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03"/>
  </p:notesMasterIdLst>
  <p:handoutMasterIdLst>
    <p:handoutMasterId r:id="rId104"/>
  </p:handoutMasterIdLst>
  <p:sldIdLst>
    <p:sldId id="261" r:id="rId2"/>
    <p:sldId id="505" r:id="rId3"/>
    <p:sldId id="506" r:id="rId4"/>
    <p:sldId id="749" r:id="rId5"/>
    <p:sldId id="3504" r:id="rId6"/>
    <p:sldId id="551" r:id="rId7"/>
    <p:sldId id="552" r:id="rId8"/>
    <p:sldId id="514" r:id="rId9"/>
    <p:sldId id="600" r:id="rId10"/>
    <p:sldId id="515" r:id="rId11"/>
    <p:sldId id="516" r:id="rId12"/>
    <p:sldId id="517" r:id="rId13"/>
    <p:sldId id="595" r:id="rId14"/>
    <p:sldId id="519" r:id="rId15"/>
    <p:sldId id="684" r:id="rId16"/>
    <p:sldId id="746" r:id="rId17"/>
    <p:sldId id="672" r:id="rId18"/>
    <p:sldId id="673" r:id="rId19"/>
    <p:sldId id="674" r:id="rId20"/>
    <p:sldId id="675" r:id="rId21"/>
    <p:sldId id="676" r:id="rId22"/>
    <p:sldId id="677" r:id="rId23"/>
    <p:sldId id="678" r:id="rId24"/>
    <p:sldId id="679" r:id="rId25"/>
    <p:sldId id="680" r:id="rId26"/>
    <p:sldId id="681" r:id="rId27"/>
    <p:sldId id="682" r:id="rId28"/>
    <p:sldId id="685" r:id="rId29"/>
    <p:sldId id="565" r:id="rId30"/>
    <p:sldId id="566" r:id="rId31"/>
    <p:sldId id="596" r:id="rId32"/>
    <p:sldId id="564" r:id="rId33"/>
    <p:sldId id="686" r:id="rId34"/>
    <p:sldId id="744" r:id="rId35"/>
    <p:sldId id="3531" r:id="rId36"/>
    <p:sldId id="664" r:id="rId37"/>
    <p:sldId id="663" r:id="rId38"/>
    <p:sldId id="526" r:id="rId39"/>
    <p:sldId id="693" r:id="rId40"/>
    <p:sldId id="700" r:id="rId41"/>
    <p:sldId id="694" r:id="rId42"/>
    <p:sldId id="3511" r:id="rId43"/>
    <p:sldId id="3512" r:id="rId44"/>
    <p:sldId id="3507" r:id="rId45"/>
    <p:sldId id="3508" r:id="rId46"/>
    <p:sldId id="3514" r:id="rId47"/>
    <p:sldId id="599" r:id="rId48"/>
    <p:sldId id="695" r:id="rId49"/>
    <p:sldId id="669" r:id="rId50"/>
    <p:sldId id="689" r:id="rId51"/>
    <p:sldId id="690" r:id="rId52"/>
    <p:sldId id="702" r:id="rId53"/>
    <p:sldId id="703" r:id="rId54"/>
    <p:sldId id="704" r:id="rId55"/>
    <p:sldId id="705" r:id="rId56"/>
    <p:sldId id="706" r:id="rId57"/>
    <p:sldId id="747" r:id="rId58"/>
    <p:sldId id="3487" r:id="rId59"/>
    <p:sldId id="3501" r:id="rId60"/>
    <p:sldId id="728" r:id="rId61"/>
    <p:sldId id="722" r:id="rId62"/>
    <p:sldId id="723" r:id="rId63"/>
    <p:sldId id="745" r:id="rId64"/>
    <p:sldId id="726" r:id="rId65"/>
    <p:sldId id="727" r:id="rId66"/>
    <p:sldId id="699" r:id="rId67"/>
    <p:sldId id="785" r:id="rId68"/>
    <p:sldId id="751" r:id="rId69"/>
    <p:sldId id="3519" r:id="rId70"/>
    <p:sldId id="3532" r:id="rId71"/>
    <p:sldId id="3533" r:id="rId72"/>
    <p:sldId id="3534" r:id="rId73"/>
    <p:sldId id="3535" r:id="rId74"/>
    <p:sldId id="3536" r:id="rId75"/>
    <p:sldId id="3538" r:id="rId76"/>
    <p:sldId id="3515" r:id="rId77"/>
    <p:sldId id="3518" r:id="rId78"/>
    <p:sldId id="3520" r:id="rId79"/>
    <p:sldId id="3521" r:id="rId80"/>
    <p:sldId id="3522" r:id="rId81"/>
    <p:sldId id="3523" r:id="rId82"/>
    <p:sldId id="3524" r:id="rId83"/>
    <p:sldId id="3525" r:id="rId84"/>
    <p:sldId id="3539" r:id="rId85"/>
    <p:sldId id="3526" r:id="rId86"/>
    <p:sldId id="3530" r:id="rId87"/>
    <p:sldId id="3527" r:id="rId88"/>
    <p:sldId id="3529" r:id="rId89"/>
    <p:sldId id="3528" r:id="rId90"/>
    <p:sldId id="3506" r:id="rId91"/>
    <p:sldId id="615" r:id="rId92"/>
    <p:sldId id="617" r:id="rId93"/>
    <p:sldId id="668" r:id="rId94"/>
    <p:sldId id="742" r:id="rId95"/>
    <p:sldId id="614" r:id="rId96"/>
    <p:sldId id="580" r:id="rId97"/>
    <p:sldId id="3505" r:id="rId98"/>
    <p:sldId id="480" r:id="rId99"/>
    <p:sldId id="481" r:id="rId100"/>
    <p:sldId id="602" r:id="rId101"/>
    <p:sldId id="583" r:id="rId102"/>
  </p:sldIdLst>
  <p:sldSz cx="12192000" cy="6858000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5110D"/>
    <a:srgbClr val="ADADAD"/>
    <a:srgbClr val="F8DFB4"/>
    <a:srgbClr val="C2E3CD"/>
    <a:srgbClr val="EBCF3D"/>
    <a:srgbClr val="0000FF"/>
    <a:srgbClr val="FF3300"/>
    <a:srgbClr val="E7F6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03" autoAdjust="0"/>
    <p:restoredTop sz="84741" autoAdjust="0"/>
  </p:normalViewPr>
  <p:slideViewPr>
    <p:cSldViewPr snapToGrid="0" snapToObjects="1">
      <p:cViewPr varScale="1">
        <p:scale>
          <a:sx n="59" d="100"/>
          <a:sy n="59" d="100"/>
        </p:scale>
        <p:origin x="224" y="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3524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EC8ACBA2-0FC2-492A-9679-11A86A529BA0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C85ADAEC-B3CB-408A-B3D7-CB96002E41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953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8EFD56CF-AD30-4024-9DD2-7762BD2EF69A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0E3A60F0-12AF-4A71-BD54-EF56BD512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600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49" indent="-185749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3B090-6A4E-1F41-911F-00822375D8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98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427DB-2BEB-4317-88B2-5BB686EB191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581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427DB-2BEB-4317-88B2-5BB686EB191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832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427DB-2BEB-4317-88B2-5BB686EB191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792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427DB-2BEB-4317-88B2-5BB686EB191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422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427DB-2BEB-4317-88B2-5BB686EB191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050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427DB-2BEB-4317-88B2-5BB686EB191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015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427DB-2BEB-4317-88B2-5BB686EB191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24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427DB-2BEB-4317-88B2-5BB686EB191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70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427DB-2BEB-4317-88B2-5BB686EB191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024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um resolution</a:t>
            </a:r>
          </a:p>
          <a:p>
            <a:r>
              <a:rPr lang="en-US" dirty="0"/>
              <a:t>28um x 28um pixel pitch; 1.5 x 3 cm2 chip</a:t>
            </a:r>
          </a:p>
          <a:p>
            <a:r>
              <a:rPr lang="en-US" dirty="0"/>
              <a:t>10m2; 24120 pixel sensors with 12.5 </a:t>
            </a:r>
            <a:r>
              <a:rPr lang="en-US" dirty="0" err="1"/>
              <a:t>Gpixel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A60F0-12AF-4A71-BD54-EF56BD5127A9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022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https://en.wikipedia.org/wiki/Large_Hadron_Collider</a:t>
            </a:r>
          </a:p>
          <a:p>
            <a:pPr marL="171450" indent="-171450">
              <a:buFontTx/>
              <a:buChar char="-"/>
            </a:pPr>
            <a:r>
              <a:rPr lang="en-GB" dirty="0"/>
              <a:t>Estonia joined in 2024 and Slovenia in 2025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427DB-2BEB-4317-88B2-5BB686EB191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252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20-40um thick </a:t>
            </a:r>
            <a:r>
              <a:rPr lang="en-GB" dirty="0">
                <a:sym typeface="Wingdings" panose="05000000000000000000" pitchFamily="2" charset="2"/>
              </a:rPr>
              <a:t> 0.02X</a:t>
            </a:r>
            <a:r>
              <a:rPr lang="en-GB" baseline="0" dirty="0">
                <a:sym typeface="Wingdings" panose="05000000000000000000" pitchFamily="2" charset="2"/>
              </a:rPr>
              <a:t> to 0.04% X0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A60F0-12AF-4A71-BD54-EF56BD5127A9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016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A60F0-12AF-4A71-BD54-EF56BD5127A9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166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427DB-2BEB-4317-88B2-5BB686EB191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298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600m2 HGCAL</a:t>
            </a:r>
          </a:p>
          <a:p>
            <a:r>
              <a:rPr lang="en-GB" dirty="0"/>
              <a:t>13m2 ATLAS</a:t>
            </a:r>
            <a:r>
              <a:rPr lang="en-GB" baseline="0" dirty="0"/>
              <a:t> Pixel</a:t>
            </a:r>
          </a:p>
          <a:p>
            <a:r>
              <a:rPr lang="en-GB" baseline="0" dirty="0"/>
              <a:t>165m2 ATLAS Strip</a:t>
            </a:r>
          </a:p>
          <a:p>
            <a:r>
              <a:rPr lang="en-GB" baseline="0" dirty="0"/>
              <a:t>200m2 CMS outer Tracker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A60F0-12AF-4A71-BD54-EF56BD5127A9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372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A60F0-12AF-4A71-BD54-EF56BD5127A9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234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A60F0-12AF-4A71-BD54-EF56BD5127A9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9205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A60F0-12AF-4A71-BD54-EF56BD5127A9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891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0267B-3477-4BCA-91D7-76354162264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159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A60F0-12AF-4A71-BD54-EF56BD5127A9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4192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A60F0-12AF-4A71-BD54-EF56BD5127A9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469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2023: LHC 6.8+6.8 </a:t>
            </a:r>
            <a:r>
              <a:rPr lang="en-GB" dirty="0" err="1"/>
              <a:t>TeV</a:t>
            </a:r>
            <a:r>
              <a:rPr lang="en-GB" dirty="0"/>
              <a:t> Large Hadron Collider, 27 km in circumference; 9 active experiments: ALICE, ATLAS, CMS, FASER, </a:t>
            </a:r>
            <a:r>
              <a:rPr lang="en-GB" dirty="0" err="1"/>
              <a:t>LHCb</a:t>
            </a:r>
            <a:r>
              <a:rPr lang="en-GB" dirty="0"/>
              <a:t>, </a:t>
            </a:r>
          </a:p>
          <a:p>
            <a:r>
              <a:rPr lang="en-GB" dirty="0"/>
              <a:t> </a:t>
            </a:r>
            <a:r>
              <a:rPr lang="en-GB" dirty="0" err="1"/>
              <a:t>LHCf</a:t>
            </a:r>
            <a:r>
              <a:rPr lang="en-GB" dirty="0"/>
              <a:t>, </a:t>
            </a:r>
            <a:r>
              <a:rPr lang="en-GB" dirty="0" err="1"/>
              <a:t>MoEDAL</a:t>
            </a:r>
            <a:r>
              <a:rPr lang="en-GB" dirty="0"/>
              <a:t>-MAPP, SND and TOTEM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3B090-6A4E-1F41-911F-00822375D8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368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A60F0-12AF-4A71-BD54-EF56BD5127A9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2593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Allport</a:t>
            </a:r>
            <a:r>
              <a:rPr lang="en-US" baseline="0" dirty="0"/>
              <a:t> 2019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A60F0-12AF-4A71-BD54-EF56BD5127A9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9991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406242-5E1B-4E97-AAE0-913DBD5DEE05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67587" name="Rectangle 7"/>
          <p:cNvSpPr txBox="1">
            <a:spLocks noGrp="1" noChangeArrowheads="1"/>
          </p:cNvSpPr>
          <p:nvPr/>
        </p:nvSpPr>
        <p:spPr bwMode="auto">
          <a:xfrm>
            <a:off x="4022714" y="9722473"/>
            <a:ext cx="3076588" cy="51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33" tIns="45165" rIns="90333" bIns="45165" anchor="b"/>
          <a:lstStyle/>
          <a:p>
            <a:pPr algn="r" defTabSz="903288" eaLnBrk="0" hangingPunct="0"/>
            <a:fld id="{EC6E5A21-4E26-4A8F-957F-4651E2305ECE}" type="slidenum">
              <a:rPr lang="en-US" sz="1200">
                <a:latin typeface="Times New Roman" pitchFamily="18" charset="0"/>
              </a:rPr>
              <a:pPr algn="r" defTabSz="903288" eaLnBrk="0" hangingPunct="0"/>
              <a:t>96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67588" name="Rectangle 7"/>
          <p:cNvSpPr txBox="1">
            <a:spLocks noGrp="1" noChangeArrowheads="1"/>
          </p:cNvSpPr>
          <p:nvPr/>
        </p:nvSpPr>
        <p:spPr bwMode="auto">
          <a:xfrm>
            <a:off x="4022714" y="9722473"/>
            <a:ext cx="3076588" cy="51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33" tIns="45165" rIns="90333" bIns="45165" anchor="b"/>
          <a:lstStyle/>
          <a:p>
            <a:pPr algn="r" defTabSz="903288" eaLnBrk="0" hangingPunct="0"/>
            <a:fld id="{CEC27DBD-C8F4-45F0-830C-35D13200D4C1}" type="slidenum">
              <a:rPr lang="en-US" sz="1200">
                <a:latin typeface="Times New Roman" pitchFamily="18" charset="0"/>
              </a:rPr>
              <a:pPr algn="r" defTabSz="903288" eaLnBrk="0" hangingPunct="0"/>
              <a:t>96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675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3588"/>
            <a:ext cx="6819900" cy="3836987"/>
          </a:xfrm>
          <a:ln/>
        </p:spPr>
      </p:sp>
      <p:sp>
        <p:nvSpPr>
          <p:cNvPr id="675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434" y="4856328"/>
            <a:ext cx="5210433" cy="4614165"/>
          </a:xfrm>
          <a:noFill/>
          <a:ln/>
        </p:spPr>
        <p:txBody>
          <a:bodyPr lIns="90333" tIns="45165" rIns="90333" bIns="45165"/>
          <a:lstStyle/>
          <a:p>
            <a:pPr eaLnBrk="1" hangingPunct="1"/>
            <a:r>
              <a:rPr lang="fr-FR"/>
              <a:t>efficacité de collection de charge influencé par deux mécanisme</a:t>
            </a:r>
          </a:p>
          <a:p>
            <a:pPr eaLnBrk="1" hangingPunct="1"/>
            <a:endParaRPr lang="fr-FR"/>
          </a:p>
          <a:p>
            <a:pPr eaLnBrk="1" hangingPunct="1"/>
            <a:r>
              <a:rPr lang="fr-FR"/>
              <a:t>piégeage – porteurs de charge sont pièges par les défaut profond</a:t>
            </a:r>
          </a:p>
          <a:p>
            <a:pPr eaLnBrk="1" hangingPunct="1"/>
            <a:r>
              <a:rPr lang="fr-FR"/>
              <a:t>déficit de collection de charge augmente en fonction de la fluence</a:t>
            </a:r>
          </a:p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3870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A60F0-12AF-4A71-BD54-EF56BD5127A9}" type="slidenum">
              <a:rPr lang="en-GB" smtClean="0"/>
              <a:t>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686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Eiffel Tower – 10.000 tons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A60F0-12AF-4A71-BD54-EF56BD5127A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633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3B090-6A4E-1F41-911F-00822375D8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46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3B090-6A4E-1F41-911F-00822375D8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95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427DB-2BEB-4317-88B2-5BB686EB191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573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427DB-2BEB-4317-88B2-5BB686EB191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019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427DB-2BEB-4317-88B2-5BB686EB191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701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00" y="2181663"/>
            <a:ext cx="336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745063" y="802197"/>
            <a:ext cx="6346019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390879"/>
            <a:ext cx="10969139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62" y="2663939"/>
            <a:ext cx="2060876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1.10.2025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SIMDET 2025 - Michael Moll, CERN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8707-CB87-5942-9FDE-D588DEABEC6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15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390879"/>
            <a:ext cx="10969139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62" y="2663939"/>
            <a:ext cx="2060876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00" y="2169000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5"/>
          <a:stretch/>
        </p:blipFill>
        <p:spPr>
          <a:xfrm>
            <a:off x="5279254" y="2765965"/>
            <a:ext cx="1629261" cy="1261931"/>
          </a:xfrm>
          <a:prstGeom prst="rect">
            <a:avLst/>
          </a:prstGeom>
        </p:spPr>
      </p:pic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390879"/>
            <a:ext cx="10969139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5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5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4" y="6362378"/>
            <a:ext cx="2159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51389" y="6356351"/>
            <a:ext cx="45197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5101967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8" y="5101967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269778"/>
            <a:ext cx="5389033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856735" y="89798"/>
            <a:ext cx="8786029" cy="776327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325607"/>
            <a:ext cx="10969139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oster for a science event with Eiffel Tower in the background&#10;&#10;AI-generated content may be incorrect.">
            <a:extLst>
              <a:ext uri="{FF2B5EF4-FFF2-40B4-BE49-F238E27FC236}">
                <a16:creationId xmlns:a16="http://schemas.microsoft.com/office/drawing/2014/main" id="{C17AAF18-E899-8A45-9858-735C7470F04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7580" t="1835" r="6518" b="83324"/>
          <a:stretch>
            <a:fillRect/>
          </a:stretch>
        </p:blipFill>
        <p:spPr>
          <a:xfrm>
            <a:off x="9783042" y="124699"/>
            <a:ext cx="2261585" cy="552609"/>
          </a:xfrm>
          <a:prstGeom prst="rect">
            <a:avLst/>
          </a:prstGeom>
        </p:spPr>
      </p:pic>
      <p:pic>
        <p:nvPicPr>
          <p:cNvPr id="7" name="Picture 6" descr="LogoOutline.ai">
            <a:extLst>
              <a:ext uri="{FF2B5EF4-FFF2-40B4-BE49-F238E27FC236}">
                <a16:creationId xmlns:a16="http://schemas.microsoft.com/office/drawing/2014/main" id="{BD317A3F-D26A-83FB-50AD-D936B54E1A6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9" y="87772"/>
            <a:ext cx="776328" cy="7763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  <p:sldLayoutId id="2147483682" r:id="rId14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4605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82563" algn="l" rtl="0" eaLnBrk="1" latinLnBrk="0" hangingPunct="1">
        <a:spcBef>
          <a:spcPct val="20000"/>
        </a:spcBef>
        <a:buClr>
          <a:srgbClr val="000000"/>
        </a:buClr>
        <a:buSzPct val="90000"/>
        <a:buFont typeface="Arial"/>
        <a:buChar char="•"/>
        <a:defRPr kumimoji="0"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623888" indent="-174625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6450" indent="-182563" algn="l" rtl="0" eaLnBrk="1" latinLnBrk="0" hangingPunct="1">
        <a:spcBef>
          <a:spcPct val="20000"/>
        </a:spcBef>
        <a:buClr>
          <a:srgbClr val="000000"/>
        </a:buClr>
        <a:buSzPct val="90000"/>
        <a:buFont typeface="Arial"/>
        <a:buChar char="•"/>
        <a:defRPr kumimoji="0"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989013" indent="-182563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dico.in2p3.fr/event/36667/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4.wmf"/><Relationship Id="rId7" Type="http://schemas.openxmlformats.org/officeDocument/2006/relationships/oleObject" Target="../embeddings/oleObject9.bin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10" Type="http://schemas.openxmlformats.org/officeDocument/2006/relationships/image" Target="../media/image39.wmf"/><Relationship Id="rId4" Type="http://schemas.openxmlformats.org/officeDocument/2006/relationships/image" Target="../media/image35.png"/><Relationship Id="rId9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tiff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image" Target="../media/image79.wmf"/><Relationship Id="rId7" Type="http://schemas.openxmlformats.org/officeDocument/2006/relationships/image" Target="../media/image81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80.wmf"/><Relationship Id="rId4" Type="http://schemas.openxmlformats.org/officeDocument/2006/relationships/oleObject" Target="../embeddings/oleObject13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image" Target="../media/image67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7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hilumilhc.web.cern.ch/content/hl-lhc-project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eanstrategy.cern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hc-commissioning.web.cern.ch/schedule/LHC-long-term.htm" TargetMode="Externa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142/13625" TargetMode="External"/><Relationship Id="rId5" Type="http://schemas.openxmlformats.org/officeDocument/2006/relationships/hyperlink" Target="https://drd3.web.cern.ch/" TargetMode="External"/><Relationship Id="rId4" Type="http://schemas.openxmlformats.org/officeDocument/2006/relationships/hyperlink" Target="https://indico.cern.ch/event/1090779/contributions/4592538/attachments/2335809/4036993/ECFA%20Detector%20R%26D%20Roadmap%20Main%20File.pdf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cds.cern.ch/record/278489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hyperlink" Target="https://arxiv.org/abs/2102.06537" TargetMode="External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4" Type="http://schemas.openxmlformats.org/officeDocument/2006/relationships/image" Target="../media/image12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1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image" Target="../media/image109.wmf"/><Relationship Id="rId7" Type="http://schemas.openxmlformats.org/officeDocument/2006/relationships/image" Target="../media/image113.wmf"/><Relationship Id="rId2" Type="http://schemas.openxmlformats.org/officeDocument/2006/relationships/image" Target="../media/image10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wmf"/><Relationship Id="rId5" Type="http://schemas.openxmlformats.org/officeDocument/2006/relationships/image" Target="../media/image111.wmf"/><Relationship Id="rId4" Type="http://schemas.openxmlformats.org/officeDocument/2006/relationships/image" Target="../media/image110.wmf"/><Relationship Id="rId9" Type="http://schemas.openxmlformats.org/officeDocument/2006/relationships/image" Target="../media/image115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116.png"/><Relationship Id="rId7" Type="http://schemas.openxmlformats.org/officeDocument/2006/relationships/image" Target="../media/image119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wmf"/><Relationship Id="rId5" Type="http://schemas.openxmlformats.org/officeDocument/2006/relationships/image" Target="../media/image117.wmf"/><Relationship Id="rId10" Type="http://schemas.openxmlformats.org/officeDocument/2006/relationships/image" Target="../media/image47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20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emf"/><Relationship Id="rId5" Type="http://schemas.openxmlformats.org/officeDocument/2006/relationships/image" Target="../media/image122.wmf"/><Relationship Id="rId4" Type="http://schemas.openxmlformats.org/officeDocument/2006/relationships/image" Target="../media/image1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tif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764325" TargetMode="External"/><Relationship Id="rId3" Type="http://schemas.openxmlformats.org/officeDocument/2006/relationships/hyperlink" Target="http://www.cern.ch/rd50/" TargetMode="External"/><Relationship Id="rId7" Type="http://schemas.openxmlformats.org/officeDocument/2006/relationships/hyperlink" Target="https://doi.org/10.1109/TNS.2018.2819506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88/1361-6633/aab064" TargetMode="External"/><Relationship Id="rId5" Type="http://schemas.openxmlformats.org/officeDocument/2006/relationships/hyperlink" Target="https://doi.org/10.1007/978-3-031-59720-6" TargetMode="External"/><Relationship Id="rId4" Type="http://schemas.openxmlformats.org/officeDocument/2006/relationships/hyperlink" Target="https://drd3.web.cern.ch/" TargetMode="External"/><Relationship Id="rId9" Type="http://schemas.openxmlformats.org/officeDocument/2006/relationships/hyperlink" Target="http://www.cern.ch/rd50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hyperlink" Target="https://indico.cern.ch/e/edit2026" TargetMode="External"/><Relationship Id="rId7" Type="http://schemas.openxmlformats.org/officeDocument/2006/relationships/hyperlink" Target="https://conferences.fnal.gov/edit/" TargetMode="External"/><Relationship Id="rId12" Type="http://schemas.openxmlformats.org/officeDocument/2006/relationships/hyperlink" Target="https://indico.cern.ch/event/96989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ico.desy.de/event/22513/" TargetMode="External"/><Relationship Id="rId11" Type="http://schemas.openxmlformats.org/officeDocument/2006/relationships/hyperlink" Target="http://conferences.fnal.gov/EDIT2012/" TargetMode="External"/><Relationship Id="rId5" Type="http://schemas.openxmlformats.org/officeDocument/2006/relationships/hyperlink" Target="https://www.bnl.gov/icfa-editschool/" TargetMode="External"/><Relationship Id="rId10" Type="http://schemas.openxmlformats.org/officeDocument/2006/relationships/hyperlink" Target="http://edit2013.kek.jp/" TargetMode="External"/><Relationship Id="rId4" Type="http://schemas.openxmlformats.org/officeDocument/2006/relationships/hyperlink" Target="https://indico.fnal.gov/event/65547/" TargetMode="External"/><Relationship Id="rId9" Type="http://schemas.openxmlformats.org/officeDocument/2006/relationships/hyperlink" Target="http://www.lnf.infn.it/conference/edit2015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dico.cern.ch/event/1565703/overview" TargetMode="External"/><Relationship Id="rId4" Type="http://schemas.openxmlformats.org/officeDocument/2006/relationships/image" Target="../media/image14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cern.ch/event/1565703/overview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wmf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wmf"/><Relationship Id="rId5" Type="http://schemas.openxmlformats.org/officeDocument/2006/relationships/image" Target="../media/image830.png"/><Relationship Id="rId4" Type="http://schemas.openxmlformats.org/officeDocument/2006/relationships/image" Target="../media/image820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NS.2018.2819506" TargetMode="Externa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64325" TargetMode="Externa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dico.cern.ch/event/769192" TargetMode="External"/><Relationship Id="rId4" Type="http://schemas.openxmlformats.org/officeDocument/2006/relationships/image" Target="../media/image176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769192" TargetMode="External"/><Relationship Id="rId3" Type="http://schemas.openxmlformats.org/officeDocument/2006/relationships/image" Target="../media/image177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zenodo.org/record/4638912#.YF3GZGMo-qQ" TargetMode="External"/><Relationship Id="rId5" Type="http://schemas.openxmlformats.org/officeDocument/2006/relationships/hyperlink" Target="https://indico.cern.ch/event/769192/" TargetMode="External"/><Relationship Id="rId10" Type="http://schemas.openxmlformats.org/officeDocument/2006/relationships/image" Target="../media/image181.png"/><Relationship Id="rId4" Type="http://schemas.openxmlformats.org/officeDocument/2006/relationships/image" Target="../media/image178.png"/><Relationship Id="rId9" Type="http://schemas.openxmlformats.org/officeDocument/2006/relationships/image" Target="../media/image1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59" y="3029853"/>
            <a:ext cx="11779774" cy="2425014"/>
          </a:xfrm>
        </p:spPr>
        <p:txBody>
          <a:bodyPr>
            <a:noAutofit/>
          </a:bodyPr>
          <a:lstStyle/>
          <a:p>
            <a:pPr algn="ctr"/>
            <a:r>
              <a:rPr lang="en-GB" b="1" dirty="0"/>
              <a:t>Introduction to Semiconductor Detectors</a:t>
            </a:r>
            <a:br>
              <a:rPr lang="en-GB" dirty="0"/>
            </a:br>
            <a:r>
              <a:rPr lang="en-GB" sz="3200" dirty="0"/>
              <a:t>with focus on applications at Hadron Colliders</a:t>
            </a:r>
            <a:br>
              <a:rPr lang="en-GB" sz="1800" dirty="0"/>
            </a:br>
            <a:br>
              <a:rPr lang="en-GB" sz="1200" b="1" dirty="0">
                <a:solidFill>
                  <a:srgbClr val="000000"/>
                </a:solidFill>
              </a:rPr>
            </a:br>
            <a:r>
              <a:rPr lang="en-GB" sz="1600" b="1" dirty="0">
                <a:solidFill>
                  <a:srgbClr val="000000"/>
                </a:solidFill>
              </a:rPr>
              <a:t>Michael Moll, CERN EP-DT, Geneva, Switzerland</a:t>
            </a:r>
            <a:endParaRPr lang="en-GB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78935" y="2994921"/>
            <a:ext cx="6491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SIMDET 2025, 1-3 October 2025, LPNHE Paris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5" name="Picture 14" descr="LogoOutline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601" y="49378"/>
            <a:ext cx="1791845" cy="1791845"/>
          </a:xfrm>
          <a:prstGeom prst="rect">
            <a:avLst/>
          </a:prstGeom>
        </p:spPr>
      </p:pic>
      <p:pic>
        <p:nvPicPr>
          <p:cNvPr id="11" name="Picture 10" descr="A poster for a science event with Eiffel Tower in the background&#10;&#10;AI-generated content may be incorrect.">
            <a:extLst>
              <a:ext uri="{FF2B5EF4-FFF2-40B4-BE49-F238E27FC236}">
                <a16:creationId xmlns:a16="http://schemas.microsoft.com/office/drawing/2014/main" id="{E6A7A98C-3309-76F1-CFD3-8701301162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3715"/>
          <a:stretch>
            <a:fillRect/>
          </a:stretch>
        </p:blipFill>
        <p:spPr>
          <a:xfrm>
            <a:off x="0" y="-5323"/>
            <a:ext cx="4082266" cy="1517660"/>
          </a:xfrm>
          <a:prstGeom prst="rect">
            <a:avLst/>
          </a:prstGeom>
        </p:spPr>
      </p:pic>
      <p:pic>
        <p:nvPicPr>
          <p:cNvPr id="6" name="Picture 5" descr="A poster for a science event with Eiffel Tower in the background&#10;&#10;AI-generated content may be incorrect.">
            <a:extLst>
              <a:ext uri="{FF2B5EF4-FFF2-40B4-BE49-F238E27FC236}">
                <a16:creationId xmlns:a16="http://schemas.microsoft.com/office/drawing/2014/main" id="{6BC5A229-B27C-CE0B-F4AF-362BE5184D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2648" b="-1498"/>
          <a:stretch>
            <a:fillRect/>
          </a:stretch>
        </p:blipFill>
        <p:spPr>
          <a:xfrm>
            <a:off x="0" y="1516830"/>
            <a:ext cx="4088964" cy="5118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D8A2F2-A056-F88E-95F5-1F62E66917AF}"/>
              </a:ext>
            </a:extLst>
          </p:cNvPr>
          <p:cNvSpPr txBox="1"/>
          <p:nvPr/>
        </p:nvSpPr>
        <p:spPr>
          <a:xfrm>
            <a:off x="9757458" y="725721"/>
            <a:ext cx="2434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hlinkClick r:id="rId5"/>
              </a:rPr>
              <a:t>https://indico.in2p3.fr/event/36667/</a:t>
            </a:r>
            <a:r>
              <a:rPr lang="en-GB" sz="1100" dirty="0"/>
              <a:t> </a:t>
            </a:r>
            <a:endParaRPr lang="en-001" sz="1100" dirty="0"/>
          </a:p>
        </p:txBody>
      </p:sp>
    </p:spTree>
    <p:extLst>
      <p:ext uri="{BB962C8B-B14F-4D97-AF65-F5344CB8AC3E}">
        <p14:creationId xmlns:p14="http://schemas.microsoft.com/office/powerpoint/2010/main" val="911274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4539"/>
            <a:ext cx="8226854" cy="940443"/>
          </a:xfrm>
        </p:spPr>
        <p:txBody>
          <a:bodyPr>
            <a:noAutofit/>
          </a:bodyPr>
          <a:lstStyle/>
          <a:p>
            <a:r>
              <a:rPr lang="en-US" sz="3600" dirty="0"/>
              <a:t>Solid State Detectors – Why Silicon?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6368" y="1014648"/>
            <a:ext cx="8792307" cy="538615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Some characteristics of Silicon crystals</a:t>
            </a:r>
          </a:p>
          <a:p>
            <a:pPr marL="461963" lvl="1" indent="-290513">
              <a:lnSpc>
                <a:spcPct val="150000"/>
              </a:lnSpc>
              <a:tabLst>
                <a:tab pos="2341563" algn="l"/>
              </a:tabLst>
            </a:pPr>
            <a:r>
              <a:rPr lang="en-US" dirty="0">
                <a:solidFill>
                  <a:srgbClr val="FF0000"/>
                </a:solidFill>
              </a:rPr>
              <a:t>Small band gap</a:t>
            </a:r>
            <a:r>
              <a:rPr lang="en-US" b="1" dirty="0"/>
              <a:t> </a:t>
            </a:r>
            <a:r>
              <a:rPr lang="en-GB" dirty="0"/>
              <a:t> 	</a:t>
            </a:r>
            <a:r>
              <a:rPr lang="en-GB" dirty="0" err="1"/>
              <a:t>E</a:t>
            </a:r>
            <a:r>
              <a:rPr lang="en-GB" baseline="-25000" dirty="0" err="1"/>
              <a:t>g</a:t>
            </a:r>
            <a:r>
              <a:rPr lang="en-GB" dirty="0"/>
              <a:t> = 1.12 </a:t>
            </a:r>
            <a:r>
              <a:rPr lang="en-GB" dirty="0" err="1"/>
              <a:t>eV</a:t>
            </a:r>
            <a:r>
              <a:rPr lang="en-GB" dirty="0"/>
              <a:t> </a:t>
            </a:r>
            <a:r>
              <a:rPr lang="en-US" dirty="0">
                <a:sym typeface="Symbol" pitchFamily="18" charset="2"/>
              </a:rPr>
              <a:t> </a:t>
            </a:r>
            <a:r>
              <a:rPr lang="en-GB" dirty="0"/>
              <a:t>E(e-h pair) = 3.6 </a:t>
            </a:r>
            <a:r>
              <a:rPr lang="en-GB" dirty="0" err="1"/>
              <a:t>eV</a:t>
            </a:r>
            <a:r>
              <a:rPr lang="en-GB" dirty="0"/>
              <a:t> </a:t>
            </a:r>
            <a:r>
              <a:rPr lang="en-US" dirty="0"/>
              <a:t>(</a:t>
            </a:r>
            <a:r>
              <a:rPr lang="en-US" dirty="0">
                <a:sym typeface="Symbol" pitchFamily="18" charset="2"/>
              </a:rPr>
              <a:t></a:t>
            </a:r>
            <a:r>
              <a:rPr lang="en-US" dirty="0"/>
              <a:t> 30 </a:t>
            </a:r>
            <a:r>
              <a:rPr lang="en-US" dirty="0" err="1"/>
              <a:t>eV</a:t>
            </a:r>
            <a:r>
              <a:rPr lang="en-US" dirty="0"/>
              <a:t> for gas detectors)</a:t>
            </a:r>
          </a:p>
          <a:p>
            <a:pPr marL="461963" lvl="1" indent="-290513">
              <a:lnSpc>
                <a:spcPct val="150000"/>
              </a:lnSpc>
              <a:tabLst>
                <a:tab pos="2341563" algn="l"/>
              </a:tabLst>
            </a:pPr>
            <a:r>
              <a:rPr lang="en-US" dirty="0">
                <a:solidFill>
                  <a:srgbClr val="FF0000"/>
                </a:solidFill>
              </a:rPr>
              <a:t>High specific density</a:t>
            </a:r>
            <a:r>
              <a:rPr lang="en-US" dirty="0"/>
              <a:t> 2.33 g/cm</a:t>
            </a:r>
            <a:r>
              <a:rPr lang="en-US" baseline="30000" dirty="0"/>
              <a:t>3</a:t>
            </a:r>
            <a:r>
              <a:rPr lang="en-US" dirty="0"/>
              <a:t> ; </a:t>
            </a:r>
            <a:r>
              <a:rPr lang="en-US" dirty="0" err="1"/>
              <a:t>dE</a:t>
            </a:r>
            <a:r>
              <a:rPr lang="en-US" dirty="0"/>
              <a:t>/</a:t>
            </a:r>
            <a:r>
              <a:rPr lang="en-US" dirty="0" err="1"/>
              <a:t>dx</a:t>
            </a:r>
            <a:r>
              <a:rPr lang="en-US" dirty="0"/>
              <a:t> (M.I.P.) </a:t>
            </a:r>
            <a:r>
              <a:rPr lang="en-US" dirty="0">
                <a:sym typeface="Symbol" pitchFamily="18" charset="2"/>
              </a:rPr>
              <a:t>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3.8 </a:t>
            </a:r>
            <a:r>
              <a:rPr lang="en-US" dirty="0" err="1">
                <a:sym typeface="Symbol" pitchFamily="18" charset="2"/>
              </a:rPr>
              <a:t>MeV</a:t>
            </a:r>
            <a:r>
              <a:rPr lang="en-US" dirty="0">
                <a:sym typeface="Symbol" pitchFamily="18" charset="2"/>
              </a:rPr>
              <a:t>/cm  106 e-h/m (average)</a:t>
            </a:r>
          </a:p>
          <a:p>
            <a:pPr marL="461963" lvl="1" indent="-290513">
              <a:lnSpc>
                <a:spcPct val="150000"/>
              </a:lnSpc>
              <a:tabLst>
                <a:tab pos="2341563" algn="l"/>
              </a:tabLst>
            </a:pP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High carrier mobility	</a:t>
            </a:r>
            <a:r>
              <a:rPr lang="en-US" dirty="0">
                <a:sym typeface="Symbol" pitchFamily="18" charset="2"/>
              </a:rPr>
              <a:t></a:t>
            </a:r>
            <a:r>
              <a:rPr lang="en-US" baseline="-25000" dirty="0">
                <a:sym typeface="Symbol" pitchFamily="18" charset="2"/>
              </a:rPr>
              <a:t>e</a:t>
            </a:r>
            <a:r>
              <a:rPr lang="en-US" dirty="0">
                <a:sym typeface="Symbol" pitchFamily="18" charset="2"/>
              </a:rPr>
              <a:t> =1450 cm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dirty="0">
                <a:sym typeface="Symbol" pitchFamily="18" charset="2"/>
              </a:rPr>
              <a:t>/Vs, </a:t>
            </a:r>
            <a:r>
              <a:rPr lang="en-US" baseline="-25000" dirty="0">
                <a:sym typeface="Symbol" pitchFamily="18" charset="2"/>
              </a:rPr>
              <a:t>h</a:t>
            </a:r>
            <a:r>
              <a:rPr lang="en-US" dirty="0">
                <a:sym typeface="Symbol" pitchFamily="18" charset="2"/>
              </a:rPr>
              <a:t> = 450 cm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dirty="0">
                <a:sym typeface="Symbol" pitchFamily="18" charset="2"/>
              </a:rPr>
              <a:t>/Vs   fast charge collection (&lt;10 ns)</a:t>
            </a:r>
          </a:p>
          <a:p>
            <a:pPr marL="461963" lvl="1" indent="-290513">
              <a:lnSpc>
                <a:spcPct val="150000"/>
              </a:lnSpc>
              <a:tabLst>
                <a:tab pos="2341563" algn="l"/>
              </a:tabLst>
            </a:pPr>
            <a:r>
              <a:rPr lang="en-US" dirty="0">
                <a:solidFill>
                  <a:srgbClr val="FF0000"/>
                </a:solidFill>
              </a:rPr>
              <a:t>Very pure	</a:t>
            </a:r>
            <a:r>
              <a:rPr lang="en-US" dirty="0"/>
              <a:t>&lt; 1ppm impurities   and   &lt; 0.1ppb electrical active impurities</a:t>
            </a:r>
          </a:p>
          <a:p>
            <a:pPr marL="461963" lvl="1" indent="-290513">
              <a:lnSpc>
                <a:spcPct val="150000"/>
              </a:lnSpc>
              <a:tabLst>
                <a:tab pos="2341563" algn="l"/>
              </a:tabLst>
            </a:pP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Rigidity</a:t>
            </a:r>
            <a:r>
              <a:rPr lang="en-US" dirty="0">
                <a:sym typeface="Symbol" pitchFamily="18" charset="2"/>
              </a:rPr>
              <a:t> of silicon allows thin self supporting structures</a:t>
            </a:r>
          </a:p>
          <a:p>
            <a:pPr marL="461963" lvl="1" indent="-290513">
              <a:lnSpc>
                <a:spcPct val="150000"/>
              </a:lnSpc>
              <a:tabLst>
                <a:tab pos="2341563" algn="l"/>
              </a:tabLst>
            </a:pPr>
            <a:r>
              <a:rPr lang="en-US" dirty="0">
                <a:solidFill>
                  <a:srgbClr val="FF0000"/>
                </a:solidFill>
              </a:rPr>
              <a:t>Detector production by microelectronic techniques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 well known industrial technology, relatively low price, small structures easily possible</a:t>
            </a:r>
            <a:br>
              <a:rPr lang="en-US" dirty="0">
                <a:sym typeface="Symbol" pitchFamily="18" charset="2"/>
              </a:rPr>
            </a:br>
            <a:endParaRPr lang="en-US" dirty="0">
              <a:sym typeface="Symbol" pitchFamily="18" charset="2"/>
            </a:endParaRPr>
          </a:p>
          <a:p>
            <a:r>
              <a:rPr lang="en-US" b="1" dirty="0"/>
              <a:t>Alternative semiconductors</a:t>
            </a:r>
          </a:p>
          <a:p>
            <a:pPr marL="714375" lvl="1" indent="-266700">
              <a:lnSpc>
                <a:spcPct val="150000"/>
              </a:lnSpc>
            </a:pPr>
            <a:r>
              <a:rPr lang="en-US" b="1" dirty="0"/>
              <a:t>Diamond</a:t>
            </a:r>
          </a:p>
          <a:p>
            <a:pPr marL="714375" lvl="1" indent="-266700">
              <a:lnSpc>
                <a:spcPct val="150000"/>
              </a:lnSpc>
            </a:pPr>
            <a:r>
              <a:rPr lang="en-US" dirty="0"/>
              <a:t>Gallium arsenide (GaAs)</a:t>
            </a:r>
          </a:p>
          <a:p>
            <a:pPr marL="714375" lvl="1" indent="-266700">
              <a:lnSpc>
                <a:spcPct val="150000"/>
              </a:lnSpc>
            </a:pPr>
            <a:r>
              <a:rPr lang="en-US" dirty="0"/>
              <a:t>Gallium nitride (</a:t>
            </a:r>
            <a:r>
              <a:rPr lang="en-US" dirty="0" err="1"/>
              <a:t>GaN</a:t>
            </a:r>
            <a:r>
              <a:rPr lang="en-US" dirty="0"/>
              <a:t>)</a:t>
            </a:r>
          </a:p>
          <a:p>
            <a:pPr marL="714375" lvl="1" indent="-266700">
              <a:lnSpc>
                <a:spcPct val="150000"/>
              </a:lnSpc>
            </a:pPr>
            <a:r>
              <a:rPr lang="en-US" b="1" dirty="0"/>
              <a:t>Silicon Carbide (</a:t>
            </a:r>
            <a:r>
              <a:rPr lang="en-US" b="1" dirty="0" err="1"/>
              <a:t>SiC</a:t>
            </a:r>
            <a:r>
              <a:rPr lang="en-US" b="1" dirty="0"/>
              <a:t>)</a:t>
            </a:r>
          </a:p>
          <a:p>
            <a:pPr marL="714375" lvl="1" indent="-266700">
              <a:lnSpc>
                <a:spcPct val="150000"/>
              </a:lnSpc>
            </a:pPr>
            <a:r>
              <a:rPr lang="en-US" dirty="0"/>
              <a:t>Germanium (</a:t>
            </a:r>
            <a:r>
              <a:rPr lang="en-US" dirty="0" err="1"/>
              <a:t>Ge</a:t>
            </a:r>
            <a:r>
              <a:rPr lang="en-US" dirty="0"/>
              <a:t>)</a:t>
            </a:r>
          </a:p>
          <a:p>
            <a:pPr lvl="1"/>
            <a:endParaRPr lang="en-US" b="1" dirty="0"/>
          </a:p>
        </p:txBody>
      </p:sp>
      <p:graphicFrame>
        <p:nvGraphicFramePr>
          <p:cNvPr id="2119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868187"/>
              </p:ext>
            </p:extLst>
          </p:nvPr>
        </p:nvGraphicFramePr>
        <p:xfrm>
          <a:off x="4959350" y="4043893"/>
          <a:ext cx="5599113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091615" imgH="2098056" progId="Word.Document.8">
                  <p:embed/>
                </p:oleObj>
              </mc:Choice>
              <mc:Fallback>
                <p:oleObj name="Document" r:id="rId2" imgW="5091615" imgH="2098056" progId="Word.Document.8">
                  <p:embed/>
                  <p:pic>
                    <p:nvPicPr>
                      <p:cNvPr id="2119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9350" y="4043893"/>
                        <a:ext cx="5599113" cy="230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023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6336"/>
            <a:ext cx="12192000" cy="314325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How to increase </a:t>
            </a:r>
            <a:br>
              <a:rPr lang="en-US" sz="6000" dirty="0"/>
            </a:br>
            <a:r>
              <a:rPr lang="en-US" sz="6000" dirty="0"/>
              <a:t>the radiation hardness?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1279"/>
            <a:ext cx="10969139" cy="661749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1208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228401" y="113834"/>
            <a:ext cx="8858875" cy="422294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dirty="0"/>
              <a:t>Approaches to develop radiation harder solid state tracking detectors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idx="1"/>
          </p:nvPr>
        </p:nvSpPr>
        <p:spPr>
          <a:xfrm>
            <a:off x="5195206" y="761980"/>
            <a:ext cx="6597679" cy="5715635"/>
          </a:xfrm>
          <a:noFill/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u="sng" dirty="0"/>
              <a:t>Defect Engineering of Silicon</a:t>
            </a:r>
            <a:br>
              <a:rPr lang="en-US" sz="1600" u="sng" dirty="0"/>
            </a:br>
            <a:br>
              <a:rPr lang="en-US" sz="800" u="sng" dirty="0"/>
            </a:br>
            <a:r>
              <a:rPr lang="en-US" sz="1600" i="1" dirty="0">
                <a:cs typeface="Times New Roman" pitchFamily="18" charset="0"/>
              </a:rPr>
              <a:t>Deliberate incorporation of impurities or defects into the</a:t>
            </a:r>
            <a:br>
              <a:rPr lang="en-US" sz="1600" i="1" dirty="0">
                <a:cs typeface="Times New Roman" pitchFamily="18" charset="0"/>
              </a:rPr>
            </a:br>
            <a:r>
              <a:rPr lang="en-US" sz="1600" i="1" dirty="0">
                <a:cs typeface="Times New Roman" pitchFamily="18" charset="0"/>
              </a:rPr>
              <a:t> silicon bulk to improve radiation tolerance of detectors</a:t>
            </a:r>
            <a:br>
              <a:rPr lang="en-US" sz="1600" i="1" dirty="0">
                <a:cs typeface="Times New Roman" pitchFamily="18" charset="0"/>
              </a:rPr>
            </a:br>
            <a:endParaRPr lang="en-US" sz="800" u="sng" dirty="0"/>
          </a:p>
          <a:p>
            <a:pPr marL="625475" lvl="1" indent="-260350">
              <a:lnSpc>
                <a:spcPct val="80000"/>
              </a:lnSpc>
            </a:pPr>
            <a:r>
              <a:rPr lang="en-US" dirty="0">
                <a:solidFill>
                  <a:srgbClr val="0000FF"/>
                </a:solidFill>
              </a:rPr>
              <a:t>Needs:</a:t>
            </a:r>
            <a:r>
              <a:rPr lang="en-US" dirty="0"/>
              <a:t> </a:t>
            </a:r>
            <a:r>
              <a:rPr lang="en-US" sz="1600" dirty="0"/>
              <a:t>Profound understanding of radiation damage</a:t>
            </a:r>
          </a:p>
          <a:p>
            <a:pPr marL="977900" lvl="2" indent="-173038"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microscopic defects, macroscopic parameters</a:t>
            </a:r>
          </a:p>
          <a:p>
            <a:pPr marL="977900" lvl="2" indent="-173038"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dependence on particle type and energy</a:t>
            </a:r>
          </a:p>
          <a:p>
            <a:pPr marL="977900" lvl="2" indent="-173038"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defect formation kinetics and annealing</a:t>
            </a:r>
          </a:p>
          <a:p>
            <a:pPr marL="625475" lvl="1" indent="-260350">
              <a:lnSpc>
                <a:spcPct val="80000"/>
              </a:lnSpc>
            </a:pPr>
            <a:r>
              <a:rPr lang="en-US" dirty="0">
                <a:solidFill>
                  <a:srgbClr val="0000FF"/>
                </a:solidFill>
              </a:rPr>
              <a:t>Examples:</a:t>
            </a:r>
          </a:p>
          <a:p>
            <a:pPr marL="977900" lvl="2" indent="-173038">
              <a:lnSpc>
                <a:spcPct val="80000"/>
              </a:lnSpc>
            </a:pPr>
            <a:r>
              <a:rPr lang="en-US" b="1" u="sng" dirty="0">
                <a:solidFill>
                  <a:schemeClr val="tx1"/>
                </a:solidFill>
              </a:rPr>
              <a:t>Oxygen rich Silicon</a:t>
            </a:r>
            <a:r>
              <a:rPr lang="en-US" b="1" dirty="0">
                <a:solidFill>
                  <a:schemeClr val="tx1"/>
                </a:solidFill>
              </a:rPr>
              <a:t> (DOFZ, </a:t>
            </a:r>
            <a:r>
              <a:rPr lang="en-US" b="1" dirty="0" err="1">
                <a:solidFill>
                  <a:schemeClr val="tx1"/>
                </a:solidFill>
              </a:rPr>
              <a:t>Cz</a:t>
            </a:r>
            <a:r>
              <a:rPr lang="en-US" b="1" dirty="0">
                <a:solidFill>
                  <a:schemeClr val="tx1"/>
                </a:solidFill>
              </a:rPr>
              <a:t>, MCZ, EPI)</a:t>
            </a:r>
          </a:p>
          <a:p>
            <a:pPr marL="977900" lvl="2" indent="-173038">
              <a:lnSpc>
                <a:spcPct val="80000"/>
              </a:lnSpc>
            </a:pPr>
            <a:r>
              <a:rPr lang="en-US" b="1" dirty="0"/>
              <a:t>Carbon enriched LGAD gain layers</a:t>
            </a:r>
            <a:endParaRPr lang="en-US" b="1" dirty="0">
              <a:solidFill>
                <a:schemeClr val="tx1"/>
              </a:solidFill>
            </a:endParaRPr>
          </a:p>
          <a:p>
            <a:pPr marL="977900" lvl="2" indent="-173038"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</a:rPr>
              <a:t>Oxygen dimer &amp; hydrogen enriched Si</a:t>
            </a:r>
          </a:p>
          <a:p>
            <a:pPr marL="977900" lvl="2" indent="-173038"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</a:rPr>
              <a:t>Pre-irradiated Si</a:t>
            </a:r>
          </a:p>
          <a:p>
            <a:pPr marL="977900" lvl="2" indent="-173038"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</a:rPr>
              <a:t>Influence of processing technology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800" dirty="0"/>
          </a:p>
          <a:p>
            <a:pPr eaLnBrk="1" hangingPunct="1">
              <a:lnSpc>
                <a:spcPct val="80000"/>
              </a:lnSpc>
            </a:pPr>
            <a:r>
              <a:rPr lang="en-US" sz="1800" u="sng" dirty="0"/>
              <a:t>New Materials</a:t>
            </a:r>
          </a:p>
          <a:p>
            <a:pPr marL="625475" lvl="1" indent="-260350">
              <a:lnSpc>
                <a:spcPct val="80000"/>
              </a:lnSpc>
            </a:pPr>
            <a:r>
              <a:rPr lang="en-US" b="0" u="sng" dirty="0"/>
              <a:t>Silicon Carbide </a:t>
            </a:r>
            <a:r>
              <a:rPr lang="en-US" b="0" dirty="0"/>
              <a:t>(</a:t>
            </a:r>
            <a:r>
              <a:rPr lang="en-US" b="0" dirty="0" err="1"/>
              <a:t>SiC</a:t>
            </a:r>
            <a:r>
              <a:rPr lang="en-US" b="0" dirty="0"/>
              <a:t>), Gallium Nitride (</a:t>
            </a:r>
            <a:r>
              <a:rPr lang="en-US" b="0" dirty="0" err="1"/>
              <a:t>GaN</a:t>
            </a:r>
            <a:r>
              <a:rPr lang="en-US" b="0" dirty="0"/>
              <a:t>)</a:t>
            </a:r>
          </a:p>
          <a:p>
            <a:pPr marL="625475" lvl="1" indent="-260350">
              <a:lnSpc>
                <a:spcPct val="80000"/>
              </a:lnSpc>
            </a:pPr>
            <a:r>
              <a:rPr lang="en-US" u="sng" dirty="0"/>
              <a:t>Diamond</a:t>
            </a:r>
            <a:r>
              <a:rPr lang="en-US" b="0" dirty="0"/>
              <a:t> , Amorphous silicon, Gallium Arsenide</a:t>
            </a:r>
            <a:br>
              <a:rPr lang="en-US" sz="1600" dirty="0"/>
            </a:br>
            <a:endParaRPr lang="en-US" sz="800" dirty="0"/>
          </a:p>
          <a:p>
            <a:pPr eaLnBrk="1" hangingPunct="1">
              <a:lnSpc>
                <a:spcPct val="80000"/>
              </a:lnSpc>
            </a:pPr>
            <a:r>
              <a:rPr lang="en-US" sz="1800" u="sng" dirty="0">
                <a:solidFill>
                  <a:srgbClr val="3333FF"/>
                </a:solidFill>
              </a:rPr>
              <a:t>Device Engineering (New Detector Designs)</a:t>
            </a:r>
          </a:p>
          <a:p>
            <a:pPr marL="625475" lvl="1" indent="-260350">
              <a:lnSpc>
                <a:spcPct val="80000"/>
              </a:lnSpc>
            </a:pPr>
            <a:r>
              <a:rPr lang="en-GB" u="sng" dirty="0">
                <a:solidFill>
                  <a:srgbClr val="FF0000"/>
                </a:solidFill>
              </a:rPr>
              <a:t>p-type silicon detectors (n-in-p)</a:t>
            </a:r>
          </a:p>
          <a:p>
            <a:pPr marL="625475" lvl="1" indent="-260350">
              <a:lnSpc>
                <a:spcPct val="80000"/>
              </a:lnSpc>
            </a:pPr>
            <a:r>
              <a:rPr lang="en-US" b="0" dirty="0"/>
              <a:t>thin detectors, epitaxial detectors</a:t>
            </a:r>
          </a:p>
          <a:p>
            <a:pPr marL="625475" lvl="1" indent="-260350">
              <a:lnSpc>
                <a:spcPct val="80000"/>
              </a:lnSpc>
            </a:pPr>
            <a:r>
              <a:rPr lang="en-US" b="0" u="sng" dirty="0">
                <a:solidFill>
                  <a:srgbClr val="FF0000"/>
                </a:solidFill>
              </a:rPr>
              <a:t>3D detectors</a:t>
            </a:r>
            <a:r>
              <a:rPr lang="en-US" b="0" dirty="0">
                <a:solidFill>
                  <a:srgbClr val="FF0000"/>
                </a:solidFill>
              </a:rPr>
              <a:t> </a:t>
            </a:r>
            <a:r>
              <a:rPr lang="en-US" b="0" dirty="0"/>
              <a:t>and </a:t>
            </a:r>
            <a:r>
              <a:rPr lang="en-US" b="0" u="sng" dirty="0">
                <a:solidFill>
                  <a:srgbClr val="FF0000"/>
                </a:solidFill>
              </a:rPr>
              <a:t>LGAD - Low Gain Avalanche </a:t>
            </a:r>
          </a:p>
          <a:p>
            <a:pPr marL="625475" lvl="1" indent="-260350">
              <a:lnSpc>
                <a:spcPct val="80000"/>
              </a:lnSpc>
            </a:pPr>
            <a:r>
              <a:rPr lang="en-US" b="0" dirty="0"/>
              <a:t>Cost effective detectors</a:t>
            </a:r>
          </a:p>
          <a:p>
            <a:pPr marL="625475" lvl="1" indent="-260350">
              <a:lnSpc>
                <a:spcPct val="80000"/>
              </a:lnSpc>
            </a:pPr>
            <a:r>
              <a:rPr lang="en-US" b="0" dirty="0"/>
              <a:t>Monolithic devices – </a:t>
            </a:r>
            <a:r>
              <a:rPr lang="en-US" b="0" u="sng" dirty="0">
                <a:solidFill>
                  <a:srgbClr val="FF0000"/>
                </a:solidFill>
              </a:rPr>
              <a:t>HV-CMOS</a:t>
            </a:r>
          </a:p>
          <a:p>
            <a:pPr marL="625475" lvl="1" indent="-260350">
              <a:lnSpc>
                <a:spcPct val="80000"/>
              </a:lnSpc>
              <a:buNone/>
            </a:pPr>
            <a:endParaRPr lang="en-US" sz="1600" dirty="0">
              <a:solidFill>
                <a:srgbClr val="777777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SIMDET 2025 - Michael Moll, CERN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</a:t>
            </a:r>
            <a:fld id="{C93AF233-9E46-401C-BAC8-1C138BB4085E}" type="slidenum">
              <a:rPr lang="en-US" smtClean="0"/>
              <a:pPr>
                <a:defRPr/>
              </a:pPr>
              <a:t>101</a:t>
            </a:fld>
            <a:r>
              <a:rPr lang="en-US"/>
              <a:t>-</a:t>
            </a: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862642" y="1621766"/>
            <a:ext cx="3880808" cy="292324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449263" indent="-449263">
              <a:spcBef>
                <a:spcPct val="20000"/>
              </a:spcBef>
              <a:buClr>
                <a:srgbClr val="FF0000"/>
              </a:buClr>
            </a:pPr>
            <a:r>
              <a:rPr lang="en-US" sz="2000" dirty="0">
                <a:solidFill>
                  <a:srgbClr val="0000FF"/>
                </a:solidFill>
              </a:rPr>
              <a:t>  </a:t>
            </a:r>
            <a:r>
              <a:rPr lang="en-US" sz="2000" b="1" dirty="0">
                <a:solidFill>
                  <a:srgbClr val="0000FF"/>
                </a:solidFill>
              </a:rPr>
              <a:t>Scientific strategies:</a:t>
            </a:r>
            <a:br>
              <a:rPr lang="en-US" sz="2000" dirty="0">
                <a:solidFill>
                  <a:srgbClr val="0000FF"/>
                </a:solidFill>
              </a:rPr>
            </a:br>
            <a:endParaRPr lang="en-US" dirty="0"/>
          </a:p>
          <a:p>
            <a:pPr marL="449263" indent="-449263">
              <a:spcBef>
                <a:spcPct val="20000"/>
              </a:spcBef>
              <a:buClr>
                <a:srgbClr val="FF0000"/>
              </a:buClr>
              <a:buFont typeface="Symbol" pitchFamily="18" charset="2"/>
              <a:buAutoNum type="romanUcPeriod"/>
            </a:pPr>
            <a:r>
              <a:rPr lang="en-US" sz="2000" b="1" dirty="0">
                <a:latin typeface="+mj-lt"/>
              </a:rPr>
              <a:t>Material engineering</a:t>
            </a:r>
            <a:br>
              <a:rPr lang="en-US" sz="2000" dirty="0"/>
            </a:br>
            <a:endParaRPr lang="en-US" dirty="0"/>
          </a:p>
          <a:p>
            <a:pPr marL="449263" indent="-449263">
              <a:spcBef>
                <a:spcPct val="20000"/>
              </a:spcBef>
              <a:buClr>
                <a:srgbClr val="FF0000"/>
              </a:buClr>
              <a:buFont typeface="Symbol" pitchFamily="18" charset="2"/>
              <a:buAutoNum type="romanUcPeriod"/>
            </a:pPr>
            <a:r>
              <a:rPr lang="en-US" sz="2000" b="1" dirty="0">
                <a:latin typeface="+mj-lt"/>
              </a:rPr>
              <a:t>Device engineering</a:t>
            </a:r>
            <a:br>
              <a:rPr lang="en-US" sz="2000" dirty="0"/>
            </a:br>
            <a:endParaRPr lang="en-US" dirty="0"/>
          </a:p>
          <a:p>
            <a:pPr marL="449263" indent="-449263">
              <a:spcBef>
                <a:spcPct val="20000"/>
              </a:spcBef>
              <a:buClr>
                <a:srgbClr val="FF0000"/>
              </a:buClr>
              <a:buFont typeface="Symbol" pitchFamily="18" charset="2"/>
              <a:buAutoNum type="romanUcPeriod"/>
            </a:pPr>
            <a:r>
              <a:rPr lang="en-US" sz="2000" b="1" dirty="0">
                <a:latin typeface="+mj-lt"/>
              </a:rPr>
              <a:t>Change of detector</a:t>
            </a:r>
            <a:br>
              <a:rPr lang="en-US" sz="2000" b="1" dirty="0">
                <a:latin typeface="+mj-lt"/>
              </a:rPr>
            </a:br>
            <a:r>
              <a:rPr lang="en-US" sz="2000" b="1" dirty="0">
                <a:latin typeface="+mj-lt"/>
              </a:rPr>
              <a:t>operational conditions</a:t>
            </a:r>
            <a:endParaRPr lang="en-US" sz="24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03813" name="Text Box 5"/>
          <p:cNvSpPr txBox="1">
            <a:spLocks noChangeArrowheads="1"/>
          </p:cNvSpPr>
          <p:nvPr/>
        </p:nvSpPr>
        <p:spPr bwMode="auto">
          <a:xfrm>
            <a:off x="637590" y="4983207"/>
            <a:ext cx="4228469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573338" algn="l"/>
                <a:tab pos="3886200" algn="l"/>
              </a:tabLst>
            </a:pPr>
            <a:r>
              <a:rPr lang="en-GB" sz="1600" dirty="0"/>
              <a:t>Regular exchange of detectors</a:t>
            </a:r>
          </a:p>
          <a:p>
            <a:pPr marL="285750" indent="-285750">
              <a:spcBef>
                <a:spcPct val="5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573338" algn="l"/>
                <a:tab pos="3886200" algn="l"/>
              </a:tabLst>
            </a:pPr>
            <a:r>
              <a:rPr lang="en-GB" sz="1600" dirty="0"/>
              <a:t>“Cryogenic Tracking Detectors”</a:t>
            </a:r>
            <a:br>
              <a:rPr lang="en-GB" sz="1600" dirty="0"/>
            </a:br>
            <a:r>
              <a:rPr lang="en-GB" sz="1400" dirty="0"/>
              <a:t>operation at 100-200K to reduce charge loss</a:t>
            </a:r>
            <a:br>
              <a:rPr lang="en-GB" sz="1400" dirty="0"/>
            </a:br>
            <a:r>
              <a:rPr lang="en-GB" sz="1400" dirty="0"/>
              <a:t>  </a:t>
            </a:r>
            <a:r>
              <a:rPr lang="en-GB" dirty="0"/>
              <a:t>(not followed up in the moment)</a:t>
            </a:r>
            <a:endParaRPr lang="en-US" dirty="0"/>
          </a:p>
        </p:txBody>
      </p:sp>
      <p:sp>
        <p:nvSpPr>
          <p:cNvPr id="503814" name="Line 6"/>
          <p:cNvSpPr>
            <a:spLocks noChangeShapeType="1"/>
          </p:cNvSpPr>
          <p:nvPr/>
        </p:nvSpPr>
        <p:spPr bwMode="auto">
          <a:xfrm flipV="1">
            <a:off x="4028538" y="1125478"/>
            <a:ext cx="1285334" cy="139343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03815" name="Line 7"/>
          <p:cNvSpPr>
            <a:spLocks noChangeShapeType="1"/>
          </p:cNvSpPr>
          <p:nvPr/>
        </p:nvSpPr>
        <p:spPr bwMode="auto">
          <a:xfrm>
            <a:off x="4028537" y="2518914"/>
            <a:ext cx="1138686" cy="12767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03816" name="Line 8"/>
          <p:cNvSpPr>
            <a:spLocks noChangeShapeType="1"/>
          </p:cNvSpPr>
          <p:nvPr/>
        </p:nvSpPr>
        <p:spPr bwMode="auto">
          <a:xfrm>
            <a:off x="3804249" y="3185139"/>
            <a:ext cx="1362974" cy="161922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03817" name="Line 9"/>
          <p:cNvSpPr>
            <a:spLocks noChangeShapeType="1"/>
          </p:cNvSpPr>
          <p:nvPr/>
        </p:nvSpPr>
        <p:spPr bwMode="auto">
          <a:xfrm flipH="1">
            <a:off x="2656572" y="4261449"/>
            <a:ext cx="95253" cy="69387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855662"/>
      </p:ext>
    </p:extLst>
  </p:cSld>
  <p:clrMapOvr>
    <a:masterClrMapping/>
  </p:clrMapOvr>
  <p:transition advTm="192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811" grpId="0" build="p"/>
      <p:bldP spid="503813" grpId="0"/>
      <p:bldP spid="503814" grpId="0" build="p" animBg="1"/>
      <p:bldP spid="503815" grpId="0" build="p" animBg="1"/>
      <p:bldP spid="503816" grpId="0" animBg="1"/>
      <p:bldP spid="5038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86" y="89798"/>
            <a:ext cx="8336478" cy="776327"/>
          </a:xfrm>
        </p:spPr>
        <p:txBody>
          <a:bodyPr/>
          <a:lstStyle/>
          <a:p>
            <a:r>
              <a:rPr lang="en-US" dirty="0"/>
              <a:t>How to obtain the signal?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819937" y="1312818"/>
            <a:ext cx="5113338" cy="7571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0"/>
              </a:spcBef>
            </a:pPr>
            <a:r>
              <a:rPr lang="en-US" dirty="0"/>
              <a:t>In a pure intrinsic (</a:t>
            </a:r>
            <a:r>
              <a:rPr lang="en-US" dirty="0" err="1"/>
              <a:t>undoped</a:t>
            </a:r>
            <a:r>
              <a:rPr lang="en-US" dirty="0"/>
              <a:t>) semiconductor the electron density </a:t>
            </a:r>
            <a:r>
              <a:rPr lang="en-US" i="1" dirty="0"/>
              <a:t>n</a:t>
            </a:r>
            <a:r>
              <a:rPr lang="en-US" dirty="0"/>
              <a:t> and hole density </a:t>
            </a:r>
            <a:r>
              <a:rPr lang="en-US" i="1" dirty="0"/>
              <a:t>p</a:t>
            </a:r>
            <a:r>
              <a:rPr lang="en-US" dirty="0"/>
              <a:t> are equal. </a:t>
            </a:r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/>
        </p:nvGraphicFramePr>
        <p:xfrm>
          <a:off x="5046435" y="2198211"/>
          <a:ext cx="1380568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34680" imgH="228600" progId="Equation.3">
                  <p:embed/>
                </p:oleObj>
              </mc:Choice>
              <mc:Fallback>
                <p:oleObj name="Equation" r:id="rId2" imgW="634680" imgH="228600" progId="Equation.3">
                  <p:embed/>
                  <p:pic>
                    <p:nvPicPr>
                      <p:cNvPr id="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6435" y="2198211"/>
                        <a:ext cx="1380568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435675" y="2225553"/>
            <a:ext cx="326082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For Silicon: </a:t>
            </a:r>
            <a:r>
              <a:rPr lang="en-US" dirty="0" err="1"/>
              <a:t>n</a:t>
            </a:r>
            <a:r>
              <a:rPr lang="en-US" baseline="-25000" dirty="0" err="1"/>
              <a:t>i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</a:t>
            </a:r>
            <a:r>
              <a:rPr lang="en-US" dirty="0"/>
              <a:t> 1.45</a:t>
            </a:r>
            <a:r>
              <a:rPr lang="en-US" dirty="0">
                <a:sym typeface="Symbol" pitchFamily="18" charset="2"/>
              </a:rPr>
              <a:t></a:t>
            </a:r>
            <a:r>
              <a:rPr lang="en-US" dirty="0"/>
              <a:t>10</a:t>
            </a:r>
            <a:r>
              <a:rPr lang="en-US" baseline="30000" dirty="0"/>
              <a:t>10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endParaRPr lang="en-US" dirty="0"/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/>
        </p:nvGraphicFramePr>
        <p:xfrm>
          <a:off x="7357269" y="2777333"/>
          <a:ext cx="2959100" cy="229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signer 4.0 Drawing" r:id="rId4" imgW="2052000" imgH="1594800" progId="">
                  <p:embed/>
                </p:oleObj>
              </mc:Choice>
              <mc:Fallback>
                <p:oleObj name="Designer 4.0 Drawing" r:id="rId4" imgW="2052000" imgH="1594800" progId="">
                  <p:embed/>
                  <p:pic>
                    <p:nvPicPr>
                      <p:cNvPr id="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7269" y="2777333"/>
                        <a:ext cx="2959100" cy="2297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981200" y="3920504"/>
            <a:ext cx="5404338" cy="7571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0"/>
              </a:spcBef>
            </a:pPr>
            <a:r>
              <a:rPr lang="en-US" dirty="0"/>
              <a:t>  4.5 </a:t>
            </a:r>
            <a:r>
              <a:rPr lang="en-US" dirty="0">
                <a:sym typeface="Symbol" pitchFamily="18" charset="2"/>
              </a:rPr>
              <a:t></a:t>
            </a:r>
            <a:r>
              <a:rPr lang="en-US" dirty="0"/>
              <a:t>10</a:t>
            </a:r>
            <a:r>
              <a:rPr lang="en-US" baseline="30000" dirty="0"/>
              <a:t>8</a:t>
            </a:r>
            <a:r>
              <a:rPr lang="en-US" dirty="0"/>
              <a:t> free charge carriers in this volume,</a:t>
            </a:r>
            <a:br>
              <a:rPr lang="en-US" dirty="0"/>
            </a:br>
            <a:r>
              <a:rPr lang="en-US" dirty="0"/>
              <a:t>but only  </a:t>
            </a:r>
            <a:r>
              <a:rPr lang="en-US" dirty="0">
                <a:sym typeface="Symbol" pitchFamily="18" charset="2"/>
              </a:rPr>
              <a:t>3.2 </a:t>
            </a:r>
            <a:r>
              <a:rPr lang="en-US" dirty="0"/>
              <a:t>10</a:t>
            </a:r>
            <a:r>
              <a:rPr lang="en-US" baseline="30000" dirty="0"/>
              <a:t>4</a:t>
            </a:r>
            <a:r>
              <a:rPr lang="en-US" dirty="0"/>
              <a:t> e-h pairs produced by a M.I.P.</a:t>
            </a:r>
            <a:r>
              <a:rPr lang="en-US" dirty="0">
                <a:solidFill>
                  <a:srgbClr val="0000FF"/>
                </a:solidFill>
                <a:sym typeface="Symbol" pitchFamily="18" charset="2"/>
              </a:rPr>
              <a:t> 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424113" y="5141397"/>
            <a:ext cx="72009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285750" indent="-285750" eaLnBrk="0" hangingPunct="0">
              <a:spcBef>
                <a:spcPct val="0"/>
              </a:spcBef>
            </a:pPr>
            <a:r>
              <a:rPr lang="en-US" dirty="0">
                <a:sym typeface="Symbol" pitchFamily="18" charset="2"/>
              </a:rPr>
              <a:t></a:t>
            </a:r>
            <a:r>
              <a:rPr lang="en-US" dirty="0"/>
              <a:t> Reduce number of free charge carriers, i.e. </a:t>
            </a:r>
            <a:r>
              <a:rPr lang="en-US" dirty="0">
                <a:solidFill>
                  <a:srgbClr val="FF0000"/>
                </a:solidFill>
              </a:rPr>
              <a:t>deplete</a:t>
            </a:r>
            <a:r>
              <a:rPr lang="en-US" dirty="0"/>
              <a:t> the detector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495550" y="5644634"/>
            <a:ext cx="72009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285750" indent="-285750" eaLnBrk="0" hangingPunct="0">
              <a:spcBef>
                <a:spcPct val="0"/>
              </a:spcBef>
            </a:pPr>
            <a:r>
              <a:rPr lang="en-US" b="1" dirty="0">
                <a:sym typeface="Symbol" pitchFamily="18" charset="2"/>
              </a:rPr>
              <a:t></a:t>
            </a:r>
            <a:r>
              <a:rPr lang="en-US" b="1" dirty="0"/>
              <a:t> Most detectors make use of reverse biased p-n junctions</a:t>
            </a:r>
          </a:p>
        </p:txBody>
      </p: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1862979" y="1463524"/>
            <a:ext cx="2668954" cy="2267317"/>
            <a:chOff x="435" y="663"/>
            <a:chExt cx="1492" cy="1306"/>
          </a:xfrm>
        </p:grpSpPr>
        <p:sp>
          <p:nvSpPr>
            <p:cNvPr id="12" name="AutoShape 13"/>
            <p:cNvSpPr>
              <a:spLocks noChangeAspect="1" noChangeArrowheads="1" noTextEdit="1"/>
            </p:cNvSpPr>
            <p:nvPr/>
          </p:nvSpPr>
          <p:spPr bwMode="auto">
            <a:xfrm>
              <a:off x="435" y="663"/>
              <a:ext cx="1492" cy="1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735" y="863"/>
              <a:ext cx="1131" cy="25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744" y="1598"/>
              <a:ext cx="1131" cy="252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 flipV="1">
              <a:off x="567" y="663"/>
              <a:ext cx="1" cy="130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531" y="663"/>
              <a:ext cx="73" cy="73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36" y="0"/>
                </a:cxn>
                <a:cxn ang="0">
                  <a:pos x="73" y="73"/>
                </a:cxn>
                <a:cxn ang="0">
                  <a:pos x="0" y="73"/>
                </a:cxn>
              </a:cxnLst>
              <a:rect l="0" t="0" r="r" b="b"/>
              <a:pathLst>
                <a:path w="73" h="73">
                  <a:moveTo>
                    <a:pt x="0" y="73"/>
                  </a:moveTo>
                  <a:lnTo>
                    <a:pt x="36" y="0"/>
                  </a:lnTo>
                  <a:lnTo>
                    <a:pt x="73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581" y="1343"/>
              <a:ext cx="134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435" y="1264"/>
              <a:ext cx="67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61950" indent="-361950"/>
              <a:r>
                <a:rPr lang="en-US" sz="1400">
                  <a:solidFill>
                    <a:srgbClr val="000000"/>
                  </a:solidFill>
                </a:rPr>
                <a:t>E</a:t>
              </a:r>
              <a:endParaRPr lang="en-US"/>
            </a:p>
          </p:txBody>
        </p:sp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510" y="1331"/>
              <a:ext cx="16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61950" indent="-361950"/>
              <a:r>
                <a:rPr lang="en-US" sz="800">
                  <a:solidFill>
                    <a:srgbClr val="000000"/>
                  </a:solidFill>
                </a:rPr>
                <a:t>f</a:t>
              </a:r>
              <a:endParaRPr lang="en-US"/>
            </a:p>
          </p:txBody>
        </p:sp>
        <p:sp>
          <p:nvSpPr>
            <p:cNvPr id="20" name="Rectangle 22"/>
            <p:cNvSpPr>
              <a:spLocks noChangeArrowheads="1"/>
            </p:cNvSpPr>
            <p:nvPr/>
          </p:nvSpPr>
          <p:spPr bwMode="auto">
            <a:xfrm>
              <a:off x="441" y="701"/>
              <a:ext cx="67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61950" indent="-361950"/>
              <a:r>
                <a:rPr lang="en-US" sz="1400">
                  <a:solidFill>
                    <a:srgbClr val="000000"/>
                  </a:solidFill>
                </a:rPr>
                <a:t>E</a:t>
              </a:r>
              <a:endParaRPr lang="en-US"/>
            </a:p>
          </p:txBody>
        </p: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948" y="1708"/>
              <a:ext cx="595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61950" indent="-361950"/>
              <a:r>
                <a:rPr lang="en-US" sz="1400">
                  <a:solidFill>
                    <a:srgbClr val="000000"/>
                  </a:solidFill>
                </a:rPr>
                <a:t>valence band</a:t>
              </a:r>
              <a:endParaRPr lang="en-US"/>
            </a:p>
          </p:txBody>
        </p:sp>
        <p:sp>
          <p:nvSpPr>
            <p:cNvPr id="22" name="Rectangle 24"/>
            <p:cNvSpPr>
              <a:spLocks noChangeArrowheads="1"/>
            </p:cNvSpPr>
            <p:nvPr/>
          </p:nvSpPr>
          <p:spPr bwMode="auto">
            <a:xfrm>
              <a:off x="972" y="878"/>
              <a:ext cx="734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61950" indent="-361950"/>
              <a:r>
                <a:rPr lang="en-US" sz="1400">
                  <a:solidFill>
                    <a:srgbClr val="000000"/>
                  </a:solidFill>
                </a:rPr>
                <a:t>conduction band</a:t>
              </a:r>
              <a:endParaRPr lang="en-US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735" y="1112"/>
              <a:ext cx="112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744" y="1593"/>
              <a:ext cx="112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7"/>
            <p:cNvSpPr>
              <a:spLocks noChangeArrowheads="1"/>
            </p:cNvSpPr>
            <p:nvPr/>
          </p:nvSpPr>
          <p:spPr bwMode="auto">
            <a:xfrm>
              <a:off x="825" y="1625"/>
              <a:ext cx="67" cy="66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794" y="1053"/>
              <a:ext cx="54" cy="572"/>
            </a:xfrm>
            <a:custGeom>
              <a:avLst/>
              <a:gdLst/>
              <a:ahLst/>
              <a:cxnLst>
                <a:cxn ang="0">
                  <a:pos x="54" y="572"/>
                </a:cxn>
                <a:cxn ang="0">
                  <a:pos x="54" y="570"/>
                </a:cxn>
                <a:cxn ang="0">
                  <a:pos x="52" y="565"/>
                </a:cxn>
                <a:cxn ang="0">
                  <a:pos x="50" y="557"/>
                </a:cxn>
                <a:cxn ang="0">
                  <a:pos x="46" y="543"/>
                </a:cxn>
                <a:cxn ang="0">
                  <a:pos x="38" y="513"/>
                </a:cxn>
                <a:cxn ang="0">
                  <a:pos x="29" y="472"/>
                </a:cxn>
                <a:cxn ang="0">
                  <a:pos x="19" y="424"/>
                </a:cxn>
                <a:cxn ang="0">
                  <a:pos x="10" y="372"/>
                </a:cxn>
                <a:cxn ang="0">
                  <a:pos x="4" y="319"/>
                </a:cxn>
                <a:cxn ang="0">
                  <a:pos x="0" y="265"/>
                </a:cxn>
                <a:cxn ang="0">
                  <a:pos x="0" y="213"/>
                </a:cxn>
                <a:cxn ang="0">
                  <a:pos x="4" y="163"/>
                </a:cxn>
                <a:cxn ang="0">
                  <a:pos x="12" y="119"/>
                </a:cxn>
                <a:cxn ang="0">
                  <a:pos x="19" y="79"/>
                </a:cxn>
                <a:cxn ang="0">
                  <a:pos x="27" y="46"/>
                </a:cxn>
                <a:cxn ang="0">
                  <a:pos x="33" y="21"/>
                </a:cxn>
                <a:cxn ang="0">
                  <a:pos x="38" y="6"/>
                </a:cxn>
                <a:cxn ang="0">
                  <a:pos x="40" y="2"/>
                </a:cxn>
                <a:cxn ang="0">
                  <a:pos x="40" y="0"/>
                </a:cxn>
              </a:cxnLst>
              <a:rect l="0" t="0" r="r" b="b"/>
              <a:pathLst>
                <a:path w="54" h="572">
                  <a:moveTo>
                    <a:pt x="54" y="572"/>
                  </a:moveTo>
                  <a:lnTo>
                    <a:pt x="54" y="570"/>
                  </a:lnTo>
                  <a:lnTo>
                    <a:pt x="52" y="565"/>
                  </a:lnTo>
                  <a:lnTo>
                    <a:pt x="50" y="557"/>
                  </a:lnTo>
                  <a:lnTo>
                    <a:pt x="46" y="543"/>
                  </a:lnTo>
                  <a:lnTo>
                    <a:pt x="38" y="513"/>
                  </a:lnTo>
                  <a:lnTo>
                    <a:pt x="29" y="472"/>
                  </a:lnTo>
                  <a:lnTo>
                    <a:pt x="19" y="424"/>
                  </a:lnTo>
                  <a:lnTo>
                    <a:pt x="10" y="372"/>
                  </a:lnTo>
                  <a:lnTo>
                    <a:pt x="4" y="319"/>
                  </a:lnTo>
                  <a:lnTo>
                    <a:pt x="0" y="265"/>
                  </a:lnTo>
                  <a:lnTo>
                    <a:pt x="0" y="213"/>
                  </a:lnTo>
                  <a:lnTo>
                    <a:pt x="4" y="163"/>
                  </a:lnTo>
                  <a:lnTo>
                    <a:pt x="12" y="119"/>
                  </a:lnTo>
                  <a:lnTo>
                    <a:pt x="19" y="79"/>
                  </a:lnTo>
                  <a:lnTo>
                    <a:pt x="27" y="46"/>
                  </a:lnTo>
                  <a:lnTo>
                    <a:pt x="33" y="21"/>
                  </a:lnTo>
                  <a:lnTo>
                    <a:pt x="38" y="6"/>
                  </a:lnTo>
                  <a:lnTo>
                    <a:pt x="40" y="2"/>
                  </a:lnTo>
                  <a:lnTo>
                    <a:pt x="4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806" y="1053"/>
              <a:ext cx="36" cy="36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28" y="0"/>
                </a:cxn>
                <a:cxn ang="0">
                  <a:pos x="36" y="36"/>
                </a:cxn>
                <a:cxn ang="0">
                  <a:pos x="0" y="23"/>
                </a:cxn>
              </a:cxnLst>
              <a:rect l="0" t="0" r="r" b="b"/>
              <a:pathLst>
                <a:path w="36" h="36">
                  <a:moveTo>
                    <a:pt x="0" y="23"/>
                  </a:moveTo>
                  <a:lnTo>
                    <a:pt x="28" y="0"/>
                  </a:lnTo>
                  <a:lnTo>
                    <a:pt x="36" y="36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30"/>
            <p:cNvSpPr>
              <a:spLocks noChangeArrowheads="1"/>
            </p:cNvSpPr>
            <p:nvPr/>
          </p:nvSpPr>
          <p:spPr bwMode="auto">
            <a:xfrm>
              <a:off x="857" y="1036"/>
              <a:ext cx="35" cy="3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Rectangle 31"/>
            <p:cNvSpPr>
              <a:spLocks noChangeArrowheads="1"/>
            </p:cNvSpPr>
            <p:nvPr/>
          </p:nvSpPr>
          <p:spPr bwMode="auto">
            <a:xfrm>
              <a:off x="921" y="1598"/>
              <a:ext cx="56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61950" indent="-361950"/>
              <a:r>
                <a:rPr lang="en-US" sz="1400">
                  <a:solidFill>
                    <a:srgbClr val="000000"/>
                  </a:solidFill>
                </a:rPr>
                <a:t>h</a:t>
              </a:r>
              <a:endParaRPr lang="en-US"/>
            </a:p>
          </p:txBody>
        </p:sp>
        <p:sp>
          <p:nvSpPr>
            <p:cNvPr id="30" name="Rectangle 32"/>
            <p:cNvSpPr>
              <a:spLocks noChangeArrowheads="1"/>
            </p:cNvSpPr>
            <p:nvPr/>
          </p:nvSpPr>
          <p:spPr bwMode="auto">
            <a:xfrm>
              <a:off x="898" y="995"/>
              <a:ext cx="56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61950" indent="-361950"/>
              <a:r>
                <a:rPr lang="en-US" sz="1400">
                  <a:solidFill>
                    <a:srgbClr val="000000"/>
                  </a:solidFill>
                </a:rPr>
                <a:t>e</a:t>
              </a:r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774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334" y="-17656"/>
            <a:ext cx="8226854" cy="940443"/>
          </a:xfrm>
        </p:spPr>
        <p:txBody>
          <a:bodyPr>
            <a:normAutofit/>
          </a:bodyPr>
          <a:lstStyle/>
          <a:p>
            <a:r>
              <a:rPr lang="en-US" dirty="0"/>
              <a:t>Doping, resistivity and p-n junction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133" y="1078469"/>
            <a:ext cx="3549019" cy="1451040"/>
          </a:xfrm>
        </p:spPr>
        <p:txBody>
          <a:bodyPr>
            <a:normAutofit fontScale="77500" lnSpcReduction="20000"/>
          </a:bodyPr>
          <a:lstStyle/>
          <a:p>
            <a:pPr marL="269875" indent="-233363">
              <a:lnSpc>
                <a:spcPct val="120000"/>
              </a:lnSpc>
            </a:pPr>
            <a:r>
              <a:rPr lang="en-US" sz="2900" b="1" dirty="0"/>
              <a:t>Doping</a:t>
            </a:r>
            <a:r>
              <a:rPr lang="en-US" sz="2900" dirty="0"/>
              <a:t>: </a:t>
            </a:r>
            <a:r>
              <a:rPr lang="en-US" sz="2900" dirty="0">
                <a:solidFill>
                  <a:srgbClr val="FF0000"/>
                </a:solidFill>
              </a:rPr>
              <a:t>n-type silicon</a:t>
            </a:r>
          </a:p>
          <a:p>
            <a:pPr marL="346075" lvl="1" indent="-177800">
              <a:lnSpc>
                <a:spcPct val="120000"/>
              </a:lnSpc>
            </a:pPr>
            <a:r>
              <a:rPr lang="en-US" dirty="0"/>
              <a:t>add elements from </a:t>
            </a:r>
            <a:r>
              <a:rPr lang="en-US" dirty="0" err="1"/>
              <a:t>V</a:t>
            </a:r>
            <a:r>
              <a:rPr lang="en-US" baseline="30000" dirty="0" err="1"/>
              <a:t>th</a:t>
            </a:r>
            <a:r>
              <a:rPr lang="en-US" dirty="0"/>
              <a:t> group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 </a:t>
            </a:r>
            <a:r>
              <a:rPr lang="en-US" b="1" dirty="0">
                <a:solidFill>
                  <a:srgbClr val="FF0000"/>
                </a:solidFill>
              </a:rPr>
              <a:t>donors</a:t>
            </a:r>
            <a:r>
              <a:rPr lang="en-US" dirty="0"/>
              <a:t> (P, As,..)</a:t>
            </a:r>
          </a:p>
          <a:p>
            <a:pPr marL="346075" lvl="1" indent="-177800">
              <a:lnSpc>
                <a:spcPct val="120000"/>
              </a:lnSpc>
            </a:pPr>
            <a:r>
              <a:rPr lang="en-US" dirty="0"/>
              <a:t>electrons are majority carriers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151510" y="1058060"/>
            <a:ext cx="3481123" cy="1451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69875" indent="-233363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/>
            </a:pPr>
            <a:r>
              <a:rPr lang="en-US" sz="2000" b="1" dirty="0"/>
              <a:t>Doping: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p-type silicon</a:t>
            </a:r>
            <a:endParaRPr lang="en-US" sz="2000" dirty="0">
              <a:solidFill>
                <a:srgbClr val="FF0000"/>
              </a:solidFill>
            </a:endParaRPr>
          </a:p>
          <a:p>
            <a:pPr marL="363538" lvl="1" indent="-195263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add elements from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III</a:t>
            </a:r>
            <a:r>
              <a:rPr lang="en-US" baseline="30000" dirty="0" err="1">
                <a:latin typeface="Arial" pitchFamily="34" charset="0"/>
                <a:cs typeface="Arial" pitchFamily="34" charset="0"/>
              </a:rPr>
              <a:t>rd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/>
              <a:t>group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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acceptors</a:t>
            </a:r>
            <a:r>
              <a:rPr lang="en-US" dirty="0">
                <a:latin typeface="Arial" pitchFamily="34" charset="0"/>
                <a:cs typeface="Arial" pitchFamily="34" charset="0"/>
              </a:rPr>
              <a:t> (B</a:t>
            </a:r>
            <a:r>
              <a:rPr lang="en-US" dirty="0"/>
              <a:t>,..)</a:t>
            </a:r>
          </a:p>
          <a:p>
            <a:pPr marL="363538" lvl="1" indent="-195263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holes are majority </a:t>
            </a:r>
            <a:r>
              <a:rPr lang="en-US" dirty="0"/>
              <a:t>carriers </a:t>
            </a:r>
          </a:p>
        </p:txBody>
      </p:sp>
      <p:grpSp>
        <p:nvGrpSpPr>
          <p:cNvPr id="5" name="Group 575"/>
          <p:cNvGrpSpPr>
            <a:grpSpLocks/>
          </p:cNvGrpSpPr>
          <p:nvPr/>
        </p:nvGrpSpPr>
        <p:grpSpPr bwMode="auto">
          <a:xfrm>
            <a:off x="455427" y="981681"/>
            <a:ext cx="2374261" cy="2099693"/>
            <a:chOff x="4375" y="754"/>
            <a:chExt cx="1363" cy="1210"/>
          </a:xfrm>
        </p:grpSpPr>
        <p:grpSp>
          <p:nvGrpSpPr>
            <p:cNvPr id="6" name="Group 464"/>
            <p:cNvGrpSpPr>
              <a:grpSpLocks/>
            </p:cNvGrpSpPr>
            <p:nvPr/>
          </p:nvGrpSpPr>
          <p:grpSpPr bwMode="auto">
            <a:xfrm>
              <a:off x="4375" y="972"/>
              <a:ext cx="1088" cy="992"/>
              <a:chOff x="1156" y="1113"/>
              <a:chExt cx="1152" cy="1148"/>
            </a:xfrm>
          </p:grpSpPr>
          <p:grpSp>
            <p:nvGrpSpPr>
              <p:cNvPr id="8" name="Group 465"/>
              <p:cNvGrpSpPr>
                <a:grpSpLocks noChangeAspect="1"/>
              </p:cNvGrpSpPr>
              <p:nvPr/>
            </p:nvGrpSpPr>
            <p:grpSpPr bwMode="auto">
              <a:xfrm>
                <a:off x="1161" y="1855"/>
                <a:ext cx="406" cy="406"/>
                <a:chOff x="2075" y="1860"/>
                <a:chExt cx="574" cy="554"/>
              </a:xfrm>
            </p:grpSpPr>
            <p:sp>
              <p:nvSpPr>
                <p:cNvPr id="95" name="Oval 466"/>
                <p:cNvSpPr>
                  <a:spLocks noChangeAspect="1" noChangeArrowheads="1"/>
                </p:cNvSpPr>
                <p:nvPr/>
              </p:nvSpPr>
              <p:spPr bwMode="auto">
                <a:xfrm>
                  <a:off x="2099" y="1874"/>
                  <a:ext cx="530" cy="53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" name="Oval 467"/>
                <p:cNvSpPr>
                  <a:spLocks noChangeAspect="1" noChangeArrowheads="1"/>
                </p:cNvSpPr>
                <p:nvPr/>
              </p:nvSpPr>
              <p:spPr bwMode="auto">
                <a:xfrm>
                  <a:off x="2237" y="2358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" name="Oval 468"/>
                <p:cNvSpPr>
                  <a:spLocks noChangeAspect="1" noChangeArrowheads="1"/>
                </p:cNvSpPr>
                <p:nvPr/>
              </p:nvSpPr>
              <p:spPr bwMode="auto">
                <a:xfrm>
                  <a:off x="2593" y="2197"/>
                  <a:ext cx="56" cy="55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" name="Oval 469"/>
                <p:cNvSpPr>
                  <a:spLocks noChangeAspect="1" noChangeArrowheads="1"/>
                </p:cNvSpPr>
                <p:nvPr/>
              </p:nvSpPr>
              <p:spPr bwMode="auto">
                <a:xfrm>
                  <a:off x="2415" y="1860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99" name="Group 470"/>
                <p:cNvGrpSpPr>
                  <a:grpSpLocks noChangeAspect="1"/>
                </p:cNvGrpSpPr>
                <p:nvPr/>
              </p:nvGrpSpPr>
              <p:grpSpPr bwMode="auto">
                <a:xfrm>
                  <a:off x="2229" y="2014"/>
                  <a:ext cx="272" cy="294"/>
                  <a:chOff x="2229" y="2014"/>
                  <a:chExt cx="272" cy="294"/>
                </a:xfrm>
              </p:grpSpPr>
              <p:grpSp>
                <p:nvGrpSpPr>
                  <p:cNvPr id="101" name="Group 4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229" y="2014"/>
                    <a:ext cx="272" cy="294"/>
                    <a:chOff x="2229" y="2014"/>
                    <a:chExt cx="272" cy="294"/>
                  </a:xfrm>
                </p:grpSpPr>
                <p:sp>
                  <p:nvSpPr>
                    <p:cNvPr id="103" name="Oval 47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29" y="2014"/>
                      <a:ext cx="258" cy="258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Rectangle 47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45" y="2019"/>
                      <a:ext cx="256" cy="28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45720" tIns="50800" rIns="101600" bIns="50800">
                      <a:spAutoFit/>
                    </a:bodyPr>
                    <a:lstStyle/>
                    <a:p>
                      <a:pPr defTabSz="1106488" eaLnBrk="0" hangingPunct="0">
                        <a:spcBef>
                          <a:spcPct val="0"/>
                        </a:spcBef>
                      </a:pPr>
                      <a:r>
                        <a:rPr lang="en-US" sz="1400" b="1">
                          <a:latin typeface="Times New Roman" pitchFamily="18" charset="0"/>
                        </a:rPr>
                        <a:t>Si</a:t>
                      </a:r>
                    </a:p>
                  </p:txBody>
                </p:sp>
              </p:grpSp>
              <p:sp>
                <p:nvSpPr>
                  <p:cNvPr id="102" name="Oval 4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29" y="2014"/>
                    <a:ext cx="258" cy="2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0" name="Oval 475"/>
                <p:cNvSpPr>
                  <a:spLocks noChangeAspect="1" noChangeArrowheads="1"/>
                </p:cNvSpPr>
                <p:nvPr/>
              </p:nvSpPr>
              <p:spPr bwMode="auto">
                <a:xfrm>
                  <a:off x="2075" y="2013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476"/>
              <p:cNvGrpSpPr>
                <a:grpSpLocks noChangeAspect="1"/>
              </p:cNvGrpSpPr>
              <p:nvPr/>
            </p:nvGrpSpPr>
            <p:grpSpPr bwMode="auto">
              <a:xfrm>
                <a:off x="1537" y="1855"/>
                <a:ext cx="407" cy="406"/>
                <a:chOff x="2603" y="1860"/>
                <a:chExt cx="574" cy="554"/>
              </a:xfrm>
            </p:grpSpPr>
            <p:sp>
              <p:nvSpPr>
                <p:cNvPr id="85" name="Oval 477"/>
                <p:cNvSpPr>
                  <a:spLocks noChangeAspect="1" noChangeArrowheads="1"/>
                </p:cNvSpPr>
                <p:nvPr/>
              </p:nvSpPr>
              <p:spPr bwMode="auto">
                <a:xfrm>
                  <a:off x="2627" y="1874"/>
                  <a:ext cx="530" cy="53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Oval 478"/>
                <p:cNvSpPr>
                  <a:spLocks noChangeAspect="1" noChangeArrowheads="1"/>
                </p:cNvSpPr>
                <p:nvPr/>
              </p:nvSpPr>
              <p:spPr bwMode="auto">
                <a:xfrm>
                  <a:off x="2765" y="2358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" name="Oval 479"/>
                <p:cNvSpPr>
                  <a:spLocks noChangeAspect="1" noChangeArrowheads="1"/>
                </p:cNvSpPr>
                <p:nvPr/>
              </p:nvSpPr>
              <p:spPr bwMode="auto">
                <a:xfrm>
                  <a:off x="3121" y="2197"/>
                  <a:ext cx="56" cy="55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Oval 480"/>
                <p:cNvSpPr>
                  <a:spLocks noChangeAspect="1" noChangeArrowheads="1"/>
                </p:cNvSpPr>
                <p:nvPr/>
              </p:nvSpPr>
              <p:spPr bwMode="auto">
                <a:xfrm>
                  <a:off x="2943" y="1860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89" name="Group 481"/>
                <p:cNvGrpSpPr>
                  <a:grpSpLocks noChangeAspect="1"/>
                </p:cNvGrpSpPr>
                <p:nvPr/>
              </p:nvGrpSpPr>
              <p:grpSpPr bwMode="auto">
                <a:xfrm>
                  <a:off x="2757" y="2014"/>
                  <a:ext cx="258" cy="294"/>
                  <a:chOff x="2757" y="2014"/>
                  <a:chExt cx="258" cy="294"/>
                </a:xfrm>
              </p:grpSpPr>
              <p:grpSp>
                <p:nvGrpSpPr>
                  <p:cNvPr id="91" name="Group 48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757" y="2014"/>
                    <a:ext cx="258" cy="294"/>
                    <a:chOff x="2757" y="2014"/>
                    <a:chExt cx="258" cy="294"/>
                  </a:xfrm>
                </p:grpSpPr>
                <p:sp>
                  <p:nvSpPr>
                    <p:cNvPr id="93" name="Oval 4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57" y="2014"/>
                      <a:ext cx="258" cy="258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" name="Rectangle 48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67" y="2019"/>
                      <a:ext cx="247" cy="28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36576" tIns="50800" rIns="101600" bIns="50800">
                      <a:spAutoFit/>
                    </a:bodyPr>
                    <a:lstStyle/>
                    <a:p>
                      <a:pPr defTabSz="1106488" eaLnBrk="0" hangingPunct="0">
                        <a:spcBef>
                          <a:spcPct val="0"/>
                        </a:spcBef>
                      </a:pPr>
                      <a:r>
                        <a:rPr lang="en-US" sz="1400" b="1">
                          <a:latin typeface="Times New Roman" pitchFamily="18" charset="0"/>
                        </a:rPr>
                        <a:t>Si</a:t>
                      </a:r>
                    </a:p>
                  </p:txBody>
                </p:sp>
              </p:grpSp>
              <p:sp>
                <p:nvSpPr>
                  <p:cNvPr id="92" name="Oval 4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57" y="2014"/>
                    <a:ext cx="258" cy="2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0" name="Oval 486"/>
                <p:cNvSpPr>
                  <a:spLocks noChangeAspect="1" noChangeArrowheads="1"/>
                </p:cNvSpPr>
                <p:nvPr/>
              </p:nvSpPr>
              <p:spPr bwMode="auto">
                <a:xfrm>
                  <a:off x="2603" y="2013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487"/>
              <p:cNvGrpSpPr>
                <a:grpSpLocks noChangeAspect="1"/>
              </p:cNvGrpSpPr>
              <p:nvPr/>
            </p:nvGrpSpPr>
            <p:grpSpPr bwMode="auto">
              <a:xfrm>
                <a:off x="1902" y="1855"/>
                <a:ext cx="406" cy="406"/>
                <a:chOff x="3118" y="1860"/>
                <a:chExt cx="574" cy="554"/>
              </a:xfrm>
            </p:grpSpPr>
            <p:sp>
              <p:nvSpPr>
                <p:cNvPr id="75" name="Oval 488"/>
                <p:cNvSpPr>
                  <a:spLocks noChangeAspect="1" noChangeArrowheads="1"/>
                </p:cNvSpPr>
                <p:nvPr/>
              </p:nvSpPr>
              <p:spPr bwMode="auto">
                <a:xfrm>
                  <a:off x="3142" y="1874"/>
                  <a:ext cx="530" cy="53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Oval 489"/>
                <p:cNvSpPr>
                  <a:spLocks noChangeAspect="1" noChangeArrowheads="1"/>
                </p:cNvSpPr>
                <p:nvPr/>
              </p:nvSpPr>
              <p:spPr bwMode="auto">
                <a:xfrm>
                  <a:off x="3280" y="2358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Oval 490"/>
                <p:cNvSpPr>
                  <a:spLocks noChangeAspect="1" noChangeArrowheads="1"/>
                </p:cNvSpPr>
                <p:nvPr/>
              </p:nvSpPr>
              <p:spPr bwMode="auto">
                <a:xfrm>
                  <a:off x="3636" y="2197"/>
                  <a:ext cx="56" cy="55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" name="Oval 491"/>
                <p:cNvSpPr>
                  <a:spLocks noChangeAspect="1" noChangeArrowheads="1"/>
                </p:cNvSpPr>
                <p:nvPr/>
              </p:nvSpPr>
              <p:spPr bwMode="auto">
                <a:xfrm>
                  <a:off x="3458" y="1860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9" name="Group 492"/>
                <p:cNvGrpSpPr>
                  <a:grpSpLocks noChangeAspect="1"/>
                </p:cNvGrpSpPr>
                <p:nvPr/>
              </p:nvGrpSpPr>
              <p:grpSpPr bwMode="auto">
                <a:xfrm>
                  <a:off x="3272" y="2014"/>
                  <a:ext cx="259" cy="294"/>
                  <a:chOff x="3272" y="2014"/>
                  <a:chExt cx="259" cy="294"/>
                </a:xfrm>
              </p:grpSpPr>
              <p:grpSp>
                <p:nvGrpSpPr>
                  <p:cNvPr id="81" name="Group 49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72" y="2014"/>
                    <a:ext cx="259" cy="294"/>
                    <a:chOff x="3272" y="2014"/>
                    <a:chExt cx="259" cy="294"/>
                  </a:xfrm>
                </p:grpSpPr>
                <p:sp>
                  <p:nvSpPr>
                    <p:cNvPr id="83" name="Oval 49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272" y="2014"/>
                      <a:ext cx="258" cy="258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Rectangle 49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283" y="2019"/>
                      <a:ext cx="248" cy="28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36576" tIns="50800" rIns="101600" bIns="50800">
                      <a:spAutoFit/>
                    </a:bodyPr>
                    <a:lstStyle/>
                    <a:p>
                      <a:pPr defTabSz="1106488" eaLnBrk="0" hangingPunct="0">
                        <a:spcBef>
                          <a:spcPct val="0"/>
                        </a:spcBef>
                      </a:pPr>
                      <a:r>
                        <a:rPr lang="en-US" sz="1400" b="1">
                          <a:latin typeface="Times New Roman" pitchFamily="18" charset="0"/>
                        </a:rPr>
                        <a:t>Si</a:t>
                      </a:r>
                    </a:p>
                  </p:txBody>
                </p:sp>
              </p:grpSp>
              <p:sp>
                <p:nvSpPr>
                  <p:cNvPr id="82" name="Oval 4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72" y="2014"/>
                    <a:ext cx="258" cy="2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0" name="Oval 497"/>
                <p:cNvSpPr>
                  <a:spLocks noChangeAspect="1" noChangeArrowheads="1"/>
                </p:cNvSpPr>
                <p:nvPr/>
              </p:nvSpPr>
              <p:spPr bwMode="auto">
                <a:xfrm>
                  <a:off x="3118" y="2013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498"/>
              <p:cNvGrpSpPr>
                <a:grpSpLocks noChangeAspect="1"/>
              </p:cNvGrpSpPr>
              <p:nvPr/>
            </p:nvGrpSpPr>
            <p:grpSpPr bwMode="auto">
              <a:xfrm>
                <a:off x="1165" y="1118"/>
                <a:ext cx="406" cy="406"/>
                <a:chOff x="2078" y="857"/>
                <a:chExt cx="574" cy="554"/>
              </a:xfrm>
            </p:grpSpPr>
            <p:sp>
              <p:nvSpPr>
                <p:cNvPr id="65" name="Oval 499"/>
                <p:cNvSpPr>
                  <a:spLocks noChangeAspect="1" noChangeArrowheads="1"/>
                </p:cNvSpPr>
                <p:nvPr/>
              </p:nvSpPr>
              <p:spPr bwMode="auto">
                <a:xfrm>
                  <a:off x="2103" y="871"/>
                  <a:ext cx="530" cy="53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Oval 500"/>
                <p:cNvSpPr>
                  <a:spLocks noChangeAspect="1" noChangeArrowheads="1"/>
                </p:cNvSpPr>
                <p:nvPr/>
              </p:nvSpPr>
              <p:spPr bwMode="auto">
                <a:xfrm>
                  <a:off x="2240" y="1355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Oval 501"/>
                <p:cNvSpPr>
                  <a:spLocks noChangeAspect="1" noChangeArrowheads="1"/>
                </p:cNvSpPr>
                <p:nvPr/>
              </p:nvSpPr>
              <p:spPr bwMode="auto">
                <a:xfrm>
                  <a:off x="2596" y="1193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Oval 502"/>
                <p:cNvSpPr>
                  <a:spLocks noChangeAspect="1" noChangeArrowheads="1"/>
                </p:cNvSpPr>
                <p:nvPr/>
              </p:nvSpPr>
              <p:spPr bwMode="auto">
                <a:xfrm>
                  <a:off x="2418" y="857"/>
                  <a:ext cx="56" cy="55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9" name="Group 503"/>
                <p:cNvGrpSpPr>
                  <a:grpSpLocks noChangeAspect="1"/>
                </p:cNvGrpSpPr>
                <p:nvPr/>
              </p:nvGrpSpPr>
              <p:grpSpPr bwMode="auto">
                <a:xfrm>
                  <a:off x="2232" y="1011"/>
                  <a:ext cx="264" cy="294"/>
                  <a:chOff x="2232" y="1011"/>
                  <a:chExt cx="264" cy="294"/>
                </a:xfrm>
              </p:grpSpPr>
              <p:grpSp>
                <p:nvGrpSpPr>
                  <p:cNvPr id="71" name="Group 50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232" y="1011"/>
                    <a:ext cx="264" cy="294"/>
                    <a:chOff x="2232" y="1011"/>
                    <a:chExt cx="264" cy="294"/>
                  </a:xfrm>
                </p:grpSpPr>
                <p:sp>
                  <p:nvSpPr>
                    <p:cNvPr id="73" name="Oval 50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32" y="1011"/>
                      <a:ext cx="259" cy="258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Rectangle 50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48" y="1016"/>
                      <a:ext cx="248" cy="28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36576" tIns="50800" rIns="101600" bIns="50800">
                      <a:spAutoFit/>
                    </a:bodyPr>
                    <a:lstStyle/>
                    <a:p>
                      <a:pPr defTabSz="1106488" eaLnBrk="0" hangingPunct="0">
                        <a:spcBef>
                          <a:spcPct val="0"/>
                        </a:spcBef>
                      </a:pPr>
                      <a:r>
                        <a:rPr lang="en-US" sz="1400" b="1">
                          <a:latin typeface="Times New Roman" pitchFamily="18" charset="0"/>
                        </a:rPr>
                        <a:t>Si</a:t>
                      </a:r>
                    </a:p>
                  </p:txBody>
                </p:sp>
              </p:grpSp>
              <p:sp>
                <p:nvSpPr>
                  <p:cNvPr id="72" name="Oval 5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2" y="1011"/>
                    <a:ext cx="259" cy="2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0" name="Oval 508"/>
                <p:cNvSpPr>
                  <a:spLocks noChangeAspect="1" noChangeArrowheads="1"/>
                </p:cNvSpPr>
                <p:nvPr/>
              </p:nvSpPr>
              <p:spPr bwMode="auto">
                <a:xfrm>
                  <a:off x="2078" y="1010"/>
                  <a:ext cx="56" cy="55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2" name="Oval 509"/>
              <p:cNvSpPr>
                <a:spLocks noChangeAspect="1" noChangeArrowheads="1"/>
              </p:cNvSpPr>
              <p:nvPr/>
            </p:nvSpPr>
            <p:spPr bwMode="auto">
              <a:xfrm>
                <a:off x="1183" y="1497"/>
                <a:ext cx="375" cy="391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510"/>
              <p:cNvSpPr>
                <a:spLocks noChangeAspect="1" noChangeArrowheads="1"/>
              </p:cNvSpPr>
              <p:nvPr/>
            </p:nvSpPr>
            <p:spPr bwMode="auto">
              <a:xfrm>
                <a:off x="1280" y="1854"/>
                <a:ext cx="39" cy="41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511"/>
              <p:cNvSpPr>
                <a:spLocks noChangeAspect="1" noChangeArrowheads="1"/>
              </p:cNvSpPr>
              <p:nvPr/>
            </p:nvSpPr>
            <p:spPr bwMode="auto">
              <a:xfrm>
                <a:off x="1531" y="1734"/>
                <a:ext cx="40" cy="4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Oval 512"/>
              <p:cNvSpPr>
                <a:spLocks noChangeAspect="1" noChangeArrowheads="1"/>
              </p:cNvSpPr>
              <p:nvPr/>
            </p:nvSpPr>
            <p:spPr bwMode="auto">
              <a:xfrm>
                <a:off x="1405" y="1487"/>
                <a:ext cx="40" cy="41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" name="Group 513"/>
              <p:cNvGrpSpPr>
                <a:grpSpLocks noChangeAspect="1"/>
              </p:cNvGrpSpPr>
              <p:nvPr/>
            </p:nvGrpSpPr>
            <p:grpSpPr bwMode="auto">
              <a:xfrm>
                <a:off x="1283" y="1601"/>
                <a:ext cx="186" cy="216"/>
                <a:chOff x="2232" y="1506"/>
                <a:chExt cx="264" cy="293"/>
              </a:xfrm>
            </p:grpSpPr>
            <p:grpSp>
              <p:nvGrpSpPr>
                <p:cNvPr id="61" name="Group 514"/>
                <p:cNvGrpSpPr>
                  <a:grpSpLocks noChangeAspect="1"/>
                </p:cNvGrpSpPr>
                <p:nvPr/>
              </p:nvGrpSpPr>
              <p:grpSpPr bwMode="auto">
                <a:xfrm>
                  <a:off x="2232" y="1506"/>
                  <a:ext cx="264" cy="293"/>
                  <a:chOff x="2232" y="1506"/>
                  <a:chExt cx="264" cy="293"/>
                </a:xfrm>
              </p:grpSpPr>
              <p:sp>
                <p:nvSpPr>
                  <p:cNvPr id="63" name="Oval 5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2" y="1506"/>
                    <a:ext cx="259" cy="2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Rectangle 5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8" y="1511"/>
                    <a:ext cx="248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36576" tIns="50800" rIns="101600" bIns="50800">
                    <a:spAutoFit/>
                  </a:bodyPr>
                  <a:lstStyle/>
                  <a:p>
                    <a:pPr defTabSz="1106488" eaLnBrk="0" hangingPunct="0">
                      <a:spcBef>
                        <a:spcPct val="0"/>
                      </a:spcBef>
                    </a:pPr>
                    <a:r>
                      <a:rPr lang="en-US" sz="1400" b="1">
                        <a:latin typeface="Times New Roman" pitchFamily="18" charset="0"/>
                      </a:rPr>
                      <a:t>Si</a:t>
                    </a:r>
                  </a:p>
                </p:txBody>
              </p:sp>
            </p:grpSp>
            <p:sp>
              <p:nvSpPr>
                <p:cNvPr id="62" name="Oval 517"/>
                <p:cNvSpPr>
                  <a:spLocks noChangeAspect="1" noChangeArrowheads="1"/>
                </p:cNvSpPr>
                <p:nvPr/>
              </p:nvSpPr>
              <p:spPr bwMode="auto">
                <a:xfrm>
                  <a:off x="2232" y="1506"/>
                  <a:ext cx="259" cy="258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" name="Oval 518"/>
              <p:cNvSpPr>
                <a:spLocks noChangeAspect="1" noChangeArrowheads="1"/>
              </p:cNvSpPr>
              <p:nvPr/>
            </p:nvSpPr>
            <p:spPr bwMode="auto">
              <a:xfrm>
                <a:off x="1165" y="1600"/>
                <a:ext cx="40" cy="4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" name="Group 519"/>
              <p:cNvGrpSpPr>
                <a:grpSpLocks noChangeAspect="1"/>
              </p:cNvGrpSpPr>
              <p:nvPr/>
            </p:nvGrpSpPr>
            <p:grpSpPr bwMode="auto">
              <a:xfrm>
                <a:off x="1530" y="1113"/>
                <a:ext cx="407" cy="407"/>
                <a:chOff x="2593" y="850"/>
                <a:chExt cx="574" cy="554"/>
              </a:xfrm>
            </p:grpSpPr>
            <p:sp>
              <p:nvSpPr>
                <p:cNvPr id="51" name="Oval 520"/>
                <p:cNvSpPr>
                  <a:spLocks noChangeAspect="1" noChangeArrowheads="1"/>
                </p:cNvSpPr>
                <p:nvPr/>
              </p:nvSpPr>
              <p:spPr bwMode="auto">
                <a:xfrm>
                  <a:off x="2617" y="864"/>
                  <a:ext cx="530" cy="53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Oval 521"/>
                <p:cNvSpPr>
                  <a:spLocks noChangeAspect="1" noChangeArrowheads="1"/>
                </p:cNvSpPr>
                <p:nvPr/>
              </p:nvSpPr>
              <p:spPr bwMode="auto">
                <a:xfrm>
                  <a:off x="2755" y="1348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Oval 522"/>
                <p:cNvSpPr>
                  <a:spLocks noChangeAspect="1" noChangeArrowheads="1"/>
                </p:cNvSpPr>
                <p:nvPr/>
              </p:nvSpPr>
              <p:spPr bwMode="auto">
                <a:xfrm>
                  <a:off x="3111" y="1187"/>
                  <a:ext cx="56" cy="55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Oval 523"/>
                <p:cNvSpPr>
                  <a:spLocks noChangeAspect="1" noChangeArrowheads="1"/>
                </p:cNvSpPr>
                <p:nvPr/>
              </p:nvSpPr>
              <p:spPr bwMode="auto">
                <a:xfrm>
                  <a:off x="2933" y="850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5" name="Group 524"/>
                <p:cNvGrpSpPr>
                  <a:grpSpLocks noChangeAspect="1"/>
                </p:cNvGrpSpPr>
                <p:nvPr/>
              </p:nvGrpSpPr>
              <p:grpSpPr bwMode="auto">
                <a:xfrm>
                  <a:off x="2747" y="1004"/>
                  <a:ext cx="258" cy="294"/>
                  <a:chOff x="2747" y="1004"/>
                  <a:chExt cx="258" cy="294"/>
                </a:xfrm>
              </p:grpSpPr>
              <p:grpSp>
                <p:nvGrpSpPr>
                  <p:cNvPr id="57" name="Group 52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747" y="1004"/>
                    <a:ext cx="258" cy="294"/>
                    <a:chOff x="2747" y="1004"/>
                    <a:chExt cx="258" cy="294"/>
                  </a:xfrm>
                </p:grpSpPr>
                <p:sp>
                  <p:nvSpPr>
                    <p:cNvPr id="59" name="Oval 52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47" y="1004"/>
                      <a:ext cx="258" cy="258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Rectangle 52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57" y="1009"/>
                      <a:ext cx="247" cy="28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36576" tIns="50800" rIns="101600" bIns="50800">
                      <a:spAutoFit/>
                    </a:bodyPr>
                    <a:lstStyle/>
                    <a:p>
                      <a:pPr defTabSz="1106488" eaLnBrk="0" hangingPunct="0">
                        <a:spcBef>
                          <a:spcPct val="0"/>
                        </a:spcBef>
                      </a:pPr>
                      <a:r>
                        <a:rPr lang="en-US" sz="1400" b="1">
                          <a:latin typeface="Times New Roman" pitchFamily="18" charset="0"/>
                        </a:rPr>
                        <a:t>Si</a:t>
                      </a:r>
                    </a:p>
                  </p:txBody>
                </p:sp>
              </p:grpSp>
              <p:sp>
                <p:nvSpPr>
                  <p:cNvPr id="58" name="Oval 5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47" y="1004"/>
                    <a:ext cx="258" cy="2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6" name="Oval 529"/>
                <p:cNvSpPr>
                  <a:spLocks noChangeAspect="1" noChangeArrowheads="1"/>
                </p:cNvSpPr>
                <p:nvPr/>
              </p:nvSpPr>
              <p:spPr bwMode="auto">
                <a:xfrm>
                  <a:off x="2593" y="1003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530"/>
              <p:cNvGrpSpPr>
                <a:grpSpLocks noChangeAspect="1"/>
              </p:cNvGrpSpPr>
              <p:nvPr/>
            </p:nvGrpSpPr>
            <p:grpSpPr bwMode="auto">
              <a:xfrm>
                <a:off x="1899" y="1118"/>
                <a:ext cx="407" cy="406"/>
                <a:chOff x="3115" y="857"/>
                <a:chExt cx="574" cy="554"/>
              </a:xfrm>
            </p:grpSpPr>
            <p:sp>
              <p:nvSpPr>
                <p:cNvPr id="41" name="Oval 531"/>
                <p:cNvSpPr>
                  <a:spLocks noChangeAspect="1" noChangeArrowheads="1"/>
                </p:cNvSpPr>
                <p:nvPr/>
              </p:nvSpPr>
              <p:spPr bwMode="auto">
                <a:xfrm>
                  <a:off x="3139" y="871"/>
                  <a:ext cx="530" cy="53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Oval 532"/>
                <p:cNvSpPr>
                  <a:spLocks noChangeAspect="1" noChangeArrowheads="1"/>
                </p:cNvSpPr>
                <p:nvPr/>
              </p:nvSpPr>
              <p:spPr bwMode="auto">
                <a:xfrm>
                  <a:off x="3276" y="1355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Oval 533"/>
                <p:cNvSpPr>
                  <a:spLocks noChangeAspect="1" noChangeArrowheads="1"/>
                </p:cNvSpPr>
                <p:nvPr/>
              </p:nvSpPr>
              <p:spPr bwMode="auto">
                <a:xfrm>
                  <a:off x="3633" y="1193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Oval 534"/>
                <p:cNvSpPr>
                  <a:spLocks noChangeAspect="1" noChangeArrowheads="1"/>
                </p:cNvSpPr>
                <p:nvPr/>
              </p:nvSpPr>
              <p:spPr bwMode="auto">
                <a:xfrm>
                  <a:off x="3455" y="857"/>
                  <a:ext cx="55" cy="55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5" name="Group 535"/>
                <p:cNvGrpSpPr>
                  <a:grpSpLocks noChangeAspect="1"/>
                </p:cNvGrpSpPr>
                <p:nvPr/>
              </p:nvGrpSpPr>
              <p:grpSpPr bwMode="auto">
                <a:xfrm>
                  <a:off x="3269" y="1011"/>
                  <a:ext cx="258" cy="294"/>
                  <a:chOff x="3269" y="1011"/>
                  <a:chExt cx="258" cy="294"/>
                </a:xfrm>
              </p:grpSpPr>
              <p:grpSp>
                <p:nvGrpSpPr>
                  <p:cNvPr id="47" name="Group 53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69" y="1011"/>
                    <a:ext cx="258" cy="294"/>
                    <a:chOff x="3269" y="1011"/>
                    <a:chExt cx="258" cy="294"/>
                  </a:xfrm>
                </p:grpSpPr>
                <p:sp>
                  <p:nvSpPr>
                    <p:cNvPr id="49" name="Oval 53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269" y="1011"/>
                      <a:ext cx="258" cy="258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" name="Rectangle 5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279" y="1016"/>
                      <a:ext cx="247" cy="28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36576" tIns="50800" rIns="101600" bIns="50800">
                      <a:spAutoFit/>
                    </a:bodyPr>
                    <a:lstStyle/>
                    <a:p>
                      <a:pPr defTabSz="1106488" eaLnBrk="0" hangingPunct="0">
                        <a:spcBef>
                          <a:spcPct val="0"/>
                        </a:spcBef>
                      </a:pPr>
                      <a:r>
                        <a:rPr lang="en-US" sz="1400" b="1">
                          <a:latin typeface="Times New Roman" pitchFamily="18" charset="0"/>
                        </a:rPr>
                        <a:t>Si</a:t>
                      </a:r>
                    </a:p>
                  </p:txBody>
                </p:sp>
              </p:grpSp>
              <p:sp>
                <p:nvSpPr>
                  <p:cNvPr id="48" name="Oval 5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9" y="1011"/>
                    <a:ext cx="258" cy="2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6" name="Oval 540"/>
                <p:cNvSpPr>
                  <a:spLocks noChangeAspect="1" noChangeArrowheads="1"/>
                </p:cNvSpPr>
                <p:nvPr/>
              </p:nvSpPr>
              <p:spPr bwMode="auto">
                <a:xfrm>
                  <a:off x="3115" y="1010"/>
                  <a:ext cx="56" cy="55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541"/>
              <p:cNvGrpSpPr>
                <a:grpSpLocks noChangeAspect="1"/>
              </p:cNvGrpSpPr>
              <p:nvPr/>
            </p:nvGrpSpPr>
            <p:grpSpPr bwMode="auto">
              <a:xfrm>
                <a:off x="1899" y="1491"/>
                <a:ext cx="407" cy="407"/>
                <a:chOff x="3115" y="1365"/>
                <a:chExt cx="574" cy="554"/>
              </a:xfrm>
            </p:grpSpPr>
            <p:sp>
              <p:nvSpPr>
                <p:cNvPr id="31" name="Oval 542"/>
                <p:cNvSpPr>
                  <a:spLocks noChangeAspect="1" noChangeArrowheads="1"/>
                </p:cNvSpPr>
                <p:nvPr/>
              </p:nvSpPr>
              <p:spPr bwMode="auto">
                <a:xfrm>
                  <a:off x="3139" y="1379"/>
                  <a:ext cx="530" cy="53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Oval 543"/>
                <p:cNvSpPr>
                  <a:spLocks noChangeAspect="1" noChangeArrowheads="1"/>
                </p:cNvSpPr>
                <p:nvPr/>
              </p:nvSpPr>
              <p:spPr bwMode="auto">
                <a:xfrm>
                  <a:off x="3276" y="1863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Oval 544"/>
                <p:cNvSpPr>
                  <a:spLocks noChangeAspect="1" noChangeArrowheads="1"/>
                </p:cNvSpPr>
                <p:nvPr/>
              </p:nvSpPr>
              <p:spPr bwMode="auto">
                <a:xfrm>
                  <a:off x="3633" y="1701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Oval 545"/>
                <p:cNvSpPr>
                  <a:spLocks noChangeAspect="1" noChangeArrowheads="1"/>
                </p:cNvSpPr>
                <p:nvPr/>
              </p:nvSpPr>
              <p:spPr bwMode="auto">
                <a:xfrm>
                  <a:off x="3455" y="1365"/>
                  <a:ext cx="55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5" name="Group 546"/>
                <p:cNvGrpSpPr>
                  <a:grpSpLocks noChangeAspect="1"/>
                </p:cNvGrpSpPr>
                <p:nvPr/>
              </p:nvGrpSpPr>
              <p:grpSpPr bwMode="auto">
                <a:xfrm>
                  <a:off x="3269" y="1519"/>
                  <a:ext cx="258" cy="294"/>
                  <a:chOff x="3269" y="1519"/>
                  <a:chExt cx="258" cy="294"/>
                </a:xfrm>
              </p:grpSpPr>
              <p:grpSp>
                <p:nvGrpSpPr>
                  <p:cNvPr id="37" name="Group 54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69" y="1519"/>
                    <a:ext cx="258" cy="294"/>
                    <a:chOff x="3269" y="1519"/>
                    <a:chExt cx="258" cy="294"/>
                  </a:xfrm>
                </p:grpSpPr>
                <p:sp>
                  <p:nvSpPr>
                    <p:cNvPr id="39" name="Oval 5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269" y="1519"/>
                      <a:ext cx="258" cy="258"/>
                    </a:xfrm>
                    <a:prstGeom prst="ellips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" name="Rectangle 5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279" y="1524"/>
                      <a:ext cx="247" cy="28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36576" tIns="50800" rIns="101600" bIns="50800">
                      <a:spAutoFit/>
                    </a:bodyPr>
                    <a:lstStyle/>
                    <a:p>
                      <a:pPr defTabSz="1106488" eaLnBrk="0" hangingPunct="0">
                        <a:spcBef>
                          <a:spcPct val="0"/>
                        </a:spcBef>
                      </a:pPr>
                      <a:r>
                        <a:rPr lang="en-US" sz="1400" b="1" dirty="0">
                          <a:latin typeface="Times New Roman" pitchFamily="18" charset="0"/>
                        </a:rPr>
                        <a:t>Si</a:t>
                      </a:r>
                    </a:p>
                  </p:txBody>
                </p:sp>
              </p:grpSp>
              <p:sp>
                <p:nvSpPr>
                  <p:cNvPr id="38" name="Oval 5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9" y="1519"/>
                    <a:ext cx="258" cy="258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6" name="Oval 551"/>
                <p:cNvSpPr>
                  <a:spLocks noChangeAspect="1" noChangeArrowheads="1"/>
                </p:cNvSpPr>
                <p:nvPr/>
              </p:nvSpPr>
              <p:spPr bwMode="auto">
                <a:xfrm>
                  <a:off x="3115" y="1518"/>
                  <a:ext cx="56" cy="56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" name="Oval 552"/>
              <p:cNvSpPr>
                <a:spLocks noChangeAspect="1" noChangeArrowheads="1"/>
              </p:cNvSpPr>
              <p:nvPr/>
            </p:nvSpPr>
            <p:spPr bwMode="auto">
              <a:xfrm>
                <a:off x="1552" y="1507"/>
                <a:ext cx="375" cy="39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553"/>
              <p:cNvSpPr>
                <a:spLocks noChangeAspect="1" noChangeArrowheads="1"/>
              </p:cNvSpPr>
              <p:nvPr/>
            </p:nvSpPr>
            <p:spPr bwMode="auto">
              <a:xfrm>
                <a:off x="1649" y="1864"/>
                <a:ext cx="40" cy="41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554"/>
              <p:cNvSpPr>
                <a:spLocks noChangeAspect="1" noChangeArrowheads="1"/>
              </p:cNvSpPr>
              <p:nvPr/>
            </p:nvSpPr>
            <p:spPr bwMode="auto">
              <a:xfrm>
                <a:off x="1902" y="1744"/>
                <a:ext cx="39" cy="41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Oval 555"/>
              <p:cNvSpPr>
                <a:spLocks noChangeAspect="1" noChangeArrowheads="1"/>
              </p:cNvSpPr>
              <p:nvPr/>
            </p:nvSpPr>
            <p:spPr bwMode="auto">
              <a:xfrm>
                <a:off x="1775" y="1496"/>
                <a:ext cx="41" cy="42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Oval 556"/>
              <p:cNvSpPr>
                <a:spLocks noChangeAspect="1" noChangeArrowheads="1"/>
              </p:cNvSpPr>
              <p:nvPr/>
            </p:nvSpPr>
            <p:spPr bwMode="auto">
              <a:xfrm>
                <a:off x="1534" y="1609"/>
                <a:ext cx="40" cy="42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Oval 557"/>
              <p:cNvSpPr>
                <a:spLocks noChangeAspect="1" noChangeArrowheads="1"/>
              </p:cNvSpPr>
              <p:nvPr/>
            </p:nvSpPr>
            <p:spPr bwMode="auto">
              <a:xfrm>
                <a:off x="1871" y="1503"/>
                <a:ext cx="40" cy="4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Oval 558"/>
              <p:cNvSpPr>
                <a:spLocks noChangeAspect="1" noChangeArrowheads="1"/>
              </p:cNvSpPr>
              <p:nvPr/>
            </p:nvSpPr>
            <p:spPr bwMode="auto">
              <a:xfrm>
                <a:off x="1156" y="2109"/>
                <a:ext cx="39" cy="41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" name="Group 559"/>
              <p:cNvGrpSpPr>
                <a:grpSpLocks noChangeAspect="1"/>
              </p:cNvGrpSpPr>
              <p:nvPr/>
            </p:nvGrpSpPr>
            <p:grpSpPr bwMode="auto">
              <a:xfrm>
                <a:off x="1565" y="1597"/>
                <a:ext cx="267" cy="212"/>
                <a:chOff x="2644" y="1502"/>
                <a:chExt cx="375" cy="289"/>
              </a:xfrm>
            </p:grpSpPr>
            <p:sp>
              <p:nvSpPr>
                <p:cNvPr id="29" name="Oval 560"/>
                <p:cNvSpPr>
                  <a:spLocks noChangeAspect="1" noChangeArrowheads="1"/>
                </p:cNvSpPr>
                <p:nvPr/>
              </p:nvSpPr>
              <p:spPr bwMode="auto">
                <a:xfrm>
                  <a:off x="2754" y="1519"/>
                  <a:ext cx="258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80000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Rectangle 561"/>
                <p:cNvSpPr>
                  <a:spLocks noChangeAspect="1" noChangeArrowheads="1"/>
                </p:cNvSpPr>
                <p:nvPr/>
              </p:nvSpPr>
              <p:spPr bwMode="auto">
                <a:xfrm>
                  <a:off x="2644" y="1502"/>
                  <a:ext cx="375" cy="2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1600" tIns="50800" rIns="101600" bIns="50800">
                  <a:spAutoFit/>
                </a:bodyPr>
                <a:lstStyle/>
                <a:p>
                  <a:pPr algn="ctr" defTabSz="1106488" eaLnBrk="0" hangingPunct="0">
                    <a:spcBef>
                      <a:spcPct val="0"/>
                    </a:spcBef>
                  </a:pPr>
                  <a:r>
                    <a:rPr lang="en-US" sz="1400" dirty="0">
                      <a:solidFill>
                        <a:schemeClr val="bg1"/>
                      </a:solidFill>
                      <a:latin typeface="Times New Roman" pitchFamily="18" charset="0"/>
                    </a:rPr>
                    <a:t>   P</a:t>
                  </a:r>
                  <a:endParaRPr lang="en-US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7" name="Text Box 562"/>
            <p:cNvSpPr txBox="1">
              <a:spLocks noChangeArrowheads="1"/>
            </p:cNvSpPr>
            <p:nvPr/>
          </p:nvSpPr>
          <p:spPr bwMode="auto">
            <a:xfrm>
              <a:off x="4423" y="754"/>
              <a:ext cx="1315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61950" indent="-361950">
                <a:spcBef>
                  <a:spcPct val="50000"/>
                </a:spcBef>
              </a:pPr>
              <a:r>
                <a:rPr lang="en-GB" dirty="0"/>
                <a:t>e.g. Phosphorus </a:t>
              </a:r>
              <a:endParaRPr lang="en-US" dirty="0"/>
            </a:p>
          </p:txBody>
        </p:sp>
      </p:grpSp>
      <p:graphicFrame>
        <p:nvGraphicFramePr>
          <p:cNvPr id="10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649579"/>
              </p:ext>
            </p:extLst>
          </p:nvPr>
        </p:nvGraphicFramePr>
        <p:xfrm>
          <a:off x="4770715" y="2430299"/>
          <a:ext cx="1042956" cy="1865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signer 4.0 Drawing" r:id="rId3" imgW="1158840" imgH="2073240" progId="">
                  <p:embed/>
                </p:oleObj>
              </mc:Choice>
              <mc:Fallback>
                <p:oleObj name="Designer 4.0 Drawing" r:id="rId3" imgW="1158840" imgH="2073240" progId="">
                  <p:embed/>
                  <p:pic>
                    <p:nvPicPr>
                      <p:cNvPr id="10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0715" y="2430299"/>
                        <a:ext cx="1042956" cy="18659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694919"/>
              </p:ext>
            </p:extLst>
          </p:nvPr>
        </p:nvGraphicFramePr>
        <p:xfrm>
          <a:off x="8351918" y="2438256"/>
          <a:ext cx="1160892" cy="1865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signer 4.0 Drawing" r:id="rId5" imgW="1289880" imgH="2073240" progId="">
                  <p:embed/>
                </p:oleObj>
              </mc:Choice>
              <mc:Fallback>
                <p:oleObj name="Designer 4.0 Drawing" r:id="rId5" imgW="1289880" imgH="2073240" progId="">
                  <p:embed/>
                  <p:pic>
                    <p:nvPicPr>
                      <p:cNvPr id="10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1918" y="2438256"/>
                        <a:ext cx="1160892" cy="18659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" name="Object 185"/>
          <p:cNvGraphicFramePr>
            <a:graphicFrameLocks noChangeAspect="1"/>
          </p:cNvGraphicFramePr>
          <p:nvPr/>
        </p:nvGraphicFramePr>
        <p:xfrm>
          <a:off x="8155872" y="4326857"/>
          <a:ext cx="2016125" cy="200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signer 4.0 Drawing" r:id="rId7" imgW="2582280" imgH="2570040" progId="">
                  <p:embed/>
                </p:oleObj>
              </mc:Choice>
              <mc:Fallback>
                <p:oleObj name="Designer 4.0 Drawing" r:id="rId7" imgW="2582280" imgH="2570040" progId="">
                  <p:embed/>
                  <p:pic>
                    <p:nvPicPr>
                      <p:cNvPr id="109" name="Object 1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5872" y="4326857"/>
                        <a:ext cx="2016125" cy="200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" name="Content Placeholder 2"/>
          <p:cNvSpPr txBox="1">
            <a:spLocks/>
          </p:cNvSpPr>
          <p:nvPr/>
        </p:nvSpPr>
        <p:spPr>
          <a:xfrm>
            <a:off x="4770715" y="4575263"/>
            <a:ext cx="3087433" cy="2121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68275" indent="-168275">
              <a:spcBef>
                <a:spcPct val="20000"/>
              </a:spcBef>
              <a:buClr>
                <a:srgbClr val="FF0000"/>
              </a:buClr>
              <a:buSzPct val="110000"/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p-n junction</a:t>
            </a:r>
            <a:b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There must be a single </a:t>
            </a:r>
            <a:br>
              <a:rPr lang="en-US" sz="1600" dirty="0"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latin typeface="Arial" pitchFamily="34" charset="0"/>
                <a:cs typeface="Arial" pitchFamily="34" charset="0"/>
              </a:rPr>
              <a:t>          Fermi level!</a:t>
            </a:r>
            <a:br>
              <a:rPr lang="en-US" sz="1600" dirty="0"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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band structure deformation</a:t>
            </a:r>
            <a:br>
              <a:rPr lang="en-US" sz="1600" dirty="0"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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potential difference</a:t>
            </a:r>
            <a:br>
              <a:rPr lang="en-US" sz="1600" dirty="0"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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depleted zone</a:t>
            </a:r>
          </a:p>
          <a:p>
            <a:pPr marL="168275" indent="-168275">
              <a:spcBef>
                <a:spcPct val="20000"/>
              </a:spcBef>
              <a:buClr>
                <a:srgbClr val="FF0000"/>
              </a:buClr>
              <a:buSzPct val="110000"/>
              <a:buFont typeface="Arial" pitchFamily="34" charset="0"/>
              <a:buChar char="•"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168275" indent="-168275">
              <a:spcBef>
                <a:spcPct val="20000"/>
              </a:spcBef>
              <a:buClr>
                <a:srgbClr val="FF0000"/>
              </a:buClr>
              <a:buSzPct val="110000"/>
              <a:buFont typeface="Arial" pitchFamily="34" charset="0"/>
              <a:buChar char="•"/>
              <a:defRPr/>
            </a:pP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168275" indent="-168275">
              <a:spcBef>
                <a:spcPct val="20000"/>
              </a:spcBef>
              <a:buClr>
                <a:srgbClr val="FF0000"/>
              </a:buClr>
              <a:buSzPct val="110000"/>
              <a:defRPr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2" name="Group 5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27507"/>
              </p:ext>
            </p:extLst>
          </p:nvPr>
        </p:nvGraphicFramePr>
        <p:xfrm>
          <a:off x="295514" y="4747247"/>
          <a:ext cx="3206623" cy="1377496"/>
        </p:xfrm>
        <a:graphic>
          <a:graphicData uri="http://schemas.openxmlformats.org/drawingml/2006/table">
            <a:tbl>
              <a:tblPr/>
              <a:tblGrid>
                <a:gridCol w="1117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40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8288" marR="18288" anchor="ctr" anchorCtr="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detector grade</a:t>
                      </a:r>
                    </a:p>
                  </a:txBody>
                  <a:tcPr marL="18288" marR="1828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electronics grade</a:t>
                      </a:r>
                    </a:p>
                  </a:txBody>
                  <a:tcPr marL="18288" marR="1828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doping </a:t>
                      </a:r>
                    </a:p>
                  </a:txBody>
                  <a:tcPr marL="18288" marR="1828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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cm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marL="18288" marR="1828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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17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cm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marL="18288" marR="1828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resistivity </a:t>
                      </a: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</a:t>
                      </a:r>
                      <a:r>
                        <a:rPr kumimoji="0" lang="en-GB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</a:t>
                      </a:r>
                    </a:p>
                  </a:txBody>
                  <a:tcPr marL="18288" marR="1828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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5 k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·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cm</a:t>
                      </a:r>
                    </a:p>
                  </a:txBody>
                  <a:tcPr marL="18288" marR="1828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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·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cm</a:t>
                      </a:r>
                    </a:p>
                  </a:txBody>
                  <a:tcPr marL="18288" marR="1828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4" name="Content Placeholder 2"/>
          <p:cNvSpPr txBox="1">
            <a:spLocks/>
          </p:cNvSpPr>
          <p:nvPr/>
        </p:nvSpPr>
        <p:spPr>
          <a:xfrm>
            <a:off x="482071" y="3150066"/>
            <a:ext cx="3481123" cy="9798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69875" indent="-233363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</a:rPr>
              <a:t>resistivity</a:t>
            </a:r>
            <a:r>
              <a:rPr lang="en-US" sz="2000" dirty="0">
                <a:solidFill>
                  <a:srgbClr val="000000"/>
                </a:solidFill>
                <a:latin typeface="Symbol" panose="05050102010706020507" pitchFamily="18" charset="2"/>
              </a:rPr>
              <a:t> r</a:t>
            </a:r>
          </a:p>
          <a:p>
            <a:pPr marL="346075" lvl="1" indent="-17780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carrier concentration </a:t>
            </a: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6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</a:t>
            </a:r>
          </a:p>
          <a:p>
            <a:pPr marL="346075" lvl="1" indent="-1778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carrier mobility </a:t>
            </a:r>
            <a:r>
              <a:rPr lang="en-US" sz="1600" i="1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1600" i="1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i="1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1600" i="1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</a:t>
            </a:r>
          </a:p>
        </p:txBody>
      </p:sp>
      <p:graphicFrame>
        <p:nvGraphicFramePr>
          <p:cNvPr id="3379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080109"/>
              </p:ext>
            </p:extLst>
          </p:nvPr>
        </p:nvGraphicFramePr>
        <p:xfrm>
          <a:off x="1006043" y="4111568"/>
          <a:ext cx="1879460" cy="517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82680" imgH="355320" progId="Equation.3">
                  <p:embed/>
                </p:oleObj>
              </mc:Choice>
              <mc:Fallback>
                <p:oleObj name="Equation" r:id="rId9" imgW="1282680" imgH="355320" progId="Equation.3">
                  <p:embed/>
                  <p:pic>
                    <p:nvPicPr>
                      <p:cNvPr id="3379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6043" y="4111568"/>
                        <a:ext cx="1879460" cy="5171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Date Placeholder 10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108" name="Footer Placeholder 10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110" name="Slide Number Placeholder 10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000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biased p-n junction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3860" y="980521"/>
            <a:ext cx="2253000" cy="923330"/>
          </a:xfrm>
          <a:prstGeom prst="rect">
            <a:avLst/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400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</a:rPr>
              <a:t>Poisson’s equation</a:t>
            </a:r>
          </a:p>
          <a:p>
            <a:pPr eaLnBrk="0" hangingPunct="0">
              <a:lnSpc>
                <a:spcPct val="100000"/>
              </a:lnSpc>
              <a:spcBef>
                <a:spcPct val="50000"/>
              </a:spcBef>
            </a:pPr>
            <a:endParaRPr lang="en-US" sz="2400" dirty="0">
              <a:latin typeface="Times New Roman" pitchFamily="18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581347"/>
              </p:ext>
            </p:extLst>
          </p:nvPr>
        </p:nvGraphicFramePr>
        <p:xfrm>
          <a:off x="804781" y="1310127"/>
          <a:ext cx="175260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46040" imgH="457200" progId="Equation.3">
                  <p:embed/>
                </p:oleObj>
              </mc:Choice>
              <mc:Fallback>
                <p:oleObj name="Equation" r:id="rId2" imgW="1346040" imgH="457200" progId="Equation.3">
                  <p:embed/>
                  <p:pic>
                    <p:nvPicPr>
                      <p:cNvPr id="3389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781" y="1310127"/>
                        <a:ext cx="1752600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05" descr="electric fie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6846" y="1976403"/>
            <a:ext cx="2632075" cy="4321175"/>
          </a:xfrm>
          <a:prstGeom prst="rect">
            <a:avLst/>
          </a:prstGeom>
          <a:noFill/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925382" y="2020852"/>
            <a:ext cx="18288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Electrical </a:t>
            </a:r>
            <a:br>
              <a:rPr lang="en-US" dirty="0"/>
            </a:br>
            <a:r>
              <a:rPr lang="en-US" dirty="0"/>
              <a:t>charge density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Electrical </a:t>
            </a:r>
            <a:br>
              <a:rPr lang="en-US" dirty="0"/>
            </a:br>
            <a:r>
              <a:rPr lang="en-US" dirty="0"/>
              <a:t>field strength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endParaRPr lang="en-US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endParaRPr lang="en-US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Electron </a:t>
            </a:r>
            <a:br>
              <a:rPr lang="en-US" dirty="0"/>
            </a:br>
            <a:r>
              <a:rPr lang="en-US" dirty="0"/>
              <a:t>potential energy</a:t>
            </a:r>
          </a:p>
        </p:txBody>
      </p:sp>
      <p:pic>
        <p:nvPicPr>
          <p:cNvPr id="12" name="Picture 113" descr="diode-simple-05-03-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7295" y="1224954"/>
            <a:ext cx="1512887" cy="723900"/>
          </a:xfrm>
          <a:prstGeom prst="rect">
            <a:avLst/>
          </a:prstGeom>
          <a:noFill/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750182" y="805183"/>
            <a:ext cx="2819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400" dirty="0">
                <a:latin typeface="Times New Roman" pitchFamily="18" charset="0"/>
              </a:rPr>
              <a:t>Positive space charge, N</a:t>
            </a:r>
            <a:r>
              <a:rPr lang="en-US" sz="1400" baseline="-25000" dirty="0">
                <a:latin typeface="Times New Roman" pitchFamily="18" charset="0"/>
              </a:rPr>
              <a:t>eff</a:t>
            </a:r>
            <a:r>
              <a:rPr lang="en-US" sz="1400" dirty="0">
                <a:latin typeface="Times New Roman" pitchFamily="18" charset="0"/>
              </a:rPr>
              <a:t> =[P]</a:t>
            </a:r>
            <a:br>
              <a:rPr lang="en-US" sz="1400" dirty="0">
                <a:latin typeface="Times New Roman" pitchFamily="18" charset="0"/>
              </a:rPr>
            </a:br>
            <a:r>
              <a:rPr lang="en-US" sz="1400" dirty="0">
                <a:latin typeface="Times New Roman" pitchFamily="18" charset="0"/>
              </a:rPr>
              <a:t>(ionized Phosphorus atoms)</a:t>
            </a: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H="1">
            <a:off x="3959113" y="1036864"/>
            <a:ext cx="791067" cy="4557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Text Box 112"/>
          <p:cNvSpPr txBox="1">
            <a:spLocks noChangeArrowheads="1"/>
          </p:cNvSpPr>
          <p:nvPr/>
        </p:nvSpPr>
        <p:spPr bwMode="auto">
          <a:xfrm>
            <a:off x="4841689" y="1482090"/>
            <a:ext cx="2819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400" dirty="0">
                <a:latin typeface="Times New Roman" pitchFamily="18" charset="0"/>
              </a:rPr>
              <a:t>neutral bulk</a:t>
            </a:r>
            <a:br>
              <a:rPr lang="en-US" sz="1400" dirty="0">
                <a:latin typeface="Times New Roman" pitchFamily="18" charset="0"/>
              </a:rPr>
            </a:br>
            <a:r>
              <a:rPr lang="en-US" sz="1400" dirty="0">
                <a:latin typeface="Times New Roman" pitchFamily="18" charset="0"/>
              </a:rPr>
              <a:t>(no electric field)</a:t>
            </a:r>
          </a:p>
        </p:txBody>
      </p:sp>
      <p:sp>
        <p:nvSpPr>
          <p:cNvPr id="16" name="Line 114"/>
          <p:cNvSpPr>
            <a:spLocks noChangeShapeType="1"/>
          </p:cNvSpPr>
          <p:nvPr/>
        </p:nvSpPr>
        <p:spPr bwMode="auto">
          <a:xfrm flipH="1" flipV="1">
            <a:off x="4461256" y="1557398"/>
            <a:ext cx="416485" cy="597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7" name="Picture 16" descr="diode-mip-01-09-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1303" y="1846866"/>
            <a:ext cx="4346575" cy="1517650"/>
          </a:xfrm>
          <a:prstGeom prst="rect">
            <a:avLst/>
          </a:prstGeom>
          <a:noFill/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7180455" y="3598715"/>
            <a:ext cx="3918635" cy="729023"/>
          </a:xfrm>
        </p:spPr>
        <p:txBody>
          <a:bodyPr>
            <a:normAutofit/>
          </a:bodyPr>
          <a:lstStyle/>
          <a:p>
            <a:r>
              <a:rPr lang="en-US" sz="1800" dirty="0"/>
              <a:t>Full charge collection only for </a:t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1800" i="1" dirty="0"/>
              <a:t>fully depleted detector </a:t>
            </a:r>
            <a:r>
              <a:rPr lang="en-US" sz="1800" dirty="0"/>
              <a:t>(V</a:t>
            </a:r>
            <a:r>
              <a:rPr lang="en-US" sz="1800" baseline="-25000" dirty="0"/>
              <a:t>B</a:t>
            </a:r>
            <a:r>
              <a:rPr lang="en-US" sz="1800" dirty="0"/>
              <a:t>&gt;</a:t>
            </a:r>
            <a:r>
              <a:rPr lang="en-US" sz="1800" dirty="0" err="1"/>
              <a:t>V</a:t>
            </a:r>
            <a:r>
              <a:rPr lang="en-US" sz="1800" baseline="-25000" dirty="0" err="1"/>
              <a:t>dep</a:t>
            </a:r>
            <a:r>
              <a:rPr lang="en-US" sz="1800" dirty="0"/>
              <a:t>)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366422" y="1117578"/>
            <a:ext cx="3918635" cy="729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68275" indent="-168275">
              <a:spcBef>
                <a:spcPct val="20000"/>
              </a:spcBef>
              <a:buClr>
                <a:schemeClr val="tx1"/>
              </a:buClr>
              <a:buSzPct val="110000"/>
              <a:buFont typeface="Arial" pitchFamily="34" charset="0"/>
              <a:buChar char="•"/>
              <a:defRPr/>
            </a:pPr>
            <a:r>
              <a:rPr lang="en-US" dirty="0"/>
              <a:t>Depleted zone growth with increasing voltage </a:t>
            </a:r>
            <a:r>
              <a:rPr lang="en-US" dirty="0">
                <a:latin typeface="Arial" pitchFamily="34" charset="0"/>
                <a:cs typeface="Arial" pitchFamily="34" charset="0"/>
              </a:rPr>
              <a:t>(             )</a:t>
            </a:r>
          </a:p>
        </p:txBody>
      </p:sp>
      <p:graphicFrame>
        <p:nvGraphicFramePr>
          <p:cNvPr id="2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4838607"/>
              </p:ext>
            </p:extLst>
          </p:nvPr>
        </p:nvGraphicFramePr>
        <p:xfrm>
          <a:off x="9601344" y="1635959"/>
          <a:ext cx="824502" cy="355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3920" imgH="253800" progId="Equation.3">
                  <p:embed/>
                </p:oleObj>
              </mc:Choice>
              <mc:Fallback>
                <p:oleObj name="Equation" r:id="rId7" imgW="583920" imgH="253800" progId="Equation.3">
                  <p:embed/>
                  <p:pic>
                    <p:nvPicPr>
                      <p:cNvPr id="3389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01344" y="1635959"/>
                        <a:ext cx="824502" cy="3555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239957"/>
              </p:ext>
            </p:extLst>
          </p:nvPr>
        </p:nvGraphicFramePr>
        <p:xfrm>
          <a:off x="8146545" y="4698670"/>
          <a:ext cx="2362200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31560" imgH="431640" progId="Equation.3">
                  <p:embed/>
                </p:oleObj>
              </mc:Choice>
              <mc:Fallback>
                <p:oleObj name="Equation" r:id="rId9" imgW="1231560" imgH="431640" progId="Equation.3">
                  <p:embed/>
                  <p:pic>
                    <p:nvPicPr>
                      <p:cNvPr id="17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6545" y="4698670"/>
                        <a:ext cx="2362200" cy="82391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7731387" y="5611719"/>
            <a:ext cx="36112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effective space charge density N</a:t>
            </a:r>
            <a:r>
              <a:rPr lang="en-US" b="1" i="1" baseline="-25000" dirty="0">
                <a:solidFill>
                  <a:srgbClr val="FF0000"/>
                </a:solidFill>
                <a:latin typeface="Times New Roman" pitchFamily="18" charset="0"/>
              </a:rPr>
              <a:t>eff</a:t>
            </a:r>
            <a:endParaRPr lang="en-US" baseline="-25000" dirty="0">
              <a:latin typeface="Times New Roman" pitchFamily="18" charset="0"/>
            </a:endParaRP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 flipV="1">
            <a:off x="9297428" y="5292152"/>
            <a:ext cx="352480" cy="431639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6683807" y="4276081"/>
            <a:ext cx="2455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depletion voltage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b="1" i="1" baseline="-25000" dirty="0" err="1">
                <a:solidFill>
                  <a:srgbClr val="FF0000"/>
                </a:solidFill>
                <a:latin typeface="Times New Roman" pitchFamily="18" charset="0"/>
              </a:rPr>
              <a:t>dep</a:t>
            </a:r>
            <a:endParaRPr lang="en-US" baseline="-25000" dirty="0">
              <a:latin typeface="Times New Roman" pitchFamily="18" charset="0"/>
            </a:endParaRP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7435622" y="4642794"/>
            <a:ext cx="623442" cy="303719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9485529" y="4255228"/>
            <a:ext cx="2087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detector thickness d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10369483" y="4588674"/>
            <a:ext cx="451945" cy="262759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57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Sided Strip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24496"/>
            <a:ext cx="8229600" cy="757137"/>
          </a:xfrm>
        </p:spPr>
        <p:txBody>
          <a:bodyPr/>
          <a:lstStyle/>
          <a:p>
            <a:pPr marL="169863" indent="-169863">
              <a:tabLst>
                <a:tab pos="441325" algn="l"/>
              </a:tabLst>
            </a:pPr>
            <a:r>
              <a:rPr lang="en-US" sz="1800" dirty="0">
                <a:sym typeface="Symbol" pitchFamily="18" charset="2"/>
              </a:rPr>
              <a:t>Segmentation of the p</a:t>
            </a:r>
            <a:r>
              <a:rPr lang="en-US" sz="1800" baseline="30000" dirty="0">
                <a:sym typeface="Symbol" pitchFamily="18" charset="2"/>
              </a:rPr>
              <a:t>+</a:t>
            </a:r>
            <a:r>
              <a:rPr lang="en-US" sz="1800" dirty="0">
                <a:sym typeface="Symbol" pitchFamily="18" charset="2"/>
              </a:rPr>
              <a:t> layer into strips (Diode Strip Detector) and connection of strips to individual read-out channels gives spatial information</a:t>
            </a:r>
            <a:endParaRPr lang="fr-FR" sz="1800" dirty="0">
              <a:sym typeface="Symbol" pitchFamily="18" charset="2"/>
            </a:endParaRP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969171" y="1733419"/>
            <a:ext cx="8915884" cy="2868339"/>
            <a:chOff x="468313" y="1548086"/>
            <a:chExt cx="8704042" cy="2868339"/>
          </a:xfrm>
        </p:grpSpPr>
        <p:sp>
          <p:nvSpPr>
            <p:cNvPr id="5" name="Line 7"/>
            <p:cNvSpPr>
              <a:spLocks noChangeShapeType="1"/>
            </p:cNvSpPr>
            <p:nvPr/>
          </p:nvSpPr>
          <p:spPr bwMode="auto">
            <a:xfrm>
              <a:off x="3995738" y="2708275"/>
              <a:ext cx="0" cy="12239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4060605" y="1910835"/>
              <a:ext cx="5111750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typical thickness: 300</a:t>
              </a:r>
              <a:r>
                <a:rPr lang="en-US" dirty="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m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  (150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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m-500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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 used)</a:t>
              </a:r>
            </a:p>
          </p:txBody>
        </p:sp>
        <p:pic>
          <p:nvPicPr>
            <p:cNvPr id="7" name="Picture 30" descr="strip-detector-simp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8313" y="1916113"/>
              <a:ext cx="3384550" cy="2500312"/>
            </a:xfrm>
            <a:prstGeom prst="rect">
              <a:avLst/>
            </a:prstGeom>
            <a:noFill/>
          </p:spPr>
        </p:pic>
        <p:sp>
          <p:nvSpPr>
            <p:cNvPr id="8" name="Line 32"/>
            <p:cNvSpPr>
              <a:spLocks noChangeShapeType="1"/>
            </p:cNvSpPr>
            <p:nvPr/>
          </p:nvSpPr>
          <p:spPr bwMode="auto">
            <a:xfrm flipH="1">
              <a:off x="4067970" y="2276475"/>
              <a:ext cx="575468" cy="10080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w="lg" len="lg"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3"/>
            <p:cNvSpPr>
              <a:spLocks noChangeShapeType="1"/>
            </p:cNvSpPr>
            <p:nvPr/>
          </p:nvSpPr>
          <p:spPr bwMode="auto">
            <a:xfrm>
              <a:off x="3708400" y="3933825"/>
              <a:ext cx="43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0" name="Line 34"/>
            <p:cNvSpPr>
              <a:spLocks noChangeShapeType="1"/>
            </p:cNvSpPr>
            <p:nvPr/>
          </p:nvSpPr>
          <p:spPr bwMode="auto">
            <a:xfrm>
              <a:off x="3708400" y="2708275"/>
              <a:ext cx="4318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1" name="Line 36"/>
            <p:cNvSpPr>
              <a:spLocks noChangeShapeType="1"/>
            </p:cNvSpPr>
            <p:nvPr/>
          </p:nvSpPr>
          <p:spPr bwMode="auto">
            <a:xfrm>
              <a:off x="2195513" y="1628775"/>
              <a:ext cx="0" cy="12239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2" name="Line 37"/>
            <p:cNvSpPr>
              <a:spLocks noChangeShapeType="1"/>
            </p:cNvSpPr>
            <p:nvPr/>
          </p:nvSpPr>
          <p:spPr bwMode="auto">
            <a:xfrm>
              <a:off x="3276600" y="1628775"/>
              <a:ext cx="0" cy="12239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3" name="Line 38"/>
            <p:cNvSpPr>
              <a:spLocks noChangeShapeType="1"/>
            </p:cNvSpPr>
            <p:nvPr/>
          </p:nvSpPr>
          <p:spPr bwMode="auto">
            <a:xfrm>
              <a:off x="2195513" y="1901027"/>
              <a:ext cx="108108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>
              <a:off x="2411413" y="1548086"/>
              <a:ext cx="93662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dirty="0">
                  <a:solidFill>
                    <a:srgbClr val="000000"/>
                  </a:solidFill>
                </a:rPr>
                <a:t>pitch</a:t>
              </a:r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969252" y="2786213"/>
            <a:ext cx="4595445" cy="143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69863" indent="-169863">
              <a:spcBef>
                <a:spcPct val="20000"/>
              </a:spcBef>
              <a:buClr>
                <a:schemeClr val="tx1"/>
              </a:buClr>
              <a:buSzPct val="110000"/>
              <a:buFont typeface="Arial" pitchFamily="34" charset="0"/>
              <a:buChar char="•"/>
              <a:tabLst>
                <a:tab pos="363538" algn="l"/>
              </a:tabLs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using n-type silicon with a resistivity of</a:t>
            </a:r>
            <a:b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b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     = 2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K</a:t>
            </a:r>
            <a:r>
              <a:rPr lang="en-US" dirty="0" err="1">
                <a:solidFill>
                  <a:srgbClr val="000000"/>
                </a:solidFill>
                <a:latin typeface="Symbol" pitchFamily="18" charset="2"/>
                <a:cs typeface="Arial" pitchFamily="34" charset="0"/>
                <a:sym typeface="Symbol" pitchFamily="18" charset="2"/>
              </a:rPr>
              <a:t>W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cm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(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 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~2.2</a:t>
            </a:r>
            <a:r>
              <a:rPr lang="en-US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cm</a:t>
            </a:r>
            <a:r>
              <a:rPr lang="en-US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-3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b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br>
              <a:rPr lang="en-US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results in a depletion voltage  ~ 150 V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684776" y="4601757"/>
            <a:ext cx="8983225" cy="1879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69863" indent="-169863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110000"/>
              <a:buFont typeface="Arial" pitchFamily="34" charset="0"/>
              <a:buChar char="•"/>
              <a:tabLst>
                <a:tab pos="441325" algn="l"/>
              </a:tabLst>
            </a:pPr>
            <a:r>
              <a:rPr lang="en-US" dirty="0">
                <a:latin typeface="Arial" pitchFamily="34" charset="0"/>
                <a:cs typeface="Arial" pitchFamily="34" charset="0"/>
              </a:rPr>
              <a:t>Resolution </a:t>
            </a:r>
            <a:r>
              <a:rPr lang="en-US" dirty="0">
                <a:latin typeface="Arial" pitchFamily="34" charset="0"/>
                <a:cs typeface="Arial" pitchFamily="34" charset="0"/>
                <a:sym typeface="Symbol" pitchFamily="18" charset="2"/>
              </a:rPr>
              <a:t> </a:t>
            </a:r>
            <a:r>
              <a:rPr lang="en-US" dirty="0">
                <a:latin typeface="Arial" pitchFamily="34" charset="0"/>
                <a:cs typeface="Arial" pitchFamily="34" charset="0"/>
              </a:rPr>
              <a:t>depends on the pitch p (distance from strip to strip) 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br>
              <a:rPr lang="en-US" sz="1050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    - e.g. detection of charge in binary way (threshold discrimination)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            and using center of strip as measured coordinate results in  </a:t>
            </a:r>
          </a:p>
          <a:p>
            <a:pPr marL="169863" indent="-169863">
              <a:spcBef>
                <a:spcPct val="20000"/>
              </a:spcBef>
              <a:buClr>
                <a:srgbClr val="FF0000"/>
              </a:buClr>
              <a:buSzPct val="110000"/>
              <a:tabLst>
                <a:tab pos="441325" algn="l"/>
              </a:tabLst>
            </a:pPr>
            <a:br>
              <a:rPr lang="en-US" sz="1050" dirty="0"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     typical pitch values are 20 </a:t>
            </a:r>
            <a:r>
              <a:rPr lang="en-US" sz="1700" dirty="0">
                <a:latin typeface="Symbol" pitchFamily="18" charset="2"/>
                <a:cs typeface="Arial" pitchFamily="34" charset="0"/>
              </a:rPr>
              <a:t>m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m– 150 </a:t>
            </a:r>
            <a:r>
              <a:rPr lang="en-US" sz="1700" dirty="0">
                <a:latin typeface="Symbol" pitchFamily="18" charset="2"/>
                <a:cs typeface="Arial" pitchFamily="34" charset="0"/>
              </a:rPr>
              <a:t>m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m  </a:t>
            </a:r>
            <a:r>
              <a:rPr lang="en-US" sz="1700" dirty="0">
                <a:latin typeface="Symbol" pitchFamily="18" charset="2"/>
                <a:cs typeface="Arial" pitchFamily="34" charset="0"/>
              </a:rPr>
              <a:t>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 50 </a:t>
            </a:r>
            <a:r>
              <a:rPr lang="en-US" sz="1700" dirty="0">
                <a:latin typeface="Symbol" pitchFamily="18" charset="2"/>
                <a:cs typeface="Arial" pitchFamily="34" charset="0"/>
              </a:rPr>
              <a:t>m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m pitch results in 14.4 </a:t>
            </a:r>
            <a:r>
              <a:rPr lang="en-US" sz="1700" dirty="0">
                <a:latin typeface="Symbol" pitchFamily="18" charset="2"/>
                <a:cs typeface="Arial" pitchFamily="34" charset="0"/>
              </a:rPr>
              <a:t>m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m resolution</a:t>
            </a:r>
          </a:p>
          <a:p>
            <a:pPr marL="169863" indent="-169863">
              <a:spcBef>
                <a:spcPct val="20000"/>
              </a:spcBef>
              <a:buClr>
                <a:srgbClr val="FF0000"/>
              </a:buClr>
              <a:buSzPct val="110000"/>
              <a:tabLst>
                <a:tab pos="441325" algn="l"/>
              </a:tabLst>
            </a:pPr>
            <a:br>
              <a:rPr lang="en-US" sz="1600" dirty="0">
                <a:latin typeface="Arial" pitchFamily="34" charset="0"/>
                <a:cs typeface="Arial" pitchFamily="34" charset="0"/>
              </a:rPr>
            </a:br>
            <a:endParaRPr 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58402" name="Object 2"/>
          <p:cNvGraphicFramePr>
            <a:graphicFrameLocks noChangeAspect="1"/>
          </p:cNvGraphicFramePr>
          <p:nvPr/>
        </p:nvGraphicFramePr>
        <p:xfrm>
          <a:off x="9061938" y="4899861"/>
          <a:ext cx="1146116" cy="816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83920" imgH="419040" progId="Equation.3">
                  <p:embed/>
                </p:oleObj>
              </mc:Choice>
              <mc:Fallback>
                <p:oleObj name="Equation" r:id="rId4" imgW="583920" imgH="419040" progId="Equation.3">
                  <p:embed/>
                  <p:pic>
                    <p:nvPicPr>
                      <p:cNvPr id="35840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1938" y="4899861"/>
                        <a:ext cx="1146116" cy="8162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Date Placeholder 1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96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Formation in a strip sensor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620" y="861196"/>
            <a:ext cx="10783613" cy="7688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TCAD simulation: minimum ionizing particle traversing the sensor</a:t>
            </a:r>
          </a:p>
          <a:p>
            <a:pPr lvl="1"/>
            <a:r>
              <a:rPr lang="en-US" dirty="0"/>
              <a:t>with typical dimensions for presently operating large LHC trackers  (p-in-n devices)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2" descr="C:\daten\annual review\Pics\in review\45deg_400V\abssum\time0_t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482" y="1630077"/>
            <a:ext cx="6099862" cy="425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>
          <a:xfrm>
            <a:off x="8609109" y="3622340"/>
            <a:ext cx="546747" cy="1530170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dirty="0"/>
              <a:t>holes</a:t>
            </a:r>
          </a:p>
        </p:txBody>
      </p:sp>
      <p:sp>
        <p:nvSpPr>
          <p:cNvPr id="9" name="Down Arrow 8"/>
          <p:cNvSpPr/>
          <p:nvPr/>
        </p:nvSpPr>
        <p:spPr>
          <a:xfrm rot="10800000">
            <a:off x="7654878" y="2583986"/>
            <a:ext cx="571563" cy="153017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dirty="0"/>
              <a:t>electrons</a:t>
            </a:r>
          </a:p>
        </p:txBody>
      </p:sp>
      <p:pic>
        <p:nvPicPr>
          <p:cNvPr id="10" name="Picture 30" descr="strip-detector-si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206" y="2173587"/>
            <a:ext cx="4130565" cy="2978923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>
            <a:endCxn id="5" idx="1"/>
          </p:cNvCxnSpPr>
          <p:nvPr/>
        </p:nvCxnSpPr>
        <p:spPr>
          <a:xfrm flipH="1">
            <a:off x="6251389" y="1240221"/>
            <a:ext cx="4258956" cy="529869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4183117" y="3315234"/>
            <a:ext cx="1502979" cy="6142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TCAD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0354924" y="3022175"/>
            <a:ext cx="1395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n-type bulk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p</a:t>
            </a:r>
            <a:r>
              <a:rPr lang="en-GB" baseline="30000" dirty="0"/>
              <a:t>+</a:t>
            </a:r>
            <a:r>
              <a:rPr lang="en-GB" dirty="0"/>
              <a:t> readout electrodes</a:t>
            </a:r>
          </a:p>
        </p:txBody>
      </p:sp>
    </p:spTree>
    <p:extLst>
      <p:ext uri="{BB962C8B-B14F-4D97-AF65-F5344CB8AC3E}">
        <p14:creationId xmlns:p14="http://schemas.microsoft.com/office/powerpoint/2010/main" val="223703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Formation in a strip sensor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620" y="861196"/>
            <a:ext cx="10783613" cy="7688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TCAD simulation: minimum ionizing particle traversing the sensor</a:t>
            </a:r>
          </a:p>
          <a:p>
            <a:pPr lvl="1"/>
            <a:r>
              <a:rPr lang="en-US" dirty="0"/>
              <a:t>with typical dimensions for presently operating large LHC trackers  (p-in-n devices)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2" descr="C:\daten\annual review\Pics\in review\45deg_400V\abssum\time0_t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482" y="1630077"/>
            <a:ext cx="6099862" cy="425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>
          <a:xfrm>
            <a:off x="8609109" y="3622340"/>
            <a:ext cx="546747" cy="1530170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dirty="0"/>
              <a:t>holes</a:t>
            </a:r>
          </a:p>
        </p:txBody>
      </p:sp>
      <p:sp>
        <p:nvSpPr>
          <p:cNvPr id="9" name="Down Arrow 8"/>
          <p:cNvSpPr/>
          <p:nvPr/>
        </p:nvSpPr>
        <p:spPr>
          <a:xfrm rot="10800000">
            <a:off x="7654878" y="2583986"/>
            <a:ext cx="571563" cy="153017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dirty="0"/>
              <a:t>electrons</a:t>
            </a:r>
          </a:p>
        </p:txBody>
      </p:sp>
      <p:pic>
        <p:nvPicPr>
          <p:cNvPr id="10" name="Picture 30" descr="strip-detector-si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10206" y="2173587"/>
            <a:ext cx="4130565" cy="2978923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>
            <a:endCxn id="5" idx="1"/>
          </p:cNvCxnSpPr>
          <p:nvPr/>
        </p:nvCxnSpPr>
        <p:spPr>
          <a:xfrm flipH="1">
            <a:off x="6251389" y="1240221"/>
            <a:ext cx="4258956" cy="529869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4183117" y="3315234"/>
            <a:ext cx="1502979" cy="6142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TCAD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0354924" y="3022175"/>
            <a:ext cx="1395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n-type bulk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p</a:t>
            </a:r>
            <a:r>
              <a:rPr lang="en-GB" baseline="30000" dirty="0"/>
              <a:t>+</a:t>
            </a:r>
            <a:r>
              <a:rPr lang="en-GB" dirty="0"/>
              <a:t> readout electrodes</a:t>
            </a:r>
          </a:p>
        </p:txBody>
      </p:sp>
    </p:spTree>
    <p:extLst>
      <p:ext uri="{BB962C8B-B14F-4D97-AF65-F5344CB8AC3E}">
        <p14:creationId xmlns:p14="http://schemas.microsoft.com/office/powerpoint/2010/main" val="1564355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C:\daten\annual review\Pics\in review\New Figure 3\45deg_400V_300K\tot_1.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01" y="864000"/>
            <a:ext cx="5500444" cy="534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Signal formation in a strip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Simulation: </a:t>
            </a:r>
          </a:p>
          <a:p>
            <a:pPr lvl="1"/>
            <a:r>
              <a:rPr lang="en-GB" dirty="0"/>
              <a:t>Current density </a:t>
            </a:r>
          </a:p>
          <a:p>
            <a:pPr lvl="1"/>
            <a:r>
              <a:rPr lang="en-GB" dirty="0" err="1"/>
              <a:t>mip</a:t>
            </a:r>
            <a:r>
              <a:rPr lang="en-GB" dirty="0"/>
              <a:t>,  45</a:t>
            </a:r>
            <a:r>
              <a:rPr lang="en-GB" dirty="0">
                <a:sym typeface="Symbol" panose="05050102010706020507" pitchFamily="18" charset="2"/>
              </a:rPr>
              <a:t> angle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SIMDET 2025 - Michael Moll, CERN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17</a:t>
            </a:fld>
            <a:r>
              <a:rPr lang="en-GB"/>
              <a:t>-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1" y="6597353"/>
            <a:ext cx="27932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Simulation: Thomas.Eichhorn@kit.edu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788163" y="4959171"/>
            <a:ext cx="228261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anchor="ctr"/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ea typeface="MS PGothic" charset="0"/>
                <a:cs typeface="MS PGothic" charset="0"/>
              </a:rPr>
              <a:t>t = 1 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315580" y="2798930"/>
            <a:ext cx="1118310" cy="1635168"/>
            <a:chOff x="791580" y="2798930"/>
            <a:chExt cx="1118310" cy="1635168"/>
          </a:xfrm>
        </p:grpSpPr>
        <p:sp>
          <p:nvSpPr>
            <p:cNvPr id="10" name="Down Arrow 9"/>
            <p:cNvSpPr/>
            <p:nvPr/>
          </p:nvSpPr>
          <p:spPr>
            <a:xfrm>
              <a:off x="791580" y="2903928"/>
              <a:ext cx="546747" cy="1530170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dirty="0"/>
                <a:t>holes</a:t>
              </a:r>
            </a:p>
          </p:txBody>
        </p:sp>
        <p:sp>
          <p:nvSpPr>
            <p:cNvPr id="11" name="Down Arrow 10"/>
            <p:cNvSpPr/>
            <p:nvPr/>
          </p:nvSpPr>
          <p:spPr>
            <a:xfrm rot="10800000">
              <a:off x="1338327" y="2798930"/>
              <a:ext cx="571563" cy="153017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dirty="0"/>
                <a:t>electrons</a:t>
              </a:r>
            </a:p>
          </p:txBody>
        </p:sp>
      </p:grp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414839" y="864000"/>
            <a:ext cx="5049078" cy="5279446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30" descr="strip-detector-si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09305" y="2903928"/>
            <a:ext cx="1982905" cy="1430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0436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C:\daten\annual review\Pics\in review\New Figure 3\45deg_400V_300K\tot_1_2.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00" y="864000"/>
            <a:ext cx="5500444" cy="534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Signal formation in a strip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Simulation: </a:t>
            </a:r>
          </a:p>
          <a:p>
            <a:pPr lvl="1"/>
            <a:r>
              <a:rPr lang="en-GB" dirty="0"/>
              <a:t>Current density </a:t>
            </a:r>
          </a:p>
          <a:p>
            <a:pPr lvl="1"/>
            <a:r>
              <a:rPr lang="en-GB" dirty="0" err="1"/>
              <a:t>mip</a:t>
            </a:r>
            <a:r>
              <a:rPr lang="en-GB" dirty="0"/>
              <a:t>,  45</a:t>
            </a:r>
            <a:r>
              <a:rPr lang="en-GB" dirty="0">
                <a:sym typeface="Symbol" panose="05050102010706020507" pitchFamily="18" charset="2"/>
              </a:rPr>
              <a:t> angle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SIMDET 2025 - Michael Moll, CERN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18</a:t>
            </a:fld>
            <a:r>
              <a:rPr lang="en-GB"/>
              <a:t>-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1" y="6597353"/>
            <a:ext cx="27932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Simulation: Thomas.Eichhorn@kit.edu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788163" y="4959171"/>
            <a:ext cx="228261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anchor="ctr"/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ea typeface="MS PGothic" charset="0"/>
                <a:cs typeface="MS PGothic" charset="0"/>
              </a:rPr>
              <a:t>t = 1.2 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315580" y="2798930"/>
            <a:ext cx="1118310" cy="1635168"/>
            <a:chOff x="791580" y="2798930"/>
            <a:chExt cx="1118310" cy="1635168"/>
          </a:xfrm>
        </p:grpSpPr>
        <p:sp>
          <p:nvSpPr>
            <p:cNvPr id="15" name="Down Arrow 14"/>
            <p:cNvSpPr/>
            <p:nvPr/>
          </p:nvSpPr>
          <p:spPr>
            <a:xfrm>
              <a:off x="791580" y="2903928"/>
              <a:ext cx="546747" cy="1530170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dirty="0"/>
                <a:t>holes</a:t>
              </a:r>
            </a:p>
          </p:txBody>
        </p:sp>
        <p:sp>
          <p:nvSpPr>
            <p:cNvPr id="16" name="Down Arrow 15"/>
            <p:cNvSpPr/>
            <p:nvPr/>
          </p:nvSpPr>
          <p:spPr>
            <a:xfrm rot="10800000">
              <a:off x="1338327" y="2798930"/>
              <a:ext cx="571563" cy="153017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dirty="0"/>
                <a:t>electrons</a:t>
              </a:r>
            </a:p>
          </p:txBody>
        </p:sp>
      </p:grpSp>
      <p:pic>
        <p:nvPicPr>
          <p:cNvPr id="13" name="Picture 30" descr="strip-detector-si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09305" y="2903928"/>
            <a:ext cx="1982905" cy="1430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1838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C:\daten\annual review\Pics\in review\New Figure 3\45deg_400V_300K\tot_1_4.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01" y="864000"/>
            <a:ext cx="5540063" cy="530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Signal formation in a strip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Simulation: </a:t>
            </a:r>
          </a:p>
          <a:p>
            <a:pPr lvl="1"/>
            <a:r>
              <a:rPr lang="en-GB" dirty="0"/>
              <a:t>Current density </a:t>
            </a:r>
          </a:p>
          <a:p>
            <a:pPr lvl="1"/>
            <a:r>
              <a:rPr lang="en-GB" dirty="0" err="1"/>
              <a:t>mip</a:t>
            </a:r>
            <a:r>
              <a:rPr lang="en-GB" dirty="0"/>
              <a:t>,  45</a:t>
            </a:r>
            <a:r>
              <a:rPr lang="en-GB" dirty="0">
                <a:sym typeface="Symbol" panose="05050102010706020507" pitchFamily="18" charset="2"/>
              </a:rPr>
              <a:t> angle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SIMDET 2025 - Michael Moll, CERN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19</a:t>
            </a:fld>
            <a:r>
              <a:rPr lang="en-GB"/>
              <a:t>-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1" y="6597353"/>
            <a:ext cx="27932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Simulation: Thomas.Eichhorn@kit.edu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788163" y="4959171"/>
            <a:ext cx="228261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anchor="ctr"/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ea typeface="MS PGothic" charset="0"/>
                <a:cs typeface="MS PGothic" charset="0"/>
              </a:rPr>
              <a:t>t = 1.4 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315580" y="2798930"/>
            <a:ext cx="1118310" cy="1635168"/>
            <a:chOff x="791580" y="2798930"/>
            <a:chExt cx="1118310" cy="1635168"/>
          </a:xfrm>
        </p:grpSpPr>
        <p:sp>
          <p:nvSpPr>
            <p:cNvPr id="15" name="Down Arrow 14"/>
            <p:cNvSpPr/>
            <p:nvPr/>
          </p:nvSpPr>
          <p:spPr>
            <a:xfrm>
              <a:off x="791580" y="2903928"/>
              <a:ext cx="546747" cy="1530170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dirty="0"/>
                <a:t>holes</a:t>
              </a:r>
            </a:p>
          </p:txBody>
        </p:sp>
        <p:sp>
          <p:nvSpPr>
            <p:cNvPr id="16" name="Down Arrow 15"/>
            <p:cNvSpPr/>
            <p:nvPr/>
          </p:nvSpPr>
          <p:spPr>
            <a:xfrm rot="10800000">
              <a:off x="1338327" y="2798930"/>
              <a:ext cx="571563" cy="153017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dirty="0"/>
                <a:t>electrons</a:t>
              </a:r>
            </a:p>
          </p:txBody>
        </p:sp>
      </p:grpSp>
      <p:pic>
        <p:nvPicPr>
          <p:cNvPr id="13" name="Picture 30" descr="strip-detector-si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09305" y="2903928"/>
            <a:ext cx="1982905" cy="1430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0792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444" y="1054360"/>
            <a:ext cx="11583649" cy="547482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The Large Hadron Collider (LHC) at CERN</a:t>
            </a:r>
          </a:p>
          <a:p>
            <a:pPr lvl="1"/>
            <a:r>
              <a:rPr lang="en-US" dirty="0"/>
              <a:t>Where are the silicon detectors?</a:t>
            </a:r>
          </a:p>
          <a:p>
            <a:endParaRPr lang="en-US" sz="1700" dirty="0"/>
          </a:p>
          <a:p>
            <a:r>
              <a:rPr lang="en-US" b="1" dirty="0"/>
              <a:t>Silicon Detectors for High Energy Physics Applications</a:t>
            </a:r>
          </a:p>
          <a:p>
            <a:pPr lvl="1"/>
            <a:r>
              <a:rPr lang="en-US" dirty="0"/>
              <a:t>The basic concept of Semiconductor Detectors: A reverse biased </a:t>
            </a:r>
            <a:r>
              <a:rPr lang="en-US" dirty="0" err="1"/>
              <a:t>pn</a:t>
            </a:r>
            <a:r>
              <a:rPr lang="en-US" dirty="0"/>
              <a:t>-junction</a:t>
            </a:r>
            <a:endParaRPr lang="en-US" i="1" dirty="0"/>
          </a:p>
          <a:p>
            <a:pPr lvl="1"/>
            <a:r>
              <a:rPr lang="en-US" dirty="0"/>
              <a:t>Strip and Pixel Detectors at the Large Hadron Collider (LHC) at CERN</a:t>
            </a:r>
          </a:p>
          <a:p>
            <a:pPr lvl="1"/>
            <a:r>
              <a:rPr lang="en-US" dirty="0"/>
              <a:t>Upgrade of the Large Hadron Collider (HL-LHC)</a:t>
            </a:r>
          </a:p>
          <a:p>
            <a:pPr lvl="1"/>
            <a:r>
              <a:rPr lang="en-US" dirty="0"/>
              <a:t>Beyond the LHC: Recent developments in Silicon Detectors and the R&amp;D landscape</a:t>
            </a:r>
          </a:p>
          <a:p>
            <a:pPr lvl="2"/>
            <a:endParaRPr lang="en-US" sz="1300" dirty="0"/>
          </a:p>
          <a:p>
            <a:r>
              <a:rPr lang="en-US" b="1" dirty="0"/>
              <a:t> Radiation Damage to Silicon Detectors</a:t>
            </a:r>
          </a:p>
          <a:p>
            <a:pPr lvl="1"/>
            <a:r>
              <a:rPr lang="en-US" dirty="0"/>
              <a:t>Radiation damage mechanisms </a:t>
            </a:r>
          </a:p>
          <a:p>
            <a:pPr lvl="2"/>
            <a:r>
              <a:rPr lang="en-US" dirty="0"/>
              <a:t>Microscopic defects and macroscopic damage</a:t>
            </a:r>
          </a:p>
          <a:p>
            <a:pPr lvl="1"/>
            <a:r>
              <a:rPr lang="en-US" dirty="0"/>
              <a:t>Mitigation techniques: What can we do against radiation damage?</a:t>
            </a:r>
          </a:p>
          <a:p>
            <a:pPr lvl="2"/>
            <a:r>
              <a:rPr lang="en-US" dirty="0"/>
              <a:t>Examples of radiation hard devices for the HL-LHC: p-type strip sensors and 3D sensors</a:t>
            </a:r>
          </a:p>
          <a:p>
            <a:pPr lvl="2"/>
            <a:endParaRPr lang="en-US" sz="1500" dirty="0"/>
          </a:p>
          <a:p>
            <a:r>
              <a:rPr lang="en-US" dirty="0"/>
              <a:t>Why do we need (TCAD) device simulations (introduction)?</a:t>
            </a:r>
          </a:p>
          <a:p>
            <a:pPr lvl="1"/>
            <a:endParaRPr lang="en-US" sz="1700" dirty="0"/>
          </a:p>
          <a:p>
            <a:r>
              <a:rPr lang="en-US" b="1" dirty="0"/>
              <a:t>Summary &amp; Further reading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23215">
            <a:off x="7961872" y="5294184"/>
            <a:ext cx="3361784" cy="95410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Details in following presentations:</a:t>
            </a:r>
            <a:br>
              <a:rPr lang="en-US" sz="1400" dirty="0"/>
            </a:br>
            <a:r>
              <a:rPr lang="en-US" sz="1400" dirty="0"/>
              <a:t>Marco Bomben; Arianna Morozzi;</a:t>
            </a:r>
            <a:br>
              <a:rPr lang="en-US" sz="1400" dirty="0"/>
            </a:br>
            <a:r>
              <a:rPr lang="en-US" sz="1400" dirty="0"/>
              <a:t>Jairo Villegas; Ashish Bisht, </a:t>
            </a:r>
            <a:br>
              <a:rPr lang="en-US" sz="1400" dirty="0"/>
            </a:br>
            <a:r>
              <a:rPr lang="en-US" sz="1400" dirty="0"/>
              <a:t>Alexander Bähr; Giulio Borghello</a:t>
            </a:r>
            <a:endParaRPr lang="en-GB" sz="14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483666F-A93C-899C-02C2-1C539410FF84}"/>
              </a:ext>
            </a:extLst>
          </p:cNvPr>
          <p:cNvSpPr/>
          <p:nvPr/>
        </p:nvSpPr>
        <p:spPr>
          <a:xfrm>
            <a:off x="6390531" y="5608864"/>
            <a:ext cx="1463512" cy="578180"/>
          </a:xfrm>
          <a:custGeom>
            <a:avLst/>
            <a:gdLst>
              <a:gd name="connsiteX0" fmla="*/ 59255 w 1463512"/>
              <a:gd name="connsiteY0" fmla="*/ 0 h 578180"/>
              <a:gd name="connsiteX1" fmla="*/ 165390 w 1463512"/>
              <a:gd name="connsiteY1" fmla="*/ 571500 h 578180"/>
              <a:gd name="connsiteX2" fmla="*/ 1463512 w 1463512"/>
              <a:gd name="connsiteY2" fmla="*/ 261257 h 57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3512" h="578180">
                <a:moveTo>
                  <a:pt x="59255" y="0"/>
                </a:moveTo>
                <a:cubicBezTo>
                  <a:pt x="-4699" y="263978"/>
                  <a:pt x="-68653" y="527957"/>
                  <a:pt x="165390" y="571500"/>
                </a:cubicBezTo>
                <a:cubicBezTo>
                  <a:pt x="399433" y="615043"/>
                  <a:pt x="931472" y="438150"/>
                  <a:pt x="1463512" y="261257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miter lim="800000"/>
            <a:headEnd type="oval" w="lg" len="lg"/>
            <a:tailEnd type="triangle" w="lg" len="lg"/>
          </a:ln>
          <a:effectLst/>
        </p:spPr>
        <p:txBody>
          <a:bodyPr rtlCol="0" anchor="ctr"/>
          <a:lstStyle/>
          <a:p>
            <a:pPr algn="ctr" defTabSz="457200"/>
            <a:endParaRPr lang="en-GB">
              <a:solidFill>
                <a:sysClr val="window" lastClr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0156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C:\daten\annual review\Pics\in review\New Figure 3\45deg_400V_300K\tot_1_6.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00" y="864001"/>
            <a:ext cx="5520254" cy="534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Signal formation in a strip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Simulation: </a:t>
            </a:r>
          </a:p>
          <a:p>
            <a:pPr lvl="1"/>
            <a:r>
              <a:rPr lang="en-GB" dirty="0"/>
              <a:t>Current density </a:t>
            </a:r>
          </a:p>
          <a:p>
            <a:pPr lvl="1"/>
            <a:r>
              <a:rPr lang="en-GB" dirty="0" err="1"/>
              <a:t>mip</a:t>
            </a:r>
            <a:r>
              <a:rPr lang="en-GB" dirty="0"/>
              <a:t>,  45</a:t>
            </a:r>
            <a:r>
              <a:rPr lang="en-GB" dirty="0">
                <a:sym typeface="Symbol" panose="05050102010706020507" pitchFamily="18" charset="2"/>
              </a:rPr>
              <a:t> angle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SIMDET 2025 - Michael Moll, CERN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20</a:t>
            </a:fld>
            <a:r>
              <a:rPr lang="en-GB"/>
              <a:t>-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1" y="6597353"/>
            <a:ext cx="27932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Simulation: Thomas.Eichhorn@kit.edu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788163" y="4959171"/>
            <a:ext cx="228261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anchor="ctr"/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ea typeface="MS PGothic" charset="0"/>
                <a:cs typeface="MS PGothic" charset="0"/>
              </a:rPr>
              <a:t>t = 1.6 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315580" y="2798930"/>
            <a:ext cx="1118310" cy="1635168"/>
            <a:chOff x="791580" y="2798930"/>
            <a:chExt cx="1118310" cy="1635168"/>
          </a:xfrm>
        </p:grpSpPr>
        <p:sp>
          <p:nvSpPr>
            <p:cNvPr id="15" name="Down Arrow 14"/>
            <p:cNvSpPr/>
            <p:nvPr/>
          </p:nvSpPr>
          <p:spPr>
            <a:xfrm>
              <a:off x="791580" y="2903928"/>
              <a:ext cx="546747" cy="1530170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dirty="0"/>
                <a:t>holes</a:t>
              </a:r>
            </a:p>
          </p:txBody>
        </p:sp>
        <p:sp>
          <p:nvSpPr>
            <p:cNvPr id="16" name="Down Arrow 15"/>
            <p:cNvSpPr/>
            <p:nvPr/>
          </p:nvSpPr>
          <p:spPr>
            <a:xfrm rot="10800000">
              <a:off x="1338327" y="2798930"/>
              <a:ext cx="571563" cy="153017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dirty="0"/>
                <a:t>electrons</a:t>
              </a:r>
            </a:p>
          </p:txBody>
        </p:sp>
      </p:grpSp>
      <p:pic>
        <p:nvPicPr>
          <p:cNvPr id="13" name="Picture 30" descr="strip-detector-si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09305" y="2903928"/>
            <a:ext cx="1982905" cy="1430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9905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C:\daten\annual review\Pics\in review\New Figure 3\45deg_400V_300K\tot_1_8.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01" y="864001"/>
            <a:ext cx="5526857" cy="534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Signal formation in a strip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Simulation: </a:t>
            </a:r>
          </a:p>
          <a:p>
            <a:pPr lvl="1"/>
            <a:r>
              <a:rPr lang="en-GB" dirty="0"/>
              <a:t>Current density </a:t>
            </a:r>
          </a:p>
          <a:p>
            <a:pPr lvl="1"/>
            <a:r>
              <a:rPr lang="en-GB" dirty="0" err="1"/>
              <a:t>mip</a:t>
            </a:r>
            <a:r>
              <a:rPr lang="en-GB" dirty="0"/>
              <a:t>,  45</a:t>
            </a:r>
            <a:r>
              <a:rPr lang="en-GB" dirty="0">
                <a:sym typeface="Symbol" panose="05050102010706020507" pitchFamily="18" charset="2"/>
              </a:rPr>
              <a:t> angle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SIMDET 2025 - Michael Moll, CERN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21</a:t>
            </a:fld>
            <a:r>
              <a:rPr lang="en-GB"/>
              <a:t>-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1" y="6597353"/>
            <a:ext cx="27932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Simulation: Thomas.Eichhorn@kit.edu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788163" y="4959171"/>
            <a:ext cx="228261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anchor="ctr"/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ea typeface="MS PGothic" charset="0"/>
                <a:cs typeface="MS PGothic" charset="0"/>
              </a:rPr>
              <a:t>t = 1.8 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315580" y="2798930"/>
            <a:ext cx="1118310" cy="1635168"/>
            <a:chOff x="791580" y="2798930"/>
            <a:chExt cx="1118310" cy="1635168"/>
          </a:xfrm>
        </p:grpSpPr>
        <p:sp>
          <p:nvSpPr>
            <p:cNvPr id="15" name="Down Arrow 14"/>
            <p:cNvSpPr/>
            <p:nvPr/>
          </p:nvSpPr>
          <p:spPr>
            <a:xfrm>
              <a:off x="791580" y="2903928"/>
              <a:ext cx="546747" cy="1530170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dirty="0"/>
                <a:t>holes</a:t>
              </a:r>
            </a:p>
          </p:txBody>
        </p:sp>
        <p:sp>
          <p:nvSpPr>
            <p:cNvPr id="16" name="Down Arrow 15"/>
            <p:cNvSpPr/>
            <p:nvPr/>
          </p:nvSpPr>
          <p:spPr>
            <a:xfrm rot="10800000">
              <a:off x="1338327" y="2798930"/>
              <a:ext cx="571563" cy="153017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dirty="0"/>
                <a:t>electrons</a:t>
              </a:r>
            </a:p>
          </p:txBody>
        </p:sp>
      </p:grpSp>
      <p:pic>
        <p:nvPicPr>
          <p:cNvPr id="13" name="Picture 30" descr="strip-detector-si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09305" y="2903928"/>
            <a:ext cx="1982905" cy="1430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6086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C:\daten\annual review\Pics\in review\New Figure 3\45deg_400V_300K\tot_2.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01" y="864001"/>
            <a:ext cx="5579682" cy="536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Signal formation in a strip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Simulation: </a:t>
            </a:r>
          </a:p>
          <a:p>
            <a:pPr lvl="1"/>
            <a:r>
              <a:rPr lang="en-GB" dirty="0"/>
              <a:t>Current density </a:t>
            </a:r>
          </a:p>
          <a:p>
            <a:pPr lvl="1"/>
            <a:r>
              <a:rPr lang="en-GB" dirty="0" err="1"/>
              <a:t>mip</a:t>
            </a:r>
            <a:r>
              <a:rPr lang="en-GB" dirty="0"/>
              <a:t>,  45</a:t>
            </a:r>
            <a:r>
              <a:rPr lang="en-GB" dirty="0">
                <a:sym typeface="Symbol" panose="05050102010706020507" pitchFamily="18" charset="2"/>
              </a:rPr>
              <a:t> angle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SIMDET 2025 - Michael Moll, CERN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22</a:t>
            </a:fld>
            <a:r>
              <a:rPr lang="en-GB"/>
              <a:t>-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1" y="6597353"/>
            <a:ext cx="27932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Simulation: Thomas.Eichhorn@kit.edu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788163" y="4959171"/>
            <a:ext cx="228261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anchor="ctr"/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ea typeface="MS PGothic" charset="0"/>
                <a:cs typeface="MS PGothic" charset="0"/>
              </a:rPr>
              <a:t>t = 2.0 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315580" y="2798930"/>
            <a:ext cx="1118310" cy="1635168"/>
            <a:chOff x="791580" y="2798930"/>
            <a:chExt cx="1118310" cy="1635168"/>
          </a:xfrm>
        </p:grpSpPr>
        <p:sp>
          <p:nvSpPr>
            <p:cNvPr id="15" name="Down Arrow 14"/>
            <p:cNvSpPr/>
            <p:nvPr/>
          </p:nvSpPr>
          <p:spPr>
            <a:xfrm>
              <a:off x="791580" y="2903928"/>
              <a:ext cx="546747" cy="1530170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dirty="0"/>
                <a:t>holes</a:t>
              </a:r>
            </a:p>
          </p:txBody>
        </p:sp>
        <p:sp>
          <p:nvSpPr>
            <p:cNvPr id="16" name="Down Arrow 15"/>
            <p:cNvSpPr/>
            <p:nvPr/>
          </p:nvSpPr>
          <p:spPr>
            <a:xfrm rot="10800000">
              <a:off x="1338327" y="2798930"/>
              <a:ext cx="571563" cy="153017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dirty="0"/>
                <a:t>electrons</a:t>
              </a:r>
            </a:p>
          </p:txBody>
        </p:sp>
      </p:grpSp>
      <p:pic>
        <p:nvPicPr>
          <p:cNvPr id="13" name="Picture 30" descr="strip-detector-si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09305" y="2903928"/>
            <a:ext cx="1982905" cy="1430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9840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C:\daten\annual review\Pics\in review\New Figure 3\45deg_400V_300K\tot_3.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01" y="864000"/>
            <a:ext cx="5540063" cy="534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Signal formation in a strip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Simulation: </a:t>
            </a:r>
          </a:p>
          <a:p>
            <a:pPr lvl="1"/>
            <a:r>
              <a:rPr lang="en-GB" dirty="0"/>
              <a:t>Current density </a:t>
            </a:r>
          </a:p>
          <a:p>
            <a:pPr lvl="1"/>
            <a:r>
              <a:rPr lang="en-GB" dirty="0" err="1"/>
              <a:t>mip</a:t>
            </a:r>
            <a:r>
              <a:rPr lang="en-GB" dirty="0"/>
              <a:t>,  45</a:t>
            </a:r>
            <a:r>
              <a:rPr lang="en-GB" dirty="0">
                <a:sym typeface="Symbol" panose="05050102010706020507" pitchFamily="18" charset="2"/>
              </a:rPr>
              <a:t> angle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SIMDET 2025 - Michael Moll, CERN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23</a:t>
            </a:fld>
            <a:r>
              <a:rPr lang="en-GB"/>
              <a:t>-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1" y="6597353"/>
            <a:ext cx="27932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Simulation: Thomas.Eichhorn@kit.edu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788163" y="4959171"/>
            <a:ext cx="228261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anchor="ctr"/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ea typeface="MS PGothic" charset="0"/>
                <a:cs typeface="MS PGothic" charset="0"/>
              </a:rPr>
              <a:t>t = 3.0 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315580" y="2798930"/>
            <a:ext cx="1118310" cy="1635168"/>
            <a:chOff x="791580" y="2798930"/>
            <a:chExt cx="1118310" cy="1635168"/>
          </a:xfrm>
        </p:grpSpPr>
        <p:sp>
          <p:nvSpPr>
            <p:cNvPr id="15" name="Down Arrow 14"/>
            <p:cNvSpPr/>
            <p:nvPr/>
          </p:nvSpPr>
          <p:spPr>
            <a:xfrm>
              <a:off x="791580" y="2903928"/>
              <a:ext cx="546747" cy="1530170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dirty="0"/>
                <a:t>holes</a:t>
              </a:r>
            </a:p>
          </p:txBody>
        </p:sp>
        <p:sp>
          <p:nvSpPr>
            <p:cNvPr id="16" name="Down Arrow 15"/>
            <p:cNvSpPr/>
            <p:nvPr/>
          </p:nvSpPr>
          <p:spPr>
            <a:xfrm rot="10800000">
              <a:off x="1338327" y="2798930"/>
              <a:ext cx="571563" cy="153017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dirty="0"/>
                <a:t>electrons</a:t>
              </a:r>
            </a:p>
          </p:txBody>
        </p:sp>
      </p:grpSp>
      <p:pic>
        <p:nvPicPr>
          <p:cNvPr id="13" name="Picture 30" descr="strip-detector-si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09305" y="2903928"/>
            <a:ext cx="1982905" cy="1430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4772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C:\daten\annual review\Pics\in review\New Figure 3\45deg_400V_300K\tot_4.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01" y="864000"/>
            <a:ext cx="5559873" cy="532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Signal formation in a strip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Simulation: </a:t>
            </a:r>
          </a:p>
          <a:p>
            <a:pPr lvl="1"/>
            <a:r>
              <a:rPr lang="en-GB" dirty="0"/>
              <a:t>Current density </a:t>
            </a:r>
          </a:p>
          <a:p>
            <a:pPr lvl="1"/>
            <a:r>
              <a:rPr lang="en-GB" dirty="0" err="1"/>
              <a:t>mip</a:t>
            </a:r>
            <a:r>
              <a:rPr lang="en-GB" dirty="0"/>
              <a:t>,  45</a:t>
            </a:r>
            <a:r>
              <a:rPr lang="en-GB" dirty="0">
                <a:sym typeface="Symbol" panose="05050102010706020507" pitchFamily="18" charset="2"/>
              </a:rPr>
              <a:t> angle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SIMDET 2025 - Michael Moll, CERN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24</a:t>
            </a:fld>
            <a:r>
              <a:rPr lang="en-GB"/>
              <a:t>-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1" y="6597353"/>
            <a:ext cx="27932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Simulation: Thomas.Eichhorn@kit.edu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788163" y="4959171"/>
            <a:ext cx="228261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anchor="ctr"/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ea typeface="MS PGothic" charset="0"/>
                <a:cs typeface="MS PGothic" charset="0"/>
              </a:rPr>
              <a:t>t = 4.0 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315580" y="2798930"/>
            <a:ext cx="1118310" cy="1635168"/>
            <a:chOff x="791580" y="2798930"/>
            <a:chExt cx="1118310" cy="1635168"/>
          </a:xfrm>
        </p:grpSpPr>
        <p:sp>
          <p:nvSpPr>
            <p:cNvPr id="15" name="Down Arrow 14"/>
            <p:cNvSpPr/>
            <p:nvPr/>
          </p:nvSpPr>
          <p:spPr>
            <a:xfrm>
              <a:off x="791580" y="2903928"/>
              <a:ext cx="546747" cy="1530170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dirty="0"/>
                <a:t>holes</a:t>
              </a:r>
            </a:p>
          </p:txBody>
        </p:sp>
        <p:sp>
          <p:nvSpPr>
            <p:cNvPr id="16" name="Down Arrow 15"/>
            <p:cNvSpPr/>
            <p:nvPr/>
          </p:nvSpPr>
          <p:spPr>
            <a:xfrm rot="10800000">
              <a:off x="1338327" y="2798930"/>
              <a:ext cx="571563" cy="153017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dirty="0"/>
                <a:t>electrons</a:t>
              </a:r>
            </a:p>
          </p:txBody>
        </p:sp>
      </p:grpSp>
      <p:pic>
        <p:nvPicPr>
          <p:cNvPr id="13" name="Picture 30" descr="strip-detector-si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09305" y="2903928"/>
            <a:ext cx="1982905" cy="1430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8549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C:\daten\annual review\Pics\in review\New Figure 3\45deg_400V_300K\tot_5.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01" y="864000"/>
            <a:ext cx="5526857" cy="53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Signal formation in a strip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Simulation: </a:t>
            </a:r>
          </a:p>
          <a:p>
            <a:pPr lvl="1"/>
            <a:r>
              <a:rPr lang="en-GB" dirty="0"/>
              <a:t>Current density </a:t>
            </a:r>
          </a:p>
          <a:p>
            <a:pPr lvl="1"/>
            <a:r>
              <a:rPr lang="en-GB" dirty="0" err="1"/>
              <a:t>mip</a:t>
            </a:r>
            <a:r>
              <a:rPr lang="en-GB" dirty="0"/>
              <a:t>,  45</a:t>
            </a:r>
            <a:r>
              <a:rPr lang="en-GB" dirty="0">
                <a:sym typeface="Symbol" panose="05050102010706020507" pitchFamily="18" charset="2"/>
              </a:rPr>
              <a:t> angle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SIMDET 2025 - Michael Moll, CERN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25</a:t>
            </a:fld>
            <a:r>
              <a:rPr lang="en-GB"/>
              <a:t>-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1" y="6597353"/>
            <a:ext cx="27932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Simulation: Thomas.Eichhorn@kit.edu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788163" y="4959171"/>
            <a:ext cx="228261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anchor="ctr"/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ea typeface="MS PGothic" charset="0"/>
                <a:cs typeface="MS PGothic" charset="0"/>
              </a:rPr>
              <a:t>t = 5.0 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315580" y="2798930"/>
            <a:ext cx="1118310" cy="1635168"/>
            <a:chOff x="791580" y="2798930"/>
            <a:chExt cx="1118310" cy="1635168"/>
          </a:xfrm>
        </p:grpSpPr>
        <p:sp>
          <p:nvSpPr>
            <p:cNvPr id="15" name="Down Arrow 14"/>
            <p:cNvSpPr/>
            <p:nvPr/>
          </p:nvSpPr>
          <p:spPr>
            <a:xfrm>
              <a:off x="791580" y="2903928"/>
              <a:ext cx="546747" cy="1530170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dirty="0"/>
                <a:t>holes</a:t>
              </a:r>
            </a:p>
          </p:txBody>
        </p:sp>
        <p:sp>
          <p:nvSpPr>
            <p:cNvPr id="16" name="Down Arrow 15"/>
            <p:cNvSpPr/>
            <p:nvPr/>
          </p:nvSpPr>
          <p:spPr>
            <a:xfrm rot="10800000">
              <a:off x="1338327" y="2798930"/>
              <a:ext cx="571563" cy="153017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dirty="0"/>
                <a:t>electrons</a:t>
              </a:r>
            </a:p>
          </p:txBody>
        </p:sp>
      </p:grpSp>
      <p:pic>
        <p:nvPicPr>
          <p:cNvPr id="13" name="Picture 30" descr="strip-detector-si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09305" y="2903928"/>
            <a:ext cx="1982905" cy="1430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3342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C:\daten\annual review\Pics\in review\New Figure 3\45deg_400V_300K\tot_6.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00" y="864000"/>
            <a:ext cx="5507048" cy="53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Signal formation in a strip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Simulation: </a:t>
            </a:r>
          </a:p>
          <a:p>
            <a:pPr lvl="1"/>
            <a:r>
              <a:rPr lang="en-GB" dirty="0"/>
              <a:t>Current density </a:t>
            </a:r>
          </a:p>
          <a:p>
            <a:pPr lvl="1"/>
            <a:r>
              <a:rPr lang="en-GB" dirty="0" err="1"/>
              <a:t>mip</a:t>
            </a:r>
            <a:r>
              <a:rPr lang="en-GB" dirty="0"/>
              <a:t>,  45</a:t>
            </a:r>
            <a:r>
              <a:rPr lang="en-GB" dirty="0">
                <a:sym typeface="Symbol" panose="05050102010706020507" pitchFamily="18" charset="2"/>
              </a:rPr>
              <a:t> angle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SIMDET 2025 - Michael Moll, CERN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26</a:t>
            </a:fld>
            <a:r>
              <a:rPr lang="en-GB"/>
              <a:t>-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1" y="6597353"/>
            <a:ext cx="27932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Simulation: Thomas.Eichhorn@kit.edu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788163" y="4959171"/>
            <a:ext cx="228261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anchor="ctr"/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ea typeface="MS PGothic" charset="0"/>
                <a:cs typeface="MS PGothic" charset="0"/>
              </a:rPr>
              <a:t>t = 6.0 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315580" y="2798930"/>
            <a:ext cx="1118310" cy="1635168"/>
            <a:chOff x="791580" y="2798930"/>
            <a:chExt cx="1118310" cy="1635168"/>
          </a:xfrm>
        </p:grpSpPr>
        <p:sp>
          <p:nvSpPr>
            <p:cNvPr id="15" name="Down Arrow 14"/>
            <p:cNvSpPr/>
            <p:nvPr/>
          </p:nvSpPr>
          <p:spPr>
            <a:xfrm>
              <a:off x="791580" y="2903928"/>
              <a:ext cx="546747" cy="1530170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dirty="0"/>
                <a:t>holes</a:t>
              </a:r>
            </a:p>
          </p:txBody>
        </p:sp>
        <p:sp>
          <p:nvSpPr>
            <p:cNvPr id="16" name="Down Arrow 15"/>
            <p:cNvSpPr/>
            <p:nvPr/>
          </p:nvSpPr>
          <p:spPr>
            <a:xfrm rot="10800000">
              <a:off x="1338327" y="2798930"/>
              <a:ext cx="571563" cy="153017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dirty="0"/>
                <a:t>electrons</a:t>
              </a:r>
            </a:p>
          </p:txBody>
        </p:sp>
      </p:grpSp>
      <p:pic>
        <p:nvPicPr>
          <p:cNvPr id="13" name="Picture 30" descr="strip-detector-si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09305" y="2903928"/>
            <a:ext cx="1982905" cy="1430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0167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C:\daten\annual review\Pics\in review\New Figure 3\45deg_400V_300K\tot_7.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00" y="864001"/>
            <a:ext cx="5520254" cy="536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Signal formation in a strip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Simulation: </a:t>
            </a:r>
          </a:p>
          <a:p>
            <a:pPr lvl="1"/>
            <a:r>
              <a:rPr lang="en-GB" dirty="0"/>
              <a:t>Current density </a:t>
            </a:r>
          </a:p>
          <a:p>
            <a:pPr lvl="1"/>
            <a:r>
              <a:rPr lang="en-GB" dirty="0" err="1"/>
              <a:t>mip</a:t>
            </a:r>
            <a:r>
              <a:rPr lang="en-GB" dirty="0"/>
              <a:t>,  45</a:t>
            </a:r>
            <a:r>
              <a:rPr lang="en-GB" dirty="0">
                <a:sym typeface="Symbol" panose="05050102010706020507" pitchFamily="18" charset="2"/>
              </a:rPr>
              <a:t> angle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SIMDET 2025 - Michael Moll, CERN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27</a:t>
            </a:fld>
            <a:r>
              <a:rPr lang="en-GB"/>
              <a:t>-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1" y="6597353"/>
            <a:ext cx="27932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Simulation: Thomas.Eichhorn@kit.edu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788163" y="4959171"/>
            <a:ext cx="228261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anchor="ctr"/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ea typeface="MS PGothic" charset="0"/>
                <a:cs typeface="MS PGothic" charset="0"/>
              </a:rPr>
              <a:t>t = 7.0 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315580" y="2798930"/>
            <a:ext cx="1118310" cy="1635168"/>
            <a:chOff x="791580" y="2798930"/>
            <a:chExt cx="1118310" cy="1635168"/>
          </a:xfrm>
        </p:grpSpPr>
        <p:sp>
          <p:nvSpPr>
            <p:cNvPr id="15" name="Down Arrow 14"/>
            <p:cNvSpPr/>
            <p:nvPr/>
          </p:nvSpPr>
          <p:spPr>
            <a:xfrm>
              <a:off x="791580" y="2903928"/>
              <a:ext cx="546747" cy="1530170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dirty="0"/>
                <a:t>holes</a:t>
              </a:r>
            </a:p>
          </p:txBody>
        </p:sp>
        <p:sp>
          <p:nvSpPr>
            <p:cNvPr id="16" name="Down Arrow 15"/>
            <p:cNvSpPr/>
            <p:nvPr/>
          </p:nvSpPr>
          <p:spPr>
            <a:xfrm rot="10800000">
              <a:off x="1338327" y="2798930"/>
              <a:ext cx="571563" cy="153017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GB" dirty="0"/>
                <a:t>electrons</a:t>
              </a:r>
            </a:p>
          </p:txBody>
        </p:sp>
      </p:grpSp>
      <p:pic>
        <p:nvPicPr>
          <p:cNvPr id="13" name="Picture 30" descr="strip-detector-si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09305" y="2903928"/>
            <a:ext cx="1982905" cy="1430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5110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Signal formation in a strip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231" y="1925308"/>
            <a:ext cx="3430058" cy="4181293"/>
          </a:xfrm>
        </p:spPr>
        <p:txBody>
          <a:bodyPr/>
          <a:lstStyle/>
          <a:p>
            <a:r>
              <a:rPr lang="en-GB" dirty="0"/>
              <a:t>Simulation: </a:t>
            </a:r>
          </a:p>
          <a:p>
            <a:pPr lvl="1"/>
            <a:r>
              <a:rPr lang="en-GB" dirty="0" err="1"/>
              <a:t>mip</a:t>
            </a:r>
            <a:r>
              <a:rPr lang="en-GB" dirty="0"/>
              <a:t>,  45</a:t>
            </a:r>
            <a:r>
              <a:rPr lang="en-GB" dirty="0">
                <a:sym typeface="Symbol" panose="05050102010706020507" pitchFamily="18" charset="2"/>
              </a:rPr>
              <a:t> angle</a:t>
            </a:r>
            <a:br>
              <a:rPr lang="en-GB" dirty="0">
                <a:sym typeface="Symbol" panose="05050102010706020507" pitchFamily="18" charset="2"/>
              </a:rPr>
            </a:br>
            <a:br>
              <a:rPr lang="en-GB" dirty="0">
                <a:sym typeface="Symbol" panose="05050102010706020507" pitchFamily="18" charset="2"/>
              </a:rPr>
            </a:br>
            <a:endParaRPr lang="en-GB" dirty="0">
              <a:sym typeface="Symbol" panose="05050102010706020507" pitchFamily="18" charset="2"/>
            </a:endParaRPr>
          </a:p>
          <a:p>
            <a:r>
              <a:rPr lang="en-GB" dirty="0"/>
              <a:t>Plot:</a:t>
            </a:r>
          </a:p>
          <a:p>
            <a:pPr lvl="1"/>
            <a:r>
              <a:rPr lang="en-GB" dirty="0"/>
              <a:t>Signals induced on electrodes </a:t>
            </a:r>
          </a:p>
          <a:p>
            <a:pPr lvl="1"/>
            <a:r>
              <a:rPr lang="en-GB" dirty="0"/>
              <a:t>Integration gives collected charge </a:t>
            </a:r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SIMDET 2025 - Michael Moll, CERN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28</a:t>
            </a:fld>
            <a:r>
              <a:rPr lang="en-GB"/>
              <a:t>-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16200000">
            <a:off x="10546095" y="4150628"/>
            <a:ext cx="27932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/>
              <a:t>Simulation: Thomas.Eichhorn@kit.edu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pic>
        <p:nvPicPr>
          <p:cNvPr id="28" name="Picture 27" descr="Screen Shot 2014-07-10 at 2.38.57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73" y="837513"/>
            <a:ext cx="3791488" cy="111099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2981752" y="1971706"/>
            <a:ext cx="8739658" cy="4280079"/>
            <a:chOff x="3124864" y="1370732"/>
            <a:chExt cx="8739658" cy="4280079"/>
          </a:xfrm>
        </p:grpSpPr>
        <p:grpSp>
          <p:nvGrpSpPr>
            <p:cNvPr id="13" name="Group 12"/>
            <p:cNvGrpSpPr/>
            <p:nvPr/>
          </p:nvGrpSpPr>
          <p:grpSpPr>
            <a:xfrm>
              <a:off x="3124864" y="1370732"/>
              <a:ext cx="8739658" cy="4280079"/>
              <a:chOff x="386535" y="2019199"/>
              <a:chExt cx="7008947" cy="4491004"/>
            </a:xfrm>
          </p:grpSpPr>
          <p:pic>
            <p:nvPicPr>
              <p:cNvPr id="17" name="Picture 2" descr="C:\daten\annual review\Pics\in review\45deg_400V\hsignal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535" y="2019199"/>
                <a:ext cx="7008947" cy="44910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8"/>
              <p:cNvSpPr>
                <a:spLocks noChangeArrowheads="1"/>
              </p:cNvSpPr>
              <p:nvPr/>
            </p:nvSpPr>
            <p:spPr bwMode="auto">
              <a:xfrm>
                <a:off x="1476044" y="2217238"/>
                <a:ext cx="1055436" cy="340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2,27e-15C</a:t>
                </a:r>
              </a:p>
            </p:txBody>
          </p:sp>
          <p:sp>
            <p:nvSpPr>
              <p:cNvPr id="19" name="Rectangle 9"/>
              <p:cNvSpPr>
                <a:spLocks noChangeArrowheads="1"/>
              </p:cNvSpPr>
              <p:nvPr/>
            </p:nvSpPr>
            <p:spPr bwMode="auto">
              <a:xfrm>
                <a:off x="2995238" y="4197626"/>
                <a:ext cx="1011994" cy="387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3,27e-15C</a:t>
                </a:r>
              </a:p>
            </p:txBody>
          </p:sp>
          <p:sp>
            <p:nvSpPr>
              <p:cNvPr id="20" name="Rectangle 10"/>
              <p:cNvSpPr>
                <a:spLocks noChangeArrowheads="1"/>
              </p:cNvSpPr>
              <p:nvPr/>
            </p:nvSpPr>
            <p:spPr bwMode="auto">
              <a:xfrm>
                <a:off x="2202869" y="3207432"/>
                <a:ext cx="1055436" cy="340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1509B7"/>
                    </a:solidFill>
                  </a:rPr>
                  <a:t>3,04e-15C</a:t>
                </a:r>
              </a:p>
            </p:txBody>
          </p:sp>
          <p:sp>
            <p:nvSpPr>
              <p:cNvPr id="21" name="Rectangle 11"/>
              <p:cNvSpPr>
                <a:spLocks noChangeArrowheads="1"/>
              </p:cNvSpPr>
              <p:nvPr/>
            </p:nvSpPr>
            <p:spPr bwMode="auto">
              <a:xfrm>
                <a:off x="4977619" y="5650881"/>
                <a:ext cx="1011994" cy="387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1,08e-15C</a:t>
                </a:r>
              </a:p>
            </p:txBody>
          </p:sp>
          <p:pic>
            <p:nvPicPr>
              <p:cNvPr id="22" name="Picture 2" descr="C:\daten\annual review\Pics\in review\45deg_400V\abssum\time11_tot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6" t="10117" r="32838"/>
              <a:stretch>
                <a:fillRect/>
              </a:stretch>
            </p:blipFill>
            <p:spPr bwMode="auto">
              <a:xfrm>
                <a:off x="4317797" y="2084726"/>
                <a:ext cx="2314477" cy="2210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3" name="Straight Connector 15"/>
              <p:cNvCxnSpPr>
                <a:cxnSpLocks noChangeShapeType="1"/>
                <a:stCxn id="18" idx="3"/>
              </p:cNvCxnSpPr>
              <p:nvPr/>
            </p:nvCxnSpPr>
            <p:spPr bwMode="auto">
              <a:xfrm>
                <a:off x="2634011" y="2386153"/>
                <a:ext cx="2541701" cy="154790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4" name="Straight Connector 17"/>
              <p:cNvCxnSpPr>
                <a:cxnSpLocks noChangeShapeType="1"/>
              </p:cNvCxnSpPr>
              <p:nvPr/>
            </p:nvCxnSpPr>
            <p:spPr bwMode="auto">
              <a:xfrm flipV="1">
                <a:off x="2666055" y="4066571"/>
                <a:ext cx="2972843" cy="131055"/>
              </a:xfrm>
              <a:prstGeom prst="line">
                <a:avLst/>
              </a:prstGeom>
              <a:noFill/>
              <a:ln w="9525">
                <a:solidFill>
                  <a:srgbClr val="1509B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10800000" flipV="1">
                <a:off x="3854610" y="4066571"/>
                <a:ext cx="2246019" cy="1055721"/>
              </a:xfrm>
              <a:prstGeom prst="line">
                <a:avLst/>
              </a:prstGeom>
              <a:noFill/>
              <a:ln w="9525">
                <a:solidFill>
                  <a:srgbClr val="92D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rot="5400000" flipH="1" flipV="1">
                <a:off x="5275693" y="4297230"/>
                <a:ext cx="1518783" cy="105746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8" name="TextBox 7"/>
            <p:cNvSpPr txBox="1"/>
            <p:nvPr/>
          </p:nvSpPr>
          <p:spPr>
            <a:xfrm rot="1507291">
              <a:off x="7023550" y="201482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Strip 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72168" y="3077515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Strip 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20208018">
              <a:off x="7530933" y="3784937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Strip 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18805049">
              <a:off x="9272550" y="4179779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Strip 4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 bwMode="auto">
          <a:xfrm>
            <a:off x="9501303" y="1994596"/>
            <a:ext cx="1211036" cy="61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b="1" dirty="0">
                <a:solidFill>
                  <a:srgbClr val="0000FF"/>
                </a:solidFill>
                <a:ea typeface="MS PGothic" charset="0"/>
                <a:cs typeface="MS PGothic" charset="0"/>
              </a:rPr>
              <a:t>t = 2.0 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59842" y="3450384"/>
            <a:ext cx="219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       </a:t>
            </a:r>
            <a:r>
              <a:rPr lang="en-GB" dirty="0">
                <a:solidFill>
                  <a:srgbClr val="0000FF"/>
                </a:solidFill>
              </a:rPr>
              <a:t>2</a:t>
            </a:r>
            <a:r>
              <a:rPr lang="en-GB" dirty="0">
                <a:solidFill>
                  <a:srgbClr val="FF0000"/>
                </a:solidFill>
              </a:rPr>
              <a:t>       </a:t>
            </a:r>
            <a:r>
              <a:rPr lang="en-GB" dirty="0">
                <a:solidFill>
                  <a:srgbClr val="00B050"/>
                </a:solidFill>
              </a:rPr>
              <a:t>3</a:t>
            </a:r>
            <a:r>
              <a:rPr lang="en-GB" dirty="0">
                <a:solidFill>
                  <a:srgbClr val="FF0000"/>
                </a:solidFill>
              </a:rPr>
              <a:t>      </a:t>
            </a:r>
            <a:r>
              <a:rPr lang="en-GB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53948" y="609031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39885" y="606711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72883" y="606433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6ns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897093" y="606711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8ns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8531750" y="2160444"/>
            <a:ext cx="2382085" cy="1823159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0" descr="strip-detector-simp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8640301" y="641788"/>
            <a:ext cx="1781548" cy="1284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9494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LHC Tracking Sensors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7941" y="998518"/>
            <a:ext cx="1476841" cy="3681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dirty="0"/>
              <a:t>CMS Tracker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70655" y="6595687"/>
            <a:ext cx="4914548" cy="208688"/>
          </a:xfrm>
        </p:spPr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9842175" y="6588351"/>
            <a:ext cx="576064" cy="216024"/>
          </a:xfrm>
        </p:spPr>
        <p:txBody>
          <a:bodyPr/>
          <a:lstStyle/>
          <a:p>
            <a:fld id="{9FAD8052-1974-B142-B990-88BA645BA3E4}" type="slidenum">
              <a:rPr lang="en-US" smtClean="0"/>
              <a:t>29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1561" y="6334535"/>
            <a:ext cx="24888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err="1"/>
              <a:t>M.Krammer</a:t>
            </a:r>
            <a:r>
              <a:rPr lang="en-US" sz="800" i="1" dirty="0"/>
              <a:t>, ICFA School, Bogota,  2013</a:t>
            </a:r>
            <a:endParaRPr lang="en-GB" sz="800" i="1" dirty="0"/>
          </a:p>
        </p:txBody>
      </p:sp>
      <p:pic>
        <p:nvPicPr>
          <p:cNvPr id="8" name="Picture 2" descr="TEC_vor_T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2" y="998518"/>
            <a:ext cx="7114690" cy="533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02161" y="6513800"/>
            <a:ext cx="2159053" cy="365125"/>
          </a:xfrm>
        </p:spPr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800" y="2212100"/>
            <a:ext cx="3912204" cy="266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5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</a:blip>
          <a:stretch>
            <a:fillRect/>
          </a:stretch>
        </p:blipFill>
        <p:spPr>
          <a:xfrm>
            <a:off x="311589" y="950083"/>
            <a:ext cx="6569506" cy="4927128"/>
          </a:xfrm>
          <a:prstGeom prst="rect">
            <a:avLst/>
          </a:prstGeom>
        </p:spPr>
      </p:pic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-178231" y="10372"/>
            <a:ext cx="10668000" cy="94044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CERN &amp; LHC - Large Hadron Collider</a:t>
            </a: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grpSp>
        <p:nvGrpSpPr>
          <p:cNvPr id="539656" name="Group 8"/>
          <p:cNvGrpSpPr>
            <a:grpSpLocks/>
          </p:cNvGrpSpPr>
          <p:nvPr/>
        </p:nvGrpSpPr>
        <p:grpSpPr bwMode="auto">
          <a:xfrm rot="150347">
            <a:off x="794701" y="2604672"/>
            <a:ext cx="5518990" cy="2260836"/>
            <a:chOff x="385" y="1255"/>
            <a:chExt cx="2495" cy="1304"/>
          </a:xfrm>
        </p:grpSpPr>
        <p:grpSp>
          <p:nvGrpSpPr>
            <p:cNvPr id="539657" name="Group 9"/>
            <p:cNvGrpSpPr>
              <a:grpSpLocks/>
            </p:cNvGrpSpPr>
            <p:nvPr/>
          </p:nvGrpSpPr>
          <p:grpSpPr bwMode="auto">
            <a:xfrm>
              <a:off x="486" y="1600"/>
              <a:ext cx="2246" cy="803"/>
              <a:chOff x="486" y="1600"/>
              <a:chExt cx="2246" cy="803"/>
            </a:xfrm>
          </p:grpSpPr>
          <p:sp>
            <p:nvSpPr>
              <p:cNvPr id="539658" name="Text Box 10"/>
              <p:cNvSpPr txBox="1">
                <a:spLocks noChangeArrowheads="1"/>
              </p:cNvSpPr>
              <p:nvPr/>
            </p:nvSpPr>
            <p:spPr bwMode="auto">
              <a:xfrm>
                <a:off x="779" y="1704"/>
                <a:ext cx="300" cy="3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</a:pPr>
                <a:r>
                  <a:rPr lang="en-US" sz="3600">
                    <a:solidFill>
                      <a:srgbClr val="FF0000"/>
                    </a:solidFill>
                    <a:latin typeface="Arial" pitchFamily="34" charset="0"/>
                  </a:rPr>
                  <a:t>p</a:t>
                </a:r>
              </a:p>
            </p:txBody>
          </p:sp>
          <p:sp>
            <p:nvSpPr>
              <p:cNvPr id="539659" name="Rectangle 11"/>
              <p:cNvSpPr>
                <a:spLocks noChangeArrowheads="1"/>
              </p:cNvSpPr>
              <p:nvPr/>
            </p:nvSpPr>
            <p:spPr bwMode="auto">
              <a:xfrm>
                <a:off x="2191" y="1600"/>
                <a:ext cx="203" cy="3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</a:pPr>
                <a:r>
                  <a:rPr lang="en-US" sz="3600">
                    <a:solidFill>
                      <a:srgbClr val="FF0000"/>
                    </a:solidFill>
                    <a:latin typeface="Arial" pitchFamily="34" charset="0"/>
                  </a:rPr>
                  <a:t>p</a:t>
                </a:r>
              </a:p>
            </p:txBody>
          </p:sp>
          <p:sp>
            <p:nvSpPr>
              <p:cNvPr id="539660" name="AutoShape 12"/>
              <p:cNvSpPr>
                <a:spLocks noChangeArrowheads="1"/>
              </p:cNvSpPr>
              <p:nvPr/>
            </p:nvSpPr>
            <p:spPr bwMode="auto">
              <a:xfrm>
                <a:off x="486" y="1722"/>
                <a:ext cx="449" cy="681"/>
              </a:xfrm>
              <a:prstGeom prst="curvedRightArrow">
                <a:avLst>
                  <a:gd name="adj1" fmla="val 19198"/>
                  <a:gd name="adj2" fmla="val 51287"/>
                  <a:gd name="adj3" fmla="val 33565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9661" name="AutoShape 13"/>
              <p:cNvSpPr>
                <a:spLocks noChangeArrowheads="1"/>
              </p:cNvSpPr>
              <p:nvPr/>
            </p:nvSpPr>
            <p:spPr bwMode="auto">
              <a:xfrm>
                <a:off x="2283" y="1618"/>
                <a:ext cx="449" cy="680"/>
              </a:xfrm>
              <a:prstGeom prst="curvedLeftArrow">
                <a:avLst>
                  <a:gd name="adj1" fmla="val 17963"/>
                  <a:gd name="adj2" fmla="val 58980"/>
                  <a:gd name="adj3" fmla="val 31481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it-IT" sz="2400">
                  <a:latin typeface="Arial" pitchFamily="34" charset="0"/>
                </a:endParaRPr>
              </a:p>
            </p:txBody>
          </p:sp>
        </p:grpSp>
        <p:grpSp>
          <p:nvGrpSpPr>
            <p:cNvPr id="539662" name="Group 14"/>
            <p:cNvGrpSpPr>
              <a:grpSpLocks/>
            </p:cNvGrpSpPr>
            <p:nvPr/>
          </p:nvGrpSpPr>
          <p:grpSpPr bwMode="auto">
            <a:xfrm>
              <a:off x="385" y="1255"/>
              <a:ext cx="2495" cy="1304"/>
              <a:chOff x="385" y="1255"/>
              <a:chExt cx="2495" cy="1304"/>
            </a:xfrm>
          </p:grpSpPr>
          <p:sp>
            <p:nvSpPr>
              <p:cNvPr id="539663" name="Oval 15"/>
              <p:cNvSpPr>
                <a:spLocks noChangeArrowheads="1"/>
              </p:cNvSpPr>
              <p:nvPr/>
            </p:nvSpPr>
            <p:spPr bwMode="auto">
              <a:xfrm rot="21420000">
                <a:off x="385" y="1404"/>
                <a:ext cx="2495" cy="1155"/>
              </a:xfrm>
              <a:prstGeom prst="ellips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9664" name="WordArt 16"/>
              <p:cNvSpPr>
                <a:spLocks noChangeArrowheads="1" noChangeShapeType="1" noTextEdit="1"/>
              </p:cNvSpPr>
              <p:nvPr/>
            </p:nvSpPr>
            <p:spPr bwMode="auto">
              <a:xfrm rot="-221483">
                <a:off x="1211" y="1255"/>
                <a:ext cx="749" cy="98"/>
              </a:xfrm>
              <a:prstGeom prst="rect">
                <a:avLst/>
              </a:prstGeom>
              <a:extLst>
                <a:ext uri="{AF507438-7753-43e0-B8FC-AC1667EBCBE1}">
                  <a14:hiddenEffects xmlns=""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0940260"/>
                  </a:avLst>
                </a:prstTxWarp>
              </a:bodyPr>
              <a:lstStyle/>
              <a:p>
                <a:r>
                  <a:rPr lang="en-GB" sz="3600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/>
                  </a:rPr>
                  <a:t>27 Km</a:t>
                </a:r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3</a:t>
            </a:fld>
            <a:r>
              <a:rPr lang="en-GB"/>
              <a:t>-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573437" y="5130864"/>
            <a:ext cx="5912604" cy="66546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164" tIns="25994" rIns="8164" bIns="8164" anchor="ctr"/>
          <a:lstStyle>
            <a:defPPr>
              <a:defRPr lang="en-US"/>
            </a:defPPr>
            <a:lvl1pPr algn="ctr">
              <a:lnSpc>
                <a:spcPct val="87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100" b="1">
                <a:solidFill>
                  <a:srgbClr val="0000FF"/>
                </a:solidFill>
                <a:latin typeface="Luxi Sans" charset="0"/>
                <a:ea typeface="msmincho" charset="0"/>
                <a:cs typeface="msmincho" charset="0"/>
              </a:defRPr>
            </a:lvl1pPr>
          </a:lstStyle>
          <a:p>
            <a:r>
              <a:rPr lang="en-GB" sz="1600" b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CERN 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Large Hadron Collider (LHC)</a:t>
            </a:r>
            <a:r>
              <a:rPr lang="en-GB" sz="1600" b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- 27 km accelerator ring </a:t>
            </a:r>
          </a:p>
          <a:p>
            <a:r>
              <a:rPr lang="en-GB" sz="1600" b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proton-proton beams of 6.8 </a:t>
            </a:r>
            <a:r>
              <a:rPr lang="en-GB" sz="1600" b="0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TeV</a:t>
            </a:r>
            <a:r>
              <a:rPr lang="en-GB" sz="1600" b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each collide in 4 experiments</a:t>
            </a:r>
            <a:endParaRPr lang="en-US" sz="1600" b="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42409" y="2279943"/>
            <a:ext cx="970181" cy="37037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164" tIns="25994" rIns="8164" bIns="8164" anchor="ctr"/>
          <a:lstStyle>
            <a:defPPr>
              <a:defRPr lang="en-US"/>
            </a:defPPr>
            <a:lvl1pPr algn="ctr">
              <a:lnSpc>
                <a:spcPct val="87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100" b="1">
                <a:solidFill>
                  <a:srgbClr val="0000FF"/>
                </a:solidFill>
                <a:latin typeface="Luxi Sans" charset="0"/>
                <a:ea typeface="msmincho" charset="0"/>
                <a:cs typeface="msmincho" charset="0"/>
              </a:defRPr>
            </a:lvl1pPr>
          </a:lstStyle>
          <a:p>
            <a:r>
              <a:rPr lang="en-GB" sz="1600" b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Geneva</a:t>
            </a:r>
            <a:endParaRPr lang="en-US" sz="1600" b="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86897" y="1349234"/>
            <a:ext cx="673775" cy="29809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164" tIns="25994" rIns="8164" bIns="8164" anchor="ctr"/>
          <a:lstStyle>
            <a:defPPr>
              <a:defRPr lang="en-US"/>
            </a:defPPr>
            <a:lvl1pPr algn="ctr">
              <a:lnSpc>
                <a:spcPct val="87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100" b="1">
                <a:solidFill>
                  <a:srgbClr val="0000FF"/>
                </a:solidFill>
                <a:latin typeface="Luxi Sans" charset="0"/>
                <a:ea typeface="msmincho" charset="0"/>
                <a:cs typeface="msmincho" charset="0"/>
              </a:defRPr>
            </a:lvl1pPr>
          </a:lstStyle>
          <a:p>
            <a:r>
              <a:rPr lang="en-GB" sz="1600" b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Alps</a:t>
            </a:r>
            <a:endParaRPr lang="en-US" sz="1600" b="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8985" y="2728903"/>
            <a:ext cx="970181" cy="37037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164" tIns="25994" rIns="8164" bIns="8164" anchor="ctr"/>
          <a:lstStyle>
            <a:defPPr>
              <a:defRPr lang="en-US"/>
            </a:defPPr>
            <a:lvl1pPr algn="ctr">
              <a:lnSpc>
                <a:spcPct val="87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100" b="1">
                <a:solidFill>
                  <a:srgbClr val="0000FF"/>
                </a:solidFill>
                <a:latin typeface="Luxi Sans" charset="0"/>
                <a:ea typeface="msmincho" charset="0"/>
                <a:cs typeface="msmincho" charset="0"/>
              </a:defRPr>
            </a:lvl1pPr>
          </a:lstStyle>
          <a:p>
            <a:r>
              <a:rPr lang="en-GB" sz="1600" b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CERN</a:t>
            </a:r>
            <a:endParaRPr lang="en-US" sz="1600" b="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994359" y="836313"/>
            <a:ext cx="5063170" cy="6009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76213" indent="-176213">
              <a:spcBef>
                <a:spcPct val="20000"/>
              </a:spcBef>
              <a:buClr>
                <a:srgbClr val="FF0000"/>
              </a:buClr>
              <a:buSzPct val="120000"/>
              <a:buFont typeface="Arial" pitchFamily="34" charset="0"/>
              <a:buChar char="•"/>
              <a:defRPr sz="2000" b="1">
                <a:solidFill>
                  <a:srgbClr val="0000FF"/>
                </a:solidFill>
                <a:latin typeface="+mj-lt"/>
                <a:cs typeface="Times New Roman" pitchFamily="18" charset="0"/>
              </a:defRPr>
            </a:lvl1pPr>
            <a:lvl2pPr marL="360363" indent="-184150">
              <a:spcBef>
                <a:spcPct val="20000"/>
              </a:spcBef>
              <a:buSzPct val="100000"/>
              <a:buFont typeface="Wingdings" pitchFamily="2" charset="2"/>
              <a:buChar char="§"/>
              <a:defRPr b="1">
                <a:cs typeface="Times New Roman" pitchFamily="18" charset="0"/>
              </a:defRPr>
            </a:lvl2pPr>
            <a:lvl3pPr marL="538163" indent="-177800">
              <a:spcBef>
                <a:spcPct val="20000"/>
              </a:spcBef>
              <a:buFont typeface="Arial" pitchFamily="34" charset="0"/>
              <a:buChar char="•"/>
              <a:defRPr b="0">
                <a:cs typeface="Times New Roman" pitchFamily="18" charset="0"/>
              </a:defRPr>
            </a:lvl3pPr>
            <a:lvl4pPr marL="714375" indent="-176213">
              <a:spcBef>
                <a:spcPct val="20000"/>
              </a:spcBef>
              <a:buFont typeface="Arial" pitchFamily="34" charset="0"/>
              <a:buChar char="–"/>
              <a:defRPr sz="1600" b="0">
                <a:cs typeface="Times New Roman" pitchFamily="18" charset="0"/>
              </a:defRPr>
            </a:lvl4pPr>
            <a:lvl5pPr marL="898525" indent="-184150">
              <a:spcBef>
                <a:spcPct val="20000"/>
              </a:spcBef>
              <a:buFont typeface="Arial" pitchFamily="34" charset="0"/>
              <a:buChar char="•"/>
              <a:defRPr sz="1600" b="0" i="1">
                <a:cs typeface="Times New Roman" pitchFamily="18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buClr>
                <a:schemeClr val="tx2"/>
              </a:buClr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  <a:sym typeface="Symbol" pitchFamily="18" charset="2"/>
              </a:rPr>
              <a:t>CERN (2023):</a:t>
            </a:r>
          </a:p>
          <a:p>
            <a:pPr lvl="1"/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23 member states   (25 member states in 2025)</a:t>
            </a:r>
          </a:p>
          <a:p>
            <a:pPr lvl="1"/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~13400 scientists (users)</a:t>
            </a:r>
          </a:p>
          <a:p>
            <a:pPr lvl="1"/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~ 2660 personnel (staff) + 900 Fellows</a:t>
            </a:r>
          </a:p>
          <a:p>
            <a:pPr lvl="1"/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Budget ~1230 MCHF </a:t>
            </a:r>
            <a:r>
              <a:rPr lang="en-US" sz="1400" b="0" i="1" dirty="0">
                <a:solidFill>
                  <a:srgbClr val="000000"/>
                </a:solidFill>
                <a:sym typeface="Symbol" pitchFamily="18" charset="2"/>
              </a:rPr>
              <a:t>(France: 13.2%)</a:t>
            </a:r>
          </a:p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LHC: 27 km tunnel</a:t>
            </a:r>
          </a:p>
          <a:p>
            <a:pPr lvl="1"/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 4600 MCHF</a:t>
            </a:r>
            <a:r>
              <a:rPr lang="en-US" sz="1400" b="0" dirty="0">
                <a:solidFill>
                  <a:srgbClr val="000000"/>
                </a:solidFill>
              </a:rPr>
              <a:t> + 1200 MCHF (accelerator + experiments)</a:t>
            </a:r>
          </a:p>
          <a:p>
            <a:pPr lvl="1"/>
            <a:r>
              <a:rPr lang="en-US" sz="1400" b="0" dirty="0">
                <a:solidFill>
                  <a:srgbClr val="000000"/>
                </a:solidFill>
              </a:rPr>
              <a:t>1232 dipoles B=8.3T </a:t>
            </a:r>
          </a:p>
          <a:p>
            <a:pPr lvl="1"/>
            <a:r>
              <a:rPr lang="en-US" sz="1400" b="0" dirty="0">
                <a:solidFill>
                  <a:srgbClr val="000000"/>
                </a:solidFill>
              </a:rPr>
              <a:t>Design: pp  </a:t>
            </a:r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s = 14 </a:t>
            </a:r>
            <a:r>
              <a:rPr lang="en-US" sz="1400" b="0" dirty="0" err="1">
                <a:solidFill>
                  <a:srgbClr val="000000"/>
                </a:solidFill>
                <a:sym typeface="Symbol" pitchFamily="18" charset="2"/>
              </a:rPr>
              <a:t>TeV</a:t>
            </a:r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 (</a:t>
            </a:r>
            <a:r>
              <a:rPr lang="en-US" sz="1400" b="0" dirty="0" err="1">
                <a:solidFill>
                  <a:srgbClr val="000000"/>
                </a:solidFill>
                <a:sym typeface="Symbol" pitchFamily="18" charset="2"/>
              </a:rPr>
              <a:t>L</a:t>
            </a:r>
            <a:r>
              <a:rPr lang="en-US" sz="1400" b="0" baseline="-25000" dirty="0" err="1">
                <a:solidFill>
                  <a:srgbClr val="000000"/>
                </a:solidFill>
                <a:sym typeface="Symbol" pitchFamily="18" charset="2"/>
              </a:rPr>
              <a:t>design</a:t>
            </a:r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 = 10</a:t>
            </a:r>
            <a:r>
              <a:rPr lang="en-US" sz="1400" b="0" baseline="30000" dirty="0">
                <a:solidFill>
                  <a:srgbClr val="000000"/>
                </a:solidFill>
                <a:sym typeface="Symbol" pitchFamily="18" charset="2"/>
              </a:rPr>
              <a:t>34</a:t>
            </a:r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 cm</a:t>
            </a:r>
            <a:r>
              <a:rPr lang="en-US" sz="1400" b="0" baseline="30000" dirty="0">
                <a:solidFill>
                  <a:srgbClr val="000000"/>
                </a:solidFill>
                <a:sym typeface="Symbol" pitchFamily="18" charset="2"/>
              </a:rPr>
              <a:t>-2</a:t>
            </a:r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 s</a:t>
            </a:r>
            <a:r>
              <a:rPr lang="en-US" sz="1400" b="0" baseline="30000" dirty="0">
                <a:solidFill>
                  <a:srgbClr val="000000"/>
                </a:solidFill>
                <a:sym typeface="Symbol" pitchFamily="18" charset="2"/>
              </a:rPr>
              <a:t>-1</a:t>
            </a:r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)</a:t>
            </a:r>
          </a:p>
          <a:p>
            <a:pPr marL="176213" lvl="1" indent="0">
              <a:buNone/>
            </a:pPr>
            <a:r>
              <a:rPr lang="en-US" sz="1400" b="0" dirty="0">
                <a:solidFill>
                  <a:srgbClr val="000000"/>
                </a:solidFill>
              </a:rPr>
              <a:t>                 heavy ions (e.g.  </a:t>
            </a:r>
            <a:r>
              <a:rPr lang="en-US" sz="1400" b="0" dirty="0" err="1">
                <a:solidFill>
                  <a:srgbClr val="000000"/>
                </a:solidFill>
              </a:rPr>
              <a:t>Pb-Pb</a:t>
            </a:r>
            <a:r>
              <a:rPr lang="en-US" sz="1400" b="0" dirty="0">
                <a:solidFill>
                  <a:srgbClr val="000000"/>
                </a:solidFill>
              </a:rPr>
              <a:t>; 5TeV</a:t>
            </a:r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)</a:t>
            </a:r>
          </a:p>
          <a:p>
            <a:pPr marL="177800" indent="-177800">
              <a:spcBef>
                <a:spcPts val="600"/>
              </a:spcBef>
              <a:buClr>
                <a:schemeClr val="tx2"/>
              </a:buClr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Circulating beams:</a:t>
            </a:r>
          </a:p>
          <a:p>
            <a:pPr lvl="1">
              <a:buClr>
                <a:schemeClr val="tx2"/>
              </a:buClr>
            </a:pPr>
            <a:r>
              <a:rPr lang="en-US" sz="1400" b="0" dirty="0">
                <a:solidFill>
                  <a:srgbClr val="000000"/>
                </a:solidFill>
              </a:rPr>
              <a:t>2008: first beam</a:t>
            </a:r>
          </a:p>
          <a:p>
            <a:pPr lvl="1"/>
            <a:r>
              <a:rPr lang="en-US" sz="1400" b="0" dirty="0">
                <a:solidFill>
                  <a:srgbClr val="000000"/>
                </a:solidFill>
              </a:rPr>
              <a:t>2009-13: </a:t>
            </a:r>
            <a:r>
              <a:rPr lang="en-US" sz="1400" dirty="0">
                <a:solidFill>
                  <a:srgbClr val="000000"/>
                </a:solidFill>
              </a:rPr>
              <a:t>Run 1 </a:t>
            </a:r>
            <a:r>
              <a:rPr lang="en-US" sz="1400" b="0" dirty="0">
                <a:solidFill>
                  <a:srgbClr val="000000"/>
                </a:solidFill>
              </a:rPr>
              <a:t>at </a:t>
            </a:r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2 x 4 </a:t>
            </a:r>
            <a:r>
              <a:rPr lang="en-US" sz="1400" b="0" dirty="0" err="1">
                <a:solidFill>
                  <a:srgbClr val="000000"/>
                </a:solidFill>
                <a:sym typeface="Symbol" pitchFamily="18" charset="2"/>
              </a:rPr>
              <a:t>TeV</a:t>
            </a:r>
            <a:endParaRPr lang="en-US" sz="1400" b="0" dirty="0">
              <a:solidFill>
                <a:srgbClr val="000000"/>
              </a:solidFill>
              <a:sym typeface="Symbol" pitchFamily="18" charset="2"/>
            </a:endParaRPr>
          </a:p>
          <a:p>
            <a:pPr lvl="2"/>
            <a:r>
              <a:rPr lang="en-US" sz="1200" dirty="0">
                <a:solidFill>
                  <a:srgbClr val="000000"/>
                </a:solidFill>
                <a:sym typeface="Symbol" pitchFamily="18" charset="2"/>
              </a:rPr>
              <a:t>2012: Higgs Boson “discovered” </a:t>
            </a:r>
            <a:endParaRPr lang="en-US" sz="1200" b="0" dirty="0">
              <a:solidFill>
                <a:srgbClr val="000000"/>
              </a:solidFill>
              <a:sym typeface="Symbol" pitchFamily="18" charset="2"/>
            </a:endParaRPr>
          </a:p>
          <a:p>
            <a:pPr lvl="1"/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2015-18: </a:t>
            </a:r>
            <a:r>
              <a:rPr lang="en-US" sz="1400" dirty="0">
                <a:solidFill>
                  <a:srgbClr val="000000"/>
                </a:solidFill>
                <a:sym typeface="Symbol" pitchFamily="18" charset="2"/>
              </a:rPr>
              <a:t>Run 2 </a:t>
            </a:r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at 2 x 6.5 </a:t>
            </a:r>
            <a:r>
              <a:rPr lang="en-US" sz="1400" b="0" dirty="0" err="1">
                <a:solidFill>
                  <a:srgbClr val="000000"/>
                </a:solidFill>
                <a:sym typeface="Symbol" pitchFamily="18" charset="2"/>
              </a:rPr>
              <a:t>TeV</a:t>
            </a:r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 (10</a:t>
            </a:r>
            <a:r>
              <a:rPr lang="en-US" sz="1400" b="0" baseline="30000" dirty="0">
                <a:solidFill>
                  <a:srgbClr val="000000"/>
                </a:solidFill>
                <a:sym typeface="Symbol" pitchFamily="18" charset="2"/>
              </a:rPr>
              <a:t>34</a:t>
            </a:r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cm</a:t>
            </a:r>
            <a:r>
              <a:rPr lang="en-US" sz="1400" b="0" baseline="30000" dirty="0">
                <a:solidFill>
                  <a:srgbClr val="000000"/>
                </a:solidFill>
                <a:sym typeface="Symbol" pitchFamily="18" charset="2"/>
              </a:rPr>
              <a:t>-2</a:t>
            </a:r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s</a:t>
            </a:r>
            <a:r>
              <a:rPr lang="en-US" sz="1400" b="0" baseline="30000" dirty="0">
                <a:solidFill>
                  <a:srgbClr val="000000"/>
                </a:solidFill>
                <a:sym typeface="Symbol" pitchFamily="18" charset="2"/>
              </a:rPr>
              <a:t>-1</a:t>
            </a:r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 reached)</a:t>
            </a:r>
          </a:p>
          <a:p>
            <a:pPr lvl="1"/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2018-22: Long Shutdown 2 (LS2)  </a:t>
            </a:r>
          </a:p>
          <a:p>
            <a:pPr lvl="1"/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2022-26: </a:t>
            </a:r>
            <a:r>
              <a:rPr lang="en-US" sz="1400" dirty="0">
                <a:solidFill>
                  <a:srgbClr val="000000"/>
                </a:solidFill>
                <a:sym typeface="Symbol" pitchFamily="18" charset="2"/>
              </a:rPr>
              <a:t>Run 3 </a:t>
            </a:r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at 2 x 6.8 </a:t>
            </a:r>
            <a:r>
              <a:rPr lang="en-US" sz="1400" b="0" dirty="0" err="1">
                <a:solidFill>
                  <a:srgbClr val="000000"/>
                </a:solidFill>
                <a:sym typeface="Symbol" pitchFamily="18" charset="2"/>
              </a:rPr>
              <a:t>TeV</a:t>
            </a:r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 </a:t>
            </a:r>
          </a:p>
          <a:p>
            <a:pPr lvl="1"/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2026-30: Long Shutdown 3 (LS3)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  <a:sym typeface="Symbol" pitchFamily="18" charset="2"/>
              </a:rPr>
              <a:t>2030: </a:t>
            </a:r>
            <a:r>
              <a:rPr lang="en-US" sz="1400" dirty="0" err="1">
                <a:solidFill>
                  <a:srgbClr val="000000"/>
                </a:solidFill>
                <a:sym typeface="Symbol" pitchFamily="18" charset="2"/>
              </a:rPr>
              <a:t>HighLumi</a:t>
            </a:r>
            <a:r>
              <a:rPr lang="en-US" sz="1400" dirty="0">
                <a:solidFill>
                  <a:srgbClr val="000000"/>
                </a:solidFill>
                <a:sym typeface="Symbol" pitchFamily="18" charset="2"/>
              </a:rPr>
              <a:t>-LHC </a:t>
            </a:r>
            <a:r>
              <a:rPr lang="en-US" sz="1400" b="0" dirty="0">
                <a:solidFill>
                  <a:srgbClr val="000000"/>
                </a:solidFill>
                <a:sym typeface="Symbol" pitchFamily="18" charset="2"/>
              </a:rPr>
              <a:t>(Run 4, ….)</a:t>
            </a:r>
          </a:p>
          <a:p>
            <a:pPr lvl="2"/>
            <a:r>
              <a:rPr lang="en-US" sz="1200" dirty="0">
                <a:solidFill>
                  <a:srgbClr val="000000"/>
                </a:solidFill>
                <a:sym typeface="Symbol" pitchFamily="18" charset="2"/>
              </a:rPr>
              <a:t>collect 3000-4000 fb</a:t>
            </a:r>
            <a:r>
              <a:rPr lang="en-US" sz="1200" baseline="30000" dirty="0">
                <a:solidFill>
                  <a:srgbClr val="000000"/>
                </a:solidFill>
                <a:sym typeface="Symbol" pitchFamily="18" charset="2"/>
              </a:rPr>
              <a:t>-1 </a:t>
            </a:r>
            <a:r>
              <a:rPr lang="en-US" sz="1200" dirty="0">
                <a:solidFill>
                  <a:srgbClr val="000000"/>
                </a:solidFill>
                <a:sym typeface="Symbol" pitchFamily="18" charset="2"/>
              </a:rPr>
              <a:t>until </a:t>
            </a:r>
            <a:r>
              <a:rPr lang="en-US" sz="1200" b="0" dirty="0">
                <a:solidFill>
                  <a:srgbClr val="000000"/>
                </a:solidFill>
                <a:sym typeface="Symbol" pitchFamily="18" charset="2"/>
              </a:rPr>
              <a:t>~ </a:t>
            </a:r>
            <a:r>
              <a:rPr lang="en-US" sz="1200" dirty="0">
                <a:solidFill>
                  <a:srgbClr val="000000"/>
                </a:solidFill>
                <a:sym typeface="Symbol" pitchFamily="18" charset="2"/>
              </a:rPr>
              <a:t>2042 (20 times more than today)</a:t>
            </a:r>
            <a:endParaRPr lang="en-US" sz="1200" b="0" dirty="0">
              <a:solidFill>
                <a:srgbClr val="000000"/>
              </a:solidFill>
            </a:endParaRPr>
          </a:p>
          <a:p>
            <a:endParaRPr lang="en-US" sz="1800" dirty="0">
              <a:sym typeface="Symbol" pitchFamily="18" charset="2"/>
            </a:endParaRPr>
          </a:p>
        </p:txBody>
      </p:sp>
      <p:sp>
        <p:nvSpPr>
          <p:cNvPr id="23" name="ZoneTexte 35">
            <a:extLst>
              <a:ext uri="{FF2B5EF4-FFF2-40B4-BE49-F238E27FC236}">
                <a16:creationId xmlns:a16="http://schemas.microsoft.com/office/drawing/2014/main" id="{902486BF-CDCA-DA43-8F2E-09F22534EE7F}"/>
              </a:ext>
            </a:extLst>
          </p:cNvPr>
          <p:cNvSpPr txBox="1"/>
          <p:nvPr/>
        </p:nvSpPr>
        <p:spPr>
          <a:xfrm>
            <a:off x="1297962" y="5925316"/>
            <a:ext cx="47980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rgbClr val="000000"/>
                </a:solidFill>
              </a:rPr>
              <a:t>also a program with Pb beams at up to 5.36 </a:t>
            </a:r>
            <a:r>
              <a:rPr lang="en-US" sz="1350" i="1" dirty="0" err="1">
                <a:solidFill>
                  <a:srgbClr val="000000"/>
                </a:solidFill>
              </a:rPr>
              <a:t>TeV</a:t>
            </a:r>
            <a:r>
              <a:rPr lang="en-US" sz="1350" i="1" dirty="0">
                <a:solidFill>
                  <a:srgbClr val="000000"/>
                </a:solidFill>
              </a:rPr>
              <a:t> per nucleon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D45F17E9-231F-8C57-A0AD-D5E6514098C5}"/>
              </a:ext>
            </a:extLst>
          </p:cNvPr>
          <p:cNvSpPr/>
          <p:nvPr/>
        </p:nvSpPr>
        <p:spPr>
          <a:xfrm>
            <a:off x="10155083" y="5030547"/>
            <a:ext cx="1902446" cy="510519"/>
          </a:xfrm>
          <a:prstGeom prst="leftArrow">
            <a:avLst>
              <a:gd name="adj1" fmla="val 50000"/>
              <a:gd name="adj2" fmla="val 6738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today 13.6 TeV</a:t>
            </a:r>
            <a:endParaRPr lang="en-001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86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9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9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96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9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LHC Tracking Sensors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8607" y="1011621"/>
            <a:ext cx="2665885" cy="1290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CMS Tracker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… 11.4 million strips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70655" y="6595687"/>
            <a:ext cx="4914548" cy="208688"/>
          </a:xfrm>
        </p:spPr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9842175" y="6588351"/>
            <a:ext cx="576064" cy="216024"/>
          </a:xfrm>
        </p:spPr>
        <p:txBody>
          <a:bodyPr/>
          <a:lstStyle/>
          <a:p>
            <a:fld id="{9FAD8052-1974-B142-B990-88BA645BA3E4}" type="slidenum">
              <a:rPr lang="en-US" smtClean="0"/>
              <a:t>30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6327740"/>
            <a:ext cx="24888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err="1"/>
              <a:t>M.Krammer</a:t>
            </a:r>
            <a:r>
              <a:rPr lang="en-US" sz="800" i="1" dirty="0"/>
              <a:t>, ICFA School, Bogota,  2013</a:t>
            </a:r>
            <a:endParaRPr lang="en-GB" sz="800" i="1" dirty="0"/>
          </a:p>
        </p:txBody>
      </p:sp>
      <p:pic>
        <p:nvPicPr>
          <p:cNvPr id="8" name="Picture 3" descr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36" y="943796"/>
            <a:ext cx="8032279" cy="535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114" y="6483909"/>
            <a:ext cx="2159053" cy="365125"/>
          </a:xfrm>
        </p:spPr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096" y="2394170"/>
            <a:ext cx="3594704" cy="244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77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Pixel Detectors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3317" y="946294"/>
            <a:ext cx="7026646" cy="241841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HAPS – Hybrid Active Pixel </a:t>
            </a:r>
            <a:r>
              <a:rPr lang="en-US" dirty="0">
                <a:solidFill>
                  <a:schemeClr val="tx1"/>
                </a:solidFill>
              </a:rPr>
              <a:t>Sensors</a:t>
            </a:r>
          </a:p>
          <a:p>
            <a:pPr marL="354013" lvl="2" indent="-176213">
              <a:buSzPct val="120000"/>
            </a:pPr>
            <a:r>
              <a:rPr lang="en-US" sz="1600" b="1" dirty="0"/>
              <a:t>segment silicon to diode matrix with high granularity</a:t>
            </a:r>
            <a:br>
              <a:rPr lang="en-US" sz="1600" b="1" dirty="0"/>
            </a:br>
            <a:r>
              <a:rPr lang="en-US" sz="1600" dirty="0"/>
              <a:t>(</a:t>
            </a:r>
            <a:r>
              <a:rPr lang="en-US" altLang="en-US" sz="1600" dirty="0">
                <a:sym typeface="Symbol" pitchFamily="18" charset="2"/>
              </a:rPr>
              <a:t></a:t>
            </a:r>
            <a:r>
              <a:rPr lang="en-US" sz="1600" dirty="0"/>
              <a:t> true 2D, no reconstruction ambiguity)</a:t>
            </a:r>
          </a:p>
          <a:p>
            <a:pPr marL="354013" lvl="2" indent="-176213">
              <a:buSzPct val="120000"/>
            </a:pPr>
            <a:r>
              <a:rPr lang="en-US" sz="1600" b="1" dirty="0"/>
              <a:t>readout electronic with same geometry</a:t>
            </a:r>
            <a:br>
              <a:rPr lang="en-US" sz="1600" b="1" dirty="0"/>
            </a:br>
            <a:r>
              <a:rPr lang="en-US" sz="1600" dirty="0"/>
              <a:t>(every cell connected to its own processing electronics)</a:t>
            </a:r>
          </a:p>
          <a:p>
            <a:pPr marL="354013" lvl="2" indent="-176213">
              <a:buSzPct val="120000"/>
            </a:pPr>
            <a:r>
              <a:rPr lang="en-US" sz="1600" b="1" dirty="0"/>
              <a:t>connection by “bump bonding”</a:t>
            </a:r>
          </a:p>
          <a:p>
            <a:pPr marL="354013" lvl="2" indent="-176213">
              <a:buSzPct val="120000"/>
            </a:pPr>
            <a:r>
              <a:rPr lang="en-US" sz="1600" b="1" dirty="0"/>
              <a:t>requires sophisticated readout architecture</a:t>
            </a:r>
          </a:p>
          <a:p>
            <a:pPr marL="354013" lvl="2" indent="-176213">
              <a:buSzPct val="120000"/>
            </a:pPr>
            <a:r>
              <a:rPr lang="en-US" sz="1600" b="1" dirty="0"/>
              <a:t>Hybrid pixel detectors are used in LHC experiments: </a:t>
            </a:r>
            <a:br>
              <a:rPr lang="en-US" sz="1600" b="1" dirty="0"/>
            </a:br>
            <a:r>
              <a:rPr lang="en-US" sz="1600" b="1" dirty="0"/>
              <a:t> ATLAS, ALICE </a:t>
            </a:r>
            <a:r>
              <a:rPr lang="en-US" sz="1600" i="1" dirty="0"/>
              <a:t>(from Run3 monolithic)</a:t>
            </a:r>
            <a:r>
              <a:rPr lang="en-US" sz="1600" b="1" dirty="0"/>
              <a:t>, CMS and </a:t>
            </a:r>
            <a:r>
              <a:rPr lang="en-US" sz="1600" b="1" dirty="0" err="1"/>
              <a:t>LHCb</a:t>
            </a:r>
            <a:r>
              <a:rPr lang="en-US" sz="1600" b="1" dirty="0"/>
              <a:t> </a:t>
            </a:r>
            <a:r>
              <a:rPr lang="en-US" sz="1600" dirty="0"/>
              <a:t>(from Run 3) </a:t>
            </a:r>
          </a:p>
          <a:p>
            <a:endParaRPr lang="en-GB" dirty="0"/>
          </a:p>
        </p:txBody>
      </p:sp>
      <p:pic>
        <p:nvPicPr>
          <p:cNvPr id="8" name="Picture 7" descr="Pict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0"/>
          <a:stretch>
            <a:fillRect/>
          </a:stretch>
        </p:blipFill>
        <p:spPr bwMode="auto">
          <a:xfrm>
            <a:off x="1152193" y="3284538"/>
            <a:ext cx="5334000" cy="316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935913" y="6021388"/>
            <a:ext cx="2301912" cy="34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GB" b="1" dirty="0"/>
              <a:t>Flip-chip technique</a:t>
            </a:r>
          </a:p>
        </p:txBody>
      </p:sp>
      <p:pic>
        <p:nvPicPr>
          <p:cNvPr id="10" name="Picture 5" descr="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6" y="3502026"/>
            <a:ext cx="2074863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IBM15541 bumps"/>
          <p:cNvPicPr>
            <a:picLocks noChangeAspect="1" noChangeArrowheads="1"/>
          </p:cNvPicPr>
          <p:nvPr/>
        </p:nvPicPr>
        <p:blipFill>
          <a:blip r:embed="rId4" cstate="print">
            <a:lum bright="-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270001"/>
            <a:ext cx="29527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391400" y="908050"/>
            <a:ext cx="24929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b="1"/>
              <a:t>Solder Bump: Pb-Sn </a:t>
            </a: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6251389" y="3284538"/>
            <a:ext cx="1357499" cy="99163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9650413" y="2968626"/>
            <a:ext cx="1016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kumimoji="1" lang="en-US" sz="1000" dirty="0">
                <a:solidFill>
                  <a:schemeClr val="bg1"/>
                </a:solidFill>
                <a:latin typeface="Comic Sans MS" pitchFamily="66" charset="0"/>
              </a:rPr>
              <a:t>(VTT/Finland)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8759825" y="1341439"/>
            <a:ext cx="604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</a:pPr>
            <a:r>
              <a:rPr kumimoji="1" lang="en-US" sz="1000" dirty="0">
                <a:solidFill>
                  <a:schemeClr val="bg1"/>
                </a:solidFill>
                <a:latin typeface="Comic Sans MS" pitchFamily="66" charset="0"/>
              </a:rPr>
              <a:t>~ 15</a:t>
            </a:r>
            <a:r>
              <a:rPr kumimoji="1" lang="en-US" sz="1000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kumimoji="1" lang="en-US" sz="1000" dirty="0">
                <a:solidFill>
                  <a:schemeClr val="bg1"/>
                </a:solidFill>
                <a:latin typeface="Comic Sans MS" pitchFamily="66" charset="0"/>
              </a:rPr>
              <a:t>m</a:t>
            </a: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>
            <a:off x="8328025" y="1484313"/>
            <a:ext cx="431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9336089" y="1484313"/>
            <a:ext cx="5048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030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LHC Tracking Sensors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827547"/>
            <a:ext cx="3646655" cy="3681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dirty="0"/>
              <a:t>CMS Pixel (Half disk forward pixel)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70655" y="6595687"/>
            <a:ext cx="4914548" cy="208688"/>
          </a:xfrm>
        </p:spPr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9842175" y="6588351"/>
            <a:ext cx="576064" cy="216024"/>
          </a:xfrm>
        </p:spPr>
        <p:txBody>
          <a:bodyPr/>
          <a:lstStyle/>
          <a:p>
            <a:fld id="{9FAD8052-1974-B142-B990-88BA645BA3E4}" type="slidenum">
              <a:rPr lang="en-US" smtClean="0"/>
              <a:t>32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0" y="6596188"/>
            <a:ext cx="24888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err="1"/>
              <a:t>M.Krammer</a:t>
            </a:r>
            <a:r>
              <a:rPr lang="en-US" sz="800" i="1" dirty="0"/>
              <a:t>, ICFA School, Bogota,  2013</a:t>
            </a:r>
            <a:endParaRPr lang="en-GB" sz="800" i="1" dirty="0"/>
          </a:p>
        </p:txBody>
      </p:sp>
      <p:pic>
        <p:nvPicPr>
          <p:cNvPr id="10" name="Picture 6" descr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2877" y="1220374"/>
            <a:ext cx="9234488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080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05FC2E8-EF39-CCB5-4B83-B4A3660E88F2}"/>
              </a:ext>
            </a:extLst>
          </p:cNvPr>
          <p:cNvGrpSpPr/>
          <p:nvPr/>
        </p:nvGrpSpPr>
        <p:grpSpPr>
          <a:xfrm>
            <a:off x="6575723" y="3350218"/>
            <a:ext cx="3473720" cy="2421148"/>
            <a:chOff x="6867139" y="3411778"/>
            <a:chExt cx="4197465" cy="28399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0A994B5-CFAC-4C4D-B355-B32A72E02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667" r="14982" b="836"/>
            <a:stretch/>
          </p:blipFill>
          <p:spPr>
            <a:xfrm>
              <a:off x="7059980" y="3411778"/>
              <a:ext cx="3354308" cy="264237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6867139" y="5774678"/>
              <a:ext cx="1264489" cy="4770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 rot="20726662">
              <a:off x="9746063" y="5479921"/>
              <a:ext cx="1318541" cy="5290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106" y="116269"/>
            <a:ext cx="7020103" cy="776327"/>
          </a:xfrm>
        </p:spPr>
        <p:txBody>
          <a:bodyPr>
            <a:normAutofit fontScale="90000"/>
          </a:bodyPr>
          <a:lstStyle/>
          <a:p>
            <a:r>
              <a:rPr lang="en-GB" dirty="0"/>
              <a:t>Hybrid Pixels - Monolithic Pixels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985" y="1223638"/>
            <a:ext cx="4462322" cy="70226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Example: ALICE – </a:t>
            </a:r>
            <a:r>
              <a:rPr lang="en-GB" dirty="0" err="1"/>
              <a:t>Alpide</a:t>
            </a:r>
            <a:r>
              <a:rPr lang="en-GB" dirty="0"/>
              <a:t> Chip</a:t>
            </a:r>
          </a:p>
          <a:p>
            <a:pPr lvl="1">
              <a:lnSpc>
                <a:spcPct val="120000"/>
              </a:lnSpc>
            </a:pPr>
            <a:r>
              <a:rPr lang="en-US" b="1" dirty="0" err="1"/>
              <a:t>TowerJazz</a:t>
            </a:r>
            <a:r>
              <a:rPr lang="en-US" b="1" dirty="0"/>
              <a:t> 0.18µm CMOS imaging process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9632" y="4690680"/>
            <a:ext cx="3428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/>
              <a:t>Separately optimize sensor and FE-chip for very high radiation environment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ym typeface="Wingdings"/>
              </a:rPr>
              <a:t>Fine pitch bump bonding to connect sensor and readout chip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106" y="1635503"/>
            <a:ext cx="1768107" cy="211633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06537" y="3808880"/>
            <a:ext cx="2586452" cy="788831"/>
            <a:chOff x="5220072" y="2060848"/>
            <a:chExt cx="2915146" cy="936104"/>
          </a:xfrm>
        </p:grpSpPr>
        <p:pic>
          <p:nvPicPr>
            <p:cNvPr id="10" name="Picture 9" descr="Screen Shot 2015-09-15 at 22.14.21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6084168" y="2060849"/>
              <a:ext cx="2051050" cy="857218"/>
            </a:xfrm>
            <a:prstGeom prst="rect">
              <a:avLst/>
            </a:prstGeom>
          </p:spPr>
        </p:pic>
        <p:pic>
          <p:nvPicPr>
            <p:cNvPr id="11" name="Picture 10" descr="Screen Shot 2016-11-10 at 11.56.0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0072" y="2060848"/>
              <a:ext cx="514362" cy="61391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724128" y="2123564"/>
              <a:ext cx="439393" cy="438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660232" y="2708920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5634" y="1651559"/>
            <a:ext cx="2771880" cy="175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Screen Shot 2015-09-15 at 22.14.0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9640" y="3488762"/>
            <a:ext cx="1199053" cy="7032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72701" y="4284506"/>
            <a:ext cx="33377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Charge generation volume integrated into the ASIC, but many different variants!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Thin monolithic CMOS sensor, on-chip digital readout architecture</a:t>
            </a:r>
          </a:p>
        </p:txBody>
      </p:sp>
      <p:pic>
        <p:nvPicPr>
          <p:cNvPr id="17" name="Picture 16" descr="Inv-stdproc.pdf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128" y="58823"/>
            <a:ext cx="1760233" cy="957509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7173849" y="1819414"/>
            <a:ext cx="4591941" cy="140122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182563" indent="-14605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23888" indent="-174625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89013" indent="-182563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N-well collection electrode in high resistivity epitaxial layer </a:t>
            </a:r>
          </a:p>
          <a:p>
            <a:r>
              <a:rPr lang="en-US" sz="1200" dirty="0"/>
              <a:t>State-of-art: based on </a:t>
            </a:r>
            <a:r>
              <a:rPr lang="en-US" sz="1200" b="1" dirty="0"/>
              <a:t>quadruple well allows full CMOS </a:t>
            </a:r>
            <a:endParaRPr lang="en-US" sz="1200" dirty="0"/>
          </a:p>
          <a:p>
            <a:r>
              <a:rPr lang="en-US" sz="1200" b="1" dirty="0"/>
              <a:t>High resistivity (&gt; 1kΩ cm) epi-layer</a:t>
            </a:r>
            <a:br>
              <a:rPr lang="en-US" sz="1200" b="1" dirty="0"/>
            </a:br>
            <a:r>
              <a:rPr lang="en-US" sz="1200" b="1" dirty="0"/>
              <a:t> </a:t>
            </a:r>
            <a:r>
              <a:rPr lang="en-US" sz="1200" dirty="0"/>
              <a:t>(p-type, 20-40 </a:t>
            </a:r>
            <a:r>
              <a:rPr lang="en-US" sz="1200" dirty="0" err="1"/>
              <a:t>μm</a:t>
            </a:r>
            <a:r>
              <a:rPr lang="en-US" sz="1200" dirty="0"/>
              <a:t> thick) on p-substrate </a:t>
            </a:r>
          </a:p>
          <a:p>
            <a:r>
              <a:rPr lang="en-US" sz="1200" b="1" dirty="0"/>
              <a:t>Moderate reverse bias =&gt; increase depletion region</a:t>
            </a:r>
            <a:br>
              <a:rPr lang="en-US" sz="1200" b="1" dirty="0"/>
            </a:br>
            <a:r>
              <a:rPr lang="en-US" sz="1200" dirty="0"/>
              <a:t> around N-well collection diode to collect more charges by drift</a:t>
            </a:r>
          </a:p>
          <a:p>
            <a:pPr lvl="1"/>
            <a:endParaRPr lang="en-US" sz="11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23832" y="1073600"/>
            <a:ext cx="3580409" cy="5288778"/>
            <a:chOff x="111213" y="2588200"/>
            <a:chExt cx="7442801" cy="3762344"/>
          </a:xfrm>
          <a:noFill/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85E4EC4B-3923-E24F-958B-B6D2B5905D72}"/>
                </a:ext>
              </a:extLst>
            </p:cNvPr>
            <p:cNvSpPr/>
            <p:nvPr/>
          </p:nvSpPr>
          <p:spPr>
            <a:xfrm>
              <a:off x="111213" y="2588200"/>
              <a:ext cx="7442801" cy="3762344"/>
            </a:xfrm>
            <a:prstGeom prst="roundRect">
              <a:avLst>
                <a:gd name="adj" fmla="val 5149"/>
              </a:avLst>
            </a:prstGeom>
            <a:grpFill/>
            <a:ln w="19050">
              <a:solidFill>
                <a:srgbClr val="013994"/>
              </a:solidFill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s</a:t>
              </a:r>
            </a:p>
          </p:txBody>
        </p:sp>
        <p:sp>
          <p:nvSpPr>
            <p:cNvPr id="44" name="Rectangle 11"/>
            <p:cNvSpPr>
              <a:spLocks noChangeArrowheads="1"/>
            </p:cNvSpPr>
            <p:nvPr/>
          </p:nvSpPr>
          <p:spPr bwMode="auto">
            <a:xfrm>
              <a:off x="2141520" y="3352076"/>
              <a:ext cx="243336" cy="25192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/>
              <a:endParaRPr lang="en-AU" altLang="en-US" sz="10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148684" y="1174051"/>
            <a:ext cx="16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Hybrid Pixel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307425" y="1173191"/>
            <a:ext cx="226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Monolithic Pixel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756661" y="1073600"/>
            <a:ext cx="8289566" cy="5288778"/>
            <a:chOff x="111213" y="2588200"/>
            <a:chExt cx="7442801" cy="3762344"/>
          </a:xfrm>
          <a:noFill/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85E4EC4B-3923-E24F-958B-B6D2B5905D72}"/>
                </a:ext>
              </a:extLst>
            </p:cNvPr>
            <p:cNvSpPr/>
            <p:nvPr/>
          </p:nvSpPr>
          <p:spPr>
            <a:xfrm>
              <a:off x="111213" y="2588200"/>
              <a:ext cx="7442801" cy="3762344"/>
            </a:xfrm>
            <a:prstGeom prst="roundRect">
              <a:avLst>
                <a:gd name="adj" fmla="val 5149"/>
              </a:avLst>
            </a:prstGeom>
            <a:grpFill/>
            <a:ln w="19050">
              <a:solidFill>
                <a:srgbClr val="013994"/>
              </a:solidFill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4" name="Rectangle 11"/>
            <p:cNvSpPr>
              <a:spLocks noChangeArrowheads="1"/>
            </p:cNvSpPr>
            <p:nvPr/>
          </p:nvSpPr>
          <p:spPr bwMode="auto">
            <a:xfrm>
              <a:off x="2141520" y="3352076"/>
              <a:ext cx="243336" cy="25192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/>
              <a:endParaRPr lang="en-AU" altLang="en-US" sz="10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6AA56A0-1AF0-FC0B-ACE7-5A51244E8C2B}"/>
              </a:ext>
            </a:extLst>
          </p:cNvPr>
          <p:cNvSpPr txBox="1"/>
          <p:nvPr/>
        </p:nvSpPr>
        <p:spPr>
          <a:xfrm>
            <a:off x="9773245" y="5386696"/>
            <a:ext cx="224292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Foto: ITS2 inner 3 layers  </a:t>
            </a:r>
            <a:br>
              <a:rPr lang="en-US" sz="1400" dirty="0"/>
            </a:br>
            <a:r>
              <a:rPr lang="en-US" sz="1400" dirty="0"/>
              <a:t>(1</a:t>
            </a:r>
            <a:r>
              <a:rPr lang="en-US" sz="1400" baseline="30000" dirty="0"/>
              <a:t>st</a:t>
            </a:r>
            <a:r>
              <a:rPr lang="en-US" sz="1400" dirty="0"/>
              <a:t> layer at 24 mm)  </a:t>
            </a:r>
          </a:p>
          <a:p>
            <a:pPr algn="ctr"/>
            <a:r>
              <a:rPr lang="en-US" sz="1200" i="1" dirty="0"/>
              <a:t>Installed in LS2</a:t>
            </a:r>
          </a:p>
          <a:p>
            <a:pPr algn="ctr"/>
            <a:r>
              <a:rPr lang="en-US" sz="1200" i="1" dirty="0"/>
              <a:t>In operation since 2021</a:t>
            </a:r>
            <a:endParaRPr lang="en-GB" sz="1200" i="1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283809E-7BED-EC3E-25C4-253F55DCFB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25004" y="3190954"/>
            <a:ext cx="2035640" cy="22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50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DF8D37-B2A7-0D1B-DBB2-87677828F1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4238" y="1350613"/>
            <a:ext cx="2940670" cy="2064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913" y="36936"/>
            <a:ext cx="8790819" cy="776327"/>
          </a:xfrm>
        </p:spPr>
        <p:txBody>
          <a:bodyPr>
            <a:normAutofit/>
          </a:bodyPr>
          <a:lstStyle/>
          <a:p>
            <a:r>
              <a:rPr lang="en-GB" sz="3600" dirty="0"/>
              <a:t>The future: Going full wafer monolithic!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59" y="1027225"/>
            <a:ext cx="7362307" cy="2348831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ALICE ITS3 project (targeting installation in LS3 2026-2030)</a:t>
            </a:r>
          </a:p>
          <a:p>
            <a:pPr lvl="1"/>
            <a:r>
              <a:rPr lang="en-GB" dirty="0"/>
              <a:t>Use of 300mm wafer-scale MAPS chips in 65 nm CMOS !</a:t>
            </a:r>
          </a:p>
          <a:p>
            <a:pPr lvl="2"/>
            <a:r>
              <a:rPr lang="en-GB" dirty="0"/>
              <a:t>thinned down to </a:t>
            </a:r>
            <a:r>
              <a:rPr lang="en-GB" sz="1900" b="1" dirty="0">
                <a:sym typeface="Symbol" panose="05050102010706020507" pitchFamily="18" charset="2"/>
              </a:rPr>
              <a:t> </a:t>
            </a:r>
            <a:r>
              <a:rPr lang="en-GB" sz="1900" dirty="0">
                <a:sym typeface="Symbol" panose="05050102010706020507" pitchFamily="18" charset="2"/>
              </a:rPr>
              <a:t>5</a:t>
            </a:r>
            <a:r>
              <a:rPr lang="en-GB" dirty="0"/>
              <a:t>0 um making them flexible </a:t>
            </a:r>
          </a:p>
          <a:p>
            <a:pPr lvl="2"/>
            <a:r>
              <a:rPr lang="en-GB" dirty="0"/>
              <a:t>sensor length 266 mm x width 55 / 74 / 93 mm (stitching)</a:t>
            </a:r>
          </a:p>
          <a:p>
            <a:pPr lvl="2"/>
            <a:r>
              <a:rPr lang="en-GB" dirty="0"/>
              <a:t>spatial resolution requirement 5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</a:t>
            </a:r>
          </a:p>
          <a:p>
            <a:pPr lvl="1"/>
            <a:r>
              <a:rPr lang="en-GB" dirty="0"/>
              <a:t>ITS3 detector with 3 layers comprised of 6 chips only!</a:t>
            </a:r>
          </a:p>
          <a:p>
            <a:pPr lvl="2"/>
            <a:r>
              <a:rPr lang="en-GB" dirty="0"/>
              <a:t>..meanwhile (2025) some more </a:t>
            </a:r>
            <a:r>
              <a:rPr lang="en-GB" dirty="0">
                <a:sym typeface="Wingdings" panose="05000000000000000000" pitchFamily="2" charset="2"/>
              </a:rPr>
              <a:t> </a:t>
            </a:r>
            <a:endParaRPr lang="en-GB" dirty="0"/>
          </a:p>
          <a:p>
            <a:pPr lvl="1"/>
            <a:r>
              <a:rPr lang="en-GB" dirty="0"/>
              <a:t>Mechanically held in place by carbon foam spacers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23" y="3617841"/>
            <a:ext cx="5258704" cy="23488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1103DA-C3A3-BC54-6259-B9BE43730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239" y="4672454"/>
            <a:ext cx="4457130" cy="15135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DD343A-BF08-4E4B-A5A6-A53F7CAE5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3533" y="3532910"/>
            <a:ext cx="4585379" cy="1166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756376-CA03-10C8-DAE9-7A3F9E3DC6C2}"/>
              </a:ext>
            </a:extLst>
          </p:cNvPr>
          <p:cNvSpPr txBox="1"/>
          <p:nvPr/>
        </p:nvSpPr>
        <p:spPr>
          <a:xfrm>
            <a:off x="5576458" y="4072289"/>
            <a:ext cx="163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full scale chip </a:t>
            </a:r>
            <a:br>
              <a:rPr lang="en-US" dirty="0"/>
            </a:br>
            <a:r>
              <a:rPr lang="en-US" dirty="0"/>
              <a:t>(50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thick) </a:t>
            </a:r>
            <a:br>
              <a:rPr lang="en-US" dirty="0"/>
            </a:br>
            <a:r>
              <a:rPr lang="en-US" dirty="0"/>
              <a:t>bent to </a:t>
            </a:r>
            <a:br>
              <a:rPr lang="en-US" dirty="0"/>
            </a:br>
            <a:r>
              <a:rPr lang="en-US" dirty="0"/>
              <a:t>19 mm radius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85C353-E31D-9AA4-36A6-086D7D1E37E9}"/>
              </a:ext>
            </a:extLst>
          </p:cNvPr>
          <p:cNvSpPr txBox="1"/>
          <p:nvPr/>
        </p:nvSpPr>
        <p:spPr>
          <a:xfrm rot="16200000">
            <a:off x="10761133" y="4701864"/>
            <a:ext cx="2423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[Filip </a:t>
            </a:r>
            <a:r>
              <a:rPr lang="en-US" sz="1400" dirty="0" err="1"/>
              <a:t>Krizek</a:t>
            </a:r>
            <a:r>
              <a:rPr lang="en-US" sz="1400" dirty="0"/>
              <a:t>, VERTEX 2023]</a:t>
            </a:r>
            <a:endParaRPr lang="en-GB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E4B312-90F8-B921-570B-BC723525E0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2869" y="2310394"/>
            <a:ext cx="2113988" cy="1166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21054F-B67E-4C39-7D6C-0A12E0588F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2426" y="725023"/>
            <a:ext cx="1575893" cy="160005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97C5CA-016F-884A-6216-3FBEC1B6B31B}"/>
              </a:ext>
            </a:extLst>
          </p:cNvPr>
          <p:cNvSpPr/>
          <p:nvPr/>
        </p:nvSpPr>
        <p:spPr>
          <a:xfrm>
            <a:off x="11674929" y="1411522"/>
            <a:ext cx="326650" cy="1151164"/>
          </a:xfrm>
          <a:custGeom>
            <a:avLst/>
            <a:gdLst>
              <a:gd name="connsiteX0" fmla="*/ 0 w 326650"/>
              <a:gd name="connsiteY0" fmla="*/ 0 h 1151164"/>
              <a:gd name="connsiteX1" fmla="*/ 326571 w 326650"/>
              <a:gd name="connsiteY1" fmla="*/ 840921 h 1151164"/>
              <a:gd name="connsiteX2" fmla="*/ 24492 w 326650"/>
              <a:gd name="connsiteY2" fmla="*/ 1151164 h 115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650" h="1151164">
                <a:moveTo>
                  <a:pt x="0" y="0"/>
                </a:moveTo>
                <a:cubicBezTo>
                  <a:pt x="161244" y="324530"/>
                  <a:pt x="322489" y="649060"/>
                  <a:pt x="326571" y="840921"/>
                </a:cubicBezTo>
                <a:cubicBezTo>
                  <a:pt x="330653" y="1032782"/>
                  <a:pt x="177572" y="1091973"/>
                  <a:pt x="24492" y="1151164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solid"/>
            <a:miter lim="800000"/>
            <a:headEnd type="oval" w="lg" len="lg"/>
            <a:tailEnd type="triangle" w="lg" len="lg"/>
          </a:ln>
          <a:effectLst/>
        </p:spPr>
        <p:txBody>
          <a:bodyPr rtlCol="0" anchor="ctr"/>
          <a:lstStyle/>
          <a:p>
            <a:pPr algn="ctr" defTabSz="457200"/>
            <a:endParaRPr lang="en-GB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AC7D70-7F4D-A19E-5E86-89D5CEE36F64}"/>
              </a:ext>
            </a:extLst>
          </p:cNvPr>
          <p:cNvSpPr txBox="1"/>
          <p:nvPr/>
        </p:nvSpPr>
        <p:spPr>
          <a:xfrm>
            <a:off x="11451165" y="98636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ITS2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B36F32-4A38-7153-41AA-539A7F0AAF50}"/>
              </a:ext>
            </a:extLst>
          </p:cNvPr>
          <p:cNvSpPr txBox="1"/>
          <p:nvPr/>
        </p:nvSpPr>
        <p:spPr>
          <a:xfrm>
            <a:off x="11404612" y="273300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ITS3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9794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CFFF8-1106-519B-73AE-DFC3E0666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929" y="47814"/>
            <a:ext cx="8254835" cy="776327"/>
          </a:xfrm>
        </p:spPr>
        <p:txBody>
          <a:bodyPr/>
          <a:lstStyle/>
          <a:p>
            <a:r>
              <a:rPr lang="en-GB" dirty="0"/>
              <a:t>ALICE ITS3 project - prototypes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C1B07-7121-4489-485E-F8EDD4D68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608"/>
            <a:ext cx="10969139" cy="131962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5CE92-6F2C-DD45-9089-506A6BEDE8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9919C-96C2-329C-D01F-1EBD893098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41455-1F64-51AD-0125-7B3F670FD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 descr="Several pieces of equipment&#10;&#10;Description automatically generated with medium confidence">
            <a:extLst>
              <a:ext uri="{FF2B5EF4-FFF2-40B4-BE49-F238E27FC236}">
                <a16:creationId xmlns:a16="http://schemas.microsoft.com/office/drawing/2014/main" id="{03559229-9AC7-BEDD-6D43-E925926E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526" b="32683"/>
          <a:stretch>
            <a:fillRect/>
          </a:stretch>
        </p:blipFill>
        <p:spPr>
          <a:xfrm rot="10800000" flipH="1">
            <a:off x="14098" y="1030647"/>
            <a:ext cx="12208137" cy="40094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16CD7A-2A83-833D-483F-E8FB0D43CBAE}"/>
              </a:ext>
            </a:extLst>
          </p:cNvPr>
          <p:cNvSpPr txBox="1"/>
          <p:nvPr/>
        </p:nvSpPr>
        <p:spPr>
          <a:xfrm>
            <a:off x="10509927" y="5053546"/>
            <a:ext cx="1585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[ALICE – Sept.2025]</a:t>
            </a:r>
            <a:endParaRPr lang="en-GB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9421B-87AD-1EA8-8B61-41291FE161B4}"/>
              </a:ext>
            </a:extLst>
          </p:cNvPr>
          <p:cNvSpPr txBox="1"/>
          <p:nvPr/>
        </p:nvSpPr>
        <p:spPr>
          <a:xfrm>
            <a:off x="2489411" y="458672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300mm wafer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B6ECEC-C04D-642D-42E7-D0D942FDB97A}"/>
              </a:ext>
            </a:extLst>
          </p:cNvPr>
          <p:cNvSpPr txBox="1"/>
          <p:nvPr/>
        </p:nvSpPr>
        <p:spPr>
          <a:xfrm>
            <a:off x="6833507" y="5717217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ITS3 installation in LS3 (2026-2030)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BFDA98-2D03-0194-12B4-2954FD032044}"/>
              </a:ext>
            </a:extLst>
          </p:cNvPr>
          <p:cNvSpPr txBox="1"/>
          <p:nvPr/>
        </p:nvSpPr>
        <p:spPr>
          <a:xfrm>
            <a:off x="10960621" y="194711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 cooling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C0489B-3C05-9802-7C76-8CD400B9A123}"/>
              </a:ext>
            </a:extLst>
          </p:cNvPr>
          <p:cNvSpPr/>
          <p:nvPr/>
        </p:nvSpPr>
        <p:spPr>
          <a:xfrm rot="21400389">
            <a:off x="1760375" y="2036394"/>
            <a:ext cx="191380" cy="207337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44998-1051-1E00-8D2A-19C46F2F35FF}"/>
              </a:ext>
            </a:extLst>
          </p:cNvPr>
          <p:cNvSpPr txBox="1"/>
          <p:nvPr/>
        </p:nvSpPr>
        <p:spPr>
          <a:xfrm>
            <a:off x="82060" y="5117052"/>
            <a:ext cx="4519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MOSS chip </a:t>
            </a:r>
            <a:r>
              <a:rPr lang="en-US" sz="1200" dirty="0"/>
              <a:t>– </a:t>
            </a:r>
            <a:r>
              <a:rPr lang="en-US" sz="1200" dirty="0" err="1"/>
              <a:t>MOnolithic</a:t>
            </a:r>
            <a:r>
              <a:rPr lang="en-US" sz="1200" dirty="0"/>
              <a:t> </a:t>
            </a:r>
            <a:r>
              <a:rPr lang="en-US" sz="1200" dirty="0" err="1"/>
              <a:t>Stiched</a:t>
            </a:r>
            <a:r>
              <a:rPr lang="en-US" sz="1200" dirty="0"/>
              <a:t> Sensor (14x259mm</a:t>
            </a:r>
            <a:r>
              <a:rPr lang="en-US" sz="1200" baseline="30000" dirty="0"/>
              <a:t>2</a:t>
            </a:r>
            <a:r>
              <a:rPr lang="en-US" sz="1200" dirty="0"/>
              <a:t>)</a:t>
            </a:r>
          </a:p>
          <a:p>
            <a:r>
              <a:rPr lang="en-US" sz="1200" dirty="0"/>
              <a:t>                  1 segment with 10 RSU (Repeated Sensor Units)</a:t>
            </a:r>
          </a:p>
          <a:p>
            <a:r>
              <a:rPr lang="en-US" sz="1200" dirty="0"/>
              <a:t>MOST – </a:t>
            </a:r>
            <a:r>
              <a:rPr lang="en-US" sz="1200" dirty="0" err="1"/>
              <a:t>MOnolithic</a:t>
            </a:r>
            <a:r>
              <a:rPr lang="en-US" sz="1200" dirty="0"/>
              <a:t> </a:t>
            </a:r>
            <a:r>
              <a:rPr lang="en-US" sz="1200" dirty="0" err="1"/>
              <a:t>Stiched</a:t>
            </a:r>
            <a:r>
              <a:rPr lang="en-US" sz="1200" dirty="0"/>
              <a:t> Sensor with Timing</a:t>
            </a:r>
            <a:br>
              <a:rPr lang="en-US" sz="1200" dirty="0"/>
            </a:br>
            <a:r>
              <a:rPr lang="en-US" sz="1200" dirty="0"/>
              <a:t>next (final):</a:t>
            </a:r>
          </a:p>
          <a:p>
            <a:r>
              <a:rPr lang="en-US" sz="1200" dirty="0"/>
              <a:t>MOSAIC  -  </a:t>
            </a:r>
            <a:r>
              <a:rPr lang="en-US" sz="1200" dirty="0" err="1"/>
              <a:t>MOnolithic</a:t>
            </a:r>
            <a:r>
              <a:rPr lang="en-US" sz="1200" dirty="0"/>
              <a:t> Stitched Active </a:t>
            </a:r>
            <a:r>
              <a:rPr lang="en-US" sz="1200" dirty="0" err="1"/>
              <a:t>pIXel</a:t>
            </a:r>
            <a:endParaRPr lang="en-US" sz="1200" dirty="0"/>
          </a:p>
          <a:p>
            <a:r>
              <a:rPr lang="en-US" sz="1200" dirty="0"/>
              <a:t>                  up to 5 x segments combined (layer 2)</a:t>
            </a:r>
            <a:endParaRPr lang="en-GB" sz="12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E21B0D9-BD20-F614-FCF4-D622526FA11D}"/>
              </a:ext>
            </a:extLst>
          </p:cNvPr>
          <p:cNvSpPr/>
          <p:nvPr/>
        </p:nvSpPr>
        <p:spPr>
          <a:xfrm>
            <a:off x="712497" y="3120461"/>
            <a:ext cx="987878" cy="1943100"/>
          </a:xfrm>
          <a:custGeom>
            <a:avLst/>
            <a:gdLst>
              <a:gd name="connsiteX0" fmla="*/ 0 w 987878"/>
              <a:gd name="connsiteY0" fmla="*/ 1943100 h 1943100"/>
              <a:gd name="connsiteX1" fmla="*/ 253092 w 987878"/>
              <a:gd name="connsiteY1" fmla="*/ 449036 h 1943100"/>
              <a:gd name="connsiteX2" fmla="*/ 987878 w 987878"/>
              <a:gd name="connsiteY2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7878" h="1943100">
                <a:moveTo>
                  <a:pt x="0" y="1943100"/>
                </a:moveTo>
                <a:cubicBezTo>
                  <a:pt x="44223" y="1357993"/>
                  <a:pt x="88446" y="772886"/>
                  <a:pt x="253092" y="449036"/>
                </a:cubicBezTo>
                <a:cubicBezTo>
                  <a:pt x="417738" y="125186"/>
                  <a:pt x="702808" y="62593"/>
                  <a:pt x="987878" y="0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miter lim="800000"/>
            <a:headEnd type="oval" w="lg" len="lg"/>
            <a:tailEnd type="triangle" w="lg" len="lg"/>
          </a:ln>
          <a:effectLst/>
        </p:spPr>
        <p:txBody>
          <a:bodyPr rtlCol="0" anchor="ctr"/>
          <a:lstStyle/>
          <a:p>
            <a:pPr algn="ctr" defTabSz="457200"/>
            <a:endParaRPr lang="en-GB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9ED710-1404-A525-CD41-9652BD4C71B8}"/>
              </a:ext>
            </a:extLst>
          </p:cNvPr>
          <p:cNvSpPr txBox="1"/>
          <p:nvPr/>
        </p:nvSpPr>
        <p:spPr>
          <a:xfrm>
            <a:off x="82060" y="6408108"/>
            <a:ext cx="3422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[VERTEX 2025 – </a:t>
            </a:r>
            <a:r>
              <a:rPr lang="en-US" sz="1100" dirty="0" err="1">
                <a:solidFill>
                  <a:srgbClr val="000000"/>
                </a:solidFill>
              </a:rPr>
              <a:t>L.Terlizzi</a:t>
            </a:r>
            <a:r>
              <a:rPr lang="en-US" sz="1100" dirty="0">
                <a:solidFill>
                  <a:srgbClr val="000000"/>
                </a:solidFill>
              </a:rPr>
              <a:t> &amp; </a:t>
            </a:r>
            <a:r>
              <a:rPr lang="en-US" sz="1100" dirty="0" err="1">
                <a:solidFill>
                  <a:srgbClr val="000000"/>
                </a:solidFill>
              </a:rPr>
              <a:t>J.Lalic</a:t>
            </a:r>
            <a:r>
              <a:rPr lang="en-US" sz="1100" dirty="0">
                <a:solidFill>
                  <a:srgbClr val="000000"/>
                </a:solidFill>
              </a:rPr>
              <a:t> – August 2025]</a:t>
            </a:r>
            <a:endParaRPr lang="en-GB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95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Charge Signal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52" y="1168401"/>
            <a:ext cx="6769052" cy="498972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Collected charge for a Minimum Ionizing Particle (MIP)</a:t>
            </a:r>
          </a:p>
          <a:p>
            <a:pPr lvl="1">
              <a:lnSpc>
                <a:spcPct val="120000"/>
              </a:lnSpc>
            </a:pPr>
            <a:r>
              <a:rPr lang="en-GB" b="1" dirty="0"/>
              <a:t>Mean energy loss</a:t>
            </a:r>
            <a:br>
              <a:rPr lang="en-GB" dirty="0"/>
            </a:br>
            <a:r>
              <a:rPr lang="en-GB" dirty="0"/>
              <a:t> </a:t>
            </a:r>
            <a:r>
              <a:rPr lang="en-GB" dirty="0" err="1"/>
              <a:t>dE</a:t>
            </a:r>
            <a:r>
              <a:rPr lang="en-GB" dirty="0"/>
              <a:t>/dx (Si) = 3.88 MeV/cm</a:t>
            </a:r>
            <a:br>
              <a:rPr lang="en-GB" dirty="0"/>
            </a:br>
            <a:r>
              <a:rPr lang="en-GB" dirty="0"/>
              <a:t>  	</a:t>
            </a:r>
            <a:r>
              <a:rPr lang="en-GB" dirty="0">
                <a:latin typeface="Symbol" panose="05050102010706020507" pitchFamily="18" charset="2"/>
              </a:rPr>
              <a:t></a:t>
            </a:r>
            <a:r>
              <a:rPr lang="en-GB" dirty="0"/>
              <a:t> 116 </a:t>
            </a:r>
            <a:r>
              <a:rPr lang="en-GB" dirty="0" err="1"/>
              <a:t>keV</a:t>
            </a:r>
            <a:r>
              <a:rPr lang="en-GB" dirty="0"/>
              <a:t> for 300</a:t>
            </a:r>
            <a:r>
              <a:rPr lang="en-GB" sz="2100" dirty="0">
                <a:latin typeface="Symbol" panose="05050102010706020507" pitchFamily="18" charset="2"/>
              </a:rPr>
              <a:t></a:t>
            </a:r>
            <a:r>
              <a:rPr lang="en-GB" dirty="0"/>
              <a:t>m thickness</a:t>
            </a:r>
            <a:br>
              <a:rPr lang="en-GB" dirty="0"/>
            </a:br>
            <a:r>
              <a:rPr lang="en-GB" dirty="0"/>
              <a:t>                </a:t>
            </a:r>
          </a:p>
          <a:p>
            <a:pPr lvl="1">
              <a:lnSpc>
                <a:spcPct val="120000"/>
              </a:lnSpc>
            </a:pPr>
            <a:r>
              <a:rPr lang="en-GB" b="1" dirty="0"/>
              <a:t>Most probable energy loss </a:t>
            </a:r>
            <a:br>
              <a:rPr lang="en-GB" dirty="0"/>
            </a:br>
            <a:r>
              <a:rPr lang="en-GB" dirty="0"/>
              <a:t>          ≈ 0.7 </a:t>
            </a:r>
            <a:r>
              <a:rPr lang="en-GB" dirty="0">
                <a:latin typeface="Symbol" panose="05050102010706020507" pitchFamily="18" charset="2"/>
              </a:rPr>
              <a:t></a:t>
            </a:r>
            <a:r>
              <a:rPr lang="en-GB" dirty="0"/>
              <a:t>mean</a:t>
            </a:r>
            <a:br>
              <a:rPr lang="en-GB" dirty="0"/>
            </a:br>
            <a:r>
              <a:rPr lang="en-GB" dirty="0"/>
              <a:t>          </a:t>
            </a:r>
            <a:r>
              <a:rPr lang="en-GB" dirty="0">
                <a:latin typeface="Symbol" panose="05050102010706020507" pitchFamily="18" charset="2"/>
              </a:rPr>
              <a:t></a:t>
            </a:r>
            <a:r>
              <a:rPr lang="en-GB" dirty="0"/>
              <a:t> 81 </a:t>
            </a:r>
            <a:r>
              <a:rPr lang="en-GB" dirty="0" err="1"/>
              <a:t>keV</a:t>
            </a:r>
            <a:endParaRPr lang="en-GB" dirty="0"/>
          </a:p>
          <a:p>
            <a:pPr>
              <a:lnSpc>
                <a:spcPct val="120000"/>
              </a:lnSpc>
            </a:pPr>
            <a:endParaRPr lang="en-GB" dirty="0"/>
          </a:p>
          <a:p>
            <a:pPr lvl="1">
              <a:lnSpc>
                <a:spcPct val="120000"/>
              </a:lnSpc>
            </a:pPr>
            <a:r>
              <a:rPr lang="en-GB" b="1" dirty="0"/>
              <a:t>3.6 eV to create an e-h pair</a:t>
            </a:r>
            <a:br>
              <a:rPr lang="en-GB" dirty="0"/>
            </a:br>
            <a:r>
              <a:rPr lang="en-GB" dirty="0"/>
              <a:t>          </a:t>
            </a:r>
            <a:r>
              <a:rPr lang="en-GB" dirty="0">
                <a:latin typeface="Symbol" panose="05050102010706020507" pitchFamily="18" charset="2"/>
              </a:rPr>
              <a:t> </a:t>
            </a:r>
            <a:r>
              <a:rPr lang="en-GB" dirty="0"/>
              <a:t>108 e-h </a:t>
            </a:r>
            <a:r>
              <a:rPr lang="en-GB" dirty="0">
                <a:latin typeface="Symbol" panose="05050102010706020507" pitchFamily="18" charset="2"/>
              </a:rPr>
              <a:t>/ </a:t>
            </a:r>
            <a:r>
              <a:rPr lang="en-GB" dirty="0"/>
              <a:t>m (mean)</a:t>
            </a:r>
            <a:br>
              <a:rPr lang="en-GB" dirty="0"/>
            </a:br>
            <a:r>
              <a:rPr lang="en-GB" dirty="0"/>
              <a:t>          </a:t>
            </a:r>
            <a:r>
              <a:rPr lang="en-GB" dirty="0">
                <a:latin typeface="Symbol" panose="05050102010706020507" pitchFamily="18" charset="2"/>
              </a:rPr>
              <a:t></a:t>
            </a:r>
            <a:r>
              <a:rPr lang="en-GB" dirty="0"/>
              <a:t> 72 e-h / </a:t>
            </a:r>
            <a:r>
              <a:rPr lang="en-GB" dirty="0">
                <a:latin typeface="Symbol" panose="05050102010706020507" pitchFamily="18" charset="2"/>
              </a:rPr>
              <a:t></a:t>
            </a:r>
            <a:r>
              <a:rPr lang="en-GB" dirty="0"/>
              <a:t>m (most probable)</a:t>
            </a:r>
            <a:br>
              <a:rPr lang="en-GB" dirty="0"/>
            </a:br>
            <a:endParaRPr lang="en-GB" dirty="0"/>
          </a:p>
          <a:p>
            <a:pPr lvl="1">
              <a:lnSpc>
                <a:spcPct val="120000"/>
              </a:lnSpc>
            </a:pPr>
            <a:r>
              <a:rPr lang="en-GB" dirty="0"/>
              <a:t>Most probable charge (300 </a:t>
            </a:r>
            <a:r>
              <a:rPr lang="en-GB" dirty="0">
                <a:latin typeface="Symbol" panose="05050102010706020507" pitchFamily="18" charset="2"/>
              </a:rPr>
              <a:t></a:t>
            </a:r>
            <a:r>
              <a:rPr lang="en-GB" dirty="0"/>
              <a:t>m)</a:t>
            </a:r>
            <a:br>
              <a:rPr lang="en-GB" dirty="0"/>
            </a:br>
            <a:br>
              <a:rPr lang="en-GB" dirty="0"/>
            </a:br>
            <a:r>
              <a:rPr lang="en-GB" dirty="0"/>
              <a:t>        ≈ 22500 e        ≈ 3.6 </a:t>
            </a:r>
            <a:r>
              <a:rPr lang="en-GB" dirty="0" err="1"/>
              <a:t>fC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6370639" y="1064347"/>
            <a:ext cx="4738687" cy="4897438"/>
            <a:chOff x="2653" y="845"/>
            <a:chExt cx="2985" cy="3085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53" y="1434"/>
              <a:ext cx="2800" cy="2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3742" y="1117"/>
              <a:ext cx="0" cy="576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4150" y="1298"/>
              <a:ext cx="0" cy="1104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4150" y="1162"/>
              <a:ext cx="100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2000" b="1">
                  <a:solidFill>
                    <a:srgbClr val="009900"/>
                  </a:solidFill>
                  <a:latin typeface="Times" pitchFamily="18" charset="0"/>
                </a:rPr>
                <a:t>Mean charge</a:t>
              </a: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3152" y="845"/>
              <a:ext cx="248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2000" b="1">
                  <a:solidFill>
                    <a:srgbClr val="990000"/>
                  </a:solidFill>
                  <a:latin typeface="Times" pitchFamily="18" charset="0"/>
                </a:rPr>
                <a:t>Most probable charge ≈ 0.7</a:t>
              </a:r>
              <a:r>
                <a:rPr lang="en-US" altLang="en-US" sz="2000" b="1">
                  <a:solidFill>
                    <a:srgbClr val="990000"/>
                  </a:solidFill>
                  <a:latin typeface="Times" pitchFamily="18" charset="0"/>
                  <a:sym typeface="Symbol" pitchFamily="18" charset="2"/>
                </a:rPr>
                <a:t></a:t>
              </a:r>
              <a:r>
                <a:rPr lang="en-US" altLang="en-US" sz="2000" b="1">
                  <a:solidFill>
                    <a:srgbClr val="990000"/>
                  </a:solidFill>
                  <a:latin typeface="Times" pitchFamily="18" charset="0"/>
                </a:rPr>
                <a:t> mean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 rot="16200000">
            <a:off x="5098070" y="3864106"/>
            <a:ext cx="2306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number of events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81900" y="5887908"/>
            <a:ext cx="318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charge deposited [</a:t>
            </a:r>
            <a:r>
              <a:rPr lang="en-GB" dirty="0" err="1"/>
              <a:t>fC</a:t>
            </a:r>
            <a:r>
              <a:rPr lang="en-GB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95199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Charge Signal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154158"/>
            <a:ext cx="8069036" cy="462372"/>
          </a:xfrm>
        </p:spPr>
        <p:txBody>
          <a:bodyPr/>
          <a:lstStyle/>
          <a:p>
            <a:r>
              <a:rPr lang="en-GB" dirty="0"/>
              <a:t> Collected Charge for a  Minimum Ionizing Particle (MIP)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1" y="1616530"/>
            <a:ext cx="7628709" cy="5007825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Landau distribution has a low energy tail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becomes even lower by noise broadening</a:t>
            </a:r>
            <a:br>
              <a:rPr lang="en-US" dirty="0"/>
            </a:br>
            <a:endParaRPr lang="en-US" sz="2200" dirty="0"/>
          </a:p>
          <a:p>
            <a:pPr marL="176213" lvl="1" indent="0">
              <a:lnSpc>
                <a:spcPct val="120000"/>
              </a:lnSpc>
              <a:buNone/>
            </a:pPr>
            <a:r>
              <a:rPr lang="en-US" dirty="0"/>
              <a:t>   Noise sources: (ENC = Equivalent Noise Charge)</a:t>
            </a:r>
            <a:br>
              <a:rPr lang="en-US" dirty="0"/>
            </a:br>
            <a:r>
              <a:rPr lang="en-US" sz="1900" dirty="0"/>
              <a:t>            </a:t>
            </a:r>
            <a:br>
              <a:rPr lang="en-US" dirty="0"/>
            </a:br>
            <a:r>
              <a:rPr lang="en-US" dirty="0"/>
              <a:t>       - Capacitance</a:t>
            </a:r>
            <a:br>
              <a:rPr lang="en-US" dirty="0"/>
            </a:br>
            <a:r>
              <a:rPr lang="en-US" dirty="0"/>
              <a:t>             </a:t>
            </a:r>
            <a:br>
              <a:rPr lang="en-US" dirty="0"/>
            </a:br>
            <a:r>
              <a:rPr lang="en-US" dirty="0"/>
              <a:t>       - Leakage Current</a:t>
            </a:r>
            <a:br>
              <a:rPr lang="en-US" dirty="0"/>
            </a:br>
            <a:r>
              <a:rPr lang="en-US" dirty="0"/>
              <a:t>              </a:t>
            </a:r>
            <a:br>
              <a:rPr lang="en-US" dirty="0"/>
            </a:br>
            <a:r>
              <a:rPr lang="en-US" dirty="0"/>
              <a:t>       - Thermal Noise</a:t>
            </a:r>
            <a:br>
              <a:rPr lang="en-US" dirty="0"/>
            </a:br>
            <a:r>
              <a:rPr lang="en-US" dirty="0"/>
              <a:t>             (bias resistor)</a:t>
            </a:r>
            <a:br>
              <a:rPr lang="en-US" dirty="0"/>
            </a:b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Good hits selected by requiring N</a:t>
            </a:r>
            <a:r>
              <a:rPr lang="en-US" baseline="-25000" dirty="0"/>
              <a:t>ADC</a:t>
            </a:r>
            <a:r>
              <a:rPr lang="en-US" dirty="0"/>
              <a:t> &gt; noise tail </a:t>
            </a:r>
            <a:br>
              <a:rPr lang="en-US" dirty="0"/>
            </a:br>
            <a:r>
              <a:rPr lang="en-US" dirty="0"/>
              <a:t>                If cut too high </a:t>
            </a:r>
            <a:r>
              <a:rPr lang="en-US" dirty="0">
                <a:latin typeface="Symbol" panose="05050102010706020507" pitchFamily="18" charset="2"/>
              </a:rPr>
              <a:t></a:t>
            </a:r>
            <a:r>
              <a:rPr lang="en-US" dirty="0"/>
              <a:t> efficiency loss</a:t>
            </a:r>
            <a:br>
              <a:rPr lang="en-US" dirty="0"/>
            </a:br>
            <a:r>
              <a:rPr lang="en-US" dirty="0"/>
              <a:t>                If cut too low   </a:t>
            </a:r>
            <a:r>
              <a:rPr lang="en-US" dirty="0">
                <a:latin typeface="Symbol" panose="05050102010706020507" pitchFamily="18" charset="2"/>
              </a:rPr>
              <a:t></a:t>
            </a:r>
            <a:r>
              <a:rPr lang="en-US" dirty="0"/>
              <a:t> noise occupancy</a:t>
            </a:r>
            <a:br>
              <a:rPr lang="en-US" dirty="0"/>
            </a:br>
            <a:endParaRPr lang="en-US" sz="2200" dirty="0"/>
          </a:p>
          <a:p>
            <a:pPr lvl="1">
              <a:lnSpc>
                <a:spcPct val="120000"/>
              </a:lnSpc>
            </a:pPr>
            <a:r>
              <a:rPr lang="en-US" dirty="0"/>
              <a:t>Figure of Merit: Signal-to-Noise Ratio S/N</a:t>
            </a:r>
            <a:br>
              <a:rPr lang="en-US" dirty="0"/>
            </a:br>
            <a:endParaRPr lang="en-US" sz="2200" dirty="0"/>
          </a:p>
          <a:p>
            <a:pPr lvl="1">
              <a:lnSpc>
                <a:spcPct val="120000"/>
              </a:lnSpc>
            </a:pPr>
            <a:r>
              <a:rPr lang="en-US" dirty="0"/>
              <a:t>Typical values &gt;10-15, people get nervous below 10. </a:t>
            </a:r>
            <a:br>
              <a:rPr lang="en-US" dirty="0"/>
            </a:br>
            <a:r>
              <a:rPr lang="en-US" dirty="0"/>
              <a:t>        </a:t>
            </a:r>
            <a:r>
              <a:rPr lang="en-US" dirty="0">
                <a:solidFill>
                  <a:srgbClr val="FF0000"/>
                </a:solidFill>
              </a:rPr>
              <a:t>Radiation damage severely degrades the S/N.</a:t>
            </a:r>
          </a:p>
          <a:p>
            <a:pPr lvl="1"/>
            <a:endParaRPr lang="en-US" dirty="0"/>
          </a:p>
          <a:p>
            <a:endParaRPr lang="en-GB" dirty="0"/>
          </a:p>
        </p:txBody>
      </p:sp>
      <p:graphicFrame>
        <p:nvGraphicFramePr>
          <p:cNvPr id="8" name="Object 30"/>
          <p:cNvGraphicFramePr>
            <a:graphicFrameLocks noChangeAspect="1"/>
          </p:cNvGraphicFramePr>
          <p:nvPr/>
        </p:nvGraphicFramePr>
        <p:xfrm>
          <a:off x="3201418" y="2717982"/>
          <a:ext cx="1036638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85800" imgH="228600" progId="Equation.3">
                  <p:embed/>
                </p:oleObj>
              </mc:Choice>
              <mc:Fallback>
                <p:oleObj name="Equation" r:id="rId2" imgW="685800" imgH="228600" progId="Equation.3">
                  <p:embed/>
                  <p:pic>
                    <p:nvPicPr>
                      <p:cNvPr id="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1418" y="2717982"/>
                        <a:ext cx="1036638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1"/>
          <p:cNvGraphicFramePr>
            <a:graphicFrameLocks noChangeAspect="1"/>
          </p:cNvGraphicFramePr>
          <p:nvPr/>
        </p:nvGraphicFramePr>
        <p:xfrm>
          <a:off x="3201418" y="3171038"/>
          <a:ext cx="1093787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23600" imgH="215640" progId="Equation.3">
                  <p:embed/>
                </p:oleObj>
              </mc:Choice>
              <mc:Fallback>
                <p:oleObj name="Equation" r:id="rId4" imgW="723600" imgH="215640" progId="Equation.3">
                  <p:embed/>
                  <p:pic>
                    <p:nvPicPr>
                      <p:cNvPr id="9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1418" y="3171038"/>
                        <a:ext cx="1093787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2"/>
          <p:cNvGraphicFramePr>
            <a:graphicFrameLocks noChangeAspect="1"/>
          </p:cNvGraphicFramePr>
          <p:nvPr/>
        </p:nvGraphicFramePr>
        <p:xfrm>
          <a:off x="3201418" y="3564149"/>
          <a:ext cx="151606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02960" imgH="380880" progId="Equation.3">
                  <p:embed/>
                </p:oleObj>
              </mc:Choice>
              <mc:Fallback>
                <p:oleObj name="Equation" r:id="rId6" imgW="1002960" imgH="380880" progId="Equation.3">
                  <p:embed/>
                  <p:pic>
                    <p:nvPicPr>
                      <p:cNvPr id="1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1418" y="3564149"/>
                        <a:ext cx="151606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0" descr="NOISE-SCHEMATIC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844" y="1610242"/>
            <a:ext cx="3889375" cy="292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ine 38"/>
          <p:cNvSpPr>
            <a:spLocks noChangeShapeType="1"/>
          </p:cNvSpPr>
          <p:nvPr/>
        </p:nvSpPr>
        <p:spPr bwMode="auto">
          <a:xfrm>
            <a:off x="7923701" y="2594493"/>
            <a:ext cx="0" cy="208756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3" name="Line 40"/>
          <p:cNvSpPr>
            <a:spLocks noChangeShapeType="1"/>
          </p:cNvSpPr>
          <p:nvPr/>
        </p:nvSpPr>
        <p:spPr bwMode="auto">
          <a:xfrm flipH="1">
            <a:off x="7138523" y="2787533"/>
            <a:ext cx="0" cy="1871663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4" name="Text Box 43"/>
          <p:cNvSpPr txBox="1">
            <a:spLocks noChangeArrowheads="1"/>
          </p:cNvSpPr>
          <p:nvPr/>
        </p:nvSpPr>
        <p:spPr bwMode="auto">
          <a:xfrm>
            <a:off x="7669701" y="4682055"/>
            <a:ext cx="86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/>
              <a:t>S</a:t>
            </a:r>
            <a:r>
              <a:rPr lang="en-US" altLang="en-US" dirty="0"/>
              <a:t>ignal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7380776" y="2089667"/>
            <a:ext cx="0" cy="3024188"/>
          </a:xfrm>
          <a:prstGeom prst="line">
            <a:avLst/>
          </a:prstGeom>
          <a:noFill/>
          <a:ln w="28575">
            <a:solidFill>
              <a:schemeClr val="accent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6" name="Text Box 47"/>
          <p:cNvSpPr txBox="1">
            <a:spLocks noChangeArrowheads="1"/>
          </p:cNvSpPr>
          <p:nvPr/>
        </p:nvSpPr>
        <p:spPr bwMode="auto">
          <a:xfrm>
            <a:off x="7452214" y="5761555"/>
            <a:ext cx="18002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FF0000"/>
                </a:solidFill>
              </a:rPr>
              <a:t>Cut (threshold)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7" name="AutoShape 44"/>
          <p:cNvSpPr>
            <a:spLocks noChangeArrowheads="1"/>
          </p:cNvSpPr>
          <p:nvPr/>
        </p:nvSpPr>
        <p:spPr bwMode="auto">
          <a:xfrm rot="16200000">
            <a:off x="6772605" y="5617092"/>
            <a:ext cx="1223962" cy="288925"/>
          </a:xfrm>
          <a:prstGeom prst="rightArrow">
            <a:avLst>
              <a:gd name="adj1" fmla="val 23083"/>
              <a:gd name="adj2" fmla="val 106063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205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042" y="-83452"/>
            <a:ext cx="8739010" cy="940443"/>
          </a:xfrm>
        </p:spPr>
        <p:txBody>
          <a:bodyPr/>
          <a:lstStyle/>
          <a:p>
            <a:pPr algn="ctr"/>
            <a:r>
              <a:rPr lang="en-GB" dirty="0"/>
              <a:t>Summary: Silicon Sensors in HEP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229" y="875005"/>
            <a:ext cx="3221850" cy="539140"/>
          </a:xfrm>
        </p:spPr>
        <p:txBody>
          <a:bodyPr>
            <a:normAutofit/>
          </a:bodyPr>
          <a:lstStyle/>
          <a:p>
            <a:pPr marL="36513" indent="0">
              <a:buNone/>
            </a:pPr>
            <a:r>
              <a:rPr lang="en-GB" sz="1800" b="1" dirty="0"/>
              <a:t>Main sensor concepts: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38</a:t>
            </a:fld>
            <a:r>
              <a:rPr lang="en-GB"/>
              <a:t>-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5773936" y="4326450"/>
            <a:ext cx="3839658" cy="1934941"/>
            <a:chOff x="5395782" y="4478698"/>
            <a:chExt cx="3748218" cy="199278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584" y="4866044"/>
              <a:ext cx="2531659" cy="1605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395782" y="4478698"/>
              <a:ext cx="3748218" cy="380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Monolithic CMOS Pixel Detector</a:t>
              </a:r>
            </a:p>
          </p:txBody>
        </p:sp>
      </p:grpSp>
      <p:grpSp>
        <p:nvGrpSpPr>
          <p:cNvPr id="13" name="Gruppieren 9"/>
          <p:cNvGrpSpPr/>
          <p:nvPr/>
        </p:nvGrpSpPr>
        <p:grpSpPr>
          <a:xfrm>
            <a:off x="407388" y="1757916"/>
            <a:ext cx="2195436" cy="2317075"/>
            <a:chOff x="2500298" y="3643314"/>
            <a:chExt cx="2824162" cy="2909894"/>
          </a:xfrm>
        </p:grpSpPr>
        <p:pic>
          <p:nvPicPr>
            <p:cNvPr id="14" name="Picture 13" descr="siltypes.gif                                                   00036921&#10;AKHiBookHD                     B798A1B5:"/>
            <p:cNvPicPr>
              <a:picLocks noChangeAspect="1" noChangeArrowheads="1"/>
            </p:cNvPicPr>
            <p:nvPr/>
          </p:nvPicPr>
          <p:blipFill>
            <a:blip r:embed="rId4" cstate="print"/>
            <a:srcRect b="34159"/>
            <a:stretch>
              <a:fillRect/>
            </a:stretch>
          </p:blipFill>
          <p:spPr bwMode="auto">
            <a:xfrm>
              <a:off x="2500298" y="3643314"/>
              <a:ext cx="2824162" cy="2909894"/>
            </a:xfrm>
            <a:prstGeom prst="rect">
              <a:avLst/>
            </a:prstGeom>
            <a:noFill/>
          </p:spPr>
        </p:pic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3571860" y="4580100"/>
              <a:ext cx="827686" cy="46656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000" tIns="46800" rIns="90000" bIns="46800" anchor="b" anchorCtr="1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b="1" dirty="0">
                  <a:solidFill>
                    <a:srgbClr val="CC3300"/>
                  </a:solidFill>
                  <a:latin typeface="Times" charset="0"/>
                </a:rPr>
                <a:t>strip</a:t>
              </a:r>
              <a:endParaRPr lang="en-US" altLang="en-US" dirty="0">
                <a:latin typeface="Times" charset="0"/>
              </a:endParaRP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3419461" y="5875500"/>
              <a:ext cx="1405064" cy="46656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000" tIns="46800" rIns="90000" bIns="46800" anchor="b" anchorCtr="1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b="1" dirty="0">
                  <a:solidFill>
                    <a:srgbClr val="CC3300"/>
                  </a:solidFill>
                  <a:latin typeface="Times" charset="0"/>
                </a:rPr>
                <a:t>pixel/pad</a:t>
              </a:r>
              <a:endParaRPr lang="en-US" altLang="en-US" dirty="0">
                <a:latin typeface="Times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9313" y="4217291"/>
            <a:ext cx="4920285" cy="2304273"/>
            <a:chOff x="0" y="4194085"/>
            <a:chExt cx="5011966" cy="2392589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314" y="4608119"/>
              <a:ext cx="1587652" cy="197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451419" y="4194085"/>
              <a:ext cx="2565568" cy="383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Hybrid Pixel Detector</a:t>
              </a:r>
            </a:p>
          </p:txBody>
        </p:sp>
        <p:pic>
          <p:nvPicPr>
            <p:cNvPr id="17" name="Picture 16" descr="Picture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70"/>
            <a:stretch>
              <a:fillRect/>
            </a:stretch>
          </p:blipFill>
          <p:spPr bwMode="auto">
            <a:xfrm>
              <a:off x="0" y="4469687"/>
              <a:ext cx="3536885" cy="20989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2602824" y="1218472"/>
            <a:ext cx="4026497" cy="2840872"/>
            <a:chOff x="2456765" y="1178750"/>
            <a:chExt cx="3890809" cy="2863578"/>
          </a:xfrm>
        </p:grpSpPr>
        <p:pic>
          <p:nvPicPr>
            <p:cNvPr id="46" name="Picture 45" descr="SiDiodesNew"/>
            <p:cNvPicPr>
              <a:picLocks noChangeAspect="1" noChangeArrowheads="1"/>
            </p:cNvPicPr>
            <p:nvPr/>
          </p:nvPicPr>
          <p:blipFill>
            <a:blip r:embed="rId7" cstate="print"/>
            <a:srcRect t="3259" b="2206"/>
            <a:stretch>
              <a:fillRect/>
            </a:stretch>
          </p:blipFill>
          <p:spPr bwMode="auto">
            <a:xfrm>
              <a:off x="2630760" y="1534561"/>
              <a:ext cx="3051343" cy="250776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2456765" y="1178750"/>
              <a:ext cx="3890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(Mini) Strip Detector [AC coupled]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86115" y="839987"/>
            <a:ext cx="3684319" cy="3752660"/>
            <a:chOff x="5395781" y="796596"/>
            <a:chExt cx="3684319" cy="37526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431" y="796596"/>
              <a:ext cx="2114271" cy="169030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431" y="2605708"/>
              <a:ext cx="2013839" cy="1611705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5395781" y="1860414"/>
              <a:ext cx="1379955" cy="1449946"/>
              <a:chOff x="5807511" y="1860414"/>
              <a:chExt cx="1379955" cy="1449946"/>
            </a:xfrm>
          </p:grpSpPr>
          <p:sp>
            <p:nvSpPr>
              <p:cNvPr id="23" name="TextBox 22"/>
              <p:cNvSpPr txBox="1"/>
              <p:nvPr/>
            </p:nvSpPr>
            <p:spPr>
              <a:xfrm rot="20203134">
                <a:off x="5866252" y="1860414"/>
                <a:ext cx="10295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/>
                  <a:t>p-in-n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756789">
                <a:off x="5862278" y="2910250"/>
                <a:ext cx="13251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/>
                  <a:t>n-in-p</a:t>
                </a: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5807511" y="2014743"/>
                <a:ext cx="1286364" cy="57295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5807511" y="2617548"/>
                <a:ext cx="1231650" cy="44727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 rot="16200000">
              <a:off x="7913240" y="3382396"/>
              <a:ext cx="2072110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>
                  <a:solidFill>
                    <a:srgbClr val="0000FF"/>
                  </a:solidFill>
                </a:rPr>
                <a:t>Need inter strip isolation!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8083488" y="2884799"/>
              <a:ext cx="706288" cy="36004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F33955-75B2-689F-D2B9-B985F19E1212}"/>
              </a:ext>
            </a:extLst>
          </p:cNvPr>
          <p:cNvSpPr txBox="1"/>
          <p:nvPr/>
        </p:nvSpPr>
        <p:spPr>
          <a:xfrm>
            <a:off x="9331052" y="5337387"/>
            <a:ext cx="2593420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See backup slide “DRD3: Paths </a:t>
            </a:r>
            <a:r>
              <a:rPr lang="en-GB" sz="1200" dirty="0"/>
              <a:t>of present silicon detector R&amp;D</a:t>
            </a:r>
            <a:r>
              <a:rPr lang="en-US" sz="1200" dirty="0"/>
              <a:t>“ for a more detailed “map” on sensor types under development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9322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1241"/>
            <a:ext cx="12192000" cy="1514839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The LHC Upgrade</a:t>
            </a:r>
            <a:br>
              <a:rPr lang="en-US" sz="6000" dirty="0"/>
            </a:br>
            <a:r>
              <a:rPr lang="en-US" sz="2800" i="1" dirty="0">
                <a:solidFill>
                  <a:srgbClr val="000000"/>
                </a:solidFill>
              </a:rPr>
              <a:t>…and beyond</a:t>
            </a:r>
            <a:endParaRPr lang="en-GB" sz="6000" i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1279"/>
            <a:ext cx="10969139" cy="661749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630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1A01372-4E53-F008-4881-605C512BA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089" y="489800"/>
            <a:ext cx="8215017" cy="5798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286" y="138793"/>
            <a:ext cx="8226854" cy="940443"/>
          </a:xfrm>
        </p:spPr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The LHC Experiments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30153" y="2079532"/>
            <a:ext cx="970181" cy="37037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164" tIns="25994" rIns="8164" bIns="8164" anchor="ctr"/>
          <a:lstStyle>
            <a:defPPr>
              <a:defRPr lang="en-US"/>
            </a:defPPr>
            <a:lvl1pPr algn="ctr">
              <a:lnSpc>
                <a:spcPct val="87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100" b="1">
                <a:solidFill>
                  <a:srgbClr val="0000FF"/>
                </a:solidFill>
                <a:latin typeface="Luxi Sans" charset="0"/>
                <a:ea typeface="msmincho" charset="0"/>
                <a:cs typeface="msmincho" charset="0"/>
              </a:defRPr>
            </a:lvl1pPr>
          </a:lstStyle>
          <a:p>
            <a:r>
              <a:rPr lang="en-GB" sz="1600" b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Geneva</a:t>
            </a:r>
            <a:endParaRPr lang="en-US" sz="1600" b="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8176" y="1237847"/>
            <a:ext cx="4640472" cy="3118176"/>
            <a:chOff x="211108" y="1051432"/>
            <a:chExt cx="4640472" cy="3118176"/>
          </a:xfrm>
        </p:grpSpPr>
        <p:grpSp>
          <p:nvGrpSpPr>
            <p:cNvPr id="25" name="Group 24"/>
            <p:cNvGrpSpPr/>
            <p:nvPr/>
          </p:nvGrpSpPr>
          <p:grpSpPr>
            <a:xfrm>
              <a:off x="211108" y="1051432"/>
              <a:ext cx="2123744" cy="2116969"/>
              <a:chOff x="361481" y="1209362"/>
              <a:chExt cx="2123744" cy="2116969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61481" y="1209362"/>
                <a:ext cx="2123744" cy="211696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lIns="8164" tIns="25994" rIns="8164" bIns="8164" anchor="b"/>
              <a:lstStyle>
                <a:defPPr>
                  <a:defRPr lang="en-US"/>
                </a:defPPr>
                <a:lvl1pPr algn="ctr">
                  <a:lnSpc>
                    <a:spcPct val="87000"/>
                  </a:lnSpc>
                  <a:tabLst>
                    <a:tab pos="0" algn="l"/>
                    <a:tab pos="406086" algn="l"/>
                    <a:tab pos="813612" algn="l"/>
                    <a:tab pos="1221138" algn="l"/>
                    <a:tab pos="1628664" algn="l"/>
                    <a:tab pos="2036190" algn="l"/>
                    <a:tab pos="2443717" algn="l"/>
                    <a:tab pos="2851242" algn="l"/>
                    <a:tab pos="3258769" algn="l"/>
                    <a:tab pos="3666294" algn="l"/>
                    <a:tab pos="4073821" algn="l"/>
                    <a:tab pos="4481346" algn="l"/>
                    <a:tab pos="4888873" algn="l"/>
                    <a:tab pos="5296398" algn="l"/>
                    <a:tab pos="5703925" algn="l"/>
                    <a:tab pos="6111450" algn="l"/>
                    <a:tab pos="6518977" algn="l"/>
                    <a:tab pos="6926502" algn="l"/>
                    <a:tab pos="7334029" algn="l"/>
                    <a:tab pos="7741554" algn="l"/>
                    <a:tab pos="8149081" algn="l"/>
                  </a:tabLst>
                  <a:defRPr sz="1100" b="1">
                    <a:solidFill>
                      <a:srgbClr val="0000FF"/>
                    </a:solidFill>
                    <a:latin typeface="Luxi Sans" charset="0"/>
                    <a:ea typeface="msmincho" charset="0"/>
                    <a:cs typeface="msmincho" charset="0"/>
                  </a:defRPr>
                </a:lvl1pPr>
              </a:lstStyle>
              <a:p>
                <a:r>
                  <a:rPr lang="en-GB" sz="3000" dirty="0" err="1">
                    <a:latin typeface="+mn-lt"/>
                    <a:ea typeface="+mn-ea"/>
                    <a:cs typeface="+mn-cs"/>
                  </a:rPr>
                  <a:t>LHCb</a:t>
                </a:r>
                <a:endParaRPr lang="en-US" sz="3000" dirty="0"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9" name="Picture 615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61481" y="1338786"/>
                <a:ext cx="1940500" cy="14857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4087859" y="3678462"/>
              <a:ext cx="763721" cy="491146"/>
            </a:xfrm>
            <a:prstGeom prst="ellipse">
              <a:avLst/>
            </a:prstGeom>
            <a:noFill/>
            <a:ln w="381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Line 13"/>
            <p:cNvSpPr>
              <a:spLocks noChangeShapeType="1"/>
            </p:cNvSpPr>
            <p:nvPr/>
          </p:nvSpPr>
          <p:spPr bwMode="auto">
            <a:xfrm>
              <a:off x="1975245" y="2666570"/>
              <a:ext cx="2123744" cy="115203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75878" y="401977"/>
            <a:ext cx="6142973" cy="3883043"/>
            <a:chOff x="6226682" y="803335"/>
            <a:chExt cx="6142973" cy="3883043"/>
          </a:xfrm>
        </p:grpSpPr>
        <p:grpSp>
          <p:nvGrpSpPr>
            <p:cNvPr id="21" name="Group 20"/>
            <p:cNvGrpSpPr/>
            <p:nvPr/>
          </p:nvGrpSpPr>
          <p:grpSpPr>
            <a:xfrm>
              <a:off x="9309642" y="803335"/>
              <a:ext cx="3060013" cy="2233371"/>
              <a:chOff x="6492521" y="774501"/>
              <a:chExt cx="3060013" cy="2233371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6496106" y="1085611"/>
                <a:ext cx="3056428" cy="192226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lIns="8164" tIns="25994" rIns="8164" bIns="8164" anchor="b"/>
              <a:lstStyle>
                <a:defPPr>
                  <a:defRPr lang="en-US"/>
                </a:defPPr>
                <a:lvl1pPr algn="ctr">
                  <a:lnSpc>
                    <a:spcPct val="87000"/>
                  </a:lnSpc>
                  <a:tabLst>
                    <a:tab pos="0" algn="l"/>
                    <a:tab pos="406086" algn="l"/>
                    <a:tab pos="813612" algn="l"/>
                    <a:tab pos="1221138" algn="l"/>
                    <a:tab pos="1628664" algn="l"/>
                    <a:tab pos="2036190" algn="l"/>
                    <a:tab pos="2443717" algn="l"/>
                    <a:tab pos="2851242" algn="l"/>
                    <a:tab pos="3258769" algn="l"/>
                    <a:tab pos="3666294" algn="l"/>
                    <a:tab pos="4073821" algn="l"/>
                    <a:tab pos="4481346" algn="l"/>
                    <a:tab pos="4888873" algn="l"/>
                    <a:tab pos="5296398" algn="l"/>
                    <a:tab pos="5703925" algn="l"/>
                    <a:tab pos="6111450" algn="l"/>
                    <a:tab pos="6518977" algn="l"/>
                    <a:tab pos="6926502" algn="l"/>
                    <a:tab pos="7334029" algn="l"/>
                    <a:tab pos="7741554" algn="l"/>
                    <a:tab pos="8149081" algn="l"/>
                  </a:tabLst>
                  <a:defRPr sz="1100" b="1">
                    <a:solidFill>
                      <a:srgbClr val="0000FF"/>
                    </a:solidFill>
                    <a:latin typeface="Luxi Sans" charset="0"/>
                    <a:ea typeface="msmincho" charset="0"/>
                    <a:cs typeface="msmincho" charset="0"/>
                  </a:defRPr>
                </a:lvl1pPr>
              </a:lstStyle>
              <a:p>
                <a:r>
                  <a:rPr lang="en-GB" sz="3000" dirty="0">
                    <a:latin typeface="+mn-lt"/>
                    <a:ea typeface="+mn-ea"/>
                    <a:cs typeface="+mn-cs"/>
                  </a:rPr>
                  <a:t>ATLAS</a:t>
                </a:r>
                <a:endParaRPr lang="en-US" sz="3000" dirty="0"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4" name="Picture 612"/>
              <p:cNvPicPr>
                <a:picLocks noChangeAspect="1" noChangeArrowheads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492521" y="774501"/>
                <a:ext cx="2971799" cy="2224834"/>
              </a:xfrm>
              <a:prstGeom prst="rect">
                <a:avLst/>
              </a:prstGeom>
              <a:noFill/>
            </p:spPr>
          </p:pic>
        </p:grpSp>
        <p:sp>
          <p:nvSpPr>
            <p:cNvPr id="28" name="Oval 12"/>
            <p:cNvSpPr>
              <a:spLocks noChangeArrowheads="1"/>
            </p:cNvSpPr>
            <p:nvPr/>
          </p:nvSpPr>
          <p:spPr bwMode="auto">
            <a:xfrm>
              <a:off x="6226682" y="4182322"/>
              <a:ext cx="745893" cy="504056"/>
            </a:xfrm>
            <a:prstGeom prst="ellipse">
              <a:avLst/>
            </a:prstGeom>
            <a:noFill/>
            <a:ln w="381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Line 13"/>
            <p:cNvSpPr>
              <a:spLocks noChangeShapeType="1"/>
            </p:cNvSpPr>
            <p:nvPr/>
          </p:nvSpPr>
          <p:spPr bwMode="auto">
            <a:xfrm flipH="1">
              <a:off x="6901936" y="2851260"/>
              <a:ext cx="3138427" cy="137283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12101" y="3890455"/>
            <a:ext cx="4664381" cy="1922261"/>
            <a:chOff x="7213312" y="4098504"/>
            <a:chExt cx="4664381" cy="1922261"/>
          </a:xfrm>
        </p:grpSpPr>
        <p:grpSp>
          <p:nvGrpSpPr>
            <p:cNvPr id="22" name="Group 21"/>
            <p:cNvGrpSpPr/>
            <p:nvPr/>
          </p:nvGrpSpPr>
          <p:grpSpPr>
            <a:xfrm>
              <a:off x="8821265" y="4098504"/>
              <a:ext cx="3056428" cy="1922261"/>
              <a:chOff x="5879558" y="4807975"/>
              <a:chExt cx="3056428" cy="192226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5879558" y="4807975"/>
                <a:ext cx="3056428" cy="192226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lIns="8164" tIns="25994" rIns="8164" bIns="8164" anchor="b"/>
              <a:lstStyle>
                <a:defPPr>
                  <a:defRPr lang="en-US"/>
                </a:defPPr>
                <a:lvl1pPr algn="ctr">
                  <a:lnSpc>
                    <a:spcPct val="87000"/>
                  </a:lnSpc>
                  <a:tabLst>
                    <a:tab pos="0" algn="l"/>
                    <a:tab pos="406086" algn="l"/>
                    <a:tab pos="813612" algn="l"/>
                    <a:tab pos="1221138" algn="l"/>
                    <a:tab pos="1628664" algn="l"/>
                    <a:tab pos="2036190" algn="l"/>
                    <a:tab pos="2443717" algn="l"/>
                    <a:tab pos="2851242" algn="l"/>
                    <a:tab pos="3258769" algn="l"/>
                    <a:tab pos="3666294" algn="l"/>
                    <a:tab pos="4073821" algn="l"/>
                    <a:tab pos="4481346" algn="l"/>
                    <a:tab pos="4888873" algn="l"/>
                    <a:tab pos="5296398" algn="l"/>
                    <a:tab pos="5703925" algn="l"/>
                    <a:tab pos="6111450" algn="l"/>
                    <a:tab pos="6518977" algn="l"/>
                    <a:tab pos="6926502" algn="l"/>
                    <a:tab pos="7334029" algn="l"/>
                    <a:tab pos="7741554" algn="l"/>
                    <a:tab pos="8149081" algn="l"/>
                  </a:tabLst>
                  <a:defRPr sz="1100" b="1">
                    <a:solidFill>
                      <a:srgbClr val="0000FF"/>
                    </a:solidFill>
                    <a:latin typeface="Luxi Sans" charset="0"/>
                    <a:ea typeface="msmincho" charset="0"/>
                    <a:cs typeface="msmincho" charset="0"/>
                  </a:defRPr>
                </a:lvl1pPr>
              </a:lstStyle>
              <a:p>
                <a:r>
                  <a:rPr lang="en-GB" sz="30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    </a:t>
                </a:r>
                <a:r>
                  <a:rPr lang="en-GB" sz="3000" dirty="0">
                    <a:latin typeface="+mn-lt"/>
                    <a:ea typeface="+mn-ea"/>
                    <a:cs typeface="+mn-cs"/>
                  </a:rPr>
                  <a:t>ALICE</a:t>
                </a:r>
                <a:endParaRPr lang="en-US" sz="3000" dirty="0"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6" name="Picture 614"/>
              <p:cNvPicPr>
                <a:picLocks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140445" y="4966434"/>
                <a:ext cx="2401756" cy="1605344"/>
              </a:xfrm>
              <a:prstGeom prst="rect">
                <a:avLst/>
              </a:prstGeom>
              <a:noFill/>
            </p:spPr>
          </p:pic>
        </p:grp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>
              <a:off x="7213312" y="4328842"/>
              <a:ext cx="955375" cy="570724"/>
            </a:xfrm>
            <a:prstGeom prst="ellipse">
              <a:avLst/>
            </a:prstGeom>
            <a:noFill/>
            <a:ln w="381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" name="Line 13"/>
            <p:cNvSpPr>
              <a:spLocks noChangeShapeType="1"/>
            </p:cNvSpPr>
            <p:nvPr/>
          </p:nvSpPr>
          <p:spPr bwMode="auto">
            <a:xfrm flipH="1" flipV="1">
              <a:off x="8124461" y="4715312"/>
              <a:ext cx="1086080" cy="34271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7932" y="4287133"/>
            <a:ext cx="4561331" cy="1922261"/>
            <a:chOff x="217856" y="4029098"/>
            <a:chExt cx="4561331" cy="1922261"/>
          </a:xfrm>
        </p:grpSpPr>
        <p:grpSp>
          <p:nvGrpSpPr>
            <p:cNvPr id="19" name="Group 18"/>
            <p:cNvGrpSpPr/>
            <p:nvPr/>
          </p:nvGrpSpPr>
          <p:grpSpPr>
            <a:xfrm>
              <a:off x="217856" y="4029098"/>
              <a:ext cx="2722510" cy="1922261"/>
              <a:chOff x="81239" y="4014758"/>
              <a:chExt cx="2722510" cy="1922261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81239" y="4014758"/>
                <a:ext cx="2722510" cy="192226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lIns="8164" tIns="25994" rIns="8164" bIns="8164" anchor="b"/>
              <a:lstStyle>
                <a:defPPr>
                  <a:defRPr lang="en-US"/>
                </a:defPPr>
                <a:lvl1pPr algn="ctr">
                  <a:lnSpc>
                    <a:spcPct val="87000"/>
                  </a:lnSpc>
                  <a:tabLst>
                    <a:tab pos="0" algn="l"/>
                    <a:tab pos="406086" algn="l"/>
                    <a:tab pos="813612" algn="l"/>
                    <a:tab pos="1221138" algn="l"/>
                    <a:tab pos="1628664" algn="l"/>
                    <a:tab pos="2036190" algn="l"/>
                    <a:tab pos="2443717" algn="l"/>
                    <a:tab pos="2851242" algn="l"/>
                    <a:tab pos="3258769" algn="l"/>
                    <a:tab pos="3666294" algn="l"/>
                    <a:tab pos="4073821" algn="l"/>
                    <a:tab pos="4481346" algn="l"/>
                    <a:tab pos="4888873" algn="l"/>
                    <a:tab pos="5296398" algn="l"/>
                    <a:tab pos="5703925" algn="l"/>
                    <a:tab pos="6111450" algn="l"/>
                    <a:tab pos="6518977" algn="l"/>
                    <a:tab pos="6926502" algn="l"/>
                    <a:tab pos="7334029" algn="l"/>
                    <a:tab pos="7741554" algn="l"/>
                    <a:tab pos="8149081" algn="l"/>
                  </a:tabLst>
                  <a:defRPr sz="1100" b="1">
                    <a:solidFill>
                      <a:srgbClr val="0000FF"/>
                    </a:solidFill>
                    <a:latin typeface="Luxi Sans" charset="0"/>
                    <a:ea typeface="msmincho" charset="0"/>
                    <a:cs typeface="msmincho" charset="0"/>
                  </a:defRPr>
                </a:lvl1pPr>
              </a:lstStyle>
              <a:p>
                <a:r>
                  <a:rPr lang="en-GB" sz="3000" dirty="0">
                    <a:latin typeface="+mn-lt"/>
                    <a:ea typeface="+mn-ea"/>
                    <a:cs typeface="+mn-cs"/>
                  </a:rPr>
                  <a:t>CMS</a:t>
                </a:r>
                <a:r>
                  <a:rPr lang="en-GB" sz="30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          </a:t>
                </a:r>
                <a:endParaRPr lang="en-US" sz="30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8" name="Picture 613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1910" y="4097960"/>
                <a:ext cx="2476190" cy="1638095"/>
              </a:xfrm>
              <a:prstGeom prst="rect">
                <a:avLst/>
              </a:prstGeom>
              <a:noFill/>
            </p:spPr>
          </p:pic>
        </p:grpSp>
        <p:sp>
          <p:nvSpPr>
            <p:cNvPr id="34" name="Oval 12"/>
            <p:cNvSpPr>
              <a:spLocks noChangeArrowheads="1"/>
            </p:cNvSpPr>
            <p:nvPr/>
          </p:nvSpPr>
          <p:spPr bwMode="auto">
            <a:xfrm>
              <a:off x="3959038" y="4903710"/>
              <a:ext cx="820149" cy="491146"/>
            </a:xfrm>
            <a:prstGeom prst="ellipse">
              <a:avLst/>
            </a:prstGeom>
            <a:noFill/>
            <a:ln w="381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CC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" name="Line 13"/>
            <p:cNvSpPr>
              <a:spLocks noChangeShapeType="1"/>
            </p:cNvSpPr>
            <p:nvPr/>
          </p:nvSpPr>
          <p:spPr bwMode="auto">
            <a:xfrm flipV="1">
              <a:off x="2784717" y="5232695"/>
              <a:ext cx="1174321" cy="16572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AF2A707-EACA-4270-AF2C-AD5A9007C9D3}"/>
              </a:ext>
            </a:extLst>
          </p:cNvPr>
          <p:cNvSpPr txBox="1"/>
          <p:nvPr/>
        </p:nvSpPr>
        <p:spPr>
          <a:xfrm>
            <a:off x="4395837" y="1376122"/>
            <a:ext cx="673775" cy="29809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164" tIns="25994" rIns="8164" bIns="8164" anchor="ctr"/>
          <a:lstStyle>
            <a:defPPr>
              <a:defRPr lang="en-US"/>
            </a:defPPr>
            <a:lvl1pPr algn="ctr">
              <a:lnSpc>
                <a:spcPct val="87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100" b="1">
                <a:solidFill>
                  <a:srgbClr val="0000FF"/>
                </a:solidFill>
                <a:latin typeface="Luxi Sans" charset="0"/>
                <a:ea typeface="msmincho" charset="0"/>
                <a:cs typeface="msmincho" charset="0"/>
              </a:defRPr>
            </a:lvl1pPr>
          </a:lstStyle>
          <a:p>
            <a:r>
              <a:rPr lang="en-GB" sz="1600" b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Alps</a:t>
            </a:r>
            <a:endParaRPr lang="en-US" sz="1600" b="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751DA1-F656-7D78-9DC8-06BD2CB91E67}"/>
              </a:ext>
            </a:extLst>
          </p:cNvPr>
          <p:cNvSpPr txBox="1"/>
          <p:nvPr/>
        </p:nvSpPr>
        <p:spPr>
          <a:xfrm>
            <a:off x="6115831" y="1951134"/>
            <a:ext cx="970181" cy="37037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164" tIns="25994" rIns="8164" bIns="8164" anchor="ctr"/>
          <a:lstStyle>
            <a:defPPr>
              <a:defRPr lang="en-US"/>
            </a:defPPr>
            <a:lvl1pPr algn="ctr">
              <a:lnSpc>
                <a:spcPct val="87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100" b="1">
                <a:solidFill>
                  <a:srgbClr val="0000FF"/>
                </a:solidFill>
                <a:latin typeface="Luxi Sans" charset="0"/>
                <a:ea typeface="msmincho" charset="0"/>
                <a:cs typeface="msmincho" charset="0"/>
              </a:defRPr>
            </a:lvl1pPr>
          </a:lstStyle>
          <a:p>
            <a:r>
              <a:rPr lang="en-GB" sz="1600" b="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CERN</a:t>
            </a:r>
            <a:endParaRPr lang="en-US" sz="1600" b="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700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7E0F1E-26ED-2E32-1EA4-75383ACFD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32" y="803076"/>
            <a:ext cx="11423979" cy="3147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301" y="89798"/>
            <a:ext cx="3735585" cy="776327"/>
          </a:xfrm>
        </p:spPr>
        <p:txBody>
          <a:bodyPr>
            <a:normAutofit fontScale="90000"/>
          </a:bodyPr>
          <a:lstStyle/>
          <a:p>
            <a:r>
              <a:rPr lang="en-GB" dirty="0"/>
              <a:t>LHC and HL-LHC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36474" y="320542"/>
            <a:ext cx="748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today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C68BCB76-A10D-60AF-5BF3-B233E571681C}"/>
              </a:ext>
            </a:extLst>
          </p:cNvPr>
          <p:cNvSpPr txBox="1">
            <a:spLocks/>
          </p:cNvSpPr>
          <p:nvPr/>
        </p:nvSpPr>
        <p:spPr>
          <a:xfrm rot="16200000">
            <a:off x="10475128" y="1962432"/>
            <a:ext cx="3016681" cy="417068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182563" indent="-14605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23888" indent="-174625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89013" indent="-182563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>
              <a:buFont typeface="Arial"/>
              <a:buNone/>
            </a:pPr>
            <a:r>
              <a:rPr lang="en-GB" sz="1600" dirty="0"/>
              <a:t>[</a:t>
            </a:r>
            <a:r>
              <a:rPr lang="en-GB" sz="1600" dirty="0">
                <a:hlinkClick r:id="rId3"/>
              </a:rPr>
              <a:t>HL-LHC schedule </a:t>
            </a:r>
            <a:r>
              <a:rPr lang="en-GB" sz="1600" dirty="0"/>
              <a:t>– Sept.2025]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8CFE14-678D-5885-A6C3-612E53F1CB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207"/>
          <a:stretch>
            <a:fillRect/>
          </a:stretch>
        </p:blipFill>
        <p:spPr>
          <a:xfrm>
            <a:off x="1049026" y="3590419"/>
            <a:ext cx="4212431" cy="27314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807431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Example</a:t>
            </a:r>
            <a:br>
              <a:rPr lang="en-GB" dirty="0"/>
            </a:br>
            <a:r>
              <a:rPr lang="en-GB" dirty="0"/>
              <a:t>ATLAS: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7910936" y="638288"/>
            <a:ext cx="0" cy="28738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31A5F8B-45D8-5D61-A839-40515F197C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863"/>
          <a:stretch>
            <a:fillRect/>
          </a:stretch>
        </p:blipFill>
        <p:spPr>
          <a:xfrm>
            <a:off x="6728364" y="3692575"/>
            <a:ext cx="4414610" cy="252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935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Phase 2 upgrades - High Lumi (HL)-LHC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964" y="1497058"/>
            <a:ext cx="4240696" cy="1799256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50" y="1340800"/>
            <a:ext cx="5580719" cy="391102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8651" y="1252828"/>
            <a:ext cx="5879102" cy="4116264"/>
            <a:chOff x="111213" y="2588200"/>
            <a:chExt cx="7442801" cy="3762344"/>
          </a:xfrm>
          <a:noFill/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85E4EC4B-3923-E24F-958B-B6D2B5905D72}"/>
                </a:ext>
              </a:extLst>
            </p:cNvPr>
            <p:cNvSpPr/>
            <p:nvPr/>
          </p:nvSpPr>
          <p:spPr>
            <a:xfrm>
              <a:off x="111213" y="2588200"/>
              <a:ext cx="7442801" cy="3762344"/>
            </a:xfrm>
            <a:prstGeom prst="roundRect">
              <a:avLst>
                <a:gd name="adj" fmla="val 5149"/>
              </a:avLst>
            </a:prstGeom>
            <a:grpFill/>
            <a:ln w="19050">
              <a:solidFill>
                <a:srgbClr val="013994"/>
              </a:solidFill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s</a:t>
              </a: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2141520" y="3352076"/>
              <a:ext cx="243336" cy="25192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/>
              <a:endParaRPr lang="en-AU" altLang="en-US" sz="1000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261" y="1726643"/>
            <a:ext cx="5453075" cy="29686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02745" y="1282357"/>
            <a:ext cx="2893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CMS Phase-2 upgrade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229261" y="1238181"/>
            <a:ext cx="5747557" cy="4116264"/>
            <a:chOff x="111213" y="2588200"/>
            <a:chExt cx="7442801" cy="3762344"/>
          </a:xfrm>
          <a:noFill/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5E4EC4B-3923-E24F-958B-B6D2B5905D72}"/>
                </a:ext>
              </a:extLst>
            </p:cNvPr>
            <p:cNvSpPr/>
            <p:nvPr/>
          </p:nvSpPr>
          <p:spPr>
            <a:xfrm>
              <a:off x="111213" y="2588200"/>
              <a:ext cx="7442801" cy="3762344"/>
            </a:xfrm>
            <a:prstGeom prst="roundRect">
              <a:avLst>
                <a:gd name="adj" fmla="val 5149"/>
              </a:avLst>
            </a:prstGeom>
            <a:grpFill/>
            <a:ln w="19050">
              <a:solidFill>
                <a:srgbClr val="013994"/>
              </a:solidFill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s</a:t>
              </a: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2141520" y="3352076"/>
              <a:ext cx="243336" cy="25192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/>
              <a:endParaRPr lang="en-AU" altLang="en-US" sz="10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811778" y="5500787"/>
            <a:ext cx="10879223" cy="370633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182563" indent="-14605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23888" indent="-174625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89013" indent="-182563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>
              <a:buNone/>
            </a:pPr>
            <a:r>
              <a:rPr lang="en-GB" b="1" dirty="0"/>
              <a:t>About 800 m</a:t>
            </a:r>
            <a:r>
              <a:rPr lang="en-GB" b="1" baseline="30000" dirty="0"/>
              <a:t>2</a:t>
            </a:r>
            <a:r>
              <a:rPr lang="en-GB" b="1" dirty="0"/>
              <a:t> of silicon sensors for the phase 2 upgrades of ATLAS &amp; CMS (RUN 4 from 2030)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5962" y="5795889"/>
            <a:ext cx="11450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0000"/>
                </a:solidFill>
              </a:rPr>
              <a:t>..and all based on p-type silicon and no longer n-type silicon. Why? … let's see last part of this talk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450025" y="3566134"/>
            <a:ext cx="1318497" cy="8404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2094236" y="4781950"/>
            <a:ext cx="1781241" cy="433137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8296549" y="4018004"/>
            <a:ext cx="2140227" cy="7214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6278525" y="3840851"/>
            <a:ext cx="2018024" cy="652342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6278525" y="3151783"/>
            <a:ext cx="1636432" cy="60989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13CA33-F4B5-21EF-224C-7CC0404F184B}"/>
              </a:ext>
            </a:extLst>
          </p:cNvPr>
          <p:cNvSpPr txBox="1"/>
          <p:nvPr/>
        </p:nvSpPr>
        <p:spPr>
          <a:xfrm>
            <a:off x="969585" y="769431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Installation in LS3 (2026-2030)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601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58106-E381-3593-D3CC-2FBAF6625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 upgrades: ALICE &amp; LHCb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86038-97F3-0A73-D68E-27E32BE5C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897919"/>
            <a:ext cx="11549743" cy="776327"/>
          </a:xfrm>
        </p:spPr>
        <p:txBody>
          <a:bodyPr>
            <a:normAutofit/>
          </a:bodyPr>
          <a:lstStyle/>
          <a:p>
            <a:r>
              <a:rPr lang="en-US" sz="2000" dirty="0"/>
              <a:t>HL-LHC: further proposed upgrades of ALICE (ALICE 3) and LHCb (Upgrade II) in LS4</a:t>
            </a:r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84B8D-BA34-03BA-F76C-3264DF8DEE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D6611-DB90-3E4E-2182-B24716728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F2CB1-7AC5-A964-CBE8-3B7440A35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84E43E-39F8-2197-0659-E7DB2A3A4425}"/>
              </a:ext>
            </a:extLst>
          </p:cNvPr>
          <p:cNvSpPr txBox="1"/>
          <p:nvPr/>
        </p:nvSpPr>
        <p:spPr>
          <a:xfrm>
            <a:off x="226006" y="6350586"/>
            <a:ext cx="2123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From </a:t>
            </a:r>
            <a:r>
              <a:rPr lang="en-US" sz="1200" dirty="0" err="1">
                <a:solidFill>
                  <a:srgbClr val="000000"/>
                </a:solidFill>
              </a:rPr>
              <a:t>F.Gianotti</a:t>
            </a:r>
            <a:r>
              <a:rPr lang="en-US" sz="1200" dirty="0">
                <a:solidFill>
                  <a:srgbClr val="000000"/>
                </a:solidFill>
              </a:rPr>
              <a:t> – June 2025</a:t>
            </a:r>
            <a:endParaRPr lang="en-GB" sz="1200" dirty="0">
              <a:solidFill>
                <a:srgbClr val="00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E56058-894B-D588-49BA-AFD7104B25B3}"/>
              </a:ext>
            </a:extLst>
          </p:cNvPr>
          <p:cNvGrpSpPr/>
          <p:nvPr/>
        </p:nvGrpSpPr>
        <p:grpSpPr>
          <a:xfrm>
            <a:off x="6235710" y="1385269"/>
            <a:ext cx="5753236" cy="4891900"/>
            <a:chOff x="204236" y="1458686"/>
            <a:chExt cx="5753236" cy="482787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C700BA-DC12-D126-6D37-ECC4C7308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895" y="1569710"/>
              <a:ext cx="4508706" cy="28019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61477C-BBDF-1EC5-F2EF-4C078EFA1C44}"/>
                </a:ext>
              </a:extLst>
            </p:cNvPr>
            <p:cNvSpPr txBox="1"/>
            <p:nvPr/>
          </p:nvSpPr>
          <p:spPr>
            <a:xfrm>
              <a:off x="239878" y="4488071"/>
              <a:ext cx="5717594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n-GB" sz="1400" dirty="0"/>
                <a:t>Goal is to operate at L = 1 x 10</a:t>
              </a:r>
              <a:r>
                <a:rPr lang="en-GB" sz="1400" baseline="30000" dirty="0"/>
                <a:t>34</a:t>
              </a:r>
              <a:r>
                <a:rPr lang="en-GB" sz="1400" dirty="0"/>
                <a:t> cm</a:t>
              </a:r>
              <a:r>
                <a:rPr lang="en-GB" sz="1400" baseline="30000" dirty="0"/>
                <a:t>-2</a:t>
              </a:r>
              <a:r>
                <a:rPr lang="en-GB" sz="1400" dirty="0"/>
                <a:t> s</a:t>
              </a:r>
              <a:r>
                <a:rPr lang="en-GB" sz="1400" baseline="30000" dirty="0"/>
                <a:t>-1</a:t>
              </a:r>
              <a:r>
                <a:rPr lang="en-GB" sz="1400" dirty="0"/>
                <a:t>(2 x 10</a:t>
              </a:r>
              <a:r>
                <a:rPr lang="en-GB" sz="1400" baseline="30000" dirty="0"/>
                <a:t>33</a:t>
              </a:r>
              <a:r>
                <a:rPr lang="en-GB" sz="1400" dirty="0"/>
                <a:t> today) </a:t>
              </a:r>
              <a:br>
                <a:rPr lang="en-GB" sz="1400" dirty="0"/>
              </a:br>
              <a:r>
                <a:rPr lang="en-GB" sz="1400" dirty="0"/>
                <a:t>and record 300 fb</a:t>
              </a:r>
              <a:r>
                <a:rPr lang="en-GB" sz="1400" baseline="30000" dirty="0"/>
                <a:t>-1 </a:t>
              </a:r>
              <a:r>
                <a:rPr lang="en-GB" sz="1400" dirty="0"/>
                <a:t>by end of HL-LHC (</a:t>
              </a:r>
              <a:r>
                <a:rPr lang="en-GB" sz="1400" dirty="0" err="1"/>
                <a:t>cfr</a:t>
              </a:r>
              <a:r>
                <a:rPr lang="en-GB" sz="1400" dirty="0"/>
                <a:t> 50 fb-1 before LS4). </a:t>
              </a:r>
            </a:p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n-GB" sz="1400" b="1" dirty="0"/>
                <a:t>Full replacement of tracking detectors (high-granularity, radiation-hard detectors with fast timing capability), </a:t>
              </a:r>
              <a:r>
                <a:rPr lang="en-GB" sz="1400" dirty="0"/>
                <a:t>new readout for ECAL and RICH. </a:t>
              </a:r>
            </a:p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n-GB" sz="1400" dirty="0"/>
                <a:t>Significant improvements in precision, world-best sensitivity to most key flavour physics observables, broad programme beyond flavour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76FF0CC-2088-8B3B-C545-B68703DFA974}"/>
                </a:ext>
              </a:extLst>
            </p:cNvPr>
            <p:cNvGrpSpPr/>
            <p:nvPr/>
          </p:nvGrpSpPr>
          <p:grpSpPr>
            <a:xfrm>
              <a:off x="204236" y="1458686"/>
              <a:ext cx="5695823" cy="4827877"/>
              <a:chOff x="111213" y="2588200"/>
              <a:chExt cx="7442801" cy="3762344"/>
            </a:xfrm>
            <a:noFill/>
          </p:grpSpPr>
          <p:sp>
            <p:nvSpPr>
              <p:cNvPr id="15" name="Rounded Rectangle 8">
                <a:extLst>
                  <a:ext uri="{FF2B5EF4-FFF2-40B4-BE49-F238E27FC236}">
                    <a16:creationId xmlns:a16="http://schemas.microsoft.com/office/drawing/2014/main" id="{F4B75BA3-51FA-E5CB-2373-212CCC680062}"/>
                  </a:ext>
                </a:extLst>
              </p:cNvPr>
              <p:cNvSpPr/>
              <p:nvPr/>
            </p:nvSpPr>
            <p:spPr>
              <a:xfrm>
                <a:off x="111213" y="2588200"/>
                <a:ext cx="7442801" cy="3762344"/>
              </a:xfrm>
              <a:prstGeom prst="roundRect">
                <a:avLst>
                  <a:gd name="adj" fmla="val 5149"/>
                </a:avLst>
              </a:prstGeom>
              <a:grpFill/>
              <a:ln w="19050">
                <a:solidFill>
                  <a:srgbClr val="013994"/>
                </a:solidFill>
              </a:ln>
              <a:effectLst>
                <a:outerShdw blurRad="127000" dist="381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s</a:t>
                </a:r>
              </a:p>
            </p:txBody>
          </p:sp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03A265A1-D9AF-A299-3691-15B83DBC7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520" y="3352076"/>
                <a:ext cx="243336" cy="25192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pPr algn="l"/>
                <a:endParaRPr lang="en-AU" altLang="en-US" sz="1000" b="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34AB47C-4F04-A5E7-A3D8-F9571E843318}"/>
              </a:ext>
            </a:extLst>
          </p:cNvPr>
          <p:cNvGrpSpPr/>
          <p:nvPr/>
        </p:nvGrpSpPr>
        <p:grpSpPr>
          <a:xfrm>
            <a:off x="120140" y="1394663"/>
            <a:ext cx="5998027" cy="4891900"/>
            <a:chOff x="6076821" y="1394663"/>
            <a:chExt cx="5998027" cy="48919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2AA574-6FA7-9B3D-9B66-ECEEAE10A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1615" y="1569709"/>
              <a:ext cx="5116922" cy="316929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484B5A-4103-D03A-297B-E26F55E970AB}"/>
                </a:ext>
              </a:extLst>
            </p:cNvPr>
            <p:cNvSpPr txBox="1"/>
            <p:nvPr/>
          </p:nvSpPr>
          <p:spPr>
            <a:xfrm>
              <a:off x="6227021" y="4770839"/>
              <a:ext cx="58478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n-GB" sz="1400" dirty="0"/>
                <a:t>Goal is to record ~ 35 nb</a:t>
              </a:r>
              <a:r>
                <a:rPr lang="en-GB" sz="1400" baseline="30000" dirty="0"/>
                <a:t>-1 </a:t>
              </a:r>
              <a:r>
                <a:rPr lang="en-GB" sz="1400" dirty="0"/>
                <a:t>in Run 5 (</a:t>
              </a:r>
              <a:r>
                <a:rPr lang="en-GB" sz="1400" dirty="0" err="1"/>
                <a:t>cfr</a:t>
              </a:r>
              <a:r>
                <a:rPr lang="en-GB" sz="1400" dirty="0"/>
                <a:t> 13 nb</a:t>
              </a:r>
              <a:r>
                <a:rPr lang="en-GB" sz="1400" baseline="30000" dirty="0"/>
                <a:t>-1</a:t>
              </a:r>
              <a:r>
                <a:rPr lang="en-GB" sz="1400" dirty="0"/>
                <a:t> before LS4) </a:t>
              </a:r>
            </a:p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n-GB" sz="1400" b="1" dirty="0"/>
                <a:t>Fully new detector, CMOS silicon tracker, monolithic time-of-flight sensors, </a:t>
              </a:r>
              <a:r>
                <a:rPr lang="en-GB" sz="1400" dirty="0"/>
                <a:t>RICH, and new superconducting magnet with 1-2 T. </a:t>
              </a:r>
            </a:p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n-GB" sz="1400" dirty="0"/>
                <a:t>Significant improvement in pointing precision and acceptance.</a:t>
              </a:r>
              <a:br>
                <a:rPr lang="en-GB" sz="1400" dirty="0"/>
              </a:br>
              <a:r>
                <a:rPr lang="en-GB" sz="1400" dirty="0"/>
                <a:t>Unprecedented studies of quark-gluon plasma using in particular heavy flavour hadrons and di-electron mass spectra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D8DB4F1-A292-9AC8-006E-F424C5B48067}"/>
                </a:ext>
              </a:extLst>
            </p:cNvPr>
            <p:cNvGrpSpPr/>
            <p:nvPr/>
          </p:nvGrpSpPr>
          <p:grpSpPr>
            <a:xfrm>
              <a:off x="6076821" y="1394663"/>
              <a:ext cx="5864806" cy="4891900"/>
              <a:chOff x="111213" y="2588200"/>
              <a:chExt cx="7442801" cy="3762344"/>
            </a:xfrm>
            <a:noFill/>
          </p:grpSpPr>
          <p:sp>
            <p:nvSpPr>
              <p:cNvPr id="18" name="Rounded Rectangle 8">
                <a:extLst>
                  <a:ext uri="{FF2B5EF4-FFF2-40B4-BE49-F238E27FC236}">
                    <a16:creationId xmlns:a16="http://schemas.microsoft.com/office/drawing/2014/main" id="{5ADAF685-FD81-6308-B8B9-0E83C4D51189}"/>
                  </a:ext>
                </a:extLst>
              </p:cNvPr>
              <p:cNvSpPr/>
              <p:nvPr/>
            </p:nvSpPr>
            <p:spPr>
              <a:xfrm>
                <a:off x="111213" y="2588200"/>
                <a:ext cx="7442801" cy="3762344"/>
              </a:xfrm>
              <a:prstGeom prst="roundRect">
                <a:avLst>
                  <a:gd name="adj" fmla="val 5149"/>
                </a:avLst>
              </a:prstGeom>
              <a:grpFill/>
              <a:ln w="19050">
                <a:solidFill>
                  <a:srgbClr val="013994"/>
                </a:solidFill>
              </a:ln>
              <a:effectLst>
                <a:outerShdw blurRad="127000" dist="381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s</a:t>
                </a:r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83BCDDA6-DA1A-7FDA-9710-AF79C6C34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520" y="3352076"/>
                <a:ext cx="243336" cy="25192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pPr algn="l"/>
                <a:endParaRPr lang="en-AU" altLang="en-US" sz="1000" b="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D537A1E-7B62-9904-A9C1-760211A7FA2B}"/>
              </a:ext>
            </a:extLst>
          </p:cNvPr>
          <p:cNvSpPr txBox="1"/>
          <p:nvPr/>
        </p:nvSpPr>
        <p:spPr>
          <a:xfrm rot="1077248">
            <a:off x="10724713" y="83422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2034-35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023E796-C50C-AA2B-F02B-D0617BF60F48}"/>
              </a:ext>
            </a:extLst>
          </p:cNvPr>
          <p:cNvSpPr/>
          <p:nvPr/>
        </p:nvSpPr>
        <p:spPr>
          <a:xfrm>
            <a:off x="9838309" y="840832"/>
            <a:ext cx="620485" cy="512643"/>
          </a:xfrm>
          <a:prstGeom prst="ellipse">
            <a:avLst/>
          </a:prstGeom>
          <a:noFill/>
          <a:ln>
            <a:solidFill>
              <a:srgbClr val="F5110D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8D5079-94DB-C45E-B7F4-18F4A781BBE3}"/>
              </a:ext>
            </a:extLst>
          </p:cNvPr>
          <p:cNvSpPr/>
          <p:nvPr/>
        </p:nvSpPr>
        <p:spPr>
          <a:xfrm>
            <a:off x="10409463" y="1208314"/>
            <a:ext cx="849086" cy="277858"/>
          </a:xfrm>
          <a:custGeom>
            <a:avLst/>
            <a:gdLst>
              <a:gd name="connsiteX0" fmla="*/ 0 w 849086"/>
              <a:gd name="connsiteY0" fmla="*/ 40822 h 277858"/>
              <a:gd name="connsiteX1" fmla="*/ 473529 w 849086"/>
              <a:gd name="connsiteY1" fmla="*/ 277586 h 277858"/>
              <a:gd name="connsiteX2" fmla="*/ 849086 w 849086"/>
              <a:gd name="connsiteY2" fmla="*/ 0 h 27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9086" h="277858">
                <a:moveTo>
                  <a:pt x="0" y="40822"/>
                </a:moveTo>
                <a:cubicBezTo>
                  <a:pt x="166007" y="162606"/>
                  <a:pt x="332015" y="284390"/>
                  <a:pt x="473529" y="277586"/>
                </a:cubicBezTo>
                <a:cubicBezTo>
                  <a:pt x="615043" y="270782"/>
                  <a:pt x="732064" y="135391"/>
                  <a:pt x="849086" y="0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miter lim="800000"/>
            <a:headEnd type="oval" w="lg" len="lg"/>
            <a:tailEnd type="triangle" w="lg" len="lg"/>
          </a:ln>
          <a:effectLst/>
        </p:spPr>
        <p:txBody>
          <a:bodyPr rtlCol="0" anchor="ctr"/>
          <a:lstStyle/>
          <a:p>
            <a:pPr algn="ctr" defTabSz="457200"/>
            <a:endParaRPr lang="en-GB">
              <a:solidFill>
                <a:sysClr val="window" lastClr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16688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D9137AC-B38D-515D-224D-CBB9F103F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73" y="3485062"/>
            <a:ext cx="7041550" cy="20627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81792-01C2-1E49-3AD9-2740FCD3B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Large Experiments ??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17385-B709-D7D4-521A-3C9BB5921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1538"/>
            <a:ext cx="5480730" cy="20281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Community discussing on future options</a:t>
            </a:r>
          </a:p>
          <a:p>
            <a:pPr lvl="1"/>
            <a:r>
              <a:rPr lang="en-US" dirty="0"/>
              <a:t>ESPP 2026 update in progress</a:t>
            </a:r>
          </a:p>
          <a:p>
            <a:pPr lvl="2"/>
            <a:r>
              <a:rPr lang="en-US" dirty="0">
                <a:hlinkClick r:id="rId3"/>
              </a:rPr>
              <a:t>European Strategy for Particle Physics</a:t>
            </a:r>
            <a:endParaRPr lang="en-US" dirty="0"/>
          </a:p>
          <a:p>
            <a:pPr lvl="1"/>
            <a:r>
              <a:rPr lang="en-US" dirty="0"/>
              <a:t>CERN performed feasibility study on FCC</a:t>
            </a:r>
          </a:p>
          <a:p>
            <a:pPr lvl="2"/>
            <a:r>
              <a:rPr lang="en-US" dirty="0"/>
              <a:t>Future Circular Collider (FCC-ee then FCC-</a:t>
            </a:r>
            <a:r>
              <a:rPr lang="en-US" dirty="0" err="1"/>
              <a:t>hh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..many other proposals on how to proceed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A932D-4CFF-7FEA-9A40-7417A6B36C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61784-EC73-98B2-9978-402555CB4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2146B-177D-7A76-1BD2-7145D27FE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52EE34-6C51-E1C4-E90A-70695BB68CBD}"/>
              </a:ext>
            </a:extLst>
          </p:cNvPr>
          <p:cNvSpPr txBox="1">
            <a:spLocks/>
          </p:cNvSpPr>
          <p:nvPr/>
        </p:nvSpPr>
        <p:spPr>
          <a:xfrm>
            <a:off x="111242" y="5822175"/>
            <a:ext cx="12013849" cy="776327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182563" indent="-14605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23888" indent="-174625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89013" indent="-182563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any choice of project: </a:t>
            </a:r>
            <a:r>
              <a:rPr lang="en-US" b="1" dirty="0">
                <a:solidFill>
                  <a:srgbClr val="FF0000"/>
                </a:solidFill>
              </a:rPr>
              <a:t>more advanced detectors will be needed!</a:t>
            </a:r>
          </a:p>
          <a:p>
            <a:pPr lvl="1"/>
            <a:r>
              <a:rPr lang="en-US" dirty="0"/>
              <a:t>Need to keep detector development running (preserve know-how &amp; community) while next large project is being decided 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F0C64B-24EB-E6EE-AB95-A8F7C2F28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195" y="2910383"/>
            <a:ext cx="3102379" cy="2663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745C51-920D-51C5-2FCE-59963C3AE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993" y="915710"/>
            <a:ext cx="5622144" cy="24053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D511D5-8D18-8337-58E6-F0762C2DC3DC}"/>
              </a:ext>
            </a:extLst>
          </p:cNvPr>
          <p:cNvSpPr txBox="1"/>
          <p:nvPr/>
        </p:nvSpPr>
        <p:spPr>
          <a:xfrm rot="16200000">
            <a:off x="10841158" y="1630755"/>
            <a:ext cx="17908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[</a:t>
            </a:r>
            <a:r>
              <a:rPr lang="en-US" sz="1100" dirty="0">
                <a:hlinkClick r:id="rId6"/>
              </a:rPr>
              <a:t>LHC schedule – Sept.25</a:t>
            </a:r>
            <a:r>
              <a:rPr lang="en-US" sz="1100" dirty="0"/>
              <a:t>]</a:t>
            </a:r>
            <a:endParaRPr lang="en-GB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DE2F80-571B-0365-16D5-F9D2E5D7424C}"/>
              </a:ext>
            </a:extLst>
          </p:cNvPr>
          <p:cNvSpPr txBox="1"/>
          <p:nvPr/>
        </p:nvSpPr>
        <p:spPr>
          <a:xfrm>
            <a:off x="9298084" y="2898039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(HL-) LHC timeline</a:t>
            </a:r>
            <a:endParaRPr lang="en-GB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EB582D-1652-7B88-2056-A471A8EB1916}"/>
              </a:ext>
            </a:extLst>
          </p:cNvPr>
          <p:cNvGrpSpPr/>
          <p:nvPr/>
        </p:nvGrpSpPr>
        <p:grpSpPr>
          <a:xfrm>
            <a:off x="5638800" y="866124"/>
            <a:ext cx="6264079" cy="2504523"/>
            <a:chOff x="111213" y="2588200"/>
            <a:chExt cx="7442801" cy="3762344"/>
          </a:xfrm>
          <a:noFill/>
        </p:grpSpPr>
        <p:sp>
          <p:nvSpPr>
            <p:cNvPr id="24" name="Rounded Rectangle 8">
              <a:extLst>
                <a:ext uri="{FF2B5EF4-FFF2-40B4-BE49-F238E27FC236}">
                  <a16:creationId xmlns:a16="http://schemas.microsoft.com/office/drawing/2014/main" id="{10D559A9-5895-C66B-DBE9-769FCA5C9A90}"/>
                </a:ext>
              </a:extLst>
            </p:cNvPr>
            <p:cNvSpPr/>
            <p:nvPr/>
          </p:nvSpPr>
          <p:spPr>
            <a:xfrm>
              <a:off x="111213" y="2588200"/>
              <a:ext cx="7442801" cy="3762344"/>
            </a:xfrm>
            <a:prstGeom prst="roundRect">
              <a:avLst>
                <a:gd name="adj" fmla="val 5149"/>
              </a:avLst>
            </a:prstGeom>
            <a:grpFill/>
            <a:ln w="19050">
              <a:solidFill>
                <a:srgbClr val="013994"/>
              </a:solidFill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1DC908C4-AF22-6A52-D068-85AFA85F9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1520" y="3352076"/>
              <a:ext cx="243336" cy="25192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/>
              <a:endParaRPr lang="en-AU" altLang="en-US" sz="10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F226D33-C810-C672-B3D6-8F5DA6DDA216}"/>
              </a:ext>
            </a:extLst>
          </p:cNvPr>
          <p:cNvSpPr txBox="1"/>
          <p:nvPr/>
        </p:nvSpPr>
        <p:spPr>
          <a:xfrm>
            <a:off x="8495997" y="278095"/>
            <a:ext cx="748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today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C7D09E-81F0-4F30-47D5-3B568A9F136A}"/>
              </a:ext>
            </a:extLst>
          </p:cNvPr>
          <p:cNvCxnSpPr>
            <a:cxnSpLocks/>
          </p:cNvCxnSpPr>
          <p:nvPr/>
        </p:nvCxnSpPr>
        <p:spPr>
          <a:xfrm flipV="1">
            <a:off x="8870459" y="591762"/>
            <a:ext cx="0" cy="11934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05CF3B8-579F-C84A-263E-4B8FE5DDBED0}"/>
              </a:ext>
            </a:extLst>
          </p:cNvPr>
          <p:cNvSpPr txBox="1"/>
          <p:nvPr/>
        </p:nvSpPr>
        <p:spPr>
          <a:xfrm>
            <a:off x="8033657" y="2478230"/>
            <a:ext cx="19703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ALICE &amp; LHCb</a:t>
            </a:r>
          </a:p>
          <a:p>
            <a:pPr algn="ctr"/>
            <a:r>
              <a:rPr lang="en-US" sz="1100" b="1" dirty="0">
                <a:solidFill>
                  <a:srgbClr val="000000"/>
                </a:solidFill>
              </a:rPr>
              <a:t>upgrades ?</a:t>
            </a:r>
            <a:endParaRPr lang="en-GB" sz="1100" b="1" dirty="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5EC57A-5296-67DF-496C-AE6834935812}"/>
              </a:ext>
            </a:extLst>
          </p:cNvPr>
          <p:cNvSpPr txBox="1"/>
          <p:nvPr/>
        </p:nvSpPr>
        <p:spPr>
          <a:xfrm>
            <a:off x="8300839" y="376375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481A6A-A962-FD85-A5D5-C073E0C3442A}"/>
              </a:ext>
            </a:extLst>
          </p:cNvPr>
          <p:cNvSpPr txBox="1"/>
          <p:nvPr/>
        </p:nvSpPr>
        <p:spPr>
          <a:xfrm>
            <a:off x="9407764" y="376375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?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695A47-ABE7-6799-D30B-B3D9EE2B739A}"/>
              </a:ext>
            </a:extLst>
          </p:cNvPr>
          <p:cNvSpPr txBox="1"/>
          <p:nvPr/>
        </p:nvSpPr>
        <p:spPr>
          <a:xfrm>
            <a:off x="10575993" y="376375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?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314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13322-1392-FB92-7059-831A08F6F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95E41-299A-6CD2-F141-49BAB73A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7140" y="882496"/>
            <a:ext cx="12192000" cy="1605365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R&amp;D on Solid-state Detector Technologies</a:t>
            </a:r>
            <a:br>
              <a:rPr lang="en-US" sz="4400" dirty="0"/>
            </a:br>
            <a:r>
              <a:rPr lang="en-US" sz="2800" i="1" dirty="0"/>
              <a:t>for High Energy Physics applications</a:t>
            </a:r>
            <a:endParaRPr lang="en-GB" sz="4400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94775-DDBB-A92B-3EA8-B5AEAF62A1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00537-98B2-42E8-AA5B-EE6031D95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353D6-D11D-FD24-1BB6-F1811797D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9400F-5167-5359-0D94-C1F0932631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0"/>
          <a:stretch/>
        </p:blipFill>
        <p:spPr>
          <a:xfrm>
            <a:off x="1855828" y="3102554"/>
            <a:ext cx="1522329" cy="868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5AE8DE-406B-B402-AC84-DAADC9C07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686" y="2883325"/>
            <a:ext cx="2472188" cy="9596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DBB1A0-9CBF-945E-0781-71123C72B535}"/>
              </a:ext>
            </a:extLst>
          </p:cNvPr>
          <p:cNvSpPr txBox="1"/>
          <p:nvPr/>
        </p:nvSpPr>
        <p:spPr>
          <a:xfrm>
            <a:off x="6401721" y="4725526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 2024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D7D0CC-4A6E-DBA9-D08F-878E71F8531A}"/>
              </a:ext>
            </a:extLst>
          </p:cNvPr>
          <p:cNvSpPr txBox="1"/>
          <p:nvPr/>
        </p:nvSpPr>
        <p:spPr>
          <a:xfrm>
            <a:off x="1569757" y="4236285"/>
            <a:ext cx="1249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RD42</a:t>
            </a:r>
            <a:endParaRPr lang="en-GB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990CF-86B5-145D-215A-30B2AB73A67E}"/>
              </a:ext>
            </a:extLst>
          </p:cNvPr>
          <p:cNvSpPr txBox="1"/>
          <p:nvPr/>
        </p:nvSpPr>
        <p:spPr>
          <a:xfrm>
            <a:off x="4030582" y="2970402"/>
            <a:ext cx="4170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Long and very successful history on global R&amp;D collaborations anchored</a:t>
            </a:r>
            <a:br>
              <a:rPr lang="en-US" dirty="0"/>
            </a:br>
            <a:r>
              <a:rPr lang="en-US" dirty="0"/>
              <a:t> at CERN is presently continued in form of DRDs born out of the </a:t>
            </a:r>
            <a:br>
              <a:rPr lang="en-US" dirty="0"/>
            </a:br>
            <a:r>
              <a:rPr lang="en-US" dirty="0">
                <a:hlinkClick r:id="rId4"/>
              </a:rPr>
              <a:t>2021 ECFA detector roadmap</a:t>
            </a:r>
            <a:endParaRPr lang="en-GB" dirty="0"/>
          </a:p>
        </p:txBody>
      </p:sp>
      <p:sp>
        <p:nvSpPr>
          <p:cNvPr id="14" name="Rounded Rectangle 290">
            <a:extLst>
              <a:ext uri="{FF2B5EF4-FFF2-40B4-BE49-F238E27FC236}">
                <a16:creationId xmlns:a16="http://schemas.microsoft.com/office/drawing/2014/main" id="{CF148333-B519-D58F-1FDD-20F8AF5E60C6}"/>
              </a:ext>
            </a:extLst>
          </p:cNvPr>
          <p:cNvSpPr/>
          <p:nvPr/>
        </p:nvSpPr>
        <p:spPr>
          <a:xfrm>
            <a:off x="294557" y="2745414"/>
            <a:ext cx="3439885" cy="2027702"/>
          </a:xfrm>
          <a:prstGeom prst="roundRect">
            <a:avLst>
              <a:gd name="adj" fmla="val 12334"/>
            </a:avLst>
          </a:prstGeom>
          <a:noFill/>
          <a:ln w="15875">
            <a:solidFill>
              <a:srgbClr val="013994"/>
            </a:solidFill>
            <a:prstDash val="sysDot"/>
          </a:ln>
          <a:effectLst>
            <a:outerShdw blurRad="1270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DDD314-1F52-2D52-427F-6244A4827221}"/>
              </a:ext>
            </a:extLst>
          </p:cNvPr>
          <p:cNvSpPr txBox="1"/>
          <p:nvPr/>
        </p:nvSpPr>
        <p:spPr>
          <a:xfrm>
            <a:off x="510238" y="3355621"/>
            <a:ext cx="1249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RD48</a:t>
            </a:r>
            <a:endParaRPr lang="en-GB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75B53-760D-49C4-BDD9-BAC63D77D44C}"/>
              </a:ext>
            </a:extLst>
          </p:cNvPr>
          <p:cNvSpPr txBox="1"/>
          <p:nvPr/>
        </p:nvSpPr>
        <p:spPr>
          <a:xfrm>
            <a:off x="8601400" y="3775695"/>
            <a:ext cx="2902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https://drd3.web.cern.ch/</a:t>
            </a:r>
            <a:r>
              <a:rPr lang="en-GB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4E81D8-5D13-582D-6975-2B2663D6BD00}"/>
              </a:ext>
            </a:extLst>
          </p:cNvPr>
          <p:cNvSpPr txBox="1"/>
          <p:nvPr/>
        </p:nvSpPr>
        <p:spPr>
          <a:xfrm>
            <a:off x="8697686" y="4225811"/>
            <a:ext cx="2319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145 Institutes</a:t>
            </a:r>
            <a:br>
              <a:rPr lang="en-US" dirty="0"/>
            </a:br>
            <a:r>
              <a:rPr lang="en-US" dirty="0"/>
              <a:t> with &gt; 700 scientists</a:t>
            </a:r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C03B8EC-9746-28E9-39BA-B225036D2C2C}"/>
              </a:ext>
            </a:extLst>
          </p:cNvPr>
          <p:cNvSpPr/>
          <p:nvPr/>
        </p:nvSpPr>
        <p:spPr>
          <a:xfrm>
            <a:off x="3734442" y="4494675"/>
            <a:ext cx="5007429" cy="838223"/>
          </a:xfrm>
          <a:custGeom>
            <a:avLst/>
            <a:gdLst>
              <a:gd name="connsiteX0" fmla="*/ 0 w 5007429"/>
              <a:gd name="connsiteY0" fmla="*/ 21771 h 838223"/>
              <a:gd name="connsiteX1" fmla="*/ 2808514 w 5007429"/>
              <a:gd name="connsiteY1" fmla="*/ 838200 h 838223"/>
              <a:gd name="connsiteX2" fmla="*/ 5007429 w 5007429"/>
              <a:gd name="connsiteY2" fmla="*/ 0 h 838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07429" h="838223">
                <a:moveTo>
                  <a:pt x="0" y="21771"/>
                </a:moveTo>
                <a:cubicBezTo>
                  <a:pt x="986971" y="431799"/>
                  <a:pt x="1973943" y="841828"/>
                  <a:pt x="2808514" y="838200"/>
                </a:cubicBezTo>
                <a:cubicBezTo>
                  <a:pt x="3643085" y="834572"/>
                  <a:pt x="4325257" y="417286"/>
                  <a:pt x="5007429" y="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miter lim="800000"/>
            <a:headEnd type="oval" w="lg" len="lg"/>
            <a:tailEnd type="triangle" w="lg" len="lg"/>
          </a:ln>
          <a:effectLst/>
        </p:spPr>
        <p:txBody>
          <a:bodyPr rtlCol="0" anchor="ctr"/>
          <a:lstStyle/>
          <a:p>
            <a:pPr algn="ctr" defTabSz="457200"/>
            <a:endParaRPr lang="en-GB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878C41-A878-8D3C-8D36-9BE1826CFC63}"/>
              </a:ext>
            </a:extLst>
          </p:cNvPr>
          <p:cNvSpPr txBox="1"/>
          <p:nvPr/>
        </p:nvSpPr>
        <p:spPr>
          <a:xfrm>
            <a:off x="531357" y="3815395"/>
            <a:ext cx="1249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RD39</a:t>
            </a:r>
            <a:endParaRPr lang="en-GB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887D58-0E8C-887B-1460-60F956757903}"/>
              </a:ext>
            </a:extLst>
          </p:cNvPr>
          <p:cNvSpPr txBox="1"/>
          <p:nvPr/>
        </p:nvSpPr>
        <p:spPr>
          <a:xfrm>
            <a:off x="253823" y="4827373"/>
            <a:ext cx="36662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" dirty="0">
                <a:solidFill>
                  <a:srgbClr val="000000"/>
                </a:solidFill>
              </a:rPr>
              <a:t>History of this R&amp;D: </a:t>
            </a:r>
            <a:r>
              <a:rPr lang="en-GB" sz="900" dirty="0"/>
              <a:t>Michael Moll et al., CERN: A Global Hub for Materials Science, Chapter in book: Between Science and Industry: Institutions in the History of Materials Research; May 2024;; Part of </a:t>
            </a:r>
            <a:r>
              <a:rPr lang="en-GB" sz="900" dirty="0" err="1"/>
              <a:t>Encyclopedia</a:t>
            </a:r>
            <a:r>
              <a:rPr lang="en-GB" sz="900" dirty="0"/>
              <a:t> of the Development and History of Materials Science</a:t>
            </a:r>
          </a:p>
          <a:p>
            <a:pPr algn="just"/>
            <a:r>
              <a:rPr lang="en-GB" sz="900" dirty="0">
                <a:hlinkClick r:id="rId6"/>
              </a:rPr>
              <a:t>https://doi.org/10.1142/13625</a:t>
            </a:r>
            <a:endParaRPr lang="en-GB" sz="9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782A2D-9678-6397-9887-52E707646C96}"/>
              </a:ext>
            </a:extLst>
          </p:cNvPr>
          <p:cNvSpPr txBox="1"/>
          <p:nvPr/>
        </p:nvSpPr>
        <p:spPr>
          <a:xfrm>
            <a:off x="499224" y="2885043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previous R&amp;D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EC336F-1720-01B9-B3E1-CE281FCAED3E}"/>
              </a:ext>
            </a:extLst>
          </p:cNvPr>
          <p:cNvSpPr txBox="1"/>
          <p:nvPr/>
        </p:nvSpPr>
        <p:spPr>
          <a:xfrm>
            <a:off x="7041013" y="5366232"/>
            <a:ext cx="5007429" cy="1015663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200" i="1" dirty="0"/>
              <a:t>All academic speakers at SIMDET are DRD3 members: LPNHE Paris (</a:t>
            </a:r>
            <a:r>
              <a:rPr lang="en-US" sz="1200" i="1" dirty="0">
                <a:solidFill>
                  <a:srgbClr val="000000"/>
                </a:solidFill>
              </a:rPr>
              <a:t>Giovanni</a:t>
            </a:r>
            <a:r>
              <a:rPr lang="en-US" sz="1200" i="1" dirty="0"/>
              <a:t>), APC (</a:t>
            </a:r>
            <a:r>
              <a:rPr lang="en-US" sz="1200" i="1" dirty="0">
                <a:solidFill>
                  <a:srgbClr val="000000"/>
                </a:solidFill>
              </a:rPr>
              <a:t>Marco</a:t>
            </a:r>
            <a:r>
              <a:rPr lang="en-US" sz="1200" i="1" dirty="0"/>
              <a:t>), Aix-Marseille Uni, CEA-</a:t>
            </a:r>
            <a:r>
              <a:rPr lang="en-US" sz="1200" i="1" dirty="0" err="1"/>
              <a:t>Irfu</a:t>
            </a:r>
            <a:r>
              <a:rPr lang="en-US" sz="1200" i="1" dirty="0"/>
              <a:t>, CPPM Marseille, IJCLAB Orsay (</a:t>
            </a:r>
            <a:r>
              <a:rPr lang="en-US" sz="1200" i="1" dirty="0">
                <a:solidFill>
                  <a:srgbClr val="000000"/>
                </a:solidFill>
              </a:rPr>
              <a:t>Anna</a:t>
            </a:r>
            <a:r>
              <a:rPr lang="en-US" sz="1200" i="1" dirty="0"/>
              <a:t>), IHC, IP2I Lyon, LPSC;  CERN (</a:t>
            </a:r>
            <a:r>
              <a:rPr lang="en-US" sz="1200" i="1" dirty="0">
                <a:solidFill>
                  <a:srgbClr val="000000"/>
                </a:solidFill>
              </a:rPr>
              <a:t>Michael</a:t>
            </a:r>
            <a:r>
              <a:rPr lang="en-US" sz="1200" i="1" dirty="0"/>
              <a:t>), </a:t>
            </a:r>
            <a:r>
              <a:rPr lang="en-US" sz="1200" i="1" dirty="0" err="1"/>
              <a:t>Uni.Perugia</a:t>
            </a:r>
            <a:r>
              <a:rPr lang="en-US" sz="1200" i="1" dirty="0"/>
              <a:t> (</a:t>
            </a:r>
            <a:r>
              <a:rPr lang="en-US" sz="1200" i="1" dirty="0">
                <a:solidFill>
                  <a:srgbClr val="000000"/>
                </a:solidFill>
              </a:rPr>
              <a:t>Arianna</a:t>
            </a:r>
            <a:r>
              <a:rPr lang="en-US" sz="1200" i="1" dirty="0"/>
              <a:t>), CNM/CNA (</a:t>
            </a:r>
            <a:r>
              <a:rPr lang="en-US" sz="1200" i="1" dirty="0">
                <a:solidFill>
                  <a:srgbClr val="000000"/>
                </a:solidFill>
              </a:rPr>
              <a:t>Jairo</a:t>
            </a:r>
            <a:r>
              <a:rPr lang="en-US" sz="1200" i="1" dirty="0"/>
              <a:t>), FBK(</a:t>
            </a:r>
            <a:r>
              <a:rPr lang="en-US" sz="1200" i="1" dirty="0">
                <a:solidFill>
                  <a:srgbClr val="000000"/>
                </a:solidFill>
              </a:rPr>
              <a:t>Ashish</a:t>
            </a:r>
            <a:r>
              <a:rPr lang="en-US" sz="1200" i="1" dirty="0"/>
              <a:t>), HLL Munich (</a:t>
            </a:r>
            <a:r>
              <a:rPr lang="en-US" sz="1200" i="1" dirty="0">
                <a:solidFill>
                  <a:srgbClr val="000000"/>
                </a:solidFill>
              </a:rPr>
              <a:t>Alexander</a:t>
            </a:r>
            <a:r>
              <a:rPr lang="en-US" sz="1200" i="1" dirty="0"/>
              <a:t>),… and further 130 institutes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4276013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30B000-3704-AC91-4A5C-1466E1A6F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84" y="1485447"/>
            <a:ext cx="10683433" cy="4751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57FCC6-1EFA-9DF5-131F-529E8D3D1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DRD Collaborations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ACC30-59E5-49AA-1090-4BF2D370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" y="913304"/>
            <a:ext cx="11669486" cy="524964"/>
          </a:xfrm>
        </p:spPr>
        <p:txBody>
          <a:bodyPr>
            <a:normAutofit/>
          </a:bodyPr>
          <a:lstStyle/>
          <a:p>
            <a:r>
              <a:rPr lang="en-US" b="1" dirty="0"/>
              <a:t>DRD3 - Solid-State Detectors</a:t>
            </a:r>
            <a:r>
              <a:rPr lang="en-US" dirty="0"/>
              <a:t>: part of the overall </a:t>
            </a:r>
            <a:r>
              <a:rPr lang="en-US" b="1" dirty="0"/>
              <a:t>Detector R&amp;D (DRD) </a:t>
            </a:r>
            <a:r>
              <a:rPr lang="en-US" dirty="0"/>
              <a:t>program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36642-EF0F-EFE7-C785-356281620A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D8DED-AB3B-5A7A-9A39-42DBAA89E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CF9D8-3AAD-B091-69B5-52FC700ED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7AE003-57EF-A1C1-BEB1-99D7C4E6047F}"/>
              </a:ext>
            </a:extLst>
          </p:cNvPr>
          <p:cNvSpPr/>
          <p:nvPr/>
        </p:nvSpPr>
        <p:spPr>
          <a:xfrm>
            <a:off x="3275635" y="1485447"/>
            <a:ext cx="2581155" cy="22810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0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7" presetClass="emph" presetSubtype="6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0DE37-5C2C-81D7-CE7E-36331AA66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Silicon Detector Challenges beyond LHC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40755-F672-9ABE-C415-6DAC02394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54" y="1095290"/>
            <a:ext cx="7028316" cy="2745507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Past:</a:t>
            </a:r>
            <a:r>
              <a:rPr lang="en-GB" dirty="0"/>
              <a:t> remarkable challenges were over come </a:t>
            </a:r>
            <a:br>
              <a:rPr lang="en-GB" dirty="0"/>
            </a:br>
            <a:r>
              <a:rPr lang="en-GB" dirty="0"/>
              <a:t>          in the last decade for the LHC upgrade!</a:t>
            </a:r>
          </a:p>
          <a:p>
            <a:pPr lvl="1"/>
            <a:r>
              <a:rPr lang="en-GB" b="1" dirty="0"/>
              <a:t>Radiation hardness </a:t>
            </a:r>
            <a:r>
              <a:rPr lang="en-GB" dirty="0"/>
              <a:t>at levels not imagined decades ago (few 10</a:t>
            </a:r>
            <a:r>
              <a:rPr lang="en-GB" baseline="30000" dirty="0"/>
              <a:t>16</a:t>
            </a:r>
            <a:r>
              <a:rPr lang="en-GB" dirty="0"/>
              <a:t> n cm</a:t>
            </a:r>
            <a:r>
              <a:rPr lang="en-GB" baseline="30000" dirty="0"/>
              <a:t>-2</a:t>
            </a:r>
            <a:r>
              <a:rPr lang="en-GB" dirty="0"/>
              <a:t>, tens of </a:t>
            </a:r>
            <a:r>
              <a:rPr lang="en-GB" dirty="0" err="1"/>
              <a:t>MGy</a:t>
            </a:r>
            <a:r>
              <a:rPr lang="en-GB" dirty="0"/>
              <a:t>) - 25x100, 50x50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</a:t>
            </a:r>
            <a:r>
              <a:rPr lang="en-GB" baseline="30000" dirty="0"/>
              <a:t>2</a:t>
            </a:r>
            <a:r>
              <a:rPr lang="en-GB" dirty="0"/>
              <a:t> cells, device and defect engineered sensors</a:t>
            </a:r>
          </a:p>
          <a:p>
            <a:pPr lvl="1"/>
            <a:r>
              <a:rPr lang="en-GB" dirty="0"/>
              <a:t>Not only the position but </a:t>
            </a:r>
            <a:r>
              <a:rPr lang="en-GB" b="1" dirty="0"/>
              <a:t>precise timing (~30 </a:t>
            </a:r>
            <a:r>
              <a:rPr lang="en-GB" b="1" dirty="0" err="1"/>
              <a:t>ps</a:t>
            </a:r>
            <a:r>
              <a:rPr lang="en-GB" b="1" dirty="0"/>
              <a:t>) </a:t>
            </a:r>
            <a:r>
              <a:rPr lang="en-GB" dirty="0"/>
              <a:t>resolution should be measured for the particle collisions Endcap Timing detectors for ATLAS and CMS (4D tracking)</a:t>
            </a:r>
          </a:p>
          <a:p>
            <a:pPr lvl="1"/>
            <a:r>
              <a:rPr lang="en-GB" dirty="0"/>
              <a:t>Superb resolution at </a:t>
            </a:r>
            <a:r>
              <a:rPr lang="en-GB" b="1" dirty="0"/>
              <a:t>low mass </a:t>
            </a:r>
            <a:r>
              <a:rPr lang="en-GB" dirty="0"/>
              <a:t>(ALICE ITS)</a:t>
            </a:r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EB531-6D95-16AF-19AF-9BF069933F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A849C-6FD3-6CB5-F655-EAD26E2EEA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434FE-DD46-FEF8-EFD3-C6B9CFFB0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202AD5-7D5E-AFA6-A513-A89F8926D57B}"/>
              </a:ext>
            </a:extLst>
          </p:cNvPr>
          <p:cNvSpPr txBox="1">
            <a:spLocks/>
          </p:cNvSpPr>
          <p:nvPr/>
        </p:nvSpPr>
        <p:spPr>
          <a:xfrm>
            <a:off x="184014" y="3840797"/>
            <a:ext cx="7418864" cy="2656845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182563" indent="-14605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23888" indent="-174625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89013" indent="-182563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/>
          </a:p>
          <a:p>
            <a:r>
              <a:rPr lang="en-GB" b="1" dirty="0"/>
              <a:t>New Major Challenges for the future:</a:t>
            </a:r>
          </a:p>
          <a:p>
            <a:pPr lvl="1"/>
            <a:r>
              <a:rPr lang="en-GB" b="1" dirty="0"/>
              <a:t>FCC-ee</a:t>
            </a:r>
            <a:r>
              <a:rPr lang="en-GB" dirty="0"/>
              <a:t>/CEPC: </a:t>
            </a:r>
          </a:p>
          <a:p>
            <a:pPr lvl="2"/>
            <a:r>
              <a:rPr lang="en-GB" dirty="0"/>
              <a:t>Vertex detectors with low mass, high resolution </a:t>
            </a:r>
            <a:br>
              <a:rPr lang="en-GB" dirty="0"/>
            </a:br>
            <a:r>
              <a:rPr lang="en-GB" dirty="0"/>
              <a:t>Target per layer </a:t>
            </a:r>
            <a:r>
              <a:rPr lang="en-GB" dirty="0">
                <a:solidFill>
                  <a:srgbClr val="FF0000"/>
                </a:solidFill>
              </a:rPr>
              <a:t>spatial resolution of ≤ 3 µm </a:t>
            </a:r>
            <a:r>
              <a:rPr lang="en-GB" dirty="0"/>
              <a:t>and </a:t>
            </a:r>
            <a:r>
              <a:rPr lang="en-GB" dirty="0">
                <a:solidFill>
                  <a:srgbClr val="FF0000"/>
                </a:solidFill>
              </a:rPr>
              <a:t>X/X0≤ 0.05%</a:t>
            </a:r>
          </a:p>
          <a:p>
            <a:pPr lvl="1"/>
            <a:r>
              <a:rPr lang="en-GB" b="1" dirty="0"/>
              <a:t>FCC-</a:t>
            </a:r>
            <a:r>
              <a:rPr lang="en-GB" b="1" dirty="0" err="1"/>
              <a:t>hh</a:t>
            </a:r>
            <a:r>
              <a:rPr lang="en-GB" dirty="0"/>
              <a:t>/</a:t>
            </a:r>
            <a:r>
              <a:rPr lang="en-GB" dirty="0" err="1"/>
              <a:t>SppC</a:t>
            </a:r>
            <a:r>
              <a:rPr lang="en-GB" dirty="0"/>
              <a:t>: </a:t>
            </a:r>
          </a:p>
          <a:p>
            <a:pPr lvl="2"/>
            <a:r>
              <a:rPr lang="en-GB" dirty="0"/>
              <a:t>low power and </a:t>
            </a:r>
            <a:r>
              <a:rPr lang="en-GB" dirty="0">
                <a:solidFill>
                  <a:srgbClr val="FF0000"/>
                </a:solidFill>
              </a:rPr>
              <a:t>high radiation hardness up to 8·10</a:t>
            </a:r>
            <a:r>
              <a:rPr lang="en-GB" baseline="30000" dirty="0">
                <a:solidFill>
                  <a:srgbClr val="FF0000"/>
                </a:solidFill>
              </a:rPr>
              <a:t>17</a:t>
            </a:r>
            <a:r>
              <a:rPr lang="en-GB" dirty="0">
                <a:solidFill>
                  <a:srgbClr val="FF0000"/>
                </a:solidFill>
              </a:rPr>
              <a:t> n</a:t>
            </a:r>
            <a:r>
              <a:rPr lang="en-GB" baseline="-25000" dirty="0">
                <a:solidFill>
                  <a:srgbClr val="FF0000"/>
                </a:solidFill>
              </a:rPr>
              <a:t>eq</a:t>
            </a:r>
            <a:r>
              <a:rPr lang="en-GB" dirty="0">
                <a:solidFill>
                  <a:srgbClr val="FF0000"/>
                </a:solidFill>
              </a:rPr>
              <a:t>cm</a:t>
            </a:r>
            <a:r>
              <a:rPr lang="en-GB" baseline="30000" dirty="0">
                <a:solidFill>
                  <a:srgbClr val="FF0000"/>
                </a:solidFill>
              </a:rPr>
              <a:t>-2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  <a:p>
            <a:pPr lvl="2"/>
            <a:r>
              <a:rPr lang="en-GB" dirty="0"/>
              <a:t>Resolving many pp hits in a bunch by </a:t>
            </a:r>
            <a:r>
              <a:rPr lang="en-GB" dirty="0">
                <a:solidFill>
                  <a:srgbClr val="FF0000"/>
                </a:solidFill>
              </a:rPr>
              <a:t>ultra-fast timing in O(10-100ps)</a:t>
            </a:r>
          </a:p>
          <a:p>
            <a:pPr lvl="1"/>
            <a:r>
              <a:rPr lang="en-GB" dirty="0"/>
              <a:t>Full integration with electronics, mechanics, services</a:t>
            </a:r>
          </a:p>
          <a:p>
            <a:pPr lvl="1"/>
            <a:r>
              <a:rPr lang="en-GB" dirty="0"/>
              <a:t>Large area sensors at low cost for calorimetry</a:t>
            </a:r>
            <a:endParaRPr lang="en-00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561DE8-E2AA-EA81-DEB0-961EEBABD4B7}"/>
              </a:ext>
            </a:extLst>
          </p:cNvPr>
          <p:cNvGrpSpPr/>
          <p:nvPr/>
        </p:nvGrpSpPr>
        <p:grpSpPr>
          <a:xfrm>
            <a:off x="161155" y="973947"/>
            <a:ext cx="11846832" cy="2866851"/>
            <a:chOff x="111213" y="2588200"/>
            <a:chExt cx="7442801" cy="3762344"/>
          </a:xfrm>
          <a:noFill/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617CFA3F-7517-3BF9-2DF7-6C0AA0C2E108}"/>
                </a:ext>
              </a:extLst>
            </p:cNvPr>
            <p:cNvSpPr/>
            <p:nvPr/>
          </p:nvSpPr>
          <p:spPr>
            <a:xfrm>
              <a:off x="111213" y="2588200"/>
              <a:ext cx="7442801" cy="3762344"/>
            </a:xfrm>
            <a:prstGeom prst="roundRect">
              <a:avLst>
                <a:gd name="adj" fmla="val 5149"/>
              </a:avLst>
            </a:prstGeom>
            <a:grpFill/>
            <a:ln w="19050">
              <a:solidFill>
                <a:srgbClr val="013994"/>
              </a:solidFill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s</a:t>
              </a: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D033E4A1-E3B9-78B1-E089-AF3CCCFC3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1520" y="3352076"/>
              <a:ext cx="243336" cy="25192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/>
              <a:endParaRPr lang="en-AU" altLang="en-US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B1CD0C-C0DF-8D8C-35B8-255861FCF843}"/>
              </a:ext>
            </a:extLst>
          </p:cNvPr>
          <p:cNvGrpSpPr/>
          <p:nvPr/>
        </p:nvGrpSpPr>
        <p:grpSpPr>
          <a:xfrm>
            <a:off x="161154" y="3948619"/>
            <a:ext cx="11869691" cy="2413759"/>
            <a:chOff x="111213" y="2588200"/>
            <a:chExt cx="7442801" cy="3762344"/>
          </a:xfrm>
          <a:noFill/>
        </p:grpSpPr>
        <p:sp>
          <p:nvSpPr>
            <p:cNvPr id="18" name="Rounded Rectangle 13">
              <a:extLst>
                <a:ext uri="{FF2B5EF4-FFF2-40B4-BE49-F238E27FC236}">
                  <a16:creationId xmlns:a16="http://schemas.microsoft.com/office/drawing/2014/main" id="{E1C06D24-5844-12F7-FE08-AE00739944F7}"/>
                </a:ext>
              </a:extLst>
            </p:cNvPr>
            <p:cNvSpPr/>
            <p:nvPr/>
          </p:nvSpPr>
          <p:spPr>
            <a:xfrm>
              <a:off x="111213" y="2588200"/>
              <a:ext cx="7442801" cy="3762344"/>
            </a:xfrm>
            <a:prstGeom prst="roundRect">
              <a:avLst>
                <a:gd name="adj" fmla="val 5149"/>
              </a:avLst>
            </a:prstGeom>
            <a:grpFill/>
            <a:ln w="19050">
              <a:solidFill>
                <a:srgbClr val="013994"/>
              </a:solidFill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s</a:t>
              </a:r>
            </a:p>
          </p:txBody>
        </p:sp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1FE13428-6C44-67D8-2306-32DF2A78A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1520" y="3352076"/>
              <a:ext cx="243336" cy="25192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/>
              <a:endParaRPr lang="en-AU" altLang="en-US" sz="10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CF3E7F5-F338-D6AD-62B5-AB1902A19E96}"/>
              </a:ext>
            </a:extLst>
          </p:cNvPr>
          <p:cNvSpPr txBox="1"/>
          <p:nvPr/>
        </p:nvSpPr>
        <p:spPr>
          <a:xfrm rot="314877">
            <a:off x="6899509" y="5851608"/>
            <a:ext cx="47241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European Commission for Future Accelerators (ECFA)</a:t>
            </a:r>
          </a:p>
          <a:p>
            <a:r>
              <a:rPr lang="en-US" sz="1100" dirty="0"/>
              <a:t>  2021 road map document on sensors [</a:t>
            </a:r>
            <a:r>
              <a:rPr lang="en-US" sz="1100" dirty="0">
                <a:hlinkClick r:id="rId2"/>
              </a:rPr>
              <a:t>CERN CDS</a:t>
            </a:r>
            <a:r>
              <a:rPr lang="en-US" sz="1100" dirty="0"/>
              <a:t>]</a:t>
            </a:r>
            <a:endParaRPr lang="en-001" sz="11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54EB0B-5394-BD11-EBF8-12FB1A720062}"/>
              </a:ext>
            </a:extLst>
          </p:cNvPr>
          <p:cNvSpPr/>
          <p:nvPr/>
        </p:nvSpPr>
        <p:spPr>
          <a:xfrm>
            <a:off x="7920202" y="3948619"/>
            <a:ext cx="4134347" cy="640689"/>
          </a:xfrm>
          <a:prstGeom prst="roundRect">
            <a:avLst>
              <a:gd name="adj" fmla="val 24466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Targeted by the </a:t>
            </a:r>
            <a:r>
              <a:rPr lang="en-US" b="1" dirty="0">
                <a:solidFill>
                  <a:schemeClr val="tx2"/>
                </a:solidFill>
              </a:rPr>
              <a:t>DRD3 collaboration</a:t>
            </a:r>
          </a:p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</a:rPr>
              <a:t>see Annex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for present work program)</a:t>
            </a:r>
            <a:endParaRPr lang="en-GB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1832AD-3256-7D5B-FBF5-8A998C345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7584">
            <a:off x="6827203" y="4685600"/>
            <a:ext cx="5110047" cy="119326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0E5E0A-13C8-0D13-C94F-10A4FB1BB0F9}"/>
              </a:ext>
            </a:extLst>
          </p:cNvPr>
          <p:cNvSpPr/>
          <p:nvPr/>
        </p:nvSpPr>
        <p:spPr>
          <a:xfrm>
            <a:off x="9443874" y="928747"/>
            <a:ext cx="2564185" cy="640689"/>
          </a:xfrm>
          <a:prstGeom prst="roundRect">
            <a:avLst>
              <a:gd name="adj" fmla="val 24466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RD50 collaboration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and many others</a:t>
            </a:r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65EC44-8784-337B-C649-5F7C7945DF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146"/>
          <a:stretch>
            <a:fillRect/>
          </a:stretch>
        </p:blipFill>
        <p:spPr>
          <a:xfrm rot="268980">
            <a:off x="7445677" y="1606695"/>
            <a:ext cx="4306103" cy="200605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7864490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73290"/>
            <a:ext cx="12192000" cy="776327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Radiation Damage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4520" y="2347786"/>
            <a:ext cx="6989196" cy="826935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Damage to dielectric layers and interfaces (not covered)</a:t>
            </a:r>
          </a:p>
          <a:p>
            <a:r>
              <a:rPr lang="en-GB" dirty="0"/>
              <a:t>Damage to the semiconductor bulk (introduction)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8AC3FC-B8CF-925B-B5FE-AB98B79A624B}"/>
              </a:ext>
            </a:extLst>
          </p:cNvPr>
          <p:cNvSpPr txBox="1"/>
          <p:nvPr/>
        </p:nvSpPr>
        <p:spPr>
          <a:xfrm rot="614759">
            <a:off x="5526867" y="3970195"/>
            <a:ext cx="62479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Radiation damage is just one of the many challenges in conceiving a High Energy Physics detector for hadron colliders.</a:t>
            </a:r>
          </a:p>
          <a:p>
            <a:pPr algn="ctr"/>
            <a:endParaRPr lang="en-GB" sz="1600" dirty="0"/>
          </a:p>
          <a:p>
            <a:pPr algn="ctr"/>
            <a:r>
              <a:rPr lang="en-GB" sz="1600" dirty="0"/>
              <a:t>Constraints like needs for high granularity, low mass, efficient cooling and low power consumption, low cost, high-rate capability, precision timing capability, …. are adding up to the challenge of building a detector.</a:t>
            </a:r>
          </a:p>
        </p:txBody>
      </p:sp>
    </p:spTree>
    <p:extLst>
      <p:ext uri="{BB962C8B-B14F-4D97-AF65-F5344CB8AC3E}">
        <p14:creationId xmlns:p14="http://schemas.microsoft.com/office/powerpoint/2010/main" val="33991307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 and Challenge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28" y="834494"/>
            <a:ext cx="4731027" cy="3690847"/>
          </a:xfrm>
        </p:spPr>
        <p:txBody>
          <a:bodyPr>
            <a:noAutofit/>
          </a:bodyPr>
          <a:lstStyle/>
          <a:p>
            <a:pPr marL="36513" indent="0" algn="ctr">
              <a:lnSpc>
                <a:spcPct val="120000"/>
              </a:lnSpc>
              <a:buNone/>
            </a:pPr>
            <a:r>
              <a:rPr lang="en-GB" sz="1800" dirty="0">
                <a:solidFill>
                  <a:srgbClr val="000000"/>
                </a:solidFill>
              </a:rPr>
              <a:t>Silicon detectors upgrades and operation</a:t>
            </a:r>
            <a:br>
              <a:rPr lang="en-GB" sz="1800" dirty="0">
                <a:solidFill>
                  <a:srgbClr val="000000"/>
                </a:solidFill>
              </a:rPr>
            </a:br>
            <a:r>
              <a:rPr lang="en-GB" sz="1800" dirty="0">
                <a:solidFill>
                  <a:srgbClr val="000000"/>
                </a:solidFill>
              </a:rPr>
              <a:t>- Radiation Hardness -</a:t>
            </a:r>
            <a:endParaRPr lang="en-GB" sz="1000" dirty="0"/>
          </a:p>
          <a:p>
            <a:r>
              <a:rPr lang="en-GB" sz="1600" b="1" dirty="0"/>
              <a:t>LHC operation</a:t>
            </a:r>
          </a:p>
          <a:p>
            <a:r>
              <a:rPr lang="en-GB" sz="1600" b="1" dirty="0"/>
              <a:t>HL-LHC (High Luminosity LHC)</a:t>
            </a:r>
          </a:p>
          <a:p>
            <a:pPr lvl="1"/>
            <a:r>
              <a:rPr lang="en-GB" sz="1400" dirty="0"/>
              <a:t>detector developments for HL-LHC</a:t>
            </a:r>
          </a:p>
          <a:p>
            <a:pPr lvl="2"/>
            <a:r>
              <a:rPr lang="en-GB" sz="1400" dirty="0"/>
              <a:t>starting after LS3 (~2026-28);  </a:t>
            </a:r>
          </a:p>
          <a:p>
            <a:pPr lvl="2"/>
            <a:r>
              <a:rPr lang="en-GB" sz="1400" dirty="0"/>
              <a:t>expect 4000 fb</a:t>
            </a:r>
            <a:r>
              <a:rPr lang="en-GB" sz="1400" baseline="30000" dirty="0"/>
              <a:t>-1</a:t>
            </a:r>
            <a:r>
              <a:rPr lang="en-GB" sz="1400" dirty="0"/>
              <a:t> (nominal LHC was 300 fb</a:t>
            </a:r>
            <a:r>
              <a:rPr lang="en-GB" sz="1400" baseline="30000" dirty="0"/>
              <a:t>-1</a:t>
            </a:r>
            <a:r>
              <a:rPr lang="en-GB" sz="1400" dirty="0"/>
              <a:t>)</a:t>
            </a:r>
          </a:p>
          <a:p>
            <a:r>
              <a:rPr lang="en-GB" sz="1600" b="1" dirty="0"/>
              <a:t>HL-LHC operation &amp; upgrades</a:t>
            </a:r>
          </a:p>
          <a:p>
            <a:pPr lvl="1"/>
            <a:r>
              <a:rPr lang="en-GB" sz="1400" dirty="0"/>
              <a:t>operation of HL-LHC </a:t>
            </a:r>
          </a:p>
          <a:p>
            <a:pPr lvl="2"/>
            <a:r>
              <a:rPr lang="en-GB" sz="1400" dirty="0"/>
              <a:t>damage modelling, evaluation, mitigation</a:t>
            </a:r>
          </a:p>
          <a:p>
            <a:pPr lvl="1"/>
            <a:r>
              <a:rPr lang="en-GB" sz="1400" dirty="0"/>
              <a:t>ATLAS Pixel replacement, </a:t>
            </a:r>
            <a:r>
              <a:rPr lang="en-GB" sz="1400" dirty="0" err="1"/>
              <a:t>LHCb</a:t>
            </a:r>
            <a:r>
              <a:rPr lang="en-GB" sz="1400" dirty="0"/>
              <a:t> upgrade, …</a:t>
            </a:r>
          </a:p>
          <a:p>
            <a:r>
              <a:rPr lang="en-GB" sz="1600" b="1" dirty="0"/>
              <a:t>FCC – Future Circular Collider</a:t>
            </a:r>
          </a:p>
          <a:p>
            <a:pPr lvl="1"/>
            <a:r>
              <a:rPr lang="en-US" sz="1200" dirty="0"/>
              <a:t>..also FCC-ee</a:t>
            </a:r>
            <a:endParaRPr lang="en-GB" sz="1200" dirty="0"/>
          </a:p>
          <a:p>
            <a:endParaRPr lang="en-GB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7482" y="1118322"/>
            <a:ext cx="4810018" cy="35069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96347" y="4548752"/>
            <a:ext cx="10471827" cy="1990161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182563" indent="-14605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23888" indent="-174625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89013" indent="-182563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FF0000"/>
                </a:solidFill>
              </a:rPr>
              <a:t>Increasing radiation levels</a:t>
            </a:r>
          </a:p>
          <a:p>
            <a:pPr lvl="1">
              <a:lnSpc>
                <a:spcPct val="120000"/>
              </a:lnSpc>
            </a:pPr>
            <a:r>
              <a:rPr lang="en-GB" sz="1900" dirty="0"/>
              <a:t>Semiconductor detectors will face &gt;10</a:t>
            </a:r>
            <a:r>
              <a:rPr lang="en-GB" sz="1900" baseline="30000" dirty="0"/>
              <a:t>16</a:t>
            </a:r>
            <a:r>
              <a:rPr lang="en-GB" sz="1900" dirty="0"/>
              <a:t> </a:t>
            </a:r>
            <a:r>
              <a:rPr lang="en-GB" sz="1900" dirty="0" err="1"/>
              <a:t>n</a:t>
            </a:r>
            <a:r>
              <a:rPr lang="en-GB" sz="1900" baseline="-25000" dirty="0" err="1"/>
              <a:t>eq</a:t>
            </a:r>
            <a:r>
              <a:rPr lang="en-GB" sz="1900" dirty="0"/>
              <a:t>/cm</a:t>
            </a:r>
            <a:r>
              <a:rPr lang="en-GB" sz="1900" baseline="30000" dirty="0"/>
              <a:t>2</a:t>
            </a:r>
            <a:r>
              <a:rPr lang="en-GB" sz="1900" dirty="0"/>
              <a:t> (</a:t>
            </a:r>
            <a:r>
              <a:rPr lang="en-GB" sz="1900" b="1" dirty="0"/>
              <a:t>HL-LHC</a:t>
            </a:r>
            <a:r>
              <a:rPr lang="en-GB" sz="1900" dirty="0"/>
              <a:t>) and &gt;7x10</a:t>
            </a:r>
            <a:r>
              <a:rPr lang="en-GB" sz="1900" baseline="30000" dirty="0"/>
              <a:t>17</a:t>
            </a:r>
            <a:r>
              <a:rPr lang="en-GB" sz="1900" dirty="0"/>
              <a:t> </a:t>
            </a:r>
            <a:r>
              <a:rPr lang="en-GB" sz="1900" dirty="0" err="1"/>
              <a:t>n</a:t>
            </a:r>
            <a:r>
              <a:rPr lang="en-GB" sz="1900" baseline="-25000" dirty="0" err="1"/>
              <a:t>eq</a:t>
            </a:r>
            <a:r>
              <a:rPr lang="en-GB" sz="1900" dirty="0"/>
              <a:t>/cm</a:t>
            </a:r>
            <a:r>
              <a:rPr lang="en-GB" sz="1900" baseline="30000" dirty="0"/>
              <a:t>2 </a:t>
            </a:r>
            <a:r>
              <a:rPr lang="en-GB" sz="1900" dirty="0"/>
              <a:t>(</a:t>
            </a:r>
            <a:r>
              <a:rPr lang="en-GB" sz="1900" b="1" dirty="0"/>
              <a:t>FCC-</a:t>
            </a:r>
            <a:r>
              <a:rPr lang="en-GB" sz="1900" b="1" dirty="0" err="1"/>
              <a:t>hh</a:t>
            </a:r>
            <a:r>
              <a:rPr lang="en-GB" sz="1900" dirty="0"/>
              <a:t>) </a:t>
            </a:r>
            <a:br>
              <a:rPr lang="en-GB" sz="1900" dirty="0"/>
            </a:br>
            <a:r>
              <a:rPr lang="en-GB" sz="1900" dirty="0"/>
              <a:t>     </a:t>
            </a:r>
            <a:r>
              <a:rPr lang="en-GB" sz="1900" dirty="0">
                <a:sym typeface="Wingdings" panose="05000000000000000000" pitchFamily="2" charset="2"/>
              </a:rPr>
              <a:t> </a:t>
            </a:r>
            <a:r>
              <a:rPr lang="en-GB" sz="1900" dirty="0"/>
              <a:t>detectors used at LHC cannot be operated after such irradiation</a:t>
            </a:r>
          </a:p>
          <a:p>
            <a:r>
              <a:rPr lang="en-GB" b="1" dirty="0">
                <a:solidFill>
                  <a:srgbClr val="FF0000"/>
                </a:solidFill>
              </a:rPr>
              <a:t>New requirement and new detector technologies</a:t>
            </a:r>
          </a:p>
          <a:p>
            <a:pPr lvl="1">
              <a:lnSpc>
                <a:spcPct val="120000"/>
              </a:lnSpc>
            </a:pPr>
            <a:r>
              <a:rPr lang="en-GB" sz="1900" dirty="0"/>
              <a:t>New requirements or opportunities lead to new technologies (e.g. HV-CMOS, LGAD,…) </a:t>
            </a:r>
            <a:br>
              <a:rPr lang="en-GB" sz="1900" dirty="0"/>
            </a:br>
            <a:r>
              <a:rPr lang="en-GB" sz="1900" dirty="0"/>
              <a:t>which need to be evaluated and optimized in terms of </a:t>
            </a:r>
            <a:r>
              <a:rPr lang="en-GB" sz="1900" b="1" dirty="0"/>
              <a:t>radiation hardness and/or 4D tracking capabilities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8725573" y="2418064"/>
            <a:ext cx="36540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[I. Dawson, P. S. Miyagawa, Sheffield University,  Atlas]</a:t>
            </a:r>
          </a:p>
        </p:txBody>
      </p:sp>
    </p:spTree>
    <p:extLst>
      <p:ext uri="{BB962C8B-B14F-4D97-AF65-F5344CB8AC3E}">
        <p14:creationId xmlns:p14="http://schemas.microsoft.com/office/powerpoint/2010/main" val="36885999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165663" y="1195392"/>
            <a:ext cx="4794191" cy="4970214"/>
            <a:chOff x="7165663" y="1195392"/>
            <a:chExt cx="4794191" cy="4970214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85E4EC4B-3923-E24F-958B-B6D2B5905D72}"/>
                </a:ext>
              </a:extLst>
            </p:cNvPr>
            <p:cNvSpPr/>
            <p:nvPr/>
          </p:nvSpPr>
          <p:spPr>
            <a:xfrm>
              <a:off x="7750365" y="1687011"/>
              <a:ext cx="4209489" cy="4478595"/>
            </a:xfrm>
            <a:prstGeom prst="roundRect">
              <a:avLst>
                <a:gd name="adj" fmla="val 5149"/>
              </a:avLst>
            </a:prstGeom>
            <a:solidFill>
              <a:schemeClr val="bg1"/>
            </a:solidFill>
            <a:ln w="19050">
              <a:solidFill>
                <a:srgbClr val="013994"/>
              </a:solidFill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7912877" y="1195392"/>
              <a:ext cx="3904013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0488" tIns="44450" rIns="90488" bIns="4445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en-US" sz="2000" b="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….. a wide range of </a:t>
              </a:r>
              <a:r>
                <a:rPr lang="en-US" altLang="en-US" sz="20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point defects </a:t>
              </a:r>
            </a:p>
          </p:txBody>
        </p:sp>
        <p:sp>
          <p:nvSpPr>
            <p:cNvPr id="43" name="Line 11"/>
            <p:cNvSpPr>
              <a:spLocks noChangeShapeType="1"/>
            </p:cNvSpPr>
            <p:nvPr/>
          </p:nvSpPr>
          <p:spPr bwMode="auto">
            <a:xfrm>
              <a:off x="7165663" y="1453605"/>
              <a:ext cx="71332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81" y="0"/>
            <a:ext cx="9033164" cy="940443"/>
          </a:xfrm>
        </p:spPr>
        <p:txBody>
          <a:bodyPr/>
          <a:lstStyle/>
          <a:p>
            <a:r>
              <a:rPr lang="en-US" dirty="0"/>
              <a:t>Displacement Damage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9864" y="4355060"/>
            <a:ext cx="3987026" cy="175009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example of point defect reactions:</a:t>
            </a:r>
          </a:p>
          <a:p>
            <a:pPr marL="180975" indent="-144463">
              <a:buNone/>
              <a:tabLst>
                <a:tab pos="536575" algn="l"/>
              </a:tabLst>
            </a:pP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en-US" alt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:	V+O</a:t>
            </a:r>
            <a:r>
              <a:rPr lang="en-US" altLang="en-US" sz="2000" b="1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→ </a:t>
            </a: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VO;   V+P</a:t>
            </a:r>
            <a:r>
              <a:rPr lang="en-US" altLang="en-US" sz="2000" b="1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→</a:t>
            </a: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VP</a:t>
            </a: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80975" indent="-144463">
              <a:buNone/>
              <a:tabLst>
                <a:tab pos="536575" algn="l"/>
              </a:tabLst>
            </a:pP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0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: 	I+C</a:t>
            </a:r>
            <a:r>
              <a:rPr lang="en-US" altLang="en-US" sz="2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en-US" sz="2000" b="1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→</a:t>
            </a: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</a:t>
            </a:r>
            <a:r>
              <a:rPr lang="en-US" altLang="en-US" sz="2000" i="1" baseline="-25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</a:t>
            </a:r>
            <a:r>
              <a:rPr lang="en-US" altLang="en-US" sz="2000" b="1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→ </a:t>
            </a: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</a:t>
            </a:r>
            <a:r>
              <a:rPr lang="en-US" altLang="en-US" sz="2000" i="1" baseline="-25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</a:t>
            </a: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+ O </a:t>
            </a:r>
            <a:r>
              <a:rPr lang="en-US" altLang="en-US" sz="2000" b="1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→</a:t>
            </a:r>
            <a:r>
              <a:rPr lang="en-US" alt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en-US" sz="2000" i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en-US" sz="2000" i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  	I+B</a:t>
            </a:r>
            <a:r>
              <a:rPr lang="en-US" altLang="en-US" sz="2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en-US" sz="2000" b="1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→</a:t>
            </a: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B</a:t>
            </a:r>
            <a:r>
              <a:rPr lang="en-US" altLang="en-US" sz="2000" i="1" baseline="-25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</a:t>
            </a:r>
            <a:r>
              <a:rPr lang="en-US" altLang="en-US" sz="2000" b="1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→ </a:t>
            </a: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</a:t>
            </a:r>
            <a:r>
              <a:rPr lang="en-US" altLang="en-US" sz="2000" i="1" baseline="-25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</a:t>
            </a: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+ O </a:t>
            </a:r>
            <a:r>
              <a:rPr lang="en-US" altLang="en-US" sz="2000" b="1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→</a:t>
            </a:r>
            <a:r>
              <a:rPr lang="en-US" alt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altLang="en-US" sz="2000" i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en-US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en-US" sz="2000" i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en-US" sz="2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altLang="en-US" sz="2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en-US" sz="1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many more reactions!</a:t>
            </a:r>
          </a:p>
          <a:p>
            <a:pPr marL="36513" indent="0">
              <a:buNone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79119" y="1189916"/>
            <a:ext cx="11430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754406" y="1190843"/>
            <a:ext cx="549832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4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altLang="en-US" sz="2400" b="0" i="1" baseline="-25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en-US" b="0" i="1" dirty="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76380" y="1104677"/>
            <a:ext cx="1770316" cy="780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acancy</a:t>
            </a:r>
            <a:br>
              <a:rPr lang="en-US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br>
              <a:rPr lang="en-US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nterstitial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303353" y="2051477"/>
            <a:ext cx="4427643" cy="39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0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point defects and  clusters of defects</a:t>
            </a: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1269005" y="1446101"/>
            <a:ext cx="48540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103451" y="1224055"/>
            <a:ext cx="13051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en-US" sz="2400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&gt;25 eV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4847624" y="986881"/>
            <a:ext cx="925513" cy="914399"/>
            <a:chOff x="4752" y="576"/>
            <a:chExt cx="583" cy="576"/>
          </a:xfrm>
        </p:grpSpPr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4800" y="576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>
              <a:off x="5040" y="576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Line 18"/>
            <p:cNvSpPr>
              <a:spLocks noChangeShapeType="1"/>
            </p:cNvSpPr>
            <p:nvPr/>
          </p:nvSpPr>
          <p:spPr bwMode="auto">
            <a:xfrm>
              <a:off x="5280" y="576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4752" y="1104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>
              <a:off x="4752" y="864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>
              <a:off x="4752" y="624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5136" y="96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5014" y="1079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5014" y="601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254" y="601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4773" y="601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5263" y="841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4773" y="839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5256" y="1079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4773" y="1079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5052" y="870"/>
              <a:ext cx="84" cy="99"/>
            </a:xfrm>
            <a:custGeom>
              <a:avLst/>
              <a:gdLst>
                <a:gd name="T0" fmla="*/ 0 w 84"/>
                <a:gd name="T1" fmla="*/ 0 h 99"/>
                <a:gd name="T2" fmla="*/ 18 w 84"/>
                <a:gd name="T3" fmla="*/ 48 h 99"/>
                <a:gd name="T4" fmla="*/ 84 w 84"/>
                <a:gd name="T5" fmla="*/ 9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99">
                  <a:moveTo>
                    <a:pt x="0" y="0"/>
                  </a:moveTo>
                  <a:cubicBezTo>
                    <a:pt x="48" y="10"/>
                    <a:pt x="31" y="8"/>
                    <a:pt x="18" y="48"/>
                  </a:cubicBezTo>
                  <a:cubicBezTo>
                    <a:pt x="35" y="99"/>
                    <a:pt x="84" y="39"/>
                    <a:pt x="84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5000" y="825"/>
              <a:ext cx="70" cy="7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" name="Text Box 33"/>
            <p:cNvSpPr txBox="1">
              <a:spLocks noChangeArrowheads="1"/>
            </p:cNvSpPr>
            <p:nvPr/>
          </p:nvSpPr>
          <p:spPr bwMode="auto">
            <a:xfrm>
              <a:off x="4848" y="663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en-US" altLang="en-US" sz="1600">
                  <a:solidFill>
                    <a:srgbClr val="FF0000"/>
                  </a:solidFill>
                </a:rPr>
                <a:t>V</a:t>
              </a:r>
            </a:p>
          </p:txBody>
        </p:sp>
        <p:sp>
          <p:nvSpPr>
            <p:cNvPr id="39" name="Text Box 34"/>
            <p:cNvSpPr txBox="1">
              <a:spLocks noChangeArrowheads="1"/>
            </p:cNvSpPr>
            <p:nvPr/>
          </p:nvSpPr>
          <p:spPr bwMode="auto">
            <a:xfrm>
              <a:off x="5169" y="912"/>
              <a:ext cx="16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eaLnBrk="1" hangingPunct="1"/>
              <a:r>
                <a:rPr lang="en-US" altLang="en-US" sz="1600">
                  <a:solidFill>
                    <a:srgbClr val="FF0000"/>
                  </a:solidFill>
                </a:rPr>
                <a:t>I</a:t>
              </a:r>
            </a:p>
          </p:txBody>
        </p:sp>
      </p:grpSp>
      <p:sp>
        <p:nvSpPr>
          <p:cNvPr id="41" name="Line 11"/>
          <p:cNvSpPr>
            <a:spLocks noChangeShapeType="1"/>
          </p:cNvSpPr>
          <p:nvPr/>
        </p:nvSpPr>
        <p:spPr bwMode="auto">
          <a:xfrm>
            <a:off x="2553619" y="1446101"/>
            <a:ext cx="48540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2" name="Line 11"/>
          <p:cNvSpPr>
            <a:spLocks noChangeShapeType="1"/>
          </p:cNvSpPr>
          <p:nvPr/>
        </p:nvSpPr>
        <p:spPr bwMode="auto">
          <a:xfrm>
            <a:off x="4403375" y="1472937"/>
            <a:ext cx="42361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4" name="Line 11"/>
          <p:cNvSpPr>
            <a:spLocks noChangeShapeType="1"/>
          </p:cNvSpPr>
          <p:nvPr/>
        </p:nvSpPr>
        <p:spPr bwMode="auto">
          <a:xfrm flipH="1">
            <a:off x="2247231" y="1446100"/>
            <a:ext cx="314325" cy="65724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1514899" y="2050273"/>
            <a:ext cx="12854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en-US" sz="2400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&gt;5 </a:t>
            </a:r>
            <a:r>
              <a:rPr lang="en-US" alt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endParaRPr lang="en-US" alt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Line 11"/>
          <p:cNvSpPr>
            <a:spLocks noChangeShapeType="1"/>
          </p:cNvSpPr>
          <p:nvPr/>
        </p:nvSpPr>
        <p:spPr bwMode="auto">
          <a:xfrm>
            <a:off x="2735821" y="2293095"/>
            <a:ext cx="71681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60" name="Picture 1" descr="page3image9264">
            <a:extLst>
              <a:ext uri="{FF2B5EF4-FFF2-40B4-BE49-F238E27FC236}">
                <a16:creationId xmlns:a16="http://schemas.microsoft.com/office/drawing/2014/main" id="{FB87AB69-0139-994C-9A0A-CD84BC109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7816" y="1765886"/>
            <a:ext cx="3811694" cy="254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11124193" y="4675884"/>
            <a:ext cx="871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“dopant removal”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Line 11"/>
          <p:cNvSpPr>
            <a:spLocks noChangeShapeType="1"/>
          </p:cNvSpPr>
          <p:nvPr/>
        </p:nvSpPr>
        <p:spPr bwMode="auto">
          <a:xfrm flipH="1">
            <a:off x="10793857" y="4928117"/>
            <a:ext cx="35300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5" name="Line 11"/>
          <p:cNvSpPr>
            <a:spLocks noChangeShapeType="1"/>
          </p:cNvSpPr>
          <p:nvPr/>
        </p:nvSpPr>
        <p:spPr bwMode="auto">
          <a:xfrm flipH="1">
            <a:off x="11075935" y="5230105"/>
            <a:ext cx="344363" cy="362259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6" name="Rounded Rectangle 65"/>
          <p:cNvSpPr/>
          <p:nvPr/>
        </p:nvSpPr>
        <p:spPr>
          <a:xfrm>
            <a:off x="11161978" y="4709982"/>
            <a:ext cx="728359" cy="481565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72793" y="2588200"/>
            <a:ext cx="7643329" cy="3762344"/>
            <a:chOff x="72793" y="2588200"/>
            <a:chExt cx="7643329" cy="3762344"/>
          </a:xfrm>
        </p:grpSpPr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85E4EC4B-3923-E24F-958B-B6D2B5905D72}"/>
                </a:ext>
              </a:extLst>
            </p:cNvPr>
            <p:cNvSpPr/>
            <p:nvPr/>
          </p:nvSpPr>
          <p:spPr>
            <a:xfrm>
              <a:off x="111213" y="2588200"/>
              <a:ext cx="7442801" cy="3762344"/>
            </a:xfrm>
            <a:prstGeom prst="roundRect">
              <a:avLst>
                <a:gd name="adj" fmla="val 5149"/>
              </a:avLst>
            </a:prstGeom>
            <a:solidFill>
              <a:schemeClr val="bg1"/>
            </a:solidFill>
            <a:ln w="19050">
              <a:solidFill>
                <a:srgbClr val="013994"/>
              </a:solidFill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s</a:t>
              </a:r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4"/>
            <a:srcRect l="75157" t="28744" r="12973" b="57306"/>
            <a:stretch/>
          </p:blipFill>
          <p:spPr>
            <a:xfrm rot="5400000">
              <a:off x="5437254" y="3979780"/>
              <a:ext cx="2141122" cy="1259486"/>
            </a:xfrm>
            <a:prstGeom prst="rect">
              <a:avLst/>
            </a:prstGeom>
          </p:spPr>
        </p:pic>
        <p:grpSp>
          <p:nvGrpSpPr>
            <p:cNvPr id="77" name="Group 76"/>
            <p:cNvGrpSpPr/>
            <p:nvPr/>
          </p:nvGrpSpPr>
          <p:grpSpPr>
            <a:xfrm>
              <a:off x="3649329" y="3547690"/>
              <a:ext cx="1547660" cy="2543276"/>
              <a:chOff x="3610909" y="3547690"/>
              <a:chExt cx="1547660" cy="2543276"/>
            </a:xfrm>
          </p:grpSpPr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4"/>
              <a:srcRect l="49860" t="13108" r="3141" b="29753"/>
              <a:stretch/>
            </p:blipFill>
            <p:spPr>
              <a:xfrm rot="5400000">
                <a:off x="3113101" y="4045498"/>
                <a:ext cx="2543276" cy="1547660"/>
              </a:xfrm>
              <a:prstGeom prst="rect">
                <a:avLst/>
              </a:prstGeom>
            </p:spPr>
          </p:pic>
          <p:sp>
            <p:nvSpPr>
              <p:cNvPr id="76" name="Rectangle 75"/>
              <p:cNvSpPr/>
              <p:nvPr/>
            </p:nvSpPr>
            <p:spPr>
              <a:xfrm>
                <a:off x="3614631" y="3547690"/>
                <a:ext cx="1543938" cy="2543276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5362888" y="5999369"/>
              <a:ext cx="235323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</a:rPr>
                <a:t>[</a:t>
              </a:r>
              <a:r>
                <a:rPr lang="en-US" sz="1100" dirty="0" err="1">
                  <a:solidFill>
                    <a:srgbClr val="000000"/>
                  </a:solidFill>
                </a:rPr>
                <a:t>C.Besleaga</a:t>
              </a:r>
              <a:r>
                <a:rPr lang="en-US" sz="1100" dirty="0">
                  <a:solidFill>
                    <a:srgbClr val="000000"/>
                  </a:solidFill>
                </a:rPr>
                <a:t> et al. </a:t>
              </a:r>
              <a:r>
                <a:rPr lang="en-US" sz="1100" b="1" dirty="0" err="1">
                  <a:solidFill>
                    <a:srgbClr val="000000"/>
                  </a:solidFill>
                  <a:hlinkClick r:id="rId5"/>
                </a:rPr>
                <a:t>arXiv</a:t>
              </a:r>
              <a:r>
                <a:rPr lang="en-US" sz="1100" b="1" dirty="0">
                  <a:solidFill>
                    <a:srgbClr val="000000"/>
                  </a:solidFill>
                  <a:hlinkClick r:id="rId5"/>
                </a:rPr>
                <a:t> 2021</a:t>
              </a:r>
              <a:r>
                <a:rPr lang="en-US" sz="1100" dirty="0">
                  <a:solidFill>
                    <a:srgbClr val="000000"/>
                  </a:solidFill>
                </a:rPr>
                <a:t>]</a:t>
              </a:r>
              <a:endParaRPr lang="en-GB" sz="1100" dirty="0">
                <a:solidFill>
                  <a:srgbClr val="000000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39229" y="2596921"/>
              <a:ext cx="3750835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Can we see the defects?</a:t>
              </a:r>
            </a:p>
            <a:p>
              <a:r>
                <a:rPr lang="en-US" sz="1600" dirty="0"/>
                <a:t>HRTEM on Si: n-irradiated 10</a:t>
              </a:r>
              <a:r>
                <a:rPr lang="en-US" sz="1600" baseline="30000" dirty="0"/>
                <a:t>19</a:t>
              </a:r>
              <a:r>
                <a:rPr lang="en-US" sz="1600" dirty="0"/>
                <a:t> </a:t>
              </a:r>
              <a:r>
                <a:rPr lang="en-US" sz="1600" dirty="0" err="1"/>
                <a:t>n</a:t>
              </a:r>
              <a:r>
                <a:rPr lang="en-US" sz="1600" baseline="-25000" dirty="0" err="1"/>
                <a:t>eq</a:t>
              </a:r>
              <a:r>
                <a:rPr lang="en-US" sz="1600" dirty="0"/>
                <a:t>/cm</a:t>
              </a:r>
              <a:r>
                <a:rPr lang="en-US" sz="1600" baseline="30000" dirty="0"/>
                <a:t>2</a:t>
              </a:r>
            </a:p>
            <a:p>
              <a:pPr algn="ctr"/>
              <a:r>
                <a:rPr lang="en-US" sz="1200" dirty="0"/>
                <a:t>High Resolution Transmission Electron Microscopy</a:t>
              </a:r>
              <a:endParaRPr lang="en-GB" sz="1200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440988" y="5001967"/>
              <a:ext cx="294071" cy="560596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9050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Line 11"/>
            <p:cNvSpPr>
              <a:spLocks noChangeShapeType="1"/>
            </p:cNvSpPr>
            <p:nvPr/>
          </p:nvSpPr>
          <p:spPr bwMode="auto">
            <a:xfrm flipV="1">
              <a:off x="4796070" y="4528782"/>
              <a:ext cx="1077666" cy="71227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868565" y="3528504"/>
              <a:ext cx="1262101" cy="215157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38100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9" name="Group 4"/>
            <p:cNvGrpSpPr>
              <a:grpSpLocks/>
            </p:cNvGrpSpPr>
            <p:nvPr/>
          </p:nvGrpSpPr>
          <p:grpSpPr bwMode="auto">
            <a:xfrm>
              <a:off x="280245" y="2596921"/>
              <a:ext cx="3196621" cy="3568685"/>
              <a:chOff x="692" y="1756"/>
              <a:chExt cx="5688" cy="6120"/>
            </a:xfrm>
          </p:grpSpPr>
          <p:pic>
            <p:nvPicPr>
              <p:cNvPr id="50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" y="1756"/>
                <a:ext cx="5688" cy="6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1" name="Group 6"/>
              <p:cNvGrpSpPr>
                <a:grpSpLocks/>
              </p:cNvGrpSpPr>
              <p:nvPr/>
            </p:nvGrpSpPr>
            <p:grpSpPr bwMode="auto">
              <a:xfrm>
                <a:off x="1556" y="2908"/>
                <a:ext cx="3745" cy="2449"/>
                <a:chOff x="0" y="0"/>
                <a:chExt cx="19997" cy="19999"/>
              </a:xfrm>
            </p:grpSpPr>
            <p:sp>
              <p:nvSpPr>
                <p:cNvPr id="52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1538" y="0"/>
                  <a:ext cx="3081" cy="236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sysDot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3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8458" y="18815"/>
                  <a:ext cx="3081" cy="1184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sysDot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13071" y="14111"/>
                  <a:ext cx="4619" cy="5888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prstDash val="sysDot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5" name="Line 10"/>
                <p:cNvSpPr>
                  <a:spLocks noChangeShapeType="1"/>
                </p:cNvSpPr>
                <p:nvPr/>
              </p:nvSpPr>
              <p:spPr bwMode="auto">
                <a:xfrm>
                  <a:off x="7689" y="0"/>
                  <a:ext cx="4619" cy="2360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prstDash val="sysDot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6" name="Rectangle 11"/>
                <p:cNvSpPr>
                  <a:spLocks noChangeArrowheads="1"/>
                </p:cNvSpPr>
                <p:nvPr/>
              </p:nvSpPr>
              <p:spPr bwMode="auto">
                <a:xfrm>
                  <a:off x="13071" y="1168"/>
                  <a:ext cx="2312" cy="35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pPr algn="l"/>
                  <a:r>
                    <a:rPr lang="en-AU" altLang="en-US" sz="1800" b="0">
                      <a:solidFill>
                        <a:srgbClr val="0000FF"/>
                      </a:solidFill>
                    </a:rPr>
                    <a:t>I</a:t>
                  </a:r>
                  <a:endParaRPr lang="en-AU" altLang="en-US" sz="1000" b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Rectangle 12"/>
                <p:cNvSpPr>
                  <a:spLocks noChangeArrowheads="1"/>
                </p:cNvSpPr>
                <p:nvPr/>
              </p:nvSpPr>
              <p:spPr bwMode="auto">
                <a:xfrm>
                  <a:off x="17685" y="10575"/>
                  <a:ext cx="2312" cy="3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pPr algn="l"/>
                  <a:r>
                    <a:rPr lang="en-AU" altLang="en-US" sz="1800" b="0">
                      <a:solidFill>
                        <a:srgbClr val="0000FF"/>
                      </a:solidFill>
                    </a:rPr>
                    <a:t>I</a:t>
                  </a:r>
                  <a:endParaRPr lang="en-AU" altLang="en-US" sz="1000" b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Rectangle 13"/>
                <p:cNvSpPr>
                  <a:spLocks noChangeArrowheads="1"/>
                </p:cNvSpPr>
                <p:nvPr/>
              </p:nvSpPr>
              <p:spPr bwMode="auto">
                <a:xfrm>
                  <a:off x="0" y="1176"/>
                  <a:ext cx="2312" cy="35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pPr algn="l"/>
                  <a:r>
                    <a:rPr lang="en-AU" altLang="en-US" sz="1800" b="0">
                      <a:solidFill>
                        <a:srgbClr val="FF0000"/>
                      </a:solidFill>
                    </a:rPr>
                    <a:t>V</a:t>
                  </a:r>
                  <a:endParaRPr lang="en-AU" altLang="en-US" sz="1000" b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Rectangle 14"/>
                <p:cNvSpPr>
                  <a:spLocks noChangeArrowheads="1"/>
                </p:cNvSpPr>
                <p:nvPr/>
              </p:nvSpPr>
              <p:spPr bwMode="auto">
                <a:xfrm>
                  <a:off x="6920" y="16463"/>
                  <a:ext cx="2312" cy="35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pPr algn="l"/>
                  <a:r>
                    <a:rPr lang="en-AU" altLang="en-US" sz="1800" b="0" dirty="0">
                      <a:solidFill>
                        <a:srgbClr val="FF0000"/>
                      </a:solidFill>
                    </a:rPr>
                    <a:t>V</a:t>
                  </a:r>
                  <a:endParaRPr lang="en-AU" altLang="en-US" sz="1000" b="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69" name="TextBox 68"/>
            <p:cNvSpPr txBox="1"/>
            <p:nvPr/>
          </p:nvSpPr>
          <p:spPr>
            <a:xfrm rot="16200000">
              <a:off x="-335686" y="5502341"/>
              <a:ext cx="107087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</a:rPr>
                <a:t>[van Lint 1980]</a:t>
              </a:r>
              <a:endParaRPr lang="en-GB" sz="1000" dirty="0">
                <a:solidFill>
                  <a:srgbClr val="000000"/>
                </a:solidFill>
              </a:endParaRP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4"/>
            <a:srcRect l="87990" t="84747" r="3072" b="5165"/>
            <a:stretch/>
          </p:blipFill>
          <p:spPr>
            <a:xfrm rot="5400000">
              <a:off x="3620430" y="5516417"/>
              <a:ext cx="483652" cy="273286"/>
            </a:xfrm>
            <a:prstGeom prst="rect">
              <a:avLst/>
            </a:prstGeom>
          </p:spPr>
        </p:pic>
        <p:sp>
          <p:nvSpPr>
            <p:cNvPr id="75" name="Rectangle 74"/>
            <p:cNvSpPr/>
            <p:nvPr/>
          </p:nvSpPr>
          <p:spPr>
            <a:xfrm>
              <a:off x="1983056" y="4595134"/>
              <a:ext cx="294071" cy="776262"/>
            </a:xfrm>
            <a:prstGeom prst="rect">
              <a:avLst/>
            </a:prstGeom>
            <a:solidFill>
              <a:srgbClr val="000000">
                <a:alpha val="7843"/>
              </a:srgbClr>
            </a:solidFill>
            <a:ln w="190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Line 11"/>
            <p:cNvSpPr>
              <a:spLocks noChangeShapeType="1"/>
            </p:cNvSpPr>
            <p:nvPr/>
          </p:nvSpPr>
          <p:spPr bwMode="auto">
            <a:xfrm flipV="1">
              <a:off x="2277127" y="4528782"/>
              <a:ext cx="1298372" cy="2869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4"/>
            <a:srcRect l="89823" t="88637" r="3725" b="4751"/>
            <a:stretch/>
          </p:blipFill>
          <p:spPr>
            <a:xfrm rot="5400000">
              <a:off x="5372900" y="5072894"/>
              <a:ext cx="1163779" cy="597004"/>
            </a:xfrm>
            <a:prstGeom prst="rect">
              <a:avLst/>
            </a:prstGeom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498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C05576F5-F242-5896-23C2-7BB679EE1017}"/>
              </a:ext>
            </a:extLst>
          </p:cNvPr>
          <p:cNvGrpSpPr/>
          <p:nvPr/>
        </p:nvGrpSpPr>
        <p:grpSpPr>
          <a:xfrm>
            <a:off x="136411" y="3316493"/>
            <a:ext cx="3314444" cy="3411010"/>
            <a:chOff x="136410" y="3316493"/>
            <a:chExt cx="3172753" cy="343798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31F0A2C-9836-6908-93AC-3662980C9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743" y="5581129"/>
              <a:ext cx="1173345" cy="117334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971AD21-D546-60B3-1814-1F24F5B14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36410" y="3316493"/>
              <a:ext cx="3172753" cy="232081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BA4EF6-B6BD-B2A1-D89D-EAD21A85E8B0}"/>
                </a:ext>
              </a:extLst>
            </p:cNvPr>
            <p:cNvSpPr txBox="1"/>
            <p:nvPr/>
          </p:nvSpPr>
          <p:spPr>
            <a:xfrm>
              <a:off x="1446168" y="5934278"/>
              <a:ext cx="17988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513" indent="0" algn="ctr">
                <a:buNone/>
              </a:pPr>
              <a:r>
                <a:rPr lang="en-GB" sz="1400" dirty="0"/>
                <a:t>event seen in 2011</a:t>
              </a:r>
              <a:br>
                <a:rPr lang="en-GB" sz="1400" dirty="0"/>
              </a:br>
              <a:r>
                <a:rPr lang="en-GB" sz="1400" dirty="0"/>
                <a:t>Higgs </a:t>
              </a:r>
              <a:r>
                <a:rPr lang="en-GB" sz="1400" dirty="0">
                  <a:sym typeface="Wingdings" panose="05000000000000000000" pitchFamily="2" charset="2"/>
                </a:rPr>
                <a:t> 2 photons</a:t>
              </a:r>
              <a:endParaRPr lang="en-GB" sz="1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047" y="64959"/>
            <a:ext cx="4839979" cy="776327"/>
          </a:xfrm>
        </p:spPr>
        <p:txBody>
          <a:bodyPr/>
          <a:lstStyle/>
          <a:p>
            <a:r>
              <a:rPr lang="en-US" dirty="0"/>
              <a:t>Collisions in the LHC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991ABF-3BDA-00B3-3D9F-813E0FC85F8C}"/>
              </a:ext>
            </a:extLst>
          </p:cNvPr>
          <p:cNvGrpSpPr/>
          <p:nvPr/>
        </p:nvGrpSpPr>
        <p:grpSpPr>
          <a:xfrm>
            <a:off x="287884" y="965495"/>
            <a:ext cx="2957153" cy="2211824"/>
            <a:chOff x="81239" y="4014758"/>
            <a:chExt cx="2722510" cy="192226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482D88-1DD2-3801-583D-FC59BF23300F}"/>
                </a:ext>
              </a:extLst>
            </p:cNvPr>
            <p:cNvSpPr txBox="1"/>
            <p:nvPr/>
          </p:nvSpPr>
          <p:spPr>
            <a:xfrm>
              <a:off x="81239" y="4014758"/>
              <a:ext cx="2722510" cy="19222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8164" tIns="25994" rIns="8164" bIns="8164" anchor="b"/>
            <a:lstStyle>
              <a:defPPr>
                <a:defRPr lang="en-US"/>
              </a:defPPr>
              <a:lvl1pPr algn="ctr">
                <a:lnSpc>
                  <a:spcPct val="87000"/>
                </a:lnSpc>
                <a:tabLst>
                  <a:tab pos="0" algn="l"/>
                  <a:tab pos="406086" algn="l"/>
                  <a:tab pos="813612" algn="l"/>
                  <a:tab pos="1221138" algn="l"/>
                  <a:tab pos="1628664" algn="l"/>
                  <a:tab pos="2036190" algn="l"/>
                  <a:tab pos="2443717" algn="l"/>
                  <a:tab pos="2851242" algn="l"/>
                  <a:tab pos="3258769" algn="l"/>
                  <a:tab pos="3666294" algn="l"/>
                  <a:tab pos="4073821" algn="l"/>
                  <a:tab pos="4481346" algn="l"/>
                  <a:tab pos="4888873" algn="l"/>
                  <a:tab pos="5296398" algn="l"/>
                  <a:tab pos="5703925" algn="l"/>
                  <a:tab pos="6111450" algn="l"/>
                  <a:tab pos="6518977" algn="l"/>
                  <a:tab pos="6926502" algn="l"/>
                  <a:tab pos="7334029" algn="l"/>
                  <a:tab pos="7741554" algn="l"/>
                  <a:tab pos="8149081" algn="l"/>
                </a:tabLst>
                <a:defRPr sz="1100" b="1">
                  <a:solidFill>
                    <a:srgbClr val="0000FF"/>
                  </a:solidFill>
                  <a:latin typeface="Luxi Sans" charset="0"/>
                  <a:ea typeface="msmincho" charset="0"/>
                  <a:cs typeface="msmincho" charset="0"/>
                </a:defRPr>
              </a:lvl1pPr>
            </a:lstStyle>
            <a:p>
              <a:r>
                <a:rPr lang="en-GB" sz="300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CMS</a:t>
              </a:r>
              <a:r>
                <a:rPr lang="en-GB" sz="30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          </a:t>
              </a:r>
              <a:endParaRPr lang="en-US" sz="30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5" name="Picture 613">
              <a:extLst>
                <a:ext uri="{FF2B5EF4-FFF2-40B4-BE49-F238E27FC236}">
                  <a16:creationId xmlns:a16="http://schemas.microsoft.com/office/drawing/2014/main" id="{B4CEA5E3-443E-1586-ACD9-F3AFC7D4F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1910" y="4097960"/>
              <a:ext cx="2476190" cy="16380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Picture 2" descr="0712017_04-A4-at-144-dpi">
            <a:extLst>
              <a:ext uri="{FF2B5EF4-FFF2-40B4-BE49-F238E27FC236}">
                <a16:creationId xmlns:a16="http://schemas.microsoft.com/office/drawing/2014/main" id="{7615B8DD-7F23-362A-5862-BEDA1E340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3435" y="949663"/>
            <a:ext cx="7814025" cy="52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2A40A18-522E-3A01-311A-5E9D19EC01C0}"/>
              </a:ext>
            </a:extLst>
          </p:cNvPr>
          <p:cNvSpPr txBox="1"/>
          <p:nvPr/>
        </p:nvSpPr>
        <p:spPr>
          <a:xfrm>
            <a:off x="5774510" y="28796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every 25ns (40 MHz)</a:t>
            </a:r>
            <a:endParaRPr lang="en-00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C7F922-A254-9E0F-B53E-DCB60D775BC8}"/>
              </a:ext>
            </a:extLst>
          </p:cNvPr>
          <p:cNvGrpSpPr/>
          <p:nvPr/>
        </p:nvGrpSpPr>
        <p:grpSpPr>
          <a:xfrm>
            <a:off x="6251389" y="1854234"/>
            <a:ext cx="5295074" cy="3167747"/>
            <a:chOff x="6251389" y="1854234"/>
            <a:chExt cx="5295074" cy="31677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6150E27-2736-F0E9-E748-24528E2F753B}"/>
                </a:ext>
              </a:extLst>
            </p:cNvPr>
            <p:cNvGrpSpPr/>
            <p:nvPr/>
          </p:nvGrpSpPr>
          <p:grpSpPr>
            <a:xfrm>
              <a:off x="6251389" y="1854234"/>
              <a:ext cx="5295074" cy="3167747"/>
              <a:chOff x="6265334" y="1889922"/>
              <a:chExt cx="5295074" cy="3167747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256AB1DF-FCF8-CE9B-5578-80A942CD25A1}"/>
                  </a:ext>
                </a:extLst>
              </p:cNvPr>
              <p:cNvSpPr/>
              <p:nvPr/>
            </p:nvSpPr>
            <p:spPr>
              <a:xfrm>
                <a:off x="6265334" y="3073532"/>
                <a:ext cx="1129445" cy="61291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rgbClr val="F5110D"/>
                    </a:solidFill>
                  </a:rPr>
                  <a:t>Silicon Tracker</a:t>
                </a:r>
                <a:endParaRPr lang="en-001" dirty="0">
                  <a:solidFill>
                    <a:srgbClr val="F5110D"/>
                  </a:solidFill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456CCB93-F652-7FEC-34B7-7FA9C1430C81}"/>
                  </a:ext>
                </a:extLst>
              </p:cNvPr>
              <p:cNvSpPr/>
              <p:nvPr/>
            </p:nvSpPr>
            <p:spPr>
              <a:xfrm>
                <a:off x="6381388" y="1975909"/>
                <a:ext cx="1741978" cy="684296"/>
              </a:xfrm>
              <a:prstGeom prst="roundRect">
                <a:avLst/>
              </a:prstGeom>
              <a:solidFill>
                <a:srgbClr val="C2E3CD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chemeClr val="tx2"/>
                    </a:solidFill>
                  </a:rPr>
                  <a:t>Electromagnetic Calorimeter</a:t>
                </a:r>
                <a:endParaRPr lang="en-001" sz="1600" dirty="0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0F0DA08-6973-DE69-46FC-375292298A0D}"/>
                  </a:ext>
                </a:extLst>
              </p:cNvPr>
              <p:cNvSpPr/>
              <p:nvPr/>
            </p:nvSpPr>
            <p:spPr>
              <a:xfrm>
                <a:off x="8242808" y="1889922"/>
                <a:ext cx="1400537" cy="684296"/>
              </a:xfrm>
              <a:prstGeom prst="roundRect">
                <a:avLst/>
              </a:prstGeom>
              <a:solidFill>
                <a:srgbClr val="EBCF3D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chemeClr val="tx2"/>
                    </a:solidFill>
                  </a:rPr>
                  <a:t>Hadron Calorimeter</a:t>
                </a:r>
                <a:endParaRPr lang="en-001" sz="1600" dirty="0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38A7070-2BBB-2634-2983-F225A278CA68}"/>
                  </a:ext>
                </a:extLst>
              </p:cNvPr>
              <p:cNvSpPr/>
              <p:nvPr/>
            </p:nvSpPr>
            <p:spPr>
              <a:xfrm>
                <a:off x="9822068" y="1942011"/>
                <a:ext cx="1400537" cy="684296"/>
              </a:xfrm>
              <a:prstGeom prst="roundRect">
                <a:avLst/>
              </a:prstGeom>
              <a:solidFill>
                <a:srgbClr val="F8DFB4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chemeClr val="tx2"/>
                    </a:solidFill>
                  </a:rPr>
                  <a:t>Muon chambers</a:t>
                </a:r>
                <a:endParaRPr lang="en-001" sz="1600" dirty="0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D3E88CB1-7EC6-CD27-3F2A-DE03D7F189C5}"/>
                  </a:ext>
                </a:extLst>
              </p:cNvPr>
              <p:cNvSpPr/>
              <p:nvPr/>
            </p:nvSpPr>
            <p:spPr>
              <a:xfrm>
                <a:off x="8114733" y="4580632"/>
                <a:ext cx="1656685" cy="477037"/>
              </a:xfrm>
              <a:prstGeom prst="roundRect">
                <a:avLst/>
              </a:prstGeom>
              <a:solidFill>
                <a:srgbClr val="ADADAD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chemeClr val="tx2"/>
                    </a:solidFill>
                  </a:rPr>
                  <a:t>Superconducting Solenoid</a:t>
                </a:r>
                <a:endParaRPr lang="en-001" sz="1200" dirty="0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A91E5770-4DD1-B7B8-AD72-CA8EBA95B9F8}"/>
                  </a:ext>
                </a:extLst>
              </p:cNvPr>
              <p:cNvSpPr/>
              <p:nvPr/>
            </p:nvSpPr>
            <p:spPr>
              <a:xfrm>
                <a:off x="9903723" y="4711711"/>
                <a:ext cx="1656685" cy="310270"/>
              </a:xfrm>
              <a:prstGeom prst="roundRect">
                <a:avLst/>
              </a:prstGeom>
              <a:solidFill>
                <a:srgbClr val="F5110D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chemeClr val="tx2"/>
                    </a:solidFill>
                  </a:rPr>
                  <a:t>Iron return yoke</a:t>
                </a:r>
                <a:endParaRPr lang="en-001" sz="1200" dirty="0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7D24FC6-5447-24F1-DB4A-FD4263184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2213" t="3867" r="1516" b="8353"/>
            <a:stretch/>
          </p:blipFill>
          <p:spPr>
            <a:xfrm>
              <a:off x="7537549" y="2853277"/>
              <a:ext cx="3417908" cy="169166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EE1DA80-8BD6-9D47-335B-87102ABB59D2}"/>
              </a:ext>
            </a:extLst>
          </p:cNvPr>
          <p:cNvSpPr txBox="1"/>
          <p:nvPr/>
        </p:nvSpPr>
        <p:spPr>
          <a:xfrm>
            <a:off x="3400868" y="866722"/>
            <a:ext cx="174114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600" dirty="0"/>
              <a:t>CMS DETECTOR</a:t>
            </a:r>
          </a:p>
          <a:p>
            <a:pPr marL="93663">
              <a:tabLst>
                <a:tab pos="895350" algn="l"/>
              </a:tabLst>
            </a:pPr>
            <a:r>
              <a:rPr lang="en-GB" sz="1400" dirty="0"/>
              <a:t>Weight: 	14000 t</a:t>
            </a:r>
          </a:p>
          <a:p>
            <a:pPr marL="93663">
              <a:tabLst>
                <a:tab pos="895350" algn="l"/>
              </a:tabLst>
            </a:pPr>
            <a:r>
              <a:rPr lang="en-GB" sz="1400" dirty="0"/>
              <a:t>Diameter: 	15.0 m</a:t>
            </a:r>
          </a:p>
          <a:p>
            <a:pPr marL="93663">
              <a:tabLst>
                <a:tab pos="895350" algn="l"/>
              </a:tabLst>
            </a:pPr>
            <a:r>
              <a:rPr lang="en-GB" sz="1400" dirty="0"/>
              <a:t>Length: 	28.7m</a:t>
            </a:r>
          </a:p>
          <a:p>
            <a:pPr marL="93663">
              <a:tabLst>
                <a:tab pos="895350" algn="l"/>
              </a:tabLst>
            </a:pPr>
            <a:r>
              <a:rPr lang="en-GB" sz="1400" dirty="0"/>
              <a:t>Field: 	3.8T</a:t>
            </a:r>
          </a:p>
        </p:txBody>
      </p:sp>
    </p:spTree>
    <p:extLst>
      <p:ext uri="{BB962C8B-B14F-4D97-AF65-F5344CB8AC3E}">
        <p14:creationId xmlns:p14="http://schemas.microsoft.com/office/powerpoint/2010/main" val="273401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Impact of Defects on Detector Properties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72" y="855659"/>
            <a:ext cx="8226854" cy="469075"/>
          </a:xfrm>
        </p:spPr>
        <p:txBody>
          <a:bodyPr/>
          <a:lstStyle/>
          <a:p>
            <a:r>
              <a:rPr lang="en-US" dirty="0"/>
              <a:t>Shockley-Read-Hall statistics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462980" y="3881054"/>
            <a:ext cx="2279187" cy="1615827"/>
          </a:xfrm>
          <a:prstGeom prst="rect">
            <a:avLst/>
          </a:prstGeom>
          <a:noFill/>
          <a:ln w="3175" cap="rnd">
            <a:noFill/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cs typeface="Arial" pitchFamily="34" charset="0"/>
              </a:rPr>
              <a:t>trapping (e and h)</a:t>
            </a:r>
            <a:br>
              <a:rPr lang="en-US" sz="1600" b="1" dirty="0">
                <a:cs typeface="Arial" pitchFamily="34" charset="0"/>
              </a:rPr>
            </a:br>
            <a:r>
              <a:rPr lang="en-US" sz="1600" b="1" dirty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</a:t>
            </a:r>
            <a:r>
              <a:rPr lang="en-US" sz="1600" b="1" dirty="0">
                <a:cs typeface="Arial" pitchFamily="34" charset="0"/>
              </a:rPr>
              <a:t> CCE</a:t>
            </a:r>
            <a:br>
              <a:rPr lang="en-US" sz="1600" b="1" dirty="0">
                <a:cs typeface="Arial" pitchFamily="34" charset="0"/>
              </a:rPr>
            </a:br>
            <a:r>
              <a:rPr lang="en-US" sz="900" b="1" dirty="0">
                <a:cs typeface="Arial" pitchFamily="34" charset="0"/>
              </a:rPr>
              <a:t> </a:t>
            </a:r>
            <a:br>
              <a:rPr lang="en-US" sz="1600" b="1" dirty="0">
                <a:cs typeface="Arial" pitchFamily="34" charset="0"/>
              </a:rPr>
            </a:br>
            <a:r>
              <a:rPr lang="en-US" sz="1400" dirty="0">
                <a:cs typeface="Arial" pitchFamily="34" charset="0"/>
              </a:rPr>
              <a:t>shallow defects do not contribute at RT due to fast de-trapping</a:t>
            </a:r>
            <a:r>
              <a:rPr lang="en-US" sz="1400" b="1" dirty="0">
                <a:cs typeface="Arial" pitchFamily="34" charset="0"/>
              </a:rPr>
              <a:t> </a:t>
            </a:r>
            <a:br>
              <a:rPr lang="en-US" sz="1600" b="1" dirty="0">
                <a:cs typeface="Arial" pitchFamily="34" charset="0"/>
              </a:rPr>
            </a:br>
            <a:endParaRPr lang="en-US" sz="1600" b="1" dirty="0">
              <a:cs typeface="Arial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63393" y="3881053"/>
            <a:ext cx="2594671" cy="1369606"/>
          </a:xfrm>
          <a:prstGeom prst="rect">
            <a:avLst/>
          </a:prstGeom>
          <a:noFill/>
          <a:ln w="3175" cap="rnd">
            <a:noFill/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cs typeface="Arial" pitchFamily="34" charset="0"/>
              </a:rPr>
              <a:t> charged defects </a:t>
            </a:r>
            <a:br>
              <a:rPr lang="en-US" sz="1600" b="1" dirty="0">
                <a:cs typeface="Arial" pitchFamily="34" charset="0"/>
              </a:rPr>
            </a:br>
            <a:r>
              <a:rPr lang="en-US" sz="1600" b="1" dirty="0">
                <a:cs typeface="Arial" pitchFamily="34" charset="0"/>
              </a:rPr>
              <a:t>  </a:t>
            </a:r>
            <a:r>
              <a:rPr lang="en-US" sz="1600" b="1" dirty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</a:t>
            </a:r>
            <a:r>
              <a:rPr lang="en-US" sz="1600" b="1" dirty="0">
                <a:cs typeface="Arial" pitchFamily="34" charset="0"/>
                <a:sym typeface="Symbol" pitchFamily="18" charset="2"/>
              </a:rPr>
              <a:t> </a:t>
            </a:r>
            <a:r>
              <a:rPr lang="en-US" sz="1600" b="1" dirty="0">
                <a:cs typeface="Arial" pitchFamily="34" charset="0"/>
              </a:rPr>
              <a:t>N</a:t>
            </a:r>
            <a:r>
              <a:rPr lang="en-US" sz="1600" b="1" baseline="-25000" dirty="0">
                <a:cs typeface="Arial" pitchFamily="34" charset="0"/>
              </a:rPr>
              <a:t>eff</a:t>
            </a:r>
            <a:r>
              <a:rPr lang="en-US" sz="1600" b="1" dirty="0">
                <a:cs typeface="Arial" pitchFamily="34" charset="0"/>
              </a:rPr>
              <a:t> , </a:t>
            </a:r>
            <a:r>
              <a:rPr lang="en-US" sz="1600" b="1" dirty="0" err="1">
                <a:cs typeface="Arial" pitchFamily="34" charset="0"/>
              </a:rPr>
              <a:t>V</a:t>
            </a:r>
            <a:r>
              <a:rPr lang="en-US" sz="1600" b="1" baseline="-25000" dirty="0" err="1">
                <a:cs typeface="Arial" pitchFamily="34" charset="0"/>
              </a:rPr>
              <a:t>dep</a:t>
            </a:r>
            <a:br>
              <a:rPr lang="en-US" sz="1600" b="1" dirty="0">
                <a:cs typeface="Arial" pitchFamily="34" charset="0"/>
              </a:rPr>
            </a:br>
            <a:br>
              <a:rPr lang="en-US" sz="900" b="1" dirty="0">
                <a:cs typeface="Arial" pitchFamily="34" charset="0"/>
              </a:rPr>
            </a:br>
            <a:r>
              <a:rPr lang="en-US" sz="1400" dirty="0">
                <a:cs typeface="Arial" pitchFamily="34" charset="0"/>
              </a:rPr>
              <a:t>e.g. donors in upper half, acceptors in lower half </a:t>
            </a:r>
            <a:br>
              <a:rPr lang="en-US" sz="1400" dirty="0">
                <a:cs typeface="Arial" pitchFamily="34" charset="0"/>
              </a:rPr>
            </a:br>
            <a:r>
              <a:rPr lang="en-US" sz="1400" dirty="0">
                <a:cs typeface="Arial" pitchFamily="34" charset="0"/>
              </a:rPr>
              <a:t>of the band gap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751272" y="3881054"/>
            <a:ext cx="2324435" cy="1400383"/>
          </a:xfrm>
          <a:prstGeom prst="rect">
            <a:avLst/>
          </a:prstGeom>
          <a:noFill/>
          <a:ln w="3175" cap="rnd">
            <a:noFill/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cs typeface="Arial" pitchFamily="34" charset="0"/>
              </a:rPr>
              <a:t> generation</a:t>
            </a:r>
            <a:br>
              <a:rPr lang="en-US" sz="1600" b="1" dirty="0">
                <a:cs typeface="Arial" pitchFamily="34" charset="0"/>
              </a:rPr>
            </a:br>
            <a:r>
              <a:rPr lang="en-US" sz="1600" b="1" dirty="0">
                <a:cs typeface="Arial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</a:t>
            </a: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600" b="1" dirty="0">
                <a:cs typeface="Arial" pitchFamily="34" charset="0"/>
              </a:rPr>
              <a:t> leakage current</a:t>
            </a:r>
            <a:br>
              <a:rPr lang="en-US" sz="1600" b="1" dirty="0">
                <a:cs typeface="Arial" pitchFamily="34" charset="0"/>
              </a:rPr>
            </a:br>
            <a:br>
              <a:rPr lang="en-US" sz="900" b="1" dirty="0">
                <a:cs typeface="Arial" pitchFamily="34" charset="0"/>
              </a:rPr>
            </a:br>
            <a:r>
              <a:rPr lang="en-US" sz="1400" dirty="0">
                <a:cs typeface="Arial" pitchFamily="34" charset="0"/>
              </a:rPr>
              <a:t>levels close to </a:t>
            </a:r>
            <a:r>
              <a:rPr lang="en-US" sz="1400" dirty="0" err="1">
                <a:cs typeface="Arial" pitchFamily="34" charset="0"/>
              </a:rPr>
              <a:t>midgap</a:t>
            </a:r>
            <a:br>
              <a:rPr lang="en-US" sz="1400" dirty="0">
                <a:cs typeface="Arial" pitchFamily="34" charset="0"/>
              </a:rPr>
            </a:br>
            <a:r>
              <a:rPr lang="en-US" sz="1400" dirty="0">
                <a:cs typeface="Arial" pitchFamily="34" charset="0"/>
              </a:rPr>
              <a:t> most effective</a:t>
            </a:r>
            <a:br>
              <a:rPr lang="en-US" sz="1600" dirty="0">
                <a:cs typeface="Arial" pitchFamily="34" charset="0"/>
              </a:rPr>
            </a:br>
            <a:endParaRPr lang="en-US" sz="1600" b="1" dirty="0">
              <a:cs typeface="Arial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72572" y="5384611"/>
            <a:ext cx="8226854" cy="848802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182563" indent="-14605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23888" indent="-174625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89013" indent="-182563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0000"/>
                </a:solidFill>
              </a:rPr>
              <a:t>Impact on detector properties can be calculated if defect parameters are known:</a:t>
            </a:r>
          </a:p>
          <a:p>
            <a:endParaRPr lang="en-GB" sz="1000" dirty="0"/>
          </a:p>
          <a:p>
            <a:pPr marL="36513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  <a:sym typeface="Symbol" pitchFamily="18" charset="2"/>
              </a:rPr>
              <a:t>     </a:t>
            </a:r>
            <a:r>
              <a:rPr lang="en-US" b="1" baseline="-30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n,p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 :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cross sections     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E :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ionization energy            </a:t>
            </a:r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N</a:t>
            </a:r>
            <a:r>
              <a:rPr lang="en-US" b="1" baseline="-30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t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: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concentration</a:t>
            </a:r>
            <a:endParaRPr lang="en-GB" dirty="0"/>
          </a:p>
        </p:txBody>
      </p:sp>
      <p:grpSp>
        <p:nvGrpSpPr>
          <p:cNvPr id="28" name="Group 27"/>
          <p:cNvGrpSpPr/>
          <p:nvPr/>
        </p:nvGrpSpPr>
        <p:grpSpPr>
          <a:xfrm>
            <a:off x="921689" y="1347372"/>
            <a:ext cx="6887817" cy="2451833"/>
            <a:chOff x="775251" y="1363487"/>
            <a:chExt cx="6887817" cy="245183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A99D0F-CDEA-3B48-A3D5-03EB2AA25302}"/>
                </a:ext>
              </a:extLst>
            </p:cNvPr>
            <p:cNvSpPr/>
            <p:nvPr/>
          </p:nvSpPr>
          <p:spPr>
            <a:xfrm rot="10800000">
              <a:off x="775251" y="1363487"/>
              <a:ext cx="6887817" cy="2437935"/>
            </a:xfrm>
            <a:prstGeom prst="roundRect">
              <a:avLst>
                <a:gd name="adj" fmla="val 6600"/>
              </a:avLst>
            </a:prstGeom>
            <a:solidFill>
              <a:schemeClr val="bg1"/>
            </a:solidFill>
            <a:ln w="19050">
              <a:solidFill>
                <a:srgbClr val="013994"/>
              </a:solidFill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338" y="1434147"/>
              <a:ext cx="6486128" cy="2381173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8995300" y="1133950"/>
            <a:ext cx="293138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Defect spectroscopy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pPr algn="ctr"/>
            <a:r>
              <a:rPr lang="en-GB" dirty="0"/>
              <a:t>   </a:t>
            </a:r>
          </a:p>
          <a:p>
            <a:pPr algn="ctr"/>
            <a:endParaRPr lang="en-GB" dirty="0"/>
          </a:p>
          <a:p>
            <a:pPr algn="ctr"/>
            <a:r>
              <a:rPr lang="en-GB" sz="1600" dirty="0"/>
              <a:t>e.g. DLTS, TSC</a:t>
            </a:r>
          </a:p>
          <a:p>
            <a:pPr algn="ctr"/>
            <a:r>
              <a:rPr lang="en-GB" sz="1600" dirty="0"/>
              <a:t>allows to measure the </a:t>
            </a:r>
            <a:br>
              <a:rPr lang="en-GB" sz="1600" dirty="0"/>
            </a:br>
            <a:r>
              <a:rPr lang="en-GB" sz="1600" dirty="0"/>
              <a:t>defect properties </a:t>
            </a:r>
            <a:br>
              <a:rPr lang="en-GB" sz="1600" dirty="0"/>
            </a:br>
            <a:r>
              <a:rPr lang="en-GB" sz="1600" dirty="0"/>
              <a:t>(see backup)</a:t>
            </a:r>
            <a:br>
              <a:rPr lang="en-GB" dirty="0"/>
            </a:br>
            <a:endParaRPr lang="en-GB" dirty="0"/>
          </a:p>
          <a:p>
            <a:br>
              <a:rPr lang="en-GB" dirty="0"/>
            </a:br>
            <a:endParaRPr lang="en-GB" dirty="0"/>
          </a:p>
          <a:p>
            <a:pPr algn="ctr"/>
            <a:r>
              <a:rPr lang="en-GB" sz="1600" dirty="0"/>
              <a:t>Extracted parameters</a:t>
            </a:r>
            <a:br>
              <a:rPr lang="en-GB" sz="1600" dirty="0"/>
            </a:br>
            <a:r>
              <a:rPr lang="en-GB" sz="1600" dirty="0"/>
              <a:t>serve as input to </a:t>
            </a:r>
            <a:br>
              <a:rPr lang="en-GB" sz="1600" dirty="0"/>
            </a:br>
            <a:r>
              <a:rPr lang="en-GB" sz="1600" b="1" dirty="0"/>
              <a:t>TCAD </a:t>
            </a:r>
            <a:r>
              <a:rPr lang="en-GB" sz="1600" dirty="0"/>
              <a:t>simulations</a:t>
            </a:r>
            <a:br>
              <a:rPr lang="en-GB" sz="1600" dirty="0"/>
            </a:br>
            <a:r>
              <a:rPr lang="en-GB" sz="1400" dirty="0"/>
              <a:t>(see backup and following talks)</a:t>
            </a:r>
            <a:endParaRPr lang="en-GB" sz="16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9096292" y="1081378"/>
            <a:ext cx="2727298" cy="5281000"/>
            <a:chOff x="111213" y="2588200"/>
            <a:chExt cx="7442801" cy="3762344"/>
          </a:xfrm>
          <a:noFill/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85E4EC4B-3923-E24F-958B-B6D2B5905D72}"/>
                </a:ext>
              </a:extLst>
            </p:cNvPr>
            <p:cNvSpPr/>
            <p:nvPr/>
          </p:nvSpPr>
          <p:spPr>
            <a:xfrm>
              <a:off x="111213" y="2588200"/>
              <a:ext cx="7442801" cy="3762344"/>
            </a:xfrm>
            <a:prstGeom prst="roundRect">
              <a:avLst>
                <a:gd name="adj" fmla="val 5149"/>
              </a:avLst>
            </a:prstGeom>
            <a:grpFill/>
            <a:ln w="19050">
              <a:solidFill>
                <a:srgbClr val="013994"/>
              </a:solidFill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s</a:t>
              </a:r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2141520" y="3352076"/>
              <a:ext cx="243336" cy="25192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/>
              <a:endParaRPr lang="en-AU" altLang="en-US" sz="1000" b="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427901"/>
              </p:ext>
            </p:extLst>
          </p:nvPr>
        </p:nvGraphicFramePr>
        <p:xfrm>
          <a:off x="9096292" y="1347372"/>
          <a:ext cx="2676940" cy="204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96292" y="1347372"/>
                        <a:ext cx="2676940" cy="2048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own Arrow 10"/>
          <p:cNvSpPr/>
          <p:nvPr/>
        </p:nvSpPr>
        <p:spPr>
          <a:xfrm>
            <a:off x="10208150" y="4458379"/>
            <a:ext cx="453224" cy="62020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0218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355" y="762119"/>
            <a:ext cx="8640960" cy="2790310"/>
          </a:xfrm>
        </p:spPr>
        <p:txBody>
          <a:bodyPr>
            <a:normAutofit/>
          </a:bodyPr>
          <a:lstStyle/>
          <a:p>
            <a:r>
              <a:rPr lang="en-US" dirty="0"/>
              <a:t>Macroscopic bulk effects: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76213" lvl="1" indent="0">
              <a:buNone/>
            </a:pPr>
            <a:endParaRPr lang="en-US" dirty="0"/>
          </a:p>
          <a:p>
            <a:pPr marL="176213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51</a:t>
            </a:fld>
            <a:r>
              <a:rPr lang="en-GB"/>
              <a:t>-</a:t>
            </a:r>
            <a:endParaRPr lang="en-GB" dirty="0"/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027" y="1223755"/>
            <a:ext cx="2745306" cy="19893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3" descr="I-80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684" y="1245877"/>
            <a:ext cx="2952966" cy="199047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4" descr="KRASEL-PROTON-INVERSE-TRAPP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9001" y="1239727"/>
            <a:ext cx="2649114" cy="196424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02589" y="3194684"/>
            <a:ext cx="1016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Depletion Voltage (N</a:t>
            </a:r>
            <a:r>
              <a:rPr lang="en-US" b="1" baseline="-25000" dirty="0"/>
              <a:t>eff</a:t>
            </a:r>
            <a:r>
              <a:rPr lang="en-US" b="1" dirty="0"/>
              <a:t>)                       Leakage Current                          Charge Trapping </a:t>
            </a:r>
            <a:endParaRPr lang="en-GB" b="1" dirty="0"/>
          </a:p>
        </p:txBody>
      </p:sp>
      <p:pic>
        <p:nvPicPr>
          <p:cNvPr id="25" name="Picture 22" descr="CCE-W066-300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5191" y="4149081"/>
            <a:ext cx="2776305" cy="208198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31" name="Group 30"/>
          <p:cNvGrpSpPr/>
          <p:nvPr/>
        </p:nvGrpSpPr>
        <p:grpSpPr>
          <a:xfrm>
            <a:off x="4880866" y="4140194"/>
            <a:ext cx="2784375" cy="2370764"/>
            <a:chOff x="3356865" y="4140194"/>
            <a:chExt cx="2784375" cy="2370764"/>
          </a:xfrm>
        </p:grpSpPr>
        <p:pic>
          <p:nvPicPr>
            <p:cNvPr id="24" name="Picture 23" descr="CCE-W066-300V-two.WM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6865" y="4140194"/>
              <a:ext cx="2784375" cy="2088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6" name="Line 19"/>
            <p:cNvSpPr>
              <a:spLocks noChangeShapeType="1"/>
            </p:cNvSpPr>
            <p:nvPr/>
          </p:nvSpPr>
          <p:spPr bwMode="auto">
            <a:xfrm>
              <a:off x="4121950" y="4661520"/>
              <a:ext cx="0" cy="184943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8166230" y="3886690"/>
            <a:ext cx="1802104" cy="1252500"/>
            <a:chOff x="3643" y="0"/>
            <a:chExt cx="1843" cy="1206"/>
          </a:xfrm>
        </p:grpSpPr>
        <p:pic>
          <p:nvPicPr>
            <p:cNvPr id="28" name="Picture 24" descr="MCBD05210_0000[1]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01" y="644"/>
              <a:ext cx="585" cy="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5" descr="MCNA01236_0000[1]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43" y="0"/>
              <a:ext cx="615" cy="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856736" y="3609020"/>
            <a:ext cx="10725664" cy="3690410"/>
            <a:chOff x="26495" y="3609020"/>
            <a:chExt cx="8865985" cy="3690410"/>
          </a:xfrm>
        </p:grpSpPr>
        <p:grpSp>
          <p:nvGrpSpPr>
            <p:cNvPr id="30" name="Group 29"/>
            <p:cNvGrpSpPr/>
            <p:nvPr/>
          </p:nvGrpSpPr>
          <p:grpSpPr>
            <a:xfrm>
              <a:off x="26495" y="4134179"/>
              <a:ext cx="3194106" cy="2514478"/>
              <a:chOff x="26495" y="4134179"/>
              <a:chExt cx="3194106" cy="2514478"/>
            </a:xfrm>
          </p:grpSpPr>
          <p:pic>
            <p:nvPicPr>
              <p:cNvPr id="23" name="Picture 22" descr="CCE-W066-300V-one.WMF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36224" y="4134179"/>
                <a:ext cx="2784377" cy="2088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13" name="Text Box 18"/>
              <p:cNvSpPr txBox="1">
                <a:spLocks noChangeArrowheads="1"/>
              </p:cNvSpPr>
              <p:nvPr/>
            </p:nvSpPr>
            <p:spPr bwMode="auto">
              <a:xfrm>
                <a:off x="1241630" y="6218987"/>
                <a:ext cx="1800225" cy="3603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61950" indent="-361950">
                  <a:lnSpc>
                    <a:spcPct val="110000"/>
                  </a:lnSpc>
                  <a:spcBef>
                    <a:spcPct val="50000"/>
                  </a:spcBef>
                </a:pPr>
                <a:r>
                  <a:rPr lang="en-GB" sz="1600" dirty="0"/>
                  <a:t>Cut (threshold)</a:t>
                </a:r>
                <a:endParaRPr lang="en-US" sz="1600" dirty="0"/>
              </a:p>
            </p:txBody>
          </p:sp>
          <p:sp>
            <p:nvSpPr>
              <p:cNvPr id="14" name="Line 19"/>
              <p:cNvSpPr>
                <a:spLocks noChangeShapeType="1"/>
              </p:cNvSpPr>
              <p:nvPr/>
            </p:nvSpPr>
            <p:spPr bwMode="auto">
              <a:xfrm>
                <a:off x="1241630" y="4509120"/>
                <a:ext cx="0" cy="184943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" name="Group 15"/>
              <p:cNvGrpSpPr>
                <a:grpSpLocks/>
              </p:cNvGrpSpPr>
              <p:nvPr/>
            </p:nvGrpSpPr>
            <p:grpSpPr bwMode="auto">
              <a:xfrm>
                <a:off x="26495" y="5634245"/>
                <a:ext cx="1279525" cy="1014412"/>
                <a:chOff x="2392" y="3291"/>
                <a:chExt cx="806" cy="639"/>
              </a:xfrm>
            </p:grpSpPr>
            <p:sp>
              <p:nvSpPr>
                <p:cNvPr id="16" name="Oval 12"/>
                <p:cNvSpPr>
                  <a:spLocks noChangeArrowheads="1"/>
                </p:cNvSpPr>
                <p:nvPr/>
              </p:nvSpPr>
              <p:spPr bwMode="auto">
                <a:xfrm>
                  <a:off x="2926" y="3291"/>
                  <a:ext cx="272" cy="251"/>
                </a:xfrm>
                <a:prstGeom prst="ellipse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392" y="3697"/>
                  <a:ext cx="464" cy="23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noise</a:t>
                  </a:r>
                </a:p>
              </p:txBody>
            </p:sp>
            <p:sp>
              <p:nvSpPr>
                <p:cNvPr id="18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2688" y="3529"/>
                  <a:ext cx="265" cy="21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" name="Text Box 13"/>
              <p:cNvSpPr txBox="1">
                <a:spLocks noChangeArrowheads="1"/>
              </p:cNvSpPr>
              <p:nvPr/>
            </p:nvSpPr>
            <p:spPr bwMode="auto">
              <a:xfrm>
                <a:off x="1961710" y="4824155"/>
                <a:ext cx="787395" cy="36933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signal</a:t>
                </a:r>
              </a:p>
            </p:txBody>
          </p:sp>
          <p:sp>
            <p:nvSpPr>
              <p:cNvPr id="22" name="Line 14"/>
              <p:cNvSpPr>
                <a:spLocks noChangeShapeType="1"/>
              </p:cNvSpPr>
              <p:nvPr/>
            </p:nvSpPr>
            <p:spPr bwMode="auto">
              <a:xfrm flipH="1">
                <a:off x="1750536" y="5097439"/>
                <a:ext cx="282934" cy="173511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251520" y="3609020"/>
              <a:ext cx="8640960" cy="36904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6213" indent="-176213" algn="l" defTabSz="914400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20000"/>
                <a:buFont typeface="Arial" pitchFamily="34" charset="0"/>
                <a:buChar char="•"/>
                <a:defRPr lang="en-US" sz="2000" b="1" kern="1200" dirty="0" smtClean="0">
                  <a:solidFill>
                    <a:srgbClr val="0000FF"/>
                  </a:solidFill>
                  <a:latin typeface="+mj-lt"/>
                  <a:ea typeface="+mn-ea"/>
                  <a:cs typeface="Times New Roman" pitchFamily="18" charset="0"/>
                </a:defRPr>
              </a:lvl1pPr>
              <a:lvl2pPr marL="360363" indent="-184150" algn="l" defTabSz="914400" rtl="0" eaLnBrk="1" latinLnBrk="0" hangingPunct="1">
                <a:spcBef>
                  <a:spcPct val="20000"/>
                </a:spcBef>
                <a:buSzPct val="100000"/>
                <a:buFont typeface="Wingdings" pitchFamily="2" charset="2"/>
                <a:buChar char="§"/>
                <a:defRPr lang="en-US" sz="1800" b="1" kern="1200" dirty="0" smtClean="0">
                  <a:solidFill>
                    <a:schemeClr val="tx1"/>
                  </a:solidFill>
                  <a:latin typeface="+mn-lt"/>
                  <a:ea typeface="+mn-ea"/>
                  <a:cs typeface="Times New Roman" pitchFamily="18" charset="0"/>
                </a:defRPr>
              </a:lvl2pPr>
              <a:lvl3pPr marL="538163" indent="-1778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lang="en-US" sz="1800" b="0" kern="1200" dirty="0" smtClean="0">
                  <a:solidFill>
                    <a:schemeClr val="tx1"/>
                  </a:solidFill>
                  <a:latin typeface="+mn-lt"/>
                  <a:ea typeface="+mn-ea"/>
                  <a:cs typeface="Times New Roman" pitchFamily="18" charset="0"/>
                </a:defRPr>
              </a:lvl3pPr>
              <a:lvl4pPr marL="714375" indent="-176213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lang="en-US" sz="1600" b="0" kern="1200" dirty="0" smtClean="0">
                  <a:solidFill>
                    <a:schemeClr val="tx1"/>
                  </a:solidFill>
                  <a:latin typeface="+mn-lt"/>
                  <a:ea typeface="+mn-ea"/>
                  <a:cs typeface="Times New Roman" pitchFamily="18" charset="0"/>
                </a:defRPr>
              </a:lvl4pPr>
              <a:lvl5pPr marL="898525" indent="-1841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lang="en-GB" sz="1600" b="0" i="1" kern="1200" dirty="0">
                  <a:solidFill>
                    <a:schemeClr val="tx1"/>
                  </a:solidFill>
                  <a:latin typeface="+mn-lt"/>
                  <a:ea typeface="+mn-ea"/>
                  <a:cs typeface="Times New Roman" pitchFamily="18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Signal to Noise ratio is quantity to watch (material + geometry + electronics)</a:t>
              </a:r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83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257" y="180641"/>
            <a:ext cx="8786029" cy="9930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Device engineering example:</a:t>
            </a:r>
            <a:br>
              <a:rPr lang="en-US" dirty="0"/>
            </a:br>
            <a:r>
              <a:rPr lang="en-US" dirty="0"/>
              <a:t>n-in-p sensors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 rot="230663">
            <a:off x="797963" y="1516890"/>
            <a:ext cx="9472794" cy="1935984"/>
          </a:xfrm>
        </p:spPr>
        <p:txBody>
          <a:bodyPr>
            <a:normAutofit/>
          </a:bodyPr>
          <a:lstStyle/>
          <a:p>
            <a:pPr algn="ctr"/>
            <a:r>
              <a:rPr lang="en-GB" sz="2000" dirty="0"/>
              <a:t>Why will we use p-type strip/pixel sensors (n-in-p)</a:t>
            </a:r>
            <a:br>
              <a:rPr lang="en-GB" sz="2000" dirty="0"/>
            </a:br>
            <a:r>
              <a:rPr lang="en-GB" sz="2000" dirty="0"/>
              <a:t> for the LHC upgrade in ATLAS and CMS instead of p-in-n sensors?</a:t>
            </a:r>
          </a:p>
          <a:p>
            <a:pPr algn="ctr"/>
            <a:endParaRPr lang="en-GB" sz="1050" dirty="0"/>
          </a:p>
          <a:p>
            <a:pPr algn="ctr"/>
            <a:r>
              <a:rPr lang="en-GB" sz="2000" dirty="0"/>
              <a:t>Why are segmented sensors</a:t>
            </a:r>
            <a:r>
              <a:rPr lang="en-GB" sz="2000" baseline="30000" dirty="0"/>
              <a:t>(</a:t>
            </a:r>
            <a:r>
              <a:rPr lang="en-GB" sz="2000" dirty="0"/>
              <a:t>*</a:t>
            </a:r>
            <a:r>
              <a:rPr lang="en-GB" sz="2000" baseline="30000" dirty="0"/>
              <a:t>)</a:t>
            </a:r>
            <a:r>
              <a:rPr lang="en-GB" sz="2000" dirty="0"/>
              <a:t> build </a:t>
            </a:r>
            <a:br>
              <a:rPr lang="en-GB" sz="2000" dirty="0"/>
            </a:br>
            <a:r>
              <a:rPr lang="en-GB" sz="2000" dirty="0"/>
              <a:t>on p-type silicon sensors radiation harder than n-type sensors?</a:t>
            </a:r>
          </a:p>
          <a:p>
            <a:pPr marL="0" indent="0" algn="ctr">
              <a:buNone/>
            </a:pPr>
            <a:endParaRPr lang="en-GB" sz="2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783257" y="3509661"/>
            <a:ext cx="10534600" cy="2735864"/>
            <a:chOff x="1235421" y="3984197"/>
            <a:chExt cx="9535721" cy="2188005"/>
          </a:xfrm>
        </p:grpSpPr>
        <p:grpSp>
          <p:nvGrpSpPr>
            <p:cNvPr id="26" name="Group 25"/>
            <p:cNvGrpSpPr/>
            <p:nvPr/>
          </p:nvGrpSpPr>
          <p:grpSpPr>
            <a:xfrm>
              <a:off x="1235421" y="3984197"/>
              <a:ext cx="9535721" cy="2188005"/>
              <a:chOff x="1235421" y="4016853"/>
              <a:chExt cx="9535721" cy="218800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9410" y="4263901"/>
                <a:ext cx="2114271" cy="1690309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1102" y="4306767"/>
                <a:ext cx="2013839" cy="1611705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955595" y="5019748"/>
                <a:ext cx="1034796" cy="397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/>
                  <a:t>p-in-n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250757" y="5579810"/>
                <a:ext cx="13251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/>
                  <a:t>n-in-p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4167290" y="5420987"/>
                <a:ext cx="1958373" cy="21812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85E4EC4B-3923-E24F-958B-B6D2B5905D72}"/>
                  </a:ext>
                </a:extLst>
              </p:cNvPr>
              <p:cNvSpPr/>
              <p:nvPr/>
            </p:nvSpPr>
            <p:spPr>
              <a:xfrm>
                <a:off x="1235421" y="4016853"/>
                <a:ext cx="9535721" cy="2188005"/>
              </a:xfrm>
              <a:prstGeom prst="roundRect">
                <a:avLst>
                  <a:gd name="adj" fmla="val 5149"/>
                </a:avLst>
              </a:prstGeom>
              <a:noFill/>
              <a:ln w="19050">
                <a:solidFill>
                  <a:srgbClr val="013994"/>
                </a:solidFill>
              </a:ln>
              <a:effectLst>
                <a:outerShdw blurRad="127000" dist="381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8861442" y="4978250"/>
              <a:ext cx="1750920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rgbClr val="002060"/>
                  </a:solidFill>
                </a:rPr>
                <a:t>Need inter strip isolation!</a:t>
              </a:r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>
            <a:xfrm flipH="1" flipV="1">
              <a:off x="7701370" y="4978251"/>
              <a:ext cx="1160072" cy="130804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10976603" y="2988127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(</a:t>
            </a:r>
            <a:r>
              <a:rPr lang="en-US" dirty="0"/>
              <a:t>*</a:t>
            </a:r>
            <a:r>
              <a:rPr lang="en-US" baseline="30000" dirty="0"/>
              <a:t>)</a:t>
            </a:r>
            <a:r>
              <a:rPr lang="en-US" dirty="0"/>
              <a:t> 300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9154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129" y="4129893"/>
            <a:ext cx="4206605" cy="24386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735" y="-9"/>
            <a:ext cx="8786029" cy="77632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Sensor Signal:  Pad vs. Strip/Pixel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5309" y="843726"/>
            <a:ext cx="8447104" cy="2322276"/>
          </a:xfrm>
        </p:spPr>
        <p:txBody>
          <a:bodyPr>
            <a:normAutofit/>
          </a:bodyPr>
          <a:lstStyle/>
          <a:p>
            <a:r>
              <a:rPr lang="en-US" dirty="0"/>
              <a:t>Signal = Induced charge on read-out electrode</a:t>
            </a:r>
          </a:p>
          <a:p>
            <a:pPr lvl="1"/>
            <a:r>
              <a:rPr lang="en-US" dirty="0"/>
              <a:t>Described by Shockley-</a:t>
            </a:r>
            <a:r>
              <a:rPr lang="en-US" dirty="0" err="1"/>
              <a:t>Ramo</a:t>
            </a:r>
            <a:r>
              <a:rPr lang="en-US" dirty="0"/>
              <a:t> Theorem</a:t>
            </a:r>
          </a:p>
          <a:p>
            <a:pPr lvl="1"/>
            <a:r>
              <a:rPr lang="en-US" dirty="0"/>
              <a:t>Charged induced on electrode by moving charge </a:t>
            </a:r>
            <a:br>
              <a:rPr lang="en-US" dirty="0"/>
            </a:br>
            <a:r>
              <a:rPr lang="en-US" dirty="0"/>
              <a:t>can be calculated from the weighting potential (field)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639894" y="1845701"/>
          <a:ext cx="2389188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74640" imgH="228600" progId="Equation.3">
                  <p:embed/>
                </p:oleObj>
              </mc:Choice>
              <mc:Fallback>
                <p:oleObj name="Equation" r:id="rId4" imgW="1574640" imgH="2286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9894" y="1845701"/>
                        <a:ext cx="2389188" cy="342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ramo-diode-simple-01-110809.w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9923" y="2430474"/>
            <a:ext cx="1536467" cy="1473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392" y="2213865"/>
            <a:ext cx="1860301" cy="1690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15580" y="3018038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</a:rPr>
              <a:t>Pad</a:t>
            </a:r>
            <a:endParaRPr lang="en-GB" sz="2000" i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0920" y="3011730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</a:rPr>
              <a:t>Strip</a:t>
            </a:r>
            <a:endParaRPr lang="en-GB" sz="2000" i="1" dirty="0">
              <a:solidFill>
                <a:srgbClr val="0000FF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839657" y="4174562"/>
            <a:ext cx="4684182" cy="2391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68275" indent="-168275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SzPct val="110000"/>
              <a:buFont typeface="Arial" pitchFamily="34" charset="0"/>
              <a:buChar char="•"/>
              <a:defRPr sz="1800" b="0" kern="120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Total collected charge in both cases 100% (Q = q) when charges have reached the electrodes, however</a:t>
            </a:r>
          </a:p>
          <a:p>
            <a:pPr lvl="2">
              <a:tabLst>
                <a:tab pos="1792288" algn="l"/>
                <a:tab pos="3140075" algn="l"/>
              </a:tabLst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Diode:  	50% from (+q); 	50% from (-q)</a:t>
            </a:r>
          </a:p>
          <a:p>
            <a:pPr lvl="2">
              <a:tabLst>
                <a:tab pos="1792288" algn="l"/>
                <a:tab pos="3140075" algn="l"/>
              </a:tabLst>
            </a:pPr>
            <a:r>
              <a:rPr lang="en-US" dirty="0">
                <a:solidFill>
                  <a:srgbClr val="FF0000"/>
                </a:solidFill>
              </a:rPr>
              <a:t>Strip:	87% from (+q); 	13% from (-q)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pPr lvl="1">
              <a:tabLst>
                <a:tab pos="1792288" algn="l"/>
                <a:tab pos="3140075" algn="l"/>
              </a:tabLst>
            </a:pPr>
            <a:r>
              <a:rPr lang="en-US" dirty="0"/>
              <a:t>In a p-in-n strip sensor the holes give a higher contribution to the (</a:t>
            </a:r>
            <a:r>
              <a:rPr lang="en-US" dirty="0" err="1"/>
              <a:t>m.i.p</a:t>
            </a:r>
            <a:r>
              <a:rPr lang="en-US" dirty="0"/>
              <a:t>.) signal than the electrons!</a:t>
            </a:r>
            <a:endParaRPr lang="en-GB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205790" y="5111983"/>
            <a:ext cx="2599094" cy="72213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205790" y="5370461"/>
            <a:ext cx="2599094" cy="37660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53</a:t>
            </a:fld>
            <a:r>
              <a:rPr lang="en-GB"/>
              <a:t>-</a:t>
            </a:r>
            <a:endParaRPr lang="en-GB" dirty="0"/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9120906" y="1265148"/>
          <a:ext cx="14271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39600" imgH="253800" progId="Equation.3">
                  <p:embed/>
                </p:oleObj>
              </mc:Choice>
              <mc:Fallback>
                <p:oleObj name="Equation" r:id="rId8" imgW="939600" imgH="253800" progId="Equation.3">
                  <p:embed/>
                  <p:pic>
                    <p:nvPicPr>
                      <p:cNvPr id="1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0906" y="1265148"/>
                        <a:ext cx="1427163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pic>
        <p:nvPicPr>
          <p:cNvPr id="19" name="Picture 8" descr="C:\daten\annual review\Pics\in review\New Figure 3\45deg_400V_300K\tot_1_8.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227020" y="2569620"/>
            <a:ext cx="1612282" cy="156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912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270625" y="2168861"/>
            <a:ext cx="3406942" cy="1305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2058988" y="2438891"/>
            <a:ext cx="3406942" cy="1305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868" name="Picture 2" descr="p-in-n-str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8989" y="1379538"/>
            <a:ext cx="4351337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2800" dirty="0"/>
              <a:t>Device engineering: p-in-n vs. n-in-p (or n-in-n)</a:t>
            </a:r>
            <a:endParaRPr lang="en-US" sz="2000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SIMDET 2025 - Michael Moll, CERN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</a:t>
            </a:r>
            <a:fld id="{C93AF233-9E46-401C-BAC8-1C138BB4085E}" type="slidenum">
              <a:rPr lang="en-US" smtClean="0"/>
              <a:pPr>
                <a:defRPr/>
              </a:pPr>
              <a:t>54</a:t>
            </a:fld>
            <a:r>
              <a:rPr lang="en-US"/>
              <a:t>-</a:t>
            </a:r>
          </a:p>
        </p:txBody>
      </p:sp>
      <p:sp>
        <p:nvSpPr>
          <p:cNvPr id="36869" name="Text Box 3"/>
          <p:cNvSpPr txBox="1">
            <a:spLocks noChangeArrowheads="1"/>
          </p:cNvSpPr>
          <p:nvPr/>
        </p:nvSpPr>
        <p:spPr bwMode="auto">
          <a:xfrm>
            <a:off x="1865313" y="4519613"/>
            <a:ext cx="3950120" cy="107721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dirty="0">
                <a:solidFill>
                  <a:srgbClr val="3333FF"/>
                </a:solidFill>
              </a:rPr>
              <a:t>p-in-n silicon, under-depleted: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600" b="1" dirty="0"/>
              <a:t> Charge spread – degraded resolution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600" b="1" dirty="0"/>
              <a:t> Charge loss – reduced CCE</a:t>
            </a:r>
          </a:p>
        </p:txBody>
      </p:sp>
      <p:sp>
        <p:nvSpPr>
          <p:cNvPr id="36870" name="Text Box 4"/>
          <p:cNvSpPr txBox="1">
            <a:spLocks noChangeArrowheads="1"/>
          </p:cNvSpPr>
          <p:nvPr/>
        </p:nvSpPr>
        <p:spPr bwMode="auto">
          <a:xfrm>
            <a:off x="1574800" y="1628776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 err="1">
                <a:solidFill>
                  <a:srgbClr val="3333FF"/>
                </a:solidFill>
                <a:latin typeface="Verdana" pitchFamily="34" charset="0"/>
              </a:rPr>
              <a:t>p</a:t>
            </a:r>
            <a:r>
              <a:rPr lang="en-US" sz="2000" b="1" baseline="30000" dirty="0" err="1">
                <a:solidFill>
                  <a:srgbClr val="3333FF"/>
                </a:solidFill>
                <a:latin typeface="Verdana" pitchFamily="34" charset="0"/>
              </a:rPr>
              <a:t>+</a:t>
            </a:r>
            <a:r>
              <a:rPr lang="en-US" sz="2000" b="1" dirty="0" err="1">
                <a:solidFill>
                  <a:srgbClr val="3333FF"/>
                </a:solidFill>
                <a:latin typeface="Verdana" pitchFamily="34" charset="0"/>
              </a:rPr>
              <a:t>in-n</a:t>
            </a:r>
            <a:endParaRPr lang="en-US" sz="2000" b="1" dirty="0">
              <a:solidFill>
                <a:srgbClr val="3333FF"/>
              </a:solidFill>
              <a:latin typeface="Verdana" pitchFamily="34" charset="0"/>
            </a:endParaRPr>
          </a:p>
        </p:txBody>
      </p:sp>
      <p:sp>
        <p:nvSpPr>
          <p:cNvPr id="36872" name="Text Box 6"/>
          <p:cNvSpPr txBox="1">
            <a:spLocks noChangeArrowheads="1"/>
          </p:cNvSpPr>
          <p:nvPr/>
        </p:nvSpPr>
        <p:spPr bwMode="auto">
          <a:xfrm>
            <a:off x="6070600" y="4513264"/>
            <a:ext cx="4191000" cy="14366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dirty="0">
                <a:solidFill>
                  <a:srgbClr val="3333FF"/>
                </a:solidFill>
              </a:rPr>
              <a:t>n-in-p silicon, under-depleted: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600" b="1" dirty="0"/>
              <a:t>Limited loss in CCE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600" b="1" dirty="0"/>
              <a:t>Less degradation with under-depletion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600" b="1" dirty="0"/>
              <a:t>Collect electrons (3 x faster than holes)</a:t>
            </a:r>
          </a:p>
        </p:txBody>
      </p:sp>
      <p:sp>
        <p:nvSpPr>
          <p:cNvPr id="36873" name="Text Box 7"/>
          <p:cNvSpPr txBox="1">
            <a:spLocks noChangeArrowheads="1"/>
          </p:cNvSpPr>
          <p:nvPr/>
        </p:nvSpPr>
        <p:spPr bwMode="auto">
          <a:xfrm>
            <a:off x="5846763" y="1592264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 err="1">
                <a:solidFill>
                  <a:srgbClr val="3333FF"/>
                </a:solidFill>
                <a:latin typeface="Verdana" pitchFamily="34" charset="0"/>
              </a:rPr>
              <a:t>n</a:t>
            </a:r>
            <a:r>
              <a:rPr lang="en-US" sz="2000" b="1" baseline="30000" dirty="0" err="1">
                <a:solidFill>
                  <a:srgbClr val="3333FF"/>
                </a:solidFill>
                <a:latin typeface="Verdana" pitchFamily="34" charset="0"/>
              </a:rPr>
              <a:t>+</a:t>
            </a:r>
            <a:r>
              <a:rPr lang="en-US" sz="2000" b="1" dirty="0" err="1">
                <a:solidFill>
                  <a:srgbClr val="3333FF"/>
                </a:solidFill>
                <a:latin typeface="Verdana" pitchFamily="34" charset="0"/>
              </a:rPr>
              <a:t>in-p</a:t>
            </a:r>
            <a:endParaRPr lang="en-US" sz="2000" b="1" baseline="30000" dirty="0">
              <a:solidFill>
                <a:srgbClr val="3333FF"/>
              </a:solidFill>
              <a:latin typeface="Verdana" pitchFamily="34" charset="0"/>
            </a:endParaRPr>
          </a:p>
        </p:txBody>
      </p:sp>
      <p:sp>
        <p:nvSpPr>
          <p:cNvPr id="36874" name="Text Box 8"/>
          <p:cNvSpPr txBox="1">
            <a:spLocks noChangeArrowheads="1"/>
          </p:cNvSpPr>
          <p:nvPr/>
        </p:nvSpPr>
        <p:spPr bwMode="auto">
          <a:xfrm>
            <a:off x="1758950" y="792164"/>
            <a:ext cx="40513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latin typeface="Times New Roman" pitchFamily="18" charset="0"/>
              </a:rPr>
              <a:t>n-type silicon after high </a:t>
            </a:r>
            <a:r>
              <a:rPr lang="en-US" sz="2000" b="1" dirty="0" err="1">
                <a:latin typeface="Times New Roman" pitchFamily="18" charset="0"/>
              </a:rPr>
              <a:t>fluences</a:t>
            </a:r>
            <a:r>
              <a:rPr lang="en-US" sz="2000" b="1" dirty="0">
                <a:latin typeface="Times New Roman" pitchFamily="18" charset="0"/>
              </a:rPr>
              <a:t>:</a:t>
            </a:r>
            <a:br>
              <a:rPr lang="en-US" sz="2000" b="1" dirty="0">
                <a:latin typeface="Times New Roman" pitchFamily="18" charset="0"/>
              </a:rPr>
            </a:br>
            <a:r>
              <a:rPr lang="en-US" sz="2000" dirty="0">
                <a:latin typeface="Times New Roman" pitchFamily="18" charset="0"/>
              </a:rPr>
              <a:t>(type inverted)</a:t>
            </a:r>
          </a:p>
        </p:txBody>
      </p:sp>
      <p:sp>
        <p:nvSpPr>
          <p:cNvPr id="36875" name="Text Box 9"/>
          <p:cNvSpPr txBox="1">
            <a:spLocks noChangeArrowheads="1"/>
          </p:cNvSpPr>
          <p:nvPr/>
        </p:nvSpPr>
        <p:spPr bwMode="auto">
          <a:xfrm>
            <a:off x="6096000" y="773114"/>
            <a:ext cx="40513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latin typeface="Times New Roman" pitchFamily="18" charset="0"/>
              </a:rPr>
              <a:t>p-type silicon after high </a:t>
            </a:r>
            <a:r>
              <a:rPr lang="en-US" sz="2000" b="1" dirty="0" err="1">
                <a:latin typeface="Times New Roman" pitchFamily="18" charset="0"/>
              </a:rPr>
              <a:t>fluences</a:t>
            </a:r>
            <a:r>
              <a:rPr lang="en-US" sz="2000" b="1" dirty="0">
                <a:latin typeface="Times New Roman" pitchFamily="18" charset="0"/>
              </a:rPr>
              <a:t>:</a:t>
            </a:r>
            <a:br>
              <a:rPr lang="en-US" sz="2000" b="1" dirty="0">
                <a:latin typeface="Times New Roman" pitchFamily="18" charset="0"/>
              </a:rPr>
            </a:br>
            <a:r>
              <a:rPr lang="en-US" sz="2000" dirty="0">
                <a:latin typeface="Times New Roman" pitchFamily="18" charset="0"/>
              </a:rPr>
              <a:t>(still p-type)</a:t>
            </a:r>
          </a:p>
        </p:txBody>
      </p:sp>
      <p:sp>
        <p:nvSpPr>
          <p:cNvPr id="36876" name="Text Box 10"/>
          <p:cNvSpPr txBox="1">
            <a:spLocks noChangeArrowheads="1"/>
          </p:cNvSpPr>
          <p:nvPr/>
        </p:nvSpPr>
        <p:spPr bwMode="auto">
          <a:xfrm>
            <a:off x="361435" y="5463481"/>
            <a:ext cx="11100315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i="1" dirty="0">
                <a:solidFill>
                  <a:srgbClr val="FF0000"/>
                </a:solidFill>
              </a:rPr>
              <a:t>Comments:</a:t>
            </a:r>
            <a:br>
              <a:rPr lang="en-US" sz="1600" i="1" dirty="0">
                <a:solidFill>
                  <a:srgbClr val="FF0000"/>
                </a:solidFill>
              </a:rPr>
            </a:br>
            <a:r>
              <a:rPr lang="en-US" sz="1600" i="1" dirty="0">
                <a:solidFill>
                  <a:srgbClr val="FF0000"/>
                </a:solidFill>
              </a:rPr>
              <a:t>- Instead of n-in-p also n-in-n devices could be used</a:t>
            </a:r>
            <a:br>
              <a:rPr lang="en-US" sz="1600" i="1" dirty="0">
                <a:solidFill>
                  <a:srgbClr val="FF0000"/>
                </a:solidFill>
              </a:rPr>
            </a:br>
            <a:r>
              <a:rPr lang="en-US" sz="1600" i="1" dirty="0">
                <a:solidFill>
                  <a:srgbClr val="FF0000"/>
                </a:solidFill>
              </a:rPr>
              <a:t>- </a:t>
            </a:r>
            <a:r>
              <a:rPr lang="en-US" sz="1600" b="1" i="1" dirty="0">
                <a:solidFill>
                  <a:srgbClr val="FF0000"/>
                </a:solidFill>
              </a:rPr>
              <a:t>Reality is much more complex: Usually double junctions form leading to fields at front and back! (next slide)</a:t>
            </a:r>
            <a:br>
              <a:rPr lang="en-US" sz="1600" b="1" i="1" dirty="0">
                <a:solidFill>
                  <a:srgbClr val="FF0000"/>
                </a:solidFill>
                <a:latin typeface="Times New Roman" pitchFamily="18" charset="0"/>
              </a:rPr>
            </a:br>
            <a:endParaRPr lang="en-US" sz="16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6877" name="Picture 11" descr="n-in-p-str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25" y="1327150"/>
            <a:ext cx="436880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8126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s-ES" altLang="en-US"/>
              <a:t>SIMDET 2025 - Michael Moll, CERN</a:t>
            </a:r>
            <a:endParaRPr lang="en-US" altLang="en-US"/>
          </a:p>
        </p:txBody>
      </p:sp>
      <p:sp>
        <p:nvSpPr>
          <p:cNvPr id="1025029" name="Rectangle 5"/>
          <p:cNvSpPr>
            <a:spLocks noGrp="1" noChangeArrowheads="1"/>
          </p:cNvSpPr>
          <p:nvPr>
            <p:ph type="title"/>
          </p:nvPr>
        </p:nvSpPr>
        <p:spPr>
          <a:xfrm>
            <a:off x="2495551" y="53975"/>
            <a:ext cx="7245855" cy="641350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E-Field after irradiation: </a:t>
            </a:r>
            <a:r>
              <a:rPr lang="en-US" altLang="en-US" sz="2800" i="1" dirty="0"/>
              <a:t>“double junctions”</a:t>
            </a:r>
            <a:r>
              <a:rPr lang="en-US" altLang="en-US" sz="2800" dirty="0"/>
              <a:t> </a:t>
            </a:r>
            <a:endParaRPr lang="en-US" altLang="en-US" sz="2000" dirty="0"/>
          </a:p>
        </p:txBody>
      </p:sp>
      <p:sp>
        <p:nvSpPr>
          <p:cNvPr id="1025033" name="Text Box 9"/>
          <p:cNvSpPr txBox="1">
            <a:spLocks noChangeArrowheads="1"/>
          </p:cNvSpPr>
          <p:nvPr/>
        </p:nvSpPr>
        <p:spPr bwMode="auto">
          <a:xfrm>
            <a:off x="4595709" y="894920"/>
            <a:ext cx="4051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dirty="0"/>
              <a:t>n-in-p sensor still “p-type” (i.e. highest field at front electrode) after high level of radiation</a:t>
            </a:r>
          </a:p>
        </p:txBody>
      </p:sp>
      <p:sp>
        <p:nvSpPr>
          <p:cNvPr id="1025037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231228" y="853638"/>
            <a:ext cx="4842030" cy="468595"/>
          </a:xfrm>
          <a:noFill/>
          <a:ln/>
        </p:spPr>
        <p:txBody>
          <a:bodyPr>
            <a:normAutofit/>
          </a:bodyPr>
          <a:lstStyle/>
          <a:p>
            <a:r>
              <a:rPr lang="en-US" altLang="en-US" dirty="0"/>
              <a:t>Investigation by measurement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55</a:t>
            </a:fld>
            <a:r>
              <a:rPr lang="en-GB"/>
              <a:t>-</a:t>
            </a:r>
            <a:endParaRPr lang="en-GB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53" y="1402721"/>
            <a:ext cx="3406780" cy="20899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>
          <a:xfrm>
            <a:off x="4362134" y="2488741"/>
            <a:ext cx="584358" cy="184986"/>
          </a:xfrm>
          <a:prstGeom prst="rightArrow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3"/>
          <p:cNvSpPr txBox="1">
            <a:spLocks noChangeArrowheads="1"/>
          </p:cNvSpPr>
          <p:nvPr/>
        </p:nvSpPr>
        <p:spPr>
          <a:xfrm>
            <a:off x="319385" y="3708225"/>
            <a:ext cx="8802687" cy="483738"/>
          </a:xfrm>
          <a:prstGeom prst="rect">
            <a:avLst/>
          </a:prstGeom>
          <a:noFill/>
          <a:ln/>
        </p:spPr>
        <p:txBody>
          <a:bodyPr vert="horz">
            <a:normAutofit/>
          </a:bodyPr>
          <a:lstStyle>
            <a:lvl1pPr marL="182563" indent="-146050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400"/>
            </a:lvl1pPr>
            <a:lvl2pPr marL="449263" indent="-182563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2000">
                <a:solidFill>
                  <a:srgbClr val="000000"/>
                </a:solidFill>
              </a:defRPr>
            </a:lvl2pPr>
            <a:lvl3pPr marL="623888" indent="-174625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/>
            </a:lvl3pPr>
            <a:lvl4pPr marL="806450" indent="-182563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>
                <a:solidFill>
                  <a:srgbClr val="000000"/>
                </a:solidFill>
              </a:defRPr>
            </a:lvl4pPr>
            <a:lvl5pPr marL="989013" indent="-182563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/>
            </a:lvl5pPr>
            <a:lvl6pPr marL="1700784" indent="-182880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baseline="0"/>
            </a:lvl6pPr>
            <a:lvl7pPr marL="1920240" indent="-182880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baseline="0"/>
            </a:lvl7pPr>
            <a:lvl8pPr marL="2139696" indent="-182880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/>
            </a:lvl8pPr>
            <a:lvl9pPr marL="2331720" indent="-182880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/>
            </a:lvl9pPr>
          </a:lstStyle>
          <a:p>
            <a:r>
              <a:rPr lang="en-GB" altLang="en-US" dirty="0"/>
              <a:t>Dominant junction close to n+ readout strip for FZ n-in-p</a:t>
            </a:r>
          </a:p>
          <a:p>
            <a:endParaRPr lang="en-GB" altLang="en-US" dirty="0"/>
          </a:p>
        </p:txBody>
      </p:sp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" t="22534" r="5154" b="8804"/>
          <a:stretch>
            <a:fillRect/>
          </a:stretch>
        </p:blipFill>
        <p:spPr bwMode="auto">
          <a:xfrm>
            <a:off x="5265353" y="4094926"/>
            <a:ext cx="3120046" cy="226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961525" y="4178421"/>
            <a:ext cx="3290512" cy="2301683"/>
            <a:chOff x="382587" y="1538790"/>
            <a:chExt cx="4368801" cy="3150685"/>
          </a:xfrm>
        </p:grpSpPr>
        <p:sp>
          <p:nvSpPr>
            <p:cNvPr id="26" name="Rectangle 25"/>
            <p:cNvSpPr/>
            <p:nvPr/>
          </p:nvSpPr>
          <p:spPr>
            <a:xfrm>
              <a:off x="382587" y="2393885"/>
              <a:ext cx="3424327" cy="945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82587" y="1538790"/>
              <a:ext cx="4368801" cy="3150685"/>
              <a:chOff x="382587" y="1538790"/>
              <a:chExt cx="4368801" cy="3150685"/>
            </a:xfrm>
          </p:grpSpPr>
          <p:pic>
            <p:nvPicPr>
              <p:cNvPr id="28" name="Picture 11" descr="n-in-p-strip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588" y="1552575"/>
                <a:ext cx="4368800" cy="313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Rectangle 9"/>
              <p:cNvSpPr>
                <a:spLocks noChangeArrowheads="1"/>
              </p:cNvSpPr>
              <p:nvPr/>
            </p:nvSpPr>
            <p:spPr bwMode="auto">
              <a:xfrm>
                <a:off x="382587" y="3699030"/>
                <a:ext cx="3424327" cy="16687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 bwMode="auto">
              <a:xfrm>
                <a:off x="1331640" y="1538790"/>
                <a:ext cx="270030" cy="283531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625" y="1418140"/>
            <a:ext cx="3267467" cy="2257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6265954" y="1340441"/>
            <a:ext cx="4500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[</a:t>
            </a:r>
            <a:r>
              <a:rPr lang="en-GB" sz="1100" dirty="0" err="1"/>
              <a:t>G.Kramberger</a:t>
            </a:r>
            <a:r>
              <a:rPr lang="en-GB" sz="1100" dirty="0"/>
              <a:t> et al, 2014 JINST 9 P10016]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820EF07-D96C-1229-71F4-9AD2B2819C27}"/>
              </a:ext>
            </a:extLst>
          </p:cNvPr>
          <p:cNvGrpSpPr/>
          <p:nvPr/>
        </p:nvGrpSpPr>
        <p:grpSpPr>
          <a:xfrm>
            <a:off x="8972550" y="767531"/>
            <a:ext cx="3302943" cy="5482185"/>
            <a:chOff x="8972550" y="767531"/>
            <a:chExt cx="3302943" cy="5482185"/>
          </a:xfrm>
        </p:grpSpPr>
        <p:sp>
          <p:nvSpPr>
            <p:cNvPr id="9" name="Rounded Rectangle 60">
              <a:extLst>
                <a:ext uri="{FF2B5EF4-FFF2-40B4-BE49-F238E27FC236}">
                  <a16:creationId xmlns:a16="http://schemas.microsoft.com/office/drawing/2014/main" id="{A6B0951A-4F56-CEC8-8D40-C57E3CC01877}"/>
                </a:ext>
              </a:extLst>
            </p:cNvPr>
            <p:cNvSpPr/>
            <p:nvPr/>
          </p:nvSpPr>
          <p:spPr>
            <a:xfrm>
              <a:off x="8972550" y="773114"/>
              <a:ext cx="3088070" cy="5476602"/>
            </a:xfrm>
            <a:prstGeom prst="roundRect">
              <a:avLst>
                <a:gd name="adj" fmla="val 5149"/>
              </a:avLst>
            </a:prstGeom>
            <a:noFill/>
            <a:ln w="19050">
              <a:solidFill>
                <a:srgbClr val="013994"/>
              </a:solidFill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73A877-66CE-777E-DAFA-A239446AE280}"/>
                </a:ext>
              </a:extLst>
            </p:cNvPr>
            <p:cNvSpPr txBox="1"/>
            <p:nvPr/>
          </p:nvSpPr>
          <p:spPr>
            <a:xfrm>
              <a:off x="9073055" y="767531"/>
              <a:ext cx="29875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…to add more complexity</a:t>
              </a:r>
              <a:br>
                <a:rPr lang="en-US" dirty="0"/>
              </a:br>
              <a:endParaRPr lang="en-US" sz="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different particle irradiation </a:t>
              </a:r>
              <a:br>
                <a:rPr lang="en-US" sz="1400" dirty="0"/>
              </a:br>
              <a:r>
                <a:rPr lang="en-US" sz="1400" dirty="0"/>
                <a:t>      on identical sensors</a:t>
              </a:r>
              <a:endParaRPr lang="en-GB" sz="1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8AE7220-17E1-8144-5A9C-CFFB8F4F3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26823" y="1690861"/>
              <a:ext cx="2446232" cy="177390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A1B5573-7AE1-A532-311A-C1D6DF17F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26823" y="3778646"/>
              <a:ext cx="2552643" cy="185301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1CAEB6-92FE-DF17-9AF0-3BE60FDAE94E}"/>
                </a:ext>
              </a:extLst>
            </p:cNvPr>
            <p:cNvSpPr txBox="1"/>
            <p:nvPr/>
          </p:nvSpPr>
          <p:spPr>
            <a:xfrm>
              <a:off x="9449012" y="3396576"/>
              <a:ext cx="28264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neutron irradiated 7×10</a:t>
              </a:r>
              <a:r>
                <a:rPr lang="en-US" sz="1200" baseline="30000" dirty="0"/>
                <a:t>15</a:t>
              </a:r>
              <a:r>
                <a:rPr lang="en-US" sz="1200" dirty="0"/>
                <a:t> </a:t>
              </a:r>
              <a:r>
                <a:rPr lang="en-US" sz="1200" dirty="0" err="1"/>
                <a:t>n</a:t>
              </a:r>
              <a:r>
                <a:rPr lang="en-US" sz="1200" baseline="-25000" dirty="0" err="1"/>
                <a:t>eq</a:t>
              </a:r>
              <a:r>
                <a:rPr lang="en-US" sz="1200" dirty="0"/>
                <a:t>/cm</a:t>
              </a:r>
              <a:r>
                <a:rPr lang="en-US" sz="1200" baseline="30000" dirty="0"/>
                <a:t>2</a:t>
              </a:r>
              <a:endParaRPr lang="en-GB" sz="1200" baseline="300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F840310-2C0C-4555-F435-D7BDCA0C2C2E}"/>
                </a:ext>
              </a:extLst>
            </p:cNvPr>
            <p:cNvSpPr txBox="1"/>
            <p:nvPr/>
          </p:nvSpPr>
          <p:spPr>
            <a:xfrm>
              <a:off x="9449012" y="5571608"/>
              <a:ext cx="24505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proton irradiated 7×10</a:t>
              </a:r>
              <a:r>
                <a:rPr lang="en-US" sz="1200" baseline="30000" dirty="0"/>
                <a:t>15</a:t>
              </a:r>
              <a:r>
                <a:rPr lang="en-US" sz="1200" dirty="0"/>
                <a:t> </a:t>
              </a:r>
              <a:r>
                <a:rPr lang="en-US" sz="1200" dirty="0" err="1"/>
                <a:t>n</a:t>
              </a:r>
              <a:r>
                <a:rPr lang="en-US" sz="1200" baseline="-25000" dirty="0" err="1"/>
                <a:t>eq</a:t>
              </a:r>
              <a:r>
                <a:rPr lang="en-US" sz="1200" dirty="0"/>
                <a:t>/cm</a:t>
              </a:r>
              <a:r>
                <a:rPr lang="en-US" sz="1200" baseline="30000" dirty="0"/>
                <a:t>2</a:t>
              </a:r>
              <a:endParaRPr lang="en-GB" sz="1200" baseline="30000" dirty="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8231CE5-60A1-3DFC-66FF-312A6FA530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60000" y="1835150"/>
              <a:ext cx="431800" cy="120015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240B2C3-4C26-D1E9-D716-0DED68FB97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71141" y="3956050"/>
              <a:ext cx="142694" cy="106680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E8C432B-425F-E35E-72C0-C16D7067CE48}"/>
                </a:ext>
              </a:extLst>
            </p:cNvPr>
            <p:cNvSpPr txBox="1"/>
            <p:nvPr/>
          </p:nvSpPr>
          <p:spPr>
            <a:xfrm>
              <a:off x="9130756" y="5879683"/>
              <a:ext cx="29298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[</a:t>
              </a:r>
              <a:r>
                <a:rPr lang="en-US" sz="900" dirty="0" err="1">
                  <a:solidFill>
                    <a:srgbClr val="000000"/>
                  </a:solidFill>
                </a:rPr>
                <a:t>S.Pape</a:t>
              </a:r>
              <a:r>
                <a:rPr lang="en-US" sz="900" dirty="0">
                  <a:solidFill>
                    <a:srgbClr val="000000"/>
                  </a:solidFill>
                </a:rPr>
                <a:t>, 43</a:t>
              </a:r>
              <a:r>
                <a:rPr lang="en-US" sz="900" baseline="30000" dirty="0">
                  <a:solidFill>
                    <a:srgbClr val="000000"/>
                  </a:solidFill>
                </a:rPr>
                <a:t>rd</a:t>
              </a:r>
              <a:r>
                <a:rPr lang="en-US" sz="900" dirty="0">
                  <a:solidFill>
                    <a:srgbClr val="000000"/>
                  </a:solidFill>
                </a:rPr>
                <a:t> RD50 Workshop, 29. November 2023]</a:t>
              </a:r>
              <a:endParaRPr lang="en-GB" sz="900" baseline="300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8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Double Junction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325607"/>
            <a:ext cx="7063946" cy="4667421"/>
          </a:xfrm>
        </p:spPr>
        <p:txBody>
          <a:bodyPr/>
          <a:lstStyle/>
          <a:p>
            <a:r>
              <a:rPr lang="en-US" dirty="0"/>
              <a:t>Double Junction = Polarization Effect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56</a:t>
            </a:fld>
            <a:r>
              <a:rPr lang="en-GB"/>
              <a:t>-</a:t>
            </a:r>
            <a:endParaRPr lang="en-GB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16" r="12048" b="15678"/>
          <a:stretch>
            <a:fillRect/>
          </a:stretch>
        </p:blipFill>
        <p:spPr>
          <a:xfrm>
            <a:off x="395301" y="1863909"/>
            <a:ext cx="7127626" cy="4011486"/>
          </a:xfrm>
          <a:prstGeom prst="rect">
            <a:avLst/>
          </a:prstGeom>
          <a:noFill/>
          <a:ln/>
        </p:spPr>
      </p:pic>
      <p:sp>
        <p:nvSpPr>
          <p:cNvPr id="7" name="TextBox 6"/>
          <p:cNvSpPr txBox="1"/>
          <p:nvPr/>
        </p:nvSpPr>
        <p:spPr>
          <a:xfrm>
            <a:off x="1640506" y="6579351"/>
            <a:ext cx="3116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[</a:t>
            </a:r>
            <a:r>
              <a:rPr lang="en-GB" sz="1200" dirty="0" err="1"/>
              <a:t>V.Eremin</a:t>
            </a:r>
            <a:r>
              <a:rPr lang="en-GB" sz="1200" dirty="0"/>
              <a:t> et al., NIMA 476 (2002) 556-564]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8F7CD9-29FD-4FBA-FFD0-B4BFA2D15DFA}"/>
              </a:ext>
            </a:extLst>
          </p:cNvPr>
          <p:cNvGrpSpPr/>
          <p:nvPr/>
        </p:nvGrpSpPr>
        <p:grpSpPr>
          <a:xfrm>
            <a:off x="7802400" y="1017542"/>
            <a:ext cx="4167551" cy="5053781"/>
            <a:chOff x="7802400" y="1017542"/>
            <a:chExt cx="4167551" cy="505378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DD3A06-9655-8451-C1C2-6EF7BD759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7938" y="1017542"/>
              <a:ext cx="4032013" cy="442151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F38FDD-F231-0561-8CD4-3B583F7A0E51}"/>
                </a:ext>
              </a:extLst>
            </p:cNvPr>
            <p:cNvSpPr txBox="1"/>
            <p:nvPr/>
          </p:nvSpPr>
          <p:spPr>
            <a:xfrm>
              <a:off x="7802400" y="5486548"/>
              <a:ext cx="3725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          Double junction in TCAD</a:t>
              </a:r>
              <a:br>
                <a:rPr lang="en-US" dirty="0"/>
              </a:br>
              <a:r>
                <a:rPr lang="en-US" sz="1400" dirty="0"/>
                <a:t>             </a:t>
              </a:r>
              <a:r>
                <a:rPr lang="en-US" sz="1400" i="1" dirty="0"/>
                <a:t>(see e.g. </a:t>
              </a:r>
              <a:r>
                <a:rPr lang="en-US" sz="1400" i="1" dirty="0" err="1"/>
                <a:t>M.Bomben</a:t>
              </a:r>
              <a:r>
                <a:rPr lang="en-US" sz="1400" i="1" dirty="0"/>
                <a:t>, SIMDET 2023)</a:t>
              </a:r>
              <a:endParaRPr lang="en-GB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4503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257" y="180641"/>
            <a:ext cx="8786029" cy="9930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Device engineering example:</a:t>
            </a:r>
            <a:br>
              <a:rPr lang="en-US" dirty="0"/>
            </a:br>
            <a:r>
              <a:rPr lang="en-US" dirty="0"/>
              <a:t>n-in-p sensors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57</a:t>
            </a:fld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735049" y="1699157"/>
            <a:ext cx="10534600" cy="2735864"/>
            <a:chOff x="1235421" y="3984197"/>
            <a:chExt cx="9535721" cy="2188005"/>
          </a:xfrm>
        </p:grpSpPr>
        <p:grpSp>
          <p:nvGrpSpPr>
            <p:cNvPr id="26" name="Group 25"/>
            <p:cNvGrpSpPr/>
            <p:nvPr/>
          </p:nvGrpSpPr>
          <p:grpSpPr>
            <a:xfrm>
              <a:off x="1235421" y="3984197"/>
              <a:ext cx="9535721" cy="2188005"/>
              <a:chOff x="1235421" y="4016853"/>
              <a:chExt cx="9535721" cy="218800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9410" y="4263901"/>
                <a:ext cx="2114271" cy="1690309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1102" y="4306767"/>
                <a:ext cx="2013839" cy="1611705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955595" y="5019748"/>
                <a:ext cx="1034796" cy="397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/>
                  <a:t>p-in-n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250757" y="5579810"/>
                <a:ext cx="13251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/>
                  <a:t>n-in-p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4167290" y="5420987"/>
                <a:ext cx="1958373" cy="21812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85E4EC4B-3923-E24F-958B-B6D2B5905D72}"/>
                  </a:ext>
                </a:extLst>
              </p:cNvPr>
              <p:cNvSpPr/>
              <p:nvPr/>
            </p:nvSpPr>
            <p:spPr>
              <a:xfrm>
                <a:off x="1235421" y="4016853"/>
                <a:ext cx="9535721" cy="2188005"/>
              </a:xfrm>
              <a:prstGeom prst="roundRect">
                <a:avLst>
                  <a:gd name="adj" fmla="val 5149"/>
                </a:avLst>
              </a:prstGeom>
              <a:noFill/>
              <a:ln w="19050">
                <a:solidFill>
                  <a:srgbClr val="013994"/>
                </a:solidFill>
              </a:ln>
              <a:effectLst>
                <a:outerShdw blurRad="127000" dist="381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8861442" y="4978250"/>
              <a:ext cx="1750920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rgbClr val="002060"/>
                  </a:solidFill>
                </a:rPr>
                <a:t>Need inter strip isolation!</a:t>
              </a:r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>
            <a:xfrm flipH="1" flipV="1">
              <a:off x="7701370" y="4978251"/>
              <a:ext cx="1160072" cy="130804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991" y="5169458"/>
            <a:ext cx="10969139" cy="811753"/>
          </a:xfrm>
        </p:spPr>
        <p:txBody>
          <a:bodyPr>
            <a:normAutofit lnSpcReduction="10000"/>
          </a:bodyPr>
          <a:lstStyle/>
          <a:p>
            <a:pPr marL="36513" indent="0">
              <a:buNone/>
            </a:pPr>
            <a:r>
              <a:rPr lang="en-GB" dirty="0"/>
              <a:t>Sensors in LHC trackers today              HL-LHC trackers tomorrow (2028)</a:t>
            </a:r>
            <a:br>
              <a:rPr lang="en-GB" dirty="0"/>
            </a:br>
            <a:r>
              <a:rPr lang="en-GB" dirty="0"/>
              <a:t>         (ATLAS/CMS)                                           </a:t>
            </a:r>
            <a:r>
              <a:rPr lang="en-GB" sz="2000" i="1" dirty="0"/>
              <a:t>(… in production now)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170997" y="5381910"/>
            <a:ext cx="832718" cy="27274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3176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94394-8591-D529-EB5B-A701067AC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612" y="-26674"/>
            <a:ext cx="10566400" cy="1143000"/>
          </a:xfrm>
        </p:spPr>
        <p:txBody>
          <a:bodyPr/>
          <a:lstStyle/>
          <a:p>
            <a:r>
              <a:rPr lang="en-DE" dirty="0"/>
              <a:t>ATLAS Phase 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960232-0BE7-FAE0-36CF-04F9690B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8707-CB87-5942-9FDE-D588DEABEC69}" type="slidenum">
              <a:rPr lang="en-US" smtClean="0"/>
              <a:t>58</a:t>
            </a:fld>
            <a:endParaRPr lang="en-US"/>
          </a:p>
        </p:txBody>
      </p:sp>
      <p:pic>
        <p:nvPicPr>
          <p:cNvPr id="7" name="Content Placeholder 6" descr="A close-up of a machine&#10;&#10;Description automatically generated">
            <a:extLst>
              <a:ext uri="{FF2B5EF4-FFF2-40B4-BE49-F238E27FC236}">
                <a16:creationId xmlns:a16="http://schemas.microsoft.com/office/drawing/2014/main" id="{D6973606-CF26-27BF-FB55-4A636D132D9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7087" y="1281403"/>
            <a:ext cx="7957958" cy="288398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B082AF-4B81-D1F2-7C9F-C3270D83F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" y="4491934"/>
            <a:ext cx="10346041" cy="18644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E3DA5C-D2AB-1763-9FF7-1CEF7537D49B}"/>
              </a:ext>
            </a:extLst>
          </p:cNvPr>
          <p:cNvSpPr txBox="1"/>
          <p:nvPr/>
        </p:nvSpPr>
        <p:spPr>
          <a:xfrm>
            <a:off x="8161044" y="3508663"/>
            <a:ext cx="2337178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Strips &amp; Pixel </a:t>
            </a:r>
          </a:p>
          <a:p>
            <a:pPr marL="0" marR="0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</a:pP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   a</a:t>
            </a:r>
            <a:r>
              <a:rPr kumimoji="0" lang="en-DE" sz="2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ll n-in-p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45F2B-0575-EC68-0DE7-59B141A5E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4966" y="717550"/>
            <a:ext cx="1663700" cy="542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F3F96-A602-87F9-8A1F-C0332367C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4466" y="734758"/>
            <a:ext cx="2730500" cy="28067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F17130-0305-FF94-24EA-CA9F0B12C354}"/>
              </a:ext>
            </a:extLst>
          </p:cNvPr>
          <p:cNvSpPr/>
          <p:nvPr/>
        </p:nvSpPr>
        <p:spPr>
          <a:xfrm>
            <a:off x="9050692" y="6060644"/>
            <a:ext cx="3093310" cy="2988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>
                <a:solidFill>
                  <a:schemeClr val="tx2"/>
                </a:solidFill>
              </a:rPr>
              <a:t>F.Hartmann</a:t>
            </a:r>
            <a:r>
              <a:rPr lang="en-GB" sz="1100" dirty="0">
                <a:solidFill>
                  <a:schemeClr val="tx2"/>
                </a:solidFill>
              </a:rPr>
              <a:t>, Last RD50 Workshop, Nov.2023</a:t>
            </a:r>
            <a:endParaRPr lang="en-001" sz="1100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3BCAE12-5B75-A99F-87FA-45A6545DF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1.10.2025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3E7D8F8-2B73-6E8A-6A46-439F8ABB0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SIMDET 2025 - Michael Moll, CERN</a:t>
            </a:r>
          </a:p>
        </p:txBody>
      </p:sp>
    </p:spTree>
    <p:extLst>
      <p:ext uri="{BB962C8B-B14F-4D97-AF65-F5344CB8AC3E}">
        <p14:creationId xmlns:p14="http://schemas.microsoft.com/office/powerpoint/2010/main" val="29139332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rcular object with a white surface&#10;&#10;Description automatically generated">
            <a:extLst>
              <a:ext uri="{FF2B5EF4-FFF2-40B4-BE49-F238E27FC236}">
                <a16:creationId xmlns:a16="http://schemas.microsoft.com/office/drawing/2014/main" id="{185B348A-AD0B-F1BE-C188-A817131816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24" r="1918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400EBD-189D-1641-5F01-AC9B83498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DE" dirty="0">
                <a:solidFill>
                  <a:srgbClr val="0070C0"/>
                </a:solidFill>
              </a:rPr>
              <a:t>CMS Phase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5E25E-6EFD-C330-4E34-2B15EC6D65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3520" y="1581813"/>
            <a:ext cx="4288198" cy="3694373"/>
          </a:xfrm>
        </p:spPr>
        <p:txBody>
          <a:bodyPr>
            <a:normAutofit/>
          </a:bodyPr>
          <a:lstStyle/>
          <a:p>
            <a:r>
              <a:rPr lang="en-DE" sz="2400" dirty="0"/>
              <a:t>Outer Tracker modules in final configuration </a:t>
            </a:r>
            <a:br>
              <a:rPr lang="en-DE" sz="2400" dirty="0"/>
            </a:br>
            <a:r>
              <a:rPr lang="en-DE" sz="2400" dirty="0"/>
              <a:t>		– n-in-p</a:t>
            </a:r>
          </a:p>
          <a:p>
            <a:r>
              <a:rPr lang="en-DE" sz="2400" dirty="0"/>
              <a:t>Pixel Tracker module </a:t>
            </a:r>
            <a:br>
              <a:rPr lang="en-DE" sz="2400" dirty="0"/>
            </a:br>
            <a:r>
              <a:rPr lang="en-DE" sz="2400" dirty="0"/>
              <a:t>		 – n-in-p</a:t>
            </a:r>
          </a:p>
          <a:p>
            <a:r>
              <a:rPr lang="en-DE" sz="2400" dirty="0"/>
              <a:t>High Granularity Calorimeter </a:t>
            </a:r>
            <a:br>
              <a:rPr lang="en-DE" sz="2400" dirty="0"/>
            </a:br>
            <a:r>
              <a:rPr lang="en-DE" sz="2400" dirty="0"/>
              <a:t>		– n-in-p</a:t>
            </a:r>
          </a:p>
        </p:txBody>
      </p:sp>
      <p:pic>
        <p:nvPicPr>
          <p:cNvPr id="4" name="Picture 3" descr="Several small electronic devices&#10;&#10;Description automatically generated with medium confidence">
            <a:extLst>
              <a:ext uri="{FF2B5EF4-FFF2-40B4-BE49-F238E27FC236}">
                <a16:creationId xmlns:a16="http://schemas.microsoft.com/office/drawing/2014/main" id="{010ED5EE-2B63-C4F0-1EC8-C3564FCC45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5" r="6474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A close-up of a circuit board&#10;&#10;Description automatically generated">
            <a:extLst>
              <a:ext uri="{FF2B5EF4-FFF2-40B4-BE49-F238E27FC236}">
                <a16:creationId xmlns:a16="http://schemas.microsoft.com/office/drawing/2014/main" id="{FE6B20B9-D46A-1644-846C-B19569FF82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30" r="21833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29BF20-E068-4091-D5C2-F011F707C946}"/>
              </a:ext>
            </a:extLst>
          </p:cNvPr>
          <p:cNvSpPr/>
          <p:nvPr/>
        </p:nvSpPr>
        <p:spPr>
          <a:xfrm>
            <a:off x="9050692" y="6060644"/>
            <a:ext cx="3093310" cy="2988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>
                <a:solidFill>
                  <a:schemeClr val="tx2"/>
                </a:solidFill>
              </a:rPr>
              <a:t>F.Hartmann</a:t>
            </a:r>
            <a:r>
              <a:rPr lang="en-GB" sz="1100" dirty="0">
                <a:solidFill>
                  <a:schemeClr val="tx2"/>
                </a:solidFill>
              </a:rPr>
              <a:t>, Last RD50 Workshop, Nov.2023</a:t>
            </a:r>
            <a:endParaRPr lang="en-001" sz="11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85C2678-B7D4-FBAF-D92B-7A75BAFD9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1.10.2025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ED75333-27EA-E44D-1F4E-021356151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SIMDET 2025 - Michael Moll, CERN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A20D718-E29E-0C45-3816-1AD72522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E8707-CB87-5942-9FDE-D588DEABEC6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28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176" y="-35396"/>
            <a:ext cx="8844504" cy="940443"/>
          </a:xfrm>
        </p:spPr>
        <p:txBody>
          <a:bodyPr/>
          <a:lstStyle/>
          <a:p>
            <a:pPr algn="ctr"/>
            <a:r>
              <a:rPr lang="en-GB" dirty="0"/>
              <a:t>Silicon Tracking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113" y="788124"/>
            <a:ext cx="8892480" cy="721539"/>
          </a:xfrm>
        </p:spPr>
        <p:txBody>
          <a:bodyPr>
            <a:normAutofit/>
          </a:bodyPr>
          <a:lstStyle/>
          <a:p>
            <a:pPr marL="269875" indent="-233363"/>
            <a:r>
              <a:rPr lang="en-GB" sz="2000" b="1" dirty="0"/>
              <a:t>LHC example: The CMS DETECTOR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/>
              <a:t>-</a:t>
            </a:r>
            <a:fld id="{4BC41057-E5DD-4345-B334-EB94862F885B}" type="slidenum">
              <a:rPr lang="en-GB" smtClean="0"/>
              <a:pPr/>
              <a:t>6</a:t>
            </a:fld>
            <a:r>
              <a:rPr lang="en-GB"/>
              <a:t>-</a:t>
            </a:r>
            <a:endParaRPr lang="en-GB" dirty="0"/>
          </a:p>
        </p:txBody>
      </p:sp>
      <p:pic>
        <p:nvPicPr>
          <p:cNvPr id="6" name="Picture 5" descr="cms_tracke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37" y="1267990"/>
            <a:ext cx="4671553" cy="31311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5237" y="3155839"/>
            <a:ext cx="174114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600" dirty="0"/>
              <a:t>CMS DETECTOR</a:t>
            </a:r>
          </a:p>
          <a:p>
            <a:pPr marL="93663">
              <a:tabLst>
                <a:tab pos="895350" algn="l"/>
              </a:tabLst>
            </a:pPr>
            <a:r>
              <a:rPr lang="en-GB" sz="1400" dirty="0"/>
              <a:t>Weight: 	14000 t</a:t>
            </a:r>
          </a:p>
          <a:p>
            <a:pPr marL="93663">
              <a:tabLst>
                <a:tab pos="895350" algn="l"/>
              </a:tabLst>
            </a:pPr>
            <a:r>
              <a:rPr lang="en-GB" sz="1400" dirty="0"/>
              <a:t>Diameter: 	15.0 m</a:t>
            </a:r>
          </a:p>
          <a:p>
            <a:pPr marL="93663">
              <a:tabLst>
                <a:tab pos="895350" algn="l"/>
              </a:tabLst>
            </a:pPr>
            <a:r>
              <a:rPr lang="en-GB" sz="1400" dirty="0"/>
              <a:t>Length: 	28.7m</a:t>
            </a:r>
          </a:p>
          <a:p>
            <a:pPr marL="93663">
              <a:tabLst>
                <a:tab pos="895350" algn="l"/>
              </a:tabLst>
            </a:pPr>
            <a:r>
              <a:rPr lang="en-GB" sz="1400" dirty="0"/>
              <a:t>Field: 	3.8T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643760" y="1104950"/>
            <a:ext cx="7792908" cy="3054986"/>
            <a:chOff x="1347756" y="1142693"/>
            <a:chExt cx="7792908" cy="3054986"/>
          </a:xfrm>
        </p:grpSpPr>
        <p:grpSp>
          <p:nvGrpSpPr>
            <p:cNvPr id="34" name="Group 33"/>
            <p:cNvGrpSpPr/>
            <p:nvPr/>
          </p:nvGrpSpPr>
          <p:grpSpPr>
            <a:xfrm>
              <a:off x="4680712" y="1227349"/>
              <a:ext cx="4459952" cy="2970330"/>
              <a:chOff x="4460358" y="1966225"/>
              <a:chExt cx="4891088" cy="3095626"/>
            </a:xfrm>
          </p:grpSpPr>
          <p:grpSp>
            <p:nvGrpSpPr>
              <p:cNvPr id="20" name="Group 6"/>
              <p:cNvGrpSpPr>
                <a:grpSpLocks/>
              </p:cNvGrpSpPr>
              <p:nvPr/>
            </p:nvGrpSpPr>
            <p:grpSpPr bwMode="auto">
              <a:xfrm>
                <a:off x="4460358" y="2326588"/>
                <a:ext cx="4773614" cy="2735263"/>
                <a:chOff x="2595" y="981"/>
                <a:chExt cx="3007" cy="1723"/>
              </a:xfrm>
            </p:grpSpPr>
            <p:pic>
              <p:nvPicPr>
                <p:cNvPr id="24" name="Picture 7" descr="disk3d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lum bright="12000"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2971" y="981"/>
                  <a:ext cx="2484" cy="16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25" name="Group 8"/>
                <p:cNvGrpSpPr>
                  <a:grpSpLocks/>
                </p:cNvGrpSpPr>
                <p:nvPr/>
              </p:nvGrpSpPr>
              <p:grpSpPr bwMode="auto">
                <a:xfrm>
                  <a:off x="4059" y="1842"/>
                  <a:ext cx="1543" cy="817"/>
                  <a:chOff x="4059" y="1842"/>
                  <a:chExt cx="1543" cy="817"/>
                </a:xfrm>
              </p:grpSpPr>
              <p:sp>
                <p:nvSpPr>
                  <p:cNvPr id="31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59" y="1888"/>
                    <a:ext cx="1406" cy="771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 type="triangle" w="lg" len="lg"/>
                    <a:tailEnd type="triangle" w="lg" len="lg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5375" y="1842"/>
                    <a:ext cx="227" cy="91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Text Box 11"/>
                  <p:cNvSpPr txBox="1">
                    <a:spLocks noChangeArrowheads="1"/>
                  </p:cNvSpPr>
                  <p:nvPr/>
                </p:nvSpPr>
                <p:spPr bwMode="auto">
                  <a:xfrm rot="19924236">
                    <a:off x="4613" y="2155"/>
                    <a:ext cx="626" cy="22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sz="1600">
                        <a:latin typeface="Times New Roman" pitchFamily="18" charset="0"/>
                      </a:rPr>
                      <a:t>5.4 m</a:t>
                    </a:r>
                  </a:p>
                </p:txBody>
              </p:sp>
            </p:grpSp>
            <p:grpSp>
              <p:nvGrpSpPr>
                <p:cNvPr id="26" name="Group 12"/>
                <p:cNvGrpSpPr>
                  <a:grpSpLocks/>
                </p:cNvGrpSpPr>
                <p:nvPr/>
              </p:nvGrpSpPr>
              <p:grpSpPr bwMode="auto">
                <a:xfrm>
                  <a:off x="2595" y="1253"/>
                  <a:ext cx="1510" cy="1451"/>
                  <a:chOff x="2595" y="1253"/>
                  <a:chExt cx="1510" cy="1451"/>
                </a:xfrm>
              </p:grpSpPr>
              <p:sp>
                <p:nvSpPr>
                  <p:cNvPr id="27" name="Line 1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744" y="2160"/>
                    <a:ext cx="1361" cy="544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Line 1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789" y="1275"/>
                    <a:ext cx="947" cy="404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2835" y="1298"/>
                    <a:ext cx="0" cy="887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 type="triangle" w="lg" len="lg"/>
                    <a:tailEnd type="triangle" w="lg" len="lg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Text Box 16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2347" y="1501"/>
                    <a:ext cx="771" cy="276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sz="2000">
                        <a:latin typeface="Times New Roman" pitchFamily="18" charset="0"/>
                      </a:rPr>
                      <a:t> </a:t>
                    </a:r>
                    <a:r>
                      <a:rPr lang="en-US" sz="1600">
                        <a:latin typeface="Times New Roman" pitchFamily="18" charset="0"/>
                      </a:rPr>
                      <a:t>2.4 m</a:t>
                    </a:r>
                  </a:p>
                </p:txBody>
              </p:sp>
            </p:grpSp>
          </p:grpSp>
          <p:grpSp>
            <p:nvGrpSpPr>
              <p:cNvPr id="11" name="Group 20"/>
              <p:cNvGrpSpPr>
                <a:grpSpLocks/>
              </p:cNvGrpSpPr>
              <p:nvPr/>
            </p:nvGrpSpPr>
            <p:grpSpPr bwMode="auto">
              <a:xfrm>
                <a:off x="4850883" y="1966225"/>
                <a:ext cx="4500563" cy="1620838"/>
                <a:chOff x="3016" y="640"/>
                <a:chExt cx="2835" cy="1021"/>
              </a:xfrm>
            </p:grpSpPr>
            <p:sp>
              <p:nvSpPr>
                <p:cNvPr id="12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4234" y="640"/>
                  <a:ext cx="666" cy="297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8000" tIns="10800" rIns="18000" bIns="10800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400" dirty="0">
                      <a:solidFill>
                        <a:schemeClr val="accent5">
                          <a:lumMod val="75000"/>
                        </a:schemeClr>
                      </a:solidFill>
                      <a:latin typeface="Times New Roman" pitchFamily="18" charset="0"/>
                    </a:rPr>
                    <a:t>Outer Barrel (TOB)</a:t>
                  </a:r>
                </a:p>
              </p:txBody>
            </p:sp>
            <p:sp>
              <p:nvSpPr>
                <p:cNvPr id="13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527" y="766"/>
                  <a:ext cx="753" cy="297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8000" tIns="10800" rIns="18000" bIns="10800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4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Inner Barrel (TIB)</a:t>
                  </a:r>
                </a:p>
              </p:txBody>
            </p:sp>
            <p:sp>
              <p:nvSpPr>
                <p:cNvPr id="14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5232" y="857"/>
                  <a:ext cx="619" cy="297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8000" tIns="10800" rIns="18000" bIns="10800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400" dirty="0">
                      <a:solidFill>
                        <a:schemeClr val="tx2">
                          <a:lumMod val="75000"/>
                        </a:schemeClr>
                      </a:solidFill>
                      <a:latin typeface="Times New Roman" pitchFamily="18" charset="0"/>
                    </a:rPr>
                    <a:t>End Cap (TEC)</a:t>
                  </a:r>
                </a:p>
              </p:txBody>
            </p:sp>
            <p:sp>
              <p:nvSpPr>
                <p:cNvPr id="15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016" y="935"/>
                  <a:ext cx="817" cy="27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8000" tIns="10800" rIns="18000" bIns="10800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4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Inner Disks</a:t>
                  </a:r>
                  <a:br>
                    <a:rPr lang="en-US" sz="1400" dirty="0">
                      <a:solidFill>
                        <a:srgbClr val="FF0000"/>
                      </a:solidFill>
                      <a:latin typeface="Times New Roman" pitchFamily="18" charset="0"/>
                    </a:rPr>
                  </a:br>
                  <a:r>
                    <a:rPr lang="en-US" sz="12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(TID)</a:t>
                  </a:r>
                </a:p>
              </p:txBody>
            </p:sp>
            <p:sp>
              <p:nvSpPr>
                <p:cNvPr id="16" name="Line 25"/>
                <p:cNvSpPr>
                  <a:spLocks noChangeShapeType="1"/>
                </p:cNvSpPr>
                <p:nvPr/>
              </p:nvSpPr>
              <p:spPr bwMode="auto">
                <a:xfrm>
                  <a:off x="3560" y="1117"/>
                  <a:ext cx="544" cy="544"/>
                </a:xfrm>
                <a:prstGeom prst="line">
                  <a:avLst/>
                </a:prstGeom>
                <a:noFill/>
                <a:ln w="25400">
                  <a:solidFill>
                    <a:srgbClr val="CC0000"/>
                  </a:solidFill>
                  <a:round/>
                  <a:headEnd type="none" w="sm" len="sm"/>
                  <a:tailEnd type="triangle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" name="Line 26"/>
                <p:cNvSpPr>
                  <a:spLocks noChangeShapeType="1"/>
                </p:cNvSpPr>
                <p:nvPr/>
              </p:nvSpPr>
              <p:spPr bwMode="auto">
                <a:xfrm>
                  <a:off x="3962" y="1048"/>
                  <a:ext cx="454" cy="544"/>
                </a:xfrm>
                <a:prstGeom prst="line">
                  <a:avLst/>
                </a:prstGeom>
                <a:noFill/>
                <a:ln w="25400">
                  <a:solidFill>
                    <a:srgbClr val="CC0000"/>
                  </a:solidFill>
                  <a:round/>
                  <a:headEnd type="none" w="sm" len="sm"/>
                  <a:tailEnd type="triangle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Line 27"/>
                <p:cNvSpPr>
                  <a:spLocks noChangeShapeType="1"/>
                </p:cNvSpPr>
                <p:nvPr/>
              </p:nvSpPr>
              <p:spPr bwMode="auto">
                <a:xfrm>
                  <a:off x="4507" y="957"/>
                  <a:ext cx="45" cy="318"/>
                </a:xfrm>
                <a:prstGeom prst="line">
                  <a:avLst/>
                </a:prstGeom>
                <a:noFill/>
                <a:ln w="25400">
                  <a:solidFill>
                    <a:srgbClr val="339966"/>
                  </a:solidFill>
                  <a:round/>
                  <a:headEnd type="none" w="sm" len="sm"/>
                  <a:tailEnd type="triangle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5232" y="1003"/>
                  <a:ext cx="182" cy="181"/>
                </a:xfrm>
                <a:prstGeom prst="line">
                  <a:avLst/>
                </a:prstGeom>
                <a:noFill/>
                <a:ln w="25400">
                  <a:solidFill>
                    <a:srgbClr val="0000CC"/>
                  </a:solidFill>
                  <a:round/>
                  <a:headEnd type="none" w="sm" len="sm"/>
                  <a:tailEnd type="triangle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347756" y="2309814"/>
              <a:ext cx="725714" cy="822305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eaLnBrk="0" hangingPunct="0"/>
              <a:endParaRPr lang="en-US" sz="3200" b="1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4792217" y="1142693"/>
              <a:ext cx="2206625" cy="3603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/>
            <a:p>
              <a:pPr marL="176213" indent="-176213">
                <a:spcBef>
                  <a:spcPct val="20000"/>
                </a:spcBef>
                <a:buClr>
                  <a:srgbClr val="FF0000"/>
                </a:buClr>
                <a:buSzPct val="120000"/>
                <a:buFont typeface="Arial" pitchFamily="34" charset="0"/>
                <a:buChar char="•"/>
              </a:pPr>
              <a:r>
                <a:rPr lang="en-US" sz="2000" b="1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000" b="1" dirty="0">
                  <a:solidFill>
                    <a:srgbClr val="000000"/>
                  </a:solidFill>
                  <a:latin typeface="+mj-lt"/>
                  <a:cs typeface="Times New Roman" pitchFamily="18" charset="0"/>
                </a:rPr>
                <a:t>Inner Tracker</a:t>
              </a:r>
              <a:endParaRPr lang="en-US" sz="2000" b="1" dirty="0">
                <a:solidFill>
                  <a:srgbClr val="000000"/>
                </a:solidFill>
                <a:latin typeface="+mj-lt"/>
                <a:cs typeface="Times New Roman" pitchFamily="18" charset="0"/>
                <a:sym typeface="Symbol" pitchFamily="18" charset="2"/>
              </a:endParaRPr>
            </a:p>
            <a:p>
              <a:pPr marL="360363" lvl="1" indent="-184150">
                <a:spcBef>
                  <a:spcPct val="20000"/>
                </a:spcBef>
                <a:buSzPct val="100000"/>
                <a:buFont typeface="Wingdings" pitchFamily="2" charset="2"/>
                <a:buChar char="§"/>
              </a:pPr>
              <a:endParaRPr lang="en-US" b="1" dirty="0"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36" name="Arc 35"/>
            <p:cNvSpPr/>
            <p:nvPr/>
          </p:nvSpPr>
          <p:spPr>
            <a:xfrm rot="20236041">
              <a:off x="1782741" y="1526254"/>
              <a:ext cx="3099803" cy="845358"/>
            </a:xfrm>
            <a:prstGeom prst="arc">
              <a:avLst>
                <a:gd name="adj1" fmla="val 11099976"/>
                <a:gd name="adj2" fmla="val 38116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</p:grpSp>
      <p:sp>
        <p:nvSpPr>
          <p:cNvPr id="57" name="Rectangle 29"/>
          <p:cNvSpPr>
            <a:spLocks noChangeArrowheads="1"/>
          </p:cNvSpPr>
          <p:nvPr/>
        </p:nvSpPr>
        <p:spPr bwMode="auto">
          <a:xfrm>
            <a:off x="826919" y="4605500"/>
            <a:ext cx="5558321" cy="18580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176213" indent="-176213">
              <a:spcBef>
                <a:spcPct val="20000"/>
              </a:spcBef>
              <a:buClr>
                <a:srgbClr val="FF0000"/>
              </a:buClr>
              <a:buSzPct val="120000"/>
              <a:buFont typeface="Arial" pitchFamily="34" charset="0"/>
              <a:buChar char="•"/>
            </a:pPr>
            <a:r>
              <a:rPr lang="en-US" sz="2500" b="1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500" b="1" dirty="0">
                <a:solidFill>
                  <a:srgbClr val="000000"/>
                </a:solidFill>
                <a:latin typeface="+mj-lt"/>
                <a:cs typeface="Times New Roman" pitchFamily="18" charset="0"/>
                <a:sym typeface="Symbol" pitchFamily="18" charset="2"/>
              </a:rPr>
              <a:t>CMS – Inner Tracker &amp; Pixel Detector</a:t>
            </a:r>
          </a:p>
          <a:p>
            <a:pPr marL="360363" lvl="1" indent="-184150">
              <a:spcBef>
                <a:spcPct val="20000"/>
              </a:spcBef>
              <a:buSzPct val="100000"/>
              <a:buFont typeface="Wingdings" pitchFamily="2" charset="2"/>
              <a:buChar char="§"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Micro Strip:</a:t>
            </a:r>
          </a:p>
          <a:p>
            <a:pPr marL="360363" lvl="1" indent="-184150">
              <a:spcBef>
                <a:spcPct val="20000"/>
              </a:spcBef>
              <a:buSzPct val="100000"/>
              <a:buFont typeface="Wingdings" pitchFamily="2" charset="2"/>
              <a:buChar char="§"/>
            </a:pPr>
            <a:r>
              <a:rPr lang="en-US" b="1" dirty="0">
                <a:solidFill>
                  <a:srgbClr val="000000"/>
                </a:solidFill>
                <a:cs typeface="Times New Roman" pitchFamily="18" charset="0"/>
              </a:rPr>
              <a:t>~ 214 m</a:t>
            </a:r>
            <a:r>
              <a:rPr lang="en-US" b="1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b="1" dirty="0">
                <a:solidFill>
                  <a:srgbClr val="000000"/>
                </a:solidFill>
                <a:cs typeface="Times New Roman" pitchFamily="18" charset="0"/>
              </a:rPr>
              <a:t> of silicon strip sensors,  11.4 million strips</a:t>
            </a:r>
          </a:p>
          <a:p>
            <a:pPr marL="360363" lvl="1" indent="-184150">
              <a:spcBef>
                <a:spcPct val="20000"/>
              </a:spcBef>
              <a:buSzPct val="100000"/>
              <a:buFont typeface="Wingdings" pitchFamily="2" charset="2"/>
              <a:buChar char="§"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Pixel:</a:t>
            </a:r>
          </a:p>
          <a:p>
            <a:pPr marL="360363" lvl="1" indent="-184150">
              <a:spcBef>
                <a:spcPct val="20000"/>
              </a:spcBef>
              <a:buSzPct val="100000"/>
              <a:buFont typeface="Wingdings" pitchFamily="2" charset="2"/>
              <a:buChar char="§"/>
            </a:pPr>
            <a:r>
              <a:rPr lang="en-US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4 layers &amp; 2 x 3 disks: silicon pixels (</a:t>
            </a:r>
            <a:r>
              <a:rPr lang="en-US" b="1" dirty="0">
                <a:solidFill>
                  <a:srgbClr val="000000"/>
                </a:solidFill>
                <a:cs typeface="Times New Roman" pitchFamily="18" charset="0"/>
              </a:rPr>
              <a:t>~ 1m</a:t>
            </a:r>
            <a:r>
              <a:rPr lang="en-US" b="1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b="1" dirty="0">
                <a:solidFill>
                  <a:srgbClr val="000000"/>
                </a:solidFill>
                <a:cs typeface="Times New Roman" pitchFamily="18" charset="0"/>
              </a:rPr>
              <a:t>) </a:t>
            </a:r>
            <a:endParaRPr lang="en-US" b="1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  <a:p>
            <a:pPr marL="360363" lvl="1" indent="-184150">
              <a:spcBef>
                <a:spcPct val="20000"/>
              </a:spcBef>
              <a:buSzPct val="100000"/>
              <a:buFont typeface="Wingdings" pitchFamily="2" charset="2"/>
              <a:buChar char="§"/>
            </a:pPr>
            <a:r>
              <a:rPr lang="en-US" b="1" dirty="0">
                <a:solidFill>
                  <a:srgbClr val="000000"/>
                </a:solidFill>
                <a:cs typeface="Times New Roman" pitchFamily="18" charset="0"/>
              </a:rPr>
              <a:t>124 million pixels (100x150</a:t>
            </a:r>
            <a:r>
              <a:rPr lang="en-US" b="1" dirty="0">
                <a:solidFill>
                  <a:srgbClr val="000000"/>
                </a:solidFill>
                <a:latin typeface="Symbol" pitchFamily="18" charset="2"/>
                <a:cs typeface="Times New Roman" pitchFamily="18" charset="0"/>
                <a:sym typeface="Symbol" pitchFamily="18" charset="2"/>
              </a:rPr>
              <a:t>m</a:t>
            </a:r>
            <a:r>
              <a:rPr lang="en-US" b="1" dirty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b="1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b="1" dirty="0">
                <a:solidFill>
                  <a:srgbClr val="000000"/>
                </a:solidFill>
                <a:cs typeface="Times New Roman" pitchFamily="18" charset="0"/>
              </a:rPr>
              <a:t>)</a:t>
            </a:r>
          </a:p>
          <a:p>
            <a:pPr marL="360363" lvl="1" indent="-184150">
              <a:spcBef>
                <a:spcPct val="20000"/>
              </a:spcBef>
              <a:buSzPct val="100000"/>
              <a:buFont typeface="Wingdings" pitchFamily="2" charset="2"/>
              <a:buChar char="§"/>
            </a:pPr>
            <a:r>
              <a:rPr lang="en-US" b="1" dirty="0">
                <a:solidFill>
                  <a:srgbClr val="000000"/>
                </a:solidFill>
                <a:cs typeface="Times New Roman" pitchFamily="18" charset="0"/>
              </a:rPr>
              <a:t>Resolution: σ(</a:t>
            </a:r>
            <a:r>
              <a:rPr lang="en-US" b="1" dirty="0" err="1">
                <a:solidFill>
                  <a:srgbClr val="000000"/>
                </a:solidFill>
                <a:cs typeface="Times New Roman" pitchFamily="18" charset="0"/>
              </a:rPr>
              <a:t>rφ</a:t>
            </a:r>
            <a:r>
              <a:rPr lang="en-US" b="1" dirty="0">
                <a:solidFill>
                  <a:srgbClr val="000000"/>
                </a:solidFill>
                <a:cs typeface="Times New Roman" pitchFamily="18" charset="0"/>
              </a:rPr>
              <a:t>) ~ 10 </a:t>
            </a:r>
            <a:r>
              <a:rPr lang="en-US" b="1" dirty="0">
                <a:solidFill>
                  <a:srgbClr val="000000"/>
                </a:solidFill>
                <a:latin typeface="Symbol" panose="05050102010706020507" pitchFamily="18" charset="2"/>
                <a:cs typeface="Times New Roman" pitchFamily="18" charset="0"/>
              </a:rPr>
              <a:t>m</a:t>
            </a:r>
            <a:r>
              <a:rPr lang="en-US" b="1" dirty="0">
                <a:solidFill>
                  <a:srgbClr val="000000"/>
                </a:solidFill>
                <a:cs typeface="Times New Roman" pitchFamily="18" charset="0"/>
              </a:rPr>
              <a:t>m, σ(z) ~ 25</a:t>
            </a:r>
            <a:r>
              <a:rPr lang="en-US" b="1" dirty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en-US" b="1" dirty="0">
                <a:solidFill>
                  <a:srgbClr val="000000"/>
                </a:solidFill>
                <a:cs typeface="Times New Roman" pitchFamily="18" charset="0"/>
              </a:rPr>
              <a:t>m</a:t>
            </a:r>
            <a:endParaRPr lang="en-US" b="1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  <a:p>
            <a:pPr marL="360363" lvl="1" indent="-184150">
              <a:spcBef>
                <a:spcPct val="20000"/>
              </a:spcBef>
              <a:buSzPct val="100000"/>
              <a:buFont typeface="Wingdings" pitchFamily="2" charset="2"/>
              <a:buChar char="§"/>
            </a:pPr>
            <a:endParaRPr lang="en-US" b="1" dirty="0"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947965" y="2677457"/>
            <a:ext cx="3445280" cy="3648126"/>
            <a:chOff x="5423965" y="2677456"/>
            <a:chExt cx="3445280" cy="3648126"/>
          </a:xfrm>
        </p:grpSpPr>
        <p:grpSp>
          <p:nvGrpSpPr>
            <p:cNvPr id="35" name="Group 34"/>
            <p:cNvGrpSpPr/>
            <p:nvPr/>
          </p:nvGrpSpPr>
          <p:grpSpPr>
            <a:xfrm>
              <a:off x="5423965" y="4275076"/>
              <a:ext cx="3445280" cy="2050506"/>
              <a:chOff x="5423965" y="4275076"/>
              <a:chExt cx="3445280" cy="2050506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5540715" y="4275076"/>
                <a:ext cx="3328530" cy="2050506"/>
                <a:chOff x="5224796" y="4424108"/>
                <a:chExt cx="3328530" cy="2050506"/>
              </a:xfrm>
            </p:grpSpPr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377898">
                  <a:off x="5224796" y="4424108"/>
                  <a:ext cx="3060390" cy="2050506"/>
                </a:xfrm>
                <a:prstGeom prst="rect">
                  <a:avLst/>
                </a:prstGeom>
              </p:spPr>
            </p:pic>
            <p:sp>
              <p:nvSpPr>
                <p:cNvPr id="55" name="Line 40"/>
                <p:cNvSpPr>
                  <a:spLocks noChangeShapeType="1"/>
                </p:cNvSpPr>
                <p:nvPr/>
              </p:nvSpPr>
              <p:spPr bwMode="auto">
                <a:xfrm rot="20826152">
                  <a:off x="5907384" y="5507176"/>
                  <a:ext cx="248105" cy="74271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Line 37"/>
                <p:cNvSpPr>
                  <a:spLocks noChangeShapeType="1"/>
                </p:cNvSpPr>
                <p:nvPr/>
              </p:nvSpPr>
              <p:spPr bwMode="auto">
                <a:xfrm rot="20826152" flipV="1">
                  <a:off x="6248867" y="5381225"/>
                  <a:ext cx="2209582" cy="78383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Text Box 38"/>
                <p:cNvSpPr txBox="1">
                  <a:spLocks noChangeArrowheads="1"/>
                </p:cNvSpPr>
                <p:nvPr/>
              </p:nvSpPr>
              <p:spPr bwMode="auto">
                <a:xfrm rot="19613451">
                  <a:off x="6553837" y="5722251"/>
                  <a:ext cx="1999489" cy="335584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600" b="1" dirty="0"/>
                    <a:t>104 cm</a:t>
                  </a:r>
                </a:p>
              </p:txBody>
            </p:sp>
            <p:sp>
              <p:nvSpPr>
                <p:cNvPr id="56" name="Text Box 41"/>
                <p:cNvSpPr txBox="1">
                  <a:spLocks noChangeArrowheads="1"/>
                </p:cNvSpPr>
                <p:nvPr/>
              </p:nvSpPr>
              <p:spPr bwMode="auto">
                <a:xfrm rot="3449595">
                  <a:off x="5429450" y="5804658"/>
                  <a:ext cx="896038" cy="338138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600" b="1" dirty="0"/>
                    <a:t>32 cm</a:t>
                  </a:r>
                </a:p>
              </p:txBody>
            </p:sp>
          </p:grpSp>
          <p:sp>
            <p:nvSpPr>
              <p:cNvPr id="37" name="Rectangle 42"/>
              <p:cNvSpPr>
                <a:spLocks noChangeArrowheads="1"/>
              </p:cNvSpPr>
              <p:nvPr/>
            </p:nvSpPr>
            <p:spPr bwMode="auto">
              <a:xfrm>
                <a:off x="5423965" y="4448570"/>
                <a:ext cx="2126444" cy="33905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/>
              <a:p>
                <a:pPr marL="176213" indent="-176213">
                  <a:spcBef>
                    <a:spcPct val="20000"/>
                  </a:spcBef>
                  <a:buClr>
                    <a:srgbClr val="FF0000"/>
                  </a:buClr>
                  <a:buSzPct val="120000"/>
                  <a:buFont typeface="Arial" pitchFamily="34" charset="0"/>
                  <a:buChar char="•"/>
                </a:pPr>
                <a:r>
                  <a:rPr lang="en-US" sz="2000" b="1" dirty="0"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000" b="1" dirty="0">
                    <a:solidFill>
                      <a:srgbClr val="000000"/>
                    </a:solidFill>
                    <a:latin typeface="+mj-lt"/>
                    <a:cs typeface="Times New Roman" pitchFamily="18" charset="0"/>
                  </a:rPr>
                  <a:t>Pixel Detector</a:t>
                </a:r>
                <a:endParaRPr lang="en-US" sz="2000" dirty="0">
                  <a:solidFill>
                    <a:srgbClr val="000000"/>
                  </a:solidFill>
                  <a:latin typeface="+mj-lt"/>
                  <a:cs typeface="Times New Roman" pitchFamily="18" charset="0"/>
                  <a:sym typeface="Symbol" pitchFamily="18" charset="2"/>
                </a:endParaRPr>
              </a:p>
              <a:p>
                <a:pPr marL="360363" lvl="1" indent="-184150">
                  <a:spcBef>
                    <a:spcPct val="20000"/>
                  </a:spcBef>
                  <a:buSzPct val="100000"/>
                  <a:buFont typeface="Wingdings" pitchFamily="2" charset="2"/>
                  <a:buChar char="§"/>
                </a:pPr>
                <a:endParaRPr lang="en-US" b="1" dirty="0">
                  <a:cs typeface="Times New Roman" pitchFamily="18" charset="0"/>
                  <a:sym typeface="Symbol" pitchFamily="18" charset="2"/>
                </a:endParaRPr>
              </a:p>
            </p:txBody>
          </p:sp>
        </p:grpSp>
        <p:sp>
          <p:nvSpPr>
            <p:cNvPr id="59" name="Arc 58"/>
            <p:cNvSpPr/>
            <p:nvPr/>
          </p:nvSpPr>
          <p:spPr>
            <a:xfrm rot="3796092">
              <a:off x="6786567" y="3242899"/>
              <a:ext cx="1886324" cy="755438"/>
            </a:xfrm>
            <a:prstGeom prst="arc">
              <a:avLst>
                <a:gd name="adj1" fmla="val 10883411"/>
                <a:gd name="adj2" fmla="val 21538065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4017117" y="3712084"/>
            <a:ext cx="0" cy="360040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108706" y="3644856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scientist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42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uiExpand="1" build="allAtOnce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CC2BD-8DCF-7A45-B5F9-CEF20D391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800" y="236086"/>
            <a:ext cx="8786029" cy="776327"/>
          </a:xfrm>
        </p:spPr>
        <p:txBody>
          <a:bodyPr>
            <a:normAutofit fontScale="90000"/>
          </a:bodyPr>
          <a:lstStyle/>
          <a:p>
            <a:r>
              <a:rPr lang="en-US" dirty="0"/>
              <a:t>Device engineering example:</a:t>
            </a:r>
            <a:br>
              <a:rPr lang="en-US" dirty="0"/>
            </a:br>
            <a:r>
              <a:rPr lang="en-US" dirty="0"/>
              <a:t>3D Hybrid Pixel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5F270-43F7-FA47-9C48-63472DBFEE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470D0-858A-CA48-8590-2BF75D559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50ED-F0DE-7844-A409-300172984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4E1369-8E61-DE4A-8161-B4C186CB3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44" y="1512248"/>
            <a:ext cx="4907834" cy="24258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A0453E-510E-CB4F-B8AC-821D0D3CD8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51" y="4182773"/>
            <a:ext cx="6626087" cy="20370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83034F-62E9-8E47-9EE2-A4890D78E8DE}"/>
              </a:ext>
            </a:extLst>
          </p:cNvPr>
          <p:cNvSpPr txBox="1"/>
          <p:nvPr/>
        </p:nvSpPr>
        <p:spPr>
          <a:xfrm>
            <a:off x="5473099" y="1913206"/>
            <a:ext cx="5802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Array of narrow electrode columns (~ 5-10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000000"/>
                </a:solidFill>
              </a:rPr>
              <a:t>m) passing </a:t>
            </a:r>
            <a:r>
              <a:rPr lang="en-US" u="sng" dirty="0">
                <a:solidFill>
                  <a:srgbClr val="000000"/>
                </a:solidFill>
              </a:rPr>
              <a:t>through</a:t>
            </a:r>
            <a:r>
              <a:rPr lang="en-US" dirty="0">
                <a:solidFill>
                  <a:srgbClr val="000000"/>
                </a:solidFill>
              </a:rPr>
              <a:t> the silicon thickness (</a:t>
            </a:r>
            <a:r>
              <a:rPr lang="en-US" dirty="0" err="1">
                <a:solidFill>
                  <a:srgbClr val="000000"/>
                </a:solidFill>
              </a:rPr>
              <a:t>micromaching</a:t>
            </a:r>
            <a:r>
              <a:rPr lang="en-US" dirty="0">
                <a:solidFill>
                  <a:srgbClr val="000000"/>
                </a:solidFill>
              </a:rPr>
              <a:t>):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Depletion voltage prop. spacing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Collection time prop. spacing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Reduced charge sharing</a:t>
            </a:r>
          </a:p>
          <a:p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 More suited to high radiation environment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F37F10-1B9A-3A4E-9471-12472C859E4B}"/>
              </a:ext>
            </a:extLst>
          </p:cNvPr>
          <p:cNvSpPr txBox="1"/>
          <p:nvPr/>
        </p:nvSpPr>
        <p:spPr>
          <a:xfrm>
            <a:off x="5158978" y="3841501"/>
            <a:ext cx="5968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Connected to standard pixel ASIC – hybrid pixel detector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1275" y="4302174"/>
            <a:ext cx="4196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Installed 2014 in ATLAS IBL </a:t>
            </a:r>
            <a:br>
              <a:rPr lang="en-US" dirty="0"/>
            </a:br>
            <a:r>
              <a:rPr lang="en-US" dirty="0"/>
              <a:t>(Inner b-layer)</a:t>
            </a:r>
          </a:p>
          <a:p>
            <a:pPr algn="ctr"/>
            <a:r>
              <a:rPr lang="en-US" dirty="0"/>
              <a:t>&amp; </a:t>
            </a:r>
            <a:br>
              <a:rPr lang="en-US" dirty="0"/>
            </a:br>
            <a:r>
              <a:rPr lang="en-US" dirty="0"/>
              <a:t>inner pixel layers</a:t>
            </a:r>
            <a:br>
              <a:rPr lang="en-US" dirty="0"/>
            </a:br>
            <a:r>
              <a:rPr lang="en-US" dirty="0"/>
              <a:t>for LHC phase II (2030)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3041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6336"/>
            <a:ext cx="12192000" cy="314325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TCAD simulations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1279"/>
            <a:ext cx="10969139" cy="661749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3183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TCAD simulations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768" y="830364"/>
            <a:ext cx="9293845" cy="212932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Why do we need TCAD simulations for understanding (irradiated) sensors ?</a:t>
            </a:r>
          </a:p>
          <a:p>
            <a:pPr lvl="1"/>
            <a:r>
              <a:rPr lang="en-GB" dirty="0"/>
              <a:t>Complexity of the problem: Coupled differential equations (semiconductor equations)</a:t>
            </a:r>
          </a:p>
          <a:p>
            <a:pPr lvl="1"/>
            <a:r>
              <a:rPr lang="en-GB" dirty="0"/>
              <a:t>Complex device geometry and complex signal formation in segmented devices ….</a:t>
            </a:r>
          </a:p>
          <a:p>
            <a:pPr lvl="1"/>
            <a:r>
              <a:rPr lang="en-US" dirty="0"/>
              <a:t>Evaluation of new an innovative design approaches</a:t>
            </a:r>
            <a:endParaRPr lang="en-GB" dirty="0"/>
          </a:p>
          <a:p>
            <a:pPr lvl="1"/>
            <a:r>
              <a:rPr lang="en-GB" dirty="0"/>
              <a:t>Impact of defects depending on local charge densities, field-strength, … (“feedback loop”)</a:t>
            </a:r>
          </a:p>
          <a:p>
            <a:pPr lvl="1"/>
            <a:r>
              <a:rPr lang="en-GB" dirty="0"/>
              <a:t>Interplay of surface and bulk damage</a:t>
            </a:r>
            <a:r>
              <a:rPr lang="en-US" dirty="0"/>
              <a:t>..</a:t>
            </a: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62</a:t>
            </a:fld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>
            <a:off x="154472" y="2511116"/>
            <a:ext cx="11932427" cy="4062132"/>
            <a:chOff x="157654" y="2603658"/>
            <a:chExt cx="11932427" cy="4062132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85E4EC4B-3923-E24F-958B-B6D2B5905D72}"/>
                </a:ext>
              </a:extLst>
            </p:cNvPr>
            <p:cNvSpPr/>
            <p:nvPr/>
          </p:nvSpPr>
          <p:spPr>
            <a:xfrm>
              <a:off x="157654" y="2858368"/>
              <a:ext cx="11932427" cy="3534388"/>
            </a:xfrm>
            <a:prstGeom prst="roundRect">
              <a:avLst>
                <a:gd name="adj" fmla="val 5149"/>
              </a:avLst>
            </a:prstGeom>
            <a:solidFill>
              <a:schemeClr val="bg2"/>
            </a:solidFill>
            <a:ln w="19050">
              <a:solidFill>
                <a:srgbClr val="013994"/>
              </a:solidFill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7" name="Picture 6" descr="Red Hat Enterprise Linux 5-2013-11-05-15-09-43.pn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800" t="24800" r="31888" b="18501"/>
            <a:stretch>
              <a:fillRect/>
            </a:stretch>
          </p:blipFill>
          <p:spPr>
            <a:xfrm>
              <a:off x="5593267" y="3079531"/>
              <a:ext cx="4049498" cy="3313225"/>
            </a:xfrm>
            <a:prstGeom prst="rect">
              <a:avLst/>
            </a:prstGeom>
          </p:spPr>
        </p:pic>
        <p:sp>
          <p:nvSpPr>
            <p:cNvPr id="8" name="Rectangle 2"/>
            <p:cNvSpPr txBox="1">
              <a:spLocks noChangeArrowheads="1"/>
            </p:cNvSpPr>
            <p:nvPr/>
          </p:nvSpPr>
          <p:spPr>
            <a:xfrm>
              <a:off x="8563046" y="3079531"/>
              <a:ext cx="3125433" cy="1462652"/>
            </a:xfrm>
            <a:prstGeom prst="rect">
              <a:avLst/>
            </a:prstGeom>
            <a:noFill/>
          </p:spPr>
          <p:txBody>
            <a:bodyPr/>
            <a:lstStyle/>
            <a:p>
              <a:pPr lvl="0" algn="ctr"/>
              <a:r>
                <a:rPr lang="en-US" sz="1600" b="1" dirty="0">
                  <a:latin typeface="Arial" pitchFamily="34" charset="0"/>
                  <a:ea typeface="Times New Roman"/>
                  <a:cs typeface="Arial" pitchFamily="34" charset="0"/>
                </a:rPr>
                <a:t>Electric field </a:t>
              </a:r>
              <a:r>
                <a:rPr lang="en-US" sz="1600" dirty="0">
                  <a:latin typeface="Arial" pitchFamily="34" charset="0"/>
                  <a:ea typeface="Times New Roman"/>
                  <a:cs typeface="Arial" pitchFamily="34" charset="0"/>
                </a:rPr>
                <a:t>distribution in 3D detector (Al &amp; oxide layer transparent for clarity</a:t>
              </a:r>
              <a:r>
                <a:rPr lang="en-US" sz="1600" b="1" dirty="0">
                  <a:latin typeface="Arial" pitchFamily="34" charset="0"/>
                  <a:ea typeface="Times New Roman"/>
                  <a:cs typeface="Arial" pitchFamily="34" charset="0"/>
                </a:rPr>
                <a:t>)</a:t>
              </a:r>
              <a:endParaRPr lang="en-US" sz="1600" dirty="0"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9" name="Rectangle 2"/>
            <p:cNvSpPr txBox="1">
              <a:spLocks noChangeArrowheads="1"/>
            </p:cNvSpPr>
            <p:nvPr/>
          </p:nvSpPr>
          <p:spPr>
            <a:xfrm>
              <a:off x="5690488" y="3062715"/>
              <a:ext cx="576064" cy="362880"/>
            </a:xfrm>
            <a:prstGeom prst="rect">
              <a:avLst/>
            </a:prstGeom>
            <a:noFill/>
          </p:spPr>
          <p:txBody>
            <a:bodyPr/>
            <a:lstStyle/>
            <a:p>
              <a:r>
                <a:rPr lang="en-US" sz="2400" b="1" dirty="0">
                  <a:latin typeface="Arial" pitchFamily="34" charset="0"/>
                  <a:ea typeface="Times New Roman"/>
                  <a:cs typeface="Arial" pitchFamily="34" charset="0"/>
                </a:rPr>
                <a:t> n</a:t>
              </a:r>
              <a:r>
                <a:rPr lang="en-US" sz="2400" b="1" baseline="30000" dirty="0">
                  <a:latin typeface="Arial" pitchFamily="34" charset="0"/>
                  <a:ea typeface="Times New Roman"/>
                  <a:cs typeface="Arial" pitchFamily="34" charset="0"/>
                </a:rPr>
                <a:t>+</a:t>
              </a:r>
              <a:r>
                <a:rPr lang="fi-FI" sz="2400" b="1" dirty="0">
                  <a:latin typeface="Arial" pitchFamily="34" charset="0"/>
                  <a:cs typeface="Arial" pitchFamily="34" charset="0"/>
                </a:rPr>
                <a:t> </a:t>
              </a:r>
              <a:endParaRPr lang="en-US" sz="2400" b="1" dirty="0"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10" name="Rectangle 2"/>
            <p:cNvSpPr txBox="1">
              <a:spLocks noChangeArrowheads="1"/>
            </p:cNvSpPr>
            <p:nvPr/>
          </p:nvSpPr>
          <p:spPr>
            <a:xfrm>
              <a:off x="9253344" y="5611508"/>
              <a:ext cx="859098" cy="525228"/>
            </a:xfrm>
            <a:prstGeom prst="rect">
              <a:avLst/>
            </a:prstGeom>
            <a:noFill/>
          </p:spPr>
          <p:txBody>
            <a:bodyPr/>
            <a:lstStyle>
              <a:defPPr>
                <a:defRPr lang="en-US"/>
              </a:defPPr>
              <a:lvl1pPr>
                <a:defRPr sz="2400" b="1">
                  <a:latin typeface="Arial" pitchFamily="34" charset="0"/>
                  <a:ea typeface="Times New Roman"/>
                  <a:cs typeface="Arial" pitchFamily="34" charset="0"/>
                </a:defRPr>
              </a:lvl1pPr>
            </a:lstStyle>
            <a:p>
              <a:r>
                <a:rPr lang="en-US" dirty="0"/>
                <a:t> n+</a:t>
              </a:r>
              <a:r>
                <a:rPr lang="fi-FI" dirty="0"/>
                <a:t> 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5741174" y="3535681"/>
              <a:ext cx="188133" cy="6029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6286426" y="3220029"/>
              <a:ext cx="973116" cy="363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0" idx="1"/>
            </p:cNvCxnSpPr>
            <p:nvPr/>
          </p:nvCxnSpPr>
          <p:spPr>
            <a:xfrm flipH="1">
              <a:off x="7964745" y="5874122"/>
              <a:ext cx="1288599" cy="2876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0" idx="0"/>
            </p:cNvCxnSpPr>
            <p:nvPr/>
          </p:nvCxnSpPr>
          <p:spPr>
            <a:xfrm flipH="1" flipV="1">
              <a:off x="9522372" y="4992414"/>
              <a:ext cx="160521" cy="61909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"/>
            <p:cNvSpPr txBox="1">
              <a:spLocks noChangeArrowheads="1"/>
            </p:cNvSpPr>
            <p:nvPr/>
          </p:nvSpPr>
          <p:spPr>
            <a:xfrm>
              <a:off x="10139190" y="5179665"/>
              <a:ext cx="1549289" cy="769189"/>
            </a:xfrm>
            <a:prstGeom prst="rect">
              <a:avLst/>
            </a:prstGeom>
            <a:noFill/>
          </p:spPr>
          <p:txBody>
            <a:bodyPr/>
            <a:lstStyle/>
            <a:p>
              <a:pPr lvl="0" algn="ctr"/>
              <a:r>
                <a:rPr lang="en-US" sz="1200" b="1" dirty="0">
                  <a:latin typeface="Arial" pitchFamily="34" charset="0"/>
                  <a:ea typeface="Times New Roman"/>
                  <a:cs typeface="Arial" pitchFamily="34" charset="0"/>
                </a:rPr>
                <a:t>Column depth</a:t>
              </a:r>
              <a:br>
                <a:rPr lang="en-US" sz="1200" b="1" dirty="0">
                  <a:latin typeface="Arial" pitchFamily="34" charset="0"/>
                  <a:ea typeface="Times New Roman"/>
                  <a:cs typeface="Arial" pitchFamily="34" charset="0"/>
                </a:rPr>
              </a:br>
              <a:r>
                <a:rPr lang="en-US" sz="1200" b="1" dirty="0">
                  <a:latin typeface="Arial" pitchFamily="34" charset="0"/>
                  <a:ea typeface="Times New Roman"/>
                  <a:cs typeface="Arial" pitchFamily="34" charset="0"/>
                </a:rPr>
                <a:t>= </a:t>
              </a:r>
            </a:p>
            <a:p>
              <a:pPr lvl="0" algn="ctr"/>
              <a:r>
                <a:rPr lang="en-US" sz="1200" b="1" dirty="0">
                  <a:latin typeface="Arial" pitchFamily="34" charset="0"/>
                  <a:ea typeface="Times New Roman"/>
                  <a:cs typeface="Arial" pitchFamily="34" charset="0"/>
                </a:rPr>
                <a:t>bulk thickness</a:t>
              </a:r>
              <a:endParaRPr lang="en-US" sz="1200" dirty="0"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16" name="Rectangle 2"/>
            <p:cNvSpPr txBox="1">
              <a:spLocks noChangeArrowheads="1"/>
            </p:cNvSpPr>
            <p:nvPr/>
          </p:nvSpPr>
          <p:spPr>
            <a:xfrm>
              <a:off x="290110" y="3936979"/>
              <a:ext cx="2089687" cy="320338"/>
            </a:xfrm>
            <a:prstGeom prst="rect">
              <a:avLst/>
            </a:prstGeom>
            <a:noFill/>
          </p:spPr>
          <p:txBody>
            <a:bodyPr/>
            <a:lstStyle/>
            <a:p>
              <a:r>
                <a:rPr lang="en-US" sz="1600" b="1" kern="0" dirty="0" err="1"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sz="1600" b="1" baseline="-25000" dirty="0" err="1">
                  <a:latin typeface="Arial" pitchFamily="34" charset="0"/>
                  <a:cs typeface="Arial" pitchFamily="34" charset="0"/>
                </a:rPr>
                <a:t>p,n</a:t>
              </a:r>
              <a:r>
                <a:rPr lang="en-US" sz="1600" b="1" baseline="-25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b="1" kern="0" dirty="0">
                  <a:latin typeface="Arial" pitchFamily="34" charset="0"/>
                  <a:cs typeface="Arial" pitchFamily="34" charset="0"/>
                </a:rPr>
                <a:t>= </a:t>
              </a:r>
              <a:r>
                <a:rPr lang="en-US" sz="1600" b="1" dirty="0">
                  <a:latin typeface="Arial" pitchFamily="34" charset="0"/>
                  <a:cs typeface="Arial" pitchFamily="34" charset="0"/>
                </a:rPr>
                <a:t>5e18 cm</a:t>
              </a:r>
              <a:r>
                <a:rPr lang="en-US" sz="1600" b="1" baseline="30000" dirty="0">
                  <a:latin typeface="Arial" pitchFamily="34" charset="0"/>
                  <a:ea typeface="Times New Roman"/>
                  <a:cs typeface="Arial" pitchFamily="34" charset="0"/>
                </a:rPr>
                <a:t>-3 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2"/>
            <p:cNvSpPr txBox="1">
              <a:spLocks noChangeArrowheads="1"/>
            </p:cNvSpPr>
            <p:nvPr/>
          </p:nvSpPr>
          <p:spPr>
            <a:xfrm>
              <a:off x="290109" y="5655056"/>
              <a:ext cx="1938083" cy="481680"/>
            </a:xfrm>
            <a:prstGeom prst="rect">
              <a:avLst/>
            </a:prstGeom>
            <a:noFill/>
          </p:spPr>
          <p:txBody>
            <a:bodyPr/>
            <a:lstStyle/>
            <a:p>
              <a:r>
                <a:rPr lang="en-US" sz="1600" b="1" kern="0" dirty="0" err="1"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sz="1600" b="1" baseline="-25000" dirty="0" err="1">
                  <a:latin typeface="Arial" pitchFamily="34" charset="0"/>
                  <a:cs typeface="Arial" pitchFamily="34" charset="0"/>
                </a:rPr>
                <a:t>bulk</a:t>
              </a:r>
              <a:r>
                <a:rPr lang="en-US" sz="1600" b="1" baseline="-25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b="1" kern="0" dirty="0">
                  <a:latin typeface="Arial" pitchFamily="34" charset="0"/>
                  <a:cs typeface="Arial" pitchFamily="34" charset="0"/>
                </a:rPr>
                <a:t>= </a:t>
              </a:r>
              <a:r>
                <a:rPr lang="en-US" sz="1600" b="1" dirty="0">
                  <a:latin typeface="Arial" pitchFamily="34" charset="0"/>
                  <a:cs typeface="Arial" pitchFamily="34" charset="0"/>
                </a:rPr>
                <a:t>1.7e12 cm</a:t>
              </a:r>
              <a:r>
                <a:rPr lang="en-US" sz="1600" b="1" baseline="30000" dirty="0">
                  <a:latin typeface="Arial" pitchFamily="34" charset="0"/>
                  <a:ea typeface="Times New Roman"/>
                  <a:cs typeface="Arial" pitchFamily="34" charset="0"/>
                </a:rPr>
                <a:t>-3 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2"/>
            <p:cNvSpPr txBox="1">
              <a:spLocks noChangeArrowheads="1"/>
            </p:cNvSpPr>
            <p:nvPr/>
          </p:nvSpPr>
          <p:spPr>
            <a:xfrm>
              <a:off x="1842439" y="3355075"/>
              <a:ext cx="3064922" cy="414722"/>
            </a:xfrm>
            <a:prstGeom prst="rect">
              <a:avLst/>
            </a:prstGeom>
            <a:noFill/>
          </p:spPr>
          <p:txBody>
            <a:bodyPr/>
            <a:lstStyle/>
            <a:p>
              <a:pPr lvl="0"/>
              <a:r>
                <a:rPr lang="de-CH" sz="1600" b="1" dirty="0">
                  <a:latin typeface="Arial" pitchFamily="34" charset="0"/>
                  <a:ea typeface="Times New Roman"/>
                  <a:cs typeface="Arial" pitchFamily="34" charset="0"/>
                </a:rPr>
                <a:t>Doping </a:t>
              </a:r>
              <a:r>
                <a:rPr lang="de-CH" sz="1600" b="1" dirty="0" err="1">
                  <a:latin typeface="Arial" pitchFamily="34" charset="0"/>
                  <a:ea typeface="Times New Roman"/>
                  <a:cs typeface="Arial" pitchFamily="34" charset="0"/>
                </a:rPr>
                <a:t>profiles</a:t>
              </a:r>
              <a:endParaRPr lang="en-US" sz="1600" dirty="0"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9932430" y="4359707"/>
              <a:ext cx="37890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3D sensor: </a:t>
              </a:r>
              <a:r>
                <a:rPr lang="en-US" sz="1200" dirty="0" err="1"/>
                <a:t>T.Peltola</a:t>
              </a:r>
              <a:r>
                <a:rPr lang="en-US" sz="1200" dirty="0"/>
                <a:t> (HIP, Helsinki): CMS &amp; RD50</a:t>
              </a:r>
              <a:endParaRPr lang="en-GB" sz="12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9" t="15505" r="16585" b="11999"/>
            <a:stretch/>
          </p:blipFill>
          <p:spPr>
            <a:xfrm>
              <a:off x="1400271" y="3769798"/>
              <a:ext cx="3223070" cy="2430232"/>
            </a:xfrm>
            <a:prstGeom prst="rect">
              <a:avLst/>
            </a:prstGeom>
          </p:spPr>
        </p:pic>
        <p:sp>
          <p:nvSpPr>
            <p:cNvPr id="28" name="Rectangle 2"/>
            <p:cNvSpPr txBox="1">
              <a:spLocks noChangeArrowheads="1"/>
            </p:cNvSpPr>
            <p:nvPr/>
          </p:nvSpPr>
          <p:spPr>
            <a:xfrm>
              <a:off x="7424685" y="4344555"/>
              <a:ext cx="540060" cy="362880"/>
            </a:xfrm>
            <a:prstGeom prst="rect">
              <a:avLst/>
            </a:prstGeom>
            <a:noFill/>
          </p:spPr>
          <p:txBody>
            <a:bodyPr/>
            <a:lstStyle/>
            <a:p>
              <a:r>
                <a:rPr lang="en-US" sz="1600" b="1" dirty="0">
                  <a:solidFill>
                    <a:schemeClr val="accent1"/>
                  </a:solidFill>
                  <a:latin typeface="Arial" pitchFamily="34" charset="0"/>
                  <a:ea typeface="Times New Roman"/>
                  <a:cs typeface="Arial" pitchFamily="34" charset="0"/>
                </a:rPr>
                <a:t>p</a:t>
              </a:r>
              <a:r>
                <a:rPr lang="en-US" sz="1600" b="1" baseline="30000" dirty="0">
                  <a:solidFill>
                    <a:schemeClr val="accent1"/>
                  </a:solidFill>
                  <a:latin typeface="Arial" pitchFamily="34" charset="0"/>
                  <a:ea typeface="Times New Roman"/>
                  <a:cs typeface="Arial" pitchFamily="34" charset="0"/>
                </a:rPr>
                <a:t>+</a:t>
              </a:r>
              <a:r>
                <a:rPr lang="en-US" sz="1600" b="1" dirty="0">
                  <a:latin typeface="Arial" pitchFamily="34" charset="0"/>
                  <a:ea typeface="Times New Roman"/>
                  <a:cs typeface="Arial" pitchFamily="34" charset="0"/>
                </a:rPr>
                <a:t> </a:t>
              </a:r>
              <a:r>
                <a:rPr lang="fi-FI" sz="1600" b="1" dirty="0">
                  <a:latin typeface="Arial" pitchFamily="34" charset="0"/>
                  <a:cs typeface="Arial" pitchFamily="34" charset="0"/>
                </a:rPr>
                <a:t> </a:t>
              </a:r>
              <a:endParaRPr lang="en-US" sz="1600" b="1" dirty="0"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9" name="Rectangle 2"/>
            <p:cNvSpPr txBox="1">
              <a:spLocks noChangeArrowheads="1"/>
            </p:cNvSpPr>
            <p:nvPr/>
          </p:nvSpPr>
          <p:spPr>
            <a:xfrm>
              <a:off x="7420121" y="4170286"/>
              <a:ext cx="544624" cy="241353"/>
            </a:xfrm>
            <a:prstGeom prst="rect">
              <a:avLst/>
            </a:prstGeom>
            <a:noFill/>
          </p:spPr>
          <p:txBody>
            <a:bodyPr/>
            <a:lstStyle/>
            <a:p>
              <a:pPr lvl="0"/>
              <a:r>
                <a:rPr lang="en-US" sz="1200" b="1" dirty="0">
                  <a:solidFill>
                    <a:schemeClr val="accent1"/>
                  </a:solidFill>
                  <a:latin typeface="Arial" pitchFamily="34" charset="0"/>
                  <a:ea typeface="Times New Roman"/>
                  <a:cs typeface="Arial" pitchFamily="34" charset="0"/>
                </a:rPr>
                <a:t>V=0</a:t>
              </a:r>
              <a:endParaRPr lang="en-US" sz="1200" dirty="0">
                <a:solidFill>
                  <a:schemeClr val="accent1"/>
                </a:solidFill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33" name="Rectangle 2"/>
            <p:cNvSpPr txBox="1">
              <a:spLocks noChangeArrowheads="1"/>
            </p:cNvSpPr>
            <p:nvPr/>
          </p:nvSpPr>
          <p:spPr>
            <a:xfrm>
              <a:off x="4603413" y="5606689"/>
              <a:ext cx="859098" cy="525228"/>
            </a:xfrm>
            <a:prstGeom prst="rect">
              <a:avLst/>
            </a:prstGeom>
            <a:noFill/>
          </p:spPr>
          <p:txBody>
            <a:bodyPr/>
            <a:lstStyle>
              <a:defPPr>
                <a:defRPr lang="en-US"/>
              </a:defPPr>
              <a:lvl1pPr>
                <a:defRPr sz="2400" b="1">
                  <a:latin typeface="Arial" pitchFamily="34" charset="0"/>
                  <a:ea typeface="Times New Roman"/>
                  <a:cs typeface="Arial" pitchFamily="34" charset="0"/>
                </a:defRPr>
              </a:lvl1pPr>
            </a:lstStyle>
            <a:p>
              <a:r>
                <a:rPr lang="en-US" dirty="0"/>
                <a:t> n+</a:t>
              </a:r>
              <a:r>
                <a:rPr lang="fi-FI" dirty="0"/>
                <a:t> </a:t>
              </a:r>
              <a:endParaRPr lang="en-US" dirty="0"/>
            </a:p>
          </p:txBody>
        </p:sp>
        <p:cxnSp>
          <p:nvCxnSpPr>
            <p:cNvPr id="34" name="Straight Arrow Connector 33"/>
            <p:cNvCxnSpPr>
              <a:stCxn id="33" idx="1"/>
            </p:cNvCxnSpPr>
            <p:nvPr/>
          </p:nvCxnSpPr>
          <p:spPr>
            <a:xfrm flipH="1">
              <a:off x="3314815" y="5869303"/>
              <a:ext cx="1288598" cy="2876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4623342" y="5286703"/>
              <a:ext cx="0" cy="47296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"/>
            <p:cNvSpPr txBox="1">
              <a:spLocks noChangeArrowheads="1"/>
            </p:cNvSpPr>
            <p:nvPr/>
          </p:nvSpPr>
          <p:spPr>
            <a:xfrm>
              <a:off x="9576410" y="4353817"/>
              <a:ext cx="734238" cy="504056"/>
            </a:xfrm>
            <a:prstGeom prst="rect">
              <a:avLst/>
            </a:prstGeom>
            <a:noFill/>
          </p:spPr>
          <p:txBody>
            <a:bodyPr/>
            <a:lstStyle/>
            <a:p>
              <a:pPr lvl="0"/>
              <a:r>
                <a:rPr lang="en-US" sz="1200" b="1" dirty="0" err="1">
                  <a:latin typeface="Arial" pitchFamily="34" charset="0"/>
                  <a:ea typeface="Times New Roman"/>
                  <a:cs typeface="Arial" pitchFamily="34" charset="0"/>
                </a:rPr>
                <a:t>Vbias</a:t>
              </a:r>
              <a:endParaRPr lang="en-US" sz="1200" dirty="0"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39" name="Rectangle 2"/>
            <p:cNvSpPr txBox="1">
              <a:spLocks noChangeArrowheads="1"/>
            </p:cNvSpPr>
            <p:nvPr/>
          </p:nvSpPr>
          <p:spPr>
            <a:xfrm>
              <a:off x="7752865" y="6161734"/>
              <a:ext cx="734238" cy="504056"/>
            </a:xfrm>
            <a:prstGeom prst="rect">
              <a:avLst/>
            </a:prstGeom>
            <a:noFill/>
          </p:spPr>
          <p:txBody>
            <a:bodyPr/>
            <a:lstStyle/>
            <a:p>
              <a:pPr lvl="0"/>
              <a:r>
                <a:rPr lang="en-US" sz="1200" b="1" dirty="0" err="1">
                  <a:latin typeface="Arial" pitchFamily="34" charset="0"/>
                  <a:ea typeface="Times New Roman"/>
                  <a:cs typeface="Arial" pitchFamily="34" charset="0"/>
                </a:rPr>
                <a:t>Vbias</a:t>
              </a:r>
              <a:endParaRPr lang="en-US" sz="1200" dirty="0"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40" name="Rectangle 2"/>
            <p:cNvSpPr txBox="1">
              <a:spLocks noChangeArrowheads="1"/>
            </p:cNvSpPr>
            <p:nvPr/>
          </p:nvSpPr>
          <p:spPr>
            <a:xfrm>
              <a:off x="5095392" y="4233135"/>
              <a:ext cx="734238" cy="504056"/>
            </a:xfrm>
            <a:prstGeom prst="rect">
              <a:avLst/>
            </a:prstGeom>
            <a:noFill/>
          </p:spPr>
          <p:txBody>
            <a:bodyPr/>
            <a:lstStyle/>
            <a:p>
              <a:pPr lvl="0"/>
              <a:r>
                <a:rPr lang="en-US" sz="1200" b="1" dirty="0" err="1">
                  <a:latin typeface="Arial" pitchFamily="34" charset="0"/>
                  <a:ea typeface="Times New Roman"/>
                  <a:cs typeface="Arial" pitchFamily="34" charset="0"/>
                </a:rPr>
                <a:t>Vbias</a:t>
              </a:r>
              <a:endParaRPr lang="en-US" sz="1200" dirty="0"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41" name="Rectangle 2"/>
            <p:cNvSpPr txBox="1">
              <a:spLocks noChangeArrowheads="1"/>
            </p:cNvSpPr>
            <p:nvPr/>
          </p:nvSpPr>
          <p:spPr>
            <a:xfrm>
              <a:off x="7521638" y="2858368"/>
              <a:ext cx="734238" cy="504056"/>
            </a:xfrm>
            <a:prstGeom prst="rect">
              <a:avLst/>
            </a:prstGeom>
            <a:noFill/>
          </p:spPr>
          <p:txBody>
            <a:bodyPr/>
            <a:lstStyle/>
            <a:p>
              <a:pPr lvl="0"/>
              <a:r>
                <a:rPr lang="en-US" sz="1200" b="1" dirty="0" err="1">
                  <a:latin typeface="Arial" pitchFamily="34" charset="0"/>
                  <a:ea typeface="Times New Roman"/>
                  <a:cs typeface="Arial" pitchFamily="34" charset="0"/>
                </a:rPr>
                <a:t>Vbias</a:t>
              </a:r>
              <a:endParaRPr lang="en-US" sz="1200" dirty="0"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90109" y="2879057"/>
              <a:ext cx="24068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800" dirty="0">
                  <a:latin typeface="Arial" pitchFamily="34" charset="0"/>
                  <a:ea typeface="Times New Roman"/>
                  <a:cs typeface="Arial" pitchFamily="34" charset="0"/>
                </a:rPr>
                <a:t>3D </a:t>
              </a:r>
              <a:r>
                <a:rPr lang="de-CH" sz="2800" dirty="0" err="1">
                  <a:latin typeface="Arial" pitchFamily="34" charset="0"/>
                  <a:ea typeface="Times New Roman"/>
                  <a:cs typeface="Arial" pitchFamily="34" charset="0"/>
                </a:rPr>
                <a:t>detector</a:t>
              </a:r>
              <a:endParaRPr lang="en-GB" sz="2800" dirty="0"/>
            </a:p>
          </p:txBody>
        </p:sp>
      </p:grpSp>
      <p:sp>
        <p:nvSpPr>
          <p:cNvPr id="55" name="TextBox 54"/>
          <p:cNvSpPr txBox="1"/>
          <p:nvPr/>
        </p:nvSpPr>
        <p:spPr>
          <a:xfrm rot="709021">
            <a:off x="9709154" y="1030680"/>
            <a:ext cx="2277130" cy="52322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Details in the following presentations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4437745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Device simulation: TCAD &amp; signal simulators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952" y="870662"/>
            <a:ext cx="10969139" cy="558895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Status of TCAD device simulations </a:t>
            </a:r>
          </a:p>
          <a:p>
            <a:pPr lvl="1"/>
            <a:r>
              <a:rPr lang="en-GB" dirty="0"/>
              <a:t>Required by complexity of the problem:</a:t>
            </a:r>
          </a:p>
          <a:p>
            <a:pPr lvl="2"/>
            <a:r>
              <a:rPr lang="en-GB" dirty="0"/>
              <a:t>solve semiconductor equations with physics properties, complex geometry and radiation damage</a:t>
            </a:r>
          </a:p>
          <a:p>
            <a:pPr lvl="2"/>
            <a:r>
              <a:rPr lang="en-GB" dirty="0"/>
              <a:t>mainly commercial tools used (</a:t>
            </a:r>
            <a:r>
              <a:rPr lang="en-GB" dirty="0" err="1"/>
              <a:t>Silvaco</a:t>
            </a:r>
            <a:r>
              <a:rPr lang="en-GB" dirty="0"/>
              <a:t> and Synopsis)</a:t>
            </a:r>
          </a:p>
          <a:p>
            <a:pPr lvl="1"/>
            <a:r>
              <a:rPr lang="en-GB" dirty="0"/>
              <a:t>Excellent tools for sensor optimization</a:t>
            </a:r>
          </a:p>
          <a:p>
            <a:r>
              <a:rPr lang="en-GB" dirty="0"/>
              <a:t>Radiation damage TCAD: enormous progress over recent years</a:t>
            </a:r>
          </a:p>
          <a:p>
            <a:pPr lvl="1"/>
            <a:r>
              <a:rPr lang="en-GB" dirty="0"/>
              <a:t>getting predictive power but need further optimization! </a:t>
            </a:r>
          </a:p>
          <a:p>
            <a:pPr lvl="1"/>
            <a:r>
              <a:rPr lang="en-GB" dirty="0"/>
              <a:t>“effective” defect levels (2 to 5 levels) are used</a:t>
            </a:r>
            <a:br>
              <a:rPr lang="en-GB" dirty="0"/>
            </a:b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Signal simulators</a:t>
            </a:r>
          </a:p>
          <a:p>
            <a:pPr lvl="1"/>
            <a:r>
              <a:rPr lang="en-GB" dirty="0"/>
              <a:t>TCAD simulations for signal formation are complex (time consuming, TCAD is not a fitting tool!)</a:t>
            </a:r>
          </a:p>
          <a:p>
            <a:pPr lvl="1"/>
            <a:r>
              <a:rPr lang="en-GB" dirty="0"/>
              <a:t>Custom build signal simulators (open code) developed: sensor optimization, parameter fitting</a:t>
            </a:r>
          </a:p>
          <a:p>
            <a:pPr lvl="2"/>
            <a:r>
              <a:rPr lang="en-GB" dirty="0"/>
              <a:t>..using E-Field and other parameters (e.g. charge trapping) from TCAD as input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358" y="2744770"/>
            <a:ext cx="2890625" cy="235204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 rot="943089">
            <a:off x="8908040" y="3732967"/>
            <a:ext cx="2184476" cy="30934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needs more work 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465" y="3540290"/>
            <a:ext cx="3555395" cy="133728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410720" y="3101202"/>
            <a:ext cx="4725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Measured defects               TCAD input</a:t>
            </a:r>
            <a:endParaRPr lang="en-GB" b="1" i="1" dirty="0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679162" y="3199248"/>
            <a:ext cx="528121" cy="243609"/>
          </a:xfrm>
          <a:prstGeom prst="rightArrow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t="15505" r="16585" b="11999"/>
          <a:stretch/>
        </p:blipFill>
        <p:spPr>
          <a:xfrm>
            <a:off x="9975394" y="2084174"/>
            <a:ext cx="1876881" cy="1415190"/>
          </a:xfrm>
          <a:prstGeom prst="rect">
            <a:avLst/>
          </a:prstGeom>
        </p:spPr>
      </p:pic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9533943" y="833913"/>
            <a:ext cx="1639012" cy="1353863"/>
            <a:chOff x="249" y="703"/>
            <a:chExt cx="2327" cy="2196"/>
          </a:xfrm>
        </p:grpSpPr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320" y="703"/>
              <a:ext cx="262" cy="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 sz="1600" dirty="0"/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1727" y="793"/>
              <a:ext cx="262" cy="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 sz="1600" dirty="0"/>
            </a:p>
          </p:txBody>
        </p:sp>
        <p:grpSp>
          <p:nvGrpSpPr>
            <p:cNvPr id="16" name="Group 8"/>
            <p:cNvGrpSpPr>
              <a:grpSpLocks/>
            </p:cNvGrpSpPr>
            <p:nvPr/>
          </p:nvGrpSpPr>
          <p:grpSpPr bwMode="auto">
            <a:xfrm>
              <a:off x="800" y="1087"/>
              <a:ext cx="87" cy="682"/>
              <a:chOff x="1188" y="1766"/>
              <a:chExt cx="109" cy="724"/>
            </a:xfrm>
          </p:grpSpPr>
          <p:sp>
            <p:nvSpPr>
              <p:cNvPr id="68" name="Rectangle 9"/>
              <p:cNvSpPr>
                <a:spLocks noChangeArrowheads="1"/>
              </p:cNvSpPr>
              <p:nvPr/>
            </p:nvSpPr>
            <p:spPr bwMode="auto">
              <a:xfrm>
                <a:off x="1194" y="1812"/>
                <a:ext cx="99" cy="651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9" name="Oval 10"/>
              <p:cNvSpPr>
                <a:spLocks noChangeArrowheads="1"/>
              </p:cNvSpPr>
              <p:nvPr/>
            </p:nvSpPr>
            <p:spPr bwMode="auto">
              <a:xfrm>
                <a:off x="1188" y="2434"/>
                <a:ext cx="105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0" name="Oval 11"/>
              <p:cNvSpPr>
                <a:spLocks noChangeArrowheads="1"/>
              </p:cNvSpPr>
              <p:nvPr/>
            </p:nvSpPr>
            <p:spPr bwMode="auto">
              <a:xfrm>
                <a:off x="1192" y="1766"/>
                <a:ext cx="105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7" name="Group 12"/>
            <p:cNvGrpSpPr>
              <a:grpSpLocks/>
            </p:cNvGrpSpPr>
            <p:nvPr/>
          </p:nvGrpSpPr>
          <p:grpSpPr bwMode="auto">
            <a:xfrm>
              <a:off x="1530" y="1089"/>
              <a:ext cx="87" cy="681"/>
              <a:chOff x="1188" y="1766"/>
              <a:chExt cx="109" cy="724"/>
            </a:xfrm>
          </p:grpSpPr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1194" y="1812"/>
                <a:ext cx="99" cy="651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6" name="Oval 14"/>
              <p:cNvSpPr>
                <a:spLocks noChangeArrowheads="1"/>
              </p:cNvSpPr>
              <p:nvPr/>
            </p:nvSpPr>
            <p:spPr bwMode="auto">
              <a:xfrm>
                <a:off x="1188" y="2434"/>
                <a:ext cx="105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auto">
              <a:xfrm>
                <a:off x="1192" y="1766"/>
                <a:ext cx="105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8" name="Group 16"/>
            <p:cNvGrpSpPr>
              <a:grpSpLocks/>
            </p:cNvGrpSpPr>
            <p:nvPr/>
          </p:nvGrpSpPr>
          <p:grpSpPr bwMode="auto">
            <a:xfrm>
              <a:off x="2272" y="1089"/>
              <a:ext cx="86" cy="682"/>
              <a:chOff x="1188" y="1766"/>
              <a:chExt cx="109" cy="724"/>
            </a:xfrm>
          </p:grpSpPr>
          <p:sp>
            <p:nvSpPr>
              <p:cNvPr id="62" name="Rectangle 17"/>
              <p:cNvSpPr>
                <a:spLocks noChangeArrowheads="1"/>
              </p:cNvSpPr>
              <p:nvPr/>
            </p:nvSpPr>
            <p:spPr bwMode="auto">
              <a:xfrm>
                <a:off x="1194" y="1812"/>
                <a:ext cx="99" cy="651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" name="Oval 18"/>
              <p:cNvSpPr>
                <a:spLocks noChangeArrowheads="1"/>
              </p:cNvSpPr>
              <p:nvPr/>
            </p:nvSpPr>
            <p:spPr bwMode="auto">
              <a:xfrm>
                <a:off x="1188" y="2434"/>
                <a:ext cx="105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" name="Oval 19"/>
              <p:cNvSpPr>
                <a:spLocks noChangeArrowheads="1"/>
              </p:cNvSpPr>
              <p:nvPr/>
            </p:nvSpPr>
            <p:spPr bwMode="auto">
              <a:xfrm>
                <a:off x="1192" y="1766"/>
                <a:ext cx="105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9" name="Group 20"/>
            <p:cNvGrpSpPr>
              <a:grpSpLocks/>
            </p:cNvGrpSpPr>
            <p:nvPr/>
          </p:nvGrpSpPr>
          <p:grpSpPr bwMode="auto">
            <a:xfrm>
              <a:off x="434" y="1587"/>
              <a:ext cx="85" cy="744"/>
              <a:chOff x="726" y="2296"/>
              <a:chExt cx="107" cy="791"/>
            </a:xfrm>
          </p:grpSpPr>
          <p:sp>
            <p:nvSpPr>
              <p:cNvPr id="60" name="Oval 21"/>
              <p:cNvSpPr>
                <a:spLocks noChangeArrowheads="1"/>
              </p:cNvSpPr>
              <p:nvPr/>
            </p:nvSpPr>
            <p:spPr bwMode="auto">
              <a:xfrm>
                <a:off x="728" y="2296"/>
                <a:ext cx="105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" name="Rectangle 22"/>
              <p:cNvSpPr>
                <a:spLocks noChangeArrowheads="1"/>
              </p:cNvSpPr>
              <p:nvPr/>
            </p:nvSpPr>
            <p:spPr bwMode="auto">
              <a:xfrm>
                <a:off x="726" y="2328"/>
                <a:ext cx="105" cy="75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" name="Group 23"/>
            <p:cNvGrpSpPr>
              <a:grpSpLocks/>
            </p:cNvGrpSpPr>
            <p:nvPr/>
          </p:nvGrpSpPr>
          <p:grpSpPr bwMode="auto">
            <a:xfrm>
              <a:off x="1226" y="1585"/>
              <a:ext cx="85" cy="744"/>
              <a:chOff x="726" y="2296"/>
              <a:chExt cx="107" cy="791"/>
            </a:xfrm>
          </p:grpSpPr>
          <p:sp>
            <p:nvSpPr>
              <p:cNvPr id="58" name="Oval 24"/>
              <p:cNvSpPr>
                <a:spLocks noChangeArrowheads="1"/>
              </p:cNvSpPr>
              <p:nvPr/>
            </p:nvSpPr>
            <p:spPr bwMode="auto">
              <a:xfrm>
                <a:off x="728" y="2296"/>
                <a:ext cx="105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9" name="Rectangle 25"/>
              <p:cNvSpPr>
                <a:spLocks noChangeArrowheads="1"/>
              </p:cNvSpPr>
              <p:nvPr/>
            </p:nvSpPr>
            <p:spPr bwMode="auto">
              <a:xfrm>
                <a:off x="726" y="2328"/>
                <a:ext cx="105" cy="75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1" name="Group 26"/>
            <p:cNvGrpSpPr>
              <a:grpSpLocks/>
            </p:cNvGrpSpPr>
            <p:nvPr/>
          </p:nvGrpSpPr>
          <p:grpSpPr bwMode="auto">
            <a:xfrm>
              <a:off x="2041" y="1586"/>
              <a:ext cx="86" cy="744"/>
              <a:chOff x="726" y="2296"/>
              <a:chExt cx="107" cy="791"/>
            </a:xfrm>
          </p:grpSpPr>
          <p:sp>
            <p:nvSpPr>
              <p:cNvPr id="56" name="Oval 27"/>
              <p:cNvSpPr>
                <a:spLocks noChangeArrowheads="1"/>
              </p:cNvSpPr>
              <p:nvPr/>
            </p:nvSpPr>
            <p:spPr bwMode="auto">
              <a:xfrm>
                <a:off x="728" y="2296"/>
                <a:ext cx="105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" name="Rectangle 28"/>
              <p:cNvSpPr>
                <a:spLocks noChangeArrowheads="1"/>
              </p:cNvSpPr>
              <p:nvPr/>
            </p:nvSpPr>
            <p:spPr bwMode="auto">
              <a:xfrm>
                <a:off x="726" y="2328"/>
                <a:ext cx="105" cy="75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2" name="Group 29"/>
            <p:cNvGrpSpPr>
              <a:grpSpLocks/>
            </p:cNvGrpSpPr>
            <p:nvPr/>
          </p:nvGrpSpPr>
          <p:grpSpPr bwMode="auto">
            <a:xfrm>
              <a:off x="1012" y="1330"/>
              <a:ext cx="98" cy="726"/>
              <a:chOff x="1188" y="1766"/>
              <a:chExt cx="109" cy="724"/>
            </a:xfrm>
          </p:grpSpPr>
          <p:sp>
            <p:nvSpPr>
              <p:cNvPr id="53" name="Rectangle 30"/>
              <p:cNvSpPr>
                <a:spLocks noChangeArrowheads="1"/>
              </p:cNvSpPr>
              <p:nvPr/>
            </p:nvSpPr>
            <p:spPr bwMode="auto">
              <a:xfrm>
                <a:off x="1194" y="1812"/>
                <a:ext cx="99" cy="651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4" name="Oval 31"/>
              <p:cNvSpPr>
                <a:spLocks noChangeArrowheads="1"/>
              </p:cNvSpPr>
              <p:nvPr/>
            </p:nvSpPr>
            <p:spPr bwMode="auto">
              <a:xfrm>
                <a:off x="1188" y="2434"/>
                <a:ext cx="105" cy="56"/>
              </a:xfrm>
              <a:prstGeom prst="ellipse">
                <a:avLst/>
              </a:prstGeom>
              <a:solidFill>
                <a:srgbClr val="00008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5" name="Oval 32"/>
              <p:cNvSpPr>
                <a:spLocks noChangeArrowheads="1"/>
              </p:cNvSpPr>
              <p:nvPr/>
            </p:nvSpPr>
            <p:spPr bwMode="auto">
              <a:xfrm>
                <a:off x="1192" y="1766"/>
                <a:ext cx="105" cy="56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" name="Group 33"/>
            <p:cNvGrpSpPr>
              <a:grpSpLocks/>
            </p:cNvGrpSpPr>
            <p:nvPr/>
          </p:nvGrpSpPr>
          <p:grpSpPr bwMode="auto">
            <a:xfrm>
              <a:off x="1763" y="1328"/>
              <a:ext cx="97" cy="726"/>
              <a:chOff x="1188" y="1766"/>
              <a:chExt cx="109" cy="724"/>
            </a:xfrm>
          </p:grpSpPr>
          <p:sp>
            <p:nvSpPr>
              <p:cNvPr id="50" name="Rectangle 34"/>
              <p:cNvSpPr>
                <a:spLocks noChangeArrowheads="1"/>
              </p:cNvSpPr>
              <p:nvPr/>
            </p:nvSpPr>
            <p:spPr bwMode="auto">
              <a:xfrm>
                <a:off x="1194" y="1812"/>
                <a:ext cx="99" cy="651"/>
              </a:xfrm>
              <a:prstGeom prst="rect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" name="Oval 35"/>
              <p:cNvSpPr>
                <a:spLocks noChangeArrowheads="1"/>
              </p:cNvSpPr>
              <p:nvPr/>
            </p:nvSpPr>
            <p:spPr bwMode="auto">
              <a:xfrm>
                <a:off x="1188" y="2434"/>
                <a:ext cx="105" cy="56"/>
              </a:xfrm>
              <a:prstGeom prst="ellipse">
                <a:avLst/>
              </a:prstGeom>
              <a:solidFill>
                <a:srgbClr val="00008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" name="Oval 36"/>
              <p:cNvSpPr>
                <a:spLocks noChangeArrowheads="1"/>
              </p:cNvSpPr>
              <p:nvPr/>
            </p:nvSpPr>
            <p:spPr bwMode="auto">
              <a:xfrm>
                <a:off x="1192" y="1766"/>
                <a:ext cx="105" cy="56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solidFill>
                    <a:schemeClr val="tx2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4" name="Freeform 37"/>
            <p:cNvSpPr>
              <a:spLocks/>
            </p:cNvSpPr>
            <p:nvPr/>
          </p:nvSpPr>
          <p:spPr bwMode="auto">
            <a:xfrm>
              <a:off x="254" y="973"/>
              <a:ext cx="2320" cy="641"/>
            </a:xfrm>
            <a:custGeom>
              <a:avLst/>
              <a:gdLst>
                <a:gd name="T0" fmla="*/ 0 w 2922"/>
                <a:gd name="T1" fmla="*/ 372 h 681"/>
                <a:gd name="T2" fmla="*/ 256 w 2922"/>
                <a:gd name="T3" fmla="*/ 371 h 681"/>
                <a:gd name="T4" fmla="*/ 291 w 2922"/>
                <a:gd name="T5" fmla="*/ 0 h 681"/>
                <a:gd name="T6" fmla="*/ 64 w 2922"/>
                <a:gd name="T7" fmla="*/ 0 h 681"/>
                <a:gd name="T8" fmla="*/ 0 w 2922"/>
                <a:gd name="T9" fmla="*/ 372 h 6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22"/>
                <a:gd name="T16" fmla="*/ 0 h 681"/>
                <a:gd name="T17" fmla="*/ 2922 w 2922"/>
                <a:gd name="T18" fmla="*/ 681 h 6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22" h="681">
                  <a:moveTo>
                    <a:pt x="0" y="681"/>
                  </a:moveTo>
                  <a:lnTo>
                    <a:pt x="2565" y="678"/>
                  </a:lnTo>
                  <a:lnTo>
                    <a:pt x="2922" y="0"/>
                  </a:lnTo>
                  <a:lnTo>
                    <a:pt x="642" y="0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99CCFF">
                <a:alpha val="39999"/>
              </a:srgbClr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38"/>
            <p:cNvSpPr>
              <a:spLocks noChangeArrowheads="1"/>
            </p:cNvSpPr>
            <p:nvPr/>
          </p:nvSpPr>
          <p:spPr bwMode="auto">
            <a:xfrm>
              <a:off x="254" y="1611"/>
              <a:ext cx="2036" cy="714"/>
            </a:xfrm>
            <a:prstGeom prst="rect">
              <a:avLst/>
            </a:prstGeom>
            <a:solidFill>
              <a:srgbClr val="99CCFF">
                <a:alpha val="39999"/>
              </a:srgbClr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3200" b="1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sp>
          <p:nvSpPr>
            <p:cNvPr id="26" name="Freeform 39"/>
            <p:cNvSpPr>
              <a:spLocks/>
            </p:cNvSpPr>
            <p:nvPr/>
          </p:nvSpPr>
          <p:spPr bwMode="auto">
            <a:xfrm>
              <a:off x="2290" y="967"/>
              <a:ext cx="285" cy="1361"/>
            </a:xfrm>
            <a:custGeom>
              <a:avLst/>
              <a:gdLst>
                <a:gd name="T0" fmla="*/ 0 w 360"/>
                <a:gd name="T1" fmla="*/ 372 h 1446"/>
                <a:gd name="T2" fmla="*/ 35 w 360"/>
                <a:gd name="T3" fmla="*/ 0 h 1446"/>
                <a:gd name="T4" fmla="*/ 35 w 360"/>
                <a:gd name="T5" fmla="*/ 350 h 1446"/>
                <a:gd name="T6" fmla="*/ 2 w 360"/>
                <a:gd name="T7" fmla="*/ 789 h 1446"/>
                <a:gd name="T8" fmla="*/ 0 w 360"/>
                <a:gd name="T9" fmla="*/ 372 h 14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"/>
                <a:gd name="T16" fmla="*/ 0 h 1446"/>
                <a:gd name="T17" fmla="*/ 360 w 360"/>
                <a:gd name="T18" fmla="*/ 1446 h 14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" h="1446">
                  <a:moveTo>
                    <a:pt x="0" y="684"/>
                  </a:moveTo>
                  <a:lnTo>
                    <a:pt x="360" y="0"/>
                  </a:lnTo>
                  <a:lnTo>
                    <a:pt x="360" y="642"/>
                  </a:lnTo>
                  <a:lnTo>
                    <a:pt x="3" y="1446"/>
                  </a:lnTo>
                  <a:lnTo>
                    <a:pt x="0" y="684"/>
                  </a:lnTo>
                  <a:close/>
                </a:path>
              </a:pathLst>
            </a:custGeom>
            <a:solidFill>
              <a:srgbClr val="99CCFF">
                <a:alpha val="39999"/>
              </a:srgbClr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40"/>
            <p:cNvSpPr>
              <a:spLocks/>
            </p:cNvSpPr>
            <p:nvPr/>
          </p:nvSpPr>
          <p:spPr bwMode="auto">
            <a:xfrm>
              <a:off x="249" y="968"/>
              <a:ext cx="514" cy="1361"/>
            </a:xfrm>
            <a:custGeom>
              <a:avLst/>
              <a:gdLst>
                <a:gd name="T0" fmla="*/ 0 w 360"/>
                <a:gd name="T1" fmla="*/ 372 h 1446"/>
                <a:gd name="T2" fmla="*/ 12676 w 360"/>
                <a:gd name="T3" fmla="*/ 0 h 1446"/>
                <a:gd name="T4" fmla="*/ 12676 w 360"/>
                <a:gd name="T5" fmla="*/ 350 h 1446"/>
                <a:gd name="T6" fmla="*/ 114 w 360"/>
                <a:gd name="T7" fmla="*/ 789 h 1446"/>
                <a:gd name="T8" fmla="*/ 0 w 360"/>
                <a:gd name="T9" fmla="*/ 372 h 14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"/>
                <a:gd name="T16" fmla="*/ 0 h 1446"/>
                <a:gd name="T17" fmla="*/ 360 w 360"/>
                <a:gd name="T18" fmla="*/ 1446 h 14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" h="1446">
                  <a:moveTo>
                    <a:pt x="0" y="684"/>
                  </a:moveTo>
                  <a:lnTo>
                    <a:pt x="360" y="0"/>
                  </a:lnTo>
                  <a:lnTo>
                    <a:pt x="360" y="642"/>
                  </a:lnTo>
                  <a:lnTo>
                    <a:pt x="3" y="1446"/>
                  </a:lnTo>
                  <a:lnTo>
                    <a:pt x="0" y="68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 41"/>
            <p:cNvSpPr>
              <a:spLocks noChangeArrowheads="1"/>
            </p:cNvSpPr>
            <p:nvPr/>
          </p:nvSpPr>
          <p:spPr bwMode="auto">
            <a:xfrm>
              <a:off x="763" y="977"/>
              <a:ext cx="1813" cy="5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3200" b="1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grpSp>
          <p:nvGrpSpPr>
            <p:cNvPr id="29" name="Group 44"/>
            <p:cNvGrpSpPr>
              <a:grpSpLocks/>
            </p:cNvGrpSpPr>
            <p:nvPr/>
          </p:nvGrpSpPr>
          <p:grpSpPr bwMode="auto">
            <a:xfrm>
              <a:off x="1447" y="1137"/>
              <a:ext cx="736" cy="1047"/>
              <a:chOff x="1864" y="1908"/>
              <a:chExt cx="935" cy="1415"/>
            </a:xfrm>
          </p:grpSpPr>
          <p:sp>
            <p:nvSpPr>
              <p:cNvPr id="41" name="Line 45"/>
              <p:cNvSpPr>
                <a:spLocks noChangeShapeType="1"/>
              </p:cNvSpPr>
              <p:nvPr/>
            </p:nvSpPr>
            <p:spPr bwMode="auto">
              <a:xfrm flipV="1">
                <a:off x="2468" y="1908"/>
                <a:ext cx="39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46"/>
              <p:cNvSpPr>
                <a:spLocks noChangeShapeType="1"/>
              </p:cNvSpPr>
              <p:nvPr/>
            </p:nvSpPr>
            <p:spPr bwMode="auto">
              <a:xfrm>
                <a:off x="2701" y="2189"/>
                <a:ext cx="9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47"/>
              <p:cNvSpPr>
                <a:spLocks noChangeShapeType="1"/>
              </p:cNvSpPr>
              <p:nvPr/>
            </p:nvSpPr>
            <p:spPr bwMode="auto">
              <a:xfrm flipH="1">
                <a:off x="1864" y="2171"/>
                <a:ext cx="89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48"/>
              <p:cNvSpPr>
                <a:spLocks noChangeShapeType="1"/>
              </p:cNvSpPr>
              <p:nvPr/>
            </p:nvSpPr>
            <p:spPr bwMode="auto">
              <a:xfrm flipH="1">
                <a:off x="2236" y="2377"/>
                <a:ext cx="29" cy="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5" name="Group 49"/>
              <p:cNvGrpSpPr>
                <a:grpSpLocks/>
              </p:cNvGrpSpPr>
              <p:nvPr/>
            </p:nvGrpSpPr>
            <p:grpSpPr bwMode="auto">
              <a:xfrm>
                <a:off x="1954" y="1976"/>
                <a:ext cx="744" cy="1347"/>
                <a:chOff x="934" y="1967"/>
                <a:chExt cx="862" cy="1347"/>
              </a:xfrm>
            </p:grpSpPr>
            <p:sp>
              <p:nvSpPr>
                <p:cNvPr id="46" name="Oval 50"/>
                <p:cNvSpPr>
                  <a:spLocks noChangeArrowheads="1"/>
                </p:cNvSpPr>
                <p:nvPr/>
              </p:nvSpPr>
              <p:spPr bwMode="auto">
                <a:xfrm>
                  <a:off x="940" y="1967"/>
                  <a:ext cx="856" cy="409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3200" b="1">
                    <a:solidFill>
                      <a:schemeClr val="tx2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" name="Oval 51"/>
                <p:cNvSpPr>
                  <a:spLocks noChangeArrowheads="1"/>
                </p:cNvSpPr>
                <p:nvPr/>
              </p:nvSpPr>
              <p:spPr bwMode="auto">
                <a:xfrm>
                  <a:off x="934" y="2905"/>
                  <a:ext cx="857" cy="409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3200" b="1">
                    <a:solidFill>
                      <a:schemeClr val="tx2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8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939" y="2165"/>
                  <a:ext cx="4" cy="9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Line 53"/>
                <p:cNvSpPr>
                  <a:spLocks noChangeShapeType="1"/>
                </p:cNvSpPr>
                <p:nvPr/>
              </p:nvSpPr>
              <p:spPr bwMode="auto">
                <a:xfrm>
                  <a:off x="1795" y="2187"/>
                  <a:ext cx="0" cy="9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" name="Group 54"/>
            <p:cNvGrpSpPr>
              <a:grpSpLocks/>
            </p:cNvGrpSpPr>
            <p:nvPr/>
          </p:nvGrpSpPr>
          <p:grpSpPr bwMode="auto">
            <a:xfrm>
              <a:off x="693" y="1131"/>
              <a:ext cx="736" cy="1048"/>
              <a:chOff x="1864" y="1908"/>
              <a:chExt cx="935" cy="1415"/>
            </a:xfrm>
          </p:grpSpPr>
          <p:sp>
            <p:nvSpPr>
              <p:cNvPr id="32" name="Line 55"/>
              <p:cNvSpPr>
                <a:spLocks noChangeShapeType="1"/>
              </p:cNvSpPr>
              <p:nvPr/>
            </p:nvSpPr>
            <p:spPr bwMode="auto">
              <a:xfrm flipV="1">
                <a:off x="2468" y="1908"/>
                <a:ext cx="39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56"/>
              <p:cNvSpPr>
                <a:spLocks noChangeShapeType="1"/>
              </p:cNvSpPr>
              <p:nvPr/>
            </p:nvSpPr>
            <p:spPr bwMode="auto">
              <a:xfrm>
                <a:off x="2701" y="2189"/>
                <a:ext cx="9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57"/>
              <p:cNvSpPr>
                <a:spLocks noChangeShapeType="1"/>
              </p:cNvSpPr>
              <p:nvPr/>
            </p:nvSpPr>
            <p:spPr bwMode="auto">
              <a:xfrm flipH="1">
                <a:off x="1864" y="2171"/>
                <a:ext cx="89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58"/>
              <p:cNvSpPr>
                <a:spLocks noChangeShapeType="1"/>
              </p:cNvSpPr>
              <p:nvPr/>
            </p:nvSpPr>
            <p:spPr bwMode="auto">
              <a:xfrm flipH="1">
                <a:off x="2236" y="2377"/>
                <a:ext cx="29" cy="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6" name="Group 59"/>
              <p:cNvGrpSpPr>
                <a:grpSpLocks/>
              </p:cNvGrpSpPr>
              <p:nvPr/>
            </p:nvGrpSpPr>
            <p:grpSpPr bwMode="auto">
              <a:xfrm>
                <a:off x="1954" y="1976"/>
                <a:ext cx="744" cy="1347"/>
                <a:chOff x="934" y="1967"/>
                <a:chExt cx="862" cy="1347"/>
              </a:xfrm>
            </p:grpSpPr>
            <p:sp>
              <p:nvSpPr>
                <p:cNvPr id="37" name="Oval 60"/>
                <p:cNvSpPr>
                  <a:spLocks noChangeArrowheads="1"/>
                </p:cNvSpPr>
                <p:nvPr/>
              </p:nvSpPr>
              <p:spPr bwMode="auto">
                <a:xfrm>
                  <a:off x="940" y="1967"/>
                  <a:ext cx="856" cy="409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3200" b="1">
                    <a:solidFill>
                      <a:schemeClr val="tx2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" name="Oval 61"/>
                <p:cNvSpPr>
                  <a:spLocks noChangeArrowheads="1"/>
                </p:cNvSpPr>
                <p:nvPr/>
              </p:nvSpPr>
              <p:spPr bwMode="auto">
                <a:xfrm>
                  <a:off x="934" y="2905"/>
                  <a:ext cx="857" cy="409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3200" b="1">
                    <a:solidFill>
                      <a:schemeClr val="tx2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939" y="2165"/>
                  <a:ext cx="4" cy="9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63"/>
                <p:cNvSpPr>
                  <a:spLocks noChangeShapeType="1"/>
                </p:cNvSpPr>
                <p:nvPr/>
              </p:nvSpPr>
              <p:spPr bwMode="auto">
                <a:xfrm>
                  <a:off x="1795" y="2187"/>
                  <a:ext cx="0" cy="9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1" name="Text Box 64"/>
            <p:cNvSpPr txBox="1">
              <a:spLocks noChangeArrowheads="1"/>
            </p:cNvSpPr>
            <p:nvPr/>
          </p:nvSpPr>
          <p:spPr bwMode="auto">
            <a:xfrm>
              <a:off x="1315" y="2350"/>
              <a:ext cx="262" cy="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 sz="1600" dirty="0"/>
            </a:p>
          </p:txBody>
        </p:sp>
      </p:grpSp>
      <p:sp>
        <p:nvSpPr>
          <p:cNvPr id="71" name="TextBox 70"/>
          <p:cNvSpPr txBox="1"/>
          <p:nvPr/>
        </p:nvSpPr>
        <p:spPr>
          <a:xfrm rot="614759">
            <a:off x="10106553" y="5145418"/>
            <a:ext cx="2011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Allpix2, </a:t>
            </a:r>
            <a:r>
              <a:rPr lang="en-GB" sz="1200" dirty="0" err="1"/>
              <a:t>KdetSim</a:t>
            </a:r>
            <a:r>
              <a:rPr lang="en-GB" sz="1200" dirty="0"/>
              <a:t>, Garfield++, Weightfield2, TRACS,</a:t>
            </a:r>
          </a:p>
          <a:p>
            <a:pPr algn="ctr"/>
            <a:r>
              <a:rPr lang="en-GB" sz="1200" dirty="0"/>
              <a:t>(unpublished codes), ...</a:t>
            </a:r>
          </a:p>
        </p:txBody>
      </p:sp>
    </p:spTree>
    <p:extLst>
      <p:ext uri="{BB962C8B-B14F-4D97-AF65-F5344CB8AC3E}">
        <p14:creationId xmlns:p14="http://schemas.microsoft.com/office/powerpoint/2010/main" val="26301182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042" y="806381"/>
            <a:ext cx="11126358" cy="569515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GB" b="1" dirty="0"/>
              <a:t>Silicon Sensors are based on reverse </a:t>
            </a:r>
            <a:r>
              <a:rPr lang="en-GB" b="1" dirty="0">
                <a:solidFill>
                  <a:srgbClr val="FF0000"/>
                </a:solidFill>
              </a:rPr>
              <a:t>biased </a:t>
            </a:r>
            <a:r>
              <a:rPr lang="en-GB" b="1" dirty="0" err="1">
                <a:solidFill>
                  <a:srgbClr val="FF0000"/>
                </a:solidFill>
              </a:rPr>
              <a:t>pn</a:t>
            </a:r>
            <a:r>
              <a:rPr lang="en-GB" b="1" dirty="0">
                <a:solidFill>
                  <a:srgbClr val="FF0000"/>
                </a:solidFill>
              </a:rPr>
              <a:t>-junctions </a:t>
            </a:r>
            <a:r>
              <a:rPr lang="en-GB" dirty="0">
                <a:solidFill>
                  <a:srgbClr val="002060"/>
                </a:solidFill>
              </a:rPr>
              <a:t>(silicon sensors are reverse biased diodes)</a:t>
            </a:r>
          </a:p>
          <a:p>
            <a:pPr lvl="1"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b="1" dirty="0"/>
              <a:t>Silicon Detectors at the LHC and upgrade of LHC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Inner tracking at LHC and HL-LHC done by silicon detectors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Hybrid-pixel (planar and 3D) and strip sensors implemented in LHC experiments (ALICE upgraded to monolithic sensors)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Radiation Hard Monolithic sensors under development (competing beyond LS3 for HL-LHC upgrades)</a:t>
            </a:r>
          </a:p>
          <a:p>
            <a:pPr lvl="1"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b="1" dirty="0"/>
              <a:t>Radiation Damage in Silicon Sensors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Damage: displacement damage that is evidenced as defect levels in the band gap of the semiconductor </a:t>
            </a:r>
            <a:br>
              <a:rPr lang="en-GB" dirty="0"/>
            </a:br>
            <a:r>
              <a:rPr lang="en-GB" dirty="0"/>
              <a:t>               (+ some impact of surface damage in segmented sensors)</a:t>
            </a:r>
          </a:p>
          <a:p>
            <a:pPr lvl="1">
              <a:lnSpc>
                <a:spcPct val="120000"/>
              </a:lnSpc>
            </a:pPr>
            <a:r>
              <a:rPr lang="en-GB" b="1" dirty="0">
                <a:solidFill>
                  <a:schemeClr val="tx2"/>
                </a:solidFill>
              </a:rPr>
              <a:t>Modification of internal electric field </a:t>
            </a:r>
            <a:r>
              <a:rPr lang="en-GB" dirty="0"/>
              <a:t>(space charge distribution, depletion voltage, “type inversion”, reverse annealing, loss of active volume, …), defect engineering possible!</a:t>
            </a:r>
          </a:p>
          <a:p>
            <a:pPr lvl="1">
              <a:lnSpc>
                <a:spcPct val="120000"/>
              </a:lnSpc>
            </a:pPr>
            <a:r>
              <a:rPr lang="en-GB" sz="2100" b="1" dirty="0">
                <a:solidFill>
                  <a:schemeClr val="tx2"/>
                </a:solidFill>
              </a:rPr>
              <a:t>Increase of Leakage Current  </a:t>
            </a:r>
            <a:r>
              <a:rPr lang="en-GB" sz="2100" dirty="0">
                <a:solidFill>
                  <a:srgbClr val="002060"/>
                </a:solidFill>
              </a:rPr>
              <a:t>and</a:t>
            </a:r>
            <a:r>
              <a:rPr lang="en-GB" sz="2100" b="1" dirty="0">
                <a:solidFill>
                  <a:schemeClr val="tx2"/>
                </a:solidFill>
              </a:rPr>
              <a:t>  Charge Trapping </a:t>
            </a:r>
            <a:r>
              <a:rPr lang="en-GB" dirty="0"/>
              <a:t>(same for all silicon materials)</a:t>
            </a:r>
          </a:p>
          <a:p>
            <a:pPr lvl="1">
              <a:lnSpc>
                <a:spcPct val="120000"/>
              </a:lnSpc>
            </a:pPr>
            <a:r>
              <a:rPr lang="en-GB" b="1" dirty="0">
                <a:solidFill>
                  <a:srgbClr val="FF0000"/>
                </a:solidFill>
              </a:rPr>
              <a:t>Signal to Noise ratio </a:t>
            </a:r>
            <a:r>
              <a:rPr lang="en-GB" dirty="0"/>
              <a:t>is quantity to watch (material + geometry + electronics)  </a:t>
            </a:r>
          </a:p>
          <a:p>
            <a:pPr lvl="1"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b="1" dirty="0"/>
              <a:t>Radiation tolerant silicon sensors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Several examples of successful Material and Device Engineering (mitigation strategies)</a:t>
            </a:r>
            <a:br>
              <a:rPr lang="en-GB" dirty="0"/>
            </a:br>
            <a:r>
              <a:rPr lang="en-GB" dirty="0"/>
              <a:t>           oxygenation, carbonation, 3D sensors, p-type (n-readout) sensors </a:t>
            </a:r>
          </a:p>
          <a:p>
            <a:pPr lvl="1"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b="1" dirty="0"/>
              <a:t>“Hot topics” in silicon sensor R&amp;D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Sensors for timing (i.e. LGAD with intrinsic gain, acceptor removal,3D,4D); monolithic sensors; </a:t>
            </a:r>
            <a:r>
              <a:rPr lang="en-GB" dirty="0" err="1"/>
              <a:t>SiC</a:t>
            </a:r>
            <a:r>
              <a:rPr lang="en-GB" dirty="0"/>
              <a:t> and Diamond sensors, large area low cost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Radiation resistance to extreme particle fluences (</a:t>
            </a:r>
            <a:r>
              <a:rPr lang="en-GB" dirty="0" err="1"/>
              <a:t>longterm</a:t>
            </a:r>
            <a:r>
              <a:rPr lang="en-GB" dirty="0"/>
              <a:t>: FCC-</a:t>
            </a:r>
            <a:r>
              <a:rPr lang="en-GB" dirty="0" err="1"/>
              <a:t>hh</a:t>
            </a:r>
            <a:r>
              <a:rPr lang="en-GB" dirty="0"/>
              <a:t>)</a:t>
            </a:r>
          </a:p>
          <a:p>
            <a:pPr lvl="2">
              <a:lnSpc>
                <a:spcPct val="120000"/>
              </a:lnSpc>
            </a:pPr>
            <a:r>
              <a:rPr lang="en-GB" b="1" dirty="0"/>
              <a:t>Reliability of TCAD simulations with defects</a:t>
            </a:r>
            <a:r>
              <a:rPr lang="en-GB" dirty="0"/>
              <a:t>; characterization of damage beyond 10</a:t>
            </a:r>
            <a:r>
              <a:rPr lang="en-GB" baseline="30000" dirty="0"/>
              <a:t>16</a:t>
            </a:r>
            <a:r>
              <a:rPr lang="en-GB" dirty="0"/>
              <a:t> cm</a:t>
            </a:r>
            <a:r>
              <a:rPr lang="en-GB" baseline="30000" dirty="0"/>
              <a:t>-2</a:t>
            </a:r>
            <a:r>
              <a:rPr lang="en-GB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0315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 &amp;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59329"/>
            <a:ext cx="11254353" cy="5481694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/>
              <a:t>Most references to particular works given on the slides</a:t>
            </a:r>
          </a:p>
          <a:p>
            <a:pPr lvl="1"/>
            <a:r>
              <a:rPr lang="en-GB" dirty="0"/>
              <a:t>RD50 workshop presentations: </a:t>
            </a:r>
            <a:r>
              <a:rPr lang="en-GB" dirty="0">
                <a:hlinkClick r:id="rId3"/>
              </a:rPr>
              <a:t>http://www.cern.ch/rd50/</a:t>
            </a:r>
            <a:r>
              <a:rPr lang="en-GB" dirty="0"/>
              <a:t> ; DRD3 workshop presentations: </a:t>
            </a:r>
            <a:r>
              <a:rPr lang="en-GB" dirty="0">
                <a:hlinkClick r:id="rId4"/>
              </a:rPr>
              <a:t>https://drd3.web.cern.ch/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Conferences: VERTEX, PIXEL, RESMDD, …</a:t>
            </a:r>
          </a:p>
          <a:p>
            <a:r>
              <a:rPr lang="en-GB" b="1" dirty="0"/>
              <a:t>Instrumentation Schools</a:t>
            </a:r>
          </a:p>
          <a:p>
            <a:pPr lvl="1"/>
            <a:r>
              <a:rPr lang="en-GB" dirty="0"/>
              <a:t>ICFA, EDIT, CERN &amp; DESY Summer Student Lectures</a:t>
            </a:r>
          </a:p>
          <a:p>
            <a:r>
              <a:rPr lang="en-GB" b="1" dirty="0"/>
              <a:t>Books about silicon tracking detectors (and radiation damage)</a:t>
            </a:r>
          </a:p>
          <a:p>
            <a:pPr lvl="1"/>
            <a:r>
              <a:rPr lang="en-GB" dirty="0"/>
              <a:t>Helmuth </a:t>
            </a:r>
            <a:r>
              <a:rPr lang="en-GB" dirty="0" err="1"/>
              <a:t>Spieler</a:t>
            </a:r>
            <a:r>
              <a:rPr lang="en-GB" dirty="0"/>
              <a:t>, “Semiconductor Detector Systems”, Oxford University Press 2005</a:t>
            </a:r>
          </a:p>
          <a:p>
            <a:pPr lvl="1"/>
            <a:r>
              <a:rPr lang="en-GB" dirty="0" err="1"/>
              <a:t>C.Leroy</a:t>
            </a:r>
            <a:r>
              <a:rPr lang="en-GB" dirty="0"/>
              <a:t>, P-</a:t>
            </a:r>
            <a:r>
              <a:rPr lang="en-GB" dirty="0" err="1"/>
              <a:t>G.Rancoita</a:t>
            </a:r>
            <a:r>
              <a:rPr lang="en-GB" dirty="0"/>
              <a:t>, “Silicon Solid State Devices and Radiation Detection”, World Scientific 2012</a:t>
            </a:r>
          </a:p>
          <a:p>
            <a:pPr lvl="1"/>
            <a:r>
              <a:rPr lang="en-GB" dirty="0"/>
              <a:t>Frank Hartmann, “Evolution of silicon sensor technology in particle physics”, </a:t>
            </a:r>
            <a:r>
              <a:rPr lang="en-GB" dirty="0">
                <a:hlinkClick r:id="rId5"/>
              </a:rPr>
              <a:t>Springer </a:t>
            </a:r>
            <a:r>
              <a:rPr lang="en-GB" i="1" dirty="0">
                <a:hlinkClick r:id="rId5"/>
              </a:rPr>
              <a:t>2024: third edition</a:t>
            </a:r>
            <a:endParaRPr lang="en-GB" i="1" dirty="0"/>
          </a:p>
          <a:p>
            <a:pPr lvl="1"/>
            <a:r>
              <a:rPr lang="en-GB" dirty="0" err="1"/>
              <a:t>L.Rossi</a:t>
            </a:r>
            <a:r>
              <a:rPr lang="en-GB" dirty="0"/>
              <a:t>, </a:t>
            </a:r>
            <a:r>
              <a:rPr lang="en-GB" dirty="0" err="1"/>
              <a:t>P.Fischer</a:t>
            </a:r>
            <a:r>
              <a:rPr lang="en-GB" dirty="0"/>
              <a:t>, </a:t>
            </a:r>
            <a:r>
              <a:rPr lang="en-GB" dirty="0" err="1"/>
              <a:t>T.Rohe</a:t>
            </a:r>
            <a:r>
              <a:rPr lang="en-GB" dirty="0"/>
              <a:t>, </a:t>
            </a:r>
            <a:r>
              <a:rPr lang="en-GB" dirty="0" err="1"/>
              <a:t>N.Wermes</a:t>
            </a:r>
            <a:r>
              <a:rPr lang="en-GB" dirty="0"/>
              <a:t> “Pixel Detectors”, Springer, 2006</a:t>
            </a:r>
          </a:p>
          <a:p>
            <a:pPr lvl="1"/>
            <a:r>
              <a:rPr lang="en-GB" dirty="0"/>
              <a:t>Gerhard Lutz, “Semiconductor radiation detectors”, Springer 1999</a:t>
            </a:r>
          </a:p>
          <a:p>
            <a:pPr lvl="1"/>
            <a:r>
              <a:rPr lang="de-DE" dirty="0"/>
              <a:t>Hermann </a:t>
            </a:r>
            <a:r>
              <a:rPr lang="de-DE" dirty="0" err="1"/>
              <a:t>Kolanoski</a:t>
            </a:r>
            <a:r>
              <a:rPr lang="de-DE" dirty="0"/>
              <a:t> and Norbert Wermes, </a:t>
            </a:r>
            <a:r>
              <a:rPr lang="en-GB" dirty="0"/>
              <a:t>“Particle Detectors – Fundamentals and </a:t>
            </a:r>
            <a:r>
              <a:rPr lang="en-GB" dirty="0" err="1"/>
              <a:t>Appilcations</a:t>
            </a:r>
            <a:r>
              <a:rPr lang="en-GB" dirty="0"/>
              <a:t>”, Oxford University Press 2020</a:t>
            </a:r>
          </a:p>
          <a:p>
            <a:r>
              <a:rPr lang="en-GB" b="1" dirty="0"/>
              <a:t>Review Articles</a:t>
            </a:r>
          </a:p>
          <a:p>
            <a:pPr lvl="1"/>
            <a:r>
              <a:rPr lang="en-GB" dirty="0"/>
              <a:t>2018: Garcia-Sciveres and Wermes, A review of advances in pixel detectors for experiments with high rate and radiation, </a:t>
            </a:r>
            <a:r>
              <a:rPr lang="en-GB" dirty="0">
                <a:hlinkClick r:id="rId6"/>
              </a:rPr>
              <a:t>https://doi.org/10.1088/1361-6633/aab064</a:t>
            </a:r>
            <a:r>
              <a:rPr lang="en-GB" dirty="0"/>
              <a:t>  </a:t>
            </a:r>
          </a:p>
          <a:p>
            <a:pPr lvl="1"/>
            <a:r>
              <a:rPr lang="en-GB" dirty="0"/>
              <a:t>2018: </a:t>
            </a:r>
            <a:r>
              <a:rPr lang="en-GB" dirty="0" err="1"/>
              <a:t>M.Moll</a:t>
            </a:r>
            <a:r>
              <a:rPr lang="en-GB" dirty="0"/>
              <a:t>, Displacement Damage in Silicon Detectors for High Energy Physics </a:t>
            </a:r>
            <a:r>
              <a:rPr lang="en-GB" dirty="0">
                <a:hlinkClick r:id="rId7"/>
              </a:rPr>
              <a:t>https://doi.org/10.1109/TNS.2018.2819506</a:t>
            </a:r>
            <a:r>
              <a:rPr lang="en-GB" dirty="0"/>
              <a:t>  </a:t>
            </a:r>
          </a:p>
          <a:p>
            <a:pPr lvl="1"/>
            <a:r>
              <a:rPr lang="en-GB" dirty="0"/>
              <a:t>2021: Radiation Effects in the LHC-Experiments, 154 pages, CERN Yellow Report  </a:t>
            </a:r>
            <a:r>
              <a:rPr lang="en-GB" dirty="0">
                <a:hlinkClick r:id="rId8"/>
              </a:rPr>
              <a:t>https://cds.cern.ch/record/2764325</a:t>
            </a:r>
            <a:r>
              <a:rPr lang="en-GB" dirty="0"/>
              <a:t> </a:t>
            </a:r>
          </a:p>
          <a:p>
            <a:r>
              <a:rPr lang="en-GB" b="1" dirty="0"/>
              <a:t>Research collaborations and web sites</a:t>
            </a:r>
          </a:p>
          <a:p>
            <a:pPr lvl="1"/>
            <a:r>
              <a:rPr lang="en-GB" dirty="0"/>
              <a:t>CERN RD50 collaboration (</a:t>
            </a:r>
            <a:r>
              <a:rPr lang="en-GB" dirty="0">
                <a:hlinkClick r:id="rId9"/>
              </a:rPr>
              <a:t>http://www.cern.ch/rd50</a:t>
            </a:r>
            <a:r>
              <a:rPr lang="en-GB" dirty="0"/>
              <a:t>  ) - Radiation Tolerant Silicon Sensors</a:t>
            </a:r>
          </a:p>
          <a:p>
            <a:pPr lvl="1"/>
            <a:r>
              <a:rPr lang="en-GB" dirty="0"/>
              <a:t>DRD3 collaboration (</a:t>
            </a:r>
            <a:r>
              <a:rPr lang="en-GB" dirty="0">
                <a:hlinkClick r:id="rId4"/>
              </a:rPr>
              <a:t>https://drd3.web.cern.ch/</a:t>
            </a:r>
            <a:r>
              <a:rPr lang="en-GB" dirty="0"/>
              <a:t>) – R&amp;D on Solid State Detectors</a:t>
            </a:r>
          </a:p>
          <a:p>
            <a:pPr lvl="1"/>
            <a:r>
              <a:rPr lang="en-GB" dirty="0"/>
              <a:t>Inter-Experiment Working Group on Radiation Damage in Silicon Detectors (CERN) – CERN Yellow Report</a:t>
            </a:r>
          </a:p>
          <a:p>
            <a:pPr lvl="1"/>
            <a:r>
              <a:rPr lang="en-GB" dirty="0"/>
              <a:t>ATLAS and CMS upgrade groups, LHCb and ALICE upgrades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266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29797"/>
            <a:ext cx="7749546" cy="314325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Backup Slides</a:t>
            </a:r>
            <a:endParaRPr lang="en-GB" sz="6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DF9EA0-7BB2-36BC-963A-99F81E11F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861" y="-1"/>
            <a:ext cx="4494139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758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24239-9F7C-06C4-EB87-0CAEE25D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30782"/>
            <a:ext cx="7470321" cy="929798"/>
          </a:xfrm>
        </p:spPr>
        <p:txBody>
          <a:bodyPr>
            <a:normAutofit fontScale="90000"/>
          </a:bodyPr>
          <a:lstStyle/>
          <a:p>
            <a:r>
              <a:rPr lang="en-US" dirty="0"/>
              <a:t>EDIT - Instrumentation School 2026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3BCAC-5988-0844-9807-82EB17E93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298" y="988556"/>
            <a:ext cx="8151962" cy="2966747"/>
          </a:xfrm>
        </p:spPr>
        <p:txBody>
          <a:bodyPr>
            <a:normAutofit fontScale="85000" lnSpcReduction="10000"/>
          </a:bodyPr>
          <a:lstStyle/>
          <a:p>
            <a:r>
              <a:rPr lang="en-GB" sz="2200" dirty="0"/>
              <a:t>EDIT (Excellence in Detector and Instrumentation Technologies) </a:t>
            </a:r>
          </a:p>
          <a:p>
            <a:pPr lvl="1"/>
            <a:r>
              <a:rPr lang="en-GB" sz="1700" dirty="0"/>
              <a:t>aimed at young researchers, including graduate students and early-career postdocs, who seek to deepen their knowledge of detector technologies and instrumentation for particle physics</a:t>
            </a:r>
          </a:p>
          <a:p>
            <a:r>
              <a:rPr lang="en-US" b="1" dirty="0"/>
              <a:t>CERN, 3-13 March 2026  </a:t>
            </a:r>
            <a:r>
              <a:rPr lang="en-US" dirty="0"/>
              <a:t>(15 years since its first edition)</a:t>
            </a:r>
          </a:p>
          <a:p>
            <a:r>
              <a:rPr lang="en-US" dirty="0"/>
              <a:t>Deadline was 1.10.2025 … but all lectures will be broadcasted!</a:t>
            </a:r>
          </a:p>
          <a:p>
            <a:r>
              <a:rPr lang="en-US" b="1" dirty="0"/>
              <a:t>Website: </a:t>
            </a:r>
            <a:r>
              <a:rPr lang="en-GB" u="sng" dirty="0">
                <a:hlinkClick r:id="rId3"/>
              </a:rPr>
              <a:t>https://indico.cern.ch/e/edit2026</a:t>
            </a:r>
            <a:endParaRPr lang="en-GB" u="sng" dirty="0"/>
          </a:p>
          <a:p>
            <a:r>
              <a:rPr lang="en-GB" sz="2200" dirty="0"/>
              <a:t>EDIT 2026</a:t>
            </a:r>
          </a:p>
          <a:p>
            <a:pPr lvl="1"/>
            <a:r>
              <a:rPr lang="en-GB" sz="1900" b="1" dirty="0"/>
              <a:t>10 days </a:t>
            </a:r>
            <a:r>
              <a:rPr lang="en-GB" sz="1900" dirty="0"/>
              <a:t>with lectures, key-note talks and hands-on sessions </a:t>
            </a:r>
          </a:p>
          <a:p>
            <a:pPr lvl="1"/>
            <a:r>
              <a:rPr lang="en-GB" sz="1900" b="1" dirty="0"/>
              <a:t>48 students </a:t>
            </a:r>
            <a:r>
              <a:rPr lang="en-GB" sz="1900" dirty="0"/>
              <a:t>– split into groups of two to six students for hands-on</a:t>
            </a:r>
          </a:p>
          <a:p>
            <a:pPr lvl="1"/>
            <a:r>
              <a:rPr lang="en-GB" sz="1600" i="1" dirty="0"/>
              <a:t>Local organizers: </a:t>
            </a:r>
            <a:r>
              <a:rPr lang="en-GB" sz="1600" i="1" dirty="0" err="1"/>
              <a:t>F.Brunbauer</a:t>
            </a:r>
            <a:r>
              <a:rPr lang="en-GB" sz="1600" i="1" dirty="0"/>
              <a:t>, </a:t>
            </a:r>
            <a:r>
              <a:rPr lang="en-GB" sz="1600" i="1" dirty="0" err="1"/>
              <a:t>D.Dannheim</a:t>
            </a:r>
            <a:r>
              <a:rPr lang="en-GB" sz="1600" i="1" dirty="0"/>
              <a:t>, </a:t>
            </a:r>
            <a:r>
              <a:rPr lang="en-GB" sz="1600" i="1" dirty="0" err="1"/>
              <a:t>M.Moll</a:t>
            </a:r>
            <a:r>
              <a:rPr lang="en-GB" sz="1600" i="1" dirty="0"/>
              <a:t>, </a:t>
            </a:r>
            <a:r>
              <a:rPr lang="en-GB" sz="1600" i="1" dirty="0" err="1"/>
              <a:t>E.Oliveri</a:t>
            </a:r>
            <a:r>
              <a:rPr lang="en-GB" sz="1600" i="1" dirty="0"/>
              <a:t> (DRD1,DRD3, CERN EP-DT) </a:t>
            </a:r>
            <a:endParaRPr lang="en-GB" sz="1900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154B1-1CD4-8EB4-D3F8-55B9212A08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AF08A-F933-6BAF-E6B7-B74D4A7785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BA569-9E67-9FF3-EEA6-16E06B59E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8F838F-5B53-C4CC-DCEA-1A821D3F3EAE}"/>
              </a:ext>
            </a:extLst>
          </p:cNvPr>
          <p:cNvSpPr txBox="1"/>
          <p:nvPr/>
        </p:nvSpPr>
        <p:spPr>
          <a:xfrm>
            <a:off x="9006735" y="5267146"/>
            <a:ext cx="16530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Past EDIT schools:</a:t>
            </a:r>
          </a:p>
          <a:p>
            <a:r>
              <a:rPr lang="en-GB" sz="1200" b="1" dirty="0"/>
              <a:t>  2024</a:t>
            </a:r>
            <a:r>
              <a:rPr lang="en-GB" sz="1200" dirty="0"/>
              <a:t> at FNAL, </a:t>
            </a:r>
            <a:r>
              <a:rPr lang="en-GB" sz="1200" dirty="0">
                <a:hlinkClick r:id="rId4"/>
              </a:rPr>
              <a:t>Link</a:t>
            </a:r>
            <a:endParaRPr lang="en-GB" sz="1200" dirty="0"/>
          </a:p>
          <a:p>
            <a:r>
              <a:rPr lang="en-GB" sz="1200" b="1" dirty="0"/>
              <a:t>  2023</a:t>
            </a:r>
            <a:r>
              <a:rPr lang="en-GB" sz="1200" dirty="0"/>
              <a:t> at BNL, </a:t>
            </a:r>
            <a:r>
              <a:rPr lang="en-GB" sz="1200" dirty="0">
                <a:hlinkClick r:id="rId5"/>
              </a:rPr>
              <a:t>Link</a:t>
            </a:r>
            <a:endParaRPr lang="en-GB" sz="1200" dirty="0"/>
          </a:p>
          <a:p>
            <a:r>
              <a:rPr lang="en-GB" sz="1200" b="1" dirty="0"/>
              <a:t>  2020</a:t>
            </a:r>
            <a:r>
              <a:rPr lang="en-GB" sz="1200" dirty="0"/>
              <a:t> at DESY, </a:t>
            </a:r>
            <a:r>
              <a:rPr lang="en-GB" sz="1200" dirty="0">
                <a:hlinkClick r:id="rId6"/>
              </a:rPr>
              <a:t>Link</a:t>
            </a:r>
            <a:endParaRPr lang="en-GB" sz="1200" dirty="0"/>
          </a:p>
          <a:p>
            <a:r>
              <a:rPr lang="en-GB" sz="1200" b="1" dirty="0"/>
              <a:t>  2018</a:t>
            </a:r>
            <a:r>
              <a:rPr lang="en-GB" sz="1200" dirty="0"/>
              <a:t> at FNAL, </a:t>
            </a:r>
            <a:r>
              <a:rPr lang="en-GB" sz="1200" dirty="0">
                <a:hlinkClick r:id="rId7"/>
              </a:rPr>
              <a:t>Link</a:t>
            </a:r>
            <a:endParaRPr lang="en-GB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242AF6-27F5-F13F-D131-725A7BBB53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5260" y="-26519"/>
            <a:ext cx="3746740" cy="53005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D48DF1-AF27-5500-7EFF-49F4D2FB17A8}"/>
              </a:ext>
            </a:extLst>
          </p:cNvPr>
          <p:cNvSpPr txBox="1"/>
          <p:nvPr/>
        </p:nvSpPr>
        <p:spPr>
          <a:xfrm>
            <a:off x="10538983" y="5429924"/>
            <a:ext cx="1653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2015</a:t>
            </a:r>
            <a:r>
              <a:rPr lang="en-GB" sz="1200" dirty="0"/>
              <a:t> at Frascati, </a:t>
            </a:r>
            <a:r>
              <a:rPr lang="en-GB" sz="1200" dirty="0">
                <a:hlinkClick r:id="rId9"/>
              </a:rPr>
              <a:t>Link</a:t>
            </a:r>
            <a:endParaRPr lang="en-GB" sz="1200" dirty="0"/>
          </a:p>
          <a:p>
            <a:r>
              <a:rPr lang="en-GB" sz="1200" b="1" dirty="0"/>
              <a:t>2013</a:t>
            </a:r>
            <a:r>
              <a:rPr lang="en-GB" sz="1200" dirty="0"/>
              <a:t> at KEK, </a:t>
            </a:r>
            <a:r>
              <a:rPr lang="en-GB" sz="1200" dirty="0">
                <a:hlinkClick r:id="rId10"/>
              </a:rPr>
              <a:t>Link</a:t>
            </a:r>
            <a:endParaRPr lang="en-GB" sz="1200" dirty="0"/>
          </a:p>
          <a:p>
            <a:r>
              <a:rPr lang="en-GB" sz="1200" b="1" dirty="0"/>
              <a:t>2012</a:t>
            </a:r>
            <a:r>
              <a:rPr lang="en-GB" sz="1200" dirty="0"/>
              <a:t> at FNAL, </a:t>
            </a:r>
            <a:r>
              <a:rPr lang="en-GB" sz="1200" dirty="0">
                <a:hlinkClick r:id="rId11"/>
              </a:rPr>
              <a:t>Link</a:t>
            </a:r>
            <a:endParaRPr lang="en-GB" sz="1200" dirty="0"/>
          </a:p>
          <a:p>
            <a:r>
              <a:rPr lang="en-GB" sz="1200" b="1" dirty="0"/>
              <a:t>2011</a:t>
            </a:r>
            <a:r>
              <a:rPr lang="en-GB" sz="1200" dirty="0"/>
              <a:t> at CERN, </a:t>
            </a:r>
            <a:r>
              <a:rPr lang="en-GB" sz="1200" dirty="0">
                <a:hlinkClick r:id="rId12"/>
              </a:rPr>
              <a:t>Link</a:t>
            </a:r>
            <a:endParaRPr lang="en-GB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229B94-B6DB-2A9E-1778-209A0BACD195}"/>
              </a:ext>
            </a:extLst>
          </p:cNvPr>
          <p:cNvSpPr txBox="1"/>
          <p:nvPr/>
        </p:nvSpPr>
        <p:spPr>
          <a:xfrm>
            <a:off x="123516" y="4030298"/>
            <a:ext cx="28428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Core Lectures: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Particle Interactions with Matter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Silicon Detectors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Gaseous Detectors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Photon Detectors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Noble Liquid Detectors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Signal Processing</a:t>
            </a:r>
            <a:br>
              <a:rPr lang="en-GB" sz="1400" dirty="0">
                <a:solidFill>
                  <a:srgbClr val="212B44"/>
                </a:solidFill>
              </a:rPr>
            </a:br>
            <a:r>
              <a:rPr lang="en-GB" sz="1400" dirty="0">
                <a:solidFill>
                  <a:srgbClr val="212B44"/>
                </a:solidFill>
              </a:rPr>
              <a:t> &amp; Front-End Electronics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Modelling and Simulation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F7634D-D7A3-1371-A22D-F8DEF6658676}"/>
              </a:ext>
            </a:extLst>
          </p:cNvPr>
          <p:cNvSpPr txBox="1"/>
          <p:nvPr/>
        </p:nvSpPr>
        <p:spPr>
          <a:xfrm>
            <a:off x="2834996" y="4030762"/>
            <a:ext cx="29467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Key-note talks:</a:t>
            </a:r>
            <a:endParaRPr lang="en-GB" sz="1400" dirty="0">
              <a:solidFill>
                <a:srgbClr val="212B44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Avenues for the Physics to Come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Particle Accelerators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Collider Physics and Beyond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Future Detectors for Tracking, </a:t>
            </a:r>
            <a:br>
              <a:rPr lang="en-GB" sz="1400" dirty="0">
                <a:solidFill>
                  <a:srgbClr val="212B44"/>
                </a:solidFill>
              </a:rPr>
            </a:br>
            <a:r>
              <a:rPr lang="en-GB" sz="1400" dirty="0">
                <a:solidFill>
                  <a:srgbClr val="212B44"/>
                </a:solidFill>
              </a:rPr>
              <a:t>Calorimetry, and Timing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Quantum Sensors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Applications Outside HEP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8FFA46-8A93-6BF3-A4B3-9D69CC1ECDE0}"/>
              </a:ext>
            </a:extLst>
          </p:cNvPr>
          <p:cNvSpPr txBox="1"/>
          <p:nvPr/>
        </p:nvSpPr>
        <p:spPr>
          <a:xfrm>
            <a:off x="5650917" y="4011256"/>
            <a:ext cx="2946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Lab sessions:</a:t>
            </a:r>
            <a:endParaRPr lang="en-GB" sz="1400" dirty="0">
              <a:solidFill>
                <a:srgbClr val="212B44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Silicon Detectors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Gaseous Detectors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Photon Detectors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Signal Processing </a:t>
            </a:r>
            <a:br>
              <a:rPr lang="en-GB" sz="1400" dirty="0">
                <a:solidFill>
                  <a:srgbClr val="212B44"/>
                </a:solidFill>
              </a:rPr>
            </a:br>
            <a:r>
              <a:rPr lang="en-GB" sz="1400" dirty="0">
                <a:solidFill>
                  <a:srgbClr val="212B44"/>
                </a:solidFill>
              </a:rPr>
              <a:t>  &amp; Front-End Electronics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Modelling and Simulation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DAQ and Trigger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B44"/>
                </a:solidFill>
              </a:rPr>
              <a:t>Beam Instrumentation/Radiation Monitoring and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35690118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735" y="283762"/>
            <a:ext cx="8786029" cy="776327"/>
          </a:xfrm>
        </p:spPr>
        <p:txBody>
          <a:bodyPr/>
          <a:lstStyle/>
          <a:p>
            <a:r>
              <a:rPr lang="en-US" dirty="0"/>
              <a:t>Collisions in the LHC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18" y="1234476"/>
            <a:ext cx="7760261" cy="47389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CMS CERN Particle Trac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472" y="742374"/>
            <a:ext cx="3422452" cy="232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http://images.sciencedaily.com/2013/03/130314102140-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472" y="3163213"/>
            <a:ext cx="3368587" cy="27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512472" y="5937020"/>
            <a:ext cx="3368587" cy="419071"/>
          </a:xfrm>
        </p:spPr>
        <p:txBody>
          <a:bodyPr>
            <a:normAutofit/>
          </a:bodyPr>
          <a:lstStyle/>
          <a:p>
            <a:pPr marL="36513" indent="0" algn="ctr">
              <a:buNone/>
            </a:pPr>
            <a:r>
              <a:rPr lang="en-US" sz="1400" dirty="0"/>
              <a:t>2012 – Discovery of the Higgs Boson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208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69D8A-C6CD-41A0-E31B-23A0A7267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3E122-D723-54A9-16AC-7D892A034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100"/>
            <a:ext cx="12192000" cy="2000250"/>
          </a:xfrm>
        </p:spPr>
        <p:txBody>
          <a:bodyPr>
            <a:noAutofit/>
          </a:bodyPr>
          <a:lstStyle/>
          <a:p>
            <a:pPr algn="ctr"/>
            <a:r>
              <a:rPr lang="en-GB" sz="6000" dirty="0"/>
              <a:t>Timing Detectors</a:t>
            </a:r>
            <a:br>
              <a:rPr lang="en-GB" sz="6000" dirty="0"/>
            </a:b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FC2C4-344C-B720-409B-7BBB51368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331279"/>
            <a:ext cx="10969139" cy="661749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FE9F8-6847-3300-767B-C49F855181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DE879-0D21-C72D-617F-43A0EEE15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2F755-0142-476D-5256-DB8828DE9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053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LHC Tracking Sensors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543" y="2963636"/>
            <a:ext cx="2353521" cy="10613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</a:rPr>
              <a:t>CMS Tracker insertion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 dirty="0"/>
              <a:t>SIMDET 2025 - Michael Moll, CERN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AD8052-1974-B142-B990-88BA645BA3E4}" type="slidenum">
              <a:rPr lang="en-US" smtClean="0"/>
              <a:t>7</a:t>
            </a:fld>
            <a:endParaRPr lang="en-US" dirty="0"/>
          </a:p>
        </p:txBody>
      </p:sp>
      <p:pic>
        <p:nvPicPr>
          <p:cNvPr id="10" name="Picture 6" descr="Picture 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790" y="941787"/>
            <a:ext cx="7387018" cy="48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22344" y="5896200"/>
            <a:ext cx="2258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December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93777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7A4CE-6FA8-A292-1C51-9878D57AB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Detectors: Motivation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B3BA6-AA84-654B-FBC2-6A117E6DDD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9F1BE-560D-9ADC-618D-BDB9AF85D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6AD4C-3F8E-A6AD-15BE-42F54DA80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C5BF86-EF1F-FD23-08D6-3FBE0A462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952" y="980733"/>
            <a:ext cx="8577741" cy="52549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2B10684-AE99-A752-8014-4CE41981E4CF}"/>
              </a:ext>
            </a:extLst>
          </p:cNvPr>
          <p:cNvSpPr txBox="1">
            <a:spLocks/>
          </p:cNvSpPr>
          <p:nvPr/>
        </p:nvSpPr>
        <p:spPr>
          <a:xfrm>
            <a:off x="163287" y="1428751"/>
            <a:ext cx="3028950" cy="127063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182563" indent="-14605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23888" indent="-174625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89013" indent="-182563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“sorting the mess”</a:t>
            </a:r>
          </a:p>
          <a:p>
            <a:pPr lvl="1"/>
            <a:r>
              <a:rPr lang="en-US" sz="1200" dirty="0"/>
              <a:t>[</a:t>
            </a:r>
            <a:r>
              <a:rPr lang="en-US" sz="1200" dirty="0" err="1"/>
              <a:t>F.Hartmann</a:t>
            </a:r>
            <a:r>
              <a:rPr lang="en-US" sz="1200" dirty="0"/>
              <a:t>, CMS, Feb.2025]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7069227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2D7A5-D2CC-2781-67C1-2C6CAF8DB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Detectors: Motivation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0418F-7E3D-B50D-B0D2-9A41C5368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56" y="3429000"/>
            <a:ext cx="4309773" cy="1270636"/>
          </a:xfrm>
        </p:spPr>
        <p:txBody>
          <a:bodyPr/>
          <a:lstStyle/>
          <a:p>
            <a:r>
              <a:rPr lang="en-US" dirty="0"/>
              <a:t>“sorting the mess”</a:t>
            </a:r>
          </a:p>
          <a:p>
            <a:pPr lvl="1"/>
            <a:r>
              <a:rPr lang="en-US" dirty="0"/>
              <a:t>[</a:t>
            </a:r>
            <a:r>
              <a:rPr lang="en-US" dirty="0" err="1"/>
              <a:t>F.Hartmann</a:t>
            </a:r>
            <a:r>
              <a:rPr lang="en-US" dirty="0"/>
              <a:t>, CMS, Feb.2025]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0258F-B0CE-8807-48B2-E5B787DBC6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581B8-D3F1-8E01-FD23-BF9F7454A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B6E98-5764-4C05-0564-4D0AD7151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2FF05B-8DA4-91D0-BEEA-5DFB3BAD1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29" y="809016"/>
            <a:ext cx="7308787" cy="547087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3934040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4EC44-5D49-DDE4-2488-07FCF5DE8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81E54-1720-97C3-D22E-357173375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Detectors: Motivation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5E76A-53BF-4C56-48D7-35896A635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56" y="3429000"/>
            <a:ext cx="4309773" cy="1270636"/>
          </a:xfrm>
        </p:spPr>
        <p:txBody>
          <a:bodyPr/>
          <a:lstStyle/>
          <a:p>
            <a:r>
              <a:rPr lang="en-US" dirty="0"/>
              <a:t>“sorting the mess”</a:t>
            </a:r>
          </a:p>
          <a:p>
            <a:pPr lvl="1"/>
            <a:r>
              <a:rPr lang="en-US" dirty="0"/>
              <a:t>[</a:t>
            </a:r>
            <a:r>
              <a:rPr lang="en-US" dirty="0" err="1"/>
              <a:t>F.Hartmann</a:t>
            </a:r>
            <a:r>
              <a:rPr lang="en-US" dirty="0"/>
              <a:t>, CMS, Feb.2025]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ADB2B-4FB6-527B-8678-390BD13098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6C90B-5971-4AC3-9A27-DD54289A2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B859C-5C17-8ED2-3D07-46DBE5C28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748AC4-81BC-C223-9F9A-862AFCE61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29" y="1016795"/>
            <a:ext cx="7279777" cy="518285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5369134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36676-4B03-F06C-F41D-BC17E2E5C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A43E3-4617-C05A-AB25-514E3274C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Detectors: Motivation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12DE5-9D40-CDE8-1524-39F6FCE3A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56" y="3429000"/>
            <a:ext cx="4309773" cy="1270636"/>
          </a:xfrm>
        </p:spPr>
        <p:txBody>
          <a:bodyPr/>
          <a:lstStyle/>
          <a:p>
            <a:r>
              <a:rPr lang="en-US" dirty="0"/>
              <a:t>“sorting the mess”</a:t>
            </a:r>
          </a:p>
          <a:p>
            <a:pPr lvl="1"/>
            <a:r>
              <a:rPr lang="en-US" dirty="0"/>
              <a:t>[</a:t>
            </a:r>
            <a:r>
              <a:rPr lang="en-US" dirty="0" err="1"/>
              <a:t>F.Hartmann</a:t>
            </a:r>
            <a:r>
              <a:rPr lang="en-US" dirty="0"/>
              <a:t>, CMS, Feb.2025]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75799-4289-2B83-C78D-C68B90D512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2D1D5-84BB-DA6C-C36F-85819921B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BEB5B-7C29-DA25-D771-AA14AC1A2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1F21EB-EB92-12A3-389F-6FBE8915E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149" y="866125"/>
            <a:ext cx="7505295" cy="522514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1357926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9D8EC-F8C4-0050-37F8-E0078D132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41DF6-E8C3-D59A-6C89-782B0E243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Detectors: Motivation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C119F-76B6-0B4C-E51D-B24F19C73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56" y="3429000"/>
            <a:ext cx="4309773" cy="1270636"/>
          </a:xfrm>
        </p:spPr>
        <p:txBody>
          <a:bodyPr/>
          <a:lstStyle/>
          <a:p>
            <a:r>
              <a:rPr lang="en-US" dirty="0"/>
              <a:t>“sorting the mess”</a:t>
            </a:r>
          </a:p>
          <a:p>
            <a:pPr lvl="1"/>
            <a:r>
              <a:rPr lang="en-US" dirty="0"/>
              <a:t>[</a:t>
            </a:r>
            <a:r>
              <a:rPr lang="en-US" dirty="0" err="1"/>
              <a:t>F.Hartmann</a:t>
            </a:r>
            <a:r>
              <a:rPr lang="en-US" dirty="0"/>
              <a:t>, CMS, Feb.2025]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FC1F4-8512-5055-91F6-4DE68EC981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6F462-0E3F-6C93-559D-1E864F619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665BB-3C2F-875D-BDE5-F098344B4D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428DD-921A-BC24-7394-E001CC30D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149" y="866125"/>
            <a:ext cx="7505295" cy="522514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3465610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6F6238AD-DBC9-E707-F08B-92BDB59B4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F0E58-8909-D62F-0368-34441F68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Detectors: Motivation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17D33-FD23-8965-90E6-1108B8EB5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56" y="3429000"/>
            <a:ext cx="4309773" cy="1270636"/>
          </a:xfrm>
        </p:spPr>
        <p:txBody>
          <a:bodyPr/>
          <a:lstStyle/>
          <a:p>
            <a:r>
              <a:rPr lang="en-US" dirty="0"/>
              <a:t>“sorting the mess”</a:t>
            </a:r>
          </a:p>
          <a:p>
            <a:pPr lvl="1"/>
            <a:r>
              <a:rPr lang="en-US" dirty="0"/>
              <a:t>[</a:t>
            </a:r>
            <a:r>
              <a:rPr lang="en-US" dirty="0" err="1"/>
              <a:t>F.Hartmann</a:t>
            </a:r>
            <a:r>
              <a:rPr lang="en-US" dirty="0"/>
              <a:t>, CMS, Feb.2025]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DDD62-E337-D0C7-A58C-B72CC63578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DC912-4F5F-F611-44FA-DE68E32B7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BDEE2-9080-515A-9E7C-E88D0A44F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DE64B8-13F3-9C40-7BE0-EC9BA9861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999" y="994634"/>
            <a:ext cx="7340401" cy="522655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109525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273AA1-16D0-4D3F-0A85-F48ADF2A5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298" y="3619928"/>
            <a:ext cx="2438883" cy="21298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0825DC-C2B3-2E30-476B-60B6916E770D}"/>
              </a:ext>
            </a:extLst>
          </p:cNvPr>
          <p:cNvSpPr txBox="1"/>
          <p:nvPr/>
        </p:nvSpPr>
        <p:spPr>
          <a:xfrm>
            <a:off x="342735" y="3884078"/>
            <a:ext cx="3613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Low Gain Avalanche Diode (LGAD)</a:t>
            </a:r>
          </a:p>
          <a:p>
            <a:endParaRPr lang="en-US" sz="1600" dirty="0"/>
          </a:p>
          <a:p>
            <a:r>
              <a:rPr lang="en-US" sz="1600" dirty="0"/>
              <a:t>Internal charge multiplication by impact ionization in the p+ gain layer</a:t>
            </a:r>
          </a:p>
          <a:p>
            <a:r>
              <a:rPr lang="en-US" sz="1600" dirty="0">
                <a:sym typeface="Wingdings" panose="05000000000000000000" pitchFamily="2" charset="2"/>
              </a:rPr>
              <a:t>Gain</a:t>
            </a:r>
            <a:endParaRPr lang="sl-SI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C50362-9E89-E56B-A566-597D40378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058" y="3619928"/>
            <a:ext cx="2790623" cy="19723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95129F-A1C3-0A96-5B95-3E7F10A5ECBD}"/>
              </a:ext>
            </a:extLst>
          </p:cNvPr>
          <p:cNvSpPr txBox="1"/>
          <p:nvPr/>
        </p:nvSpPr>
        <p:spPr>
          <a:xfrm>
            <a:off x="9642764" y="3921183"/>
            <a:ext cx="2432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3D sensor</a:t>
            </a:r>
          </a:p>
          <a:p>
            <a:endParaRPr lang="en-US" sz="1600" dirty="0"/>
          </a:p>
          <a:p>
            <a:r>
              <a:rPr lang="en-US" sz="1600" dirty="0"/>
              <a:t>Short drift path, independent of thickness</a:t>
            </a:r>
          </a:p>
          <a:p>
            <a:r>
              <a:rPr lang="en-US" sz="1600" dirty="0"/>
              <a:t>Radiation hard</a:t>
            </a:r>
            <a:endParaRPr lang="sl-SI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C335D-42E8-CAC2-FE4F-5FD665650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043" y="89798"/>
            <a:ext cx="8646721" cy="685809"/>
          </a:xfrm>
        </p:spPr>
        <p:txBody>
          <a:bodyPr>
            <a:normAutofit fontScale="90000"/>
          </a:bodyPr>
          <a:lstStyle/>
          <a:p>
            <a:r>
              <a:rPr lang="en-US" dirty="0"/>
              <a:t>Timing: Time of arrival measurement</a:t>
            </a:r>
            <a:endParaRPr lang="en-00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464ED-D5B7-C59E-8A70-9342C63298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49859-4FC2-DE5C-FE2A-E107C63EF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E450E-AC8E-0AC0-7398-F78FBFF2F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0990EA1-3649-F32D-3331-47FF84F837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7328" y="892026"/>
                <a:ext cx="11185072" cy="2982916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182563" indent="-146050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Arial"/>
                  <a:buChar char="•"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49263" indent="-182563" algn="l" rtl="0" eaLnBrk="1" latinLnBrk="0" hangingPunct="1">
                  <a:spcBef>
                    <a:spcPct val="20000"/>
                  </a:spcBef>
                  <a:buClr>
                    <a:srgbClr val="000000"/>
                  </a:buClr>
                  <a:buSzPct val="90000"/>
                  <a:buFont typeface="Arial"/>
                  <a:buChar char="•"/>
                  <a:defRPr kumimoji="0" sz="20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623888" indent="-174625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85000"/>
                  <a:buFont typeface="Arial"/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6450" indent="-182563" algn="l" rtl="0" eaLnBrk="1" latinLnBrk="0" hangingPunct="1">
                  <a:spcBef>
                    <a:spcPct val="20000"/>
                  </a:spcBef>
                  <a:buClr>
                    <a:srgbClr val="000000"/>
                  </a:buClr>
                  <a:buSzPct val="90000"/>
                  <a:buFont typeface="Arial"/>
                  <a:buChar char="•"/>
                  <a:defRPr kumimoji="0" sz="18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989013" indent="-182563" algn="l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Arial"/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0784" indent="-18288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/>
                  <a:buChar char="-"/>
                  <a:defRPr kumimoji="0"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Arial"/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9696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▪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317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/>
                  <a:t>Time of arrival measurements will be critical for pileup suppression at HL-LHC (pileup 200)</a:t>
                </a:r>
              </a:p>
              <a:p>
                <a:pPr lvl="1"/>
                <a:r>
                  <a:rPr lang="en-US" sz="1400" dirty="0"/>
                  <a:t>Targeted time resolution per sensor  &lt; 50 </a:t>
                </a:r>
                <a:r>
                  <a:rPr lang="en-US" sz="1400" dirty="0" err="1"/>
                  <a:t>ps</a:t>
                </a:r>
                <a:endParaRPr lang="en-US" sz="1400" dirty="0"/>
              </a:p>
              <a:p>
                <a:pPr lvl="1"/>
                <a:r>
                  <a:rPr lang="en-US" sz="1400" dirty="0"/>
                  <a:t>ATLAS High Granularity Timing Detector and CMS Endcap Timing Layer</a:t>
                </a:r>
              </a:p>
              <a:p>
                <a:r>
                  <a:rPr lang="en-US" sz="1600" dirty="0"/>
                  <a:t>We want to measure the time of arrival with respect to a reference time</a:t>
                </a:r>
              </a:p>
              <a:p>
                <a:pPr lvl="1"/>
                <a:r>
                  <a:rPr lang="en-US" sz="1400" dirty="0"/>
                  <a:t>Reference at LHC the 25 ns clock (bunch crossing time)</a:t>
                </a:r>
              </a:p>
              <a:p>
                <a:pPr lvl="1"/>
                <a:r>
                  <a:rPr lang="en-US" sz="1400" dirty="0"/>
                  <a:t>In lab a reference signal (from reference detector or laser trigger pulse)</a:t>
                </a:r>
              </a:p>
              <a:p>
                <a:pPr lvl="2"/>
                <a:r>
                  <a:rPr lang="en-US" sz="1400" dirty="0"/>
                  <a:t>At least two channels are recorded</a:t>
                </a:r>
              </a:p>
              <a:p>
                <a:pPr lvl="2"/>
                <a:r>
                  <a:rPr lang="en-US" sz="1400" dirty="0"/>
                  <a:t>Time of Arrival: time when signal crosses a selected threshold</a:t>
                </a:r>
              </a:p>
              <a:p>
                <a:pPr lvl="1"/>
                <a:r>
                  <a:rPr lang="en-US" sz="1400" dirty="0"/>
                  <a:t>Time resolution defined as RMS of the time difference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p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𝑹𝑴𝑺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1400" b="1" smtClean="0">
                            <a:latin typeface="Cambria Math" panose="02040503050406030204" pitchFamily="18" charset="0"/>
                          </a:rPr>
                          <m:t>𝐑𝐄𝐅</m:t>
                        </m:r>
                      </m:sub>
                    </m:sSub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1400" b="1" smtClean="0">
                            <a:latin typeface="Cambria Math" panose="02040503050406030204" pitchFamily="18" charset="0"/>
                          </a:rPr>
                          <m:t>𝐃𝐔𝐓</m:t>
                        </m:r>
                      </m:sub>
                    </m:sSub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b="1" dirty="0"/>
                  <a:t>; </a:t>
                </a:r>
                <a:r>
                  <a:rPr lang="en-US" sz="140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smtClean="0">
                                <a:latin typeface="Cambria Math" panose="02040503050406030204" pitchFamily="18" charset="0"/>
                              </a:rPr>
                              <m:t>DUT</m:t>
                            </m:r>
                          </m:sub>
                          <m:sup>
                            <m:r>
                              <a:rPr lang="en-US" sz="14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REF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1400" dirty="0"/>
              </a:p>
              <a:p>
                <a:r>
                  <a:rPr lang="en-US" sz="1600" dirty="0"/>
                  <a:t>Radiation hard sensor technologies for timing:</a:t>
                </a:r>
              </a:p>
              <a:p>
                <a:pPr lvl="1"/>
                <a:endParaRPr lang="en-US" sz="1200" dirty="0"/>
              </a:p>
              <a:p>
                <a:pPr lvl="1"/>
                <a:endParaRPr lang="en-US" sz="1400" dirty="0"/>
              </a:p>
              <a:p>
                <a:pPr lvl="1"/>
                <a:endParaRPr lang="sl-SI" sz="14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0990EA1-3649-F32D-3331-47FF84F83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28" y="892026"/>
                <a:ext cx="11185072" cy="2982916"/>
              </a:xfrm>
              <a:prstGeom prst="rect">
                <a:avLst/>
              </a:prstGeom>
              <a:blipFill>
                <a:blip r:embed="rId4"/>
                <a:stretch>
                  <a:fillRect t="-6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B4AFA22-BE3E-94C1-58B7-CD736CD9E8B0}"/>
              </a:ext>
            </a:extLst>
          </p:cNvPr>
          <p:cNvSpPr txBox="1"/>
          <p:nvPr/>
        </p:nvSpPr>
        <p:spPr>
          <a:xfrm>
            <a:off x="9429752" y="6001140"/>
            <a:ext cx="2499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[</a:t>
            </a:r>
            <a:r>
              <a:rPr lang="en-US" sz="1100" dirty="0" err="1"/>
              <a:t>B.Hiti</a:t>
            </a:r>
            <a:r>
              <a:rPr lang="en-US" sz="1100" dirty="0"/>
              <a:t> – </a:t>
            </a:r>
            <a:r>
              <a:rPr lang="en-US" sz="1100" dirty="0">
                <a:hlinkClick r:id="rId5"/>
              </a:rPr>
              <a:t>2</a:t>
            </a:r>
            <a:r>
              <a:rPr lang="en-US" sz="1100" baseline="30000" dirty="0">
                <a:hlinkClick r:id="rId5"/>
              </a:rPr>
              <a:t>nd</a:t>
            </a:r>
            <a:r>
              <a:rPr lang="en-US" sz="1100" dirty="0">
                <a:hlinkClick r:id="rId5"/>
              </a:rPr>
              <a:t> TCT school – Sept.2025</a:t>
            </a:r>
            <a:r>
              <a:rPr lang="en-US" sz="1100" dirty="0"/>
              <a:t>]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6882707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A30C8-1726-FA6D-EE34-7E81FA7C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Timing: Contributions to time resolution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4EDF-D159-E81F-3660-5012549D46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90B5-C57C-ED23-A9F6-F48EBA88A4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2BF8D-2A1B-0CBA-4901-35F817C95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77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BD8C2C-79C7-D49F-0E72-D47A6097BF47}"/>
              </a:ext>
            </a:extLst>
          </p:cNvPr>
          <p:cNvGrpSpPr/>
          <p:nvPr/>
        </p:nvGrpSpPr>
        <p:grpSpPr>
          <a:xfrm>
            <a:off x="4278086" y="2039173"/>
            <a:ext cx="7773901" cy="3341091"/>
            <a:chOff x="2251327" y="1700851"/>
            <a:chExt cx="9905890" cy="39745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54B4FE-F748-C52F-7B33-6B554B152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1327" y="1718044"/>
              <a:ext cx="9154203" cy="395734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2F81AF8-D9F5-9289-0FDE-36D3760FD586}"/>
                </a:ext>
              </a:extLst>
            </p:cNvPr>
            <p:cNvSpPr/>
            <p:nvPr/>
          </p:nvSpPr>
          <p:spPr>
            <a:xfrm rot="170995">
              <a:off x="8635334" y="1700851"/>
              <a:ext cx="3521883" cy="14867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0D5B33-D898-6368-56BB-432F32FE6F12}"/>
                  </a:ext>
                </a:extLst>
              </p:cNvPr>
              <p:cNvSpPr txBox="1"/>
              <p:nvPr/>
            </p:nvSpPr>
            <p:spPr>
              <a:xfrm>
                <a:off x="1786796" y="1226064"/>
                <a:ext cx="6870975" cy="503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SI" sz="2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SI" sz="22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I" sz="2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2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𝐝𝐞𝐭</m:t>
                              </m:r>
                            </m:sub>
                          </m:sSub>
                        </m:e>
                        <m:sup>
                          <m:r>
                            <a:rPr lang="en-US" sz="2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SI" sz="2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SI" sz="2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2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𝐣𝐢𝐭𝐭𝐞𝐫</m:t>
                          </m:r>
                        </m:sub>
                        <m:sup>
                          <m:r>
                            <a:rPr lang="en-US" sz="2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2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SI" sz="2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SI" sz="2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2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𝐩𝐮𝐥𝐬𝐞</m:t>
                          </m:r>
                          <m:r>
                            <a:rPr lang="en-US" sz="22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𝐬𝐡𝐚𝐩𝐞</m:t>
                          </m:r>
                        </m:sub>
                        <m:sup>
                          <m:r>
                            <a:rPr lang="en-US" sz="2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2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SI" sz="2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SI" sz="2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2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𝐓𝐃𝐂</m:t>
                          </m:r>
                        </m:sub>
                        <m:sup>
                          <m:r>
                            <a:rPr lang="en-US" sz="2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SI" sz="2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0D5B33-D898-6368-56BB-432F32FE6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796" y="1226064"/>
                <a:ext cx="6870975" cy="503343"/>
              </a:xfrm>
              <a:prstGeom prst="rect">
                <a:avLst/>
              </a:prstGeom>
              <a:blipFill>
                <a:blip r:embed="rId3"/>
                <a:stretch>
                  <a:fillRect b="-84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040C3F9-1DEE-32E1-72FA-A952F4B76469}"/>
              </a:ext>
            </a:extLst>
          </p:cNvPr>
          <p:cNvSpPr txBox="1"/>
          <p:nvPr/>
        </p:nvSpPr>
        <p:spPr>
          <a:xfrm>
            <a:off x="559338" y="2039173"/>
            <a:ext cx="305907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Jitter contribution minimized by high signal-to-noise ratio, fast signal rise time</a:t>
            </a:r>
            <a:endParaRPr lang="en-SI" sz="16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FF531D-635F-1897-152F-9585562545FD}"/>
              </a:ext>
            </a:extLst>
          </p:cNvPr>
          <p:cNvSpPr txBox="1"/>
          <p:nvPr/>
        </p:nvSpPr>
        <p:spPr>
          <a:xfrm>
            <a:off x="304744" y="3542568"/>
            <a:ext cx="4406956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Pulse shape contribution: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>
                <a:solidFill>
                  <a:srgbClr val="0055A0"/>
                </a:solidFill>
              </a:rPr>
              <a:t>Time walk </a:t>
            </a:r>
            <a:r>
              <a:rPr lang="en-US" sz="1600" dirty="0">
                <a:solidFill>
                  <a:srgbClr val="0055A0"/>
                </a:solidFill>
              </a:rPr>
              <a:t>(signal size)</a:t>
            </a:r>
            <a:r>
              <a:rPr lang="en-US" sz="1600" b="1" dirty="0">
                <a:solidFill>
                  <a:srgbClr val="0055A0"/>
                </a:solidFill>
              </a:rPr>
              <a:t> </a:t>
            </a:r>
            <a:r>
              <a:rPr lang="en-US" sz="1600" dirty="0">
                <a:solidFill>
                  <a:srgbClr val="0055A0"/>
                </a:solidFill>
              </a:rPr>
              <a:t>– correctable (constant fraction discriminator)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>
                <a:solidFill>
                  <a:srgbClr val="0055A0"/>
                </a:solidFill>
              </a:rPr>
              <a:t>LGAD:</a:t>
            </a:r>
            <a:r>
              <a:rPr lang="en-US" sz="1600" dirty="0">
                <a:solidFill>
                  <a:srgbClr val="0055A0"/>
                </a:solidFill>
              </a:rPr>
              <a:t> </a:t>
            </a:r>
            <a:r>
              <a:rPr lang="en-US" sz="1600" dirty="0" err="1">
                <a:solidFill>
                  <a:srgbClr val="0055A0"/>
                </a:solidFill>
              </a:rPr>
              <a:t>nonhomogenous</a:t>
            </a:r>
            <a:r>
              <a:rPr lang="en-US" sz="1600" dirty="0">
                <a:solidFill>
                  <a:srgbClr val="0055A0"/>
                </a:solidFill>
              </a:rPr>
              <a:t> MIP charge deposition </a:t>
            </a:r>
            <a:r>
              <a:rPr lang="en-US" sz="1600" b="1" dirty="0">
                <a:solidFill>
                  <a:srgbClr val="0055A0"/>
                </a:solidFill>
              </a:rPr>
              <a:t>(Landau fluctuations) </a:t>
            </a:r>
            <a:r>
              <a:rPr lang="en-US" sz="1600" dirty="0">
                <a:solidFill>
                  <a:srgbClr val="0055A0"/>
                </a:solidFill>
              </a:rPr>
              <a:t>– uncorrectable – not present in laser measurements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>
                <a:solidFill>
                  <a:srgbClr val="0055A0"/>
                </a:solidFill>
              </a:rPr>
              <a:t>3D: Weighting field distortion </a:t>
            </a:r>
            <a:r>
              <a:rPr lang="en-US" sz="1600" dirty="0">
                <a:solidFill>
                  <a:srgbClr val="0055A0"/>
                </a:solidFill>
              </a:rPr>
              <a:t>(weighting field not constant within a cell) – focused laser good tool to probe this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38DA71-594F-0EBD-9227-205D29BFAF31}"/>
              </a:ext>
            </a:extLst>
          </p:cNvPr>
          <p:cNvSpPr txBox="1"/>
          <p:nvPr/>
        </p:nvSpPr>
        <p:spPr>
          <a:xfrm>
            <a:off x="9258737" y="6001140"/>
            <a:ext cx="24994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[</a:t>
            </a:r>
            <a:r>
              <a:rPr lang="en-US" sz="1100" dirty="0" err="1"/>
              <a:t>B.Hiti</a:t>
            </a:r>
            <a:r>
              <a:rPr lang="en-US" sz="1100" dirty="0"/>
              <a:t> – </a:t>
            </a:r>
            <a:r>
              <a:rPr lang="en-US" sz="1100" dirty="0">
                <a:hlinkClick r:id="rId4"/>
              </a:rPr>
              <a:t>2</a:t>
            </a:r>
            <a:r>
              <a:rPr lang="en-US" sz="1100" baseline="30000" dirty="0">
                <a:hlinkClick r:id="rId4"/>
              </a:rPr>
              <a:t>nd</a:t>
            </a:r>
            <a:r>
              <a:rPr lang="en-US" sz="1100" dirty="0">
                <a:hlinkClick r:id="rId4"/>
              </a:rPr>
              <a:t> TCT school – Sept.2025</a:t>
            </a:r>
            <a:r>
              <a:rPr lang="en-US" sz="1100" dirty="0"/>
              <a:t>]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3351515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EBFF2-8397-9A32-A151-1DEC5200F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D05AF-A64F-219F-2FEA-C9FA10A2D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24643"/>
            <a:ext cx="12192000" cy="2718707"/>
          </a:xfrm>
        </p:spPr>
        <p:txBody>
          <a:bodyPr>
            <a:noAutofit/>
          </a:bodyPr>
          <a:lstStyle/>
          <a:p>
            <a:pPr algn="ctr"/>
            <a:r>
              <a:rPr lang="en-GB" sz="6000" dirty="0"/>
              <a:t>R&amp;D on Solid-State Detectors</a:t>
            </a:r>
            <a:br>
              <a:rPr lang="en-GB" sz="6000" dirty="0"/>
            </a:br>
            <a:r>
              <a:rPr lang="en-GB" sz="4800" i="1" dirty="0">
                <a:solidFill>
                  <a:srgbClr val="000000"/>
                </a:solidFill>
              </a:rPr>
              <a:t>DRD3 collaboration</a:t>
            </a:r>
            <a:br>
              <a:rPr lang="en-GB" sz="6000" dirty="0"/>
            </a:b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9DC24-D1CF-FB66-D7D8-88978907C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331279"/>
            <a:ext cx="10969139" cy="661749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65186-7FE5-C66A-1E84-8E69CDEF7F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2AE30-CE6F-85C6-1B81-9616DA2D3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1DBA7-E875-C02A-84DD-A56B16B83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369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09357-3A2E-E9BE-C798-8DA2E9DAF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735" y="-1"/>
            <a:ext cx="8786029" cy="66947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DRD3 Organizational Structure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E3D68-09A1-7486-30C8-0980E0432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8DF76-66A6-8B73-FE92-F93AD889B1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F00CA-30E9-44D3-3116-70C9CED0D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56D62-B3E8-B560-2D99-755C635CC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583B5E-C8E1-2D4A-67F4-66897C89B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21" y="1159273"/>
            <a:ext cx="11670381" cy="52031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F5D9B0-9B04-823D-4090-85DD9805869B}"/>
              </a:ext>
            </a:extLst>
          </p:cNvPr>
          <p:cNvSpPr txBox="1"/>
          <p:nvPr/>
        </p:nvSpPr>
        <p:spPr>
          <a:xfrm>
            <a:off x="3518807" y="884744"/>
            <a:ext cx="10123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6029F3-BC74-D37A-0EFD-D7F7D836BC00}"/>
              </a:ext>
            </a:extLst>
          </p:cNvPr>
          <p:cNvGrpSpPr/>
          <p:nvPr/>
        </p:nvGrpSpPr>
        <p:grpSpPr>
          <a:xfrm>
            <a:off x="2862942" y="624952"/>
            <a:ext cx="3378095" cy="3228582"/>
            <a:chOff x="2862942" y="624952"/>
            <a:chExt cx="3378095" cy="322858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5D37050-F3C3-823D-5E18-FE944CEA80FE}"/>
                </a:ext>
              </a:extLst>
            </p:cNvPr>
            <p:cNvSpPr/>
            <p:nvPr/>
          </p:nvSpPr>
          <p:spPr>
            <a:xfrm>
              <a:off x="4599213" y="943999"/>
              <a:ext cx="947058" cy="408214"/>
            </a:xfrm>
            <a:prstGeom prst="roundRect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2"/>
                  </a:solidFill>
                </a:rPr>
                <a:t>Michael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12E5FEB-5258-9452-689E-707CAEE870AF}"/>
                </a:ext>
              </a:extLst>
            </p:cNvPr>
            <p:cNvSpPr/>
            <p:nvPr/>
          </p:nvSpPr>
          <p:spPr>
            <a:xfrm>
              <a:off x="5249749" y="1423744"/>
              <a:ext cx="947058" cy="408214"/>
            </a:xfrm>
            <a:prstGeom prst="roundRect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2"/>
                  </a:solidFill>
                </a:rPr>
                <a:t>Giovanni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915A5DD-8739-C7F0-9D7B-EB35AA76FE96}"/>
                </a:ext>
              </a:extLst>
            </p:cNvPr>
            <p:cNvSpPr/>
            <p:nvPr/>
          </p:nvSpPr>
          <p:spPr>
            <a:xfrm>
              <a:off x="2862942" y="624952"/>
              <a:ext cx="1553935" cy="849077"/>
            </a:xfrm>
            <a:prstGeom prst="roundRect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A working group dedicated to simulations!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B5CC546-CB2B-1580-3537-1D3BA8446674}"/>
                </a:ext>
              </a:extLst>
            </p:cNvPr>
            <p:cNvSpPr/>
            <p:nvPr/>
          </p:nvSpPr>
          <p:spPr>
            <a:xfrm>
              <a:off x="3355521" y="3061607"/>
              <a:ext cx="832758" cy="79192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5DDB990-D26F-C8CF-0067-170E729C6B9F}"/>
                </a:ext>
              </a:extLst>
            </p:cNvPr>
            <p:cNvSpPr/>
            <p:nvPr/>
          </p:nvSpPr>
          <p:spPr>
            <a:xfrm>
              <a:off x="4767943" y="1363436"/>
              <a:ext cx="408047" cy="797011"/>
            </a:xfrm>
            <a:custGeom>
              <a:avLst/>
              <a:gdLst>
                <a:gd name="connsiteX0" fmla="*/ 228600 w 408047"/>
                <a:gd name="connsiteY0" fmla="*/ 0 h 797011"/>
                <a:gd name="connsiteX1" fmla="*/ 400050 w 408047"/>
                <a:gd name="connsiteY1" fmla="*/ 751114 h 797011"/>
                <a:gd name="connsiteX2" fmla="*/ 0 w 408047"/>
                <a:gd name="connsiteY2" fmla="*/ 718457 h 797011"/>
                <a:gd name="connsiteX3" fmla="*/ 0 w 408047"/>
                <a:gd name="connsiteY3" fmla="*/ 718457 h 797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047" h="797011">
                  <a:moveTo>
                    <a:pt x="228600" y="0"/>
                  </a:moveTo>
                  <a:cubicBezTo>
                    <a:pt x="333375" y="315685"/>
                    <a:pt x="438150" y="631371"/>
                    <a:pt x="400050" y="751114"/>
                  </a:cubicBezTo>
                  <a:cubicBezTo>
                    <a:pt x="361950" y="870857"/>
                    <a:pt x="0" y="718457"/>
                    <a:pt x="0" y="718457"/>
                  </a:cubicBezTo>
                  <a:lnTo>
                    <a:pt x="0" y="718457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headEnd type="oval" w="lg" len="lg"/>
              <a:tailEnd type="triangle" w="lg" len="lg"/>
            </a:ln>
            <a:effectLst/>
          </p:spPr>
          <p:txBody>
            <a:bodyPr rtlCol="0" anchor="ctr"/>
            <a:lstStyle/>
            <a:p>
              <a:pPr algn="ctr" defTabSz="457200"/>
              <a:endParaRPr lang="en-GB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CC063A-1037-3B05-CB67-5798A10C7A9D}"/>
                </a:ext>
              </a:extLst>
            </p:cNvPr>
            <p:cNvSpPr/>
            <p:nvPr/>
          </p:nvSpPr>
          <p:spPr>
            <a:xfrm>
              <a:off x="5172753" y="1853293"/>
              <a:ext cx="1068284" cy="1583871"/>
            </a:xfrm>
            <a:custGeom>
              <a:avLst/>
              <a:gdLst>
                <a:gd name="connsiteX0" fmla="*/ 517754 w 1068284"/>
                <a:gd name="connsiteY0" fmla="*/ 0 h 1583871"/>
                <a:gd name="connsiteX1" fmla="*/ 664711 w 1068284"/>
                <a:gd name="connsiteY1" fmla="*/ 889907 h 1583871"/>
                <a:gd name="connsiteX2" fmla="*/ 11568 w 1068284"/>
                <a:gd name="connsiteY2" fmla="*/ 824593 h 1583871"/>
                <a:gd name="connsiteX3" fmla="*/ 305483 w 1068284"/>
                <a:gd name="connsiteY3" fmla="*/ 547007 h 1583871"/>
                <a:gd name="connsiteX4" fmla="*/ 1032104 w 1068284"/>
                <a:gd name="connsiteY4" fmla="*/ 791936 h 1583871"/>
                <a:gd name="connsiteX5" fmla="*/ 966790 w 1068284"/>
                <a:gd name="connsiteY5" fmla="*/ 1347107 h 1583871"/>
                <a:gd name="connsiteX6" fmla="*/ 1040268 w 1068284"/>
                <a:gd name="connsiteY6" fmla="*/ 1583871 h 1583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8284" h="1583871">
                  <a:moveTo>
                    <a:pt x="517754" y="0"/>
                  </a:moveTo>
                  <a:cubicBezTo>
                    <a:pt x="633414" y="376237"/>
                    <a:pt x="749075" y="752475"/>
                    <a:pt x="664711" y="889907"/>
                  </a:cubicBezTo>
                  <a:cubicBezTo>
                    <a:pt x="580347" y="1027339"/>
                    <a:pt x="71439" y="881743"/>
                    <a:pt x="11568" y="824593"/>
                  </a:cubicBezTo>
                  <a:cubicBezTo>
                    <a:pt x="-48303" y="767443"/>
                    <a:pt x="135394" y="552450"/>
                    <a:pt x="305483" y="547007"/>
                  </a:cubicBezTo>
                  <a:cubicBezTo>
                    <a:pt x="475572" y="541564"/>
                    <a:pt x="921886" y="658586"/>
                    <a:pt x="1032104" y="791936"/>
                  </a:cubicBezTo>
                  <a:cubicBezTo>
                    <a:pt x="1142322" y="925286"/>
                    <a:pt x="965429" y="1215118"/>
                    <a:pt x="966790" y="1347107"/>
                  </a:cubicBezTo>
                  <a:cubicBezTo>
                    <a:pt x="968151" y="1479096"/>
                    <a:pt x="1004209" y="1531483"/>
                    <a:pt x="1040268" y="1583871"/>
                  </a:cubicBez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headEnd type="oval" w="lg" len="lg"/>
              <a:tailEnd type="triangle" w="lg" len="lg"/>
            </a:ln>
            <a:effectLst/>
          </p:spPr>
          <p:txBody>
            <a:bodyPr rtlCol="0" anchor="ctr"/>
            <a:lstStyle/>
            <a:p>
              <a:pPr algn="ctr" defTabSz="457200"/>
              <a:endParaRPr lang="en-GB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EBE2C46-E39F-FCFE-AE86-8CDD16C06979}"/>
                </a:ext>
              </a:extLst>
            </p:cNvPr>
            <p:cNvSpPr/>
            <p:nvPr/>
          </p:nvSpPr>
          <p:spPr>
            <a:xfrm>
              <a:off x="2908990" y="1485900"/>
              <a:ext cx="701428" cy="1559379"/>
            </a:xfrm>
            <a:custGeom>
              <a:avLst/>
              <a:gdLst>
                <a:gd name="connsiteX0" fmla="*/ 258753 w 701428"/>
                <a:gd name="connsiteY0" fmla="*/ 0 h 1559379"/>
                <a:gd name="connsiteX1" fmla="*/ 13824 w 701428"/>
                <a:gd name="connsiteY1" fmla="*/ 1061357 h 1559379"/>
                <a:gd name="connsiteX2" fmla="*/ 626146 w 701428"/>
                <a:gd name="connsiteY2" fmla="*/ 1167493 h 1559379"/>
                <a:gd name="connsiteX3" fmla="*/ 691460 w 701428"/>
                <a:gd name="connsiteY3" fmla="*/ 1559379 h 1559379"/>
                <a:gd name="connsiteX4" fmla="*/ 691460 w 701428"/>
                <a:gd name="connsiteY4" fmla="*/ 1559379 h 155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428" h="1559379">
                  <a:moveTo>
                    <a:pt x="258753" y="0"/>
                  </a:moveTo>
                  <a:cubicBezTo>
                    <a:pt x="105672" y="433387"/>
                    <a:pt x="-47408" y="866775"/>
                    <a:pt x="13824" y="1061357"/>
                  </a:cubicBezTo>
                  <a:cubicBezTo>
                    <a:pt x="75056" y="1255939"/>
                    <a:pt x="513207" y="1084489"/>
                    <a:pt x="626146" y="1167493"/>
                  </a:cubicBezTo>
                  <a:cubicBezTo>
                    <a:pt x="739085" y="1250497"/>
                    <a:pt x="691460" y="1559379"/>
                    <a:pt x="691460" y="1559379"/>
                  </a:cubicBezTo>
                  <a:lnTo>
                    <a:pt x="691460" y="1559379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headEnd type="oval" w="lg" len="lg"/>
              <a:tailEnd type="triangle" w="lg" len="lg"/>
            </a:ln>
            <a:effectLst/>
          </p:spPr>
          <p:txBody>
            <a:bodyPr rtlCol="0" anchor="ctr"/>
            <a:lstStyle/>
            <a:p>
              <a:pPr algn="ctr" defTabSz="457200"/>
              <a:endParaRPr lang="en-GB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772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529" y="42140"/>
            <a:ext cx="8226854" cy="940443"/>
          </a:xfrm>
        </p:spPr>
        <p:txBody>
          <a:bodyPr/>
          <a:lstStyle/>
          <a:p>
            <a:pPr algn="ctr"/>
            <a:r>
              <a:rPr lang="en-US" dirty="0"/>
              <a:t>Silicon Tracking Detectors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6364" y="834442"/>
            <a:ext cx="9050019" cy="916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Silicon tracking detectors are used in almost all HEP experiments:</a:t>
            </a:r>
          </a:p>
          <a:p>
            <a:pPr marL="0" indent="0">
              <a:buNone/>
            </a:pPr>
            <a:r>
              <a:rPr lang="en-US" sz="2000" dirty="0"/>
              <a:t>Different sensor technologies, designs, operating conditions,….</a:t>
            </a:r>
          </a:p>
        </p:txBody>
      </p:sp>
      <p:pic>
        <p:nvPicPr>
          <p:cNvPr id="10" name="Picture 9" descr="DSC04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332" y="1685439"/>
            <a:ext cx="1998701" cy="162366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210924" y="5784779"/>
            <a:ext cx="1867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CMS</a:t>
            </a:r>
            <a:r>
              <a:rPr lang="en-US" sz="1400" dirty="0">
                <a:solidFill>
                  <a:srgbClr val="000000"/>
                </a:solidFill>
              </a:rPr>
              <a:t> Strip Tracker IB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392" y="3309099"/>
            <a:ext cx="1934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ATLAS</a:t>
            </a:r>
            <a:r>
              <a:rPr lang="en-US" sz="1400" dirty="0">
                <a:solidFill>
                  <a:srgbClr val="000000"/>
                </a:solidFill>
              </a:rPr>
              <a:t> Pixel Detector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91941" y="2882527"/>
            <a:ext cx="2348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   ALICE</a:t>
            </a:r>
            <a:r>
              <a:rPr lang="en-US" sz="1400" dirty="0">
                <a:solidFill>
                  <a:srgbClr val="000000"/>
                </a:solidFill>
              </a:rPr>
              <a:t> ITS Barrel 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   </a:t>
            </a:r>
            <a:r>
              <a:rPr lang="en-US" sz="1400" dirty="0">
                <a:solidFill>
                  <a:srgbClr val="FF0000"/>
                </a:solidFill>
              </a:rPr>
              <a:t>New</a:t>
            </a:r>
            <a:r>
              <a:rPr lang="en-US" sz="1400" dirty="0">
                <a:solidFill>
                  <a:srgbClr val="000000"/>
                </a:solidFill>
              </a:rPr>
              <a:t> ITS for Run3:2022</a:t>
            </a:r>
          </a:p>
        </p:txBody>
      </p:sp>
      <p:pic>
        <p:nvPicPr>
          <p:cNvPr id="19" name="Picture 3" descr="BPIX_IR_Collision_t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4515" y="1708766"/>
            <a:ext cx="2269520" cy="163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421458" y="3312775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CMS</a:t>
            </a:r>
            <a:r>
              <a:rPr lang="en-US" sz="1400" dirty="0">
                <a:solidFill>
                  <a:srgbClr val="000000"/>
                </a:solidFill>
              </a:rPr>
              <a:t> Pixel Detector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23" y="3792130"/>
            <a:ext cx="2557824" cy="19183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891" y="5767644"/>
            <a:ext cx="1702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ATLAS</a:t>
            </a:r>
            <a:r>
              <a:rPr lang="en-US" sz="1400" dirty="0">
                <a:solidFill>
                  <a:srgbClr val="000000"/>
                </a:solidFill>
              </a:rPr>
              <a:t> SCT Barrel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70655" y="6447432"/>
            <a:ext cx="4914548" cy="208688"/>
          </a:xfrm>
        </p:spPr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9865351" y="6443764"/>
            <a:ext cx="576064" cy="216024"/>
          </a:xfrm>
        </p:spPr>
        <p:txBody>
          <a:bodyPr/>
          <a:lstStyle/>
          <a:p>
            <a:fld id="{9FAD8052-1974-B142-B990-88BA645BA3E4}" type="slidenum">
              <a:rPr lang="en-US" smtClean="0"/>
              <a:t>8</a:t>
            </a:fld>
            <a:endParaRPr lang="en-US" dirty="0"/>
          </a:p>
        </p:txBody>
      </p:sp>
      <p:pic>
        <p:nvPicPr>
          <p:cNvPr id="27" name="Picture 3" descr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0854" y="3868272"/>
            <a:ext cx="2765760" cy="184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0573" y="1621628"/>
            <a:ext cx="2231620" cy="125589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035120" y="3356178"/>
            <a:ext cx="343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0000"/>
                </a:solidFill>
              </a:rPr>
              <a:t>LHCb</a:t>
            </a:r>
            <a:r>
              <a:rPr lang="en-US" sz="1400" dirty="0">
                <a:solidFill>
                  <a:srgbClr val="000000"/>
                </a:solidFill>
              </a:rPr>
              <a:t> VELO (</a:t>
            </a:r>
            <a:r>
              <a:rPr lang="en-US" sz="1400" dirty="0">
                <a:solidFill>
                  <a:srgbClr val="FF0000"/>
                </a:solidFill>
              </a:rPr>
              <a:t>New</a:t>
            </a:r>
            <a:r>
              <a:rPr lang="en-US" sz="1400" dirty="0">
                <a:solidFill>
                  <a:srgbClr val="000000"/>
                </a:solidFill>
              </a:rPr>
              <a:t> VELO for Run3:2022)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3391" y="1708766"/>
            <a:ext cx="2318644" cy="15470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1214" y="3400738"/>
            <a:ext cx="1870752" cy="248930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550573" y="5890045"/>
            <a:ext cx="4389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   ALICE</a:t>
            </a:r>
            <a:r>
              <a:rPr lang="en-US" sz="1400" dirty="0">
                <a:solidFill>
                  <a:srgbClr val="000000"/>
                </a:solidFill>
              </a:rPr>
              <a:t> ITS Outer Barrel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     </a:t>
            </a:r>
            <a:r>
              <a:rPr lang="en-US" sz="1100" dirty="0">
                <a:solidFill>
                  <a:srgbClr val="000000"/>
                </a:solidFill>
              </a:rPr>
              <a:t>(</a:t>
            </a:r>
            <a:r>
              <a:rPr lang="en-US" sz="1100" dirty="0" err="1">
                <a:solidFill>
                  <a:srgbClr val="000000"/>
                </a:solidFill>
              </a:rPr>
              <a:t>Foto:Insertion</a:t>
            </a:r>
            <a:r>
              <a:rPr lang="en-US" sz="1100" dirty="0">
                <a:solidFill>
                  <a:srgbClr val="000000"/>
                </a:solidFill>
              </a:rPr>
              <a:t> Test 2021)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41373" y="5966849"/>
            <a:ext cx="343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0000"/>
                </a:solidFill>
              </a:rPr>
              <a:t>LHCb</a:t>
            </a:r>
            <a:r>
              <a:rPr lang="en-US" sz="1400" dirty="0">
                <a:solidFill>
                  <a:srgbClr val="000000"/>
                </a:solidFill>
              </a:rPr>
              <a:t> VELO (</a:t>
            </a:r>
            <a:r>
              <a:rPr lang="en-US" sz="1400" dirty="0">
                <a:solidFill>
                  <a:srgbClr val="FF0000"/>
                </a:solidFill>
              </a:rPr>
              <a:t>New</a:t>
            </a:r>
            <a:r>
              <a:rPr lang="en-US" sz="1400" dirty="0">
                <a:solidFill>
                  <a:srgbClr val="000000"/>
                </a:solidFill>
              </a:rPr>
              <a:t> VELO for Run3:2022)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6530354E-5ED2-233D-AE01-2E6BB70CF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6992" r="30084" b="24520"/>
          <a:stretch/>
        </p:blipFill>
        <p:spPr bwMode="auto">
          <a:xfrm>
            <a:off x="6388582" y="3721427"/>
            <a:ext cx="2670663" cy="2200105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5916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CCA6D-83DC-F143-BEE3-14533DB1D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/>
              <a:t>DRD3: Paths of present silicon detector R&amp;D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748CD-B254-DC6D-F066-334BCE3FC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6C8DC-0F88-4391-0911-B5E7037AD7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4E28C-FC2B-2FC8-E4E0-87590E10A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7410F-5DE8-E79A-6E17-5E4898827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A77CFA-9E6B-DEC7-316D-BBA0D5741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76" y="958574"/>
            <a:ext cx="12084671" cy="53977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02EBEF-5949-CF61-A975-2ADCBC8C0343}"/>
              </a:ext>
            </a:extLst>
          </p:cNvPr>
          <p:cNvSpPr txBox="1"/>
          <p:nvPr/>
        </p:nvSpPr>
        <p:spPr>
          <a:xfrm>
            <a:off x="423598" y="6450504"/>
            <a:ext cx="2021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G.Kramberger</a:t>
            </a:r>
            <a:r>
              <a:rPr lang="en-US" sz="1200" dirty="0"/>
              <a:t>, Sept.2025]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647633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30AF-3CD1-0217-C626-29AA6E8F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200" dirty="0"/>
              <a:t>DRD3: WG1/WP1 Monolithic silicon sensors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FC563-FCEA-70CC-7508-A510CA3EE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E2FCF-DBC5-CFAB-9A76-538A45B9D9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3ACDE-F844-F470-7A35-A10ECC193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E4309-E18C-087A-6915-D44E38998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BD241-1023-8FB5-E0BA-272D0F4FA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36632"/>
            <a:ext cx="12198604" cy="5261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E2FB72-591E-CDA5-5B89-7181C45393AA}"/>
              </a:ext>
            </a:extLst>
          </p:cNvPr>
          <p:cNvSpPr txBox="1"/>
          <p:nvPr/>
        </p:nvSpPr>
        <p:spPr>
          <a:xfrm>
            <a:off x="423598" y="6450504"/>
            <a:ext cx="2021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G.Kramberger</a:t>
            </a:r>
            <a:r>
              <a:rPr lang="en-US" sz="1200" dirty="0"/>
              <a:t>, Sept.2025]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491165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AD091-8E91-B0FC-CA08-3147E89C0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735" y="89798"/>
            <a:ext cx="8786029" cy="939266"/>
          </a:xfrm>
        </p:spPr>
        <p:txBody>
          <a:bodyPr>
            <a:noAutofit/>
          </a:bodyPr>
          <a:lstStyle/>
          <a:p>
            <a:pPr algn="ctr"/>
            <a:r>
              <a:rPr lang="en-GB" sz="3200" dirty="0"/>
              <a:t>DRD3 WG2/WP2: </a:t>
            </a:r>
            <a:br>
              <a:rPr lang="en-GB" sz="3200" dirty="0"/>
            </a:br>
            <a:r>
              <a:rPr lang="en-GB" sz="3200" dirty="0"/>
              <a:t>Hybrid silicon technologies and 4D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2E3CA-A3F2-EC84-3C30-0EB314C22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29CFA-1A05-C541-8D74-19C28DCABE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15910-5EF3-1BF1-0EBB-BD97EBA8F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88B1E-635E-DC06-04F4-842C2D56C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2CC61-3506-F746-C142-9CD699E8E3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9282" y="1029064"/>
            <a:ext cx="11537770" cy="53333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68B88B-44A5-745F-30B8-5351C77AC4E9}"/>
              </a:ext>
            </a:extLst>
          </p:cNvPr>
          <p:cNvSpPr txBox="1"/>
          <p:nvPr/>
        </p:nvSpPr>
        <p:spPr>
          <a:xfrm>
            <a:off x="423598" y="6450504"/>
            <a:ext cx="2021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G.Kramberger</a:t>
            </a:r>
            <a:r>
              <a:rPr lang="en-US" sz="1200" dirty="0"/>
              <a:t>, Sept.2025]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701212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F72A-05D3-EC38-B534-391320DB5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735" y="0"/>
            <a:ext cx="8786029" cy="776327"/>
          </a:xfrm>
        </p:spPr>
        <p:txBody>
          <a:bodyPr/>
          <a:lstStyle/>
          <a:p>
            <a:pPr algn="ctr"/>
            <a:r>
              <a:rPr lang="en-GB" dirty="0"/>
              <a:t>DRD3: WG2/WP2: LGADs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C2756-73D7-9100-1598-F8BF5B0FF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DAA5-4E8B-F20C-A486-6FDE0216BE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B5414-39BB-EDC4-DEAA-22430EF6B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3A036-5155-822D-07F1-2B30107B2F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63BB8B-67BE-4DB3-21F7-04EEE8205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8" y="732386"/>
            <a:ext cx="12158043" cy="53932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0DF372-F474-CFF6-4F9B-E45B70DBE218}"/>
              </a:ext>
            </a:extLst>
          </p:cNvPr>
          <p:cNvSpPr txBox="1"/>
          <p:nvPr/>
        </p:nvSpPr>
        <p:spPr>
          <a:xfrm>
            <a:off x="423598" y="6450504"/>
            <a:ext cx="2021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G.Kramberger</a:t>
            </a:r>
            <a:r>
              <a:rPr lang="en-US" sz="1200" dirty="0"/>
              <a:t>, Sept.2025]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298809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B7578-EFC1-F8C6-9973-0CBEB49C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89798"/>
            <a:ext cx="8663050" cy="776327"/>
          </a:xfrm>
        </p:spPr>
        <p:txBody>
          <a:bodyPr/>
          <a:lstStyle/>
          <a:p>
            <a:r>
              <a:rPr lang="en-GB" dirty="0"/>
              <a:t>DRD3: WG2/WP2: LGAD flavours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440EA-AAA0-0AC9-D182-EB8D15B5B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4B201-47AE-8D2F-2A18-BDFD8C8653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9ECE2-158D-B514-9E78-B7572A2FA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1EB50-943C-CBB0-F6B4-4B5697FB2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19918-FA66-218B-0F17-EE3715108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0" y="1028418"/>
            <a:ext cx="12098777" cy="533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713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8B387-F5F2-9D76-A72E-16B590E95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DRD3 WG2/WP2: 3D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6AF8C-CF99-5674-7D91-CEF538308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CDD53-A72B-B297-7B81-9B0B924F9E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9F7E2-5806-7938-1E38-53CB9B068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84013-E07D-0400-114A-4BC2D7713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B46FF3-986B-65D7-3B31-47D7E97B5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2" y="937725"/>
            <a:ext cx="12166510" cy="5418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7DA42-7882-742F-C1AB-B8DB2AE65D32}"/>
              </a:ext>
            </a:extLst>
          </p:cNvPr>
          <p:cNvSpPr txBox="1"/>
          <p:nvPr/>
        </p:nvSpPr>
        <p:spPr>
          <a:xfrm>
            <a:off x="423598" y="6450504"/>
            <a:ext cx="2021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G.Kramberger</a:t>
            </a:r>
            <a:r>
              <a:rPr lang="en-US" sz="1200" dirty="0"/>
              <a:t>, Sept.2025]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323710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2ED8-07F0-33B6-8492-029021A9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397" y="89798"/>
            <a:ext cx="8932243" cy="776327"/>
          </a:xfrm>
        </p:spPr>
        <p:txBody>
          <a:bodyPr>
            <a:noAutofit/>
          </a:bodyPr>
          <a:lstStyle/>
          <a:p>
            <a:pPr algn="ctr"/>
            <a:r>
              <a:rPr lang="en-GB" sz="2400" dirty="0"/>
              <a:t>DRD3: WG3/WP3: Radiation damage characterization and sensor operation at extreme fluence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07E25-DA79-3278-FC4A-3A8FC9CC2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4DE96-B639-7158-7C6B-F700D624E4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EE1BC-4847-626A-E774-4318E757B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FA1C0-8CA5-8C65-4774-34B02689C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B600D9-DA69-704A-2B65-E2E8A81B4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8" y="996991"/>
            <a:ext cx="12149577" cy="53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088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DA2D6-2401-0CF2-D041-94062877B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735" y="79435"/>
            <a:ext cx="8786029" cy="77632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DRD3 WG6/</a:t>
            </a:r>
            <a:r>
              <a:rPr lang="it-IT" sz="3600" dirty="0"/>
              <a:t>WP3: Other materials – non silicon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FEBE8-A241-32C1-2FAE-DCAE44363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28840-B391-4B99-F480-A6ED17243D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D2E3F-E19D-4489-4EE7-9F23EF4C9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E0C75-683A-FDB2-D446-065A1949A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6917C7-9D38-9530-9003-5EC4052F8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99" y="923195"/>
            <a:ext cx="11362401" cy="5371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C03205-2E8B-D179-55F9-F22715E64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048" y="770021"/>
            <a:ext cx="7378032" cy="2560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28383A-55E7-592F-0498-F07DE76546A1}"/>
              </a:ext>
            </a:extLst>
          </p:cNvPr>
          <p:cNvSpPr txBox="1"/>
          <p:nvPr/>
        </p:nvSpPr>
        <p:spPr>
          <a:xfrm>
            <a:off x="423598" y="6450504"/>
            <a:ext cx="2021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G.Kramberger</a:t>
            </a:r>
            <a:r>
              <a:rPr lang="en-US" sz="1200" dirty="0"/>
              <a:t>, Sept.2025]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9417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2EFB-F392-4FDA-3566-780704B17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DRD3: WG4 Simulations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A778E-4685-CE74-F6B9-10AE38EA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C6717-1A90-F848-995A-6608D7902A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51FE-B7CD-18D2-98DE-82B74256AE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D2747-2400-A6DB-328D-4347EE860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F56123-FB2E-0F22-626A-E610A334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44" y="963539"/>
            <a:ext cx="11286156" cy="53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7484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5B2C2-218C-1A5B-2A92-C0841B5FD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112" y="22421"/>
            <a:ext cx="8786029" cy="776327"/>
          </a:xfrm>
        </p:spPr>
        <p:txBody>
          <a:bodyPr>
            <a:noAutofit/>
          </a:bodyPr>
          <a:lstStyle/>
          <a:p>
            <a:r>
              <a:rPr lang="en-GB" sz="2800" dirty="0"/>
              <a:t>DRD3 WG7/WP4: In house bonding and wafer-wafer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AC631-2F99-6CA1-995C-A1BD9B40B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53F07-90C0-5C8F-13B2-75004565D7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B1D30-D3CC-FE93-33C2-8397CA6ED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FA069-2DBD-9C24-0187-FCD510640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8432C9-4477-03A7-6349-211B6A13B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25" y="996963"/>
            <a:ext cx="11569655" cy="5128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9C365A-7163-ED84-C7B2-C493C6D88702}"/>
              </a:ext>
            </a:extLst>
          </p:cNvPr>
          <p:cNvSpPr txBox="1"/>
          <p:nvPr/>
        </p:nvSpPr>
        <p:spPr>
          <a:xfrm>
            <a:off x="423598" y="6450504"/>
            <a:ext cx="2021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</a:t>
            </a:r>
            <a:r>
              <a:rPr lang="en-US" sz="1200" dirty="0" err="1"/>
              <a:t>G.Kramberger</a:t>
            </a:r>
            <a:r>
              <a:rPr lang="en-US" sz="1200" dirty="0"/>
              <a:t>, Sept.2025]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855360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82990"/>
            <a:ext cx="12192000" cy="776327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Silicon Sensors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1279"/>
            <a:ext cx="10969139" cy="661749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8008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3100"/>
            <a:ext cx="12192000" cy="2000250"/>
          </a:xfrm>
        </p:spPr>
        <p:txBody>
          <a:bodyPr>
            <a:noAutofit/>
          </a:bodyPr>
          <a:lstStyle/>
          <a:p>
            <a:pPr algn="ctr"/>
            <a:r>
              <a:rPr lang="en-GB" sz="6000" dirty="0"/>
              <a:t>Microscopic Damage </a:t>
            </a:r>
            <a:br>
              <a:rPr lang="en-GB" sz="6000" dirty="0"/>
            </a:br>
            <a:r>
              <a:rPr lang="en-GB" sz="4400" dirty="0"/>
              <a:t>Formation of Defects and Impact on Detectors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1279"/>
            <a:ext cx="10969139" cy="661749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7317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Radiation Damage – Microscopic effects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8" y="865517"/>
            <a:ext cx="12192000" cy="808707"/>
          </a:xfrm>
        </p:spPr>
        <p:txBody>
          <a:bodyPr>
            <a:normAutofit/>
          </a:bodyPr>
          <a:lstStyle/>
          <a:p>
            <a:pPr marL="36513" indent="0" algn="ctr">
              <a:buNone/>
            </a:pPr>
            <a:r>
              <a:rPr lang="en-GB" sz="2000" dirty="0">
                <a:solidFill>
                  <a:srgbClr val="002060"/>
                </a:solidFill>
              </a:rPr>
              <a:t>Spatial distribution of vacancies created by a 50 </a:t>
            </a:r>
            <a:r>
              <a:rPr lang="en-GB" sz="2000" dirty="0" err="1">
                <a:solidFill>
                  <a:srgbClr val="002060"/>
                </a:solidFill>
              </a:rPr>
              <a:t>keV</a:t>
            </a:r>
            <a:r>
              <a:rPr lang="en-GB" sz="2000" dirty="0">
                <a:solidFill>
                  <a:srgbClr val="002060"/>
                </a:solidFill>
              </a:rPr>
              <a:t> Si-ion in silicon.</a:t>
            </a:r>
            <a:br>
              <a:rPr lang="en-GB" sz="2000" dirty="0">
                <a:solidFill>
                  <a:srgbClr val="002060"/>
                </a:solidFill>
              </a:rPr>
            </a:br>
            <a:r>
              <a:rPr lang="en-GB" sz="2000" dirty="0">
                <a:solidFill>
                  <a:srgbClr val="002060"/>
                </a:solidFill>
              </a:rPr>
              <a:t>                       (typical recoil energy for 1 MeV neutrons)</a:t>
            </a:r>
          </a:p>
          <a:p>
            <a:pPr marL="36513" indent="0" algn="ctr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91</a:t>
            </a:fld>
            <a:endParaRPr lang="en-US" dirty="0"/>
          </a:p>
        </p:txBody>
      </p: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2698692" y="1540747"/>
            <a:ext cx="3060700" cy="3375025"/>
            <a:chOff x="692" y="1756"/>
            <a:chExt cx="5688" cy="6120"/>
          </a:xfrm>
        </p:grpSpPr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2" y="1756"/>
              <a:ext cx="5688" cy="6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40"/>
            <p:cNvGrpSpPr>
              <a:grpSpLocks/>
            </p:cNvGrpSpPr>
            <p:nvPr/>
          </p:nvGrpSpPr>
          <p:grpSpPr bwMode="auto">
            <a:xfrm>
              <a:off x="1556" y="2908"/>
              <a:ext cx="3745" cy="2449"/>
              <a:chOff x="0" y="0"/>
              <a:chExt cx="19997" cy="19999"/>
            </a:xfrm>
          </p:grpSpPr>
          <p:sp>
            <p:nvSpPr>
              <p:cNvPr id="10" name="Line 41"/>
              <p:cNvSpPr>
                <a:spLocks noChangeShapeType="1"/>
              </p:cNvSpPr>
              <p:nvPr/>
            </p:nvSpPr>
            <p:spPr bwMode="auto">
              <a:xfrm flipH="1">
                <a:off x="1538" y="0"/>
                <a:ext cx="3081" cy="236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42"/>
              <p:cNvSpPr>
                <a:spLocks noChangeShapeType="1"/>
              </p:cNvSpPr>
              <p:nvPr/>
            </p:nvSpPr>
            <p:spPr bwMode="auto">
              <a:xfrm flipH="1" flipV="1">
                <a:off x="8458" y="18815"/>
                <a:ext cx="3081" cy="118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43"/>
              <p:cNvSpPr>
                <a:spLocks noChangeShapeType="1"/>
              </p:cNvSpPr>
              <p:nvPr/>
            </p:nvSpPr>
            <p:spPr bwMode="auto">
              <a:xfrm flipV="1">
                <a:off x="13071" y="14111"/>
                <a:ext cx="4619" cy="5888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44"/>
              <p:cNvSpPr>
                <a:spLocks noChangeShapeType="1"/>
              </p:cNvSpPr>
              <p:nvPr/>
            </p:nvSpPr>
            <p:spPr bwMode="auto">
              <a:xfrm>
                <a:off x="7689" y="0"/>
                <a:ext cx="4619" cy="236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Rectangle 45"/>
              <p:cNvSpPr>
                <a:spLocks noChangeArrowheads="1"/>
              </p:cNvSpPr>
              <p:nvPr/>
            </p:nvSpPr>
            <p:spPr bwMode="auto">
              <a:xfrm>
                <a:off x="13071" y="1168"/>
                <a:ext cx="2312" cy="35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r>
                  <a:rPr lang="en-AU">
                    <a:solidFill>
                      <a:srgbClr val="0000FF"/>
                    </a:solidFill>
                    <a:latin typeface="Times New Roman" pitchFamily="18" charset="0"/>
                  </a:rPr>
                  <a:t>I</a:t>
                </a:r>
                <a:endParaRPr lang="en-AU" sz="1000">
                  <a:latin typeface="Times New Roman" pitchFamily="18" charset="0"/>
                </a:endParaRPr>
              </a:p>
            </p:txBody>
          </p:sp>
          <p:sp>
            <p:nvSpPr>
              <p:cNvPr id="15" name="Rectangle 46"/>
              <p:cNvSpPr>
                <a:spLocks noChangeArrowheads="1"/>
              </p:cNvSpPr>
              <p:nvPr/>
            </p:nvSpPr>
            <p:spPr bwMode="auto">
              <a:xfrm>
                <a:off x="17685" y="10575"/>
                <a:ext cx="2312" cy="353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r>
                  <a:rPr lang="en-AU">
                    <a:solidFill>
                      <a:srgbClr val="0000FF"/>
                    </a:solidFill>
                    <a:latin typeface="Times New Roman" pitchFamily="18" charset="0"/>
                  </a:rPr>
                  <a:t>I</a:t>
                </a:r>
                <a:endParaRPr lang="en-AU" sz="1000">
                  <a:latin typeface="Times New Roman" pitchFamily="18" charset="0"/>
                </a:endParaRPr>
              </a:p>
            </p:txBody>
          </p:sp>
          <p:sp>
            <p:nvSpPr>
              <p:cNvPr id="16" name="Rectangle 47"/>
              <p:cNvSpPr>
                <a:spLocks noChangeArrowheads="1"/>
              </p:cNvSpPr>
              <p:nvPr/>
            </p:nvSpPr>
            <p:spPr bwMode="auto">
              <a:xfrm>
                <a:off x="0" y="1176"/>
                <a:ext cx="2312" cy="35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r>
                  <a:rPr lang="en-AU">
                    <a:solidFill>
                      <a:srgbClr val="FF0000"/>
                    </a:solidFill>
                    <a:latin typeface="Times New Roman" pitchFamily="18" charset="0"/>
                  </a:rPr>
                  <a:t>V</a:t>
                </a:r>
                <a:endParaRPr lang="en-AU" sz="1000">
                  <a:latin typeface="Times New Roman" pitchFamily="18" charset="0"/>
                </a:endParaRPr>
              </a:p>
            </p:txBody>
          </p:sp>
          <p:sp>
            <p:nvSpPr>
              <p:cNvPr id="17" name="Rectangle 48"/>
              <p:cNvSpPr>
                <a:spLocks noChangeArrowheads="1"/>
              </p:cNvSpPr>
              <p:nvPr/>
            </p:nvSpPr>
            <p:spPr bwMode="auto">
              <a:xfrm>
                <a:off x="6920" y="16463"/>
                <a:ext cx="2312" cy="35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r>
                  <a:rPr lang="en-AU">
                    <a:solidFill>
                      <a:srgbClr val="FF0000"/>
                    </a:solidFill>
                    <a:latin typeface="Times New Roman" pitchFamily="18" charset="0"/>
                  </a:rPr>
                  <a:t>V</a:t>
                </a:r>
                <a:endParaRPr lang="en-AU" sz="1000">
                  <a:latin typeface="Times New Roman" pitchFamily="18" charset="0"/>
                </a:endParaRPr>
              </a:p>
            </p:txBody>
          </p:sp>
        </p:grpSp>
      </p:grpSp>
      <p:pic>
        <p:nvPicPr>
          <p:cNvPr id="18" name="Picture 49" descr="fig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8167" y="1631234"/>
            <a:ext cx="3330575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51"/>
          <p:cNvSpPr txBox="1">
            <a:spLocks noChangeArrowheads="1"/>
          </p:cNvSpPr>
          <p:nvPr/>
        </p:nvSpPr>
        <p:spPr bwMode="auto">
          <a:xfrm>
            <a:off x="1348409" y="4444027"/>
            <a:ext cx="1736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Times New Roman" pitchFamily="18" charset="0"/>
              </a:rPr>
              <a:t>van Lint 1980                                                                         </a:t>
            </a:r>
            <a:endParaRPr lang="en-US" sz="1000" dirty="0">
              <a:latin typeface="Times New Roman" pitchFamily="18" charset="0"/>
            </a:endParaRPr>
          </a:p>
        </p:txBody>
      </p:sp>
      <p:sp>
        <p:nvSpPr>
          <p:cNvPr id="20" name="Text Box 52"/>
          <p:cNvSpPr txBox="1">
            <a:spLocks noChangeArrowheads="1"/>
          </p:cNvSpPr>
          <p:nvPr/>
        </p:nvSpPr>
        <p:spPr bwMode="auto">
          <a:xfrm>
            <a:off x="9448742" y="4229715"/>
            <a:ext cx="16192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err="1">
                <a:latin typeface="Times New Roman" pitchFamily="18" charset="0"/>
              </a:rPr>
              <a:t>M.Huhtinen</a:t>
            </a:r>
            <a:r>
              <a:rPr lang="en-US" sz="1400" dirty="0">
                <a:latin typeface="Times New Roman" pitchFamily="18" charset="0"/>
              </a:rPr>
              <a:t> 2001</a:t>
            </a:r>
            <a:r>
              <a:rPr lang="en-US" sz="2800" b="1" dirty="0">
                <a:latin typeface="Times New Roman" pitchFamily="18" charset="0"/>
              </a:rPr>
              <a:t>             </a:t>
            </a:r>
            <a:endParaRPr lang="en-US" sz="1000" dirty="0">
              <a:latin typeface="Times New Roman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090738" y="4329113"/>
            <a:ext cx="8305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" name="Group 4"/>
          <p:cNvGrpSpPr>
            <a:grpSpLocks/>
          </p:cNvGrpSpPr>
          <p:nvPr/>
        </p:nvGrpSpPr>
        <p:grpSpPr bwMode="auto">
          <a:xfrm>
            <a:off x="1730376" y="4934726"/>
            <a:ext cx="8613775" cy="1471612"/>
            <a:chOff x="144" y="432"/>
            <a:chExt cx="5426" cy="927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144" y="624"/>
              <a:ext cx="720" cy="2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 marL="185738" indent="-185738">
                <a:spcBef>
                  <a:spcPct val="20000"/>
                </a:spcBef>
                <a:buClr>
                  <a:srgbClr val="FF0000"/>
                </a:buClr>
              </a:pPr>
              <a:r>
                <a:rPr lang="en-US" sz="2000" b="1" i="1">
                  <a:solidFill>
                    <a:srgbClr val="0000FF"/>
                  </a:solidFill>
                  <a:latin typeface="Arial Unicode MS" pitchFamily="34" charset="-128"/>
                </a:rPr>
                <a:t>particle</a:t>
              </a:r>
              <a:endParaRPr lang="en-US" sz="2000" b="1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24" name="Group 6"/>
            <p:cNvGrpSpPr>
              <a:grpSpLocks/>
            </p:cNvGrpSpPr>
            <p:nvPr/>
          </p:nvGrpSpPr>
          <p:grpSpPr bwMode="auto">
            <a:xfrm>
              <a:off x="768" y="432"/>
              <a:ext cx="4802" cy="927"/>
              <a:chOff x="768" y="432"/>
              <a:chExt cx="4802" cy="927"/>
            </a:xfrm>
          </p:grpSpPr>
          <p:sp>
            <p:nvSpPr>
              <p:cNvPr id="25" name="Rectangle 7"/>
              <p:cNvSpPr>
                <a:spLocks noChangeArrowheads="1"/>
              </p:cNvSpPr>
              <p:nvPr/>
            </p:nvSpPr>
            <p:spPr bwMode="auto">
              <a:xfrm>
                <a:off x="960" y="559"/>
                <a:ext cx="532" cy="36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3200" i="1"/>
                  <a:t>Si</a:t>
                </a:r>
                <a:r>
                  <a:rPr lang="en-US" sz="3200" i="1" baseline="-25000"/>
                  <a:t>S</a:t>
                </a:r>
                <a:r>
                  <a:rPr lang="en-US" sz="3200" i="1"/>
                  <a:t> </a:t>
                </a:r>
              </a:p>
            </p:txBody>
          </p:sp>
          <p:sp>
            <p:nvSpPr>
              <p:cNvPr id="26" name="Rectangle 8"/>
              <p:cNvSpPr>
                <a:spLocks noChangeArrowheads="1"/>
              </p:cNvSpPr>
              <p:nvPr/>
            </p:nvSpPr>
            <p:spPr bwMode="auto">
              <a:xfrm>
                <a:off x="3312" y="480"/>
                <a:ext cx="735" cy="52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sz="1600" b="1">
                    <a:solidFill>
                      <a:srgbClr val="FF0000"/>
                    </a:solidFill>
                  </a:rPr>
                  <a:t>V</a:t>
                </a:r>
                <a:r>
                  <a:rPr lang="en-US" sz="1600" b="1"/>
                  <a:t>acancy </a:t>
                </a:r>
                <a:br>
                  <a:rPr lang="en-US" sz="1600" b="1"/>
                </a:br>
                <a:r>
                  <a:rPr lang="en-US" sz="1600" b="1"/>
                  <a:t>       + </a:t>
                </a:r>
                <a:br>
                  <a:rPr lang="en-US" sz="1600" b="1"/>
                </a:br>
                <a:r>
                  <a:rPr lang="en-US" sz="1600" b="1">
                    <a:solidFill>
                      <a:srgbClr val="FF0000"/>
                    </a:solidFill>
                  </a:rPr>
                  <a:t>I</a:t>
                </a:r>
                <a:r>
                  <a:rPr lang="en-US" sz="1600" b="1"/>
                  <a:t>nterstitial</a:t>
                </a:r>
              </a:p>
            </p:txBody>
          </p:sp>
          <p:sp>
            <p:nvSpPr>
              <p:cNvPr id="27" name="Rectangle 9"/>
              <p:cNvSpPr>
                <a:spLocks noChangeArrowheads="1"/>
              </p:cNvSpPr>
              <p:nvPr/>
            </p:nvSpPr>
            <p:spPr bwMode="auto">
              <a:xfrm>
                <a:off x="4224" y="528"/>
                <a:ext cx="1200" cy="4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r>
                  <a:rPr lang="en-US" sz="2000" i="1"/>
                  <a:t>  point defects </a:t>
                </a:r>
                <a:br>
                  <a:rPr lang="en-US" sz="2000" i="1"/>
                </a:br>
                <a:r>
                  <a:rPr lang="en-US" sz="2000" i="1"/>
                  <a:t>   </a:t>
                </a:r>
                <a:r>
                  <a:rPr lang="en-US" b="1" i="1"/>
                  <a:t>(V-O, C-O,  .. )</a:t>
                </a:r>
              </a:p>
            </p:txBody>
          </p:sp>
          <p:sp>
            <p:nvSpPr>
              <p:cNvPr id="28" name="Rectangle 10"/>
              <p:cNvSpPr>
                <a:spLocks noChangeArrowheads="1"/>
              </p:cNvSpPr>
              <p:nvPr/>
            </p:nvSpPr>
            <p:spPr bwMode="auto">
              <a:xfrm>
                <a:off x="2738" y="1111"/>
                <a:ext cx="2832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r>
                  <a:rPr lang="en-US" sz="2000" i="1"/>
                  <a:t>point defects and clusters of defects</a:t>
                </a:r>
              </a:p>
            </p:txBody>
          </p:sp>
          <p:sp>
            <p:nvSpPr>
              <p:cNvPr id="29" name="Line 11"/>
              <p:cNvSpPr>
                <a:spLocks noChangeShapeType="1"/>
              </p:cNvSpPr>
              <p:nvPr/>
            </p:nvSpPr>
            <p:spPr bwMode="auto">
              <a:xfrm>
                <a:off x="768" y="768"/>
                <a:ext cx="240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2"/>
              <p:cNvSpPr>
                <a:spLocks noChangeShapeType="1"/>
              </p:cNvSpPr>
              <p:nvPr/>
            </p:nvSpPr>
            <p:spPr bwMode="auto">
              <a:xfrm>
                <a:off x="1392" y="768"/>
                <a:ext cx="432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 Box 13"/>
              <p:cNvSpPr txBox="1">
                <a:spLocks noChangeArrowheads="1"/>
              </p:cNvSpPr>
              <p:nvPr/>
            </p:nvSpPr>
            <p:spPr bwMode="auto">
              <a:xfrm>
                <a:off x="1810" y="624"/>
                <a:ext cx="791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Times New Roman" pitchFamily="18" charset="0"/>
                  </a:rPr>
                  <a:t>E</a:t>
                </a:r>
                <a:r>
                  <a:rPr lang="en-US" sz="2000" b="1" baseline="-25000" dirty="0">
                    <a:solidFill>
                      <a:srgbClr val="FF0000"/>
                    </a:solidFill>
                    <a:latin typeface="Times New Roman" pitchFamily="18" charset="0"/>
                  </a:rPr>
                  <a:t>K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itchFamily="18" charset="0"/>
                  </a:rPr>
                  <a:t>&gt;25 eV</a:t>
                </a:r>
              </a:p>
            </p:txBody>
          </p:sp>
          <p:sp>
            <p:nvSpPr>
              <p:cNvPr id="32" name="Text Box 14"/>
              <p:cNvSpPr txBox="1">
                <a:spLocks noChangeArrowheads="1"/>
              </p:cNvSpPr>
              <p:nvPr/>
            </p:nvSpPr>
            <p:spPr bwMode="auto">
              <a:xfrm>
                <a:off x="1865" y="1104"/>
                <a:ext cx="881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Times New Roman" pitchFamily="18" charset="0"/>
                  </a:rPr>
                  <a:t>E</a:t>
                </a:r>
                <a:r>
                  <a:rPr lang="en-US" sz="2000" b="1" baseline="-25000" dirty="0">
                    <a:solidFill>
                      <a:srgbClr val="FF0000"/>
                    </a:solidFill>
                    <a:latin typeface="Times New Roman" pitchFamily="18" charset="0"/>
                  </a:rPr>
                  <a:t>K</a:t>
                </a:r>
                <a:r>
                  <a:rPr lang="en-US" sz="2000" b="1" dirty="0">
                    <a:solidFill>
                      <a:srgbClr val="FF0000"/>
                    </a:solidFill>
                    <a:latin typeface="Times New Roman" pitchFamily="18" charset="0"/>
                  </a:rPr>
                  <a:t> &gt; 5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Times New Roman" pitchFamily="18" charset="0"/>
                  </a:rPr>
                  <a:t>keV</a:t>
                </a:r>
                <a:endParaRPr lang="en-US" sz="2000" b="1" dirty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3" name="Group 15"/>
              <p:cNvGrpSpPr>
                <a:grpSpLocks/>
              </p:cNvGrpSpPr>
              <p:nvPr/>
            </p:nvGrpSpPr>
            <p:grpSpPr bwMode="auto">
              <a:xfrm>
                <a:off x="2729" y="432"/>
                <a:ext cx="583" cy="576"/>
                <a:chOff x="4752" y="576"/>
                <a:chExt cx="583" cy="576"/>
              </a:xfrm>
            </p:grpSpPr>
            <p:sp>
              <p:nvSpPr>
                <p:cNvPr id="36" name="Line 16"/>
                <p:cNvSpPr>
                  <a:spLocks noChangeShapeType="1"/>
                </p:cNvSpPr>
                <p:nvPr/>
              </p:nvSpPr>
              <p:spPr bwMode="auto">
                <a:xfrm>
                  <a:off x="4800" y="576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17"/>
                <p:cNvSpPr>
                  <a:spLocks noChangeShapeType="1"/>
                </p:cNvSpPr>
                <p:nvPr/>
              </p:nvSpPr>
              <p:spPr bwMode="auto">
                <a:xfrm>
                  <a:off x="5040" y="576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Line 18"/>
                <p:cNvSpPr>
                  <a:spLocks noChangeShapeType="1"/>
                </p:cNvSpPr>
                <p:nvPr/>
              </p:nvSpPr>
              <p:spPr bwMode="auto">
                <a:xfrm>
                  <a:off x="5280" y="576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Line 19"/>
                <p:cNvSpPr>
                  <a:spLocks noChangeShapeType="1"/>
                </p:cNvSpPr>
                <p:nvPr/>
              </p:nvSpPr>
              <p:spPr bwMode="auto">
                <a:xfrm>
                  <a:off x="4752" y="1104"/>
                  <a:ext cx="57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20"/>
                <p:cNvSpPr>
                  <a:spLocks noChangeShapeType="1"/>
                </p:cNvSpPr>
                <p:nvPr/>
              </p:nvSpPr>
              <p:spPr bwMode="auto">
                <a:xfrm>
                  <a:off x="4752" y="864"/>
                  <a:ext cx="57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Line 21"/>
                <p:cNvSpPr>
                  <a:spLocks noChangeShapeType="1"/>
                </p:cNvSpPr>
                <p:nvPr/>
              </p:nvSpPr>
              <p:spPr bwMode="auto">
                <a:xfrm>
                  <a:off x="4752" y="624"/>
                  <a:ext cx="57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Oval 22"/>
                <p:cNvSpPr>
                  <a:spLocks noChangeArrowheads="1"/>
                </p:cNvSpPr>
                <p:nvPr/>
              </p:nvSpPr>
              <p:spPr bwMode="auto">
                <a:xfrm>
                  <a:off x="5136" y="960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Oval 23"/>
                <p:cNvSpPr>
                  <a:spLocks noChangeArrowheads="1"/>
                </p:cNvSpPr>
                <p:nvPr/>
              </p:nvSpPr>
              <p:spPr bwMode="auto">
                <a:xfrm>
                  <a:off x="5014" y="1079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Oval 24"/>
                <p:cNvSpPr>
                  <a:spLocks noChangeArrowheads="1"/>
                </p:cNvSpPr>
                <p:nvPr/>
              </p:nvSpPr>
              <p:spPr bwMode="auto">
                <a:xfrm>
                  <a:off x="5014" y="601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Oval 25"/>
                <p:cNvSpPr>
                  <a:spLocks noChangeArrowheads="1"/>
                </p:cNvSpPr>
                <p:nvPr/>
              </p:nvSpPr>
              <p:spPr bwMode="auto">
                <a:xfrm>
                  <a:off x="5254" y="601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Oval 26"/>
                <p:cNvSpPr>
                  <a:spLocks noChangeArrowheads="1"/>
                </p:cNvSpPr>
                <p:nvPr/>
              </p:nvSpPr>
              <p:spPr bwMode="auto">
                <a:xfrm>
                  <a:off x="4773" y="601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Oval 27"/>
                <p:cNvSpPr>
                  <a:spLocks noChangeArrowheads="1"/>
                </p:cNvSpPr>
                <p:nvPr/>
              </p:nvSpPr>
              <p:spPr bwMode="auto">
                <a:xfrm>
                  <a:off x="5263" y="841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Oval 28"/>
                <p:cNvSpPr>
                  <a:spLocks noChangeArrowheads="1"/>
                </p:cNvSpPr>
                <p:nvPr/>
              </p:nvSpPr>
              <p:spPr bwMode="auto">
                <a:xfrm>
                  <a:off x="4773" y="839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Oval 29"/>
                <p:cNvSpPr>
                  <a:spLocks noChangeArrowheads="1"/>
                </p:cNvSpPr>
                <p:nvPr/>
              </p:nvSpPr>
              <p:spPr bwMode="auto">
                <a:xfrm>
                  <a:off x="5256" y="1079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Oval 30"/>
                <p:cNvSpPr>
                  <a:spLocks noChangeArrowheads="1"/>
                </p:cNvSpPr>
                <p:nvPr/>
              </p:nvSpPr>
              <p:spPr bwMode="auto">
                <a:xfrm>
                  <a:off x="4773" y="1079"/>
                  <a:ext cx="48" cy="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Freeform 31"/>
                <p:cNvSpPr>
                  <a:spLocks/>
                </p:cNvSpPr>
                <p:nvPr/>
              </p:nvSpPr>
              <p:spPr bwMode="auto">
                <a:xfrm>
                  <a:off x="5052" y="870"/>
                  <a:ext cx="84" cy="99"/>
                </a:xfrm>
                <a:custGeom>
                  <a:avLst/>
                  <a:gdLst>
                    <a:gd name="T0" fmla="*/ 0 w 84"/>
                    <a:gd name="T1" fmla="*/ 0 h 99"/>
                    <a:gd name="T2" fmla="*/ 18 w 84"/>
                    <a:gd name="T3" fmla="*/ 48 h 99"/>
                    <a:gd name="T4" fmla="*/ 84 w 84"/>
                    <a:gd name="T5" fmla="*/ 96 h 99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99"/>
                    <a:gd name="T11" fmla="*/ 84 w 84"/>
                    <a:gd name="T12" fmla="*/ 99 h 9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99">
                      <a:moveTo>
                        <a:pt x="0" y="0"/>
                      </a:moveTo>
                      <a:cubicBezTo>
                        <a:pt x="48" y="10"/>
                        <a:pt x="31" y="8"/>
                        <a:pt x="18" y="48"/>
                      </a:cubicBezTo>
                      <a:cubicBezTo>
                        <a:pt x="35" y="99"/>
                        <a:pt x="84" y="39"/>
                        <a:pt x="84" y="9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Oval 32"/>
                <p:cNvSpPr>
                  <a:spLocks noChangeArrowheads="1"/>
                </p:cNvSpPr>
                <p:nvPr/>
              </p:nvSpPr>
              <p:spPr bwMode="auto">
                <a:xfrm>
                  <a:off x="5000" y="825"/>
                  <a:ext cx="70" cy="7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4848" y="663"/>
                  <a:ext cx="208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sz="1600" b="1">
                      <a:solidFill>
                        <a:srgbClr val="FF0000"/>
                      </a:solidFill>
                      <a:latin typeface="Times New Roman" pitchFamily="18" charset="0"/>
                    </a:rPr>
                    <a:t>V</a:t>
                  </a:r>
                </a:p>
              </p:txBody>
            </p:sp>
            <p:sp>
              <p:nvSpPr>
                <p:cNvPr id="54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5169" y="912"/>
                  <a:ext cx="166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sz="1600" b="1">
                      <a:solidFill>
                        <a:srgbClr val="FF0000"/>
                      </a:solidFill>
                      <a:latin typeface="Times New Roman" pitchFamily="18" charset="0"/>
                    </a:rPr>
                    <a:t>I</a:t>
                  </a:r>
                </a:p>
              </p:txBody>
            </p:sp>
          </p:grpSp>
          <p:sp>
            <p:nvSpPr>
              <p:cNvPr id="34" name="Line 35"/>
              <p:cNvSpPr>
                <a:spLocks noChangeShapeType="1"/>
              </p:cNvSpPr>
              <p:nvPr/>
            </p:nvSpPr>
            <p:spPr bwMode="auto">
              <a:xfrm>
                <a:off x="3936" y="720"/>
                <a:ext cx="288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36"/>
              <p:cNvSpPr>
                <a:spLocks noChangeShapeType="1"/>
              </p:cNvSpPr>
              <p:nvPr/>
            </p:nvSpPr>
            <p:spPr bwMode="auto">
              <a:xfrm>
                <a:off x="1440" y="864"/>
                <a:ext cx="384" cy="336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99407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NIEL – Non Ionizing Energy Loss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5070" y="972923"/>
            <a:ext cx="4145967" cy="5754579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100" dirty="0"/>
              <a:t>Displacement Damage Function</a:t>
            </a:r>
          </a:p>
          <a:p>
            <a:pPr marL="361950" lvl="1" indent="-184150">
              <a:lnSpc>
                <a:spcPct val="110000"/>
              </a:lnSpc>
            </a:pPr>
            <a:r>
              <a:rPr lang="en-GB" sz="1900" dirty="0"/>
              <a:t>Normalization of radiation fields to </a:t>
            </a:r>
            <a:br>
              <a:rPr lang="en-GB" sz="1900" dirty="0"/>
            </a:br>
            <a:r>
              <a:rPr lang="en-GB" sz="1900" dirty="0"/>
              <a:t>1 MeV neutron equivalent damage (</a:t>
            </a:r>
            <a:r>
              <a:rPr lang="en-GB" sz="1900" dirty="0" err="1"/>
              <a:t>n</a:t>
            </a:r>
            <a:r>
              <a:rPr lang="en-GB" sz="1900" baseline="-25000" dirty="0" err="1"/>
              <a:t>eq</a:t>
            </a:r>
            <a:r>
              <a:rPr lang="en-GB" sz="1900" dirty="0"/>
              <a:t>)</a:t>
            </a:r>
          </a:p>
          <a:p>
            <a:pPr lvl="1">
              <a:lnSpc>
                <a:spcPct val="110000"/>
              </a:lnSpc>
            </a:pPr>
            <a:endParaRPr lang="en-US" sz="1800" dirty="0"/>
          </a:p>
          <a:p>
            <a:pPr lvl="1">
              <a:lnSpc>
                <a:spcPct val="110000"/>
              </a:lnSpc>
            </a:pPr>
            <a:endParaRPr lang="en-US" sz="1800" dirty="0"/>
          </a:p>
          <a:p>
            <a:pPr lvl="1">
              <a:lnSpc>
                <a:spcPct val="110000"/>
              </a:lnSpc>
            </a:pPr>
            <a:endParaRPr lang="en-US" sz="1800" dirty="0"/>
          </a:p>
          <a:p>
            <a:pPr lvl="1">
              <a:lnSpc>
                <a:spcPct val="110000"/>
              </a:lnSpc>
            </a:pPr>
            <a:endParaRPr lang="en-US" sz="1800" dirty="0"/>
          </a:p>
          <a:p>
            <a:pPr lvl="1">
              <a:lnSpc>
                <a:spcPct val="110000"/>
              </a:lnSpc>
            </a:pPr>
            <a:endParaRPr lang="en-US" sz="1800" dirty="0"/>
          </a:p>
          <a:p>
            <a:pPr lvl="1">
              <a:lnSpc>
                <a:spcPct val="110000"/>
              </a:lnSpc>
            </a:pPr>
            <a:endParaRPr lang="en-US" sz="1800" dirty="0"/>
          </a:p>
          <a:p>
            <a:pPr lvl="1">
              <a:lnSpc>
                <a:spcPct val="110000"/>
              </a:lnSpc>
            </a:pPr>
            <a:endParaRPr lang="en-GB" sz="1800" dirty="0"/>
          </a:p>
          <a:p>
            <a:pPr>
              <a:lnSpc>
                <a:spcPct val="110000"/>
              </a:lnSpc>
            </a:pPr>
            <a:r>
              <a:rPr lang="en-GB" sz="2100" b="1" dirty="0"/>
              <a:t>NIEL Hypothesis</a:t>
            </a:r>
            <a:r>
              <a:rPr lang="en-GB" sz="2100" dirty="0"/>
              <a:t>:</a:t>
            </a:r>
          </a:p>
          <a:p>
            <a:pPr marL="361950" lvl="1" indent="-184150">
              <a:lnSpc>
                <a:spcPct val="110000"/>
              </a:lnSpc>
            </a:pPr>
            <a:r>
              <a:rPr lang="en-GB" sz="1900" dirty="0"/>
              <a:t>Assumption: NIEL scaling</a:t>
            </a:r>
            <a:br>
              <a:rPr lang="en-GB" sz="1900" dirty="0"/>
            </a:br>
            <a:r>
              <a:rPr lang="en-GB" sz="1900" dirty="0"/>
              <a:t>of damage parameters</a:t>
            </a:r>
          </a:p>
          <a:p>
            <a:pPr marL="361950" lvl="1" indent="-184150">
              <a:lnSpc>
                <a:spcPct val="110000"/>
              </a:lnSpc>
            </a:pPr>
            <a:r>
              <a:rPr lang="en-GB" sz="1900" dirty="0"/>
              <a:t>Applied to predict damage</a:t>
            </a:r>
            <a:br>
              <a:rPr lang="en-GB" sz="1900" dirty="0"/>
            </a:br>
            <a:r>
              <a:rPr lang="en-GB" sz="1900" dirty="0"/>
              <a:t>of radiation fields in HEP</a:t>
            </a:r>
          </a:p>
          <a:p>
            <a:pPr marL="361950" lvl="1" indent="-184150">
              <a:lnSpc>
                <a:spcPct val="110000"/>
              </a:lnSpc>
            </a:pPr>
            <a:r>
              <a:rPr lang="en-GB" sz="1900" b="1" dirty="0"/>
              <a:t>NIEL violation </a:t>
            </a:r>
            <a:r>
              <a:rPr lang="en-GB" sz="1900" dirty="0"/>
              <a:t>observed:</a:t>
            </a:r>
          </a:p>
          <a:p>
            <a:pPr lvl="2">
              <a:lnSpc>
                <a:spcPct val="110000"/>
              </a:lnSpc>
            </a:pPr>
            <a:r>
              <a:rPr lang="en-GB" sz="1600" dirty="0"/>
              <a:t>Material dependence</a:t>
            </a:r>
          </a:p>
          <a:p>
            <a:pPr lvl="2">
              <a:lnSpc>
                <a:spcPct val="110000"/>
              </a:lnSpc>
            </a:pPr>
            <a:r>
              <a:rPr lang="en-GB" sz="1600" dirty="0"/>
              <a:t>Proton vs. neutron damage</a:t>
            </a:r>
          </a:p>
          <a:p>
            <a:pPr lvl="2">
              <a:lnSpc>
                <a:spcPct val="110000"/>
              </a:lnSpc>
            </a:pPr>
            <a:r>
              <a:rPr lang="en-GB" sz="1600" dirty="0"/>
              <a:t>…</a:t>
            </a:r>
          </a:p>
          <a:p>
            <a:pPr lvl="2">
              <a:lnSpc>
                <a:spcPct val="110000"/>
              </a:lnSpc>
            </a:pPr>
            <a:r>
              <a:rPr lang="en-US" sz="1600" dirty="0"/>
              <a:t>Acceptor removal ?</a:t>
            </a:r>
            <a:endParaRPr lang="en-GB" sz="1600" dirty="0"/>
          </a:p>
          <a:p>
            <a:pPr marL="266700" lvl="1" indent="0">
              <a:buNone/>
            </a:pPr>
            <a:br>
              <a:rPr lang="en-GB" sz="1800" dirty="0">
                <a:latin typeface="Symbol" panose="05050102010706020507" pitchFamily="18" charset="2"/>
              </a:rPr>
            </a:b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9232455" y="2461662"/>
            <a:ext cx="2523633" cy="251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[Data: </a:t>
            </a:r>
            <a:r>
              <a:rPr lang="en-GB" sz="1000" dirty="0" err="1"/>
              <a:t>A.Vasilescu</a:t>
            </a:r>
            <a:r>
              <a:rPr lang="en-GB" sz="1000" dirty="0"/>
              <a:t> and </a:t>
            </a:r>
            <a:r>
              <a:rPr lang="en-GB" sz="1000" dirty="0" err="1"/>
              <a:t>G.Lindstroem</a:t>
            </a:r>
            <a:r>
              <a:rPr lang="en-GB" sz="1000" dirty="0"/>
              <a:t>]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7" y="972923"/>
            <a:ext cx="4434057" cy="29560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8661620" y="1118496"/>
            <a:ext cx="1958412" cy="2599733"/>
            <a:chOff x="7137620" y="1098023"/>
            <a:chExt cx="1958412" cy="2599733"/>
          </a:xfrm>
        </p:grpSpPr>
        <p:sp>
          <p:nvSpPr>
            <p:cNvPr id="16" name="Line 6"/>
            <p:cNvSpPr>
              <a:spLocks noChangeShapeType="1"/>
            </p:cNvSpPr>
            <p:nvPr/>
          </p:nvSpPr>
          <p:spPr bwMode="auto">
            <a:xfrm>
              <a:off x="7281635" y="2150773"/>
              <a:ext cx="1341150" cy="16813"/>
            </a:xfrm>
            <a:prstGeom prst="line">
              <a:avLst/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8553173" y="1968183"/>
              <a:ext cx="542859" cy="400110"/>
            </a:xfrm>
            <a:prstGeom prst="rect">
              <a:avLst/>
            </a:prstGeom>
            <a:noFill/>
            <a:ln w="3175" cap="rnd">
              <a:noFill/>
              <a:prstDash val="sysDot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/>
                <a:t>1</a:t>
              </a:r>
            </a:p>
          </p:txBody>
        </p:sp>
        <p:sp>
          <p:nvSpPr>
            <p:cNvPr id="18" name="Line 5"/>
            <p:cNvSpPr>
              <a:spLocks noChangeShapeType="1"/>
            </p:cNvSpPr>
            <p:nvPr/>
          </p:nvSpPr>
          <p:spPr bwMode="auto">
            <a:xfrm flipH="1">
              <a:off x="7542663" y="1435808"/>
              <a:ext cx="1" cy="2261948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7137620" y="1098023"/>
              <a:ext cx="916730" cy="369332"/>
            </a:xfrm>
            <a:prstGeom prst="rect">
              <a:avLst/>
            </a:prstGeom>
            <a:noFill/>
            <a:ln w="3175" cap="rnd">
              <a:noFill/>
              <a:prstDash val="sysDot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1 MeV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006093" y="1854400"/>
                <a:ext cx="1614089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𝑒𝑞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l-GR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l-GR" i="1">
                                <a:latin typeface="Cambria Math"/>
                                <a:ea typeface="Cambria Math"/>
                              </a:rPr>
                              <m:t>𝜅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𝑥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093" y="1854400"/>
                <a:ext cx="1614089" cy="390748"/>
              </a:xfrm>
              <a:prstGeom prst="rect">
                <a:avLst/>
              </a:prstGeom>
              <a:blipFill>
                <a:blip r:embed="rId4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574916" y="2248003"/>
                <a:ext cx="3209117" cy="1773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l-GR" sz="1400" i="1">
                            <a:latin typeface="Cambria Math"/>
                            <a:ea typeface="Cambria Math"/>
                          </a:rPr>
                          <m:t>𝜅</m:t>
                        </m:r>
                      </m:e>
                      <m:sub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𝑝</m:t>
                        </m:r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1400" i="1" dirty="0">
                    <a:ea typeface="Cambria Math"/>
                  </a:rPr>
                  <a:t> </a:t>
                </a:r>
                <a:r>
                  <a:rPr lang="en-US" sz="1400" dirty="0">
                    <a:ea typeface="Cambria Math"/>
                  </a:rPr>
                  <a:t>0.62 (23 GeV protons)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l-GR" sz="1400" i="1">
                            <a:latin typeface="Cambria Math"/>
                            <a:ea typeface="Cambria Math"/>
                          </a:rPr>
                          <m:t>𝜅</m:t>
                        </m:r>
                      </m:e>
                      <m:sub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𝑝</m:t>
                        </m:r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1400" dirty="0">
                    <a:ea typeface="Cambria Math"/>
                  </a:rPr>
                  <a:t> 1.85 (26 MeV protons)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l-GR" sz="1400" i="1">
                            <a:latin typeface="Cambria Math"/>
                            <a:ea typeface="Cambria Math"/>
                          </a:rPr>
                          <m:t>𝜅</m:t>
                        </m:r>
                      </m:e>
                      <m:sub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𝑝</m:t>
                        </m:r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1400" dirty="0">
                    <a:ea typeface="Cambria Math"/>
                  </a:rPr>
                  <a:t> 2.20 (23 MeV protons)</a:t>
                </a:r>
                <a:endParaRPr lang="en-US" sz="1400" i="1" dirty="0">
                  <a:latin typeface="Cambria Math"/>
                  <a:ea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l-GR" sz="1400" i="1">
                            <a:latin typeface="Cambria Math"/>
                            <a:ea typeface="Cambria Math"/>
                          </a:rPr>
                          <m:t>𝜅</m:t>
                        </m:r>
                      </m:e>
                      <m:sub>
                        <m:r>
                          <a:rPr lang="el-GR" sz="1400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1400" dirty="0">
                    <a:ea typeface="Cambria Math"/>
                  </a:rPr>
                  <a:t> 1.14 (192 MeV </a:t>
                </a:r>
                <a:r>
                  <a:rPr lang="en-US" sz="1400" dirty="0" err="1">
                    <a:ea typeface="Cambria Math"/>
                  </a:rPr>
                  <a:t>pions</a:t>
                </a:r>
                <a:r>
                  <a:rPr lang="en-US" sz="1400" dirty="0">
                    <a:ea typeface="Cambria Math"/>
                  </a:rPr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l-GR" sz="1400" i="1">
                            <a:latin typeface="Cambria Math"/>
                            <a:ea typeface="Cambria Math"/>
                          </a:rPr>
                          <m:t>𝜅</m:t>
                        </m:r>
                      </m:e>
                      <m:sub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𝑛</m:t>
                        </m:r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sz="1400" dirty="0">
                    <a:ea typeface="Cambria Math"/>
                  </a:rPr>
                  <a:t> 0.92 (TRIGA reactor neutrons)</a:t>
                </a:r>
              </a:p>
              <a:p>
                <a:endParaRPr lang="en-GB" dirty="0">
                  <a:ea typeface="Cambria Math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916" y="2248003"/>
                <a:ext cx="3209117" cy="1773371"/>
              </a:xfrm>
              <a:prstGeom prst="rect">
                <a:avLst/>
              </a:prstGeom>
              <a:blipFill>
                <a:blip r:embed="rId5"/>
                <a:stretch>
                  <a:fillRect t="-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49" descr="fig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075" y="4378098"/>
            <a:ext cx="5175915" cy="177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 rot="16200000">
            <a:off x="9389204" y="5051218"/>
            <a:ext cx="22177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[</a:t>
            </a:r>
            <a:r>
              <a:rPr lang="en-GB" sz="1000" dirty="0" err="1"/>
              <a:t>M.Huhtinen</a:t>
            </a:r>
            <a:r>
              <a:rPr lang="en-GB" sz="1000" dirty="0"/>
              <a:t>, NIMA 491(2002), 194]</a:t>
            </a:r>
          </a:p>
        </p:txBody>
      </p:sp>
      <p:sp>
        <p:nvSpPr>
          <p:cNvPr id="24" name="Text Box 48"/>
          <p:cNvSpPr txBox="1">
            <a:spLocks noChangeArrowheads="1"/>
          </p:cNvSpPr>
          <p:nvPr/>
        </p:nvSpPr>
        <p:spPr bwMode="auto">
          <a:xfrm>
            <a:off x="4742193" y="6077206"/>
            <a:ext cx="6477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4300" indent="-1143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dirty="0">
                <a:solidFill>
                  <a:srgbClr val="0000FF"/>
                </a:solidFill>
              </a:rPr>
              <a:t>         </a:t>
            </a:r>
            <a:r>
              <a:rPr lang="en-US" altLang="en-US" sz="1600" dirty="0">
                <a:latin typeface="+mj-lt"/>
              </a:rPr>
              <a:t>10 MeV protons     23 GeV protons    1 MeV neutrons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98272" y="4014921"/>
            <a:ext cx="704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b="1" dirty="0">
                <a:solidFill>
                  <a:srgbClr val="000000"/>
                </a:solidFill>
              </a:rPr>
              <a:t>Simulation</a:t>
            </a:r>
            <a:r>
              <a:rPr lang="en-US" altLang="en-US" sz="1600" dirty="0">
                <a:solidFill>
                  <a:srgbClr val="000000"/>
                </a:solidFill>
              </a:rPr>
              <a:t>: Vacancies in  (1</a:t>
            </a:r>
            <a:r>
              <a:rPr lang="en-US" altLang="en-US" sz="1600" dirty="0">
                <a:solidFill>
                  <a:srgbClr val="000000"/>
                </a:solidFill>
                <a:sym typeface="Symbol" pitchFamily="18" charset="2"/>
              </a:rPr>
              <a:t>m)</a:t>
            </a:r>
            <a:r>
              <a:rPr lang="en-US" altLang="en-US" sz="1600" baseline="30000" dirty="0">
                <a:solidFill>
                  <a:srgbClr val="000000"/>
                </a:solidFill>
                <a:sym typeface="Symbol" pitchFamily="18" charset="2"/>
              </a:rPr>
              <a:t>3 </a:t>
            </a:r>
            <a:r>
              <a:rPr lang="en-US" altLang="en-US" sz="1600" dirty="0">
                <a:solidFill>
                  <a:srgbClr val="000000"/>
                </a:solidFill>
                <a:sym typeface="Symbol" pitchFamily="18" charset="2"/>
              </a:rPr>
              <a:t>after 10</a:t>
            </a:r>
            <a:r>
              <a:rPr lang="en-US" altLang="en-US" sz="1600" baseline="30000" dirty="0">
                <a:solidFill>
                  <a:srgbClr val="000000"/>
                </a:solidFill>
                <a:sym typeface="Symbol" pitchFamily="18" charset="2"/>
              </a:rPr>
              <a:t>14</a:t>
            </a:r>
            <a:r>
              <a:rPr lang="en-US" altLang="en-US" sz="1600" dirty="0">
                <a:solidFill>
                  <a:srgbClr val="000000"/>
                </a:solidFill>
                <a:sym typeface="Symbol" pitchFamily="18" charset="2"/>
              </a:rPr>
              <a:t> particles/cm</a:t>
            </a:r>
            <a:r>
              <a:rPr lang="en-US" altLang="en-US" sz="1600" baseline="30000" dirty="0">
                <a:solidFill>
                  <a:srgbClr val="000000"/>
                </a:solidFill>
                <a:sym typeface="Symbol" pitchFamily="18" charset="2"/>
              </a:rPr>
              <a:t>2</a:t>
            </a:r>
            <a:endParaRPr lang="en-US" altLang="en-US" sz="1600" dirty="0">
              <a:solidFill>
                <a:srgbClr val="000000"/>
              </a:solidFill>
            </a:endParaRPr>
          </a:p>
          <a:p>
            <a:endParaRPr lang="en-GB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980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688" y="89798"/>
            <a:ext cx="6854386" cy="1122777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Radiation induced defects with impact on device performance</a:t>
            </a:r>
            <a:endParaRPr lang="en-GB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144" y="2623885"/>
            <a:ext cx="5104726" cy="2771489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08758" y="1149548"/>
            <a:ext cx="8637105" cy="350524"/>
          </a:xfrm>
        </p:spPr>
        <p:txBody>
          <a:bodyPr>
            <a:normAutofit fontScale="70000" lnSpcReduction="20000"/>
          </a:bodyPr>
          <a:lstStyle/>
          <a:p>
            <a:pPr marL="36513" indent="0">
              <a:buNone/>
            </a:pPr>
            <a:r>
              <a:rPr lang="en-US" dirty="0">
                <a:solidFill>
                  <a:srgbClr val="000000"/>
                </a:solidFill>
              </a:rPr>
              <a:t>RD50 map of most relevant defects for device performance near room temperature:</a:t>
            </a:r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92355" y="2755590"/>
            <a:ext cx="3587303" cy="946406"/>
            <a:chOff x="268354" y="2775468"/>
            <a:chExt cx="3587303" cy="946406"/>
          </a:xfrm>
        </p:grpSpPr>
        <p:sp>
          <p:nvSpPr>
            <p:cNvPr id="9" name="Oval 8"/>
            <p:cNvSpPr/>
            <p:nvPr/>
          </p:nvSpPr>
          <p:spPr>
            <a:xfrm>
              <a:off x="3263525" y="3361835"/>
              <a:ext cx="592132" cy="360039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Text Box 39"/>
            <p:cNvSpPr txBox="1">
              <a:spLocks noChangeArrowheads="1"/>
            </p:cNvSpPr>
            <p:nvPr/>
          </p:nvSpPr>
          <p:spPr bwMode="auto">
            <a:xfrm>
              <a:off x="268354" y="2775468"/>
              <a:ext cx="1691784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ct val="50000"/>
                </a:spcBef>
              </a:lvl1pPr>
            </a:lstStyle>
            <a:p>
              <a:r>
                <a:rPr lang="en-US" dirty="0" err="1"/>
                <a:t>BiOi</a:t>
              </a:r>
              <a:br>
                <a:rPr lang="en-US" sz="1600" dirty="0"/>
              </a:br>
              <a:r>
                <a:rPr lang="en-US" sz="1400" dirty="0"/>
                <a:t>(acceptor removal)</a:t>
              </a:r>
            </a:p>
          </p:txBody>
        </p:sp>
        <p:sp>
          <p:nvSpPr>
            <p:cNvPr id="11" name="Line 40"/>
            <p:cNvSpPr>
              <a:spLocks noChangeShapeType="1"/>
            </p:cNvSpPr>
            <p:nvPr/>
          </p:nvSpPr>
          <p:spPr bwMode="auto">
            <a:xfrm>
              <a:off x="1949331" y="3019583"/>
              <a:ext cx="1308367" cy="46261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 w="lg" len="lg"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02503" y="1872454"/>
            <a:ext cx="3714332" cy="1438640"/>
            <a:chOff x="78503" y="1872454"/>
            <a:chExt cx="3714332" cy="1438640"/>
          </a:xfrm>
        </p:grpSpPr>
        <p:sp>
          <p:nvSpPr>
            <p:cNvPr id="13" name="Text Box 39"/>
            <p:cNvSpPr txBox="1">
              <a:spLocks noChangeArrowheads="1"/>
            </p:cNvSpPr>
            <p:nvPr/>
          </p:nvSpPr>
          <p:spPr bwMode="auto">
            <a:xfrm>
              <a:off x="78503" y="1872454"/>
              <a:ext cx="3062148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ct val="50000"/>
                </a:spcBef>
              </a:lvl1pPr>
            </a:lstStyle>
            <a:p>
              <a:r>
                <a:rPr lang="en-US" dirty="0"/>
                <a:t>Phosphorus: shallow dopant</a:t>
              </a:r>
              <a:br>
                <a:rPr lang="en-US" sz="1600" dirty="0"/>
              </a:br>
              <a:r>
                <a:rPr lang="en-US" sz="1400" dirty="0"/>
                <a:t>(positive charge)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273681" y="2951055"/>
              <a:ext cx="519154" cy="360039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5" name="Line 40"/>
          <p:cNvSpPr>
            <a:spLocks noChangeShapeType="1"/>
          </p:cNvSpPr>
          <p:nvPr/>
        </p:nvSpPr>
        <p:spPr bwMode="auto">
          <a:xfrm>
            <a:off x="3844706" y="2543537"/>
            <a:ext cx="893401" cy="489538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w="lg" len="lg"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45"/>
          <p:cNvSpPr txBox="1">
            <a:spLocks noChangeArrowheads="1"/>
          </p:cNvSpPr>
          <p:nvPr/>
        </p:nvSpPr>
        <p:spPr bwMode="auto">
          <a:xfrm>
            <a:off x="4764858" y="1656880"/>
            <a:ext cx="2858191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BD: positive charge </a:t>
            </a:r>
            <a:br>
              <a:rPr lang="en-US" dirty="0"/>
            </a:br>
            <a:r>
              <a:rPr lang="en-US" sz="1100" dirty="0"/>
              <a:t>higher introduction after proton than after neutron irradiation, oxygen dependent</a:t>
            </a:r>
          </a:p>
        </p:txBody>
      </p:sp>
      <p:sp>
        <p:nvSpPr>
          <p:cNvPr id="18" name="Oval 17"/>
          <p:cNvSpPr/>
          <p:nvPr/>
        </p:nvSpPr>
        <p:spPr>
          <a:xfrm>
            <a:off x="5247612" y="3149760"/>
            <a:ext cx="746141" cy="360039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Line 40"/>
          <p:cNvSpPr>
            <a:spLocks noChangeShapeType="1"/>
          </p:cNvSpPr>
          <p:nvPr/>
        </p:nvSpPr>
        <p:spPr bwMode="auto">
          <a:xfrm>
            <a:off x="5231628" y="2395212"/>
            <a:ext cx="317370" cy="768451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w="lg" len="lg"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7896060" y="1650922"/>
            <a:ext cx="2433613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E30: positive charge</a:t>
            </a:r>
            <a:br>
              <a:rPr lang="en-US" dirty="0"/>
            </a:br>
            <a:r>
              <a:rPr lang="en-US" dirty="0"/>
              <a:t> </a:t>
            </a:r>
            <a:r>
              <a:rPr lang="en-US" sz="1400" dirty="0"/>
              <a:t>higher introduction after proton irradiation than after neutron irradiation</a:t>
            </a:r>
          </a:p>
        </p:txBody>
      </p:sp>
      <p:sp>
        <p:nvSpPr>
          <p:cNvPr id="21" name="Oval 20"/>
          <p:cNvSpPr/>
          <p:nvPr/>
        </p:nvSpPr>
        <p:spPr>
          <a:xfrm>
            <a:off x="5909565" y="2921449"/>
            <a:ext cx="666236" cy="360039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" name="Line 40"/>
          <p:cNvSpPr>
            <a:spLocks noChangeShapeType="1"/>
          </p:cNvSpPr>
          <p:nvPr/>
        </p:nvSpPr>
        <p:spPr bwMode="auto">
          <a:xfrm flipH="1">
            <a:off x="6575801" y="2428623"/>
            <a:ext cx="1320258" cy="60445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w="lg" len="lg"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39"/>
          <p:cNvSpPr txBox="1">
            <a:spLocks noChangeArrowheads="1"/>
          </p:cNvSpPr>
          <p:nvPr/>
        </p:nvSpPr>
        <p:spPr bwMode="auto">
          <a:xfrm>
            <a:off x="9261817" y="2968158"/>
            <a:ext cx="15748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Leakage current: V</a:t>
            </a:r>
            <a:r>
              <a:rPr lang="en-US" baseline="-25000" dirty="0"/>
              <a:t>3</a:t>
            </a:r>
            <a:r>
              <a:rPr lang="en-US" dirty="0"/>
              <a:t> </a:t>
            </a:r>
          </a:p>
        </p:txBody>
      </p:sp>
      <p:sp>
        <p:nvSpPr>
          <p:cNvPr id="24" name="Oval 23"/>
          <p:cNvSpPr/>
          <p:nvPr/>
        </p:nvSpPr>
        <p:spPr>
          <a:xfrm>
            <a:off x="7317924" y="3277413"/>
            <a:ext cx="1588072" cy="787781"/>
          </a:xfrm>
          <a:prstGeom prst="ellips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5" name="Line 40"/>
          <p:cNvSpPr>
            <a:spLocks noChangeShapeType="1"/>
          </p:cNvSpPr>
          <p:nvPr/>
        </p:nvSpPr>
        <p:spPr bwMode="auto">
          <a:xfrm flipH="1">
            <a:off x="8939077" y="3281487"/>
            <a:ext cx="322739" cy="342308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 w="lg" len="lg"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39"/>
          <p:cNvSpPr txBox="1">
            <a:spLocks noChangeArrowheads="1"/>
          </p:cNvSpPr>
          <p:nvPr/>
        </p:nvSpPr>
        <p:spPr bwMode="auto">
          <a:xfrm>
            <a:off x="8939078" y="4073552"/>
            <a:ext cx="1628348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Reverse annealing</a:t>
            </a:r>
            <a:br>
              <a:rPr lang="en-US" dirty="0"/>
            </a:br>
            <a:r>
              <a:rPr lang="en-US" sz="1400" dirty="0"/>
              <a:t>(negative  charge)</a:t>
            </a:r>
          </a:p>
        </p:txBody>
      </p:sp>
      <p:sp>
        <p:nvSpPr>
          <p:cNvPr id="27" name="Oval 38"/>
          <p:cNvSpPr>
            <a:spLocks noChangeArrowheads="1"/>
          </p:cNvSpPr>
          <p:nvPr/>
        </p:nvSpPr>
        <p:spPr bwMode="auto">
          <a:xfrm rot="869036">
            <a:off x="6106120" y="3972620"/>
            <a:ext cx="2003196" cy="746641"/>
          </a:xfrm>
          <a:prstGeom prst="ellips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40"/>
          <p:cNvSpPr>
            <a:spLocks noChangeShapeType="1"/>
          </p:cNvSpPr>
          <p:nvPr/>
        </p:nvSpPr>
        <p:spPr bwMode="auto">
          <a:xfrm flipH="1" flipV="1">
            <a:off x="8170854" y="4525383"/>
            <a:ext cx="778035" cy="0"/>
          </a:xfrm>
          <a:prstGeom prst="line">
            <a:avLst/>
          </a:prstGeom>
          <a:noFill/>
          <a:ln w="15875">
            <a:solidFill>
              <a:srgbClr val="00B050"/>
            </a:solidFill>
            <a:round/>
            <a:headEnd w="lg" len="lg"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39"/>
          <p:cNvSpPr txBox="1">
            <a:spLocks noChangeArrowheads="1"/>
          </p:cNvSpPr>
          <p:nvPr/>
        </p:nvSpPr>
        <p:spPr bwMode="auto">
          <a:xfrm>
            <a:off x="1300472" y="4801582"/>
            <a:ext cx="2538790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</a:lvl1pPr>
          </a:lstStyle>
          <a:p>
            <a:r>
              <a:rPr lang="en-US" dirty="0"/>
              <a:t>Boron: shallow dopant</a:t>
            </a:r>
            <a:br>
              <a:rPr lang="en-US" sz="1600" dirty="0"/>
            </a:br>
            <a:r>
              <a:rPr lang="en-US" sz="1400" dirty="0"/>
              <a:t>(negative  charge)</a:t>
            </a:r>
          </a:p>
        </p:txBody>
      </p:sp>
      <p:sp>
        <p:nvSpPr>
          <p:cNvPr id="30" name="Line 40"/>
          <p:cNvSpPr>
            <a:spLocks noChangeShapeType="1"/>
          </p:cNvSpPr>
          <p:nvPr/>
        </p:nvSpPr>
        <p:spPr bwMode="auto">
          <a:xfrm flipV="1">
            <a:off x="3844707" y="4883646"/>
            <a:ext cx="920152" cy="141372"/>
          </a:xfrm>
          <a:prstGeom prst="line">
            <a:avLst/>
          </a:prstGeom>
          <a:noFill/>
          <a:ln w="15875">
            <a:solidFill>
              <a:srgbClr val="00B050"/>
            </a:solidFill>
            <a:round/>
            <a:headEnd w="lg" len="lg"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24493" y="4639459"/>
            <a:ext cx="492734" cy="360039"/>
          </a:xfrm>
          <a:prstGeom prst="ellipse">
            <a:avLst/>
          </a:prstGeom>
          <a:noFill/>
          <a:ln w="19050" algn="ctr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2" name="Text Box 41"/>
          <p:cNvSpPr txBox="1">
            <a:spLocks noChangeArrowheads="1"/>
          </p:cNvSpPr>
          <p:nvPr/>
        </p:nvSpPr>
        <p:spPr bwMode="auto">
          <a:xfrm>
            <a:off x="1208758" y="3562241"/>
            <a:ext cx="1800200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</a:lvl1pPr>
          </a:lstStyle>
          <a:p>
            <a:r>
              <a:rPr lang="en-US" dirty="0"/>
              <a:t>leakage current</a:t>
            </a:r>
            <a:br>
              <a:rPr lang="en-US" dirty="0"/>
            </a:br>
            <a:r>
              <a:rPr lang="en-US" dirty="0"/>
              <a:t>&amp; neg. charge</a:t>
            </a:r>
            <a:br>
              <a:rPr lang="en-US" sz="1600" dirty="0"/>
            </a:br>
            <a:r>
              <a:rPr lang="en-US" sz="1400" dirty="0"/>
              <a:t>current after  </a:t>
            </a:r>
            <a:r>
              <a:rPr lang="en-US" sz="1400" dirty="0">
                <a:sym typeface="Symbol" pitchFamily="18" charset="2"/>
              </a:rPr>
              <a:t></a:t>
            </a:r>
            <a:r>
              <a:rPr lang="en-US" sz="1400" dirty="0"/>
              <a:t> </a:t>
            </a:r>
            <a:r>
              <a:rPr lang="en-US" sz="1400" dirty="0" err="1"/>
              <a:t>irrad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dirty="0"/>
              <a:t> V</a:t>
            </a:r>
            <a:r>
              <a:rPr lang="en-US" sz="1400" baseline="-25000" dirty="0"/>
              <a:t>2</a:t>
            </a:r>
            <a:r>
              <a:rPr lang="en-US" sz="1400" dirty="0"/>
              <a:t>O (?)</a:t>
            </a:r>
          </a:p>
        </p:txBody>
      </p:sp>
      <p:sp>
        <p:nvSpPr>
          <p:cNvPr id="33" name="Line 40"/>
          <p:cNvSpPr>
            <a:spLocks noChangeShapeType="1"/>
          </p:cNvSpPr>
          <p:nvPr/>
        </p:nvSpPr>
        <p:spPr bwMode="auto">
          <a:xfrm flipV="1">
            <a:off x="3008958" y="3915360"/>
            <a:ext cx="2355239" cy="158191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 w="lg" len="lg"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407090" y="3708338"/>
            <a:ext cx="473749" cy="414046"/>
          </a:xfrm>
          <a:prstGeom prst="ellips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1524000" y="5476851"/>
            <a:ext cx="9238030" cy="942427"/>
          </a:xfrm>
          <a:prstGeom prst="rect">
            <a:avLst/>
          </a:prstGeom>
        </p:spPr>
        <p:txBody>
          <a:bodyPr vert="horz">
            <a:noAutofit/>
          </a:bodyPr>
          <a:lstStyle>
            <a:lvl1pPr marL="182563" indent="-14605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23888" indent="-174625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89013" indent="-182563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dirty="0"/>
              <a:t>Trapping: Indications that E205a and H152K are important </a:t>
            </a:r>
            <a:r>
              <a:rPr lang="en-US" sz="1200" dirty="0"/>
              <a:t>(further work needed)</a:t>
            </a:r>
            <a:endParaRPr lang="en-US" sz="1600" dirty="0"/>
          </a:p>
          <a:p>
            <a:pPr lvl="1"/>
            <a:r>
              <a:rPr lang="en-US" sz="1600" dirty="0"/>
              <a:t>Converging on consistent set of defects observed after p, </a:t>
            </a:r>
            <a:r>
              <a:rPr lang="en-US" sz="1600" dirty="0">
                <a:latin typeface="Symbol" pitchFamily="18" charset="2"/>
              </a:rPr>
              <a:t>p</a:t>
            </a:r>
            <a:r>
              <a:rPr lang="en-US" sz="1600" dirty="0"/>
              <a:t>, n, </a:t>
            </a:r>
            <a:r>
              <a:rPr lang="en-US" sz="1600" dirty="0">
                <a:latin typeface="Symbol" pitchFamily="18" charset="2"/>
              </a:rPr>
              <a:t>g </a:t>
            </a:r>
            <a:r>
              <a:rPr lang="en-US" sz="1600" dirty="0"/>
              <a:t>and e irradiation.</a:t>
            </a:r>
          </a:p>
          <a:p>
            <a:pPr lvl="1"/>
            <a:r>
              <a:rPr lang="en-US" sz="1600" dirty="0"/>
              <a:t>Defect introduction rates are depending on particle type and energy, and some on material!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876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9312" y="620112"/>
            <a:ext cx="8256623" cy="55996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TCAD models from literature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146" y="2765526"/>
            <a:ext cx="2722166" cy="2216378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Several models</a:t>
            </a:r>
            <a:br>
              <a:rPr lang="en-US" sz="2000" dirty="0"/>
            </a:br>
            <a:r>
              <a:rPr lang="en-US" sz="2000" dirty="0"/>
              <a:t> available </a:t>
            </a:r>
            <a:br>
              <a:rPr lang="en-US" sz="2000" dirty="0"/>
            </a:br>
            <a:r>
              <a:rPr lang="en-US" sz="2000" dirty="0"/>
              <a:t>(non exhaustive list):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22605" y="6126676"/>
            <a:ext cx="7965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Table: </a:t>
            </a:r>
            <a:r>
              <a:rPr lang="en-US" sz="1400" i="1" dirty="0" err="1"/>
              <a:t>M.Moll</a:t>
            </a:r>
            <a:r>
              <a:rPr lang="en-US" sz="1400" i="1" dirty="0"/>
              <a:t>,</a:t>
            </a:r>
            <a:r>
              <a:rPr lang="en-GB" sz="1400" i="1" dirty="0"/>
              <a:t> Displacement Damage in Silicon Detectors, </a:t>
            </a:r>
            <a:r>
              <a:rPr lang="en-GB" sz="1200" i="1" dirty="0">
                <a:hlinkClick r:id="rId3"/>
              </a:rPr>
              <a:t>doi.org/10.1109/TNS.2018.2819506</a:t>
            </a:r>
            <a:r>
              <a:rPr lang="en-GB" sz="1200" i="1" dirty="0"/>
              <a:t>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484484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3100"/>
            <a:ext cx="12192000" cy="2000250"/>
          </a:xfrm>
        </p:spPr>
        <p:txBody>
          <a:bodyPr>
            <a:noAutofit/>
          </a:bodyPr>
          <a:lstStyle/>
          <a:p>
            <a:pPr algn="ctr"/>
            <a:r>
              <a:rPr lang="en-GB" sz="6000" dirty="0"/>
              <a:t>Macroscopic Damage </a:t>
            </a:r>
            <a:br>
              <a:rPr lang="en-GB" sz="6000" dirty="0"/>
            </a:br>
            <a:r>
              <a:rPr lang="en-GB" sz="4400" dirty="0"/>
              <a:t>Degradation of Detector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1279"/>
            <a:ext cx="10969139" cy="661749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9714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1026543" y="5"/>
            <a:ext cx="8804873" cy="806427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400" u="sng" dirty="0"/>
              <a:t>Summary</a:t>
            </a:r>
            <a:r>
              <a:rPr lang="en-US" sz="2400" dirty="0"/>
              <a:t>: Basics of Radiation Damage in Silicon Sensors</a:t>
            </a:r>
            <a:endParaRPr lang="en-US" sz="2400" u="sng" dirty="0"/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SIMDET 2025 - Michael Moll, CERN</a:t>
            </a:r>
            <a:endParaRPr lang="en-US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</a:t>
            </a:r>
            <a:fld id="{4B4205AB-9E48-4723-AB1A-29183D7E40CE}" type="slidenum">
              <a:rPr lang="en-US"/>
              <a:pPr>
                <a:defRPr/>
              </a:pPr>
              <a:t>96</a:t>
            </a:fld>
            <a:r>
              <a:rPr lang="en-US"/>
              <a:t>-</a:t>
            </a:r>
          </a:p>
        </p:txBody>
      </p:sp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2508250" y="874714"/>
            <a:ext cx="815975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marL="449263" indent="-449263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90000"/>
              <a:buBlip>
                <a:blip r:embed="rId3"/>
              </a:buBlip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Two general types of radiation damage to the detector materials:</a:t>
            </a:r>
          </a:p>
          <a:p>
            <a:pPr marL="449263" indent="-449263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90000"/>
            </a:pPr>
            <a:endParaRPr lang="en-US" sz="1000" b="1" dirty="0">
              <a:latin typeface="Times New Roman" pitchFamily="18" charset="0"/>
              <a:sym typeface="Symbol" pitchFamily="18" charset="2"/>
            </a:endParaRPr>
          </a:p>
          <a:p>
            <a:pPr marL="449263" indent="-449263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90000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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Bulk (Crystal) damage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due to </a:t>
            </a:r>
            <a:r>
              <a:rPr lang="en-US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Non Ionizing Energy Loss (NIEL)</a:t>
            </a:r>
            <a:br>
              <a:rPr lang="en-US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- displacement damage, built up of crystal defects – 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endParaRPr lang="en-US" sz="1000" b="1" dirty="0">
              <a:latin typeface="Times New Roman" pitchFamily="18" charset="0"/>
              <a:cs typeface="Times New Roman" pitchFamily="18" charset="0"/>
            </a:endParaRPr>
          </a:p>
          <a:p>
            <a:pPr marL="1074738" lvl="1" indent="-446088" eaLnBrk="0" hangingPunct="0">
              <a:lnSpc>
                <a:spcPct val="90000"/>
              </a:lnSpc>
              <a:spcBef>
                <a:spcPct val="20000"/>
              </a:spcBef>
              <a:buClr>
                <a:srgbClr val="3333FF"/>
              </a:buClr>
              <a:buFontTx/>
              <a:buAutoNum type="romanUcPeriod"/>
            </a:pPr>
            <a:r>
              <a:rPr lang="en-US" b="1" dirty="0">
                <a:latin typeface="Times New Roman" pitchFamily="18" charset="0"/>
                <a:sym typeface="Symbol" pitchFamily="18" charset="2"/>
              </a:rPr>
              <a:t>Change of 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effective doping concentration </a:t>
            </a:r>
            <a:r>
              <a:rPr lang="en-US" b="1" dirty="0">
                <a:latin typeface="Times New Roman" pitchFamily="18" charset="0"/>
                <a:sym typeface="Symbol" pitchFamily="18" charset="2"/>
              </a:rPr>
              <a:t>&amp;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acceptor/donor removal</a:t>
            </a:r>
            <a:br>
              <a:rPr lang="en-US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</a:br>
            <a:r>
              <a:rPr lang="en-US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b="1" dirty="0">
                <a:latin typeface="Times New Roman" pitchFamily="18" charset="0"/>
                <a:sym typeface="Symbol" pitchFamily="18" charset="2"/>
              </a:rPr>
              <a:t>(higher depletion voltage, under- depletion)</a:t>
            </a:r>
            <a:br>
              <a:rPr lang="en-US" b="1" dirty="0">
                <a:latin typeface="Times New Roman" pitchFamily="18" charset="0"/>
                <a:sym typeface="Symbol" pitchFamily="18" charset="2"/>
              </a:rPr>
            </a:br>
            <a:r>
              <a:rPr lang="en-US" sz="800" b="1" dirty="0">
                <a:latin typeface="Times New Roman" pitchFamily="18" charset="0"/>
                <a:sym typeface="Symbol" pitchFamily="18" charset="2"/>
              </a:rPr>
              <a:t>   </a:t>
            </a:r>
            <a:endParaRPr lang="en-US" sz="800" dirty="0">
              <a:latin typeface="Times New Roman" pitchFamily="18" charset="0"/>
              <a:sym typeface="Symbol" pitchFamily="18" charset="2"/>
            </a:endParaRPr>
          </a:p>
          <a:p>
            <a:pPr marL="1074738" lvl="1" indent="-446088" eaLnBrk="0" hangingPunct="0">
              <a:lnSpc>
                <a:spcPct val="90000"/>
              </a:lnSpc>
              <a:spcBef>
                <a:spcPct val="20000"/>
              </a:spcBef>
              <a:buClr>
                <a:srgbClr val="3333FF"/>
              </a:buClr>
              <a:buFontTx/>
              <a:buAutoNum type="romanUcPeriod"/>
            </a:pPr>
            <a:r>
              <a:rPr lang="en-US" b="1" dirty="0">
                <a:latin typeface="Times New Roman" pitchFamily="18" charset="0"/>
              </a:rPr>
              <a:t>Increase of 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leakage current</a:t>
            </a:r>
            <a:r>
              <a:rPr lang="en-US" b="1" dirty="0">
                <a:latin typeface="Times New Roman" pitchFamily="18" charset="0"/>
              </a:rPr>
              <a:t> (increase of shot noise, thermal runaway)</a:t>
            </a:r>
            <a:br>
              <a:rPr lang="en-US" b="1" dirty="0">
                <a:latin typeface="Times New Roman" pitchFamily="18" charset="0"/>
              </a:rPr>
            </a:br>
            <a:r>
              <a:rPr lang="en-US" sz="800" b="1" dirty="0">
                <a:latin typeface="Times New Roman" pitchFamily="18" charset="0"/>
              </a:rPr>
              <a:t>   </a:t>
            </a:r>
            <a:endParaRPr lang="en-US" sz="800" dirty="0">
              <a:latin typeface="Times New Roman" pitchFamily="18" charset="0"/>
              <a:sym typeface="Symbol" pitchFamily="18" charset="2"/>
            </a:endParaRPr>
          </a:p>
          <a:p>
            <a:pPr marL="1074738" lvl="1" indent="-446088" eaLnBrk="0" hangingPunct="0">
              <a:lnSpc>
                <a:spcPct val="90000"/>
              </a:lnSpc>
              <a:spcBef>
                <a:spcPct val="20000"/>
              </a:spcBef>
              <a:buClr>
                <a:srgbClr val="3333FF"/>
              </a:buClr>
              <a:buFontTx/>
              <a:buAutoNum type="romanUcPeriod"/>
            </a:pPr>
            <a:r>
              <a:rPr lang="en-US" b="1" dirty="0">
                <a:latin typeface="Times New Roman" pitchFamily="18" charset="0"/>
                <a:sym typeface="Symbol" pitchFamily="18" charset="2"/>
              </a:rPr>
              <a:t>Increase of 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charge carrier trapping </a:t>
            </a:r>
            <a:r>
              <a:rPr lang="en-US" b="1" dirty="0">
                <a:latin typeface="Times New Roman" pitchFamily="18" charset="0"/>
                <a:sym typeface="Symbol" pitchFamily="18" charset="2"/>
              </a:rPr>
              <a:t>(loss of charge)</a:t>
            </a:r>
            <a:br>
              <a:rPr lang="en-US" b="1" dirty="0">
                <a:latin typeface="Times New Roman" pitchFamily="18" charset="0"/>
                <a:sym typeface="Symbol" pitchFamily="18" charset="2"/>
              </a:rPr>
            </a:br>
            <a:r>
              <a:rPr lang="en-US" b="1" dirty="0">
                <a:latin typeface="Times New Roman" pitchFamily="18" charset="0"/>
                <a:sym typeface="Symbol" pitchFamily="18" charset="2"/>
              </a:rPr>
              <a:t>   </a:t>
            </a:r>
            <a:br>
              <a:rPr lang="en-US" b="1" dirty="0">
                <a:latin typeface="Times New Roman" pitchFamily="18" charset="0"/>
                <a:sym typeface="Symbol" pitchFamily="18" charset="2"/>
              </a:rPr>
            </a:br>
            <a:endParaRPr lang="en-US" sz="1000" b="1" dirty="0">
              <a:latin typeface="Times New Roman" pitchFamily="18" charset="0"/>
              <a:sym typeface="Symbol" pitchFamily="18" charset="2"/>
            </a:endParaRPr>
          </a:p>
          <a:p>
            <a:pPr marL="449263" indent="-449263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90000"/>
            </a:pPr>
            <a:r>
              <a:rPr lang="en-US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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Surface damage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due to </a:t>
            </a:r>
            <a:r>
              <a:rPr lang="en-GB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Ionizing Energy Loss (IEL)</a:t>
            </a:r>
            <a:br>
              <a:rPr lang="en-GB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b="1" dirty="0">
                <a:latin typeface="Times New Roman" pitchFamily="18" charset="0"/>
                <a:cs typeface="Times New Roman" pitchFamily="18" charset="0"/>
              </a:rPr>
              <a:t>         - accumulation of </a:t>
            </a:r>
            <a:r>
              <a:rPr lang="en-US" b="1" dirty="0">
                <a:latin typeface="Times New Roman" pitchFamily="18" charset="0"/>
              </a:rPr>
              <a:t>positive in the oxide (SiO</a:t>
            </a:r>
            <a:r>
              <a:rPr lang="en-US" b="1" baseline="-25000" dirty="0">
                <a:latin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</a:rPr>
              <a:t>) and the Si/SiO</a:t>
            </a:r>
            <a:r>
              <a:rPr lang="en-US" b="1" baseline="-25000" dirty="0">
                <a:latin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</a:rPr>
              <a:t> interface –</a:t>
            </a:r>
            <a:br>
              <a:rPr lang="en-US" b="1" dirty="0">
                <a:latin typeface="Times New Roman" pitchFamily="18" charset="0"/>
              </a:rPr>
            </a:br>
            <a:r>
              <a:rPr lang="en-US" b="1" dirty="0">
                <a:latin typeface="Times New Roman" pitchFamily="18" charset="0"/>
              </a:rPr>
              <a:t>               </a:t>
            </a:r>
            <a:r>
              <a:rPr lang="en-US" dirty="0">
                <a:latin typeface="Times New Roman" pitchFamily="18" charset="0"/>
              </a:rPr>
              <a:t>affects:  </a:t>
            </a:r>
            <a:r>
              <a:rPr lang="en-US" dirty="0" err="1">
                <a:latin typeface="Times New Roman" pitchFamily="18" charset="0"/>
              </a:rPr>
              <a:t>interstrip</a:t>
            </a:r>
            <a:r>
              <a:rPr lang="en-US" dirty="0">
                <a:latin typeface="Times New Roman" pitchFamily="18" charset="0"/>
              </a:rPr>
              <a:t> capacitance (noise factor), breakdown behavior, …</a:t>
            </a:r>
            <a:br>
              <a:rPr lang="en-US" b="1" dirty="0">
                <a:latin typeface="Times New Roman" pitchFamily="18" charset="0"/>
              </a:rPr>
            </a:br>
            <a:endParaRPr lang="en-GB" sz="1600" b="1" dirty="0">
              <a:latin typeface="Times New Roman" pitchFamily="18" charset="0"/>
              <a:cs typeface="Times New Roman" pitchFamily="18" charset="0"/>
            </a:endParaRPr>
          </a:p>
          <a:p>
            <a:pPr marL="449263" indent="-449263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90000"/>
              <a:buBlip>
                <a:blip r:embed="rId3"/>
              </a:buBlip>
            </a:pP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Impact on detector performance and Charge Collection Efficiency</a:t>
            </a:r>
            <a:br>
              <a:rPr lang="en-GB" sz="2000" dirty="0">
                <a:latin typeface="Times New Roman" pitchFamily="18" charset="0"/>
                <a:cs typeface="Times New Roman" pitchFamily="18" charset="0"/>
              </a:rPr>
            </a:b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 (depending on detector type and </a:t>
            </a:r>
            <a:r>
              <a:rPr lang="en-GB" sz="2000" u="sng" dirty="0">
                <a:latin typeface="Times New Roman" pitchFamily="18" charset="0"/>
                <a:cs typeface="Times New Roman" pitchFamily="18" charset="0"/>
              </a:rPr>
              <a:t>geometry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GB" sz="2000" u="sng" dirty="0">
                <a:latin typeface="Times New Roman" pitchFamily="18" charset="0"/>
                <a:cs typeface="Times New Roman" pitchFamily="18" charset="0"/>
              </a:rPr>
              <a:t>readout electronics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!)</a:t>
            </a:r>
            <a:br>
              <a:rPr lang="en-GB" sz="2000" b="1" dirty="0">
                <a:latin typeface="Times New Roman" pitchFamily="18" charset="0"/>
                <a:cs typeface="Times New Roman" pitchFamily="18" charset="0"/>
              </a:rPr>
            </a:br>
            <a:br>
              <a:rPr lang="en-GB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GB" sz="2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Signal/noise ratio is the quantity to watch </a:t>
            </a:r>
            <a:endParaRPr lang="en-US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9263" indent="-449263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90000"/>
            </a:pP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     </a:t>
            </a:r>
            <a:r>
              <a:rPr lang="en-US" sz="2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Sensors can fail from radiation damage !</a:t>
            </a:r>
            <a:br>
              <a:rPr lang="en-US" sz="2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05490" y="1535114"/>
            <a:ext cx="2019300" cy="2580028"/>
            <a:chOff x="0" y="967"/>
            <a:chExt cx="1272" cy="1632"/>
          </a:xfrm>
        </p:grpSpPr>
        <p:sp>
          <p:nvSpPr>
            <p:cNvPr id="22541" name="Oval 5"/>
            <p:cNvSpPr>
              <a:spLocks noChangeArrowheads="1"/>
            </p:cNvSpPr>
            <p:nvPr/>
          </p:nvSpPr>
          <p:spPr bwMode="auto">
            <a:xfrm>
              <a:off x="956" y="1647"/>
              <a:ext cx="310" cy="673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3200" b="1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sp>
          <p:nvSpPr>
            <p:cNvPr id="22542" name="Text Box 6"/>
            <p:cNvSpPr txBox="1">
              <a:spLocks noChangeArrowheads="1"/>
            </p:cNvSpPr>
            <p:nvPr/>
          </p:nvSpPr>
          <p:spPr bwMode="auto">
            <a:xfrm>
              <a:off x="75" y="1918"/>
              <a:ext cx="740" cy="6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1600" b="1" dirty="0">
                  <a:solidFill>
                    <a:srgbClr val="FF0000"/>
                  </a:solidFill>
                  <a:latin typeface="Times New Roman" pitchFamily="18" charset="0"/>
                </a:rPr>
                <a:t>Same for all tested Silicon materials!</a:t>
              </a:r>
              <a:endParaRPr lang="en-US" sz="16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2543" name="Line 7"/>
            <p:cNvSpPr>
              <a:spLocks noChangeShapeType="1"/>
            </p:cNvSpPr>
            <p:nvPr/>
          </p:nvSpPr>
          <p:spPr bwMode="auto">
            <a:xfrm>
              <a:off x="762" y="1196"/>
              <a:ext cx="244" cy="9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Oval 8"/>
            <p:cNvSpPr>
              <a:spLocks noChangeArrowheads="1"/>
            </p:cNvSpPr>
            <p:nvPr/>
          </p:nvSpPr>
          <p:spPr bwMode="auto">
            <a:xfrm>
              <a:off x="962" y="1264"/>
              <a:ext cx="310" cy="277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3200" b="1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sp>
          <p:nvSpPr>
            <p:cNvPr id="22545" name="Text Box 9"/>
            <p:cNvSpPr txBox="1">
              <a:spLocks noChangeArrowheads="1"/>
            </p:cNvSpPr>
            <p:nvPr/>
          </p:nvSpPr>
          <p:spPr bwMode="auto">
            <a:xfrm>
              <a:off x="0" y="967"/>
              <a:ext cx="865" cy="8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1600" b="1" dirty="0">
                  <a:latin typeface="Times New Roman" pitchFamily="18" charset="0"/>
                </a:rPr>
                <a:t>Influenced by impurities</a:t>
              </a:r>
              <a:br>
                <a:rPr lang="en-GB" sz="1600" b="1" dirty="0">
                  <a:latin typeface="Times New Roman" pitchFamily="18" charset="0"/>
                </a:rPr>
              </a:br>
              <a:r>
                <a:rPr lang="en-GB" sz="1600" b="1" dirty="0">
                  <a:latin typeface="Times New Roman" pitchFamily="18" charset="0"/>
                </a:rPr>
                <a:t>in Si – </a:t>
              </a:r>
              <a:r>
                <a:rPr lang="en-GB" sz="1600" b="1" dirty="0">
                  <a:solidFill>
                    <a:srgbClr val="FF0000"/>
                  </a:solidFill>
                  <a:latin typeface="Times New Roman" pitchFamily="18" charset="0"/>
                </a:rPr>
                <a:t>Defect Engineering</a:t>
              </a:r>
              <a:br>
                <a:rPr lang="en-GB" sz="1600" b="1" dirty="0">
                  <a:solidFill>
                    <a:srgbClr val="FF0000"/>
                  </a:solidFill>
                  <a:latin typeface="Times New Roman" pitchFamily="18" charset="0"/>
                </a:rPr>
              </a:br>
              <a:r>
                <a:rPr lang="en-GB" sz="1600" b="1" dirty="0">
                  <a:solidFill>
                    <a:srgbClr val="FF0000"/>
                  </a:solidFill>
                  <a:latin typeface="Times New Roman" pitchFamily="18" charset="0"/>
                </a:rPr>
                <a:t>is possible!</a:t>
              </a:r>
              <a:endParaRPr lang="en-US" sz="16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2546" name="Line 10"/>
            <p:cNvSpPr>
              <a:spLocks noChangeShapeType="1"/>
            </p:cNvSpPr>
            <p:nvPr/>
          </p:nvSpPr>
          <p:spPr bwMode="auto">
            <a:xfrm flipV="1">
              <a:off x="804" y="2167"/>
              <a:ext cx="158" cy="6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411036" y="4959170"/>
            <a:ext cx="3605213" cy="1481138"/>
            <a:chOff x="3078" y="3124"/>
            <a:chExt cx="2271" cy="933"/>
          </a:xfrm>
        </p:grpSpPr>
        <p:sp>
          <p:nvSpPr>
            <p:cNvPr id="22536" name="Oval 12"/>
            <p:cNvSpPr>
              <a:spLocks noChangeArrowheads="1"/>
            </p:cNvSpPr>
            <p:nvPr/>
          </p:nvSpPr>
          <p:spPr bwMode="auto">
            <a:xfrm>
              <a:off x="3986" y="3124"/>
              <a:ext cx="1304" cy="474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3200" b="1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sp>
          <p:nvSpPr>
            <p:cNvPr id="22537" name="Text Box 13"/>
            <p:cNvSpPr txBox="1">
              <a:spLocks noChangeArrowheads="1"/>
            </p:cNvSpPr>
            <p:nvPr/>
          </p:nvSpPr>
          <p:spPr bwMode="auto">
            <a:xfrm>
              <a:off x="4609" y="3691"/>
              <a:ext cx="740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1600" b="1" dirty="0">
                  <a:solidFill>
                    <a:srgbClr val="FF0000"/>
                  </a:solidFill>
                  <a:latin typeface="Times New Roman" pitchFamily="18" charset="0"/>
                </a:rPr>
                <a:t>Can be optimized!</a:t>
              </a:r>
              <a:endParaRPr lang="en-US" sz="16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2538" name="Line 14"/>
            <p:cNvSpPr>
              <a:spLocks noChangeShapeType="1"/>
            </p:cNvSpPr>
            <p:nvPr/>
          </p:nvSpPr>
          <p:spPr bwMode="auto">
            <a:xfrm flipH="1" flipV="1">
              <a:off x="3702" y="3464"/>
              <a:ext cx="1134" cy="28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9" name="Oval 15"/>
            <p:cNvSpPr>
              <a:spLocks noChangeArrowheads="1"/>
            </p:cNvSpPr>
            <p:nvPr/>
          </p:nvSpPr>
          <p:spPr bwMode="auto">
            <a:xfrm>
              <a:off x="3078" y="3209"/>
              <a:ext cx="681" cy="277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3200" b="1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sp>
          <p:nvSpPr>
            <p:cNvPr id="22540" name="Line 17"/>
            <p:cNvSpPr>
              <a:spLocks noChangeShapeType="1"/>
            </p:cNvSpPr>
            <p:nvPr/>
          </p:nvSpPr>
          <p:spPr bwMode="auto">
            <a:xfrm flipH="1" flipV="1">
              <a:off x="4749" y="3587"/>
              <a:ext cx="87" cy="16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6336"/>
            <a:ext cx="12192000" cy="314325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Radiation Damage</a:t>
            </a:r>
            <a:br>
              <a:rPr lang="en-US" sz="6000" dirty="0"/>
            </a:br>
            <a:r>
              <a:rPr lang="en-US" sz="6000" dirty="0"/>
              <a:t>in the LHC Experiments</a:t>
            </a:r>
            <a:br>
              <a:rPr lang="en-US" sz="6000" dirty="0"/>
            </a:br>
            <a:r>
              <a:rPr lang="en-US" sz="3600" dirty="0"/>
              <a:t>(Silicon Detectors)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1279"/>
            <a:ext cx="10969139" cy="661749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S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4546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8511" t="23571" r="42344" b="8272"/>
          <a:stretch/>
        </p:blipFill>
        <p:spPr>
          <a:xfrm rot="576831">
            <a:off x="9069867" y="2948006"/>
            <a:ext cx="2382109" cy="3336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584" y="80503"/>
            <a:ext cx="7033290" cy="940443"/>
          </a:xfrm>
        </p:spPr>
        <p:txBody>
          <a:bodyPr>
            <a:noAutofit/>
          </a:bodyPr>
          <a:lstStyle/>
          <a:p>
            <a:r>
              <a:rPr lang="en-GB" sz="3200" dirty="0"/>
              <a:t>Radiation Effects in LHC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971" y="1020946"/>
            <a:ext cx="7681688" cy="570053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GB" sz="2600" dirty="0"/>
              <a:t>5 workshops on “Radiation Effects at LHC Experiments and Impact on Operation and Performance” organized (2011 - 2019)</a:t>
            </a:r>
            <a:br>
              <a:rPr lang="en-GB" sz="2300" dirty="0"/>
            </a:br>
            <a:endParaRPr lang="en-GB" sz="1400" dirty="0"/>
          </a:p>
          <a:p>
            <a:pPr lvl="1"/>
            <a:r>
              <a:rPr lang="en-GB" sz="2600" dirty="0"/>
              <a:t>Common Workshop: (ALICE), ATLAS, CMS, </a:t>
            </a:r>
            <a:r>
              <a:rPr lang="en-GB" sz="2600" dirty="0" err="1"/>
              <a:t>LHCb</a:t>
            </a:r>
            <a:r>
              <a:rPr lang="en-GB" sz="2600" dirty="0"/>
              <a:t>, RD50  </a:t>
            </a:r>
          </a:p>
          <a:p>
            <a:pPr lvl="2"/>
            <a:r>
              <a:rPr lang="en-GB" sz="2600" dirty="0"/>
              <a:t>Sensor Measurements</a:t>
            </a:r>
          </a:p>
          <a:p>
            <a:pPr lvl="2"/>
            <a:r>
              <a:rPr lang="en-GB" sz="2600" dirty="0"/>
              <a:t>Electronics/Optoelectronics</a:t>
            </a:r>
          </a:p>
          <a:p>
            <a:pPr lvl="2"/>
            <a:r>
              <a:rPr lang="en-GB" sz="2600" dirty="0"/>
              <a:t>Radiation Simulation and Monitoring</a:t>
            </a:r>
          </a:p>
          <a:p>
            <a:pPr lvl="2"/>
            <a:r>
              <a:rPr lang="en-GB" sz="2600" dirty="0"/>
              <a:t>Sensor Simulation</a:t>
            </a:r>
            <a:br>
              <a:rPr lang="en-GB" dirty="0"/>
            </a:br>
            <a:endParaRPr lang="en-GB" sz="2600" dirty="0"/>
          </a:p>
          <a:p>
            <a:r>
              <a:rPr lang="en-GB" sz="2600" dirty="0"/>
              <a:t>Outcome and follow-up:</a:t>
            </a:r>
          </a:p>
          <a:p>
            <a:pPr lvl="1">
              <a:lnSpc>
                <a:spcPct val="120000"/>
              </a:lnSpc>
            </a:pPr>
            <a:r>
              <a:rPr lang="en-GB" sz="2600" dirty="0"/>
              <a:t>Generally good agreement between RD50 damage prediction models (</a:t>
            </a:r>
            <a:r>
              <a:rPr lang="en-GB" sz="2600" dirty="0" err="1"/>
              <a:t>e.g.“Hamburg</a:t>
            </a:r>
            <a:r>
              <a:rPr lang="en-GB" sz="2600" dirty="0"/>
              <a:t> model”) and radiation damage observed by the LHC experiments.</a:t>
            </a:r>
          </a:p>
          <a:p>
            <a:pPr lvl="1">
              <a:lnSpc>
                <a:spcPct val="120000"/>
              </a:lnSpc>
            </a:pPr>
            <a:r>
              <a:rPr lang="en-GB" sz="2600" dirty="0"/>
              <a:t>More coherent approach in data analyses agreed and documented.</a:t>
            </a:r>
          </a:p>
          <a:p>
            <a:pPr lvl="1">
              <a:lnSpc>
                <a:spcPct val="120000"/>
              </a:lnSpc>
            </a:pPr>
            <a:r>
              <a:rPr lang="en-GB" sz="2600" dirty="0"/>
              <a:t>Modelling will have to be refined in some areas for run 3 !</a:t>
            </a:r>
            <a:br>
              <a:rPr lang="en-GB" sz="2300" dirty="0"/>
            </a:br>
            <a:endParaRPr lang="en-GB" sz="2300" dirty="0"/>
          </a:p>
          <a:p>
            <a:pPr>
              <a:lnSpc>
                <a:spcPct val="120000"/>
              </a:lnSpc>
            </a:pPr>
            <a:r>
              <a:rPr lang="en-GB" sz="2700" b="1" dirty="0"/>
              <a:t>CERN Yellow Report</a:t>
            </a:r>
            <a:r>
              <a:rPr lang="en-GB" sz="2700" dirty="0"/>
              <a:t> written and edited by a team from RD50 &amp; all LHC experiments has been published (154 pages, Radiation effects in the LHC experiments </a:t>
            </a:r>
            <a:r>
              <a:rPr lang="en-GB" sz="2700" dirty="0">
                <a:hlinkClick r:id="rId3"/>
              </a:rPr>
              <a:t>https://cds.cern.ch/record/2764325</a:t>
            </a:r>
            <a:r>
              <a:rPr lang="en-GB" sz="2700" dirty="0"/>
              <a:t>) summarizing observations, comparing results from different experiments against each other, listing open questions and outlining further work towards Run 3.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6918">
            <a:off x="8734215" y="1017368"/>
            <a:ext cx="2408737" cy="1829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415639">
            <a:off x="6660420" y="1728416"/>
            <a:ext cx="3752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1400" dirty="0"/>
              <a:t>[</a:t>
            </a:r>
            <a:r>
              <a:rPr lang="en-GB" sz="1400" dirty="0">
                <a:hlinkClick r:id="rId5"/>
              </a:rPr>
              <a:t>https://indico.cern.ch/event/769192</a:t>
            </a:r>
            <a:r>
              <a:rPr lang="en-GB" sz="1400" dirty="0"/>
              <a:t>]</a:t>
            </a:r>
          </a:p>
        </p:txBody>
      </p:sp>
      <p:sp>
        <p:nvSpPr>
          <p:cNvPr id="13" name="TextBox 12"/>
          <p:cNvSpPr txBox="1"/>
          <p:nvPr/>
        </p:nvSpPr>
        <p:spPr>
          <a:xfrm rot="16775949">
            <a:off x="6931626" y="4427367"/>
            <a:ext cx="3752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1400" dirty="0"/>
              <a:t>[</a:t>
            </a:r>
            <a:r>
              <a:rPr lang="en-GB" sz="1400" dirty="0">
                <a:hlinkClick r:id="rId3"/>
              </a:rPr>
              <a:t>https://cds.cern.ch/record/2764325</a:t>
            </a:r>
            <a:r>
              <a:rPr lang="en-GB" sz="1400" dirty="0"/>
              <a:t> 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67EB0-FEEC-D9CE-4D37-A9929A6771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3848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657385" y="2961876"/>
            <a:ext cx="2857519" cy="449921"/>
          </a:xfrm>
          <a:prstGeom prst="roundRect">
            <a:avLst>
              <a:gd name="adj" fmla="val 24987"/>
            </a:avLst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552" y="1315633"/>
            <a:ext cx="3689144" cy="26895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443" y="4173386"/>
            <a:ext cx="3040093" cy="2252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943" y="0"/>
            <a:ext cx="6931131" cy="940443"/>
          </a:xfrm>
        </p:spPr>
        <p:txBody>
          <a:bodyPr>
            <a:normAutofit/>
          </a:bodyPr>
          <a:lstStyle/>
          <a:p>
            <a:r>
              <a:rPr lang="en-GB" sz="3200" dirty="0"/>
              <a:t>Radiation Effects in LHC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521" y="816160"/>
            <a:ext cx="10312654" cy="594650"/>
          </a:xfrm>
        </p:spPr>
        <p:txBody>
          <a:bodyPr>
            <a:normAutofit fontScale="77500" lnSpcReduction="20000"/>
          </a:bodyPr>
          <a:lstStyle/>
          <a:p>
            <a:r>
              <a:rPr lang="en-GB" sz="2000" dirty="0"/>
              <a:t>Review of radiation effects in the LHC Experiments in several workshops [</a:t>
            </a:r>
            <a:r>
              <a:rPr lang="en-GB" sz="2000" dirty="0">
                <a:hlinkClick r:id="rId5"/>
              </a:rPr>
              <a:t>INDICO</a:t>
            </a:r>
            <a:r>
              <a:rPr lang="en-GB" sz="2000" dirty="0"/>
              <a:t>]</a:t>
            </a:r>
          </a:p>
          <a:p>
            <a:pPr lvl="1"/>
            <a:r>
              <a:rPr lang="en-GB" sz="1600" dirty="0"/>
              <a:t>Common working group: RD50 &amp; LHC experiments </a:t>
            </a:r>
            <a:r>
              <a:rPr lang="en-GB" sz="1600" dirty="0">
                <a:sym typeface="Wingdings" panose="05000000000000000000" pitchFamily="2" charset="2"/>
              </a:rPr>
              <a:t> Publication of a summary report in April 2021 [CERN Yellow Report </a:t>
            </a:r>
            <a:r>
              <a:rPr lang="en-GB" sz="1600" dirty="0">
                <a:sym typeface="Wingdings" panose="05000000000000000000" pitchFamily="2" charset="2"/>
                <a:hlinkClick r:id="rId6"/>
              </a:rPr>
              <a:t>link</a:t>
            </a:r>
            <a:r>
              <a:rPr lang="en-GB" sz="1600" dirty="0">
                <a:sym typeface="Wingdings" panose="05000000000000000000" pitchFamily="2" charset="2"/>
              </a:rPr>
              <a:t>]</a:t>
            </a:r>
            <a:endParaRPr lang="en-GB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39796" y="6356351"/>
            <a:ext cx="4342632" cy="365125"/>
          </a:xfrm>
        </p:spPr>
        <p:txBody>
          <a:bodyPr/>
          <a:lstStyle/>
          <a:p>
            <a:r>
              <a:rPr lang="en-GB"/>
              <a:t>SIMDET 2025 - Michael Moll, CERN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25122" y="6356351"/>
            <a:ext cx="668565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99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4137" y="1252674"/>
            <a:ext cx="3233213" cy="2961057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855303" y="4608324"/>
            <a:ext cx="1906224" cy="840999"/>
          </a:xfrm>
          <a:prstGeom prst="roundRect">
            <a:avLst>
              <a:gd name="adj" fmla="val 24987"/>
            </a:avLst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734669" y="4608124"/>
            <a:ext cx="2142698" cy="841199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>
            <a:lvl1pPr marL="182563" indent="-14605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23888" indent="-174625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89013" indent="-182563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 algn="ctr">
              <a:lnSpc>
                <a:spcPct val="120000"/>
              </a:lnSpc>
              <a:buNone/>
            </a:pPr>
            <a:r>
              <a:rPr lang="en-GB" sz="4800" b="1" dirty="0"/>
              <a:t>ATLAS B-layer </a:t>
            </a:r>
            <a:br>
              <a:rPr lang="en-GB" sz="4800" b="1" dirty="0"/>
            </a:br>
            <a:r>
              <a:rPr lang="en-GB" sz="4800" dirty="0"/>
              <a:t>data vs. MC&amp;NIEL</a:t>
            </a:r>
            <a:br>
              <a:rPr lang="en-GB" sz="4800" dirty="0"/>
            </a:br>
            <a:r>
              <a:rPr lang="en-GB" sz="4800" dirty="0"/>
              <a:t>strong z-dependence;</a:t>
            </a:r>
            <a:br>
              <a:rPr lang="en-GB" sz="4800" dirty="0"/>
            </a:br>
            <a:r>
              <a:rPr lang="en-GB" sz="4800" dirty="0"/>
              <a:t> </a:t>
            </a:r>
            <a:r>
              <a:rPr lang="en-GB" sz="4800" dirty="0">
                <a:solidFill>
                  <a:srgbClr val="FF0000"/>
                </a:solidFill>
              </a:rPr>
              <a:t>unexpected</a:t>
            </a:r>
            <a:r>
              <a:rPr lang="en-GB" sz="4800" dirty="0"/>
              <a:t> 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64964" y="6020200"/>
            <a:ext cx="3857004" cy="60016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2"/>
            </a:solidFill>
          </a:ln>
        </p:spPr>
        <p:txBody>
          <a:bodyPr wrap="square" lIns="36000" rIns="36000" rtlCol="0">
            <a:spAutoFit/>
          </a:bodyPr>
          <a:lstStyle/>
          <a:p>
            <a:pPr lvl="0" algn="ctr"/>
            <a:r>
              <a:rPr lang="en-GB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Plots: </a:t>
            </a:r>
            <a:r>
              <a:rPr lang="en-GB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Radiation Effects Workshop Feb.2019</a:t>
            </a:r>
            <a:br>
              <a:rPr lang="en-GB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K.Mochizuki</a:t>
            </a:r>
            <a:r>
              <a:rPr lang="en-GB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(ATLAS SCT) </a:t>
            </a:r>
            <a:r>
              <a:rPr lang="en-GB" sz="1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J.L.Agram</a:t>
            </a:r>
            <a:r>
              <a:rPr lang="en-GB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(CMS Tracker), Aiden Grummer (ATLAS Pixel) , </a:t>
            </a:r>
            <a:r>
              <a:rPr lang="en-GB" sz="1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G.Sarpis</a:t>
            </a:r>
            <a:r>
              <a:rPr lang="en-GB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1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LHCb</a:t>
            </a:r>
            <a:r>
              <a:rPr lang="en-GB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Velo) , </a:t>
            </a:r>
            <a:r>
              <a:rPr lang="en-GB" sz="1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F.Feindt</a:t>
            </a:r>
            <a:r>
              <a:rPr lang="en-GB" sz="1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(ATLAS Pixel)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522" y="3610994"/>
            <a:ext cx="3879743" cy="231644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29259" y="2955722"/>
            <a:ext cx="3500891" cy="449921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>
            <a:lvl1pPr marL="182563" indent="-14605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623888" indent="-174625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6450" indent="-182563" algn="l" rtl="0" eaLnBrk="1" latinLnBrk="0" hangingPunct="1">
              <a:spcBef>
                <a:spcPct val="20000"/>
              </a:spcBef>
              <a:buClr>
                <a:srgbClr val="000000"/>
              </a:buClr>
              <a:buSzPct val="90000"/>
              <a:buFont typeface="Arial"/>
              <a:buChar char="•"/>
              <a:defRPr kumimoji="0"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89013" indent="-182563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 algn="ctr">
              <a:lnSpc>
                <a:spcPct val="120000"/>
              </a:lnSpc>
              <a:buNone/>
            </a:pPr>
            <a:r>
              <a:rPr lang="en-GB" sz="4800" dirty="0"/>
              <a:t>Leakage currents in </a:t>
            </a:r>
            <a:r>
              <a:rPr lang="en-GB" sz="4800" b="1" dirty="0"/>
              <a:t>ATLAS SCT </a:t>
            </a:r>
            <a:br>
              <a:rPr lang="en-GB" sz="4800" dirty="0"/>
            </a:br>
            <a:r>
              <a:rPr lang="en-GB" sz="4800" dirty="0"/>
              <a:t>and </a:t>
            </a:r>
            <a:r>
              <a:rPr lang="en-GB" sz="4800" b="1" dirty="0"/>
              <a:t>CMS tracker </a:t>
            </a:r>
            <a:r>
              <a:rPr lang="en-GB" sz="4800" dirty="0"/>
              <a:t>and model predictions</a:t>
            </a:r>
          </a:p>
          <a:p>
            <a:pPr marL="36513" indent="0" algn="ctr">
              <a:lnSpc>
                <a:spcPct val="120000"/>
              </a:lnSpc>
              <a:buNone/>
            </a:pPr>
            <a:br>
              <a:rPr lang="en-GB" sz="2000" dirty="0"/>
            </a:br>
            <a:endParaRPr lang="en-GB" sz="2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4327715" y="3834415"/>
            <a:ext cx="2425781" cy="944517"/>
            <a:chOff x="3700444" y="3260464"/>
            <a:chExt cx="2425781" cy="944517"/>
          </a:xfrm>
        </p:grpSpPr>
        <p:sp>
          <p:nvSpPr>
            <p:cNvPr id="23" name="Rounded Rectangle 22"/>
            <p:cNvSpPr/>
            <p:nvPr/>
          </p:nvSpPr>
          <p:spPr>
            <a:xfrm>
              <a:off x="3853503" y="3260464"/>
              <a:ext cx="2090097" cy="700073"/>
            </a:xfrm>
            <a:prstGeom prst="roundRect">
              <a:avLst>
                <a:gd name="adj" fmla="val 2498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3700444" y="3307838"/>
              <a:ext cx="2425781" cy="897143"/>
            </a:xfrm>
            <a:prstGeom prst="rect">
              <a:avLst/>
            </a:prstGeom>
          </p:spPr>
          <p:txBody>
            <a:bodyPr vert="horz">
              <a:normAutofit fontScale="25000" lnSpcReduction="20000"/>
            </a:bodyPr>
            <a:lstStyle>
              <a:lvl1pPr marL="182563" indent="-14605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80000"/>
                <a:buFont typeface="Arial"/>
                <a:buChar char="•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49263" indent="-182563" algn="l" rtl="0" eaLnBrk="1" latinLnBrk="0" hangingPunct="1">
                <a:spcBef>
                  <a:spcPct val="20000"/>
                </a:spcBef>
                <a:buClr>
                  <a:srgbClr val="000000"/>
                </a:buClr>
                <a:buSzPct val="90000"/>
                <a:buFont typeface="Arial"/>
                <a:buChar char="•"/>
                <a:defRPr kumimoji="0" sz="2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623888" indent="-174625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85000"/>
                <a:buFont typeface="Arial"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6450" indent="-182563" algn="l" rtl="0" eaLnBrk="1" latinLnBrk="0" hangingPunct="1">
                <a:spcBef>
                  <a:spcPct val="20000"/>
                </a:spcBef>
                <a:buClr>
                  <a:srgbClr val="000000"/>
                </a:buClr>
                <a:buSzPct val="90000"/>
                <a:buFont typeface="Arial"/>
                <a:buChar char="•"/>
                <a:defRPr kumimoji="0"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989013" indent="-182563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078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/>
                <a:buChar char="-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Arial"/>
                <a:buChar char="•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9696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▪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513" indent="0" algn="ctr">
                <a:lnSpc>
                  <a:spcPct val="120000"/>
                </a:lnSpc>
                <a:buNone/>
              </a:pPr>
              <a:r>
                <a:rPr lang="en-GB" sz="4800" b="1" dirty="0" err="1"/>
                <a:t>LHCb</a:t>
              </a:r>
              <a:r>
                <a:rPr lang="en-GB" sz="4800" b="1" dirty="0"/>
                <a:t> Velo </a:t>
              </a:r>
              <a:r>
                <a:rPr lang="en-GB" sz="4800" dirty="0"/>
                <a:t>depletion voltage </a:t>
              </a:r>
              <a:br>
                <a:rPr lang="en-GB" sz="4800" dirty="0"/>
              </a:br>
              <a:r>
                <a:rPr lang="en-GB" sz="4800" dirty="0"/>
                <a:t>reduced by annealing; </a:t>
              </a:r>
              <a:br>
                <a:rPr lang="en-GB" sz="4800" dirty="0"/>
              </a:br>
              <a:r>
                <a:rPr lang="en-GB" sz="4800" dirty="0"/>
                <a:t>according to model</a:t>
              </a:r>
              <a:endParaRPr lang="en-GB" sz="20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62253" y="5535765"/>
            <a:ext cx="1936002" cy="656133"/>
            <a:chOff x="3931060" y="5109273"/>
            <a:chExt cx="1936002" cy="656133"/>
          </a:xfrm>
        </p:grpSpPr>
        <p:sp>
          <p:nvSpPr>
            <p:cNvPr id="20" name="Rounded Rectangle 19"/>
            <p:cNvSpPr/>
            <p:nvPr/>
          </p:nvSpPr>
          <p:spPr>
            <a:xfrm>
              <a:off x="3985146" y="5109273"/>
              <a:ext cx="1881916" cy="656133"/>
            </a:xfrm>
            <a:prstGeom prst="roundRect">
              <a:avLst>
                <a:gd name="adj" fmla="val 2498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3931060" y="5109273"/>
              <a:ext cx="1901871" cy="656133"/>
            </a:xfrm>
            <a:prstGeom prst="rect">
              <a:avLst/>
            </a:prstGeom>
          </p:spPr>
          <p:txBody>
            <a:bodyPr vert="horz" lIns="36000" tIns="36000" rIns="36000" bIns="36000">
              <a:normAutofit fontScale="25000" lnSpcReduction="20000"/>
            </a:bodyPr>
            <a:lstStyle>
              <a:lvl1pPr marL="182563" indent="-146050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80000"/>
                <a:buFont typeface="Arial"/>
                <a:buChar char="•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49263" indent="-182563" algn="l" rtl="0" eaLnBrk="1" latinLnBrk="0" hangingPunct="1">
                <a:spcBef>
                  <a:spcPct val="20000"/>
                </a:spcBef>
                <a:buClr>
                  <a:srgbClr val="000000"/>
                </a:buClr>
                <a:buSzPct val="90000"/>
                <a:buFont typeface="Arial"/>
                <a:buChar char="•"/>
                <a:defRPr kumimoji="0" sz="2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623888" indent="-174625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85000"/>
                <a:buFont typeface="Arial"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6450" indent="-182563" algn="l" rtl="0" eaLnBrk="1" latinLnBrk="0" hangingPunct="1">
                <a:spcBef>
                  <a:spcPct val="20000"/>
                </a:spcBef>
                <a:buClr>
                  <a:srgbClr val="000000"/>
                </a:buClr>
                <a:buSzPct val="90000"/>
                <a:buFont typeface="Arial"/>
                <a:buChar char="•"/>
                <a:defRPr kumimoji="0"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989013" indent="-182563" algn="l" rtl="0" eaLnBrk="1" latinLnBrk="0" hangingPunct="1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078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/>
                <a:buChar char="-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Arial"/>
                <a:buChar char="•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9696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▪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317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Arial"/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513" indent="0" algn="ctr">
                <a:lnSpc>
                  <a:spcPct val="120000"/>
                </a:lnSpc>
                <a:buNone/>
              </a:pPr>
              <a:r>
                <a:rPr lang="en-GB" sz="4800" b="1" dirty="0"/>
                <a:t>CMS pixel </a:t>
              </a:r>
              <a:r>
                <a:rPr lang="en-GB" sz="4800" dirty="0"/>
                <a:t>layers; </a:t>
              </a:r>
              <a:br>
                <a:rPr lang="en-GB" sz="4800" dirty="0"/>
              </a:br>
              <a:r>
                <a:rPr lang="en-GB" sz="4800" dirty="0">
                  <a:solidFill>
                    <a:srgbClr val="FF0000"/>
                  </a:solidFill>
                </a:rPr>
                <a:t>deviation</a:t>
              </a:r>
              <a:r>
                <a:rPr lang="en-GB" sz="4800" dirty="0"/>
                <a:t> of </a:t>
              </a:r>
              <a:r>
                <a:rPr lang="en-GB" sz="4800" dirty="0" err="1"/>
                <a:t>V</a:t>
              </a:r>
              <a:r>
                <a:rPr lang="en-GB" sz="4800" baseline="-25000" dirty="0" err="1"/>
                <a:t>dep</a:t>
              </a:r>
              <a:r>
                <a:rPr lang="en-GB" sz="4800" dirty="0"/>
                <a:t> from </a:t>
              </a:r>
              <a:br>
                <a:rPr lang="en-GB" sz="4800" dirty="0"/>
              </a:br>
              <a:r>
                <a:rPr lang="en-GB" sz="4800" dirty="0"/>
                <a:t>modelling at high </a:t>
              </a:r>
              <a:r>
                <a:rPr lang="en-GB" sz="4800" dirty="0" err="1"/>
                <a:t>fluences</a:t>
              </a:r>
              <a:br>
                <a:rPr lang="en-GB" sz="2000" dirty="0"/>
              </a:br>
              <a:endParaRPr lang="en-GB" sz="2000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535" y="1342795"/>
            <a:ext cx="3915054" cy="1399661"/>
          </a:xfrm>
          <a:prstGeom prst="rect">
            <a:avLst/>
          </a:prstGeom>
        </p:spPr>
      </p:pic>
      <p:sp>
        <p:nvSpPr>
          <p:cNvPr id="31" name="Right Arrow 30"/>
          <p:cNvSpPr/>
          <p:nvPr/>
        </p:nvSpPr>
        <p:spPr>
          <a:xfrm>
            <a:off x="7253376" y="5738503"/>
            <a:ext cx="758128" cy="250659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ight Arrow 31"/>
          <p:cNvSpPr/>
          <p:nvPr/>
        </p:nvSpPr>
        <p:spPr>
          <a:xfrm rot="18925606">
            <a:off x="7448824" y="4157399"/>
            <a:ext cx="892298" cy="250659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ight Arrow 32"/>
          <p:cNvSpPr/>
          <p:nvPr/>
        </p:nvSpPr>
        <p:spPr>
          <a:xfrm rot="16432706">
            <a:off x="5737160" y="3618546"/>
            <a:ext cx="373893" cy="250659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ight Arrow 33"/>
          <p:cNvSpPr/>
          <p:nvPr/>
        </p:nvSpPr>
        <p:spPr>
          <a:xfrm rot="17034519">
            <a:off x="3249613" y="2758675"/>
            <a:ext cx="394958" cy="250659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ight Arrow 34"/>
          <p:cNvSpPr/>
          <p:nvPr/>
        </p:nvSpPr>
        <p:spPr>
          <a:xfrm rot="7035314">
            <a:off x="2792545" y="3438761"/>
            <a:ext cx="392901" cy="250659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C467C-942C-37BC-8A4E-4C06106E65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1.10.2025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8617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69.4|22.2|47.5"/>
</p:tagLst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ERN 1">
    <a:dk1>
      <a:srgbClr val="0055A0"/>
    </a:dk1>
    <a:lt1>
      <a:sysClr val="window" lastClr="FFFFFF"/>
    </a:lt1>
    <a:dk2>
      <a:srgbClr val="0055A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16850</TotalTime>
  <Words>8532</Words>
  <Application>Microsoft Office PowerPoint</Application>
  <PresentationFormat>Widescreen</PresentationFormat>
  <Paragraphs>1347</Paragraphs>
  <Slides>101</Slides>
  <Notes>33</Notes>
  <HiddenSlides>1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101</vt:i4>
      </vt:variant>
    </vt:vector>
  </HeadingPairs>
  <TitlesOfParts>
    <vt:vector size="119" baseType="lpstr">
      <vt:lpstr>MS PGothic</vt:lpstr>
      <vt:lpstr>Arial</vt:lpstr>
      <vt:lpstr>Arial Black</vt:lpstr>
      <vt:lpstr>Arial Unicode MS</vt:lpstr>
      <vt:lpstr>Calibri</vt:lpstr>
      <vt:lpstr>Cambria Math</vt:lpstr>
      <vt:lpstr>Comic Sans MS</vt:lpstr>
      <vt:lpstr>Optima</vt:lpstr>
      <vt:lpstr>Symbol</vt:lpstr>
      <vt:lpstr>Times</vt:lpstr>
      <vt:lpstr>Times New Roman</vt:lpstr>
      <vt:lpstr>Verdana</vt:lpstr>
      <vt:lpstr>Wingdings</vt:lpstr>
      <vt:lpstr>CERNCorporate4-3</vt:lpstr>
      <vt:lpstr>Document</vt:lpstr>
      <vt:lpstr>Equation</vt:lpstr>
      <vt:lpstr>Designer 4.0 Drawing</vt:lpstr>
      <vt:lpstr>Graph</vt:lpstr>
      <vt:lpstr>Introduction to Semiconductor Detectors with focus on applications at Hadron Colliders  Michael Moll, CERN EP-DT, Geneva, Switzerland</vt:lpstr>
      <vt:lpstr>OUTLINE</vt:lpstr>
      <vt:lpstr>CERN &amp; LHC - Large Hadron Collider</vt:lpstr>
      <vt:lpstr>The LHC Experiments</vt:lpstr>
      <vt:lpstr>Collisions in the LHC</vt:lpstr>
      <vt:lpstr>Silicon Tracking Detector</vt:lpstr>
      <vt:lpstr>Present LHC Tracking Sensors</vt:lpstr>
      <vt:lpstr>Silicon Tracking Detectors</vt:lpstr>
      <vt:lpstr>Silicon Sensors</vt:lpstr>
      <vt:lpstr>Solid State Detectors – Why Silicon?</vt:lpstr>
      <vt:lpstr>How to obtain the signal?</vt:lpstr>
      <vt:lpstr>Doping, resistivity and p-n junction</vt:lpstr>
      <vt:lpstr>Reverse biased p-n junction</vt:lpstr>
      <vt:lpstr>Single Sided Strip Detector</vt:lpstr>
      <vt:lpstr>Signal Formation in a strip sensor</vt:lpstr>
      <vt:lpstr>Signal Formation in a strip sensor</vt:lpstr>
      <vt:lpstr>Signal formation in a strip sensor</vt:lpstr>
      <vt:lpstr>Signal formation in a strip sensor</vt:lpstr>
      <vt:lpstr>Signal formation in a strip sensor</vt:lpstr>
      <vt:lpstr>Signal formation in a strip sensor</vt:lpstr>
      <vt:lpstr>Signal formation in a strip sensor</vt:lpstr>
      <vt:lpstr>Signal formation in a strip sensor</vt:lpstr>
      <vt:lpstr>Signal formation in a strip sensor</vt:lpstr>
      <vt:lpstr>Signal formation in a strip sensor</vt:lpstr>
      <vt:lpstr>Signal formation in a strip sensor</vt:lpstr>
      <vt:lpstr>Signal formation in a strip sensor</vt:lpstr>
      <vt:lpstr>Signal formation in a strip sensor</vt:lpstr>
      <vt:lpstr>Signal formation in a strip sensor</vt:lpstr>
      <vt:lpstr>Present LHC Tracking Sensors</vt:lpstr>
      <vt:lpstr>Present LHC Tracking Sensors</vt:lpstr>
      <vt:lpstr>Hybrid Pixel Detectors</vt:lpstr>
      <vt:lpstr>Present LHC Tracking Sensors</vt:lpstr>
      <vt:lpstr>Hybrid Pixels - Monolithic Pixels</vt:lpstr>
      <vt:lpstr>The future: Going full wafer monolithic!</vt:lpstr>
      <vt:lpstr>ALICE ITS3 project - prototypes</vt:lpstr>
      <vt:lpstr>The Charge Signal</vt:lpstr>
      <vt:lpstr>The Charge Signal</vt:lpstr>
      <vt:lpstr>Summary: Silicon Sensors in HEP</vt:lpstr>
      <vt:lpstr>The LHC Upgrade …and beyond</vt:lpstr>
      <vt:lpstr>LHC and HL-LHC</vt:lpstr>
      <vt:lpstr>Phase 2 upgrades - High Lumi (HL)-LHC</vt:lpstr>
      <vt:lpstr>HL-LHC upgrades: ALICE &amp; LHCb</vt:lpstr>
      <vt:lpstr>Future Large Experiments ??</vt:lpstr>
      <vt:lpstr>R&amp;D on Solid-state Detector Technologies for High Energy Physics applications</vt:lpstr>
      <vt:lpstr>The DRD Collaborations</vt:lpstr>
      <vt:lpstr>Silicon Detector Challenges beyond LHC</vt:lpstr>
      <vt:lpstr>Radiation Damage</vt:lpstr>
      <vt:lpstr>Motivation and Challenge</vt:lpstr>
      <vt:lpstr>Displacement Damage</vt:lpstr>
      <vt:lpstr>Impact of Defects on Detector Properties</vt:lpstr>
      <vt:lpstr>Radiation Damage Summary</vt:lpstr>
      <vt:lpstr>Device engineering example: n-in-p sensors</vt:lpstr>
      <vt:lpstr>Sensor Signal:  Pad vs. Strip/Pixel</vt:lpstr>
      <vt:lpstr>Device engineering: p-in-n vs. n-in-p (or n-in-n)</vt:lpstr>
      <vt:lpstr>E-Field after irradiation: “double junctions” </vt:lpstr>
      <vt:lpstr>Double Junction</vt:lpstr>
      <vt:lpstr>Device engineering example: n-in-p sensors</vt:lpstr>
      <vt:lpstr>ATLAS Phase II</vt:lpstr>
      <vt:lpstr>CMS Phase II</vt:lpstr>
      <vt:lpstr>Device engineering example: 3D Hybrid Pixel Detectors</vt:lpstr>
      <vt:lpstr>TCAD simulations</vt:lpstr>
      <vt:lpstr>TCAD simulations</vt:lpstr>
      <vt:lpstr>Device simulation: TCAD &amp; signal simulators</vt:lpstr>
      <vt:lpstr>Summary</vt:lpstr>
      <vt:lpstr>Acknowledgements &amp; References</vt:lpstr>
      <vt:lpstr>Backup Slides</vt:lpstr>
      <vt:lpstr>EDIT - Instrumentation School 2026</vt:lpstr>
      <vt:lpstr>Collisions in the LHC</vt:lpstr>
      <vt:lpstr>Timing Detectors </vt:lpstr>
      <vt:lpstr>Timing Detectors: Motivation</vt:lpstr>
      <vt:lpstr>Timing Detectors: Motivation</vt:lpstr>
      <vt:lpstr>Timing Detectors: Motivation</vt:lpstr>
      <vt:lpstr>Timing Detectors: Motivation</vt:lpstr>
      <vt:lpstr>Timing Detectors: Motivation</vt:lpstr>
      <vt:lpstr>Timing Detectors: Motivation</vt:lpstr>
      <vt:lpstr>Timing: Time of arrival measurement</vt:lpstr>
      <vt:lpstr>Timing: Contributions to time resolution</vt:lpstr>
      <vt:lpstr>R&amp;D on Solid-State Detectors DRD3 collaboration </vt:lpstr>
      <vt:lpstr>DRD3 Organizational Structure</vt:lpstr>
      <vt:lpstr>DRD3: Paths of present silicon detector R&amp;D</vt:lpstr>
      <vt:lpstr>DRD3: WG1/WP1 Monolithic silicon sensors</vt:lpstr>
      <vt:lpstr>DRD3 WG2/WP2:  Hybrid silicon technologies and 4D tracking</vt:lpstr>
      <vt:lpstr>DRD3: WG2/WP2: LGADs</vt:lpstr>
      <vt:lpstr>DRD3: WG2/WP2: LGAD flavours</vt:lpstr>
      <vt:lpstr>DRD3 WG2/WP2: 3D detectors</vt:lpstr>
      <vt:lpstr>DRD3: WG3/WP3: Radiation damage characterization and sensor operation at extreme fluence</vt:lpstr>
      <vt:lpstr>DRD3 WG6/WP3: Other materials – non silicon</vt:lpstr>
      <vt:lpstr>DRD3: WG4 Simulations</vt:lpstr>
      <vt:lpstr>DRD3 WG7/WP4: In house bonding and wafer-wafer</vt:lpstr>
      <vt:lpstr>Microscopic Damage  Formation of Defects and Impact on Detectors</vt:lpstr>
      <vt:lpstr>Radiation Damage – Microscopic effects</vt:lpstr>
      <vt:lpstr>NIEL – Non Ionizing Energy Loss</vt:lpstr>
      <vt:lpstr>Radiation induced defects with impact on device performance</vt:lpstr>
      <vt:lpstr>Some TCAD models from literature</vt:lpstr>
      <vt:lpstr>Macroscopic Damage  Degradation of Detector Performance</vt:lpstr>
      <vt:lpstr>Summary: Basics of Radiation Damage in Silicon Sensors</vt:lpstr>
      <vt:lpstr>Radiation Damage in the LHC Experiments (Silicon Detectors)</vt:lpstr>
      <vt:lpstr>Radiation Effects in LHC Experiments</vt:lpstr>
      <vt:lpstr>Radiation Effects in LHC Experiments</vt:lpstr>
      <vt:lpstr>How to increase  the radiation hardness?</vt:lpstr>
      <vt:lpstr>Approaches to develop radiation harder solid state tracking detectors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Michael Moll</cp:lastModifiedBy>
  <cp:revision>1033</cp:revision>
  <cp:lastPrinted>2019-09-25T13:37:21Z</cp:lastPrinted>
  <dcterms:created xsi:type="dcterms:W3CDTF">2012-11-30T11:04:26Z</dcterms:created>
  <dcterms:modified xsi:type="dcterms:W3CDTF">2025-10-01T08:13:55Z</dcterms:modified>
</cp:coreProperties>
</file>