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3"/>
  </p:notesMasterIdLst>
  <p:handoutMasterIdLst>
    <p:handoutMasterId r:id="rId4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0080625" cy="5670550"/>
  <p:notesSz cx="7772400" cy="100584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5"/>
  </p:normalViewPr>
  <p:slideViewPr>
    <p:cSldViewPr snapToGrid="0">
      <p:cViewPr varScale="1">
        <p:scale>
          <a:sx n="145" d="100"/>
          <a:sy n="145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11832F-F401-65A7-8397-A55A42B7A38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89ED8-3744-493E-6030-BECCBF18126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D78E1-B3F1-5A38-AA77-468382F623B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E173E-B2F1-37C3-7D5B-204C9F8D1CD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D09C6E2-55B7-BD48-B30B-BC599FA5BC37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2895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455F5-9A18-E086-0C97-968385E415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AA2B4-807C-2DC6-558C-1B0F937EB9A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C8E5141-BF88-E1E1-C80A-9DE4787D847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2E9C5-B026-4818-105E-AC121F2F2EB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CE10C-DFDF-E5EE-5DB6-56D19309697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A-6603-BD74-3DC9-BA55EEAB8B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fld id="{12F7647F-1E6C-8442-9FC0-BEC1398F45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4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684D8-941D-552E-B3A2-6D78F04EE2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FA030E8-331B-BA42-9AF7-C7031F2C6890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D0F24-F45E-806D-7B10-FDF9015AE5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37960" y="764280"/>
            <a:ext cx="5495400" cy="377136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2AA63-EC58-0ECA-045E-24B7F0BC67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FEB77-CC6D-FA17-D7B2-D599EE5800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50B499A-51B2-0140-85F5-F2E25ABC624C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97C1D-2031-CA97-FAB3-C3BF8E8933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AA349-92F4-5A0E-5415-5CFE005F7A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2795F-4E2B-02B2-5848-E784A9F235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E8B66EB-8A44-2C4C-A155-0191A567B65E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F6FB4-4AE3-6284-6C7F-44383D7DA9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47D55-7851-3F8B-9B09-0242F01E4B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19512-3D6B-932A-98B7-22BFC5D58D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00AAB78-99A5-364A-8B20-70BE6D62BD11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E331E-74FF-61EA-902E-1B09702BE8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62BB2-F704-3CFD-269A-1849562F73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6572F-C02E-8D52-2FAF-0F89B598F4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F122317-3106-A54A-B69D-CE3573399978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F6E3E-A9F6-92F4-BD8A-41034CEC2A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2D85A-6BDE-3ABE-8768-ACA638B761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F5B0C-A8A4-BABF-A6A8-3FAD15274A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33F6ECC-BC0D-9349-BFBE-252F1D2B6A8F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F2FCA-3641-A0A5-39DA-E146C4873D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FD536-694F-2897-637C-317C417360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0A0CF-B14F-867F-A374-B17AF81022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85360EB-9B79-0A4F-88BB-9F4D0D4C819F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7EDC2-6206-5C72-6542-073B208687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DC9F2-DB98-E685-2DE4-AA414C2C0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6202B-BE39-8BBD-23B0-C5D65790CA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ED1B115-A1FD-7A49-8CE7-E1B998BAB15E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35C82-34B1-C159-C8E8-78AF062B4D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D6EEE-E035-101C-667E-AA816C40A3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C2CF-38D1-7E5F-229F-CEBD90C658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26C3B6A-8124-E54A-8A5A-9EDB3C21B04C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529E6-8405-11D3-21CB-2A9683D33B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5787C-2690-C100-D1FB-8388D205C2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20B23-F8BE-884A-5C52-27B8E87DBC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891D1F0-E6A8-E240-BCDE-9A7558379F53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28031-BC9A-396B-84F2-41836E50AB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E8400-C03B-D36A-CDC3-C06D0649C1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4F32D-243A-FB23-63BE-0DAA225018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F590A99-CE3F-7349-A3CE-AFD1360A72FE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36B41-CB9B-C81D-F62A-1BBB6D2C64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4D93B-F95C-23D8-2CA1-F87B00F41E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88AD7-5792-1E6C-5B8D-48EDF4A3F0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FF4633B-04FE-9C4B-AFD3-1E83EEAF7C2D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5A0E2-238D-2124-7BB2-3E24F002C7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D1E322-CB17-D2FC-F2F1-61349CCAED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C6864-F75E-8128-3D56-B889ACF759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BDC651D-41FD-8C4D-B681-A576B0E59FD2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D523A-6402-8B29-EE81-A3E5A7201BD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3D70E-0A67-7E37-9D91-637A133D2D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3ED3B-2CE6-2010-D8A6-F228CE1A31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B29C932-77D3-B941-935B-0AD525EA24EE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0C8AA-9364-E023-B91A-FAC6709140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3E528-E998-C491-9DEE-FB4480A2A6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6174E-09B5-7E5D-2D55-0239E78559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311C3BA-C56C-9E47-BDCF-5544584153B3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80DC6-23C7-8484-F645-51A1D0A8CD1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62AC1-E6EE-E5B9-AD96-B8DF8BA1EF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ADDF7-2875-495F-5938-5A18FE966F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05A6EC0-6729-D34D-82EC-6519F9118F91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A1247-EFA9-D90F-6F9A-349785BAA3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70A7D-E680-AAA7-9EAC-89A2F2CEE4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C25DF-55D8-41E0-8ACC-3DF66B77C3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B4432EA-9E21-E342-B747-6B5B7FC9CA8E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08A43-89AE-90F6-BEB3-98EA99F02FB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E0208-B540-ADB2-B811-9E161E75C3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D54E4-E937-D6FE-6719-C9890449C9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920F3E1-FEF8-8640-B64E-3B83FAB7E1EA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CA9F0-CCFF-3B20-B306-63F6A2125A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57ED7-E689-DB23-DBF4-4BCDE3C50A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826C8-B297-1A4D-4063-E1C04677BE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22295A3-C994-CB4C-99D2-972CAB4139C5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E6FE8-C93E-D7A4-AB0B-30AB076D3D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21E6F-366A-76C1-3E18-0136FA620D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067D7-8979-F830-AB94-B33D84EBE6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AF0026A-41F7-9240-A40C-3137B9CCA4E7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67973-3FBB-B8D4-76FA-EC14F51A844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99CE55-F588-7C51-BD59-DB2D5B5E2A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88E1-D49B-3850-4592-07C7F220BA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C94FA29-813D-A341-8F0F-D1720A69772D}" type="slidenum"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BA864-0881-4A47-BE55-A97051F5B9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8BC41-2D97-9D05-DA3E-E795A0D1A7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9D4FD-D9A2-269E-45A7-977D24A3ED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BE364D7-9F0F-674C-8DB6-973439108690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B0920-321B-E6E0-EBB6-CAF9FC15FB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82072-B25E-A093-DF36-FA87F24A77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81A61-46A5-D233-21CB-E90906E9E7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EBB59C1-170C-AD46-855C-9AAC4A45F7AF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71451-15E9-EA22-C7D9-9A98C687DF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32C73-E781-002C-DAEE-3BC2AD63B1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45DD6-2BE4-B4F1-DA7A-82A9F34061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84C1BFF-608E-0345-AD34-99A3E7C2EF32}" type="slidenum"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2264F8-1727-75D9-4837-B0EBDA8A6F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55979B-F8AB-BE53-7794-EC31EFCE8C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A0781-A951-4B6D-325F-B47F8FC2FF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0F1A362-827A-8346-AA39-4935AD7A1F6F}" type="slidenum">
              <a:t>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4E0A3-E770-6876-A6E0-3F700C2336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3DE89-AF23-CC2D-9274-1096DA0EC2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6F6B8-3786-B530-2F3C-9FADC8FF6F5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D801BB2-AAB9-664C-8756-FE63F06922B3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AFEC8-C149-A09A-FF93-B9B086C898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66F4E-51E1-4F00-EB9D-B44FDF7989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3256F-56DD-2E1E-6CB4-5B91FD03BD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66D0A4A-D487-E341-97B6-167DDA9AB2F5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4AB7F-A2F0-54AA-0170-64CD629D160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F1EF1-6AE2-5287-6ED7-E675E50E2A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226F-4C9D-735C-B27B-F377683898A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657E65F-F367-0142-A1E9-64F7D0F457A5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5AC91-BAA7-2112-80CB-1D74C20CB0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F826C-4BA8-1DC5-F6E9-B9D7756723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7C11F-6F7D-AF22-2660-EC83385996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368755-B735-394D-AD66-5F2A1E8ADCEF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E8938-19CF-835E-60BC-F1F2542202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2E6F8-AD2F-0E1E-D259-C8081526D1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42992-FDC4-265A-1D99-5B145BA65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15474DA-06E3-3944-9BF4-B57586BF23FB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07811-A7F5-3336-35FD-ED11EFFEE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B5EE9-32F2-91D1-BFF7-6C1E05D3C6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F2F1D-51C8-133D-F8FE-1317E67F29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FA5F757-8BDE-7141-907B-3B74B757754A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A2A4B-FFF8-3690-0918-204E2779AC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37960" y="764280"/>
            <a:ext cx="5495400" cy="377136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546CD-559B-E70D-BBD9-98CC53E527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6FD00-FF14-A644-3F2D-5725E8730C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EF3F821-592C-DA47-B9E3-49494FD0C3AF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781EC-1090-B16C-98F8-90DB7B76A0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73E2D-04CC-4B0B-B408-D1A787F5F7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86F95-F0A8-6C6D-2DBD-BC41E70E15A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3DA83DF-4DAF-564A-A021-A7CDD2EE7C29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4655E-0012-4FF8-A861-9DB4AC6F271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54074-918E-AEF6-1B08-B9A8BDC194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40ED-3BFF-A288-23A1-930C90BBB9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7A02C73-56D6-9847-9092-EA38D9662FB3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F0848-B534-69AD-62E5-2B6FC68D4E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71118-ECE9-6E94-6B02-FD193ED37F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EF7A4-831C-43FB-9AC9-2A0CF42658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FC39DD0-E9B6-8A46-92A2-16577F690731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FEC57-7408-3303-D26D-921DB5EA7C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3852D-8AF0-0702-2F66-C51CC2122A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D33A4-1DA6-EC0D-52D8-303675A710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C365279-4F91-B04B-A543-DABC363DC0F7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FE358-8182-0D42-464E-A75B6CD0EA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59965-F6BF-1AC9-2860-48B6C54EC8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3B8A2-6D39-9234-3056-9E92C80016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2F266F6-80F5-7F4D-AEA0-7064890DDD2C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765A4-08E8-BDA5-DF57-11EFDF5C70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30B77-3E71-750F-13B5-412EDFA51A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4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4A70-859F-8617-3A4E-8B21FE80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F5164-47E8-6497-5A10-AD7A14BB6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9E9C-395A-01C9-62D1-F222AB5B7D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850070B-CB2C-FC46-9AFC-B442336D76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8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B4AD-6A2C-9600-C513-302DE450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4ECE0-A777-DE91-FC1D-562D0A8A3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E0AF3-96A3-EA66-AD5A-262B2FEB3A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F748CF8-84AC-564F-A29C-AFFEA468D1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D7354-BD4E-EE18-FEC3-0BE0BF492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516813" y="0"/>
            <a:ext cx="2476500" cy="5303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641D7-64D0-1882-84DE-37B2BF802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725" y="0"/>
            <a:ext cx="7278688" cy="5303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87F59-9B91-CC03-EBE3-AFDBFF191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ADE54FE-6ACA-034E-85B3-1F46521373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3A19-4075-F668-C309-3515BE56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69170-9BD6-A4DC-B11F-6C67FCDC9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7035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23B8-7565-45A1-9053-A0601C128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27FC-D38C-6D98-F6DB-7774ADA01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69757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C863-7173-D59B-29CC-A42989BF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60A11-DC8D-81B9-453E-9669236A8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482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85E2-4441-320A-F532-1ACA5E2B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8654-7A8F-E29F-9F11-555327421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8E92C-BDF0-BF68-808D-01705DFA2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4327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B912-1DB5-22B3-6267-74DB8604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4C42C-A37D-2748-8297-4B6B933EE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9057F-F81D-50AB-73DA-2EDAFBC0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B0E41-5BF1-7ECB-3F19-41A066383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C9A97-EC83-3D34-1C83-18B893059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78084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830F-33EF-773A-7188-6CDDDA60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0355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82323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E2B4-E1F0-93BF-CB62-E97297828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2270C-4E0F-F93D-7AA1-9CF962969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D2932-3125-4D15-14D3-34302B692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59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8E53-B447-737F-307B-B440102C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F54AE-5965-F0B0-CFE4-FBAFDB4AD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1526E-DADD-1D9F-33C1-FC92365B3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32FDA5D-CA5C-0842-85F5-B9564D408D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85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BA13-0509-C9A6-A147-F4AA4DDB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B7F8D-BA2C-A1CA-C68F-5CCC91CCE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195DB-1FB8-84F0-9891-1BC540029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11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A453-3B38-799B-F949-8B6B39AC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C8A44-500B-B48A-C618-12FC7ED5B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83887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536D0-8D8F-B7C6-9381-946642A8B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5270D-B6B4-8793-1262-5BE2FD89A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45173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8475-A1BA-1563-F78A-D2F3FF22A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D0737-D24D-2700-C0B6-744B5D1B9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52256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D0AD-0D2F-A51A-EF3B-EA2B2C1C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B6BD-7DB6-7D9A-FCEC-3110B68AB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1060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E3FA-1B5E-E9C9-7F79-54FB1CAF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7702-4B61-CC82-73F1-BA6AD5A3E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793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8259-342E-EAD4-E263-E47AF998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1236E-94F4-87CF-671A-8DD80ECF4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76C24-7570-DAC4-0333-6A2995DA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83651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A4A4-D058-87F2-AF7A-51A3ADEB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A3E92-41C2-9AD4-3376-11EAFA62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C1A41-71C7-F606-A222-17AD5CE5D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EFD40-AFE6-D36F-3803-AB0FFAAD7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597B5-E5B3-F414-CDCE-9F8B0A50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0078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E55D-D403-C618-E297-22CBF7BE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20438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42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1046-4049-9B7A-A4EA-9A63B45C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3E5CE-4B12-492A-185F-82E456A6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CE8FD-9EC6-7D2E-8059-BB3C6E7C5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31E8A14-5B62-2944-B57C-F798C6051E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40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2DF6-C636-5E1E-0ED9-B3712C63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CF097-D5D8-0D43-49FD-D2A6BAE7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8BA62-D3A5-42E8-5679-8F150B255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905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5D627-D6E8-BD06-B152-474E800D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12540-37A6-0322-8777-EF3658895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894C7-1E06-4852-8DFB-77FDB339C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24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8433-087F-E0C2-11F8-F2441EDD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C9246-CA29-4ECA-D6D5-A0AEB24DD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46377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DD742-D4C2-E552-763B-E7E4B037F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48A9E-AABD-9861-E474-DB2BD37F6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21860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CEAF-86EB-BFCA-504C-BE552E141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9A43E-81EC-596D-3033-79555F83E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4AC0D-2387-C523-5049-1D8871B30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3CB834-999C-9D4F-BF0D-9F6370A915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44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04FA-A617-84AC-52AE-5399E915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AF0C7-39CB-649F-FD6E-28A71D211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B8C6F-5035-33AB-24A7-4212D3F13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625B915-8254-054F-A461-4BE36B0EC3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96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F8-3EDE-D3D6-977E-80EC2915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20D4B-C8A4-4985-E727-920FA23F6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550A0-8A69-1D34-7DAE-8D38E88D0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3383B49-D34E-FB41-800C-D08E4E4E8D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9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2B4C-BFA1-4738-8BE1-03959AD0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64E4-CCE4-FD9E-1E59-E2B631CBD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914400"/>
            <a:ext cx="4459287" cy="43894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0AB49-0639-86B9-1408-DE915D7F4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914400"/>
            <a:ext cx="4459288" cy="43894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FF8C5-9D10-772A-DBD6-B3D4151BE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586921B-09F7-3E44-8F4C-06427E5EF7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45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2ACD-068C-9B81-CCAB-E5410CC9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00CF2-285B-2E35-7CE9-944AA097A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6DCCA-871D-2784-5420-67940CDBE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A7737-EF86-6052-47E0-0F324505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3A1EE-6A3D-A39E-85C3-A316781C7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D1FEA-D97F-627D-6703-C4481ABA1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03697A8-B94A-D941-B56D-F448348E24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4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6294-8491-ADA8-BE5D-13BEB6B0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D5DDE-3A08-07CB-4664-D3935020A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9CB8098-6BA4-5240-A894-654ABC15F4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9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F534-B301-10DA-31AF-4C5EA4AF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4BA59-ABE0-1911-9110-75A46269C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914400"/>
            <a:ext cx="4459287" cy="43894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6AE85-346E-1CBE-AF75-55D434EE1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914400"/>
            <a:ext cx="4459288" cy="43894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33368-EBD8-28A8-58C5-0044F6C40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55F8110-4B6B-1646-A28B-D9E21E46F2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6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094B1-71FD-2A04-A67F-35F8B252D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72AF649-F03D-3B46-9A45-B33140C575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98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FE176-2DF8-701D-DE61-DC48380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9AEB7-E224-4B37-C1E9-2CCEFBCB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BF8FE-DD33-CC79-81F7-EDE4E5619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86E2F-FA3D-8175-97D8-ADBED270B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5373547-5335-7441-974C-4F1FBF373C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9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0008-E433-0812-A341-CF765443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5D802-E016-A077-65E5-4E67CBDA0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D0B5E-E48B-9315-A0A9-C51C3B1D2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8608D-49C8-E2F8-13E2-E0CAF07C2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07AE057-91EE-D945-B40F-0995E8BB59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92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7D64-70F5-97FF-0A3B-1641009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F800E-79B8-0F6E-9456-C3D10B916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90279-1D03-6F24-CB7A-7A13703F5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EA8CBA1-BF08-AA4F-8839-E3047459E0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3CB77-425C-61F2-865A-85C733F5F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516813" y="0"/>
            <a:ext cx="2476500" cy="5303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9D689-4D47-DF1C-A7C0-7B11E9CE3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725" y="0"/>
            <a:ext cx="7278688" cy="5303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7C371-45C6-6700-F4C5-89D096F88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CC7C7FD-6654-804A-A8A8-DAC1C98457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4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C280-4178-0CA5-95AB-6E8294FC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E5F8-934A-BA57-13E0-F5548DEE3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18850-34EB-4CAB-7969-9497D6EB5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5E28F-99F8-0E41-7C0C-68F471AA2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DEEC7-81CA-A773-0B08-271449BDE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FAB37-9BFB-6662-A210-321359813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382C52A-497E-A54A-A0E8-FAFAA2B096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8701-1EED-8A57-5155-629A0A48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BFA78-901E-3999-D1B5-312CB7BB7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BDF8DCB-B122-C84E-A143-8650CFD260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87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5571DD-C9C6-DAA1-78F0-C054878B5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DE219BB-F690-4145-B105-93DC8AD5468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B33E-00E8-9DEA-E7F5-ADF112F2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D0489-8C23-5CBB-AE7A-828E07D7C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2B3A6-C61A-141E-F5E7-AEA452F70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8A6CF-CF9D-A7A8-587C-5D5C4E215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93FB7D4-064D-2C44-B6C2-728C91F1619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4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1BE9-7E4E-EEFF-8A85-7F6FE0A4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2AE03-2478-F779-5221-E998176B3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CF884-32D6-75F0-9E63-7D50ADC6A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14803-F7EC-5CE9-0557-5783D20C98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8967903-BB04-1240-BD64-3B776E776B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1171207-D895-4B56-FF26-3CC7BDF81653}"/>
              </a:ext>
            </a:extLst>
          </p:cNvPr>
          <p:cNvSpPr/>
          <p:nvPr/>
        </p:nvSpPr>
        <p:spPr>
          <a:xfrm>
            <a:off x="100080" y="658440"/>
            <a:ext cx="9896040" cy="485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89E18BA-43E0-AE3E-8AAC-0EBC1DD25473}"/>
              </a:ext>
            </a:extLst>
          </p:cNvPr>
          <p:cNvSpPr/>
          <p:nvPr/>
        </p:nvSpPr>
        <p:spPr>
          <a:xfrm>
            <a:off x="360" y="0"/>
            <a:ext cx="10076400" cy="64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CCFF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0F08CCF-6276-9527-BCD1-79A9DC0F02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400" y="0"/>
            <a:ext cx="9906840" cy="640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C814A-4404-ED10-C8A4-9785096EB1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658640" y="5486040"/>
            <a:ext cx="2348280" cy="14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fld id="{8910C4FE-ACDC-4B45-9899-516879EDECD8}" type="slidenum"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4750D-5EBC-D552-8C49-E73B41CEE803}"/>
              </a:ext>
            </a:extLst>
          </p:cNvPr>
          <p:cNvSpPr txBox="1"/>
          <p:nvPr/>
        </p:nvSpPr>
        <p:spPr>
          <a:xfrm>
            <a:off x="91440" y="5486040"/>
            <a:ext cx="2760840" cy="16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/>
          <a:p>
            <a:pPr lvl="0" rtl="0" hangingPunct="0">
              <a:buNone/>
              <a:tabLst/>
            </a:pPr>
            <a:endParaRPr lang="en-US" sz="1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A1F007-D63D-0F75-24EA-D2152F0CD3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279" y="914400"/>
            <a:ext cx="9071640" cy="43898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0B13D096-E78E-8B57-28E1-6100A61A5D5B}"/>
              </a:ext>
            </a:extLst>
          </p:cNvPr>
          <p:cNvSpPr/>
          <p:nvPr/>
        </p:nvSpPr>
        <p:spPr>
          <a:xfrm>
            <a:off x="0" y="658440"/>
            <a:ext cx="10080360" cy="0"/>
          </a:xfrm>
          <a:prstGeom prst="line">
            <a:avLst/>
          </a:prstGeom>
          <a:noFill/>
          <a:ln w="38160">
            <a:solidFill>
              <a:srgbClr val="FF9900"/>
            </a:solidFill>
            <a:prstDash val="solid"/>
          </a:ln>
        </p:spPr>
        <p:txBody>
          <a:bodyPr lIns="19080" tIns="19080" rIns="19080" bIns="19080" anchor="ctr" anchorCtr="0"/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22A5B-BA86-46AE-B9E7-59EB33CC372B}"/>
              </a:ext>
            </a:extLst>
          </p:cNvPr>
          <p:cNvSpPr txBox="1"/>
          <p:nvPr/>
        </p:nvSpPr>
        <p:spPr>
          <a:xfrm>
            <a:off x="2125080" y="5490000"/>
            <a:ext cx="5829840" cy="217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/>
          <a:p>
            <a:pPr lvl="0" algn="ctr" rtl="0" hangingPunct="0">
              <a:buNone/>
              <a:tabLst/>
            </a:pPr>
            <a:r>
              <a:rPr lang="en-US" sz="1400" kern="1200">
                <a:latin typeface="Liberation Serif" pitchFamily="18"/>
                <a:ea typeface="DejaVu Sans" pitchFamily="2"/>
                <a:cs typeface="Roboto" pitchFamily="2"/>
              </a:rPr>
              <a:t>Andrea Cardini –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ctr" rtl="0" hangingPunct="0">
        <a:buNone/>
        <a:tabLst/>
        <a:defRPr lang="en-US" sz="3300" b="0" i="0" u="none" strike="noStrike" kern="1200" cap="none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1pPr>
    </p:titleStyle>
    <p:bodyStyle>
      <a:lvl1pPr marL="0" marR="0" lvl="0" indent="0" rtl="0" hangingPunct="0">
        <a:lnSpc>
          <a:spcPct val="115000"/>
        </a:lnSpc>
        <a:spcBef>
          <a:spcPts val="1054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24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1pPr>
      <a:lvl2pPr marL="0" marR="0" lvl="1" indent="0" rtl="0" hangingPunct="0">
        <a:lnSpc>
          <a:spcPct val="115000"/>
        </a:lnSpc>
        <a:spcBef>
          <a:spcPts val="845"/>
        </a:spcBef>
        <a:spcAft>
          <a:spcPts val="0"/>
        </a:spcAft>
        <a:buClr>
          <a:srgbClr val="FF8000"/>
        </a:buClr>
        <a:buSzPct val="70000"/>
        <a:buFont typeface="OpenSymbol"/>
        <a:buChar char="&gt;"/>
        <a:tabLst/>
        <a:defRPr lang="en-US" sz="21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2pPr>
      <a:lvl3pPr marL="0" marR="0" lvl="2" indent="0" rtl="0" hangingPunct="0">
        <a:lnSpc>
          <a:spcPct val="115000"/>
        </a:lnSpc>
        <a:spcBef>
          <a:spcPts val="632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8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3pPr>
      <a:lvl4pPr marL="0" marR="0" lvl="3" indent="0" rtl="0" hangingPunct="0">
        <a:lnSpc>
          <a:spcPct val="115000"/>
        </a:lnSpc>
        <a:spcBef>
          <a:spcPts val="420"/>
        </a:spcBef>
        <a:spcAft>
          <a:spcPts val="0"/>
        </a:spcAft>
        <a:buClr>
          <a:srgbClr val="FF8000"/>
        </a:buClr>
        <a:buSzPct val="45000"/>
        <a:buFont typeface="StarSymbol"/>
        <a:buChar char="–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4pPr>
      <a:lvl5pPr marL="0" marR="0" lvl="4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5pPr>
      <a:lvl6pPr marL="0" marR="0" lvl="5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6pPr>
      <a:lvl7pPr marL="0" marR="0" lvl="6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D7EB80-8330-83DA-E5DC-6D67C82690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6229F-4614-D82C-65A3-53FDAE0853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326600"/>
            <a:ext cx="9071640" cy="328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hangingPunct="0">
        <a:tabLst/>
        <a:defRPr lang="en-US" sz="31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titleStyle>
    <p:bodyStyle>
      <a:lvl1pPr marL="0" marR="0" indent="0" hangingPunct="0">
        <a:spcBef>
          <a:spcPts val="0"/>
        </a:spcBef>
        <a:spcAft>
          <a:spcPts val="1060"/>
        </a:spcAft>
        <a:tabLst/>
        <a:defRPr lang="en-US" sz="24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146C32-E362-A179-0AFC-0BCD2CC0AC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13D9-6A08-8242-8CCA-B871403039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hangingPunct="0">
        <a:tabLst/>
        <a:defRPr lang="en-US" sz="3300" b="0" i="0" u="none" strike="noStrike" kern="1200" cap="none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Liberation Serif" pitchFamily="18"/>
        </a:defRPr>
      </a:lvl1pPr>
    </p:titleStyle>
    <p:bodyStyle>
      <a:lvl1pPr marL="54720" marR="54720" indent="0" hangingPunct="0">
        <a:lnSpc>
          <a:spcPct val="115000"/>
        </a:lnSpc>
        <a:spcBef>
          <a:spcPts val="0"/>
        </a:spcBef>
        <a:spcAft>
          <a:spcPts val="1080"/>
        </a:spcAft>
        <a:tabLst/>
        <a:defRPr lang="en-US" sz="20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833002C-6A17-2FA4-C10D-523BC64F8EC3}"/>
              </a:ext>
            </a:extLst>
          </p:cNvPr>
          <p:cNvSpPr/>
          <p:nvPr/>
        </p:nvSpPr>
        <p:spPr>
          <a:xfrm>
            <a:off x="100080" y="658440"/>
            <a:ext cx="9896040" cy="485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9521395-9FB2-3F08-99AC-09BD82E4F3C6}"/>
              </a:ext>
            </a:extLst>
          </p:cNvPr>
          <p:cNvSpPr/>
          <p:nvPr/>
        </p:nvSpPr>
        <p:spPr>
          <a:xfrm>
            <a:off x="360" y="0"/>
            <a:ext cx="10076400" cy="64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94DE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2AAC3F-3E8C-BC19-C529-84B4E23142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400" y="0"/>
            <a:ext cx="9906840" cy="640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7214-8525-842A-B3D6-0774A88B1D9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658640" y="5490000"/>
            <a:ext cx="2348280" cy="18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solidFill>
                  <a:srgbClr val="FFFFFF"/>
                </a:solidFill>
                <a:latin typeface="Liberation Serif" pitchFamily="18"/>
                <a:ea typeface="DejaVu Sans" pitchFamily="2"/>
                <a:cs typeface="Roboto" pitchFamily="2"/>
              </a:defRPr>
            </a:lvl1pPr>
          </a:lstStyle>
          <a:p>
            <a:pPr lvl="0"/>
            <a:fld id="{F1029AA0-913A-CD4B-B6A5-BF2AFE2FA9DB}" type="slidenum"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1302E-DFC0-CB76-7A3A-3E3534C221EA}"/>
              </a:ext>
            </a:extLst>
          </p:cNvPr>
          <p:cNvSpPr txBox="1"/>
          <p:nvPr/>
        </p:nvSpPr>
        <p:spPr>
          <a:xfrm>
            <a:off x="91440" y="5490000"/>
            <a:ext cx="2760840" cy="18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/>
          <a:p>
            <a:pPr lvl="0" rtl="0" hangingPunct="0">
              <a:buNone/>
              <a:tabLst/>
            </a:pPr>
            <a:endParaRPr lang="en-US" sz="1400" kern="1200">
              <a:solidFill>
                <a:srgbClr val="FFFFFF"/>
              </a:solidFill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681A32-22D0-1C12-3E3C-BB4B39BFF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279" y="914400"/>
            <a:ext cx="9071640" cy="43898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5FD28-CDB9-74AD-5D70-B7A3ABD5707D}"/>
              </a:ext>
            </a:extLst>
          </p:cNvPr>
          <p:cNvSpPr txBox="1"/>
          <p:nvPr/>
        </p:nvSpPr>
        <p:spPr>
          <a:xfrm>
            <a:off x="2125080" y="5490000"/>
            <a:ext cx="5829840" cy="217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/>
          <a:p>
            <a:pPr lvl="0" algn="ctr" rtl="0" hangingPunct="0">
              <a:buNone/>
              <a:tabLst/>
            </a:pPr>
            <a:r>
              <a:rPr lang="en-US" sz="1400" kern="1200">
                <a:solidFill>
                  <a:srgbClr val="FFFFFF"/>
                </a:solidFill>
                <a:latin typeface="Liberation Serif" pitchFamily="18"/>
                <a:ea typeface="DejaVu Sans" pitchFamily="2"/>
                <a:cs typeface="Roboto" pitchFamily="2"/>
              </a:rPr>
              <a:t>Andrea Cardini – </a:t>
            </a: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723BDB79-D718-4E7D-AD7B-B772F8924D8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l="16661" t="5269" r="16726" b="22197"/>
          <a:stretch>
            <a:fillRect/>
          </a:stretch>
        </p:blipFill>
        <p:spPr>
          <a:xfrm>
            <a:off x="360" y="0"/>
            <a:ext cx="822600" cy="66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E4E9E78-DFCD-4BDE-D5FE-B79609444BC4}"/>
              </a:ext>
            </a:extLst>
          </p:cNvPr>
          <p:cNvSpPr/>
          <p:nvPr/>
        </p:nvSpPr>
        <p:spPr>
          <a:xfrm>
            <a:off x="0" y="658440"/>
            <a:ext cx="10080360" cy="0"/>
          </a:xfrm>
          <a:prstGeom prst="line">
            <a:avLst/>
          </a:prstGeom>
          <a:noFill/>
          <a:ln w="38160">
            <a:solidFill>
              <a:srgbClr val="E2AE05"/>
            </a:solidFill>
            <a:prstDash val="solid"/>
          </a:ln>
        </p:spPr>
        <p:txBody>
          <a:bodyPr lIns="19080" tIns="19080" rIns="19080" bIns="19080" anchor="ctr" anchorCtr="0"/>
          <a:lstStyle/>
          <a:p>
            <a:pPr lvl="0" hangingPunct="0">
              <a:buNone/>
              <a:tabLst/>
            </a:pPr>
            <a:endParaRPr lang="en-US" sz="2400" kern="1200">
              <a:latin typeface="Liberation Serif" pitchFamily="18"/>
              <a:ea typeface="DejaVu Sans" pitchFamily="2"/>
              <a:cs typeface="Roboto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lvl="0" algn="ctr" rtl="0" hangingPunct="0">
        <a:buNone/>
        <a:tabLst/>
        <a:defRPr lang="en-US" sz="3300" b="0" i="0" u="none" strike="noStrike" kern="1200" cap="none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1pPr>
    </p:titleStyle>
    <p:bodyStyle>
      <a:lvl1pPr marL="0" marR="0" lvl="0" indent="0" rtl="0" hangingPunct="0">
        <a:lnSpc>
          <a:spcPct val="115000"/>
        </a:lnSpc>
        <a:spcBef>
          <a:spcPts val="1054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24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1pPr>
      <a:lvl2pPr marL="0" marR="0" lvl="1" indent="0" rtl="0" hangingPunct="0">
        <a:lnSpc>
          <a:spcPct val="115000"/>
        </a:lnSpc>
        <a:spcBef>
          <a:spcPts val="845"/>
        </a:spcBef>
        <a:spcAft>
          <a:spcPts val="0"/>
        </a:spcAft>
        <a:buClr>
          <a:srgbClr val="FF8000"/>
        </a:buClr>
        <a:buSzPct val="70000"/>
        <a:buFont typeface="OpenSymbol"/>
        <a:buChar char="&gt;"/>
        <a:tabLst/>
        <a:defRPr lang="en-US" sz="21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2pPr>
      <a:lvl3pPr marL="0" marR="0" lvl="2" indent="0" rtl="0" hangingPunct="0">
        <a:lnSpc>
          <a:spcPct val="115000"/>
        </a:lnSpc>
        <a:spcBef>
          <a:spcPts val="632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8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3pPr>
      <a:lvl4pPr marL="0" marR="0" lvl="3" indent="0" rtl="0" hangingPunct="0">
        <a:lnSpc>
          <a:spcPct val="115000"/>
        </a:lnSpc>
        <a:spcBef>
          <a:spcPts val="420"/>
        </a:spcBef>
        <a:spcAft>
          <a:spcPts val="0"/>
        </a:spcAft>
        <a:buClr>
          <a:srgbClr val="FF8000"/>
        </a:buClr>
        <a:buSzPct val="45000"/>
        <a:buFont typeface="StarSymbol"/>
        <a:buChar char="–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4pPr>
      <a:lvl5pPr marL="0" marR="0" lvl="4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5pPr>
      <a:lvl6pPr marL="0" marR="0" lvl="5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6pPr>
      <a:lvl7pPr marL="0" marR="0" lvl="6" indent="0" rtl="0" hangingPunct="0">
        <a:lnSpc>
          <a:spcPct val="115000"/>
        </a:lnSpc>
        <a:spcBef>
          <a:spcPts val="207"/>
        </a:spcBef>
        <a:spcAft>
          <a:spcPts val="0"/>
        </a:spcAft>
        <a:buClr>
          <a:srgbClr val="FF8000"/>
        </a:buClr>
        <a:buSzPct val="45000"/>
        <a:buFont typeface="StarSymbol"/>
        <a:buChar char="●"/>
        <a:tabLst/>
        <a:defRPr lang="en-US" sz="1500" b="0" i="0" u="none" strike="noStrike" kern="1200" cap="none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Liberation Serif" pitchFamily="18"/>
          <a:ea typeface="Droid Sans Fallback" pitchFamily="2"/>
          <a:cs typeface="Droid Sans Devanagari" pitchFamily="2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indico.cern.ch/event/1291157/contributions/595832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cambridge.org/core/books/supersymmetry-and-string-theory/FD183F56066D0E8256B16B4D9400FC74" TargetMode="External"/><Relationship Id="rId5" Type="http://schemas.openxmlformats.org/officeDocument/2006/relationships/hyperlink" Target="https://journals.aps.org/prd/abstract/10.1103/PhysRevD.30.2212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giphy.com/gifs/trippy-bubbles-hypnotic-XBKUlCdt4q68K0zUfd" TargetMode="External"/><Relationship Id="rId5" Type="http://schemas.openxmlformats.org/officeDocument/2006/relationships/image" Target="../media/image33.gif"/><Relationship Id="rId4" Type="http://schemas.openxmlformats.org/officeDocument/2006/relationships/hyperlink" Target="https://iopscience.iop.org/article/10.1088/1475-7516/2021/04/01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journals.aps.org/prl/abstract/10.1103/PhysRevLett.77.2887" TargetMode="External"/><Relationship Id="rId4" Type="http://schemas.openxmlformats.org/officeDocument/2006/relationships/hyperlink" Target="https://arxiv.org/abs/hep-ph/941133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png"/><Relationship Id="rId4" Type="http://schemas.openxmlformats.org/officeDocument/2006/relationships/hyperlink" Target="https://www.nature.com/articles/s41586-022-04893-w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08.032013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dx.doi.org/10.1103/PhysRevD.89.09200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nk.springer.com/article/10.1007/JHEP06(2022)012" TargetMode="External"/><Relationship Id="rId5" Type="http://schemas.openxmlformats.org/officeDocument/2006/relationships/hyperlink" Target="https://link.springer.com/article/10.1007/JHEP07(2023)092" TargetMode="External"/><Relationship Id="rId4" Type="http://schemas.openxmlformats.org/officeDocument/2006/relationships/hyperlink" Target="http://dx.doi.org/10.1103/PhysRevD.104.05200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dx.doi.org/10.1103/PhysRevD.104.05200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03/PhysRevD.89.092007" TargetMode="External"/><Relationship Id="rId3" Type="http://schemas.openxmlformats.org/officeDocument/2006/relationships/hyperlink" Target="http://dx.doi.org/10.1016/j.physletb.2020.135425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dx.doi.org/10.1103/PhysRevD.104.052004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://dx.doi.org/10.1103/PhysRevD.92.072010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dx.doi.org/10.1103/PhysRevLett.110.081803" TargetMode="Externa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dx.doi.org/10.1103/PhysRevD.104.052004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oi.org/10.1103/PhysRevD.102.056022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www.nature.com/articles/s41567-022-01682-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doi.org/10.1007/JHEP08(2023)040" TargetMode="Externa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oi.org/10.1007/JHEP08(2023)040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oi.org/10.1103/PhysRevD.108.032013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png"/><Relationship Id="rId5" Type="http://schemas.openxmlformats.org/officeDocument/2006/relationships/hyperlink" Target="https://doi.org/10.3390/universe8050256" TargetMode="Externa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doi.org/10.1103/PhysRevD.108.07200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doi.org/10.1103/PhysRevD.108.072004" TargetMode="Externa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link.springer.com/article/10.1007/JHEP07(2023)09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://dx.doi.org/10.1103/PhysRevD.104.05200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hyperlink" Target="https://doi.org/10.3390/universe8050256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nk.springer.com/article/10.1007/JHEP06(2022)012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hyperlink" Target="http://dx.doi.org/10.3204/PUBDB-2021-03550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hyperlink" Target="https://link.springer.com/article/10.1007/JHEP06(2022)012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22-10528-1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png"/><Relationship Id="rId5" Type="http://schemas.openxmlformats.org/officeDocument/2006/relationships/hyperlink" Target="https://link.springer.com/article/10.1007/JHEP06(2022)012" TargetMode="Externa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link.springer.com/article/10.1007/JHEP06(2022)012" TargetMode="Externa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doi.org/10.1140/epja/s10050-021-00421-y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AF01-0EB4-7954-5429-E338B8D426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959" y="0"/>
            <a:ext cx="10061280" cy="2103120"/>
          </a:xfrm>
        </p:spPr>
        <p:txBody>
          <a:bodyPr vert="horz">
            <a:spAutoFit/>
          </a:bodyPr>
          <a:lstStyle/>
          <a:p>
            <a:pPr lvl="0" rtl="0"/>
            <a:r>
              <a:rPr lang="en-US" sz="3800" b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Searches for CP Violation in the Higgs sector</a:t>
            </a:r>
            <a:r>
              <a:rPr lang="en-US" sz="38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:</a:t>
            </a:r>
            <a:br>
              <a:rPr lang="en-US" sz="36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</a:br>
            <a:r>
              <a:rPr lang="en-US" sz="36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The Quest to Understand the Baryon Asymmetry in the Universe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8994E-6442-866F-5884-2907775D1F1C}"/>
              </a:ext>
            </a:extLst>
          </p:cNvPr>
          <p:cNvSpPr txBox="1"/>
          <p:nvPr/>
        </p:nvSpPr>
        <p:spPr>
          <a:xfrm>
            <a:off x="4297680" y="5375520"/>
            <a:ext cx="5891040" cy="34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Droid Sans Fallback" pitchFamily="2"/>
                <a:cs typeface="Droid Sans Devanagari" pitchFamily="2"/>
              </a:rPr>
              <a:t>Andrea Cardini – Universidad de Oviedo, Spain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0434C03-785C-C72C-8C06-8E1F29BF2F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38760" y="5070600"/>
            <a:ext cx="822960" cy="6127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19F3A17A-7B0E-73FD-BFA5-F65D0D313BA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9480" y="5070600"/>
            <a:ext cx="631080" cy="61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AF72E41-3CD0-B53D-EEC3-5F523641A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5240538-A712-DA44-B8EC-E50EFAF8CACD}" type="slidenum"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AFDEB-9453-38B8-C04A-7B8502D449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CKM matrix and Yukawa interaction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C294-439D-5081-26E5-DBCA2F78FC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959" y="654480"/>
            <a:ext cx="9772560" cy="4831920"/>
          </a:xfrm>
        </p:spPr>
        <p:txBody>
          <a:bodyPr anchor="t"/>
          <a:lstStyle/>
          <a:p>
            <a:pPr marL="54720" marR="54720" lvl="0">
              <a:spcBef>
                <a:spcPts val="1134"/>
              </a:spcBef>
              <a:spcAft>
                <a:spcPts val="1134"/>
              </a:spcAft>
            </a:pPr>
            <a:r>
              <a:rPr lang="en-US" sz="2000"/>
              <a:t>The quark mixing and the quark masses have a common origin: the Yukawa interaction</a:t>
            </a:r>
          </a:p>
          <a:p>
            <a:pPr marL="54720" marR="54720" lvl="0">
              <a:spcBef>
                <a:spcPts val="1134"/>
              </a:spcBef>
              <a:spcAft>
                <a:spcPts val="1134"/>
              </a:spcAft>
            </a:pPr>
            <a:r>
              <a:rPr lang="en-US" sz="2000"/>
              <a:t>The Higgs boson gives mass to the particles and defines the fermion generations</a:t>
            </a:r>
          </a:p>
          <a:p>
            <a:pPr marL="54720" marR="54720" lvl="0">
              <a:spcBef>
                <a:spcPts val="1134"/>
              </a:spcBef>
              <a:spcAft>
                <a:spcPts val="1134"/>
              </a:spcAft>
            </a:pPr>
            <a:br>
              <a:rPr lang="en-US" sz="2000"/>
            </a:br>
            <a:br>
              <a:rPr lang="en-US" sz="2000"/>
            </a:br>
            <a:br>
              <a:rPr lang="en-US" sz="2000"/>
            </a:br>
            <a:endParaRPr lang="en-US" sz="2000"/>
          </a:p>
          <a:p>
            <a:pPr marL="54720" marR="54720" lvl="0">
              <a:spcBef>
                <a:spcPts val="1134"/>
              </a:spcBef>
              <a:spcAft>
                <a:spcPts val="1134"/>
              </a:spcAft>
            </a:pPr>
            <a:r>
              <a:rPr lang="en-US" sz="2000"/>
              <a:t>with the indices i,j running over the quark generations</a:t>
            </a:r>
          </a:p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r>
              <a:rPr lang="en-US" sz="2000"/>
              <a:t>After EWSB the quarks acquire mass via the Higgs vacuum expectation value</a:t>
            </a:r>
          </a:p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endParaRPr lang="en-US" sz="2000"/>
          </a:p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r>
              <a:rPr lang="en-US" sz="2000"/>
              <a:t>No theoretical requirement for the m</a:t>
            </a:r>
            <a:r>
              <a:rPr lang="en-US" sz="2000" baseline="-33000"/>
              <a:t>ij</a:t>
            </a:r>
            <a:r>
              <a:rPr lang="en-US" sz="2000"/>
              <a:t> matrices to be diagonal </a:t>
            </a:r>
            <a:r>
              <a:rPr lang="en-US" sz="2000" b="1"/>
              <a:t>but</a:t>
            </a:r>
            <a:r>
              <a:rPr lang="en-US" sz="2000"/>
              <a:t> the SM Lagrangian is invariant under unitarity transformations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120FC759-99AF-A6EA-7A2F-FCC0A9D4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5440" y="1530000"/>
            <a:ext cx="4952520" cy="12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5D20CD43-2313-085A-277F-F014FD85193B}"/>
              </a:ext>
            </a:extLst>
          </p:cNvPr>
          <p:cNvSpPr/>
          <p:nvPr/>
        </p:nvSpPr>
        <p:spPr>
          <a:xfrm>
            <a:off x="5752080" y="1792800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39C78AC4-CFC8-0476-74BD-6B7BD26AB60E}"/>
              </a:ext>
            </a:extLst>
          </p:cNvPr>
          <p:cNvSpPr/>
          <p:nvPr/>
        </p:nvSpPr>
        <p:spPr>
          <a:xfrm>
            <a:off x="5752080" y="2440800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5343A-AAFD-BB6E-8DE9-432F2A0343C2}"/>
              </a:ext>
            </a:extLst>
          </p:cNvPr>
          <p:cNvSpPr txBox="1"/>
          <p:nvPr/>
        </p:nvSpPr>
        <p:spPr>
          <a:xfrm>
            <a:off x="6858000" y="1590480"/>
            <a:ext cx="2926080" cy="34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Yukawa for up-type quarks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F00D5-B9AB-FB76-A662-F964AAF7C833}"/>
              </a:ext>
            </a:extLst>
          </p:cNvPr>
          <p:cNvSpPr txBox="1"/>
          <p:nvPr/>
        </p:nvSpPr>
        <p:spPr>
          <a:xfrm>
            <a:off x="6858000" y="2238480"/>
            <a:ext cx="3070080" cy="357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Yukawa for down-type quarks</a:t>
            </a: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7C292BB1-142E-57C1-90BD-A3E21881FC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94400">
            <a:off x="4332309" y="2083611"/>
            <a:ext cx="393120" cy="1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D4CB32-6781-260B-884D-52CC766CB405}"/>
              </a:ext>
            </a:extLst>
          </p:cNvPr>
          <p:cNvSpPr txBox="1"/>
          <p:nvPr/>
        </p:nvSpPr>
        <p:spPr>
          <a:xfrm>
            <a:off x="4536000" y="1983600"/>
            <a:ext cx="274320" cy="331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15000"/>
              </a:lnSpc>
              <a:spcBef>
                <a:spcPts val="850"/>
              </a:spcBef>
              <a:spcAft>
                <a:spcPts val="85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C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82214C19-7CFF-219D-934E-CFA7FA9934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8360" y="4001040"/>
            <a:ext cx="5385240" cy="70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1F23808-D67A-6391-A13B-8C2D56CE29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D18E7DA-7867-0448-90D4-770F2DFD5DF4}" type="slidenum"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A843C-FB9A-5206-7B92-30EEFCF7F3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CKM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FC5A3-E53C-3B01-5455-D13FA7006D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959" y="654480"/>
            <a:ext cx="9825120" cy="4831920"/>
          </a:xfrm>
        </p:spPr>
        <p:txBody>
          <a:bodyPr anchor="t"/>
          <a:lstStyle/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r>
              <a:rPr lang="en-US" sz="2000"/>
              <a:t>We can multiply all fields by unitary matrices and redefine the quark fields to diagonalize the mass matrices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endParaRPr lang="en-US" sz="2000"/>
          </a:p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r>
              <a:rPr lang="en-US" sz="2000"/>
              <a:t>Cannot diagonalize both mass matrices at once → diagonalize one mass matrix and redefines the fields for either up or down type quarks</a:t>
            </a:r>
          </a:p>
          <a:p>
            <a:pPr marL="54720" marR="54720" lvl="0">
              <a:spcBef>
                <a:spcPts val="1701"/>
              </a:spcBef>
              <a:spcAft>
                <a:spcPts val="3118"/>
              </a:spcAft>
            </a:pPr>
            <a:r>
              <a:rPr lang="en-US" sz="2000"/>
              <a:t>The lightest quarks are </a:t>
            </a:r>
            <a:r>
              <a:rPr lang="en-US" sz="2000" b="1"/>
              <a:t>u</a:t>
            </a:r>
            <a:r>
              <a:rPr lang="en-US" sz="2000"/>
              <a:t>, </a:t>
            </a:r>
            <a:r>
              <a:rPr lang="en-US" sz="2000" b="1"/>
              <a:t>d</a:t>
            </a:r>
            <a:r>
              <a:rPr lang="en-US" sz="2000"/>
              <a:t> and </a:t>
            </a:r>
            <a:r>
              <a:rPr lang="en-US" sz="2000" b="1"/>
              <a:t>s</a:t>
            </a:r>
            <a:r>
              <a:rPr lang="en-US" sz="2000"/>
              <a:t> → the quark mixing was observed for kaon decays between the </a:t>
            </a:r>
            <a:r>
              <a:rPr lang="en-US" sz="2000" b="1"/>
              <a:t>d</a:t>
            </a:r>
            <a:r>
              <a:rPr lang="en-US" sz="2000"/>
              <a:t> and </a:t>
            </a:r>
            <a:r>
              <a:rPr lang="en-US" sz="2000" b="1"/>
              <a:t>s</a:t>
            </a:r>
            <a:r>
              <a:rPr lang="en-US" sz="2000"/>
              <a:t> quarks → the mass term diagonalized is the one for up-type quarks</a:t>
            </a:r>
          </a:p>
          <a:p>
            <a:pPr marL="54720" marR="54720" lvl="0">
              <a:spcBef>
                <a:spcPts val="1701"/>
              </a:spcBef>
              <a:spcAft>
                <a:spcPts val="1701"/>
              </a:spcAft>
            </a:pPr>
            <a:endParaRPr lang="en-US" sz="2000"/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A5F49C8F-9B02-7151-9DB8-4E2704D4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1520" y="1463040"/>
            <a:ext cx="1841400" cy="11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A56AC6A3-78F8-6CA4-8463-DA863B80E5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3452"/>
          <a:stretch>
            <a:fillRect/>
          </a:stretch>
        </p:blipFill>
        <p:spPr>
          <a:xfrm>
            <a:off x="3529800" y="2101320"/>
            <a:ext cx="2336760" cy="43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6BFF21D8-63E7-C90D-C558-A8844F99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77729"/>
          <a:stretch>
            <a:fillRect/>
          </a:stretch>
        </p:blipFill>
        <p:spPr>
          <a:xfrm>
            <a:off x="3537360" y="1465920"/>
            <a:ext cx="2342160" cy="414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59C1F7C-6F4E-90DA-89CE-2AFC53D03104}"/>
              </a:ext>
            </a:extLst>
          </p:cNvPr>
          <p:cNvSpPr/>
          <p:nvPr/>
        </p:nvSpPr>
        <p:spPr>
          <a:xfrm>
            <a:off x="2828160" y="1861560"/>
            <a:ext cx="649440" cy="239760"/>
          </a:xfrm>
          <a:custGeom>
            <a:avLst>
              <a:gd name="f0" fmla="val 12696"/>
              <a:gd name="f1" fmla="val 614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5DCCBC6C-980F-90B1-A66F-C6FC26EDF06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2640" y="4605120"/>
            <a:ext cx="2834640" cy="55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0E6C1772-00A3-6EE5-B019-59A3588E1C5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97680" y="4546440"/>
            <a:ext cx="4389120" cy="6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D6E33ED-361A-E156-9517-FD4309F76AA0}"/>
              </a:ext>
            </a:extLst>
          </p:cNvPr>
          <p:cNvSpPr/>
          <p:nvPr/>
        </p:nvSpPr>
        <p:spPr>
          <a:xfrm>
            <a:off x="3465360" y="4824000"/>
            <a:ext cx="558000" cy="182880"/>
          </a:xfrm>
          <a:custGeom>
            <a:avLst>
              <a:gd name="f0" fmla="val 12696"/>
              <a:gd name="f1" fmla="val 614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2CFC9A1-2CDA-07DA-7391-C6A375B5E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6278704-6D51-214F-9488-7B0A4484ABBC}" type="slidenum"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1CAB2-D296-7DDE-4E30-B9AFEF2DEC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CP violation in the 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F9F58-B158-A945-E708-FC082DB4F4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960" y="654480"/>
            <a:ext cx="9808560" cy="4831920"/>
          </a:xfrm>
        </p:spPr>
        <p:txBody>
          <a:bodyPr anchor="t"/>
          <a:lstStyle/>
          <a:p>
            <a:pPr marL="54720" marR="54720" lvl="0">
              <a:spcBef>
                <a:spcPts val="1417"/>
              </a:spcBef>
              <a:spcAft>
                <a:spcPts val="2551"/>
              </a:spcAft>
            </a:pPr>
            <a:r>
              <a:rPr lang="en-US" sz="1800"/>
              <a:t>The CKM matrix is unitary </a:t>
            </a:r>
            <a:r>
              <a:rPr lang="en-US" sz="1800" b="1"/>
              <a:t>but</a:t>
            </a:r>
            <a:r>
              <a:rPr lang="en-US" sz="1800"/>
              <a:t> is not required to be Real → it can have a complex phase leading to direct CP violation in the electroweak sector</a:t>
            </a:r>
            <a:br>
              <a:rPr lang="en-US" sz="1800"/>
            </a:br>
            <a:endParaRPr lang="en-US" sz="1800"/>
          </a:p>
          <a:p>
            <a:pPr marL="54720" marR="54720" lvl="0">
              <a:spcBef>
                <a:spcPts val="1417"/>
              </a:spcBef>
              <a:spcAft>
                <a:spcPts val="1417"/>
              </a:spcAft>
            </a:pPr>
            <a:br>
              <a:rPr lang="en-US" sz="1800"/>
            </a:br>
            <a:br>
              <a:rPr lang="en-US" sz="1800"/>
            </a:br>
            <a:endParaRPr lang="en-US" sz="1800"/>
          </a:p>
          <a:p>
            <a:pPr marL="54720" marR="54720" lvl="0">
              <a:spcBef>
                <a:spcPts val="1417"/>
              </a:spcBef>
              <a:spcAft>
                <a:spcPts val="1417"/>
              </a:spcAft>
            </a:pPr>
            <a:r>
              <a:rPr lang="en-US" sz="1800"/>
              <a:t>The complex phase δ = 1.196 ± 0.045 [rad] is the main source of CP violation allowed in the SM</a:t>
            </a:r>
          </a:p>
          <a:p>
            <a:pPr marL="54720" marR="54720" lvl="0">
              <a:spcBef>
                <a:spcPts val="1417"/>
              </a:spcBef>
              <a:spcAft>
                <a:spcPts val="1417"/>
              </a:spcAft>
            </a:pPr>
            <a:r>
              <a:rPr lang="en-US" sz="1800"/>
              <a:t>The strong interaction does not seem to violate CP experimentally… however in QCD CP-violating terms can arise leading to the question of why no signs of CP violation have been observed</a:t>
            </a:r>
          </a:p>
          <a:p>
            <a:pPr marL="54720" marR="54720" lvl="0">
              <a:spcBef>
                <a:spcPts val="1417"/>
              </a:spcBef>
              <a:spcAft>
                <a:spcPts val="1417"/>
              </a:spcAft>
            </a:pPr>
            <a:r>
              <a:rPr lang="en-US" sz="1800"/>
              <a:t>Another source of CP violation </a:t>
            </a:r>
            <a:r>
              <a:rPr lang="en-US" sz="1800" i="1"/>
              <a:t>could</a:t>
            </a:r>
            <a:r>
              <a:rPr lang="en-US" sz="1800"/>
              <a:t>* be found in the neutrino oscillation if the PMNS matrix presents a complex phase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5B89BB29-87B8-9CAD-1217-E20612B9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9280" y="1551599"/>
            <a:ext cx="3028320" cy="99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57D104EA-23D8-BF8A-711B-E042435E4F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23600" y="1551599"/>
            <a:ext cx="6571440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F4A354-99C6-5844-9369-2396531B6B67}"/>
              </a:ext>
            </a:extLst>
          </p:cNvPr>
          <p:cNvSpPr txBox="1"/>
          <p:nvPr/>
        </p:nvSpPr>
        <p:spPr>
          <a:xfrm>
            <a:off x="3931920" y="5212080"/>
            <a:ext cx="6035040" cy="48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1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*there is no experimental consensus on a CP-violating phase in the PMNS matrix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D7CBAD9-0373-C8DE-EEC9-4C62E6B82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64447E1-D4EC-4E40-9298-2A68EDD21167}" type="slidenum"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DF708-3955-6100-E412-5DFBA9FFF4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NovA and T2K results on the PMNS CP-phase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997144E-0304-2529-04B5-A913CFCE1E5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8880" y="2717640"/>
            <a:ext cx="7350480" cy="27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F28078-2403-B430-010D-64FF0B872AB3}"/>
              </a:ext>
            </a:extLst>
          </p:cNvPr>
          <p:cNvSpPr/>
          <p:nvPr/>
        </p:nvSpPr>
        <p:spPr>
          <a:xfrm>
            <a:off x="2196720" y="4500000"/>
            <a:ext cx="640080" cy="822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7FA25-8E39-1BF7-59DA-2E08AEDFD0F3}"/>
              </a:ext>
            </a:extLst>
          </p:cNvPr>
          <p:cNvSpPr txBox="1"/>
          <p:nvPr/>
        </p:nvSpPr>
        <p:spPr>
          <a:xfrm>
            <a:off x="1190520" y="4549680"/>
            <a:ext cx="1735560" cy="849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Plots from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J.P. Ochoa Ricoux's talk at ICHEP2024</a:t>
            </a:r>
            <a:r>
              <a:rPr lang="en-US" sz="12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DD2687-6C1A-4A07-F90B-F0506D9D25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960" y="654480"/>
            <a:ext cx="9808560" cy="483192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  <a:spcAft>
                <a:spcPts val="1417"/>
              </a:spcAft>
            </a:pPr>
            <a:r>
              <a:rPr lang="en-US" sz="1800"/>
              <a:t>The CP-phase in the PMNS matrix is investigated studying the neutrino oscillation process</a:t>
            </a:r>
          </a:p>
          <a:p>
            <a:pPr marL="54720" marR="54720" lvl="0">
              <a:spcBef>
                <a:spcPts val="283"/>
              </a:spcBef>
              <a:spcAft>
                <a:spcPts val="1417"/>
              </a:spcAft>
            </a:pPr>
            <a:r>
              <a:rPr lang="en-US" sz="1800"/>
              <a:t>Most precise results at hand from the NOvA and the T2K experiments</a:t>
            </a:r>
          </a:p>
          <a:p>
            <a:pPr marL="54720" marR="54720" lvl="0">
              <a:spcBef>
                <a:spcPts val="283"/>
              </a:spcBef>
              <a:spcAft>
                <a:spcPts val="1417"/>
              </a:spcAft>
            </a:pPr>
            <a:r>
              <a:rPr lang="en-US" sz="1800"/>
              <a:t>The measurement constrains the CP-phase together with the mass differences between the neutrino mass states</a:t>
            </a:r>
          </a:p>
          <a:p>
            <a:pPr marL="54720" marR="54720" lvl="0">
              <a:spcBef>
                <a:spcPts val="283"/>
              </a:spcBef>
              <a:spcAft>
                <a:spcPts val="1417"/>
              </a:spcAft>
            </a:pPr>
            <a:r>
              <a:rPr lang="en-US" sz="1800"/>
              <a:t>At present the two experiments prefer different CP-phases in the normal mass ordering (NO), and maximum CP violation</a:t>
            </a:r>
            <a:br>
              <a:rPr lang="en-US" sz="1800"/>
            </a:br>
            <a:r>
              <a:rPr lang="en-US" sz="1800"/>
              <a:t>in the inverted mass</a:t>
            </a:r>
            <a:br>
              <a:rPr lang="en-US" sz="1800"/>
            </a:br>
            <a:r>
              <a:rPr lang="en-US" sz="1800"/>
              <a:t>ordering (IO)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F670D4C-D19A-0B6F-B253-D9C575600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C617C38-6FE7-3747-B294-85A3724E8512}" type="slidenum">
              <a:t>14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03524314-36FD-DBBD-D578-ECE4728504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77440" y="2543760"/>
            <a:ext cx="5264640" cy="15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921998-B696-6557-4A9A-1C0A88F738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EW baryogenesis – B violation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278AA-8D76-3D0D-7455-CB2B2CDD1A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76080"/>
            <a:ext cx="10013040" cy="2560320"/>
          </a:xfrm>
        </p:spPr>
        <p:txBody>
          <a:bodyPr anchor="t"/>
          <a:lstStyle/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The main source of CP violation in the SM comes from the EW sector and is linked to the Higgs boson</a:t>
            </a:r>
          </a:p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What about the other 2 Sakharov’s conditions?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Baryon number violation → is there baryon number violation in the SM?</a:t>
            </a:r>
          </a:p>
          <a:p>
            <a:pPr marL="54720" lvl="2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In the SM the baryon (B) and lepton (L) number are conserved only via accidental symmetries – there are no gauge invariant operators of dim 4 that violate them</a:t>
            </a:r>
          </a:p>
          <a:p>
            <a:pPr marL="54720" lvl="2">
              <a:spcBef>
                <a:spcPts val="567"/>
              </a:spcBef>
              <a:spcAft>
                <a:spcPts val="567"/>
              </a:spcAft>
            </a:pPr>
            <a:r>
              <a:rPr lang="en-US" sz="1600" b="1"/>
              <a:t>Anomalies</a:t>
            </a:r>
            <a:r>
              <a:rPr lang="en-US" sz="1600"/>
              <a:t> appear at triangular loop level due to the chiral structure of the SM – Adler, Bell and Jackiw </a:t>
            </a:r>
            <a:br>
              <a:rPr lang="en-US" sz="1600"/>
            </a:br>
            <a:r>
              <a:rPr lang="en-US" sz="1600"/>
              <a:t>(ABJ) anomalies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DA892DC2-0A3E-530F-0CB4-C8FE41EC2C0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4160" y="4095360"/>
            <a:ext cx="4969440" cy="13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2A11440-466B-47CD-B1F3-A56A3FB10B2A}"/>
              </a:ext>
            </a:extLst>
          </p:cNvPr>
          <p:cNvSpPr/>
          <p:nvPr/>
        </p:nvSpPr>
        <p:spPr>
          <a:xfrm>
            <a:off x="5583600" y="4663440"/>
            <a:ext cx="649440" cy="239760"/>
          </a:xfrm>
          <a:custGeom>
            <a:avLst>
              <a:gd name="f0" fmla="val 12696"/>
              <a:gd name="f1" fmla="val 614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837DD-7957-427E-A563-332894E8439E}"/>
              </a:ext>
            </a:extLst>
          </p:cNvPr>
          <p:cNvSpPr txBox="1"/>
          <p:nvPr/>
        </p:nvSpPr>
        <p:spPr>
          <a:xfrm>
            <a:off x="6348240" y="4497120"/>
            <a:ext cx="3474719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Violation of baryon and lepton number violation at loop level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F89A0AF-2A85-19D8-A1CD-512958D18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F031135-83FD-5D4D-BB5E-83AF433F1D33}" type="slidenum">
              <a:t>15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503ABA85-95B0-8752-C9D4-091C064B4D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85280" y="2517480"/>
            <a:ext cx="3965760" cy="274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15812444-EAEB-41EC-EDA4-269D7DE0DC0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-5278"/>
          <a:stretch>
            <a:fillRect/>
          </a:stretch>
        </p:blipFill>
        <p:spPr>
          <a:xfrm>
            <a:off x="714960" y="950400"/>
            <a:ext cx="4754880" cy="11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9C0F14-40E9-75F2-7E3D-858969BFA7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Sphalerons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CFCBB-2944-1C29-4B9E-F7DC858D3F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9800" y="676080"/>
            <a:ext cx="10013040" cy="4810320"/>
          </a:xfrm>
        </p:spPr>
        <p:txBody>
          <a:bodyPr anchor="t"/>
          <a:lstStyle/>
          <a:p>
            <a:pPr marL="54720" marR="54720" lvl="0">
              <a:spcBef>
                <a:spcPts val="850"/>
              </a:spcBef>
              <a:spcAft>
                <a:spcPts val="1984"/>
              </a:spcAft>
            </a:pPr>
            <a:r>
              <a:rPr lang="en-US" sz="1800"/>
              <a:t>U(1)</a:t>
            </a:r>
            <a:r>
              <a:rPr lang="en-US" sz="1800" baseline="-33000"/>
              <a:t>B</a:t>
            </a:r>
            <a:r>
              <a:rPr lang="en-US" sz="1800"/>
              <a:t> and U(1)</a:t>
            </a:r>
            <a:r>
              <a:rPr lang="en-US" sz="1800" baseline="-33000"/>
              <a:t>L</a:t>
            </a:r>
            <a:r>
              <a:rPr lang="en-US" sz="1800"/>
              <a:t> are broken at quantum level, as is B+L, however </a:t>
            </a:r>
            <a:r>
              <a:rPr lang="en-US" sz="1800" b="1"/>
              <a:t>B-L is preserved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800"/>
          </a:p>
          <a:p>
            <a:pPr marL="54720" marR="54720" lvl="1">
              <a:spcBef>
                <a:spcPts val="1134"/>
              </a:spcBef>
            </a:pPr>
            <a:endParaRPr lang="en-US" sz="1800"/>
          </a:p>
          <a:p>
            <a:pPr marL="54720" marR="54720" lvl="0">
              <a:spcBef>
                <a:spcPts val="850"/>
              </a:spcBef>
              <a:spcAft>
                <a:spcPts val="1984"/>
              </a:spcAft>
            </a:pPr>
            <a:r>
              <a:rPr lang="en-US" sz="1800"/>
              <a:t>At low temperatures the B violation is low, but at high temperature it can proceed via </a:t>
            </a:r>
            <a:r>
              <a:rPr lang="en-US" sz="1800" b="1"/>
              <a:t>sphaleron</a:t>
            </a:r>
            <a:r>
              <a:rPr lang="en-US" sz="1800"/>
              <a:t> production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A Sphaleron – from Greek Σφαλερός ready to fall –</a:t>
            </a:r>
            <a:br>
              <a:rPr lang="en-US" sz="1800"/>
            </a:br>
            <a:r>
              <a:rPr lang="en-US" sz="1800"/>
              <a:t>is a static, but unstable, solution for the electroweak theory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It allows the transition between distinct EW vacuum states</a:t>
            </a:r>
            <a:br>
              <a:rPr lang="en-US" sz="1800"/>
            </a:br>
            <a:r>
              <a:rPr lang="en-US" sz="1800"/>
              <a:t>(different baryon or lepton number)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E</a:t>
            </a:r>
            <a:r>
              <a:rPr lang="en-US" sz="1800" baseline="-33000"/>
              <a:t>sph</a:t>
            </a:r>
            <a:r>
              <a:rPr lang="en-US" sz="1800"/>
              <a:t> ~ 8π v(T)/g</a:t>
            </a:r>
            <a:r>
              <a:rPr lang="en-US" sz="1800" baseline="-33000"/>
              <a:t>W </a:t>
            </a:r>
            <a:r>
              <a:rPr lang="en-US" sz="1800"/>
              <a:t> – the energy is proportional to the</a:t>
            </a:r>
            <a:br>
              <a:rPr lang="en-US" sz="1800"/>
            </a:br>
            <a:r>
              <a:rPr lang="en-US" sz="1800"/>
              <a:t>vacuum expectation value of the Higgs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1D9C-5E40-709F-CBE2-EFB5DAA25B57}"/>
              </a:ext>
            </a:extLst>
          </p:cNvPr>
          <p:cNvSpPr txBox="1"/>
          <p:nvPr/>
        </p:nvSpPr>
        <p:spPr>
          <a:xfrm>
            <a:off x="2175120" y="2691000"/>
            <a:ext cx="3998160" cy="232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5"/>
              </a:rPr>
              <a:t>F. R. Klinkhamer and N. S. Manton Phys. Rev. D 30, 2212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25F11-17BB-A68F-9C45-57C75C8A812C}"/>
              </a:ext>
            </a:extLst>
          </p:cNvPr>
          <p:cNvSpPr txBox="1"/>
          <p:nvPr/>
        </p:nvSpPr>
        <p:spPr>
          <a:xfrm>
            <a:off x="5963400" y="5242680"/>
            <a:ext cx="6289560" cy="427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6"/>
              </a:rPr>
              <a:t>M. Dine (2016). Supersymmetry and String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5B16C-96AE-B5F8-D3E4-B4AAA581A6FE}"/>
              </a:ext>
            </a:extLst>
          </p:cNvPr>
          <p:cNvSpPr txBox="1"/>
          <p:nvPr/>
        </p:nvSpPr>
        <p:spPr>
          <a:xfrm>
            <a:off x="9046800" y="4957200"/>
            <a:ext cx="116424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EW vacua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7070C31-8513-252B-BF07-77CA6E11F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7AA7ECC-0AEB-F24B-81AB-969ECBF374F8}" type="slidenum">
              <a:t>16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B8053-FCF4-5BE1-62E8-FE4FF04BFA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76080"/>
            <a:ext cx="10013040" cy="4810320"/>
          </a:xfrm>
        </p:spPr>
        <p:txBody>
          <a:bodyPr anchor="t"/>
          <a:lstStyle/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The last condition necessary for matter-antimatter asymmetry to occur is that the CP violating interactions take place out of thermal equilibrium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We need a </a:t>
            </a:r>
            <a:r>
              <a:rPr lang="en-US" sz="1800" b="1"/>
              <a:t>phase transition:</a:t>
            </a:r>
            <a:r>
              <a:rPr lang="en-US" sz="1800"/>
              <a:t> an interaction outside of thermal equilibrium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The electroweak symmetry breaking provides</a:t>
            </a:r>
            <a:br>
              <a:rPr lang="en-US" sz="1800"/>
            </a:br>
            <a:r>
              <a:rPr lang="en-US" sz="1800"/>
              <a:t>the appropriate conditions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The Higgs potential in the present has the</a:t>
            </a:r>
            <a:br>
              <a:rPr lang="en-US" sz="1800"/>
            </a:br>
            <a:r>
              <a:rPr lang="en-US" sz="1800"/>
              <a:t>usual </a:t>
            </a:r>
            <a:r>
              <a:rPr lang="en-US" sz="1800" i="1"/>
              <a:t>sombrero</a:t>
            </a:r>
            <a:r>
              <a:rPr lang="en-US" sz="1800"/>
              <a:t> shape you are familiar with</a:t>
            </a:r>
          </a:p>
          <a:p>
            <a:pPr marL="54720" marR="54720" lvl="0">
              <a:spcBef>
                <a:spcPts val="0"/>
              </a:spcBef>
              <a:spcAft>
                <a:spcPts val="865"/>
              </a:spcAft>
            </a:pPr>
            <a:r>
              <a:rPr lang="en-US" sz="1800"/>
              <a:t>The electroweak phase transition started at</a:t>
            </a:r>
            <a:br>
              <a:rPr lang="en-US" sz="1800"/>
            </a:br>
            <a:r>
              <a:rPr lang="en-US" sz="1800"/>
              <a:t>T&lt;T</a:t>
            </a:r>
            <a:r>
              <a:rPr lang="en-US" sz="1800" baseline="-33000"/>
              <a:t>C </a:t>
            </a:r>
            <a:r>
              <a:rPr lang="en-US" sz="1800"/>
              <a:t>– when the the absolute minima of the</a:t>
            </a:r>
            <a:br>
              <a:rPr lang="en-US" sz="1800"/>
            </a:br>
            <a:r>
              <a:rPr lang="en-US" sz="1800"/>
              <a:t>system became |Φ|</a:t>
            </a:r>
            <a:r>
              <a:rPr lang="en-US" sz="1800" baseline="60000"/>
              <a:t>2</a:t>
            </a:r>
            <a:r>
              <a:rPr lang="en-US" sz="1800" baseline="33000"/>
              <a:t> </a:t>
            </a:r>
            <a:r>
              <a:rPr lang="en-US" sz="1800"/>
              <a:t>&gt; 0</a:t>
            </a:r>
          </a:p>
          <a:p>
            <a:pPr marL="54720" lvl="1">
              <a:spcBef>
                <a:spcPts val="278"/>
              </a:spcBef>
            </a:pPr>
            <a:r>
              <a:rPr lang="en-US" sz="1800"/>
              <a:t>1</a:t>
            </a:r>
            <a:r>
              <a:rPr lang="en-US" sz="1800" baseline="30000"/>
              <a:t>st</a:t>
            </a:r>
            <a:r>
              <a:rPr lang="en-US" sz="1800"/>
              <a:t> order PT: the system goes to the absolute</a:t>
            </a:r>
            <a:br>
              <a:rPr lang="en-US" sz="1800"/>
            </a:br>
            <a:r>
              <a:rPr lang="en-US" sz="1800"/>
              <a:t>minima via tunnelling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DD2F05-6F23-B52E-8EC3-5B3F3AFD36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Electroweak phase transition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F13FA1-78EB-9F9F-A0E3-7014D3CE358D}"/>
              </a:ext>
            </a:extLst>
          </p:cNvPr>
          <p:cNvGrpSpPr/>
          <p:nvPr/>
        </p:nvGrpSpPr>
        <p:grpSpPr>
          <a:xfrm>
            <a:off x="4970880" y="1701360"/>
            <a:ext cx="5087520" cy="5035459"/>
            <a:chOff x="4970880" y="1701360"/>
            <a:chExt cx="5087520" cy="5035459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6CED2004-B949-B725-3051-23E1DFAE4AC4}"/>
                </a:ext>
              </a:extLst>
            </p:cNvPr>
            <p:cNvSpPr/>
            <p:nvPr/>
          </p:nvSpPr>
          <p:spPr>
            <a:xfrm>
              <a:off x="5558400" y="4233960"/>
              <a:ext cx="4114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C229B719-46B9-6250-CF45-BDF99F297C8C}"/>
                </a:ext>
              </a:extLst>
            </p:cNvPr>
            <p:cNvSpPr/>
            <p:nvPr/>
          </p:nvSpPr>
          <p:spPr>
            <a:xfrm flipV="1">
              <a:off x="5558400" y="1701360"/>
              <a:ext cx="0" cy="37684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B042893-5521-6D56-C7CF-5286D1A14229}"/>
                </a:ext>
              </a:extLst>
            </p:cNvPr>
            <p:cNvSpPr/>
            <p:nvPr/>
          </p:nvSpPr>
          <p:spPr>
            <a:xfrm rot="3627000">
              <a:off x="4428357" y="5131039"/>
              <a:ext cx="2664000" cy="54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01" h="1522">
                  <a:moveTo>
                    <a:pt x="0" y="692"/>
                  </a:moveTo>
                  <a:cubicBezTo>
                    <a:pt x="1252" y="2902"/>
                    <a:pt x="7401" y="0"/>
                    <a:pt x="7401" y="0"/>
                  </a:cubicBezTo>
                </a:path>
              </a:pathLst>
            </a:custGeom>
            <a:noFill/>
            <a:ln w="29160">
              <a:solidFill>
                <a:srgbClr val="FF0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7ECB425-F1B8-7D2A-0262-D2B569861E47}"/>
                </a:ext>
              </a:extLst>
            </p:cNvPr>
            <p:cNvSpPr/>
            <p:nvPr/>
          </p:nvSpPr>
          <p:spPr>
            <a:xfrm>
              <a:off x="5558400" y="1977480"/>
              <a:ext cx="2742840" cy="225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20" h="6272">
                  <a:moveTo>
                    <a:pt x="0" y="6272"/>
                  </a:moveTo>
                  <a:cubicBezTo>
                    <a:pt x="1778" y="6272"/>
                    <a:pt x="1778" y="5588"/>
                    <a:pt x="2286" y="4826"/>
                  </a:cubicBezTo>
                  <a:cubicBezTo>
                    <a:pt x="2794" y="4064"/>
                    <a:pt x="3302" y="4064"/>
                    <a:pt x="4064" y="4572"/>
                  </a:cubicBezTo>
                  <a:cubicBezTo>
                    <a:pt x="4826" y="5080"/>
                    <a:pt x="5334" y="5080"/>
                    <a:pt x="5334" y="5080"/>
                  </a:cubicBezTo>
                  <a:cubicBezTo>
                    <a:pt x="5588" y="5080"/>
                    <a:pt x="7112" y="5080"/>
                    <a:pt x="7620" y="0"/>
                  </a:cubicBezTo>
                </a:path>
              </a:pathLst>
            </a:custGeom>
            <a:noFill/>
            <a:ln w="29160">
              <a:solidFill>
                <a:srgbClr val="FF8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89619-FF99-6CE5-0CD5-EDFDACBE0859}"/>
                </a:ext>
              </a:extLst>
            </p:cNvPr>
            <p:cNvSpPr/>
            <p:nvPr/>
          </p:nvSpPr>
          <p:spPr>
            <a:xfrm>
              <a:off x="5558400" y="2250360"/>
              <a:ext cx="3108600" cy="1984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36" h="5514">
                  <a:moveTo>
                    <a:pt x="0" y="5510"/>
                  </a:moveTo>
                  <a:cubicBezTo>
                    <a:pt x="1778" y="5510"/>
                    <a:pt x="1524" y="5512"/>
                    <a:pt x="2286" y="4826"/>
                  </a:cubicBezTo>
                  <a:cubicBezTo>
                    <a:pt x="3048" y="4140"/>
                    <a:pt x="3556" y="4064"/>
                    <a:pt x="4318" y="4826"/>
                  </a:cubicBezTo>
                  <a:cubicBezTo>
                    <a:pt x="5080" y="5588"/>
                    <a:pt x="5588" y="5507"/>
                    <a:pt x="5842" y="5510"/>
                  </a:cubicBezTo>
                  <a:cubicBezTo>
                    <a:pt x="6096" y="5513"/>
                    <a:pt x="7366" y="5841"/>
                    <a:pt x="8636" y="0"/>
                  </a:cubicBezTo>
                </a:path>
              </a:pathLst>
            </a:custGeom>
            <a:noFill/>
            <a:ln w="29160">
              <a:solidFill>
                <a:srgbClr val="FFD428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8E88A1A-BCE5-B21B-8741-27FDA613286D}"/>
                </a:ext>
              </a:extLst>
            </p:cNvPr>
            <p:cNvSpPr/>
            <p:nvPr/>
          </p:nvSpPr>
          <p:spPr>
            <a:xfrm>
              <a:off x="5558400" y="2524680"/>
              <a:ext cx="3474360" cy="2118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52" h="5887">
                  <a:moveTo>
                    <a:pt x="0" y="4749"/>
                  </a:moveTo>
                  <a:cubicBezTo>
                    <a:pt x="1778" y="4749"/>
                    <a:pt x="1016" y="4748"/>
                    <a:pt x="2286" y="4572"/>
                  </a:cubicBezTo>
                  <a:cubicBezTo>
                    <a:pt x="3556" y="4396"/>
                    <a:pt x="3810" y="4784"/>
                    <a:pt x="4572" y="5334"/>
                  </a:cubicBezTo>
                  <a:cubicBezTo>
                    <a:pt x="5334" y="5884"/>
                    <a:pt x="5334" y="5849"/>
                    <a:pt x="5842" y="5883"/>
                  </a:cubicBezTo>
                  <a:cubicBezTo>
                    <a:pt x="6350" y="5917"/>
                    <a:pt x="8128" y="5884"/>
                    <a:pt x="9652" y="0"/>
                  </a:cubicBezTo>
                </a:path>
              </a:pathLst>
            </a:custGeom>
            <a:noFill/>
            <a:ln w="29160">
              <a:solidFill>
                <a:srgbClr val="00A933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A169E74-94C0-A5CE-3190-076412B8FE1E}"/>
                </a:ext>
              </a:extLst>
            </p:cNvPr>
            <p:cNvSpPr/>
            <p:nvPr/>
          </p:nvSpPr>
          <p:spPr>
            <a:xfrm>
              <a:off x="5558400" y="3164399"/>
              <a:ext cx="3840120" cy="201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68" h="5589">
                  <a:moveTo>
                    <a:pt x="0" y="2972"/>
                  </a:moveTo>
                  <a:cubicBezTo>
                    <a:pt x="2540" y="2971"/>
                    <a:pt x="4572" y="5589"/>
                    <a:pt x="6096" y="5589"/>
                  </a:cubicBezTo>
                  <a:cubicBezTo>
                    <a:pt x="6858" y="5589"/>
                    <a:pt x="8636" y="5334"/>
                    <a:pt x="10668" y="0"/>
                  </a:cubicBezTo>
                </a:path>
              </a:pathLst>
            </a:custGeom>
            <a:noFill/>
            <a:ln w="29160">
              <a:solidFill>
                <a:srgbClr val="2A6099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C2B100-39F0-D4A7-FB67-D5307DF7648E}"/>
                </a:ext>
              </a:extLst>
            </p:cNvPr>
            <p:cNvSpPr txBox="1"/>
            <p:nvPr/>
          </p:nvSpPr>
          <p:spPr>
            <a:xfrm>
              <a:off x="4970880" y="18457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V(Φ)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A9A7C8-6966-0AD9-AEE8-E3A68E20235E}"/>
                </a:ext>
              </a:extLst>
            </p:cNvPr>
            <p:cNvSpPr txBox="1"/>
            <p:nvPr/>
          </p:nvSpPr>
          <p:spPr>
            <a:xfrm>
              <a:off x="9326880" y="42940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|Φ|</a:t>
              </a:r>
              <a:r>
                <a:rPr lang="en-US" sz="1800" b="0" i="0" u="none" strike="noStrike" kern="1200" cap="none" baseline="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32B72-6D04-DDF0-417A-310F4454B02E}"/>
                </a:ext>
              </a:extLst>
            </p:cNvPr>
            <p:cNvSpPr txBox="1"/>
            <p:nvPr/>
          </p:nvSpPr>
          <p:spPr>
            <a:xfrm>
              <a:off x="6639120" y="179316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B63BC5-D4A1-B52C-A468-3EA46C02BCF0}"/>
                </a:ext>
              </a:extLst>
            </p:cNvPr>
            <p:cNvSpPr txBox="1"/>
            <p:nvPr/>
          </p:nvSpPr>
          <p:spPr>
            <a:xfrm>
              <a:off x="7611120" y="21895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54BC03-72CB-4E9F-4F95-B4C7A49F02FC}"/>
                </a:ext>
              </a:extLst>
            </p:cNvPr>
            <p:cNvSpPr txBox="1"/>
            <p:nvPr/>
          </p:nvSpPr>
          <p:spPr>
            <a:xfrm>
              <a:off x="8439120" y="2009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T=T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708333-73E8-647A-25B0-1B9E08B1AAC9}"/>
                </a:ext>
              </a:extLst>
            </p:cNvPr>
            <p:cNvSpPr txBox="1"/>
            <p:nvPr/>
          </p:nvSpPr>
          <p:spPr>
            <a:xfrm>
              <a:off x="9015120" y="2405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T&lt;T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C4767B-905E-A0A2-8183-8DC9BCACD91C}"/>
                </a:ext>
              </a:extLst>
            </p:cNvPr>
            <p:cNvSpPr txBox="1"/>
            <p:nvPr/>
          </p:nvSpPr>
          <p:spPr>
            <a:xfrm>
              <a:off x="9231120" y="341424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T=</a:t>
              </a:r>
              <a:r>
                <a:rPr lang="en-US" sz="1400" b="1" i="0" u="none" strike="noStrike" kern="1200" cap="none" baseline="0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4E739B-BB81-53A6-02D7-C76330E5A506}"/>
                </a:ext>
              </a:extLst>
            </p:cNvPr>
            <p:cNvSpPr txBox="1"/>
            <p:nvPr/>
          </p:nvSpPr>
          <p:spPr>
            <a:xfrm>
              <a:off x="7312320" y="5194440"/>
              <a:ext cx="1018080" cy="34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&lt;Φ&gt; = v</a:t>
              </a:r>
              <a:r>
                <a:rPr lang="en-US" sz="1400" b="0" i="0" u="none" strike="noStrike" kern="1200" cap="none" baseline="-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EW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246FE-DD38-8F01-8F92-4CF7415487D3}"/>
              </a:ext>
            </a:extLst>
          </p:cNvPr>
          <p:cNvGrpSpPr/>
          <p:nvPr/>
        </p:nvGrpSpPr>
        <p:grpSpPr>
          <a:xfrm>
            <a:off x="4934880" y="1956240"/>
            <a:ext cx="5029560" cy="3192840"/>
            <a:chOff x="4934880" y="1956240"/>
            <a:chExt cx="5029560" cy="3192840"/>
          </a:xfrm>
        </p:grpSpPr>
        <p:pic>
          <p:nvPicPr>
            <p:cNvPr id="21" name="">
              <a:extLst>
                <a:ext uri="{FF2B5EF4-FFF2-40B4-BE49-F238E27FC236}">
                  <a16:creationId xmlns:a16="http://schemas.microsoft.com/office/drawing/2014/main" id="{36C08EF2-404F-74BF-2F4F-D040706FA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934880" y="1956240"/>
              <a:ext cx="5029560" cy="3192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38EC42-177E-F53E-CC21-11E96DD07546}"/>
                </a:ext>
              </a:extLst>
            </p:cNvPr>
            <p:cNvSpPr txBox="1"/>
            <p:nvPr/>
          </p:nvSpPr>
          <p:spPr>
            <a:xfrm rot="281400">
              <a:off x="7206271" y="2700930"/>
              <a:ext cx="990719" cy="4136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Η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1B57C872-3F17-46E1-55A0-7EE891865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910EA2F-942B-CF40-B17B-D9FF1E272190}" type="slidenum"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CE0F6-A5F4-3A39-1419-51336D6D99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Electroweak phase transition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9539-7C9B-C35F-A591-6E4F85EFFA0F}"/>
              </a:ext>
            </a:extLst>
          </p:cNvPr>
          <p:cNvGrpSpPr/>
          <p:nvPr/>
        </p:nvGrpSpPr>
        <p:grpSpPr>
          <a:xfrm>
            <a:off x="4970880" y="1701360"/>
            <a:ext cx="5087520" cy="5035459"/>
            <a:chOff x="4970880" y="1701360"/>
            <a:chExt cx="5087520" cy="5035459"/>
          </a:xfrm>
        </p:grpSpPr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8A48D6AA-FA7F-CED7-974B-C124BF94CCAB}"/>
                </a:ext>
              </a:extLst>
            </p:cNvPr>
            <p:cNvSpPr/>
            <p:nvPr/>
          </p:nvSpPr>
          <p:spPr>
            <a:xfrm>
              <a:off x="5558400" y="4233960"/>
              <a:ext cx="4114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9F2AC4E2-B18F-5622-F4C6-E38D553AEB39}"/>
                </a:ext>
              </a:extLst>
            </p:cNvPr>
            <p:cNvSpPr/>
            <p:nvPr/>
          </p:nvSpPr>
          <p:spPr>
            <a:xfrm flipV="1">
              <a:off x="5558400" y="1701360"/>
              <a:ext cx="0" cy="37684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43E11E3-0581-1F5B-499A-AD777725F465}"/>
                </a:ext>
              </a:extLst>
            </p:cNvPr>
            <p:cNvSpPr/>
            <p:nvPr/>
          </p:nvSpPr>
          <p:spPr>
            <a:xfrm rot="3627000">
              <a:off x="4428357" y="5131039"/>
              <a:ext cx="2664000" cy="54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01" h="1522">
                  <a:moveTo>
                    <a:pt x="0" y="692"/>
                  </a:moveTo>
                  <a:cubicBezTo>
                    <a:pt x="1252" y="2902"/>
                    <a:pt x="7401" y="0"/>
                    <a:pt x="7401" y="0"/>
                  </a:cubicBezTo>
                </a:path>
              </a:pathLst>
            </a:custGeom>
            <a:noFill/>
            <a:ln w="29160">
              <a:solidFill>
                <a:srgbClr val="FF0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75F2E2B-7F0D-59EE-376E-9678151249E8}"/>
                </a:ext>
              </a:extLst>
            </p:cNvPr>
            <p:cNvSpPr/>
            <p:nvPr/>
          </p:nvSpPr>
          <p:spPr>
            <a:xfrm>
              <a:off x="5558400" y="1977480"/>
              <a:ext cx="2742840" cy="225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20" h="6272">
                  <a:moveTo>
                    <a:pt x="0" y="6272"/>
                  </a:moveTo>
                  <a:cubicBezTo>
                    <a:pt x="1778" y="6272"/>
                    <a:pt x="3048" y="5937"/>
                    <a:pt x="3048" y="5937"/>
                  </a:cubicBezTo>
                  <a:cubicBezTo>
                    <a:pt x="4118" y="5429"/>
                    <a:pt x="7112" y="5080"/>
                    <a:pt x="7620" y="0"/>
                  </a:cubicBezTo>
                </a:path>
              </a:pathLst>
            </a:custGeom>
            <a:noFill/>
            <a:ln w="29160">
              <a:solidFill>
                <a:srgbClr val="FF8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D2A993-9816-4B98-FB3E-D46EAD82B003}"/>
                </a:ext>
              </a:extLst>
            </p:cNvPr>
            <p:cNvSpPr/>
            <p:nvPr/>
          </p:nvSpPr>
          <p:spPr>
            <a:xfrm>
              <a:off x="5558400" y="2250360"/>
              <a:ext cx="3108600" cy="1984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36" h="5514">
                  <a:moveTo>
                    <a:pt x="0" y="5510"/>
                  </a:moveTo>
                  <a:cubicBezTo>
                    <a:pt x="1778" y="5510"/>
                    <a:pt x="4372" y="5507"/>
                    <a:pt x="4626" y="5510"/>
                  </a:cubicBezTo>
                  <a:cubicBezTo>
                    <a:pt x="4880" y="5513"/>
                    <a:pt x="7366" y="5841"/>
                    <a:pt x="8636" y="0"/>
                  </a:cubicBezTo>
                </a:path>
              </a:pathLst>
            </a:custGeom>
            <a:noFill/>
            <a:ln w="29160">
              <a:solidFill>
                <a:srgbClr val="FFD428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B90BEA7-0479-A18D-81EE-0F520EA03545}"/>
                </a:ext>
              </a:extLst>
            </p:cNvPr>
            <p:cNvSpPr/>
            <p:nvPr/>
          </p:nvSpPr>
          <p:spPr>
            <a:xfrm>
              <a:off x="5558400" y="2524680"/>
              <a:ext cx="3474360" cy="2118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52" h="5887">
                  <a:moveTo>
                    <a:pt x="0" y="4749"/>
                  </a:moveTo>
                  <a:cubicBezTo>
                    <a:pt x="1778" y="4749"/>
                    <a:pt x="0" y="4748"/>
                    <a:pt x="2340" y="4748"/>
                  </a:cubicBezTo>
                  <a:cubicBezTo>
                    <a:pt x="2340" y="4748"/>
                    <a:pt x="3610" y="4883"/>
                    <a:pt x="4372" y="5433"/>
                  </a:cubicBezTo>
                  <a:cubicBezTo>
                    <a:pt x="5134" y="5983"/>
                    <a:pt x="5334" y="5849"/>
                    <a:pt x="5842" y="5883"/>
                  </a:cubicBezTo>
                  <a:cubicBezTo>
                    <a:pt x="6350" y="5917"/>
                    <a:pt x="8128" y="5884"/>
                    <a:pt x="9652" y="0"/>
                  </a:cubicBezTo>
                </a:path>
              </a:pathLst>
            </a:custGeom>
            <a:noFill/>
            <a:ln w="29160">
              <a:solidFill>
                <a:srgbClr val="00A933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80AC34-A74A-1A5E-10D2-D67F82A0FF65}"/>
                </a:ext>
              </a:extLst>
            </p:cNvPr>
            <p:cNvSpPr/>
            <p:nvPr/>
          </p:nvSpPr>
          <p:spPr>
            <a:xfrm>
              <a:off x="5558400" y="3164399"/>
              <a:ext cx="3840120" cy="201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68" h="5589">
                  <a:moveTo>
                    <a:pt x="0" y="2972"/>
                  </a:moveTo>
                  <a:cubicBezTo>
                    <a:pt x="2540" y="2971"/>
                    <a:pt x="4572" y="5589"/>
                    <a:pt x="6096" y="5589"/>
                  </a:cubicBezTo>
                  <a:cubicBezTo>
                    <a:pt x="6858" y="5589"/>
                    <a:pt x="8636" y="5334"/>
                    <a:pt x="10668" y="0"/>
                  </a:cubicBezTo>
                </a:path>
              </a:pathLst>
            </a:custGeom>
            <a:noFill/>
            <a:ln w="29160">
              <a:solidFill>
                <a:srgbClr val="2A6099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D6A31E-BEA0-ECA5-5D04-C26235776006}"/>
                </a:ext>
              </a:extLst>
            </p:cNvPr>
            <p:cNvSpPr txBox="1"/>
            <p:nvPr/>
          </p:nvSpPr>
          <p:spPr>
            <a:xfrm>
              <a:off x="4970880" y="18457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V(Φ)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FE46EA-A0D2-86B0-CD16-625A86F43F7B}"/>
                </a:ext>
              </a:extLst>
            </p:cNvPr>
            <p:cNvSpPr txBox="1"/>
            <p:nvPr/>
          </p:nvSpPr>
          <p:spPr>
            <a:xfrm>
              <a:off x="9326880" y="42940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|Φ|</a:t>
              </a:r>
              <a:r>
                <a:rPr lang="en-US" sz="1800" b="0" i="0" u="none" strike="noStrike" kern="1200" cap="none" baseline="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16EAF8-282C-E69C-253F-0BB30A1F0D90}"/>
                </a:ext>
              </a:extLst>
            </p:cNvPr>
            <p:cNvSpPr txBox="1"/>
            <p:nvPr/>
          </p:nvSpPr>
          <p:spPr>
            <a:xfrm>
              <a:off x="6639120" y="179316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269A31-F076-1A30-FA9F-B96C8FD2B300}"/>
                </a:ext>
              </a:extLst>
            </p:cNvPr>
            <p:cNvSpPr txBox="1"/>
            <p:nvPr/>
          </p:nvSpPr>
          <p:spPr>
            <a:xfrm>
              <a:off x="7611120" y="21895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9A0268-D0ED-8303-BBEC-62E71103D784}"/>
                </a:ext>
              </a:extLst>
            </p:cNvPr>
            <p:cNvSpPr txBox="1"/>
            <p:nvPr/>
          </p:nvSpPr>
          <p:spPr>
            <a:xfrm>
              <a:off x="8439120" y="2009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T=T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88445C-752F-A7A8-B51F-B1DF3D195771}"/>
                </a:ext>
              </a:extLst>
            </p:cNvPr>
            <p:cNvSpPr txBox="1"/>
            <p:nvPr/>
          </p:nvSpPr>
          <p:spPr>
            <a:xfrm>
              <a:off x="9015120" y="2405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T&lt;T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4F2E0E-6CE8-D458-6A92-81B9976949BC}"/>
                </a:ext>
              </a:extLst>
            </p:cNvPr>
            <p:cNvSpPr txBox="1"/>
            <p:nvPr/>
          </p:nvSpPr>
          <p:spPr>
            <a:xfrm>
              <a:off x="9231120" y="341424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T=</a:t>
              </a:r>
              <a:r>
                <a:rPr lang="en-US" sz="1400" b="1" i="0" u="none" strike="noStrike" kern="1200" cap="none" baseline="0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C060F7-7C93-9EFF-BBD7-DD0603292DBC}"/>
                </a:ext>
              </a:extLst>
            </p:cNvPr>
            <p:cNvSpPr txBox="1"/>
            <p:nvPr/>
          </p:nvSpPr>
          <p:spPr>
            <a:xfrm>
              <a:off x="7312320" y="5194440"/>
              <a:ext cx="1018080" cy="34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&lt;Φ&gt; = v</a:t>
              </a:r>
              <a:r>
                <a:rPr lang="en-US" sz="1400" b="0" i="0" u="none" strike="noStrike" kern="1200" cap="none" baseline="-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EW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8FB7CD-5BDB-16C5-FF6E-3073E4BE360F}"/>
              </a:ext>
            </a:extLst>
          </p:cNvPr>
          <p:cNvGrpSpPr/>
          <p:nvPr/>
        </p:nvGrpSpPr>
        <p:grpSpPr>
          <a:xfrm>
            <a:off x="110880" y="1701360"/>
            <a:ext cx="5087520" cy="5035459"/>
            <a:chOff x="110880" y="1701360"/>
            <a:chExt cx="5087520" cy="5035459"/>
          </a:xfrm>
        </p:grpSpPr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8C6A02EC-2906-5FE8-9739-1B0647789570}"/>
                </a:ext>
              </a:extLst>
            </p:cNvPr>
            <p:cNvSpPr/>
            <p:nvPr/>
          </p:nvSpPr>
          <p:spPr>
            <a:xfrm>
              <a:off x="698400" y="4233960"/>
              <a:ext cx="4114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CD91800D-A2B0-A01B-DF01-11918988DFAB}"/>
                </a:ext>
              </a:extLst>
            </p:cNvPr>
            <p:cNvSpPr/>
            <p:nvPr/>
          </p:nvSpPr>
          <p:spPr>
            <a:xfrm flipV="1">
              <a:off x="698400" y="1701360"/>
              <a:ext cx="0" cy="37684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C69C300-24AF-6845-71CE-5C8AADE7348A}"/>
                </a:ext>
              </a:extLst>
            </p:cNvPr>
            <p:cNvSpPr/>
            <p:nvPr/>
          </p:nvSpPr>
          <p:spPr>
            <a:xfrm rot="3627000">
              <a:off x="-431643" y="5131039"/>
              <a:ext cx="2664000" cy="54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01" h="1522">
                  <a:moveTo>
                    <a:pt x="0" y="692"/>
                  </a:moveTo>
                  <a:cubicBezTo>
                    <a:pt x="1252" y="2902"/>
                    <a:pt x="7401" y="0"/>
                    <a:pt x="7401" y="0"/>
                  </a:cubicBezTo>
                </a:path>
              </a:pathLst>
            </a:custGeom>
            <a:noFill/>
            <a:ln w="29160">
              <a:solidFill>
                <a:srgbClr val="FF0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6804945-6A6A-63EE-4761-6E3756FBA87C}"/>
                </a:ext>
              </a:extLst>
            </p:cNvPr>
            <p:cNvSpPr/>
            <p:nvPr/>
          </p:nvSpPr>
          <p:spPr>
            <a:xfrm>
              <a:off x="698400" y="1977480"/>
              <a:ext cx="2742840" cy="225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20" h="6272">
                  <a:moveTo>
                    <a:pt x="0" y="6272"/>
                  </a:moveTo>
                  <a:cubicBezTo>
                    <a:pt x="1778" y="6272"/>
                    <a:pt x="1778" y="5588"/>
                    <a:pt x="2286" y="4826"/>
                  </a:cubicBezTo>
                  <a:cubicBezTo>
                    <a:pt x="2794" y="4064"/>
                    <a:pt x="3302" y="4064"/>
                    <a:pt x="4064" y="4572"/>
                  </a:cubicBezTo>
                  <a:cubicBezTo>
                    <a:pt x="4826" y="5080"/>
                    <a:pt x="5334" y="5080"/>
                    <a:pt x="5334" y="5080"/>
                  </a:cubicBezTo>
                  <a:cubicBezTo>
                    <a:pt x="5588" y="5080"/>
                    <a:pt x="7112" y="5080"/>
                    <a:pt x="7620" y="0"/>
                  </a:cubicBezTo>
                </a:path>
              </a:pathLst>
            </a:custGeom>
            <a:noFill/>
            <a:ln w="29160">
              <a:solidFill>
                <a:srgbClr val="FF8000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37EBC6-009C-3C98-B94E-16A6ABA17B36}"/>
                </a:ext>
              </a:extLst>
            </p:cNvPr>
            <p:cNvSpPr/>
            <p:nvPr/>
          </p:nvSpPr>
          <p:spPr>
            <a:xfrm>
              <a:off x="698400" y="2250360"/>
              <a:ext cx="3108600" cy="1984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36" h="5514">
                  <a:moveTo>
                    <a:pt x="0" y="5510"/>
                  </a:moveTo>
                  <a:cubicBezTo>
                    <a:pt x="1778" y="5510"/>
                    <a:pt x="1524" y="5512"/>
                    <a:pt x="2286" y="4826"/>
                  </a:cubicBezTo>
                  <a:cubicBezTo>
                    <a:pt x="3048" y="4140"/>
                    <a:pt x="3556" y="4064"/>
                    <a:pt x="4318" y="4826"/>
                  </a:cubicBezTo>
                  <a:cubicBezTo>
                    <a:pt x="5080" y="5588"/>
                    <a:pt x="5588" y="5507"/>
                    <a:pt x="5842" y="5510"/>
                  </a:cubicBezTo>
                  <a:cubicBezTo>
                    <a:pt x="6096" y="5513"/>
                    <a:pt x="7366" y="5841"/>
                    <a:pt x="8636" y="0"/>
                  </a:cubicBezTo>
                </a:path>
              </a:pathLst>
            </a:custGeom>
            <a:noFill/>
            <a:ln w="29160">
              <a:solidFill>
                <a:srgbClr val="FFD428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AB1BBB9-5752-3940-B349-E2CB9A2891ED}"/>
                </a:ext>
              </a:extLst>
            </p:cNvPr>
            <p:cNvSpPr/>
            <p:nvPr/>
          </p:nvSpPr>
          <p:spPr>
            <a:xfrm>
              <a:off x="698400" y="2524680"/>
              <a:ext cx="3474360" cy="2118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52" h="5887">
                  <a:moveTo>
                    <a:pt x="0" y="4749"/>
                  </a:moveTo>
                  <a:cubicBezTo>
                    <a:pt x="1778" y="4749"/>
                    <a:pt x="1016" y="4748"/>
                    <a:pt x="2286" y="4572"/>
                  </a:cubicBezTo>
                  <a:cubicBezTo>
                    <a:pt x="3556" y="4396"/>
                    <a:pt x="3810" y="4784"/>
                    <a:pt x="4572" y="5334"/>
                  </a:cubicBezTo>
                  <a:cubicBezTo>
                    <a:pt x="5334" y="5884"/>
                    <a:pt x="5334" y="5849"/>
                    <a:pt x="5842" y="5883"/>
                  </a:cubicBezTo>
                  <a:cubicBezTo>
                    <a:pt x="6350" y="5917"/>
                    <a:pt x="8128" y="5884"/>
                    <a:pt x="9652" y="0"/>
                  </a:cubicBezTo>
                </a:path>
              </a:pathLst>
            </a:custGeom>
            <a:noFill/>
            <a:ln w="29160">
              <a:solidFill>
                <a:srgbClr val="00A933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CC5B3E4-AC23-8466-0B07-38703EA0E2F0}"/>
                </a:ext>
              </a:extLst>
            </p:cNvPr>
            <p:cNvSpPr/>
            <p:nvPr/>
          </p:nvSpPr>
          <p:spPr>
            <a:xfrm>
              <a:off x="698400" y="3164399"/>
              <a:ext cx="3840120" cy="201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68" h="5589">
                  <a:moveTo>
                    <a:pt x="0" y="2972"/>
                  </a:moveTo>
                  <a:cubicBezTo>
                    <a:pt x="2540" y="2971"/>
                    <a:pt x="4572" y="5589"/>
                    <a:pt x="6096" y="5589"/>
                  </a:cubicBezTo>
                  <a:cubicBezTo>
                    <a:pt x="6858" y="5589"/>
                    <a:pt x="8636" y="5334"/>
                    <a:pt x="10668" y="0"/>
                  </a:cubicBezTo>
                </a:path>
              </a:pathLst>
            </a:custGeom>
            <a:noFill/>
            <a:ln w="29160">
              <a:solidFill>
                <a:srgbClr val="2A6099"/>
              </a:solidFill>
              <a:custDash>
                <a:ds d="600000" sp="600000"/>
              </a:custDash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4DBB30-BCDA-AA48-5E4F-135EAD1DF5C0}"/>
                </a:ext>
              </a:extLst>
            </p:cNvPr>
            <p:cNvSpPr txBox="1"/>
            <p:nvPr/>
          </p:nvSpPr>
          <p:spPr>
            <a:xfrm>
              <a:off x="110880" y="18457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V(Φ)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D3167A-DCD7-47FD-12AF-5591EA2FF25C}"/>
                </a:ext>
              </a:extLst>
            </p:cNvPr>
            <p:cNvSpPr txBox="1"/>
            <p:nvPr/>
          </p:nvSpPr>
          <p:spPr>
            <a:xfrm>
              <a:off x="4466880" y="42940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|Φ|</a:t>
              </a:r>
              <a:r>
                <a:rPr lang="en-US" sz="1800" b="0" i="0" u="none" strike="noStrike" kern="1200" cap="none" baseline="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3F3D2D-27D7-811E-7AC4-F95A5D04DB18}"/>
                </a:ext>
              </a:extLst>
            </p:cNvPr>
            <p:cNvSpPr txBox="1"/>
            <p:nvPr/>
          </p:nvSpPr>
          <p:spPr>
            <a:xfrm>
              <a:off x="1779120" y="179316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4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E5FE01-F56C-7D05-04F9-D9199A892889}"/>
                </a:ext>
              </a:extLst>
            </p:cNvPr>
            <p:cNvSpPr txBox="1"/>
            <p:nvPr/>
          </p:nvSpPr>
          <p:spPr>
            <a:xfrm>
              <a:off x="2751120" y="218952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T&gt;T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8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76AF74-6E55-1755-2D57-080F5E268F3C}"/>
                </a:ext>
              </a:extLst>
            </p:cNvPr>
            <p:cNvSpPr txBox="1"/>
            <p:nvPr/>
          </p:nvSpPr>
          <p:spPr>
            <a:xfrm>
              <a:off x="3579120" y="2009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T=T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FFD428"/>
                  </a:solidFill>
                  <a:effectLst>
                    <a:outerShdw dist="17961" dir="2700000">
                      <a:scrgbClr r="0" g="0" b="0"/>
                    </a:outerShdw>
                  </a:effectLst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7CE3ED-4F6F-9EA1-30A0-9EB58F5E980E}"/>
                </a:ext>
              </a:extLst>
            </p:cNvPr>
            <p:cNvSpPr txBox="1"/>
            <p:nvPr/>
          </p:nvSpPr>
          <p:spPr>
            <a:xfrm>
              <a:off x="4155120" y="240588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T&lt;T</a:t>
              </a:r>
              <a:r>
                <a:rPr lang="en-US" sz="1400" b="1" i="0" u="none" strike="noStrike" kern="1200" cap="none" baseline="-33000">
                  <a:ln>
                    <a:noFill/>
                  </a:ln>
                  <a:solidFill>
                    <a:srgbClr val="00A933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54691D-B3A4-9170-4214-863668298FF0}"/>
                </a:ext>
              </a:extLst>
            </p:cNvPr>
            <p:cNvSpPr txBox="1"/>
            <p:nvPr/>
          </p:nvSpPr>
          <p:spPr>
            <a:xfrm>
              <a:off x="4371120" y="3414240"/>
              <a:ext cx="731520" cy="59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effectLst>
                    <a:outerShdw dist="17961" dir="2700000">
                      <a:scrgbClr r="0" g="0" b="0"/>
                    </a:outerShdw>
                  </a:effectLst>
                </a:defRPr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T=</a:t>
              </a:r>
              <a:r>
                <a:rPr lang="en-US" sz="1400" b="1" i="0" u="none" strike="noStrike" kern="1200" cap="none" baseline="0">
                  <a:ln>
                    <a:noFill/>
                  </a:ln>
                  <a:solidFill>
                    <a:srgbClr val="2A6099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Liberation Serif" pitchFamily="18"/>
                  <a:ea typeface="Droid Sans Fallback" pitchFamily="2"/>
                  <a:cs typeface="Droid Sans Devanagari" pitchFamily="2"/>
                </a:rPr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473538-C87A-2C34-3B6E-3ACA222410BE}"/>
                </a:ext>
              </a:extLst>
            </p:cNvPr>
            <p:cNvSpPr txBox="1"/>
            <p:nvPr/>
          </p:nvSpPr>
          <p:spPr>
            <a:xfrm>
              <a:off x="2452320" y="5194440"/>
              <a:ext cx="1018080" cy="34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&lt;Φ&gt; = v</a:t>
              </a:r>
              <a:r>
                <a:rPr lang="en-US" sz="1400" b="0" i="0" u="none" strike="noStrike" kern="1200" cap="none" baseline="-33000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EW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F228EE-0D2D-326D-19DE-69EBED35EBD1}"/>
              </a:ext>
            </a:extLst>
          </p:cNvPr>
          <p:cNvSpPr txBox="1"/>
          <p:nvPr/>
        </p:nvSpPr>
        <p:spPr>
          <a:xfrm>
            <a:off x="5669280" y="822960"/>
            <a:ext cx="4094640" cy="606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2</a:t>
            </a:r>
            <a:r>
              <a:rPr lang="en-US" sz="1800" b="0" i="0" u="none" strike="noStrike" kern="1200" cap="none" baseline="3000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nd</a:t>
            </a: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 order PT: there is no energy barrier and</a:t>
            </a:r>
            <a:b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</a:b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the system goes to the minimum </a:t>
            </a:r>
            <a:r>
              <a:rPr lang="en-US" sz="1800" b="0" i="1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smoothly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BC5D48-977A-3EF8-01FE-623ED82909E0}"/>
              </a:ext>
            </a:extLst>
          </p:cNvPr>
          <p:cNvSpPr txBox="1"/>
          <p:nvPr/>
        </p:nvSpPr>
        <p:spPr>
          <a:xfrm>
            <a:off x="731880" y="822960"/>
            <a:ext cx="4205880" cy="606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1</a:t>
            </a:r>
            <a:r>
              <a:rPr lang="en-US" sz="1800" b="0" i="0" u="none" strike="noStrike" kern="1200" cap="none" baseline="3000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st</a:t>
            </a: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 order PT: the system goes to the absolute</a:t>
            </a:r>
            <a:b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</a:b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minima via tunnelling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D270E83-962C-D987-72ED-77406869E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0584D44-407E-6542-884E-06E76B5A9313}" type="slidenum">
              <a:t>18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60F819-77EC-F51F-DE71-925F59B137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9800" y="676080"/>
            <a:ext cx="10013040" cy="4810320"/>
          </a:xfrm>
        </p:spPr>
        <p:txBody>
          <a:bodyPr anchor="t"/>
          <a:lstStyle/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Like when boiling water, the entire Universe did not reach EWPT instantaneously everywhere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The transition happened along expanding </a:t>
            </a:r>
            <a:r>
              <a:rPr lang="en-US" sz="1800" i="1"/>
              <a:t>bubbles</a:t>
            </a:r>
            <a:r>
              <a:rPr lang="en-US" sz="1800"/>
              <a:t> where the EW symmetry breaks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Along the bubble walls – transition from the symmetric state to the broken EW one</a:t>
            </a:r>
          </a:p>
          <a:p>
            <a:pPr marL="54720" marR="54720" lvl="0">
              <a:spcBef>
                <a:spcPts val="0"/>
              </a:spcBef>
              <a:spcAft>
                <a:spcPts val="850"/>
              </a:spcAft>
            </a:pPr>
            <a:r>
              <a:rPr lang="en-US" sz="1800"/>
              <a:t>Fields on the bubble walls are highly out of equilibrium → satisfy the 3</a:t>
            </a:r>
            <a:r>
              <a:rPr lang="en-US" sz="1800" baseline="30000"/>
              <a:t>rd</a:t>
            </a:r>
            <a:r>
              <a:rPr lang="en-US" sz="1800"/>
              <a:t> Sakharov’s condition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88344B-69D3-B7F6-D163-00FB4B0B2B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Higgs bubbles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C017D72-3870-1745-54CF-1C9088D5CCD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" y="2164680"/>
            <a:ext cx="9858960" cy="3268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74DC6-9CED-1250-FB81-6924693D5394}"/>
              </a:ext>
            </a:extLst>
          </p:cNvPr>
          <p:cNvSpPr txBox="1"/>
          <p:nvPr/>
        </p:nvSpPr>
        <p:spPr>
          <a:xfrm>
            <a:off x="8805600" y="5325840"/>
            <a:ext cx="1371600" cy="23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JCAP 04(2021)014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ED63F-EB0F-BBF9-3998-88244A6542E4}"/>
              </a:ext>
            </a:extLst>
          </p:cNvPr>
          <p:cNvSpPr txBox="1"/>
          <p:nvPr/>
        </p:nvSpPr>
        <p:spPr>
          <a:xfrm>
            <a:off x="2011680" y="2236680"/>
            <a:ext cx="1244160" cy="597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EW symmetry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E8149-ACE9-FEC7-394F-BD340028BDD7}"/>
              </a:ext>
            </a:extLst>
          </p:cNvPr>
          <p:cNvSpPr txBox="1"/>
          <p:nvPr/>
        </p:nvSpPr>
        <p:spPr>
          <a:xfrm>
            <a:off x="1039680" y="3438720"/>
            <a:ext cx="640080" cy="298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EWSB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F3506-AAE5-464E-B13B-B0FEC724C691}"/>
              </a:ext>
            </a:extLst>
          </p:cNvPr>
          <p:cNvSpPr txBox="1"/>
          <p:nvPr/>
        </p:nvSpPr>
        <p:spPr>
          <a:xfrm>
            <a:off x="355680" y="4663440"/>
            <a:ext cx="640080" cy="334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EWSB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1BEF1CB-241F-484A-5095-32CA73A6F2DC}"/>
              </a:ext>
            </a:extLst>
          </p:cNvPr>
          <p:cNvSpPr/>
          <p:nvPr/>
        </p:nvSpPr>
        <p:spPr>
          <a:xfrm>
            <a:off x="3108959" y="3840479"/>
            <a:ext cx="640080" cy="365760"/>
          </a:xfrm>
          <a:custGeom>
            <a:avLst>
              <a:gd name="f0" fmla="val 11449"/>
              <a:gd name="f1" fmla="val 4969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10080">
            <a:solidFill>
              <a:srgbClr val="000000"/>
            </a:solidFill>
            <a:prstDash val="solid"/>
          </a:ln>
        </p:spPr>
        <p:txBody>
          <a:bodyPr vert="horz" wrap="none" lIns="95040" tIns="50040" rIns="95040" bIns="5004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latin typeface="Liberation Serif" pitchFamily="18"/>
              </a:defRPr>
            </a:pPr>
            <a:r>
              <a:rPr lang="en-US" sz="16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 time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8DC8698-BA32-C437-C13D-7AB20E6598A2}"/>
              </a:ext>
            </a:extLst>
          </p:cNvPr>
          <p:cNvSpPr/>
          <p:nvPr/>
        </p:nvSpPr>
        <p:spPr>
          <a:xfrm>
            <a:off x="6421320" y="3840840"/>
            <a:ext cx="622800" cy="352800"/>
          </a:xfrm>
          <a:custGeom>
            <a:avLst>
              <a:gd name="f0" fmla="val 11449"/>
              <a:gd name="f1" fmla="val 4969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10080">
            <a:solidFill>
              <a:srgbClr val="000000"/>
            </a:solidFill>
            <a:prstDash val="solid"/>
          </a:ln>
        </p:spPr>
        <p:txBody>
          <a:bodyPr vert="horz" wrap="none" lIns="95040" tIns="50040" rIns="95040" bIns="5004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latin typeface="Liberation Serif" pitchFamily="18"/>
              </a:defRPr>
            </a:pPr>
            <a:r>
              <a:rPr lang="en-US" sz="16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D233A-6EA1-A348-FC44-95FA47787573}"/>
              </a:ext>
            </a:extLst>
          </p:cNvPr>
          <p:cNvSpPr txBox="1"/>
          <p:nvPr/>
        </p:nvSpPr>
        <p:spPr>
          <a:xfrm rot="1342800">
            <a:off x="1355251" y="5407480"/>
            <a:ext cx="1244160" cy="259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EW symmetry</a:t>
            </a:r>
          </a:p>
        </p:txBody>
      </p:sp>
      <p:pic>
        <p:nvPicPr>
          <p:cNvPr id="12" name="">
            <a:extLst>
              <a:ext uri="{FF2B5EF4-FFF2-40B4-BE49-F238E27FC236}">
                <a16:creationId xmlns:a16="http://schemas.microsoft.com/office/drawing/2014/main" id="{BA66E2D7-614E-79B5-FAA2-6D5375CF7A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12920" y="1650960"/>
            <a:ext cx="3854160" cy="385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BDF16-043B-2232-00E1-F3F9A4A4FDEF}"/>
              </a:ext>
            </a:extLst>
          </p:cNvPr>
          <p:cNvSpPr txBox="1"/>
          <p:nvPr/>
        </p:nvSpPr>
        <p:spPr>
          <a:xfrm>
            <a:off x="2286000" y="5267520"/>
            <a:ext cx="1005840" cy="27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giphy.com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66C72E3-8A04-8667-1247-221157BE5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878B818-EFA3-184D-A93B-C18DA501CDCD}" type="slidenum">
              <a:t>19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054D63-4FA3-F4E7-459E-E28CE6E20F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76080"/>
            <a:ext cx="10013040" cy="4810320"/>
          </a:xfrm>
        </p:spPr>
        <p:txBody>
          <a:bodyPr anchor="t"/>
          <a:lstStyle/>
          <a:p>
            <a:pPr marL="54720" marR="54720" lvl="0">
              <a:spcBef>
                <a:spcPts val="567"/>
              </a:spcBef>
              <a:spcAft>
                <a:spcPts val="1417"/>
              </a:spcAft>
            </a:pPr>
            <a:r>
              <a:rPr lang="en-US" sz="2000"/>
              <a:t>B violating processes have different rates in the EW symmetric or broken phases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r>
              <a:rPr lang="en-US" sz="1800"/>
              <a:t>In the unbroken phase T is high enough to have a continuous sphaleron production → B-L is preserved but the rate of B violating processes is high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r>
              <a:rPr lang="en-US" sz="1800"/>
              <a:t>At the wall they are Boltzmann suppressed</a:t>
            </a:r>
          </a:p>
          <a:p>
            <a:pPr marL="54720" lvl="1">
              <a:spcBef>
                <a:spcPts val="1417"/>
              </a:spcBef>
              <a:spcAft>
                <a:spcPts val="1417"/>
              </a:spcAft>
            </a:pPr>
            <a:r>
              <a:rPr lang="en-US" sz="1800"/>
              <a:t>In the broken phase they are exponentially suppressed</a:t>
            </a:r>
          </a:p>
          <a:p>
            <a:pPr marL="54720" marR="54720" lvl="0">
              <a:spcBef>
                <a:spcPts val="567"/>
              </a:spcBef>
              <a:spcAft>
                <a:spcPts val="1417"/>
              </a:spcAft>
            </a:pPr>
            <a:r>
              <a:rPr lang="en-US" sz="2000"/>
              <a:t>To have baryon asymmetry inside the bubble</a:t>
            </a:r>
            <a:br>
              <a:rPr lang="en-US" sz="2000"/>
            </a:br>
            <a:r>
              <a:rPr lang="en-US" sz="2000"/>
              <a:t>and freeze it, the sphaleron processes need to shut</a:t>
            </a:r>
            <a:br>
              <a:rPr lang="en-US" sz="2000"/>
            </a:br>
            <a:r>
              <a:rPr lang="en-US" sz="2000"/>
              <a:t>down quickly</a:t>
            </a:r>
            <a:br>
              <a:rPr lang="en-US" sz="2000"/>
            </a:br>
            <a:r>
              <a:rPr lang="en-US" sz="2000"/>
              <a:t>→ </a:t>
            </a:r>
            <a:r>
              <a:rPr lang="en-US" sz="2000" b="1"/>
              <a:t>require a strong 1</a:t>
            </a:r>
            <a:r>
              <a:rPr lang="en-US" sz="2000" b="1" baseline="30000"/>
              <a:t>st</a:t>
            </a:r>
            <a:r>
              <a:rPr lang="en-US" sz="2000" b="1"/>
              <a:t> order phase transition</a:t>
            </a:r>
          </a:p>
          <a:p>
            <a:pPr marL="54720" marR="54720" lvl="0">
              <a:spcBef>
                <a:spcPts val="567"/>
              </a:spcBef>
              <a:spcAft>
                <a:spcPts val="1417"/>
              </a:spcAft>
            </a:pPr>
            <a:r>
              <a:rPr lang="en-US" sz="2000"/>
              <a:t>Problem: this would require a Higgs of mass &lt; 80 GeV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The SM provides the conditions for generating some </a:t>
            </a:r>
            <a:br>
              <a:rPr lang="en-US" sz="1800"/>
            </a:br>
            <a:r>
              <a:rPr lang="en-US" sz="1800"/>
              <a:t>baryon asymmetry but not enough for the observed BAU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6FF134D-08F9-3FBC-8EF3-4CF8BED7F7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1080" y="2103120"/>
            <a:ext cx="40158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5F65BE-9FF8-3455-B0EB-FE1104AE94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SM Higgs and the EWPT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DE9DE-CA2E-139D-35D2-9E642C1615D3}"/>
              </a:ext>
            </a:extLst>
          </p:cNvPr>
          <p:cNvSpPr txBox="1"/>
          <p:nvPr/>
        </p:nvSpPr>
        <p:spPr>
          <a:xfrm>
            <a:off x="7955280" y="1729080"/>
            <a:ext cx="1873800" cy="374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000" b="0" i="0" u="sng" strike="noStrike" kern="1200" cap="none">
                <a:ln>
                  <a:noFill/>
                </a:ln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4"/>
              </a:rPr>
              <a:t>Nucl.Phys. B443 (1995) 47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000" b="0" i="0" u="sng" strike="noStrike" kern="1200" cap="none">
                <a:ln>
                  <a:noFill/>
                </a:ln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5"/>
              </a:rPr>
              <a:t>Phys. Rev. Lett. 77, 2887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1E1B4-9452-F0ED-B69D-91CC129CDA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D463E-EF88-B5DC-B14C-E4EED626B2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D809B66-E488-51AF-94B9-9400207214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B34D52C-6478-A84A-82CC-CADAC611CE21}" type="slidenum"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C5FA7-E064-8F52-E7E6-1BBDF260DD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Explaining the BAU with CPV in the Higgs sector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A0CFC-000B-6710-682E-402F0EF30F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76080"/>
            <a:ext cx="10013040" cy="4810320"/>
          </a:xfrm>
        </p:spPr>
        <p:txBody>
          <a:bodyPr anchor="t"/>
          <a:lstStyle/>
          <a:p>
            <a:pPr marL="54720" marR="54720" lvl="0">
              <a:spcBef>
                <a:spcPts val="567"/>
              </a:spcBef>
              <a:spcAft>
                <a:spcPts val="1417"/>
              </a:spcAft>
            </a:pPr>
            <a:r>
              <a:rPr lang="en-US" sz="2000"/>
              <a:t>To explain the BAU we need either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More Higgs bosons          extra Higgs doublets/singlets, SUSY, etc.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More sources of </a:t>
            </a:r>
            <a:r>
              <a:rPr lang="en-US" sz="1800" b="1"/>
              <a:t>CP violation</a:t>
            </a:r>
            <a:r>
              <a:rPr lang="en-US" sz="1800"/>
              <a:t>          today’s topic</a:t>
            </a:r>
          </a:p>
          <a:p>
            <a:pPr marL="54720" marR="54720" lvl="2">
              <a:spcBef>
                <a:spcPts val="0"/>
              </a:spcBef>
              <a:spcAft>
                <a:spcPts val="1080"/>
              </a:spcAft>
            </a:pPr>
            <a:r>
              <a:rPr lang="en-US"/>
              <a:t>As the Higgs boson is intrinsically linked to the SM contributions to the baryogenesis it is a good candidate to look for additional CPV</a:t>
            </a:r>
          </a:p>
          <a:p>
            <a:pPr marL="54720" marR="54720" lvl="0">
              <a:spcBef>
                <a:spcPts val="1701"/>
              </a:spcBef>
              <a:spcAft>
                <a:spcPts val="1077"/>
              </a:spcAft>
            </a:pPr>
            <a:r>
              <a:rPr lang="en-US" sz="2000"/>
              <a:t>What do we know about the Higgs boson now?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Discovery announced in 2012 by the ATLAS and CMS</a:t>
            </a:r>
            <a:br>
              <a:rPr lang="en-US" sz="1800"/>
            </a:br>
            <a:r>
              <a:rPr lang="en-US" sz="1800"/>
              <a:t>experiments – over 10 years ago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Established couplings to 3</a:t>
            </a:r>
            <a:r>
              <a:rPr lang="en-US" sz="1800" baseline="30000"/>
              <a:t>rd</a:t>
            </a:r>
            <a:r>
              <a:rPr lang="en-US" sz="1800"/>
              <a:t> generation fermions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Coupling to W and Z well studied since Run 1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2000"/>
              <a:t>More recently studied are decays to muons and charm quarks,</a:t>
            </a:r>
            <a:br>
              <a:rPr lang="en-US" sz="2000"/>
            </a:br>
            <a:r>
              <a:rPr lang="en-US" sz="2000"/>
              <a:t>and evidence for Zγ has been established</a:t>
            </a: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3B54F1DC-5514-0BE5-E918-292D5FE8F2B8}"/>
              </a:ext>
            </a:extLst>
          </p:cNvPr>
          <p:cNvSpPr/>
          <p:nvPr/>
        </p:nvSpPr>
        <p:spPr>
          <a:xfrm>
            <a:off x="2546640" y="1368000"/>
            <a:ext cx="4572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AE75E56C-44AE-45E7-A0D0-E99B064CAE9E}"/>
              </a:ext>
            </a:extLst>
          </p:cNvPr>
          <p:cNvSpPr/>
          <p:nvPr/>
        </p:nvSpPr>
        <p:spPr>
          <a:xfrm>
            <a:off x="3482640" y="1764000"/>
            <a:ext cx="4572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1DED81D-EF24-B87F-D09D-F9F27D86BC32}"/>
              </a:ext>
            </a:extLst>
          </p:cNvPr>
          <p:cNvSpPr/>
          <p:nvPr/>
        </p:nvSpPr>
        <p:spPr>
          <a:xfrm>
            <a:off x="6949439" y="1280160"/>
            <a:ext cx="365760" cy="548640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10080">
            <a:solidFill>
              <a:srgbClr val="000000"/>
            </a:solidFill>
            <a:prstDash val="solid"/>
          </a:ln>
        </p:spPr>
        <p:txBody>
          <a:bodyPr wrap="none" lIns="95040" tIns="50040" rIns="95040" bIns="5004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98EFD-DCA0-E770-2898-B7C2A5C2870F}"/>
              </a:ext>
            </a:extLst>
          </p:cNvPr>
          <p:cNvSpPr txBox="1"/>
          <p:nvPr/>
        </p:nvSpPr>
        <p:spPr>
          <a:xfrm>
            <a:off x="7334640" y="1355040"/>
            <a:ext cx="2377440" cy="34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Not mutually exclusive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57C8F84C-783D-B65F-26C3-A70697B8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66560" y="2246040"/>
            <a:ext cx="322704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1418C-5143-A062-0AC2-D439664986B9}"/>
              </a:ext>
            </a:extLst>
          </p:cNvPr>
          <p:cNvSpPr txBox="1"/>
          <p:nvPr/>
        </p:nvSpPr>
        <p:spPr>
          <a:xfrm>
            <a:off x="6513840" y="5320080"/>
            <a:ext cx="1715760" cy="25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4"/>
              </a:rPr>
              <a:t>Nature 607, 52–59 (2022)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23C676-01F0-3CE8-3920-2C4B0EF96F24}"/>
              </a:ext>
            </a:extLst>
          </p:cNvPr>
          <p:cNvGrpSpPr/>
          <p:nvPr/>
        </p:nvGrpSpPr>
        <p:grpSpPr>
          <a:xfrm>
            <a:off x="5222123" y="3544560"/>
            <a:ext cx="870813" cy="1550595"/>
            <a:chOff x="5222123" y="3544560"/>
            <a:chExt cx="870813" cy="15505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730BE6-1EF2-B564-6AF6-8BF9A968F71D}"/>
                </a:ext>
              </a:extLst>
            </p:cNvPr>
            <p:cNvGrpSpPr/>
            <p:nvPr/>
          </p:nvGrpSpPr>
          <p:grpSpPr>
            <a:xfrm>
              <a:off x="5222123" y="3554918"/>
              <a:ext cx="870813" cy="1540237"/>
              <a:chOff x="5222123" y="3554918"/>
              <a:chExt cx="870813" cy="15402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77C629-D54B-CD66-B325-D5474F4B3FB9}"/>
                  </a:ext>
                </a:extLst>
              </p:cNvPr>
              <p:cNvGrpSpPr/>
              <p:nvPr/>
            </p:nvGrpSpPr>
            <p:grpSpPr>
              <a:xfrm>
                <a:off x="5882696" y="3554918"/>
                <a:ext cx="210240" cy="197640"/>
                <a:chOff x="5882696" y="3554918"/>
                <a:chExt cx="210240" cy="197640"/>
              </a:xfrm>
            </p:grpSpPr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1A6482C6-449E-9499-FF19-667BDA25DE7A}"/>
                    </a:ext>
                  </a:extLst>
                </p:cNvPr>
                <p:cNvSpPr/>
                <p:nvPr/>
              </p:nvSpPr>
              <p:spPr>
                <a:xfrm rot="942000">
                  <a:off x="5882696" y="3554918"/>
                  <a:ext cx="210240" cy="19764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EEEEE"/>
                    </a:gs>
                    <a:gs pos="100000">
                      <a:srgbClr val="5983B0"/>
                    </a:gs>
                  </a:gsLst>
                  <a:path path="circle">
                    <a:fillToRect l="50000" t="50000" r="50000" b="50000"/>
                  </a:path>
                </a:gradFill>
                <a:ln w="10080">
                  <a:solidFill>
                    <a:srgbClr val="FFD428"/>
                  </a:solidFill>
                  <a:prstDash val="solid"/>
                </a:ln>
              </p:spPr>
              <p:txBody>
                <a:bodyPr wrap="none" lIns="94680" tIns="49680" rIns="94680" bIns="49680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32003DDF-5505-06F3-3D28-68CABC7AB578}"/>
                    </a:ext>
                  </a:extLst>
                </p:cNvPr>
                <p:cNvSpPr/>
                <p:nvPr/>
              </p:nvSpPr>
              <p:spPr>
                <a:xfrm rot="957000">
                  <a:off x="5929692" y="3598078"/>
                  <a:ext cx="59400" cy="8424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66" h="235">
                      <a:moveTo>
                        <a:pt x="1" y="235"/>
                      </a:moveTo>
                      <a:lnTo>
                        <a:pt x="0" y="1"/>
                      </a:lnTo>
                      <a:lnTo>
                        <a:pt x="165" y="0"/>
                      </a:lnTo>
                      <a:lnTo>
                        <a:pt x="165" y="39"/>
                      </a:lnTo>
                      <a:lnTo>
                        <a:pt x="41" y="40"/>
                      </a:lnTo>
                      <a:lnTo>
                        <a:pt x="42" y="196"/>
                      </a:lnTo>
                      <a:lnTo>
                        <a:pt x="166" y="195"/>
                      </a:lnTo>
                      <a:lnTo>
                        <a:pt x="166" y="234"/>
                      </a:lnTo>
                      <a:close/>
                    </a:path>
                  </a:pathLst>
                </a:custGeom>
                <a:noFill/>
                <a:ln w="6479">
                  <a:solidFill>
                    <a:srgbClr val="FF9300"/>
                  </a:solidFill>
                  <a:prstDash val="solid"/>
                </a:ln>
              </p:spPr>
              <p:txBody>
                <a:bodyPr wrap="none" lIns="93240" tIns="48240" rIns="93240" bIns="4824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744AFDA-6BE3-ACFC-E799-5248AEA8F2C9}"/>
                    </a:ext>
                  </a:extLst>
                </p:cNvPr>
                <p:cNvGrpSpPr/>
                <p:nvPr/>
              </p:nvGrpSpPr>
              <p:grpSpPr>
                <a:xfrm>
                  <a:off x="6023639" y="3624739"/>
                  <a:ext cx="59040" cy="84240"/>
                  <a:chOff x="6023639" y="3624739"/>
                  <a:chExt cx="59040" cy="84240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7249205-73AC-BFA8-1C66-00D12C5CFA49}"/>
                      </a:ext>
                    </a:extLst>
                  </p:cNvPr>
                  <p:cNvSpPr/>
                  <p:nvPr/>
                </p:nvSpPr>
                <p:spPr>
                  <a:xfrm rot="924600">
                    <a:off x="6023639" y="3624739"/>
                    <a:ext cx="59040" cy="84240"/>
                  </a:xfrm>
                  <a:custGeom>
                    <a:avLst/>
                    <a:gdLst/>
                    <a:ahLst/>
                    <a:cxnLst>
                      <a:cxn ang="3cd4">
                        <a:pos x="hc" y="t"/>
                      </a:cxn>
                      <a:cxn ang="cd2">
                        <a:pos x="l" y="vc"/>
                      </a:cxn>
                      <a:cxn ang="cd4">
                        <a:pos x="hc" y="b"/>
                      </a:cxn>
                      <a:cxn ang="0">
                        <a:pos x="r" y="vc"/>
                      </a:cxn>
                    </a:cxnLst>
                    <a:rect l="l" t="t" r="r" b="b"/>
                    <a:pathLst>
                      <a:path w="165" h="235">
                        <a:moveTo>
                          <a:pt x="0" y="234"/>
                        </a:moveTo>
                        <a:lnTo>
                          <a:pt x="0" y="0"/>
                        </a:lnTo>
                        <a:lnTo>
                          <a:pt x="165" y="1"/>
                        </a:lnTo>
                        <a:lnTo>
                          <a:pt x="165" y="118"/>
                        </a:lnTo>
                        <a:lnTo>
                          <a:pt x="42" y="117"/>
                        </a:lnTo>
                        <a:lnTo>
                          <a:pt x="41" y="235"/>
                        </a:lnTo>
                        <a:close/>
                      </a:path>
                    </a:pathLst>
                  </a:custGeom>
                  <a:noFill/>
                  <a:ln w="6479">
                    <a:solidFill>
                      <a:srgbClr val="FF9300"/>
                    </a:solidFill>
                    <a:prstDash val="solid"/>
                  </a:ln>
                </p:spPr>
                <p:txBody>
                  <a:bodyPr wrap="none" lIns="93240" tIns="48240" rIns="93240" bIns="48240" anchor="ctr" anchorCtr="0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 cap="none">
                      <a:ln>
                        <a:noFill/>
                      </a:ln>
                      <a:latin typeface="Liberation Sans" pitchFamily="18"/>
                      <a:ea typeface="Droid Sans Fallback" pitchFamily="2"/>
                      <a:cs typeface="Droid Sans Devanagari" pitchFamily="2"/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3C2E8125-9205-17E4-11EE-648B74D5A541}"/>
                      </a:ext>
                    </a:extLst>
                  </p:cNvPr>
                  <p:cNvSpPr/>
                  <p:nvPr/>
                </p:nvSpPr>
                <p:spPr>
                  <a:xfrm rot="943200">
                    <a:off x="6047224" y="3637908"/>
                    <a:ext cx="32760" cy="19800"/>
                  </a:xfrm>
                  <a:custGeom>
                    <a:avLst/>
                    <a:gdLst>
                      <a:gd name="f0" fmla="val 0"/>
                      <a:gd name="f1" fmla="val 2160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21600" h="21600">
                        <a:moveTo>
                          <a:pt x="f0" y="f0"/>
                        </a:moveTo>
                        <a:lnTo>
                          <a:pt x="f1" y="f0"/>
                        </a:lnTo>
                        <a:lnTo>
                          <a:pt x="f1" y="f1"/>
                        </a:lnTo>
                        <a:lnTo>
                          <a:pt x="f0" y="f1"/>
                        </a:lnTo>
                        <a:lnTo>
                          <a:pt x="f0" y="f0"/>
                        </a:lnTo>
                        <a:close/>
                      </a:path>
                    </a:pathLst>
                  </a:custGeom>
                  <a:noFill/>
                  <a:ln w="6479">
                    <a:solidFill>
                      <a:srgbClr val="FF9300"/>
                    </a:solidFill>
                    <a:prstDash val="solid"/>
                  </a:ln>
                </p:spPr>
                <p:txBody>
                  <a:bodyPr wrap="none" lIns="93240" tIns="48240" rIns="93240" bIns="48240" anchor="ctr" anchorCtr="0" compatLnSpc="0">
                    <a:noAutofit/>
                  </a:bodyPr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 cap="none">
                      <a:ln>
                        <a:noFill/>
                      </a:ln>
                      <a:latin typeface="Liberation Sans" pitchFamily="18"/>
                      <a:ea typeface="Droid Sans Fallback" pitchFamily="2"/>
                      <a:cs typeface="Droid Sans Devanagari" pitchFamily="2"/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C9792BE-1E0D-2254-C4BA-645A6600271C}"/>
                  </a:ext>
                </a:extLst>
              </p:cNvPr>
              <p:cNvGrpSpPr/>
              <p:nvPr/>
            </p:nvGrpSpPr>
            <p:grpSpPr>
              <a:xfrm>
                <a:off x="5222123" y="3742186"/>
                <a:ext cx="828657" cy="1352969"/>
                <a:chOff x="5222123" y="3742186"/>
                <a:chExt cx="828657" cy="1352969"/>
              </a:xfrm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546ADD8-7B58-4D1C-1830-6CF7282C65FB}"/>
                    </a:ext>
                  </a:extLst>
                </p:cNvPr>
                <p:cNvSpPr/>
                <p:nvPr/>
              </p:nvSpPr>
              <p:spPr>
                <a:xfrm rot="6117000">
                  <a:off x="5733794" y="3949296"/>
                  <a:ext cx="410040" cy="7740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140" h="216">
                      <a:moveTo>
                        <a:pt x="0" y="0"/>
                      </a:moveTo>
                      <a:cubicBezTo>
                        <a:pt x="1140" y="-1"/>
                        <a:pt x="1140" y="216"/>
                        <a:pt x="1140" y="21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</a:ln>
              </p:spPr>
              <p:txBody>
                <a:bodyPr wrap="none" lIns="99360" tIns="54360" rIns="99360" bIns="5436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5C3DD80-13BC-BF99-F2C7-C4F2C2FDE803}"/>
                    </a:ext>
                  </a:extLst>
                </p:cNvPr>
                <p:cNvSpPr/>
                <p:nvPr/>
              </p:nvSpPr>
              <p:spPr>
                <a:xfrm rot="4611600">
                  <a:off x="5060303" y="4695360"/>
                  <a:ext cx="407880" cy="8424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134" h="235">
                      <a:moveTo>
                        <a:pt x="0" y="0"/>
                      </a:moveTo>
                      <a:cubicBezTo>
                        <a:pt x="1133" y="0"/>
                        <a:pt x="1134" y="235"/>
                        <a:pt x="1134" y="235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</a:ln>
              </p:spPr>
              <p:txBody>
                <a:bodyPr wrap="none" lIns="99360" tIns="54360" rIns="99360" bIns="5436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40CE0DC-001F-BACF-1B6B-89533C7361C5}"/>
                    </a:ext>
                  </a:extLst>
                </p:cNvPr>
                <p:cNvSpPr/>
                <p:nvPr/>
              </p:nvSpPr>
              <p:spPr>
                <a:xfrm rot="3545400">
                  <a:off x="5576995" y="4596689"/>
                  <a:ext cx="316080" cy="10944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879" h="305">
                      <a:moveTo>
                        <a:pt x="0" y="0"/>
                      </a:moveTo>
                      <a:cubicBezTo>
                        <a:pt x="157" y="0"/>
                        <a:pt x="879" y="305"/>
                        <a:pt x="879" y="305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</a:ln>
              </p:spPr>
              <p:txBody>
                <a:bodyPr wrap="none" lIns="99360" tIns="54360" rIns="99360" bIns="5436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3D20F52-C4A8-BFBA-4365-2F4B642A2883}"/>
                    </a:ext>
                  </a:extLst>
                </p:cNvPr>
                <p:cNvSpPr/>
                <p:nvPr/>
              </p:nvSpPr>
              <p:spPr>
                <a:xfrm rot="5727000">
                  <a:off x="5755312" y="4779927"/>
                  <a:ext cx="87120" cy="74880"/>
                </a:xfrm>
                <a:custGeom>
                  <a:avLst/>
                  <a:gdLst>
                    <a:gd name="stAng" fmla="val 6036600"/>
                    <a:gd name="enAng" fmla="val 15346199"/>
                    <a:gd name="sw1" fmla="+- enAng 0 stAng"/>
                    <a:gd name="sw2" fmla="+- sw1 21600000 0"/>
                    <a:gd name="swAng" fmla="?: sw1 sw1 sw2"/>
                    <a:gd name="wt1" fmla="sin 10800 stAng"/>
                    <a:gd name="ht1" fmla="cos 10800 stAng"/>
                    <a:gd name="dx1" fmla="cat2 10800 ht1 wt1"/>
                    <a:gd name="dy1" fmla="sat2 10800 ht1 wt1"/>
                    <a:gd name="x1" fmla="+- 10800 dx1 0"/>
                    <a:gd name="y1" fmla="+- 10800 dy1 0"/>
                    <a:gd name="wt2" fmla="sin 10800 enAng"/>
                    <a:gd name="ht2" fmla="cos 10800 enAng"/>
                    <a:gd name="dx2" fmla="cat2 10800 ht2 wt2"/>
                    <a:gd name="dy2" fmla="sat2 10800 ht2 wt2"/>
                    <a:gd name="x2" fmla="+- 10800 dx2 0"/>
                    <a:gd name="y2" fmla="+- 10800 dy2 0"/>
                    <a:gd name="idx" fmla="cos 10800 2700000"/>
                    <a:gd name="idy" fmla="sin 10800 2700000"/>
                    <a:gd name="il" fmla="+- 10800 0 idx"/>
                    <a:gd name="ir" fmla="+- 10800 idx 0"/>
                    <a:gd name="it" fmla="+- 10800 0 idy"/>
                    <a:gd name="ib" fmla="+- 10800 idy 0"/>
                    <a:gd name="low" fmla="val 0"/>
                    <a:gd name="mid" fmla="val 10800"/>
                    <a:gd name="high" fmla="val 21600"/>
                  </a:gdLst>
                  <a:ahLst/>
                  <a:cxnLst>
                    <a:cxn ang="0">
                      <a:pos x="high" y="mid"/>
                    </a:cxn>
                    <a:cxn ang="cd4">
                      <a:pos x="mid" y="high"/>
                    </a:cxn>
                    <a:cxn ang="cd2">
                      <a:pos x="low" y="mid"/>
                    </a:cxn>
                    <a:cxn ang="3cd4">
                      <a:pos x="mid" y="low"/>
                    </a:cxn>
                  </a:cxnLst>
                  <a:rect l="il" t="it" r="ir" b="ib"/>
                  <a:pathLst>
                    <a:path w="21600" h="21600">
                      <a:moveTo>
                        <a:pt x="x1" y="y1"/>
                      </a:moveTo>
                      <a:arcTo wR="mid" hR="mid" stAng="stAng" swAng="swAng"/>
                      <a:close/>
                    </a:path>
                  </a:pathLst>
                </a:custGeom>
                <a:solidFill>
                  <a:srgbClr val="4E102D"/>
                </a:solidFill>
                <a:ln w="0">
                  <a:solidFill>
                    <a:srgbClr val="8D1D75"/>
                  </a:solidFill>
                  <a:prstDash val="solid"/>
                </a:ln>
              </p:spPr>
              <p:txBody>
                <a:bodyPr wrap="none" lIns="90000" tIns="45000" rIns="90000" bIns="4500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EE109C1-69C4-7E07-D041-AFCCB677AB4C}"/>
                    </a:ext>
                  </a:extLst>
                </p:cNvPr>
                <p:cNvSpPr/>
                <p:nvPr/>
              </p:nvSpPr>
              <p:spPr>
                <a:xfrm rot="3756600">
                  <a:off x="5303764" y="4882575"/>
                  <a:ext cx="317880" cy="10728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884" h="299">
                      <a:moveTo>
                        <a:pt x="884" y="0"/>
                      </a:moveTo>
                      <a:cubicBezTo>
                        <a:pt x="726" y="-1"/>
                        <a:pt x="0" y="299"/>
                        <a:pt x="0" y="299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</a:ln>
              </p:spPr>
              <p:txBody>
                <a:bodyPr wrap="none" lIns="99360" tIns="54360" rIns="99360" bIns="5436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E3A794-7C0A-B474-AE77-5D1108A304D2}"/>
                    </a:ext>
                  </a:extLst>
                </p:cNvPr>
                <p:cNvSpPr/>
                <p:nvPr/>
              </p:nvSpPr>
              <p:spPr>
                <a:xfrm rot="5583600">
                  <a:off x="5390158" y="4868749"/>
                  <a:ext cx="87480" cy="74520"/>
                </a:xfrm>
                <a:custGeom>
                  <a:avLst/>
                  <a:gdLst>
                    <a:gd name="stAng" fmla="val 17021400"/>
                    <a:gd name="enAng" fmla="val 4027799"/>
                    <a:gd name="sw1" fmla="+- enAng 0 stAng"/>
                    <a:gd name="sw2" fmla="+- sw1 21600000 0"/>
                    <a:gd name="swAng" fmla="?: sw1 sw1 sw2"/>
                    <a:gd name="wt1" fmla="sin 10800 stAng"/>
                    <a:gd name="ht1" fmla="cos 10800 stAng"/>
                    <a:gd name="dx1" fmla="cat2 10800 ht1 wt1"/>
                    <a:gd name="dy1" fmla="sat2 10800 ht1 wt1"/>
                    <a:gd name="x1" fmla="+- 10800 dx1 0"/>
                    <a:gd name="y1" fmla="+- 10800 dy1 0"/>
                    <a:gd name="wt2" fmla="sin 10800 enAng"/>
                    <a:gd name="ht2" fmla="cos 10800 enAng"/>
                    <a:gd name="dx2" fmla="cat2 10800 ht2 wt2"/>
                    <a:gd name="dy2" fmla="sat2 10800 ht2 wt2"/>
                    <a:gd name="x2" fmla="+- 10800 dx2 0"/>
                    <a:gd name="y2" fmla="+- 10800 dy2 0"/>
                    <a:gd name="idx" fmla="cos 10800 2700000"/>
                    <a:gd name="idy" fmla="sin 10800 2700000"/>
                    <a:gd name="il" fmla="+- 10800 0 idx"/>
                    <a:gd name="ir" fmla="+- 10800 idx 0"/>
                    <a:gd name="it" fmla="+- 10800 0 idy"/>
                    <a:gd name="ib" fmla="+- 10800 idy 0"/>
                    <a:gd name="low" fmla="val 0"/>
                    <a:gd name="mid" fmla="val 10800"/>
                    <a:gd name="high" fmla="val 21600"/>
                  </a:gdLst>
                  <a:ahLst/>
                  <a:cxnLst>
                    <a:cxn ang="0">
                      <a:pos x="high" y="mid"/>
                    </a:cxn>
                    <a:cxn ang="cd4">
                      <a:pos x="mid" y="high"/>
                    </a:cxn>
                    <a:cxn ang="cd2">
                      <a:pos x="low" y="mid"/>
                    </a:cxn>
                    <a:cxn ang="3cd4">
                      <a:pos x="mid" y="low"/>
                    </a:cxn>
                  </a:cxnLst>
                  <a:rect l="il" t="it" r="ir" b="ib"/>
                  <a:pathLst>
                    <a:path w="21600" h="21600">
                      <a:moveTo>
                        <a:pt x="x1" y="y1"/>
                      </a:moveTo>
                      <a:arcTo wR="mid" hR="mid" stAng="stAng" swAng="swAng"/>
                      <a:close/>
                    </a:path>
                  </a:pathLst>
                </a:custGeom>
                <a:solidFill>
                  <a:srgbClr val="4E102D"/>
                </a:solidFill>
                <a:ln w="0">
                  <a:solidFill>
                    <a:srgbClr val="8D1D75"/>
                  </a:solidFill>
                  <a:prstDash val="solid"/>
                </a:ln>
              </p:spPr>
              <p:txBody>
                <a:bodyPr wrap="none" lIns="90000" tIns="45000" rIns="90000" bIns="4500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24908CB8-A305-9C9E-5697-8D35E3618023}"/>
                    </a:ext>
                  </a:extLst>
                </p:cNvPr>
                <p:cNvSpPr/>
                <p:nvPr/>
              </p:nvSpPr>
              <p:spPr>
                <a:xfrm rot="64800">
                  <a:off x="5401281" y="3825565"/>
                  <a:ext cx="448560" cy="7002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gradFill>
                  <a:gsLst>
                    <a:gs pos="0">
                      <a:srgbClr val="BF819E"/>
                    </a:gs>
                    <a:gs pos="100000">
                      <a:srgbClr val="780373"/>
                    </a:gs>
                  </a:gsLst>
                  <a:lin ang="5220000"/>
                </a:gradFill>
                <a:ln w="12600">
                  <a:solidFill>
                    <a:srgbClr val="000000"/>
                  </a:solidFill>
                  <a:prstDash val="solid"/>
                </a:ln>
              </p:spPr>
              <p:txBody>
                <a:bodyPr wrap="none" lIns="96120" tIns="51119" rIns="96120" bIns="51119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A3000950-5F4B-8F1B-6426-E92EE7B1D5CB}"/>
                    </a:ext>
                  </a:extLst>
                </p:cNvPr>
                <p:cNvSpPr/>
                <p:nvPr/>
              </p:nvSpPr>
              <p:spPr>
                <a:xfrm rot="60600">
                  <a:off x="5520887" y="4025258"/>
                  <a:ext cx="219240" cy="32076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610" h="892">
                      <a:moveTo>
                        <a:pt x="0" y="1"/>
                      </a:moveTo>
                      <a:cubicBezTo>
                        <a:pt x="0" y="892"/>
                        <a:pt x="0" y="892"/>
                        <a:pt x="0" y="892"/>
                      </a:cubicBezTo>
                      <a:lnTo>
                        <a:pt x="174" y="892"/>
                      </a:lnTo>
                      <a:lnTo>
                        <a:pt x="174" y="624"/>
                      </a:lnTo>
                      <a:lnTo>
                        <a:pt x="435" y="624"/>
                      </a:lnTo>
                      <a:lnTo>
                        <a:pt x="435" y="891"/>
                      </a:lnTo>
                      <a:lnTo>
                        <a:pt x="610" y="891"/>
                      </a:lnTo>
                      <a:lnTo>
                        <a:pt x="610" y="0"/>
                      </a:lnTo>
                      <a:lnTo>
                        <a:pt x="435" y="0"/>
                      </a:lnTo>
                      <a:lnTo>
                        <a:pt x="435" y="357"/>
                      </a:lnTo>
                      <a:lnTo>
                        <a:pt x="174" y="357"/>
                      </a:lnTo>
                      <a:lnTo>
                        <a:pt x="17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00">
                  <a:solidFill>
                    <a:srgbClr val="000000"/>
                  </a:solidFill>
                  <a:prstDash val="solid"/>
                </a:ln>
              </p:spPr>
              <p:txBody>
                <a:bodyPr wrap="none" lIns="96120" tIns="51119" rIns="96120" bIns="51119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8A921AD4-DEDD-E564-1BC1-3180E3FA0DC9}"/>
                    </a:ext>
                  </a:extLst>
                </p:cNvPr>
                <p:cNvSpPr/>
                <p:nvPr/>
              </p:nvSpPr>
              <p:spPr>
                <a:xfrm rot="10739400">
                  <a:off x="5251076" y="4466433"/>
                  <a:ext cx="60840" cy="10440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70" h="291">
                      <a:moveTo>
                        <a:pt x="113" y="291"/>
                      </a:moveTo>
                      <a:cubicBezTo>
                        <a:pt x="28" y="260"/>
                        <a:pt x="-27" y="3"/>
                        <a:pt x="13" y="75"/>
                      </a:cubicBezTo>
                      <a:cubicBezTo>
                        <a:pt x="111" y="248"/>
                        <a:pt x="55" y="2"/>
                        <a:pt x="100" y="0"/>
                      </a:cubicBezTo>
                      <a:cubicBezTo>
                        <a:pt x="206" y="-7"/>
                        <a:pt x="164" y="149"/>
                        <a:pt x="150" y="224"/>
                      </a:cubicBezTo>
                      <a:lnTo>
                        <a:pt x="135" y="254"/>
                      </a:lnTo>
                      <a:close/>
                    </a:path>
                  </a:pathLst>
                </a:custGeom>
                <a:solidFill>
                  <a:srgbClr val="8D1D75"/>
                </a:solidFill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wrap="none" lIns="90000" tIns="45000" rIns="90000" bIns="4500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E9246E9-A63D-A330-206F-9C4C8E2A938F}"/>
                    </a:ext>
                  </a:extLst>
                </p:cNvPr>
                <p:cNvSpPr/>
                <p:nvPr/>
              </p:nvSpPr>
              <p:spPr>
                <a:xfrm rot="972000">
                  <a:off x="5974460" y="3742186"/>
                  <a:ext cx="76320" cy="9216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13" h="257">
                      <a:moveTo>
                        <a:pt x="133" y="257"/>
                      </a:moveTo>
                      <a:cubicBezTo>
                        <a:pt x="33" y="221"/>
                        <a:pt x="-31" y="-66"/>
                        <a:pt x="16" y="14"/>
                      </a:cubicBezTo>
                      <a:cubicBezTo>
                        <a:pt x="89" y="117"/>
                        <a:pt x="37" y="93"/>
                        <a:pt x="89" y="92"/>
                      </a:cubicBezTo>
                      <a:cubicBezTo>
                        <a:pt x="266" y="92"/>
                        <a:pt x="213" y="70"/>
                        <a:pt x="178" y="158"/>
                      </a:cubicBezTo>
                      <a:lnTo>
                        <a:pt x="158" y="215"/>
                      </a:lnTo>
                      <a:close/>
                    </a:path>
                  </a:pathLst>
                </a:custGeom>
                <a:solidFill>
                  <a:srgbClr val="8D1D75"/>
                </a:solidFill>
                <a:ln w="6479">
                  <a:solidFill>
                    <a:srgbClr val="000000"/>
                  </a:solidFill>
                  <a:prstDash val="solid"/>
                </a:ln>
              </p:spPr>
              <p:txBody>
                <a:bodyPr wrap="none" lIns="93240" tIns="48240" rIns="93240" bIns="48240" anchor="ctr" anchorCtr="0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 cap="none">
                    <a:ln>
                      <a:noFill/>
                    </a:ln>
                    <a:latin typeface="Liberation Sans" pitchFamily="18"/>
                    <a:ea typeface="Droid Sans Fallback" pitchFamily="2"/>
                    <a:cs typeface="Droid Sans Devanagari" pitchFamily="2"/>
                  </a:endParaRPr>
                </a:p>
              </p:txBody>
            </p:sp>
          </p:grp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1C4EC2B-1F64-BF08-113B-FC436AAA5E78}"/>
                </a:ext>
              </a:extLst>
            </p:cNvPr>
            <p:cNvSpPr/>
            <p:nvPr/>
          </p:nvSpPr>
          <p:spPr>
            <a:xfrm rot="448200">
              <a:off x="5470054" y="3598247"/>
              <a:ext cx="167760" cy="268200"/>
            </a:xfrm>
            <a:custGeom>
              <a:avLst>
                <a:gd name="f0" fmla="val 10587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blipFill>
              <a:blip r:embed="rId5"/>
              <a:tile/>
            </a:blipFill>
            <a:ln w="10080">
              <a:solidFill>
                <a:srgbClr val="000000"/>
              </a:solidFill>
              <a:prstDash val="solid"/>
            </a:ln>
          </p:spPr>
          <p:txBody>
            <a:bodyPr wrap="none" lIns="95040" tIns="50040" rIns="95040" bIns="5004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54E24D-7539-734D-A16B-BC65001974DF}"/>
                </a:ext>
              </a:extLst>
            </p:cNvPr>
            <p:cNvSpPr txBox="1"/>
            <p:nvPr/>
          </p:nvSpPr>
          <p:spPr>
            <a:xfrm rot="390600">
              <a:off x="5428095" y="3713671"/>
              <a:ext cx="342720" cy="2469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6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DejaVu Sans" pitchFamily="34"/>
                  <a:ea typeface="Droid Sans Fallback" pitchFamily="2"/>
                  <a:cs typeface="Droid Sans Devanagari" pitchFamily="2"/>
                </a:rPr>
                <a:t>10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646FD72-7781-26F1-FE42-6598BE954EBD}"/>
                </a:ext>
              </a:extLst>
            </p:cNvPr>
            <p:cNvSpPr/>
            <p:nvPr/>
          </p:nvSpPr>
          <p:spPr>
            <a:xfrm>
              <a:off x="5534640" y="3544560"/>
              <a:ext cx="66960" cy="61560"/>
            </a:xfrm>
            <a:custGeom>
              <a:avLst/>
              <a:gdLst>
                <a:gd name="f0" fmla="val 0"/>
                <a:gd name="f1" fmla="val 858"/>
                <a:gd name="f2" fmla="val 864"/>
                <a:gd name="f3" fmla="val 426"/>
                <a:gd name="f4" fmla="val 480"/>
                <a:gd name="f5" fmla="val 246"/>
                <a:gd name="f6" fmla="val 642"/>
                <a:gd name="f7" fmla="val 60"/>
                <a:gd name="f8" fmla="val 564"/>
                <a:gd name="f9" fmla="val 294"/>
                <a:gd name="f10" fmla="val 804"/>
                <a:gd name="f11" fmla="val 216"/>
                <a:gd name="f12" fmla="val 618"/>
                <a:gd name="f13" fmla="val 384"/>
                <a:gd name="f14" fmla="val 432"/>
                <a:gd name="f15" fmla="val 648"/>
                <a:gd name="f16" fmla="val 570"/>
                <a:gd name="f17" fmla="val 378"/>
                <a:gd name="f18" fmla="val 54"/>
                <a:gd name="f19" fmla="val 24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58" h="864">
                  <a:moveTo>
                    <a:pt x="f3" y="f0"/>
                  </a:move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" y="f14"/>
                  </a:lnTo>
                  <a:lnTo>
                    <a:pt x="f12" y="f4"/>
                  </a:lnTo>
                  <a:lnTo>
                    <a:pt x="f10" y="f15"/>
                  </a:lnTo>
                  <a:lnTo>
                    <a:pt x="f8" y="f16"/>
                  </a:lnTo>
                  <a:lnTo>
                    <a:pt x="f6" y="f10"/>
                  </a:lnTo>
                  <a:lnTo>
                    <a:pt x="f4" y="f12"/>
                  </a:lnTo>
                  <a:lnTo>
                    <a:pt x="f3" y="f2"/>
                  </a:lnTo>
                  <a:lnTo>
                    <a:pt x="f17" y="f12"/>
                  </a:lnTo>
                  <a:lnTo>
                    <a:pt x="f11" y="f10"/>
                  </a:lnTo>
                  <a:lnTo>
                    <a:pt x="f9" y="f16"/>
                  </a:lnTo>
                  <a:lnTo>
                    <a:pt x="f18" y="f15"/>
                  </a:lnTo>
                  <a:lnTo>
                    <a:pt x="f19" y="f4"/>
                  </a:lnTo>
                  <a:lnTo>
                    <a:pt x="f0" y="f14"/>
                  </a:lnTo>
                  <a:lnTo>
                    <a:pt x="f19" y="f13"/>
                  </a:lnTo>
                  <a:lnTo>
                    <a:pt x="f18" y="f11"/>
                  </a:lnTo>
                  <a:lnTo>
                    <a:pt x="f9" y="f9"/>
                  </a:lnTo>
                  <a:lnTo>
                    <a:pt x="f11" y="f7"/>
                  </a:lnTo>
                  <a:lnTo>
                    <a:pt x="f17" y="f5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FFBF00"/>
            </a:solidFill>
            <a:ln w="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5203586-D08D-30CC-E5B0-7A886983C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3C31DAF-0B11-2942-ADD1-F79AA84F5E4D}" type="slidenum">
              <a:t>21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F874B834-DD96-138C-27D8-FA00C70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17400" y="1296720"/>
            <a:ext cx="394380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505216-7350-C996-68EC-843A7CB43B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the Higgs sector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0DB1E-D00A-52A2-A6E0-9BD209A8CC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3120" y="681840"/>
            <a:ext cx="10113120" cy="1878480"/>
          </a:xfrm>
        </p:spPr>
        <p:txBody>
          <a:bodyPr anchor="t"/>
          <a:lstStyle/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Higgs boson predicted to have spin-parity 0</a:t>
            </a:r>
            <a:r>
              <a:rPr lang="en-US" sz="1800" baseline="50000"/>
              <a:t>+ </a:t>
            </a:r>
            <a:r>
              <a:rPr lang="en-US" sz="1800"/>
              <a:t>→ direct coupling to Z and W bosons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CP violation in the Higgs sector:</a:t>
            </a:r>
          </a:p>
          <a:p>
            <a:pPr marL="54720" lvl="1">
              <a:spcBef>
                <a:spcPts val="283"/>
              </a:spcBef>
              <a:spcAft>
                <a:spcPts val="283"/>
              </a:spcAft>
            </a:pPr>
            <a:r>
              <a:rPr lang="en-US" sz="1800"/>
              <a:t>HVV couplings (V= Z,W bosons)</a:t>
            </a:r>
          </a:p>
          <a:p>
            <a:pPr marL="54720" lvl="3">
              <a:spcBef>
                <a:spcPts val="283"/>
              </a:spcBef>
              <a:spcAft>
                <a:spcPts val="283"/>
              </a:spcAft>
            </a:pPr>
            <a:r>
              <a:rPr lang="en-US" sz="1600"/>
              <a:t>studied in 4 lepton final state / VBF production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DBE11-6209-1F3B-9713-8F683CEB1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3120" y="3301920"/>
            <a:ext cx="6766560" cy="2201040"/>
          </a:xfrm>
        </p:spPr>
        <p:txBody>
          <a:bodyPr anchor="t"/>
          <a:lstStyle/>
          <a:p>
            <a:pPr marL="54720" lvl="1">
              <a:spcBef>
                <a:spcPts val="283"/>
              </a:spcBef>
              <a:spcAft>
                <a:spcPts val="283"/>
              </a:spcAft>
            </a:pPr>
            <a:r>
              <a:rPr lang="en-US" sz="1800"/>
              <a:t>Yukawa coupling of Higgs to fermions</a:t>
            </a:r>
          </a:p>
          <a:p>
            <a:pPr marL="54720" lvl="2">
              <a:spcBef>
                <a:spcPts val="283"/>
              </a:spcBef>
              <a:spcAft>
                <a:spcPts val="283"/>
              </a:spcAft>
            </a:pPr>
            <a:r>
              <a:rPr lang="en-US" sz="1600"/>
              <a:t>gg→H +jets: effective Higgs-gluon coupling via top quark loop</a:t>
            </a:r>
          </a:p>
          <a:p>
            <a:pPr marL="54720" lvl="3">
              <a:spcBef>
                <a:spcPts val="283"/>
              </a:spcBef>
              <a:spcAft>
                <a:spcPts val="283"/>
              </a:spcAft>
            </a:pPr>
            <a:r>
              <a:rPr lang="en-US" sz="1200" u="sng">
                <a:solidFill>
                  <a:srgbClr val="FF8000"/>
                </a:solidFill>
                <a:hlinkClick r:id="rId4"/>
              </a:rPr>
              <a:t>Phys. Rev. D 104 (2021) 052004</a:t>
            </a:r>
          </a:p>
          <a:p>
            <a:pPr marL="54720" lvl="2">
              <a:spcBef>
                <a:spcPts val="283"/>
              </a:spcBef>
              <a:spcAft>
                <a:spcPts val="283"/>
              </a:spcAft>
            </a:pPr>
            <a:r>
              <a:rPr lang="en-US" sz="1600"/>
              <a:t>gg→ttH: direct Yukawa coupling of Higgs to top quarks</a:t>
            </a:r>
          </a:p>
          <a:p>
            <a:pPr marL="54720" lvl="3">
              <a:spcBef>
                <a:spcPts val="283"/>
              </a:spcBef>
              <a:spcAft>
                <a:spcPts val="283"/>
              </a:spcAft>
            </a:pPr>
            <a:r>
              <a:rPr lang="en-US" sz="1200" u="sng">
                <a:solidFill>
                  <a:srgbClr val="FF8000"/>
                </a:solidFill>
                <a:hlinkClick r:id="rId5"/>
              </a:rPr>
              <a:t>JHEP 07 (2023) 092</a:t>
            </a:r>
          </a:p>
          <a:p>
            <a:pPr marL="54720" lvl="2">
              <a:spcBef>
                <a:spcPts val="283"/>
              </a:spcBef>
              <a:spcAft>
                <a:spcPts val="283"/>
              </a:spcAft>
            </a:pPr>
            <a:r>
              <a:rPr lang="en-US" sz="1600"/>
              <a:t>H→ττ decays: exploit spin correlation between tau leptons and their</a:t>
            </a:r>
            <a:br>
              <a:rPr lang="en-US" sz="1600"/>
            </a:br>
            <a:r>
              <a:rPr lang="en-US" sz="1600"/>
              <a:t>decay products</a:t>
            </a:r>
          </a:p>
          <a:p>
            <a:pPr marL="54720" lvl="3">
              <a:spcBef>
                <a:spcPts val="283"/>
              </a:spcBef>
              <a:spcAft>
                <a:spcPts val="283"/>
              </a:spcAft>
            </a:pPr>
            <a:r>
              <a:rPr lang="en-US" sz="1200" u="sng">
                <a:solidFill>
                  <a:srgbClr val="FF8000"/>
                </a:solidFill>
                <a:hlinkClick r:id="rId6"/>
              </a:rPr>
              <a:t>JHEP 06 (2022) 012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963D8E1-BB90-2C88-01EC-AA69124E58E5}"/>
              </a:ext>
            </a:extLst>
          </p:cNvPr>
          <p:cNvSpPr/>
          <p:nvPr/>
        </p:nvSpPr>
        <p:spPr>
          <a:xfrm>
            <a:off x="1463040" y="2349360"/>
            <a:ext cx="3331440" cy="867600"/>
          </a:xfrm>
          <a:custGeom>
            <a:avLst>
              <a:gd name="f0" fmla="val 5046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600">
            <a:solidFill>
              <a:srgbClr val="FF8000"/>
            </a:solidFill>
            <a:prstDash val="solid"/>
          </a:ln>
        </p:spPr>
        <p:txBody>
          <a:bodyPr vert="horz" wrap="none" lIns="96120" tIns="51119" rIns="96120" bIns="51119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Pure CP odd excluded</a:t>
            </a:r>
            <a:b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</a:b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already with Run 1 data →</a:t>
            </a:r>
            <a:b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</a:br>
            <a:r>
              <a:rPr lang="en-US" sz="18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search for anomalous couplings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58C42-20EA-1634-9F58-F5FC20E0A290}"/>
              </a:ext>
            </a:extLst>
          </p:cNvPr>
          <p:cNvSpPr txBox="1"/>
          <p:nvPr/>
        </p:nvSpPr>
        <p:spPr>
          <a:xfrm>
            <a:off x="6733440" y="4961160"/>
            <a:ext cx="2903760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7"/>
              </a:rPr>
              <a:t>Phys. Rev. D 89 (2014), 092007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463A1-DA8D-FE2D-3AA1-A779C62989C3}"/>
              </a:ext>
            </a:extLst>
          </p:cNvPr>
          <p:cNvSpPr txBox="1"/>
          <p:nvPr/>
        </p:nvSpPr>
        <p:spPr>
          <a:xfrm>
            <a:off x="1216080" y="199908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Phys. Rev. D 104 (2021) 052004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335BA-308E-3C02-0DEB-52F66E387FD8}"/>
              </a:ext>
            </a:extLst>
          </p:cNvPr>
          <p:cNvSpPr txBox="1"/>
          <p:nvPr/>
        </p:nvSpPr>
        <p:spPr>
          <a:xfrm>
            <a:off x="3628080" y="199944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8"/>
              </a:rPr>
              <a:t>Phys. Rev. D 108 (2023) 032013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8A1FE-D3CA-A9D2-6394-C428AE13E5B8}"/>
              </a:ext>
            </a:extLst>
          </p:cNvPr>
          <p:cNvSpPr txBox="1"/>
          <p:nvPr/>
        </p:nvSpPr>
        <p:spPr>
          <a:xfrm>
            <a:off x="6766560" y="1554479"/>
            <a:ext cx="137160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Run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C13702F-A443-5929-8945-B4DF57CDD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FAC9F41-119C-5541-9BB4-0EAD5D1C8C21}" type="slidenum"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65F3E-5B92-C028-87F0-B56F8363C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HVV (and ggH)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71DB4-0934-AB90-C5E8-E08E54967B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2400" y="681840"/>
            <a:ext cx="10113120" cy="4804560"/>
          </a:xfrm>
        </p:spPr>
        <p:txBody>
          <a:bodyPr anchor="t"/>
          <a:lstStyle/>
          <a:p>
            <a:pPr lvl="0">
              <a:spcBef>
                <a:spcPts val="1440"/>
              </a:spcBef>
              <a:spcAft>
                <a:spcPts val="1440"/>
              </a:spcAft>
            </a:pPr>
            <a:r>
              <a:rPr lang="en-US" sz="1800"/>
              <a:t>Investigating CP violation in HVV couplings with an EFT approach</a:t>
            </a:r>
          </a:p>
          <a:p>
            <a:pPr marL="54720" lvl="1">
              <a:spcBef>
                <a:spcPts val="1695"/>
              </a:spcBef>
              <a:spcAft>
                <a:spcPts val="850"/>
              </a:spcAft>
            </a:pPr>
            <a:r>
              <a:rPr lang="en-US" sz="1600"/>
              <a:t>Amplitude for Higgs coupling to two spin 1 particles (VV= WW, ZZ, Zγ, γγ, gg etc.) with operators up to dimension 6</a:t>
            </a:r>
          </a:p>
          <a:p>
            <a:pPr marL="54720" lvl="1">
              <a:spcBef>
                <a:spcPts val="4535"/>
              </a:spcBef>
              <a:spcAft>
                <a:spcPts val="850"/>
              </a:spcAft>
            </a:pPr>
            <a:endParaRPr lang="en-US" sz="1600"/>
          </a:p>
          <a:p>
            <a:pPr marL="54720" lvl="1">
              <a:spcBef>
                <a:spcPts val="1695"/>
              </a:spcBef>
              <a:spcAft>
                <a:spcPts val="850"/>
              </a:spcAft>
            </a:pPr>
            <a:endParaRPr lang="en-US" sz="1600"/>
          </a:p>
          <a:p>
            <a:pPr marL="54720" lvl="1">
              <a:spcBef>
                <a:spcPts val="1695"/>
              </a:spcBef>
              <a:spcAft>
                <a:spcPts val="850"/>
              </a:spcAft>
            </a:pPr>
            <a:endParaRPr lang="en-US" sz="1600"/>
          </a:p>
          <a:p>
            <a:pPr marL="54720" lvl="1">
              <a:spcBef>
                <a:spcPts val="3968"/>
              </a:spcBef>
              <a:spcAft>
                <a:spcPts val="850"/>
              </a:spcAft>
            </a:pPr>
            <a:r>
              <a:rPr lang="en-US" sz="1600"/>
              <a:t>Effect on cross-section parametrized as the fractional contribution</a:t>
            </a:r>
            <a:br>
              <a:rPr lang="en-US" sz="1600"/>
            </a:br>
            <a:r>
              <a:rPr lang="en-US" sz="1600"/>
              <a:t>of the anomalous coupling to the total cross-section</a:t>
            </a:r>
          </a:p>
          <a:p>
            <a:pPr lvl="0">
              <a:spcBef>
                <a:spcPts val="1440"/>
              </a:spcBef>
              <a:spcAft>
                <a:spcPts val="1440"/>
              </a:spcAft>
            </a:pPr>
            <a:r>
              <a:rPr lang="en-US" sz="1800"/>
              <a:t>Theoretical approach includes also Hγγ and Hgg with tree level coupling being set to 0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B371BCD-0893-428E-A060-698A927B3B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1520" y="2106000"/>
            <a:ext cx="6194520" cy="1216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BAD856F-0870-9039-EE9A-012547ACF0BE}"/>
              </a:ext>
            </a:extLst>
          </p:cNvPr>
          <p:cNvSpPr/>
          <p:nvPr/>
        </p:nvSpPr>
        <p:spPr>
          <a:xfrm>
            <a:off x="6138720" y="3095280"/>
            <a:ext cx="274320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6BCA047-8E58-9CCF-ED80-65EC0CE0AF97}"/>
              </a:ext>
            </a:extLst>
          </p:cNvPr>
          <p:cNvSpPr/>
          <p:nvPr/>
        </p:nvSpPr>
        <p:spPr>
          <a:xfrm>
            <a:off x="3708000" y="2880000"/>
            <a:ext cx="413999" cy="442080"/>
          </a:xfrm>
          <a:custGeom>
            <a:avLst>
              <a:gd name="f0" fmla="val 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rgbClr val="800080"/>
          </a:solidFill>
          <a:ln w="19080">
            <a:solidFill>
              <a:srgbClr val="800080"/>
            </a:solidFill>
            <a:prstDash val="solid"/>
          </a:ln>
        </p:spPr>
        <p:txBody>
          <a:bodyPr wrap="none" lIns="99360" tIns="54360" rIns="99360" bIns="5436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1EBB5-A40F-4A0E-18D4-CD618FB64174}"/>
              </a:ext>
            </a:extLst>
          </p:cNvPr>
          <p:cNvSpPr txBox="1"/>
          <p:nvPr/>
        </p:nvSpPr>
        <p:spPr>
          <a:xfrm>
            <a:off x="3549600" y="3341520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800080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CP-odd anomalous coupling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5FEA511-1BFA-F8AA-9962-48C008D9A6E7}"/>
              </a:ext>
            </a:extLst>
          </p:cNvPr>
          <p:cNvSpPr/>
          <p:nvPr/>
        </p:nvSpPr>
        <p:spPr>
          <a:xfrm>
            <a:off x="1962000" y="2196360"/>
            <a:ext cx="432000" cy="433080"/>
          </a:xfrm>
          <a:custGeom>
            <a:avLst>
              <a:gd name="f0" fmla="val 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rgbClr val="FF8000"/>
          </a:solidFill>
          <a:ln w="19080">
            <a:solidFill>
              <a:srgbClr val="FF8000"/>
            </a:solidFill>
            <a:prstDash val="solid"/>
          </a:ln>
        </p:spPr>
        <p:txBody>
          <a:bodyPr wrap="none" lIns="99360" tIns="54360" rIns="99360" bIns="5436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C9231-1E85-19DB-0E1E-F71FADF87139}"/>
              </a:ext>
            </a:extLst>
          </p:cNvPr>
          <p:cNvSpPr txBox="1"/>
          <p:nvPr/>
        </p:nvSpPr>
        <p:spPr>
          <a:xfrm>
            <a:off x="596160" y="1894319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FF8000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Tree level CP-even coupling (=0 if absent in SM)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33F4086-EAFB-7D6B-D54C-D66A49B86674}"/>
              </a:ext>
            </a:extLst>
          </p:cNvPr>
          <p:cNvSpPr/>
          <p:nvPr/>
        </p:nvSpPr>
        <p:spPr>
          <a:xfrm>
            <a:off x="2574360" y="2124360"/>
            <a:ext cx="3003480" cy="687960"/>
          </a:xfrm>
          <a:custGeom>
            <a:avLst>
              <a:gd name="f0" fmla="val 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rgbClr val="FF8000"/>
          </a:solidFill>
          <a:ln w="19080">
            <a:solidFill>
              <a:srgbClr val="00A933"/>
            </a:solidFill>
            <a:prstDash val="solid"/>
          </a:ln>
        </p:spPr>
        <p:txBody>
          <a:bodyPr wrap="none" lIns="99360" tIns="54360" rIns="99360" bIns="5436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A2EAE-0997-F841-7EDB-E2269D704977}"/>
              </a:ext>
            </a:extLst>
          </p:cNvPr>
          <p:cNvSpPr txBox="1"/>
          <p:nvPr/>
        </p:nvSpPr>
        <p:spPr>
          <a:xfrm>
            <a:off x="4206240" y="1870920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00A933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CP-even anomalous higher order couplings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4C66AC1-7090-6062-8581-543A498C7A89}"/>
              </a:ext>
            </a:extLst>
          </p:cNvPr>
          <p:cNvSpPr/>
          <p:nvPr/>
        </p:nvSpPr>
        <p:spPr>
          <a:xfrm>
            <a:off x="2052000" y="2898000"/>
            <a:ext cx="432000" cy="433080"/>
          </a:xfrm>
          <a:custGeom>
            <a:avLst>
              <a:gd name="f0" fmla="val 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10800"/>
              <a:gd name="f11" fmla="+- 0 0 0"/>
              <a:gd name="f12" fmla="abs f4"/>
              <a:gd name="f13" fmla="abs f5"/>
              <a:gd name="f14" fmla="abs f6"/>
              <a:gd name="f15" fmla="val f7"/>
              <a:gd name="f16" fmla="pin 0 f0 10800"/>
              <a:gd name="f17" fmla="*/ f11 f1 1"/>
              <a:gd name="f18" fmla="?: f12 f4 1"/>
              <a:gd name="f19" fmla="?: f13 f5 1"/>
              <a:gd name="f20" fmla="?: f14 f6 1"/>
              <a:gd name="f21" fmla="+- f7 f16 0"/>
              <a:gd name="f22" fmla="*/ f17 1 f3"/>
              <a:gd name="f23" fmla="*/ f18 1 21600"/>
              <a:gd name="f24" fmla="*/ f19 1 21600"/>
              <a:gd name="f25" fmla="*/ 21600 f18 1"/>
              <a:gd name="f26" fmla="*/ 21600 f19 1"/>
              <a:gd name="f27" fmla="+- f22 0 f2"/>
              <a:gd name="f28" fmla="min f24 f23"/>
              <a:gd name="f29" fmla="*/ f25 1 f20"/>
              <a:gd name="f30" fmla="*/ f26 1 f20"/>
              <a:gd name="f31" fmla="val f29"/>
              <a:gd name="f32" fmla="val f30"/>
              <a:gd name="f33" fmla="+- f29 0 f16"/>
              <a:gd name="f34" fmla="+- f30 0 f16"/>
              <a:gd name="f35" fmla="*/ f7 f28 1"/>
              <a:gd name="f36" fmla="*/ f16 f28 1"/>
              <a:gd name="f37" fmla="*/ f21 f28 1"/>
              <a:gd name="f38" fmla="*/ f15 f28 1"/>
              <a:gd name="f39" fmla="*/ f33 f28 1"/>
              <a:gd name="f40" fmla="*/ f34 f28 1"/>
              <a:gd name="f41" fmla="*/ f31 f28 1"/>
              <a:gd name="f42" fmla="*/ f32 f28 1"/>
              <a:gd name="f43" fmla="*/ f38 f28 1"/>
              <a:gd name="f44" fmla="*/ f37 f28 1"/>
              <a:gd name="f45" fmla="*/ f41 f28 1"/>
              <a:gd name="f46" fmla="*/ f42 f28 1"/>
              <a:gd name="f47" fmla="*/ f39 f28 1"/>
              <a:gd name="f48" fmla="*/ f40 f28 1"/>
            </a:gdLst>
            <a:ahLst>
              <a:ahXY gdRefY="f0" minY="f7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3" y="f43"/>
              </a:cxn>
              <a:cxn ang="f27">
                <a:pos x="f45" y="f43"/>
              </a:cxn>
              <a:cxn ang="f27">
                <a:pos x="f45" y="f46"/>
              </a:cxn>
              <a:cxn ang="f27">
                <a:pos x="f43" y="f46"/>
              </a:cxn>
              <a:cxn ang="f27">
                <a:pos x="f44" y="f44"/>
              </a:cxn>
              <a:cxn ang="f27">
                <a:pos x="f47" y="f44"/>
              </a:cxn>
              <a:cxn ang="f27">
                <a:pos x="f47" y="f48"/>
              </a:cxn>
              <a:cxn ang="f27">
                <a:pos x="f44" y="f48"/>
              </a:cxn>
            </a:cxnLst>
            <a:rect l="f37" t="f37" r="f39" b="f40"/>
            <a:pathLst>
              <a:path>
                <a:moveTo>
                  <a:pt x="f38" y="f38"/>
                </a:moveTo>
                <a:lnTo>
                  <a:pt x="f41" y="f38"/>
                </a:lnTo>
                <a:lnTo>
                  <a:pt x="f41" y="f42"/>
                </a:lnTo>
                <a:lnTo>
                  <a:pt x="f38" y="f42"/>
                </a:lnTo>
                <a:close/>
                <a:moveTo>
                  <a:pt x="f37" y="f37"/>
                </a:moveTo>
                <a:lnTo>
                  <a:pt x="f39" y="f37"/>
                </a:lnTo>
                <a:lnTo>
                  <a:pt x="f39" y="f40"/>
                </a:lnTo>
                <a:lnTo>
                  <a:pt x="f37" y="f40"/>
                </a:lnTo>
                <a:close/>
              </a:path>
            </a:pathLst>
          </a:custGeom>
          <a:solidFill>
            <a:srgbClr val="FF8000"/>
          </a:solidFill>
          <a:ln w="19080">
            <a:solidFill>
              <a:srgbClr val="2A6099"/>
            </a:solidFill>
            <a:prstDash val="solid"/>
          </a:ln>
        </p:spPr>
        <p:txBody>
          <a:bodyPr wrap="none" lIns="99360" tIns="54360" rIns="99360" bIns="5436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80ED6-EE9C-3EE6-8479-A1B252265C2F}"/>
              </a:ext>
            </a:extLst>
          </p:cNvPr>
          <p:cNvSpPr txBox="1"/>
          <p:nvPr/>
        </p:nvSpPr>
        <p:spPr>
          <a:xfrm>
            <a:off x="1209600" y="3341880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2A6099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CP-even anomalous coupling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903DC9-387F-A7C8-3054-99FB907C3E05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6949439" y="3383280"/>
                <a:ext cx="2015999" cy="5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104400" tIns="59400" rIns="104400" bIns="59400" anchor="ctr" anchorCtr="1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FR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F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FR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FR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FR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FR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FR" i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FR" i="0">
                                      <a:latin typeface="Cambria Math" panose="02040503050406030204" pitchFamily="18" charset="0"/>
                                    </a:rPr>
                                    <m:t>!=3</m:t>
                                  </m:r>
                                </m:sub>
                              </m:sSub>
                              <m:r>
                                <a:rPr lang="en-FR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FR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903DC9-387F-A7C8-3054-99FB907C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439" y="3383280"/>
                <a:ext cx="2015999" cy="597600"/>
              </a:xfrm>
              <a:prstGeom prst="rect">
                <a:avLst/>
              </a:prstGeom>
              <a:blipFill>
                <a:blip r:embed="rId4"/>
                <a:stretch>
                  <a:fillRect l="-20625" t="-25000" r="-11875" b="-1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B4AD8A92-E724-1301-4D2E-F010AAA77F4B}"/>
              </a:ext>
            </a:extLst>
          </p:cNvPr>
          <p:cNvSpPr/>
          <p:nvPr/>
        </p:nvSpPr>
        <p:spPr>
          <a:xfrm>
            <a:off x="5303520" y="3108959"/>
            <a:ext cx="1554120" cy="4568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18" h="1270" fill="none">
                <a:moveTo>
                  <a:pt x="0" y="0"/>
                </a:moveTo>
                <a:lnTo>
                  <a:pt x="4318" y="1270"/>
                </a:lnTo>
              </a:path>
            </a:pathLst>
          </a:custGeom>
          <a:noFill/>
          <a:ln w="0">
            <a:solidFill>
              <a:srgbClr val="80008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C333409-3749-E814-D9F2-7CD722CCE188}"/>
              </a:ext>
            </a:extLst>
          </p:cNvPr>
          <p:cNvSpPr/>
          <p:nvPr/>
        </p:nvSpPr>
        <p:spPr>
          <a:xfrm>
            <a:off x="6035040" y="3749040"/>
            <a:ext cx="822600" cy="4568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86" h="1270" fill="none">
                <a:moveTo>
                  <a:pt x="0" y="1270"/>
                </a:moveTo>
                <a:lnTo>
                  <a:pt x="2286" y="0"/>
                </a:lnTo>
              </a:path>
            </a:pathLst>
          </a:custGeom>
          <a:noFill/>
          <a:ln w="0">
            <a:solidFill>
              <a:srgbClr val="80008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683D2AD-2E8D-9105-6FC5-E44C57BDD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3A19C70-2654-4E45-A757-621169B7BFC8}" type="slidenum"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BD5C0-2A2F-38F3-B991-5CF450A381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HVV (and ggH)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5D203-9A8A-97A5-310F-3A564ABB26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2400" y="914400"/>
            <a:ext cx="5793120" cy="4572000"/>
          </a:xfrm>
        </p:spPr>
        <p:txBody>
          <a:bodyPr anchor="t"/>
          <a:lstStyle/>
          <a:p>
            <a:pPr lvl="0">
              <a:spcBef>
                <a:spcPts val="1157"/>
              </a:spcBef>
              <a:spcAft>
                <a:spcPts val="1157"/>
              </a:spcAft>
            </a:pPr>
            <a:r>
              <a:rPr lang="en-US" sz="2000"/>
              <a:t>Higgs direct and effective couplings to vector bosons studied both in production and decay</a:t>
            </a:r>
          </a:p>
          <a:p>
            <a:pPr lvl="0">
              <a:spcBef>
                <a:spcPts val="1157"/>
              </a:spcBef>
              <a:spcAft>
                <a:spcPts val="1157"/>
              </a:spcAft>
            </a:pPr>
            <a:r>
              <a:rPr lang="en-US" sz="2000"/>
              <a:t>Decay: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Target process: </a:t>
            </a:r>
            <a:r>
              <a:rPr lang="en-US" sz="1800" b="1"/>
              <a:t>H→VV→ 4 leptons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r>
              <a:rPr lang="en-US" sz="1800"/>
              <a:t>Uses kinematics of leptons in the final state</a:t>
            </a:r>
          </a:p>
          <a:p>
            <a:pPr lvl="0">
              <a:spcBef>
                <a:spcPts val="1157"/>
              </a:spcBef>
              <a:spcAft>
                <a:spcPts val="1157"/>
              </a:spcAft>
            </a:pPr>
            <a:r>
              <a:rPr lang="en-US" sz="2000"/>
              <a:t>Production: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Target process: </a:t>
            </a:r>
            <a:r>
              <a:rPr lang="en-US" sz="1800" b="1"/>
              <a:t>Vector Boson Fusion (VBF)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r>
              <a:rPr lang="en-US" sz="1800"/>
              <a:t>Higgs CP nature affects kinematics of jets</a:t>
            </a:r>
            <a:br>
              <a:rPr lang="en-US" sz="1800"/>
            </a:br>
            <a:r>
              <a:rPr lang="en-US" sz="1800"/>
              <a:t>from the initial state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r>
              <a:rPr lang="en-US" sz="1800"/>
              <a:t>Studied in Higgs decays to ττ, 4 leptons and γγ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C3296C1-8583-05C1-E2BD-7C86847A3A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720" y="1269720"/>
            <a:ext cx="4176360" cy="37321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C3BC6-AFD9-78AF-D5AA-3D67C4F23CA9}"/>
              </a:ext>
            </a:extLst>
          </p:cNvPr>
          <p:cNvSpPr txBox="1"/>
          <p:nvPr/>
        </p:nvSpPr>
        <p:spPr>
          <a:xfrm>
            <a:off x="7680959" y="94536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Phys. Rev. D 104 (2021) 052004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57B9755-261A-8240-2B5F-0BC7120C0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B7D4D51-A098-AF4B-9E13-31E235104828}" type="slidenum"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7DF90-0540-919B-96B3-8E2120B098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H→4 leptons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BE30F-C8B1-F4B2-B3A4-40202E9258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05120" y="681840"/>
            <a:ext cx="10113120" cy="480456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</a:pPr>
            <a:r>
              <a:rPr lang="en-US" sz="1800"/>
              <a:t>Higgs decays to 4 leptons were used already in the Higgs discovery</a:t>
            </a:r>
          </a:p>
          <a:p>
            <a:pPr marL="54720" marR="54720" lvl="0">
              <a:spcBef>
                <a:spcPts val="283"/>
              </a:spcBef>
            </a:pPr>
            <a:r>
              <a:rPr lang="en-US" sz="1800"/>
              <a:t>Excellent handle to measure Higgs properties: </a:t>
            </a:r>
            <a:r>
              <a:rPr lang="en-US" sz="1800" u="sng">
                <a:solidFill>
                  <a:srgbClr val="FF8000"/>
                </a:solidFill>
                <a:hlinkClick r:id="rId3"/>
              </a:rPr>
              <a:t>mass</a:t>
            </a:r>
            <a:r>
              <a:rPr lang="en-US" sz="1800"/>
              <a:t>, </a:t>
            </a:r>
            <a:r>
              <a:rPr lang="en-US" sz="1800" u="sng">
                <a:solidFill>
                  <a:srgbClr val="FF8000"/>
                </a:solidFill>
                <a:hlinkClick r:id="rId4"/>
              </a:rPr>
              <a:t>spin</a:t>
            </a:r>
            <a:r>
              <a:rPr lang="en-US" sz="1800"/>
              <a:t>, </a:t>
            </a:r>
            <a:r>
              <a:rPr lang="en-US" sz="1800" u="sng">
                <a:solidFill>
                  <a:srgbClr val="FF8000"/>
                </a:solidFill>
                <a:hlinkClick r:id="rId5"/>
              </a:rPr>
              <a:t>width</a:t>
            </a:r>
            <a:r>
              <a:rPr lang="en-US" sz="1800"/>
              <a:t>, and </a:t>
            </a:r>
            <a:r>
              <a:rPr lang="en-US" sz="1800" u="sng">
                <a:solidFill>
                  <a:srgbClr val="FF8000"/>
                </a:solidFill>
                <a:hlinkClick r:id="rId6"/>
              </a:rPr>
              <a:t>CP properties</a:t>
            </a:r>
          </a:p>
          <a:p>
            <a:pPr marL="54720" marR="54720" lvl="1">
              <a:spcBef>
                <a:spcPts val="283"/>
              </a:spcBef>
            </a:pPr>
            <a:r>
              <a:rPr lang="en-US" sz="1600"/>
              <a:t>Used in Run 1 to exclude pure pseudoscalar HVV coupling and investigate</a:t>
            </a:r>
            <a:br>
              <a:rPr lang="en-US" sz="1600"/>
            </a:br>
            <a:r>
              <a:rPr lang="en-US" sz="1600"/>
              <a:t>other spin hypotheses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600"/>
              <a:t>Analysis with full Run 2 also targets interference terms of anomalous</a:t>
            </a:r>
            <a:br>
              <a:rPr lang="en-US" sz="1600"/>
            </a:br>
            <a:r>
              <a:rPr lang="en-US" sz="1600"/>
              <a:t>couplings with other hypothesis using MVA classifiers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A1B0B3F-FB8E-2EEA-80B6-9765ED1639A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263600" y="1917000"/>
            <a:ext cx="4206240" cy="2132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C8FEF-E795-3A9D-D276-0611079C94C5}"/>
              </a:ext>
            </a:extLst>
          </p:cNvPr>
          <p:cNvSpPr txBox="1"/>
          <p:nvPr/>
        </p:nvSpPr>
        <p:spPr>
          <a:xfrm>
            <a:off x="6858000" y="73152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Phys. Rev. D 104 (2021) 052004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7B3E7-9C52-3F5C-21F4-DB5A0B80E310}"/>
              </a:ext>
            </a:extLst>
          </p:cNvPr>
          <p:cNvSpPr txBox="1"/>
          <p:nvPr/>
        </p:nvSpPr>
        <p:spPr>
          <a:xfrm>
            <a:off x="3409920" y="1695600"/>
            <a:ext cx="1941120" cy="23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8"/>
              </a:rPr>
              <a:t>Phys. Rev. D 89 (2014) 092007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C2EA72FF-AD4A-FE5A-B9D2-835DAC1FE98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465240" y="2844000"/>
            <a:ext cx="3501720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23D09181-D49B-4C79-8E11-ACC894C92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602840" y="712080"/>
            <a:ext cx="2272680" cy="21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95A03BB3-6BC4-04AD-244D-72FE7C2C1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1097280" y="4724280"/>
            <a:ext cx="3017520" cy="7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19D63-F4C0-D2AB-9F24-156AF9C68536}"/>
              </a:ext>
            </a:extLst>
          </p:cNvPr>
          <p:cNvSpPr txBox="1"/>
          <p:nvPr/>
        </p:nvSpPr>
        <p:spPr>
          <a:xfrm>
            <a:off x="4846320" y="2012760"/>
            <a:ext cx="8229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Run 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39433C9-75FE-A97B-B548-88E1B7B80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D3904AA-39FA-5B42-A868-9884AB81318D}" type="slidenum">
              <a:t>25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3264FD85-ED08-7A04-BE24-D024EB9327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11360" y="2651760"/>
            <a:ext cx="3975840" cy="2854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205689-0358-9DBD-8148-58DD403E2421}"/>
              </a:ext>
            </a:extLst>
          </p:cNvPr>
          <p:cNvGrpSpPr/>
          <p:nvPr/>
        </p:nvGrpSpPr>
        <p:grpSpPr>
          <a:xfrm>
            <a:off x="6993000" y="1452240"/>
            <a:ext cx="2973240" cy="2926080"/>
            <a:chOff x="6993000" y="1452240"/>
            <a:chExt cx="2973240" cy="2926080"/>
          </a:xfrm>
        </p:grpSpPr>
        <p:pic>
          <p:nvPicPr>
            <p:cNvPr id="4" name="">
              <a:extLst>
                <a:ext uri="{FF2B5EF4-FFF2-40B4-BE49-F238E27FC236}">
                  <a16:creationId xmlns:a16="http://schemas.microsoft.com/office/drawing/2014/main" id="{76B7E10B-632C-E049-F17C-36ED9F89F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993000" y="1452240"/>
              <a:ext cx="2973240" cy="292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7CEF7D-51B7-F858-30C2-9B3BABFF84BD}"/>
                </a:ext>
              </a:extLst>
            </p:cNvPr>
            <p:cNvSpPr txBox="1"/>
            <p:nvPr/>
          </p:nvSpPr>
          <p:spPr>
            <a:xfrm>
              <a:off x="7227720" y="3387240"/>
              <a:ext cx="9824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highlight>
                    <a:scrgbClr r="0" g="0" b="0">
                      <a:alpha val="0"/>
                    </a:scrgbClr>
                  </a:highlight>
                  <a:latin typeface="Liberation Serif" pitchFamily="18"/>
                  <a:ea typeface="Droid Sans Fallback" pitchFamily="2"/>
                  <a:cs typeface="Droid Sans Devanagari" pitchFamily="2"/>
                </a:rPr>
                <a:t>Approach 2</a:t>
              </a:r>
            </a:p>
          </p:txBody>
        </p:sp>
      </p:grpSp>
      <p:pic>
        <p:nvPicPr>
          <p:cNvPr id="6" name="">
            <a:extLst>
              <a:ext uri="{FF2B5EF4-FFF2-40B4-BE49-F238E27FC236}">
                <a16:creationId xmlns:a16="http://schemas.microsoft.com/office/drawing/2014/main" id="{814EEE44-384B-6435-7DF1-B39F3AABA38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0880" y="1598400"/>
            <a:ext cx="3377520" cy="2776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AAD3AF6-0B38-BCD7-2733-BBE58DDF18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H→4 leptons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18440E-A6D0-B92C-8441-AA3BCFD694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2400" y="803520"/>
            <a:ext cx="6807600" cy="2194560"/>
          </a:xfrm>
        </p:spPr>
        <p:txBody>
          <a:bodyPr anchor="t"/>
          <a:lstStyle/>
          <a:p>
            <a:pPr lvl="0">
              <a:spcBef>
                <a:spcPts val="590"/>
              </a:spcBef>
              <a:spcAft>
                <a:spcPts val="590"/>
              </a:spcAft>
              <a:buNone/>
            </a:pPr>
            <a:endParaRPr lang="en-US" sz="1600"/>
          </a:p>
          <a:p>
            <a:pPr marL="54720" marR="54720" lvl="1">
              <a:spcBef>
                <a:spcPts val="283"/>
              </a:spcBef>
            </a:pPr>
            <a:r>
              <a:rPr lang="en-US" sz="1500"/>
              <a:t>Approach 1:  </a:t>
            </a:r>
          </a:p>
          <a:p>
            <a:pPr marL="54720" marR="54720" lvl="1">
              <a:spcBef>
                <a:spcPts val="283"/>
              </a:spcBef>
            </a:pPr>
            <a:r>
              <a:rPr lang="en-US" sz="1500"/>
              <a:t>Approach 2: SU(2) × U(1) symmetry</a:t>
            </a:r>
          </a:p>
          <a:p>
            <a:pPr lvl="0">
              <a:spcBef>
                <a:spcPts val="590"/>
              </a:spcBef>
              <a:spcAft>
                <a:spcPts val="590"/>
              </a:spcAft>
            </a:pPr>
            <a:r>
              <a:rPr lang="en-US" sz="1800"/>
              <a:t>The 4 lepton final state is also used</a:t>
            </a:r>
            <a:br>
              <a:rPr lang="en-US" sz="1800"/>
            </a:br>
            <a:r>
              <a:rPr lang="en-US" sz="1800"/>
              <a:t>to target Hgg and Htt couplings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8A6BB-95BC-976A-395E-D891971E3389}"/>
              </a:ext>
            </a:extLst>
          </p:cNvPr>
          <p:cNvSpPr txBox="1"/>
          <p:nvPr/>
        </p:nvSpPr>
        <p:spPr>
          <a:xfrm>
            <a:off x="457200" y="137952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Phys. Rev. D 104 (2021) 052004</a:t>
            </a: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5917421F-C9D2-575A-2FA7-B872B86B03A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960080" y="1090440"/>
            <a:ext cx="983520" cy="303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4D2DBC-DCFD-18DF-9689-9D4962E90004}"/>
              </a:ext>
            </a:extLst>
          </p:cNvPr>
          <p:cNvSpPr txBox="1"/>
          <p:nvPr/>
        </p:nvSpPr>
        <p:spPr>
          <a:xfrm>
            <a:off x="496079" y="1830600"/>
            <a:ext cx="982440" cy="316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Approach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714F2-96E1-EE64-43FA-1F0F875B7ACB}"/>
              </a:ext>
            </a:extLst>
          </p:cNvPr>
          <p:cNvSpPr txBox="1"/>
          <p:nvPr/>
        </p:nvSpPr>
        <p:spPr>
          <a:xfrm>
            <a:off x="182880" y="731520"/>
            <a:ext cx="9966960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ct val="45000"/>
              <a:buFont typeface="StarSymbol"/>
              <a:buChar char="●"/>
              <a:tabLst/>
            </a:pPr>
            <a:r>
              <a:rPr lang="en-US" sz="18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Constraints expressed in several scenarios based on the possible symmetries imposed on the couplings: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E35D08C-F39B-63AC-A2E3-83BD5DBC2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9F11046-D87E-6642-B9B2-ADC4D42BCBE2}" type="slidenum"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7D623-94CC-21F7-45AF-FEBDAED65F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Combination with off-shell H→2l2ν/4 lepton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5A386-AC65-C6A0-2E54-15380A306D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753840"/>
            <a:ext cx="10113120" cy="4804560"/>
          </a:xfrm>
        </p:spPr>
        <p:txBody>
          <a:bodyPr anchor="t"/>
          <a:lstStyle/>
          <a:p>
            <a:pPr lvl="0">
              <a:spcBef>
                <a:spcPts val="590"/>
              </a:spcBef>
              <a:spcAft>
                <a:spcPts val="590"/>
              </a:spcAft>
            </a:pPr>
            <a:r>
              <a:rPr lang="en-US" sz="1800"/>
              <a:t>Off-shell Higgs production can provide additional sensitivity to anomalous couplings</a:t>
            </a:r>
          </a:p>
          <a:p>
            <a:pPr marL="54720" marR="54720" lvl="1">
              <a:spcBef>
                <a:spcPts val="283"/>
              </a:spcBef>
            </a:pPr>
            <a:r>
              <a:rPr lang="en-US" sz="1600"/>
              <a:t>CP-odd anomalous coupling constrained between [-4.6,11] × 10</a:t>
            </a:r>
            <a:r>
              <a:rPr lang="en-US" sz="1600" baseline="50000"/>
              <a:t>-4</a:t>
            </a:r>
            <a:r>
              <a:rPr lang="en-US" sz="1600"/>
              <a:t> at 95% CL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600"/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A204ABC-539A-490C-FB8D-413BB0F4527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66720" y="1562760"/>
            <a:ext cx="3592080" cy="3541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94A0C-11CF-C9F2-D287-0A85842B612C}"/>
              </a:ext>
            </a:extLst>
          </p:cNvPr>
          <p:cNvSpPr txBox="1"/>
          <p:nvPr/>
        </p:nvSpPr>
        <p:spPr>
          <a:xfrm>
            <a:off x="7680959" y="4846320"/>
            <a:ext cx="228600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Nat. Phys. 18, 1329–1334 (2022)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288A7908-31F7-D5B2-8933-0409FCE237E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30440" y="1634760"/>
            <a:ext cx="3485520" cy="34412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4E28F-5890-133C-3219-BC3624841FF3}"/>
              </a:ext>
            </a:extLst>
          </p:cNvPr>
          <p:cNvSpPr txBox="1"/>
          <p:nvPr/>
        </p:nvSpPr>
        <p:spPr>
          <a:xfrm>
            <a:off x="591120" y="5004000"/>
            <a:ext cx="224352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Phys.Rev.D102(2020)056022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3581C-BABA-15AD-4B58-1CDB943B2D8C}"/>
              </a:ext>
            </a:extLst>
          </p:cNvPr>
          <p:cNvSpPr txBox="1"/>
          <p:nvPr/>
        </p:nvSpPr>
        <p:spPr>
          <a:xfrm>
            <a:off x="3510720" y="2723760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FF4000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CP-odd anomalous coupling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7A29C-24A4-E97B-D993-757DE947E715}"/>
              </a:ext>
            </a:extLst>
          </p:cNvPr>
          <p:cNvSpPr txBox="1"/>
          <p:nvPr/>
        </p:nvSpPr>
        <p:spPr>
          <a:xfrm rot="717000">
            <a:off x="2568497" y="3092643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2A6099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CP-even a.c.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1103F-FE21-8FF8-BFA8-2857E273AED8}"/>
              </a:ext>
            </a:extLst>
          </p:cNvPr>
          <p:cNvSpPr txBox="1"/>
          <p:nvPr/>
        </p:nvSpPr>
        <p:spPr>
          <a:xfrm rot="1095000">
            <a:off x="3017828" y="3750503"/>
            <a:ext cx="3108959" cy="245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cap="none">
                <a:ln>
                  <a:noFill/>
                </a:ln>
                <a:solidFill>
                  <a:srgbClr val="F028A3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CP-even higher order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A878B9A-1FAF-AD7D-4109-87A118D07E5F}"/>
              </a:ext>
            </a:extLst>
          </p:cNvPr>
          <p:cNvSpPr/>
          <p:nvPr/>
        </p:nvSpPr>
        <p:spPr>
          <a:xfrm>
            <a:off x="5120640" y="2926080"/>
            <a:ext cx="1919880" cy="19198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334" h="5334" fill="none">
                <a:moveTo>
                  <a:pt x="0" y="0"/>
                </a:moveTo>
                <a:lnTo>
                  <a:pt x="5334" y="5334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B81DA4-B7D3-92F6-64DF-0403A8656D94}"/>
              </a:ext>
            </a:extLst>
          </p:cNvPr>
          <p:cNvSpPr txBox="1"/>
          <p:nvPr/>
        </p:nvSpPr>
        <p:spPr>
          <a:xfrm rot="1095000">
            <a:off x="3085769" y="4218211"/>
            <a:ext cx="3108959" cy="27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3978268-3A3C-7636-89DB-98FB69DB6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9C2EA58-FE23-2549-A723-19161A4D6E24}" type="slidenum">
              <a:t>27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9F97B34F-0A2A-54D7-CC48-C35449C6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77367"/>
          <a:stretch>
            <a:fillRect/>
          </a:stretch>
        </p:blipFill>
        <p:spPr>
          <a:xfrm>
            <a:off x="3916080" y="2286000"/>
            <a:ext cx="2997360" cy="301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90414-8E40-B99D-E216-BF715FE8A9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681840"/>
            <a:ext cx="10038960" cy="160416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</a:pPr>
            <a:r>
              <a:rPr lang="en-US" sz="2000"/>
              <a:t>H→4 leptons also studied differentially</a:t>
            </a:r>
          </a:p>
          <a:p>
            <a:pPr marL="54720" marR="54720" lvl="0">
              <a:spcBef>
                <a:spcPts val="283"/>
              </a:spcBef>
            </a:pPr>
            <a:r>
              <a:rPr lang="en-US" sz="2000"/>
              <a:t>Differential measurement performed with respect to angular variables, Higgs momentum, and accompanying jet pT → sensitivity to loop correction and BSM operators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0866D9-BFC5-7AA9-6012-DEE74E1CF5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H→ZZ*→4 leptons differential cross-section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273FED6D-FEB6-A375-E48D-24FAADA453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4320" y="2285280"/>
            <a:ext cx="3494160" cy="301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87D7C73-284C-93D6-09AB-9F1A00EEFB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79487" t="5712"/>
          <a:stretch>
            <a:fillRect/>
          </a:stretch>
        </p:blipFill>
        <p:spPr>
          <a:xfrm>
            <a:off x="6930000" y="2363760"/>
            <a:ext cx="2945520" cy="29393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0B09F-F984-8CF6-8EF3-844B2CD1A7F5}"/>
              </a:ext>
            </a:extLst>
          </p:cNvPr>
          <p:cNvSpPr txBox="1"/>
          <p:nvPr/>
        </p:nvSpPr>
        <p:spPr>
          <a:xfrm>
            <a:off x="5688720" y="2070000"/>
            <a:ext cx="3200400" cy="316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Inclusive fiducial cross-section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DBCD8-4014-07C0-C7B6-569457C75499}"/>
              </a:ext>
            </a:extLst>
          </p:cNvPr>
          <p:cNvSpPr txBox="1"/>
          <p:nvPr/>
        </p:nvSpPr>
        <p:spPr>
          <a:xfrm>
            <a:off x="6400800" y="5108040"/>
            <a:ext cx="249120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5"/>
              </a:rPr>
              <a:t>JHEP2023,40(2023)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7C8ADC3-6235-A6EF-624D-0BA5B6A64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8101795-F5D1-DE48-B78A-634D1834C7F7}" type="slidenum"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7B3ED-1EE0-4E51-47FE-FA78C07331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H→ZZ*→4 leptons differential cross-section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9CD3F861-E13F-3519-8B82-CC21915195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8880" y="1281600"/>
            <a:ext cx="4297680" cy="4221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E443D-BC33-2C81-8662-721C959C32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4560" y="4366800"/>
            <a:ext cx="5561280" cy="118872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</a:pPr>
            <a:r>
              <a:rPr lang="en-US" sz="2000"/>
              <a:t>All differential distributions agree with the</a:t>
            </a:r>
            <a:br>
              <a:rPr lang="en-US" sz="2000"/>
            </a:br>
            <a:r>
              <a:rPr lang="en-US" sz="2000"/>
              <a:t>latest SM predictions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3D1E4-9439-7D75-6BD3-82348C4AB9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681840"/>
            <a:ext cx="10038960" cy="160416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</a:pPr>
            <a:r>
              <a:rPr lang="en-US" sz="2000"/>
              <a:t>The increased sensitivity allows to constrain better CP-violating terms and validate our current theoretical understanding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B5B83A7B-D0E8-5E98-9768-33C59F7731D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58880" y="1328400"/>
            <a:ext cx="2851200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15D58718-6FCB-ECBE-D360-F7EBD2FA0C7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22320" y="1400400"/>
            <a:ext cx="2718000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3CB68A-1B66-EFA1-0229-00C74BCA54E2}"/>
              </a:ext>
            </a:extLst>
          </p:cNvPr>
          <p:cNvSpPr txBox="1"/>
          <p:nvPr/>
        </p:nvSpPr>
        <p:spPr>
          <a:xfrm>
            <a:off x="4458240" y="4023360"/>
            <a:ext cx="249120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JHEP2023,40(2023)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418501-1CB0-9D86-5374-18DF63353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6572942-4828-744C-A13F-0F43CEC78E6D}" type="slidenum">
              <a:t>29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4F710B75-C37C-30CC-E0DD-82635F2455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81640" y="2834640"/>
            <a:ext cx="2804760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A794B453-6479-5440-4E72-509B95B6D4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2920" y="2729880"/>
            <a:ext cx="7263720" cy="271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D64B1296-2F1E-7BCE-FD89-ABD05C12B53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740720" y="827280"/>
            <a:ext cx="2187360" cy="2104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702D57-2E88-D10E-3D0E-4B80B398BD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VBF production with H→ττ decays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24B830-5544-EAC6-6FD6-0F90C26935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681840"/>
            <a:ext cx="10113120" cy="1969920"/>
          </a:xfrm>
        </p:spPr>
        <p:txBody>
          <a:bodyPr anchor="t"/>
          <a:lstStyle/>
          <a:p>
            <a:pPr lvl="0">
              <a:spcBef>
                <a:spcPts val="1157"/>
              </a:spcBef>
              <a:spcAft>
                <a:spcPts val="1157"/>
              </a:spcAft>
            </a:pPr>
            <a:r>
              <a:rPr lang="en-US" sz="1800"/>
              <a:t>Higgs decays to tau leptons can be used as a probe both for CP violation in Higgs decays and in combination with H→ 4l for the search of CP violation in production</a:t>
            </a:r>
          </a:p>
          <a:p>
            <a:pPr marL="54720" lvl="1">
              <a:spcBef>
                <a:spcPts val="850"/>
              </a:spcBef>
              <a:spcAft>
                <a:spcPts val="567"/>
              </a:spcAft>
            </a:pPr>
            <a:r>
              <a:rPr lang="en-US" sz="1600"/>
              <a:t>When studying Higgs CP in production the H→ττ vertex is kept SM-like</a:t>
            </a:r>
          </a:p>
          <a:p>
            <a:pPr marL="54720" lvl="1">
              <a:spcBef>
                <a:spcPts val="850"/>
              </a:spcBef>
              <a:spcAft>
                <a:spcPts val="567"/>
              </a:spcAft>
            </a:pPr>
            <a:r>
              <a:rPr lang="en-US" sz="1600"/>
              <a:t>The azimuthal angle between jets coming from the initial state offers</a:t>
            </a:r>
            <a:br>
              <a:rPr lang="en-US" sz="1600"/>
            </a:br>
            <a:r>
              <a:rPr lang="en-US" sz="1600"/>
              <a:t>sensitivity to the Higgs CP quantum number</a:t>
            </a:r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  <a:p>
            <a:pPr marL="54720" lvl="1">
              <a:spcBef>
                <a:spcPts val="1412"/>
              </a:spcBef>
              <a:spcAft>
                <a:spcPts val="567"/>
              </a:spcAft>
            </a:pP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62206-2E55-3A60-A986-E77304B3789D}"/>
              </a:ext>
            </a:extLst>
          </p:cNvPr>
          <p:cNvSpPr txBox="1"/>
          <p:nvPr/>
        </p:nvSpPr>
        <p:spPr>
          <a:xfrm>
            <a:off x="5711040" y="2547720"/>
            <a:ext cx="219456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2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Phys. Rev. D 108 (2023) 032013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674975C-4B6D-3D51-5E89-59106B9DB7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BA23A09-122B-E14B-8B8D-B6BAF08C24BC}" type="slidenum"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1CDF0-751A-E071-A963-5A9294E678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Once upon a time...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BD42E-5541-227C-61E5-B448A9A0DE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2400" y="681840"/>
            <a:ext cx="4421520" cy="4804560"/>
          </a:xfrm>
        </p:spPr>
        <p:txBody>
          <a:bodyPr anchor="t"/>
          <a:lstStyle/>
          <a:p>
            <a:pPr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the Universe was not like we see it today: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No people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No Earth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No Galaxies</a:t>
            </a:r>
          </a:p>
          <a:p>
            <a:pPr marL="54720" lvl="1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and it was much much </a:t>
            </a:r>
            <a:r>
              <a:rPr lang="en-US" sz="1800" i="1"/>
              <a:t>smaller</a:t>
            </a:r>
          </a:p>
          <a:p>
            <a:pPr marL="54720" marR="54720"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The primordial Universe contained both </a:t>
            </a:r>
            <a:r>
              <a:rPr lang="en-US" sz="1800" b="1"/>
              <a:t>matter</a:t>
            </a:r>
            <a:r>
              <a:rPr lang="en-US" sz="1800"/>
              <a:t> and </a:t>
            </a:r>
            <a:r>
              <a:rPr lang="en-US" sz="1800" b="1"/>
              <a:t>anti-matter</a:t>
            </a:r>
          </a:p>
          <a:p>
            <a:pPr marL="54720" marR="54720"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Energy was converting into matter and anti-matter which then annihilated to create again energy</a:t>
            </a:r>
          </a:p>
          <a:p>
            <a:pPr marL="54720" marR="54720"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This cycle was broken, and the Universe now is made just of matter</a:t>
            </a:r>
          </a:p>
          <a:p>
            <a:pPr marL="54720" marR="54720"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Where did the anti-matter go?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1BCB938-ACED-23B6-2C9E-080C0F8D1FFA}"/>
              </a:ext>
            </a:extLst>
          </p:cNvPr>
          <p:cNvSpPr/>
          <p:nvPr/>
        </p:nvSpPr>
        <p:spPr>
          <a:xfrm>
            <a:off x="7515000" y="2502000"/>
            <a:ext cx="274320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70B19D29-DCD2-BBD1-F446-9B97004C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344" r="4595"/>
          <a:stretch>
            <a:fillRect/>
          </a:stretch>
        </p:blipFill>
        <p:spPr>
          <a:xfrm>
            <a:off x="4425120" y="695520"/>
            <a:ext cx="5488920" cy="47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8ABD4E6F-7D4C-E68D-CC9E-2988973D4A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10000" y="684000"/>
            <a:ext cx="55800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935F996D-26C1-E88F-44C7-D0326F7D6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32AD4D1-D364-2140-A498-8C8A4D567E12}" type="slidenum">
              <a:t>30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BED652A7-D0E9-554E-FDA0-8D0C367A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74740"/>
          <a:stretch>
            <a:fillRect/>
          </a:stretch>
        </p:blipFill>
        <p:spPr>
          <a:xfrm>
            <a:off x="6583680" y="1792440"/>
            <a:ext cx="3363840" cy="36939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E32A5-F042-D62F-92C7-6CE9340B90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0880" y="681840"/>
            <a:ext cx="7661520" cy="4804560"/>
          </a:xfrm>
        </p:spPr>
        <p:txBody>
          <a:bodyPr anchor="t"/>
          <a:lstStyle/>
          <a:p>
            <a:pPr lvl="0">
              <a:spcBef>
                <a:spcPts val="1698"/>
              </a:spcBef>
              <a:spcAft>
                <a:spcPts val="1417"/>
              </a:spcAft>
            </a:pPr>
            <a:r>
              <a:rPr lang="en-US" sz="2000"/>
              <a:t> Higgs Yukawa interaction can be parametrized as follows:</a:t>
            </a:r>
          </a:p>
          <a:p>
            <a:pPr lvl="1">
              <a:spcBef>
                <a:spcPts val="1984"/>
              </a:spcBef>
              <a:spcAft>
                <a:spcPts val="1984"/>
              </a:spcAft>
            </a:pPr>
            <a:endParaRPr lang="en-US" sz="2000"/>
          </a:p>
          <a:p>
            <a:pPr lvl="1">
              <a:spcBef>
                <a:spcPts val="1134"/>
              </a:spcBef>
              <a:spcAft>
                <a:spcPts val="1134"/>
              </a:spcAft>
            </a:pPr>
            <a:r>
              <a:rPr lang="en-US" sz="1800"/>
              <a:t>Higgs direct coupling to top quarks investigated in ttH and tH production</a:t>
            </a:r>
          </a:p>
          <a:p>
            <a:pPr marL="54720" marR="54720" lvl="2">
              <a:spcBef>
                <a:spcPts val="0"/>
              </a:spcBef>
              <a:spcAft>
                <a:spcPts val="1080"/>
              </a:spcAft>
            </a:pPr>
            <a:r>
              <a:rPr lang="en-US" sz="1600"/>
              <a:t>CP-odd anomalous coupling affects top quark(s) kinematics</a:t>
            </a:r>
          </a:p>
          <a:p>
            <a:pPr marL="54720" marR="54720" lvl="2">
              <a:spcBef>
                <a:spcPts val="0"/>
              </a:spcBef>
              <a:spcAft>
                <a:spcPts val="1080"/>
              </a:spcAft>
            </a:pPr>
            <a:r>
              <a:rPr lang="en-US" sz="1600"/>
              <a:t>Investigated with MVA techniques</a:t>
            </a:r>
          </a:p>
          <a:p>
            <a:pPr lvl="1">
              <a:spcBef>
                <a:spcPts val="1134"/>
              </a:spcBef>
              <a:spcAft>
                <a:spcPts val="1134"/>
              </a:spcAft>
            </a:pPr>
            <a:r>
              <a:rPr lang="en-US" sz="1800"/>
              <a:t>Higgs coupling to τ leptons investigated in decays via τ spin correlation</a:t>
            </a:r>
          </a:p>
          <a:p>
            <a:pPr marL="54720" marR="54720" lvl="2">
              <a:spcBef>
                <a:spcPts val="0"/>
              </a:spcBef>
              <a:spcAft>
                <a:spcPts val="1080"/>
              </a:spcAft>
            </a:pPr>
            <a:r>
              <a:rPr lang="en-US" sz="1600"/>
              <a:t>CP mixing encoded in α</a:t>
            </a:r>
            <a:r>
              <a:rPr lang="en-US" sz="1600" baseline="33000"/>
              <a:t>Hττ</a:t>
            </a:r>
            <a:r>
              <a:rPr lang="en-US" sz="1600"/>
              <a:t> :</a:t>
            </a:r>
          </a:p>
          <a:p>
            <a:pPr marL="54720" marR="54720" lvl="3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   </a:t>
            </a:r>
          </a:p>
          <a:p>
            <a:pPr marL="54720" marR="54720" lvl="3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   </a:t>
            </a:r>
          </a:p>
          <a:p>
            <a:pPr marL="54720" marR="54720" lvl="2">
              <a:spcBef>
                <a:spcPts val="0"/>
              </a:spcBef>
              <a:spcAft>
                <a:spcPts val="1080"/>
              </a:spcAft>
            </a:pPr>
            <a:r>
              <a:rPr lang="en-US" sz="1600"/>
              <a:t>Mixing angle can be accessed via the angle between</a:t>
            </a:r>
            <a:br>
              <a:rPr lang="en-US" sz="1600"/>
            </a:br>
            <a:r>
              <a:rPr lang="en-US" sz="1600"/>
              <a:t>τ decay planes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C0E928-908E-772B-9039-E24273CF46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CP properties of Yukawa couplings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C24B921E-42FC-5C76-A53B-42F964A0A0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75"/>
          <a:stretch>
            <a:fillRect/>
          </a:stretch>
        </p:blipFill>
        <p:spPr>
          <a:xfrm>
            <a:off x="721800" y="1169280"/>
            <a:ext cx="3758760" cy="568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18465-3859-42DA-2484-2CAEDFBCB172}"/>
              </a:ext>
            </a:extLst>
          </p:cNvPr>
          <p:cNvSpPr txBox="1"/>
          <p:nvPr/>
        </p:nvSpPr>
        <p:spPr>
          <a:xfrm>
            <a:off x="8556120" y="4107960"/>
            <a:ext cx="1518840" cy="666360"/>
          </a:xfrm>
          <a:prstGeom prst="rect">
            <a:avLst/>
          </a:prstGeom>
          <a:noFill/>
          <a:ln>
            <a:noFill/>
          </a:ln>
        </p:spPr>
        <p:txBody>
          <a:bodyPr vert="horz" wrap="none" lIns="96120" tIns="51119" rIns="96120" bIns="51119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erif" pitchFamily="18"/>
                <a:ea typeface="Droid Sans Fallback" pitchFamily="2"/>
                <a:cs typeface="Droid Sans Devanagari" pitchFamily="2"/>
              </a:rPr>
              <a:t>Higgs rest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DFD12-820A-B210-502F-669318087D98}"/>
              </a:ext>
            </a:extLst>
          </p:cNvPr>
          <p:cNvSpPr txBox="1"/>
          <p:nvPr/>
        </p:nvSpPr>
        <p:spPr>
          <a:xfrm>
            <a:off x="7406640" y="5106240"/>
            <a:ext cx="2103120" cy="38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5"/>
              </a:rPr>
              <a:t>Universe 2022, 8(5), 256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2357914-BE01-EEA5-170F-2FA9F197CAD6}"/>
              </a:ext>
            </a:extLst>
          </p:cNvPr>
          <p:cNvSpPr/>
          <p:nvPr/>
        </p:nvSpPr>
        <p:spPr>
          <a:xfrm>
            <a:off x="9792000" y="3840479"/>
            <a:ext cx="199440" cy="26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F7AC0120-5179-1EDE-717A-0E4E3EA83E4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58574"/>
          <a:stretch>
            <a:fillRect/>
          </a:stretch>
        </p:blipFill>
        <p:spPr>
          <a:xfrm>
            <a:off x="1188720" y="4133880"/>
            <a:ext cx="1404720" cy="32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116BB5FB-235D-AADE-AA7B-B76FE339F73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b="53176"/>
          <a:stretch>
            <a:fillRect/>
          </a:stretch>
        </p:blipFill>
        <p:spPr>
          <a:xfrm>
            <a:off x="1188720" y="3749040"/>
            <a:ext cx="1404720" cy="36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FB20126-79E3-CCF5-6881-ABDF5CB33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225049-5ADA-CC4F-AAD9-E90E5F685E24}" type="slidenum">
              <a:t>31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1CA4D-3786-0280-BD34-166AC47403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681840"/>
            <a:ext cx="10038960" cy="96408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  <a:spcAft>
                <a:spcPts val="283"/>
              </a:spcAft>
            </a:pPr>
            <a:r>
              <a:rPr lang="en-US" sz="2000"/>
              <a:t>Beyond the coupling to top quarks and tau leptons we also look for lepton flavor violation</a:t>
            </a:r>
          </a:p>
          <a:p>
            <a:pPr marL="54720" marR="54720" lvl="1">
              <a:spcBef>
                <a:spcPts val="567"/>
              </a:spcBef>
            </a:pPr>
            <a:r>
              <a:rPr lang="en-US" sz="2000"/>
              <a:t>Lepton flavor is conserved → the Yukawa matrix is diagonal wrt lepton generations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322BA8-9561-B106-8924-5C7B0A74A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Lepton Flavor Violation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CA9B101-7827-63BA-22E2-9BAE9F3356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54920" y="1795680"/>
            <a:ext cx="3767400" cy="3688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DE890-A42C-8857-508D-26F82FF836C6}"/>
              </a:ext>
            </a:extLst>
          </p:cNvPr>
          <p:cNvSpPr txBox="1"/>
          <p:nvPr/>
        </p:nvSpPr>
        <p:spPr>
          <a:xfrm>
            <a:off x="3749040" y="5120640"/>
            <a:ext cx="256032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Phys. Rev. D 108, 072004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89D2E2-5972-87D1-BBAD-4FAE03AFDF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1504800"/>
            <a:ext cx="6116040" cy="365760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  <a:spcAft>
                <a:spcPts val="283"/>
              </a:spcAft>
            </a:pPr>
            <a:r>
              <a:rPr lang="en-US" sz="2000"/>
              <a:t>In analogy with the CKM matrix we can look for CP violation also by studying off-diagonal elements of</a:t>
            </a:r>
            <a:br>
              <a:rPr lang="en-US" sz="2000"/>
            </a:br>
            <a:r>
              <a:rPr lang="en-US" sz="2000"/>
              <a:t>the lepton Yukawa matrix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2000"/>
              <a:t>A search for H→eμ decays can hint towards sources </a:t>
            </a:r>
            <a:br>
              <a:rPr lang="en-US" sz="2000"/>
            </a:br>
            <a:r>
              <a:rPr lang="en-US" sz="2000"/>
              <a:t>of new physics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Search performed in mass window 110&lt;</a:t>
            </a:r>
            <a:r>
              <a:rPr lang="en-US" sz="2000"/>
              <a:t> m</a:t>
            </a:r>
            <a:r>
              <a:rPr lang="en-US" sz="2000" baseline="-33000"/>
              <a:t>eμ</a:t>
            </a:r>
            <a:r>
              <a:rPr lang="en-US" sz="2000"/>
              <a:t> &lt;160 GeV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2000"/>
              <a:t>Analysis exploits BDT to improve S/B ratio in two signal</a:t>
            </a:r>
            <a:br>
              <a:rPr lang="en-US" sz="2000"/>
            </a:br>
            <a:r>
              <a:rPr lang="en-US" sz="2000"/>
              <a:t>categories: ggH and VBF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4844AFE-A9AF-5CA0-A7BF-C8DE72613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E09F922-BF04-A440-9854-22AA6EA8A1C7}" type="slidenum">
              <a:t>32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BBB1A940-4768-9A9C-AC42-7F05C8768D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88160" y="2286000"/>
            <a:ext cx="3236400" cy="3139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CFE78-96C9-EB1F-5311-8D834B62F7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681840"/>
            <a:ext cx="10038960" cy="1695600"/>
          </a:xfrm>
        </p:spPr>
        <p:txBody>
          <a:bodyPr anchor="t"/>
          <a:lstStyle/>
          <a:p>
            <a:pPr marL="54720" marR="54720" lvl="0">
              <a:spcBef>
                <a:spcPts val="283"/>
              </a:spcBef>
            </a:pPr>
            <a:r>
              <a:rPr lang="en-US" sz="1950"/>
              <a:t>Constraints on the H→eμ branching fraction determined for SM-like H(125) and more generally for generic scalar particle X of mass between 110 and 160 GeV</a:t>
            </a:r>
          </a:p>
          <a:p>
            <a:pPr marL="54720" marR="54720" lvl="1">
              <a:spcBef>
                <a:spcPts val="283"/>
              </a:spcBef>
            </a:pPr>
            <a:r>
              <a:rPr lang="en-US" sz="2000" b="1"/>
              <a:t>First direct search for eμ resonance in chosen mass range</a:t>
            </a:r>
          </a:p>
          <a:p>
            <a:pPr marL="54720" marR="54720" lvl="0">
              <a:spcBef>
                <a:spcPts val="0"/>
              </a:spcBef>
              <a:spcAft>
                <a:spcPts val="1080"/>
              </a:spcAft>
            </a:pPr>
            <a:r>
              <a:rPr lang="en-US" sz="1900"/>
              <a:t>Observed (expected) limit on 𝓑(H→eμ) &lt; 4.4 (4.7) × 10</a:t>
            </a:r>
            <a:r>
              <a:rPr lang="en-US" sz="1900" baseline="50000"/>
              <a:t>-5 </a:t>
            </a:r>
            <a:r>
              <a:rPr lang="en-US" sz="1900"/>
              <a:t>at 95% for a SM-like Higgs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58B79B77-B1B9-1B20-D122-EA9CD27F2AE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-394" t="7085" r="2611"/>
          <a:stretch>
            <a:fillRect/>
          </a:stretch>
        </p:blipFill>
        <p:spPr>
          <a:xfrm>
            <a:off x="6424560" y="2147400"/>
            <a:ext cx="3542040" cy="33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CD3379-36EA-95AF-FEDD-5CB5563BE0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H→eμ LFV decays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8D7DB-577E-B0D6-BE64-405B751F8EDF}"/>
              </a:ext>
            </a:extLst>
          </p:cNvPr>
          <p:cNvSpPr txBox="1"/>
          <p:nvPr/>
        </p:nvSpPr>
        <p:spPr>
          <a:xfrm>
            <a:off x="6858000" y="5212080"/>
            <a:ext cx="256032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5"/>
              </a:rPr>
              <a:t>Phys. Rev. D 108, 072004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F48C7-7F65-7AF5-2DC6-0533E548B74C}"/>
              </a:ext>
            </a:extLst>
          </p:cNvPr>
          <p:cNvSpPr txBox="1"/>
          <p:nvPr/>
        </p:nvSpPr>
        <p:spPr>
          <a:xfrm>
            <a:off x="8503920" y="2351160"/>
            <a:ext cx="1097280" cy="48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3.8σ local excess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E2C046-2C2E-418D-1EF5-104F942E62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1995120"/>
            <a:ext cx="6270480" cy="3108959"/>
          </a:xfrm>
        </p:spPr>
        <p:txBody>
          <a:bodyPr anchor="t"/>
          <a:lstStyle/>
          <a:p>
            <a:pPr marL="54720" marR="54720" lvl="0">
              <a:spcBef>
                <a:spcPts val="0"/>
              </a:spcBef>
            </a:pPr>
            <a:r>
              <a:rPr lang="en-US" sz="1900"/>
              <a:t>The X→eμ search presents a local (global) excess of 3.8σ (2.8σ) for the 146 GeV mass point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5F5531-1C43-A790-6EAE-F1D1419133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" y="2743200"/>
            <a:ext cx="3070080" cy="2360880"/>
          </a:xfrm>
        </p:spPr>
        <p:txBody>
          <a:bodyPr anchor="t"/>
          <a:lstStyle/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900"/>
              <a:t>The best fit signal for this mass point has a cross-section of 3.89±1.25 fb</a:t>
            </a:r>
          </a:p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900"/>
              <a:t>More data is needed to investigate this excess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AFF6DBB-2AF6-7915-84F2-401D8403F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0CAFCE4-EC6F-CB45-B894-6927392D927E}" type="slidenum">
              <a:t>33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00292E-7F31-0540-76A2-8A99B41BEEFD}"/>
              </a:ext>
            </a:extLst>
          </p:cNvPr>
          <p:cNvGrpSpPr/>
          <p:nvPr/>
        </p:nvGrpSpPr>
        <p:grpSpPr>
          <a:xfrm>
            <a:off x="6260759" y="2409480"/>
            <a:ext cx="3711239" cy="3081960"/>
            <a:chOff x="6260759" y="2409480"/>
            <a:chExt cx="3711239" cy="3081960"/>
          </a:xfrm>
        </p:grpSpPr>
        <p:pic>
          <p:nvPicPr>
            <p:cNvPr id="3" name="">
              <a:extLst>
                <a:ext uri="{FF2B5EF4-FFF2-40B4-BE49-F238E27FC236}">
                  <a16:creationId xmlns:a16="http://schemas.microsoft.com/office/drawing/2014/main" id="{BEC1DE4A-2816-DD13-FAB7-A62370600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3832" r="2847"/>
            <a:stretch>
              <a:fillRect/>
            </a:stretch>
          </p:blipFill>
          <p:spPr>
            <a:xfrm>
              <a:off x="6260759" y="2611800"/>
              <a:ext cx="3711239" cy="287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B243F7-EDE5-0B6D-4510-9F8415DFBD7F}"/>
                </a:ext>
              </a:extLst>
            </p:cNvPr>
            <p:cNvSpPr txBox="1"/>
            <p:nvPr/>
          </p:nvSpPr>
          <p:spPr>
            <a:xfrm>
              <a:off x="6698520" y="2409480"/>
              <a:ext cx="2194560" cy="2869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1191"/>
                </a:spcBef>
                <a:spcAft>
                  <a:spcPts val="992"/>
                </a:spcAft>
                <a:buNone/>
                <a:tabLst/>
              </a:pPr>
              <a:r>
                <a:rPr lang="en-US" sz="1200" b="0" i="0" u="sng" strike="noStrike" kern="1200" cap="none">
                  <a:ln>
                    <a:noFill/>
                  </a:ln>
                  <a:solidFill>
                    <a:srgbClr val="FF8000"/>
                  </a:solidFill>
                  <a:uFillTx/>
                  <a:latin typeface="Liberation Serif" pitchFamily="18"/>
                  <a:ea typeface="Droid Sans Fallback" pitchFamily="2"/>
                  <a:cs typeface="Droid Sans Devanagari" pitchFamily="2"/>
                  <a:hlinkClick r:id="rId4"/>
                </a:rPr>
                <a:t>Phys. Rev. D 104 (2021) 052004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9AE728B-A94B-91B8-EEFA-C95591A765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CP violation in Higgs-top couplings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C903824-F099-ADBB-F2F9-0A55FF4252A2}"/>
              </a:ext>
            </a:extLst>
          </p:cNvPr>
          <p:cNvSpPr/>
          <p:nvPr/>
        </p:nvSpPr>
        <p:spPr>
          <a:xfrm>
            <a:off x="1570680" y="1948680"/>
            <a:ext cx="274320" cy="27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2BF86CFC-1E5A-7691-B8B1-4BD81752C43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92400" y="685440"/>
            <a:ext cx="3279600" cy="264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F1F48603-F592-3660-AD4D-0C639E4B6BE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133" t="7335" r="18320"/>
          <a:stretch>
            <a:fillRect/>
          </a:stretch>
        </p:blipFill>
        <p:spPr>
          <a:xfrm>
            <a:off x="127440" y="750960"/>
            <a:ext cx="2981520" cy="25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E373F-614D-DA7D-B74B-551CF8692BF3}"/>
              </a:ext>
            </a:extLst>
          </p:cNvPr>
          <p:cNvSpPr txBox="1"/>
          <p:nvPr/>
        </p:nvSpPr>
        <p:spPr>
          <a:xfrm>
            <a:off x="144000" y="3817800"/>
            <a:ext cx="6035040" cy="1646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54720" marR="0" lvl="0" indent="0" rtl="0" hangingPunct="0">
              <a:lnSpc>
                <a:spcPct val="115000"/>
              </a:lnSpc>
              <a:spcBef>
                <a:spcPts val="845"/>
              </a:spcBef>
              <a:spcAft>
                <a:spcPts val="0"/>
              </a:spcAft>
              <a:buClr>
                <a:srgbClr val="FF8000"/>
              </a:buClr>
              <a:buSzPct val="45000"/>
              <a:buFont typeface="StarSymbol"/>
              <a:buChar char="●"/>
              <a:tabLst/>
            </a:pPr>
            <a:r>
              <a:rPr lang="en-US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Top quark loop has leading contribution to ggH effective coupling → simultaneous fit of CP-odd contribution ggH and ttH production</a:t>
            </a:r>
          </a:p>
          <a:p>
            <a:pPr marL="54720" marR="0" lvl="1" indent="0" rtl="0" hangingPunct="0">
              <a:lnSpc>
                <a:spcPct val="115000"/>
              </a:lnSpc>
              <a:spcBef>
                <a:spcPts val="845"/>
              </a:spcBef>
              <a:spcAft>
                <a:spcPts val="0"/>
              </a:spcAft>
              <a:buClr>
                <a:srgbClr val="FF8000"/>
              </a:buClr>
              <a:buSzPct val="70000"/>
              <a:buFont typeface="OpenSymbol"/>
              <a:buChar char="&gt;"/>
              <a:tabLst/>
            </a:pPr>
            <a:r>
              <a:rPr lang="en-US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Combination performed under hypothesis that ggH loop is dominated by top quark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A1FAE-A68C-78D5-23B4-DAFC3CC4785E}"/>
              </a:ext>
            </a:extLst>
          </p:cNvPr>
          <p:cNvSpPr txBox="1"/>
          <p:nvPr/>
        </p:nvSpPr>
        <p:spPr>
          <a:xfrm>
            <a:off x="3425760" y="3289680"/>
            <a:ext cx="2946239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7"/>
              </a:rPr>
              <a:t>JHEP 07 (2023) 092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7AD9CB-6711-D0D2-7F34-F6F7916832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20800" y="748080"/>
            <a:ext cx="3749040" cy="2031120"/>
          </a:xfrm>
        </p:spPr>
        <p:txBody>
          <a:bodyPr anchor="t"/>
          <a:lstStyle/>
          <a:p>
            <a:pPr lvl="0">
              <a:spcBef>
                <a:spcPts val="590"/>
              </a:spcBef>
              <a:spcAft>
                <a:spcPts val="590"/>
              </a:spcAft>
            </a:pPr>
            <a:r>
              <a:rPr lang="en-US" sz="1600"/>
              <a:t>Higgs couplings are proportional to the mass → enhanced coupling with the top quark → target ttH and tH production</a:t>
            </a:r>
          </a:p>
          <a:p>
            <a:pPr lvl="0">
              <a:spcBef>
                <a:spcPts val="590"/>
              </a:spcBef>
              <a:spcAft>
                <a:spcPts val="590"/>
              </a:spcAft>
            </a:pPr>
            <a:r>
              <a:rPr lang="en-US" sz="1600"/>
              <a:t>Htt coupling CP structure was probed in the H→ WW, ττ (multilepton) γγ and ZZ decays</a:t>
            </a:r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  <a:p>
            <a:pPr lvl="0">
              <a:spcBef>
                <a:spcPts val="590"/>
              </a:spcBef>
              <a:spcAft>
                <a:spcPts val="590"/>
              </a:spcAft>
            </a:pPr>
            <a:endParaRPr lang="en-US"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171CE8E-C61A-D582-12D8-D783033B1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6595071-69D6-C647-B414-3A443D9D666D}" type="slidenum">
              <a:t>34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3C5FA0A3-2A5B-C2B0-AFF4-7CCDACEF18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968"/>
          <a:stretch>
            <a:fillRect/>
          </a:stretch>
        </p:blipFill>
        <p:spPr>
          <a:xfrm>
            <a:off x="5325840" y="712080"/>
            <a:ext cx="2651760" cy="2874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30DB11-5ECD-77FC-DEFB-8756E1E686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400" y="0"/>
            <a:ext cx="9906840" cy="576000"/>
          </a:xfrm>
        </p:spPr>
        <p:txBody>
          <a:bodyPr/>
          <a:lstStyle/>
          <a:p>
            <a:pPr lvl="0"/>
            <a:r>
              <a:rPr lang="en-US"/>
              <a:t>CP violation in H→ ττ decays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EBE545-DFA4-32D0-CB80-FC4872487DE3}"/>
              </a:ext>
            </a:extLst>
          </p:cNvPr>
          <p:cNvGrpSpPr/>
          <p:nvPr/>
        </p:nvGrpSpPr>
        <p:grpSpPr>
          <a:xfrm>
            <a:off x="1158480" y="1828800"/>
            <a:ext cx="3566160" cy="822960"/>
            <a:chOff x="1158480" y="1828800"/>
            <a:chExt cx="3566160" cy="82296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B419048-E427-D394-C381-B5F1189A26A9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1158480" y="1900079"/>
                  <a:ext cx="3474000" cy="694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0000" tIns="45000" rIns="90000" bIns="45000" anchor="ctr" anchorCtr="0" compatLnSpc="0">
                  <a:noAutofit/>
                </a:bodyPr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FR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FR" i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num>
                          <m:den>
                            <m:r>
                              <a:rPr lang="en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FR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FR" i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en-FR" i="1">
                                    <a:latin typeface="Cambria Math" panose="02040503050406030204" pitchFamily="18" charset="0"/>
                                  </a:rPr>
                                  <m:t>𝐶𝑃</m:t>
                                </m:r>
                              </m:sub>
                            </m:sSub>
                          </m:den>
                        </m:f>
                        <m:r>
                          <a:rPr lang="en-FR" i="0">
                            <a:latin typeface="Cambria Math" panose="02040503050406030204" pitchFamily="18" charset="0"/>
                          </a:rPr>
                          <m:t> ∝ </m:t>
                        </m:r>
                        <m:r>
                          <a:rPr lang="en-FR" i="1">
                            <a:latin typeface="Cambria Math" panose="02040503050406030204" pitchFamily="18" charset="0"/>
                          </a:rPr>
                          <m:t>𝑐𝑜𝑛𝑠𝑡</m:t>
                        </m:r>
                        <m:r>
                          <a:rPr lang="en-FR" i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sty m:val="p"/>
                          </m:rPr>
                          <a:rPr lang="en-FR" i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FR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FR" i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en-FR" i="1">
                                    <a:latin typeface="Cambria Math" panose="02040503050406030204" pitchFamily="18" charset="0"/>
                                  </a:rPr>
                                  <m:t>𝐶𝑃</m:t>
                                </m:r>
                              </m:sub>
                            </m:sSub>
                            <m:r>
                              <a:rPr lang="en-FR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sSub>
                              <m:sSubPr>
                                <m:ctrlPr>
                                  <a:rPr lang="en-FR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FR" i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FR" i="0">
                                    <a:latin typeface="Cambria Math" panose="02040503050406030204" pitchFamily="18" charset="0"/>
                                  </a:rPr>
                                  <m:t>ττ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FR" i="0">
                    <a:latin typeface="Liberation Sans" pitchFamily="18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B419048-E427-D394-C381-B5F1189A2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480" y="1900079"/>
                  <a:ext cx="3474000" cy="694440"/>
                </a:xfrm>
                <a:prstGeom prst="rect">
                  <a:avLst/>
                </a:prstGeom>
                <a:blipFill>
                  <a:blip r:embed="rId4"/>
                  <a:stretch>
                    <a:fillRect r="-2555" b="-357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FD1E5A-F0D2-366B-A475-B1877035A171}"/>
                </a:ext>
              </a:extLst>
            </p:cNvPr>
            <p:cNvSpPr/>
            <p:nvPr/>
          </p:nvSpPr>
          <p:spPr>
            <a:xfrm>
              <a:off x="1158480" y="1828800"/>
              <a:ext cx="3566160" cy="822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9080">
              <a:solidFill>
                <a:srgbClr val="FF8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90AA87-F879-ABC3-BC20-6DFED3B8F4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680" y="640080"/>
            <a:ext cx="6035040" cy="4846320"/>
          </a:xfrm>
        </p:spPr>
        <p:txBody>
          <a:bodyPr anchor="t"/>
          <a:lstStyle/>
          <a:p>
            <a:pPr lvl="0">
              <a:spcBef>
                <a:spcPts val="1981"/>
              </a:spcBef>
              <a:spcAft>
                <a:spcPts val="1701"/>
              </a:spcAft>
            </a:pPr>
            <a:r>
              <a:rPr lang="en-US" sz="1800"/>
              <a:t>The cross section of the H→ττ decay acquires a sinusoidal dependence on the azymuthal angle spanned between the two τ polarimeters</a:t>
            </a: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endParaRPr lang="en-US" sz="1800"/>
          </a:p>
          <a:p>
            <a:pPr lvl="0">
              <a:spcBef>
                <a:spcPts val="2832"/>
              </a:spcBef>
              <a:spcAft>
                <a:spcPts val="2551"/>
              </a:spcAft>
            </a:pPr>
            <a:r>
              <a:rPr lang="en-US" sz="1800"/>
              <a:t>CP mixing appears as a </a:t>
            </a:r>
            <a:r>
              <a:rPr lang="en-US" sz="1800" b="1"/>
              <a:t>phase-shift </a:t>
            </a:r>
            <a:r>
              <a:rPr lang="en-US" sz="1800"/>
              <a:t>in the distribution</a:t>
            </a:r>
          </a:p>
          <a:p>
            <a:pPr lvl="0">
              <a:spcBef>
                <a:spcPts val="1981"/>
              </a:spcBef>
              <a:spcAft>
                <a:spcPts val="1701"/>
              </a:spcAft>
            </a:pPr>
            <a:r>
              <a:rPr lang="en-US" sz="1800"/>
              <a:t>Measuring the Higgs CP mixing angle requires accessing the azymuthal difference between the polarimetric vectors</a:t>
            </a:r>
          </a:p>
          <a:p>
            <a:pPr lvl="0">
              <a:spcBef>
                <a:spcPts val="1981"/>
              </a:spcBef>
              <a:spcAft>
                <a:spcPts val="1701"/>
              </a:spcAft>
            </a:pPr>
            <a:r>
              <a:rPr lang="en-US" sz="1800"/>
              <a:t>This angle can be generalized to the angle between the</a:t>
            </a:r>
            <a:br>
              <a:rPr lang="en-US" sz="1800"/>
            </a:br>
            <a:r>
              <a:rPr lang="en-US" sz="1800"/>
              <a:t>τ decay planes, an </a:t>
            </a:r>
            <a:r>
              <a:rPr lang="en-US" sz="1800" b="1">
                <a:solidFill>
                  <a:srgbClr val="FF4000"/>
                </a:solidFill>
              </a:rPr>
              <a:t>acoplanarity angle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6AB953DD-C334-12C2-A804-928B9F5D79D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1071"/>
          <a:stretch>
            <a:fillRect/>
          </a:stretch>
        </p:blipFill>
        <p:spPr>
          <a:xfrm>
            <a:off x="6858000" y="2414160"/>
            <a:ext cx="3108959" cy="3072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192836-0B1A-D417-D83E-63C7F2F2C69E}"/>
              </a:ext>
            </a:extLst>
          </p:cNvPr>
          <p:cNvSpPr txBox="1"/>
          <p:nvPr/>
        </p:nvSpPr>
        <p:spPr>
          <a:xfrm>
            <a:off x="6932880" y="5212080"/>
            <a:ext cx="1571040" cy="284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6"/>
              </a:rPr>
              <a:t>JHEP 06 (2022) 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BA764-6FD9-F830-4D64-0389869A6B51}"/>
              </a:ext>
            </a:extLst>
          </p:cNvPr>
          <p:cNvSpPr txBox="1"/>
          <p:nvPr/>
        </p:nvSpPr>
        <p:spPr>
          <a:xfrm>
            <a:off x="7589520" y="1371600"/>
            <a:ext cx="2103120" cy="38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7"/>
              </a:rPr>
              <a:t>Universe 2022, 8(5), 256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47F6E4A-8D38-19D8-4D36-F0BF4C4A5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9161704-707B-FD44-AD55-55C76C3C4BA6}" type="slidenum"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4372A-D6D9-0B89-AA4A-59B2E52BE8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CP violation in H→ ττ decays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B6712-BF57-2910-3C18-363C500A43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80160" y="6766560"/>
            <a:ext cx="4696560" cy="1371600"/>
          </a:xfrm>
        </p:spPr>
        <p:txBody>
          <a:bodyPr anchor="t"/>
          <a:lstStyle/>
          <a:p>
            <a:pPr lvl="0">
              <a:spcBef>
                <a:spcPts val="1131"/>
              </a:spcBef>
              <a:spcAft>
                <a:spcPts val="850"/>
              </a:spcAft>
            </a:pPr>
            <a:r>
              <a:rPr lang="en-US" sz="1800"/>
              <a:t>Exclusion for CP-odd hypothesis: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endParaRPr lang="en-US" sz="1800"/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D68405A7-4BAF-B94C-D862-DE15D01766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7680" y="2110320"/>
            <a:ext cx="5669280" cy="33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20281-2F26-9419-3D66-EFDA53BBD2BB}"/>
              </a:ext>
            </a:extLst>
          </p:cNvPr>
          <p:cNvSpPr txBox="1"/>
          <p:nvPr/>
        </p:nvSpPr>
        <p:spPr>
          <a:xfrm>
            <a:off x="8412480" y="5120640"/>
            <a:ext cx="1571040" cy="38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4"/>
              </a:rPr>
              <a:t>JHEP 06 (2022) 012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F79BA5-658C-DBAD-07A0-2960ABAF8E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" y="4879440"/>
            <a:ext cx="4572000" cy="606960"/>
          </a:xfrm>
        </p:spPr>
        <p:txBody>
          <a:bodyPr anchor="t"/>
          <a:lstStyle/>
          <a:p>
            <a:pPr lvl="0">
              <a:spcBef>
                <a:spcPts val="1131"/>
              </a:spcBef>
              <a:spcAft>
                <a:spcPts val="850"/>
              </a:spcAft>
            </a:pPr>
            <a:r>
              <a:rPr lang="en-US" sz="1800"/>
              <a:t>Modulation of the differential cross-section can be used to probe the CP mixing angle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D96F6043-E157-89F4-94D4-0BC2A92DFEE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612" r="2210" b="5922"/>
          <a:stretch>
            <a:fillRect/>
          </a:stretch>
        </p:blipFill>
        <p:spPr>
          <a:xfrm>
            <a:off x="182880" y="731520"/>
            <a:ext cx="4206240" cy="158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2ECD62DB-72EE-2630-2D6C-2B9945A0D671}"/>
              </a:ext>
            </a:extLst>
          </p:cNvPr>
          <p:cNvSpPr/>
          <p:nvPr/>
        </p:nvSpPr>
        <p:spPr>
          <a:xfrm>
            <a:off x="4480560" y="1554479"/>
            <a:ext cx="1280160" cy="82296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4A745D-C5C7-A9FD-CADF-C263352A00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54880" y="1191600"/>
            <a:ext cx="4937760" cy="365760"/>
          </a:xfrm>
        </p:spPr>
        <p:txBody>
          <a:bodyPr anchor="t"/>
          <a:lstStyle/>
          <a:p>
            <a:pPr lvl="0">
              <a:spcBef>
                <a:spcPts val="1131"/>
              </a:spcBef>
              <a:spcAft>
                <a:spcPts val="850"/>
              </a:spcAft>
            </a:pPr>
            <a:r>
              <a:rPr lang="en-US" sz="1800"/>
              <a:t>Use of ML classifiers to identify the Higgs boson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78AB53E-A808-5410-73C3-96F73BD97C73}"/>
              </a:ext>
            </a:extLst>
          </p:cNvPr>
          <p:cNvSpPr/>
          <p:nvPr/>
        </p:nvSpPr>
        <p:spPr>
          <a:xfrm>
            <a:off x="4480560" y="1554479"/>
            <a:ext cx="1920240" cy="73152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18E5874A-A468-4045-CA8A-CCDEAF8F7AF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r="1071"/>
          <a:stretch>
            <a:fillRect/>
          </a:stretch>
        </p:blipFill>
        <p:spPr>
          <a:xfrm>
            <a:off x="925920" y="2364120"/>
            <a:ext cx="2581920" cy="255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5D6E989D-D9F4-2065-CCB0-8D487763EA77}"/>
              </a:ext>
            </a:extLst>
          </p:cNvPr>
          <p:cNvSpPr/>
          <p:nvPr/>
        </p:nvSpPr>
        <p:spPr>
          <a:xfrm>
            <a:off x="3474719" y="3474719"/>
            <a:ext cx="1554481" cy="4572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68FF3-A47A-8E1C-7221-24092665C8BF}"/>
              </a:ext>
            </a:extLst>
          </p:cNvPr>
          <p:cNvSpPr txBox="1"/>
          <p:nvPr/>
        </p:nvSpPr>
        <p:spPr>
          <a:xfrm>
            <a:off x="1645920" y="731520"/>
            <a:ext cx="2024639" cy="23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</a:rPr>
              <a:t>doi:</a:t>
            </a:r>
            <a:r>
              <a:rPr lang="en-US" sz="10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7"/>
              </a:rPr>
              <a:t>10.3204/PUBDB-2021-03550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2D465A3-83D9-A1FE-3401-4EE867BDC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00F79FE-0FC7-E849-AEE1-0A5C32EFE22E}" type="slidenum">
              <a:t>36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A0356D28-528C-0766-51B9-A55E72AF08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8137"/>
          <a:stretch>
            <a:fillRect/>
          </a:stretch>
        </p:blipFill>
        <p:spPr>
          <a:xfrm>
            <a:off x="5205600" y="1573200"/>
            <a:ext cx="4669920" cy="3547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B15F94-D436-BF31-8851-5C07F38953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CP-even/odd couplings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8533CCF-9DEF-B29A-D1AF-7A16D06F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4640" y="790560"/>
            <a:ext cx="4114800" cy="32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9F6FF-431E-4398-847A-0AEC1A9394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14800"/>
            <a:ext cx="5303520" cy="1371600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1134"/>
              </a:spcAft>
            </a:pPr>
            <a:r>
              <a:rPr lang="en-US" sz="1800"/>
              <a:t>Couplings consistent with SM hypothesis at 68% CL</a:t>
            </a:r>
          </a:p>
          <a:p>
            <a:pPr marL="54720" lvl="1">
              <a:spcBef>
                <a:spcPts val="0"/>
              </a:spcBef>
            </a:pPr>
            <a:r>
              <a:rPr lang="en-US" sz="1800"/>
              <a:t>Observed (exp.) exclusion of pure CP-odd hypothesis significance = </a:t>
            </a:r>
            <a:r>
              <a:rPr lang="en-US" sz="1800" b="1"/>
              <a:t>3.0σ </a:t>
            </a:r>
            <a:r>
              <a:rPr lang="en-US" sz="1800"/>
              <a:t>(2.6σ)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B6FD5-B851-E8A6-738A-01A61E325BF7}"/>
              </a:ext>
            </a:extLst>
          </p:cNvPr>
          <p:cNvSpPr txBox="1"/>
          <p:nvPr/>
        </p:nvSpPr>
        <p:spPr>
          <a:xfrm>
            <a:off x="3732480" y="3657600"/>
            <a:ext cx="1571040" cy="38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5"/>
              </a:rPr>
              <a:t>JHEP 06 (2022) 012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EAE769-11DD-933E-4177-71AD445167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39440" y="786960"/>
            <a:ext cx="5545440" cy="454320"/>
          </a:xfrm>
        </p:spPr>
        <p:txBody>
          <a:bodyPr/>
          <a:lstStyle/>
          <a:p>
            <a:pPr lvl="0">
              <a:spcBef>
                <a:spcPts val="1984"/>
              </a:spcBef>
              <a:spcAft>
                <a:spcPts val="1984"/>
              </a:spcAft>
            </a:pPr>
            <a:r>
              <a:rPr lang="en-US" sz="1800"/>
              <a:t>CP mixing angle: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C4B53631-BCE6-9EFE-5749-66AA8F0329F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49760" y="1241280"/>
            <a:ext cx="5040000" cy="251999"/>
          </a:xfrm>
          <a:prstGeom prst="rect">
            <a:avLst/>
          </a:prstGeom>
          <a:noFill/>
          <a:ln w="10080">
            <a:solidFill>
              <a:srgbClr val="FF8000"/>
            </a:solidFill>
            <a:prstDash val="solid"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7410AB45-ECDD-DDA2-7B1B-6E72DBD7282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b="17134"/>
          <a:stretch>
            <a:fillRect/>
          </a:stretch>
        </p:blipFill>
        <p:spPr>
          <a:xfrm>
            <a:off x="5170320" y="1645920"/>
            <a:ext cx="481104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1060F0E-2AC2-2F8A-93B4-6BBEEEF3C93D}"/>
              </a:ext>
            </a:extLst>
          </p:cNvPr>
          <p:cNvSpPr/>
          <p:nvPr/>
        </p:nvSpPr>
        <p:spPr>
          <a:xfrm>
            <a:off x="2926080" y="2468880"/>
            <a:ext cx="5486040" cy="10054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0" h="2794" fill="none">
                <a:moveTo>
                  <a:pt x="0" y="0"/>
                </a:moveTo>
                <a:lnTo>
                  <a:pt x="15240" y="279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E5144-5F98-E3D0-F2A5-D6E46CD09279}"/>
              </a:ext>
            </a:extLst>
          </p:cNvPr>
          <p:cNvSpPr txBox="1"/>
          <p:nvPr/>
        </p:nvSpPr>
        <p:spPr>
          <a:xfrm>
            <a:off x="4339440" y="786960"/>
            <a:ext cx="5545440" cy="1041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1984"/>
              </a:spcBef>
              <a:spcAft>
                <a:spcPts val="850"/>
              </a:spcAft>
              <a:buClr>
                <a:srgbClr val="FF8000"/>
              </a:buClr>
              <a:buSzPct val="45000"/>
              <a:buFont typeface="StarSymbol"/>
              <a:buChar char="●"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Interesting for MSSM interpretation to test CP mixing angle of 7° → good target for future measurement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1FA69-FB9D-B37D-B52B-0017C217797F}"/>
              </a:ext>
            </a:extLst>
          </p:cNvPr>
          <p:cNvSpPr txBox="1"/>
          <p:nvPr/>
        </p:nvSpPr>
        <p:spPr>
          <a:xfrm>
            <a:off x="5288760" y="5212080"/>
            <a:ext cx="257508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8"/>
              </a:rPr>
              <a:t>Eur. Phys. J. C 82, 604 (2022)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build="p"/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C05E8D56-9CAE-7AAA-D7F2-893EC84A6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FA4E80B-B226-004B-AF76-69C7146B9824}" type="slidenum"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CD676-E5EA-B3A2-5F4A-9D941748AC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Summary and prospects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B2FF4-169F-1419-250C-F4396E4A56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440" y="842400"/>
            <a:ext cx="9784080" cy="2466000"/>
          </a:xfrm>
        </p:spPr>
        <p:txBody>
          <a:bodyPr/>
          <a:lstStyle/>
          <a:p>
            <a:pPr lvl="0"/>
            <a:r>
              <a:rPr lang="en-US" sz="1800"/>
              <a:t>Higgs boson couplings have been investigated looking for CP-odd contributions which could help explaining the baryon asymmetry in the Universe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4A34B-D058-7676-E173-55791D4CD8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440" y="1172160"/>
            <a:ext cx="5450400" cy="4206240"/>
          </a:xfrm>
        </p:spPr>
        <p:txBody>
          <a:bodyPr/>
          <a:lstStyle/>
          <a:p>
            <a:pPr lvl="0">
              <a:buNone/>
            </a:pPr>
            <a:endParaRPr lang="en-US" sz="1800"/>
          </a:p>
          <a:p>
            <a:pPr lvl="0"/>
            <a:r>
              <a:rPr lang="en-US" sz="1800"/>
              <a:t>Exclusion limits for pure CP-odd Higgs couplings:</a:t>
            </a:r>
          </a:p>
          <a:p>
            <a:pPr marL="54720" lvl="1"/>
            <a:r>
              <a:rPr lang="en-US" sz="1800"/>
              <a:t>HVV couplings: |f</a:t>
            </a:r>
            <a:r>
              <a:rPr lang="en-US" sz="1800" baseline="-33000"/>
              <a:t>a3</a:t>
            </a:r>
            <a:r>
              <a:rPr lang="en-US" sz="1800"/>
              <a:t>| &lt;  O(10</a:t>
            </a:r>
            <a:r>
              <a:rPr lang="en-US" sz="1800" baseline="33000"/>
              <a:t>-3</a:t>
            </a:r>
            <a:r>
              <a:rPr lang="en-US" sz="1800"/>
              <a:t>) at 95% CL in combination with off-shell production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Htt:                 at 68% CL</a:t>
            </a:r>
          </a:p>
          <a:p>
            <a:pPr marL="54720" marR="54720" lvl="1">
              <a:spcBef>
                <a:spcPts val="0"/>
              </a:spcBef>
              <a:spcAft>
                <a:spcPts val="1080"/>
              </a:spcAft>
            </a:pPr>
            <a:r>
              <a:rPr lang="en-US" sz="1800"/>
              <a:t>Hττ: tan (α</a:t>
            </a:r>
            <a:r>
              <a:rPr lang="en-US" sz="1800" baseline="33000"/>
              <a:t>Hττ</a:t>
            </a:r>
            <a:r>
              <a:rPr lang="en-US" sz="1800"/>
              <a:t>) &lt; 0.36 at 68% CL</a:t>
            </a:r>
          </a:p>
          <a:p>
            <a:pPr lvl="0"/>
            <a:r>
              <a:rPr lang="en-US" sz="1800"/>
              <a:t>All analyses exclude pure CP-odd hypothesis and agree with SM prediction</a:t>
            </a:r>
          </a:p>
          <a:p>
            <a:pPr lvl="0"/>
            <a:r>
              <a:rPr lang="en-US" sz="1800"/>
              <a:t>Studies are continuing in Run 3 and we will hopefully</a:t>
            </a:r>
            <a:br>
              <a:rPr lang="en-US" sz="1800"/>
            </a:br>
            <a:r>
              <a:rPr lang="en-US" sz="1800"/>
              <a:t>get new results about CP violation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B601B897-AC83-FE93-E5D9-B89517D46E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2880" y="1289160"/>
            <a:ext cx="4108320" cy="33771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4100A8-FCED-E210-61CE-A16FDC53C8D8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81880" y="2700000"/>
                <a:ext cx="964800" cy="2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1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FR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FR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sub>
                            <m:sup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𝐻𝑡𝑡</m:t>
                              </m:r>
                            </m:sup>
                          </m:sSubSup>
                        </m:e>
                      </m:d>
                      <m:r>
                        <a:rPr lang="en-FR" i="0">
                          <a:latin typeface="Cambria Math" panose="02040503050406030204" pitchFamily="18" charset="0"/>
                        </a:rPr>
                        <m:t>&lt;0.55</m:t>
                      </m:r>
                    </m:oMath>
                  </m:oMathPara>
                </a14:m>
                <a:endParaRPr lang="en-FR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4100A8-FCED-E210-61CE-A16FDC53C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880" y="2700000"/>
                <a:ext cx="964800" cy="288000"/>
              </a:xfrm>
              <a:prstGeom prst="rect">
                <a:avLst/>
              </a:prstGeom>
              <a:blipFill>
                <a:blip r:embed="rId4"/>
                <a:stretch>
                  <a:fillRect l="-25000" r="-23684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1B3F5C7-8240-C258-9912-661424F4BA18}"/>
              </a:ext>
            </a:extLst>
          </p:cNvPr>
          <p:cNvSpPr txBox="1"/>
          <p:nvPr/>
        </p:nvSpPr>
        <p:spPr>
          <a:xfrm>
            <a:off x="8467920" y="2820240"/>
            <a:ext cx="1571040" cy="38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54720" marR="0" lvl="0" indent="0" algn="ctr" rtl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None/>
              <a:tabLst/>
            </a:pPr>
            <a:r>
              <a:rPr lang="en-US" sz="1200" b="0" i="0" u="sng" strike="noStrike" kern="1200" cap="none" baseline="0">
                <a:ln>
                  <a:noFill/>
                </a:ln>
                <a:solidFill>
                  <a:srgbClr val="FF8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erif" pitchFamily="18"/>
                <a:ea typeface="Droid Sans Fallback" pitchFamily="2"/>
                <a:cs typeface="Droid Sans Devanagari" pitchFamily="2"/>
                <a:hlinkClick r:id="rId5"/>
              </a:rPr>
              <a:t>JHEP 06 (2022) 012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3C955B-F230-1CC5-39C0-11C76C6B5F17}"/>
              </a:ext>
            </a:extLst>
          </p:cNvPr>
          <p:cNvGrpSpPr/>
          <p:nvPr/>
        </p:nvGrpSpPr>
        <p:grpSpPr>
          <a:xfrm>
            <a:off x="8043480" y="4998960"/>
            <a:ext cx="1832040" cy="423720"/>
            <a:chOff x="8043480" y="4998960"/>
            <a:chExt cx="1832040" cy="42372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66CDBBF-16DF-DD03-B65B-D62A0EF9B0BC}"/>
                </a:ext>
              </a:extLst>
            </p:cNvPr>
            <p:cNvSpPr/>
            <p:nvPr/>
          </p:nvSpPr>
          <p:spPr>
            <a:xfrm>
              <a:off x="8274600" y="4998960"/>
              <a:ext cx="1600920" cy="423720"/>
            </a:xfrm>
            <a:custGeom>
              <a:avLst>
                <a:gd name="f0" fmla="val 18400"/>
                <a:gd name="f1" fmla="val 385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vert="horz" wrap="none" lIns="99360" tIns="54360" rIns="99360" bIns="5436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>
                  <a:latin typeface="Liberation Serif" pitchFamily="18"/>
                </a:defRPr>
              </a:pPr>
              <a:r>
                <a:rPr lang="en-US" sz="20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in </a:t>
              </a:r>
              <a:r>
                <a:rPr lang="en-US" sz="2000" b="1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Run 3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5E5812C-F5CC-4ACC-F385-890BFBCA6934}"/>
                </a:ext>
              </a:extLst>
            </p:cNvPr>
            <p:cNvSpPr/>
            <p:nvPr/>
          </p:nvSpPr>
          <p:spPr>
            <a:xfrm flipH="1">
              <a:off x="8165519" y="5075280"/>
              <a:ext cx="82800" cy="27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A0A0874-AAF5-69D6-65B4-755CD33DE7C5}"/>
                </a:ext>
              </a:extLst>
            </p:cNvPr>
            <p:cNvSpPr/>
            <p:nvPr/>
          </p:nvSpPr>
          <p:spPr>
            <a:xfrm flipV="1">
              <a:off x="8145720" y="5069160"/>
              <a:ext cx="82800" cy="27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E3121BB-6A02-C7A4-AA86-18F328D93EB1}"/>
                </a:ext>
              </a:extLst>
            </p:cNvPr>
            <p:cNvSpPr/>
            <p:nvPr/>
          </p:nvSpPr>
          <p:spPr>
            <a:xfrm flipH="1" flipV="1">
              <a:off x="8043480" y="5055480"/>
              <a:ext cx="82800" cy="271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20D305-3392-61F6-EA13-429ACA33C5B6}"/>
              </a:ext>
            </a:extLst>
          </p:cNvPr>
          <p:cNvGrpSpPr/>
          <p:nvPr/>
        </p:nvGrpSpPr>
        <p:grpSpPr>
          <a:xfrm>
            <a:off x="7040880" y="4663440"/>
            <a:ext cx="1626480" cy="277200"/>
            <a:chOff x="7040880" y="4663440"/>
            <a:chExt cx="1626480" cy="2772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4E4787C-CDE3-36E4-E00B-1FA9BC816F1A}"/>
                </a:ext>
              </a:extLst>
            </p:cNvPr>
            <p:cNvSpPr/>
            <p:nvPr/>
          </p:nvSpPr>
          <p:spPr>
            <a:xfrm>
              <a:off x="7040880" y="4663440"/>
              <a:ext cx="1396440" cy="27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vert="horz" wrap="none" lIns="99720" tIns="54720" rIns="99720" bIns="5472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>
                  <a:latin typeface="Liberation Serif" pitchFamily="18"/>
                </a:defRPr>
              </a:pPr>
              <a:r>
                <a:rPr lang="en-US" sz="20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Continuing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18855D9-6E5A-3FD6-C72D-B739D6504365}"/>
                </a:ext>
              </a:extLst>
            </p:cNvPr>
            <p:cNvSpPr/>
            <p:nvPr/>
          </p:nvSpPr>
          <p:spPr>
            <a:xfrm flipV="1">
              <a:off x="8460360" y="4663440"/>
              <a:ext cx="82800" cy="27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F8600E6-E45F-A693-25E0-EFE7B0878EE5}"/>
                </a:ext>
              </a:extLst>
            </p:cNvPr>
            <p:cNvSpPr/>
            <p:nvPr/>
          </p:nvSpPr>
          <p:spPr>
            <a:xfrm flipH="1">
              <a:off x="8479800" y="4669560"/>
              <a:ext cx="82800" cy="2710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9EE673F-C500-1D1D-C511-34A213186884}"/>
                </a:ext>
              </a:extLst>
            </p:cNvPr>
            <p:cNvSpPr/>
            <p:nvPr/>
          </p:nvSpPr>
          <p:spPr>
            <a:xfrm>
              <a:off x="8584920" y="4669200"/>
              <a:ext cx="82440" cy="27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900 f8 1"/>
                <a:gd name="f12" fmla="*/ 12700 f8 1"/>
                <a:gd name="f13" fmla="*/ 19700 f9 1"/>
                <a:gd name="f14" fmla="*/ 12700 f9 1"/>
                <a:gd name="f15" fmla="*/ 0 f8 1"/>
                <a:gd name="f16" fmla="*/ 0 f9 1"/>
                <a:gd name="f17" fmla="*/ f10 1 f2"/>
                <a:gd name="f18" fmla="*/ 10800 f9 1"/>
                <a:gd name="f19" fmla="*/ 21600 f9 1"/>
                <a:gd name="f20" fmla="*/ 10800 f8 1"/>
                <a:gd name="f21" fmla="*/ 21600 f8 1"/>
                <a:gd name="f22" fmla="+- f1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">
                  <a:pos x="f15" y="f16"/>
                </a:cxn>
                <a:cxn ang="f22">
                  <a:pos x="f15" y="f18"/>
                </a:cxn>
                <a:cxn ang="f22">
                  <a:pos x="f15" y="f19"/>
                </a:cxn>
                <a:cxn ang="f22">
                  <a:pos x="f20" y="f19"/>
                </a:cxn>
                <a:cxn ang="f22">
                  <a:pos x="f21" y="f19"/>
                </a:cxn>
                <a:cxn ang="f22">
                  <a:pos x="f20" y="f18"/>
                </a:cxn>
              </a:cxnLst>
              <a:rect l="f11" t="f14" r="f12" b="f13"/>
              <a:pathLst>
                <a:path w="21600" h="21600">
                  <a:moveTo>
                    <a:pt x="f5" y="f5"/>
                  </a:move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428"/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wrap="none" lIns="99360" tIns="54360" rIns="99360" bIns="5436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DD5E9-DC9B-CF7C-3C99-7CFEF70DC679}"/>
              </a:ext>
            </a:extLst>
          </p:cNvPr>
          <p:cNvSpPr txBox="1"/>
          <p:nvPr/>
        </p:nvSpPr>
        <p:spPr>
          <a:xfrm>
            <a:off x="4297680" y="5375520"/>
            <a:ext cx="5891040" cy="34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Droid Sans Fallback" pitchFamily="2"/>
                <a:cs typeface="Droid Sans Devanagari" pitchFamily="2"/>
              </a:rPr>
              <a:t>Andrea Cardini – Universidad de Oviedo, Spain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DE4FF-53F2-C5C4-728F-6E85EF9BF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959" y="2103120"/>
            <a:ext cx="10061280" cy="1645920"/>
          </a:xfrm>
        </p:spPr>
        <p:txBody>
          <a:bodyPr vert="horz">
            <a:spAutoFit/>
          </a:bodyPr>
          <a:lstStyle/>
          <a:p>
            <a:pPr lvl="0" rtl="0"/>
            <a:r>
              <a:rPr lang="en-US" sz="4000" b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Keep looking for more!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C26088-537D-9E5F-C97E-EF06AE8DEA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959" y="360"/>
            <a:ext cx="10061280" cy="2103120"/>
          </a:xfrm>
        </p:spPr>
        <p:txBody>
          <a:bodyPr vert="horz">
            <a:spAutoFit/>
          </a:bodyPr>
          <a:lstStyle/>
          <a:p>
            <a:pPr lvl="0" rtl="0"/>
            <a:r>
              <a:rPr lang="en-US" sz="3800" b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Searches for CP Violation in the Higgs sector</a:t>
            </a:r>
            <a:r>
              <a:rPr lang="en-US" sz="38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:</a:t>
            </a:r>
            <a:br>
              <a:rPr lang="en-US" sz="36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</a:br>
            <a:r>
              <a:rPr lang="en-US" sz="36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The Quest to Understand the Baryon Asymmetry in the Universe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69197E1F-7927-6299-A1F1-E2F731ACE2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38760" y="5070960"/>
            <a:ext cx="822960" cy="6127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A847DF2-F518-7A67-B701-41744968B65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9480" y="5070960"/>
            <a:ext cx="631080" cy="61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DA5E8F5-FC60-E3F4-C43D-E858DBD2E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8A038AC-E30C-934F-B343-8139385F229E}" type="slidenum"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11A83-3910-2D86-235A-AAA03D0470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Universe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C82A8-34AB-94D3-54C2-620C6E1FBE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2400" y="681840"/>
            <a:ext cx="10113120" cy="4804560"/>
          </a:xfrm>
        </p:spPr>
        <p:txBody>
          <a:bodyPr anchor="t"/>
          <a:lstStyle/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2000"/>
              <a:t>Our Universe is now made of matter, forming the baryons and leptons which make up the atoms and molecules we are made of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2000"/>
              <a:t>This required an </a:t>
            </a:r>
            <a:r>
              <a:rPr lang="en-US" sz="2000" b="1"/>
              <a:t>asymmetry</a:t>
            </a:r>
            <a:r>
              <a:rPr lang="en-US" sz="2000"/>
              <a:t> between matter and</a:t>
            </a:r>
            <a:br>
              <a:rPr lang="en-US" sz="2000"/>
            </a:br>
            <a:r>
              <a:rPr lang="en-US" sz="2000"/>
              <a:t>anti-matter in the primordial Universe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800" b="1"/>
              <a:t>Baryon Asymmetry in the Universe</a:t>
            </a:r>
            <a:r>
              <a:rPr lang="en-US" sz="1800"/>
              <a:t> (BAU)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             Matter : Antimatter</a:t>
            </a:r>
            <a:br>
              <a:rPr lang="en-US" sz="1800"/>
            </a:br>
            <a:r>
              <a:rPr lang="en-US" sz="1800"/>
              <a:t>1’000’000’001 : 1’000’000’000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2000"/>
              <a:t>More specifically, the asymmetry is encoded in</a:t>
            </a:r>
            <a:br>
              <a:rPr lang="en-US" sz="2000"/>
            </a:br>
            <a:r>
              <a:rPr lang="en-US" sz="2000"/>
              <a:t>the ratio of baryons over photons in the Universe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2000"/>
              <a:t>From the cosmic microwave background this 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7FBA7-2F63-A635-036E-545428364874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090800" y="4276080"/>
                <a:ext cx="3481200" cy="6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1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FR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F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𝑟𝑒𝑙𝑖𝑐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FR" i="0">
                          <a:latin typeface="Cambria Math" panose="02040503050406030204" pitchFamily="18" charset="0"/>
                        </a:rPr>
                        <m:t>≈6×</m:t>
                      </m:r>
                      <m:sSup>
                        <m:sSupPr>
                          <m:ctrlPr>
                            <a:rPr lang="en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FR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FR" i="0">
                              <a:latin typeface="Cambria Math" panose="02040503050406030204" pitchFamily="18" charset="0"/>
                            </a:rPr>
                            <m:t> −10</m:t>
                          </m:r>
                        </m:sup>
                      </m:sSup>
                    </m:oMath>
                  </m:oMathPara>
                </a14:m>
                <a:endParaRPr lang="en-FR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7FBA7-2F63-A635-036E-54542836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800" y="4276080"/>
                <a:ext cx="3481200" cy="694800"/>
              </a:xfrm>
              <a:prstGeom prst="rect">
                <a:avLst/>
              </a:prstGeom>
              <a:blipFill>
                <a:blip r:embed="rId3"/>
                <a:stretch>
                  <a:fillRect l="-4727" r="-2182"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">
            <a:extLst>
              <a:ext uri="{FF2B5EF4-FFF2-40B4-BE49-F238E27FC236}">
                <a16:creationId xmlns:a16="http://schemas.microsoft.com/office/drawing/2014/main" id="{EF867B67-D889-F270-EE1B-0B39AF6B47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03160" y="1007640"/>
            <a:ext cx="3558600" cy="4464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A37A0F-2062-BF95-C77B-4AFE2A2FBF21}"/>
              </a:ext>
            </a:extLst>
          </p:cNvPr>
          <p:cNvSpPr txBox="1"/>
          <p:nvPr/>
        </p:nvSpPr>
        <p:spPr>
          <a:xfrm>
            <a:off x="5029200" y="5248080"/>
            <a:ext cx="3709440" cy="427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0" i="0" u="sng" strike="noStrike" kern="1200" cap="none">
                <a:ln>
                  <a:noFill/>
                </a:ln>
                <a:solidFill>
                  <a:srgbClr val="FF8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  <a:hlinkClick r:id="rId5"/>
              </a:rPr>
              <a:t>Eur. Phys. J. A 57, 128 (2021)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631A14B-AB07-9561-E17C-159E2DCFA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BB0D92F-DF7C-F14F-82BC-4EE0208FEB58}" type="slidenum">
              <a:t>5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BA16DEA6-7C0F-C390-D364-8E5D38F459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14480" y="899640"/>
            <a:ext cx="3566160" cy="3935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433A0C-9189-AF68-C91B-B5BFEC39A8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Evolution of the Universe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07582-881D-F122-2F53-717ECDC2F9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40" y="654480"/>
            <a:ext cx="9825120" cy="4804560"/>
          </a:xfrm>
        </p:spPr>
        <p:txBody>
          <a:bodyPr anchor="t"/>
          <a:lstStyle/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The cosmic microwave background originated when the Universe cooled off enough that the photons were free to propagate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Epoch or recombination: formation of atoms</a:t>
            </a:r>
          </a:p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Going backward in time particle density and temperature increase:</a:t>
            </a:r>
          </a:p>
          <a:p>
            <a:pPr marL="54720" lvl="1">
              <a:spcBef>
                <a:spcPts val="561"/>
              </a:spcBef>
              <a:spcAft>
                <a:spcPts val="283"/>
              </a:spcAft>
            </a:pPr>
            <a:r>
              <a:rPr lang="en-US" sz="1600"/>
              <a:t>formation of nuclei</a:t>
            </a:r>
          </a:p>
          <a:p>
            <a:pPr marL="54720" lvl="1">
              <a:spcBef>
                <a:spcPts val="561"/>
              </a:spcBef>
              <a:spcAft>
                <a:spcPts val="283"/>
              </a:spcAft>
            </a:pPr>
            <a:r>
              <a:rPr lang="en-US" sz="1600"/>
              <a:t>cosmic neutrino background</a:t>
            </a:r>
          </a:p>
          <a:p>
            <a:pPr marL="54720" lvl="1">
              <a:spcBef>
                <a:spcPts val="561"/>
              </a:spcBef>
              <a:spcAft>
                <a:spcPts val="283"/>
              </a:spcAft>
            </a:pPr>
            <a:r>
              <a:rPr lang="en-US" sz="1600" b="1"/>
              <a:t>the baryon-antibaryon annihilation→</a:t>
            </a:r>
            <a:r>
              <a:rPr lang="en-US" sz="1600"/>
              <a:t> the matter asymmetry</a:t>
            </a:r>
            <a:br>
              <a:rPr lang="en-US" sz="1600"/>
            </a:br>
            <a:r>
              <a:rPr lang="en-US" sz="1600"/>
              <a:t>should have been present before this moment</a:t>
            </a:r>
          </a:p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Sakharov theorized 3 conditions </a:t>
            </a:r>
            <a:r>
              <a:rPr lang="en-US" sz="1800" b="1" u="sng"/>
              <a:t>necessary</a:t>
            </a:r>
            <a:r>
              <a:rPr lang="en-US" sz="1800"/>
              <a:t> for a</a:t>
            </a:r>
            <a:br>
              <a:rPr lang="en-US" sz="1800"/>
            </a:br>
            <a:r>
              <a:rPr lang="en-US" sz="1800"/>
              <a:t>CPT conserving theory to explain the BAU: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Baryon number violation: generate asymmetry in a symmetric Universe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C and CP violation: asymmetric interaction to remove antimatter</a:t>
            </a:r>
          </a:p>
          <a:p>
            <a:pPr marL="54720" lvl="1">
              <a:spcBef>
                <a:spcPts val="567"/>
              </a:spcBef>
              <a:spcAft>
                <a:spcPts val="567"/>
              </a:spcAft>
            </a:pPr>
            <a:r>
              <a:rPr lang="en-US" sz="1600"/>
              <a:t>Deviation from thermal equilibrium: to prevent reverting to a symmetric state</a:t>
            </a:r>
          </a:p>
          <a:p>
            <a:pPr marL="54720" marR="54720"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Is there a theory that satisfies all 3 conditions?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D87521C2-E1D0-E9DE-8E7E-73162C5A1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92B005F-D1B6-744B-B0E5-461BEBECBF3F}" type="slidenum"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2FC45-8D8E-F3A7-6B9B-11FC9409AA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Standard Model of particle physics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0C1F9C2-F2A8-0DEB-A0F8-DD0581D77A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1760" y="1629720"/>
            <a:ext cx="5628960" cy="3474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7893D-EADF-060D-2C7A-4F690249AE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" y="732600"/>
            <a:ext cx="9692640" cy="897120"/>
          </a:xfrm>
        </p:spPr>
        <p:txBody>
          <a:bodyPr anchor="t"/>
          <a:lstStyle/>
          <a:p>
            <a:pPr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Successful theory predicting the behavior of matter constituents (</a:t>
            </a:r>
            <a:r>
              <a:rPr lang="en-US" sz="1800" b="1"/>
              <a:t>fermions</a:t>
            </a:r>
            <a:r>
              <a:rPr lang="en-US" sz="1800"/>
              <a:t>)</a:t>
            </a:r>
          </a:p>
          <a:p>
            <a:pPr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Interactions mediated by </a:t>
            </a:r>
            <a:r>
              <a:rPr lang="en-US" sz="1800" b="1"/>
              <a:t>gauge bosons</a:t>
            </a:r>
            <a:r>
              <a:rPr lang="en-US" sz="1800"/>
              <a:t>, gravity not included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0EF41-A75E-0D82-5B80-D945F463F9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74960" y="1485720"/>
            <a:ext cx="4389120" cy="4092120"/>
          </a:xfrm>
        </p:spPr>
        <p:txBody>
          <a:bodyPr anchor="t"/>
          <a:lstStyle/>
          <a:p>
            <a:pPr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Relevant symmetries:</a:t>
            </a:r>
          </a:p>
          <a:p>
            <a:pPr lvl="1">
              <a:spcBef>
                <a:spcPts val="850"/>
              </a:spcBef>
              <a:spcAft>
                <a:spcPts val="850"/>
              </a:spcAft>
            </a:pPr>
            <a:r>
              <a:rPr lang="en-US" sz="1500"/>
              <a:t>Gauge: SU(3)</a:t>
            </a:r>
            <a:r>
              <a:rPr lang="en-US" sz="1500" baseline="-33000"/>
              <a:t>C</a:t>
            </a:r>
            <a:r>
              <a:rPr lang="en-US" sz="1500"/>
              <a:t> ⊗ SU(2)</a:t>
            </a:r>
            <a:r>
              <a:rPr lang="en-US" sz="1500" baseline="-33000"/>
              <a:t>L</a:t>
            </a:r>
            <a:r>
              <a:rPr lang="en-US" sz="1500"/>
              <a:t> ⊗ U(1)</a:t>
            </a:r>
            <a:r>
              <a:rPr lang="en-US" sz="1500" baseline="-33000"/>
              <a:t>Y</a:t>
            </a:r>
          </a:p>
          <a:p>
            <a:pPr lvl="1">
              <a:spcBef>
                <a:spcPts val="850"/>
              </a:spcBef>
              <a:spcAft>
                <a:spcPts val="850"/>
              </a:spcAft>
            </a:pPr>
            <a:r>
              <a:rPr lang="en-US" sz="1500"/>
              <a:t>Parity (P)</a:t>
            </a:r>
          </a:p>
          <a:p>
            <a:pPr lvl="1">
              <a:spcBef>
                <a:spcPts val="850"/>
              </a:spcBef>
              <a:spcAft>
                <a:spcPts val="850"/>
              </a:spcAft>
            </a:pPr>
            <a:r>
              <a:rPr lang="en-US" sz="1500"/>
              <a:t>Charge conjugation (C)</a:t>
            </a:r>
          </a:p>
          <a:p>
            <a:pPr lvl="1">
              <a:spcBef>
                <a:spcPts val="850"/>
              </a:spcBef>
              <a:spcAft>
                <a:spcPts val="850"/>
              </a:spcAft>
            </a:pPr>
            <a:r>
              <a:rPr lang="en-US" sz="1500"/>
              <a:t>Time reversal (T)</a:t>
            </a:r>
          </a:p>
          <a:p>
            <a:pPr lvl="1">
              <a:spcBef>
                <a:spcPts val="850"/>
              </a:spcBef>
              <a:spcAft>
                <a:spcPts val="850"/>
              </a:spcAft>
            </a:pPr>
            <a:r>
              <a:rPr lang="en-US" sz="1500"/>
              <a:t>Chirality: χ</a:t>
            </a:r>
            <a:r>
              <a:rPr lang="en-US" sz="1500" baseline="-33000"/>
              <a:t>L </a:t>
            </a:r>
            <a:r>
              <a:rPr lang="en-US" sz="1500"/>
              <a:t>, χ</a:t>
            </a:r>
            <a:r>
              <a:rPr lang="en-US" sz="1500" baseline="-33000"/>
              <a:t>R</a:t>
            </a:r>
          </a:p>
          <a:p>
            <a:pPr lvl="0">
              <a:spcBef>
                <a:spcPts val="850"/>
              </a:spcBef>
              <a:spcAft>
                <a:spcPts val="850"/>
              </a:spcAft>
            </a:pPr>
            <a:r>
              <a:rPr lang="en-US" sz="1800"/>
              <a:t>The decoupling of the weak and electromagnetic forces is a key moment</a:t>
            </a:r>
            <a:br>
              <a:rPr lang="en-US" sz="1800"/>
            </a:br>
            <a:r>
              <a:rPr lang="en-US" sz="1800"/>
              <a:t>in the history of the Universe</a:t>
            </a:r>
          </a:p>
          <a:p>
            <a:pPr lvl="0">
              <a:spcBef>
                <a:spcPts val="850"/>
              </a:spcBef>
              <a:spcAft>
                <a:spcPts val="850"/>
              </a:spcAft>
            </a:pPr>
            <a:endParaRPr lang="en-US" sz="18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BE22674-04C3-3871-E4A3-38C039543332}"/>
              </a:ext>
            </a:extLst>
          </p:cNvPr>
          <p:cNvSpPr/>
          <p:nvPr/>
        </p:nvSpPr>
        <p:spPr>
          <a:xfrm>
            <a:off x="5940720" y="2197800"/>
            <a:ext cx="2286000" cy="7315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600">
            <a:solidFill>
              <a:srgbClr val="FF8000"/>
            </a:solidFill>
            <a:prstDash val="solid"/>
          </a:ln>
        </p:spPr>
        <p:txBody>
          <a:bodyPr wrap="none" lIns="96120" tIns="51119" rIns="96120" bIns="51119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3129DB6-CD7B-6957-8A78-79FAA0B91765}"/>
              </a:ext>
            </a:extLst>
          </p:cNvPr>
          <p:cNvSpPr/>
          <p:nvPr/>
        </p:nvSpPr>
        <p:spPr>
          <a:xfrm>
            <a:off x="2358000" y="1975680"/>
            <a:ext cx="1980000" cy="3073320"/>
          </a:xfrm>
          <a:custGeom>
            <a:avLst>
              <a:gd name="f0" fmla="val 115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accent1"/>
          </a:solidFill>
          <a:ln w="6479">
            <a:solidFill>
              <a:srgbClr val="000000"/>
            </a:solidFill>
            <a:prstDash val="solid"/>
          </a:ln>
        </p:spPr>
        <p:txBody>
          <a:bodyPr wrap="none" lIns="93240" tIns="48240" rIns="93240" bIns="4824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8CDB3E2C-864C-ED6F-F2AC-242F59F8EC9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15000">
            <a:off x="1853446" y="5120199"/>
            <a:ext cx="999720" cy="376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82B6D-6CF1-6A87-2676-1A02A12B6AA4}"/>
              </a:ext>
            </a:extLst>
          </p:cNvPr>
          <p:cNvSpPr txBox="1"/>
          <p:nvPr/>
        </p:nvSpPr>
        <p:spPr>
          <a:xfrm>
            <a:off x="2898720" y="4996440"/>
            <a:ext cx="2094840" cy="680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Droid Sans Fallback" pitchFamily="2"/>
                <a:cs typeface="Droid Sans Devanagari" pitchFamily="2"/>
              </a:rPr>
              <a:t>Inversion of additive quantum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6C8C9-9A24-31F0-3935-30E114722582}"/>
              </a:ext>
            </a:extLst>
          </p:cNvPr>
          <p:cNvSpPr txBox="1"/>
          <p:nvPr/>
        </p:nvSpPr>
        <p:spPr>
          <a:xfrm>
            <a:off x="2266560" y="5013000"/>
            <a:ext cx="274320" cy="331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15000"/>
              </a:lnSpc>
              <a:spcBef>
                <a:spcPts val="850"/>
              </a:spcBef>
              <a:spcAft>
                <a:spcPts val="850"/>
              </a:spcAft>
              <a:buNone/>
              <a:tabLst/>
            </a:pPr>
            <a:r>
              <a:rPr lang="en-US" sz="1500" b="1" i="0" u="none" strike="noStrike" kern="1200" cap="none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75EA9-9368-47CF-DF95-1709EC8848C2}"/>
              </a:ext>
            </a:extLst>
          </p:cNvPr>
          <p:cNvSpPr txBox="1"/>
          <p:nvPr/>
        </p:nvSpPr>
        <p:spPr>
          <a:xfrm>
            <a:off x="8537040" y="2397600"/>
            <a:ext cx="548640" cy="331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15000"/>
              </a:lnSpc>
              <a:spcBef>
                <a:spcPts val="850"/>
              </a:spcBef>
              <a:spcAft>
                <a:spcPts val="850"/>
              </a:spcAft>
              <a:buNone/>
              <a:tabLst/>
            </a:pPr>
            <a:r>
              <a:rPr lang="en-US" sz="1500" b="1" i="0" u="none" strike="noStrike" kern="1200" cap="none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Droid Sans Fallback" pitchFamily="2"/>
                <a:cs typeface="Droid Sans Devanagari" pitchFamily="2"/>
              </a:rPr>
              <a:t>CP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7E7146E-7C37-9F15-42DC-3232AE05871A}"/>
              </a:ext>
            </a:extLst>
          </p:cNvPr>
          <p:cNvSpPr/>
          <p:nvPr/>
        </p:nvSpPr>
        <p:spPr>
          <a:xfrm>
            <a:off x="8226720" y="2489400"/>
            <a:ext cx="368640" cy="148320"/>
          </a:xfrm>
          <a:custGeom>
            <a:avLst>
              <a:gd name="f0" fmla="val 12696"/>
              <a:gd name="f1" fmla="val 6143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C66D878-1EF1-52DB-7BF1-3046F6306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0ACFE7F-F1E9-9949-BBFA-9AB565D61433}" type="slidenum">
              <a:t>7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537DB-3792-FFBB-5FDD-49CD243C76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9120" y="678960"/>
            <a:ext cx="10293840" cy="5006880"/>
          </a:xfrm>
        </p:spPr>
        <p:txBody>
          <a:bodyPr anchor="t"/>
          <a:lstStyle/>
          <a:p>
            <a:pPr lvl="0">
              <a:spcBef>
                <a:spcPts val="1701"/>
              </a:spcBef>
              <a:spcAft>
                <a:spcPts val="1701"/>
              </a:spcAft>
            </a:pPr>
            <a:r>
              <a:rPr lang="en-US" sz="1800"/>
              <a:t>The gauge invariance of the SM would prevent mass terms for the vector bosons and the fermions</a:t>
            </a:r>
          </a:p>
          <a:p>
            <a:pPr lvl="0">
              <a:spcBef>
                <a:spcPts val="1701"/>
              </a:spcBef>
              <a:spcAft>
                <a:spcPts val="1701"/>
              </a:spcAft>
            </a:pPr>
            <a:r>
              <a:rPr lang="en-US" sz="1800"/>
              <a:t>The Higgs boson was introduced to softly break the electroweak symmetry and give mass to the particles</a:t>
            </a:r>
          </a:p>
          <a:p>
            <a:pPr lvl="0">
              <a:spcBef>
                <a:spcPts val="1701"/>
              </a:spcBef>
              <a:spcAft>
                <a:spcPts val="1701"/>
              </a:spcAft>
            </a:pPr>
            <a:r>
              <a:rPr lang="en-US" sz="1800"/>
              <a:t>EWSB: SU(2)</a:t>
            </a:r>
            <a:r>
              <a:rPr lang="en-US" sz="1800" baseline="-33000"/>
              <a:t>L</a:t>
            </a:r>
            <a:r>
              <a:rPr lang="en-US" sz="1800"/>
              <a:t> ⊗ U(1)</a:t>
            </a:r>
            <a:r>
              <a:rPr lang="en-US" sz="1800" baseline="-33000"/>
              <a:t>Y</a:t>
            </a:r>
            <a:r>
              <a:rPr lang="en-US" sz="1800"/>
              <a:t> → U(1)</a:t>
            </a:r>
            <a:r>
              <a:rPr lang="en-US" sz="1800" baseline="-33000"/>
              <a:t>em</a:t>
            </a:r>
          </a:p>
          <a:p>
            <a:pPr lvl="1">
              <a:spcBef>
                <a:spcPts val="1701"/>
              </a:spcBef>
              <a:spcAft>
                <a:spcPts val="1701"/>
              </a:spcAft>
            </a:pPr>
            <a:r>
              <a:rPr lang="en-US" sz="1600"/>
              <a:t>Gauge bosons gain mass directly through Higgs kinetic term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lang="en-US" sz="1600"/>
          </a:p>
          <a:p>
            <a:pPr lvl="1">
              <a:spcBef>
                <a:spcPts val="1701"/>
              </a:spcBef>
              <a:spcAft>
                <a:spcPts val="1701"/>
              </a:spcAft>
            </a:pPr>
            <a:r>
              <a:rPr lang="en-US" sz="1600"/>
              <a:t>Fermions gain mass via </a:t>
            </a:r>
            <a:r>
              <a:rPr lang="en-US" sz="1600" b="1"/>
              <a:t>Yukawa coupling</a:t>
            </a: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br>
              <a:rPr lang="en-US" sz="1600" b="1"/>
            </a:br>
            <a:endParaRPr lang="en-US" sz="1600" b="1"/>
          </a:p>
          <a:p>
            <a:pPr lvl="0">
              <a:spcBef>
                <a:spcPts val="1701"/>
              </a:spcBef>
              <a:spcAft>
                <a:spcPts val="1701"/>
              </a:spcAft>
            </a:pPr>
            <a:r>
              <a:rPr lang="en-US" sz="1800"/>
              <a:t>Fermions form the matter our Universe is made of → Look for CP violation in the Higgs sector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F071A3-ECDE-B8C3-B2BF-3B15FE16EC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Electroweak Symmetry Breaking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0C3B32-2958-C0DD-11A4-E56AB6DB4C4A}"/>
              </a:ext>
            </a:extLst>
          </p:cNvPr>
          <p:cNvGrpSpPr/>
          <p:nvPr/>
        </p:nvGrpSpPr>
        <p:grpSpPr>
          <a:xfrm>
            <a:off x="410399" y="2697120"/>
            <a:ext cx="4754881" cy="731520"/>
            <a:chOff x="410399" y="2697120"/>
            <a:chExt cx="4754881" cy="731520"/>
          </a:xfrm>
        </p:grpSpPr>
        <p:pic>
          <p:nvPicPr>
            <p:cNvPr id="5" name="">
              <a:extLst>
                <a:ext uri="{FF2B5EF4-FFF2-40B4-BE49-F238E27FC236}">
                  <a16:creationId xmlns:a16="http://schemas.microsoft.com/office/drawing/2014/main" id="{F3BBEF12-9D66-DE1C-B582-9FA8AED8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32274" t="117280"/>
            <a:stretch>
              <a:fillRect/>
            </a:stretch>
          </p:blipFill>
          <p:spPr>
            <a:xfrm>
              <a:off x="1433160" y="2697120"/>
              <a:ext cx="3732120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">
              <a:extLst>
                <a:ext uri="{FF2B5EF4-FFF2-40B4-BE49-F238E27FC236}">
                  <a16:creationId xmlns:a16="http://schemas.microsoft.com/office/drawing/2014/main" id="{C25EAB56-5871-9093-3364-30755EE14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r="117713" b="124636"/>
            <a:stretch>
              <a:fillRect/>
            </a:stretch>
          </p:blipFill>
          <p:spPr>
            <a:xfrm>
              <a:off x="410399" y="2714400"/>
              <a:ext cx="1022400" cy="568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D7F964-90B7-96F1-323A-07BA76A63461}"/>
              </a:ext>
            </a:extLst>
          </p:cNvPr>
          <p:cNvGrpSpPr/>
          <p:nvPr/>
        </p:nvGrpSpPr>
        <p:grpSpPr>
          <a:xfrm>
            <a:off x="410399" y="3993120"/>
            <a:ext cx="5230441" cy="914399"/>
            <a:chOff x="410399" y="3993120"/>
            <a:chExt cx="5230441" cy="914399"/>
          </a:xfrm>
        </p:grpSpPr>
        <p:pic>
          <p:nvPicPr>
            <p:cNvPr id="8" name="">
              <a:extLst>
                <a:ext uri="{FF2B5EF4-FFF2-40B4-BE49-F238E27FC236}">
                  <a16:creationId xmlns:a16="http://schemas.microsoft.com/office/drawing/2014/main" id="{EA68D13C-0F45-6665-580A-7FB532F8E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19410" t="70560"/>
            <a:stretch>
              <a:fillRect/>
            </a:stretch>
          </p:blipFill>
          <p:spPr>
            <a:xfrm>
              <a:off x="1086840" y="4049279"/>
              <a:ext cx="4554000" cy="85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">
              <a:extLst>
                <a:ext uri="{FF2B5EF4-FFF2-40B4-BE49-F238E27FC236}">
                  <a16:creationId xmlns:a16="http://schemas.microsoft.com/office/drawing/2014/main" id="{DE3DD055-FBB6-B0DF-E928-F27A2F172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r="130712" b="96991"/>
            <a:stretch>
              <a:fillRect/>
            </a:stretch>
          </p:blipFill>
          <p:spPr>
            <a:xfrm>
              <a:off x="410399" y="3993120"/>
              <a:ext cx="676080" cy="5727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49C5F4-59DC-E73E-10FF-14FF2D23CC9E}"/>
              </a:ext>
            </a:extLst>
          </p:cNvPr>
          <p:cNvGrpSpPr/>
          <p:nvPr/>
        </p:nvGrpSpPr>
        <p:grpSpPr>
          <a:xfrm>
            <a:off x="5753880" y="1956240"/>
            <a:ext cx="4177080" cy="2651760"/>
            <a:chOff x="5753880" y="1956240"/>
            <a:chExt cx="4177080" cy="2651760"/>
          </a:xfrm>
        </p:grpSpPr>
        <p:pic>
          <p:nvPicPr>
            <p:cNvPr id="11" name="">
              <a:extLst>
                <a:ext uri="{FF2B5EF4-FFF2-40B4-BE49-F238E27FC236}">
                  <a16:creationId xmlns:a16="http://schemas.microsoft.com/office/drawing/2014/main" id="{6D06585F-C663-0394-6316-F8CB3BF51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753880" y="1956240"/>
              <a:ext cx="4177080" cy="2651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074318-9665-C064-B33E-72D20C2A9F7A}"/>
                </a:ext>
              </a:extLst>
            </p:cNvPr>
            <p:cNvSpPr txBox="1"/>
            <p:nvPr/>
          </p:nvSpPr>
          <p:spPr>
            <a:xfrm rot="280800">
              <a:off x="7640376" y="2574600"/>
              <a:ext cx="822960" cy="343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erif" pitchFamily="18"/>
                  <a:ea typeface="Droid Sans Fallback" pitchFamily="2"/>
                  <a:cs typeface="Droid Sans Devanagari" pitchFamily="2"/>
                </a:rPr>
                <a:t>Η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2A6827C-1D49-A35B-9DB2-B24E5700A8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D63C146-8F25-3249-8037-38CCC0350B12}" type="slidenum"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72C3B-C659-CFC8-8D78-55741EFCE9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The Higgs boson – short recap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8528F41-1B33-155C-00A4-FFBB1A1BA5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2115" r="91328" b="98724"/>
          <a:stretch>
            <a:fillRect/>
          </a:stretch>
        </p:blipFill>
        <p:spPr>
          <a:xfrm>
            <a:off x="4771440" y="747000"/>
            <a:ext cx="5216040" cy="153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DDC82-8829-02F0-144A-40F52CD0F3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33120" y="681840"/>
            <a:ext cx="5428080" cy="1787040"/>
          </a:xfrm>
        </p:spPr>
        <p:txBody>
          <a:bodyPr anchor="t"/>
          <a:lstStyle/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At the LHC the main way to produce the</a:t>
            </a:r>
            <a:br>
              <a:rPr lang="en-US" sz="1800"/>
            </a:br>
            <a:r>
              <a:rPr lang="en-US" sz="1800"/>
              <a:t>Higgs boson is via gluon-gluon fusion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Production via vector boson fusion,</a:t>
            </a:r>
            <a:br>
              <a:rPr lang="en-US" sz="1800"/>
            </a:br>
            <a:r>
              <a:rPr lang="en-US" sz="1800"/>
              <a:t>Higgs-strahlung and in association with</a:t>
            </a:r>
            <a:br>
              <a:rPr lang="en-US" sz="1800"/>
            </a:br>
            <a:r>
              <a:rPr lang="en-US" sz="1800"/>
              <a:t>top or bottom quarks are rarer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69548414-9E20-AE96-DC8B-58A860C0D44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2880" y="2468880"/>
            <a:ext cx="3657600" cy="2733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8C8CC6-520F-7ED5-1696-BE6BE79DE9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9040" y="2468880"/>
            <a:ext cx="6217919" cy="2103120"/>
          </a:xfrm>
        </p:spPr>
        <p:txBody>
          <a:bodyPr anchor="t"/>
          <a:lstStyle/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The Higgs boson is not stable and decays immediately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It can decay directly to W and Z bosons, and to all fermions via Yukawa coupling</a:t>
            </a:r>
          </a:p>
          <a:p>
            <a:pPr lvl="0">
              <a:spcBef>
                <a:spcPts val="567"/>
              </a:spcBef>
              <a:spcAft>
                <a:spcPts val="567"/>
              </a:spcAft>
            </a:pPr>
            <a:r>
              <a:rPr lang="en-US" sz="1800"/>
              <a:t>Via intermediate fermion or boson loop it can also decay to photons and gluons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225C0EAF-ED9A-AB25-8FFC-FC62CEC445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1571" t="12115" r="-1417" b="102780"/>
          <a:stretch>
            <a:fillRect/>
          </a:stretch>
        </p:blipFill>
        <p:spPr>
          <a:xfrm>
            <a:off x="4389120" y="4093560"/>
            <a:ext cx="5303520" cy="130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1281322-00D0-A8D2-ED34-FF3B5167A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A714D16-43F4-434A-A0E8-14F74928D381}" type="slidenum"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209FB-C409-C3E9-7729-A9B233711C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CP violation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47E2-418D-35DE-99F7-47E8794338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959" y="654480"/>
            <a:ext cx="9825120" cy="1082880"/>
          </a:xfrm>
        </p:spPr>
        <p:txBody>
          <a:bodyPr anchor="t"/>
          <a:lstStyle/>
          <a:p>
            <a:pPr marL="54720" marR="54720" lvl="0">
              <a:spcBef>
                <a:spcPts val="850"/>
              </a:spcBef>
              <a:spcAft>
                <a:spcPts val="850"/>
              </a:spcAft>
            </a:pPr>
            <a:r>
              <a:rPr lang="en-US" sz="2000"/>
              <a:t>Weak interactions massively violates C and P symmetries, it also violates CP:</a:t>
            </a:r>
            <a:br>
              <a:rPr lang="en-US" sz="2000"/>
            </a:br>
            <a:r>
              <a:rPr lang="en-US" sz="2000"/>
              <a:t>K</a:t>
            </a:r>
            <a:r>
              <a:rPr lang="en-US" sz="2000" baseline="-33000"/>
              <a:t>0</a:t>
            </a:r>
            <a:r>
              <a:rPr lang="en-US" sz="2000"/>
              <a:t> oscillation → K</a:t>
            </a:r>
            <a:r>
              <a:rPr lang="en-US" sz="2000" baseline="-33000"/>
              <a:t>S</a:t>
            </a:r>
            <a:r>
              <a:rPr lang="en-US" sz="2000"/>
              <a:t> and K</a:t>
            </a:r>
            <a:r>
              <a:rPr lang="en-US" sz="2000" baseline="-33000"/>
              <a:t>L</a:t>
            </a:r>
            <a:r>
              <a:rPr lang="en-US" sz="2000"/>
              <a:t> decays – Cronin and Fitch in the 60s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C7F6EDF-F657-9937-8552-3196FE9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0880" y="1206000"/>
            <a:ext cx="3735360" cy="3057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974E0-33FA-A8FD-52DC-DCCD9789EE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0" y="1463040"/>
            <a:ext cx="5356080" cy="3996000"/>
          </a:xfrm>
        </p:spPr>
        <p:txBody>
          <a:bodyPr anchor="t"/>
          <a:lstStyle/>
          <a:p>
            <a:pPr marL="54720" marR="54720" lvl="0">
              <a:spcBef>
                <a:spcPts val="2268"/>
              </a:spcBef>
              <a:spcAft>
                <a:spcPts val="2268"/>
              </a:spcAft>
            </a:pPr>
            <a:r>
              <a:rPr lang="en-US" sz="2000"/>
              <a:t>The most notable violation of C, P and CP in the SM comes from flavor changing currents in the weak interaction</a:t>
            </a:r>
          </a:p>
          <a:p>
            <a:pPr marL="54720" marR="54720" lvl="0">
              <a:spcBef>
                <a:spcPts val="2268"/>
              </a:spcBef>
              <a:spcAft>
                <a:spcPts val="2268"/>
              </a:spcAft>
            </a:pPr>
            <a:r>
              <a:rPr lang="en-US" sz="2000"/>
              <a:t>CP violation located in the complex phase in the Cabibbo-Kobayashi-Maskawa matrix</a:t>
            </a:r>
          </a:p>
          <a:p>
            <a:pPr marL="54720" marR="54720" lvl="0">
              <a:spcBef>
                <a:spcPts val="2268"/>
              </a:spcBef>
              <a:spcAft>
                <a:spcPts val="2268"/>
              </a:spcAft>
            </a:pPr>
            <a:r>
              <a:rPr lang="en-US" sz="2000"/>
              <a:t>The matrix was introduced to describe the quark mixing in the weak interaction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DF975AD-DEF9-FA22-532A-76CE0765F9BC}"/>
              </a:ext>
            </a:extLst>
          </p:cNvPr>
          <p:cNvSpPr/>
          <p:nvPr/>
        </p:nvSpPr>
        <p:spPr>
          <a:xfrm>
            <a:off x="700920" y="1458000"/>
            <a:ext cx="3837600" cy="5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4000"/>
              </a:gs>
              <a:gs pos="100000">
                <a:srgbClr val="800080"/>
              </a:gs>
            </a:gsLst>
            <a:lin ang="4860000"/>
          </a:gra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E32CE35B-29F7-A18D-5FA9-18433688327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0080" y="4181760"/>
            <a:ext cx="3826800" cy="12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Y-Andre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3443</Words>
  <Application>Microsoft Macintosh PowerPoint</Application>
  <PresentationFormat>Widescreen</PresentationFormat>
  <Paragraphs>433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Cambria Math</vt:lpstr>
      <vt:lpstr>DejaVu Sans</vt:lpstr>
      <vt:lpstr>Liberation Sans</vt:lpstr>
      <vt:lpstr>Liberation Serif</vt:lpstr>
      <vt:lpstr>OpenSymbol</vt:lpstr>
      <vt:lpstr>StarSymbol</vt:lpstr>
      <vt:lpstr>DESY-Andrea</vt:lpstr>
      <vt:lpstr>Standard</vt:lpstr>
      <vt:lpstr>Default</vt:lpstr>
      <vt:lpstr>Default1</vt:lpstr>
      <vt:lpstr>Searches for CP Violation in the Higgs sector: The Quest to Understand the Baryon Asymmetry in the Universe</vt:lpstr>
      <vt:lpstr>PowerPoint Presentation</vt:lpstr>
      <vt:lpstr>Once upon a time...</vt:lpstr>
      <vt:lpstr>The Universe</vt:lpstr>
      <vt:lpstr>Evolution of the Universe</vt:lpstr>
      <vt:lpstr>The Standard Model of particle physics</vt:lpstr>
      <vt:lpstr>Electroweak Symmetry Breaking</vt:lpstr>
      <vt:lpstr>The Higgs boson – short recap</vt:lpstr>
      <vt:lpstr>CP violation</vt:lpstr>
      <vt:lpstr>The CKM matrix and Yukawa interaction</vt:lpstr>
      <vt:lpstr>The CKM matrix</vt:lpstr>
      <vt:lpstr>CP violation in the SM</vt:lpstr>
      <vt:lpstr>NovA and T2K results on the PMNS CP-phase</vt:lpstr>
      <vt:lpstr>EW baryogenesis – B violation</vt:lpstr>
      <vt:lpstr>Sphalerons</vt:lpstr>
      <vt:lpstr>Electroweak phase transition</vt:lpstr>
      <vt:lpstr>Electroweak phase transition</vt:lpstr>
      <vt:lpstr>Higgs bubbles</vt:lpstr>
      <vt:lpstr>The SM Higgs and the EWPT</vt:lpstr>
      <vt:lpstr>Explaining the BAU with CPV in the Higgs sector</vt:lpstr>
      <vt:lpstr>CP violation in the Higgs sector</vt:lpstr>
      <vt:lpstr>CP violation in HVV (and ggH)</vt:lpstr>
      <vt:lpstr>CP violation in HVV (and ggH)</vt:lpstr>
      <vt:lpstr>CP violation in H→4 leptons</vt:lpstr>
      <vt:lpstr>CP violation in H→4 leptons</vt:lpstr>
      <vt:lpstr>Combination with off-shell H→2l2ν/4 lepton</vt:lpstr>
      <vt:lpstr>H→ZZ*→4 leptons differential cross-section</vt:lpstr>
      <vt:lpstr>H→ZZ*→4 leptons differential cross-section</vt:lpstr>
      <vt:lpstr>VBF production with H→ττ decays</vt:lpstr>
      <vt:lpstr>CP properties of Yukawa couplings</vt:lpstr>
      <vt:lpstr>Lepton Flavor Violation</vt:lpstr>
      <vt:lpstr>H→eμ LFV decays</vt:lpstr>
      <vt:lpstr>CP violation in Higgs-top couplings</vt:lpstr>
      <vt:lpstr>CP violation in H→ ττ decays</vt:lpstr>
      <vt:lpstr>CP violation in H→ ττ decays</vt:lpstr>
      <vt:lpstr>CP-even/odd couplings</vt:lpstr>
      <vt:lpstr>Summary and prospects</vt:lpstr>
      <vt:lpstr>Keep looking for more!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desy-Andrea</dc:title>
  <cp:lastModifiedBy>kara.mattioli@llr.in2p3.fr</cp:lastModifiedBy>
  <cp:revision>54</cp:revision>
  <dcterms:created xsi:type="dcterms:W3CDTF">2023-11-21T14:44:28Z</dcterms:created>
  <dcterms:modified xsi:type="dcterms:W3CDTF">2025-07-17T15:13:21Z</dcterms:modified>
</cp:coreProperties>
</file>