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451" r:id="rId3"/>
    <p:sldId id="456" r:id="rId4"/>
    <p:sldId id="457" r:id="rId5"/>
    <p:sldId id="310" r:id="rId6"/>
    <p:sldId id="305" r:id="rId7"/>
    <p:sldId id="453" r:id="rId8"/>
    <p:sldId id="454" r:id="rId9"/>
    <p:sldId id="450" r:id="rId10"/>
    <p:sldId id="458" r:id="rId11"/>
    <p:sldId id="455" r:id="rId12"/>
    <p:sldId id="386" r:id="rId13"/>
    <p:sldId id="391" r:id="rId14"/>
    <p:sldId id="459" r:id="rId15"/>
    <p:sldId id="398" r:id="rId16"/>
    <p:sldId id="382" r:id="rId17"/>
    <p:sldId id="399" r:id="rId18"/>
    <p:sldId id="440" r:id="rId19"/>
    <p:sldId id="447" r:id="rId20"/>
    <p:sldId id="448" r:id="rId21"/>
    <p:sldId id="449" r:id="rId22"/>
  </p:sldIdLst>
  <p:sldSz cx="9144000" cy="5143500" type="screen16x9"/>
  <p:notesSz cx="6858000" cy="9144000"/>
  <p:embeddedFontLst>
    <p:embeddedFont>
      <p:font typeface="Figtree Black" pitchFamily="2" charset="0"/>
      <p:bold r:id="rId24"/>
      <p:italic r:id="rId25"/>
      <p:boldItalic r:id="rId26"/>
    </p:embeddedFont>
    <p:embeddedFont>
      <p:font typeface="Hanken Grotesk" pitchFamily="2" charset="77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99955-37E6-4272-AE14-A8D8DD625F86}">
  <a:tblStyle styleId="{09E99955-37E6-4272-AE14-A8D8DD625F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44"/>
    <p:restoredTop sz="91308"/>
  </p:normalViewPr>
  <p:slideViewPr>
    <p:cSldViewPr snapToGrid="0">
      <p:cViewPr>
        <p:scale>
          <a:sx n="136" d="100"/>
          <a:sy n="136" d="100"/>
        </p:scale>
        <p:origin x="144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ca7ef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ca7ef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0F620D32-CB86-80E2-C2BF-588D759AF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73E532A5-F0B6-210D-99AE-CC2E5975A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0CF8BBD1-A4DD-B5D8-BDC0-00794AE2A3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35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F5B3F8C6-143D-FEB4-864A-12477503F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407CF0FE-7307-02C2-1C78-AEA4E01E0B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FAAD590A-71FA-59F6-B28D-7F966E42B4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81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57BB7EDD-09AD-C5CE-789F-C173275D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39FC21FC-1708-205F-CC93-A8153D5D4F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DDD41D62-B073-D4A8-25BF-0A787991AC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35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22BF0877-44A6-9490-0191-344A7A52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5FF59DDA-8896-F411-D929-6E6D226ABE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31F46022-3D9F-81C6-684F-590A41D7F1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64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96AEB2ED-2136-EAD0-C24E-E75A53970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ECBBCEB1-25FA-7353-E0F5-73EFC4FCAD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08E40428-1EA8-7D54-1615-6ABAA1263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40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7F0F064F-D676-AFB1-CB07-67875E93C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8E05D1FC-638B-6D04-3F02-5AF4D5E1B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170D514F-96C3-D9E4-EA82-CC5901A27C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1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B0FD4964-D6DD-3EBC-B71C-0EE4EFAB1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45614D8C-C1DB-6941-9C08-E05E699D70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ECFA035B-4A7E-C727-1EAE-6933E0D128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41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CFC6DBF2-7CC3-6837-5811-E015B231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AA520D1D-D9B2-A7E6-F6EE-676FA73956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D269176D-B8E5-94E6-8DB9-74E18E090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78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099EC932-30DE-ACD6-4C78-043FB7B5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4EDBAD5F-4BAF-6256-DA7B-E1B93E0869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C06C796B-3194-77D9-C8DA-30352AF6D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12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AC633E5F-67BD-8909-B155-00B459A59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>
            <a:extLst>
              <a:ext uri="{FF2B5EF4-FFF2-40B4-BE49-F238E27FC236}">
                <a16:creationId xmlns:a16="http://schemas.microsoft.com/office/drawing/2014/main" id="{EB645794-ACA0-8C83-66EE-01ECDDF72D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>
            <a:extLst>
              <a:ext uri="{FF2B5EF4-FFF2-40B4-BE49-F238E27FC236}">
                <a16:creationId xmlns:a16="http://schemas.microsoft.com/office/drawing/2014/main" id="{43AFFA07-EDED-A910-213F-794BCC1FC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88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C547-DEEC-3E48-2030-CC9D3EA0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A8C33-F859-F92C-7788-1B3D1926F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218C5-48D2-0515-202E-1D60B17BF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Hanken Grotesk"/>
              <a:ea typeface="Hanken Grotesk"/>
              <a:cs typeface="Hanken Grotesk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874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E193-DFD8-7DBF-28E8-E7817078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B45E1-E45F-699B-AA25-4A479D4A3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CC57C-AB0D-AFCB-6AD2-7B2B808A7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Hanken Grotesk"/>
              <a:ea typeface="Hanken Grotesk"/>
              <a:cs typeface="Hanken Grotesk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611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46075" y="130450"/>
            <a:ext cx="4889100" cy="488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11" name="Google Shape;11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613450" y="-126025"/>
            <a:ext cx="5402100" cy="540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71" name="Google Shape;71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3496850" y="1021763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3496850" y="3117038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-9243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26"/>
          <p:cNvGrpSpPr/>
          <p:nvPr/>
        </p:nvGrpSpPr>
        <p:grpSpPr>
          <a:xfrm>
            <a:off x="232200" y="232800"/>
            <a:ext cx="8988300" cy="4964300"/>
            <a:chOff x="232200" y="232800"/>
            <a:chExt cx="8988300" cy="4964300"/>
          </a:xfrm>
        </p:grpSpPr>
        <p:sp>
          <p:nvSpPr>
            <p:cNvPr id="253" name="Google Shape;253;p2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4" name="Google Shape;254;p26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6"/>
            <p:cNvCxnSpPr/>
            <p:nvPr/>
          </p:nvCxnSpPr>
          <p:spPr>
            <a:xfrm rot="10800000">
              <a:off x="232200" y="4890500"/>
              <a:ext cx="0" cy="30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2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232200" y="232800"/>
            <a:ext cx="9045000" cy="4975500"/>
            <a:chOff x="232200" y="232800"/>
            <a:chExt cx="9045000" cy="4975500"/>
          </a:xfrm>
        </p:grpSpPr>
        <p:sp>
          <p:nvSpPr>
            <p:cNvPr id="276" name="Google Shape;276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5693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941925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91" name="Google Shape;91;p1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3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632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788675" y="21058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"/>
          </p:nvPr>
        </p:nvSpPr>
        <p:spPr>
          <a:xfrm>
            <a:off x="788675" y="377255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3"/>
          </p:nvPr>
        </p:nvSpPr>
        <p:spPr>
          <a:xfrm>
            <a:off x="3418500" y="377255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"/>
          </p:nvPr>
        </p:nvSpPr>
        <p:spPr>
          <a:xfrm>
            <a:off x="3418500" y="21058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5" hasCustomPrompt="1"/>
          </p:nvPr>
        </p:nvSpPr>
        <p:spPr>
          <a:xfrm>
            <a:off x="9195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6" hasCustomPrompt="1"/>
          </p:nvPr>
        </p:nvSpPr>
        <p:spPr>
          <a:xfrm>
            <a:off x="3509050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7" hasCustomPrompt="1"/>
          </p:nvPr>
        </p:nvSpPr>
        <p:spPr>
          <a:xfrm>
            <a:off x="919575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8" hasCustomPrompt="1"/>
          </p:nvPr>
        </p:nvSpPr>
        <p:spPr>
          <a:xfrm>
            <a:off x="35282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6048325" y="377255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3"/>
          </p:nvPr>
        </p:nvSpPr>
        <p:spPr>
          <a:xfrm>
            <a:off x="6048325" y="21058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975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 hasCustomPrompt="1"/>
          </p:nvPr>
        </p:nvSpPr>
        <p:spPr>
          <a:xfrm>
            <a:off x="61369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6"/>
          </p:nvPr>
        </p:nvSpPr>
        <p:spPr>
          <a:xfrm>
            <a:off x="788675" y="18487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7"/>
          </p:nvPr>
        </p:nvSpPr>
        <p:spPr>
          <a:xfrm>
            <a:off x="788675" y="3503023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8"/>
          </p:nvPr>
        </p:nvSpPr>
        <p:spPr>
          <a:xfrm>
            <a:off x="3418500" y="3503023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9"/>
          </p:nvPr>
        </p:nvSpPr>
        <p:spPr>
          <a:xfrm>
            <a:off x="3418500" y="18487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20"/>
          </p:nvPr>
        </p:nvSpPr>
        <p:spPr>
          <a:xfrm>
            <a:off x="6048325" y="3503023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1"/>
          </p:nvPr>
        </p:nvSpPr>
        <p:spPr>
          <a:xfrm>
            <a:off x="6048325" y="18487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79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 Black"/>
              <a:buNone/>
              <a:defRPr sz="2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79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ctrTitle"/>
          </p:nvPr>
        </p:nvSpPr>
        <p:spPr>
          <a:xfrm>
            <a:off x="451822" y="2299100"/>
            <a:ext cx="8240355" cy="9161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dirty="0"/>
              <a:t>Validation of </a:t>
            </a:r>
            <a:r>
              <a:rPr lang="fr-FR" sz="3400" dirty="0" err="1"/>
              <a:t>WCSimFQTuningTools</a:t>
            </a:r>
            <a:endParaRPr sz="3400" dirty="0"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1087125" y="3739547"/>
            <a:ext cx="589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Hanken Grotesk"/>
                <a:ea typeface="Hanken Grotesk"/>
                <a:cs typeface="Hanken Grotesk"/>
                <a:sym typeface="Hanken Grotesk"/>
              </a:rPr>
              <a:t>Lorenzo Restrepo Orrantia</a:t>
            </a:r>
            <a:endParaRPr dirty="0"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1026" name="Picture 2" descr="LPNHE - UMR 7585">
            <a:extLst>
              <a:ext uri="{FF2B5EF4-FFF2-40B4-BE49-F238E27FC236}">
                <a16:creationId xmlns:a16="http://schemas.microsoft.com/office/drawing/2014/main" id="{E9645AA9-21F4-3AB8-9763-9D35AA12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82" y="753188"/>
            <a:ext cx="2577903" cy="12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per-Kamiokande">
            <a:extLst>
              <a:ext uri="{FF2B5EF4-FFF2-40B4-BE49-F238E27FC236}">
                <a16:creationId xmlns:a16="http://schemas.microsoft.com/office/drawing/2014/main" id="{CBC9B809-BA83-B773-282F-19278C3B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5" y="589053"/>
            <a:ext cx="1492372" cy="14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81C9234-DD76-AE21-5B57-9D92447B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98" y="847687"/>
            <a:ext cx="2693854" cy="10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2055919F-FABB-FBD9-F338-E16153A32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B5B4CCA7-138B-9338-0517-AB9B679A81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065" y="251549"/>
            <a:ext cx="6908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Scattering</a:t>
            </a:r>
            <a:r>
              <a:rPr lang="fr-FR" dirty="0"/>
              <a:t> Table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7D10F-37E0-DEF9-4F46-6E62502E4D6C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7</a:t>
            </a:r>
            <a:endParaRPr lang="en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D72F44-4C4B-23D7-E48C-C0376081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65" y="3205911"/>
            <a:ext cx="6849524" cy="156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58E85-EBD6-CACE-0858-C15C50E9E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3" y="1292736"/>
            <a:ext cx="6849524" cy="1567780"/>
          </a:xfrm>
          <a:prstGeom prst="rect">
            <a:avLst/>
          </a:prstGeom>
        </p:spPr>
      </p:pic>
      <p:sp>
        <p:nvSpPr>
          <p:cNvPr id="13" name="Google Shape;424;p44">
            <a:extLst>
              <a:ext uri="{FF2B5EF4-FFF2-40B4-BE49-F238E27FC236}">
                <a16:creationId xmlns:a16="http://schemas.microsoft.com/office/drawing/2014/main" id="{852A0D6A-EE45-5D45-1AFE-4467C3524F39}"/>
              </a:ext>
            </a:extLst>
          </p:cNvPr>
          <p:cNvSpPr txBox="1"/>
          <p:nvPr/>
        </p:nvSpPr>
        <p:spPr>
          <a:xfrm>
            <a:off x="249864" y="2776964"/>
            <a:ext cx="4877044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New tools </a:t>
            </a:r>
            <a:r>
              <a:rPr lang="en-GB" sz="1800" dirty="0" err="1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STable</a:t>
            </a:r>
            <a:r>
              <a:rPr lang="en-GB" sz="18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(with 10^8 electron bombs)</a:t>
            </a:r>
          </a:p>
        </p:txBody>
      </p:sp>
      <p:sp>
        <p:nvSpPr>
          <p:cNvPr id="14" name="Google Shape;424;p44">
            <a:extLst>
              <a:ext uri="{FF2B5EF4-FFF2-40B4-BE49-F238E27FC236}">
                <a16:creationId xmlns:a16="http://schemas.microsoft.com/office/drawing/2014/main" id="{966E63C9-F0DD-6647-788C-0952A0A2A2A9}"/>
              </a:ext>
            </a:extLst>
          </p:cNvPr>
          <p:cNvSpPr txBox="1"/>
          <p:nvPr/>
        </p:nvSpPr>
        <p:spPr>
          <a:xfrm>
            <a:off x="249864" y="941555"/>
            <a:ext cx="1836361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HK2024 </a:t>
            </a:r>
            <a:r>
              <a:rPr lang="en-GB" sz="1800" dirty="0" err="1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STable</a:t>
            </a:r>
            <a:r>
              <a:rPr lang="en-GB" sz="18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4D69B7-87D5-275B-3A82-91CD4DBE7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260" y="1791983"/>
            <a:ext cx="1813876" cy="1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0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A62F7-5DD9-7347-1BE0-73B1EB3AA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C26-9EEC-4CFB-ED32-CE0D634B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38" y="371453"/>
            <a:ext cx="7708500" cy="572700"/>
          </a:xfrm>
        </p:spPr>
        <p:txBody>
          <a:bodyPr/>
          <a:lstStyle/>
          <a:p>
            <a:r>
              <a:rPr lang="en-FR" dirty="0"/>
              <a:t>Conclusion</a:t>
            </a:r>
          </a:p>
        </p:txBody>
      </p:sp>
      <p:sp>
        <p:nvSpPr>
          <p:cNvPr id="10" name="Google Shape;322;p35">
            <a:extLst>
              <a:ext uri="{FF2B5EF4-FFF2-40B4-BE49-F238E27FC236}">
                <a16:creationId xmlns:a16="http://schemas.microsoft.com/office/drawing/2014/main" id="{A5DF1D7E-05FE-EE16-DF19-82D0CE525CBB}"/>
              </a:ext>
            </a:extLst>
          </p:cNvPr>
          <p:cNvSpPr txBox="1">
            <a:spLocks/>
          </p:cNvSpPr>
          <p:nvPr/>
        </p:nvSpPr>
        <p:spPr>
          <a:xfrm>
            <a:off x="480638" y="868583"/>
            <a:ext cx="35642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Cherenkov profiles 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A897C-28F8-B20A-FF8F-4ABFF0FF7721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7</a:t>
            </a:r>
            <a:endParaRPr lang="en-FR" dirty="0"/>
          </a:p>
        </p:txBody>
      </p:sp>
      <p:sp>
        <p:nvSpPr>
          <p:cNvPr id="3" name="Google Shape;322;p35">
            <a:extLst>
              <a:ext uri="{FF2B5EF4-FFF2-40B4-BE49-F238E27FC236}">
                <a16:creationId xmlns:a16="http://schemas.microsoft.com/office/drawing/2014/main" id="{0383DE09-2205-893F-4371-6F9856719296}"/>
              </a:ext>
            </a:extLst>
          </p:cNvPr>
          <p:cNvSpPr txBox="1">
            <a:spLocks/>
          </p:cNvSpPr>
          <p:nvPr/>
        </p:nvSpPr>
        <p:spPr>
          <a:xfrm>
            <a:off x="480638" y="2002666"/>
            <a:ext cx="49304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Angular response ✅</a:t>
            </a:r>
          </a:p>
        </p:txBody>
      </p:sp>
      <p:sp>
        <p:nvSpPr>
          <p:cNvPr id="4" name="Google Shape;322;p35">
            <a:extLst>
              <a:ext uri="{FF2B5EF4-FFF2-40B4-BE49-F238E27FC236}">
                <a16:creationId xmlns:a16="http://schemas.microsoft.com/office/drawing/2014/main" id="{0B11BB6A-CE36-087C-28B2-8400E944A3E9}"/>
              </a:ext>
            </a:extLst>
          </p:cNvPr>
          <p:cNvSpPr txBox="1">
            <a:spLocks/>
          </p:cNvSpPr>
          <p:nvPr/>
        </p:nvSpPr>
        <p:spPr>
          <a:xfrm>
            <a:off x="480638" y="1429966"/>
            <a:ext cx="47153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Charge pdf (and unhit probability) ✅</a:t>
            </a:r>
          </a:p>
        </p:txBody>
      </p:sp>
      <p:sp>
        <p:nvSpPr>
          <p:cNvPr id="13" name="Google Shape;322;p35">
            <a:extLst>
              <a:ext uri="{FF2B5EF4-FFF2-40B4-BE49-F238E27FC236}">
                <a16:creationId xmlns:a16="http://schemas.microsoft.com/office/drawing/2014/main" id="{4B64BA24-C372-DCFA-FAD0-A15B8640A028}"/>
              </a:ext>
            </a:extLst>
          </p:cNvPr>
          <p:cNvSpPr txBox="1">
            <a:spLocks/>
          </p:cNvSpPr>
          <p:nvPr/>
        </p:nvSpPr>
        <p:spPr>
          <a:xfrm>
            <a:off x="5736396" y="891981"/>
            <a:ext cx="30040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Scattering table  🚧</a:t>
            </a:r>
          </a:p>
        </p:txBody>
      </p:sp>
      <p:sp>
        <p:nvSpPr>
          <p:cNvPr id="14" name="Google Shape;322;p35">
            <a:extLst>
              <a:ext uri="{FF2B5EF4-FFF2-40B4-BE49-F238E27FC236}">
                <a16:creationId xmlns:a16="http://schemas.microsoft.com/office/drawing/2014/main" id="{4B554796-A7F5-7EAA-3FF5-6FF2FFCBA174}"/>
              </a:ext>
            </a:extLst>
          </p:cNvPr>
          <p:cNvSpPr txBox="1">
            <a:spLocks/>
          </p:cNvSpPr>
          <p:nvPr/>
        </p:nvSpPr>
        <p:spPr>
          <a:xfrm>
            <a:off x="5736396" y="1482625"/>
            <a:ext cx="30761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Time pdf  🚧</a:t>
            </a:r>
          </a:p>
        </p:txBody>
      </p:sp>
      <p:sp>
        <p:nvSpPr>
          <p:cNvPr id="6" name="Google Shape;322;p35">
            <a:extLst>
              <a:ext uri="{FF2B5EF4-FFF2-40B4-BE49-F238E27FC236}">
                <a16:creationId xmlns:a16="http://schemas.microsoft.com/office/drawing/2014/main" id="{D2DB93CC-B368-63B0-5A64-211AE84B36EA}"/>
              </a:ext>
            </a:extLst>
          </p:cNvPr>
          <p:cNvSpPr txBox="1">
            <a:spLocks/>
          </p:cNvSpPr>
          <p:nvPr/>
        </p:nvSpPr>
        <p:spPr>
          <a:xfrm>
            <a:off x="5539154" y="2002666"/>
            <a:ext cx="32733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GB" sz="20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Finished before August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2CBDC-513E-7F0F-D0D7-86D7D232BAC1}"/>
              </a:ext>
            </a:extLst>
          </p:cNvPr>
          <p:cNvCxnSpPr>
            <a:cxnSpLocks/>
          </p:cNvCxnSpPr>
          <p:nvPr/>
        </p:nvCxnSpPr>
        <p:spPr>
          <a:xfrm>
            <a:off x="827895" y="2915322"/>
            <a:ext cx="70139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2;p35">
            <a:extLst>
              <a:ext uri="{FF2B5EF4-FFF2-40B4-BE49-F238E27FC236}">
                <a16:creationId xmlns:a16="http://schemas.microsoft.com/office/drawing/2014/main" id="{B5E2905D-CAE7-3E24-AA1B-D10C467FE9F5}"/>
              </a:ext>
            </a:extLst>
          </p:cNvPr>
          <p:cNvSpPr txBox="1">
            <a:spLocks/>
          </p:cNvSpPr>
          <p:nvPr/>
        </p:nvSpPr>
        <p:spPr>
          <a:xfrm>
            <a:off x="538076" y="3181861"/>
            <a:ext cx="60240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Optimisations, documentation and cosmetics</a:t>
            </a:r>
          </a:p>
        </p:txBody>
      </p:sp>
      <p:sp>
        <p:nvSpPr>
          <p:cNvPr id="15" name="Google Shape;322;p35">
            <a:extLst>
              <a:ext uri="{FF2B5EF4-FFF2-40B4-BE49-F238E27FC236}">
                <a16:creationId xmlns:a16="http://schemas.microsoft.com/office/drawing/2014/main" id="{4FBD5526-4222-FC1C-CB55-70B39DB34284}"/>
              </a:ext>
            </a:extLst>
          </p:cNvPr>
          <p:cNvSpPr txBox="1">
            <a:spLocks/>
          </p:cNvSpPr>
          <p:nvPr/>
        </p:nvSpPr>
        <p:spPr>
          <a:xfrm>
            <a:off x="538076" y="3720333"/>
            <a:ext cx="70139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Write a technote about the tuning (with instructions)</a:t>
            </a:r>
          </a:p>
        </p:txBody>
      </p:sp>
      <p:sp>
        <p:nvSpPr>
          <p:cNvPr id="16" name="Google Shape;322;p35">
            <a:extLst>
              <a:ext uri="{FF2B5EF4-FFF2-40B4-BE49-F238E27FC236}">
                <a16:creationId xmlns:a16="http://schemas.microsoft.com/office/drawing/2014/main" id="{2FAEDE1C-08AD-3C2E-8D5B-7623170010F2}"/>
              </a:ext>
            </a:extLst>
          </p:cNvPr>
          <p:cNvSpPr txBox="1">
            <a:spLocks/>
          </p:cNvSpPr>
          <p:nvPr/>
        </p:nvSpPr>
        <p:spPr>
          <a:xfrm>
            <a:off x="827895" y="4247682"/>
            <a:ext cx="35822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GB" sz="20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Finished by September</a:t>
            </a:r>
          </a:p>
        </p:txBody>
      </p:sp>
    </p:spTree>
    <p:extLst>
      <p:ext uri="{BB962C8B-B14F-4D97-AF65-F5344CB8AC3E}">
        <p14:creationId xmlns:p14="http://schemas.microsoft.com/office/powerpoint/2010/main" val="167158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C789-38CE-81FF-445B-73DC4A134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DE6B1-0804-D343-EF36-AD16D6EE0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1484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0623-DDAE-5E9A-C261-9CC9AA1B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A51E-C585-03B7-14A7-0158735E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00" y="191181"/>
            <a:ext cx="7704000" cy="572700"/>
          </a:xfrm>
        </p:spPr>
        <p:txBody>
          <a:bodyPr/>
          <a:lstStyle/>
          <a:p>
            <a:r>
              <a:rPr lang="en-FR" sz="3200" dirty="0"/>
              <a:t>Cherenkov integrals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DE984-79BD-1E65-CD0F-4A590898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46" y="352264"/>
            <a:ext cx="3483379" cy="2238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60A36-E99A-9E88-4A38-41BEC53D1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72" y="2617242"/>
            <a:ext cx="3483379" cy="2287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D69C1-5264-4FAC-7AD1-DB411E95B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545" y="2653454"/>
            <a:ext cx="3483379" cy="221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D6E5D-1183-C448-86B6-6093319CD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131" y="950747"/>
            <a:ext cx="2594489" cy="15513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5E8C98-B5DB-D0B8-9D34-D1340A77F052}"/>
              </a:ext>
            </a:extLst>
          </p:cNvPr>
          <p:cNvSpPr/>
          <p:nvPr/>
        </p:nvSpPr>
        <p:spPr>
          <a:xfrm>
            <a:off x="447261" y="929231"/>
            <a:ext cx="4676359" cy="15513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9175CD-EEE6-56D9-5E98-11D1793E3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91" y="1347874"/>
            <a:ext cx="1984011" cy="659049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914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4C5B6-388E-EBA8-C2BF-D9420477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F92091-36C0-089D-710F-2F2A2DC6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30" y="2157743"/>
            <a:ext cx="3072384" cy="2718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CB1DA-4A1F-CEC9-BF67-21EA885A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1" y="3061251"/>
            <a:ext cx="2729934" cy="1814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2DFB0-F99E-5C9F-01AC-7C542D724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1" y="1309662"/>
            <a:ext cx="2729935" cy="1861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287FA-A25B-BBBC-2226-29E82F3EA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66" y="610158"/>
            <a:ext cx="2073507" cy="653952"/>
          </a:xfrm>
          <a:prstGeom prst="rect">
            <a:avLst/>
          </a:prstGeom>
        </p:spPr>
      </p:pic>
      <p:sp>
        <p:nvSpPr>
          <p:cNvPr id="11" name="Google Shape;322;p35">
            <a:extLst>
              <a:ext uri="{FF2B5EF4-FFF2-40B4-BE49-F238E27FC236}">
                <a16:creationId xmlns:a16="http://schemas.microsoft.com/office/drawing/2014/main" id="{E1E5E16C-464D-2C46-A622-C507B25E4F17}"/>
              </a:ext>
            </a:extLst>
          </p:cNvPr>
          <p:cNvSpPr txBox="1">
            <a:spLocks/>
          </p:cNvSpPr>
          <p:nvPr/>
        </p:nvSpPr>
        <p:spPr>
          <a:xfrm>
            <a:off x="471066" y="306988"/>
            <a:ext cx="2301090" cy="45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GB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Isotropic integrals:</a:t>
            </a:r>
          </a:p>
        </p:txBody>
      </p:sp>
      <p:sp>
        <p:nvSpPr>
          <p:cNvPr id="12" name="Google Shape;322;p35">
            <a:extLst>
              <a:ext uri="{FF2B5EF4-FFF2-40B4-BE49-F238E27FC236}">
                <a16:creationId xmlns:a16="http://schemas.microsoft.com/office/drawing/2014/main" id="{E903C739-EF23-3BF2-557C-085121245F42}"/>
              </a:ext>
            </a:extLst>
          </p:cNvPr>
          <p:cNvSpPr txBox="1">
            <a:spLocks/>
          </p:cNvSpPr>
          <p:nvPr/>
        </p:nvSpPr>
        <p:spPr>
          <a:xfrm>
            <a:off x="2544573" y="267335"/>
            <a:ext cx="1544714" cy="80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Used to</a:t>
            </a:r>
          </a:p>
          <a:p>
            <a:pPr marL="0" indent="0"/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compute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A18EB-DC81-D6B4-87FA-690E04C29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193" y="649271"/>
            <a:ext cx="463094" cy="340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905DC0-DD53-D729-DFDD-FA63566AA87C}"/>
              </a:ext>
            </a:extLst>
          </p:cNvPr>
          <p:cNvSpPr/>
          <p:nvPr/>
        </p:nvSpPr>
        <p:spPr>
          <a:xfrm>
            <a:off x="371061" y="306988"/>
            <a:ext cx="3781839" cy="9798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Google Shape;322;p35">
            <a:extLst>
              <a:ext uri="{FF2B5EF4-FFF2-40B4-BE49-F238E27FC236}">
                <a16:creationId xmlns:a16="http://schemas.microsoft.com/office/drawing/2014/main" id="{04C59D0E-CB3C-7975-6307-C37DC816909B}"/>
              </a:ext>
            </a:extLst>
          </p:cNvPr>
          <p:cNvSpPr txBox="1">
            <a:spLocks/>
          </p:cNvSpPr>
          <p:nvPr/>
        </p:nvSpPr>
        <p:spPr>
          <a:xfrm>
            <a:off x="4718085" y="281928"/>
            <a:ext cx="3954849" cy="174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GB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90% emission. threshold:</a:t>
            </a:r>
          </a:p>
          <a:p>
            <a:pPr marL="0" indent="0"/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Track length s at which 90% of the photons are emitted</a:t>
            </a:r>
          </a:p>
          <a:p>
            <a:pPr marL="0" indent="0"/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</a:t>
            </a:r>
          </a:p>
          <a:p>
            <a:pPr marL="0" indent="0"/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Used to compute        and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E3687E-0F57-CD09-CBBD-644B55220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067" y="1546344"/>
            <a:ext cx="463094" cy="340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F01C9-A7C2-6101-AD2A-3B4576A5E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025" y="1546344"/>
            <a:ext cx="414391" cy="3403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797CC9-1C25-2723-A83B-E07C008CECA9}"/>
              </a:ext>
            </a:extLst>
          </p:cNvPr>
          <p:cNvSpPr/>
          <p:nvPr/>
        </p:nvSpPr>
        <p:spPr>
          <a:xfrm>
            <a:off x="4654472" y="329517"/>
            <a:ext cx="3781839" cy="16195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6654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3ECD3-03FE-AA3D-C55F-7B76866B8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876F-5E4D-28F9-8980-BA1C929F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0" y="371453"/>
            <a:ext cx="7708500" cy="572700"/>
          </a:xfrm>
        </p:spPr>
        <p:txBody>
          <a:bodyPr/>
          <a:lstStyle/>
          <a:p>
            <a:pPr algn="ctr"/>
            <a:r>
              <a:rPr lang="en-FR" dirty="0"/>
              <a:t>Unhit probability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8ADBE-69DC-9756-0DC5-8E03949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79" y="1139473"/>
            <a:ext cx="6745027" cy="4641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9C773-5B0D-1DB7-6605-289D6D0E7473}"/>
              </a:ext>
            </a:extLst>
          </p:cNvPr>
          <p:cNvSpPr txBox="1"/>
          <p:nvPr/>
        </p:nvSpPr>
        <p:spPr>
          <a:xfrm>
            <a:off x="6415604" y="2263006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HK2024 file:</a:t>
            </a:r>
          </a:p>
          <a:p>
            <a:r>
              <a:rPr lang="en-GB" sz="11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(cPDFpar_20inchBandL.root)</a:t>
            </a:r>
            <a:endParaRPr lang="en-GB" sz="11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ED388-D495-E577-E0AA-0495A9695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39" y="1798899"/>
            <a:ext cx="5252212" cy="31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A2B0-6924-5F88-6A57-FF9F25D3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38" y="371453"/>
            <a:ext cx="7708500" cy="572700"/>
          </a:xfrm>
        </p:spPr>
        <p:txBody>
          <a:bodyPr/>
          <a:lstStyle/>
          <a:p>
            <a:r>
              <a:rPr lang="en-FR" dirty="0"/>
              <a:t>Charge pdf :Status now (comparisons)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82BB4-9982-5C5A-8DC9-E12E9B9F7C25}"/>
              </a:ext>
            </a:extLst>
          </p:cNvPr>
          <p:cNvSpPr txBox="1"/>
          <p:nvPr/>
        </p:nvSpPr>
        <p:spPr>
          <a:xfrm>
            <a:off x="5686265" y="944153"/>
            <a:ext cx="2977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HK2024 file:</a:t>
            </a:r>
          </a:p>
          <a:p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(cPDFpar_20inchBandL.root)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endParaRPr lang="en-FR" dirty="0"/>
          </a:p>
        </p:txBody>
      </p:sp>
      <p:sp>
        <p:nvSpPr>
          <p:cNvPr id="10" name="Google Shape;322;p35">
            <a:extLst>
              <a:ext uri="{FF2B5EF4-FFF2-40B4-BE49-F238E27FC236}">
                <a16:creationId xmlns:a16="http://schemas.microsoft.com/office/drawing/2014/main" id="{C8937319-DED2-D507-A53A-F3E39AC50761}"/>
              </a:ext>
            </a:extLst>
          </p:cNvPr>
          <p:cNvSpPr txBox="1">
            <a:spLocks/>
          </p:cNvSpPr>
          <p:nvPr/>
        </p:nvSpPr>
        <p:spPr>
          <a:xfrm>
            <a:off x="407902" y="955953"/>
            <a:ext cx="3574473" cy="81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GB" u="sng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Note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: here the “old pdf” refers to HK2024 official charge 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2A5D-E7F5-05DE-181F-AC1EEE3E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1" y="1927933"/>
            <a:ext cx="4246049" cy="263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2EDA4-6F19-C14B-4891-E391EEBD7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927933"/>
            <a:ext cx="4246048" cy="26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3AA7E-037D-AF39-C82B-1751BC21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2;p35">
            <a:extLst>
              <a:ext uri="{FF2B5EF4-FFF2-40B4-BE49-F238E27FC236}">
                <a16:creationId xmlns:a16="http://schemas.microsoft.com/office/drawing/2014/main" id="{D7372D70-6F42-3079-8748-E91D4EB7923F}"/>
              </a:ext>
            </a:extLst>
          </p:cNvPr>
          <p:cNvSpPr txBox="1">
            <a:spLocks/>
          </p:cNvSpPr>
          <p:nvPr/>
        </p:nvSpPr>
        <p:spPr>
          <a:xfrm>
            <a:off x="4318193" y="3370582"/>
            <a:ext cx="4518288" cy="80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Excellent agreement between the old and new datapoints and fits 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DD037-0A83-6F61-24CE-97653FCFA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93" y="262458"/>
            <a:ext cx="4034666" cy="250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1CFB8-57E6-184E-5A37-88DB9E09B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52" y="262457"/>
            <a:ext cx="3761712" cy="2339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F61D87-D1BC-E4B2-5621-FCDCF4DCC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8" y="2661630"/>
            <a:ext cx="3578236" cy="22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2015152F-7426-F259-1E74-B8467944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016E5B16-AE75-1E32-87D6-CE7766397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195" y="307028"/>
            <a:ext cx="58272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Validation on </a:t>
            </a:r>
            <a:r>
              <a:rPr lang="fr-FR" dirty="0" err="1"/>
              <a:t>fiTQun</a:t>
            </a:r>
            <a:r>
              <a:rPr lang="fr-FR" dirty="0"/>
              <a:t> C++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6B1ABB-BB2D-20CC-80B4-6D9FB726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9" y="902168"/>
            <a:ext cx="2945553" cy="1978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FE5BC-82C1-11DE-2607-DB78B6446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655" y="902168"/>
            <a:ext cx="2075010" cy="201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1601E-8226-220F-1DF9-F3D65D2C1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441" y="937270"/>
            <a:ext cx="2889066" cy="1978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B5999-88CB-C38F-26D6-7F4633D1B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99" y="2972364"/>
            <a:ext cx="2793569" cy="1921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CA90D-2A01-F076-A8CD-E88276305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511" y="3011508"/>
            <a:ext cx="2679723" cy="1842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2DEB3-DCE5-6D52-D614-982DF4348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977" y="3011508"/>
            <a:ext cx="2731891" cy="1842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7DD43D-BE27-418D-E13D-92729CCB3A33}"/>
              </a:ext>
            </a:extLst>
          </p:cNvPr>
          <p:cNvSpPr txBox="1"/>
          <p:nvPr/>
        </p:nvSpPr>
        <p:spPr>
          <a:xfrm>
            <a:off x="2222204" y="902168"/>
            <a:ext cx="3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30262-51F5-613C-E8DD-B5E8B470B196}"/>
              </a:ext>
            </a:extLst>
          </p:cNvPr>
          <p:cNvSpPr txBox="1"/>
          <p:nvPr/>
        </p:nvSpPr>
        <p:spPr>
          <a:xfrm>
            <a:off x="7733413" y="1277851"/>
            <a:ext cx="3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D854-10C3-7116-B6B0-2B4A64E81794}"/>
              </a:ext>
            </a:extLst>
          </p:cNvPr>
          <p:cNvSpPr txBox="1"/>
          <p:nvPr/>
        </p:nvSpPr>
        <p:spPr>
          <a:xfrm>
            <a:off x="2551812" y="3386169"/>
            <a:ext cx="3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BF9B3-3E08-5BC1-5903-81DA60002E87}"/>
              </a:ext>
            </a:extLst>
          </p:cNvPr>
          <p:cNvSpPr txBox="1"/>
          <p:nvPr/>
        </p:nvSpPr>
        <p:spPr>
          <a:xfrm>
            <a:off x="4930711" y="3489424"/>
            <a:ext cx="57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rgbClr val="FF0000"/>
                </a:solidFill>
              </a:rPr>
              <a:t>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DAC87-1472-16FE-FAFD-F9A4C2B8265A}"/>
              </a:ext>
            </a:extLst>
          </p:cNvPr>
          <p:cNvSpPr txBox="1"/>
          <p:nvPr/>
        </p:nvSpPr>
        <p:spPr>
          <a:xfrm>
            <a:off x="7467628" y="3477659"/>
            <a:ext cx="3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rgbClr val="FF0000"/>
                </a:solidFill>
              </a:rPr>
              <a:t>𝞱</a:t>
            </a:r>
          </a:p>
        </p:txBody>
      </p:sp>
    </p:spTree>
    <p:extLst>
      <p:ext uri="{BB962C8B-B14F-4D97-AF65-F5344CB8AC3E}">
        <p14:creationId xmlns:p14="http://schemas.microsoft.com/office/powerpoint/2010/main" val="99762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7CE04187-9F09-5F38-75A1-79A43CE2D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7FA8BDD7-C3A3-FBD6-7243-0F9E53E329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914" y="332588"/>
            <a:ext cx="58272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Reminder</a:t>
            </a:r>
            <a:endParaRPr dirty="0"/>
          </a:p>
        </p:txBody>
      </p:sp>
      <p:sp>
        <p:nvSpPr>
          <p:cNvPr id="5" name="Google Shape;424;p44">
            <a:extLst>
              <a:ext uri="{FF2B5EF4-FFF2-40B4-BE49-F238E27FC236}">
                <a16:creationId xmlns:a16="http://schemas.microsoft.com/office/drawing/2014/main" id="{6980F285-0022-A2C4-F658-019C623AAF6A}"/>
              </a:ext>
            </a:extLst>
          </p:cNvPr>
          <p:cNvSpPr txBox="1"/>
          <p:nvPr/>
        </p:nvSpPr>
        <p:spPr>
          <a:xfrm>
            <a:off x="395714" y="1030464"/>
            <a:ext cx="3974740" cy="4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General angular acceptance: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72ACF-F4EB-A4AF-722A-444867D1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439" y="1117400"/>
            <a:ext cx="3717165" cy="54571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5F3EA-9FA1-FAAF-E78E-52255931505D}"/>
              </a:ext>
            </a:extLst>
          </p:cNvPr>
          <p:cNvCxnSpPr>
            <a:cxnSpLocks/>
          </p:cNvCxnSpPr>
          <p:nvPr/>
        </p:nvCxnSpPr>
        <p:spPr>
          <a:xfrm flipV="1">
            <a:off x="7820290" y="905288"/>
            <a:ext cx="0" cy="348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424;p44">
            <a:extLst>
              <a:ext uri="{FF2B5EF4-FFF2-40B4-BE49-F238E27FC236}">
                <a16:creationId xmlns:a16="http://schemas.microsoft.com/office/drawing/2014/main" id="{693B029C-FF6B-371D-77B7-F247E455FBC5}"/>
              </a:ext>
            </a:extLst>
          </p:cNvPr>
          <p:cNvSpPr txBox="1"/>
          <p:nvPr/>
        </p:nvSpPr>
        <p:spPr>
          <a:xfrm>
            <a:off x="5212620" y="1706204"/>
            <a:ext cx="1503023" cy="4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Solid angle</a:t>
            </a:r>
          </a:p>
        </p:txBody>
      </p:sp>
      <p:sp>
        <p:nvSpPr>
          <p:cNvPr id="12" name="Google Shape;424;p44">
            <a:extLst>
              <a:ext uri="{FF2B5EF4-FFF2-40B4-BE49-F238E27FC236}">
                <a16:creationId xmlns:a16="http://schemas.microsoft.com/office/drawing/2014/main" id="{9BE66E15-7145-7B06-8ACA-FB74EB99C45A}"/>
              </a:ext>
            </a:extLst>
          </p:cNvPr>
          <p:cNvSpPr txBox="1"/>
          <p:nvPr/>
        </p:nvSpPr>
        <p:spPr>
          <a:xfrm>
            <a:off x="6511859" y="1717553"/>
            <a:ext cx="2232419" cy="4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Transmission factor</a:t>
            </a:r>
          </a:p>
        </p:txBody>
      </p:sp>
      <p:sp>
        <p:nvSpPr>
          <p:cNvPr id="13" name="Google Shape;424;p44">
            <a:extLst>
              <a:ext uri="{FF2B5EF4-FFF2-40B4-BE49-F238E27FC236}">
                <a16:creationId xmlns:a16="http://schemas.microsoft.com/office/drawing/2014/main" id="{5529513A-4440-A949-BA42-D4E5598CA0E2}"/>
              </a:ext>
            </a:extLst>
          </p:cNvPr>
          <p:cNvSpPr txBox="1"/>
          <p:nvPr/>
        </p:nvSpPr>
        <p:spPr>
          <a:xfrm>
            <a:off x="6255653" y="202318"/>
            <a:ext cx="2596433" cy="71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PMT angular acceptance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(needs tuning)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31F14-0497-0909-CB00-CA23DCB0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0" y="1750979"/>
            <a:ext cx="2940838" cy="2984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0CC0EE-A250-1229-BF8D-B7CE06CD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520" y="2263725"/>
            <a:ext cx="4327221" cy="280635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AC8513-FF02-D95A-F962-32FC0FEF8D81}"/>
              </a:ext>
            </a:extLst>
          </p:cNvPr>
          <p:cNvCxnSpPr>
            <a:cxnSpLocks/>
          </p:cNvCxnSpPr>
          <p:nvPr/>
        </p:nvCxnSpPr>
        <p:spPr>
          <a:xfrm>
            <a:off x="6957369" y="1574605"/>
            <a:ext cx="0" cy="352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FD38-B325-10D4-FB03-B05CE9A297D7}"/>
              </a:ext>
            </a:extLst>
          </p:cNvPr>
          <p:cNvCxnSpPr>
            <a:cxnSpLocks/>
          </p:cNvCxnSpPr>
          <p:nvPr/>
        </p:nvCxnSpPr>
        <p:spPr>
          <a:xfrm>
            <a:off x="6116346" y="1529830"/>
            <a:ext cx="0" cy="352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424;p44">
            <a:extLst>
              <a:ext uri="{FF2B5EF4-FFF2-40B4-BE49-F238E27FC236}">
                <a16:creationId xmlns:a16="http://schemas.microsoft.com/office/drawing/2014/main" id="{E80558D8-C0FA-B57D-A4CA-6652F59C7912}"/>
              </a:ext>
            </a:extLst>
          </p:cNvPr>
          <p:cNvSpPr txBox="1"/>
          <p:nvPr/>
        </p:nvSpPr>
        <p:spPr>
          <a:xfrm rot="20956089">
            <a:off x="4565636" y="3082825"/>
            <a:ext cx="2796987" cy="53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i="1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100 million electron bombs</a:t>
            </a:r>
          </a:p>
        </p:txBody>
      </p:sp>
    </p:spTree>
    <p:extLst>
      <p:ext uri="{BB962C8B-B14F-4D97-AF65-F5344CB8AC3E}">
        <p14:creationId xmlns:p14="http://schemas.microsoft.com/office/powerpoint/2010/main" val="19014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B5DAD-D6D4-C58B-20F3-D74434E4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CADA-7A5E-669C-5D98-C9782F74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38" y="371453"/>
            <a:ext cx="7708500" cy="572700"/>
          </a:xfrm>
        </p:spPr>
        <p:txBody>
          <a:bodyPr/>
          <a:lstStyle/>
          <a:p>
            <a:r>
              <a:rPr lang="en-FR" dirty="0"/>
              <a:t>Introduction</a:t>
            </a:r>
          </a:p>
        </p:txBody>
      </p:sp>
      <p:sp>
        <p:nvSpPr>
          <p:cNvPr id="10" name="Google Shape;322;p35">
            <a:extLst>
              <a:ext uri="{FF2B5EF4-FFF2-40B4-BE49-F238E27FC236}">
                <a16:creationId xmlns:a16="http://schemas.microsoft.com/office/drawing/2014/main" id="{2EB4DFD0-9FAE-DD9E-1A6A-E0963EE50BD6}"/>
              </a:ext>
            </a:extLst>
          </p:cNvPr>
          <p:cNvSpPr txBox="1">
            <a:spLocks/>
          </p:cNvSpPr>
          <p:nvPr/>
        </p:nvSpPr>
        <p:spPr>
          <a:xfrm>
            <a:off x="370876" y="1018068"/>
            <a:ext cx="73751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New tuning tools for HK: </a:t>
            </a:r>
            <a:r>
              <a:rPr lang="en-GB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WCSimFQTuningTools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(mainly in python)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5FA1A-9058-A508-2AE7-B6898F8DBFF0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1</a:t>
            </a:r>
            <a:endParaRPr lang="en-FR" dirty="0"/>
          </a:p>
        </p:txBody>
      </p:sp>
      <p:sp>
        <p:nvSpPr>
          <p:cNvPr id="6" name="Google Shape;322;p35">
            <a:extLst>
              <a:ext uri="{FF2B5EF4-FFF2-40B4-BE49-F238E27FC236}">
                <a16:creationId xmlns:a16="http://schemas.microsoft.com/office/drawing/2014/main" id="{30B8522C-4BC2-7E1C-E234-612313CCA778}"/>
              </a:ext>
            </a:extLst>
          </p:cNvPr>
          <p:cNvSpPr txBox="1">
            <a:spLocks/>
          </p:cNvSpPr>
          <p:nvPr/>
        </p:nvSpPr>
        <p:spPr>
          <a:xfrm>
            <a:off x="647322" y="1534264"/>
            <a:ext cx="7375132" cy="113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en-GB" dirty="0" err="1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Developped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by Gonzalo Diaz (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https://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git.hyperk.org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pyfitqun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WCSimFQTuningTools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Same principle as the usual  tuning tools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Commented, documented and easy to use</a:t>
            </a:r>
          </a:p>
        </p:txBody>
      </p:sp>
    </p:spTree>
    <p:extLst>
      <p:ext uri="{BB962C8B-B14F-4D97-AF65-F5344CB8AC3E}">
        <p14:creationId xmlns:p14="http://schemas.microsoft.com/office/powerpoint/2010/main" val="351170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DE430335-CA49-A680-2992-5840AC5C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89214AD2-C0CE-9A1C-DF50-A15066554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066" y="251549"/>
            <a:ext cx="58272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PMT </a:t>
            </a:r>
            <a:r>
              <a:rPr lang="fr-FR" dirty="0" err="1"/>
              <a:t>angular</a:t>
            </a:r>
            <a:r>
              <a:rPr lang="fr-FR" dirty="0"/>
              <a:t> acceptance </a:t>
            </a:r>
            <a:r>
              <a:rPr lang="fr-FR" sz="3600" dirty="0"/>
              <a:t>𝜀</a:t>
            </a:r>
            <a:endParaRPr dirty="0"/>
          </a:p>
        </p:txBody>
      </p:sp>
      <p:sp>
        <p:nvSpPr>
          <p:cNvPr id="5" name="Google Shape;424;p44">
            <a:extLst>
              <a:ext uri="{FF2B5EF4-FFF2-40B4-BE49-F238E27FC236}">
                <a16:creationId xmlns:a16="http://schemas.microsoft.com/office/drawing/2014/main" id="{D90027D5-627B-943C-697F-C88C9DD1C543}"/>
              </a:ext>
            </a:extLst>
          </p:cNvPr>
          <p:cNvSpPr txBox="1"/>
          <p:nvPr/>
        </p:nvSpPr>
        <p:spPr>
          <a:xfrm>
            <a:off x="530475" y="1623867"/>
            <a:ext cx="5827280" cy="4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           can be approximated by the first R-bin</a:t>
            </a:r>
            <a:endParaRPr lang="en-GB" sz="2000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D45F6E-DF27-AB70-41E2-4A13875E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61" y="2177745"/>
            <a:ext cx="4573004" cy="2965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D5A52-E509-31CA-EA4D-BD2DD1F4F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75" y="1025085"/>
            <a:ext cx="5164501" cy="5411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D3333-CC0E-50E0-6FA9-07EFDF348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33" y="1624529"/>
            <a:ext cx="611523" cy="482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F9232E-5786-EFE9-41F8-0325D053AE02}"/>
              </a:ext>
            </a:extLst>
          </p:cNvPr>
          <p:cNvSpPr/>
          <p:nvPr/>
        </p:nvSpPr>
        <p:spPr>
          <a:xfrm>
            <a:off x="4357325" y="2550280"/>
            <a:ext cx="392475" cy="2002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1B5606-EFCC-5FA9-A09B-74EE13076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" y="2571749"/>
            <a:ext cx="3217456" cy="191201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78A3AA-FCC9-22D7-9E62-2AE1F860D4CC}"/>
              </a:ext>
            </a:extLst>
          </p:cNvPr>
          <p:cNvCxnSpPr>
            <a:cxnSpLocks/>
          </p:cNvCxnSpPr>
          <p:nvPr/>
        </p:nvCxnSpPr>
        <p:spPr>
          <a:xfrm flipH="1">
            <a:off x="3226912" y="3100850"/>
            <a:ext cx="11304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4A6FC2-8DBE-810B-D71E-F0C2F50A8DEF}"/>
              </a:ext>
            </a:extLst>
          </p:cNvPr>
          <p:cNvSpPr txBox="1"/>
          <p:nvPr/>
        </p:nvSpPr>
        <p:spPr>
          <a:xfrm>
            <a:off x="1126428" y="2550280"/>
            <a:ext cx="864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𝜀(𝜂)</a:t>
            </a:r>
            <a:endParaRPr lang="en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3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51708D56-AE3A-0893-C515-CD79E013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50ED1E27-AC29-E329-70D9-4E6A16D91F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066" y="251549"/>
            <a:ext cx="58272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PMT </a:t>
            </a:r>
            <a:r>
              <a:rPr lang="fr-FR" dirty="0" err="1"/>
              <a:t>angular</a:t>
            </a:r>
            <a:r>
              <a:rPr lang="fr-FR" dirty="0"/>
              <a:t> acceptance </a:t>
            </a:r>
            <a:r>
              <a:rPr lang="fr-FR" sz="3600" dirty="0"/>
              <a:t>𝜀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1639F-91F4-C726-9854-3DC3C256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40" y="1617384"/>
            <a:ext cx="5352806" cy="3167987"/>
          </a:xfrm>
          <a:prstGeom prst="rect">
            <a:avLst/>
          </a:prstGeom>
        </p:spPr>
      </p:pic>
      <p:sp>
        <p:nvSpPr>
          <p:cNvPr id="9" name="Google Shape;424;p44">
            <a:extLst>
              <a:ext uri="{FF2B5EF4-FFF2-40B4-BE49-F238E27FC236}">
                <a16:creationId xmlns:a16="http://schemas.microsoft.com/office/drawing/2014/main" id="{6A842FC2-6F74-E2D7-FD2E-F10BEF02AA1C}"/>
              </a:ext>
            </a:extLst>
          </p:cNvPr>
          <p:cNvSpPr txBox="1"/>
          <p:nvPr/>
        </p:nvSpPr>
        <p:spPr>
          <a:xfrm>
            <a:off x="401520" y="1041357"/>
            <a:ext cx="5827280" cy="4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Comparison with HK2024 official tuning</a:t>
            </a:r>
            <a:endParaRPr lang="en-GB" sz="2000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0" name="Google Shape;424;p44">
            <a:extLst>
              <a:ext uri="{FF2B5EF4-FFF2-40B4-BE49-F238E27FC236}">
                <a16:creationId xmlns:a16="http://schemas.microsoft.com/office/drawing/2014/main" id="{E795F4A2-B904-367C-4619-DC9B78EDB737}"/>
              </a:ext>
            </a:extLst>
          </p:cNvPr>
          <p:cNvSpPr txBox="1"/>
          <p:nvPr/>
        </p:nvSpPr>
        <p:spPr>
          <a:xfrm>
            <a:off x="6011084" y="2585705"/>
            <a:ext cx="2915200" cy="88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Impact on the vertex reconstruction?</a:t>
            </a:r>
            <a:endParaRPr lang="en-GB" sz="2000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  <p:extLst>
      <p:ext uri="{BB962C8B-B14F-4D97-AF65-F5344CB8AC3E}">
        <p14:creationId xmlns:p14="http://schemas.microsoft.com/office/powerpoint/2010/main" val="21132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6B79-DCB7-8162-F52C-A9A3EE3F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1177-120A-5EFF-BB91-D118CC6E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38" y="371453"/>
            <a:ext cx="7708500" cy="572700"/>
          </a:xfrm>
        </p:spPr>
        <p:txBody>
          <a:bodyPr/>
          <a:lstStyle/>
          <a:p>
            <a:r>
              <a:rPr lang="en-FR" dirty="0"/>
              <a:t>Introduction</a:t>
            </a:r>
          </a:p>
        </p:txBody>
      </p:sp>
      <p:sp>
        <p:nvSpPr>
          <p:cNvPr id="10" name="Google Shape;322;p35">
            <a:extLst>
              <a:ext uri="{FF2B5EF4-FFF2-40B4-BE49-F238E27FC236}">
                <a16:creationId xmlns:a16="http://schemas.microsoft.com/office/drawing/2014/main" id="{30618D10-1685-D02D-80BD-2A884B2AA33D}"/>
              </a:ext>
            </a:extLst>
          </p:cNvPr>
          <p:cNvSpPr txBox="1">
            <a:spLocks/>
          </p:cNvSpPr>
          <p:nvPr/>
        </p:nvSpPr>
        <p:spPr>
          <a:xfrm>
            <a:off x="370876" y="1018068"/>
            <a:ext cx="73751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New tuning tools for HK: </a:t>
            </a:r>
            <a:r>
              <a:rPr lang="en-GB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WCSimFQTuningTools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(mainly in python)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4D79C-B6E7-2E6C-EFFC-AC48FADE848B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1</a:t>
            </a:r>
            <a:endParaRPr lang="en-FR" dirty="0"/>
          </a:p>
        </p:txBody>
      </p:sp>
      <p:sp>
        <p:nvSpPr>
          <p:cNvPr id="6" name="Google Shape;322;p35">
            <a:extLst>
              <a:ext uri="{FF2B5EF4-FFF2-40B4-BE49-F238E27FC236}">
                <a16:creationId xmlns:a16="http://schemas.microsoft.com/office/drawing/2014/main" id="{73678CA0-43C9-7D7E-E95C-435F9EE3DB0B}"/>
              </a:ext>
            </a:extLst>
          </p:cNvPr>
          <p:cNvSpPr txBox="1">
            <a:spLocks/>
          </p:cNvSpPr>
          <p:nvPr/>
        </p:nvSpPr>
        <p:spPr>
          <a:xfrm>
            <a:off x="647322" y="1534264"/>
            <a:ext cx="7375132" cy="113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en-GB" dirty="0" err="1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Developped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by Gonzalo Diaz (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https://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git.hyperk.org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pyfitqun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WCSimFQTuningTools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Same principle as the usual  tuning tools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Commented, documented and easy to use</a:t>
            </a:r>
          </a:p>
        </p:txBody>
      </p:sp>
      <p:sp>
        <p:nvSpPr>
          <p:cNvPr id="7" name="Google Shape;322;p35">
            <a:extLst>
              <a:ext uri="{FF2B5EF4-FFF2-40B4-BE49-F238E27FC236}">
                <a16:creationId xmlns:a16="http://schemas.microsoft.com/office/drawing/2014/main" id="{64CD6357-BC62-9314-004B-8859B8C70E5D}"/>
              </a:ext>
            </a:extLst>
          </p:cNvPr>
          <p:cNvSpPr txBox="1">
            <a:spLocks/>
          </p:cNvSpPr>
          <p:nvPr/>
        </p:nvSpPr>
        <p:spPr>
          <a:xfrm>
            <a:off x="370876" y="2699106"/>
            <a:ext cx="73751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My work: Validation</a:t>
            </a:r>
          </a:p>
        </p:txBody>
      </p:sp>
      <p:sp>
        <p:nvSpPr>
          <p:cNvPr id="8" name="Google Shape;322;p35">
            <a:extLst>
              <a:ext uri="{FF2B5EF4-FFF2-40B4-BE49-F238E27FC236}">
                <a16:creationId xmlns:a16="http://schemas.microsoft.com/office/drawing/2014/main" id="{E5AE1FD3-2EF6-C349-9B65-54B1CE0E7B7F}"/>
              </a:ext>
            </a:extLst>
          </p:cNvPr>
          <p:cNvSpPr txBox="1">
            <a:spLocks/>
          </p:cNvSpPr>
          <p:nvPr/>
        </p:nvSpPr>
        <p:spPr>
          <a:xfrm>
            <a:off x="647322" y="3181578"/>
            <a:ext cx="7375132" cy="81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Goal: same reconstruction performances using the </a:t>
            </a:r>
            <a:r>
              <a:rPr lang="en-GB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new tuning 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and the  </a:t>
            </a:r>
            <a:r>
              <a:rPr lang="en-GB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HK2024 official tuning</a:t>
            </a:r>
          </a:p>
        </p:txBody>
      </p:sp>
    </p:spTree>
    <p:extLst>
      <p:ext uri="{BB962C8B-B14F-4D97-AF65-F5344CB8AC3E}">
        <p14:creationId xmlns:p14="http://schemas.microsoft.com/office/powerpoint/2010/main" val="362404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7E7D-7DDE-5E7B-48FF-EAE2826B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B1B6-B48B-8876-6BD3-97E313C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38" y="371453"/>
            <a:ext cx="7708500" cy="572700"/>
          </a:xfrm>
        </p:spPr>
        <p:txBody>
          <a:bodyPr/>
          <a:lstStyle/>
          <a:p>
            <a:r>
              <a:rPr lang="en-FR" dirty="0"/>
              <a:t>Introduction</a:t>
            </a:r>
          </a:p>
        </p:txBody>
      </p:sp>
      <p:sp>
        <p:nvSpPr>
          <p:cNvPr id="10" name="Google Shape;322;p35">
            <a:extLst>
              <a:ext uri="{FF2B5EF4-FFF2-40B4-BE49-F238E27FC236}">
                <a16:creationId xmlns:a16="http://schemas.microsoft.com/office/drawing/2014/main" id="{06A1C140-94A7-6746-FA0F-CF74866284F5}"/>
              </a:ext>
            </a:extLst>
          </p:cNvPr>
          <p:cNvSpPr txBox="1">
            <a:spLocks/>
          </p:cNvSpPr>
          <p:nvPr/>
        </p:nvSpPr>
        <p:spPr>
          <a:xfrm>
            <a:off x="370876" y="1018068"/>
            <a:ext cx="73751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New tuning tools for HK: </a:t>
            </a:r>
            <a:r>
              <a:rPr lang="en-GB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WCSimFQTuningTools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(mainly in python)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FDD9C-B79A-D86E-EF79-7E5600DB46EF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1</a:t>
            </a:r>
            <a:endParaRPr lang="en-FR" dirty="0"/>
          </a:p>
        </p:txBody>
      </p:sp>
      <p:sp>
        <p:nvSpPr>
          <p:cNvPr id="6" name="Google Shape;322;p35">
            <a:extLst>
              <a:ext uri="{FF2B5EF4-FFF2-40B4-BE49-F238E27FC236}">
                <a16:creationId xmlns:a16="http://schemas.microsoft.com/office/drawing/2014/main" id="{F5CE7DE4-7DA7-5726-4519-F3E3E07A2523}"/>
              </a:ext>
            </a:extLst>
          </p:cNvPr>
          <p:cNvSpPr txBox="1">
            <a:spLocks/>
          </p:cNvSpPr>
          <p:nvPr/>
        </p:nvSpPr>
        <p:spPr>
          <a:xfrm>
            <a:off x="647322" y="1534264"/>
            <a:ext cx="7375132" cy="113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en-GB" dirty="0" err="1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Developped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by Gonzalo Diaz (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https://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git.hyperk.org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pyfitqun</a:t>
            </a:r>
            <a:r>
              <a:rPr lang="en-GB" sz="1200" i="1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/</a:t>
            </a:r>
            <a:r>
              <a:rPr lang="en-GB" sz="1200" i="1" dirty="0" err="1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WCSimFQTuningTools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Same principle as the usual  tuning tools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Commented, documented and easy to use</a:t>
            </a:r>
          </a:p>
        </p:txBody>
      </p:sp>
      <p:sp>
        <p:nvSpPr>
          <p:cNvPr id="7" name="Google Shape;322;p35">
            <a:extLst>
              <a:ext uri="{FF2B5EF4-FFF2-40B4-BE49-F238E27FC236}">
                <a16:creationId xmlns:a16="http://schemas.microsoft.com/office/drawing/2014/main" id="{6086F02E-6878-6CE1-F890-AA9FB77C378C}"/>
              </a:ext>
            </a:extLst>
          </p:cNvPr>
          <p:cNvSpPr txBox="1">
            <a:spLocks/>
          </p:cNvSpPr>
          <p:nvPr/>
        </p:nvSpPr>
        <p:spPr>
          <a:xfrm>
            <a:off x="370876" y="2699106"/>
            <a:ext cx="73751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My work: Validation</a:t>
            </a:r>
          </a:p>
        </p:txBody>
      </p:sp>
      <p:sp>
        <p:nvSpPr>
          <p:cNvPr id="8" name="Google Shape;322;p35">
            <a:extLst>
              <a:ext uri="{FF2B5EF4-FFF2-40B4-BE49-F238E27FC236}">
                <a16:creationId xmlns:a16="http://schemas.microsoft.com/office/drawing/2014/main" id="{5A0240B0-C5DF-CA3F-7876-74DF01F423D6}"/>
              </a:ext>
            </a:extLst>
          </p:cNvPr>
          <p:cNvSpPr txBox="1">
            <a:spLocks/>
          </p:cNvSpPr>
          <p:nvPr/>
        </p:nvSpPr>
        <p:spPr>
          <a:xfrm>
            <a:off x="647322" y="3181578"/>
            <a:ext cx="7375132" cy="81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Goal: same reconstruction performances using the </a:t>
            </a:r>
            <a:r>
              <a:rPr lang="en-GB" dirty="0">
                <a:solidFill>
                  <a:srgbClr val="0070C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new tuning 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and the  </a:t>
            </a:r>
            <a:r>
              <a:rPr lang="en-GB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HK2024 official tuning</a:t>
            </a:r>
          </a:p>
        </p:txBody>
      </p:sp>
      <p:sp>
        <p:nvSpPr>
          <p:cNvPr id="9" name="Google Shape;322;p35">
            <a:extLst>
              <a:ext uri="{FF2B5EF4-FFF2-40B4-BE49-F238E27FC236}">
                <a16:creationId xmlns:a16="http://schemas.microsoft.com/office/drawing/2014/main" id="{36CAFED1-EF86-E037-C1A8-0FDC6E77AA5A}"/>
              </a:ext>
            </a:extLst>
          </p:cNvPr>
          <p:cNvSpPr txBox="1">
            <a:spLocks/>
          </p:cNvSpPr>
          <p:nvPr/>
        </p:nvSpPr>
        <p:spPr>
          <a:xfrm>
            <a:off x="370876" y="3998858"/>
            <a:ext cx="73751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This presentation: </a:t>
            </a:r>
            <a:r>
              <a:rPr lang="en-GB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final results</a:t>
            </a:r>
            <a:r>
              <a:rPr lang="en-GB" dirty="0">
                <a:solidFill>
                  <a:schemeClr val="tx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8204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42DDCDB4-F11F-F0BD-4BF2-BCB99EA7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0A73E433-9B00-DE3E-5C6C-B7C0CDC76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586" y="320443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Reminder</a:t>
            </a:r>
            <a:r>
              <a:rPr lang="fr-FR" dirty="0"/>
              <a:t>: </a:t>
            </a:r>
            <a:r>
              <a:rPr lang="fr-FR" dirty="0" err="1"/>
              <a:t>Likelihood</a:t>
            </a:r>
            <a:endParaRPr dirty="0"/>
          </a:p>
        </p:txBody>
      </p:sp>
      <p:sp>
        <p:nvSpPr>
          <p:cNvPr id="424" name="Google Shape;424;p44">
            <a:extLst>
              <a:ext uri="{FF2B5EF4-FFF2-40B4-BE49-F238E27FC236}">
                <a16:creationId xmlns:a16="http://schemas.microsoft.com/office/drawing/2014/main" id="{345E391A-5992-7B48-FDFF-AF0B5693F401}"/>
              </a:ext>
            </a:extLst>
          </p:cNvPr>
          <p:cNvSpPr txBox="1"/>
          <p:nvPr/>
        </p:nvSpPr>
        <p:spPr>
          <a:xfrm>
            <a:off x="1171390" y="1359801"/>
            <a:ext cx="2861367" cy="4658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Unhit probability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A4ED5-6DBD-D593-5AE1-49C6B94F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93" y="4292390"/>
            <a:ext cx="1661036" cy="454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F6B84-7532-0C5C-E89B-FF1B714B0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5" y="2313536"/>
            <a:ext cx="7469632" cy="919485"/>
          </a:xfrm>
          <a:prstGeom prst="rect">
            <a:avLst/>
          </a:prstGeom>
        </p:spPr>
      </p:pic>
      <p:sp>
        <p:nvSpPr>
          <p:cNvPr id="10" name="Google Shape;424;p44">
            <a:extLst>
              <a:ext uri="{FF2B5EF4-FFF2-40B4-BE49-F238E27FC236}">
                <a16:creationId xmlns:a16="http://schemas.microsoft.com/office/drawing/2014/main" id="{7A375378-EDA0-CBCB-A0CA-E5E52F12DDDD}"/>
              </a:ext>
            </a:extLst>
          </p:cNvPr>
          <p:cNvSpPr txBox="1"/>
          <p:nvPr/>
        </p:nvSpPr>
        <p:spPr>
          <a:xfrm>
            <a:off x="1287198" y="3416685"/>
            <a:ext cx="2861367" cy="1406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Predicted charge deposit in each PMT knowing </a:t>
            </a:r>
            <a:r>
              <a:rPr lang="en-GB" sz="1800" b="1" i="1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x</a:t>
            </a:r>
          </a:p>
        </p:txBody>
      </p:sp>
      <p:sp>
        <p:nvSpPr>
          <p:cNvPr id="12" name="Google Shape;424;p44">
            <a:extLst>
              <a:ext uri="{FF2B5EF4-FFF2-40B4-BE49-F238E27FC236}">
                <a16:creationId xmlns:a16="http://schemas.microsoft.com/office/drawing/2014/main" id="{AD48A19A-0465-EE34-DD48-46B3C3D7303B}"/>
              </a:ext>
            </a:extLst>
          </p:cNvPr>
          <p:cNvSpPr txBox="1"/>
          <p:nvPr/>
        </p:nvSpPr>
        <p:spPr>
          <a:xfrm>
            <a:off x="5034310" y="994128"/>
            <a:ext cx="2861367" cy="11210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Charge PDF: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Probability of detecting charge qi knowing </a:t>
            </a:r>
            <a:r>
              <a:rPr lang="en-GB" sz="1800" dirty="0" err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mui</a:t>
            </a:r>
            <a:endParaRPr lang="en-GB" sz="1800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3" name="Google Shape;424;p44">
            <a:extLst>
              <a:ext uri="{FF2B5EF4-FFF2-40B4-BE49-F238E27FC236}">
                <a16:creationId xmlns:a16="http://schemas.microsoft.com/office/drawing/2014/main" id="{DE25B1AA-62BA-CA11-4AA2-DDE2044C4F87}"/>
              </a:ext>
            </a:extLst>
          </p:cNvPr>
          <p:cNvSpPr txBox="1"/>
          <p:nvPr/>
        </p:nvSpPr>
        <p:spPr>
          <a:xfrm>
            <a:off x="5353232" y="3574902"/>
            <a:ext cx="3041776" cy="1248155"/>
          </a:xfrm>
          <a:prstGeom prst="rect">
            <a:avLst/>
          </a:prstGeom>
          <a:noFill/>
          <a:ln w="38100">
            <a:solidFill>
              <a:srgbClr val="E4E30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Time PDF: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Probability of measuring time </a:t>
            </a:r>
            <a:r>
              <a:rPr lang="en-GB" sz="1800" dirty="0" err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ti</a:t>
            </a: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knowing </a:t>
            </a:r>
            <a:r>
              <a:rPr lang="en-GB" sz="2400" b="1" i="1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x</a:t>
            </a:r>
            <a:endParaRPr lang="en-GB" sz="1800" b="1" i="1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52B3CD-6C71-E2B8-D0AE-9CB487A94A93}"/>
              </a:ext>
            </a:extLst>
          </p:cNvPr>
          <p:cNvCxnSpPr>
            <a:cxnSpLocks/>
            <a:endCxn id="424" idx="2"/>
          </p:cNvCxnSpPr>
          <p:nvPr/>
        </p:nvCxnSpPr>
        <p:spPr>
          <a:xfrm flipV="1">
            <a:off x="2349795" y="1825613"/>
            <a:ext cx="252279" cy="7277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D7670E-9CA1-036E-20AB-920EC666340E}"/>
              </a:ext>
            </a:extLst>
          </p:cNvPr>
          <p:cNvCxnSpPr>
            <a:cxnSpLocks/>
          </p:cNvCxnSpPr>
          <p:nvPr/>
        </p:nvCxnSpPr>
        <p:spPr>
          <a:xfrm flipH="1">
            <a:off x="3219692" y="2931863"/>
            <a:ext cx="142974" cy="484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705B28-4B05-DDCE-C67B-F2D3221A239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377672" y="2115203"/>
            <a:ext cx="87322" cy="4629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95898A-C36F-2009-39D4-6DCE1551AAF8}"/>
              </a:ext>
            </a:extLst>
          </p:cNvPr>
          <p:cNvCxnSpPr>
            <a:cxnSpLocks/>
          </p:cNvCxnSpPr>
          <p:nvPr/>
        </p:nvCxnSpPr>
        <p:spPr>
          <a:xfrm flipH="1">
            <a:off x="7260734" y="2931863"/>
            <a:ext cx="117750" cy="643039"/>
          </a:xfrm>
          <a:prstGeom prst="straightConnector1">
            <a:avLst/>
          </a:prstGeom>
          <a:ln w="57150">
            <a:solidFill>
              <a:srgbClr val="E4E3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5EDACB-6ECD-BFAE-71D2-58D4BDED81C0}"/>
              </a:ext>
            </a:extLst>
          </p:cNvPr>
          <p:cNvSpPr txBox="1"/>
          <p:nvPr/>
        </p:nvSpPr>
        <p:spPr>
          <a:xfrm>
            <a:off x="8455743" y="4504595"/>
            <a:ext cx="43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982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9BBB48E5-207A-D231-5273-398A367F6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51019633-F372-C825-F300-E0AA7E1C53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748" y="445025"/>
            <a:ext cx="49695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Reminder</a:t>
            </a:r>
            <a:r>
              <a:rPr lang="fr-FR" dirty="0"/>
              <a:t>: </a:t>
            </a:r>
            <a:r>
              <a:rPr lang="fr-FR" dirty="0" err="1"/>
              <a:t>Predicted</a:t>
            </a:r>
            <a:r>
              <a:rPr lang="fr-FR" dirty="0"/>
              <a:t> charges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B1BDC-1DE4-552D-F5E0-69A581A4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6" y="2631427"/>
            <a:ext cx="6864549" cy="9044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C62E81-EBD1-E5A8-C593-76A7202AB0F1}"/>
              </a:ext>
            </a:extLst>
          </p:cNvPr>
          <p:cNvCxnSpPr>
            <a:cxnSpLocks/>
          </p:cNvCxnSpPr>
          <p:nvPr/>
        </p:nvCxnSpPr>
        <p:spPr>
          <a:xfrm>
            <a:off x="3385455" y="3395477"/>
            <a:ext cx="0" cy="41332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C03FC-264C-A8CC-E70D-AFADA2A4B9FE}"/>
              </a:ext>
            </a:extLst>
          </p:cNvPr>
          <p:cNvSpPr txBox="1"/>
          <p:nvPr/>
        </p:nvSpPr>
        <p:spPr>
          <a:xfrm>
            <a:off x="1641925" y="3853117"/>
            <a:ext cx="3487059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000" dirty="0"/>
              <a:t>Cherenkov profiles</a:t>
            </a:r>
          </a:p>
          <a:p>
            <a:pPr algn="ctr"/>
            <a:r>
              <a:rPr lang="en-FR" sz="2000" dirty="0"/>
              <a:t>= photon emission per track length and solid angle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1256A-166C-E9D1-D317-B221F26477FC}"/>
              </a:ext>
            </a:extLst>
          </p:cNvPr>
          <p:cNvSpPr txBox="1"/>
          <p:nvPr/>
        </p:nvSpPr>
        <p:spPr>
          <a:xfrm>
            <a:off x="7079300" y="357494"/>
            <a:ext cx="17526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1800" dirty="0"/>
              <a:t>= Track length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6275D-6840-881B-D498-A99DBD61259D}"/>
              </a:ext>
            </a:extLst>
          </p:cNvPr>
          <p:cNvSpPr txBox="1"/>
          <p:nvPr/>
        </p:nvSpPr>
        <p:spPr>
          <a:xfrm>
            <a:off x="5508216" y="1624686"/>
            <a:ext cx="2612567" cy="400110"/>
          </a:xfrm>
          <a:prstGeom prst="rect">
            <a:avLst/>
          </a:prstGeom>
          <a:noFill/>
          <a:ln w="38100">
            <a:solidFill>
              <a:srgbClr val="E4E3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000" dirty="0"/>
              <a:t>Angular response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AA7A0A-2883-F5F0-A3C5-91706226BA54}"/>
              </a:ext>
            </a:extLst>
          </p:cNvPr>
          <p:cNvCxnSpPr>
            <a:cxnSpLocks/>
          </p:cNvCxnSpPr>
          <p:nvPr/>
        </p:nvCxnSpPr>
        <p:spPr>
          <a:xfrm flipV="1">
            <a:off x="6243242" y="2100223"/>
            <a:ext cx="389744" cy="411850"/>
          </a:xfrm>
          <a:prstGeom prst="straightConnector1">
            <a:avLst/>
          </a:prstGeom>
          <a:ln w="57150">
            <a:solidFill>
              <a:srgbClr val="E4E3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01277EF-816E-EED5-42B8-83A4BEAD5429}"/>
              </a:ext>
            </a:extLst>
          </p:cNvPr>
          <p:cNvSpPr/>
          <p:nvPr/>
        </p:nvSpPr>
        <p:spPr>
          <a:xfrm rot="19078014">
            <a:off x="4856778" y="2578134"/>
            <a:ext cx="2401605" cy="2196906"/>
          </a:xfrm>
          <a:prstGeom prst="arc">
            <a:avLst/>
          </a:prstGeom>
          <a:ln w="57150">
            <a:solidFill>
              <a:srgbClr val="E4E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C9D64E-B40B-9776-CBF9-FEC625652773}"/>
              </a:ext>
            </a:extLst>
          </p:cNvPr>
          <p:cNvCxnSpPr>
            <a:cxnSpLocks/>
          </p:cNvCxnSpPr>
          <p:nvPr/>
        </p:nvCxnSpPr>
        <p:spPr>
          <a:xfrm>
            <a:off x="6186671" y="906749"/>
            <a:ext cx="892629" cy="39745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DF4929F-7FFB-A127-3964-13D9CA72D394}"/>
              </a:ext>
            </a:extLst>
          </p:cNvPr>
          <p:cNvSpPr/>
          <p:nvPr/>
        </p:nvSpPr>
        <p:spPr>
          <a:xfrm>
            <a:off x="5675088" y="546903"/>
            <a:ext cx="573312" cy="5255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5FC9962D-8E1B-C00C-116B-A9C1D5FEE194}"/>
              </a:ext>
            </a:extLst>
          </p:cNvPr>
          <p:cNvSpPr/>
          <p:nvPr/>
        </p:nvSpPr>
        <p:spPr>
          <a:xfrm rot="17717018">
            <a:off x="6633471" y="410705"/>
            <a:ext cx="253023" cy="8983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3D3514-9AE8-2243-D757-38FC78C3C66C}"/>
              </a:ext>
            </a:extLst>
          </p:cNvPr>
          <p:cNvSpPr txBox="1"/>
          <p:nvPr/>
        </p:nvSpPr>
        <p:spPr>
          <a:xfrm>
            <a:off x="6730295" y="242624"/>
            <a:ext cx="489858" cy="52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/>
              <a:t>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D47181-25CF-23C4-13CE-2219C7571173}"/>
              </a:ext>
            </a:extLst>
          </p:cNvPr>
          <p:cNvSpPr txBox="1"/>
          <p:nvPr/>
        </p:nvSpPr>
        <p:spPr>
          <a:xfrm>
            <a:off x="5753384" y="513536"/>
            <a:ext cx="489858" cy="52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DA9E3-6F39-37A6-9BFC-9B108A29F870}"/>
              </a:ext>
            </a:extLst>
          </p:cNvPr>
          <p:cNvSpPr txBox="1"/>
          <p:nvPr/>
        </p:nvSpPr>
        <p:spPr>
          <a:xfrm>
            <a:off x="8377518" y="4504595"/>
            <a:ext cx="51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51BDD-B011-8618-515F-EF814DC832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540" b="3078"/>
          <a:stretch/>
        </p:blipFill>
        <p:spPr>
          <a:xfrm>
            <a:off x="5204110" y="3535878"/>
            <a:ext cx="2883131" cy="1489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4E311C-CB80-9EFB-5BCB-C028979B1BE0}"/>
              </a:ext>
            </a:extLst>
          </p:cNvPr>
          <p:cNvSpPr/>
          <p:nvPr/>
        </p:nvSpPr>
        <p:spPr>
          <a:xfrm>
            <a:off x="5204110" y="3459707"/>
            <a:ext cx="2847553" cy="1565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A1EF7-720F-1FAE-40BE-42A983D0B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759" y="1099702"/>
            <a:ext cx="2403209" cy="15585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6E573B-6504-3457-D1C0-321121F3D00F}"/>
              </a:ext>
            </a:extLst>
          </p:cNvPr>
          <p:cNvSpPr/>
          <p:nvPr/>
        </p:nvSpPr>
        <p:spPr>
          <a:xfrm>
            <a:off x="2900759" y="1020909"/>
            <a:ext cx="2430843" cy="1637359"/>
          </a:xfrm>
          <a:prstGeom prst="rect">
            <a:avLst/>
          </a:prstGeom>
          <a:noFill/>
          <a:ln w="38100">
            <a:solidFill>
              <a:srgbClr val="E4E3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6787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1CC5FC6A-074A-01D6-6D68-4FC0504B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77F2CE05-34BF-7E26-BB87-E2EC55B3B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195" y="307028"/>
            <a:ext cx="76117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Cherenkov</a:t>
            </a:r>
            <a:r>
              <a:rPr lang="fr-FR" dirty="0"/>
              <a:t> profiles &amp; Charge </a:t>
            </a:r>
            <a:r>
              <a:rPr lang="fr-FR" dirty="0" err="1"/>
              <a:t>pdf</a:t>
            </a:r>
            <a:r>
              <a:rPr lang="fr-FR" dirty="0"/>
              <a:t> validation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CAAD8-68F8-7545-4F5E-6B1BB6A0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6" y="1554660"/>
            <a:ext cx="4232757" cy="2867756"/>
          </a:xfrm>
          <a:prstGeom prst="rect">
            <a:avLst/>
          </a:prstGeom>
        </p:spPr>
      </p:pic>
      <p:sp>
        <p:nvSpPr>
          <p:cNvPr id="5" name="Google Shape;424;p44">
            <a:extLst>
              <a:ext uri="{FF2B5EF4-FFF2-40B4-BE49-F238E27FC236}">
                <a16:creationId xmlns:a16="http://schemas.microsoft.com/office/drawing/2014/main" id="{AFC62CFC-2557-3EED-9062-FD6E687B0B47}"/>
              </a:ext>
            </a:extLst>
          </p:cNvPr>
          <p:cNvSpPr txBox="1"/>
          <p:nvPr/>
        </p:nvSpPr>
        <p:spPr>
          <a:xfrm>
            <a:off x="206622" y="834170"/>
            <a:ext cx="8470183" cy="83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Momentum reconstruction using a 2GeV electron particle gun at the </a:t>
            </a:r>
            <a:r>
              <a:rPr lang="en-GB" sz="1800" dirty="0" err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center</a:t>
            </a: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(without scattering)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905D3-E777-6C4B-B5E2-75FB0143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057" y="1554660"/>
            <a:ext cx="3183054" cy="2952026"/>
          </a:xfrm>
          <a:prstGeom prst="rect">
            <a:avLst/>
          </a:prstGeom>
        </p:spPr>
      </p:pic>
      <p:sp>
        <p:nvSpPr>
          <p:cNvPr id="6" name="Google Shape;424;p44">
            <a:extLst>
              <a:ext uri="{FF2B5EF4-FFF2-40B4-BE49-F238E27FC236}">
                <a16:creationId xmlns:a16="http://schemas.microsoft.com/office/drawing/2014/main" id="{FC88995E-521A-E57A-B9D9-CF27DB2F9FD5}"/>
              </a:ext>
            </a:extLst>
          </p:cNvPr>
          <p:cNvSpPr txBox="1"/>
          <p:nvPr/>
        </p:nvSpPr>
        <p:spPr>
          <a:xfrm>
            <a:off x="336908" y="4362325"/>
            <a:ext cx="8470183" cy="66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Also good vertex and direction reconstruction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E42AA-69B0-7683-A7AD-E2E7F3CFD985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4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15303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4C4DC248-8FCD-FF35-BCF4-A2E51018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08B9A07C-625E-5251-33C9-655FDB81BD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195" y="307028"/>
            <a:ext cx="77431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Cherenkov</a:t>
            </a:r>
            <a:r>
              <a:rPr lang="fr-FR" dirty="0"/>
              <a:t> profiles &amp; Charge </a:t>
            </a:r>
            <a:r>
              <a:rPr lang="fr-FR" dirty="0" err="1"/>
              <a:t>pdf</a:t>
            </a:r>
            <a:r>
              <a:rPr lang="fr-FR" dirty="0"/>
              <a:t> validation</a:t>
            </a:r>
            <a:endParaRPr dirty="0"/>
          </a:p>
        </p:txBody>
      </p:sp>
      <p:sp>
        <p:nvSpPr>
          <p:cNvPr id="5" name="Google Shape;424;p44">
            <a:extLst>
              <a:ext uri="{FF2B5EF4-FFF2-40B4-BE49-F238E27FC236}">
                <a16:creationId xmlns:a16="http://schemas.microsoft.com/office/drawing/2014/main" id="{99682DB2-DE40-D441-00A0-BAFB46A48B39}"/>
              </a:ext>
            </a:extLst>
          </p:cNvPr>
          <p:cNvSpPr txBox="1"/>
          <p:nvPr/>
        </p:nvSpPr>
        <p:spPr>
          <a:xfrm>
            <a:off x="173074" y="947239"/>
            <a:ext cx="6121401" cy="83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Momentum reconstruction using a 500MeV electron particle gun isotropic (</a:t>
            </a:r>
            <a:r>
              <a:rPr lang="en-GB" sz="1800" i="1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with scattering</a:t>
            </a:r>
            <a:r>
              <a:rPr lang="en-GB" sz="18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F6C9EA-29D2-D987-3483-EC1D52DE1175}"/>
              </a:ext>
            </a:extLst>
          </p:cNvPr>
          <p:cNvCxnSpPr/>
          <p:nvPr/>
        </p:nvCxnSpPr>
        <p:spPr>
          <a:xfrm>
            <a:off x="6060558" y="1222745"/>
            <a:ext cx="46783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4;p44">
            <a:extLst>
              <a:ext uri="{FF2B5EF4-FFF2-40B4-BE49-F238E27FC236}">
                <a16:creationId xmlns:a16="http://schemas.microsoft.com/office/drawing/2014/main" id="{59FD6A61-4C77-3A00-CAB7-F1647BE38386}"/>
              </a:ext>
            </a:extLst>
          </p:cNvPr>
          <p:cNvSpPr txBox="1"/>
          <p:nvPr/>
        </p:nvSpPr>
        <p:spPr>
          <a:xfrm>
            <a:off x="6528391" y="947239"/>
            <a:ext cx="2257746" cy="75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Official validation simulation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16F50F-1BB8-350C-9A51-BEF695F3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24" y="1781064"/>
            <a:ext cx="4017191" cy="2831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BCF39-7F75-477C-6DAD-4125F162B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131" y="1848575"/>
            <a:ext cx="3018525" cy="2799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209CDE-97BE-B2E6-002C-D4D70FBC6A59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5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67362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41B4814B-CD72-74DB-2076-F9D4D9A9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>
            <a:extLst>
              <a:ext uri="{FF2B5EF4-FFF2-40B4-BE49-F238E27FC236}">
                <a16:creationId xmlns:a16="http://schemas.microsoft.com/office/drawing/2014/main" id="{239C7C40-09EB-9666-1E27-021F7E4C7E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065" y="251549"/>
            <a:ext cx="6908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Angular</a:t>
            </a:r>
            <a:r>
              <a:rPr lang="fr-FR" dirty="0"/>
              <a:t> acceptance         validation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815AD-416A-FE28-F867-1626C0C9E6ED}"/>
              </a:ext>
            </a:extLst>
          </p:cNvPr>
          <p:cNvSpPr txBox="1"/>
          <p:nvPr/>
        </p:nvSpPr>
        <p:spPr>
          <a:xfrm>
            <a:off x="8534399" y="4534032"/>
            <a:ext cx="39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6</a:t>
            </a:r>
            <a:endParaRPr lang="en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BCA2A-D949-08B4-126E-C3D83A3B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" y="1669928"/>
            <a:ext cx="4442281" cy="2743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4A8EED-33C0-32E3-417B-E4E311A2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99" y="1669928"/>
            <a:ext cx="4637101" cy="2831410"/>
          </a:xfrm>
          <a:prstGeom prst="rect">
            <a:avLst/>
          </a:prstGeom>
        </p:spPr>
      </p:pic>
      <p:sp>
        <p:nvSpPr>
          <p:cNvPr id="5" name="Google Shape;424;p44">
            <a:extLst>
              <a:ext uri="{FF2B5EF4-FFF2-40B4-BE49-F238E27FC236}">
                <a16:creationId xmlns:a16="http://schemas.microsoft.com/office/drawing/2014/main" id="{BA1826B5-92B6-28FB-4B1D-479DBABF450C}"/>
              </a:ext>
            </a:extLst>
          </p:cNvPr>
          <p:cNvSpPr txBox="1"/>
          <p:nvPr/>
        </p:nvSpPr>
        <p:spPr>
          <a:xfrm>
            <a:off x="289065" y="4413088"/>
            <a:ext cx="7274491" cy="57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Wingdings" pitchFamily="2" charset="2"/>
              </a:rPr>
              <a:t> Excellent agreement on the vertex reconstruction</a:t>
            </a:r>
            <a:endParaRPr lang="en-GB" sz="2000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" name="Google Shape;424;p44">
            <a:extLst>
              <a:ext uri="{FF2B5EF4-FFF2-40B4-BE49-F238E27FC236}">
                <a16:creationId xmlns:a16="http://schemas.microsoft.com/office/drawing/2014/main" id="{C1A3470C-8DB6-BF81-4195-D57F0EA1BF50}"/>
              </a:ext>
            </a:extLst>
          </p:cNvPr>
          <p:cNvSpPr txBox="1"/>
          <p:nvPr/>
        </p:nvSpPr>
        <p:spPr>
          <a:xfrm>
            <a:off x="256474" y="835796"/>
            <a:ext cx="6028579" cy="83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Vertex reconstruction using a 500MeV electron particle gun isotropic (</a:t>
            </a:r>
            <a:r>
              <a:rPr lang="en-GB" sz="2000" i="1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with scattering</a:t>
            </a:r>
            <a:r>
              <a:rPr lang="en-GB" sz="2000" dirty="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)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CE468B-DC6D-4BE3-E01A-A46FB74F6B8A}"/>
              </a:ext>
            </a:extLst>
          </p:cNvPr>
          <p:cNvCxnSpPr>
            <a:cxnSpLocks/>
          </p:cNvCxnSpPr>
          <p:nvPr/>
        </p:nvCxnSpPr>
        <p:spPr>
          <a:xfrm>
            <a:off x="6153374" y="1126788"/>
            <a:ext cx="7754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424;p44">
            <a:extLst>
              <a:ext uri="{FF2B5EF4-FFF2-40B4-BE49-F238E27FC236}">
                <a16:creationId xmlns:a16="http://schemas.microsoft.com/office/drawing/2014/main" id="{9E78C37D-7DE3-BF57-DD42-A153DF7BE3B7}"/>
              </a:ext>
            </a:extLst>
          </p:cNvPr>
          <p:cNvSpPr txBox="1"/>
          <p:nvPr/>
        </p:nvSpPr>
        <p:spPr>
          <a:xfrm>
            <a:off x="6825449" y="914439"/>
            <a:ext cx="2140788" cy="75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Official validation simulation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CF766-1EB1-2914-54D8-CDF4DC7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516" y="296887"/>
            <a:ext cx="611523" cy="4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5250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37936</TotalTime>
  <Words>533</Words>
  <Application>Microsoft Macintosh PowerPoint</Application>
  <PresentationFormat>On-screen Show (16:9)</PresentationFormat>
  <Paragraphs>105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Hanken Grotesk</vt:lpstr>
      <vt:lpstr>Lato</vt:lpstr>
      <vt:lpstr>Wingdings</vt:lpstr>
      <vt:lpstr>Figtree Black</vt:lpstr>
      <vt:lpstr>Menlo</vt:lpstr>
      <vt:lpstr>Arial</vt:lpstr>
      <vt:lpstr>Elegant Black &amp; White Thesis Defense by Slidesgo</vt:lpstr>
      <vt:lpstr>Validation of WCSimFQTuningTools</vt:lpstr>
      <vt:lpstr>Introduction</vt:lpstr>
      <vt:lpstr>Introduction</vt:lpstr>
      <vt:lpstr>Introduction</vt:lpstr>
      <vt:lpstr>Reminder: Likelihood</vt:lpstr>
      <vt:lpstr>Reminder: Predicted charges</vt:lpstr>
      <vt:lpstr>Cherenkov profiles &amp; Charge pdf validation</vt:lpstr>
      <vt:lpstr>Cherenkov profiles &amp; Charge pdf validation</vt:lpstr>
      <vt:lpstr>Angular acceptance         validation</vt:lpstr>
      <vt:lpstr>Scattering Table</vt:lpstr>
      <vt:lpstr>Conclusion</vt:lpstr>
      <vt:lpstr>Backup</vt:lpstr>
      <vt:lpstr>Cherenkov integrals</vt:lpstr>
      <vt:lpstr>PowerPoint Presentation</vt:lpstr>
      <vt:lpstr>Unhit probability comparison</vt:lpstr>
      <vt:lpstr>Charge pdf :Status now (comparisons)</vt:lpstr>
      <vt:lpstr>PowerPoint Presentation</vt:lpstr>
      <vt:lpstr>Validation on fiTQun C++</vt:lpstr>
      <vt:lpstr>Reminder</vt:lpstr>
      <vt:lpstr>PMT angular acceptance 𝜀</vt:lpstr>
      <vt:lpstr>PMT angular acceptance 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Lorenzo Restrepo</cp:lastModifiedBy>
  <cp:revision>784</cp:revision>
  <dcterms:modified xsi:type="dcterms:W3CDTF">2025-06-25T08:40:19Z</dcterms:modified>
</cp:coreProperties>
</file>