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67" r:id="rId2"/>
    <p:sldId id="261" r:id="rId3"/>
    <p:sldId id="272" r:id="rId4"/>
    <p:sldId id="268" r:id="rId5"/>
    <p:sldId id="273" r:id="rId6"/>
    <p:sldId id="275" r:id="rId7"/>
    <p:sldId id="296" r:id="rId8"/>
    <p:sldId id="282" r:id="rId9"/>
    <p:sldId id="279" r:id="rId10"/>
    <p:sldId id="299" r:id="rId11"/>
    <p:sldId id="281" r:id="rId12"/>
    <p:sldId id="300" r:id="rId13"/>
    <p:sldId id="301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76" r:id="rId24"/>
    <p:sldId id="277" r:id="rId25"/>
    <p:sldId id="278" r:id="rId26"/>
    <p:sldId id="292" r:id="rId27"/>
    <p:sldId id="293" r:id="rId28"/>
    <p:sldId id="294" r:id="rId29"/>
    <p:sldId id="295" r:id="rId30"/>
    <p:sldId id="297" r:id="rId31"/>
    <p:sldId id="29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 horlait" initials="dh" lastIdx="2" clrIdx="0">
    <p:extLst>
      <p:ext uri="{19B8F6BF-5375-455C-9EA6-DF929625EA0E}">
        <p15:presenceInfo xmlns:p15="http://schemas.microsoft.com/office/powerpoint/2012/main" userId="denis horla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3D0C"/>
    <a:srgbClr val="FE7F00"/>
    <a:srgbClr val="1BB7D0"/>
    <a:srgbClr val="F19455"/>
    <a:srgbClr val="F8CBAD"/>
    <a:srgbClr val="FFCC29"/>
    <a:srgbClr val="FFE699"/>
    <a:srgbClr val="8EC26A"/>
    <a:srgbClr val="FFDD99"/>
    <a:srgbClr val="B1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969" autoAdjust="0"/>
    <p:restoredTop sz="94674"/>
  </p:normalViewPr>
  <p:slideViewPr>
    <p:cSldViewPr snapToGrid="0" snapToObjects="1" showGuides="1">
      <p:cViewPr varScale="1">
        <p:scale>
          <a:sx n="80" d="100"/>
          <a:sy n="80" d="100"/>
        </p:scale>
        <p:origin x="32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2BECF-7D50-4819-9457-8A9DB7139164}" type="datetimeFigureOut">
              <a:rPr lang="fr-FR" smtClean="0"/>
              <a:t>10/10/2025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446F2-01FF-45FD-9A5F-21FF0A7995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54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77706DDD-1391-4579-9514-97EA7F476D0C}" type="slidenum">
              <a:rPr lang="fr-FR" altLang="fr-FR" smtClean="0">
                <a:latin typeface="Arial" panose="020B0604020202020204" pitchFamily="34" charset="0"/>
              </a:rPr>
              <a:pPr/>
              <a:t>24</a:t>
            </a:fld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anose="020B0604020202020204" pitchFamily="34" charset="0"/>
            </a:endParaRPr>
          </a:p>
        </p:txBody>
      </p:sp>
      <p:sp>
        <p:nvSpPr>
          <p:cNvPr id="1229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914400"/>
            <a:r>
              <a:rPr lang="fr-FR" altLang="fr-FR" smtClean="0">
                <a:latin typeface="Arial" panose="020B0604020202020204" pitchFamily="34" charset="0"/>
              </a:rPr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61761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ABA0-225A-451F-A44D-75827AB7EB18}" type="datetime1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28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8328-5DDC-4A93-920A-1F2E0A4D9200}" type="datetime1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24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E0F7-79F5-4C72-B199-72F2122AB9C8}" type="datetime1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805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5221F-0C17-4333-AE51-316C70021ECD}" type="datetime1">
              <a:rPr lang="fr-FR" smtClean="0"/>
              <a:t>10/10/2025</a:t>
            </a:fld>
            <a:endParaRPr lang="fr-FR" dirty="0"/>
          </a:p>
        </p:txBody>
      </p:sp>
      <p:sp>
        <p:nvSpPr>
          <p:cNvPr id="4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 smtClean="0"/>
              <a:t>Journées labos 13-14 Octobre 2025</a:t>
            </a:r>
            <a:endParaRPr lang="fr-FR" altLang="fr-FR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24B43-956F-4008-806C-978FBAED36E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603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81D7-CD05-4723-B62D-765627BFBB8C}" type="datetime1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65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0182-81F7-4B0B-9B6D-746357C11366}" type="datetime1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55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3F3-8184-47E2-A7DF-9438145FBE8E}" type="datetime1">
              <a:rPr lang="fr-FR" smtClean="0"/>
              <a:t>10/10/2025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920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7E1F-2E8E-4230-9CB7-14A83156C757}" type="datetime1">
              <a:rPr lang="fr-FR" smtClean="0"/>
              <a:t>10/10/2025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1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1AFA-195C-42FE-A692-225234E24A5F}" type="datetime1">
              <a:rPr lang="fr-FR" smtClean="0"/>
              <a:t>10/10/2025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65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68FF-70B9-4036-B32D-BB001BAD3925}" type="datetime1">
              <a:rPr lang="fr-FR" smtClean="0"/>
              <a:t>10/10/2025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14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5A96-4F3D-4556-BC75-8313E05F257F}" type="datetime1">
              <a:rPr lang="fr-FR" smtClean="0"/>
              <a:t>10/10/2025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61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1B60-47D6-4F55-B9C1-D7C24E730122}" type="datetime1">
              <a:rPr lang="fr-FR" smtClean="0"/>
              <a:t>10/10/2025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81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C2C23-4BC6-44E7-862A-9843D4AA3946}" type="datetime1">
              <a:rPr lang="fr-FR" smtClean="0"/>
              <a:t>10/10/2025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0295-9A78-FF4E-AC7E-940C50FC5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35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3293" y="401944"/>
            <a:ext cx="7886700" cy="1325563"/>
          </a:xfrm>
        </p:spPr>
        <p:txBody>
          <a:bodyPr/>
          <a:lstStyle/>
          <a:p>
            <a:pPr algn="ctr"/>
            <a:r>
              <a:rPr lang="fr-FR" b="1" dirty="0" smtClean="0"/>
              <a:t>Structure du laboratoire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504658" y="1912173"/>
            <a:ext cx="4691269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CNRS Nucléaire &amp; Particules – Université de </a:t>
            </a:r>
            <a:r>
              <a:rPr lang="fr-FR" b="1" dirty="0" err="1" smtClean="0"/>
              <a:t>Bx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910362" y="2461914"/>
            <a:ext cx="7555652" cy="123110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Directeur d’Unité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fr-FR" sz="1400" b="1" dirty="0" smtClean="0"/>
              <a:t>Adjoint au DU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fr-FR" sz="1400" b="1" dirty="0" smtClean="0"/>
              <a:t>RAF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fr-FR" sz="1400" b="1" dirty="0" smtClean="0"/>
              <a:t>DT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fr-FR" sz="1400" b="1" dirty="0" smtClean="0"/>
              <a:t>RIV innovation &amp; </a:t>
            </a:r>
            <a:r>
              <a:rPr lang="fr-FR" sz="1400" b="1" dirty="0" err="1" smtClean="0"/>
              <a:t>Valo</a:t>
            </a:r>
            <a:endParaRPr lang="fr-FR" sz="1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910362" y="3693020"/>
            <a:ext cx="289124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3 Pôles Recherche</a:t>
            </a:r>
          </a:p>
          <a:p>
            <a:pPr algn="ctr"/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/>
              <a:t>Astro</a:t>
            </a:r>
            <a:r>
              <a:rPr lang="fr-FR" b="1" dirty="0" smtClean="0"/>
              <a:t>-Neutrinos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Nucléaire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Santé &amp; </a:t>
            </a:r>
            <a:r>
              <a:rPr lang="fr-FR" b="1" dirty="0" smtClean="0"/>
              <a:t>Environnement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110868" y="3693020"/>
            <a:ext cx="234993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</a:t>
            </a:r>
            <a:r>
              <a:rPr lang="fr-FR" b="1" dirty="0" smtClean="0"/>
              <a:t> Pôles Support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Pôle Administratif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801611" y="3693020"/>
            <a:ext cx="232489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1 Plateforme AITNA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AIFIRA/ARCANE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PRISNA/ PRISNA_P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PIAGARA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189992" y="4673661"/>
            <a:ext cx="201187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Pôle Technique</a:t>
            </a:r>
          </a:p>
        </p:txBody>
      </p:sp>
      <p:sp>
        <p:nvSpPr>
          <p:cNvPr id="7" name="Double flèche horizontale 6"/>
          <p:cNvSpPr/>
          <p:nvPr/>
        </p:nvSpPr>
        <p:spPr>
          <a:xfrm rot="2533993">
            <a:off x="5743871" y="4365896"/>
            <a:ext cx="612250" cy="25444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581078" y="3958307"/>
            <a:ext cx="123571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AITNA-IT</a:t>
            </a:r>
            <a:endParaRPr lang="fr-FR" sz="1600" b="1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8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7" grpId="0" animBg="1"/>
      <p:bldP spid="13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 smtClean="0"/>
              <a:t>Projets en cours</a:t>
            </a:r>
            <a:endParaRPr lang="fr-FR" sz="28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33"/>
          <a:stretch/>
        </p:blipFill>
        <p:spPr>
          <a:xfrm>
            <a:off x="363258" y="2347080"/>
            <a:ext cx="2261440" cy="11219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102" y="1895860"/>
            <a:ext cx="2024404" cy="20244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258" y="2376329"/>
            <a:ext cx="1273612" cy="10634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456" y="4187883"/>
            <a:ext cx="1601839" cy="49556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56599" y="1977201"/>
            <a:ext cx="189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Forte implication :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56598" y="3646786"/>
            <a:ext cx="134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Démarrage :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856597" y="504746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Support :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240" y="5445648"/>
            <a:ext cx="941393" cy="90403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615" y="5232126"/>
            <a:ext cx="1095881" cy="1120978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5201446" y="6239978"/>
            <a:ext cx="324410" cy="72000"/>
            <a:chOff x="4682208" y="6239978"/>
            <a:chExt cx="324410" cy="72000"/>
          </a:xfrm>
        </p:grpSpPr>
        <p:sp>
          <p:nvSpPr>
            <p:cNvPr id="20" name="Ellipse 19"/>
            <p:cNvSpPr/>
            <p:nvPr/>
          </p:nvSpPr>
          <p:spPr>
            <a:xfrm>
              <a:off x="4682208" y="6239978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4808413" y="6239978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934618" y="6239978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2253" y="5540028"/>
            <a:ext cx="1231940" cy="809656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7691772" y="2376329"/>
            <a:ext cx="1787267" cy="1111740"/>
            <a:chOff x="7641295" y="2399584"/>
            <a:chExt cx="1787267" cy="1111740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1295" y="2399584"/>
              <a:ext cx="1443818" cy="111174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8531253" y="3091761"/>
              <a:ext cx="897309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b="1" cap="none" spc="0" dirty="0" smtClean="0">
                  <a:ln w="9525">
                    <a:solidFill>
                      <a:schemeClr val="accent5"/>
                    </a:solidFill>
                    <a:prstDash val="solid"/>
                  </a:ln>
                  <a:solidFill>
                    <a:srgbClr val="FFC000"/>
                  </a:solidFill>
                  <a:effectLst/>
                </a:rPr>
                <a:t>2</a:t>
              </a:r>
              <a:endParaRPr lang="fr-FR" b="1" cap="none" spc="0" dirty="0">
                <a:ln w="9525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/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7899" y="4085527"/>
            <a:ext cx="1306294" cy="76683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9384" y="2457159"/>
            <a:ext cx="1159059" cy="901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9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 smtClean="0"/>
              <a:t>Prospectives</a:t>
            </a:r>
            <a:endParaRPr lang="fr-FR" sz="28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43" y="1690689"/>
            <a:ext cx="3044853" cy="2405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1260493" y="2693351"/>
            <a:ext cx="2305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Veille technologique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830" y="1814465"/>
            <a:ext cx="3317614" cy="2157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ZoneTexte 16"/>
          <p:cNvSpPr txBox="1"/>
          <p:nvPr/>
        </p:nvSpPr>
        <p:spPr>
          <a:xfrm>
            <a:off x="5263813" y="4331675"/>
            <a:ext cx="25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IA dans les outils de CAO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1162645" y="4331675"/>
            <a:ext cx="2539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Nouvelles technologies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dirty="0" smtClean="0">
                <a:sym typeface="Wingdings" panose="05000000000000000000" pitchFamily="2" charset="2"/>
              </a:rPr>
              <a:t>Composants enterrés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dirty="0" smtClean="0">
                <a:sym typeface="Wingdings" panose="05000000000000000000" pitchFamily="2" charset="2"/>
              </a:rPr>
              <a:t>Flex </a:t>
            </a:r>
            <a:r>
              <a:rPr lang="fr-FR" dirty="0" err="1" smtClean="0">
                <a:sym typeface="Wingdings" panose="05000000000000000000" pitchFamily="2" charset="2"/>
              </a:rPr>
              <a:t>pcb</a:t>
            </a:r>
            <a:r>
              <a:rPr lang="fr-FR" dirty="0" smtClean="0">
                <a:sym typeface="Wingdings" panose="05000000000000000000" pitchFamily="2" charset="2"/>
              </a:rPr>
              <a:t>…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43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 smtClean="0"/>
              <a:t>GPEC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260493" y="2693351"/>
            <a:ext cx="2305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Veille technologique</a:t>
            </a:r>
            <a:endParaRPr lang="fr-FR" sz="20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952921" y="1695827"/>
          <a:ext cx="8033136" cy="4373820"/>
        </p:xfrm>
        <a:graphic>
          <a:graphicData uri="http://schemas.openxmlformats.org/drawingml/2006/table">
            <a:tbl>
              <a:tblPr/>
              <a:tblGrid>
                <a:gridCol w="2677712">
                  <a:extLst>
                    <a:ext uri="{9D8B030D-6E8A-4147-A177-3AD203B41FA5}">
                      <a16:colId xmlns:a16="http://schemas.microsoft.com/office/drawing/2014/main" val="4023883383"/>
                    </a:ext>
                  </a:extLst>
                </a:gridCol>
                <a:gridCol w="2844982">
                  <a:extLst>
                    <a:ext uri="{9D8B030D-6E8A-4147-A177-3AD203B41FA5}">
                      <a16:colId xmlns:a16="http://schemas.microsoft.com/office/drawing/2014/main" val="2382910748"/>
                    </a:ext>
                  </a:extLst>
                </a:gridCol>
                <a:gridCol w="2510442">
                  <a:extLst>
                    <a:ext uri="{9D8B030D-6E8A-4147-A177-3AD203B41FA5}">
                      <a16:colId xmlns:a16="http://schemas.microsoft.com/office/drawing/2014/main" val="2064688184"/>
                    </a:ext>
                  </a:extLst>
                </a:gridCol>
              </a:tblGrid>
              <a:tr h="298621">
                <a:tc>
                  <a:txBody>
                    <a:bodyPr/>
                    <a:lstStyle/>
                    <a:p>
                      <a:r>
                        <a:rPr lang="fr-FR" sz="1300" b="1" dirty="0"/>
                        <a:t>Compétences actuelles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dirty="0"/>
                        <a:t>Compétences à acquérir / </a:t>
                      </a:r>
                      <a:r>
                        <a:rPr lang="fr-FR" sz="1300" b="1" dirty="0" smtClean="0"/>
                        <a:t>renforcer (évolution technologique)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/>
                        <a:t>Actions prévues</a:t>
                      </a:r>
                      <a:endParaRPr lang="fr-FR" sz="130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38665"/>
                  </a:ext>
                </a:extLst>
              </a:tr>
              <a:tr h="426602">
                <a:tc>
                  <a:txBody>
                    <a:bodyPr/>
                    <a:lstStyle/>
                    <a:p>
                      <a:r>
                        <a:rPr lang="fr-FR" sz="1300" dirty="0"/>
                        <a:t>Maîtrise des logiciels CAO standards </a:t>
                      </a:r>
                      <a:r>
                        <a:rPr lang="fr-FR" sz="1300" dirty="0" smtClean="0"/>
                        <a:t>(Cadence…)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Utilisation de la CAO assistée par IA (optimisation automatique de routage, détection d’erreurs)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300" dirty="0" smtClean="0"/>
                    </a:p>
                    <a:p>
                      <a:r>
                        <a:rPr lang="fr-FR" sz="1300" dirty="0" smtClean="0"/>
                        <a:t>Formations sur les outils CAO intégrant l’IA (Cadence </a:t>
                      </a:r>
                      <a:r>
                        <a:rPr lang="fr-FR" sz="1300" dirty="0" err="1" smtClean="0"/>
                        <a:t>Cerebrus</a:t>
                      </a:r>
                      <a:r>
                        <a:rPr lang="fr-FR" sz="1300" dirty="0" smtClean="0"/>
                        <a:t>?)</a:t>
                      </a:r>
                    </a:p>
                    <a:p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123782"/>
                  </a:ext>
                </a:extLst>
              </a:tr>
              <a:tr h="554582">
                <a:tc>
                  <a:txBody>
                    <a:bodyPr/>
                    <a:lstStyle/>
                    <a:p>
                      <a:r>
                        <a:rPr lang="fr-FR" sz="1300"/>
                        <a:t>Conception et routage de PCB simples et multicouches</a:t>
                      </a:r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300" dirty="0" smtClean="0"/>
                    </a:p>
                    <a:p>
                      <a:r>
                        <a:rPr lang="fr-FR" sz="1300" dirty="0" smtClean="0"/>
                        <a:t>Conception haute fréquence et haute vitesse (RF, signaux rapides) </a:t>
                      </a:r>
                      <a:r>
                        <a:rPr lang="fr-FR" sz="1300" b="1" u="sng" dirty="0" smtClean="0"/>
                        <a:t>et</a:t>
                      </a:r>
                    </a:p>
                    <a:p>
                      <a:r>
                        <a:rPr lang="fr-FR" sz="1300" dirty="0" smtClean="0"/>
                        <a:t>Conception générative et simulation prédictive (IA/ML appliquée à la conception électronique)</a:t>
                      </a:r>
                    </a:p>
                    <a:p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Participation à projets pilotes + formation sur l’IA pour la CAO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645646"/>
                  </a:ext>
                </a:extLst>
              </a:tr>
              <a:tr h="426602"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Simulation avec SPICE / outils classiques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Simulation basée sur IA (prédiction de comportement réel)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300" dirty="0" smtClean="0"/>
                    </a:p>
                    <a:p>
                      <a:r>
                        <a:rPr lang="fr-FR" sz="1300" dirty="0" smtClean="0"/>
                        <a:t>Formation à l’ingénierie numérique (Digital </a:t>
                      </a:r>
                      <a:r>
                        <a:rPr lang="fr-FR" sz="1300" dirty="0" err="1" smtClean="0"/>
                        <a:t>Twin</a:t>
                      </a:r>
                      <a:r>
                        <a:rPr lang="fr-FR" sz="1300" dirty="0" smtClean="0"/>
                        <a:t>, Model-</a:t>
                      </a:r>
                      <a:r>
                        <a:rPr lang="fr-FR" sz="1300" dirty="0" err="1" smtClean="0"/>
                        <a:t>Based</a:t>
                      </a:r>
                      <a:r>
                        <a:rPr lang="fr-FR" sz="1300" dirty="0" smtClean="0"/>
                        <a:t> Design)</a:t>
                      </a:r>
                    </a:p>
                    <a:p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970194"/>
                  </a:ext>
                </a:extLst>
              </a:tr>
              <a:tr h="426602"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Implémentation sur FPGA (</a:t>
                      </a:r>
                      <a:r>
                        <a:rPr lang="fr-FR" sz="1300" dirty="0" err="1" smtClean="0"/>
                        <a:t>Xilinx</a:t>
                      </a:r>
                      <a:r>
                        <a:rPr lang="fr-FR" sz="1300" dirty="0" smtClean="0"/>
                        <a:t>, Intel)</a:t>
                      </a:r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Intégration IA embarquée sur FPGA (AI </a:t>
                      </a:r>
                      <a:r>
                        <a:rPr lang="fr-FR" sz="1300" dirty="0" err="1" smtClean="0"/>
                        <a:t>accelerators</a:t>
                      </a:r>
                      <a:r>
                        <a:rPr lang="fr-FR" sz="1300" dirty="0" smtClean="0"/>
                        <a:t>)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300" dirty="0" smtClean="0"/>
                    </a:p>
                    <a:p>
                      <a:r>
                        <a:rPr lang="fr-FR" sz="1300" dirty="0" smtClean="0"/>
                        <a:t>Formation sur Vitis AI, </a:t>
                      </a:r>
                      <a:r>
                        <a:rPr lang="fr-FR" sz="1300" dirty="0" err="1" smtClean="0"/>
                        <a:t>OpenVINO</a:t>
                      </a:r>
                      <a:r>
                        <a:rPr lang="fr-FR" sz="1300" dirty="0" smtClean="0"/>
                        <a:t>, ou </a:t>
                      </a:r>
                      <a:r>
                        <a:rPr lang="fr-FR" sz="1300" dirty="0" err="1" smtClean="0"/>
                        <a:t>frameworks</a:t>
                      </a:r>
                      <a:r>
                        <a:rPr lang="fr-FR" sz="1300" dirty="0" smtClean="0"/>
                        <a:t> FPGA/IA</a:t>
                      </a:r>
                    </a:p>
                    <a:p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727589"/>
                  </a:ext>
                </a:extLst>
              </a:tr>
            </a:tbl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 smtClean="0"/>
              <a:t>GPEC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260493" y="2693351"/>
            <a:ext cx="2305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Veille technologique</a:t>
            </a:r>
            <a:endParaRPr lang="fr-FR" sz="20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952921" y="1695827"/>
          <a:ext cx="8033136" cy="3977580"/>
        </p:xfrm>
        <a:graphic>
          <a:graphicData uri="http://schemas.openxmlformats.org/drawingml/2006/table">
            <a:tbl>
              <a:tblPr/>
              <a:tblGrid>
                <a:gridCol w="2677712">
                  <a:extLst>
                    <a:ext uri="{9D8B030D-6E8A-4147-A177-3AD203B41FA5}">
                      <a16:colId xmlns:a16="http://schemas.microsoft.com/office/drawing/2014/main" val="4023883383"/>
                    </a:ext>
                  </a:extLst>
                </a:gridCol>
                <a:gridCol w="2844982">
                  <a:extLst>
                    <a:ext uri="{9D8B030D-6E8A-4147-A177-3AD203B41FA5}">
                      <a16:colId xmlns:a16="http://schemas.microsoft.com/office/drawing/2014/main" val="2382910748"/>
                    </a:ext>
                  </a:extLst>
                </a:gridCol>
                <a:gridCol w="2510442">
                  <a:extLst>
                    <a:ext uri="{9D8B030D-6E8A-4147-A177-3AD203B41FA5}">
                      <a16:colId xmlns:a16="http://schemas.microsoft.com/office/drawing/2014/main" val="2064688184"/>
                    </a:ext>
                  </a:extLst>
                </a:gridCol>
              </a:tblGrid>
              <a:tr h="298621">
                <a:tc>
                  <a:txBody>
                    <a:bodyPr/>
                    <a:lstStyle/>
                    <a:p>
                      <a:r>
                        <a:rPr lang="fr-FR" sz="1300" b="1" dirty="0"/>
                        <a:t>Compétences actuelles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dirty="0"/>
                        <a:t>Compétences à acquérir / </a:t>
                      </a:r>
                      <a:r>
                        <a:rPr lang="fr-FR" sz="1300" b="1" dirty="0" smtClean="0"/>
                        <a:t>renforcer (évolution technologique)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/>
                        <a:t>Actions prévues</a:t>
                      </a:r>
                      <a:endParaRPr lang="fr-FR" sz="130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38665"/>
                  </a:ext>
                </a:extLst>
              </a:tr>
              <a:tr h="426602"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Programmation embarquée en C / C++</a:t>
                      </a:r>
                    </a:p>
                    <a:p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Intégration de l’IA embarquée (</a:t>
                      </a:r>
                      <a:r>
                        <a:rPr lang="fr-FR" sz="1300" dirty="0" err="1" smtClean="0"/>
                        <a:t>TinyML</a:t>
                      </a:r>
                      <a:r>
                        <a:rPr lang="fr-FR" sz="1300" dirty="0" smtClean="0"/>
                        <a:t>, </a:t>
                      </a:r>
                      <a:r>
                        <a:rPr lang="fr-FR" sz="1300" dirty="0" err="1" smtClean="0"/>
                        <a:t>Edge</a:t>
                      </a:r>
                      <a:r>
                        <a:rPr lang="fr-FR" sz="1300" dirty="0" smtClean="0"/>
                        <a:t> AI) pour systèmes autonomes</a:t>
                      </a:r>
                    </a:p>
                    <a:p>
                      <a:endParaRPr lang="fr-FR" sz="1300" dirty="0" smtClean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300" dirty="0" smtClean="0"/>
                    </a:p>
                    <a:p>
                      <a:r>
                        <a:rPr lang="fr-FR" sz="1300" dirty="0" smtClean="0"/>
                        <a:t>Formations IA embarquée (</a:t>
                      </a:r>
                      <a:r>
                        <a:rPr lang="fr-FR" sz="1300" dirty="0" err="1" smtClean="0"/>
                        <a:t>TensorFlow</a:t>
                      </a:r>
                      <a:r>
                        <a:rPr lang="fr-FR" sz="1300" dirty="0" smtClean="0"/>
                        <a:t> Lite, </a:t>
                      </a:r>
                      <a:r>
                        <a:rPr lang="fr-FR" sz="1300" dirty="0" err="1" smtClean="0"/>
                        <a:t>Edge</a:t>
                      </a:r>
                      <a:r>
                        <a:rPr lang="fr-FR" sz="1300" dirty="0" smtClean="0"/>
                        <a:t> Impulse) + projets pilotes</a:t>
                      </a:r>
                    </a:p>
                    <a:p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123782"/>
                  </a:ext>
                </a:extLst>
              </a:tr>
              <a:tr h="554582"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Connaissance des microcontrôleurs (ARM, STM32, ESP32…)</a:t>
                      </a:r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300" dirty="0" smtClean="0"/>
                    </a:p>
                    <a:p>
                      <a:r>
                        <a:rPr lang="fr-FR" sz="1300" dirty="0" smtClean="0"/>
                        <a:t>Maîtrise des </a:t>
                      </a:r>
                      <a:r>
                        <a:rPr lang="fr-FR" sz="1300" dirty="0" err="1" smtClean="0"/>
                        <a:t>SoC</a:t>
                      </a:r>
                      <a:r>
                        <a:rPr lang="fr-FR" sz="1300" dirty="0" smtClean="0"/>
                        <a:t> avec IA intégrée (NVIDIA </a:t>
                      </a:r>
                      <a:r>
                        <a:rPr lang="fr-FR" sz="1300" dirty="0" err="1" smtClean="0"/>
                        <a:t>Jetson</a:t>
                      </a:r>
                      <a:r>
                        <a:rPr lang="fr-FR" sz="1300" dirty="0" smtClean="0"/>
                        <a:t>, NXP i.MX, </a:t>
                      </a:r>
                      <a:r>
                        <a:rPr lang="fr-FR" sz="1300" dirty="0" err="1" smtClean="0"/>
                        <a:t>Raspberry</a:t>
                      </a:r>
                      <a:r>
                        <a:rPr lang="fr-FR" sz="1300" dirty="0" smtClean="0"/>
                        <a:t> Pi AI)</a:t>
                      </a:r>
                    </a:p>
                    <a:p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Formations aux plateformes </a:t>
                      </a:r>
                      <a:r>
                        <a:rPr lang="fr-FR" sz="1300" dirty="0" err="1" smtClean="0"/>
                        <a:t>AIoT</a:t>
                      </a:r>
                      <a:r>
                        <a:rPr lang="fr-FR" sz="1300" dirty="0" smtClean="0"/>
                        <a:t> + développement de prototypes</a:t>
                      </a:r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645646"/>
                  </a:ext>
                </a:extLst>
              </a:tr>
              <a:tr h="426602"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Gestion du temps réel (RTOS, </a:t>
                      </a:r>
                      <a:r>
                        <a:rPr lang="fr-FR" sz="1300" dirty="0" err="1" smtClean="0"/>
                        <a:t>FreeRTOS</a:t>
                      </a:r>
                      <a:r>
                        <a:rPr lang="fr-FR" sz="1300" dirty="0" smtClean="0"/>
                        <a:t>)</a:t>
                      </a:r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Systèmes embarqués intelligents (RTOS + IA + connectivité)</a:t>
                      </a:r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300" dirty="0" smtClean="0"/>
                    </a:p>
                    <a:p>
                      <a:r>
                        <a:rPr lang="fr-FR" sz="1300" dirty="0" smtClean="0"/>
                        <a:t>Formations avancées sur systèmes hybrides temps réel / IA</a:t>
                      </a:r>
                    </a:p>
                    <a:p>
                      <a:endParaRPr lang="fr-FR" sz="1300" dirty="0"/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970194"/>
                  </a:ext>
                </a:extLst>
              </a:tr>
              <a:tr h="426602"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Documentation technique classique</a:t>
                      </a:r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Génération automatisée de documentation et rapports via IA</a:t>
                      </a:r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Apprentissage des outils d’assistance IA (</a:t>
                      </a:r>
                      <a:r>
                        <a:rPr lang="fr-FR" sz="1300" dirty="0" err="1" smtClean="0"/>
                        <a:t>ChatGPT</a:t>
                      </a:r>
                      <a:r>
                        <a:rPr lang="fr-FR" sz="1300" dirty="0" smtClean="0"/>
                        <a:t> Engineering, </a:t>
                      </a:r>
                      <a:r>
                        <a:rPr lang="fr-FR" sz="1300" dirty="0" err="1" smtClean="0"/>
                        <a:t>Copilot</a:t>
                      </a:r>
                      <a:r>
                        <a:rPr lang="fr-FR" sz="1300" dirty="0" smtClean="0"/>
                        <a:t>, etc.)</a:t>
                      </a:r>
                    </a:p>
                  </a:txBody>
                  <a:tcPr marL="42660" marR="42660" marT="21330" marB="213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727589"/>
                  </a:ext>
                </a:extLst>
              </a:tr>
            </a:tbl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0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46584" y="892218"/>
            <a:ext cx="5809858" cy="50570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58817" y="3236067"/>
            <a:ext cx="24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EQUIPE INFORMATIQUE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68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4023" y="365126"/>
            <a:ext cx="656578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Présentation du service informatique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D31CCC-1DD5-48F3-86C4-3BCDB0A9593C}"/>
              </a:ext>
            </a:extLst>
          </p:cNvPr>
          <p:cNvSpPr txBox="1"/>
          <p:nvPr/>
        </p:nvSpPr>
        <p:spPr>
          <a:xfrm>
            <a:off x="154197" y="1337092"/>
            <a:ext cx="89898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												</a:t>
            </a:r>
            <a:r>
              <a:rPr lang="fr-FR" b="1" dirty="0">
                <a:solidFill>
                  <a:srgbClr val="1BB7D0"/>
                </a:solidFill>
              </a:rPr>
              <a:t>L’équipe en quelques mots </a:t>
            </a:r>
          </a:p>
          <a:p>
            <a:r>
              <a:rPr lang="fr-FR" dirty="0"/>
              <a:t>				</a:t>
            </a:r>
            <a:r>
              <a:rPr lang="fr-FR" b="1" dirty="0"/>
              <a:t>4 Administrateurs Systèmes et Réseau  </a:t>
            </a:r>
          </a:p>
          <a:p>
            <a:r>
              <a:rPr lang="fr-FR" dirty="0"/>
              <a:t>				pour assurer le fonctionnement sécurisé et performant de l’infrastructure 				informatique du laboratoire </a:t>
            </a:r>
          </a:p>
          <a:p>
            <a:r>
              <a:rPr lang="fr-FR" dirty="0"/>
              <a:t>				</a:t>
            </a:r>
            <a:r>
              <a:rPr lang="fr-FR" b="1" dirty="0"/>
              <a:t>4 Ingénieurs calcul scientifique et développement </a:t>
            </a:r>
          </a:p>
          <a:p>
            <a:r>
              <a:rPr lang="fr-FR" dirty="0"/>
              <a:t>				pour apporter une expertise sur le choix des algorithmes et la pérennité 					des développements de code </a:t>
            </a:r>
          </a:p>
          <a:p>
            <a:endParaRPr lang="fr-FR" dirty="0"/>
          </a:p>
          <a:p>
            <a:r>
              <a:rPr lang="fr-FR" b="1" dirty="0">
                <a:solidFill>
                  <a:srgbClr val="1BB7D0"/>
                </a:solidFill>
              </a:rPr>
              <a:t>Infrastructure du laboratoire en quelques chiffres</a:t>
            </a:r>
          </a:p>
          <a:p>
            <a:r>
              <a:rPr lang="fr-FR" dirty="0"/>
              <a:t>	150 Comptes en cenbg.in2p3.fr</a:t>
            </a:r>
          </a:p>
          <a:p>
            <a:r>
              <a:rPr lang="fr-FR" dirty="0"/>
              <a:t>		131 Listes de distribution de mails</a:t>
            </a:r>
          </a:p>
          <a:p>
            <a:endParaRPr lang="fr-FR" dirty="0"/>
          </a:p>
          <a:p>
            <a:r>
              <a:rPr lang="fr-FR" dirty="0"/>
              <a:t>	360 Postes de travail  </a:t>
            </a:r>
          </a:p>
          <a:p>
            <a:r>
              <a:rPr lang="fr-FR" dirty="0"/>
              <a:t>		15 Versions de systèmes supportées </a:t>
            </a:r>
            <a:r>
              <a:rPr lang="fr-FR" sz="1400" i="1" dirty="0"/>
              <a:t>(contraintes acquisition, collaborations, ..)  </a:t>
            </a:r>
          </a:p>
          <a:p>
            <a:r>
              <a:rPr lang="fr-FR" sz="1400" i="1" dirty="0"/>
              <a:t>		</a:t>
            </a:r>
            <a:r>
              <a:rPr lang="fr-FR" dirty="0"/>
              <a:t>27 PC de prêts</a:t>
            </a:r>
          </a:p>
          <a:p>
            <a:endParaRPr lang="fr-FR" dirty="0"/>
          </a:p>
          <a:p>
            <a:r>
              <a:rPr lang="fr-FR" dirty="0"/>
              <a:t>	1103 Adresses réseau gérées</a:t>
            </a:r>
          </a:p>
          <a:p>
            <a:r>
              <a:rPr lang="fr-FR" dirty="0"/>
              <a:t>  		45 Switches</a:t>
            </a:r>
          </a:p>
          <a:p>
            <a:r>
              <a:rPr lang="fr-FR" dirty="0"/>
              <a:t>  		26 Bornes WIFI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798DC9-C60E-4C07-9C35-A06D965ADACC}"/>
              </a:ext>
            </a:extLst>
          </p:cNvPr>
          <p:cNvSpPr txBox="1"/>
          <p:nvPr/>
        </p:nvSpPr>
        <p:spPr>
          <a:xfrm>
            <a:off x="5740399" y="3606801"/>
            <a:ext cx="3056467" cy="923330"/>
          </a:xfrm>
          <a:prstGeom prst="rect">
            <a:avLst/>
          </a:prstGeom>
          <a:solidFill>
            <a:srgbClr val="1BB7D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Sécurité : + de 900 remontées alertes /an par les antivirus &amp; la surveillance réseau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5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4023" y="365126"/>
            <a:ext cx="656578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           Compétences et projets</a:t>
            </a:r>
            <a:endParaRPr lang="fr-FR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4A2B0CE-6607-47D3-9459-FF5399568371}"/>
              </a:ext>
            </a:extLst>
          </p:cNvPr>
          <p:cNvSpPr txBox="1"/>
          <p:nvPr/>
        </p:nvSpPr>
        <p:spPr>
          <a:xfrm>
            <a:off x="287866" y="1515533"/>
            <a:ext cx="88561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BB7D0"/>
                </a:solidFill>
              </a:rPr>
              <a:t>												Compétences </a:t>
            </a:r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		Sécurité : </a:t>
            </a:r>
            <a:r>
              <a:rPr lang="fr-FR" dirty="0">
                <a:solidFill>
                  <a:srgbClr val="FF0000"/>
                </a:solidFill>
              </a:rPr>
              <a:t>protéger l’infrastructure et les données </a:t>
            </a:r>
            <a:r>
              <a:rPr lang="fr-FR" dirty="0"/>
              <a:t> </a:t>
            </a:r>
          </a:p>
          <a:p>
            <a:r>
              <a:rPr lang="fr-FR" dirty="0"/>
              <a:t>	</a:t>
            </a:r>
            <a:r>
              <a:rPr lang="fr-FR" b="1" dirty="0"/>
              <a:t>Infrastructure</a:t>
            </a:r>
            <a:r>
              <a:rPr lang="fr-FR" dirty="0"/>
              <a:t> : organiser et gérer le réseau, le stockage et la sauvegarde, </a:t>
            </a:r>
          </a:p>
          <a:p>
            <a:r>
              <a:rPr lang="fr-FR" dirty="0"/>
              <a:t>	virtualiser les serveurs, gérer les accès VPN</a:t>
            </a:r>
          </a:p>
          <a:p>
            <a:r>
              <a:rPr lang="fr-FR" dirty="0"/>
              <a:t>	</a:t>
            </a:r>
            <a:r>
              <a:rPr lang="fr-FR" b="1" dirty="0"/>
              <a:t>Groupes et projets </a:t>
            </a:r>
            <a:r>
              <a:rPr lang="fr-FR" dirty="0"/>
              <a:t>: créer des machines virtuelles spécifiques, installer et configurer les logiciels</a:t>
            </a:r>
          </a:p>
          <a:p>
            <a:r>
              <a:rPr lang="fr-FR" dirty="0"/>
              <a:t>	</a:t>
            </a:r>
            <a:r>
              <a:rPr lang="fr-FR" b="1" dirty="0"/>
              <a:t>Utilisateur</a:t>
            </a:r>
            <a:r>
              <a:rPr lang="fr-FR" dirty="0"/>
              <a:t> : installer des postes de travail sécurisé, gérer les accès aux ressources informatiques, aider au développement de codes, conseiller pour les achats de matériels informatiques et logiciels </a:t>
            </a:r>
          </a:p>
          <a:p>
            <a:endParaRPr lang="fr-FR" dirty="0"/>
          </a:p>
          <a:p>
            <a:r>
              <a:rPr lang="fr-FR" b="1" dirty="0">
                <a:solidFill>
                  <a:srgbClr val="1BB7D0"/>
                </a:solidFill>
              </a:rPr>
              <a:t>Projets</a:t>
            </a:r>
          </a:p>
          <a:p>
            <a:r>
              <a:rPr lang="fr-FR" dirty="0"/>
              <a:t>Les ASR sont impliqués dans tous les projets</a:t>
            </a:r>
          </a:p>
          <a:p>
            <a:r>
              <a:rPr lang="fr-FR" dirty="0"/>
              <a:t>Les DEV du service sont plus particulièrement impliqués dans les projets : </a:t>
            </a:r>
          </a:p>
          <a:p>
            <a:pPr lvl="2"/>
            <a:r>
              <a:rPr lang="fr-FR" dirty="0"/>
              <a:t>Geant4 et Geant4-DNA</a:t>
            </a:r>
          </a:p>
          <a:p>
            <a:pPr lvl="2"/>
            <a:r>
              <a:rPr lang="fr-FR" dirty="0"/>
              <a:t>CTA</a:t>
            </a:r>
          </a:p>
          <a:p>
            <a:pPr lvl="2"/>
            <a:r>
              <a:rPr lang="fr-FR" dirty="0"/>
              <a:t>THINK</a:t>
            </a:r>
          </a:p>
          <a:p>
            <a:pPr lvl="2"/>
            <a:r>
              <a:rPr lang="fr-FR" dirty="0"/>
              <a:t>PALLAS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9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4023" y="365126"/>
            <a:ext cx="656578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     Prospectives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230FEC-75DF-46D6-BCB1-83255AF51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r="16283"/>
          <a:stretch/>
        </p:blipFill>
        <p:spPr>
          <a:xfrm>
            <a:off x="8068733" y="3962440"/>
            <a:ext cx="1075267" cy="15646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2833B7-FA1F-4C8F-8FE0-1581681D3C98}"/>
              </a:ext>
            </a:extLst>
          </p:cNvPr>
          <p:cNvSpPr txBox="1"/>
          <p:nvPr/>
        </p:nvSpPr>
        <p:spPr>
          <a:xfrm>
            <a:off x="325967" y="2799555"/>
            <a:ext cx="80687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Sécurité ++ : explosion des tentatives de piratages </a:t>
            </a:r>
          </a:p>
          <a:p>
            <a:r>
              <a:rPr lang="fr-FR" dirty="0"/>
              <a:t>	augmenter la vigilance de tous, renforcer les méthodes de protection et de surveillance</a:t>
            </a:r>
          </a:p>
          <a:p>
            <a:endParaRPr lang="fr-FR" dirty="0"/>
          </a:p>
          <a:p>
            <a:r>
              <a:rPr lang="fr-FR" dirty="0"/>
              <a:t>Gestion des données : absorber l’explosion du volume des données, intégrer les contraintes légales de stockage </a:t>
            </a:r>
          </a:p>
          <a:p>
            <a:endParaRPr lang="fr-FR" dirty="0"/>
          </a:p>
          <a:p>
            <a:r>
              <a:rPr lang="fr-FR" dirty="0"/>
              <a:t>Mettre en place de nouvelles solutions de virtualisation</a:t>
            </a:r>
          </a:p>
          <a:p>
            <a:endParaRPr lang="fr-FR" dirty="0"/>
          </a:p>
          <a:p>
            <a:r>
              <a:rPr lang="fr-FR" dirty="0"/>
              <a:t>IA :   appréhender les problématiques de fuite de données, explorer l’installation d’une instance d’IA spécifique et adaptée</a:t>
            </a:r>
          </a:p>
          <a:p>
            <a:r>
              <a:rPr lang="fr-FR" dirty="0"/>
              <a:t>	prendre en compte l'arrivée des IA dans tous les développements scientifiques et techniques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111317-16B7-4CF3-AA84-8DD28B59039F}"/>
              </a:ext>
            </a:extLst>
          </p:cNvPr>
          <p:cNvSpPr txBox="1"/>
          <p:nvPr/>
        </p:nvSpPr>
        <p:spPr>
          <a:xfrm>
            <a:off x="4080933" y="1535717"/>
            <a:ext cx="5063068" cy="923330"/>
          </a:xfrm>
          <a:prstGeom prst="rect">
            <a:avLst/>
          </a:prstGeom>
          <a:solidFill>
            <a:srgbClr val="1BB7D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Attention aux risques de perte de compétences techniques en infrastructure informatique  (système et réseau, spécificité de la plateforme)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77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46584" y="892218"/>
            <a:ext cx="5809858" cy="50570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75936" y="3323532"/>
            <a:ext cx="291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EQUIPE INSTRUMENTATION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2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3335" y="365126"/>
            <a:ext cx="6597008" cy="1060153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400" dirty="0" smtClean="0"/>
              <a:t>Equipe instrumentation &amp; détecteurs</a:t>
            </a:r>
            <a:endParaRPr lang="fr-FR" sz="3400" dirty="0"/>
          </a:p>
        </p:txBody>
      </p:sp>
      <p:sp>
        <p:nvSpPr>
          <p:cNvPr id="3" name="ZoneTexte 2"/>
          <p:cNvSpPr txBox="1"/>
          <p:nvPr/>
        </p:nvSpPr>
        <p:spPr>
          <a:xfrm>
            <a:off x="1180946" y="2324871"/>
            <a:ext cx="71078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 30 septembre 2025, l’équipe comprend </a:t>
            </a:r>
            <a:r>
              <a:rPr lang="fr-FR" b="1" dirty="0" smtClean="0"/>
              <a:t>10 personnes </a:t>
            </a:r>
            <a:r>
              <a:rPr lang="fr-FR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Dont </a:t>
            </a:r>
            <a:r>
              <a:rPr lang="fr-FR" b="1" dirty="0" smtClean="0"/>
              <a:t>9 agents CNRS </a:t>
            </a:r>
            <a:r>
              <a:rPr lang="fr-FR" dirty="0" smtClean="0"/>
              <a:t>et </a:t>
            </a:r>
            <a:r>
              <a:rPr lang="fr-FR" b="1" dirty="0" smtClean="0"/>
              <a:t>1 agent UB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Dont </a:t>
            </a:r>
            <a:r>
              <a:rPr lang="fr-FR" b="1" dirty="0" smtClean="0"/>
              <a:t>6 IR, 3 IE et 1 AI</a:t>
            </a:r>
          </a:p>
          <a:p>
            <a:pPr marL="285750" indent="-285750">
              <a:buFontTx/>
              <a:buChar char="-"/>
            </a:pPr>
            <a:endParaRPr lang="fr-FR" b="1" dirty="0"/>
          </a:p>
          <a:p>
            <a:r>
              <a:rPr lang="fr-FR" dirty="0" smtClean="0"/>
              <a:t>Evolution à court terme (horizon 2026)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Départ à la retraite de Gérard Claverie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smtClean="0"/>
              <a:t>Evolutions à moyen terme (horizon 2030)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Départs à la retraite d’Arthur </a:t>
            </a:r>
            <a:r>
              <a:rPr lang="fr-FR" dirty="0" err="1" smtClean="0"/>
              <a:t>Balana</a:t>
            </a:r>
            <a:r>
              <a:rPr lang="fr-FR" dirty="0" smtClean="0"/>
              <a:t> et Philippe </a:t>
            </a:r>
            <a:r>
              <a:rPr lang="fr-FR" dirty="0" err="1" smtClean="0"/>
              <a:t>Alfaurt</a:t>
            </a: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Baisse anticipée des ressources humaines sur les 5 prochaines années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Risque de perte de compétences (automatismes, assurance qualité, …)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26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9998" y="787178"/>
            <a:ext cx="7772400" cy="814471"/>
          </a:xfrm>
        </p:spPr>
        <p:txBody>
          <a:bodyPr/>
          <a:lstStyle/>
          <a:p>
            <a:r>
              <a:rPr lang="fr-FR" sz="4000" b="1" dirty="0" smtClean="0"/>
              <a:t>Pôle Technique</a:t>
            </a:r>
            <a:endParaRPr lang="en-GB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7405" y="2622828"/>
            <a:ext cx="6448508" cy="2882286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 smtClean="0"/>
              <a:t>Equipe électronique (4 IR, 2 IE, 2 AI)            -&gt; 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 smtClean="0"/>
              <a:t>Equipe informatique (5 IR-&gt;4, </a:t>
            </a:r>
            <a:r>
              <a:rPr lang="fr-FR" dirty="0" smtClean="0"/>
              <a:t>3 </a:t>
            </a:r>
            <a:r>
              <a:rPr lang="fr-FR" dirty="0" smtClean="0"/>
              <a:t>IE, 1 AI)      </a:t>
            </a:r>
            <a:r>
              <a:rPr lang="fr-FR" dirty="0" smtClean="0"/>
              <a:t>-&gt;8</a:t>
            </a:r>
            <a:endParaRPr lang="fr-F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 smtClean="0"/>
              <a:t>Equipe instrumentation (6 IR-&gt;5, 3 IE, 1 AI)-&gt;9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 smtClean="0"/>
              <a:t>Equipe mécanique (2 IR-&gt;1, 4 IE-&gt;3, 1 TCE) -&gt;5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 smtClean="0"/>
              <a:t>Equipe Plateforme AITNA (4 IR, 3 IE, 1 AI)   -&gt;8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 smtClean="0"/>
              <a:t>Equipe Radioprotection (temps partiel) :</a:t>
            </a:r>
          </a:p>
          <a:p>
            <a:pPr algn="l"/>
            <a:r>
              <a:rPr lang="fr-FR" dirty="0" smtClean="0"/>
              <a:t>	(Stéphanie, Jocelyn, Cédric, Ludovic)</a:t>
            </a:r>
          </a:p>
          <a:p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1041767" y="1721199"/>
            <a:ext cx="779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1BB7D0"/>
                </a:solidFill>
              </a:rPr>
              <a:t>L’ingénierie au service de la science</a:t>
            </a:r>
            <a:endParaRPr lang="en-GB" sz="2800" dirty="0">
              <a:solidFill>
                <a:srgbClr val="1BB7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4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73541" y="2328573"/>
            <a:ext cx="35835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1"/>
                </a:solidFill>
              </a:rPr>
              <a:t>Techniques</a:t>
            </a:r>
          </a:p>
          <a:p>
            <a:r>
              <a:rPr lang="fr-FR" sz="1400" dirty="0" smtClean="0"/>
              <a:t>Techniques Mesures physiques (5)</a:t>
            </a:r>
          </a:p>
          <a:p>
            <a:r>
              <a:rPr lang="fr-FR" sz="1400" dirty="0" smtClean="0"/>
              <a:t>Techniques du vide (3)</a:t>
            </a:r>
          </a:p>
          <a:p>
            <a:endParaRPr lang="fr-FR" sz="1400" dirty="0" smtClean="0"/>
          </a:p>
          <a:p>
            <a:r>
              <a:rPr lang="fr-FR" sz="1400" b="1" dirty="0" smtClean="0">
                <a:solidFill>
                  <a:schemeClr val="accent1"/>
                </a:solidFill>
              </a:rPr>
              <a:t>Détecteurs </a:t>
            </a:r>
          </a:p>
          <a:p>
            <a:r>
              <a:rPr lang="fr-FR" sz="1400" dirty="0" smtClean="0"/>
              <a:t>Détecteurs / semi-conducteurs (2)</a:t>
            </a:r>
          </a:p>
          <a:p>
            <a:r>
              <a:rPr lang="fr-FR" sz="1400" dirty="0" smtClean="0"/>
              <a:t>Détecteurs / photo-détecteurs (1)</a:t>
            </a:r>
          </a:p>
          <a:p>
            <a:r>
              <a:rPr lang="fr-FR" sz="1400" dirty="0" smtClean="0"/>
              <a:t>Détecteurs / détecteurs gazeux (1)</a:t>
            </a:r>
          </a:p>
          <a:p>
            <a:r>
              <a:rPr lang="fr-FR" sz="1400" dirty="0" smtClean="0"/>
              <a:t>Détecteurs / technos innovantes (1)</a:t>
            </a:r>
          </a:p>
          <a:p>
            <a:r>
              <a:rPr lang="fr-FR" sz="1400" dirty="0" smtClean="0"/>
              <a:t>Détecteurs / diagnostic faisceau (1)</a:t>
            </a:r>
          </a:p>
          <a:p>
            <a:endParaRPr lang="fr-FR" sz="1400" dirty="0" smtClean="0"/>
          </a:p>
          <a:p>
            <a:r>
              <a:rPr lang="fr-FR" sz="1400" b="1" dirty="0" smtClean="0">
                <a:solidFill>
                  <a:schemeClr val="accent1"/>
                </a:solidFill>
              </a:rPr>
              <a:t>Accélérateur</a:t>
            </a:r>
          </a:p>
          <a:p>
            <a:r>
              <a:rPr lang="fr-FR" sz="1400" dirty="0" smtClean="0"/>
              <a:t>Réglage accélérateur / instrument (2)</a:t>
            </a:r>
          </a:p>
          <a:p>
            <a:endParaRPr lang="fr-FR" sz="1400" dirty="0" smtClean="0"/>
          </a:p>
          <a:p>
            <a:r>
              <a:rPr lang="fr-FR" sz="1400" b="1" dirty="0" smtClean="0">
                <a:solidFill>
                  <a:schemeClr val="accent1"/>
                </a:solidFill>
              </a:rPr>
              <a:t>Ingénierie système et qualité</a:t>
            </a:r>
          </a:p>
          <a:p>
            <a:r>
              <a:rPr lang="fr-FR" sz="1400" dirty="0" smtClean="0"/>
              <a:t>Ingénierie système (2)</a:t>
            </a:r>
          </a:p>
          <a:p>
            <a:r>
              <a:rPr lang="fr-FR" sz="1400" dirty="0" smtClean="0"/>
              <a:t>Ingénierie assurance qualité (1)</a:t>
            </a:r>
          </a:p>
          <a:p>
            <a:r>
              <a:rPr lang="fr-FR" sz="1400" dirty="0"/>
              <a:t>Assemblage, intégration, tests et validation (1</a:t>
            </a:r>
            <a:r>
              <a:rPr lang="fr-FR" sz="1400" dirty="0" smtClean="0"/>
              <a:t>)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942203" y="2328573"/>
            <a:ext cx="368721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accent1"/>
                </a:solidFill>
              </a:rPr>
              <a:t>Management </a:t>
            </a:r>
          </a:p>
          <a:p>
            <a:r>
              <a:rPr lang="fr-FR" sz="1400" dirty="0" smtClean="0"/>
              <a:t>Gestion </a:t>
            </a:r>
            <a:r>
              <a:rPr lang="fr-FR" sz="1400" dirty="0"/>
              <a:t>de projet (2)</a:t>
            </a:r>
          </a:p>
          <a:p>
            <a:r>
              <a:rPr lang="fr-FR" sz="1400" dirty="0"/>
              <a:t>Gestion d’équipe (3</a:t>
            </a:r>
            <a:r>
              <a:rPr lang="fr-FR" sz="1400" dirty="0" smtClean="0"/>
              <a:t>)</a:t>
            </a:r>
          </a:p>
          <a:p>
            <a:r>
              <a:rPr lang="fr-FR" sz="1400" dirty="0"/>
              <a:t>Coordination technique (3)</a:t>
            </a:r>
          </a:p>
          <a:p>
            <a:endParaRPr lang="fr-FR" sz="1400" dirty="0" smtClean="0"/>
          </a:p>
          <a:p>
            <a:r>
              <a:rPr lang="fr-FR" sz="1400" b="1" dirty="0" smtClean="0">
                <a:solidFill>
                  <a:schemeClr val="accent1"/>
                </a:solidFill>
              </a:rPr>
              <a:t>Ingénierie logicielle</a:t>
            </a:r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dirty="0" smtClean="0"/>
              <a:t>Logiciel </a:t>
            </a:r>
            <a:r>
              <a:rPr lang="fr-FR" sz="1400" dirty="0"/>
              <a:t>embarqué (1)</a:t>
            </a:r>
          </a:p>
          <a:p>
            <a:r>
              <a:rPr lang="fr-FR" sz="1400" dirty="0"/>
              <a:t>Ingénierie logicielle (1)</a:t>
            </a:r>
          </a:p>
          <a:p>
            <a:r>
              <a:rPr lang="fr-FR" sz="1400" dirty="0"/>
              <a:t>Logiciel pour l’instrumentation (1</a:t>
            </a:r>
            <a:r>
              <a:rPr lang="fr-FR" sz="1400" dirty="0" smtClean="0"/>
              <a:t>)</a:t>
            </a:r>
          </a:p>
          <a:p>
            <a:r>
              <a:rPr lang="fr-FR" sz="1400" dirty="0"/>
              <a:t>IHM et interface web (1)</a:t>
            </a:r>
          </a:p>
          <a:p>
            <a:endParaRPr lang="fr-FR" sz="1400" dirty="0" smtClean="0"/>
          </a:p>
          <a:p>
            <a:endParaRPr lang="fr-FR" sz="1400" dirty="0" smtClean="0"/>
          </a:p>
          <a:p>
            <a:r>
              <a:rPr lang="fr-FR" sz="1400" b="1" dirty="0" smtClean="0">
                <a:solidFill>
                  <a:schemeClr val="accent1"/>
                </a:solidFill>
              </a:rPr>
              <a:t>Contrôle/commande et automatisme</a:t>
            </a:r>
          </a:p>
          <a:p>
            <a:r>
              <a:rPr lang="fr-FR" sz="1400" dirty="0"/>
              <a:t>Contrôle commande (2</a:t>
            </a:r>
            <a:r>
              <a:rPr lang="fr-FR" sz="1400" dirty="0" smtClean="0"/>
              <a:t>)</a:t>
            </a:r>
          </a:p>
          <a:p>
            <a:r>
              <a:rPr lang="fr-FR" sz="1400" dirty="0"/>
              <a:t>Automates programmables (1)</a:t>
            </a:r>
          </a:p>
          <a:p>
            <a:endParaRPr lang="fr-FR" sz="1400" dirty="0"/>
          </a:p>
          <a:p>
            <a:r>
              <a:rPr lang="fr-FR" sz="1400" b="1" dirty="0" smtClean="0">
                <a:solidFill>
                  <a:schemeClr val="accent1"/>
                </a:solidFill>
              </a:rPr>
              <a:t>+ autres : </a:t>
            </a:r>
            <a:r>
              <a:rPr lang="fr-FR" sz="1400" dirty="0" smtClean="0"/>
              <a:t>modélisation, …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2065731" y="6515564"/>
            <a:ext cx="4675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D’après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NSIP sur la base de 4 compétences principales par agent.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98957" y="1825098"/>
            <a:ext cx="48459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Panorama des compétences dans l’équipe* :</a:t>
            </a:r>
          </a:p>
          <a:p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443335" y="365126"/>
            <a:ext cx="6597008" cy="106015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400" smtClean="0"/>
              <a:t>Equipe instrumentation &amp; détecteurs</a:t>
            </a:r>
            <a:endParaRPr lang="fr-FR" sz="34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1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40132" y="1869522"/>
            <a:ext cx="74188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Prospectives techniques 2025</a:t>
            </a:r>
          </a:p>
          <a:p>
            <a:endParaRPr lang="fr-FR" b="1" u="sng" dirty="0" smtClean="0"/>
          </a:p>
          <a:p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Spécialité en renforcement </a:t>
            </a:r>
            <a:r>
              <a:rPr lang="fr-FR" sz="1600" dirty="0" smtClean="0"/>
              <a:t>: développement de détecteurs (de tous types)</a:t>
            </a:r>
          </a:p>
          <a:p>
            <a:r>
              <a:rPr lang="fr-FR" sz="1600" dirty="0"/>
              <a:t>	</a:t>
            </a:r>
            <a:r>
              <a:rPr lang="fr-FR" sz="1600" dirty="0" smtClean="0">
                <a:sym typeface="Wingdings" panose="05000000000000000000" pitchFamily="2" charset="2"/>
              </a:rPr>
              <a:t> mise en place d’un pôle « détecteur » au labo ?</a:t>
            </a:r>
            <a:endParaRPr lang="fr-FR" sz="1600" dirty="0" smtClean="0"/>
          </a:p>
          <a:p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Spécialité menacée</a:t>
            </a:r>
            <a:r>
              <a:rPr lang="fr-FR" sz="1600" dirty="0" smtClean="0"/>
              <a:t> : automatisme </a:t>
            </a:r>
          </a:p>
          <a:p>
            <a:r>
              <a:rPr lang="fr-FR" sz="1600" dirty="0"/>
              <a:t>	</a:t>
            </a:r>
            <a:r>
              <a:rPr lang="fr-FR" sz="1600" dirty="0" smtClean="0">
                <a:sym typeface="Wingdings" panose="05000000000000000000" pitchFamily="2" charset="2"/>
              </a:rPr>
              <a:t> recrutement si nécessaire à l’horizon 2028/2030</a:t>
            </a:r>
          </a:p>
          <a:p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Montée en compétences identifiée </a:t>
            </a:r>
            <a:r>
              <a:rPr lang="fr-FR" sz="1600" dirty="0" smtClean="0"/>
              <a:t>: gestion </a:t>
            </a:r>
            <a:r>
              <a:rPr lang="fr-FR" sz="1600" dirty="0"/>
              <a:t>collective des projets. Notamment </a:t>
            </a:r>
            <a:r>
              <a:rPr lang="fr-FR" sz="1600" dirty="0" smtClean="0"/>
              <a:t>élaboration </a:t>
            </a:r>
            <a:r>
              <a:rPr lang="fr-FR" sz="1600" dirty="0"/>
              <a:t>partagée dans l’équipe des cahiers des charges fonctionnels et techniques, </a:t>
            </a:r>
            <a:r>
              <a:rPr lang="fr-FR" sz="1600" dirty="0" smtClean="0"/>
              <a:t>utilisation </a:t>
            </a:r>
            <a:r>
              <a:rPr lang="fr-FR" sz="1600" dirty="0"/>
              <a:t>d’outils comme l’analyse fonctionnelle, le découpage des projets, l’analyse de risques, la planification projets. </a:t>
            </a:r>
            <a:endParaRPr lang="fr-FR" sz="16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392414" y="4690465"/>
            <a:ext cx="83295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Evolution anticipée sur la période 2025-2030</a:t>
            </a:r>
          </a:p>
          <a:p>
            <a:r>
              <a:rPr lang="fr-FR" sz="1600" dirty="0" smtClean="0">
                <a:solidFill>
                  <a:srgbClr val="1BB7D0"/>
                </a:solidFill>
              </a:rPr>
              <a:t>Détecteurs</a:t>
            </a:r>
            <a:r>
              <a:rPr lang="fr-FR" sz="1600" dirty="0" smtClean="0"/>
              <a:t> : R2D2 ? (si projet retenu par IN2P3) ; </a:t>
            </a:r>
            <a:r>
              <a:rPr lang="fr-FR" sz="1600" dirty="0" err="1" smtClean="0"/>
              <a:t>Labcom</a:t>
            </a:r>
            <a:r>
              <a:rPr lang="fr-FR" sz="1600" dirty="0" smtClean="0"/>
              <a:t> P2R ; nouvelle R&amp;D ?</a:t>
            </a:r>
          </a:p>
          <a:p>
            <a:r>
              <a:rPr lang="fr-FR" sz="1600" dirty="0" smtClean="0">
                <a:solidFill>
                  <a:srgbClr val="1BB7D0"/>
                </a:solidFill>
              </a:rPr>
              <a:t>Valorisation</a:t>
            </a:r>
            <a:r>
              <a:rPr lang="fr-FR" sz="1600" dirty="0" smtClean="0"/>
              <a:t> : via plateforme AITNA. Partenariat avec entreprises (ex. : TRAD)</a:t>
            </a:r>
          </a:p>
          <a:p>
            <a:r>
              <a:rPr lang="fr-FR" sz="1600" dirty="0" smtClean="0">
                <a:solidFill>
                  <a:srgbClr val="1BB7D0"/>
                </a:solidFill>
              </a:rPr>
              <a:t>Soutien aux projets existants </a:t>
            </a:r>
            <a:r>
              <a:rPr lang="fr-FR" sz="1600" dirty="0" smtClean="0"/>
              <a:t>: DESIR ; instrumentation plateforme</a:t>
            </a:r>
          </a:p>
          <a:p>
            <a:r>
              <a:rPr lang="fr-FR" sz="1600" dirty="0" smtClean="0">
                <a:solidFill>
                  <a:srgbClr val="1BB7D0"/>
                </a:solidFill>
              </a:rPr>
              <a:t>Participation nouveaux projets </a:t>
            </a:r>
            <a:r>
              <a:rPr lang="fr-FR" sz="1600" dirty="0" smtClean="0"/>
              <a:t>: MENPHIESS (</a:t>
            </a:r>
            <a:r>
              <a:rPr lang="fr-FR" sz="1600" dirty="0" err="1" smtClean="0"/>
              <a:t>NewGain</a:t>
            </a:r>
            <a:r>
              <a:rPr lang="fr-FR" sz="1600" dirty="0" smtClean="0"/>
              <a:t>), …</a:t>
            </a:r>
          </a:p>
          <a:p>
            <a:endParaRPr lang="fr-FR" dirty="0" smtClean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443335" y="365126"/>
            <a:ext cx="6597008" cy="1060153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400" dirty="0" smtClean="0"/>
              <a:t>Equipe instrumentation &amp; détecteurs</a:t>
            </a:r>
            <a:endParaRPr lang="fr-FR" sz="34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7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46584" y="892218"/>
            <a:ext cx="5809858" cy="50570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98572" y="3323532"/>
            <a:ext cx="291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EQUIPE MECANIQUE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3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9969" y="213171"/>
            <a:ext cx="3952810" cy="1325563"/>
          </a:xfrm>
        </p:spPr>
        <p:txBody>
          <a:bodyPr>
            <a:normAutofit/>
          </a:bodyPr>
          <a:lstStyle/>
          <a:p>
            <a:r>
              <a:rPr lang="fr-FR" sz="2200" b="1" dirty="0">
                <a:solidFill>
                  <a:srgbClr val="E75112"/>
                </a:solidFill>
                <a:latin typeface="Verdana" panose="020B0604030504040204" pitchFamily="34" charset="0"/>
              </a:rPr>
              <a:t>Equipe et compétences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4" y="2044204"/>
            <a:ext cx="4589746" cy="321282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5" y="2514600"/>
            <a:ext cx="3427696" cy="3259317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0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9363" y="63500"/>
            <a:ext cx="4321175" cy="50323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Projet en cours</a:t>
            </a:r>
            <a:b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</a:br>
            <a:r>
              <a:rPr lang="fr-FR" altLang="fr-FR" sz="2400" b="1" dirty="0" smtClean="0">
                <a:solidFill>
                  <a:srgbClr val="E75112"/>
                </a:solidFill>
                <a:latin typeface="Verdana" panose="020B0604030504040204" pitchFamily="34" charset="0"/>
              </a:rPr>
              <a:t>Horizon 2026 – 2027 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2789" y="2654817"/>
            <a:ext cx="5113338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b="1" u="sng" dirty="0"/>
              <a:t>CTA </a:t>
            </a:r>
            <a:r>
              <a:rPr lang="fr-FR" sz="1200" b="1" u="sng" dirty="0" err="1"/>
              <a:t>NectarCAM</a:t>
            </a:r>
            <a:r>
              <a:rPr lang="fr-FR" sz="1200" b="1" u="sng" dirty="0"/>
              <a:t> </a:t>
            </a:r>
            <a:r>
              <a:rPr lang="fr-FR" sz="12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intégration et tests 8 camera front </a:t>
            </a:r>
            <a:r>
              <a:rPr lang="fr-FR" sz="1100" b="1" dirty="0" err="1">
                <a:solidFill>
                  <a:srgbClr val="3B2568"/>
                </a:solidFill>
                <a:latin typeface="Arial" panose="020B0604020202020204" pitchFamily="34" charset="0"/>
              </a:rPr>
              <a:t>door</a:t>
            </a: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 </a:t>
            </a:r>
            <a:r>
              <a:rPr lang="fr-FR" sz="1100" b="1" dirty="0" err="1">
                <a:solidFill>
                  <a:srgbClr val="3B2568"/>
                </a:solidFill>
                <a:latin typeface="Arial" panose="020B0604020202020204" pitchFamily="34" charset="0"/>
              </a:rPr>
              <a:t>NectarCAM</a:t>
            </a: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100" b="1" dirty="0" err="1">
                <a:solidFill>
                  <a:srgbClr val="3B2568"/>
                </a:solidFill>
                <a:latin typeface="Arial" panose="020B0604020202020204" pitchFamily="34" charset="0"/>
              </a:rPr>
              <a:t>Commissioning</a:t>
            </a: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 </a:t>
            </a:r>
            <a:r>
              <a:rPr lang="fr-FR" sz="1100" b="1" dirty="0" smtClean="0">
                <a:solidFill>
                  <a:srgbClr val="3B2568"/>
                </a:solidFill>
                <a:latin typeface="Arial" panose="020B0604020202020204" pitchFamily="34" charset="0"/>
              </a:rPr>
              <a:t>8 front </a:t>
            </a:r>
            <a:r>
              <a:rPr lang="fr-FR" sz="1100" b="1" dirty="0" err="1" smtClean="0">
                <a:solidFill>
                  <a:srgbClr val="3B2568"/>
                </a:solidFill>
                <a:latin typeface="Arial" panose="020B0604020202020204" pitchFamily="34" charset="0"/>
              </a:rPr>
              <a:t>door</a:t>
            </a:r>
            <a:r>
              <a:rPr lang="fr-FR" sz="1100" b="1" dirty="0" smtClean="0">
                <a:solidFill>
                  <a:srgbClr val="3B2568"/>
                </a:solidFill>
                <a:latin typeface="Arial" panose="020B0604020202020204" pitchFamily="34" charset="0"/>
              </a:rPr>
              <a:t> </a:t>
            </a: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@ </a:t>
            </a:r>
            <a:r>
              <a:rPr lang="fr-FR" sz="1100" b="1" dirty="0" smtClean="0">
                <a:solidFill>
                  <a:srgbClr val="3B2568"/>
                </a:solidFill>
                <a:latin typeface="Arial" panose="020B0604020202020204" pitchFamily="34" charset="0"/>
              </a:rPr>
              <a:t>CEA 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100" b="1" dirty="0">
              <a:solidFill>
                <a:srgbClr val="3B2568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fr-FR" sz="1050" dirty="0"/>
          </a:p>
          <a:p>
            <a:pPr>
              <a:defRPr/>
            </a:pPr>
            <a:r>
              <a:rPr lang="fr-FR" sz="1200" b="1" u="sng" dirty="0"/>
              <a:t>NECTAR (ERC </a:t>
            </a:r>
            <a:r>
              <a:rPr lang="fr-FR" sz="1200" b="1" u="sng" dirty="0" err="1"/>
              <a:t>advanced</a:t>
            </a:r>
            <a:r>
              <a:rPr lang="fr-FR" sz="1200" b="1" u="sng" dirty="0"/>
              <a:t>) </a:t>
            </a:r>
            <a:r>
              <a:rPr lang="fr-FR" sz="12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Développement mécaniques chambre expérience phase APD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Upgrade </a:t>
            </a:r>
            <a:r>
              <a:rPr lang="fr-FR" sz="1100" b="1" dirty="0" err="1">
                <a:solidFill>
                  <a:srgbClr val="3B2568"/>
                </a:solidFill>
                <a:latin typeface="Arial" panose="020B0604020202020204" pitchFamily="34" charset="0"/>
              </a:rPr>
              <a:t>systémes</a:t>
            </a: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 détection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100" b="1" dirty="0" smtClean="0">
                <a:solidFill>
                  <a:srgbClr val="3B2568"/>
                </a:solidFill>
                <a:latin typeface="Arial" panose="020B0604020202020204" pitchFamily="34" charset="0"/>
              </a:rPr>
              <a:t>Suivi </a:t>
            </a: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de fabrication – tests –intégration @</a:t>
            </a:r>
            <a:r>
              <a:rPr lang="fr-FR" sz="1100" b="1" dirty="0" smtClean="0">
                <a:solidFill>
                  <a:srgbClr val="3B2568"/>
                </a:solidFill>
                <a:latin typeface="Arial" panose="020B0604020202020204" pitchFamily="34" charset="0"/>
              </a:rPr>
              <a:t>GSI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100" b="1" dirty="0">
              <a:solidFill>
                <a:srgbClr val="3B2568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100" b="1" dirty="0">
              <a:solidFill>
                <a:srgbClr val="3B2568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fr-FR" sz="1200" b="1" u="sng" dirty="0"/>
              <a:t>NEWGAIN</a:t>
            </a:r>
            <a:r>
              <a:rPr lang="fr-FR" sz="1200" u="sng" dirty="0"/>
              <a:t> </a:t>
            </a:r>
            <a:r>
              <a:rPr lang="fr-FR" sz="12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Phase APD lignes restantes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Appel d’offres fabrication ensembles mécaniques, suivi de fabrication.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100" b="1" dirty="0">
                <a:solidFill>
                  <a:srgbClr val="3B2568"/>
                </a:solidFill>
                <a:latin typeface="Arial" panose="020B0604020202020204" pitchFamily="34" charset="0"/>
              </a:rPr>
              <a:t>Intégration @GANIL</a:t>
            </a:r>
          </a:p>
          <a:p>
            <a:pPr>
              <a:defRPr/>
            </a:pPr>
            <a:endParaRPr lang="fr-FR" sz="105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100" b="1" dirty="0">
              <a:solidFill>
                <a:srgbClr val="3B2568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60926" y="111087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b="1" u="sng" dirty="0"/>
              <a:t>DESIR</a:t>
            </a:r>
            <a:r>
              <a:rPr lang="fr-FR" sz="1100" b="1" dirty="0"/>
              <a:t> :</a:t>
            </a:r>
          </a:p>
          <a:p>
            <a:pPr>
              <a:defRPr/>
            </a:pPr>
            <a:endParaRPr lang="fr-FR" sz="11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rgbClr val="3B2568"/>
                </a:solidFill>
                <a:latin typeface="Arial" panose="020B0604020202020204" pitchFamily="34" charset="0"/>
              </a:rPr>
              <a:t>Upgrade Dérouleur de bande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1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100" b="1" dirty="0"/>
          </a:p>
          <a:p>
            <a:pPr>
              <a:defRPr/>
            </a:pPr>
            <a:r>
              <a:rPr lang="fr-FR" sz="1100" b="1" dirty="0"/>
              <a:t>PIPERADE 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rgbClr val="3B2568"/>
                </a:solidFill>
                <a:latin typeface="Arial" panose="020B0604020202020204" pitchFamily="34" charset="0"/>
              </a:rPr>
              <a:t>Développement mécanique Fabrication évolution éléments optiques, châssis HT…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b="1" dirty="0" err="1">
                <a:solidFill>
                  <a:srgbClr val="3B2568"/>
                </a:solidFill>
                <a:latin typeface="Arial" panose="020B0604020202020204" pitchFamily="34" charset="0"/>
              </a:rPr>
              <a:t>Commissioning</a:t>
            </a:r>
            <a:r>
              <a:rPr lang="fr-FR" sz="1200" b="1" dirty="0">
                <a:solidFill>
                  <a:srgbClr val="3B2568"/>
                </a:solidFill>
                <a:latin typeface="Arial" panose="020B0604020202020204" pitchFamily="34" charset="0"/>
              </a:rPr>
              <a:t> @GANIL 2026 2027</a:t>
            </a:r>
          </a:p>
          <a:p>
            <a:pPr>
              <a:defRPr/>
            </a:pPr>
            <a:endParaRPr lang="fr-FR" sz="1100" b="1" dirty="0"/>
          </a:p>
          <a:p>
            <a:pPr>
              <a:defRPr/>
            </a:pPr>
            <a:r>
              <a:rPr lang="fr-FR" sz="1100" b="1" dirty="0"/>
              <a:t>HRS 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rgbClr val="3B2568"/>
                </a:solidFill>
                <a:latin typeface="Arial" panose="020B0604020202020204" pitchFamily="34" charset="0"/>
              </a:rPr>
              <a:t>Mise en conformité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rgbClr val="3B2568"/>
                </a:solidFill>
                <a:latin typeface="Arial" panose="020B0604020202020204" pitchFamily="34" charset="0"/>
              </a:rPr>
              <a:t>Développement mécanique évolution (pole Dipôle, EMT…)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b="1" dirty="0" err="1">
                <a:solidFill>
                  <a:srgbClr val="3B2568"/>
                </a:solidFill>
                <a:latin typeface="Arial" panose="020B0604020202020204" pitchFamily="34" charset="0"/>
              </a:rPr>
              <a:t>Commissioning</a:t>
            </a:r>
            <a:r>
              <a:rPr lang="fr-FR" sz="1200" b="1" dirty="0">
                <a:solidFill>
                  <a:srgbClr val="3B2568"/>
                </a:solidFill>
                <a:latin typeface="Arial" panose="020B0604020202020204" pitchFamily="34" charset="0"/>
              </a:rPr>
              <a:t> @GANIL 2026 2027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89" y="6402021"/>
            <a:ext cx="746125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fr-FR" sz="1100" b="1" i="1" dirty="0"/>
          </a:p>
          <a:p>
            <a:pPr>
              <a:defRPr/>
            </a:pPr>
            <a:r>
              <a:rPr lang="fr-FR" sz="1200" b="1" i="1" dirty="0">
                <a:solidFill>
                  <a:srgbClr val="3B2568"/>
                </a:solidFill>
                <a:latin typeface="Arial" panose="020B0604020202020204" pitchFamily="34" charset="0"/>
              </a:rPr>
              <a:t>Support mécanique équipe de recherches, service Communication, Campus…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4928659" y="4239867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200" b="1" u="sng" dirty="0"/>
              <a:t>Plateforme accélérateur AIFIRA </a:t>
            </a:r>
            <a:r>
              <a:rPr lang="fr-FR" sz="12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rgbClr val="3B2568"/>
                </a:solidFill>
                <a:latin typeface="Arial" panose="020B0604020202020204" pitchFamily="34" charset="0"/>
              </a:rPr>
              <a:t>intégration nouvelle ligne ARCHEO.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rgbClr val="3B2568"/>
                </a:solidFill>
                <a:latin typeface="Arial" panose="020B0604020202020204" pitchFamily="34" charset="0"/>
              </a:rPr>
              <a:t>Développements, fabrication et intégration des upgrades de lignes.</a:t>
            </a:r>
          </a:p>
          <a:p>
            <a:pPr>
              <a:defRPr/>
            </a:pPr>
            <a:endParaRPr lang="fr-FR" sz="1200" dirty="0"/>
          </a:p>
          <a:p>
            <a:pPr>
              <a:defRPr/>
            </a:pPr>
            <a:r>
              <a:rPr lang="fr-FR" sz="1200" b="1" u="sng" dirty="0"/>
              <a:t>R2D2</a:t>
            </a:r>
            <a:r>
              <a:rPr lang="fr-FR" sz="1200" b="1" dirty="0"/>
              <a:t> </a:t>
            </a:r>
            <a:r>
              <a:rPr lang="fr-FR" sz="12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rgbClr val="3B2568"/>
                </a:solidFill>
                <a:latin typeface="Arial" panose="020B0604020202020204" pitchFamily="34" charset="0"/>
              </a:rPr>
              <a:t>Support mécanique.</a:t>
            </a:r>
          </a:p>
          <a:p>
            <a:pPr>
              <a:defRPr/>
            </a:pPr>
            <a:endParaRPr lang="fr-FR" sz="1200" dirty="0"/>
          </a:p>
          <a:p>
            <a:pPr>
              <a:defRPr/>
            </a:pPr>
            <a:r>
              <a:rPr lang="fr-FR" sz="1200" b="1" u="sng" dirty="0" err="1"/>
              <a:t>WISArD</a:t>
            </a:r>
            <a:r>
              <a:rPr lang="fr-FR" sz="1200" b="1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200" b="1" dirty="0">
                <a:solidFill>
                  <a:srgbClr val="3B2568"/>
                </a:solidFill>
                <a:latin typeface="Arial" panose="020B0604020202020204" pitchFamily="34" charset="0"/>
              </a:rPr>
              <a:t>Support mécanique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Journées labos 13-14 Octobre 2025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20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600" y="1943099"/>
            <a:ext cx="8318500" cy="4369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Technologies et </a:t>
            </a:r>
            <a:r>
              <a:rPr lang="fr-F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savoir-faire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r-FR" u="sng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Analyse </a:t>
            </a:r>
            <a:r>
              <a:rPr lang="fr-FR" u="sng" dirty="0">
                <a:latin typeface="Calibri" panose="020F0502020204030204" pitchFamily="34" charset="0"/>
                <a:ea typeface="Times New Roman" panose="02020603050405020304" pitchFamily="18" charset="0"/>
              </a:rPr>
              <a:t>par éléments finis (FEM).</a:t>
            </a:r>
            <a:endParaRPr lang="fr-FR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Analyses et simulation de 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comportements </a:t>
            </a:r>
            <a:r>
              <a:rPr lang="fr-FR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multiphysiques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 sous des conditions extrêmes (accélération, vide, chaleur, radiation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…) </a:t>
            </a:r>
          </a:p>
          <a:p>
            <a:r>
              <a:rPr lang="fr-FR" i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outil : 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ANSYS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, COMSOL, etc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r-FR" u="sng" dirty="0">
                <a:latin typeface="Calibri" panose="020F0502020204030204" pitchFamily="34" charset="0"/>
                <a:ea typeface="Times New Roman" panose="02020603050405020304" pitchFamily="18" charset="0"/>
              </a:rPr>
              <a:t>Fabrication additive &amp; matériaux avancés</a:t>
            </a:r>
            <a:endParaRPr lang="fr-FR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impression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3D métal (Titane, Inconel, Cuivre…).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matériaux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composites adaptés aux environnements extrêmes (carbone, céramiques, supraconducteurs</a:t>
            </a: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</a:p>
          <a:p>
            <a:endParaRPr lang="fr-FR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Compétences à faire évoluer</a:t>
            </a:r>
            <a:endParaRPr lang="fr-FR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fr-FR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dirty="0" smtClean="0"/>
              <a:t>Systèmes </a:t>
            </a:r>
            <a:r>
              <a:rPr lang="fr-FR" dirty="0"/>
              <a:t>de refroidissement (</a:t>
            </a:r>
            <a:r>
              <a:rPr lang="fr-FR" dirty="0" err="1"/>
              <a:t>cooling</a:t>
            </a:r>
            <a:r>
              <a:rPr lang="fr-FR" dirty="0"/>
              <a:t> micro </a:t>
            </a:r>
            <a:r>
              <a:rPr lang="fr-FR" dirty="0" err="1"/>
              <a:t>channel</a:t>
            </a:r>
            <a:r>
              <a:rPr lang="fr-FR" dirty="0"/>
              <a:t>) </a:t>
            </a:r>
            <a:r>
              <a:rPr lang="fr-FR" dirty="0" smtClean="0"/>
              <a:t>, magnétisme, cryogénie…</a:t>
            </a:r>
            <a:endParaRPr lang="fr-FR" dirty="0"/>
          </a:p>
          <a:p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4496" y="532368"/>
            <a:ext cx="4589718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fr-FR" sz="2200" b="1" dirty="0">
                <a:solidFill>
                  <a:srgbClr val="E75112"/>
                </a:solidFill>
                <a:latin typeface="Verdana" panose="020B0604030504040204" pitchFamily="34" charset="0"/>
                <a:ea typeface="+mj-ea"/>
                <a:cs typeface="+mj-cs"/>
              </a:rPr>
              <a:t>Prospectives </a:t>
            </a:r>
            <a:r>
              <a:rPr lang="fr-FR" sz="2200" b="1" dirty="0" smtClean="0">
                <a:solidFill>
                  <a:srgbClr val="E75112"/>
                </a:solidFill>
                <a:latin typeface="Verdana" panose="020B0604030504040204" pitchFamily="34" charset="0"/>
                <a:ea typeface="+mj-ea"/>
                <a:cs typeface="+mj-cs"/>
              </a:rPr>
              <a:t>Techniques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fr-FR" sz="2200" b="1" dirty="0" smtClean="0">
                <a:solidFill>
                  <a:srgbClr val="E75112"/>
                </a:solidFill>
                <a:latin typeface="Verdana" panose="020B0604030504040204" pitchFamily="34" charset="0"/>
                <a:ea typeface="+mj-ea"/>
                <a:cs typeface="+mj-cs"/>
              </a:rPr>
              <a:t>Evolution des compétences </a:t>
            </a:r>
            <a:endParaRPr lang="fr-FR" sz="2200" b="1" dirty="0">
              <a:solidFill>
                <a:srgbClr val="E75112"/>
              </a:solidFill>
              <a:latin typeface="Verdana" panose="020B0604030504040204" pitchFamily="34" charset="0"/>
              <a:ea typeface="+mj-ea"/>
              <a:cs typeface="+mj-cs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smtClean="0"/>
              <a:t>Journées labos 13-14 Octobre 2025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91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46584" y="892218"/>
            <a:ext cx="5809858" cy="50570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673502" y="3323532"/>
            <a:ext cx="228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EQUIPE AITNA-IT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91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9844" y="460542"/>
            <a:ext cx="6368497" cy="1325563"/>
          </a:xfrm>
        </p:spPr>
        <p:txBody>
          <a:bodyPr/>
          <a:lstStyle/>
          <a:p>
            <a:r>
              <a:rPr lang="fr-FR" b="1" dirty="0" smtClean="0"/>
              <a:t>Equipe et compétences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741336" y="1701580"/>
            <a:ext cx="62735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4 ingénieurs de recherche (BAP C, BAP 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70C0"/>
                </a:solidFill>
              </a:rPr>
              <a:t>Laurent, Stéphanie, Stéphane, Olivier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Techniques expérimentales, chimie, sciences des matériaux/ caractérisation, biologie, Business </a:t>
            </a:r>
            <a:r>
              <a:rPr lang="fr-FR" sz="2400" dirty="0" err="1" smtClean="0"/>
              <a:t>developper</a:t>
            </a:r>
            <a:r>
              <a:rPr lang="fr-FR" sz="2400" dirty="0" smtClean="0"/>
              <a:t> CDD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1814222" y="3697265"/>
            <a:ext cx="6273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3</a:t>
            </a:r>
            <a:r>
              <a:rPr lang="fr-FR" sz="2400" dirty="0" smtClean="0"/>
              <a:t> ingénieurs d’études (BAP 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70C0"/>
                </a:solidFill>
              </a:rPr>
              <a:t>Jean, Sébastien, Sylvain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Techniques expérimentales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814223" y="5201042"/>
            <a:ext cx="6273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1 assistante ingénieur (BAP 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70C0"/>
                </a:solidFill>
              </a:rPr>
              <a:t>Sophie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Techniques expérimentales</a:t>
            </a:r>
            <a:endParaRPr lang="fr-FR" sz="24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9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1227" y="-5977"/>
            <a:ext cx="6630394" cy="1325563"/>
          </a:xfrm>
        </p:spPr>
        <p:txBody>
          <a:bodyPr/>
          <a:lstStyle/>
          <a:p>
            <a:pPr algn="ctr"/>
            <a:r>
              <a:rPr lang="fr-FR" b="1" dirty="0" smtClean="0"/>
              <a:t>Implication AITNA-IT</a:t>
            </a:r>
            <a:endParaRPr lang="fr-FR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3264011" y="1421147"/>
            <a:ext cx="2671638" cy="5367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87581" y="6150732"/>
            <a:ext cx="122450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PIAGARA</a:t>
            </a:r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3987581" y="4002517"/>
            <a:ext cx="122450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PRISNA</a:t>
            </a:r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4035290" y="1431831"/>
            <a:ext cx="122450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AIFIRA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3824580" y="1714314"/>
            <a:ext cx="164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Jean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Stéphanie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Stéphane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Laurent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861372" y="4303242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Sébastien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Sophie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830961" y="642908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Stéphane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987581" y="4916860"/>
            <a:ext cx="122450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PRISNA-P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862451" y="5249135"/>
            <a:ext cx="1645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Sébastien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Laurent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Olivier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987581" y="2876127"/>
            <a:ext cx="122450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ARCANE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900396" y="3152476"/>
            <a:ext cx="1645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Sylvain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Sophie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Olivier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493818" y="979803"/>
            <a:ext cx="64839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Actions transverses Qualité, Data Management: Stéphanie, Sophie</a:t>
            </a:r>
            <a:endParaRPr lang="fr-FR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6314908" y="1442505"/>
            <a:ext cx="2121622" cy="457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670622" y="1615975"/>
            <a:ext cx="12245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INSTRU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6574444" y="2120700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Philippe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417431" y="4787889"/>
            <a:ext cx="205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Charles-Edouard</a:t>
            </a:r>
          </a:p>
        </p:txBody>
      </p:sp>
      <p:sp>
        <p:nvSpPr>
          <p:cNvPr id="20" name="Flèche gauche 19"/>
          <p:cNvSpPr/>
          <p:nvPr/>
        </p:nvSpPr>
        <p:spPr>
          <a:xfrm>
            <a:off x="5735782" y="2120700"/>
            <a:ext cx="838662" cy="369332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gauche 20"/>
          <p:cNvSpPr/>
          <p:nvPr/>
        </p:nvSpPr>
        <p:spPr>
          <a:xfrm rot="1269902">
            <a:off x="5583750" y="4603223"/>
            <a:ext cx="838662" cy="369332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gauche 21"/>
          <p:cNvSpPr/>
          <p:nvPr/>
        </p:nvSpPr>
        <p:spPr>
          <a:xfrm rot="20395348">
            <a:off x="5584228" y="5064469"/>
            <a:ext cx="838662" cy="369332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69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5700" y="457490"/>
            <a:ext cx="7886700" cy="1325563"/>
          </a:xfrm>
        </p:spPr>
        <p:txBody>
          <a:bodyPr/>
          <a:lstStyle/>
          <a:p>
            <a:pPr algn="ctr"/>
            <a:r>
              <a:rPr lang="fr-FR" b="1" dirty="0" smtClean="0"/>
              <a:t>Prospective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671781" y="1570183"/>
            <a:ext cx="77123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70C0"/>
                </a:solidFill>
              </a:rPr>
              <a:t>Séparer RO de la DT (+ et mieux, en cours de réflexion)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70C0"/>
                </a:solidFill>
              </a:rPr>
              <a:t>Renforcer le support AITNA/PIAGARA (Comment?)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u="sng" dirty="0" smtClean="0"/>
              <a:t>Répondre aux recommandations du COPIL</a:t>
            </a:r>
            <a:r>
              <a:rPr lang="fr-FR" sz="2400" dirty="0" smtClean="0"/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Expliciter une </a:t>
            </a:r>
            <a:r>
              <a:rPr lang="fr-FR" sz="2400" dirty="0"/>
              <a:t>stratégie de développement en regard d’une prospective scientifique et partenariale.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70C0"/>
                </a:solidFill>
              </a:rPr>
              <a:t>Etablir un </a:t>
            </a:r>
            <a:r>
              <a:rPr lang="fr-FR" sz="2400" dirty="0">
                <a:solidFill>
                  <a:srgbClr val="0070C0"/>
                </a:solidFill>
              </a:rPr>
              <a:t>plan de jouvence en scénarisant le plan de financement sur le moyen terme.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70C0"/>
                </a:solidFill>
              </a:rPr>
              <a:t>Etudier </a:t>
            </a:r>
            <a:r>
              <a:rPr lang="fr-FR" sz="2400" dirty="0">
                <a:solidFill>
                  <a:srgbClr val="0070C0"/>
                </a:solidFill>
              </a:rPr>
              <a:t>au niveau de chaque poste impliqué, des possibilités ou pas de suppléance et de proposer le plan d’action correspondant (formation, tutorat, activités communes).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Développer une offre de 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Comité d’utilisateurs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3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3109" y="404882"/>
            <a:ext cx="6630891" cy="1325563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Organisation </a:t>
            </a:r>
            <a:r>
              <a:rPr lang="fr-FR" sz="4000" b="1" dirty="0"/>
              <a:t>d</a:t>
            </a:r>
            <a:r>
              <a:rPr lang="fr-FR" sz="4000" b="1" dirty="0" smtClean="0"/>
              <a:t>u Pôle Technique</a:t>
            </a:r>
            <a:endParaRPr lang="fr-FR" sz="4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33985" y="2096214"/>
            <a:ext cx="306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Responsabilités hiérarchique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762830" y="2123684"/>
            <a:ext cx="346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26 Responsabilités fonctionnelles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041767" y="1562681"/>
            <a:ext cx="779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1BB7D0"/>
                </a:solidFill>
              </a:rPr>
              <a:t>L’ingénierie au service de la science</a:t>
            </a:r>
            <a:endParaRPr lang="en-GB" sz="2800" dirty="0">
              <a:solidFill>
                <a:srgbClr val="1BB7D0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35215"/>
              </p:ext>
            </p:extLst>
          </p:nvPr>
        </p:nvGraphicFramePr>
        <p:xfrm>
          <a:off x="643881" y="2609669"/>
          <a:ext cx="3150914" cy="1355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8168">
                  <a:extLst>
                    <a:ext uri="{9D8B030D-6E8A-4147-A177-3AD203B41FA5}">
                      <a16:colId xmlns:a16="http://schemas.microsoft.com/office/drawing/2014/main" val="1175219875"/>
                    </a:ext>
                  </a:extLst>
                </a:gridCol>
                <a:gridCol w="1862746">
                  <a:extLst>
                    <a:ext uri="{9D8B030D-6E8A-4147-A177-3AD203B41FA5}">
                      <a16:colId xmlns:a16="http://schemas.microsoft.com/office/drawing/2014/main" val="827056608"/>
                    </a:ext>
                  </a:extLst>
                </a:gridCol>
              </a:tblGrid>
              <a:tr h="2323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NOMS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RESPONSABILITE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2840541"/>
                  </a:ext>
                </a:extLst>
              </a:tr>
              <a:tr h="22456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Patrick HELLMUTH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RE Elec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1705004"/>
                  </a:ext>
                </a:extLst>
              </a:tr>
              <a:tr h="22456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Isabelle MOREAU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RE INFO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12705622"/>
                  </a:ext>
                </a:extLst>
              </a:tr>
              <a:tr h="22456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effectLst/>
                        </a:rPr>
                        <a:t>Gérard CLAVERIE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effectLst/>
                        </a:rPr>
                        <a:t>RE_AITNA-IT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76728214"/>
                  </a:ext>
                </a:extLst>
              </a:tr>
              <a:tr h="22456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effectLst/>
                        </a:rPr>
                        <a:t>Jocelyn DOMANGE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RE Instru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10580468"/>
                  </a:ext>
                </a:extLst>
              </a:tr>
              <a:tr h="22456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Mathieu ROCHE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RE MECA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33753950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17584"/>
              </p:ext>
            </p:extLst>
          </p:nvPr>
        </p:nvGraphicFramePr>
        <p:xfrm>
          <a:off x="4479637" y="2606497"/>
          <a:ext cx="4338360" cy="730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9535">
                  <a:extLst>
                    <a:ext uri="{9D8B030D-6E8A-4147-A177-3AD203B41FA5}">
                      <a16:colId xmlns:a16="http://schemas.microsoft.com/office/drawing/2014/main" val="2194560650"/>
                    </a:ext>
                  </a:extLst>
                </a:gridCol>
                <a:gridCol w="2558825">
                  <a:extLst>
                    <a:ext uri="{9D8B030D-6E8A-4147-A177-3AD203B41FA5}">
                      <a16:colId xmlns:a16="http://schemas.microsoft.com/office/drawing/2014/main" val="2953643980"/>
                    </a:ext>
                  </a:extLst>
                </a:gridCol>
              </a:tblGrid>
              <a:tr h="24894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NOMS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RESPONSABILITE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40941279"/>
                  </a:ext>
                </a:extLst>
              </a:tr>
              <a:tr h="24064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Sophie CRABOS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RQ ARCANE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17597139"/>
                  </a:ext>
                </a:extLst>
              </a:tr>
              <a:tr h="24064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Stéphanie SORIEUL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R Radio_Pro, RQ AITNA, Data_Manager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81317568"/>
                  </a:ext>
                </a:extLst>
              </a:tr>
            </a:tbl>
          </a:graphicData>
        </a:graphic>
      </p:graphicFrame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336898"/>
              </p:ext>
            </p:extLst>
          </p:nvPr>
        </p:nvGraphicFramePr>
        <p:xfrm>
          <a:off x="4499997" y="3437972"/>
          <a:ext cx="4318000" cy="2774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5300">
                  <a:extLst>
                    <a:ext uri="{9D8B030D-6E8A-4147-A177-3AD203B41FA5}">
                      <a16:colId xmlns:a16="http://schemas.microsoft.com/office/drawing/2014/main" val="1056264898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93450259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NOMS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RESPONSABILITE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709719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Jean JOUVE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RO AIFIRA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115302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Sébastien LEBLANC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RT PRISNA; RM PRISNA_P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1394359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David RIVIERE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CSSI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186254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Arnaud HUBER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CSSI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2182036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Sylvain VAUBAILLON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RT ARCANE, RM ARCANE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664390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Frédéric DRUILLOLLE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RT MENPHIESS, RT THINK2, Innov&amp;Valo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6789246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Patrick HELLMUTH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RT R2D2, DUNE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892564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Jérôme PIBERNAT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RT NECTAR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9653345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Abdel REBII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RT JUNO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978190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Philippe ALFAURT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RT AIFIRA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4022215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Laurent DAUDIN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RT DESIR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53424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Amélie FOURNIER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RT NEWGAIN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631701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Francis MUNOZ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RT ATELIER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249735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Mathieu ROCHE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effectLst/>
                        </a:rPr>
                        <a:t>RT </a:t>
                      </a:r>
                      <a:r>
                        <a:rPr lang="fr-FR" sz="1100" u="none" strike="noStrike" dirty="0">
                          <a:effectLst/>
                        </a:rPr>
                        <a:t>CTA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07736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9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79123" y="393270"/>
            <a:ext cx="6464877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/>
              <a:t>Pour conclure</a:t>
            </a:r>
            <a:br>
              <a:rPr lang="fr-FR" sz="2800" b="1" dirty="0" smtClean="0"/>
            </a:br>
            <a:r>
              <a:rPr lang="fr-FR" sz="2800" b="1" dirty="0" smtClean="0"/>
              <a:t>Bilan des déclarations de </a:t>
            </a:r>
            <a:r>
              <a:rPr lang="fr-FR" sz="2800" b="1" dirty="0"/>
              <a:t>s</a:t>
            </a:r>
            <a:r>
              <a:rPr lang="fr-FR" sz="2800" b="1" dirty="0" smtClean="0"/>
              <a:t>pécialités sur NSIP</a:t>
            </a:r>
            <a:endParaRPr lang="fr-FR" sz="28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621" y="1805331"/>
            <a:ext cx="3721743" cy="4962325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H="1">
            <a:off x="5708075" y="3306618"/>
            <a:ext cx="441561" cy="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5227783" y="3468254"/>
            <a:ext cx="960581" cy="923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5380184" y="3957781"/>
            <a:ext cx="769452" cy="923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5592620" y="4599708"/>
            <a:ext cx="595744" cy="923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5930034" y="4733636"/>
            <a:ext cx="332221" cy="9236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363855" y="3140364"/>
            <a:ext cx="27801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Petit nombre de certaines spécialités figurants dans nos cœurs de métiers: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Fabrication électronique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Détecteurs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Fabrication mécanique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Assurance Qualité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8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087" y="2849708"/>
            <a:ext cx="7886700" cy="1325563"/>
          </a:xfrm>
        </p:spPr>
        <p:txBody>
          <a:bodyPr/>
          <a:lstStyle/>
          <a:p>
            <a:pPr algn="ctr"/>
            <a:r>
              <a:rPr lang="fr-FR" b="1" dirty="0" smtClean="0"/>
              <a:t>Discussion !!!</a:t>
            </a:r>
            <a:endParaRPr lang="fr-FR" b="1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Journées labos </a:t>
            </a:r>
            <a:r>
              <a:rPr lang="fr-FR" dirty="0" smtClean="0"/>
              <a:t>13-14 </a:t>
            </a:r>
            <a:r>
              <a:rPr lang="fr-FR" dirty="0" smtClean="0"/>
              <a:t>Octobre </a:t>
            </a:r>
            <a:r>
              <a:rPr lang="fr-FR" dirty="0" smtClean="0"/>
              <a:t>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77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14058" y="937913"/>
            <a:ext cx="1665973" cy="858356"/>
          </a:xfrm>
        </p:spPr>
        <p:txBody>
          <a:bodyPr/>
          <a:lstStyle/>
          <a:p>
            <a:pPr algn="ctr"/>
            <a:r>
              <a:rPr lang="fr-FR" b="1" dirty="0" smtClean="0"/>
              <a:t>Parité 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3500" y="4581933"/>
            <a:ext cx="55011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41 personnes -&gt;Ratio IR/IT: 51%;  IE/IT : 34%; AI/IT: 12%</a:t>
            </a:r>
          </a:p>
          <a:p>
            <a:r>
              <a:rPr lang="fr-FR" dirty="0" smtClean="0"/>
              <a:t>34 hommes</a:t>
            </a:r>
          </a:p>
          <a:p>
            <a:r>
              <a:rPr lang="fr-FR" dirty="0"/>
              <a:t>7</a:t>
            </a:r>
            <a:r>
              <a:rPr lang="fr-FR" dirty="0" smtClean="0"/>
              <a:t> femmes</a:t>
            </a:r>
          </a:p>
          <a:p>
            <a:r>
              <a:rPr lang="fr-FR" dirty="0" smtClean="0"/>
              <a:t>Ratio F/H: 17%</a:t>
            </a:r>
          </a:p>
          <a:p>
            <a:r>
              <a:rPr lang="fr-FR" dirty="0" smtClean="0"/>
              <a:t>Ratio responsabilités hiérarchiques F/H: 20%  (1/5)</a:t>
            </a:r>
          </a:p>
          <a:p>
            <a:r>
              <a:rPr lang="fr-FR" dirty="0" smtClean="0"/>
              <a:t>Ratio responsabilités fonctionnelles: F/H: 23% (6/26)</a:t>
            </a:r>
            <a:endParaRPr lang="fr-FR" dirty="0"/>
          </a:p>
          <a:p>
            <a:endParaRPr lang="fr-FR" dirty="0" smtClean="0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350398" y="2399372"/>
            <a:ext cx="8451857" cy="1900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 smtClean="0"/>
              <a:t>21-&gt;18 Ingénieur(e)s de Recherche                           5 femmes -&gt;3 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 smtClean="0"/>
              <a:t>14-&gt;13 Ingénieur(e)s d’Etude	                     	 1 femme                 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 smtClean="0"/>
              <a:t>5 Assistant(e)s Ingénieur(e)	                     	 1 femme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 smtClean="0"/>
              <a:t>1 Technicien TCE</a:t>
            </a:r>
          </a:p>
          <a:p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041767" y="1817230"/>
            <a:ext cx="779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1BB7D0"/>
                </a:solidFill>
              </a:rPr>
              <a:t>L’ingénierie au service de la science</a:t>
            </a:r>
            <a:endParaRPr lang="en-GB" sz="2800" dirty="0">
              <a:solidFill>
                <a:srgbClr val="1BB7D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14276" y="4484181"/>
            <a:ext cx="3628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</a:rPr>
              <a:t>QVT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Indicateur du ressenti de QVT 0-&gt;10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Sur un échantillon de 19 IR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Moyenne 7,6/10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Min 3/10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Max 10/10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421638" y="979188"/>
            <a:ext cx="1443724" cy="775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- </a:t>
            </a:r>
            <a:r>
              <a:rPr lang="fr-FR" b="1" dirty="0" smtClean="0">
                <a:solidFill>
                  <a:srgbClr val="0070C0"/>
                </a:solidFill>
              </a:rPr>
              <a:t>QVT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6457950" y="937913"/>
            <a:ext cx="132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2 points de vigilance !!!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9927" y="339585"/>
            <a:ext cx="5362553" cy="1325563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Suivi projets &amp; activités</a:t>
            </a:r>
            <a:endParaRPr lang="fr-FR" sz="4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049572" y="2059709"/>
            <a:ext cx="748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R</a:t>
            </a:r>
            <a:r>
              <a:rPr lang="fr-FR" sz="3200" dirty="0" smtClean="0"/>
              <a:t>éunions d’équipes (hebdo ou mensuel)</a:t>
            </a:r>
            <a:endParaRPr lang="fr-FR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1049573" y="2989671"/>
            <a:ext cx="797515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smtClean="0"/>
              <a:t>Réunions de suivi des projets (-&gt; trimestriel)  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1049573" y="4064114"/>
            <a:ext cx="630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R</a:t>
            </a:r>
            <a:r>
              <a:rPr lang="fr-FR" sz="3200" dirty="0" smtClean="0"/>
              <a:t>evues de projet (~Annuel)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1049572" y="5043450"/>
            <a:ext cx="630843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R</a:t>
            </a:r>
            <a:r>
              <a:rPr lang="fr-FR" sz="3200" dirty="0" smtClean="0"/>
              <a:t>evues d’équipes (Annuel)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1228371" y="1480664"/>
            <a:ext cx="779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1BB7D0"/>
                </a:solidFill>
              </a:rPr>
              <a:t>L’ingénierie au service de la science</a:t>
            </a:r>
            <a:endParaRPr lang="en-GB" sz="2800" dirty="0">
              <a:solidFill>
                <a:srgbClr val="1BB7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39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91441" y="2221549"/>
            <a:ext cx="1170098" cy="3779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7" name="Rectangle 46"/>
          <p:cNvSpPr/>
          <p:nvPr/>
        </p:nvSpPr>
        <p:spPr>
          <a:xfrm>
            <a:off x="91440" y="1503449"/>
            <a:ext cx="8961120" cy="720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5770" y="4161214"/>
            <a:ext cx="916733" cy="7979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384591">
            <a:off x="360328" y="5126919"/>
            <a:ext cx="902891" cy="7858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5307" y="3229766"/>
            <a:ext cx="916734" cy="7979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8710" y="2273102"/>
            <a:ext cx="934598" cy="813495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737803" y="1887065"/>
            <a:ext cx="1061630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DESIR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834640" y="1889568"/>
            <a:ext cx="914172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350" dirty="0"/>
              <a:t>NECTAR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776489" y="1882759"/>
            <a:ext cx="835864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350" dirty="0"/>
              <a:t>JUNO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641816" y="1886014"/>
            <a:ext cx="742558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350" dirty="0"/>
              <a:t>DUNE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411564" y="1887719"/>
            <a:ext cx="851447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350" dirty="0"/>
              <a:t>R2D2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287100" y="1877691"/>
            <a:ext cx="780259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350" dirty="0"/>
              <a:t>     CTA</a:t>
            </a:r>
          </a:p>
        </p:txBody>
      </p:sp>
      <p:sp>
        <p:nvSpPr>
          <p:cNvPr id="37" name="Ellipse 36"/>
          <p:cNvSpPr/>
          <p:nvPr/>
        </p:nvSpPr>
        <p:spPr>
          <a:xfrm>
            <a:off x="3494737" y="1943079"/>
            <a:ext cx="215186" cy="1944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Ellipse 14"/>
          <p:cNvSpPr/>
          <p:nvPr/>
        </p:nvSpPr>
        <p:spPr>
          <a:xfrm>
            <a:off x="2517535" y="1930859"/>
            <a:ext cx="215186" cy="1944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8" name="Ellipse 37"/>
          <p:cNvSpPr/>
          <p:nvPr/>
        </p:nvSpPr>
        <p:spPr>
          <a:xfrm>
            <a:off x="4311672" y="1918822"/>
            <a:ext cx="215186" cy="1944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9" name="Ellipse 38"/>
          <p:cNvSpPr/>
          <p:nvPr/>
        </p:nvSpPr>
        <p:spPr>
          <a:xfrm>
            <a:off x="4707139" y="1918822"/>
            <a:ext cx="215186" cy="1944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0" name="Ellipse 39"/>
          <p:cNvSpPr/>
          <p:nvPr/>
        </p:nvSpPr>
        <p:spPr>
          <a:xfrm>
            <a:off x="5496520" y="1942396"/>
            <a:ext cx="215186" cy="1944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5" name="Rectangle 44"/>
          <p:cNvSpPr/>
          <p:nvPr/>
        </p:nvSpPr>
        <p:spPr>
          <a:xfrm>
            <a:off x="8223334" y="2221549"/>
            <a:ext cx="829226" cy="3779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1" name="Ellipse 40"/>
          <p:cNvSpPr/>
          <p:nvPr/>
        </p:nvSpPr>
        <p:spPr>
          <a:xfrm>
            <a:off x="6355659" y="1942396"/>
            <a:ext cx="215186" cy="1944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2" name="ZoneTexte 41"/>
          <p:cNvSpPr txBox="1"/>
          <p:nvPr/>
        </p:nvSpPr>
        <p:spPr>
          <a:xfrm rot="5400000">
            <a:off x="7721533" y="2987110"/>
            <a:ext cx="1002800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 AIFIRA</a:t>
            </a:r>
          </a:p>
        </p:txBody>
      </p:sp>
      <p:sp>
        <p:nvSpPr>
          <p:cNvPr id="43" name="ZoneTexte 42"/>
          <p:cNvSpPr txBox="1"/>
          <p:nvPr/>
        </p:nvSpPr>
        <p:spPr>
          <a:xfrm rot="5400000">
            <a:off x="7779715" y="3957638"/>
            <a:ext cx="897623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     PRISNA </a:t>
            </a:r>
          </a:p>
        </p:txBody>
      </p:sp>
      <p:sp>
        <p:nvSpPr>
          <p:cNvPr id="44" name="ZoneTexte 43"/>
          <p:cNvSpPr txBox="1"/>
          <p:nvPr/>
        </p:nvSpPr>
        <p:spPr>
          <a:xfrm rot="5400000">
            <a:off x="7707762" y="4984842"/>
            <a:ext cx="1020083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     PIAGARA</a:t>
            </a:r>
          </a:p>
        </p:txBody>
      </p:sp>
      <p:sp>
        <p:nvSpPr>
          <p:cNvPr id="46" name="ZoneTexte 45"/>
          <p:cNvSpPr txBox="1"/>
          <p:nvPr/>
        </p:nvSpPr>
        <p:spPr>
          <a:xfrm rot="5400000">
            <a:off x="8093131" y="3957638"/>
            <a:ext cx="1533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rgbClr val="863D0C"/>
                </a:solidFill>
              </a:rPr>
              <a:t>Plateforme AITNA</a:t>
            </a:r>
          </a:p>
        </p:txBody>
      </p:sp>
      <p:sp>
        <p:nvSpPr>
          <p:cNvPr id="48" name="Ellipse 47"/>
          <p:cNvSpPr/>
          <p:nvPr/>
        </p:nvSpPr>
        <p:spPr>
          <a:xfrm>
            <a:off x="8110839" y="2675065"/>
            <a:ext cx="215186" cy="1944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9" name="Ellipse 48"/>
          <p:cNvSpPr/>
          <p:nvPr/>
        </p:nvSpPr>
        <p:spPr>
          <a:xfrm>
            <a:off x="8118427" y="3702160"/>
            <a:ext cx="215186" cy="1944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0" name="Ellipse 49"/>
          <p:cNvSpPr/>
          <p:nvPr/>
        </p:nvSpPr>
        <p:spPr>
          <a:xfrm>
            <a:off x="8120933" y="4646034"/>
            <a:ext cx="215186" cy="1944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3" name="ZoneTexte 52"/>
          <p:cNvSpPr txBox="1"/>
          <p:nvPr/>
        </p:nvSpPr>
        <p:spPr>
          <a:xfrm rot="16200000">
            <a:off x="-957148" y="3718737"/>
            <a:ext cx="2388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/>
              <a:t>Equipes  METIERS (Services)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464714" y="4426834"/>
            <a:ext cx="7128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/>
              <a:t>INST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06916" y="3480673"/>
            <a:ext cx="7128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/>
              <a:t>INFO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406916" y="2531055"/>
            <a:ext cx="7128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/>
              <a:t>ELEC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461539" y="5392178"/>
            <a:ext cx="7128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/>
              <a:t>MECA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919794" y="3826674"/>
            <a:ext cx="3561882" cy="47765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4" name="ZoneTexte 73"/>
          <p:cNvSpPr txBox="1"/>
          <p:nvPr/>
        </p:nvSpPr>
        <p:spPr>
          <a:xfrm>
            <a:off x="2942239" y="3920803"/>
            <a:ext cx="4043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chemeClr val="bg1"/>
                </a:solidFill>
              </a:rPr>
              <a:t>TABLEAU DE BORD DES PROJETS ET ACTIVITES</a:t>
            </a:r>
          </a:p>
        </p:txBody>
      </p:sp>
      <p:sp>
        <p:nvSpPr>
          <p:cNvPr id="75" name="Rectangle 74"/>
          <p:cNvSpPr/>
          <p:nvPr/>
        </p:nvSpPr>
        <p:spPr>
          <a:xfrm rot="16200000">
            <a:off x="-368620" y="3979644"/>
            <a:ext cx="3662006" cy="3247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chemeClr val="tx1"/>
                </a:solidFill>
              </a:rPr>
              <a:t>Mathieu – </a:t>
            </a:r>
            <a:r>
              <a:rPr lang="fr-FR" sz="1500" b="1" dirty="0" smtClean="0">
                <a:solidFill>
                  <a:schemeClr val="tx1"/>
                </a:solidFill>
              </a:rPr>
              <a:t>Jocelyn </a:t>
            </a:r>
            <a:r>
              <a:rPr lang="fr-FR" sz="1500" b="1" dirty="0">
                <a:solidFill>
                  <a:schemeClr val="tx1"/>
                </a:solidFill>
              </a:rPr>
              <a:t>– </a:t>
            </a:r>
            <a:r>
              <a:rPr lang="fr-FR" sz="1500" b="1" dirty="0" smtClean="0">
                <a:solidFill>
                  <a:schemeClr val="tx1"/>
                </a:solidFill>
              </a:rPr>
              <a:t>Isabelle/Bruno </a:t>
            </a:r>
            <a:r>
              <a:rPr lang="fr-FR" sz="1500" b="1" dirty="0">
                <a:solidFill>
                  <a:schemeClr val="tx1"/>
                </a:solidFill>
              </a:rPr>
              <a:t>- Patrick</a:t>
            </a:r>
          </a:p>
        </p:txBody>
      </p:sp>
      <p:sp>
        <p:nvSpPr>
          <p:cNvPr id="76" name="ZoneTexte 75"/>
          <p:cNvSpPr txBox="1"/>
          <p:nvPr/>
        </p:nvSpPr>
        <p:spPr>
          <a:xfrm rot="16200000">
            <a:off x="4664229" y="-813307"/>
            <a:ext cx="392415" cy="6436097"/>
          </a:xfrm>
          <a:prstGeom prst="rect">
            <a:avLst/>
          </a:prstGeom>
          <a:solidFill>
            <a:srgbClr val="FFFF00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fr-FR" sz="1350" b="1" dirty="0" smtClean="0"/>
              <a:t>Amélie/Gabriel </a:t>
            </a:r>
            <a:r>
              <a:rPr lang="fr-FR" sz="1350" b="1" dirty="0"/>
              <a:t>– Laurent – Jérôme – Abdel – Patrick  – Mathieu - Frédéric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7619147" y="2624576"/>
            <a:ext cx="415498" cy="2275307"/>
          </a:xfrm>
          <a:prstGeom prst="rect">
            <a:avLst/>
          </a:prstGeom>
          <a:solidFill>
            <a:srgbClr val="FFFF00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fr-FR" sz="1500" b="1" dirty="0"/>
              <a:t>Philippe – Jean – Sébastien 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1907153" y="4621520"/>
            <a:ext cx="58238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500" b="1" dirty="0" smtClean="0"/>
              <a:t>Réunions </a:t>
            </a:r>
            <a:r>
              <a:rPr lang="fr-FR" sz="1500" b="1" dirty="0"/>
              <a:t>de suivi par le collectif de </a:t>
            </a:r>
            <a:r>
              <a:rPr lang="fr-FR" sz="1500" b="1" dirty="0" smtClean="0"/>
              <a:t>management </a:t>
            </a:r>
            <a:endParaRPr lang="fr-FR" sz="15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500" b="1" dirty="0"/>
              <a:t>Prévisions glissantes sur un trimestre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500" b="1" dirty="0"/>
              <a:t>Discuter des priorités, résoudre les conflits de planification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500" b="1" dirty="0"/>
              <a:t>Traçabilité: Ordre du jour, CR de réunion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500" b="1" dirty="0"/>
              <a:t>Tableau de bord </a:t>
            </a:r>
            <a:r>
              <a:rPr lang="fr-FR" sz="1500" b="1" dirty="0" smtClean="0"/>
              <a:t>synthétique</a:t>
            </a:r>
            <a:endParaRPr lang="fr-FR" sz="1500" b="1" dirty="0"/>
          </a:p>
        </p:txBody>
      </p:sp>
      <p:pic>
        <p:nvPicPr>
          <p:cNvPr id="100" name="Imag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5831">
            <a:off x="3976384" y="2643547"/>
            <a:ext cx="1066358" cy="995805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92248" y="1677754"/>
            <a:ext cx="934598" cy="813495"/>
          </a:xfrm>
          <a:prstGeom prst="rect">
            <a:avLst/>
          </a:prstGeom>
        </p:spPr>
      </p:pic>
      <p:sp>
        <p:nvSpPr>
          <p:cNvPr id="60" name="ZoneTexte 59"/>
          <p:cNvSpPr txBox="1"/>
          <p:nvPr/>
        </p:nvSpPr>
        <p:spPr>
          <a:xfrm>
            <a:off x="8285447" y="1929795"/>
            <a:ext cx="7128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/>
              <a:t>AITNA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64895" y="1889568"/>
            <a:ext cx="1047740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350" dirty="0"/>
              <a:t>NEWGAIN</a:t>
            </a:r>
          </a:p>
        </p:txBody>
      </p:sp>
      <p:sp>
        <p:nvSpPr>
          <p:cNvPr id="62" name="Ellipse 61"/>
          <p:cNvSpPr/>
          <p:nvPr/>
        </p:nvSpPr>
        <p:spPr>
          <a:xfrm>
            <a:off x="2517761" y="1929796"/>
            <a:ext cx="215186" cy="1944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4" name="Ellipse 63"/>
          <p:cNvSpPr/>
          <p:nvPr/>
        </p:nvSpPr>
        <p:spPr>
          <a:xfrm>
            <a:off x="1490179" y="1929796"/>
            <a:ext cx="215186" cy="1944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3" name="ZoneTexte 62"/>
          <p:cNvSpPr txBox="1"/>
          <p:nvPr/>
        </p:nvSpPr>
        <p:spPr>
          <a:xfrm>
            <a:off x="7098876" y="1887562"/>
            <a:ext cx="1140188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350" dirty="0"/>
              <a:t>  </a:t>
            </a:r>
            <a:r>
              <a:rPr lang="fr-FR" sz="1350" dirty="0" smtClean="0"/>
              <a:t>MENPHIESS</a:t>
            </a:r>
            <a:endParaRPr lang="fr-FR" sz="1350" dirty="0"/>
          </a:p>
        </p:txBody>
      </p:sp>
      <p:sp>
        <p:nvSpPr>
          <p:cNvPr id="65" name="Ellipse 64"/>
          <p:cNvSpPr/>
          <p:nvPr/>
        </p:nvSpPr>
        <p:spPr>
          <a:xfrm>
            <a:off x="7106701" y="1908307"/>
            <a:ext cx="227484" cy="2134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" name="Ellipse 65"/>
          <p:cNvSpPr/>
          <p:nvPr/>
        </p:nvSpPr>
        <p:spPr>
          <a:xfrm>
            <a:off x="8120933" y="3414376"/>
            <a:ext cx="215186" cy="1944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8" name="ZoneTexte 57"/>
          <p:cNvSpPr txBox="1"/>
          <p:nvPr/>
        </p:nvSpPr>
        <p:spPr>
          <a:xfrm>
            <a:off x="676489" y="1532058"/>
            <a:ext cx="3072323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NEX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3807011" y="1537943"/>
            <a:ext cx="2486522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NEUTRINO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355252" y="1507143"/>
            <a:ext cx="757996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350" dirty="0"/>
              <a:t>  </a:t>
            </a:r>
            <a:r>
              <a:rPr lang="fr-FR" sz="1350" dirty="0" smtClean="0"/>
              <a:t>ASTRO</a:t>
            </a:r>
            <a:endParaRPr lang="fr-FR" sz="1350" dirty="0"/>
          </a:p>
        </p:txBody>
      </p:sp>
      <p:sp>
        <p:nvSpPr>
          <p:cNvPr id="69" name="ZoneTexte 68"/>
          <p:cNvSpPr txBox="1"/>
          <p:nvPr/>
        </p:nvSpPr>
        <p:spPr>
          <a:xfrm>
            <a:off x="7145884" y="1515364"/>
            <a:ext cx="914750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 smtClean="0"/>
              <a:t>   GANIL</a:t>
            </a:r>
            <a:endParaRPr lang="fr-FR" sz="1350" dirty="0"/>
          </a:p>
        </p:txBody>
      </p:sp>
      <p:sp>
        <p:nvSpPr>
          <p:cNvPr id="70" name="ZoneTexte 69"/>
          <p:cNvSpPr txBox="1"/>
          <p:nvPr/>
        </p:nvSpPr>
        <p:spPr>
          <a:xfrm rot="5400000">
            <a:off x="8052807" y="2973331"/>
            <a:ext cx="1002800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 IRRIBIO</a:t>
            </a:r>
          </a:p>
        </p:txBody>
      </p:sp>
      <p:sp>
        <p:nvSpPr>
          <p:cNvPr id="71" name="ZoneTexte 70"/>
          <p:cNvSpPr txBox="1"/>
          <p:nvPr/>
        </p:nvSpPr>
        <p:spPr>
          <a:xfrm rot="5400000">
            <a:off x="8042951" y="5027108"/>
            <a:ext cx="1002800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 RADEN</a:t>
            </a:r>
          </a:p>
        </p:txBody>
      </p:sp>
      <p:sp>
        <p:nvSpPr>
          <p:cNvPr id="72" name="ZoneTexte 71"/>
          <p:cNvSpPr txBox="1"/>
          <p:nvPr/>
        </p:nvSpPr>
        <p:spPr>
          <a:xfrm rot="5400000">
            <a:off x="8072080" y="3968577"/>
            <a:ext cx="945016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350" dirty="0"/>
              <a:t> </a:t>
            </a:r>
            <a:r>
              <a:rPr lang="fr-FR" sz="1200" dirty="0"/>
              <a:t>NEUTRINO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1617147" y="1729393"/>
            <a:ext cx="0" cy="26323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V="1">
            <a:off x="2630607" y="1714153"/>
            <a:ext cx="0" cy="26323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 flipV="1">
            <a:off x="3598347" y="1750378"/>
            <a:ext cx="0" cy="26323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 flipV="1">
            <a:off x="4428927" y="1751141"/>
            <a:ext cx="0" cy="26323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 flipV="1">
            <a:off x="4809927" y="1751141"/>
            <a:ext cx="0" cy="26323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 flipV="1">
            <a:off x="5625267" y="1756101"/>
            <a:ext cx="0" cy="26323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>
          <a:xfrm>
            <a:off x="8269407" y="2755182"/>
            <a:ext cx="234513" cy="2230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/>
          <p:nvPr/>
        </p:nvCxnSpPr>
        <p:spPr>
          <a:xfrm>
            <a:off x="8271314" y="3484059"/>
            <a:ext cx="234513" cy="2230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/>
          <p:nvPr/>
        </p:nvCxnSpPr>
        <p:spPr>
          <a:xfrm>
            <a:off x="8254541" y="3771068"/>
            <a:ext cx="234513" cy="2230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>
          <a:xfrm>
            <a:off x="8266001" y="4734359"/>
            <a:ext cx="234513" cy="22308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 flipV="1">
            <a:off x="6447895" y="1725241"/>
            <a:ext cx="0" cy="26323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>
          <a:xfrm flipV="1">
            <a:off x="7251251" y="1765309"/>
            <a:ext cx="0" cy="26323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405371" y="158270"/>
            <a:ext cx="782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GESTION MATRICIELLE GLOBALE DES PROJETS ET ACTIVITES DU LABORATOIRE</a:t>
            </a:r>
          </a:p>
        </p:txBody>
      </p:sp>
      <p:sp>
        <p:nvSpPr>
          <p:cNvPr id="90" name="Ellipse 89"/>
          <p:cNvSpPr/>
          <p:nvPr/>
        </p:nvSpPr>
        <p:spPr>
          <a:xfrm>
            <a:off x="1503705" y="1559986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1" name="Ellipse 90"/>
          <p:cNvSpPr/>
          <p:nvPr/>
        </p:nvSpPr>
        <p:spPr>
          <a:xfrm>
            <a:off x="2517535" y="1548199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2" name="Ellipse 91"/>
          <p:cNvSpPr/>
          <p:nvPr/>
        </p:nvSpPr>
        <p:spPr>
          <a:xfrm>
            <a:off x="3479830" y="1556810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3" name="Ellipse 92"/>
          <p:cNvSpPr/>
          <p:nvPr/>
        </p:nvSpPr>
        <p:spPr>
          <a:xfrm>
            <a:off x="4316909" y="1551453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4" name="Ellipse 93"/>
          <p:cNvSpPr/>
          <p:nvPr/>
        </p:nvSpPr>
        <p:spPr>
          <a:xfrm>
            <a:off x="5514816" y="1558854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5" name="Ellipse 94"/>
          <p:cNvSpPr/>
          <p:nvPr/>
        </p:nvSpPr>
        <p:spPr>
          <a:xfrm>
            <a:off x="6306697" y="1544464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6" name="ZoneTexte 95"/>
          <p:cNvSpPr txBox="1"/>
          <p:nvPr/>
        </p:nvSpPr>
        <p:spPr>
          <a:xfrm>
            <a:off x="246508" y="1231401"/>
            <a:ext cx="3352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chemeClr val="bg1"/>
                </a:solidFill>
              </a:rPr>
              <a:t>RT</a:t>
            </a:r>
          </a:p>
        </p:txBody>
      </p:sp>
      <p:sp>
        <p:nvSpPr>
          <p:cNvPr id="97" name="Ellipse 96"/>
          <p:cNvSpPr/>
          <p:nvPr/>
        </p:nvSpPr>
        <p:spPr>
          <a:xfrm>
            <a:off x="8475646" y="2638395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8" name="Ellipse 97"/>
          <p:cNvSpPr/>
          <p:nvPr/>
        </p:nvSpPr>
        <p:spPr>
          <a:xfrm>
            <a:off x="8453632" y="3658920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9" name="Ellipse 98"/>
          <p:cNvSpPr/>
          <p:nvPr/>
        </p:nvSpPr>
        <p:spPr>
          <a:xfrm>
            <a:off x="8444019" y="4648135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1" name="Ellipse 100"/>
          <p:cNvSpPr/>
          <p:nvPr/>
        </p:nvSpPr>
        <p:spPr>
          <a:xfrm>
            <a:off x="8467665" y="3414376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2" name="Ellipse 101"/>
          <p:cNvSpPr/>
          <p:nvPr/>
        </p:nvSpPr>
        <p:spPr>
          <a:xfrm>
            <a:off x="7197820" y="1554002"/>
            <a:ext cx="215186" cy="1944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3" name="ZoneTexte 102"/>
          <p:cNvSpPr txBox="1"/>
          <p:nvPr/>
        </p:nvSpPr>
        <p:spPr>
          <a:xfrm>
            <a:off x="1328010" y="663676"/>
            <a:ext cx="779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1BB7D0"/>
                </a:solidFill>
              </a:rPr>
              <a:t>L’ingénierie au service de la science</a:t>
            </a:r>
            <a:endParaRPr lang="en-GB" sz="2800" dirty="0">
              <a:solidFill>
                <a:srgbClr val="1BB7D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2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2105" y="204490"/>
            <a:ext cx="6621895" cy="1325563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Prospectives organisationnelles</a:t>
            </a:r>
            <a:endParaRPr lang="fr-FR" sz="4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88025" y="4057112"/>
            <a:ext cx="6028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0070C0"/>
                </a:solidFill>
              </a:rPr>
              <a:t>Qualité, Projet, Système</a:t>
            </a:r>
          </a:p>
          <a:p>
            <a:pPr algn="ctr"/>
            <a:endParaRPr lang="fr-FR" sz="2400" b="1" u="sng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0070C0"/>
                </a:solidFill>
              </a:rPr>
              <a:t>Management Qualité-&gt;Assurance Produit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0070C0"/>
                </a:solidFill>
              </a:rPr>
              <a:t>Management Projet,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rgbClr val="0070C0"/>
                </a:solidFill>
              </a:rPr>
              <a:t>Ingénierie Système</a:t>
            </a:r>
          </a:p>
          <a:p>
            <a:pPr algn="ctr"/>
            <a:r>
              <a:rPr lang="fr-FR" sz="2400" b="1" dirty="0" smtClean="0"/>
              <a:t>S’inscrire dans la dynamique de l’institut dans la gestion des projets et activités.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305264" y="3575292"/>
            <a:ext cx="27339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GPEC</a:t>
            </a:r>
            <a:endParaRPr lang="fr-FR" sz="2400" b="1" dirty="0"/>
          </a:p>
          <a:p>
            <a:r>
              <a:rPr lang="fr-FR" sz="2400" b="1" dirty="0" smtClean="0"/>
              <a:t>Vers </a:t>
            </a:r>
            <a:r>
              <a:rPr lang="fr-FR" sz="2400" b="1" dirty="0"/>
              <a:t>une gestion prospective des emplois et des </a:t>
            </a:r>
            <a:r>
              <a:rPr lang="fr-FR" sz="2400" b="1" dirty="0" smtClean="0"/>
              <a:t>compétences.</a:t>
            </a:r>
          </a:p>
          <a:p>
            <a:r>
              <a:rPr lang="fr-FR" sz="2400" b="1" dirty="0" smtClean="0"/>
              <a:t>Plan d’emploi sur 5 ans.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264258" y="2004640"/>
            <a:ext cx="7299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>
                <a:solidFill>
                  <a:srgbClr val="0070C0"/>
                </a:solidFill>
              </a:rPr>
              <a:t>D</a:t>
            </a:r>
            <a:r>
              <a:rPr lang="fr-FR" sz="2400" b="1" u="sng" dirty="0" smtClean="0">
                <a:solidFill>
                  <a:srgbClr val="0070C0"/>
                </a:solidFill>
              </a:rPr>
              <a:t>éveloppement des méthodes</a:t>
            </a:r>
            <a:r>
              <a:rPr lang="fr-FR" sz="2400" b="1" dirty="0" smtClean="0">
                <a:solidFill>
                  <a:srgbClr val="0070C0"/>
                </a:solidFill>
              </a:rPr>
              <a:t>: </a:t>
            </a:r>
          </a:p>
          <a:p>
            <a:r>
              <a:rPr lang="fr-FR" sz="2400" b="1" dirty="0" smtClean="0">
                <a:solidFill>
                  <a:srgbClr val="0070C0"/>
                </a:solidFill>
              </a:rPr>
              <a:t>Expression du besoin -&gt; Cahier des charges -&gt; Recherche des solutions -&gt; Maîtrise des interfaces -&gt; Conception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74808" y="1203135"/>
            <a:ext cx="7796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1BB7D0"/>
                </a:solidFill>
              </a:rPr>
              <a:t>L’ingénierie au service de la science</a:t>
            </a:r>
            <a:endParaRPr lang="en-GB" sz="2800" dirty="0">
              <a:solidFill>
                <a:srgbClr val="1BB7D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97356" y="3397859"/>
            <a:ext cx="197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INSTITUT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697355" y="1708537"/>
            <a:ext cx="197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LABORATOIRE</a:t>
            </a:r>
            <a:endParaRPr lang="fr-FR" b="1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9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46584" y="892218"/>
            <a:ext cx="5809858" cy="50570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58817" y="3236067"/>
            <a:ext cx="249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EQUIPE ELECTRONIQUE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1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 smtClean="0"/>
              <a:t>Electronique &amp; Acquisition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429505" y="2437071"/>
            <a:ext cx="32925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 personnes :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Raphaël </a:t>
            </a:r>
            <a:r>
              <a:rPr lang="fr-FR" dirty="0" err="1" smtClean="0"/>
              <a:t>Bouet</a:t>
            </a:r>
            <a:r>
              <a:rPr lang="fr-FR" dirty="0" smtClean="0"/>
              <a:t> IE CNRS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Thomas Chabaud AI CNRS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Thomas Clément CDD IE CNRS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Frédéric </a:t>
            </a:r>
            <a:r>
              <a:rPr lang="fr-FR" dirty="0" err="1" smtClean="0"/>
              <a:t>Druillole</a:t>
            </a:r>
            <a:r>
              <a:rPr lang="fr-FR" dirty="0" smtClean="0"/>
              <a:t> IR CNRS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Patrick Hellmuth IR CNRS</a:t>
            </a:r>
          </a:p>
          <a:p>
            <a:pPr marL="285750" indent="-285750">
              <a:buFontTx/>
              <a:buChar char="-"/>
            </a:pPr>
            <a:r>
              <a:rPr lang="fr-FR" dirty="0"/>
              <a:t>C</a:t>
            </a:r>
            <a:r>
              <a:rPr lang="fr-FR" dirty="0" smtClean="0"/>
              <a:t>édric </a:t>
            </a:r>
            <a:r>
              <a:rPr lang="fr-FR" dirty="0" err="1" smtClean="0"/>
              <a:t>Huss</a:t>
            </a:r>
            <a:r>
              <a:rPr lang="fr-FR" dirty="0" smtClean="0"/>
              <a:t> AI CNRS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Jérôme </a:t>
            </a:r>
            <a:r>
              <a:rPr lang="fr-FR" dirty="0" err="1" smtClean="0"/>
              <a:t>Pibernat</a:t>
            </a:r>
            <a:r>
              <a:rPr lang="fr-FR" dirty="0" smtClean="0"/>
              <a:t> IR CNRS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Abdel </a:t>
            </a:r>
            <a:r>
              <a:rPr lang="fr-FR" dirty="0" err="1" smtClean="0"/>
              <a:t>Rebii</a:t>
            </a:r>
            <a:r>
              <a:rPr lang="fr-FR" dirty="0" smtClean="0"/>
              <a:t> IR CNRS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056840" y="2437071"/>
            <a:ext cx="512973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Compétences :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Gestion de projet/RT projet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Conception de cartes électronique CAO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Validation fonctionnelle électronique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Développement fonctions analogiques</a:t>
            </a:r>
          </a:p>
          <a:p>
            <a:pPr marL="285750" indent="-285750">
              <a:buFontTx/>
              <a:buChar char="-"/>
            </a:pPr>
            <a:r>
              <a:rPr lang="fr-FR" dirty="0"/>
              <a:t>Développement </a:t>
            </a:r>
            <a:r>
              <a:rPr lang="fr-FR"/>
              <a:t>fonctions </a:t>
            </a:r>
            <a:r>
              <a:rPr lang="fr-FR" smtClean="0"/>
              <a:t>numériques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Architecture de </a:t>
            </a:r>
            <a:r>
              <a:rPr lang="fr-FR" dirty="0" err="1" smtClean="0"/>
              <a:t>SoC</a:t>
            </a:r>
            <a:r>
              <a:rPr lang="fr-FR" dirty="0" smtClean="0"/>
              <a:t> et systèmes embarqués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Architecture de système d’acquisition de données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709" y="0"/>
            <a:ext cx="2522291" cy="2362530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Journées labos 13-14 Octobre 2025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4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21D79EC6-BF8E-114F-AA9D-873CC16E954F}" vid="{06335E8B-FDD1-104D-8460-AD23058649F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Présentation4-3</Template>
  <TotalTime>35869</TotalTime>
  <Words>2424</Words>
  <Application>Microsoft Office PowerPoint</Application>
  <PresentationFormat>Affichage à l'écran (4:3)</PresentationFormat>
  <Paragraphs>487</Paragraphs>
  <Slides>31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Thème Office</vt:lpstr>
      <vt:lpstr>Structure du laboratoire</vt:lpstr>
      <vt:lpstr>Pôle Technique</vt:lpstr>
      <vt:lpstr>Organisation du Pôle Technique</vt:lpstr>
      <vt:lpstr>Parité </vt:lpstr>
      <vt:lpstr>Suivi projets &amp; activités</vt:lpstr>
      <vt:lpstr>Présentation PowerPoint</vt:lpstr>
      <vt:lpstr>Prospectives organisationnelles</vt:lpstr>
      <vt:lpstr>Présentation PowerPoint</vt:lpstr>
      <vt:lpstr>Electronique &amp; Acquisition</vt:lpstr>
      <vt:lpstr>Projets en cours</vt:lpstr>
      <vt:lpstr>Prospectives</vt:lpstr>
      <vt:lpstr>GPEC</vt:lpstr>
      <vt:lpstr>GPEC</vt:lpstr>
      <vt:lpstr>Présentation PowerPoint</vt:lpstr>
      <vt:lpstr>Présentation du service informatique</vt:lpstr>
      <vt:lpstr>           Compétences et projets</vt:lpstr>
      <vt:lpstr>     Prospectives</vt:lpstr>
      <vt:lpstr>Présentation PowerPoint</vt:lpstr>
      <vt:lpstr>Equipe instrumentation &amp; détecteurs</vt:lpstr>
      <vt:lpstr>Présentation PowerPoint</vt:lpstr>
      <vt:lpstr>Equipe instrumentation &amp; détecteurs</vt:lpstr>
      <vt:lpstr>Présentation PowerPoint</vt:lpstr>
      <vt:lpstr>Equipe et compétences</vt:lpstr>
      <vt:lpstr>Projet en cours Horizon 2026 – 2027 …</vt:lpstr>
      <vt:lpstr>Présentation PowerPoint</vt:lpstr>
      <vt:lpstr>Présentation PowerPoint</vt:lpstr>
      <vt:lpstr>Equipe et compétences</vt:lpstr>
      <vt:lpstr>Implication AITNA-IT</vt:lpstr>
      <vt:lpstr>Prospective</vt:lpstr>
      <vt:lpstr>Pour conclure Bilan des déclarations de spécialités sur NSIP</vt:lpstr>
      <vt:lpstr>Discussion !!!</vt:lpstr>
    </vt:vector>
  </TitlesOfParts>
  <Company>CENBG-Univ.Bx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denis horlait</dc:creator>
  <cp:lastModifiedBy>gerard claverie</cp:lastModifiedBy>
  <cp:revision>166</cp:revision>
  <dcterms:created xsi:type="dcterms:W3CDTF">2025-07-15T08:01:41Z</dcterms:created>
  <dcterms:modified xsi:type="dcterms:W3CDTF">2025-10-10T13:38:48Z</dcterms:modified>
</cp:coreProperties>
</file>