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5036F-1BF0-4FE8-8A58-597608AD412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598FC34-CBDE-4C9F-AD7E-821334AEC0CC}">
      <dgm:prSet phldrT="[Texte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fr-FR" sz="20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fr-FR" sz="2000" dirty="0">
              <a:latin typeface="Calibri" panose="020F0502020204030204" pitchFamily="34" charset="0"/>
              <a:cs typeface="Calibri" panose="020F0502020204030204" pitchFamily="34" charset="0"/>
            </a:rPr>
            <a:t>Comment décrire les propriétés des noyaux à partir des nucléons en interaction ?</a:t>
          </a:r>
        </a:p>
      </dgm:t>
    </dgm:pt>
    <dgm:pt modelId="{FED53C44-F6D2-4C43-A867-5916A37B5BBF}" type="parTrans" cxnId="{24540C18-3C97-47CA-A34A-F406621AEA01}">
      <dgm:prSet/>
      <dgm:spPr/>
      <dgm:t>
        <a:bodyPr/>
        <a:lstStyle/>
        <a:p>
          <a:endParaRPr lang="fr-FR"/>
        </a:p>
      </dgm:t>
    </dgm:pt>
    <dgm:pt modelId="{9FE736FA-B94B-4C69-9ED2-691AF80ED0B5}" type="sibTrans" cxnId="{24540C18-3C97-47CA-A34A-F406621AEA01}">
      <dgm:prSet/>
      <dgm:spPr/>
      <dgm:t>
        <a:bodyPr/>
        <a:lstStyle/>
        <a:p>
          <a:endParaRPr lang="fr-FR"/>
        </a:p>
      </dgm:t>
    </dgm:pt>
    <dgm:pt modelId="{309101FA-2DB8-465A-B55D-8E28366635F7}">
      <dgm:prSet phldrT="[Texte]" custT="1"/>
      <dgm:spPr>
        <a:solidFill>
          <a:schemeClr val="accent2">
            <a:lumMod val="40000"/>
            <a:lumOff val="60000"/>
            <a:alpha val="49804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fr-FR" sz="2400" dirty="0"/>
        </a:p>
      </dgm:t>
    </dgm:pt>
    <dgm:pt modelId="{657B36B0-FA7D-4367-8E6D-EE7868E9CC5F}" type="parTrans" cxnId="{EDBE0764-7E1F-4F62-BF61-327A144B2CC2}">
      <dgm:prSet/>
      <dgm:spPr/>
      <dgm:t>
        <a:bodyPr/>
        <a:lstStyle/>
        <a:p>
          <a:endParaRPr lang="fr-FR"/>
        </a:p>
      </dgm:t>
    </dgm:pt>
    <dgm:pt modelId="{2DC33E39-A956-41EE-A354-BBC601743C43}" type="sibTrans" cxnId="{EDBE0764-7E1F-4F62-BF61-327A144B2CC2}">
      <dgm:prSet/>
      <dgm:spPr/>
      <dgm:t>
        <a:bodyPr/>
        <a:lstStyle/>
        <a:p>
          <a:endParaRPr lang="fr-FR"/>
        </a:p>
      </dgm:t>
    </dgm:pt>
    <dgm:pt modelId="{24A20C68-8C22-4598-9FDA-2B92FC23525B}">
      <dgm:prSet phldrT="[Texte]" custT="1"/>
      <dgm:spPr>
        <a:solidFill>
          <a:srgbClr val="FFDD99">
            <a:alpha val="50000"/>
          </a:srgb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fr-FR" sz="2000" dirty="0"/>
        </a:p>
      </dgm:t>
    </dgm:pt>
    <dgm:pt modelId="{09E5E802-313E-4891-B554-BE7569226EF5}" type="parTrans" cxnId="{ADC3BAC9-ABBE-4C36-86E5-0FD6ACB1C385}">
      <dgm:prSet/>
      <dgm:spPr/>
      <dgm:t>
        <a:bodyPr/>
        <a:lstStyle/>
        <a:p>
          <a:endParaRPr lang="fr-FR"/>
        </a:p>
      </dgm:t>
    </dgm:pt>
    <dgm:pt modelId="{066DFEDC-1295-4213-A24B-56FF52125E77}" type="sibTrans" cxnId="{ADC3BAC9-ABBE-4C36-86E5-0FD6ACB1C385}">
      <dgm:prSet/>
      <dgm:spPr/>
      <dgm:t>
        <a:bodyPr/>
        <a:lstStyle/>
        <a:p>
          <a:endParaRPr lang="fr-FR"/>
        </a:p>
      </dgm:t>
    </dgm:pt>
    <dgm:pt modelId="{8ABD76B6-F964-47C1-A785-B0B5C2B1A0E9}" type="pres">
      <dgm:prSet presAssocID="{8F05036F-1BF0-4FE8-8A58-597608AD4121}" presName="compositeShape" presStyleCnt="0">
        <dgm:presLayoutVars>
          <dgm:chMax val="7"/>
          <dgm:dir/>
          <dgm:resizeHandles val="exact"/>
        </dgm:presLayoutVars>
      </dgm:prSet>
      <dgm:spPr/>
    </dgm:pt>
    <dgm:pt modelId="{2869C462-A877-426C-BF00-D12BD66346E5}" type="pres">
      <dgm:prSet presAssocID="{5598FC34-CBDE-4C9F-AD7E-821334AEC0CC}" presName="circ1" presStyleLbl="vennNode1" presStyleIdx="0" presStyleCnt="3" custScaleX="117029" custScaleY="68795" custLinFactNeighborX="74" custLinFactNeighborY="-16329"/>
      <dgm:spPr/>
    </dgm:pt>
    <dgm:pt modelId="{1E2CB2EF-DE41-4B8C-91DA-790CE59E040C}" type="pres">
      <dgm:prSet presAssocID="{5598FC34-CBDE-4C9F-AD7E-821334AEC0C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CBFA059-B156-4A85-BA6D-FB808AE098FB}" type="pres">
      <dgm:prSet presAssocID="{309101FA-2DB8-465A-B55D-8E28366635F7}" presName="circ2" presStyleLbl="vennNode1" presStyleIdx="1" presStyleCnt="3" custScaleX="113660" custScaleY="67302" custLinFactNeighborX="28560" custLinFactNeighborY="-31085"/>
      <dgm:spPr/>
    </dgm:pt>
    <dgm:pt modelId="{0FA2BF43-EDBC-4700-A7A7-2DE30E44B64F}" type="pres">
      <dgm:prSet presAssocID="{309101FA-2DB8-465A-B55D-8E28366635F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8FB181F-8A19-4C2C-8F10-6476BC86867D}" type="pres">
      <dgm:prSet presAssocID="{24A20C68-8C22-4598-9FDA-2B92FC23525B}" presName="circ3" presStyleLbl="vennNode1" presStyleIdx="2" presStyleCnt="3" custScaleX="113408" custScaleY="69771" custLinFactNeighborX="-30889" custLinFactNeighborY="-30163"/>
      <dgm:spPr/>
    </dgm:pt>
    <dgm:pt modelId="{C1E7EFA5-2182-4053-8B6F-DC9518B921ED}" type="pres">
      <dgm:prSet presAssocID="{24A20C68-8C22-4598-9FDA-2B92FC23525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24540C18-3C97-47CA-A34A-F406621AEA01}" srcId="{8F05036F-1BF0-4FE8-8A58-597608AD4121}" destId="{5598FC34-CBDE-4C9F-AD7E-821334AEC0CC}" srcOrd="0" destOrd="0" parTransId="{FED53C44-F6D2-4C43-A867-5916A37B5BBF}" sibTransId="{9FE736FA-B94B-4C69-9ED2-691AF80ED0B5}"/>
    <dgm:cxn modelId="{C262A32A-4286-4ACF-9FC3-E714D2D41DD1}" type="presOf" srcId="{8F05036F-1BF0-4FE8-8A58-597608AD4121}" destId="{8ABD76B6-F964-47C1-A785-B0B5C2B1A0E9}" srcOrd="0" destOrd="0" presId="urn:microsoft.com/office/officeart/2005/8/layout/venn1"/>
    <dgm:cxn modelId="{EDBE0764-7E1F-4F62-BF61-327A144B2CC2}" srcId="{8F05036F-1BF0-4FE8-8A58-597608AD4121}" destId="{309101FA-2DB8-465A-B55D-8E28366635F7}" srcOrd="1" destOrd="0" parTransId="{657B36B0-FA7D-4367-8E6D-EE7868E9CC5F}" sibTransId="{2DC33E39-A956-41EE-A354-BBC601743C43}"/>
    <dgm:cxn modelId="{6EAC7349-BF43-4441-842A-A471F05F8805}" type="presOf" srcId="{5598FC34-CBDE-4C9F-AD7E-821334AEC0CC}" destId="{1E2CB2EF-DE41-4B8C-91DA-790CE59E040C}" srcOrd="1" destOrd="0" presId="urn:microsoft.com/office/officeart/2005/8/layout/venn1"/>
    <dgm:cxn modelId="{66114986-A34E-4CFE-B20E-27B0BC537226}" type="presOf" srcId="{309101FA-2DB8-465A-B55D-8E28366635F7}" destId="{0FA2BF43-EDBC-4700-A7A7-2DE30E44B64F}" srcOrd="1" destOrd="0" presId="urn:microsoft.com/office/officeart/2005/8/layout/venn1"/>
    <dgm:cxn modelId="{ADC3BAC9-ABBE-4C36-86E5-0FD6ACB1C385}" srcId="{8F05036F-1BF0-4FE8-8A58-597608AD4121}" destId="{24A20C68-8C22-4598-9FDA-2B92FC23525B}" srcOrd="2" destOrd="0" parTransId="{09E5E802-313E-4891-B554-BE7569226EF5}" sibTransId="{066DFEDC-1295-4213-A24B-56FF52125E77}"/>
    <dgm:cxn modelId="{780B57DB-9A4D-4E99-A591-2E22A612F556}" type="presOf" srcId="{5598FC34-CBDE-4C9F-AD7E-821334AEC0CC}" destId="{2869C462-A877-426C-BF00-D12BD66346E5}" srcOrd="0" destOrd="0" presId="urn:microsoft.com/office/officeart/2005/8/layout/venn1"/>
    <dgm:cxn modelId="{F745ECDD-57C3-4C09-95CC-EB7520556873}" type="presOf" srcId="{309101FA-2DB8-465A-B55D-8E28366635F7}" destId="{0CBFA059-B156-4A85-BA6D-FB808AE098FB}" srcOrd="0" destOrd="0" presId="urn:microsoft.com/office/officeart/2005/8/layout/venn1"/>
    <dgm:cxn modelId="{803814E7-80B4-4D83-A206-71B1476ECBFC}" type="presOf" srcId="{24A20C68-8C22-4598-9FDA-2B92FC23525B}" destId="{28FB181F-8A19-4C2C-8F10-6476BC86867D}" srcOrd="0" destOrd="0" presId="urn:microsoft.com/office/officeart/2005/8/layout/venn1"/>
    <dgm:cxn modelId="{1B5AD0F1-10DD-4BDF-A46B-67A323D7E808}" type="presOf" srcId="{24A20C68-8C22-4598-9FDA-2B92FC23525B}" destId="{C1E7EFA5-2182-4053-8B6F-DC9518B921ED}" srcOrd="1" destOrd="0" presId="urn:microsoft.com/office/officeart/2005/8/layout/venn1"/>
    <dgm:cxn modelId="{F31496C8-9AC7-4593-9390-3672FF542DF4}" type="presParOf" srcId="{8ABD76B6-F964-47C1-A785-B0B5C2B1A0E9}" destId="{2869C462-A877-426C-BF00-D12BD66346E5}" srcOrd="0" destOrd="0" presId="urn:microsoft.com/office/officeart/2005/8/layout/venn1"/>
    <dgm:cxn modelId="{768845E3-BD56-41DF-9C48-E6E7D9BE1351}" type="presParOf" srcId="{8ABD76B6-F964-47C1-A785-B0B5C2B1A0E9}" destId="{1E2CB2EF-DE41-4B8C-91DA-790CE59E040C}" srcOrd="1" destOrd="0" presId="urn:microsoft.com/office/officeart/2005/8/layout/venn1"/>
    <dgm:cxn modelId="{1CE877D3-5A7E-4D61-99A0-CB7031A20926}" type="presParOf" srcId="{8ABD76B6-F964-47C1-A785-B0B5C2B1A0E9}" destId="{0CBFA059-B156-4A85-BA6D-FB808AE098FB}" srcOrd="2" destOrd="0" presId="urn:microsoft.com/office/officeart/2005/8/layout/venn1"/>
    <dgm:cxn modelId="{40C01DDF-4659-408F-B8C9-0FCBD134B0B1}" type="presParOf" srcId="{8ABD76B6-F964-47C1-A785-B0B5C2B1A0E9}" destId="{0FA2BF43-EDBC-4700-A7A7-2DE30E44B64F}" srcOrd="3" destOrd="0" presId="urn:microsoft.com/office/officeart/2005/8/layout/venn1"/>
    <dgm:cxn modelId="{2F1009FD-C30E-41D7-85D3-9C831665058B}" type="presParOf" srcId="{8ABD76B6-F964-47C1-A785-B0B5C2B1A0E9}" destId="{28FB181F-8A19-4C2C-8F10-6476BC86867D}" srcOrd="4" destOrd="0" presId="urn:microsoft.com/office/officeart/2005/8/layout/venn1"/>
    <dgm:cxn modelId="{4A369F79-0FD9-440A-962B-CA3347BA249B}" type="presParOf" srcId="{8ABD76B6-F964-47C1-A785-B0B5C2B1A0E9}" destId="{C1E7EFA5-2182-4053-8B6F-DC9518B921E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69C462-A877-426C-BF00-D12BD66346E5}">
      <dsp:nvSpPr>
        <dsp:cNvPr id="0" name=""/>
        <dsp:cNvSpPr/>
      </dsp:nvSpPr>
      <dsp:spPr>
        <a:xfrm>
          <a:off x="2660957" y="126157"/>
          <a:ext cx="3822083" cy="224679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Calibri" panose="020F0502020204030204" pitchFamily="34" charset="0"/>
              <a:cs typeface="Calibri" panose="020F0502020204030204" pitchFamily="34" charset="0"/>
            </a:rPr>
            <a:t>Comment décrire les propriétés des noyaux à partir des nucléons en interaction ?</a:t>
          </a:r>
        </a:p>
      </dsp:txBody>
      <dsp:txXfrm>
        <a:off x="3170568" y="519346"/>
        <a:ext cx="2802861" cy="1011057"/>
      </dsp:txXfrm>
    </dsp:sp>
    <dsp:sp modelId="{0CBFA059-B156-4A85-BA6D-FB808AE098FB}">
      <dsp:nvSpPr>
        <dsp:cNvPr id="0" name=""/>
        <dsp:cNvSpPr/>
      </dsp:nvSpPr>
      <dsp:spPr>
        <a:xfrm>
          <a:off x="4824760" y="1709822"/>
          <a:ext cx="3712054" cy="2198035"/>
        </a:xfrm>
        <a:prstGeom prst="ellipse">
          <a:avLst/>
        </a:prstGeom>
        <a:solidFill>
          <a:schemeClr val="accent2">
            <a:lumMod val="40000"/>
            <a:lumOff val="60000"/>
            <a:alpha val="49804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400" kern="1200" dirty="0"/>
        </a:p>
      </dsp:txBody>
      <dsp:txXfrm>
        <a:off x="5960030" y="2277648"/>
        <a:ext cx="2227232" cy="1208919"/>
      </dsp:txXfrm>
    </dsp:sp>
    <dsp:sp modelId="{28FB181F-8A19-4C2C-8F10-6476BC86867D}">
      <dsp:nvSpPr>
        <dsp:cNvPr id="0" name=""/>
        <dsp:cNvSpPr/>
      </dsp:nvSpPr>
      <dsp:spPr>
        <a:xfrm>
          <a:off x="530402" y="1699616"/>
          <a:ext cx="3703824" cy="2278670"/>
        </a:xfrm>
        <a:prstGeom prst="ellipse">
          <a:avLst/>
        </a:prstGeom>
        <a:solidFill>
          <a:srgbClr val="FFDD99">
            <a:alpha val="50000"/>
          </a:srgb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kern="1200" dirty="0"/>
        </a:p>
      </dsp:txBody>
      <dsp:txXfrm>
        <a:off x="879178" y="2288272"/>
        <a:ext cx="2222294" cy="1253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1122480"/>
            <a:ext cx="77716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122480"/>
            <a:ext cx="77716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685800" y="1122480"/>
            <a:ext cx="7771680" cy="16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 dirty="0">
                <a:solidFill>
                  <a:srgbClr val="000000"/>
                </a:solidFill>
                <a:latin typeface="Calibri Light"/>
                <a:ea typeface="DejaVu Sans"/>
              </a:rPr>
              <a:t>Théorie</a:t>
            </a:r>
            <a:endParaRPr lang="fr-FR" sz="6000" b="0" strike="noStrike" spc="-1" dirty="0"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792000" y="2967679"/>
            <a:ext cx="7560000" cy="16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L. Bonneau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J.-C. Caillon</a:t>
            </a:r>
            <a:br>
              <a:rPr dirty="0"/>
            </a:b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N. Smirnova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000000"/>
                </a:solidFill>
                <a:latin typeface="Calibri"/>
                <a:ea typeface="DejaVu Sans"/>
              </a:rPr>
              <a:t>N. </a:t>
            </a:r>
            <a:r>
              <a:rPr lang="fr-FR" sz="2400" spc="-1" dirty="0" err="1">
                <a:solidFill>
                  <a:srgbClr val="000000"/>
                </a:solidFill>
                <a:latin typeface="Calibri"/>
                <a:ea typeface="DejaVu Sans"/>
              </a:rPr>
              <a:t>Kontowicz</a:t>
            </a:r>
            <a:r>
              <a:rPr lang="fr-FR" sz="2400" spc="-1" dirty="0">
                <a:solidFill>
                  <a:srgbClr val="000000"/>
                </a:solidFill>
                <a:latin typeface="Calibri"/>
                <a:ea typeface="DejaVu Sans"/>
              </a:rPr>
              <a:t> (2022-2025)</a:t>
            </a:r>
            <a:br>
              <a:rPr dirty="0"/>
            </a:b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A. Rivero (doctorant 2025-2028)</a:t>
            </a:r>
            <a:endParaRPr lang="fr-FR" sz="2400" b="0" strike="noStrike" spc="-1" dirty="0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P. Quentin (Pr. Émérite), N. </a:t>
            </a:r>
            <a:r>
              <a:rPr lang="fr-FR" sz="24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Carjan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(chercheur bénévole)</a:t>
            </a: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1574640" y="11520"/>
            <a:ext cx="779580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Des grandes questions scientifiques… pour l’avenir</a:t>
            </a:r>
            <a:endParaRPr lang="fr-FR" sz="2800" b="0" strike="noStrike" spc="-1">
              <a:latin typeface="Arial"/>
            </a:endParaRPr>
          </a:p>
        </p:txBody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859219666"/>
              </p:ext>
            </p:extLst>
          </p:nvPr>
        </p:nvGraphicFramePr>
        <p:xfrm>
          <a:off x="0" y="758880"/>
          <a:ext cx="9143280" cy="5622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" name="CustomShape 2"/>
          <p:cNvSpPr/>
          <p:nvPr/>
        </p:nvSpPr>
        <p:spPr>
          <a:xfrm rot="1654800">
            <a:off x="3450600" y="3137400"/>
            <a:ext cx="180720" cy="63828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3"/>
          <p:cNvSpPr/>
          <p:nvPr/>
        </p:nvSpPr>
        <p:spPr>
          <a:xfrm>
            <a:off x="6666840" y="3278520"/>
            <a:ext cx="98496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4"/>
          <p:cNvSpPr/>
          <p:nvPr/>
        </p:nvSpPr>
        <p:spPr>
          <a:xfrm>
            <a:off x="1574640" y="3278520"/>
            <a:ext cx="98496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5"/>
          <p:cNvSpPr/>
          <p:nvPr/>
        </p:nvSpPr>
        <p:spPr>
          <a:xfrm>
            <a:off x="4071240" y="1089360"/>
            <a:ext cx="98496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6"/>
          <p:cNvSpPr/>
          <p:nvPr/>
        </p:nvSpPr>
        <p:spPr>
          <a:xfrm>
            <a:off x="5197860" y="2955580"/>
            <a:ext cx="3134160" cy="10142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Structure du nucléon</a:t>
            </a:r>
            <a:endParaRPr lang="ru-RU" sz="2000" b="0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latin typeface="Calibri"/>
                <a:ea typeface="DejaVu Sans"/>
              </a:rPr>
              <a:t>à </a:t>
            </a:r>
            <a:r>
              <a:rPr lang="en-US" sz="2000" spc="-1" dirty="0" err="1">
                <a:solidFill>
                  <a:srgbClr val="000000"/>
                </a:solidFill>
                <a:latin typeface="Calibri"/>
                <a:ea typeface="DejaVu Sans"/>
              </a:rPr>
              <a:t>partir</a:t>
            </a:r>
            <a:r>
              <a:rPr lang="en-US" sz="2000" spc="-1" dirty="0">
                <a:solidFill>
                  <a:srgbClr val="000000"/>
                </a:solidFill>
                <a:latin typeface="Calibri"/>
                <a:ea typeface="DejaVu Sans"/>
              </a:rPr>
              <a:t> des quarks</a:t>
            </a:r>
          </a:p>
          <a:p>
            <a:pPr algn="ctr">
              <a:lnSpc>
                <a:spcPct val="100000"/>
              </a:lnSpc>
            </a:pPr>
            <a:r>
              <a:rPr lang="en-US" sz="2000" spc="-1" dirty="0" err="1">
                <a:solidFill>
                  <a:srgbClr val="000000"/>
                </a:solidFill>
                <a:latin typeface="Calibri"/>
                <a:ea typeface="DejaVu Sans"/>
              </a:rPr>
              <a:t>e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n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interaction forte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46" name="CustomShape 7"/>
          <p:cNvSpPr/>
          <p:nvPr/>
        </p:nvSpPr>
        <p:spPr>
          <a:xfrm>
            <a:off x="744570" y="2795547"/>
            <a:ext cx="3134160" cy="13219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Structure des noyaux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Décroissance beta et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Modèle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Standard</a:t>
            </a:r>
            <a:endParaRPr lang="fr-F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Astrophysique</a:t>
            </a:r>
            <a:r>
              <a:rPr lang="en-US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Nucléaire</a:t>
            </a:r>
            <a:endParaRPr lang="fr-FR" sz="2000" b="0" strike="noStrike" spc="-1" dirty="0">
              <a:latin typeface="Arial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F85364-8710-4B01-A97C-7AC728E223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4" y="4149114"/>
            <a:ext cx="5570376" cy="24529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 flipH="1">
            <a:off x="2498760" y="545760"/>
            <a:ext cx="6612480" cy="2106360"/>
          </a:xfrm>
          <a:prstGeom prst="roundRect">
            <a:avLst>
              <a:gd name="adj" fmla="val 16667"/>
            </a:avLst>
          </a:prstGeom>
          <a:solidFill>
            <a:srgbClr val="B1EBF5"/>
          </a:solidFill>
          <a:ln>
            <a:solidFill>
              <a:srgbClr val="1BB7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2468880" y="1440"/>
            <a:ext cx="600696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Présentation - Contexte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49" name="CustomShape 3"/>
          <p:cNvSpPr/>
          <p:nvPr/>
        </p:nvSpPr>
        <p:spPr>
          <a:xfrm rot="19172400">
            <a:off x="2534760" y="1353240"/>
            <a:ext cx="9410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i="1" strike="noStrike" spc="-1">
                <a:solidFill>
                  <a:srgbClr val="1BB7D0"/>
                </a:solidFill>
                <a:latin typeface="Calibri"/>
                <a:ea typeface="DejaVu Sans"/>
              </a:rPr>
              <a:t>Quoi?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50" name="CustomShape 4"/>
          <p:cNvSpPr/>
          <p:nvPr/>
        </p:nvSpPr>
        <p:spPr>
          <a:xfrm>
            <a:off x="3476160" y="627840"/>
            <a:ext cx="5307480" cy="85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Les nucléons</a:t>
            </a: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(ou neutrons et protons) </a:t>
            </a: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 </a:t>
            </a:r>
            <a:r>
              <a:rPr lang="fr-FR" sz="16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(quasi-)ponctuels dans les phénomènes à l’échelle du noyau, en interaction nucléaire forte et, pour les protons, Coulombienne (électrique)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3511800" y="1491840"/>
            <a:ext cx="5343840" cy="1094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Le noyau : </a:t>
            </a:r>
            <a:r>
              <a:rPr lang="fr-FR" sz="16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jusqu’à quelques centaines de nucléons, entouré d’un « nuage » d’électrons plus ou moins loin ; siège de nombreux phénomènes complexes, de nature collective, individuelle ou mixte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 flipH="1">
            <a:off x="167220" y="2754540"/>
            <a:ext cx="8996760" cy="3403800"/>
          </a:xfrm>
          <a:prstGeom prst="roundRect">
            <a:avLst>
              <a:gd name="adj" fmla="val 16667"/>
            </a:avLst>
          </a:prstGeom>
          <a:solidFill>
            <a:srgbClr val="B1EBF5"/>
          </a:solidFill>
          <a:ln>
            <a:solidFill>
              <a:srgbClr val="1BB7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7"/>
          <p:cNvSpPr/>
          <p:nvPr/>
        </p:nvSpPr>
        <p:spPr>
          <a:xfrm rot="18288600">
            <a:off x="-163080" y="4228560"/>
            <a:ext cx="173268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i="1" strike="noStrike" spc="-1">
                <a:solidFill>
                  <a:srgbClr val="1BB7D0"/>
                </a:solidFill>
                <a:latin typeface="Calibri"/>
                <a:ea typeface="DejaVu Sans"/>
              </a:rPr>
              <a:t>Comment?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54" name="CustomShape 8"/>
          <p:cNvSpPr/>
          <p:nvPr/>
        </p:nvSpPr>
        <p:spPr>
          <a:xfrm>
            <a:off x="1051560" y="2790108"/>
            <a:ext cx="7980120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1) Caractérisation de l’interaction entre nucléons </a:t>
            </a:r>
            <a:r>
              <a:rPr lang="fr-FR" sz="1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→ </a:t>
            </a:r>
            <a:r>
              <a:rPr lang="fr-FR" sz="16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phénoménologique ou réaliste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55" name="CustomShape 9"/>
          <p:cNvSpPr/>
          <p:nvPr/>
        </p:nvSpPr>
        <p:spPr>
          <a:xfrm>
            <a:off x="1051560" y="3249129"/>
            <a:ext cx="7644571" cy="86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2) Approximations problème à A nucléons en interaction </a:t>
            </a:r>
            <a:r>
              <a:rPr lang="fr-FR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→ </a:t>
            </a:r>
            <a:r>
              <a:rPr lang="fr-FR" sz="1600" spc="-1" dirty="0">
                <a:solidFill>
                  <a:srgbClr val="000000"/>
                </a:solidFill>
                <a:latin typeface="Calibri"/>
                <a:ea typeface="DejaVu Sans"/>
              </a:rPr>
              <a:t> Méthode </a:t>
            </a:r>
            <a:r>
              <a:rPr lang="fr-FR" sz="1600" spc="-1" dirty="0" err="1">
                <a:solidFill>
                  <a:srgbClr val="000000"/>
                </a:solidFill>
                <a:latin typeface="Calibri"/>
                <a:ea typeface="DejaVu Sans"/>
              </a:rPr>
              <a:t>variationnelle</a:t>
            </a:r>
            <a:r>
              <a:rPr lang="fr-FR" sz="1600" spc="-1" dirty="0">
                <a:solidFill>
                  <a:srgbClr val="000000"/>
                </a:solidFill>
                <a:latin typeface="Calibri"/>
                <a:ea typeface="DejaVu Sans"/>
              </a:rPr>
              <a:t> (</a:t>
            </a:r>
            <a:r>
              <a:rPr lang="fr-FR" sz="1600" spc="-1" dirty="0">
                <a:solidFill>
                  <a:srgbClr val="FF0000"/>
                </a:solidFill>
                <a:latin typeface="Calibri"/>
                <a:ea typeface="DejaVu Sans"/>
              </a:rPr>
              <a:t>modèles de champ moyen</a:t>
            </a:r>
            <a:r>
              <a:rPr lang="fr-FR" sz="1600" spc="-1" dirty="0">
                <a:solidFill>
                  <a:srgbClr val="000000"/>
                </a:solidFill>
                <a:latin typeface="Calibri"/>
                <a:ea typeface="DejaVu Sans"/>
              </a:rPr>
              <a:t>) et méthode par diagonalisation (</a:t>
            </a:r>
            <a:r>
              <a:rPr lang="fr-FR" sz="1600" spc="-1" dirty="0">
                <a:solidFill>
                  <a:srgbClr val="FF0000"/>
                </a:solidFill>
                <a:latin typeface="Calibri"/>
                <a:ea typeface="DejaVu Sans"/>
              </a:rPr>
              <a:t>configurations interaction</a:t>
            </a:r>
            <a:r>
              <a:rPr lang="fr-FR" sz="1600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56" name="CustomShape 10"/>
          <p:cNvSpPr/>
          <p:nvPr/>
        </p:nvSpPr>
        <p:spPr>
          <a:xfrm>
            <a:off x="932040" y="4649808"/>
            <a:ext cx="74671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000000"/>
                </a:solidFill>
                <a:latin typeface="Calibri"/>
                <a:ea typeface="Noto Sans CJK SC"/>
              </a:rPr>
              <a:t>3) Codes de calcul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57" name="CustomShape 11"/>
          <p:cNvSpPr/>
          <p:nvPr/>
        </p:nvSpPr>
        <p:spPr>
          <a:xfrm>
            <a:off x="913986" y="5056868"/>
            <a:ext cx="1982517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Codes de modèle </a:t>
            </a:r>
          </a:p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en couches</a:t>
            </a:r>
          </a:p>
          <a:p>
            <a:pPr algn="ctr"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latin typeface="Calibri"/>
                <a:ea typeface="DejaVu Sans"/>
              </a:rPr>
              <a:t>…</a:t>
            </a:r>
            <a:endParaRPr lang="fr-FR" sz="1800" b="0" strike="noStrike" spc="-1" dirty="0">
              <a:latin typeface="Arial"/>
            </a:endParaRPr>
          </a:p>
        </p:txBody>
      </p:sp>
      <p:sp>
        <p:nvSpPr>
          <p:cNvPr id="58" name="CustomShape 12"/>
          <p:cNvSpPr/>
          <p:nvPr/>
        </p:nvSpPr>
        <p:spPr>
          <a:xfrm>
            <a:off x="6419018" y="4968564"/>
            <a:ext cx="2436622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Codes « maison » </a:t>
            </a:r>
          </a:p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 champ moyen</a:t>
            </a:r>
            <a:endParaRPr lang="fr-FR" sz="1800" b="0" strike="noStrike" spc="-1" dirty="0">
              <a:latin typeface="Arial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8F32C18-7710-45F6-81BC-5F295FF5E2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516" y="3852692"/>
            <a:ext cx="2975662" cy="22317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61200" y="4241495"/>
            <a:ext cx="9021600" cy="249912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2291040" y="1053000"/>
            <a:ext cx="6805080" cy="311004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61" name="CustomShape 3"/>
          <p:cNvSpPr/>
          <p:nvPr/>
        </p:nvSpPr>
        <p:spPr>
          <a:xfrm rot="18193800">
            <a:off x="-188099" y="4834027"/>
            <a:ext cx="1795320" cy="76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C55A11"/>
                </a:solidFill>
                <a:latin typeface="Calibri"/>
                <a:ea typeface="DejaVu Sans"/>
              </a:rPr>
              <a:t>Résultats </a:t>
            </a:r>
            <a:endParaRPr lang="fr-FR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C55A11"/>
                </a:solidFill>
                <a:latin typeface="Calibri"/>
                <a:ea typeface="DejaVu Sans"/>
              </a:rPr>
              <a:t>marquants</a:t>
            </a:r>
            <a:endParaRPr lang="fr-FR" sz="2200" b="0" strike="noStrike" spc="-1">
              <a:latin typeface="Arial"/>
            </a:endParaRPr>
          </a:p>
        </p:txBody>
      </p:sp>
      <p:sp>
        <p:nvSpPr>
          <p:cNvPr id="62" name="CustomShape 4"/>
          <p:cNvSpPr/>
          <p:nvPr/>
        </p:nvSpPr>
        <p:spPr>
          <a:xfrm rot="17985600">
            <a:off x="2129040" y="2162520"/>
            <a:ext cx="142848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i="1" strike="noStrike" spc="-1">
                <a:solidFill>
                  <a:srgbClr val="C55A11"/>
                </a:solidFill>
                <a:latin typeface="Calibri"/>
                <a:ea typeface="DejaVu Sans"/>
              </a:rPr>
              <a:t>Objectifs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63" name="CustomShape 5"/>
          <p:cNvSpPr/>
          <p:nvPr/>
        </p:nvSpPr>
        <p:spPr>
          <a:xfrm>
            <a:off x="2221920" y="11520"/>
            <a:ext cx="650052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Objectifs / Apports de l’équipe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64" name="CustomShape 6"/>
          <p:cNvSpPr/>
          <p:nvPr/>
        </p:nvSpPr>
        <p:spPr>
          <a:xfrm>
            <a:off x="2606760" y="590040"/>
            <a:ext cx="5473550" cy="398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1) </a:t>
            </a:r>
            <a:r>
              <a:rPr lang="en-US" sz="20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Méthodes</a:t>
            </a: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de champ </a:t>
            </a:r>
            <a:r>
              <a:rPr lang="en-US" sz="20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moyen</a:t>
            </a: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(L. Bonneau)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65" name="CustomShape 7"/>
          <p:cNvSpPr/>
          <p:nvPr/>
        </p:nvSpPr>
        <p:spPr>
          <a:xfrm>
            <a:off x="3276360" y="1242720"/>
            <a:ext cx="5812200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Résoudre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l’équation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 Schrödinger pour A nucleons par 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méthode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variationnelle</a:t>
            </a:r>
            <a:r>
              <a:rPr lang="fr-FR" b="1" spc="-1" dirty="0">
                <a:latin typeface="Arial"/>
              </a:rPr>
              <a:t>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avec des interactions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nucléon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-nucleon (NN)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phénoménologiques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(=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ajustées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sur des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données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expérimentales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ou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“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réalistes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” 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(= non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empiriques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Décrire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des </a:t>
            </a: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é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tats de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basse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énergie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 type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quasiparti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</a:t>
            </a:r>
            <a:endParaRPr lang="fr-F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cules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dans des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noyaux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déformés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particulier 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impairs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en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N et/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ou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Z 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énergie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d’excitation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taille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forme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propriétés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électriques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et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magnétiques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du noyau dans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ces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états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transitions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électromagnétiques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entre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ces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états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) </a:t>
            </a:r>
            <a:endParaRPr lang="fr-FR" sz="1400" b="0" strike="noStrike" spc="-1" dirty="0">
              <a:latin typeface="Arial"/>
            </a:endParaRPr>
          </a:p>
        </p:txBody>
      </p:sp>
      <p:sp>
        <p:nvSpPr>
          <p:cNvPr id="66" name="CustomShape 8"/>
          <p:cNvSpPr/>
          <p:nvPr/>
        </p:nvSpPr>
        <p:spPr>
          <a:xfrm>
            <a:off x="1352160" y="4306680"/>
            <a:ext cx="7443360" cy="2588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Calculs d’écart en énergie dans un doublet de Gallagher-</a:t>
            </a:r>
            <a:r>
              <a:rPr lang="fr-FR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Moszkowski</a:t>
            </a: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(configurations à spins parallèles et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anti-parallèles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du neutron et du proton non appariés d’un noyau impair-impair)</a:t>
            </a: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et interprétation en fonction des termes de l’interaction NN 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(phénoménologique de type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Skyrme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) 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Phys.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Rev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. C </a:t>
            </a:r>
            <a:r>
              <a:rPr lang="fr-FR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109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054303 (2024) (thèse de N.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Kontowicz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Mécanisme de déformation axiale des états de quasiparticules en fonction des éléments de matrice multipolaires entre états proches du niveau de Fermi 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Phys.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Scr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r>
              <a:rPr lang="fr-FR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99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055305 (2024) (thèse de N.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Kontowicz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66960" y="2087280"/>
            <a:ext cx="9021600" cy="469008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68" name="CustomShape 2"/>
          <p:cNvSpPr/>
          <p:nvPr/>
        </p:nvSpPr>
        <p:spPr>
          <a:xfrm rot="18193800">
            <a:off x="-167040" y="3022200"/>
            <a:ext cx="1795320" cy="76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C55A11"/>
                </a:solidFill>
                <a:latin typeface="Calibri"/>
                <a:ea typeface="DejaVu Sans"/>
              </a:rPr>
              <a:t>Résultats </a:t>
            </a:r>
            <a:endParaRPr lang="fr-FR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C55A11"/>
                </a:solidFill>
                <a:latin typeface="Calibri"/>
                <a:ea typeface="DejaVu Sans"/>
              </a:rPr>
              <a:t>marquants</a:t>
            </a:r>
            <a:endParaRPr lang="fr-FR" sz="2200" b="0" strike="noStrike" spc="-1">
              <a:latin typeface="Arial"/>
            </a:endParaRPr>
          </a:p>
        </p:txBody>
      </p:sp>
      <p:sp>
        <p:nvSpPr>
          <p:cNvPr id="69" name="CustomShape 3"/>
          <p:cNvSpPr/>
          <p:nvPr/>
        </p:nvSpPr>
        <p:spPr>
          <a:xfrm>
            <a:off x="2221920" y="11520"/>
            <a:ext cx="650052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Objectifs / Apports de l’équipe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70" name="CustomShape 4"/>
          <p:cNvSpPr/>
          <p:nvPr/>
        </p:nvSpPr>
        <p:spPr>
          <a:xfrm>
            <a:off x="2606760" y="590040"/>
            <a:ext cx="372492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1) Méthodes de champ moyen</a:t>
            </a:r>
            <a:endParaRPr lang="fr-FR" sz="2000" b="0" strike="noStrike" spc="-1">
              <a:latin typeface="Arial"/>
            </a:endParaRPr>
          </a:p>
        </p:txBody>
      </p:sp>
      <p:pic>
        <p:nvPicPr>
          <p:cNvPr id="71" name="Image 1"/>
          <p:cNvPicPr/>
          <p:nvPr/>
        </p:nvPicPr>
        <p:blipFill>
          <a:blip r:embed="rId2"/>
          <a:stretch/>
        </p:blipFill>
        <p:spPr>
          <a:xfrm>
            <a:off x="1546920" y="2234880"/>
            <a:ext cx="3186720" cy="4395240"/>
          </a:xfrm>
          <a:prstGeom prst="rect">
            <a:avLst/>
          </a:prstGeom>
          <a:ln>
            <a:noFill/>
          </a:ln>
        </p:spPr>
      </p:pic>
      <p:sp>
        <p:nvSpPr>
          <p:cNvPr id="72" name="CustomShape 5"/>
          <p:cNvSpPr/>
          <p:nvPr/>
        </p:nvSpPr>
        <p:spPr>
          <a:xfrm>
            <a:off x="4968720" y="2641680"/>
            <a:ext cx="3806640" cy="2565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Exemple dans le </a:t>
            </a:r>
            <a:r>
              <a:rPr lang="fr-FR" sz="1800" b="1" strike="noStrike" spc="-1" baseline="30000">
                <a:solidFill>
                  <a:srgbClr val="000000"/>
                </a:solidFill>
                <a:latin typeface="Calibri"/>
                <a:ea typeface="DejaVu Sans"/>
              </a:rPr>
              <a:t>229</a:t>
            </a: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Th :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Forme de poire </a:t>
            </a:r>
            <a:r>
              <a:rPr lang="fr-FR" sz="1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(si minimum en Q</a:t>
            </a:r>
            <a:r>
              <a:rPr lang="fr-FR" sz="1400" b="1" i="1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30</a:t>
            </a:r>
            <a:r>
              <a:rPr lang="fr-FR" sz="1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  0    )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ou non </a:t>
            </a:r>
            <a:r>
              <a:rPr lang="fr-FR" sz="1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(si minimum en Q</a:t>
            </a:r>
            <a:r>
              <a:rPr lang="fr-FR" sz="1400" b="1" i="1" strike="noStrike" spc="-1" baseline="-25000">
                <a:solidFill>
                  <a:srgbClr val="000000"/>
                </a:solidFill>
                <a:latin typeface="Calibri"/>
                <a:ea typeface="DejaVu Sans"/>
              </a:rPr>
              <a:t>30</a:t>
            </a:r>
            <a:r>
              <a:rPr lang="fr-FR" sz="14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  0     )</a:t>
            </a:r>
            <a:endParaRPr lang="fr-FR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selon la configuration du neutron non 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Apparié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60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(thèse de N. Kontowicz, 2025)</a:t>
            </a:r>
            <a:endParaRPr lang="fr-FR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600" b="0" strike="noStrike" spc="-1">
              <a:latin typeface="Arial"/>
            </a:endParaRPr>
          </a:p>
        </p:txBody>
      </p:sp>
      <p:sp>
        <p:nvSpPr>
          <p:cNvPr id="73" name="CustomShape 6"/>
          <p:cNvSpPr/>
          <p:nvPr/>
        </p:nvSpPr>
        <p:spPr>
          <a:xfrm>
            <a:off x="3159720" y="5236920"/>
            <a:ext cx="3182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0000"/>
                </a:solidFill>
                <a:latin typeface="Wingdings"/>
                <a:ea typeface="DejaVu Sans"/>
              </a:rPr>
              <a:t>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4" name="CustomShape 7"/>
          <p:cNvSpPr/>
          <p:nvPr/>
        </p:nvSpPr>
        <p:spPr>
          <a:xfrm>
            <a:off x="1851480" y="4867560"/>
            <a:ext cx="3276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B050"/>
                </a:solidFill>
                <a:latin typeface="Wingdings"/>
                <a:ea typeface="DejaVu Sans"/>
              </a:rPr>
              <a:t>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5" name="CustomShape 8"/>
          <p:cNvSpPr/>
          <p:nvPr/>
        </p:nvSpPr>
        <p:spPr>
          <a:xfrm flipH="1">
            <a:off x="7416720" y="3482280"/>
            <a:ext cx="2577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B050"/>
                </a:solidFill>
                <a:latin typeface="Wingdings"/>
                <a:ea typeface="DejaVu Sans"/>
              </a:rPr>
              <a:t>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76" name="CustomShape 9"/>
          <p:cNvSpPr/>
          <p:nvPr/>
        </p:nvSpPr>
        <p:spPr>
          <a:xfrm>
            <a:off x="8198280" y="3218760"/>
            <a:ext cx="3182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0000"/>
                </a:solidFill>
                <a:latin typeface="Wingdings"/>
                <a:ea typeface="DejaVu Sans"/>
              </a:rPr>
              <a:t>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0" y="1559520"/>
            <a:ext cx="9041760" cy="469332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</p:sp>
      <p:sp>
        <p:nvSpPr>
          <p:cNvPr id="78" name="CustomShape 2"/>
          <p:cNvSpPr/>
          <p:nvPr/>
        </p:nvSpPr>
        <p:spPr>
          <a:xfrm>
            <a:off x="2468880" y="11520"/>
            <a:ext cx="600696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Futur de l’activité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79" name="CustomShape 3"/>
          <p:cNvSpPr/>
          <p:nvPr/>
        </p:nvSpPr>
        <p:spPr>
          <a:xfrm>
            <a:off x="564480" y="1700280"/>
            <a:ext cx="7526160" cy="173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Extension aux noyaux super-lourds des études d’états de quasi-particules</a:t>
            </a:r>
            <a:endParaRPr lang="fr-FR" sz="1800" b="0" strike="noStrike" spc="-1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Calculs des transitions électromagnétiques entre états de quasi-particules</a:t>
            </a:r>
            <a:endParaRPr lang="fr-FR" sz="1800" b="0" strike="noStrike" spc="-1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Poursuivre la mise en œuvre d’interactions non empiriques dans les codes </a:t>
            </a:r>
            <a:endParaRPr lang="fr-FR" sz="1800" b="0" strike="noStrike" spc="-1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de champ moyen</a:t>
            </a:r>
            <a:r>
              <a:rPr lang="fr-FR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40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(initiée dans la thèse de Dao Duy Duc, PRC 107 (2023))</a:t>
            </a:r>
            <a:endParaRPr lang="fr-FR" sz="1400" b="0" strike="noStrike" spc="-1"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748080" y="4248720"/>
            <a:ext cx="7638480" cy="1821960"/>
          </a:xfrm>
          <a:prstGeom prst="roundRect">
            <a:avLst>
              <a:gd name="adj" fmla="val 16667"/>
            </a:avLst>
          </a:prstGeom>
          <a:solidFill>
            <a:srgbClr val="FFCC29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Conclusion</a:t>
            </a:r>
            <a:endParaRPr lang="fr-FR" sz="2000" b="0" strike="noStrike" spc="-1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Maintenir les études applicatives avec interactions phénoménologigues</a:t>
            </a:r>
            <a:endParaRPr lang="fr-FR" sz="2000" b="0" strike="noStrike" spc="-1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0" i="1" strike="noStrike" spc="-1">
                <a:solidFill>
                  <a:srgbClr val="000000"/>
                </a:solidFill>
                <a:latin typeface="Calibri"/>
                <a:ea typeface="DejaVu Sans"/>
              </a:rPr>
              <a:t>Poursuivre les recherches exploratoires sur la mise en œuvre d’interactions effectives non empiriques</a:t>
            </a:r>
            <a:endParaRPr lang="fr-FR" sz="2000" b="0" strike="noStrike" spc="-1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17949" y="4399920"/>
            <a:ext cx="9021600" cy="2377440"/>
          </a:xfrm>
          <a:prstGeom prst="roundRect">
            <a:avLst>
              <a:gd name="adj" fmla="val 16667"/>
            </a:avLst>
          </a:prstGeom>
          <a:solidFill>
            <a:srgbClr val="F8CB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82" name="CustomShape 2"/>
          <p:cNvSpPr/>
          <p:nvPr/>
        </p:nvSpPr>
        <p:spPr>
          <a:xfrm>
            <a:off x="2370688" y="1178055"/>
            <a:ext cx="6755363" cy="3221865"/>
          </a:xfrm>
          <a:prstGeom prst="roundRect">
            <a:avLst>
              <a:gd name="adj" fmla="val 16667"/>
            </a:avLst>
          </a:prstGeom>
          <a:solidFill>
            <a:srgbClr val="F8CB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83" name="CustomShape 3"/>
          <p:cNvSpPr/>
          <p:nvPr/>
        </p:nvSpPr>
        <p:spPr>
          <a:xfrm>
            <a:off x="3009600" y="597960"/>
            <a:ext cx="6134400" cy="398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2) </a:t>
            </a:r>
            <a:r>
              <a:rPr lang="en-US" sz="20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Méthodes</a:t>
            </a: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“Configuration Interaction” (</a:t>
            </a:r>
            <a:r>
              <a:rPr lang="en-US" sz="20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N.Smirnova</a:t>
            </a:r>
            <a:r>
              <a:rPr lang="en-US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84" name="CustomShape 4"/>
          <p:cNvSpPr/>
          <p:nvPr/>
        </p:nvSpPr>
        <p:spPr>
          <a:xfrm rot="18193800">
            <a:off x="-183600" y="5078520"/>
            <a:ext cx="1526400" cy="76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863D0C"/>
                </a:solidFill>
                <a:latin typeface="Calibri"/>
                <a:ea typeface="DejaVu Sans"/>
              </a:rPr>
              <a:t>Résultats </a:t>
            </a:r>
            <a:endParaRPr lang="fr-FR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200" b="0" i="1" strike="noStrike" spc="-1">
                <a:solidFill>
                  <a:srgbClr val="863D0C"/>
                </a:solidFill>
                <a:latin typeface="Calibri"/>
                <a:ea typeface="DejaVu Sans"/>
              </a:rPr>
              <a:t>marquants</a:t>
            </a:r>
            <a:endParaRPr lang="fr-FR" sz="2200" b="0" strike="noStrike" spc="-1">
              <a:latin typeface="Arial"/>
            </a:endParaRPr>
          </a:p>
        </p:txBody>
      </p:sp>
      <p:sp>
        <p:nvSpPr>
          <p:cNvPr id="85" name="CustomShape 5"/>
          <p:cNvSpPr/>
          <p:nvPr/>
        </p:nvSpPr>
        <p:spPr>
          <a:xfrm rot="17985600">
            <a:off x="2202590" y="1497047"/>
            <a:ext cx="142848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i="1" strike="noStrike" spc="-1" dirty="0">
                <a:solidFill>
                  <a:srgbClr val="863D0C"/>
                </a:solidFill>
                <a:latin typeface="Calibri"/>
                <a:ea typeface="DejaVu Sans"/>
              </a:rPr>
              <a:t>Objectifs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86" name="CustomShape 6"/>
          <p:cNvSpPr/>
          <p:nvPr/>
        </p:nvSpPr>
        <p:spPr>
          <a:xfrm>
            <a:off x="2221920" y="11520"/>
            <a:ext cx="650052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Objectifs / Apports de l’équipe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87" name="CustomShape 7"/>
          <p:cNvSpPr/>
          <p:nvPr/>
        </p:nvSpPr>
        <p:spPr>
          <a:xfrm>
            <a:off x="4444059" y="1267123"/>
            <a:ext cx="2283312" cy="337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spc="-1" dirty="0">
                <a:solidFill>
                  <a:srgbClr val="000000"/>
                </a:solidFill>
                <a:latin typeface="Arial"/>
                <a:ea typeface="DejaVu Sans"/>
              </a:rPr>
              <a:t> (a) </a:t>
            </a:r>
            <a:r>
              <a:rPr lang="en-US" sz="1600" b="1" spc="-1" dirty="0" err="1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lang="en-US" sz="16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oyaux</a:t>
            </a: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6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exotiques</a:t>
            </a:r>
            <a:endParaRPr lang="en-US" sz="16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8" name="CustomShape 8"/>
          <p:cNvSpPr/>
          <p:nvPr/>
        </p:nvSpPr>
        <p:spPr>
          <a:xfrm>
            <a:off x="1315981" y="4581360"/>
            <a:ext cx="7810070" cy="218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Brisure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symétrie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d’isospin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400" i="1" spc="-1" dirty="0">
                <a:solidFill>
                  <a:srgbClr val="000000"/>
                </a:solidFill>
              </a:rPr>
              <a:t>Phys.Rev.</a:t>
            </a:r>
            <a:r>
              <a:rPr lang="fr-FR" sz="1400" b="1" i="1" spc="-1" dirty="0">
                <a:solidFill>
                  <a:srgbClr val="000000"/>
                </a:solidFill>
              </a:rPr>
              <a:t>C86</a:t>
            </a:r>
            <a:r>
              <a:rPr lang="fr-FR" sz="1400" i="1" spc="-1" dirty="0">
                <a:solidFill>
                  <a:srgbClr val="000000"/>
                </a:solidFill>
              </a:rPr>
              <a:t> (2013) + 14 publications</a:t>
            </a:r>
            <a:endParaRPr lang="en-US" sz="14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orrections aux transitions Fermi pour les tests du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Modèle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Standard</a:t>
            </a:r>
            <a:endParaRPr lang="fr-FR" sz="1800" b="0" strike="noStrike" spc="-1" dirty="0">
              <a:latin typeface="Arial"/>
            </a:endParaRPr>
          </a:p>
          <a:p>
            <a:r>
              <a:rPr lang="fr-FR" sz="1400" i="1" spc="-1" dirty="0">
                <a:solidFill>
                  <a:srgbClr val="000000"/>
                </a:solidFill>
                <a:latin typeface="Arial"/>
                <a:ea typeface="DejaVu Sans"/>
              </a:rPr>
              <a:t>PhD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L.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Xayavong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(2016) et Phys.Rev.</a:t>
            </a:r>
            <a:r>
              <a:rPr lang="fr-FR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C97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(2018), Phys.Rev.</a:t>
            </a:r>
            <a:r>
              <a:rPr lang="fr-FR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C105</a:t>
            </a:r>
            <a:r>
              <a:rPr lang="fr-FR" sz="1400" i="1" spc="-1" dirty="0">
                <a:solidFill>
                  <a:srgbClr val="000000"/>
                </a:solidFill>
                <a:latin typeface="Arial"/>
                <a:ea typeface="DejaVu Sans"/>
              </a:rPr>
              <a:t> (2022),</a:t>
            </a:r>
            <a:r>
              <a:rPr lang="fr-FR" sz="1400" i="1" spc="-1" dirty="0">
                <a:solidFill>
                  <a:srgbClr val="000000"/>
                </a:solidFill>
              </a:rPr>
              <a:t> Phys.Rev.C</a:t>
            </a:r>
            <a:r>
              <a:rPr lang="fr-FR" sz="1400" b="1" i="1" spc="-1" dirty="0">
                <a:solidFill>
                  <a:srgbClr val="000000"/>
                </a:solidFill>
              </a:rPr>
              <a:t>109</a:t>
            </a:r>
            <a:r>
              <a:rPr lang="fr-FR" sz="1400" i="1" spc="-1" dirty="0">
                <a:solidFill>
                  <a:srgbClr val="000000"/>
                </a:solidFill>
              </a:rPr>
              <a:t> (2024)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Dérivation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des interactions effectives pour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l’espace</a:t>
            </a:r>
            <a:r>
              <a:rPr lang="fr-FR" spc="-1" dirty="0">
                <a:latin typeface="Arial"/>
              </a:rPr>
              <a:t>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de valence à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partir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des interactions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nucléon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-nucleon – NCSM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ou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MBPT </a:t>
            </a:r>
            <a:r>
              <a:rPr lang="fr-FR" spc="-1" dirty="0">
                <a:latin typeface="Arial"/>
              </a:rPr>
              <a:t>- 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Phys.Rev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. C</a:t>
            </a:r>
            <a:r>
              <a:rPr lang="en-US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100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(2019),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Phys.Rev.C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109,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110</a:t>
            </a:r>
            <a:r>
              <a:rPr lang="en-US" sz="1400" i="1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(2024); </a:t>
            </a:r>
            <a:r>
              <a:rPr lang="en-US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Phys.Lett.B</a:t>
            </a:r>
            <a:r>
              <a:rPr lang="en-US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1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854</a:t>
            </a:r>
            <a:r>
              <a:rPr lang="en-US" sz="1400" b="1" i="1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(2024) - </a:t>
            </a:r>
            <a:r>
              <a:rPr lang="fr-FR" sz="1400" i="1" spc="-1" dirty="0">
                <a:solidFill>
                  <a:srgbClr val="000000"/>
                </a:solidFill>
                <a:latin typeface="Arial"/>
                <a:ea typeface="DejaVu Sans"/>
              </a:rPr>
              <a:t>t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hèse de </a:t>
            </a:r>
            <a:r>
              <a:rPr lang="fr-FR" sz="1400" b="0" i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Zhen</a:t>
            </a:r>
            <a:r>
              <a:rPr lang="fr-FR" sz="1400" b="0" i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Li (2023)</a:t>
            </a:r>
            <a:endParaRPr lang="fr-FR" sz="1400" b="0" strike="noStrike" spc="-1" dirty="0">
              <a:latin typeface="Arial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6F1AF77-601E-4A86-A989-6450529BA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9848" y="2700762"/>
            <a:ext cx="2659768" cy="1496119"/>
          </a:xfrm>
          <a:prstGeom prst="rect">
            <a:avLst/>
          </a:prstGeom>
        </p:spPr>
      </p:pic>
      <p:sp>
        <p:nvSpPr>
          <p:cNvPr id="11" name="CustomShape 7">
            <a:extLst>
              <a:ext uri="{FF2B5EF4-FFF2-40B4-BE49-F238E27FC236}">
                <a16:creationId xmlns:a16="http://schemas.microsoft.com/office/drawing/2014/main" id="{BC0B9F61-AC79-47A0-9745-48B058658CFF}"/>
              </a:ext>
            </a:extLst>
          </p:cNvPr>
          <p:cNvSpPr/>
          <p:nvPr/>
        </p:nvSpPr>
        <p:spPr>
          <a:xfrm>
            <a:off x="7177931" y="3708565"/>
            <a:ext cx="1803814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400" b="1" spc="-1" dirty="0">
                <a:solidFill>
                  <a:srgbClr val="000000"/>
                </a:solidFill>
                <a:latin typeface="Arial"/>
                <a:ea typeface="DejaVu Sans"/>
              </a:rPr>
              <a:t>(c) </a:t>
            </a:r>
            <a:r>
              <a:rPr lang="en-US" sz="1400" b="1" spc="-1" dirty="0" err="1">
                <a:solidFill>
                  <a:srgbClr val="000000"/>
                </a:solidFill>
                <a:latin typeface="Arial"/>
                <a:ea typeface="DejaVu Sans"/>
              </a:rPr>
              <a:t>A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strophysique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nucléaire</a:t>
            </a:r>
            <a:endParaRPr lang="fr-FR" sz="1400" b="1" strike="noStrike" spc="-1" dirty="0">
              <a:latin typeface="Arial"/>
            </a:endParaRPr>
          </a:p>
        </p:txBody>
      </p:sp>
      <p:sp>
        <p:nvSpPr>
          <p:cNvPr id="12" name="CustomShape 7">
            <a:extLst>
              <a:ext uri="{FF2B5EF4-FFF2-40B4-BE49-F238E27FC236}">
                <a16:creationId xmlns:a16="http://schemas.microsoft.com/office/drawing/2014/main" id="{4AE00DCF-8762-48AE-BC04-F6C2AA7E97D3}"/>
              </a:ext>
            </a:extLst>
          </p:cNvPr>
          <p:cNvSpPr/>
          <p:nvPr/>
        </p:nvSpPr>
        <p:spPr>
          <a:xfrm>
            <a:off x="2677886" y="2141280"/>
            <a:ext cx="1630141" cy="10757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(b) </a:t>
            </a:r>
            <a:r>
              <a:rPr lang="en-US" sz="16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Processus</a:t>
            </a:r>
            <a:endParaRPr lang="en-US" sz="16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en-US" sz="1600" b="1" spc="-1" dirty="0" err="1">
                <a:solidFill>
                  <a:srgbClr val="000000"/>
                </a:solidFill>
                <a:latin typeface="Arial"/>
                <a:ea typeface="DejaVu Sans"/>
              </a:rPr>
              <a:t>f</a:t>
            </a:r>
            <a:r>
              <a:rPr lang="en-US" sz="1600" b="1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aibles</a:t>
            </a:r>
            <a:r>
              <a:rPr lang="en-US" sz="1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et</a:t>
            </a:r>
          </a:p>
          <a:p>
            <a:pPr algn="ctr">
              <a:lnSpc>
                <a:spcPct val="100000"/>
              </a:lnSpc>
            </a:pPr>
            <a:r>
              <a:rPr lang="en-US" sz="1600" b="1" spc="-1" dirty="0" err="1">
                <a:solidFill>
                  <a:srgbClr val="000000"/>
                </a:solidFill>
                <a:latin typeface="Arial"/>
                <a:ea typeface="DejaVu Sans"/>
              </a:rPr>
              <a:t>Modele</a:t>
            </a:r>
            <a:r>
              <a:rPr lang="en-US" sz="1600" b="1" spc="-1" dirty="0">
                <a:solidFill>
                  <a:srgbClr val="000000"/>
                </a:solidFill>
                <a:latin typeface="Arial"/>
                <a:ea typeface="DejaVu Sans"/>
              </a:rPr>
              <a:t> Standard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0993937-C65E-4094-8DC3-7E90EA90B8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5298" y="3152618"/>
            <a:ext cx="1976702" cy="111189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169EB56F-EA62-4397-8D65-F32BBFCACC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797" y="1646550"/>
            <a:ext cx="2124724" cy="1593544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13D9EB65-61DD-48B2-8D06-FD332FA8CE99}"/>
              </a:ext>
            </a:extLst>
          </p:cNvPr>
          <p:cNvSpPr/>
          <p:nvPr/>
        </p:nvSpPr>
        <p:spPr>
          <a:xfrm>
            <a:off x="7431985" y="1888142"/>
            <a:ext cx="187747" cy="172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149EEA38-424E-4E7E-A08A-BB5ED8412389}"/>
              </a:ext>
            </a:extLst>
          </p:cNvPr>
          <p:cNvSpPr/>
          <p:nvPr/>
        </p:nvSpPr>
        <p:spPr>
          <a:xfrm>
            <a:off x="8347550" y="1881062"/>
            <a:ext cx="187747" cy="17961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CustomShape 7">
            <a:extLst>
              <a:ext uri="{FF2B5EF4-FFF2-40B4-BE49-F238E27FC236}">
                <a16:creationId xmlns:a16="http://schemas.microsoft.com/office/drawing/2014/main" id="{B4A010F8-7F5C-47BB-84AA-940F6CB069DB}"/>
              </a:ext>
            </a:extLst>
          </p:cNvPr>
          <p:cNvSpPr/>
          <p:nvPr/>
        </p:nvSpPr>
        <p:spPr>
          <a:xfrm>
            <a:off x="7069810" y="1450488"/>
            <a:ext cx="2056241" cy="337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spc="-1" dirty="0" err="1">
                <a:solidFill>
                  <a:srgbClr val="FF0000"/>
                </a:solidFill>
                <a:latin typeface="Arial"/>
                <a:ea typeface="DejaVu Sans"/>
              </a:rPr>
              <a:t>Symetrie</a:t>
            </a:r>
            <a:r>
              <a:rPr lang="en-US" sz="1600" i="1" spc="-1" dirty="0">
                <a:solidFill>
                  <a:srgbClr val="FF0000"/>
                </a:solidFill>
                <a:latin typeface="Arial"/>
                <a:ea typeface="DejaVu Sans"/>
              </a:rPr>
              <a:t> </a:t>
            </a:r>
            <a:r>
              <a:rPr lang="en-US" sz="1600" i="1" spc="-1" dirty="0" err="1">
                <a:solidFill>
                  <a:srgbClr val="FF0000"/>
                </a:solidFill>
                <a:latin typeface="Arial"/>
                <a:ea typeface="DejaVu Sans"/>
              </a:rPr>
              <a:t>d’isospin</a:t>
            </a:r>
            <a:endParaRPr lang="en-US" sz="1600" i="1" strike="noStrike" spc="-1" dirty="0">
              <a:solidFill>
                <a:srgbClr val="FF0000"/>
              </a:solidFill>
              <a:latin typeface="Arial"/>
              <a:ea typeface="DejaVu Sans"/>
            </a:endParaRPr>
          </a:p>
        </p:txBody>
      </p:sp>
      <p:sp>
        <p:nvSpPr>
          <p:cNvPr id="20" name="CustomShape 7">
            <a:extLst>
              <a:ext uri="{FF2B5EF4-FFF2-40B4-BE49-F238E27FC236}">
                <a16:creationId xmlns:a16="http://schemas.microsoft.com/office/drawing/2014/main" id="{8DF26547-EEB7-4CA3-937D-1931BB800B4E}"/>
              </a:ext>
            </a:extLst>
          </p:cNvPr>
          <p:cNvSpPr/>
          <p:nvPr/>
        </p:nvSpPr>
        <p:spPr>
          <a:xfrm>
            <a:off x="7069810" y="2062502"/>
            <a:ext cx="1939154" cy="337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i="1" spc="-1" dirty="0">
                <a:solidFill>
                  <a:srgbClr val="000000"/>
                </a:solidFill>
                <a:latin typeface="Arial"/>
                <a:ea typeface="DejaVu Sans"/>
              </a:rPr>
              <a:t>proton        neutron</a:t>
            </a:r>
            <a:endParaRPr lang="en-US" sz="1600" i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" name="CustomShape 7">
            <a:extLst>
              <a:ext uri="{FF2B5EF4-FFF2-40B4-BE49-F238E27FC236}">
                <a16:creationId xmlns:a16="http://schemas.microsoft.com/office/drawing/2014/main" id="{A93DA7E5-7197-4A01-B824-E0C3F57A9708}"/>
              </a:ext>
            </a:extLst>
          </p:cNvPr>
          <p:cNvSpPr/>
          <p:nvPr/>
        </p:nvSpPr>
        <p:spPr>
          <a:xfrm>
            <a:off x="4858051" y="3524726"/>
            <a:ext cx="1357275" cy="82954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Interactions</a:t>
            </a:r>
          </a:p>
          <a:p>
            <a:pPr algn="ctr">
              <a:lnSpc>
                <a:spcPct val="100000"/>
              </a:lnSpc>
            </a:pPr>
            <a:r>
              <a:rPr lang="en-US" sz="1600" b="1" spc="-1" dirty="0">
                <a:solidFill>
                  <a:srgbClr val="FF0000"/>
                </a:solidFill>
                <a:latin typeface="Arial"/>
                <a:ea typeface="DejaVu Sans"/>
              </a:rPr>
              <a:t>effectives</a:t>
            </a:r>
            <a:endParaRPr lang="en-US" sz="1600" b="1" strike="noStrike" spc="-1" dirty="0">
              <a:solidFill>
                <a:srgbClr val="FF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en-US" sz="1600" b="1" spc="-1" dirty="0" err="1">
                <a:solidFill>
                  <a:srgbClr val="FF0000"/>
                </a:solidFill>
                <a:latin typeface="Arial"/>
                <a:ea typeface="DejaVu Sans"/>
              </a:rPr>
              <a:t>realistes</a:t>
            </a:r>
            <a:r>
              <a:rPr lang="en-US" sz="1600" b="1" spc="-1" dirty="0">
                <a:solidFill>
                  <a:srgbClr val="FF0000"/>
                </a:solidFill>
                <a:latin typeface="Arial"/>
                <a:ea typeface="DejaVu Sans"/>
              </a:rPr>
              <a:t>?</a:t>
            </a:r>
            <a:endParaRPr lang="en-US" sz="1600" b="1" strike="noStrike" spc="-1" dirty="0">
              <a:solidFill>
                <a:srgbClr val="FF0000"/>
              </a:solidFill>
              <a:latin typeface="Arial"/>
              <a:ea typeface="DejaVu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0" y="1559520"/>
            <a:ext cx="9041760" cy="4772160"/>
          </a:xfrm>
          <a:prstGeom prst="roundRect">
            <a:avLst>
              <a:gd name="adj" fmla="val 16667"/>
            </a:avLst>
          </a:prstGeom>
          <a:solidFill>
            <a:srgbClr val="F8CBAD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/>
        </p:style>
      </p:sp>
      <p:sp>
        <p:nvSpPr>
          <p:cNvPr id="90" name="CustomShape 2"/>
          <p:cNvSpPr/>
          <p:nvPr/>
        </p:nvSpPr>
        <p:spPr>
          <a:xfrm>
            <a:off x="2468880" y="11520"/>
            <a:ext cx="6006960" cy="94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Futur de l’activité « Configuration Interaction »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435239" y="1626480"/>
            <a:ext cx="8375459" cy="30455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Méthodes « Configuration Interaction »</a:t>
            </a: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1) Construction microscopique opérateurs effectifs (MBPT aussi pour </a:t>
            </a:r>
            <a:r>
              <a:rPr lang="fr-FR" sz="1600" spc="-1" dirty="0">
                <a:solidFill>
                  <a:srgbClr val="000000"/>
                </a:solidFill>
                <a:latin typeface="Arial"/>
                <a:ea typeface="DejaVu Sans"/>
              </a:rPr>
              <a:t>des transitions 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électromagnétiques, bêta, voire double-bêta)</a:t>
            </a: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=&gt; Thèse d’Arturo Rivero (2025-2028)</a:t>
            </a: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2) Etudes des transitions super-permises 0+ -&gt;0+  pour d’autres émetteurs (</a:t>
            </a:r>
            <a:r>
              <a:rPr lang="fr-FR" sz="16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Vud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, l’</a:t>
            </a:r>
            <a:r>
              <a:rPr lang="fr-FR" sz="16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unitarité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 la matrice CKM et physique au-delà du Modèle Standard)</a:t>
            </a: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3) Calcul des taux de réactions d’intérêt astrophysique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(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procéssus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rp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600" b="0" strike="noStrike" spc="-1" dirty="0">
              <a:latin typeface="Arial"/>
            </a:endParaRPr>
          </a:p>
          <a:p>
            <a:pPr marL="447840" indent="-447120">
              <a:lnSpc>
                <a:spcPct val="100000"/>
              </a:lnSpc>
              <a:tabLst>
                <a:tab pos="0" algn="l"/>
              </a:tabLst>
            </a:pPr>
            <a:endParaRPr lang="fr-FR" sz="1600" b="0" strike="noStrike" spc="-1" dirty="0">
              <a:latin typeface="Arial"/>
            </a:endParaRPr>
          </a:p>
        </p:txBody>
      </p:sp>
      <p:sp>
        <p:nvSpPr>
          <p:cNvPr id="92" name="CustomShape 4"/>
          <p:cNvSpPr/>
          <p:nvPr/>
        </p:nvSpPr>
        <p:spPr>
          <a:xfrm>
            <a:off x="305309" y="4492753"/>
            <a:ext cx="8403452" cy="1592640"/>
          </a:xfrm>
          <a:prstGeom prst="roundRect">
            <a:avLst>
              <a:gd name="adj" fmla="val 16667"/>
            </a:avLst>
          </a:prstGeom>
          <a:solidFill>
            <a:srgbClr val="F19455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Conclusion</a:t>
            </a:r>
            <a:endParaRPr lang="fr-FR" sz="2000" b="0" strike="noStrike" spc="-1" dirty="0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endParaRPr lang="fr-FR" sz="2000" b="0" strike="noStrike" spc="-1" dirty="0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1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Les méthodes sont avantageuse pour les phénomènes de la brisure de la </a:t>
            </a:r>
            <a:r>
              <a:rPr lang="fr-FR" sz="1800" b="0" i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symetrie</a:t>
            </a:r>
            <a:r>
              <a:rPr lang="fr-FR" sz="1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d’isospin et applications </a:t>
            </a:r>
            <a:endParaRPr lang="fr-FR" sz="1800" b="0" strike="noStrike" spc="-1" dirty="0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 dirty="0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1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Poursuivre la construction </a:t>
            </a:r>
            <a:r>
              <a:rPr lang="fr-FR" sz="1800" b="0" i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microsopique</a:t>
            </a:r>
            <a:r>
              <a:rPr lang="fr-FR" sz="18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d’interactions effectives </a:t>
            </a:r>
            <a:r>
              <a:rPr lang="fr-FR" i="1" spc="-1" dirty="0">
                <a:solidFill>
                  <a:srgbClr val="000000"/>
                </a:solidFill>
                <a:latin typeface="Calibri"/>
                <a:ea typeface="DejaVu Sans"/>
              </a:rPr>
              <a:t>réalistes (calculs ab-initio)</a:t>
            </a:r>
            <a:endParaRPr lang="fr-FR" sz="1800" b="0" strike="noStrike" spc="-1" dirty="0">
              <a:latin typeface="Arial"/>
            </a:endParaRPr>
          </a:p>
          <a:p>
            <a:pPr marL="447840" indent="-267480" algn="ctr">
              <a:lnSpc>
                <a:spcPct val="100000"/>
              </a:lnSpc>
              <a:tabLst>
                <a:tab pos="0" algn="l"/>
              </a:tabLst>
            </a:pPr>
            <a:r>
              <a:rPr lang="fr-FR" sz="2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93" name="CustomShape 5"/>
          <p:cNvSpPr/>
          <p:nvPr/>
        </p:nvSpPr>
        <p:spPr>
          <a:xfrm>
            <a:off x="6497280" y="-19080"/>
            <a:ext cx="984960" cy="58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2468880" y="11520"/>
            <a:ext cx="600696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1BB7D0"/>
                </a:solidFill>
                <a:latin typeface="Calibri"/>
                <a:ea typeface="DejaVu Sans"/>
              </a:rPr>
              <a:t>Les besoins</a:t>
            </a:r>
            <a:endParaRPr lang="fr-FR" sz="2800" b="0" strike="noStrike" spc="-1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2597040" y="626400"/>
            <a:ext cx="4674600" cy="201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RH : membres permanents = 3 EC = 1,5 ETP 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rgbClr val="FF0000"/>
                </a:solidFill>
                <a:latin typeface="Calibri"/>
                <a:ea typeface="DejaVu Sans"/>
              </a:rPr>
              <a:t>→</a:t>
            </a:r>
            <a:r>
              <a:rPr lang="fr-FR" sz="1800" b="1" strike="noStrike" spc="-1">
                <a:solidFill>
                  <a:srgbClr val="FF0000"/>
                </a:solidFill>
                <a:latin typeface="Wingdings"/>
                <a:ea typeface="DejaVu Sans"/>
              </a:rPr>
              <a:t> </a:t>
            </a:r>
            <a:r>
              <a:rPr lang="fr-FR" sz="1800" b="1" strike="noStrike" spc="-1">
                <a:solidFill>
                  <a:srgbClr val="FF0000"/>
                </a:solidFill>
                <a:latin typeface="Calibri"/>
                <a:ea typeface="DejaVu Sans"/>
              </a:rPr>
              <a:t>besoin d’un renfort CNRS :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Lien entre les échelles noyau-nucléon et 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les modèles nucléaires : 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théorie effective chirale pour l’interaction 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nucléaire et les observables</a:t>
            </a: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5832000" y="3221280"/>
            <a:ext cx="3311640" cy="2159640"/>
          </a:xfrm>
          <a:prstGeom prst="cloudCallout">
            <a:avLst>
              <a:gd name="adj1" fmla="val 559"/>
              <a:gd name="adj2" fmla="val -142217"/>
            </a:avLst>
          </a:prstGeom>
          <a:solidFill>
            <a:srgbClr val="B1EBF5"/>
          </a:solidFill>
          <a:ln w="28440">
            <a:solidFill>
              <a:srgbClr val="1BB7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2F5597"/>
                </a:solidFill>
                <a:latin typeface="Calibri"/>
                <a:ea typeface="DejaVu Sans"/>
              </a:rPr>
              <a:t>Maintien de la production de résultats par les codes avec « interactions phénoménologiques »  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72000" y="2664000"/>
            <a:ext cx="3023640" cy="2627640"/>
          </a:xfrm>
          <a:prstGeom prst="cloudCallout">
            <a:avLst>
              <a:gd name="adj1" fmla="val 35394"/>
              <a:gd name="adj2" fmla="val -68627"/>
            </a:avLst>
          </a:prstGeom>
          <a:solidFill>
            <a:srgbClr val="B1EBF5"/>
          </a:solidFill>
          <a:ln w="28440">
            <a:solidFill>
              <a:srgbClr val="1BB7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" name="CustomShape 5"/>
          <p:cNvSpPr/>
          <p:nvPr/>
        </p:nvSpPr>
        <p:spPr>
          <a:xfrm>
            <a:off x="3564000" y="5604480"/>
            <a:ext cx="1727640" cy="550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950E"/>
                </a:solidFill>
                <a:latin typeface="Calibri"/>
                <a:ea typeface="DejaVu Sans"/>
              </a:rPr>
              <a:t>Mise en œuvre 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950E"/>
                </a:solidFill>
                <a:latin typeface="Calibri"/>
                <a:ea typeface="DejaVu Sans"/>
              </a:rPr>
              <a:t>dans les codes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432000" y="2952000"/>
            <a:ext cx="2231640" cy="162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C9211E"/>
                </a:solidFill>
                <a:latin typeface="Arial"/>
                <a:ea typeface="DejaVu Sans"/>
              </a:rPr>
              <a:t>Développement d’interactions « non empiriques » pour plus de prédictivité dans les modèles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00" name="CustomShape 7"/>
          <p:cNvSpPr/>
          <p:nvPr/>
        </p:nvSpPr>
        <p:spPr>
          <a:xfrm rot="3081600">
            <a:off x="2524320" y="4921920"/>
            <a:ext cx="1223640" cy="575640"/>
          </a:xfrm>
          <a:custGeom>
            <a:avLst/>
            <a:gdLst/>
            <a:ahLst/>
            <a:cxnLst/>
            <a:rect l="l" t="t" r="r" b="b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Présentation4-3</Template>
  <TotalTime>31774</TotalTime>
  <Words>896</Words>
  <Application>Microsoft Office PowerPoint</Application>
  <PresentationFormat>Affichage à l'écran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DejaVu Sans</vt:lpstr>
      <vt:lpstr>Noto Sans CJK SC</vt:lpstr>
      <vt:lpstr>Symbol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CENBG-Univ.Bx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denis horlait</dc:creator>
  <dc:description/>
  <cp:lastModifiedBy>nadezda smirnova</cp:lastModifiedBy>
  <cp:revision>228</cp:revision>
  <dcterms:created xsi:type="dcterms:W3CDTF">2025-07-15T08:01:41Z</dcterms:created>
  <dcterms:modified xsi:type="dcterms:W3CDTF">2025-10-12T20:38:50Z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CENBG-Univ.Bx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</Properties>
</file>