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85" r:id="rId2"/>
    <p:sldMasterId id="2147483792" r:id="rId3"/>
  </p:sldMasterIdLst>
  <p:notesMasterIdLst>
    <p:notesMasterId r:id="rId35"/>
  </p:notesMasterIdLst>
  <p:sldIdLst>
    <p:sldId id="262" r:id="rId4"/>
    <p:sldId id="314" r:id="rId5"/>
    <p:sldId id="319" r:id="rId6"/>
    <p:sldId id="315" r:id="rId7"/>
    <p:sldId id="305" r:id="rId8"/>
    <p:sldId id="318" r:id="rId9"/>
    <p:sldId id="320" r:id="rId10"/>
    <p:sldId id="321" r:id="rId11"/>
    <p:sldId id="342" r:id="rId12"/>
    <p:sldId id="343" r:id="rId13"/>
    <p:sldId id="344" r:id="rId14"/>
    <p:sldId id="274" r:id="rId15"/>
    <p:sldId id="317" r:id="rId16"/>
    <p:sldId id="313" r:id="rId17"/>
    <p:sldId id="312" r:id="rId18"/>
    <p:sldId id="322" r:id="rId19"/>
    <p:sldId id="328" r:id="rId20"/>
    <p:sldId id="310" r:id="rId21"/>
    <p:sldId id="306" r:id="rId22"/>
    <p:sldId id="326" r:id="rId23"/>
    <p:sldId id="325" r:id="rId24"/>
    <p:sldId id="324" r:id="rId25"/>
    <p:sldId id="348" r:id="rId26"/>
    <p:sldId id="347" r:id="rId27"/>
    <p:sldId id="308" r:id="rId28"/>
    <p:sldId id="337" r:id="rId29"/>
    <p:sldId id="331" r:id="rId30"/>
    <p:sldId id="332" r:id="rId31"/>
    <p:sldId id="338" r:id="rId32"/>
    <p:sldId id="340" r:id="rId33"/>
    <p:sldId id="258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0E5"/>
    <a:srgbClr val="EAF0F2"/>
    <a:srgbClr val="FF9933"/>
    <a:srgbClr val="FFAB97"/>
    <a:srgbClr val="F1E8F5"/>
    <a:srgbClr val="D4CAE2"/>
    <a:srgbClr val="9C84B8"/>
    <a:srgbClr val="D1D1D1"/>
    <a:srgbClr val="F0F0F0"/>
    <a:srgbClr val="FFE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8" y="37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E7853-0CBF-482D-9D3B-CD751BAB30E3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4A043-5FD7-428B-87F7-D6EC3E8691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77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45893E-0E58-43F4-9F58-FA87BD914EA3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475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9085943" cy="827314"/>
          </a:xfrm>
          <a:prstGeom prst="rect">
            <a:avLst/>
          </a:prstGeom>
        </p:spPr>
        <p:txBody>
          <a:bodyPr vert="horz"/>
          <a:lstStyle>
            <a:lvl1pPr>
              <a:defRPr lang="fr-FR"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05097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93543" y="1066800"/>
            <a:ext cx="5384800" cy="5050971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013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071428" cy="816429"/>
          </a:xfrm>
          <a:prstGeom prst="rect">
            <a:avLst/>
          </a:prstGeom>
        </p:spPr>
        <p:txBody>
          <a:bodyPr vert="horz"/>
          <a:lstStyle>
            <a:lvl1pPr>
              <a:defRPr lang="fr-FR"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110570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839688"/>
            <a:ext cx="5386917" cy="422365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110570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839688"/>
            <a:ext cx="5389033" cy="422365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95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9071428" cy="827314"/>
          </a:xfrm>
          <a:prstGeom prst="rect">
            <a:avLst/>
          </a:prstGeom>
        </p:spPr>
        <p:txBody>
          <a:bodyPr vert="horz"/>
          <a:lstStyle>
            <a:lvl1pPr>
              <a:defRPr lang="fr-FR"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64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15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38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3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02FAA3A3-5287-4BAD-9FC1-6B0682E047CD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70098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1CFD8DC-BC13-4BF7-A1F5-8435D0FAFE1B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931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15CD7A-AF5E-4A12-B41A-9FC7B4829008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063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E8DF99B-CA8E-41EB-AF04-B044E97BCCB9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382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9202057" cy="827314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1200" y="1110345"/>
            <a:ext cx="10972800" cy="496388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93C3-D2B8-4267-AEED-DA2165BCB8D4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06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08A7F3-D054-4C53-AC91-8404A33D1966}" type="datetime1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23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44B7F-46E1-4694-AFC5-855635266CAA}" type="datetime1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78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C0D220-B259-4805-88FE-4A494B232737}" type="datetime1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77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CD9B8-D525-48C1-BED7-648AB9D135AD}" type="datetime1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05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F8B039-4166-4964-A2B4-2AE4289092D3}" type="datetime1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10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EA376-62E0-4FA7-B9A5-CD6AFC8BFA2E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135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4D042-AA02-4A14-871B-13D0E53E209D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53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77D29-B0E7-40E2-A14E-2501DE007B1D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655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B2E2E-980D-41DE-A576-6C30746F1AE9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785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A11A-521C-42AB-90E6-846F58DF2CA5}" type="datetime1">
              <a:rPr lang="fr-FR" smtClean="0"/>
              <a:t>09/07/2025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37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4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ED74-0EB4-4E9F-A57F-E4112CAAD45E}" type="datetime1">
              <a:rPr lang="fr-FR" smtClean="0"/>
              <a:t>09/07/2025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080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B7E2-D282-499D-A851-AC7B754C2A11}" type="datetime1">
              <a:rPr lang="fr-FR" smtClean="0"/>
              <a:t>09/07/2025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811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5A45-4127-45A3-8483-D5E087BFF54F}" type="datetime1">
              <a:rPr lang="fr-FR" smtClean="0"/>
              <a:t>09/07/2025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110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8C156-6CA9-4CB3-8B2E-9726E021C1EA}" type="datetime1">
              <a:rPr lang="fr-FR" smtClean="0"/>
              <a:t>09/07/2025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668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0720BD-DED4-4C58-992A-DA57E63628EE}" type="datetime1">
              <a:rPr lang="fr-FR" smtClean="0"/>
              <a:t>09/07/2025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78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E258-0B44-4AA1-B2AE-4F17F198405D}" type="datetime1">
              <a:rPr lang="fr-FR" smtClean="0"/>
              <a:t>09/07/2025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125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AB211-5567-4171-9180-5F43A84A8378}" type="datetime1">
              <a:rPr lang="fr-FR" smtClean="0"/>
              <a:t>09/07/2025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49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FB34-26BF-4BF1-B8C2-7EDA001C22CC}" type="datetime1">
              <a:rPr lang="fr-FR" smtClean="0"/>
              <a:t>09/07/2025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8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C4F6-87B8-488D-9266-2144230B9BB3}" type="datetime1">
              <a:rPr lang="fr-FR" smtClean="0"/>
              <a:t>09/07/2025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44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B804686F-39F5-40D2-ACD8-A5FAEA4897B3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4178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9085943" cy="827314"/>
          </a:xfrm>
          <a:prstGeom prst="rect">
            <a:avLst/>
          </a:prstGeom>
        </p:spPr>
        <p:txBody>
          <a:bodyPr vert="horz"/>
          <a:lstStyle>
            <a:lvl1pPr>
              <a:defRPr lang="fr-FR"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05097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93543" y="1066800"/>
            <a:ext cx="5384800" cy="5050971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732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775" y="-4835"/>
            <a:ext cx="10231225" cy="63228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D4F2-1964-6B4B-A873-BA9A1EBB4926}" type="datetime1">
              <a:rPr lang="en-US" smtClean="0"/>
              <a:t>7/9/2025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836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43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071428" cy="816429"/>
          </a:xfrm>
          <a:prstGeom prst="rect">
            <a:avLst/>
          </a:prstGeom>
        </p:spPr>
        <p:txBody>
          <a:bodyPr vert="horz"/>
          <a:lstStyle>
            <a:lvl1pPr>
              <a:defRPr lang="fr-FR"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110570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839688"/>
            <a:ext cx="5386917" cy="422365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110570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839688"/>
            <a:ext cx="5389033" cy="422365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2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9071428" cy="827314"/>
          </a:xfrm>
          <a:prstGeom prst="rect">
            <a:avLst/>
          </a:prstGeom>
        </p:spPr>
        <p:txBody>
          <a:bodyPr vert="horz"/>
          <a:lstStyle>
            <a:lvl1pPr>
              <a:defRPr lang="fr-FR"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64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45893E-0E58-43F4-9F58-FA87BD914EA3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16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9202057" cy="827314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1200" y="1110345"/>
            <a:ext cx="10972800" cy="496388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93C3-D2B8-4267-AEED-DA2165BCB8D4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876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513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0" y="6453188"/>
            <a:ext cx="12192000" cy="404812"/>
          </a:xfrm>
          <a:prstGeom prst="rect">
            <a:avLst/>
          </a:prstGeom>
          <a:solidFill>
            <a:srgbClr val="62368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>
              <a:latin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6434667" y="533401"/>
            <a:ext cx="5757333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>
              <a:latin typeface="Arial" charset="0"/>
              <a:ea typeface="ＭＳ Ｐゴシック" charset="-128"/>
            </a:endParaRPr>
          </a:p>
        </p:txBody>
      </p:sp>
      <p:sp>
        <p:nvSpPr>
          <p:cNvPr id="1027" name="Rectangle 12"/>
          <p:cNvSpPr>
            <a:spLocks noChangeArrowheads="1"/>
          </p:cNvSpPr>
          <p:nvPr/>
        </p:nvSpPr>
        <p:spPr bwMode="auto">
          <a:xfrm>
            <a:off x="6434667" y="577851"/>
            <a:ext cx="5757333" cy="365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50218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fr-FR" sz="2400"/>
              <a:t> </a:t>
            </a:r>
          </a:p>
        </p:txBody>
      </p:sp>
      <p:pic>
        <p:nvPicPr>
          <p:cNvPr id="1030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134" y="115889"/>
            <a:ext cx="234315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" y="1"/>
            <a:ext cx="9072033" cy="836613"/>
          </a:xfrm>
          <a:prstGeom prst="rect">
            <a:avLst/>
          </a:prstGeom>
          <a:solidFill>
            <a:srgbClr val="62368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>
              <a:latin typeface="Arial" pitchFamily="34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" y="6453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943349" y="6473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10599" y="64730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00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0" y="6453188"/>
            <a:ext cx="12192000" cy="404812"/>
          </a:xfrm>
          <a:prstGeom prst="rect">
            <a:avLst/>
          </a:prstGeom>
          <a:solidFill>
            <a:srgbClr val="62368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>
              <a:latin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6434667" y="533401"/>
            <a:ext cx="5757333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>
              <a:latin typeface="Arial" charset="0"/>
              <a:ea typeface="ＭＳ Ｐゴシック" charset="-128"/>
            </a:endParaRPr>
          </a:p>
        </p:txBody>
      </p:sp>
      <p:sp>
        <p:nvSpPr>
          <p:cNvPr id="1027" name="Rectangle 12"/>
          <p:cNvSpPr>
            <a:spLocks noChangeArrowheads="1"/>
          </p:cNvSpPr>
          <p:nvPr/>
        </p:nvSpPr>
        <p:spPr bwMode="auto">
          <a:xfrm>
            <a:off x="6434667" y="577851"/>
            <a:ext cx="5757333" cy="365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50218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fr-FR" sz="2400"/>
              <a:t> </a:t>
            </a:r>
          </a:p>
        </p:txBody>
      </p:sp>
      <p:pic>
        <p:nvPicPr>
          <p:cNvPr id="1030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134" y="115889"/>
            <a:ext cx="234315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" y="1"/>
            <a:ext cx="9072033" cy="836613"/>
          </a:xfrm>
          <a:prstGeom prst="rect">
            <a:avLst/>
          </a:prstGeom>
          <a:solidFill>
            <a:srgbClr val="62368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>
              <a:latin typeface="Arial" pitchFamily="34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" y="6453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35030-0E99-4FEA-924B-479BFE4E6911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943349" y="6473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Réunion Chefs de groupes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10599" y="64730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5C36-8300-4D36-B086-C581E3D3E3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99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5B0B9454-3C3D-4E45-A0EE-1BFDCEA2C48D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649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orient="horz" pos="3861">
          <p15:clr>
            <a:srgbClr val="547EBF"/>
          </p15:clr>
        </p15:guide>
        <p15:guide id="3" pos="7242">
          <p15:clr>
            <a:srgbClr val="547EBF"/>
          </p15:clr>
        </p15:guide>
        <p15:guide id="4" pos="438">
          <p15:clr>
            <a:srgbClr val="547EBF"/>
          </p15:clr>
        </p15:guide>
        <p15:guide id="5" pos="2751">
          <p15:clr>
            <a:srgbClr val="F26B43"/>
          </p15:clr>
        </p15:guide>
        <p15:guide id="6" pos="5065">
          <p15:clr>
            <a:srgbClr val="F26B43"/>
          </p15:clr>
        </p15:guide>
        <p15:guide id="7" pos="3840">
          <p15:clr>
            <a:srgbClr val="FDE53C"/>
          </p15:clr>
        </p15:guide>
        <p15:guide id="8" orient="horz" pos="2160">
          <p15:clr>
            <a:srgbClr val="FDE53C"/>
          </p15:clr>
        </p15:guide>
        <p15:guide id="9" orient="horz" pos="1253">
          <p15:clr>
            <a:srgbClr val="F26B43"/>
          </p15:clr>
        </p15:guide>
        <p15:guide id="10" pos="1572">
          <p15:clr>
            <a:srgbClr val="9FCC3B"/>
          </p15:clr>
        </p15:guide>
        <p15:guide id="11" pos="6108">
          <p15:clr>
            <a:srgbClr val="9FCC3B"/>
          </p15:clr>
        </p15:guide>
        <p15:guide id="12" orient="horz" pos="3067">
          <p15:clr>
            <a:srgbClr val="F26B43"/>
          </p15:clr>
        </p15:guide>
        <p15:guide id="13" pos="2615">
          <p15:clr>
            <a:srgbClr val="F26B43"/>
          </p15:clr>
        </p15:guide>
        <p15:guide id="14" pos="4929">
          <p15:clr>
            <a:srgbClr val="F26B43"/>
          </p15:clr>
        </p15:guide>
        <p15:guide id="15" pos="3772">
          <p15:clr>
            <a:srgbClr val="FBAE40"/>
          </p15:clr>
        </p15:guide>
        <p15:guide id="16" pos="3908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289866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Objectifs</a:t>
            </a:r>
            <a:br>
              <a:rPr lang="fr-FR" dirty="0" smtClean="0"/>
            </a:br>
            <a:r>
              <a:rPr lang="fr-FR" dirty="0" smtClean="0"/>
              <a:t>&amp;</a:t>
            </a:r>
            <a:br>
              <a:rPr lang="fr-FR" dirty="0" smtClean="0"/>
            </a:br>
            <a:r>
              <a:rPr lang="fr-FR" dirty="0" smtClean="0"/>
              <a:t>Présentation des Contrôle Commande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Revue CYREN – </a:t>
            </a:r>
            <a:r>
              <a:rPr lang="fr-FR" dirty="0" smtClean="0"/>
              <a:t>10/07/2025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815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8424863" y="1029494"/>
            <a:ext cx="3802556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Quelques IHM </a:t>
            </a:r>
            <a:r>
              <a:rPr lang="fr-FR" dirty="0" smtClean="0"/>
              <a:t>actuelles: AF</a:t>
            </a:r>
            <a:endParaRPr lang="fr-FR" dirty="0"/>
          </a:p>
        </p:txBody>
      </p:sp>
      <p:pic>
        <p:nvPicPr>
          <p:cNvPr id="9" name="Picture 2" descr="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4" y="0"/>
            <a:ext cx="8077200" cy="63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7808914" y="2330224"/>
            <a:ext cx="3532188" cy="3886200"/>
            <a:chOff x="3360" y="720"/>
            <a:chExt cx="2225" cy="2448"/>
          </a:xfrm>
        </p:grpSpPr>
        <p:pic>
          <p:nvPicPr>
            <p:cNvPr id="12" name="Picture 3" descr="af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720"/>
              <a:ext cx="1169" cy="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3360" y="960"/>
              <a:ext cx="1008" cy="480"/>
            </a:xfrm>
            <a:prstGeom prst="wedgeRoundRectCallout">
              <a:avLst>
                <a:gd name="adj1" fmla="val 85417"/>
                <a:gd name="adj2" fmla="val 76458"/>
                <a:gd name="adj3" fmla="val 16667"/>
              </a:avLst>
            </a:prstGeom>
            <a:solidFill>
              <a:srgbClr val="FFFF99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fr-FR" altLang="fr-FR" sz="1800">
                  <a:latin typeface="Comic Sans MS" panose="030F0702030302020204" pitchFamily="66" charset="0"/>
                </a:rPr>
                <a:t>Dispositif d’arrêt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59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795463" y="223951"/>
            <a:ext cx="594428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Quelques </a:t>
            </a:r>
            <a:r>
              <a:rPr lang="fr-FR" dirty="0" smtClean="0"/>
              <a:t>Châssis VME</a:t>
            </a:r>
            <a:endParaRPr lang="fr-FR" dirty="0"/>
          </a:p>
        </p:txBody>
      </p:sp>
      <p:pic>
        <p:nvPicPr>
          <p:cNvPr id="18" name="Picture 8" descr="VMEA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01" y="1365364"/>
            <a:ext cx="5175399" cy="38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VMEI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2963"/>
            <a:ext cx="6890148" cy="47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7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Contexte et Objectifs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3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/>
          <a:lstStyle/>
          <a:p>
            <a:r>
              <a:rPr lang="fr-FR" dirty="0" smtClean="0"/>
              <a:t>Objectifs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Revue CYREN – 10/07/2025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329184" y="1983713"/>
            <a:ext cx="11728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Rénovation du Contrôle Commande GANIL origine: complexe Cyclotrons (des sources à l’entrée des salles d’expériences)</a:t>
            </a:r>
          </a:p>
          <a:p>
            <a:pPr>
              <a:spcAft>
                <a:spcPts val="0"/>
              </a:spcAft>
            </a:pPr>
            <a:r>
              <a:rPr lang="fr-FR" dirty="0">
                <a:latin typeface="Arial Narrow" panose="020B0606020202030204" pitchFamily="34" charset="0"/>
                <a:ea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fr-FR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u="sng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Projet CYREN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fr-FR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 : Maintien en condition opérationnelle du complexe cyclotrons pour les 20 prochaines </a:t>
            </a:r>
            <a:r>
              <a:rPr lang="fr-FR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années</a:t>
            </a:r>
            <a:endParaRPr lang="fr-F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fr-FR" dirty="0">
                <a:latin typeface="Arial Narrow" panose="020B0606020202030204" pitchFamily="34" charset="0"/>
                <a:ea typeface="Times New Roman" panose="02020603050405020304" pitchFamily="18" charset="0"/>
              </a:rPr>
              <a:t> : Optimiser les besoins RH une fois la rénovation terminée</a:t>
            </a:r>
            <a:r>
              <a:rPr lang="fr-FR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</a:p>
          <a:p>
            <a:pPr lvl="0">
              <a:spcAft>
                <a:spcPts val="0"/>
              </a:spcAft>
              <a:tabLst>
                <a:tab pos="540385" algn="l"/>
              </a:tabLst>
            </a:pPr>
            <a:endParaRPr lang="fr-FR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540385" algn="l"/>
              </a:tabLst>
            </a:pPr>
            <a:r>
              <a:rPr lang="fr-FR" u="sng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Recommandation GT GANIL</a:t>
            </a:r>
            <a:endParaRPr lang="fr-FR" u="sng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fr-FR" dirty="0">
                <a:latin typeface="Arial Narrow" panose="020B0606020202030204" pitchFamily="34" charset="0"/>
                <a:ea typeface="Times New Roman" panose="02020603050405020304" pitchFamily="18" charset="0"/>
              </a:rPr>
              <a:t>converger sur les mêmes technologies que celles mises en place sur Spiral 2 et fluidifier ainsi l’opération des deux machines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/>
          <a:lstStyle/>
          <a:p>
            <a:r>
              <a:rPr lang="fr-FR" dirty="0" smtClean="0"/>
              <a:t>Stratégie présentée en 2022 après l’APD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Revue CYREN – 10/07/2025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0" y="955398"/>
            <a:ext cx="5382987" cy="52552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 1</a:t>
            </a:r>
          </a:p>
          <a:p>
            <a:pPr marL="4445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Refactoring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du code actuel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 2</a:t>
            </a:r>
          </a:p>
          <a:p>
            <a:pPr marL="4445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Migration de MOTIF vers technos Web</a:t>
            </a:r>
          </a:p>
          <a:p>
            <a:pPr marL="4445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Transfert sur serveurs ADA des logiciels relevant de la commande d’équipements et de l’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algorithmie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Virtualisation et suppression de 8 châssis VME : mise en œuvre de borniers connectés, protocoles de communication gérés au niveau des serveurs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Virtualisation et suppression des 14 châssis VME restants utilisant des cartes E/S et COM industrielles</a:t>
            </a:r>
          </a:p>
          <a:p>
            <a:pPr marL="4445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Conservation des 9 châssis VME utilisant des cartes VME développées par GANIL (spécifiques aux équipements pilotés)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4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Serveurs ADA =&gt; serveurs EPICS</a:t>
            </a:r>
          </a:p>
          <a:p>
            <a:pPr marL="4445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Mise en œuvre des protocoles EPICS (Chanel Access ou PV Access)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5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C&amp;C SPIRAL2 : migration des IHM EPICS vers technos Web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5382987" y="955398"/>
            <a:ext cx="4904013" cy="49475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Objectifs</a:t>
            </a: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Préparation 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de la séparation de ce qui relève de l’IHM (visu, commande) de ce qui relève de la commande d’équipement ou de l’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algorithmie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Palier 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à l’obsolescence de MOTIF</a:t>
            </a: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Optimisation des RH pour ajouts fonctionnalités sur IHM</a:t>
            </a: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Prototype de la virtualisation des châssis VME et de la mise en œuvre des borniers connectés</a:t>
            </a: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Récupération de cartes VME E/S et COM en </a:t>
            </a:r>
            <a:r>
              <a:rPr lang="fr-FR" sz="12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spare</a:t>
            </a: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S’affranchir définitivement de l’obsolescence de cartes VME E/S et COM</a:t>
            </a: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Diminuer la part exploitation et maintenance liée au hardware</a:t>
            </a: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Préparer la convergence avec SPIRAL2</a:t>
            </a: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endParaRPr lang="fr-FR" sz="1200" b="1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158750" lvl="1">
              <a:spcBef>
                <a:spcPts val="300"/>
              </a:spcBef>
              <a:spcAft>
                <a:spcPts val="0"/>
              </a:spcAft>
            </a:pPr>
            <a:r>
              <a:rPr lang="fr-FR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Convergence C&amp;C cyclotrons et SPIRAL2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0566171" y="1336422"/>
            <a:ext cx="122452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solidFill>
                  <a:srgbClr val="7C4EC4"/>
                </a:solidFill>
                <a:latin typeface="Calibri" panose="020F0502020204030204" pitchFamily="34" charset="0"/>
                <a:sym typeface="Wingdings"/>
              </a:rPr>
              <a:t>BAS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0566170" y="2499017"/>
            <a:ext cx="122452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solidFill>
                  <a:srgbClr val="7C4EC4"/>
                </a:solidFill>
                <a:latin typeface="Calibri" panose="020F0502020204030204" pitchFamily="34" charset="0"/>
                <a:sym typeface="Wingdings"/>
              </a:rPr>
              <a:t>BAS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0443348" y="3665435"/>
            <a:ext cx="122452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solidFill>
                  <a:srgbClr val="FFC000"/>
                </a:solidFill>
                <a:latin typeface="Calibri" panose="020F0502020204030204" pitchFamily="34" charset="0"/>
                <a:sym typeface="Wingdings"/>
              </a:rPr>
              <a:t>INTER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0492146" y="4828030"/>
            <a:ext cx="122452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HAUT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0528309" y="5533574"/>
            <a:ext cx="122452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HAUT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0652760" y="955398"/>
            <a:ext cx="125876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Scénario</a:t>
            </a: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302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706255" cy="1322962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Positionnement de la stratégie GANIL par rapport aux objectifs fixés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Revue CYREN – 10/07/2025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427025"/>
              </p:ext>
            </p:extLst>
          </p:nvPr>
        </p:nvGraphicFramePr>
        <p:xfrm>
          <a:off x="59409" y="1813302"/>
          <a:ext cx="12052518" cy="308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78">
                  <a:extLst>
                    <a:ext uri="{9D8B030D-6E8A-4147-A177-3AD203B41FA5}">
                      <a16:colId xmlns:a16="http://schemas.microsoft.com/office/drawing/2014/main" val="1849993662"/>
                    </a:ext>
                  </a:extLst>
                </a:gridCol>
                <a:gridCol w="3852766">
                  <a:extLst>
                    <a:ext uri="{9D8B030D-6E8A-4147-A177-3AD203B41FA5}">
                      <a16:colId xmlns:a16="http://schemas.microsoft.com/office/drawing/2014/main" val="1132494800"/>
                    </a:ext>
                  </a:extLst>
                </a:gridCol>
                <a:gridCol w="5431074">
                  <a:extLst>
                    <a:ext uri="{9D8B030D-6E8A-4147-A177-3AD203B41FA5}">
                      <a16:colId xmlns:a16="http://schemas.microsoft.com/office/drawing/2014/main" val="2515535652"/>
                    </a:ext>
                  </a:extLst>
                </a:gridCol>
              </a:tblGrid>
              <a:tr h="55450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Objectifs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Étapes 1, 2 et 3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Étapes 4 et 5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612004"/>
                  </a:ext>
                </a:extLst>
              </a:tr>
              <a:tr h="849989">
                <a:tc>
                  <a:txBody>
                    <a:bodyPr/>
                    <a:lstStyle/>
                    <a:p>
                      <a:r>
                        <a:rPr lang="fr-FR" dirty="0" smtClean="0"/>
                        <a:t>MCO pour 20 ans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Suppression de MOTIF/XRT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Réduction du parc </a:t>
                      </a:r>
                      <a:r>
                        <a:rPr lang="fr-FR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VME</a:t>
                      </a:r>
                      <a:endParaRPr lang="fr-FR" sz="16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Virtualisation  =&gt; </a:t>
                      </a:r>
                      <a:r>
                        <a:rPr lang="fr-FR" sz="16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spare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798438"/>
                  </a:ext>
                </a:extLst>
              </a:tr>
              <a:tr h="875602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optimisation des RH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Code plus</a:t>
                      </a:r>
                      <a:r>
                        <a:rPr lang="fr-FR" sz="160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maintenable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160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Meilleure </a:t>
                      </a:r>
                      <a:r>
                        <a:rPr lang="fr-FR" sz="160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testabilité (plateforme de test Hors </a:t>
                      </a:r>
                      <a:r>
                        <a:rPr lang="fr-FR" sz="1600" baseline="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Prod</a:t>
                      </a:r>
                      <a:r>
                        <a:rPr lang="fr-FR" sz="160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)</a:t>
                      </a:r>
                      <a:endParaRPr lang="fr-FR" sz="16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Atelier de </a:t>
                      </a:r>
                      <a:r>
                        <a:rPr lang="fr-FR" sz="16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</a:t>
                      </a:r>
                      <a:r>
                        <a:rPr lang="fr-FR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graphique à l’état de l’art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réduction du nombre de technologies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61106"/>
                  </a:ext>
                </a:extLst>
              </a:tr>
              <a:tr h="612921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fluidification de l’opération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Transfert de l’Ergonomie/UX des IHM GANIL à celles de SPIRAL2 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087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25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Effectif &amp; plan de charge G2CA-CC avant revue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Revue CYREN – 10/07/2025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20108" y="918897"/>
            <a:ext cx="11955541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RH 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dédiées </a:t>
            </a: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à l’informatique Contrôle-Commande à partir de 2026:</a:t>
            </a:r>
          </a:p>
          <a:p>
            <a:pPr marL="819150" lvl="5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4 CDI, 6 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CDD</a:t>
            </a: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819150" lvl="5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10 ETP/an G2CA disponibles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(+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CdG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+ 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 opérateurs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+ éventuellement stagiaire/apprenti)</a:t>
            </a:r>
            <a:endParaRPr lang="fr-F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Charge de Fonctionnement &amp; Maintenance GANIL Origine:</a:t>
            </a:r>
          </a:p>
          <a:p>
            <a:pPr marL="742950" lvl="1" indent="-285750" defTabSz="687388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2024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1 ETP 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(équipe de ~ 10 ETP  : 4 CDI, 5 CDD, 2 opérateurs, stage)</a:t>
            </a: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742950" lvl="1" indent="-285750">
              <a:buClr>
                <a:srgbClr val="FF9900"/>
              </a:buClr>
              <a:buFont typeface="Wingdings" panose="05000000000000000000" pitchFamily="2" charset="2"/>
              <a:buChar char="Ø"/>
              <a:tabLst>
                <a:tab pos="2060575" algn="l"/>
              </a:tabLst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2025 1,95 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ETP 	(équipe de ~10+ ETP : 4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CDI, 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5+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CDD, 2 opérateurs, stage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742950" lvl="1" indent="-285750" defTabSz="1030288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2026 1,75 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ETP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(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équipe de ~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11 ETP   : 4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CDI, 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6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CDD, 2 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opérateurs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</a:p>
          <a:p>
            <a:pPr marL="819150" lvl="5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 ETP/an</a:t>
            </a:r>
            <a:endParaRPr lang="fr-F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S3 : Mode projet/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Commissioning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jusqu’en 2027 </a:t>
            </a:r>
            <a:r>
              <a:rPr lang="fr-F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=&gt; 0,5 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ETP/an </a:t>
            </a:r>
            <a:endParaRPr lang="fr-FR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DESIR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Mode projet/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Commissioning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jusqu’en </a:t>
            </a:r>
            <a:r>
              <a:rPr lang="fr-F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2028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=&gt; </a:t>
            </a:r>
            <a:r>
              <a:rPr lang="fr-F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1,5 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ETP/an </a:t>
            </a:r>
          </a:p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Projet NEWGAIN: =&gt; 1,5 ETP/an jusqu’en 2028 puis 1 ETP jusqu’en 2032</a:t>
            </a:r>
            <a:endParaRPr lang="fr-F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Charge de Fonctionnement &amp; Maintenance </a:t>
            </a: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SPIRAL2:</a:t>
            </a:r>
          </a:p>
          <a:p>
            <a:pPr marL="819150" lvl="5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1,5 ETP/an jusqu’en 2027</a:t>
            </a:r>
          </a:p>
          <a:p>
            <a:pPr marL="819150" lvl="5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 ETP/an en 2028 (+ exploitation S3)</a:t>
            </a:r>
          </a:p>
          <a:p>
            <a:pPr marL="819150" lvl="5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 ETP/an à partir de 2029  (+ exploitation DESIR)</a:t>
            </a:r>
            <a:endParaRPr lang="fr-F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buClr>
                <a:srgbClr val="FF9900"/>
              </a:buClr>
            </a:pP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8604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0"/>
            <a:ext cx="10134600" cy="114141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Plan de charge G2CA prévisionnel</a:t>
            </a:r>
            <a:br>
              <a:rPr lang="fr-FR" dirty="0" smtClean="0"/>
            </a:br>
            <a:r>
              <a:rPr lang="fr-FR" dirty="0" smtClean="0"/>
              <a:t>Hors CYREN – période 2026 - 2032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995239"/>
              </p:ext>
            </p:extLst>
          </p:nvPr>
        </p:nvGraphicFramePr>
        <p:xfrm>
          <a:off x="729344" y="1065213"/>
          <a:ext cx="9035141" cy="4845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142">
                  <a:extLst>
                    <a:ext uri="{9D8B030D-6E8A-4147-A177-3AD203B41FA5}">
                      <a16:colId xmlns:a16="http://schemas.microsoft.com/office/drawing/2014/main" val="84208774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1948769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1111305488"/>
                    </a:ext>
                  </a:extLst>
                </a:gridCol>
                <a:gridCol w="968828">
                  <a:extLst>
                    <a:ext uri="{9D8B030D-6E8A-4147-A177-3AD203B41FA5}">
                      <a16:colId xmlns:a16="http://schemas.microsoft.com/office/drawing/2014/main" val="3954724166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047004748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3606452726"/>
                    </a:ext>
                  </a:extLst>
                </a:gridCol>
                <a:gridCol w="881742">
                  <a:extLst>
                    <a:ext uri="{9D8B030D-6E8A-4147-A177-3AD203B41FA5}">
                      <a16:colId xmlns:a16="http://schemas.microsoft.com/office/drawing/2014/main" val="1080616040"/>
                    </a:ext>
                  </a:extLst>
                </a:gridCol>
              </a:tblGrid>
              <a:tr h="433307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RH</a:t>
                      </a:r>
                      <a:r>
                        <a:rPr lang="fr-FR" sz="1800" baseline="0" dirty="0" smtClean="0"/>
                        <a:t> estimées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2026</a:t>
                      </a:r>
                      <a:endParaRPr lang="fr-FR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2027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2028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2029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2030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2031</a:t>
                      </a:r>
                      <a:endParaRPr lang="fr-FR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6067497"/>
                  </a:ext>
                </a:extLst>
              </a:tr>
              <a:tr h="481024"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ETP G2CA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53932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Fonctionnement GANIL Origine 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4969582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Projet S3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1914101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Projets DESIR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129856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Projet </a:t>
                      </a:r>
                      <a:r>
                        <a:rPr lang="fr-FR" sz="1800" b="1" kern="12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Newgain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374739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Fonctionnement SPIRAL2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626617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RH</a:t>
                      </a:r>
                      <a:r>
                        <a:rPr lang="fr-FR" sz="18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G2CA disponibles pour CYREN</a:t>
                      </a:r>
                      <a:endParaRPr lang="fr-FR" sz="1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ETP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ETP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ETP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ETP</a:t>
                      </a:r>
                      <a:endParaRPr lang="fr-FR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ETP</a:t>
                      </a:r>
                      <a:endParaRPr lang="fr-FR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755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802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728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Estimations RH de 2022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17221" y="822725"/>
            <a:ext cx="9020751" cy="39395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Méthode employée</a:t>
            </a: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Evaluation des RH nécessaires pour traiter une IHM donnée (l’appli SOURCE)</a:t>
            </a: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Extrapolation aux 44 autres applications en fonction :</a:t>
            </a:r>
          </a:p>
          <a:p>
            <a:pPr marL="90170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De la 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complexité et de 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nombre de lignes de code</a:t>
            </a: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Méthode également utilisée au CERN par l’équipe de C. </a:t>
            </a:r>
            <a:r>
              <a:rPr lang="fr-FR" sz="12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Roderick</a:t>
            </a: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Résultats obtenus</a:t>
            </a: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b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 1 : 55 </a:t>
            </a:r>
            <a:r>
              <a:rPr lang="fr-FR" sz="1200" b="1" dirty="0" err="1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h.mois</a:t>
            </a:r>
            <a:endParaRPr lang="fr-FR" sz="1200" b="1" dirty="0" smtClean="0">
              <a:solidFill>
                <a:srgbClr val="7C4EC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b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 2 : 33 </a:t>
            </a:r>
            <a:r>
              <a:rPr lang="fr-FR" sz="1200" b="1" dirty="0" err="1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h.mois</a:t>
            </a:r>
            <a:endParaRPr lang="fr-FR" sz="1200" b="1" dirty="0" smtClean="0">
              <a:solidFill>
                <a:srgbClr val="7C4EC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b="1" dirty="0" smtClean="0">
                <a:solidFill>
                  <a:srgbClr val="D09E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 3 : 32 </a:t>
            </a:r>
            <a:r>
              <a:rPr lang="fr-FR" sz="1200" b="1" dirty="0" err="1" smtClean="0">
                <a:solidFill>
                  <a:srgbClr val="D09E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h.mois</a:t>
            </a:r>
            <a:endParaRPr lang="fr-FR" sz="1200" b="1" dirty="0" smtClean="0">
              <a:solidFill>
                <a:srgbClr val="D09E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Etapes 4 et 5 : non évaluées à ce stade, à faire à l’issue des étapes 1 et 2</a:t>
            </a:r>
            <a:endParaRPr lang="fr-FR" sz="1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Organisation et moyens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Recours à une prestation d’ingénierie logicielle pour les </a:t>
            </a:r>
            <a:r>
              <a:rPr lang="fr-FR" sz="1200" b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étapes 1 et 2</a:t>
            </a: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b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Coût </a:t>
            </a:r>
            <a:r>
              <a:rPr lang="fr-FR" sz="1200" b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évalué à 1 200 k€ 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(9 h.an sur la base de 130 k€ par h.an)</a:t>
            </a: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RH GANIL pour mise en œuvre et suivi de la prestation : </a:t>
            </a:r>
            <a:r>
              <a:rPr lang="fr-FR" sz="1200" b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33 </a:t>
            </a:r>
            <a:r>
              <a:rPr lang="fr-FR" sz="1200" b="1" dirty="0" err="1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h.mois</a:t>
            </a:r>
            <a:r>
              <a:rPr lang="fr-FR" sz="1200" b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(ratio d’un 1/3 du travail sous traité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~150 k€ estimé pour le matériel E/S et câblage</a:t>
            </a: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lvl="1">
              <a:spcBef>
                <a:spcPts val="1200"/>
              </a:spcBef>
            </a:pP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Mise en œuvre prévue avant revue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fr-F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0697"/>
              </p:ext>
            </p:extLst>
          </p:nvPr>
        </p:nvGraphicFramePr>
        <p:xfrm>
          <a:off x="3505200" y="4284735"/>
          <a:ext cx="8479971" cy="1771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057">
                  <a:extLst>
                    <a:ext uri="{9D8B030D-6E8A-4147-A177-3AD203B41FA5}">
                      <a16:colId xmlns:a16="http://schemas.microsoft.com/office/drawing/2014/main" val="842087749"/>
                    </a:ext>
                  </a:extLst>
                </a:gridCol>
                <a:gridCol w="381838">
                  <a:extLst>
                    <a:ext uri="{9D8B030D-6E8A-4147-A177-3AD203B41FA5}">
                      <a16:colId xmlns:a16="http://schemas.microsoft.com/office/drawing/2014/main" val="142447636"/>
                    </a:ext>
                  </a:extLst>
                </a:gridCol>
                <a:gridCol w="807948">
                  <a:extLst>
                    <a:ext uri="{9D8B030D-6E8A-4147-A177-3AD203B41FA5}">
                      <a16:colId xmlns:a16="http://schemas.microsoft.com/office/drawing/2014/main" val="1111305488"/>
                    </a:ext>
                  </a:extLst>
                </a:gridCol>
                <a:gridCol w="731591">
                  <a:extLst>
                    <a:ext uri="{9D8B030D-6E8A-4147-A177-3AD203B41FA5}">
                      <a16:colId xmlns:a16="http://schemas.microsoft.com/office/drawing/2014/main" val="3954724166"/>
                    </a:ext>
                  </a:extLst>
                </a:gridCol>
                <a:gridCol w="737635">
                  <a:extLst>
                    <a:ext uri="{9D8B030D-6E8A-4147-A177-3AD203B41FA5}">
                      <a16:colId xmlns:a16="http://schemas.microsoft.com/office/drawing/2014/main" val="1047004748"/>
                    </a:ext>
                  </a:extLst>
                </a:gridCol>
                <a:gridCol w="680109">
                  <a:extLst>
                    <a:ext uri="{9D8B030D-6E8A-4147-A177-3AD203B41FA5}">
                      <a16:colId xmlns:a16="http://schemas.microsoft.com/office/drawing/2014/main" val="3606452726"/>
                    </a:ext>
                  </a:extLst>
                </a:gridCol>
                <a:gridCol w="693974">
                  <a:extLst>
                    <a:ext uri="{9D8B030D-6E8A-4147-A177-3AD203B41FA5}">
                      <a16:colId xmlns:a16="http://schemas.microsoft.com/office/drawing/2014/main" val="1080616040"/>
                    </a:ext>
                  </a:extLst>
                </a:gridCol>
                <a:gridCol w="362675">
                  <a:extLst>
                    <a:ext uri="{9D8B030D-6E8A-4147-A177-3AD203B41FA5}">
                      <a16:colId xmlns:a16="http://schemas.microsoft.com/office/drawing/2014/main" val="1075340536"/>
                    </a:ext>
                  </a:extLst>
                </a:gridCol>
                <a:gridCol w="1755144">
                  <a:extLst>
                    <a:ext uri="{9D8B030D-6E8A-4147-A177-3AD203B41FA5}">
                      <a16:colId xmlns:a16="http://schemas.microsoft.com/office/drawing/2014/main" val="2440285522"/>
                    </a:ext>
                  </a:extLst>
                </a:gridCol>
              </a:tblGrid>
              <a:tr h="282262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RH</a:t>
                      </a:r>
                      <a:r>
                        <a:rPr lang="fr-FR" sz="1400" baseline="0" dirty="0" smtClean="0"/>
                        <a:t> estimées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2026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2027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2028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2029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2030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Total RH affectées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67497"/>
                  </a:ext>
                </a:extLst>
              </a:tr>
              <a:tr h="734635"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kern="120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Etape 1 + 2 =&gt; 7,3 ETP </a:t>
                      </a:r>
                    </a:p>
                    <a:p>
                      <a:pPr marL="0" lvl="1" indent="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kern="120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Prestation</a:t>
                      </a:r>
                    </a:p>
                    <a:p>
                      <a:pPr marL="0" lvl="1" indent="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kern="120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Dev G2CA</a:t>
                      </a:r>
                    </a:p>
                    <a:p>
                      <a:pPr marL="0" lvl="1" indent="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kern="120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Suivi G2CA =&gt; </a:t>
                      </a:r>
                      <a:r>
                        <a:rPr lang="fr-FR" sz="1200" b="1" kern="120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2,75 ETP</a:t>
                      </a:r>
                    </a:p>
                    <a:p>
                      <a:pPr marL="0" lvl="1" indent="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kern="120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Total ~ 10 ETP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/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ETP</a:t>
                      </a: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/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ETP</a:t>
                      </a: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/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ETP</a:t>
                      </a: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1" indent="0"/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180975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1,4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1" indent="0"/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180975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  <a:p>
                      <a:pPr marL="0" lvl="1" indent="0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1,6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1" indent="0"/>
                      <a:endParaRPr lang="fr-FR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Prestation =&gt;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9</a:t>
                      </a: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ETP</a:t>
                      </a:r>
                      <a:endParaRPr lang="fr-FR" sz="1200" b="1" baseline="0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 9 ETP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Suivi G2CA 3 ETP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Total ~21 ETP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153932"/>
                  </a:ext>
                </a:extLst>
              </a:tr>
              <a:tr h="46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Etape 3 </a:t>
                      </a: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=&gt; 2,6 ETP</a:t>
                      </a: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0,25 ETP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0,25 ETP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0,25 ETP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</a:t>
                      </a: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2,75 ETP</a:t>
                      </a:r>
                      <a:endParaRPr lang="fr-FR" sz="1200" dirty="0" smtClean="0"/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374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35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Architectures des </a:t>
            </a:r>
            <a:br>
              <a:rPr lang="fr-FR" dirty="0" smtClean="0"/>
            </a:br>
            <a:r>
              <a:rPr lang="fr-FR" dirty="0" smtClean="0"/>
              <a:t>Contrôles-Commandes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79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des installations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D25E49-DAE4-9270-C935-4F347805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251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512314" y="1613739"/>
            <a:ext cx="4108584" cy="2717742"/>
          </a:xfrm>
          <a:prstGeom prst="roundRect">
            <a:avLst>
              <a:gd name="adj" fmla="val 1886"/>
            </a:avLst>
          </a:prstGeom>
          <a:solidFill>
            <a:srgbClr val="BFD4E5"/>
          </a:solidFill>
          <a:ln w="349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t" anchorCtr="0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Services</a:t>
            </a: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H="1">
            <a:off x="2844800" y="3006594"/>
            <a:ext cx="0" cy="517549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2472630" y="3015038"/>
            <a:ext cx="2340000" cy="1588"/>
          </a:xfrm>
          <a:prstGeom prst="line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999682" y="1899685"/>
            <a:ext cx="3420000" cy="540000"/>
          </a:xfrm>
          <a:prstGeom prst="roundRect">
            <a:avLst>
              <a:gd name="adj" fmla="val 6764"/>
            </a:avLst>
          </a:prstGeom>
          <a:solidFill>
            <a:srgbClr val="E56F32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IHM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493830" y="2438643"/>
            <a:ext cx="1588" cy="576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512314" y="5593150"/>
            <a:ext cx="8640000" cy="468000"/>
          </a:xfrm>
          <a:prstGeom prst="roundRect">
            <a:avLst/>
          </a:prstGeom>
          <a:solidFill>
            <a:srgbClr val="BFD4E5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équipements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flipH="1">
            <a:off x="9033337" y="4217591"/>
            <a:ext cx="0" cy="1368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3464508" y="4070110"/>
            <a:ext cx="0" cy="1512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001487" y="2904426"/>
            <a:ext cx="407593" cy="22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Eth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466042" y="4428343"/>
            <a:ext cx="238425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réseau industriel dédié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4924263" y="4056526"/>
            <a:ext cx="1587" cy="612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Légende à une bordure 3 20"/>
          <p:cNvSpPr/>
          <p:nvPr/>
        </p:nvSpPr>
        <p:spPr>
          <a:xfrm>
            <a:off x="1161595" y="4497901"/>
            <a:ext cx="2236802" cy="923330"/>
          </a:xfrm>
          <a:prstGeom prst="accentCallout3">
            <a:avLst>
              <a:gd name="adj1" fmla="val 20126"/>
              <a:gd name="adj2" fmla="val -2432"/>
              <a:gd name="adj3" fmla="val -3257"/>
              <a:gd name="adj4" fmla="val -10766"/>
              <a:gd name="adj5" fmla="val -42720"/>
              <a:gd name="adj6" fmla="val -10741"/>
              <a:gd name="adj7" fmla="val -74954"/>
              <a:gd name="adj8" fmla="val 1437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serveur divers (boot 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Bases de données (Ingres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Alarmes 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fr-FR" sz="12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Archiveurs</a:t>
            </a:r>
            <a:endParaRPr lang="fr-F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Système de fichier</a:t>
            </a:r>
            <a:endParaRPr lang="fr-F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Elogbook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(J5 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logbook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22" name="Légende à une bordure 2 21"/>
          <p:cNvSpPr/>
          <p:nvPr/>
        </p:nvSpPr>
        <p:spPr>
          <a:xfrm>
            <a:off x="5279471" y="5109370"/>
            <a:ext cx="2343150" cy="320319"/>
          </a:xfrm>
          <a:prstGeom prst="accentCallout2">
            <a:avLst>
              <a:gd name="adj1" fmla="val 51699"/>
              <a:gd name="adj2" fmla="val -153"/>
              <a:gd name="adj3" fmla="val 52131"/>
              <a:gd name="adj4" fmla="val -10755"/>
              <a:gd name="adj5" fmla="val 114739"/>
              <a:gd name="adj6" fmla="val -77325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Raccordement électrique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Réseaux industriels</a:t>
            </a:r>
            <a:endParaRPr lang="fr-F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999682" y="3525222"/>
            <a:ext cx="3420000" cy="540000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Contrôleurs E/S temps réel</a:t>
            </a:r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7842352" y="1613739"/>
            <a:ext cx="2309962" cy="2717741"/>
          </a:xfrm>
          <a:prstGeom prst="roundRect">
            <a:avLst>
              <a:gd name="adj" fmla="val 1280"/>
            </a:avLst>
          </a:prstGeom>
          <a:solidFill>
            <a:srgbClr val="BFD4E5"/>
          </a:solidFill>
          <a:ln w="476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t" anchorCtr="0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8436989" y="2652487"/>
            <a:ext cx="1199419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PLC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4681201" y="4680286"/>
            <a:ext cx="3780000" cy="1588"/>
          </a:xfrm>
          <a:prstGeom prst="line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8185623" y="4325527"/>
            <a:ext cx="1587" cy="360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Légende à une bordure 2 23"/>
          <p:cNvSpPr/>
          <p:nvPr/>
        </p:nvSpPr>
        <p:spPr>
          <a:xfrm flipH="1">
            <a:off x="7665170" y="5151311"/>
            <a:ext cx="97069" cy="320319"/>
          </a:xfrm>
          <a:prstGeom prst="accentCallout2">
            <a:avLst>
              <a:gd name="adj1" fmla="val 51699"/>
              <a:gd name="adj2" fmla="val 175831"/>
              <a:gd name="adj3" fmla="val 52131"/>
              <a:gd name="adj4" fmla="val -52622"/>
              <a:gd name="adj5" fmla="val 119496"/>
              <a:gd name="adj6" fmla="val -1292403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/>
          <a:p>
            <a:r>
              <a:rPr lang="fr-FR" dirty="0"/>
              <a:t>Revue CYREN – </a:t>
            </a:r>
            <a:r>
              <a:rPr lang="fr-FR" dirty="0" smtClean="0"/>
              <a:t>10/07/2025</a:t>
            </a:r>
            <a:endParaRPr lang="fr-FR" dirty="0"/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0" y="4938"/>
            <a:ext cx="9298983" cy="11414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3600" dirty="0">
                <a:solidFill>
                  <a:schemeClr val="accent2"/>
                </a:solidFill>
              </a:rPr>
              <a:t>Architecture </a:t>
            </a:r>
            <a:r>
              <a:rPr lang="fr-FR" sz="3600" dirty="0" smtClean="0">
                <a:solidFill>
                  <a:schemeClr val="accent2"/>
                </a:solidFill>
              </a:rPr>
              <a:t>contrôle commande GANIL</a:t>
            </a:r>
            <a:endParaRPr lang="fr-FR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6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828041" y="1608240"/>
            <a:ext cx="11021060" cy="2717742"/>
          </a:xfrm>
          <a:prstGeom prst="roundRect">
            <a:avLst>
              <a:gd name="adj" fmla="val 1886"/>
            </a:avLst>
          </a:prstGeom>
          <a:solidFill>
            <a:srgbClr val="BFD4E5"/>
          </a:solidFill>
          <a:ln w="349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t" anchorCtr="0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Services</a:t>
            </a: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H="1">
            <a:off x="4388717" y="3042073"/>
            <a:ext cx="0" cy="540000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386933" y="1749414"/>
            <a:ext cx="2133835" cy="540000"/>
          </a:xfrm>
          <a:prstGeom prst="roundRect">
            <a:avLst>
              <a:gd name="adj" fmla="val 6764"/>
            </a:avLst>
          </a:prstGeom>
          <a:solidFill>
            <a:srgbClr val="E56F32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IHM </a:t>
            </a:r>
            <a:r>
              <a:rPr lang="fr-FR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Phoebus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389546" y="3578692"/>
            <a:ext cx="3497201" cy="540000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 IOC VME</a:t>
            </a:r>
            <a:b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cartes E/S ADAS</a:t>
            </a:r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045520" y="2280968"/>
            <a:ext cx="1588" cy="720000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512314" y="5593150"/>
            <a:ext cx="8640000" cy="468000"/>
          </a:xfrm>
          <a:prstGeom prst="roundRect">
            <a:avLst/>
          </a:prstGeom>
          <a:solidFill>
            <a:srgbClr val="BFD4E5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équipements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H="1">
            <a:off x="2815284" y="4112023"/>
            <a:ext cx="0" cy="1476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1396825" y="2901819"/>
            <a:ext cx="3668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Eth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8472793" y="3069883"/>
            <a:ext cx="13607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Modbus</a:t>
            </a: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TCP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8361181" y="3300849"/>
            <a:ext cx="1584000" cy="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8376739" y="3305315"/>
            <a:ext cx="1587" cy="26849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Légende à une bordure 3 20"/>
          <p:cNvSpPr/>
          <p:nvPr/>
        </p:nvSpPr>
        <p:spPr>
          <a:xfrm>
            <a:off x="419915" y="4774900"/>
            <a:ext cx="2236802" cy="369332"/>
          </a:xfrm>
          <a:prstGeom prst="accentCallout3">
            <a:avLst>
              <a:gd name="adj1" fmla="val 20126"/>
              <a:gd name="adj2" fmla="val -2432"/>
              <a:gd name="adj3" fmla="val -3257"/>
              <a:gd name="adj4" fmla="val -10766"/>
              <a:gd name="adj5" fmla="val -232991"/>
              <a:gd name="adj6" fmla="val -11120"/>
              <a:gd name="adj7" fmla="val -285399"/>
              <a:gd name="adj8" fmla="val 1777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Système de fichier</a:t>
            </a:r>
            <a:endParaRPr lang="fr-F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Elogbook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(J5 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logbook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22" name="Légende à une bordure 2 21"/>
          <p:cNvSpPr/>
          <p:nvPr/>
        </p:nvSpPr>
        <p:spPr>
          <a:xfrm>
            <a:off x="3226751" y="4447696"/>
            <a:ext cx="1402937" cy="466124"/>
          </a:xfrm>
          <a:prstGeom prst="accentCallout2">
            <a:avLst>
              <a:gd name="adj1" fmla="val 37266"/>
              <a:gd name="adj2" fmla="val -153"/>
              <a:gd name="adj3" fmla="val 37122"/>
              <a:gd name="adj4" fmla="val -15055"/>
              <a:gd name="adj5" fmla="val 90822"/>
              <a:gd name="adj6" fmla="val -29910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Raccordement électrique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9504761" y="3553966"/>
            <a:ext cx="957179" cy="547451"/>
            <a:chOff x="9472497" y="3553966"/>
            <a:chExt cx="957179" cy="547451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9472497" y="3553966"/>
              <a:ext cx="957179" cy="547451"/>
            </a:xfrm>
            <a:prstGeom prst="roundRect">
              <a:avLst>
                <a:gd name="adj" fmla="val 1280"/>
              </a:avLst>
            </a:prstGeom>
            <a:solidFill>
              <a:srgbClr val="82ABCC"/>
            </a:solidFill>
            <a:ln w="476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t" anchorCtr="0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8" name="Titre 1"/>
            <p:cNvSpPr txBox="1">
              <a:spLocks/>
            </p:cNvSpPr>
            <p:nvPr/>
          </p:nvSpPr>
          <p:spPr>
            <a:xfrm>
              <a:off x="9553748" y="3666842"/>
              <a:ext cx="780718" cy="331041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fr-FR" sz="16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PLC</a:t>
              </a:r>
            </a:p>
          </p:txBody>
        </p:sp>
      </p:grp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9943594" y="3285327"/>
            <a:ext cx="1587" cy="26849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5998664" y="1749414"/>
            <a:ext cx="3160483" cy="540000"/>
          </a:xfrm>
          <a:prstGeom prst="roundRect">
            <a:avLst>
              <a:gd name="adj" fmla="val 6084"/>
            </a:avLst>
          </a:prstGeom>
          <a:solidFill>
            <a:srgbClr val="82ABC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Serveurs JAVA </a:t>
            </a:r>
            <a:r>
              <a:rPr lang="fr-F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Alarmes/Archivage</a:t>
            </a:r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9180766" y="1749414"/>
            <a:ext cx="1964723" cy="540000"/>
          </a:xfrm>
          <a:prstGeom prst="roundRect">
            <a:avLst>
              <a:gd name="adj" fmla="val 6084"/>
            </a:avLst>
          </a:prstGeom>
          <a:solidFill>
            <a:srgbClr val="82ABC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Serveurs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SGBD, Boot VME</a:t>
            </a: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7630588" y="2289541"/>
            <a:ext cx="1588" cy="720000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9888651" y="2280968"/>
            <a:ext cx="1588" cy="720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6076696" y="3578692"/>
            <a:ext cx="2698988" cy="540000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50 IOC Linux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&amp; 17 </a:t>
            </a:r>
            <a:r>
              <a:rPr lang="fr-FR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Archiveurs</a:t>
            </a:r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3542388" y="1749414"/>
            <a:ext cx="2434656" cy="540000"/>
          </a:xfrm>
          <a:prstGeom prst="roundRect">
            <a:avLst>
              <a:gd name="adj" fmla="val 6764"/>
            </a:avLst>
          </a:prstGeom>
          <a:solidFill>
            <a:srgbClr val="E56F32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 IHM JAVA SWING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2923796" y="2284831"/>
            <a:ext cx="1588" cy="720000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3491102" y="3204351"/>
            <a:ext cx="160442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b="1" dirty="0" smtClean="0">
                <a:solidFill>
                  <a:srgbClr val="E56F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Channel Access</a:t>
            </a:r>
            <a:endParaRPr lang="fr-FR" sz="1400" b="1" dirty="0">
              <a:solidFill>
                <a:srgbClr val="E56F3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 flipH="1">
            <a:off x="6684900" y="4117006"/>
            <a:ext cx="0" cy="1476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Légende à une bordure 2 34"/>
          <p:cNvSpPr/>
          <p:nvPr/>
        </p:nvSpPr>
        <p:spPr>
          <a:xfrm>
            <a:off x="7096367" y="4480059"/>
            <a:ext cx="1068442" cy="351022"/>
          </a:xfrm>
          <a:prstGeom prst="accentCallout2">
            <a:avLst>
              <a:gd name="adj1" fmla="val 51699"/>
              <a:gd name="adj2" fmla="val -153"/>
              <a:gd name="adj3" fmla="val 52132"/>
              <a:gd name="adj4" fmla="val -18072"/>
              <a:gd name="adj5" fmla="val 97382"/>
              <a:gd name="adj6" fmla="val -37277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Réseaux industriels</a:t>
            </a:r>
            <a:endParaRPr lang="fr-F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0" y="4938"/>
            <a:ext cx="9298983" cy="11414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3600" dirty="0">
                <a:solidFill>
                  <a:schemeClr val="accent2"/>
                </a:solidFill>
              </a:rPr>
              <a:t>Architecture du contrôle commande </a:t>
            </a:r>
            <a:r>
              <a:rPr lang="fr-FR" sz="3600" dirty="0" smtClean="0">
                <a:solidFill>
                  <a:schemeClr val="accent2"/>
                </a:solidFill>
              </a:rPr>
              <a:t>EPICS SPIRAL2</a:t>
            </a:r>
            <a:endParaRPr lang="fr-FR" sz="3600" dirty="0">
              <a:solidFill>
                <a:schemeClr val="accent2"/>
              </a:solidFill>
            </a:endParaRP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6848889" y="3042073"/>
            <a:ext cx="0" cy="540000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1797266" y="3015038"/>
            <a:ext cx="8280000" cy="1588"/>
          </a:xfrm>
          <a:prstGeom prst="line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/>
          <a:p>
            <a:r>
              <a:rPr lang="fr-FR" dirty="0"/>
              <a:t>Revue CYREN – </a:t>
            </a:r>
            <a:r>
              <a:rPr lang="fr-FR" dirty="0" smtClean="0"/>
              <a:t>10/07/2025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0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938"/>
            <a:ext cx="9298983" cy="1141413"/>
          </a:xfrm>
        </p:spPr>
        <p:txBody>
          <a:bodyPr>
            <a:normAutofit fontScale="90000"/>
          </a:bodyPr>
          <a:lstStyle/>
          <a:p>
            <a:r>
              <a:rPr lang="fr-FR" dirty="0"/>
              <a:t>Architecture du contrôle commande </a:t>
            </a:r>
            <a:r>
              <a:rPr lang="fr-FR" dirty="0" smtClean="0"/>
              <a:t>GANIL origine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Revue CYREN – </a:t>
            </a:r>
            <a:r>
              <a:rPr lang="fr-FR" dirty="0" smtClean="0"/>
              <a:t>10/07/2025</a:t>
            </a: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666750" y="1608239"/>
            <a:ext cx="11182351" cy="3097111"/>
          </a:xfrm>
          <a:prstGeom prst="roundRect">
            <a:avLst>
              <a:gd name="adj" fmla="val 1886"/>
            </a:avLst>
          </a:prstGeom>
          <a:solidFill>
            <a:srgbClr val="BFD4E5"/>
          </a:solidFill>
          <a:ln w="349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t" anchorCtr="0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Services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5282597" y="3263197"/>
            <a:ext cx="0" cy="540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301751" y="1749414"/>
            <a:ext cx="4832978" cy="540000"/>
          </a:xfrm>
          <a:prstGeom prst="roundRect">
            <a:avLst>
              <a:gd name="adj" fmla="val 6764"/>
            </a:avLst>
          </a:prstGeom>
          <a:solidFill>
            <a:srgbClr val="E56F32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 IHM – ADA + MOTIF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~380 </a:t>
            </a:r>
            <a:r>
              <a:rPr lang="fr-FR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kSLOC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283426" y="3799816"/>
            <a:ext cx="3583703" cy="540000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 VME</a:t>
            </a:r>
            <a:b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logiciels ADA ~ </a:t>
            </a:r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47 </a:t>
            </a:r>
            <a:r>
              <a:rPr lang="fr-FR" sz="12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kSLOC</a:t>
            </a:r>
            <a:endParaRPr lang="fr-FR" sz="12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207 </a:t>
            </a:r>
            <a:r>
              <a:rPr lang="fr-F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cartes </a:t>
            </a:r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GANIL (12 sortes)</a:t>
            </a:r>
            <a:endParaRPr lang="fr-FR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4272803" y="2280968"/>
            <a:ext cx="17373" cy="955194"/>
          </a:xfrm>
          <a:prstGeom prst="line">
            <a:avLst/>
          </a:prstGeom>
          <a:noFill/>
          <a:ln w="31680">
            <a:solidFill>
              <a:srgbClr val="E56F32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512314" y="5593150"/>
            <a:ext cx="8640000" cy="468000"/>
          </a:xfrm>
          <a:prstGeom prst="roundRect">
            <a:avLst/>
          </a:prstGeom>
          <a:solidFill>
            <a:srgbClr val="BFD4E5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2000 Équipements /~ 3750 nom opérationnels / ~ 60 000 grandeurs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>
            <a:off x="3463636" y="4339815"/>
            <a:ext cx="872" cy="1248207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819553" y="3106316"/>
            <a:ext cx="3668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Eth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6245175" y="3291007"/>
            <a:ext cx="13607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profibus</a:t>
            </a: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FMS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6133563" y="3521973"/>
            <a:ext cx="1584000" cy="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6149121" y="3526439"/>
            <a:ext cx="1587" cy="26849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Légende à une bordure 3 15"/>
          <p:cNvSpPr/>
          <p:nvPr/>
        </p:nvSpPr>
        <p:spPr>
          <a:xfrm>
            <a:off x="419915" y="4774900"/>
            <a:ext cx="2236802" cy="369332"/>
          </a:xfrm>
          <a:prstGeom prst="accentCallout3">
            <a:avLst>
              <a:gd name="adj1" fmla="val 20126"/>
              <a:gd name="adj2" fmla="val -2432"/>
              <a:gd name="adj3" fmla="val -3257"/>
              <a:gd name="adj4" fmla="val -10766"/>
              <a:gd name="adj5" fmla="val -232991"/>
              <a:gd name="adj6" fmla="val -11120"/>
              <a:gd name="adj7" fmla="val -290994"/>
              <a:gd name="adj8" fmla="val 110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Système de fichier</a:t>
            </a:r>
            <a:endParaRPr lang="fr-F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Elogbook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(J5 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logbook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7" name="Légende à une bordure 2 16"/>
          <p:cNvSpPr/>
          <p:nvPr/>
        </p:nvSpPr>
        <p:spPr>
          <a:xfrm>
            <a:off x="4039582" y="4876000"/>
            <a:ext cx="4354610" cy="333649"/>
          </a:xfrm>
          <a:prstGeom prst="accentCallout2">
            <a:avLst>
              <a:gd name="adj1" fmla="val 51699"/>
              <a:gd name="adj2" fmla="val -153"/>
              <a:gd name="adj3" fmla="val 50990"/>
              <a:gd name="adj4" fmla="val -5265"/>
              <a:gd name="adj5" fmla="val 98259"/>
              <a:gd name="adj6" fmla="val -13219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Raccordement électrique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Réseaux industriels (IEEE, </a:t>
            </a:r>
            <a:r>
              <a:rPr lang="fr-FR" sz="14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Modbus</a:t>
            </a:r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RTU &amp; TCP)</a:t>
            </a:r>
            <a:endParaRPr lang="fr-F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7277143" y="3775090"/>
            <a:ext cx="957179" cy="547451"/>
            <a:chOff x="9472497" y="3553966"/>
            <a:chExt cx="957179" cy="547451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9472497" y="3553966"/>
              <a:ext cx="957179" cy="547451"/>
            </a:xfrm>
            <a:prstGeom prst="roundRect">
              <a:avLst>
                <a:gd name="adj" fmla="val 1280"/>
              </a:avLst>
            </a:prstGeom>
            <a:solidFill>
              <a:srgbClr val="82ABCC"/>
            </a:solidFill>
            <a:ln w="476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t" anchorCtr="0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Titre 1"/>
            <p:cNvSpPr txBox="1">
              <a:spLocks/>
            </p:cNvSpPr>
            <p:nvPr/>
          </p:nvSpPr>
          <p:spPr>
            <a:xfrm>
              <a:off x="9553748" y="3666842"/>
              <a:ext cx="780718" cy="331041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fr-FR" sz="16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PLC</a:t>
              </a:r>
            </a:p>
          </p:txBody>
        </p:sp>
      </p:grp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7715976" y="3506451"/>
            <a:ext cx="1587" cy="26849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6226812" y="1749414"/>
            <a:ext cx="3307795" cy="540000"/>
          </a:xfrm>
          <a:prstGeom prst="roundRect">
            <a:avLst>
              <a:gd name="adj" fmla="val 6084"/>
            </a:avLst>
          </a:prstGeom>
          <a:solidFill>
            <a:srgbClr val="82ABC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Serveurs ADA ~2,5 KSLOC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</a:t>
            </a:r>
            <a:r>
              <a:rPr lang="fr-FR" sz="14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Eqts</a:t>
            </a:r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Alarmes /Archivage</a:t>
            </a:r>
            <a:endParaRPr lang="fr-F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9757964" y="1750673"/>
            <a:ext cx="1964723" cy="540000"/>
          </a:xfrm>
          <a:prstGeom prst="roundRect">
            <a:avLst>
              <a:gd name="adj" fmla="val 6084"/>
            </a:avLst>
          </a:prstGeom>
          <a:solidFill>
            <a:srgbClr val="82ABC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Serveurs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Boot VME</a:t>
            </a:r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H="1">
            <a:off x="7864662" y="2289541"/>
            <a:ext cx="10582" cy="945362"/>
          </a:xfrm>
          <a:prstGeom prst="line">
            <a:avLst/>
          </a:prstGeom>
          <a:noFill/>
          <a:ln w="31680">
            <a:solidFill>
              <a:srgbClr val="E56F32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H="1">
            <a:off x="10134600" y="2295800"/>
            <a:ext cx="4763" cy="914914"/>
          </a:xfrm>
          <a:prstGeom prst="line">
            <a:avLst/>
          </a:prstGeom>
          <a:noFill/>
          <a:ln w="31680">
            <a:solidFill>
              <a:srgbClr val="E56F32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4439357" y="2544504"/>
            <a:ext cx="16864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rgbClr val="E56F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Protocole GANIL</a:t>
            </a:r>
            <a:endParaRPr lang="fr-FR" sz="1400" b="1" dirty="0">
              <a:solidFill>
                <a:srgbClr val="E56F3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2169938" y="3236162"/>
            <a:ext cx="8280000" cy="1588"/>
          </a:xfrm>
          <a:prstGeom prst="line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8432397" y="3757656"/>
            <a:ext cx="2060959" cy="540000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Contrôleur </a:t>
            </a:r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virtualisé</a:t>
            </a:r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logiciel ADA</a:t>
            </a: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8043197" y="3507846"/>
            <a:ext cx="1587" cy="26849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Line 8"/>
          <p:cNvSpPr>
            <a:spLocks noChangeShapeType="1"/>
          </p:cNvSpPr>
          <p:nvPr/>
        </p:nvSpPr>
        <p:spPr bwMode="auto">
          <a:xfrm>
            <a:off x="9607128" y="3505656"/>
            <a:ext cx="1587" cy="252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8149693" y="3266433"/>
            <a:ext cx="13607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modbus</a:t>
            </a: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TCP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 flipV="1">
            <a:off x="8043197" y="3521973"/>
            <a:ext cx="1548000" cy="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59929" y="2098461"/>
            <a:ext cx="1977442" cy="720080"/>
          </a:xfrm>
          <a:prstGeom prst="rect">
            <a:avLst/>
          </a:prstGeom>
          <a:gradFill>
            <a:gsLst>
              <a:gs pos="0">
                <a:srgbClr val="3B2568"/>
              </a:gs>
              <a:gs pos="71000">
                <a:schemeClr val="accent4">
                  <a:lumMod val="20000"/>
                  <a:lumOff val="80000"/>
                </a:schemeClr>
              </a:gs>
              <a:gs pos="28000">
                <a:schemeClr val="accent4">
                  <a:lumMod val="20000"/>
                  <a:lumOff val="80000"/>
                </a:schemeClr>
              </a:gs>
              <a:gs pos="100000">
                <a:srgbClr val="3B2568"/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Logiciel EPICS pour le </a:t>
            </a:r>
            <a:r>
              <a:rPr lang="fr-FR" sz="1400" dirty="0" smtClean="0"/>
              <a:t>type d’équipement</a:t>
            </a:r>
            <a:endParaRPr lang="fr-FR" sz="1400" dirty="0"/>
          </a:p>
        </p:txBody>
      </p:sp>
      <p:sp>
        <p:nvSpPr>
          <p:cNvPr id="6" name="Flèche droite 5"/>
          <p:cNvSpPr/>
          <p:nvPr/>
        </p:nvSpPr>
        <p:spPr>
          <a:xfrm>
            <a:off x="7149305" y="2405525"/>
            <a:ext cx="1368000" cy="14685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3B2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198152" y="2089169"/>
            <a:ext cx="1153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smtClean="0">
                <a:latin typeface="+mn-lt"/>
              </a:rPr>
              <a:t>Génération automatique</a:t>
            </a:r>
          </a:p>
        </p:txBody>
      </p:sp>
      <p:grpSp>
        <p:nvGrpSpPr>
          <p:cNvPr id="8" name="Groupe 7"/>
          <p:cNvGrpSpPr/>
          <p:nvPr/>
        </p:nvGrpSpPr>
        <p:grpSpPr>
          <a:xfrm rot="20722153">
            <a:off x="3061412" y="2061871"/>
            <a:ext cx="2232000" cy="738664"/>
            <a:chOff x="1155807" y="1309462"/>
            <a:chExt cx="2232000" cy="738664"/>
          </a:xfrm>
        </p:grpSpPr>
        <p:sp>
          <p:nvSpPr>
            <p:cNvPr id="9" name="Flèche droite 8"/>
            <p:cNvSpPr/>
            <p:nvPr/>
          </p:nvSpPr>
          <p:spPr>
            <a:xfrm rot="900000">
              <a:off x="1155807" y="1644198"/>
              <a:ext cx="2232000" cy="146853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3B2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 rot="900000">
              <a:off x="1394224" y="1309462"/>
              <a:ext cx="17153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400" dirty="0" smtClean="0">
                  <a:latin typeface="+mn-lt"/>
                </a:rPr>
                <a:t>Description d’un</a:t>
              </a:r>
              <a:br>
                <a:rPr lang="fr-FR" sz="1400" dirty="0" smtClean="0">
                  <a:latin typeface="+mn-lt"/>
                </a:rPr>
              </a:br>
              <a:r>
                <a:rPr lang="fr-FR" sz="1400" dirty="0" smtClean="0">
                  <a:latin typeface="+mn-lt"/>
                </a:rPr>
                <a:t> type d’ équipement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28416" y="1963120"/>
            <a:ext cx="1793718" cy="16408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530547" y="3043537"/>
            <a:ext cx="1821893" cy="720080"/>
          </a:xfrm>
          <a:prstGeom prst="rect">
            <a:avLst/>
          </a:prstGeom>
          <a:gradFill>
            <a:gsLst>
              <a:gs pos="0">
                <a:srgbClr val="3B2568"/>
              </a:gs>
              <a:gs pos="71000">
                <a:schemeClr val="accent4">
                  <a:lumMod val="20000"/>
                  <a:lumOff val="80000"/>
                </a:schemeClr>
              </a:gs>
              <a:gs pos="28000">
                <a:schemeClr val="accent4">
                  <a:lumMod val="20000"/>
                  <a:lumOff val="80000"/>
                </a:schemeClr>
              </a:gs>
              <a:gs pos="100000">
                <a:srgbClr val="3B2568"/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Equipement piloté dans un contrôleur</a:t>
            </a:r>
            <a:endParaRPr lang="fr-FR" sz="1400" dirty="0"/>
          </a:p>
        </p:txBody>
      </p:sp>
      <p:pic>
        <p:nvPicPr>
          <p:cNvPr id="13" name="Image 12" descr="developpe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2876091"/>
            <a:ext cx="837025" cy="863537"/>
          </a:xfrm>
          <a:prstGeom prst="rect">
            <a:avLst/>
          </a:prstGeom>
        </p:spPr>
      </p:pic>
      <p:pic>
        <p:nvPicPr>
          <p:cNvPr id="14" name="Espace réservé du contenu 4" descr="grandeursMAQ-AUTO-AF1.jpeg"/>
          <p:cNvPicPr>
            <a:picLocks noChangeAspect="1"/>
          </p:cNvPicPr>
          <p:nvPr/>
        </p:nvPicPr>
        <p:blipFill rotWithShape="1">
          <a:blip r:embed="rId3" cstate="print"/>
          <a:srcRect l="1" r="49373" b="35610"/>
          <a:stretch/>
        </p:blipFill>
        <p:spPr>
          <a:xfrm>
            <a:off x="5475481" y="2441267"/>
            <a:ext cx="1499692" cy="111697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5" name="ZoneTexte 14"/>
          <p:cNvSpPr txBox="1"/>
          <p:nvPr/>
        </p:nvSpPr>
        <p:spPr>
          <a:xfrm>
            <a:off x="5405403" y="2059155"/>
            <a:ext cx="1645684" cy="3385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b="1" dirty="0" err="1" smtClean="0"/>
              <a:t>GenIOC</a:t>
            </a:r>
            <a:r>
              <a:rPr lang="fr-FR" sz="1600" b="1" dirty="0" smtClean="0"/>
              <a:t> Software</a:t>
            </a:r>
            <a:endParaRPr lang="fr-FR" sz="1600" b="1" dirty="0"/>
          </a:p>
        </p:txBody>
      </p:sp>
      <p:grpSp>
        <p:nvGrpSpPr>
          <p:cNvPr id="16" name="Groupe 15"/>
          <p:cNvGrpSpPr/>
          <p:nvPr/>
        </p:nvGrpSpPr>
        <p:grpSpPr>
          <a:xfrm rot="20738887">
            <a:off x="7128181" y="2983789"/>
            <a:ext cx="1368000" cy="705258"/>
            <a:chOff x="5562702" y="2839779"/>
            <a:chExt cx="1368000" cy="705258"/>
          </a:xfrm>
        </p:grpSpPr>
        <p:sp>
          <p:nvSpPr>
            <p:cNvPr id="17" name="Flèche droite 16"/>
            <p:cNvSpPr/>
            <p:nvPr/>
          </p:nvSpPr>
          <p:spPr>
            <a:xfrm rot="900000">
              <a:off x="5562702" y="3179586"/>
              <a:ext cx="1368000" cy="146853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3B2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 rot="900000">
              <a:off x="5651301" y="2839779"/>
              <a:ext cx="1153942" cy="70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400" dirty="0" smtClean="0">
                  <a:latin typeface="+mn-lt"/>
                </a:rPr>
                <a:t>Génération</a:t>
              </a:r>
            </a:p>
            <a:p>
              <a:pPr algn="ctr">
                <a:lnSpc>
                  <a:spcPct val="150000"/>
                </a:lnSpc>
              </a:pPr>
              <a:r>
                <a:rPr lang="fr-FR" sz="1400" dirty="0" smtClean="0">
                  <a:latin typeface="+mn-lt"/>
                </a:rPr>
                <a:t>automatique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2754651" y="2992368"/>
            <a:ext cx="2549019" cy="738664"/>
            <a:chOff x="861325" y="2159145"/>
            <a:chExt cx="2549019" cy="738664"/>
          </a:xfrm>
        </p:grpSpPr>
        <p:sp>
          <p:nvSpPr>
            <p:cNvPr id="20" name="Flèche droite 19"/>
            <p:cNvSpPr/>
            <p:nvPr/>
          </p:nvSpPr>
          <p:spPr>
            <a:xfrm>
              <a:off x="1178344" y="2488772"/>
              <a:ext cx="2232000" cy="146853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3B2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861325" y="2159145"/>
              <a:ext cx="24727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400" dirty="0" smtClean="0">
                  <a:latin typeface="+mn-lt"/>
                </a:rPr>
                <a:t>Définition des Paramètres pour </a:t>
              </a:r>
              <a:r>
                <a:rPr lang="fr-FR" sz="1400" dirty="0" smtClean="0">
                  <a:latin typeface="+mn-lt"/>
                </a:rPr>
                <a:t>un </a:t>
              </a:r>
              <a:r>
                <a:rPr lang="fr-FR" sz="1400" dirty="0" smtClean="0">
                  <a:latin typeface="+mn-lt"/>
                </a:rPr>
                <a:t>équipement</a:t>
              </a:r>
            </a:p>
          </p:txBody>
        </p:sp>
      </p:grpSp>
      <p:cxnSp>
        <p:nvCxnSpPr>
          <p:cNvPr id="26" name="Connecteur droit 25"/>
          <p:cNvCxnSpPr>
            <a:stCxn id="11" idx="2"/>
            <a:endCxn id="28" idx="1"/>
          </p:cNvCxnSpPr>
          <p:nvPr/>
        </p:nvCxnSpPr>
        <p:spPr>
          <a:xfrm>
            <a:off x="6225275" y="3603960"/>
            <a:ext cx="2970" cy="255063"/>
          </a:xfrm>
          <a:prstGeom prst="line">
            <a:avLst/>
          </a:prstGeom>
          <a:ln w="19050">
            <a:solidFill>
              <a:srgbClr val="806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5537266" y="3859023"/>
            <a:ext cx="1381958" cy="696125"/>
            <a:chOff x="3993153" y="4394034"/>
            <a:chExt cx="1381958" cy="696125"/>
          </a:xfrm>
        </p:grpSpPr>
        <p:sp>
          <p:nvSpPr>
            <p:cNvPr id="28" name="Organigramme : Disque magnétique 27"/>
            <p:cNvSpPr/>
            <p:nvPr/>
          </p:nvSpPr>
          <p:spPr>
            <a:xfrm>
              <a:off x="3993153" y="4394034"/>
              <a:ext cx="1381958" cy="696125"/>
            </a:xfrm>
            <a:prstGeom prst="flowChartMagneticDisk">
              <a:avLst/>
            </a:prstGeom>
            <a:solidFill>
              <a:srgbClr val="E6E0EC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010506" y="4611280"/>
              <a:ext cx="134131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3B2568"/>
                  </a:solidFill>
                  <a:latin typeface="+mn-lt"/>
                  <a:cs typeface="Arial" panose="020B0604020202020204" pitchFamily="34" charset="0"/>
                </a:rPr>
                <a:t>Base de Données</a:t>
              </a:r>
            </a:p>
            <a:p>
              <a:pPr algn="ctr"/>
              <a:r>
                <a:rPr lang="fr-FR" sz="1400" dirty="0">
                  <a:solidFill>
                    <a:srgbClr val="3B2568"/>
                  </a:solidFill>
                  <a:latin typeface="+mn-lt"/>
                  <a:cs typeface="Arial" panose="020B0604020202020204" pitchFamily="34" charset="0"/>
                </a:rPr>
                <a:t> des équipements</a:t>
              </a:r>
            </a:p>
          </p:txBody>
        </p:sp>
      </p:grpSp>
      <p:sp>
        <p:nvSpPr>
          <p:cNvPr id="37" name="Espace réservé du texte 2"/>
          <p:cNvSpPr txBox="1">
            <a:spLocks/>
          </p:cNvSpPr>
          <p:nvPr/>
        </p:nvSpPr>
        <p:spPr>
          <a:xfrm>
            <a:off x="521388" y="2356300"/>
            <a:ext cx="1446220" cy="2288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69056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2000" b="1" kern="1200" baseline="0" smtClean="0">
                <a:solidFill>
                  <a:srgbClr val="3B25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3600" b="1" kern="1200">
                <a:solidFill>
                  <a:srgbClr val="3B25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3600" b="1" kern="1200" dirty="0">
                <a:solidFill>
                  <a:srgbClr val="3B25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3600" b="1" kern="1200">
                <a:solidFill>
                  <a:srgbClr val="3B25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3600" b="1" kern="1200">
                <a:solidFill>
                  <a:srgbClr val="3B25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fontAlgn="auto">
              <a:lnSpc>
                <a:spcPct val="80000"/>
              </a:lnSpc>
              <a:spcAft>
                <a:spcPts val="0"/>
              </a:spcAft>
            </a:pPr>
            <a:r>
              <a:rPr lang="fr-FR" sz="1600" b="0" dirty="0" smtClean="0">
                <a:latin typeface="+mn-lt"/>
                <a:cs typeface="Arial" panose="020B0604020202020204" pitchFamily="34" charset="0"/>
              </a:rPr>
              <a:t>Développement</a:t>
            </a:r>
          </a:p>
        </p:txBody>
      </p:sp>
      <p:sp>
        <p:nvSpPr>
          <p:cNvPr id="38" name="Espace réservé du texte 2"/>
          <p:cNvSpPr txBox="1">
            <a:spLocks/>
          </p:cNvSpPr>
          <p:nvPr/>
        </p:nvSpPr>
        <p:spPr>
          <a:xfrm>
            <a:off x="743798" y="3908588"/>
            <a:ext cx="1446220" cy="2288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69056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2000" b="1" kern="1200" baseline="0" smtClean="0">
                <a:solidFill>
                  <a:srgbClr val="3B25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3600" b="1" kern="1200">
                <a:solidFill>
                  <a:srgbClr val="3B25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3600" b="1" kern="1200" dirty="0">
                <a:solidFill>
                  <a:srgbClr val="3B25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3600" b="1" kern="1200">
                <a:solidFill>
                  <a:srgbClr val="3B25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3600" b="1" kern="1200">
                <a:solidFill>
                  <a:srgbClr val="3B25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fontAlgn="auto">
              <a:lnSpc>
                <a:spcPct val="80000"/>
              </a:lnSpc>
              <a:spcAft>
                <a:spcPts val="0"/>
              </a:spcAft>
            </a:pPr>
            <a:r>
              <a:rPr lang="fr-FR" sz="1600" b="0" dirty="0" smtClean="0">
                <a:latin typeface="+mn-lt"/>
                <a:cs typeface="Arial" panose="020B0604020202020204" pitchFamily="34" charset="0"/>
              </a:rPr>
              <a:t>Déploiement</a:t>
            </a: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24101" y="0"/>
            <a:ext cx="6895124" cy="11414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3600" dirty="0" smtClean="0">
                <a:solidFill>
                  <a:schemeClr val="accent2"/>
                </a:solidFill>
              </a:rPr>
              <a:t>Développement / Déploiement </a:t>
            </a:r>
          </a:p>
          <a:p>
            <a:pPr>
              <a:lnSpc>
                <a:spcPct val="100000"/>
              </a:lnSpc>
            </a:pPr>
            <a:r>
              <a:rPr lang="fr-FR" sz="3600" dirty="0" smtClean="0">
                <a:solidFill>
                  <a:schemeClr val="accent2"/>
                </a:solidFill>
              </a:rPr>
              <a:t>des contrôleurs E/S EPICS</a:t>
            </a:r>
            <a:endParaRPr lang="fr-FR" sz="3600" dirty="0">
              <a:solidFill>
                <a:schemeClr val="accent2"/>
              </a:solidFill>
            </a:endParaRPr>
          </a:p>
        </p:txBody>
      </p:sp>
      <p:sp>
        <p:nvSpPr>
          <p:cNvPr id="4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/>
          <a:p>
            <a:r>
              <a:rPr lang="fr-FR" dirty="0"/>
              <a:t>Revue CYREN – </a:t>
            </a:r>
            <a:r>
              <a:rPr lang="fr-FR" dirty="0" smtClean="0"/>
              <a:t>10/07/2025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5140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à coins arrondis 54"/>
          <p:cNvSpPr/>
          <p:nvPr/>
        </p:nvSpPr>
        <p:spPr>
          <a:xfrm>
            <a:off x="9579430" y="2710542"/>
            <a:ext cx="2469696" cy="1506527"/>
          </a:xfrm>
          <a:prstGeom prst="roundRect">
            <a:avLst>
              <a:gd name="adj" fmla="val 1216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Serveur Logiciel</a:t>
            </a:r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95325" y="636"/>
            <a:ext cx="10801350" cy="67989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dirty="0"/>
              <a:t>contrôleurs E/S VME GANIL vs IOC EPICS</a:t>
            </a:r>
            <a:endParaRPr lang="fr-FR" dirty="0"/>
          </a:p>
        </p:txBody>
      </p:sp>
      <p:sp>
        <p:nvSpPr>
          <p:cNvPr id="46" name="Rectangle à coins arrondis 45"/>
          <p:cNvSpPr/>
          <p:nvPr/>
        </p:nvSpPr>
        <p:spPr>
          <a:xfrm>
            <a:off x="1174851" y="2817855"/>
            <a:ext cx="2775557" cy="1329387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Processus</a:t>
            </a:r>
            <a:r>
              <a:rPr lang="fr-FR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fr-FR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VME</a:t>
            </a:r>
            <a:endParaRPr lang="fr-FR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6127184" y="2817855"/>
            <a:ext cx="2705910" cy="1329387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IOC </a:t>
            </a:r>
            <a:r>
              <a:rPr lang="fr-FR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EPICS</a:t>
            </a:r>
          </a:p>
          <a:p>
            <a:pPr algn="ctr"/>
            <a:r>
              <a:rPr lang="fr-FR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VME ou LINUX</a:t>
            </a:r>
            <a:endParaRPr lang="fr-FR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9683185" y="2817855"/>
            <a:ext cx="2235461" cy="132938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Service de traitement des données</a:t>
            </a:r>
            <a:endParaRPr lang="fr-FR" sz="2000" dirty="0"/>
          </a:p>
        </p:txBody>
      </p:sp>
      <p:sp>
        <p:nvSpPr>
          <p:cNvPr id="67" name="Flèche droite 66"/>
          <p:cNvSpPr/>
          <p:nvPr/>
        </p:nvSpPr>
        <p:spPr>
          <a:xfrm>
            <a:off x="4629642" y="3197078"/>
            <a:ext cx="1431454" cy="570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Rectangle à coins arrondis 68"/>
          <p:cNvSpPr/>
          <p:nvPr/>
        </p:nvSpPr>
        <p:spPr>
          <a:xfrm>
            <a:off x="5993929" y="1065231"/>
            <a:ext cx="6055196" cy="468000"/>
          </a:xfrm>
          <a:prstGeom prst="roundRect">
            <a:avLst/>
          </a:prstGeom>
          <a:solidFill>
            <a:schemeClr val="accent2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EPICS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Rectangle à coins arrondis 69"/>
          <p:cNvSpPr/>
          <p:nvPr/>
        </p:nvSpPr>
        <p:spPr>
          <a:xfrm>
            <a:off x="68912" y="1075704"/>
            <a:ext cx="4783870" cy="468000"/>
          </a:xfrm>
          <a:prstGeom prst="roundRect">
            <a:avLst/>
          </a:prstGeom>
          <a:solidFill>
            <a:schemeClr val="accent2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VME GANICIEL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9" name="Line 26"/>
          <p:cNvSpPr>
            <a:spLocks noChangeShapeType="1"/>
          </p:cNvSpPr>
          <p:nvPr/>
        </p:nvSpPr>
        <p:spPr bwMode="auto">
          <a:xfrm flipH="1">
            <a:off x="5287978" y="723901"/>
            <a:ext cx="0" cy="540000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us 2"/>
          <p:cNvSpPr/>
          <p:nvPr/>
        </p:nvSpPr>
        <p:spPr>
          <a:xfrm>
            <a:off x="9018697" y="3248547"/>
            <a:ext cx="468000" cy="46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/>
          <a:p>
            <a:r>
              <a:rPr lang="fr-FR" dirty="0"/>
              <a:t>Revue CYREN – </a:t>
            </a:r>
            <a:r>
              <a:rPr lang="fr-FR" dirty="0" smtClean="0"/>
              <a:t>10/07/2025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0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6" y="2529444"/>
            <a:ext cx="10013524" cy="1793319"/>
          </a:xfrm>
        </p:spPr>
        <p:txBody>
          <a:bodyPr>
            <a:normAutofit/>
          </a:bodyPr>
          <a:lstStyle/>
          <a:p>
            <a:r>
              <a:rPr lang="fr-FR" dirty="0" smtClean="0"/>
              <a:t>Planification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514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Plan de charge prévisionnel du </a:t>
            </a:r>
            <a:r>
              <a:rPr lang="fr-FR" dirty="0"/>
              <a:t>G2CA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Hors CYREN – période 2026 - 2032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729344" y="1065213"/>
          <a:ext cx="9035141" cy="4845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142">
                  <a:extLst>
                    <a:ext uri="{9D8B030D-6E8A-4147-A177-3AD203B41FA5}">
                      <a16:colId xmlns:a16="http://schemas.microsoft.com/office/drawing/2014/main" val="84208774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1948769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1111305488"/>
                    </a:ext>
                  </a:extLst>
                </a:gridCol>
                <a:gridCol w="968828">
                  <a:extLst>
                    <a:ext uri="{9D8B030D-6E8A-4147-A177-3AD203B41FA5}">
                      <a16:colId xmlns:a16="http://schemas.microsoft.com/office/drawing/2014/main" val="3954724166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047004748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3606452726"/>
                    </a:ext>
                  </a:extLst>
                </a:gridCol>
                <a:gridCol w="881742">
                  <a:extLst>
                    <a:ext uri="{9D8B030D-6E8A-4147-A177-3AD203B41FA5}">
                      <a16:colId xmlns:a16="http://schemas.microsoft.com/office/drawing/2014/main" val="1080616040"/>
                    </a:ext>
                  </a:extLst>
                </a:gridCol>
              </a:tblGrid>
              <a:tr h="433307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RH</a:t>
                      </a:r>
                      <a:r>
                        <a:rPr lang="fr-FR" sz="1800" baseline="0" dirty="0" smtClean="0"/>
                        <a:t> estimées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2026</a:t>
                      </a:r>
                      <a:endParaRPr lang="fr-FR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2027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2028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2029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2030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2031</a:t>
                      </a:r>
                      <a:endParaRPr lang="fr-FR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6067497"/>
                  </a:ext>
                </a:extLst>
              </a:tr>
              <a:tr h="481024"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ETP G2CA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53932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Fonctionnement GANIL Origine 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4969582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Projet S3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1914101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Projets DESIR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129856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Projet </a:t>
                      </a:r>
                      <a:r>
                        <a:rPr lang="fr-FR" sz="1800" b="1" kern="12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Newgain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374739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Fonctionnement SPIRAL2</a:t>
                      </a:r>
                      <a:endParaRPr lang="fr-FR" sz="1800" b="1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1,5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626617"/>
                  </a:ext>
                </a:extLst>
              </a:tr>
              <a:tr h="655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RH</a:t>
                      </a:r>
                      <a:r>
                        <a:rPr lang="fr-FR" sz="18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G2CA disponibles pour CYREN</a:t>
                      </a:r>
                      <a:endParaRPr lang="fr-FR" sz="1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ETP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ETP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ETP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ETP</a:t>
                      </a:r>
                      <a:endParaRPr lang="fr-FR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ETP</a:t>
                      </a:r>
                      <a:endParaRPr lang="fr-FR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755471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/>
          <a:p>
            <a:r>
              <a:rPr lang="fr-FR" dirty="0"/>
              <a:t>Revue CYREN – </a:t>
            </a:r>
            <a:r>
              <a:rPr lang="fr-FR" dirty="0" smtClean="0"/>
              <a:t>10/07/2025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2688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Revue CYREN – 10/07/2025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30994" y="680259"/>
            <a:ext cx="3668120" cy="16619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9050" lvl="4">
              <a:spcBef>
                <a:spcPts val="600"/>
              </a:spcBef>
              <a:buClr>
                <a:srgbClr val="FF9900"/>
              </a:buClr>
            </a:pPr>
            <a:r>
              <a:rPr lang="fr-FR" sz="4000" b="1" dirty="0" smtClean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/>
              </a:rPr>
              <a:t>scénario EPICS</a:t>
            </a:r>
          </a:p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Temps Réel: 21,8 ETP</a:t>
            </a:r>
          </a:p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IHM : 29,4 ETP</a:t>
            </a:r>
          </a:p>
          <a:p>
            <a:pPr>
              <a:buClr>
                <a:srgbClr val="FF9900"/>
              </a:buClr>
            </a:pP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54082"/>
              </p:ext>
            </p:extLst>
          </p:nvPr>
        </p:nvGraphicFramePr>
        <p:xfrm>
          <a:off x="3799114" y="165759"/>
          <a:ext cx="6034078" cy="2690995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5061381">
                  <a:extLst>
                    <a:ext uri="{9D8B030D-6E8A-4147-A177-3AD203B41FA5}">
                      <a16:colId xmlns:a16="http://schemas.microsoft.com/office/drawing/2014/main" val="3684211187"/>
                    </a:ext>
                  </a:extLst>
                </a:gridCol>
                <a:gridCol w="972697">
                  <a:extLst>
                    <a:ext uri="{9D8B030D-6E8A-4147-A177-3AD203B41FA5}">
                      <a16:colId xmlns:a16="http://schemas.microsoft.com/office/drawing/2014/main" val="935716111"/>
                    </a:ext>
                  </a:extLst>
                </a:gridCol>
              </a:tblGrid>
              <a:tr h="343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Tâche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Effort ETP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23937036"/>
                  </a:ext>
                </a:extLst>
              </a:tr>
              <a:tr h="343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Pilotes</a:t>
                      </a:r>
                      <a:r>
                        <a:rPr lang="fr-FR" sz="1600" baseline="0" dirty="0" smtClean="0">
                          <a:effectLst/>
                        </a:rPr>
                        <a:t> EPICS pour cartes VME spécifiques GANIL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1,7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831952241"/>
                  </a:ext>
                </a:extLst>
              </a:tr>
              <a:tr h="343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Développement / test</a:t>
                      </a:r>
                      <a:r>
                        <a:rPr lang="fr-FR" sz="1600" baseline="0" dirty="0" smtClean="0">
                          <a:effectLst/>
                        </a:rPr>
                        <a:t> / validation </a:t>
                      </a:r>
                      <a:r>
                        <a:rPr lang="fr-FR" sz="1600" dirty="0" smtClean="0">
                          <a:effectLst/>
                        </a:rPr>
                        <a:t>des IOCs EPICS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12,7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2891752038"/>
                  </a:ext>
                </a:extLst>
              </a:tr>
              <a:tr h="343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Migration des processus VME et des librairies sur des serveurs Linux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7,4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2052771716"/>
                  </a:ext>
                </a:extLst>
              </a:tr>
              <a:tr h="343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Développement des IHMs de commande algorithmique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21,1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979328114"/>
                  </a:ext>
                </a:extLst>
              </a:tr>
              <a:tr h="359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effectLst/>
                        </a:rPr>
                        <a:t>Développement des IHMs de</a:t>
                      </a:r>
                      <a:r>
                        <a:rPr lang="fr-FR" sz="1600" baseline="0" dirty="0" smtClean="0">
                          <a:effectLst/>
                        </a:rPr>
                        <a:t> commande équipements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8,3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2763167801"/>
                  </a:ext>
                </a:extLst>
              </a:tr>
              <a:tr h="343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TOTAL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51,2</a:t>
                      </a:r>
                      <a:endParaRPr lang="fr-FR" sz="1600" b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182140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211550"/>
              </p:ext>
            </p:extLst>
          </p:nvPr>
        </p:nvGraphicFramePr>
        <p:xfrm>
          <a:off x="130994" y="3687751"/>
          <a:ext cx="5355771" cy="251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2417">
                  <a:extLst>
                    <a:ext uri="{9D8B030D-6E8A-4147-A177-3AD203B41FA5}">
                      <a16:colId xmlns:a16="http://schemas.microsoft.com/office/drawing/2014/main" val="3684211187"/>
                    </a:ext>
                  </a:extLst>
                </a:gridCol>
                <a:gridCol w="863354">
                  <a:extLst>
                    <a:ext uri="{9D8B030D-6E8A-4147-A177-3AD203B41FA5}">
                      <a16:colId xmlns:a16="http://schemas.microsoft.com/office/drawing/2014/main" val="935716111"/>
                    </a:ext>
                  </a:extLst>
                </a:gridCol>
              </a:tblGrid>
              <a:tr h="3852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Tâche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Effort ETP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23937036"/>
                  </a:ext>
                </a:extLst>
              </a:tr>
              <a:tr h="3852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Virtualisation VME cartes réseau et série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831952241"/>
                  </a:ext>
                </a:extLst>
              </a:tr>
              <a:tr h="3852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Virtualisation VME automates connectés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2891752038"/>
                  </a:ext>
                </a:extLst>
              </a:tr>
              <a:tr h="3852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 des processus VME et des librairies sur des serveurs Linux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2052771716"/>
                  </a:ext>
                </a:extLst>
              </a:tr>
              <a:tr h="3852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Refonte des IHMs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18,4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979328114"/>
                  </a:ext>
                </a:extLst>
              </a:tr>
              <a:tr h="3852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0" dirty="0" smtClean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27,1</a:t>
                      </a:r>
                      <a:endParaRPr lang="fr-FR" sz="1600" b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54718214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6292308" y="4114894"/>
            <a:ext cx="3668120" cy="16619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9050" lvl="4">
              <a:spcBef>
                <a:spcPts val="600"/>
              </a:spcBef>
              <a:buClr>
                <a:srgbClr val="FF9900"/>
              </a:buClr>
            </a:pPr>
            <a:r>
              <a:rPr lang="fr-FR" sz="4000" b="1" dirty="0" smtClean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/>
              </a:rPr>
              <a:t>scénario GANIL</a:t>
            </a:r>
          </a:p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Temps Réel: 8,7 ETP (2,9 + 5,8)</a:t>
            </a:r>
          </a:p>
          <a:p>
            <a:pPr marL="361950" lvl="4" indent="-3429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IHM : 18,4 ETP</a:t>
            </a:r>
          </a:p>
          <a:p>
            <a:pPr>
              <a:buClr>
                <a:srgbClr val="FF9900"/>
              </a:buClr>
            </a:pP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177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728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Scénario GANICIEL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Revue CYREN – 10/07/2025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610135"/>
              </p:ext>
            </p:extLst>
          </p:nvPr>
        </p:nvGraphicFramePr>
        <p:xfrm>
          <a:off x="566060" y="1187950"/>
          <a:ext cx="10755084" cy="4209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648">
                  <a:extLst>
                    <a:ext uri="{9D8B030D-6E8A-4147-A177-3AD203B41FA5}">
                      <a16:colId xmlns:a16="http://schemas.microsoft.com/office/drawing/2014/main" val="842087749"/>
                    </a:ext>
                  </a:extLst>
                </a:gridCol>
                <a:gridCol w="244925">
                  <a:extLst>
                    <a:ext uri="{9D8B030D-6E8A-4147-A177-3AD203B41FA5}">
                      <a16:colId xmlns:a16="http://schemas.microsoft.com/office/drawing/2014/main" val="142447636"/>
                    </a:ext>
                  </a:extLst>
                </a:gridCol>
                <a:gridCol w="924779">
                  <a:extLst>
                    <a:ext uri="{9D8B030D-6E8A-4147-A177-3AD203B41FA5}">
                      <a16:colId xmlns:a16="http://schemas.microsoft.com/office/drawing/2014/main" val="1111305488"/>
                    </a:ext>
                  </a:extLst>
                </a:gridCol>
                <a:gridCol w="1001899">
                  <a:extLst>
                    <a:ext uri="{9D8B030D-6E8A-4147-A177-3AD203B41FA5}">
                      <a16:colId xmlns:a16="http://schemas.microsoft.com/office/drawing/2014/main" val="3954724166"/>
                    </a:ext>
                  </a:extLst>
                </a:gridCol>
                <a:gridCol w="807653">
                  <a:extLst>
                    <a:ext uri="{9D8B030D-6E8A-4147-A177-3AD203B41FA5}">
                      <a16:colId xmlns:a16="http://schemas.microsoft.com/office/drawing/2014/main" val="1047004748"/>
                    </a:ext>
                  </a:extLst>
                </a:gridCol>
                <a:gridCol w="899665">
                  <a:extLst>
                    <a:ext uri="{9D8B030D-6E8A-4147-A177-3AD203B41FA5}">
                      <a16:colId xmlns:a16="http://schemas.microsoft.com/office/drawing/2014/main" val="3606452726"/>
                    </a:ext>
                  </a:extLst>
                </a:gridCol>
                <a:gridCol w="858771">
                  <a:extLst>
                    <a:ext uri="{9D8B030D-6E8A-4147-A177-3AD203B41FA5}">
                      <a16:colId xmlns:a16="http://schemas.microsoft.com/office/drawing/2014/main" val="1080616040"/>
                    </a:ext>
                  </a:extLst>
                </a:gridCol>
                <a:gridCol w="949675">
                  <a:extLst>
                    <a:ext uri="{9D8B030D-6E8A-4147-A177-3AD203B41FA5}">
                      <a16:colId xmlns:a16="http://schemas.microsoft.com/office/drawing/2014/main" val="235342993"/>
                    </a:ext>
                  </a:extLst>
                </a:gridCol>
                <a:gridCol w="226024">
                  <a:extLst>
                    <a:ext uri="{9D8B030D-6E8A-4147-A177-3AD203B41FA5}">
                      <a16:colId xmlns:a16="http://schemas.microsoft.com/office/drawing/2014/main" val="1075340536"/>
                    </a:ext>
                  </a:extLst>
                </a:gridCol>
                <a:gridCol w="2198045">
                  <a:extLst>
                    <a:ext uri="{9D8B030D-6E8A-4147-A177-3AD203B41FA5}">
                      <a16:colId xmlns:a16="http://schemas.microsoft.com/office/drawing/2014/main" val="2440285522"/>
                    </a:ext>
                  </a:extLst>
                </a:gridCol>
              </a:tblGrid>
              <a:tr h="414534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RH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smtClean="0"/>
                        <a:t>estimées,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2026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2027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2028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2029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2030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2031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Total RH affectées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6067497"/>
                  </a:ext>
                </a:extLst>
              </a:tr>
              <a:tr h="1274692"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Phase 1 (IHM) =&gt; 18,4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 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Prestation 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=&gt;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9 ETP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Suivi G2CA =&gt;</a:t>
                      </a: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1/3 ETP sous-traités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Total =&gt; 21,4 ETP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1,5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1,5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/>
                      <a:endParaRPr lang="fr-FR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9</a:t>
                      </a: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ETP prestation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6 + 3 (suivi) ETP  G2CA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Total = 21 ETP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53932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Phase 2 (Temps réel)</a:t>
                      </a: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 =&gt;2,9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</a:t>
                      </a: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b="1" kern="1200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b="1" kern="1200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 G2CA</a:t>
                      </a:r>
                      <a:endParaRPr lang="fr-FR" sz="1200" dirty="0" smtClean="0"/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374739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Phase 3 (Temps réel</a:t>
                      </a: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) =&gt; 5,8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</a:t>
                      </a: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6</a:t>
                      </a: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 G2CA</a:t>
                      </a:r>
                      <a:endParaRPr lang="fr-F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626617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RH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G2CA disponibles</a:t>
                      </a:r>
                      <a:endParaRPr lang="fr-FR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</a:rPr>
                        <a:t>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746744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RH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G2CA nécessaires</a:t>
                      </a:r>
                      <a:endParaRPr lang="fr-FR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FF0000"/>
                          </a:solidFill>
                        </a:rPr>
                        <a:t>4 ETP</a:t>
                      </a:r>
                      <a:endParaRPr lang="fr-F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FF0000"/>
                          </a:solidFill>
                        </a:rPr>
                        <a:t>4 ETP</a:t>
                      </a:r>
                      <a:endParaRPr lang="fr-F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fr-FR" sz="1200" b="1" baseline="0" dirty="0" smtClean="0">
                          <a:solidFill>
                            <a:srgbClr val="FF0000"/>
                          </a:solidFill>
                        </a:rPr>
                        <a:t> ETP</a:t>
                      </a:r>
                      <a:endParaRPr lang="fr-F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FF0000"/>
                          </a:solidFill>
                        </a:rPr>
                        <a:t>4,5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FF0000"/>
                          </a:solidFill>
                        </a:rPr>
                        <a:t>4,5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5547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8507708" y="2831206"/>
            <a:ext cx="188772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fr-F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2275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728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Scénario GANICIEL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Revue CYREN – 10/07/2025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331341"/>
              </p:ext>
            </p:extLst>
          </p:nvPr>
        </p:nvGraphicFramePr>
        <p:xfrm>
          <a:off x="566057" y="1194568"/>
          <a:ext cx="10755084" cy="4223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648">
                  <a:extLst>
                    <a:ext uri="{9D8B030D-6E8A-4147-A177-3AD203B41FA5}">
                      <a16:colId xmlns:a16="http://schemas.microsoft.com/office/drawing/2014/main" val="842087749"/>
                    </a:ext>
                  </a:extLst>
                </a:gridCol>
                <a:gridCol w="244925">
                  <a:extLst>
                    <a:ext uri="{9D8B030D-6E8A-4147-A177-3AD203B41FA5}">
                      <a16:colId xmlns:a16="http://schemas.microsoft.com/office/drawing/2014/main" val="142447636"/>
                    </a:ext>
                  </a:extLst>
                </a:gridCol>
                <a:gridCol w="924779">
                  <a:extLst>
                    <a:ext uri="{9D8B030D-6E8A-4147-A177-3AD203B41FA5}">
                      <a16:colId xmlns:a16="http://schemas.microsoft.com/office/drawing/2014/main" val="1111305488"/>
                    </a:ext>
                  </a:extLst>
                </a:gridCol>
                <a:gridCol w="1001899">
                  <a:extLst>
                    <a:ext uri="{9D8B030D-6E8A-4147-A177-3AD203B41FA5}">
                      <a16:colId xmlns:a16="http://schemas.microsoft.com/office/drawing/2014/main" val="3954724166"/>
                    </a:ext>
                  </a:extLst>
                </a:gridCol>
                <a:gridCol w="807653">
                  <a:extLst>
                    <a:ext uri="{9D8B030D-6E8A-4147-A177-3AD203B41FA5}">
                      <a16:colId xmlns:a16="http://schemas.microsoft.com/office/drawing/2014/main" val="1047004748"/>
                    </a:ext>
                  </a:extLst>
                </a:gridCol>
                <a:gridCol w="899665">
                  <a:extLst>
                    <a:ext uri="{9D8B030D-6E8A-4147-A177-3AD203B41FA5}">
                      <a16:colId xmlns:a16="http://schemas.microsoft.com/office/drawing/2014/main" val="3606452726"/>
                    </a:ext>
                  </a:extLst>
                </a:gridCol>
                <a:gridCol w="858771">
                  <a:extLst>
                    <a:ext uri="{9D8B030D-6E8A-4147-A177-3AD203B41FA5}">
                      <a16:colId xmlns:a16="http://schemas.microsoft.com/office/drawing/2014/main" val="1080616040"/>
                    </a:ext>
                  </a:extLst>
                </a:gridCol>
                <a:gridCol w="949675">
                  <a:extLst>
                    <a:ext uri="{9D8B030D-6E8A-4147-A177-3AD203B41FA5}">
                      <a16:colId xmlns:a16="http://schemas.microsoft.com/office/drawing/2014/main" val="235342993"/>
                    </a:ext>
                  </a:extLst>
                </a:gridCol>
                <a:gridCol w="226024">
                  <a:extLst>
                    <a:ext uri="{9D8B030D-6E8A-4147-A177-3AD203B41FA5}">
                      <a16:colId xmlns:a16="http://schemas.microsoft.com/office/drawing/2014/main" val="1075340536"/>
                    </a:ext>
                  </a:extLst>
                </a:gridCol>
                <a:gridCol w="2198045">
                  <a:extLst>
                    <a:ext uri="{9D8B030D-6E8A-4147-A177-3AD203B41FA5}">
                      <a16:colId xmlns:a16="http://schemas.microsoft.com/office/drawing/2014/main" val="2440285522"/>
                    </a:ext>
                  </a:extLst>
                </a:gridCol>
              </a:tblGrid>
              <a:tr h="414534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RH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smtClean="0"/>
                        <a:t>estimées,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2026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2027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2028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2029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2030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2031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Total RH affectées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6067497"/>
                  </a:ext>
                </a:extLst>
              </a:tr>
              <a:tr h="1274692"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Phase 1 (IHM) =&gt; 18,4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 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Prestation 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=&gt;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12 ETP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Suivi G2CA =&gt;</a:t>
                      </a: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1/3 ETP sous-traités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Total =&gt; 22,4 ETP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/>
                      <a:endParaRPr lang="fr-FR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12</a:t>
                      </a: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ETP prestation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6 + 4 (suivi) ETP  G2CA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Total = 22 ETP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53932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Phase 2 (Temps réel)</a:t>
                      </a: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 =&gt;2,9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</a:t>
                      </a: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b="1" kern="1200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b="1" kern="1200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 G2CA</a:t>
                      </a:r>
                      <a:endParaRPr lang="fr-FR" sz="1200" dirty="0" smtClean="0"/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374739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Phase 3 (Temps réel</a:t>
                      </a: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) =&gt; 5,8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6</a:t>
                      </a: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 G2CA</a:t>
                      </a:r>
                      <a:endParaRPr lang="fr-F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626617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RH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G2CA disponibles</a:t>
                      </a:r>
                      <a:endParaRPr lang="fr-FR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</a:rPr>
                        <a:t>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746744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RH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G2CA nécessaires</a:t>
                      </a:r>
                      <a:endParaRPr lang="fr-FR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</a:rPr>
                        <a:t>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2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5547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8507708" y="2831206"/>
            <a:ext cx="188772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fr-F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81261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2"/>
          <p:cNvGrpSpPr/>
          <p:nvPr/>
        </p:nvGrpSpPr>
        <p:grpSpPr>
          <a:xfrm>
            <a:off x="257016" y="1700008"/>
            <a:ext cx="11253756" cy="5142963"/>
            <a:chOff x="12225" y="1495681"/>
            <a:chExt cx="9144000" cy="4140679"/>
          </a:xfrm>
        </p:grpSpPr>
        <p:pic>
          <p:nvPicPr>
            <p:cNvPr id="3" name="Image 2" descr="Capture d’écran 2015-06-18 à 11.38.3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" y="1495681"/>
              <a:ext cx="9144000" cy="414067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80542">
              <a:off x="3488479" y="4756590"/>
              <a:ext cx="4611706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fr-FR" b="1" i="1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 rot="313075">
            <a:off x="741690" y="3628781"/>
            <a:ext cx="269643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salles d’expériences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312699">
            <a:off x="4931206" y="2949730"/>
            <a:ext cx="1592104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Cyclotrons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177008">
            <a:off x="6876777" y="3319643"/>
            <a:ext cx="129769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servitudes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305006">
            <a:off x="3843698" y="4961742"/>
            <a:ext cx="1600564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salles d’expérience</a:t>
            </a:r>
          </a:p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NFS &amp; S3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312986">
            <a:off x="5749007" y="5466692"/>
            <a:ext cx="3010651" cy="61555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err="1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Accelerateur</a:t>
            </a:r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SPIRAL2</a:t>
            </a:r>
          </a:p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LINAC supraconducteur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1403908" y="472419"/>
            <a:ext cx="7722788" cy="991017"/>
          </a:xfrm>
          <a:prstGeom prst="roundRect">
            <a:avLst>
              <a:gd name="adj" fmla="val 7331"/>
            </a:avLst>
          </a:prstGeom>
          <a:solidFill>
            <a:schemeClr val="bg1"/>
          </a:solidFill>
          <a:ln w="44450">
            <a:solidFill>
              <a:srgbClr val="261F4D"/>
            </a:solidFill>
          </a:ln>
        </p:spPr>
        <p:txBody>
          <a:bodyPr wrap="square" lIns="36000" tIns="0" rIns="3600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lvl="3" indent="-109538">
              <a:lnSpc>
                <a:spcPct val="100000"/>
              </a:lnSpc>
              <a:buFontTx/>
              <a:buChar char="-"/>
              <a:tabLst>
                <a:tab pos="1524000" algn="l"/>
                <a:tab pos="2154238" algn="l"/>
              </a:tabLst>
            </a:pPr>
            <a:r>
              <a:rPr lang="fr-FR" sz="1400" b="1" dirty="0" smtClean="0">
                <a:solidFill>
                  <a:srgbClr val="5078D7"/>
                </a:solidFill>
              </a:rPr>
              <a:t>Laboratoire d’accueil - 700 chercheurs physiciens du monde entier / an</a:t>
            </a:r>
          </a:p>
          <a:p>
            <a:pPr marL="109538" lvl="3" indent="-109538">
              <a:lnSpc>
                <a:spcPct val="100000"/>
              </a:lnSpc>
              <a:buFontTx/>
              <a:buChar char="-"/>
              <a:tabLst>
                <a:tab pos="1524000" algn="l"/>
                <a:tab pos="2154238" algn="l"/>
              </a:tabLst>
            </a:pPr>
            <a:r>
              <a:rPr lang="fr-FR" sz="1400" b="1" dirty="0" smtClean="0">
                <a:solidFill>
                  <a:srgbClr val="5078D7"/>
                </a:solidFill>
              </a:rPr>
              <a:t>Classé IR* : large complexe accélérateur pour la physique nucléaire et interdisciplinaire</a:t>
            </a:r>
          </a:p>
          <a:p>
            <a:pPr marL="109538" lvl="3" indent="-109538">
              <a:lnSpc>
                <a:spcPct val="100000"/>
              </a:lnSpc>
              <a:buFontTx/>
              <a:buChar char="-"/>
              <a:tabLst>
                <a:tab pos="1524000" algn="l"/>
                <a:tab pos="2154238" algn="l"/>
              </a:tabLst>
            </a:pPr>
            <a:r>
              <a:rPr lang="fr-FR" sz="1400" b="1" dirty="0">
                <a:solidFill>
                  <a:srgbClr val="5078D7"/>
                </a:solidFill>
              </a:rPr>
              <a:t>Installation nucléaire de </a:t>
            </a:r>
            <a:r>
              <a:rPr lang="fr-FR" sz="1400" b="1" dirty="0" smtClean="0">
                <a:solidFill>
                  <a:srgbClr val="5078D7"/>
                </a:solidFill>
              </a:rPr>
              <a:t>base</a:t>
            </a:r>
            <a:endParaRPr lang="fr-FR" sz="1400" b="1" dirty="0">
              <a:solidFill>
                <a:srgbClr val="5078D7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9312699">
            <a:off x="4883691" y="2519319"/>
            <a:ext cx="6108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PCP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330729">
            <a:off x="9229565" y="5971898"/>
            <a:ext cx="129769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servitudes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305006">
            <a:off x="1052214" y="5202132"/>
            <a:ext cx="2075382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Chantier DESIR</a:t>
            </a:r>
          </a:p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3eme salle d’expérience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6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728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Scénario EPICS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Revue CYREN – 10/07/2025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60725"/>
              </p:ext>
            </p:extLst>
          </p:nvPr>
        </p:nvGraphicFramePr>
        <p:xfrm>
          <a:off x="522514" y="1035422"/>
          <a:ext cx="10755084" cy="5186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648">
                  <a:extLst>
                    <a:ext uri="{9D8B030D-6E8A-4147-A177-3AD203B41FA5}">
                      <a16:colId xmlns:a16="http://schemas.microsoft.com/office/drawing/2014/main" val="842087749"/>
                    </a:ext>
                  </a:extLst>
                </a:gridCol>
                <a:gridCol w="244925">
                  <a:extLst>
                    <a:ext uri="{9D8B030D-6E8A-4147-A177-3AD203B41FA5}">
                      <a16:colId xmlns:a16="http://schemas.microsoft.com/office/drawing/2014/main" val="142447636"/>
                    </a:ext>
                  </a:extLst>
                </a:gridCol>
                <a:gridCol w="924779">
                  <a:extLst>
                    <a:ext uri="{9D8B030D-6E8A-4147-A177-3AD203B41FA5}">
                      <a16:colId xmlns:a16="http://schemas.microsoft.com/office/drawing/2014/main" val="1111305488"/>
                    </a:ext>
                  </a:extLst>
                </a:gridCol>
                <a:gridCol w="1001899">
                  <a:extLst>
                    <a:ext uri="{9D8B030D-6E8A-4147-A177-3AD203B41FA5}">
                      <a16:colId xmlns:a16="http://schemas.microsoft.com/office/drawing/2014/main" val="3954724166"/>
                    </a:ext>
                  </a:extLst>
                </a:gridCol>
                <a:gridCol w="807653">
                  <a:extLst>
                    <a:ext uri="{9D8B030D-6E8A-4147-A177-3AD203B41FA5}">
                      <a16:colId xmlns:a16="http://schemas.microsoft.com/office/drawing/2014/main" val="1047004748"/>
                    </a:ext>
                  </a:extLst>
                </a:gridCol>
                <a:gridCol w="899665">
                  <a:extLst>
                    <a:ext uri="{9D8B030D-6E8A-4147-A177-3AD203B41FA5}">
                      <a16:colId xmlns:a16="http://schemas.microsoft.com/office/drawing/2014/main" val="3606452726"/>
                    </a:ext>
                  </a:extLst>
                </a:gridCol>
                <a:gridCol w="858771">
                  <a:extLst>
                    <a:ext uri="{9D8B030D-6E8A-4147-A177-3AD203B41FA5}">
                      <a16:colId xmlns:a16="http://schemas.microsoft.com/office/drawing/2014/main" val="1080616040"/>
                    </a:ext>
                  </a:extLst>
                </a:gridCol>
                <a:gridCol w="949675">
                  <a:extLst>
                    <a:ext uri="{9D8B030D-6E8A-4147-A177-3AD203B41FA5}">
                      <a16:colId xmlns:a16="http://schemas.microsoft.com/office/drawing/2014/main" val="235342993"/>
                    </a:ext>
                  </a:extLst>
                </a:gridCol>
                <a:gridCol w="226024">
                  <a:extLst>
                    <a:ext uri="{9D8B030D-6E8A-4147-A177-3AD203B41FA5}">
                      <a16:colId xmlns:a16="http://schemas.microsoft.com/office/drawing/2014/main" val="1075340536"/>
                    </a:ext>
                  </a:extLst>
                </a:gridCol>
                <a:gridCol w="2198045">
                  <a:extLst>
                    <a:ext uri="{9D8B030D-6E8A-4147-A177-3AD203B41FA5}">
                      <a16:colId xmlns:a16="http://schemas.microsoft.com/office/drawing/2014/main" val="2440285522"/>
                    </a:ext>
                  </a:extLst>
                </a:gridCol>
              </a:tblGrid>
              <a:tr h="414534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RH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smtClean="0"/>
                        <a:t>estimées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2026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2027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2028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2029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2030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2031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Total RH affectées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6067497"/>
                  </a:ext>
                </a:extLst>
              </a:tr>
              <a:tr h="746827"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IHM Java =&gt; 21,1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 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Prestation =&gt; 12 ETP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Suivi G2CA =&gt;</a:t>
                      </a: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1/3 ETP sous-traités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Total =&gt; 25,1 ETP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2,5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2,5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ETP</a:t>
                      </a:r>
                      <a:endParaRPr lang="fr-FR" sz="1200" b="1" kern="1200" dirty="0">
                        <a:solidFill>
                          <a:srgbClr val="7C4EC4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/>
                      <a:endParaRPr lang="fr-FR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lvl="2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Prestation  =&gt; 12 ETP</a:t>
                      </a:r>
                    </a:p>
                    <a:p>
                      <a:pPr marL="0" lvl="2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 =&gt; 9 ETP</a:t>
                      </a:r>
                    </a:p>
                    <a:p>
                      <a:pPr marL="0" lvl="2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Suivi G2CA</a:t>
                      </a: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=&gt; 4 ETP</a:t>
                      </a:r>
                    </a:p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Total = 25 ETP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53932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Collaboration IHM </a:t>
                      </a:r>
                      <a:r>
                        <a:rPr lang="fr-FR" sz="1200" b="1" dirty="0" err="1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Phoebus</a:t>
                      </a: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=&gt; 8,3 ETP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Suivi G2CA =&gt;</a:t>
                      </a: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1/6 ETP sous-traités</a:t>
                      </a:r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0,5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0,5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3 ETP</a:t>
                      </a:r>
                    </a:p>
                    <a:p>
                      <a:pPr marL="0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0,5 ETP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 algn="ctr"/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180975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  <a:p>
                      <a:pPr marL="0" lvl="1" indent="0"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 algn="ctr"/>
                      <a:endParaRPr lang="fr-FR" sz="1200" b="1" dirty="0" smtClean="0">
                        <a:solidFill>
                          <a:srgbClr val="7C4EC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180975" lvl="1" indent="0" algn="ctr"/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  <a:p>
                      <a:pPr marL="0" lvl="1" indent="0"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lvl="1" indent="0"/>
                      <a:endParaRPr lang="fr-FR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3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200" b="1" baseline="0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Collaboration =&gt; 9 ETP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7C4EC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Suivi G2CA =&gt; 1,5 ETP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506616"/>
                  </a:ext>
                </a:extLst>
              </a:tr>
              <a:tr h="467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Temps réel</a:t>
                      </a: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 =&gt;21,8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</a:t>
                      </a: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Collaboration</a:t>
                      </a:r>
                      <a:endParaRPr lang="fr-FR" sz="1200" b="1" baseline="0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Suivi G2CA =&gt; 1/6 ETP sous-traités</a:t>
                      </a: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4 ETP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0,5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4 ETP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0,5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4 ETP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0,5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4 ETP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0,5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1 ETP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4 ETP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0,5 ETP</a:t>
                      </a: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1</a:t>
                      </a:r>
                      <a:r>
                        <a:rPr lang="fr-FR" sz="1200" b="1" kern="1200" baseline="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200" b="1" kern="1200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/>
                        </a:rPr>
                        <a:t>ETP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rgbClr val="D09E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G2CA =&gt; 2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Dev Collaboration =&gt; 20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D09E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Suivi G2CA =&gt; 2,5 ETP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374739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RH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G2CA disponibles</a:t>
                      </a:r>
                      <a:endParaRPr lang="fr-FR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</a:rPr>
                        <a:t>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Capacité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</a:rPr>
                        <a:t> G2CA =&gt;  </a:t>
                      </a: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21 ETP</a:t>
                      </a: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746744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RH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G2CA nécessaires</a:t>
                      </a:r>
                      <a:endParaRPr lang="fr-FR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 ETP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1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 Java =&gt; 9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 IOC =&gt; 2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Suivi G2CA =&gt; 8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= 19 ETP</a:t>
                      </a:r>
                    </a:p>
                  </a:txBody>
                  <a:tcPr anchor="ctr">
                    <a:solidFill>
                      <a:srgbClr val="D2E0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755471"/>
                  </a:ext>
                </a:extLst>
              </a:tr>
              <a:tr h="62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RH Collaborations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7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7 ETP</a:t>
                      </a: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7 ETP</a:t>
                      </a: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4 ETP</a:t>
                      </a: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 </a:t>
                      </a:r>
                      <a:r>
                        <a:rPr lang="fr-FR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Phoebus</a:t>
                      </a: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=&gt; 9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 IOC =&gt; 20 ETP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Total = 29 ETP</a:t>
                      </a:r>
                    </a:p>
                  </a:txBody>
                  <a:tcPr anchor="ctr">
                    <a:solidFill>
                      <a:srgbClr val="EA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2246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8507708" y="2831206"/>
            <a:ext cx="188772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fr-F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44500" lvl="1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fr-FR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3529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990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51CFB-9FED-4F61-5328-5597E218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des installations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7C00B-4DB1-33E6-9C3B-57E12098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17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8221"/>
            <a:ext cx="6065520" cy="282347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Exemple de cas d’usage: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2400" b="0" dirty="0" smtClean="0">
                <a:solidFill>
                  <a:schemeClr val="accent1"/>
                </a:solidFill>
              </a:rPr>
              <a:t>Source en ligne I2</a:t>
            </a:r>
            <a:br>
              <a:rPr lang="fr-FR" sz="2400" b="0" dirty="0" smtClean="0">
                <a:solidFill>
                  <a:schemeClr val="accent1"/>
                </a:solidFill>
              </a:rPr>
            </a:br>
            <a:r>
              <a:rPr lang="fr-FR" sz="2400" b="0" dirty="0" smtClean="0">
                <a:solidFill>
                  <a:schemeClr val="accent1"/>
                </a:solidFill>
              </a:rPr>
              <a:t>Accélération CSS1 + CSS2</a:t>
            </a:r>
            <a:br>
              <a:rPr lang="fr-FR" sz="2400" b="0" dirty="0" smtClean="0">
                <a:solidFill>
                  <a:schemeClr val="accent1"/>
                </a:solidFill>
              </a:rPr>
            </a:br>
            <a:r>
              <a:rPr lang="fr-FR" sz="2400" b="0" dirty="0" smtClean="0">
                <a:solidFill>
                  <a:schemeClr val="accent1"/>
                </a:solidFill>
              </a:rPr>
              <a:t>Production d’ions exotiques SP1</a:t>
            </a:r>
            <a:br>
              <a:rPr lang="fr-FR" sz="2400" b="0" dirty="0" smtClean="0">
                <a:solidFill>
                  <a:schemeClr val="accent1"/>
                </a:solidFill>
              </a:rPr>
            </a:br>
            <a:r>
              <a:rPr lang="fr-FR" sz="2400" b="0" dirty="0" smtClean="0">
                <a:solidFill>
                  <a:schemeClr val="accent1"/>
                </a:solidFill>
              </a:rPr>
              <a:t>Envoi du faisceau dans G1 </a:t>
            </a:r>
            <a:endParaRPr lang="fr-FR" sz="2400" b="0" dirty="0">
              <a:solidFill>
                <a:schemeClr val="accent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  <p:pic>
        <p:nvPicPr>
          <p:cNvPr id="23" name="Picture 4" descr="M:\Mes documents\Carrière\Concours interne 2010\Présentation\SPIRAL.bmp">
            <a:extLst>
              <a:ext uri="{FF2B5EF4-FFF2-40B4-BE49-F238E27FC236}">
                <a16:creationId xmlns:a16="http://schemas.microsoft.com/office/drawing/2014/main" id="{86EEFD01-713A-227E-D513-3FD32EE6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60214" y="1024627"/>
            <a:ext cx="7142809" cy="5050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74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18943" r="34810" b="10417"/>
          <a:stretch/>
        </p:blipFill>
        <p:spPr>
          <a:xfrm>
            <a:off x="1" y="941832"/>
            <a:ext cx="8759952" cy="3049113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Contrôle Commande GANIL Origine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9600" b="35334"/>
          <a:stretch/>
        </p:blipFill>
        <p:spPr>
          <a:xfrm>
            <a:off x="2823412" y="2867372"/>
            <a:ext cx="9301120" cy="35456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10" y="4036082"/>
            <a:ext cx="2640966" cy="2257445"/>
          </a:xfrm>
          <a:solidFill>
            <a:schemeClr val="bg1">
              <a:alpha val="68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2400" b="0" dirty="0" smtClean="0">
                <a:solidFill>
                  <a:schemeClr val="accent1"/>
                </a:solidFill>
              </a:rPr>
              <a:t>54 IHM déployées</a:t>
            </a:r>
            <a:br>
              <a:rPr lang="fr-FR" sz="2400" b="0" dirty="0" smtClean="0">
                <a:solidFill>
                  <a:schemeClr val="accent1"/>
                </a:solidFill>
              </a:rPr>
            </a:br>
            <a:r>
              <a:rPr lang="fr-FR" sz="2400" b="0" dirty="0" smtClean="0">
                <a:solidFill>
                  <a:schemeClr val="accent1"/>
                </a:solidFill>
              </a:rPr>
              <a:t>~</a:t>
            </a:r>
            <a:r>
              <a:rPr lang="fr-FR" sz="2400" b="0" dirty="0">
                <a:solidFill>
                  <a:schemeClr val="accent1"/>
                </a:solidFill>
              </a:rPr>
              <a:t>20 stations </a:t>
            </a:r>
            <a:r>
              <a:rPr lang="fr-FR" sz="2400" b="0" dirty="0" smtClean="0">
                <a:solidFill>
                  <a:schemeClr val="accent1"/>
                </a:solidFill>
              </a:rPr>
              <a:t>LINUX</a:t>
            </a:r>
            <a:br>
              <a:rPr lang="fr-FR" sz="2400" b="0" dirty="0" smtClean="0">
                <a:solidFill>
                  <a:schemeClr val="accent1"/>
                </a:solidFill>
              </a:rPr>
            </a:br>
            <a:r>
              <a:rPr lang="fr-FR" sz="2400" b="0" dirty="0" smtClean="0">
                <a:solidFill>
                  <a:schemeClr val="accent1"/>
                </a:solidFill>
              </a:rPr>
              <a:t>31 châssis VME</a:t>
            </a:r>
            <a:br>
              <a:rPr lang="fr-FR" sz="2400" b="0" dirty="0" smtClean="0">
                <a:solidFill>
                  <a:schemeClr val="accent1"/>
                </a:solidFill>
              </a:rPr>
            </a:br>
            <a:r>
              <a:rPr lang="fr-FR" sz="2400" b="0" dirty="0" smtClean="0">
                <a:solidFill>
                  <a:schemeClr val="accent1"/>
                </a:solidFill>
              </a:rPr>
              <a:t>3 SGBD INGRES</a:t>
            </a:r>
            <a:br>
              <a:rPr lang="fr-FR" sz="2400" b="0" dirty="0" smtClean="0">
                <a:solidFill>
                  <a:schemeClr val="accent1"/>
                </a:solidFill>
              </a:rPr>
            </a:br>
            <a:r>
              <a:rPr lang="fr-FR" sz="2400" b="0" dirty="0" smtClean="0">
                <a:solidFill>
                  <a:schemeClr val="accent1"/>
                </a:solidFill>
              </a:rPr>
              <a:t>ADA + </a:t>
            </a:r>
            <a:r>
              <a:rPr lang="fr-FR" sz="2400" b="0" dirty="0">
                <a:solidFill>
                  <a:schemeClr val="accent1"/>
                </a:solidFill>
              </a:rPr>
              <a:t>MOTIF/XRT</a:t>
            </a:r>
            <a:br>
              <a:rPr lang="fr-FR" sz="2400" b="0" dirty="0">
                <a:solidFill>
                  <a:schemeClr val="accent1"/>
                </a:solidFill>
              </a:rPr>
            </a:br>
            <a:r>
              <a:rPr lang="fr-FR" sz="2400" b="0" dirty="0" smtClean="0">
                <a:solidFill>
                  <a:schemeClr val="accent1"/>
                </a:solidFill>
              </a:rPr>
              <a:t>Dev 1995</a:t>
            </a:r>
            <a:br>
              <a:rPr lang="fr-FR" sz="2400" b="0" dirty="0" smtClean="0">
                <a:solidFill>
                  <a:schemeClr val="accent1"/>
                </a:solidFill>
              </a:rPr>
            </a:br>
            <a:r>
              <a:rPr lang="fr-FR" sz="2400" b="0" dirty="0" smtClean="0">
                <a:solidFill>
                  <a:schemeClr val="accent1"/>
                </a:solidFill>
              </a:rPr>
              <a:t>~450 </a:t>
            </a:r>
            <a:r>
              <a:rPr lang="fr-FR" sz="2400" b="0" dirty="0" err="1" smtClean="0">
                <a:solidFill>
                  <a:schemeClr val="accent1"/>
                </a:solidFill>
              </a:rPr>
              <a:t>kSLOC</a:t>
            </a:r>
            <a:endParaRPr lang="fr-FR" sz="2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8441714" y="1015871"/>
            <a:ext cx="1938739" cy="1452982"/>
            <a:chOff x="8441714" y="1015871"/>
            <a:chExt cx="1938739" cy="1452982"/>
          </a:xfrm>
        </p:grpSpPr>
        <p:pic>
          <p:nvPicPr>
            <p:cNvPr id="4" name="Picture 4" descr="sdr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6"/>
            <a:stretch/>
          </p:blipFill>
          <p:spPr bwMode="auto">
            <a:xfrm>
              <a:off x="8441714" y="1262092"/>
              <a:ext cx="1938739" cy="1206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441714" y="1015871"/>
              <a:ext cx="1938739" cy="30777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 lIns="0" tIns="0" rIns="0" bIns="0">
              <a:spAutoFit/>
              <a:scene3d>
                <a:camera prst="orthographicFront"/>
                <a:lightRig rig="harsh" dir="t"/>
              </a:scene3d>
              <a:sp3d>
                <a:bevelT w="0" h="0"/>
                <a:bevelB w="0" h="0" prst="cross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fr-FR" sz="2000" dirty="0" err="1">
                  <a:solidFill>
                    <a:srgbClr val="5078D7"/>
                  </a:solidFill>
                  <a:latin typeface="Arial Narrow" panose="020B0606020202030204" pitchFamily="34" charset="0"/>
                </a:rPr>
                <a:t>Beam</a:t>
              </a:r>
              <a:r>
                <a:rPr lang="fr-FR" sz="2000" dirty="0">
                  <a:solidFill>
                    <a:srgbClr val="5078D7"/>
                  </a:solidFill>
                  <a:latin typeface="Arial Narrow" panose="020B0606020202030204" pitchFamily="34" charset="0"/>
                </a:rPr>
                <a:t> position probe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039598" y="4279483"/>
            <a:ext cx="2435977" cy="1512084"/>
            <a:chOff x="5039598" y="4279483"/>
            <a:chExt cx="2435977" cy="1512084"/>
          </a:xfrm>
        </p:grpSpPr>
        <p:pic>
          <p:nvPicPr>
            <p:cNvPr id="7" name="Picture 5" descr="SondeGaz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8" t="9094" r="4388" b="10149"/>
            <a:stretch/>
          </p:blipFill>
          <p:spPr bwMode="auto">
            <a:xfrm rot="20783565">
              <a:off x="5039598" y="4350566"/>
              <a:ext cx="2435977" cy="144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403828" y="4279483"/>
              <a:ext cx="1830512" cy="30777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 lIns="0" tIns="0" rIns="0" bIns="0">
              <a:spAutoFit/>
              <a:scene3d>
                <a:camera prst="orthographicFront"/>
                <a:lightRig rig="harsh" dir="t"/>
              </a:scene3d>
              <a:sp3d>
                <a:bevelT w="0" h="0"/>
                <a:bevelB w="0" h="0" prst="cross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fr-FR" sz="2000" dirty="0" err="1">
                  <a:solidFill>
                    <a:srgbClr val="5078D7"/>
                  </a:solidFill>
                  <a:latin typeface="Arial Narrow" panose="020B0606020202030204" pitchFamily="34" charset="0"/>
                </a:rPr>
                <a:t>Beam</a:t>
              </a:r>
              <a:r>
                <a:rPr lang="fr-FR" sz="2000" dirty="0">
                  <a:solidFill>
                    <a:srgbClr val="5078D7"/>
                  </a:solidFill>
                  <a:latin typeface="Arial Narrow" panose="020B0606020202030204" pitchFamily="34" charset="0"/>
                </a:rPr>
                <a:t> profiler probe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413363" y="69879"/>
            <a:ext cx="4981825" cy="2823762"/>
            <a:chOff x="2413363" y="69879"/>
            <a:chExt cx="4981825" cy="2823762"/>
          </a:xfrm>
        </p:grpSpPr>
        <p:grpSp>
          <p:nvGrpSpPr>
            <p:cNvPr id="10" name="Groupe 9"/>
            <p:cNvGrpSpPr/>
            <p:nvPr/>
          </p:nvGrpSpPr>
          <p:grpSpPr>
            <a:xfrm>
              <a:off x="2413363" y="69879"/>
              <a:ext cx="4981825" cy="2823762"/>
              <a:chOff x="1569979" y="295831"/>
              <a:chExt cx="4981825" cy="2823762"/>
            </a:xfrm>
          </p:grpSpPr>
          <p:pic>
            <p:nvPicPr>
              <p:cNvPr id="12" name="Picture 2" descr="tour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09"/>
              <a:stretch/>
            </p:blipFill>
            <p:spPr bwMode="auto">
              <a:xfrm>
                <a:off x="1569979" y="295831"/>
                <a:ext cx="4981825" cy="2823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" name="Group 14"/>
              <p:cNvGrpSpPr>
                <a:grpSpLocks/>
              </p:cNvGrpSpPr>
              <p:nvPr/>
            </p:nvGrpSpPr>
            <p:grpSpPr bwMode="auto">
              <a:xfrm>
                <a:off x="1797193" y="1824431"/>
                <a:ext cx="1951477" cy="1044870"/>
                <a:chOff x="631" y="1326"/>
                <a:chExt cx="2565" cy="1241"/>
              </a:xfrm>
            </p:grpSpPr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>
                  <a:off x="631" y="2318"/>
                  <a:ext cx="1393" cy="0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" name="Line 11"/>
                <p:cNvSpPr>
                  <a:spLocks noChangeShapeType="1"/>
                </p:cNvSpPr>
                <p:nvPr/>
              </p:nvSpPr>
              <p:spPr bwMode="auto">
                <a:xfrm>
                  <a:off x="851" y="1465"/>
                  <a:ext cx="0" cy="1102"/>
                </a:xfrm>
                <a:prstGeom prst="line">
                  <a:avLst/>
                </a:prstGeom>
                <a:noFill/>
                <a:ln w="31750">
                  <a:solidFill>
                    <a:srgbClr val="0000FF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" name="AutoShape 12"/>
                <p:cNvSpPr>
                  <a:spLocks noChangeArrowheads="1"/>
                </p:cNvSpPr>
                <p:nvPr/>
              </p:nvSpPr>
              <p:spPr bwMode="auto">
                <a:xfrm>
                  <a:off x="1327" y="1944"/>
                  <a:ext cx="1869" cy="30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C0C0"/>
                </a:solidFill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fr-FR" altLang="fr-FR" sz="1400" dirty="0" smtClean="0">
                      <a:solidFill>
                        <a:srgbClr val="CC0000"/>
                      </a:solidFill>
                      <a:latin typeface="Arial Narrow" panose="020B0606020202030204" pitchFamily="34" charset="0"/>
                    </a:rPr>
                    <a:t>Radius of </a:t>
                  </a:r>
                  <a:r>
                    <a:rPr lang="fr-FR" altLang="fr-FR" sz="1400" dirty="0" err="1" smtClean="0">
                      <a:solidFill>
                        <a:srgbClr val="CC0000"/>
                      </a:solidFill>
                      <a:latin typeface="Arial Narrow" panose="020B0606020202030204" pitchFamily="34" charset="0"/>
                    </a:rPr>
                    <a:t>beam</a:t>
                  </a:r>
                  <a:r>
                    <a:rPr lang="fr-FR" altLang="fr-FR" sz="1400" dirty="0" smtClean="0">
                      <a:solidFill>
                        <a:srgbClr val="CC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fr-FR" altLang="fr-FR" sz="1400" dirty="0" err="1" smtClean="0">
                      <a:solidFill>
                        <a:srgbClr val="CC0000"/>
                      </a:solidFill>
                      <a:latin typeface="Arial Narrow" panose="020B0606020202030204" pitchFamily="34" charset="0"/>
                    </a:rPr>
                    <a:t>path</a:t>
                  </a:r>
                  <a:endParaRPr lang="fr-FR" altLang="fr-FR" sz="14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" name="AutoShape 13"/>
                <p:cNvSpPr>
                  <a:spLocks noChangeArrowheads="1"/>
                </p:cNvSpPr>
                <p:nvPr/>
              </p:nvSpPr>
              <p:spPr bwMode="auto">
                <a:xfrm>
                  <a:off x="947" y="1326"/>
                  <a:ext cx="1402" cy="30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C0C0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fr-FR" altLang="fr-FR" sz="1400" dirty="0" err="1" smtClean="0">
                      <a:solidFill>
                        <a:srgbClr val="0000FF"/>
                      </a:solidFill>
                      <a:latin typeface="Arial Narrow" panose="020B0606020202030204" pitchFamily="34" charset="0"/>
                    </a:rPr>
                    <a:t>Beam</a:t>
                  </a:r>
                  <a:r>
                    <a:rPr lang="fr-FR" altLang="fr-FR" sz="1400" dirty="0" smtClean="0">
                      <a:solidFill>
                        <a:srgbClr val="0000FF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fr-FR" altLang="fr-FR" sz="1400" dirty="0" err="1" smtClean="0">
                      <a:solidFill>
                        <a:srgbClr val="0000FF"/>
                      </a:solidFill>
                      <a:latin typeface="Arial Narrow" panose="020B0606020202030204" pitchFamily="34" charset="0"/>
                    </a:rPr>
                    <a:t>Intensity</a:t>
                  </a:r>
                  <a:r>
                    <a:rPr lang="fr-FR" altLang="fr-FR" sz="1400" dirty="0" smtClean="0">
                      <a:latin typeface="Arial Narrow" panose="020B0606020202030204" pitchFamily="34" charset="0"/>
                    </a:rPr>
                    <a:t> </a:t>
                  </a:r>
                  <a:endParaRPr lang="fr-FR" altLang="fr-FR" sz="1400" dirty="0"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1" name="Rectangle 10"/>
            <p:cNvSpPr/>
            <p:nvPr/>
          </p:nvSpPr>
          <p:spPr>
            <a:xfrm>
              <a:off x="4773284" y="377314"/>
              <a:ext cx="2534516" cy="959681"/>
            </a:xfrm>
            <a:prstGeom prst="rect">
              <a:avLst/>
            </a:prstGeom>
            <a:solidFill>
              <a:srgbClr val="FFEFD5"/>
            </a:solidFill>
            <a:ln w="22225">
              <a:solidFill>
                <a:srgbClr val="261F4D"/>
              </a:solidFill>
            </a:ln>
          </p:spPr>
          <p:txBody>
            <a:bodyPr wrap="square" lIns="0" tIns="36000" rIns="36000" bIns="0">
              <a:spAutoFit/>
              <a:scene3d>
                <a:camera prst="orthographicFront"/>
                <a:lightRig rig="harsh" dir="t"/>
              </a:scene3d>
              <a:sp3d>
                <a:bevelT w="0" h="0"/>
                <a:bevelB w="0" h="0" prst="cross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fr-FR" altLang="fr-FR" sz="2000" dirty="0" err="1" smtClean="0">
                  <a:solidFill>
                    <a:srgbClr val="5078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</a:t>
              </a:r>
              <a:r>
                <a:rPr lang="fr-FR" altLang="fr-FR" sz="2000" dirty="0" smtClean="0">
                  <a:solidFill>
                    <a:srgbClr val="5078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altLang="fr-FR" sz="2000" dirty="0" err="1">
                  <a:solidFill>
                    <a:srgbClr val="5078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path</a:t>
              </a:r>
              <a:r>
                <a:rPr lang="fr-FR" altLang="fr-FR" sz="2000" dirty="0">
                  <a:solidFill>
                    <a:srgbClr val="5078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monitoring in a </a:t>
              </a:r>
              <a:r>
                <a:rPr lang="fr-FR" altLang="fr-FR" sz="2000" dirty="0" smtClean="0">
                  <a:solidFill>
                    <a:srgbClr val="5078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Cyclotron</a:t>
              </a:r>
            </a:p>
            <a:p>
              <a:pPr algn="ctr"/>
              <a:endParaRPr lang="fr-FR" altLang="fr-FR" sz="2000" dirty="0">
                <a:solidFill>
                  <a:srgbClr val="9C84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9" name="Picture 2" descr="cyclocha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1"/>
          <a:stretch/>
        </p:blipFill>
        <p:spPr bwMode="auto">
          <a:xfrm>
            <a:off x="268023" y="3463242"/>
            <a:ext cx="4111511" cy="261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e 20"/>
          <p:cNvGrpSpPr/>
          <p:nvPr/>
        </p:nvGrpSpPr>
        <p:grpSpPr>
          <a:xfrm>
            <a:off x="7987450" y="2797389"/>
            <a:ext cx="3813576" cy="3313366"/>
            <a:chOff x="7987450" y="2797389"/>
            <a:chExt cx="3813576" cy="3313366"/>
          </a:xfrm>
        </p:grpSpPr>
        <p:pic>
          <p:nvPicPr>
            <p:cNvPr id="22" name="Picture 2" descr="profil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450" y="2797389"/>
              <a:ext cx="3813576" cy="2964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7987450" y="5730275"/>
              <a:ext cx="3813576" cy="380480"/>
            </a:xfrm>
            <a:prstGeom prst="rect">
              <a:avLst/>
            </a:prstGeom>
            <a:solidFill>
              <a:srgbClr val="F0F0F0"/>
            </a:solidFill>
            <a:ln w="22225">
              <a:solidFill>
                <a:srgbClr val="261F4D"/>
              </a:solidFill>
            </a:ln>
          </p:spPr>
          <p:txBody>
            <a:bodyPr wrap="square" lIns="0" tIns="36000" rIns="36000" bIns="36000">
              <a:spAutoFit/>
              <a:scene3d>
                <a:camera prst="orthographicFront"/>
                <a:lightRig rig="harsh" dir="t"/>
              </a:scene3d>
              <a:sp3d>
                <a:bevelT w="0" h="0"/>
                <a:bevelB w="0" h="0" prst="cross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fr-FR" altLang="fr-FR" sz="2000" dirty="0" err="1">
                  <a:solidFill>
                    <a:srgbClr val="5078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</a:t>
              </a:r>
              <a:r>
                <a:rPr lang="fr-FR" altLang="fr-FR" sz="2000" dirty="0">
                  <a:solidFill>
                    <a:srgbClr val="5078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profil monitoring</a:t>
              </a:r>
            </a:p>
          </p:txBody>
        </p:sp>
      </p:grpSp>
      <p:sp>
        <p:nvSpPr>
          <p:cNvPr id="24" name="Titre 1"/>
          <p:cNvSpPr txBox="1">
            <a:spLocks/>
          </p:cNvSpPr>
          <p:nvPr/>
        </p:nvSpPr>
        <p:spPr>
          <a:xfrm>
            <a:off x="0" y="0"/>
            <a:ext cx="2325975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Quelques IHM actuelles</a:t>
            </a:r>
            <a:endParaRPr lang="fr-FR" dirty="0"/>
          </a:p>
        </p:txBody>
      </p:sp>
      <p:sp>
        <p:nvSpPr>
          <p:cNvPr id="2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153284" y="3094638"/>
            <a:ext cx="2818516" cy="46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 smtClean="0"/>
              <a:t>Cyclochamp</a:t>
            </a:r>
            <a:endParaRPr lang="fr-FR" dirty="0"/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7340457" y="223919"/>
            <a:ext cx="1498743" cy="46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Tours</a:t>
            </a:r>
            <a:endParaRPr lang="fr-FR" dirty="0"/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6407443" y="5761577"/>
            <a:ext cx="1498743" cy="46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Profils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85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02" y="766265"/>
            <a:ext cx="3868138" cy="30419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7" y="1653815"/>
            <a:ext cx="5648515" cy="45188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1114" y="2828999"/>
            <a:ext cx="2666659" cy="344128"/>
          </a:xfrm>
          <a:prstGeom prst="rect">
            <a:avLst/>
          </a:prstGeom>
          <a:solidFill>
            <a:srgbClr val="F0F0F0"/>
          </a:solidFill>
          <a:ln w="22225">
            <a:solidFill>
              <a:srgbClr val="261F4D"/>
            </a:solidFill>
          </a:ln>
        </p:spPr>
        <p:txBody>
          <a:bodyPr wrap="square" lIns="0" tIns="36000" rIns="3600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altLang="fr-FR" sz="2000" dirty="0" err="1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Parameters</a:t>
            </a:r>
            <a:r>
              <a:rPr lang="fr-FR" altLang="fr-FR" sz="2000" dirty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setting</a:t>
            </a:r>
          </a:p>
        </p:txBody>
      </p:sp>
      <p:sp>
        <p:nvSpPr>
          <p:cNvPr id="6" name="Légende à une bordure 2 5"/>
          <p:cNvSpPr/>
          <p:nvPr/>
        </p:nvSpPr>
        <p:spPr>
          <a:xfrm>
            <a:off x="6101749" y="4716554"/>
            <a:ext cx="1023321" cy="307777"/>
          </a:xfrm>
          <a:prstGeom prst="accentCallout2">
            <a:avLst>
              <a:gd name="adj1" fmla="val 40658"/>
              <a:gd name="adj2" fmla="val -3089"/>
              <a:gd name="adj3" fmla="val 40064"/>
              <a:gd name="adj4" fmla="val -43860"/>
              <a:gd name="adj5" fmla="val 92588"/>
              <a:gd name="adj6" fmla="val -77035"/>
            </a:avLst>
          </a:prstGeom>
          <a:solidFill>
            <a:schemeClr val="bg1">
              <a:alpha val="90000"/>
            </a:schemeClr>
          </a:solidFill>
          <a:ln>
            <a:solidFill>
              <a:srgbClr val="261F4D"/>
            </a:solidFill>
          </a:ln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Beam</a:t>
            </a:r>
            <a:r>
              <a:rPr lang="fr-FR" sz="2000" dirty="0">
                <a:solidFill>
                  <a:srgbClr val="5078D7"/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path</a:t>
            </a:r>
            <a:endParaRPr lang="fr-FR" sz="2000" dirty="0">
              <a:solidFill>
                <a:srgbClr val="5078D7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Légende à une bordure 1 6"/>
          <p:cNvSpPr/>
          <p:nvPr/>
        </p:nvSpPr>
        <p:spPr>
          <a:xfrm>
            <a:off x="8591909" y="1947474"/>
            <a:ext cx="3600091" cy="923330"/>
          </a:xfrm>
          <a:prstGeom prst="accentCallout1">
            <a:avLst>
              <a:gd name="adj1" fmla="val 24356"/>
              <a:gd name="adj2" fmla="val -26"/>
              <a:gd name="adj3" fmla="val 67032"/>
              <a:gd name="adj4" fmla="val -22039"/>
            </a:avLst>
          </a:prstGeom>
          <a:solidFill>
            <a:schemeClr val="bg1">
              <a:alpha val="90000"/>
            </a:schemeClr>
          </a:solidFill>
          <a:ln>
            <a:solidFill>
              <a:srgbClr val="7030A0"/>
            </a:solidFill>
          </a:ln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Beam</a:t>
            </a:r>
            <a:r>
              <a:rPr lang="fr-FR" sz="2000" dirty="0">
                <a:solidFill>
                  <a:srgbClr val="5078D7"/>
                </a:solidFill>
                <a:latin typeface="Arial Narrow" panose="020B0606020202030204" pitchFamily="34" charset="0"/>
              </a:rPr>
              <a:t> </a:t>
            </a:r>
            <a:r>
              <a:rPr lang="fr-FR" altLang="fr-FR" sz="2000" dirty="0" err="1" smtClean="0">
                <a:solidFill>
                  <a:srgbClr val="5078D7"/>
                </a:solidFill>
                <a:latin typeface="Arial Narrow" panose="020B0606020202030204" pitchFamily="34" charset="0"/>
              </a:rPr>
              <a:t>tuning</a:t>
            </a:r>
            <a:r>
              <a:rPr lang="fr-FR" altLang="fr-FR" sz="2000" dirty="0" smtClean="0">
                <a:solidFill>
                  <a:srgbClr val="5078D7"/>
                </a:solidFill>
                <a:latin typeface="Arial Narrow" panose="020B0606020202030204" pitchFamily="34" charset="0"/>
              </a:rPr>
              <a:t> </a:t>
            </a:r>
            <a:r>
              <a:rPr lang="fr-FR" alt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parameters</a:t>
            </a:r>
            <a:endParaRPr lang="fr-FR" altLang="fr-FR" sz="2000" dirty="0">
              <a:solidFill>
                <a:srgbClr val="5078D7"/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FR" alt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read</a:t>
            </a:r>
            <a:r>
              <a:rPr lang="fr-FR" altLang="fr-FR" sz="2000" dirty="0">
                <a:solidFill>
                  <a:srgbClr val="5078D7"/>
                </a:solidFill>
                <a:latin typeface="Arial Narrow" panose="020B0606020202030204" pitchFamily="34" charset="0"/>
              </a:rPr>
              <a:t> </a:t>
            </a:r>
            <a:r>
              <a:rPr lang="fr-FR" alt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from</a:t>
            </a:r>
            <a:r>
              <a:rPr lang="fr-FR" altLang="fr-FR" sz="2000" dirty="0">
                <a:solidFill>
                  <a:srgbClr val="5078D7"/>
                </a:solidFill>
                <a:latin typeface="Arial Narrow" panose="020B0606020202030204" pitchFamily="34" charset="0"/>
              </a:rPr>
              <a:t> RDB - </a:t>
            </a:r>
            <a:r>
              <a:rPr lang="fr-FR" alt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write</a:t>
            </a:r>
            <a:r>
              <a:rPr lang="fr-FR" altLang="fr-FR" sz="2000" dirty="0">
                <a:solidFill>
                  <a:srgbClr val="5078D7"/>
                </a:solidFill>
                <a:latin typeface="Arial Narrow" panose="020B0606020202030204" pitchFamily="34" charset="0"/>
              </a:rPr>
              <a:t> to </a:t>
            </a:r>
            <a:r>
              <a:rPr lang="fr-FR" alt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accelerator</a:t>
            </a:r>
            <a:endParaRPr lang="fr-FR" altLang="fr-FR" sz="2000" dirty="0">
              <a:solidFill>
                <a:srgbClr val="5078D7"/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FR" alt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read</a:t>
            </a:r>
            <a:r>
              <a:rPr lang="fr-FR" altLang="fr-FR" sz="2000" dirty="0">
                <a:solidFill>
                  <a:srgbClr val="5078D7"/>
                </a:solidFill>
                <a:latin typeface="Arial Narrow" panose="020B0606020202030204" pitchFamily="34" charset="0"/>
              </a:rPr>
              <a:t> </a:t>
            </a:r>
            <a:r>
              <a:rPr lang="fr-FR" alt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from</a:t>
            </a:r>
            <a:r>
              <a:rPr lang="fr-FR" altLang="fr-FR" sz="2000" dirty="0">
                <a:solidFill>
                  <a:srgbClr val="5078D7"/>
                </a:solidFill>
                <a:latin typeface="Arial Narrow" panose="020B0606020202030204" pitchFamily="34" charset="0"/>
              </a:rPr>
              <a:t> </a:t>
            </a:r>
            <a:r>
              <a:rPr lang="fr-FR" alt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accelerator</a:t>
            </a:r>
            <a:r>
              <a:rPr lang="fr-FR" altLang="fr-FR" sz="2000" dirty="0">
                <a:solidFill>
                  <a:srgbClr val="5078D7"/>
                </a:solidFill>
                <a:latin typeface="Arial Narrow" panose="020B0606020202030204" pitchFamily="34" charset="0"/>
              </a:rPr>
              <a:t> - </a:t>
            </a:r>
            <a:r>
              <a:rPr lang="fr-FR" altLang="fr-FR" sz="2000" dirty="0" err="1">
                <a:solidFill>
                  <a:srgbClr val="5078D7"/>
                </a:solidFill>
                <a:latin typeface="Arial Narrow" panose="020B0606020202030204" pitchFamily="34" charset="0"/>
              </a:rPr>
              <a:t>write</a:t>
            </a:r>
            <a:r>
              <a:rPr lang="fr-FR" altLang="fr-FR" sz="2000" dirty="0">
                <a:solidFill>
                  <a:srgbClr val="5078D7"/>
                </a:solidFill>
                <a:latin typeface="Arial Narrow" panose="020B0606020202030204" pitchFamily="34" charset="0"/>
              </a:rPr>
              <a:t> to RDB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6101749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IHM Paramètres</a:t>
            </a:r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30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043863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410326" y="2971800"/>
            <a:ext cx="5791201" cy="3886201"/>
            <a:chOff x="4038" y="1872"/>
            <a:chExt cx="3648" cy="2448"/>
          </a:xfrm>
        </p:grpSpPr>
        <p:pic>
          <p:nvPicPr>
            <p:cNvPr id="6" name="Picture 4" descr="Hfcs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" y="1872"/>
              <a:ext cx="3485" cy="2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6582" y="3936"/>
              <a:ext cx="1104" cy="384"/>
            </a:xfrm>
            <a:prstGeom prst="wedgeRoundRectCallout">
              <a:avLst>
                <a:gd name="adj1" fmla="val -68569"/>
                <a:gd name="adj2" fmla="val -292190"/>
                <a:gd name="adj3" fmla="val 16667"/>
              </a:avLst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fr-FR" altLang="fr-FR" sz="1800">
                  <a:latin typeface="Comic Sans MS" panose="030F0702030302020204" pitchFamily="66" charset="0"/>
                </a:rPr>
                <a:t>Cavité HF CSS</a:t>
              </a:r>
            </a:p>
          </p:txBody>
        </p:sp>
      </p:grp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Revue CYREN – 10/07/2025</a:t>
            </a:r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8424863" y="1029494"/>
            <a:ext cx="3802556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IHM HF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1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èmeGANIL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èmeGANIL" id="{3AEC1C44-5C7F-4886-80FB-4DBD6271F022}" vid="{14835423-198A-426B-8E0A-B9BEC797CE10}"/>
    </a:ext>
  </a:extLst>
</a:theme>
</file>

<file path=ppt/theme/theme2.xml><?xml version="1.0" encoding="utf-8"?>
<a:theme xmlns:a="http://schemas.openxmlformats.org/drawingml/2006/main" name="2_ThèmeGANIL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èmeGANIL" id="{3AEC1C44-5C7F-4886-80FB-4DBD6271F022}" vid="{14835423-198A-426B-8E0A-B9BEC797CE10}"/>
    </a:ext>
  </a:extLst>
</a:theme>
</file>

<file path=ppt/theme/theme3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GANIL 2021</Template>
  <TotalTime>11881</TotalTime>
  <Words>2180</Words>
  <Application>Microsoft Office PowerPoint</Application>
  <PresentationFormat>Grand écran</PresentationFormat>
  <Paragraphs>661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31</vt:i4>
      </vt:variant>
    </vt:vector>
  </HeadingPairs>
  <TitlesOfParts>
    <vt:vector size="42" baseType="lpstr">
      <vt:lpstr>ＭＳ Ｐゴシック</vt:lpstr>
      <vt:lpstr>Arial</vt:lpstr>
      <vt:lpstr>Arial Narrow</vt:lpstr>
      <vt:lpstr>Calibri</vt:lpstr>
      <vt:lpstr>Comic Sans MS</vt:lpstr>
      <vt:lpstr>Times New Roman</vt:lpstr>
      <vt:lpstr>Verdana</vt:lpstr>
      <vt:lpstr>Wingdings</vt:lpstr>
      <vt:lpstr>1_ThèmeGANIL</vt:lpstr>
      <vt:lpstr>2_ThèmeGANIL</vt:lpstr>
      <vt:lpstr>Thème Office</vt:lpstr>
      <vt:lpstr>Objectifs &amp; Présentation des Contrôle Commande</vt:lpstr>
      <vt:lpstr>Présentation des installations</vt:lpstr>
      <vt:lpstr>Présentation PowerPoint</vt:lpstr>
      <vt:lpstr>Présentation des installations</vt:lpstr>
      <vt:lpstr>Exemple de cas d’usage:  Source en ligne I2 Accélération CSS1 + CSS2 Production d’ions exotiques SP1 Envoi du faisceau dans G1 </vt:lpstr>
      <vt:lpstr>54 IHM déployées ~20 stations LINUX 31 châssis VME 3 SGBD INGRES ADA + MOTIF/XRT Dev 1995 ~450 kSLOC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Contexte et Objectifs</vt:lpstr>
      <vt:lpstr>Objectifs</vt:lpstr>
      <vt:lpstr>Stratégie présentée en 2022 après l’APD</vt:lpstr>
      <vt:lpstr>Positionnement de la stratégie GANIL par rapport aux objectifs fixés</vt:lpstr>
      <vt:lpstr>Effectif &amp; plan de charge G2CA-CC avant revue</vt:lpstr>
      <vt:lpstr>Plan de charge G2CA prévisionnel Hors CYREN – période 2026 - 2032</vt:lpstr>
      <vt:lpstr>Estimations RH de 2022</vt:lpstr>
      <vt:lpstr>Architectures des  Contrôles-Commandes</vt:lpstr>
      <vt:lpstr>Présentation PowerPoint</vt:lpstr>
      <vt:lpstr>Présentation PowerPoint</vt:lpstr>
      <vt:lpstr>Architecture du contrôle commande GANIL origine</vt:lpstr>
      <vt:lpstr>Présentation PowerPoint</vt:lpstr>
      <vt:lpstr>contrôleurs E/S VME GANIL vs IOC EPICS</vt:lpstr>
      <vt:lpstr>Planification</vt:lpstr>
      <vt:lpstr>Plan de charge prévisionnel du G2CA Hors CYREN – période 2026 - 2032</vt:lpstr>
      <vt:lpstr>Présentation PowerPoint</vt:lpstr>
      <vt:lpstr>Scénario GANICIEL</vt:lpstr>
      <vt:lpstr>Scénario GANICIEL</vt:lpstr>
      <vt:lpstr>Scénario EPICS</vt:lpstr>
      <vt:lpstr>Thank you</vt:lpstr>
    </vt:vector>
  </TitlesOfParts>
  <Company>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Réunions Chefs de groupes  7 septembre 2021</dc:title>
  <dc:creator>Franberg Hanna</dc:creator>
  <cp:lastModifiedBy>Haquin Christophe</cp:lastModifiedBy>
  <cp:revision>725</cp:revision>
  <dcterms:created xsi:type="dcterms:W3CDTF">2021-09-03T08:15:45Z</dcterms:created>
  <dcterms:modified xsi:type="dcterms:W3CDTF">2025-07-09T15:52:42Z</dcterms:modified>
</cp:coreProperties>
</file>