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media1.m4v" ContentType="video/unknown"/>
  <Override PartName="/ppt/notesSlides/notesSlide2.xml" ContentType="application/vnd.openxmlformats-officedocument.presentationml.notesSlide+xml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media1.mov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35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3200" u="none">
                <a:solidFill>
                  <a:srgbClr val="FF0000"/>
                </a:solidFill>
                <a:latin typeface="Arial"/>
              </a:defRPr>
            </a:pPr>
            <a:r>
              <a:rPr b="1" i="0" strike="noStrike" sz="3200" u="none">
                <a:solidFill>
                  <a:srgbClr val="FF0000"/>
                </a:solidFill>
                <a:latin typeface="Arial"/>
              </a:rPr>
              <a:t>LPCA: research staff (105)</a:t>
            </a:r>
          </a:p>
        </c:rich>
      </c:tx>
      <c:layout>
        <c:manualLayout>
          <c:xMode val="edge"/>
          <c:yMode val="edge"/>
          <c:x val="0.0992046"/>
          <c:y val="0"/>
          <c:w val="0.801591"/>
          <c:h val="0.257469"/>
        </c:manualLayout>
      </c:layout>
      <c:overlay val="1"/>
      <c:spPr>
        <a:noFill/>
        <a:effectLst/>
      </c:spPr>
    </c:title>
    <c:autoTitleDeleted val="1"/>
    <c:view3D>
      <c:rotX val="-6"/>
      <c:hPercent val="45"/>
      <c:rotY val="326"/>
      <c:depthPercent val="50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05"/>
          <c:y val="0.257469"/>
          <c:w val="0.99"/>
          <c:h val="0.7300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CNRS w. emer.</c:v>
                </c:pt>
              </c:strCache>
            </c:strRef>
          </c:tx>
          <c:spPr>
            <a:solidFill>
              <a:srgbClr val="5B9BD5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TH(8%; 8)</c:v>
                </c:pt>
                <c:pt idx="1">
                  <c:v>PU(54%;57)</c:v>
                </c:pt>
                <c:pt idx="2">
                  <c:v>SE(38%;40)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3.000000</c:v>
                </c:pt>
                <c:pt idx="1">
                  <c:v>16.000000</c:v>
                </c:pt>
                <c:pt idx="2">
                  <c:v>3.000000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UCA w. emer.</c:v>
                </c:pt>
              </c:strCache>
            </c:strRef>
          </c:tx>
          <c:spPr>
            <a:solidFill>
              <a:srgbClr val="ED7D31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TH(8%; 8)</c:v>
                </c:pt>
                <c:pt idx="1">
                  <c:v>PU(54%;57)</c:v>
                </c:pt>
                <c:pt idx="2">
                  <c:v>SE(38%;40)</c:v>
                </c:pt>
              </c:strCache>
            </c:strRef>
          </c:cat>
          <c:val>
            <c:numRef>
              <c:f>Sheet1!$C$2:$C$4</c:f>
              <c:numCache>
                <c:ptCount val="3"/>
                <c:pt idx="0">
                  <c:v>2.000000</c:v>
                </c:pt>
                <c:pt idx="1">
                  <c:v>21.000000</c:v>
                </c:pt>
                <c:pt idx="2">
                  <c:v>26.000000</c:v>
                </c:pt>
              </c:numCache>
            </c:numRef>
          </c:val>
          <c:shape val="box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Non-Perm. (w. tech.)</c:v>
                </c:pt>
              </c:strCache>
            </c:strRef>
          </c:tx>
          <c:spPr>
            <a:solidFill>
              <a:srgbClr val="FFD966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TH(8%; 8)</c:v>
                </c:pt>
                <c:pt idx="1">
                  <c:v>PU(54%;57)</c:v>
                </c:pt>
                <c:pt idx="2">
                  <c:v>SE(38%;40)</c:v>
                </c:pt>
              </c:strCache>
            </c:strRef>
          </c:cat>
          <c:val>
            <c:numRef>
              <c:f>Sheet1!$D$2:$D$4</c:f>
              <c:numCache>
                <c:ptCount val="3"/>
                <c:pt idx="0">
                  <c:v>3.000000</c:v>
                </c:pt>
                <c:pt idx="1">
                  <c:v>20.000000</c:v>
                </c:pt>
                <c:pt idx="2">
                  <c:v>11.000000</c:v>
                </c:pt>
              </c:numCache>
            </c:numRef>
          </c:val>
          <c:shape val="box"/>
        </c:ser>
        <c:gapWidth val="79"/>
        <c:gapDepth val="150"/>
        <c:shape val="box"/>
        <c:axId val="2094734552"/>
        <c:axId val="2094734553"/>
        <c:axId val="2094734554"/>
      </c:bar3D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595959"/>
                </a:solidFill>
                <a:latin typeface="Arial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logBase val="10"/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595959"/>
                </a:solidFill>
                <a:latin typeface="Arial"/>
              </a:defRPr>
            </a:pPr>
          </a:p>
        </c:txPr>
        <c:crossAx val="2094734552"/>
        <c:crosses val="autoZero"/>
        <c:crossBetween val="between"/>
      </c:valAx>
      <c:serAx>
        <c:axId val="209473455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round/>
          </a:ln>
        </c:spPr>
        <c:crossAx val="2094734553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0408906"/>
          <c:y val="0.253965"/>
          <c:w val="0.450736"/>
          <c:h val="0.20279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800" u="none">
              <a:solidFill>
                <a:srgbClr val="595959"/>
              </a:solidFill>
              <a:latin typeface="Arial"/>
            </a:defRPr>
          </a:pPr>
        </a:p>
      </c:txPr>
    </c:legend>
    <c:plotVisOnly val="1"/>
    <c:dispBlanksAs val="gap"/>
  </c:chart>
  <c:spPr>
    <a:solidFill>
      <a:srgbClr val="E7E6E6"/>
    </a:solidFill>
    <a:ln w="12700" cap="flat">
      <a:solidFill>
        <a:srgbClr val="D9D9D9"/>
      </a:solidFill>
      <a:prstDash val="solid"/>
      <a:round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6" name="Shape 9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Play acronym game…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0" name="Shape 22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30ps = 3E-11 s corresponds ~1cm light travel!!!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Cov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1" descr="Image 11"/>
          <p:cNvPicPr>
            <a:picLocks noChangeAspect="1"/>
          </p:cNvPicPr>
          <p:nvPr/>
        </p:nvPicPr>
        <p:blipFill>
          <a:blip r:embed="rId2">
            <a:extLst/>
          </a:blip>
          <a:srcRect l="12019" t="0" r="31439" b="0"/>
          <a:stretch>
            <a:fillRect/>
          </a:stretch>
        </p:blipFill>
        <p:spPr>
          <a:xfrm>
            <a:off x="7727503" y="-1003"/>
            <a:ext cx="16656498" cy="13717003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Espace réservé du texte 30"/>
          <p:cNvSpPr txBox="1"/>
          <p:nvPr/>
        </p:nvSpPr>
        <p:spPr>
          <a:xfrm>
            <a:off x="22082413" y="13061266"/>
            <a:ext cx="1454035" cy="22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1828800">
              <a:lnSpc>
                <a:spcPct val="90000"/>
              </a:lnSpc>
              <a:spcBef>
                <a:spcPts val="2000"/>
              </a:spcBef>
              <a:defRPr sz="1600">
                <a:solidFill>
                  <a:srgbClr val="00284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17/04/2025</a:t>
            </a:r>
          </a:p>
        </p:txBody>
      </p:sp>
      <p:sp>
        <p:nvSpPr>
          <p:cNvPr id="17" name="Rectangle 1"/>
          <p:cNvSpPr/>
          <p:nvPr/>
        </p:nvSpPr>
        <p:spPr>
          <a:xfrm>
            <a:off x="-1" y="10170368"/>
            <a:ext cx="24384001" cy="25931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" name="Oval"/>
          <p:cNvSpPr/>
          <p:nvPr/>
        </p:nvSpPr>
        <p:spPr>
          <a:xfrm>
            <a:off x="-3787854" y="-2440468"/>
            <a:ext cx="15466835" cy="18596936"/>
          </a:xfrm>
          <a:prstGeom prst="ellipse">
            <a:avLst/>
          </a:prstGeom>
          <a:solidFill>
            <a:srgbClr val="FCEF85"/>
          </a:solidFill>
          <a:ln w="12700">
            <a:miter lim="400000"/>
          </a:ln>
          <a:effectLst>
            <a:outerShdw sx="100000" sy="100000" kx="0" ky="0" algn="b" rotWithShape="0" blurRad="342900" dist="635000" dir="219813">
              <a:srgbClr val="FCEE85"/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</a:p>
        </p:txBody>
      </p:sp>
      <p:pic>
        <p:nvPicPr>
          <p:cNvPr id="19" name="Graphique 7" descr="Graphique 7"/>
          <p:cNvPicPr>
            <a:picLocks noChangeAspect="1"/>
          </p:cNvPicPr>
          <p:nvPr/>
        </p:nvPicPr>
        <p:blipFill>
          <a:blip r:embed="rId3">
            <a:extLst/>
          </a:blip>
          <a:srcRect l="29850" t="36707" r="28820" b="34081"/>
          <a:stretch>
            <a:fillRect/>
          </a:stretch>
        </p:blipFill>
        <p:spPr>
          <a:xfrm>
            <a:off x="17470682" y="10351715"/>
            <a:ext cx="2230627" cy="2230627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Body Level One…"/>
          <p:cNvSpPr txBox="1"/>
          <p:nvPr>
            <p:ph type="body" sz="quarter" idx="1"/>
          </p:nvPr>
        </p:nvSpPr>
        <p:spPr>
          <a:xfrm>
            <a:off x="958847" y="9738400"/>
            <a:ext cx="11233151" cy="171999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400"/>
              </a:lnSpc>
              <a:spcBef>
                <a:spcPts val="2000"/>
              </a:spcBef>
              <a:buSzTx/>
              <a:buFontTx/>
              <a:buNone/>
              <a:defRPr b="1" sz="3600">
                <a:solidFill>
                  <a:srgbClr val="00284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lnSpc>
                <a:spcPts val="3400"/>
              </a:lnSpc>
              <a:spcBef>
                <a:spcPts val="2000"/>
              </a:spcBef>
              <a:buSzTx/>
              <a:buFontTx/>
              <a:buNone/>
              <a:defRPr b="1" sz="3600">
                <a:solidFill>
                  <a:srgbClr val="00284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lnSpc>
                <a:spcPts val="3400"/>
              </a:lnSpc>
              <a:spcBef>
                <a:spcPts val="2000"/>
              </a:spcBef>
              <a:buSzTx/>
              <a:buFontTx/>
              <a:buNone/>
              <a:defRPr b="1" sz="3600">
                <a:solidFill>
                  <a:srgbClr val="0028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lnSpc>
                <a:spcPts val="3400"/>
              </a:lnSpc>
              <a:spcBef>
                <a:spcPts val="2000"/>
              </a:spcBef>
              <a:buSzTx/>
              <a:buFontTx/>
              <a:buNone/>
              <a:defRPr b="1" sz="3600">
                <a:solidFill>
                  <a:srgbClr val="00284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lnSpc>
                <a:spcPts val="3400"/>
              </a:lnSpc>
              <a:spcBef>
                <a:spcPts val="2000"/>
              </a:spcBef>
              <a:buSzTx/>
              <a:buFontTx/>
              <a:buNone/>
              <a:defRPr b="1" sz="3600">
                <a:solidFill>
                  <a:srgbClr val="00284B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1" name="logo_UCA.png" descr="logo_UC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195510" y="10571501"/>
            <a:ext cx="1848949" cy="17908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logo-lpc-2025-10.svg" descr="logo-lpc-2025-10.sv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203838" y="10466199"/>
            <a:ext cx="3772487" cy="2001533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itle Text"/>
          <p:cNvSpPr txBox="1"/>
          <p:nvPr>
            <p:ph type="title"/>
          </p:nvPr>
        </p:nvSpPr>
        <p:spPr>
          <a:xfrm>
            <a:off x="687958" y="3612997"/>
            <a:ext cx="9714933" cy="3384551"/>
          </a:xfrm>
          <a:prstGeom prst="rect">
            <a:avLst/>
          </a:prstGeom>
        </p:spPr>
        <p:txBody>
          <a:bodyPr lIns="91439" tIns="91439" rIns="91439" bIns="91439"/>
          <a:lstStyle>
            <a:lvl1pPr>
              <a:defRPr b="0" sz="8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xfrm>
            <a:off x="23673282" y="13015019"/>
            <a:ext cx="295226" cy="283791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que 3" descr="Graphique 3"/>
          <p:cNvPicPr>
            <a:picLocks noChangeAspect="1"/>
          </p:cNvPicPr>
          <p:nvPr/>
        </p:nvPicPr>
        <p:blipFill>
          <a:blip r:embed="rId2">
            <a:extLst/>
          </a:blip>
          <a:srcRect l="29610" t="25924" r="17899" b="34347"/>
          <a:stretch>
            <a:fillRect/>
          </a:stretch>
        </p:blipFill>
        <p:spPr>
          <a:xfrm>
            <a:off x="358109" y="12319874"/>
            <a:ext cx="1189258" cy="12734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4.png" descr="image4.png"/>
          <p:cNvPicPr>
            <a:picLocks noChangeAspect="1"/>
          </p:cNvPicPr>
          <p:nvPr/>
        </p:nvPicPr>
        <p:blipFill>
          <a:blip r:embed="rId3">
            <a:extLst/>
          </a:blip>
          <a:srcRect l="4" t="0" r="4" b="0"/>
          <a:stretch>
            <a:fillRect/>
          </a:stretch>
        </p:blipFill>
        <p:spPr>
          <a:xfrm>
            <a:off x="-8636000" y="0"/>
            <a:ext cx="16656621" cy="13717002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ZoneTexte 4"/>
          <p:cNvSpPr txBox="1"/>
          <p:nvPr/>
        </p:nvSpPr>
        <p:spPr>
          <a:xfrm>
            <a:off x="4794399" y="2249359"/>
            <a:ext cx="12602677" cy="1601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90000"/>
              </a:lnSpc>
              <a:spcBef>
                <a:spcPts val="2000"/>
              </a:spcBef>
              <a:defRPr sz="10000">
                <a:solidFill>
                  <a:srgbClr val="00284B"/>
                </a:solidFill>
                <a:latin typeface="+mn-lt"/>
                <a:ea typeface="+mn-ea"/>
                <a:cs typeface="+mn-cs"/>
                <a:sym typeface="Liberation Sans"/>
              </a:defRPr>
            </a:lvl1pPr>
          </a:lstStyle>
          <a:p>
            <a:pPr/>
            <a:r>
              <a:t>Sommaire</a:t>
            </a:r>
          </a:p>
        </p:txBody>
      </p:sp>
      <p:sp>
        <p:nvSpPr>
          <p:cNvPr id="34" name="Body Level One…"/>
          <p:cNvSpPr txBox="1"/>
          <p:nvPr>
            <p:ph type="body" sz="half" idx="1" hasCustomPrompt="1"/>
          </p:nvPr>
        </p:nvSpPr>
        <p:spPr>
          <a:xfrm>
            <a:off x="7300346" y="4505167"/>
            <a:ext cx="13019244" cy="5661118"/>
          </a:xfrm>
          <a:prstGeom prst="rect">
            <a:avLst/>
          </a:prstGeom>
        </p:spPr>
        <p:txBody>
          <a:bodyPr lIns="0" tIns="0" rIns="0" bIns="0"/>
          <a:lstStyle>
            <a:lvl1pPr marL="1187450" indent="-1187450">
              <a:lnSpc>
                <a:spcPts val="10800"/>
              </a:lnSpc>
              <a:spcBef>
                <a:spcPts val="0"/>
              </a:spcBef>
              <a:buFontTx/>
              <a:buAutoNum type="arabicPeriod" startAt="1"/>
              <a:defRPr sz="6800">
                <a:solidFill>
                  <a:srgbClr val="6941EB"/>
                </a:solidFill>
                <a:latin typeface="+mn-lt"/>
                <a:ea typeface="+mn-ea"/>
                <a:cs typeface="+mn-cs"/>
                <a:sym typeface="Liberation Sans"/>
              </a:defRPr>
            </a:lvl1pPr>
            <a:lvl2pPr marL="1885950" indent="-1187450">
              <a:lnSpc>
                <a:spcPts val="10800"/>
              </a:lnSpc>
              <a:spcBef>
                <a:spcPts val="0"/>
              </a:spcBef>
              <a:buFontTx/>
              <a:buAutoNum type="arabicPeriod" startAt="1"/>
              <a:defRPr sz="6800">
                <a:solidFill>
                  <a:srgbClr val="6941EB"/>
                </a:solidFill>
                <a:latin typeface="+mn-lt"/>
                <a:ea typeface="+mn-ea"/>
                <a:cs typeface="+mn-cs"/>
                <a:sym typeface="Liberation Sans"/>
              </a:defRPr>
            </a:lvl2pPr>
            <a:lvl3pPr marL="2584450" indent="-1187450">
              <a:lnSpc>
                <a:spcPts val="10800"/>
              </a:lnSpc>
              <a:spcBef>
                <a:spcPts val="0"/>
              </a:spcBef>
              <a:buFontTx/>
              <a:buAutoNum type="arabicPeriod" startAt="1"/>
              <a:defRPr sz="6800">
                <a:solidFill>
                  <a:srgbClr val="6941EB"/>
                </a:solidFill>
                <a:latin typeface="+mn-lt"/>
                <a:ea typeface="+mn-ea"/>
                <a:cs typeface="+mn-cs"/>
                <a:sym typeface="Liberation Sans"/>
              </a:defRPr>
            </a:lvl3pPr>
            <a:lvl4pPr marL="3282950" indent="-1187450">
              <a:lnSpc>
                <a:spcPts val="10800"/>
              </a:lnSpc>
              <a:spcBef>
                <a:spcPts val="0"/>
              </a:spcBef>
              <a:buFontTx/>
              <a:buAutoNum type="arabicPeriod" startAt="1"/>
              <a:defRPr sz="6800">
                <a:solidFill>
                  <a:srgbClr val="6941EB"/>
                </a:solidFill>
                <a:latin typeface="+mn-lt"/>
                <a:ea typeface="+mn-ea"/>
                <a:cs typeface="+mn-cs"/>
                <a:sym typeface="Liberation Sans"/>
              </a:defRPr>
            </a:lvl4pPr>
            <a:lvl5pPr marL="3981450" indent="-1187450">
              <a:lnSpc>
                <a:spcPts val="10800"/>
              </a:lnSpc>
              <a:spcBef>
                <a:spcPts val="0"/>
              </a:spcBef>
              <a:buFontTx/>
              <a:buAutoNum type="arabicPeriod" startAt="1"/>
              <a:defRPr sz="6800">
                <a:solidFill>
                  <a:srgbClr val="6941EB"/>
                </a:solidFill>
                <a:latin typeface="+mn-lt"/>
                <a:ea typeface="+mn-ea"/>
                <a:cs typeface="+mn-cs"/>
                <a:sym typeface="Liberation Sans"/>
              </a:defRPr>
            </a:lvl5pPr>
          </a:lstStyle>
          <a:p>
            <a:pPr/>
            <a:r>
              <a:t>01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23729241" y="13203609"/>
            <a:ext cx="295226" cy="28379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" name="logo-lpc-2025-10.svg" descr="logo-lpc-2025-10.sv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83323" y="34464"/>
            <a:ext cx="2275633" cy="1207362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Newcomer’s Welcome Day, 16/10/2025"/>
          <p:cNvSpPr txBox="1"/>
          <p:nvPr/>
        </p:nvSpPr>
        <p:spPr>
          <a:xfrm>
            <a:off x="1206500" y="12827000"/>
            <a:ext cx="21971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>
            <a:lvl1pPr defTabSz="825500">
              <a:spcBef>
                <a:spcPts val="0"/>
              </a:spcBef>
              <a:defRPr sz="2300">
                <a:latin typeface="+mn-lt"/>
                <a:ea typeface="+mn-ea"/>
                <a:cs typeface="+mn-cs"/>
                <a:sym typeface="Liberation Sans"/>
              </a:defRPr>
            </a:lvl1pPr>
          </a:lstStyle>
          <a:p>
            <a:pPr/>
            <a:r>
              <a:t>Newcomer’s Welcome Day, 16/10/2025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lIns="50800" tIns="50800" rIns="50800" bIns="50800"/>
          <a:lstStyle>
            <a:lvl1pPr algn="ctr" defTabSz="2438400">
              <a:defRPr b="0" spc="-119" sz="12000">
                <a:solidFill>
                  <a:schemeClr val="accent1">
                    <a:satOff val="-9155"/>
                    <a:lumOff val="-32673"/>
                  </a:schemeClr>
                </a:solidFill>
              </a:defRPr>
            </a:lvl1pPr>
          </a:lstStyle>
          <a:p>
            <a:pPr/>
            <a:r>
              <a:t>Section Title</a:t>
            </a:r>
          </a:p>
        </p:txBody>
      </p:sp>
      <p:pic>
        <p:nvPicPr>
          <p:cNvPr id="45" name="image4.png" descr="image4.png"/>
          <p:cNvPicPr>
            <a:picLocks noChangeAspect="1"/>
          </p:cNvPicPr>
          <p:nvPr/>
        </p:nvPicPr>
        <p:blipFill>
          <a:blip r:embed="rId2">
            <a:extLst/>
          </a:blip>
          <a:srcRect l="4" t="0" r="4" b="0"/>
          <a:stretch>
            <a:fillRect/>
          </a:stretch>
        </p:blipFill>
        <p:spPr>
          <a:xfrm>
            <a:off x="-8636000" y="0"/>
            <a:ext cx="16656621" cy="13717002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lide Number"/>
          <p:cNvSpPr txBox="1"/>
          <p:nvPr>
            <p:ph type="sldNum" sz="quarter" idx="2"/>
          </p:nvPr>
        </p:nvSpPr>
        <p:spPr>
          <a:xfrm>
            <a:off x="23639194" y="12883570"/>
            <a:ext cx="396826" cy="385391"/>
          </a:xfrm>
          <a:prstGeom prst="rect">
            <a:avLst/>
          </a:prstGeom>
        </p:spPr>
        <p:txBody>
          <a:bodyPr lIns="50800" tIns="50800" rIns="50800" bIns="50800" anchor="b"/>
          <a:lstStyle>
            <a:lvl1pPr marL="0" indent="0" defTabSz="584200">
              <a:lnSpc>
                <a:spcPct val="100000"/>
              </a:lnSpc>
              <a:spcBef>
                <a:spcPts val="0"/>
              </a:spcBef>
              <a:defRPr>
                <a:solidFill>
                  <a:schemeClr val="accent1">
                    <a:satOff val="-9155"/>
                    <a:lumOff val="-32673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47" name="logo-lpc-2025-10.svg" descr="logo-lpc-2025-10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83323" y="34464"/>
            <a:ext cx="2275633" cy="1207362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Newcomer’s Welcome Day, 16/10/2025"/>
          <p:cNvSpPr txBox="1"/>
          <p:nvPr/>
        </p:nvSpPr>
        <p:spPr>
          <a:xfrm>
            <a:off x="1206500" y="12827000"/>
            <a:ext cx="21971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>
            <a:lvl1pPr defTabSz="825500">
              <a:spcBef>
                <a:spcPts val="0"/>
              </a:spcBef>
              <a:defRPr sz="2300">
                <a:latin typeface="+mn-lt"/>
                <a:ea typeface="+mn-ea"/>
                <a:cs typeface="+mn-cs"/>
                <a:sym typeface="Liberation Sans"/>
              </a:defRPr>
            </a:lvl1pPr>
          </a:lstStyle>
          <a:p>
            <a:pPr/>
            <a:r>
              <a:t>Newcomer’s Welcome Day, 16/10/2025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+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copy">
    <p:bg>
      <p:bgPr>
        <a:solidFill>
          <a:srgbClr val="D4E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23673282" y="13015019"/>
            <a:ext cx="295226" cy="28379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5" name="Image 2" descr="Imag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0"/>
            <a:ext cx="3527427" cy="127635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Rectangle 3"/>
          <p:cNvSpPr/>
          <p:nvPr/>
        </p:nvSpPr>
        <p:spPr>
          <a:xfrm>
            <a:off x="3527425" y="0"/>
            <a:ext cx="20856576" cy="1276350"/>
          </a:xfrm>
          <a:prstGeom prst="rect">
            <a:avLst/>
          </a:prstGeom>
          <a:solidFill>
            <a:srgbClr val="FCEF85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7" name="Title Text"/>
          <p:cNvSpPr txBox="1"/>
          <p:nvPr>
            <p:ph type="title"/>
          </p:nvPr>
        </p:nvSpPr>
        <p:spPr>
          <a:xfrm>
            <a:off x="3527425" y="0"/>
            <a:ext cx="17329150" cy="1276350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pic>
        <p:nvPicPr>
          <p:cNvPr id="68" name="logo-lpc-2025-10.svg" descr="logo-lpc-2025-10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83323" y="34464"/>
            <a:ext cx="2275633" cy="1207362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Newcomer’s Welcome Day, 16/10/2025"/>
          <p:cNvSpPr txBox="1"/>
          <p:nvPr/>
        </p:nvSpPr>
        <p:spPr>
          <a:xfrm>
            <a:off x="1206500" y="12827000"/>
            <a:ext cx="21971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>
            <a:lvl1pPr defTabSz="825500">
              <a:spcBef>
                <a:spcPts val="0"/>
              </a:spcBef>
              <a:defRPr sz="2300">
                <a:latin typeface="+mn-lt"/>
                <a:ea typeface="+mn-ea"/>
                <a:cs typeface="+mn-cs"/>
                <a:sym typeface="Liberation Sans"/>
              </a:defRPr>
            </a:lvl1pPr>
          </a:lstStyle>
          <a:p>
            <a:pPr/>
            <a:r>
              <a:t>Newcomer’s Welcome Day, 16/10/2025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2" descr="Imag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0"/>
            <a:ext cx="3527427" cy="127635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Rectangle 3"/>
          <p:cNvSpPr/>
          <p:nvPr/>
        </p:nvSpPr>
        <p:spPr>
          <a:xfrm>
            <a:off x="3527425" y="0"/>
            <a:ext cx="20856576" cy="1276350"/>
          </a:xfrm>
          <a:prstGeom prst="rect">
            <a:avLst/>
          </a:prstGeom>
          <a:solidFill>
            <a:srgbClr val="D84800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pic>
        <p:nvPicPr>
          <p:cNvPr id="79" name="Image 8" descr="Image 8"/>
          <p:cNvPicPr>
            <a:picLocks noChangeAspect="1"/>
          </p:cNvPicPr>
          <p:nvPr/>
        </p:nvPicPr>
        <p:blipFill>
          <a:blip r:embed="rId3">
            <a:extLst/>
          </a:blip>
          <a:srcRect l="11722" t="27815" r="11721" b="18588"/>
          <a:stretch>
            <a:fillRect/>
          </a:stretch>
        </p:blipFill>
        <p:spPr>
          <a:xfrm>
            <a:off x="20884356" y="0"/>
            <a:ext cx="3499955" cy="1276695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>
            <a:noAutofit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82" name="Jean Orloff: Visite DR7 au LPCA, 23/07/2025"/>
          <p:cNvSpPr txBox="1"/>
          <p:nvPr/>
        </p:nvSpPr>
        <p:spPr>
          <a:xfrm>
            <a:off x="1206500" y="12827000"/>
            <a:ext cx="21971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>
            <a:lvl1pPr defTabSz="825500">
              <a:spcBef>
                <a:spcPts val="0"/>
              </a:spcBef>
              <a:defRPr sz="2300">
                <a:latin typeface="+mn-lt"/>
                <a:ea typeface="+mn-ea"/>
                <a:cs typeface="+mn-cs"/>
                <a:sym typeface="Liberation Sans"/>
              </a:defRPr>
            </a:lvl1pPr>
          </a:lstStyle>
          <a:p>
            <a:pPr/>
            <a:r>
              <a:t>Jean Orloff: Visite DR7 au LPCA, 23/07/2025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lide Number"/>
          <p:cNvSpPr txBox="1"/>
          <p:nvPr>
            <p:ph type="sldNum" sz="quarter" idx="2"/>
          </p:nvPr>
        </p:nvSpPr>
        <p:spPr>
          <a:xfrm>
            <a:off x="19921008" y="12821303"/>
            <a:ext cx="499873" cy="512833"/>
          </a:xfrm>
          <a:prstGeom prst="rect">
            <a:avLst/>
          </a:prstGeom>
        </p:spPr>
        <p:txBody>
          <a:bodyPr lIns="91439" tIns="91439" rIns="91439" bIns="91439" anchor="ctr"/>
          <a:lstStyle>
            <a:lvl1pPr marL="0" indent="0">
              <a:lnSpc>
                <a:spcPct val="100000"/>
              </a:lnSpc>
              <a:spcBef>
                <a:spcPts val="0"/>
              </a:spcBef>
              <a:defRPr spc="-2" sz="2400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D3E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 descr="Imag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0"/>
            <a:ext cx="3527427" cy="12763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3"/>
          <p:cNvSpPr/>
          <p:nvPr/>
        </p:nvSpPr>
        <p:spPr>
          <a:xfrm>
            <a:off x="3527425" y="0"/>
            <a:ext cx="20856576" cy="1276350"/>
          </a:xfrm>
          <a:prstGeom prst="rect">
            <a:avLst/>
          </a:prstGeom>
          <a:solidFill>
            <a:srgbClr val="FCEF85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3663361" y="0"/>
            <a:ext cx="17057278" cy="1276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6200" tIns="76200" rIns="76200" bIns="762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1219200" y="1514819"/>
            <a:ext cx="21945600" cy="11226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8900" tIns="88900" rIns="88900" bIns="88900" anchor="ctr">
            <a:normAutofit fontScale="100000" lnSpcReduction="0"/>
          </a:bodyPr>
          <a:lstStyle>
            <a:lvl2pPr marL="990600" indent="-533400"/>
            <a:lvl3pPr marL="1554479" indent="-640079"/>
            <a:lvl4pPr marL="2082800" indent="-711200"/>
            <a:lvl5pPr marL="2540000" indent="-711200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23673282" y="13192819"/>
            <a:ext cx="295226" cy="2837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marL="457200" indent="-457200" algn="r" defTabSz="1828800">
              <a:lnSpc>
                <a:spcPct val="90000"/>
              </a:lnSpc>
              <a:spcBef>
                <a:spcPts val="2000"/>
              </a:spcBef>
              <a:defRPr sz="2000">
                <a:solidFill>
                  <a:srgbClr val="00284B"/>
                </a:solidFill>
                <a:latin typeface="+mn-lt"/>
                <a:ea typeface="+mn-ea"/>
                <a:cs typeface="+mn-cs"/>
                <a:sym typeface="Liberation Sans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" name="Newcomer’s Welcome Day, 16/10/2025"/>
          <p:cNvSpPr txBox="1"/>
          <p:nvPr/>
        </p:nvSpPr>
        <p:spPr>
          <a:xfrm>
            <a:off x="1206500" y="12827000"/>
            <a:ext cx="219710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>
            <a:lvl1pPr defTabSz="825500">
              <a:spcBef>
                <a:spcPts val="0"/>
              </a:spcBef>
              <a:defRPr sz="2300">
                <a:latin typeface="+mn-lt"/>
                <a:ea typeface="+mn-ea"/>
                <a:cs typeface="+mn-cs"/>
                <a:sym typeface="Liberation Sans"/>
              </a:defRPr>
            </a:lvl1pPr>
          </a:lstStyle>
          <a:p>
            <a:pPr/>
            <a:r>
              <a:t>Newcomer’s Welcome Day, 16/10/2025</a:t>
            </a:r>
          </a:p>
        </p:txBody>
      </p:sp>
      <p:pic>
        <p:nvPicPr>
          <p:cNvPr id="8" name="logo-lpc-2025-10.svg" descr="logo-lpc-2025-10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83323" y="34464"/>
            <a:ext cx="2275633" cy="1207362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transition xmlns:p14="http://schemas.microsoft.com/office/powerpoint/2010/main" spd="med" advClick="1"/>
  <p:txStyles>
    <p:titleStyle>
      <a:lvl1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1pPr>
      <a:lvl2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2pPr>
      <a:lvl3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3pPr>
      <a:lvl4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4pPr>
      <a:lvl5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5pPr>
      <a:lvl6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6pPr>
      <a:lvl7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7pPr>
      <a:lvl8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8pPr>
      <a:lvl9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6343E2"/>
          </a:solidFill>
          <a:uFillTx/>
          <a:latin typeface="+mn-lt"/>
          <a:ea typeface="+mn-ea"/>
          <a:cs typeface="+mn-cs"/>
          <a:sym typeface="Liberation Sans"/>
        </a:defRPr>
      </a:lvl9pPr>
    </p:titleStyle>
    <p:bodyStyle>
      <a:lvl1pPr marL="457200" marR="0" indent="-4572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1pPr>
      <a:lvl2pPr marL="838200" marR="0" indent="-3810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2pPr>
      <a:lvl3pPr marL="1371600" marR="0" indent="-4572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3pPr>
      <a:lvl4pPr marL="1879600" marR="0" indent="-5080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4pPr>
      <a:lvl5pPr marL="2336800" marR="0" indent="-5080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5pPr>
      <a:lvl6pPr marL="2794000" marR="0" indent="-5080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6pPr>
      <a:lvl7pPr marL="3251200" marR="0" indent="-5080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7pPr>
      <a:lvl8pPr marL="3708400" marR="0" indent="-5080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8pPr>
      <a:lvl9pPr marL="4165600" marR="0" indent="-508000" algn="l" defTabSz="1828800" latinLnBrk="0">
        <a:lnSpc>
          <a:spcPct val="100000"/>
        </a:lnSpc>
        <a:spcBef>
          <a:spcPts val="25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000" u="none">
          <a:solidFill>
            <a:srgbClr val="000000"/>
          </a:solidFill>
          <a:uFillTx/>
          <a:latin typeface="Liberation Serif"/>
          <a:ea typeface="Liberation Serif"/>
          <a:cs typeface="Liberation Serif"/>
          <a:sym typeface="Liberation Serif"/>
        </a:defRPr>
      </a:lvl9pPr>
    </p:bodyStyle>
    <p:otherStyle>
      <a:lvl1pPr marL="457200" marR="0" indent="-4572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1pPr>
      <a:lvl2pPr marL="965200" marR="0" indent="-508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2pPr>
      <a:lvl3pPr marL="1422400" marR="0" indent="-508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3pPr>
      <a:lvl4pPr marL="1879600" marR="0" indent="-508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4pPr>
      <a:lvl5pPr marL="2336800" marR="0" indent="-508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5pPr>
      <a:lvl6pPr marL="2540000" marR="0" indent="-254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6pPr>
      <a:lvl7pPr marL="2997200" marR="0" indent="-254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7pPr>
      <a:lvl8pPr marL="3454400" marR="0" indent="-254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8pPr>
      <a:lvl9pPr marL="3911600" marR="0" indent="-254000" algn="r" defTabSz="182880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Liberation San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cnrs.fr/fr/presse/dechets-radioactifs-une-mission-scientifique-part-cartographier-les-futs-immerges-de" TargetMode="External"/><Relationship Id="rId3" Type="http://schemas.openxmlformats.org/officeDocument/2006/relationships/hyperlink" Target="https://www.in2p3.cnrs.fr/fr/cnrsinfo/patrick-chardon-medaille-de-cristal-du-cnrs-2025" TargetMode="External"/><Relationship Id="rId4" Type="http://schemas.openxmlformats.org/officeDocument/2006/relationships/image" Target="../media/image4.jpeg"/><Relationship Id="rId5" Type="http://schemas.openxmlformats.org/officeDocument/2006/relationships/image" Target="../media/image12.png"/><Relationship Id="rId6" Type="http://schemas.openxmlformats.org/officeDocument/2006/relationships/image" Target="../media/image5.jpeg"/><Relationship Id="rId7" Type="http://schemas.openxmlformats.org/officeDocument/2006/relationships/image" Target="../media/image13.png"/><Relationship Id="rId8" Type="http://schemas.openxmlformats.org/officeDocument/2006/relationships/image" Target="../media/image6.jpeg"/><Relationship Id="rId9" Type="http://schemas.openxmlformats.org/officeDocument/2006/relationships/video" Target="../media/media1.m4v"/><Relationship Id="rId10" Type="http://schemas.microsoft.com/office/2007/relationships/media" Target="../media/media1.m4v"/><Relationship Id="rId11" Type="http://schemas.openxmlformats.org/officeDocument/2006/relationships/image" Target="../media/image1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3" Type="http://schemas.openxmlformats.org/officeDocument/2006/relationships/image" Target="../media/image1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12.jpeg"/><Relationship Id="rId5" Type="http://schemas.openxmlformats.org/officeDocument/2006/relationships/hyperlink" Target="https://www.peche63.com/" TargetMode="External"/><Relationship Id="rId6" Type="http://schemas.openxmlformats.org/officeDocument/2006/relationships/image" Target="../media/image13.jpeg"/><Relationship Id="rId7" Type="http://schemas.openxmlformats.org/officeDocument/2006/relationships/image" Target="../media/image27.png"/><Relationship Id="rId8" Type="http://schemas.openxmlformats.org/officeDocument/2006/relationships/hyperlink" Target="https://www.uca.fr/recherche/structures-de-recherche/autres-structures-de-recherche/federation-des-recherches-en-environnement" TargetMode="External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hyperlink" Target="https://www.in2p3.cnrs.fr/fr/in2p3" TargetMode="External"/><Relationship Id="rId13" Type="http://schemas.openxmlformats.org/officeDocument/2006/relationships/image" Target="../media/image14.jpeg"/><Relationship Id="rId14" Type="http://schemas.openxmlformats.org/officeDocument/2006/relationships/hyperlink" Target="https://www.linxens.com/fr" TargetMode="External"/><Relationship Id="rId15" Type="http://schemas.openxmlformats.org/officeDocument/2006/relationships/image" Target="../media/image31.png"/><Relationship Id="rId16" Type="http://schemas.openxmlformats.org/officeDocument/2006/relationships/image" Target="../media/image15.jpeg"/><Relationship Id="rId17" Type="http://schemas.openxmlformats.org/officeDocument/2006/relationships/image" Target="../media/image16.jpeg"/><Relationship Id="rId18" Type="http://schemas.openxmlformats.org/officeDocument/2006/relationships/image" Target="../media/image17.jpeg"/><Relationship Id="rId19" Type="http://schemas.openxmlformats.org/officeDocument/2006/relationships/hyperlink" Target="https://eau-grandsudouest.fr/agence-eau/bassins-territoires/bassin-versant-dordogne" TargetMode="External"/><Relationship Id="rId20" Type="http://schemas.openxmlformats.org/officeDocument/2006/relationships/hyperlink" Target="https://terra-forma-web.osug.fr/" TargetMode="External"/><Relationship Id="rId21" Type="http://schemas.openxmlformats.org/officeDocument/2006/relationships/hyperlink" Target="https://zatu.org/" TargetMode="External"/><Relationship Id="rId22" Type="http://schemas.openxmlformats.org/officeDocument/2006/relationships/hyperlink" Target="https://www.connecsens.org/nos-sites-experimentaux/lac-d-aydat-et-bassin-versant-de-la-veyre" TargetMode="External"/><Relationship Id="rId23" Type="http://schemas.openxmlformats.org/officeDocument/2006/relationships/hyperlink" Target="https://www.imerys.com/fr/articles/en-lancant-un-projet-dexploitation-de-lithium-en-france-imerys-apporte-sa-pierre-ledifice" TargetMode="External"/><Relationship Id="rId24" Type="http://schemas.openxmlformats.org/officeDocument/2006/relationships/hyperlink" Target="https://sage-allier-aval.fr/" TargetMode="External"/><Relationship Id="rId25" Type="http://schemas.openxmlformats.org/officeDocument/2006/relationships/image" Target="../media/image32.png"/><Relationship Id="rId26" Type="http://schemas.openxmlformats.org/officeDocument/2006/relationships/image" Target="../media/image18.jpeg"/><Relationship Id="rId27" Type="http://schemas.openxmlformats.org/officeDocument/2006/relationships/image" Target="../media/image33.png"/><Relationship Id="rId28" Type="http://schemas.openxmlformats.org/officeDocument/2006/relationships/image" Target="../media/image34.png"/><Relationship Id="rId29" Type="http://schemas.openxmlformats.org/officeDocument/2006/relationships/hyperlink" Target="https://ceba.uca.fr/" TargetMode="External"/><Relationship Id="rId30" Type="http://schemas.openxmlformats.org/officeDocument/2006/relationships/image" Target="../media/image35.png"/><Relationship Id="rId31" Type="http://schemas.openxmlformats.org/officeDocument/2006/relationships/image" Target="../media/image36.png"/><Relationship Id="rId32" Type="http://schemas.openxmlformats.org/officeDocument/2006/relationships/hyperlink" Target="https://centrederessources-loirenature.com/wp-content/uploads/faune-benthique-beauger-geolab.pdf" TargetMode="External"/><Relationship Id="rId33" Type="http://schemas.openxmlformats.org/officeDocument/2006/relationships/image" Target="../media/image19.jpeg"/><Relationship Id="rId34" Type="http://schemas.openxmlformats.org/officeDocument/2006/relationships/image" Target="../media/image20.jpeg"/><Relationship Id="rId35" Type="http://schemas.openxmlformats.org/officeDocument/2006/relationships/image" Target="../media/image37.png"/><Relationship Id="rId36" Type="http://schemas.openxmlformats.org/officeDocument/2006/relationships/image" Target="../media/image3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video" Target="../media/media1.mov"/><Relationship Id="rId6" Type="http://schemas.microsoft.com/office/2007/relationships/media" Target="../media/media1.mov"/><Relationship Id="rId7" Type="http://schemas.openxmlformats.org/officeDocument/2006/relationships/image" Target="../media/image3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ous-titre 1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>
              <a:defRPr sz="3800"/>
            </a:pPr>
            <a:r>
              <a:t>Laboratoire de Physique Clermont Auvergne</a:t>
            </a:r>
          </a:p>
          <a:p>
            <a:pPr>
              <a:defRPr b="0" sz="3800"/>
            </a:pPr>
            <a:r>
              <a:t>Jean ORLOFF</a:t>
            </a:r>
          </a:p>
        </p:txBody>
      </p:sp>
      <p:sp>
        <p:nvSpPr>
          <p:cNvPr id="99" name="Titre 2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defTabSz="1700783">
              <a:defRPr b="1" sz="8742">
                <a:latin typeface="+mn-lt"/>
                <a:ea typeface="+mn-ea"/>
                <a:cs typeface="+mn-cs"/>
                <a:sym typeface="Liberation Sans"/>
              </a:defRPr>
            </a:pPr>
            <a:r>
              <a:t>Welcome to LPCA</a:t>
            </a:r>
            <a:br/>
            <a:r>
              <a:t>&amp; Clermont!</a:t>
            </a:r>
          </a:p>
        </p:txBody>
      </p:sp>
      <p:sp>
        <p:nvSpPr>
          <p:cNvPr id="100" name="Sous-titre 1"/>
          <p:cNvSpPr txBox="1"/>
          <p:nvPr/>
        </p:nvSpPr>
        <p:spPr>
          <a:xfrm>
            <a:off x="814623" y="11712665"/>
            <a:ext cx="9217078" cy="1584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1828800">
              <a:lnSpc>
                <a:spcPts val="3400"/>
              </a:lnSpc>
              <a:spcBef>
                <a:spcPts val="2000"/>
              </a:spcBef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Newcomer’s Welcome Day, October 16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PCA: what do we do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73936">
              <a:defRPr sz="7760"/>
            </a:lvl1pPr>
          </a:lstStyle>
          <a:p>
            <a:pPr/>
            <a:r>
              <a:t>LPCA: what do we do?</a:t>
            </a:r>
          </a:p>
        </p:txBody>
      </p:sp>
      <p:sp>
        <p:nvSpPr>
          <p:cNvPr id="103" name="3 research department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2043" indent="-352043" defTabSz="1408175">
              <a:spcBef>
                <a:spcPts val="1900"/>
              </a:spcBef>
              <a:defRPr b="1" sz="3080"/>
            </a:pPr>
            <a:r>
              <a:t>3 research departments: </a:t>
            </a:r>
          </a:p>
          <a:p>
            <a:pPr lvl="1" marL="762761" indent="-410718" defTabSz="1408175">
              <a:spcBef>
                <a:spcPts val="200"/>
              </a:spcBef>
              <a:defRPr sz="3080"/>
            </a:pPr>
            <a:r>
              <a:rPr b="1"/>
              <a:t>TH (Theory): </a:t>
            </a:r>
            <a:br/>
            <a:r>
              <a:t>Analyses BSM in Flavour Physics and Dark Matter; </a:t>
            </a:r>
            <a:br/>
            <a:r>
              <a:t>Percolation model of pandemics</a:t>
            </a:r>
          </a:p>
          <a:p>
            <a:pPr lvl="1" marL="762761" indent="-410718" defTabSz="1408175">
              <a:spcBef>
                <a:spcPts val="200"/>
              </a:spcBef>
              <a:defRPr sz="3080"/>
            </a:pPr>
            <a:r>
              <a:rPr b="1"/>
              <a:t>PU (Particles and Universe): </a:t>
            </a:r>
            <a:br/>
            <a:r>
              <a:t>Instrumental and physics contributions to ATLAS, LHCb, ALICE</a:t>
            </a:r>
            <a:br/>
            <a:r>
              <a:t>CKMfitter, COMET, Future Colliders, </a:t>
            </a:r>
            <a:br/>
            <a:r>
              <a:t>Observational cosmology through SuperNovae with LSST/ZTF, </a:t>
            </a:r>
            <a:br/>
            <a:r>
              <a:t>Development of Fink broker for transient objects with LSST/ZTF (beyond SN) &amp; others</a:t>
            </a:r>
          </a:p>
          <a:p>
            <a:pPr lvl="1" marL="762761" indent="-410718" defTabSz="1408175">
              <a:spcBef>
                <a:spcPts val="600"/>
              </a:spcBef>
              <a:defRPr sz="3080"/>
            </a:pPr>
            <a:r>
              <a:rPr b="1"/>
              <a:t>SE (Health &amp; Environment)</a:t>
            </a:r>
            <a:r>
              <a:t>: effects of radiation on living organisms and environment:</a:t>
            </a:r>
            <a:br/>
            <a:r>
              <a:t>Conception et efficiency of biomaterials</a:t>
            </a:r>
            <a:br/>
            <a:r>
              <a:t>Dosimetry and modeling of life</a:t>
            </a:r>
            <a:br/>
            <a:r>
              <a:t>Radiobiology &amp; Biophysics of single molecule </a:t>
            </a:r>
            <a:br/>
            <a:r>
              <a:t>Mitochondrial DNA reparation</a:t>
            </a:r>
          </a:p>
          <a:p>
            <a:pPr marL="352043" indent="-352043" defTabSz="1408175">
              <a:spcBef>
                <a:spcPts val="1900"/>
              </a:spcBef>
              <a:defRPr sz="3080"/>
            </a:pPr>
            <a:r>
              <a:t>4 support &amp; technical </a:t>
            </a:r>
            <a:r>
              <a:rPr b="1"/>
              <a:t>services</a:t>
            </a:r>
            <a:r>
              <a:t>: Administration, Informatics, Electronics, Mechanics</a:t>
            </a:r>
          </a:p>
          <a:p>
            <a:pPr marL="352043" indent="-352043" defTabSz="1408175">
              <a:spcBef>
                <a:spcPts val="300"/>
              </a:spcBef>
              <a:defRPr sz="3080"/>
            </a:pPr>
            <a:r>
              <a:t>4 technical </a:t>
            </a:r>
            <a:r>
              <a:rPr b="1"/>
              <a:t>platforms</a:t>
            </a:r>
            <a:r>
              <a:t>: </a:t>
            </a:r>
          </a:p>
          <a:p>
            <a:pPr lvl="1" marL="762761" indent="-410718" defTabSz="1408175">
              <a:spcBef>
                <a:spcPts val="300"/>
              </a:spcBef>
              <a:defRPr sz="3080"/>
            </a:pPr>
            <a:r>
              <a:t>MICA: micro-electronics developments (ALTIROC for HGTD in ATLAS, SPIDER for LHCb, EIC… IoT devices) </a:t>
            </a:r>
          </a:p>
          <a:p>
            <a:pPr lvl="1" marL="762761" indent="-410718" defTabSz="1408175">
              <a:spcBef>
                <a:spcPts val="300"/>
              </a:spcBef>
              <a:defRPr sz="3080"/>
            </a:pPr>
            <a:r>
              <a:t>E2CA: electronics complex cabling and characterization of components (eg. from MICA)</a:t>
            </a:r>
          </a:p>
          <a:p>
            <a:pPr lvl="1" marL="762761" indent="-410718" defTabSz="1408175">
              <a:spcBef>
                <a:spcPts val="300"/>
              </a:spcBef>
              <a:defRPr sz="3080"/>
            </a:pPr>
            <a:r>
              <a:t>PAVIRMA: controlled X-irradiation of biological samples, small animals or electronic components</a:t>
            </a:r>
          </a:p>
          <a:p>
            <a:pPr lvl="1" marL="762761" indent="-410718" defTabSz="1408175">
              <a:spcBef>
                <a:spcPts val="300"/>
              </a:spcBef>
              <a:defRPr sz="3080"/>
            </a:pPr>
            <a:r>
              <a:t>LCG: Tier2 node of the </a:t>
            </a:r>
            <a:r>
              <a:rPr b="1"/>
              <a:t>L</a:t>
            </a:r>
            <a:r>
              <a:t>HC </a:t>
            </a:r>
            <a:r>
              <a:rPr b="1"/>
              <a:t>C</a:t>
            </a:r>
            <a:r>
              <a:t>omputing </a:t>
            </a:r>
            <a:r>
              <a:rPr b="1"/>
              <a:t>G</a:t>
            </a:r>
            <a:r>
              <a:t>rid</a:t>
            </a:r>
          </a:p>
          <a:p>
            <a:pPr marL="352043" indent="-352043" defTabSz="1408175">
              <a:spcBef>
                <a:spcPts val="1900"/>
              </a:spcBef>
              <a:defRPr sz="3080"/>
            </a:pPr>
            <a:r>
              <a:t>1 double bachelor (Maths-Physics), 2 masters: Physics with </a:t>
            </a:r>
            <a:r>
              <a:rPr b="1"/>
              <a:t>IMAPP Erasmus Mundus</a:t>
            </a:r>
            <a:r>
              <a:t>, &amp; Nucl. Engineering, with Health</a:t>
            </a:r>
          </a:p>
          <a:p>
            <a:pPr marL="352043" indent="-352043" defTabSz="1408175">
              <a:spcBef>
                <a:spcPts val="1900"/>
              </a:spcBef>
              <a:defRPr sz="3080"/>
            </a:pPr>
            <a:r>
              <a:t>NB: U</a:t>
            </a:r>
            <a:r>
              <a:rPr b="1">
                <a:solidFill>
                  <a:srgbClr val="6343E2"/>
                </a:solidFill>
              </a:rPr>
              <a:t>M</a:t>
            </a:r>
            <a:r>
              <a:t>R = </a:t>
            </a:r>
            <a:r>
              <a:rPr>
                <a:solidFill>
                  <a:srgbClr val="6343E2"/>
                </a:solidFill>
              </a:rPr>
              <a:t>Mixte</a:t>
            </a:r>
            <a:r>
              <a:t> : </a:t>
            </a:r>
            <a:r>
              <a:rPr b="1">
                <a:solidFill>
                  <a:srgbClr val="6343E2"/>
                </a:solidFill>
              </a:rPr>
              <a:t>2 supervising bodies</a:t>
            </a:r>
            <a:r>
              <a:t>, both </a:t>
            </a:r>
            <a:r>
              <a:rPr b="1">
                <a:solidFill>
                  <a:srgbClr val="6343E2"/>
                </a:solidFill>
              </a:rPr>
              <a:t>CNRS</a:t>
            </a:r>
            <a:r>
              <a:rPr b="1"/>
              <a:t> </a:t>
            </a:r>
            <a:r>
              <a:t>(IN2P3) and University Clermont Auvergne (</a:t>
            </a:r>
            <a:r>
              <a:rPr b="1">
                <a:solidFill>
                  <a:srgbClr val="6343E2"/>
                </a:solidFill>
              </a:rPr>
              <a:t>UCA</a:t>
            </a:r>
            <a:r>
              <a:t>)</a:t>
            </a:r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xfrm>
            <a:off x="23814544" y="13192819"/>
            <a:ext cx="153964" cy="283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05" name="Graphique 10"/>
          <p:cNvGraphicFramePr/>
          <p:nvPr/>
        </p:nvGraphicFramePr>
        <p:xfrm>
          <a:off x="16182196" y="1658477"/>
          <a:ext cx="6339627" cy="43740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6" name="Radioactivity in environment (e.g. radon…) Developing innovative connected captors (IoT) Developing data clouds for environment studies"/>
          <p:cNvSpPr txBox="1"/>
          <p:nvPr/>
        </p:nvSpPr>
        <p:spPr>
          <a:xfrm>
            <a:off x="11923712" y="6183737"/>
            <a:ext cx="8126581" cy="1456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defTabSz="1828800">
              <a:spcBef>
                <a:spcPts val="2500"/>
              </a:spcBef>
              <a:defRPr sz="3100">
                <a:solidFill>
                  <a:srgbClr val="000000"/>
                </a:solidFill>
                <a:latin typeface="Liberation Serif"/>
                <a:ea typeface="Liberation Serif"/>
                <a:cs typeface="Liberation Serif"/>
                <a:sym typeface="Liberation Serif"/>
              </a:defRPr>
            </a:pPr>
            <a:r>
              <a:t>Radioactivity in environment (e.g. radon…)</a:t>
            </a:r>
            <a:br/>
            <a:r>
              <a:t>Developing innovative connected captors (IoT)</a:t>
            </a:r>
            <a:br/>
            <a:r>
              <a:t>Developing data clouds for environment studies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6" grpId="2"/>
      <p:bldP build="whole" bldLvl="1" animBg="1" rev="0" advAuto="0" spid="105" grpId="3"/>
      <p:bldP build="p" bldLvl="5" animBg="1" rev="0" advAuto="0" spid="10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ZoneTexte 86"/>
          <p:cNvSpPr/>
          <p:nvPr/>
        </p:nvSpPr>
        <p:spPr>
          <a:xfrm>
            <a:off x="3839279" y="1533599"/>
            <a:ext cx="4731842" cy="3561376"/>
          </a:xfrm>
          <a:prstGeom prst="rect">
            <a:avLst/>
          </a:prstGeom>
          <a:solidFill>
            <a:srgbClr val="C6D9F1"/>
          </a:solidFill>
          <a:ln w="3175">
            <a:solidFill>
              <a:srgbClr val="376092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999" tIns="89999" rIns="89999" bIns="89999">
            <a:spAutoFit/>
          </a:bodyPr>
          <a:lstStyle/>
          <a:p>
            <a:pPr algn="ctr" defTabSz="1828800">
              <a:spcBef>
                <a:spcPts val="0"/>
              </a:spcBef>
              <a:defRPr spc="-2" sz="20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Chargés de mission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ctr" defTabSz="1828800">
              <a:spcBef>
                <a:spcPts val="0"/>
              </a:spcBef>
              <a:defRPr spc="-2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QVCT 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Emmanuel GANGLER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Valorisation 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Emmanuel BERGERET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Isite-Instruments 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Laurent ROYER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Communication 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Aurélie TERRISSE, </a:t>
            </a:r>
            <a:br>
              <a:rPr>
                <a:latin typeface="Arial Narrow"/>
                <a:ea typeface="Arial Narrow"/>
                <a:cs typeface="Arial Narrow"/>
                <a:sym typeface="Arial Narrow"/>
              </a:rPr>
            </a:b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ndreas GOUDELIS, 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Vincent TISSERAND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Eco-Responsabilité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 Samuel CALVET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RPS 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Eric COGNERAS - Géraldine FETTAHI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Parité </a:t>
            </a:r>
            <a:r>
              <a:rPr>
                <a:latin typeface="Arial Narrow"/>
                <a:ea typeface="Arial Narrow"/>
                <a:cs typeface="Arial Narrow"/>
                <a:sym typeface="Arial Narrow"/>
              </a:rPr>
              <a:t>Eric COGNERAS - Laurine PERROT </a:t>
            </a:r>
          </a:p>
        </p:txBody>
      </p:sp>
      <p:grpSp>
        <p:nvGrpSpPr>
          <p:cNvPr id="120" name="Groupe 4"/>
          <p:cNvGrpSpPr/>
          <p:nvPr/>
        </p:nvGrpSpPr>
        <p:grpSpPr>
          <a:xfrm>
            <a:off x="16532880" y="3919180"/>
            <a:ext cx="4082401" cy="4054101"/>
            <a:chOff x="0" y="-12700"/>
            <a:chExt cx="4082400" cy="4054100"/>
          </a:xfrm>
        </p:grpSpPr>
        <p:grpSp>
          <p:nvGrpSpPr>
            <p:cNvPr id="115" name="Groupe 17"/>
            <p:cNvGrpSpPr/>
            <p:nvPr/>
          </p:nvGrpSpPr>
          <p:grpSpPr>
            <a:xfrm>
              <a:off x="0" y="-12701"/>
              <a:ext cx="4082401" cy="4054102"/>
              <a:chOff x="0" y="-12700"/>
              <a:chExt cx="4082400" cy="4054100"/>
            </a:xfrm>
          </p:grpSpPr>
          <p:sp>
            <p:nvSpPr>
              <p:cNvPr id="111" name="Rectangle 79"/>
              <p:cNvSpPr/>
              <p:nvPr/>
            </p:nvSpPr>
            <p:spPr>
              <a:xfrm>
                <a:off x="1439" y="668200"/>
                <a:ext cx="4080962" cy="3373201"/>
              </a:xfrm>
              <a:prstGeom prst="rect">
                <a:avLst/>
              </a:prstGeom>
              <a:solidFill>
                <a:srgbClr val="4F81BD"/>
              </a:solidFill>
              <a:ln w="50800" cap="flat">
                <a:solidFill>
                  <a:srgbClr val="1F497D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pc="-2" sz="36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grpSp>
            <p:nvGrpSpPr>
              <p:cNvPr id="114" name="Rectangle 94"/>
              <p:cNvGrpSpPr/>
              <p:nvPr/>
            </p:nvGrpSpPr>
            <p:grpSpPr>
              <a:xfrm>
                <a:off x="0" y="-12701"/>
                <a:ext cx="4082401" cy="764201"/>
                <a:chOff x="0" y="-12700"/>
                <a:chExt cx="4082400" cy="764200"/>
              </a:xfrm>
            </p:grpSpPr>
            <p:sp>
              <p:nvSpPr>
                <p:cNvPr id="112" name="Rectangle"/>
                <p:cNvSpPr/>
                <p:nvPr/>
              </p:nvSpPr>
              <p:spPr>
                <a:xfrm>
                  <a:off x="0" y="82839"/>
                  <a:ext cx="4082401" cy="573121"/>
                </a:xfrm>
                <a:prstGeom prst="rect">
                  <a:avLst/>
                </a:prstGeom>
                <a:solidFill>
                  <a:srgbClr val="E46C0A"/>
                </a:solidFill>
                <a:ln w="50800" cap="flat">
                  <a:solidFill>
                    <a:srgbClr val="3A5F8B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algn="ctr" defTabSz="1828800">
                    <a:spcBef>
                      <a:spcPts val="0"/>
                    </a:spcBef>
                    <a:defRPr spc="-2" sz="20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" name="SERVICES SUPPORTS &amp; TECHNIQUES"/>
                <p:cNvSpPr txBox="1"/>
                <p:nvPr/>
              </p:nvSpPr>
              <p:spPr>
                <a:xfrm>
                  <a:off x="115400" y="-12701"/>
                  <a:ext cx="3851601" cy="7642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89999" tIns="89999" rIns="89999" bIns="89999" numCol="1" anchor="ctr">
                  <a:spAutoFit/>
                </a:bodyPr>
                <a:lstStyle>
                  <a:lvl1pPr algn="ctr" defTabSz="1828800">
                    <a:spcBef>
                      <a:spcPts val="0"/>
                    </a:spcBef>
                    <a:defRPr b="1" spc="-2" sz="2000">
                      <a:solidFill>
                        <a:srgbClr val="FFFFFF"/>
                      </a:solidFill>
                      <a:latin typeface="Arial Narrow"/>
                      <a:ea typeface="Arial Narrow"/>
                      <a:cs typeface="Arial Narrow"/>
                      <a:sym typeface="Arial Narrow"/>
                    </a:defRPr>
                  </a:lvl1pPr>
                </a:lstStyle>
                <a:p>
                  <a:pPr/>
                  <a:r>
                    <a:t>SERVICES SUPPORTS &amp; TECHNIQUES</a:t>
                  </a:r>
                </a:p>
              </p:txBody>
            </p:sp>
          </p:grpSp>
        </p:grpSp>
        <p:sp>
          <p:nvSpPr>
            <p:cNvPr id="116" name="ZoneTexte 87"/>
            <p:cNvSpPr/>
            <p:nvPr/>
          </p:nvSpPr>
          <p:spPr>
            <a:xfrm>
              <a:off x="360000" y="765399"/>
              <a:ext cx="3456001" cy="703876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1F497D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t">
              <a:spAutoFit/>
            </a:bodyPr>
            <a:lstStyle/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Administration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Cyril GALPIER</a:t>
              </a:r>
            </a:p>
          </p:txBody>
        </p:sp>
        <p:sp>
          <p:nvSpPr>
            <p:cNvPr id="117" name="ZoneTexte 88"/>
            <p:cNvSpPr/>
            <p:nvPr/>
          </p:nvSpPr>
          <p:spPr>
            <a:xfrm>
              <a:off x="360000" y="1501960"/>
              <a:ext cx="3456001" cy="932476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1F497D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t">
              <a:spAutoFit/>
            </a:bodyPr>
            <a:lstStyle/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Informatique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b="1"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 Support Info ASR </a:t>
              </a:r>
              <a:r>
                <a:rPr b="0"/>
                <a:t>Dominique BONNET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b="1"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Calcul et données </a:t>
              </a:r>
              <a:r>
                <a:rPr b="0"/>
                <a:t>Bogdan VULPESCU</a:t>
              </a:r>
            </a:p>
          </p:txBody>
        </p:sp>
        <p:sp>
          <p:nvSpPr>
            <p:cNvPr id="118" name="ZoneTexte 89"/>
            <p:cNvSpPr/>
            <p:nvPr/>
          </p:nvSpPr>
          <p:spPr>
            <a:xfrm>
              <a:off x="360000" y="2471079"/>
              <a:ext cx="3456001" cy="703876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1F497D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t">
              <a:spAutoFit/>
            </a:bodyPr>
            <a:lstStyle/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Électronique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Nicolas PILLET</a:t>
              </a:r>
            </a:p>
          </p:txBody>
        </p:sp>
        <p:sp>
          <p:nvSpPr>
            <p:cNvPr id="119" name="ZoneTexte 90"/>
            <p:cNvSpPr/>
            <p:nvPr/>
          </p:nvSpPr>
          <p:spPr>
            <a:xfrm>
              <a:off x="360000" y="3190360"/>
              <a:ext cx="3456001" cy="703876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1F497D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t">
              <a:spAutoFit/>
            </a:bodyPr>
            <a:lstStyle/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Mécanique 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Nicolas PILLET</a:t>
              </a:r>
            </a:p>
          </p:txBody>
        </p:sp>
      </p:grpSp>
      <p:grpSp>
        <p:nvGrpSpPr>
          <p:cNvPr id="123" name="Rectangle 93"/>
          <p:cNvGrpSpPr/>
          <p:nvPr/>
        </p:nvGrpSpPr>
        <p:grpSpPr>
          <a:xfrm>
            <a:off x="3536160" y="7349039"/>
            <a:ext cx="4188959" cy="619201"/>
            <a:chOff x="0" y="0"/>
            <a:chExt cx="4188957" cy="619199"/>
          </a:xfrm>
        </p:grpSpPr>
        <p:sp>
          <p:nvSpPr>
            <p:cNvPr id="121" name="Rectangle"/>
            <p:cNvSpPr/>
            <p:nvPr/>
          </p:nvSpPr>
          <p:spPr>
            <a:xfrm>
              <a:off x="0" y="0"/>
              <a:ext cx="4188958" cy="619200"/>
            </a:xfrm>
            <a:prstGeom prst="rect">
              <a:avLst/>
            </a:prstGeom>
            <a:solidFill>
              <a:srgbClr val="E46C0A"/>
            </a:solidFill>
            <a:ln w="50800" cap="flat">
              <a:solidFill>
                <a:srgbClr val="3A5F8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pc="-2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" name="PÔLES DE RECHERCHE"/>
            <p:cNvSpPr txBox="1"/>
            <p:nvPr/>
          </p:nvSpPr>
          <p:spPr>
            <a:xfrm>
              <a:off x="115400" y="48150"/>
              <a:ext cx="3958159" cy="52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ctr">
              <a:spAutoFit/>
            </a:bodyPr>
            <a:lstStyle>
              <a:lvl1pPr algn="ctr" defTabSz="1828800">
                <a:spcBef>
                  <a:spcPts val="0"/>
                </a:spcBef>
                <a:defRPr b="1" spc="-2" sz="2400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pPr/>
              <a:r>
                <a:t>PÔLES DE RECHERCHE</a:t>
              </a:r>
            </a:p>
          </p:txBody>
        </p:sp>
      </p:grpSp>
      <p:sp>
        <p:nvSpPr>
          <p:cNvPr id="124" name="ZoneTexte 82"/>
          <p:cNvSpPr/>
          <p:nvPr/>
        </p:nvSpPr>
        <p:spPr>
          <a:xfrm>
            <a:off x="16567439" y="377279"/>
            <a:ext cx="3503519" cy="1288076"/>
          </a:xfrm>
          <a:prstGeom prst="rect">
            <a:avLst/>
          </a:prstGeom>
          <a:solidFill>
            <a:srgbClr val="C6D9F1"/>
          </a:solidFill>
          <a:ln w="3175">
            <a:solidFill>
              <a:srgbClr val="376092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999" tIns="89999" rIns="89999" bIns="89999">
            <a:spAutoFit/>
          </a:bodyPr>
          <a:lstStyle/>
          <a:p>
            <a:pPr algn="ctr"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Commission Locale Santé et Sécurité au Travail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ctr"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ctr"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Commission Paritaire Locale</a:t>
            </a:r>
          </a:p>
        </p:txBody>
      </p:sp>
      <p:sp>
        <p:nvSpPr>
          <p:cNvPr id="125" name="ZoneTexte 13"/>
          <p:cNvSpPr/>
          <p:nvPr/>
        </p:nvSpPr>
        <p:spPr>
          <a:xfrm>
            <a:off x="10399200" y="5604480"/>
            <a:ext cx="4000321" cy="713401"/>
          </a:xfrm>
          <a:prstGeom prst="rect">
            <a:avLst/>
          </a:prstGeom>
          <a:solidFill>
            <a:srgbClr val="8EB4E3"/>
          </a:solidFill>
          <a:ln w="12700">
            <a:solidFill>
              <a:srgbClr val="1F497D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999" tIns="89999" rIns="89999" bIns="89999">
            <a:spAutoFit/>
          </a:bodyPr>
          <a:lstStyle/>
          <a:p>
            <a:pPr algn="ctr"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Responsable Administratif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ctr"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Cyril GALPIER</a:t>
            </a:r>
          </a:p>
        </p:txBody>
      </p:sp>
      <p:grpSp>
        <p:nvGrpSpPr>
          <p:cNvPr id="128" name="Rectangle : avec coins rognés en diagonale 27"/>
          <p:cNvGrpSpPr/>
          <p:nvPr/>
        </p:nvGrpSpPr>
        <p:grpSpPr>
          <a:xfrm>
            <a:off x="3621119" y="5215320"/>
            <a:ext cx="5379842" cy="2014561"/>
            <a:chOff x="0" y="0"/>
            <a:chExt cx="5379840" cy="2014559"/>
          </a:xfrm>
        </p:grpSpPr>
        <p:sp>
          <p:nvSpPr>
            <p:cNvPr id="126" name="Shape"/>
            <p:cNvSpPr/>
            <p:nvPr/>
          </p:nvSpPr>
          <p:spPr>
            <a:xfrm>
              <a:off x="-1" y="0"/>
              <a:ext cx="5379842" cy="2014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0252" y="0"/>
                  </a:lnTo>
                  <a:lnTo>
                    <a:pt x="21600" y="3600"/>
                  </a:lnTo>
                  <a:lnTo>
                    <a:pt x="21600" y="21600"/>
                  </a:lnTo>
                  <a:lnTo>
                    <a:pt x="1348" y="21600"/>
                  </a:lnTo>
                  <a:lnTo>
                    <a:pt x="0" y="1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9CD"/>
            </a:solidFill>
            <a:ln w="50800" cap="flat">
              <a:solidFill>
                <a:srgbClr val="3A5F8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" name="Correspondants…"/>
            <p:cNvSpPr txBox="1"/>
            <p:nvPr/>
          </p:nvSpPr>
          <p:spPr>
            <a:xfrm>
              <a:off x="283284" y="9229"/>
              <a:ext cx="4813273" cy="199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ctr">
              <a:spAutoFit/>
            </a:bodyPr>
            <a:lstStyle/>
            <a:p>
              <a:pPr algn="ctr" defTabSz="1828800">
                <a:spcBef>
                  <a:spcPts val="0"/>
                </a:spcBef>
                <a:defRPr spc="-2" sz="20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Correspondants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Formation Continue, RH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Géraldine FETTAHI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Web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Alexandre CLAUDE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Information Sc et Tech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Olivier DESCHAMPS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GED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Dominique BONNET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CSSI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 Jean Claude CHEVALEYRE, Thierry MALLETx@</a:t>
              </a:r>
            </a:p>
          </p:txBody>
        </p:sp>
      </p:grpSp>
      <p:grpSp>
        <p:nvGrpSpPr>
          <p:cNvPr id="131" name="Rectangle : avec coins rognés en diagonale 29"/>
          <p:cNvGrpSpPr/>
          <p:nvPr/>
        </p:nvGrpSpPr>
        <p:grpSpPr>
          <a:xfrm>
            <a:off x="15709920" y="1928019"/>
            <a:ext cx="5410081" cy="1892161"/>
            <a:chOff x="0" y="0"/>
            <a:chExt cx="5410080" cy="1892160"/>
          </a:xfrm>
        </p:grpSpPr>
        <p:sp>
          <p:nvSpPr>
            <p:cNvPr id="129" name="Shape"/>
            <p:cNvSpPr/>
            <p:nvPr/>
          </p:nvSpPr>
          <p:spPr>
            <a:xfrm>
              <a:off x="-1" y="-1"/>
              <a:ext cx="5410082" cy="1892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0341" y="0"/>
                  </a:lnTo>
                  <a:lnTo>
                    <a:pt x="21600" y="3600"/>
                  </a:lnTo>
                  <a:lnTo>
                    <a:pt x="21600" y="21600"/>
                  </a:lnTo>
                  <a:lnTo>
                    <a:pt x="1259" y="21600"/>
                  </a:lnTo>
                  <a:lnTo>
                    <a:pt x="0" y="1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9CD"/>
            </a:solidFill>
            <a:ln w="50800" cap="flat">
              <a:solidFill>
                <a:srgbClr val="3A5F8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" name="Agents de Prévention    Christine GASQ,…"/>
            <p:cNvSpPr txBox="1"/>
            <p:nvPr/>
          </p:nvSpPr>
          <p:spPr>
            <a:xfrm>
              <a:off x="273084" y="43280"/>
              <a:ext cx="4863913" cy="180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ctr">
              <a:spAutoFit/>
            </a:bodyPr>
            <a:lstStyle/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Agents de Prévention   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Christine GASQ, 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	                 Thierry PILLEYRE,                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 	                 Adèle PORCAN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CRP et radioprotection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Thierry PILLEYRE,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	           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Guillaume RIVRAIS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1600">
                  <a:solidFill>
                    <a:srgbClr val="80808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Séminaires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    Andreas GOUDELIS, Corentin RAVOUX</a:t>
              </a:r>
            </a:p>
          </p:txBody>
        </p:sp>
      </p:grpSp>
      <p:grpSp>
        <p:nvGrpSpPr>
          <p:cNvPr id="134" name="Ellipse 30"/>
          <p:cNvGrpSpPr/>
          <p:nvPr/>
        </p:nvGrpSpPr>
        <p:grpSpPr>
          <a:xfrm>
            <a:off x="9311999" y="2465999"/>
            <a:ext cx="6175441" cy="2951282"/>
            <a:chOff x="0" y="0"/>
            <a:chExt cx="6175440" cy="2951280"/>
          </a:xfrm>
        </p:grpSpPr>
        <p:sp>
          <p:nvSpPr>
            <p:cNvPr id="132" name="Oval"/>
            <p:cNvSpPr/>
            <p:nvPr/>
          </p:nvSpPr>
          <p:spPr>
            <a:xfrm>
              <a:off x="-1" y="-1"/>
              <a:ext cx="6175442" cy="2951282"/>
            </a:xfrm>
            <a:prstGeom prst="ellipse">
              <a:avLst/>
            </a:prstGeom>
            <a:solidFill>
              <a:srgbClr val="8EB4E3"/>
            </a:solidFill>
            <a:ln w="50800" cap="flat">
              <a:solidFill>
                <a:srgbClr val="3A5F8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 spc="-2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" name="DIRECTION…"/>
            <p:cNvSpPr txBox="1"/>
            <p:nvPr/>
          </p:nvSpPr>
          <p:spPr>
            <a:xfrm>
              <a:off x="1019771" y="96589"/>
              <a:ext cx="4135898" cy="2758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ctr">
              <a:spAutoFit/>
            </a:bodyPr>
            <a:lstStyle/>
            <a:p>
              <a:pPr algn="ctr" defTabSz="1828800">
                <a:spcBef>
                  <a:spcPts val="0"/>
                </a:spcBef>
                <a:defRPr spc="-2" sz="2000">
                  <a:solidFill>
                    <a:srgbClr val="00206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DIRECTION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206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Directeur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Jean ORLOFF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206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Adjoints au Directeur 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206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David CALVET – Vincent BRETON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206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Directeur Technique </a:t>
              </a:r>
              <a:r>
                <a:rPr sz="600">
                  <a:solidFill>
                    <a:srgbClr val="FFFFFF"/>
                  </a:solidFill>
                </a:rPr>
                <a:t>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Nicolas PILLET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spcBef>
                  <a:spcPts val="0"/>
                </a:spcBef>
                <a:defRPr spc="-2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  <a:p>
              <a:pPr defTabSz="1828800">
                <a:spcBef>
                  <a:spcPts val="0"/>
                </a:spcBef>
                <a:defRPr spc="-2" sz="14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   Assistante de Direction </a:t>
              </a:r>
              <a:r>
                <a:rPr>
                  <a:latin typeface="Arial Narrow"/>
                  <a:ea typeface="Arial Narrow"/>
                  <a:cs typeface="Arial Narrow"/>
                  <a:sym typeface="Arial Narrow"/>
                </a:rPr>
                <a:t>Géraldine FETTAHI</a:t>
              </a:r>
              <a:br>
                <a:rPr>
                  <a:latin typeface="Arial Narrow"/>
                  <a:ea typeface="Arial Narrow"/>
                  <a:cs typeface="Arial Narrow"/>
                  <a:sym typeface="Arial Narrow"/>
                </a:rPr>
              </a:br>
            </a:p>
          </p:txBody>
        </p:sp>
      </p:grpSp>
      <p:sp>
        <p:nvSpPr>
          <p:cNvPr id="135" name="ZoneTexte 32"/>
          <p:cNvSpPr txBox="1"/>
          <p:nvPr/>
        </p:nvSpPr>
        <p:spPr>
          <a:xfrm>
            <a:off x="18937681" y="13240080"/>
            <a:ext cx="2267281" cy="38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999" tIns="89999" rIns="89999" bIns="89999">
            <a:spAutoFit/>
          </a:bodyPr>
          <a:lstStyle>
            <a:lvl1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https://lpca.in2p3.fr/</a:t>
            </a:r>
          </a:p>
        </p:txBody>
      </p:sp>
      <p:sp>
        <p:nvSpPr>
          <p:cNvPr id="136" name="ZoneTexte 35"/>
          <p:cNvSpPr txBox="1"/>
          <p:nvPr/>
        </p:nvSpPr>
        <p:spPr>
          <a:xfrm>
            <a:off x="3559919" y="13240080"/>
            <a:ext cx="2267281" cy="38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999" tIns="89999" rIns="89999" bIns="89999">
            <a:spAutoFit/>
          </a:bodyPr>
          <a:lstStyle>
            <a:lvl1pPr defTabSz="1828800">
              <a:spcBef>
                <a:spcPts val="0"/>
              </a:spcBef>
              <a:defRPr spc="-2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octobre 2025</a:t>
            </a:r>
          </a:p>
        </p:txBody>
      </p:sp>
      <p:pic>
        <p:nvPicPr>
          <p:cNvPr id="137" name="Image 9" descr="Image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66880" y="321839"/>
            <a:ext cx="992881" cy="9612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" name="Rectangle : coins arrondis 28"/>
          <p:cNvGrpSpPr/>
          <p:nvPr/>
        </p:nvGrpSpPr>
        <p:grpSpPr>
          <a:xfrm>
            <a:off x="10128480" y="382219"/>
            <a:ext cx="4541761" cy="1577001"/>
            <a:chOff x="0" y="0"/>
            <a:chExt cx="4541759" cy="1576999"/>
          </a:xfrm>
        </p:grpSpPr>
        <p:sp>
          <p:nvSpPr>
            <p:cNvPr id="138" name="Rounded Rectangle"/>
            <p:cNvSpPr/>
            <p:nvPr/>
          </p:nvSpPr>
          <p:spPr>
            <a:xfrm>
              <a:off x="0" y="30340"/>
              <a:ext cx="4541760" cy="1516321"/>
            </a:xfrm>
            <a:prstGeom prst="roundRect">
              <a:avLst>
                <a:gd name="adj" fmla="val 16667"/>
              </a:avLst>
            </a:prstGeom>
            <a:solidFill>
              <a:srgbClr val="B9CDE5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" name="Conseil Scientifique…"/>
            <p:cNvSpPr txBox="1"/>
            <p:nvPr/>
          </p:nvSpPr>
          <p:spPr>
            <a:xfrm>
              <a:off x="164019" y="0"/>
              <a:ext cx="4213722" cy="1577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ctr">
              <a:spAutoFit/>
            </a:bodyPr>
            <a:lstStyle/>
            <a:p>
              <a:pPr algn="ctr" defTabSz="1828800">
                <a:spcBef>
                  <a:spcPts val="0"/>
                </a:spcBef>
                <a:defRPr spc="-2" sz="20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Conseil Scientifique 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Président : Pascal PERRET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  <a:p>
              <a:pPr algn="ctr" defTabSz="1828800">
                <a:spcBef>
                  <a:spcPts val="0"/>
                </a:spcBef>
                <a:defRPr spc="-2" sz="20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Conseil d’Unité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algn="ctr" defTabSz="1828800"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Vice-Président : ? (en cours)</a:t>
              </a:r>
            </a:p>
          </p:txBody>
        </p:sp>
      </p:grpSp>
      <p:grpSp>
        <p:nvGrpSpPr>
          <p:cNvPr id="150" name="Groupe 1"/>
          <p:cNvGrpSpPr/>
          <p:nvPr/>
        </p:nvGrpSpPr>
        <p:grpSpPr>
          <a:xfrm>
            <a:off x="3567839" y="10061279"/>
            <a:ext cx="8791202" cy="1100453"/>
            <a:chOff x="0" y="0"/>
            <a:chExt cx="8791200" cy="1100452"/>
          </a:xfrm>
        </p:grpSpPr>
        <p:grpSp>
          <p:nvGrpSpPr>
            <p:cNvPr id="143" name="Rectangle 96"/>
            <p:cNvGrpSpPr/>
            <p:nvPr/>
          </p:nvGrpSpPr>
          <p:grpSpPr>
            <a:xfrm>
              <a:off x="0" y="0"/>
              <a:ext cx="2183041" cy="1079281"/>
              <a:chOff x="0" y="0"/>
              <a:chExt cx="2183040" cy="1079280"/>
            </a:xfrm>
          </p:grpSpPr>
          <p:sp>
            <p:nvSpPr>
              <p:cNvPr id="141" name="Rectangle"/>
              <p:cNvSpPr/>
              <p:nvPr/>
            </p:nvSpPr>
            <p:spPr>
              <a:xfrm>
                <a:off x="-1" y="-1"/>
                <a:ext cx="2183042" cy="1079282"/>
              </a:xfrm>
              <a:prstGeom prst="rect">
                <a:avLst/>
              </a:prstGeom>
              <a:solidFill>
                <a:srgbClr val="604A7B"/>
              </a:solidFill>
              <a:ln w="50800" cap="flat">
                <a:solidFill>
                  <a:srgbClr val="403152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pc="-2" sz="2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2" name="Théorie"/>
              <p:cNvSpPr txBox="1"/>
              <p:nvPr/>
            </p:nvSpPr>
            <p:spPr>
              <a:xfrm>
                <a:off x="115399" y="303589"/>
                <a:ext cx="1952241" cy="472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b="1" spc="-2" sz="2000">
                    <a:solidFill>
                      <a:srgbClr val="FFFFFF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lvl1pPr>
              </a:lstStyle>
              <a:p>
                <a:pPr/>
                <a:r>
                  <a:t>Théorie</a:t>
                </a:r>
              </a:p>
            </p:txBody>
          </p:sp>
        </p:grpSp>
        <p:grpSp>
          <p:nvGrpSpPr>
            <p:cNvPr id="146" name="Rectangle 100"/>
            <p:cNvGrpSpPr/>
            <p:nvPr/>
          </p:nvGrpSpPr>
          <p:grpSpPr>
            <a:xfrm>
              <a:off x="4199760" y="0"/>
              <a:ext cx="4591441" cy="1080001"/>
              <a:chOff x="0" y="0"/>
              <a:chExt cx="4591439" cy="1079999"/>
            </a:xfrm>
          </p:grpSpPr>
          <p:sp>
            <p:nvSpPr>
              <p:cNvPr id="144" name="Rectangle"/>
              <p:cNvSpPr/>
              <p:nvPr/>
            </p:nvSpPr>
            <p:spPr>
              <a:xfrm>
                <a:off x="0" y="0"/>
                <a:ext cx="4591440" cy="1080000"/>
              </a:xfrm>
              <a:prstGeom prst="rect">
                <a:avLst/>
              </a:prstGeom>
              <a:solidFill>
                <a:srgbClr val="B3A2C7"/>
              </a:solidFill>
              <a:ln w="50800" cap="flat">
                <a:solidFill>
                  <a:srgbClr val="403152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5" name="THÉORIE…"/>
              <p:cNvSpPr txBox="1"/>
              <p:nvPr/>
            </p:nvSpPr>
            <p:spPr>
              <a:xfrm>
                <a:off x="115400" y="25400"/>
                <a:ext cx="4360641" cy="929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algn="ctr"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THÉORIE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Ana M. TEIXEIRA</a:t>
                </a:r>
              </a:p>
            </p:txBody>
          </p:sp>
        </p:grpSp>
        <p:grpSp>
          <p:nvGrpSpPr>
            <p:cNvPr id="149" name="Rectangle 33"/>
            <p:cNvGrpSpPr/>
            <p:nvPr/>
          </p:nvGrpSpPr>
          <p:grpSpPr>
            <a:xfrm>
              <a:off x="2178719" y="0"/>
              <a:ext cx="2018881" cy="1100453"/>
              <a:chOff x="0" y="0"/>
              <a:chExt cx="2018880" cy="1100452"/>
            </a:xfrm>
          </p:grpSpPr>
          <p:sp>
            <p:nvSpPr>
              <p:cNvPr id="147" name="Rectangle"/>
              <p:cNvSpPr/>
              <p:nvPr/>
            </p:nvSpPr>
            <p:spPr>
              <a:xfrm>
                <a:off x="0" y="0"/>
                <a:ext cx="2018881" cy="1079281"/>
              </a:xfrm>
              <a:prstGeom prst="rect">
                <a:avLst/>
              </a:prstGeom>
              <a:solidFill>
                <a:srgbClr val="B3A2C7"/>
              </a:solidFill>
              <a:ln w="50800" cap="flat">
                <a:solidFill>
                  <a:srgbClr val="403152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48" name="Correspondante…"/>
              <p:cNvSpPr txBox="1"/>
              <p:nvPr/>
            </p:nvSpPr>
            <p:spPr>
              <a:xfrm>
                <a:off x="115400" y="25400"/>
                <a:ext cx="1788081" cy="10750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algn="ctr" defTabSz="1828800">
                  <a:spcBef>
                    <a:spcPts val="0"/>
                  </a:spcBef>
                  <a:defRPr spc="-2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  <a:p>
                <a:pPr algn="ctr" defTabSz="1828800">
                  <a:spcBef>
                    <a:spcPts val="0"/>
                  </a:spcBef>
                  <a:defRPr spc="-2" sz="14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Correspondante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algn="ctr"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Ana M. TEIXEIRA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0" name="Groupe 2"/>
          <p:cNvGrpSpPr/>
          <p:nvPr/>
        </p:nvGrpSpPr>
        <p:grpSpPr>
          <a:xfrm>
            <a:off x="3567839" y="11322719"/>
            <a:ext cx="8791921" cy="1698074"/>
            <a:chOff x="0" y="0"/>
            <a:chExt cx="8791919" cy="1698072"/>
          </a:xfrm>
        </p:grpSpPr>
        <p:grpSp>
          <p:nvGrpSpPr>
            <p:cNvPr id="153" name="Rectangle 101"/>
            <p:cNvGrpSpPr/>
            <p:nvPr/>
          </p:nvGrpSpPr>
          <p:grpSpPr>
            <a:xfrm>
              <a:off x="4213439" y="719"/>
              <a:ext cx="4578481" cy="1697354"/>
              <a:chOff x="0" y="0"/>
              <a:chExt cx="4578480" cy="1697352"/>
            </a:xfrm>
          </p:grpSpPr>
          <p:sp>
            <p:nvSpPr>
              <p:cNvPr id="151" name="Rectangle"/>
              <p:cNvSpPr/>
              <p:nvPr/>
            </p:nvSpPr>
            <p:spPr>
              <a:xfrm>
                <a:off x="0" y="0"/>
                <a:ext cx="4578481" cy="1393921"/>
              </a:xfrm>
              <a:prstGeom prst="rect">
                <a:avLst/>
              </a:prstGeom>
              <a:solidFill>
                <a:srgbClr val="C3D69B"/>
              </a:solidFill>
              <a:ln w="50800" cap="flat">
                <a:solidFill>
                  <a:srgbClr val="4F6228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2" name="ENVIRONNEMENT / ÉNERGIE…"/>
              <p:cNvSpPr txBox="1"/>
              <p:nvPr/>
            </p:nvSpPr>
            <p:spPr>
              <a:xfrm>
                <a:off x="115400" y="25400"/>
                <a:ext cx="4347681" cy="16719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ENVIRONNEMENT / ÉNERGIE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Vincent BRETON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SANTÉ 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Patrick VERNET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Rectangle 36"/>
            <p:cNvGrpSpPr/>
            <p:nvPr/>
          </p:nvGrpSpPr>
          <p:grpSpPr>
            <a:xfrm>
              <a:off x="2178720" y="720"/>
              <a:ext cx="2038321" cy="1394640"/>
              <a:chOff x="0" y="0"/>
              <a:chExt cx="2038319" cy="1394639"/>
            </a:xfrm>
          </p:grpSpPr>
          <p:sp>
            <p:nvSpPr>
              <p:cNvPr id="154" name="Rectangle"/>
              <p:cNvSpPr/>
              <p:nvPr/>
            </p:nvSpPr>
            <p:spPr>
              <a:xfrm>
                <a:off x="0" y="0"/>
                <a:ext cx="2038320" cy="1394640"/>
              </a:xfrm>
              <a:prstGeom prst="rect">
                <a:avLst/>
              </a:prstGeom>
              <a:solidFill>
                <a:srgbClr val="C3D69B"/>
              </a:solidFill>
              <a:ln w="50800" cap="flat">
                <a:solidFill>
                  <a:srgbClr val="4F6228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5" name="Correspondante…"/>
              <p:cNvSpPr txBox="1"/>
              <p:nvPr/>
            </p:nvSpPr>
            <p:spPr>
              <a:xfrm>
                <a:off x="115400" y="25400"/>
                <a:ext cx="1807520" cy="10750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algn="ctr" defTabSz="1828800">
                  <a:spcBef>
                    <a:spcPts val="0"/>
                  </a:spcBef>
                  <a:defRPr spc="-2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  <a:p>
                <a:pPr algn="ctr" defTabSz="1828800">
                  <a:spcBef>
                    <a:spcPts val="0"/>
                  </a:spcBef>
                  <a:defRPr spc="-2" sz="14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Correspondante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algn="ctr"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Lydia MAIGNE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9" name="Rectangle 97"/>
            <p:cNvGrpSpPr/>
            <p:nvPr/>
          </p:nvGrpSpPr>
          <p:grpSpPr>
            <a:xfrm>
              <a:off x="0" y="0"/>
              <a:ext cx="2178001" cy="1393921"/>
              <a:chOff x="0" y="0"/>
              <a:chExt cx="2178000" cy="1393920"/>
            </a:xfrm>
          </p:grpSpPr>
          <p:sp>
            <p:nvSpPr>
              <p:cNvPr id="157" name="Rectangle"/>
              <p:cNvSpPr/>
              <p:nvPr/>
            </p:nvSpPr>
            <p:spPr>
              <a:xfrm>
                <a:off x="-1" y="-1"/>
                <a:ext cx="2178002" cy="1393922"/>
              </a:xfrm>
              <a:prstGeom prst="rect">
                <a:avLst/>
              </a:prstGeom>
              <a:solidFill>
                <a:srgbClr val="77933C"/>
              </a:solidFill>
              <a:ln w="50800" cap="flat">
                <a:solidFill>
                  <a:srgbClr val="4F6228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pc="-2" sz="2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8" name="Santé Environnement Énergie"/>
              <p:cNvSpPr txBox="1"/>
              <p:nvPr/>
            </p:nvSpPr>
            <p:spPr>
              <a:xfrm>
                <a:off x="115399" y="168809"/>
                <a:ext cx="1947201" cy="1056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ctr">
                <a:spAutoFit/>
              </a:bodyPr>
              <a:lstStyle/>
              <a:p>
                <a:pPr algn="ctr" defTabSz="1828800">
                  <a:spcBef>
                    <a:spcPts val="0"/>
                  </a:spcBef>
                  <a:defRPr b="1" spc="-2" sz="2000">
                    <a:solidFill>
                      <a:srgbClr val="FFFFFF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Santé Environnement</a:t>
                </a:r>
                <a:br/>
                <a:r>
                  <a:t>Énergie</a:t>
                </a:r>
              </a:p>
            </p:txBody>
          </p:sp>
        </p:grpSp>
      </p:grpSp>
      <p:grpSp>
        <p:nvGrpSpPr>
          <p:cNvPr id="171" name="Groupe 8"/>
          <p:cNvGrpSpPr/>
          <p:nvPr/>
        </p:nvGrpSpPr>
        <p:grpSpPr>
          <a:xfrm>
            <a:off x="15487439" y="8140320"/>
            <a:ext cx="5511601" cy="4924801"/>
            <a:chOff x="0" y="0"/>
            <a:chExt cx="5511600" cy="4924800"/>
          </a:xfrm>
        </p:grpSpPr>
        <p:grpSp>
          <p:nvGrpSpPr>
            <p:cNvPr id="168" name="Groupe 5"/>
            <p:cNvGrpSpPr/>
            <p:nvPr/>
          </p:nvGrpSpPr>
          <p:grpSpPr>
            <a:xfrm>
              <a:off x="-1" y="-1"/>
              <a:ext cx="5511602" cy="4924802"/>
              <a:chOff x="0" y="0"/>
              <a:chExt cx="5511600" cy="4924800"/>
            </a:xfrm>
          </p:grpSpPr>
          <p:grpSp>
            <p:nvGrpSpPr>
              <p:cNvPr id="165" name="Groupe 49"/>
              <p:cNvGrpSpPr/>
              <p:nvPr/>
            </p:nvGrpSpPr>
            <p:grpSpPr>
              <a:xfrm>
                <a:off x="-1" y="-1"/>
                <a:ext cx="5511602" cy="4924802"/>
                <a:chOff x="0" y="0"/>
                <a:chExt cx="5511600" cy="4924800"/>
              </a:xfrm>
            </p:grpSpPr>
            <p:sp>
              <p:nvSpPr>
                <p:cNvPr id="161" name="Rectangle 54"/>
                <p:cNvSpPr/>
                <p:nvPr/>
              </p:nvSpPr>
              <p:spPr>
                <a:xfrm>
                  <a:off x="-1" y="132480"/>
                  <a:ext cx="5511602" cy="4792321"/>
                </a:xfrm>
                <a:prstGeom prst="rect">
                  <a:avLst/>
                </a:prstGeom>
                <a:solidFill>
                  <a:srgbClr val="4F81BD"/>
                </a:solidFill>
                <a:ln w="50800" cap="flat">
                  <a:solidFill>
                    <a:srgbClr val="1F497D"/>
                  </a:solidFill>
                  <a:prstDash val="solid"/>
                  <a:round/>
                </a:ln>
                <a:effectLst/>
              </p:spPr>
              <p:txBody>
                <a:bodyPr wrap="square" lIns="91439" tIns="91439" rIns="91439" bIns="91439" numCol="1" anchor="ctr">
                  <a:noAutofit/>
                </a:bodyPr>
                <a:lstStyle/>
                <a:p>
                  <a:pPr algn="ctr" defTabSz="1828800">
                    <a:spcBef>
                      <a:spcPts val="0"/>
                    </a:spcBef>
                    <a:defRPr spc="-2" sz="36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grpSp>
              <p:nvGrpSpPr>
                <p:cNvPr id="164" name="Rectangle 55"/>
                <p:cNvGrpSpPr/>
                <p:nvPr/>
              </p:nvGrpSpPr>
              <p:grpSpPr>
                <a:xfrm>
                  <a:off x="-1" y="0"/>
                  <a:ext cx="5511602" cy="686161"/>
                  <a:chOff x="0" y="0"/>
                  <a:chExt cx="5511600" cy="686160"/>
                </a:xfrm>
              </p:grpSpPr>
              <p:sp>
                <p:nvSpPr>
                  <p:cNvPr id="162" name="Rectangle"/>
                  <p:cNvSpPr/>
                  <p:nvPr/>
                </p:nvSpPr>
                <p:spPr>
                  <a:xfrm>
                    <a:off x="-1" y="-1"/>
                    <a:ext cx="5511602" cy="686162"/>
                  </a:xfrm>
                  <a:prstGeom prst="rect">
                    <a:avLst/>
                  </a:prstGeom>
                  <a:solidFill>
                    <a:srgbClr val="E46C0A"/>
                  </a:solidFill>
                  <a:ln w="50800" cap="flat">
                    <a:solidFill>
                      <a:srgbClr val="3A5F8B"/>
                    </a:solidFill>
                    <a:prstDash val="solid"/>
                    <a:round/>
                  </a:ln>
                  <a:effectLst/>
                </p:spPr>
                <p:txBody>
                  <a:bodyPr wrap="square" lIns="91439" tIns="91439" rIns="91439" bIns="91439" numCol="1" anchor="ctr">
                    <a:noAutofit/>
                  </a:bodyPr>
                  <a:lstStyle/>
                  <a:p>
                    <a:pPr algn="ctr" defTabSz="1828800">
                      <a:spcBef>
                        <a:spcPts val="0"/>
                      </a:spcBef>
                      <a:defRPr spc="-2"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3" name="PLATEFORMES &amp; PLATEAUX"/>
                  <p:cNvSpPr txBox="1"/>
                  <p:nvPr/>
                </p:nvSpPr>
                <p:spPr>
                  <a:xfrm>
                    <a:off x="115399" y="81630"/>
                    <a:ext cx="5280802" cy="52290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89999" tIns="89999" rIns="89999" bIns="89999" numCol="1" anchor="ctr">
                    <a:spAutoFit/>
                  </a:bodyPr>
                  <a:lstStyle>
                    <a:lvl1pPr algn="ctr" defTabSz="1828800">
                      <a:spcBef>
                        <a:spcPts val="0"/>
                      </a:spcBef>
                      <a:defRPr b="1" spc="-2" sz="2400">
                        <a:solidFill>
                          <a:srgbClr val="FFFFFF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defRPr>
                    </a:lvl1pPr>
                  </a:lstStyle>
                  <a:p>
                    <a:pPr/>
                    <a:r>
                      <a:t>PLATEFORMES &amp; PLATEAUX</a:t>
                    </a:r>
                  </a:p>
                </p:txBody>
              </p:sp>
            </p:grpSp>
          </p:grpSp>
          <p:sp>
            <p:nvSpPr>
              <p:cNvPr id="166" name="ZoneTexte 42"/>
              <p:cNvSpPr/>
              <p:nvPr/>
            </p:nvSpPr>
            <p:spPr>
              <a:xfrm>
                <a:off x="132480" y="742320"/>
                <a:ext cx="5240161" cy="919776"/>
              </a:xfrm>
              <a:prstGeom prst="rect">
                <a:avLst/>
              </a:prstGeom>
              <a:solidFill>
                <a:srgbClr val="FFFFFF"/>
              </a:solidFill>
              <a:ln w="3175" cap="flat">
                <a:solidFill>
                  <a:srgbClr val="1F497D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defTabSz="1828800">
                  <a:spcBef>
                    <a:spcPts val="0"/>
                  </a:spcBef>
                  <a:defRPr spc="-2" sz="22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MiCA</a:t>
                </a:r>
                <a:r>
                  <a:rPr sz="2800">
                    <a:solidFill>
                      <a:srgbClr val="FF0000"/>
                    </a:solidFill>
                  </a:rPr>
                  <a:t> </a:t>
                </a:r>
                <a:r>
                  <a:rPr sz="1600"/>
                  <a:t>	      </a:t>
                </a:r>
                <a:r>
                  <a:rPr sz="1600">
                    <a:latin typeface="Arial Narrow"/>
                    <a:ea typeface="Arial Narrow"/>
                    <a:cs typeface="Arial Narrow"/>
                    <a:sym typeface="Arial Narrow"/>
                  </a:rPr>
                  <a:t>Frédéric JOUVE </a:t>
                </a:r>
                <a:r>
                  <a:rPr cap="all" sz="1600">
                    <a:latin typeface="Arial Narrow"/>
                    <a:ea typeface="Arial Narrow"/>
                    <a:cs typeface="Arial Narrow"/>
                    <a:sym typeface="Arial Narrow"/>
                  </a:rPr>
                  <a:t>–</a:t>
                </a:r>
                <a:r>
                  <a:rPr sz="1600">
                    <a:latin typeface="Arial Narrow"/>
                    <a:ea typeface="Arial Narrow"/>
                    <a:cs typeface="Arial Narrow"/>
                    <a:sym typeface="Arial Narrow"/>
                  </a:rPr>
                  <a:t> Laurent ROYER </a:t>
                </a:r>
                <a:endParaRPr sz="1600"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                                                                          Romain MADAR</a:t>
                </a:r>
              </a:p>
            </p:txBody>
          </p:sp>
          <p:sp>
            <p:nvSpPr>
              <p:cNvPr id="167" name="ZoneTexte 56"/>
              <p:cNvSpPr/>
              <p:nvPr/>
            </p:nvSpPr>
            <p:spPr>
              <a:xfrm>
                <a:off x="128159" y="3772799"/>
                <a:ext cx="5253122" cy="1002326"/>
              </a:xfrm>
              <a:prstGeom prst="rect">
                <a:avLst/>
              </a:prstGeom>
              <a:solidFill>
                <a:srgbClr val="FFFFFF"/>
              </a:solidFill>
              <a:ln w="3175" cap="flat">
                <a:solidFill>
                  <a:srgbClr val="1F497D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defTabSz="1828800">
                  <a:lnSpc>
                    <a:spcPct val="150000"/>
                  </a:lnSpc>
                  <a:spcBef>
                    <a:spcPts val="0"/>
                  </a:spcBef>
                  <a:defRPr spc="-2" sz="22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TIER 2 – LCG</a:t>
                </a:r>
                <a:r>
                  <a:rPr cap="all" sz="1600"/>
                  <a:t> </a:t>
                </a:r>
                <a:r>
                  <a:rPr cap="all" sz="1600">
                    <a:latin typeface="Arial Narrow"/>
                    <a:ea typeface="Arial Narrow"/>
                    <a:cs typeface="Arial Narrow"/>
                    <a:sym typeface="Arial Narrow"/>
                  </a:rPr>
                  <a:t>               J</a:t>
                </a:r>
                <a:r>
                  <a:rPr sz="1600">
                    <a:latin typeface="Arial Narrow"/>
                    <a:ea typeface="Arial Narrow"/>
                    <a:cs typeface="Arial Narrow"/>
                    <a:sym typeface="Arial Narrow"/>
                  </a:rPr>
                  <a:t>ean-Claude </a:t>
                </a:r>
                <a:r>
                  <a:rPr cap="all" sz="1600">
                    <a:latin typeface="Arial Narrow"/>
                    <a:ea typeface="Arial Narrow"/>
                    <a:cs typeface="Arial Narrow"/>
                    <a:sym typeface="Arial Narrow"/>
                  </a:rPr>
                  <a:t>Chevaleyre</a:t>
                </a:r>
                <a:endParaRPr sz="1600"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lnSpc>
                    <a:spcPct val="150000"/>
                  </a:lnSpc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                                                                           Eric </a:t>
                </a:r>
                <a:r>
                  <a:rPr cap="all"/>
                  <a:t>Cogneras</a:t>
                </a:r>
              </a:p>
            </p:txBody>
          </p:sp>
        </p:grpSp>
        <p:sp>
          <p:nvSpPr>
            <p:cNvPr id="169" name="ZoneTexte 45"/>
            <p:cNvSpPr/>
            <p:nvPr/>
          </p:nvSpPr>
          <p:spPr>
            <a:xfrm>
              <a:off x="125999" y="2699280"/>
              <a:ext cx="5253122" cy="1002326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1F497D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t">
              <a:spAutoFit/>
            </a:bodyPr>
            <a:lstStyle/>
            <a:p>
              <a:pPr defTabSz="1828800">
                <a:lnSpc>
                  <a:spcPct val="150000"/>
                </a:lnSpc>
                <a:spcBef>
                  <a:spcPts val="0"/>
                </a:spcBef>
                <a:defRPr spc="-2" sz="22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PAVIRMA     </a:t>
              </a:r>
              <a:r>
                <a:rPr sz="1600">
                  <a:latin typeface="Arial Narrow"/>
                  <a:ea typeface="Arial Narrow"/>
                  <a:cs typeface="Arial Narrow"/>
                  <a:sym typeface="Arial Narrow"/>
                </a:rPr>
                <a:t>                               Guillaume RIVRAIS </a:t>
              </a: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lnSpc>
                  <a:spcPct val="150000"/>
                </a:lnSpc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                                                                        Patrick CHARDON </a:t>
              </a:r>
            </a:p>
          </p:txBody>
        </p:sp>
        <p:sp>
          <p:nvSpPr>
            <p:cNvPr id="170" name="ZoneTexte 48"/>
            <p:cNvSpPr/>
            <p:nvPr/>
          </p:nvSpPr>
          <p:spPr>
            <a:xfrm>
              <a:off x="125999" y="1619280"/>
              <a:ext cx="5253122" cy="1002326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1F497D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t">
              <a:spAutoFit/>
            </a:bodyPr>
            <a:lstStyle/>
            <a:p>
              <a:pPr defTabSz="1828800">
                <a:lnSpc>
                  <a:spcPct val="150000"/>
                </a:lnSpc>
                <a:spcBef>
                  <a:spcPts val="0"/>
                </a:spcBef>
                <a:defRPr spc="-2" sz="2200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pPr>
              <a:r>
                <a:t>E2CA   </a:t>
              </a:r>
              <a:r>
                <a:rPr sz="1600">
                  <a:latin typeface="Arial Narrow"/>
                  <a:ea typeface="Arial Narrow"/>
                  <a:cs typeface="Arial Narrow"/>
                  <a:sym typeface="Arial Narrow"/>
                </a:rPr>
                <a:t>                                                     Frédéric </a:t>
              </a:r>
              <a:r>
                <a:rPr cap="all" sz="1600">
                  <a:latin typeface="Arial Narrow"/>
                  <a:ea typeface="Arial Narrow"/>
                  <a:cs typeface="Arial Narrow"/>
                  <a:sym typeface="Arial Narrow"/>
                </a:rPr>
                <a:t>JOUVE</a:t>
              </a: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defTabSz="1828800">
                <a:lnSpc>
                  <a:spcPct val="150000"/>
                </a:lnSpc>
                <a:spcBef>
                  <a:spcPts val="0"/>
                </a:spcBef>
                <a:defRPr spc="-2" sz="1600">
                  <a:solidFill>
                    <a:srgbClr val="000000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pPr>
              <a:r>
                <a:t>                                                                Emmanuel </a:t>
              </a:r>
              <a:r>
                <a:rPr cap="all"/>
                <a:t>Bergeret</a:t>
              </a:r>
            </a:p>
          </p:txBody>
        </p:sp>
      </p:grpSp>
      <p:sp>
        <p:nvSpPr>
          <p:cNvPr id="172" name="ZoneTexte 7"/>
          <p:cNvSpPr txBox="1"/>
          <p:nvPr/>
        </p:nvSpPr>
        <p:spPr>
          <a:xfrm>
            <a:off x="6007920" y="12934080"/>
            <a:ext cx="11422081" cy="78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999" tIns="89999" rIns="89999" bIns="89999">
            <a:spAutoFit/>
          </a:bodyPr>
          <a:lstStyle>
            <a:lvl1pPr defTabSz="1828800">
              <a:spcBef>
                <a:spcPts val="0"/>
              </a:spcBef>
              <a:defRPr spc="-2">
                <a:solidFill>
                  <a:srgbClr val="A6A6A6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LPCA - Laboratoire de Physique de Clermont Auvergne</a:t>
            </a:r>
          </a:p>
        </p:txBody>
      </p:sp>
      <p:pic>
        <p:nvPicPr>
          <p:cNvPr id="173" name="Image 9" descr="Image 9"/>
          <p:cNvPicPr>
            <a:picLocks noChangeAspect="1"/>
          </p:cNvPicPr>
          <p:nvPr/>
        </p:nvPicPr>
        <p:blipFill>
          <a:blip r:embed="rId3">
            <a:extLst/>
          </a:blip>
          <a:srcRect l="1279" t="691" r="1395" b="936"/>
          <a:stretch>
            <a:fillRect/>
          </a:stretch>
        </p:blipFill>
        <p:spPr>
          <a:xfrm>
            <a:off x="8352779" y="253824"/>
            <a:ext cx="1081953" cy="1078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fill="norm" stroke="1" extrusionOk="0">
                <a:moveTo>
                  <a:pt x="9797" y="0"/>
                </a:moveTo>
                <a:cubicBezTo>
                  <a:pt x="9404" y="0"/>
                  <a:pt x="9009" y="6"/>
                  <a:pt x="8998" y="24"/>
                </a:cubicBezTo>
                <a:cubicBezTo>
                  <a:pt x="8990" y="38"/>
                  <a:pt x="8910" y="55"/>
                  <a:pt x="8824" y="56"/>
                </a:cubicBezTo>
                <a:cubicBezTo>
                  <a:pt x="8738" y="56"/>
                  <a:pt x="8589" y="65"/>
                  <a:pt x="8492" y="79"/>
                </a:cubicBezTo>
                <a:cubicBezTo>
                  <a:pt x="8394" y="94"/>
                  <a:pt x="8279" y="112"/>
                  <a:pt x="8231" y="119"/>
                </a:cubicBezTo>
                <a:cubicBezTo>
                  <a:pt x="8182" y="126"/>
                  <a:pt x="8116" y="139"/>
                  <a:pt x="8088" y="151"/>
                </a:cubicBezTo>
                <a:cubicBezTo>
                  <a:pt x="8060" y="163"/>
                  <a:pt x="7995" y="185"/>
                  <a:pt x="7946" y="191"/>
                </a:cubicBezTo>
                <a:cubicBezTo>
                  <a:pt x="7780" y="212"/>
                  <a:pt x="7555" y="255"/>
                  <a:pt x="7416" y="302"/>
                </a:cubicBezTo>
                <a:cubicBezTo>
                  <a:pt x="7339" y="328"/>
                  <a:pt x="7232" y="356"/>
                  <a:pt x="7178" y="366"/>
                </a:cubicBezTo>
                <a:cubicBezTo>
                  <a:pt x="7124" y="375"/>
                  <a:pt x="7066" y="393"/>
                  <a:pt x="7044" y="405"/>
                </a:cubicBezTo>
                <a:cubicBezTo>
                  <a:pt x="7021" y="418"/>
                  <a:pt x="6948" y="448"/>
                  <a:pt x="6886" y="469"/>
                </a:cubicBezTo>
                <a:cubicBezTo>
                  <a:pt x="6680" y="538"/>
                  <a:pt x="6579" y="578"/>
                  <a:pt x="6561" y="596"/>
                </a:cubicBezTo>
                <a:cubicBezTo>
                  <a:pt x="6552" y="606"/>
                  <a:pt x="6534" y="612"/>
                  <a:pt x="6514" y="612"/>
                </a:cubicBezTo>
                <a:cubicBezTo>
                  <a:pt x="6494" y="612"/>
                  <a:pt x="6430" y="629"/>
                  <a:pt x="6379" y="652"/>
                </a:cubicBezTo>
                <a:cubicBezTo>
                  <a:pt x="6328" y="674"/>
                  <a:pt x="6265" y="704"/>
                  <a:pt x="6237" y="715"/>
                </a:cubicBezTo>
                <a:cubicBezTo>
                  <a:pt x="6057" y="788"/>
                  <a:pt x="5347" y="1154"/>
                  <a:pt x="5184" y="1256"/>
                </a:cubicBezTo>
                <a:cubicBezTo>
                  <a:pt x="5076" y="1323"/>
                  <a:pt x="4977" y="1375"/>
                  <a:pt x="4963" y="1375"/>
                </a:cubicBezTo>
                <a:cubicBezTo>
                  <a:pt x="4949" y="1375"/>
                  <a:pt x="4931" y="1385"/>
                  <a:pt x="4931" y="1399"/>
                </a:cubicBezTo>
                <a:cubicBezTo>
                  <a:pt x="4931" y="1413"/>
                  <a:pt x="4928" y="1423"/>
                  <a:pt x="4915" y="1423"/>
                </a:cubicBezTo>
                <a:cubicBezTo>
                  <a:pt x="4903" y="1423"/>
                  <a:pt x="4823" y="1470"/>
                  <a:pt x="4741" y="1526"/>
                </a:cubicBezTo>
                <a:cubicBezTo>
                  <a:pt x="4660" y="1582"/>
                  <a:pt x="4504" y="1688"/>
                  <a:pt x="4393" y="1764"/>
                </a:cubicBezTo>
                <a:cubicBezTo>
                  <a:pt x="4281" y="1840"/>
                  <a:pt x="4148" y="1939"/>
                  <a:pt x="4100" y="1979"/>
                </a:cubicBezTo>
                <a:cubicBezTo>
                  <a:pt x="3613" y="2381"/>
                  <a:pt x="3430" y="2539"/>
                  <a:pt x="3103" y="2853"/>
                </a:cubicBezTo>
                <a:cubicBezTo>
                  <a:pt x="2674" y="3265"/>
                  <a:pt x="2070" y="3926"/>
                  <a:pt x="1821" y="4252"/>
                </a:cubicBezTo>
                <a:cubicBezTo>
                  <a:pt x="1786" y="4297"/>
                  <a:pt x="1725" y="4373"/>
                  <a:pt x="1687" y="4419"/>
                </a:cubicBezTo>
                <a:cubicBezTo>
                  <a:pt x="1648" y="4464"/>
                  <a:pt x="1615" y="4514"/>
                  <a:pt x="1615" y="4530"/>
                </a:cubicBezTo>
                <a:cubicBezTo>
                  <a:pt x="1615" y="4545"/>
                  <a:pt x="1610" y="4554"/>
                  <a:pt x="1600" y="4554"/>
                </a:cubicBezTo>
                <a:cubicBezTo>
                  <a:pt x="1589" y="4554"/>
                  <a:pt x="1547" y="4598"/>
                  <a:pt x="1513" y="4649"/>
                </a:cubicBezTo>
                <a:cubicBezTo>
                  <a:pt x="1478" y="4700"/>
                  <a:pt x="1440" y="4753"/>
                  <a:pt x="1426" y="4768"/>
                </a:cubicBezTo>
                <a:cubicBezTo>
                  <a:pt x="1411" y="4783"/>
                  <a:pt x="1342" y="4886"/>
                  <a:pt x="1275" y="4991"/>
                </a:cubicBezTo>
                <a:cubicBezTo>
                  <a:pt x="1208" y="5096"/>
                  <a:pt x="1113" y="5240"/>
                  <a:pt x="1062" y="5317"/>
                </a:cubicBezTo>
                <a:cubicBezTo>
                  <a:pt x="1010" y="5394"/>
                  <a:pt x="896" y="5603"/>
                  <a:pt x="808" y="5777"/>
                </a:cubicBezTo>
                <a:cubicBezTo>
                  <a:pt x="721" y="5952"/>
                  <a:pt x="637" y="6105"/>
                  <a:pt x="626" y="6119"/>
                </a:cubicBezTo>
                <a:cubicBezTo>
                  <a:pt x="616" y="6133"/>
                  <a:pt x="597" y="6172"/>
                  <a:pt x="587" y="6207"/>
                </a:cubicBezTo>
                <a:cubicBezTo>
                  <a:pt x="576" y="6242"/>
                  <a:pt x="540" y="6348"/>
                  <a:pt x="500" y="6437"/>
                </a:cubicBezTo>
                <a:cubicBezTo>
                  <a:pt x="459" y="6527"/>
                  <a:pt x="413" y="6627"/>
                  <a:pt x="405" y="6668"/>
                </a:cubicBezTo>
                <a:cubicBezTo>
                  <a:pt x="397" y="6708"/>
                  <a:pt x="385" y="6747"/>
                  <a:pt x="373" y="6755"/>
                </a:cubicBezTo>
                <a:cubicBezTo>
                  <a:pt x="361" y="6762"/>
                  <a:pt x="349" y="6795"/>
                  <a:pt x="349" y="6826"/>
                </a:cubicBezTo>
                <a:cubicBezTo>
                  <a:pt x="349" y="6858"/>
                  <a:pt x="338" y="6901"/>
                  <a:pt x="326" y="6914"/>
                </a:cubicBezTo>
                <a:cubicBezTo>
                  <a:pt x="306" y="6935"/>
                  <a:pt x="271" y="7059"/>
                  <a:pt x="231" y="7256"/>
                </a:cubicBezTo>
                <a:cubicBezTo>
                  <a:pt x="224" y="7291"/>
                  <a:pt x="210" y="7339"/>
                  <a:pt x="199" y="7367"/>
                </a:cubicBezTo>
                <a:cubicBezTo>
                  <a:pt x="164" y="7456"/>
                  <a:pt x="121" y="7668"/>
                  <a:pt x="104" y="7852"/>
                </a:cubicBezTo>
                <a:cubicBezTo>
                  <a:pt x="95" y="7950"/>
                  <a:pt x="83" y="8036"/>
                  <a:pt x="72" y="8050"/>
                </a:cubicBezTo>
                <a:cubicBezTo>
                  <a:pt x="24" y="8112"/>
                  <a:pt x="-28" y="9658"/>
                  <a:pt x="17" y="9703"/>
                </a:cubicBezTo>
                <a:cubicBezTo>
                  <a:pt x="32" y="9718"/>
                  <a:pt x="49" y="9845"/>
                  <a:pt x="49" y="9989"/>
                </a:cubicBezTo>
                <a:cubicBezTo>
                  <a:pt x="49" y="10131"/>
                  <a:pt x="54" y="10257"/>
                  <a:pt x="65" y="10268"/>
                </a:cubicBezTo>
                <a:cubicBezTo>
                  <a:pt x="75" y="10278"/>
                  <a:pt x="102" y="10433"/>
                  <a:pt x="120" y="10617"/>
                </a:cubicBezTo>
                <a:cubicBezTo>
                  <a:pt x="173" y="11166"/>
                  <a:pt x="176" y="11208"/>
                  <a:pt x="199" y="11261"/>
                </a:cubicBezTo>
                <a:cubicBezTo>
                  <a:pt x="223" y="11315"/>
                  <a:pt x="229" y="11375"/>
                  <a:pt x="278" y="11746"/>
                </a:cubicBezTo>
                <a:cubicBezTo>
                  <a:pt x="295" y="11874"/>
                  <a:pt x="323" y="11990"/>
                  <a:pt x="334" y="12000"/>
                </a:cubicBezTo>
                <a:cubicBezTo>
                  <a:pt x="344" y="12010"/>
                  <a:pt x="349" y="12060"/>
                  <a:pt x="349" y="12111"/>
                </a:cubicBezTo>
                <a:cubicBezTo>
                  <a:pt x="349" y="12163"/>
                  <a:pt x="355" y="12212"/>
                  <a:pt x="365" y="12223"/>
                </a:cubicBezTo>
                <a:cubicBezTo>
                  <a:pt x="376" y="12233"/>
                  <a:pt x="404" y="12330"/>
                  <a:pt x="421" y="12437"/>
                </a:cubicBezTo>
                <a:cubicBezTo>
                  <a:pt x="467" y="12736"/>
                  <a:pt x="478" y="12811"/>
                  <a:pt x="500" y="12866"/>
                </a:cubicBezTo>
                <a:cubicBezTo>
                  <a:pt x="526" y="12931"/>
                  <a:pt x="573" y="13131"/>
                  <a:pt x="595" y="13279"/>
                </a:cubicBezTo>
                <a:cubicBezTo>
                  <a:pt x="604" y="13342"/>
                  <a:pt x="617" y="13409"/>
                  <a:pt x="626" y="13423"/>
                </a:cubicBezTo>
                <a:cubicBezTo>
                  <a:pt x="636" y="13437"/>
                  <a:pt x="658" y="13494"/>
                  <a:pt x="674" y="13550"/>
                </a:cubicBezTo>
                <a:cubicBezTo>
                  <a:pt x="770" y="13891"/>
                  <a:pt x="793" y="13956"/>
                  <a:pt x="808" y="13979"/>
                </a:cubicBezTo>
                <a:cubicBezTo>
                  <a:pt x="818" y="13993"/>
                  <a:pt x="846" y="14079"/>
                  <a:pt x="872" y="14170"/>
                </a:cubicBezTo>
                <a:cubicBezTo>
                  <a:pt x="898" y="14260"/>
                  <a:pt x="935" y="14373"/>
                  <a:pt x="959" y="14416"/>
                </a:cubicBezTo>
                <a:cubicBezTo>
                  <a:pt x="982" y="14459"/>
                  <a:pt x="1012" y="14531"/>
                  <a:pt x="1022" y="14575"/>
                </a:cubicBezTo>
                <a:cubicBezTo>
                  <a:pt x="1032" y="14619"/>
                  <a:pt x="1067" y="14707"/>
                  <a:pt x="1101" y="14774"/>
                </a:cubicBezTo>
                <a:cubicBezTo>
                  <a:pt x="1135" y="14840"/>
                  <a:pt x="1156" y="14905"/>
                  <a:pt x="1157" y="14917"/>
                </a:cubicBezTo>
                <a:cubicBezTo>
                  <a:pt x="1157" y="14928"/>
                  <a:pt x="1210" y="15041"/>
                  <a:pt x="1267" y="15163"/>
                </a:cubicBezTo>
                <a:cubicBezTo>
                  <a:pt x="1325" y="15285"/>
                  <a:pt x="1407" y="15453"/>
                  <a:pt x="1449" y="15544"/>
                </a:cubicBezTo>
                <a:cubicBezTo>
                  <a:pt x="1492" y="15635"/>
                  <a:pt x="1528" y="15720"/>
                  <a:pt x="1536" y="15727"/>
                </a:cubicBezTo>
                <a:cubicBezTo>
                  <a:pt x="1553" y="15742"/>
                  <a:pt x="1580" y="15784"/>
                  <a:pt x="1695" y="16005"/>
                </a:cubicBezTo>
                <a:cubicBezTo>
                  <a:pt x="1742" y="16096"/>
                  <a:pt x="1825" y="16239"/>
                  <a:pt x="1877" y="16323"/>
                </a:cubicBezTo>
                <a:cubicBezTo>
                  <a:pt x="1929" y="16407"/>
                  <a:pt x="2006" y="16540"/>
                  <a:pt x="2051" y="16617"/>
                </a:cubicBezTo>
                <a:cubicBezTo>
                  <a:pt x="2095" y="16694"/>
                  <a:pt x="2136" y="16761"/>
                  <a:pt x="2146" y="16768"/>
                </a:cubicBezTo>
                <a:cubicBezTo>
                  <a:pt x="2155" y="16775"/>
                  <a:pt x="2211" y="16851"/>
                  <a:pt x="2264" y="16935"/>
                </a:cubicBezTo>
                <a:cubicBezTo>
                  <a:pt x="2343" y="17060"/>
                  <a:pt x="2678" y="17519"/>
                  <a:pt x="2763" y="17619"/>
                </a:cubicBezTo>
                <a:cubicBezTo>
                  <a:pt x="2775" y="17633"/>
                  <a:pt x="2833" y="17708"/>
                  <a:pt x="2889" y="17785"/>
                </a:cubicBezTo>
                <a:cubicBezTo>
                  <a:pt x="3102" y="18075"/>
                  <a:pt x="4027" y="19074"/>
                  <a:pt x="4195" y="19192"/>
                </a:cubicBezTo>
                <a:cubicBezTo>
                  <a:pt x="4224" y="19212"/>
                  <a:pt x="4318" y="19291"/>
                  <a:pt x="4401" y="19367"/>
                </a:cubicBezTo>
                <a:cubicBezTo>
                  <a:pt x="4807" y="19740"/>
                  <a:pt x="5671" y="20358"/>
                  <a:pt x="6039" y="20543"/>
                </a:cubicBezTo>
                <a:cubicBezTo>
                  <a:pt x="6122" y="20585"/>
                  <a:pt x="6198" y="20628"/>
                  <a:pt x="6205" y="20638"/>
                </a:cubicBezTo>
                <a:cubicBezTo>
                  <a:pt x="6219" y="20658"/>
                  <a:pt x="6604" y="20851"/>
                  <a:pt x="6775" y="20925"/>
                </a:cubicBezTo>
                <a:cubicBezTo>
                  <a:pt x="6875" y="20968"/>
                  <a:pt x="6889" y="20981"/>
                  <a:pt x="7060" y="21052"/>
                </a:cubicBezTo>
                <a:cubicBezTo>
                  <a:pt x="7108" y="21072"/>
                  <a:pt x="7191" y="21108"/>
                  <a:pt x="7242" y="21131"/>
                </a:cubicBezTo>
                <a:cubicBezTo>
                  <a:pt x="7292" y="21154"/>
                  <a:pt x="7349" y="21171"/>
                  <a:pt x="7368" y="21171"/>
                </a:cubicBezTo>
                <a:cubicBezTo>
                  <a:pt x="7388" y="21171"/>
                  <a:pt x="7418" y="21183"/>
                  <a:pt x="7432" y="21195"/>
                </a:cubicBezTo>
                <a:cubicBezTo>
                  <a:pt x="7445" y="21207"/>
                  <a:pt x="7522" y="21234"/>
                  <a:pt x="7606" y="21258"/>
                </a:cubicBezTo>
                <a:cubicBezTo>
                  <a:pt x="7689" y="21283"/>
                  <a:pt x="7812" y="21317"/>
                  <a:pt x="7875" y="21338"/>
                </a:cubicBezTo>
                <a:cubicBezTo>
                  <a:pt x="8015" y="21385"/>
                  <a:pt x="8262" y="21448"/>
                  <a:pt x="8381" y="21465"/>
                </a:cubicBezTo>
                <a:cubicBezTo>
                  <a:pt x="8430" y="21472"/>
                  <a:pt x="8488" y="21484"/>
                  <a:pt x="8516" y="21497"/>
                </a:cubicBezTo>
                <a:cubicBezTo>
                  <a:pt x="8576" y="21523"/>
                  <a:pt x="8685" y="21540"/>
                  <a:pt x="9038" y="21576"/>
                </a:cubicBezTo>
                <a:cubicBezTo>
                  <a:pt x="9089" y="21581"/>
                  <a:pt x="9136" y="21594"/>
                  <a:pt x="9180" y="21600"/>
                </a:cubicBezTo>
                <a:cubicBezTo>
                  <a:pt x="14926" y="20890"/>
                  <a:pt x="17615" y="18161"/>
                  <a:pt x="21224" y="10641"/>
                </a:cubicBezTo>
                <a:cubicBezTo>
                  <a:pt x="21350" y="10379"/>
                  <a:pt x="21472" y="9867"/>
                  <a:pt x="21572" y="9211"/>
                </a:cubicBezTo>
                <a:cubicBezTo>
                  <a:pt x="21564" y="8979"/>
                  <a:pt x="21545" y="8789"/>
                  <a:pt x="21525" y="8742"/>
                </a:cubicBezTo>
                <a:cubicBezTo>
                  <a:pt x="21512" y="8714"/>
                  <a:pt x="21492" y="8590"/>
                  <a:pt x="21477" y="8464"/>
                </a:cubicBezTo>
                <a:cubicBezTo>
                  <a:pt x="21440" y="8142"/>
                  <a:pt x="21423" y="8037"/>
                  <a:pt x="21398" y="7979"/>
                </a:cubicBezTo>
                <a:cubicBezTo>
                  <a:pt x="21386" y="7951"/>
                  <a:pt x="21367" y="7894"/>
                  <a:pt x="21358" y="7852"/>
                </a:cubicBezTo>
                <a:cubicBezTo>
                  <a:pt x="21349" y="7810"/>
                  <a:pt x="21335" y="7708"/>
                  <a:pt x="21319" y="7629"/>
                </a:cubicBezTo>
                <a:cubicBezTo>
                  <a:pt x="21302" y="7550"/>
                  <a:pt x="21274" y="7473"/>
                  <a:pt x="21263" y="7462"/>
                </a:cubicBezTo>
                <a:cubicBezTo>
                  <a:pt x="21253" y="7452"/>
                  <a:pt x="21248" y="7423"/>
                  <a:pt x="21248" y="7391"/>
                </a:cubicBezTo>
                <a:cubicBezTo>
                  <a:pt x="21248" y="7359"/>
                  <a:pt x="21236" y="7327"/>
                  <a:pt x="21224" y="7319"/>
                </a:cubicBezTo>
                <a:cubicBezTo>
                  <a:pt x="21211" y="7312"/>
                  <a:pt x="21193" y="7262"/>
                  <a:pt x="21184" y="7216"/>
                </a:cubicBezTo>
                <a:cubicBezTo>
                  <a:pt x="21160" y="7086"/>
                  <a:pt x="20886" y="6430"/>
                  <a:pt x="20725" y="6119"/>
                </a:cubicBezTo>
                <a:cubicBezTo>
                  <a:pt x="20531" y="5742"/>
                  <a:pt x="20174" y="5173"/>
                  <a:pt x="19997" y="4967"/>
                </a:cubicBezTo>
                <a:cubicBezTo>
                  <a:pt x="19983" y="4950"/>
                  <a:pt x="19908" y="4862"/>
                  <a:pt x="19831" y="4768"/>
                </a:cubicBezTo>
                <a:cubicBezTo>
                  <a:pt x="19620" y="4508"/>
                  <a:pt x="18930" y="3825"/>
                  <a:pt x="18613" y="3560"/>
                </a:cubicBezTo>
                <a:cubicBezTo>
                  <a:pt x="18551" y="3509"/>
                  <a:pt x="18457" y="3429"/>
                  <a:pt x="18407" y="3385"/>
                </a:cubicBezTo>
                <a:cubicBezTo>
                  <a:pt x="18356" y="3342"/>
                  <a:pt x="18304" y="3306"/>
                  <a:pt x="18288" y="3306"/>
                </a:cubicBezTo>
                <a:cubicBezTo>
                  <a:pt x="18273" y="3306"/>
                  <a:pt x="18256" y="3301"/>
                  <a:pt x="18256" y="3290"/>
                </a:cubicBezTo>
                <a:cubicBezTo>
                  <a:pt x="18256" y="3279"/>
                  <a:pt x="18214" y="3242"/>
                  <a:pt x="18162" y="3211"/>
                </a:cubicBezTo>
                <a:cubicBezTo>
                  <a:pt x="18109" y="3179"/>
                  <a:pt x="18019" y="3117"/>
                  <a:pt x="17964" y="3075"/>
                </a:cubicBezTo>
                <a:cubicBezTo>
                  <a:pt x="17908" y="3034"/>
                  <a:pt x="17840" y="2980"/>
                  <a:pt x="17805" y="2956"/>
                </a:cubicBezTo>
                <a:cubicBezTo>
                  <a:pt x="17771" y="2933"/>
                  <a:pt x="17733" y="2909"/>
                  <a:pt x="17726" y="2901"/>
                </a:cubicBezTo>
                <a:cubicBezTo>
                  <a:pt x="17719" y="2892"/>
                  <a:pt x="17634" y="2834"/>
                  <a:pt x="17536" y="2774"/>
                </a:cubicBezTo>
                <a:cubicBezTo>
                  <a:pt x="17439" y="2713"/>
                  <a:pt x="17335" y="2646"/>
                  <a:pt x="17307" y="2623"/>
                </a:cubicBezTo>
                <a:cubicBezTo>
                  <a:pt x="17251" y="2575"/>
                  <a:pt x="16645" y="2185"/>
                  <a:pt x="16626" y="2185"/>
                </a:cubicBezTo>
                <a:cubicBezTo>
                  <a:pt x="16620" y="2185"/>
                  <a:pt x="16521" y="2133"/>
                  <a:pt x="16413" y="2066"/>
                </a:cubicBezTo>
                <a:cubicBezTo>
                  <a:pt x="16305" y="1999"/>
                  <a:pt x="16175" y="1927"/>
                  <a:pt x="16120" y="1899"/>
                </a:cubicBezTo>
                <a:cubicBezTo>
                  <a:pt x="16064" y="1872"/>
                  <a:pt x="16003" y="1836"/>
                  <a:pt x="15985" y="1820"/>
                </a:cubicBezTo>
                <a:cubicBezTo>
                  <a:pt x="15968" y="1804"/>
                  <a:pt x="15902" y="1764"/>
                  <a:pt x="15835" y="1732"/>
                </a:cubicBezTo>
                <a:cubicBezTo>
                  <a:pt x="15768" y="1700"/>
                  <a:pt x="15708" y="1662"/>
                  <a:pt x="15701" y="1653"/>
                </a:cubicBezTo>
                <a:cubicBezTo>
                  <a:pt x="15682" y="1630"/>
                  <a:pt x="14748" y="1168"/>
                  <a:pt x="14719" y="1168"/>
                </a:cubicBezTo>
                <a:cubicBezTo>
                  <a:pt x="14706" y="1168"/>
                  <a:pt x="14638" y="1140"/>
                  <a:pt x="14569" y="1105"/>
                </a:cubicBezTo>
                <a:cubicBezTo>
                  <a:pt x="14500" y="1070"/>
                  <a:pt x="14436" y="1041"/>
                  <a:pt x="14419" y="1041"/>
                </a:cubicBezTo>
                <a:cubicBezTo>
                  <a:pt x="14402" y="1041"/>
                  <a:pt x="14346" y="1027"/>
                  <a:pt x="14300" y="1001"/>
                </a:cubicBezTo>
                <a:cubicBezTo>
                  <a:pt x="14254" y="976"/>
                  <a:pt x="14175" y="933"/>
                  <a:pt x="14126" y="914"/>
                </a:cubicBezTo>
                <a:cubicBezTo>
                  <a:pt x="14077" y="895"/>
                  <a:pt x="14009" y="867"/>
                  <a:pt x="13968" y="850"/>
                </a:cubicBezTo>
                <a:cubicBezTo>
                  <a:pt x="13747" y="761"/>
                  <a:pt x="13666" y="738"/>
                  <a:pt x="13469" y="675"/>
                </a:cubicBezTo>
                <a:cubicBezTo>
                  <a:pt x="13351" y="638"/>
                  <a:pt x="13236" y="591"/>
                  <a:pt x="13208" y="580"/>
                </a:cubicBezTo>
                <a:cubicBezTo>
                  <a:pt x="13180" y="569"/>
                  <a:pt x="13095" y="547"/>
                  <a:pt x="13018" y="525"/>
                </a:cubicBezTo>
                <a:cubicBezTo>
                  <a:pt x="12941" y="502"/>
                  <a:pt x="12856" y="472"/>
                  <a:pt x="12828" y="461"/>
                </a:cubicBezTo>
                <a:cubicBezTo>
                  <a:pt x="12742" y="426"/>
                  <a:pt x="12473" y="357"/>
                  <a:pt x="12282" y="318"/>
                </a:cubicBezTo>
                <a:cubicBezTo>
                  <a:pt x="12247" y="311"/>
                  <a:pt x="12191" y="290"/>
                  <a:pt x="12163" y="278"/>
                </a:cubicBezTo>
                <a:cubicBezTo>
                  <a:pt x="12136" y="266"/>
                  <a:pt x="12040" y="246"/>
                  <a:pt x="11950" y="230"/>
                </a:cubicBezTo>
                <a:cubicBezTo>
                  <a:pt x="11859" y="215"/>
                  <a:pt x="11727" y="189"/>
                  <a:pt x="11657" y="175"/>
                </a:cubicBezTo>
                <a:cubicBezTo>
                  <a:pt x="11276" y="99"/>
                  <a:pt x="10940" y="57"/>
                  <a:pt x="10755" y="56"/>
                </a:cubicBezTo>
                <a:cubicBezTo>
                  <a:pt x="10676" y="55"/>
                  <a:pt x="10605" y="38"/>
                  <a:pt x="10597" y="24"/>
                </a:cubicBezTo>
                <a:cubicBezTo>
                  <a:pt x="10586" y="6"/>
                  <a:pt x="10191" y="0"/>
                  <a:pt x="9797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80" name="Groupe 50"/>
          <p:cNvGrpSpPr/>
          <p:nvPr/>
        </p:nvGrpSpPr>
        <p:grpSpPr>
          <a:xfrm>
            <a:off x="7725840" y="8264879"/>
            <a:ext cx="6990481" cy="2343414"/>
            <a:chOff x="0" y="0"/>
            <a:chExt cx="6990480" cy="2343412"/>
          </a:xfrm>
        </p:grpSpPr>
        <p:grpSp>
          <p:nvGrpSpPr>
            <p:cNvPr id="176" name="Rectangle 51"/>
            <p:cNvGrpSpPr/>
            <p:nvPr/>
          </p:nvGrpSpPr>
          <p:grpSpPr>
            <a:xfrm>
              <a:off x="0" y="938159"/>
              <a:ext cx="4633920" cy="1405254"/>
              <a:chOff x="0" y="0"/>
              <a:chExt cx="4633919" cy="1405252"/>
            </a:xfrm>
          </p:grpSpPr>
          <p:sp>
            <p:nvSpPr>
              <p:cNvPr id="174" name="Rectangle"/>
              <p:cNvSpPr/>
              <p:nvPr/>
            </p:nvSpPr>
            <p:spPr>
              <a:xfrm>
                <a:off x="0" y="0"/>
                <a:ext cx="4633920" cy="678240"/>
              </a:xfrm>
              <a:prstGeom prst="rect">
                <a:avLst/>
              </a:prstGeom>
              <a:solidFill>
                <a:srgbClr val="B9CDE5"/>
              </a:solidFill>
              <a:ln w="50800" cap="flat">
                <a:solidFill>
                  <a:srgbClr val="3A5F8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75" name="LSST/ZTF                 FINK  Philippe GRIS                        Emille ISHIDA"/>
              <p:cNvSpPr txBox="1"/>
              <p:nvPr/>
            </p:nvSpPr>
            <p:spPr>
              <a:xfrm>
                <a:off x="115400" y="25400"/>
                <a:ext cx="4403120" cy="13798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LSST/ZTF                 FINK</a:t>
                </a:r>
                <a:r>
                  <a:rPr>
                    <a:latin typeface="Arial Narrow"/>
                    <a:ea typeface="Arial Narrow"/>
                    <a:cs typeface="Arial Narrow"/>
                    <a:sym typeface="Arial Narrow"/>
                  </a:rPr>
                  <a:t> </a:t>
                </a:r>
                <a:br>
                  <a:rPr>
                    <a:latin typeface="Arial Narrow"/>
                    <a:ea typeface="Arial Narrow"/>
                    <a:cs typeface="Arial Narrow"/>
                    <a:sym typeface="Arial Narrow"/>
                  </a:rPr>
                </a:br>
                <a:r>
                  <a:rPr>
                    <a:latin typeface="Arial Narrow"/>
                    <a:ea typeface="Arial Narrow"/>
                    <a:cs typeface="Arial Narrow"/>
                    <a:sym typeface="Arial Narrow"/>
                  </a:rPr>
                  <a:t>Philippe GRIS                        Emille ISHIDA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	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9" name="Rectangle 53"/>
            <p:cNvGrpSpPr/>
            <p:nvPr/>
          </p:nvGrpSpPr>
          <p:grpSpPr>
            <a:xfrm>
              <a:off x="0" y="0"/>
              <a:ext cx="6990481" cy="937440"/>
              <a:chOff x="0" y="0"/>
              <a:chExt cx="6990480" cy="937439"/>
            </a:xfrm>
          </p:grpSpPr>
          <p:sp>
            <p:nvSpPr>
              <p:cNvPr id="177" name="Rectangle"/>
              <p:cNvSpPr/>
              <p:nvPr/>
            </p:nvSpPr>
            <p:spPr>
              <a:xfrm>
                <a:off x="-1" y="0"/>
                <a:ext cx="6990482" cy="937440"/>
              </a:xfrm>
              <a:prstGeom prst="rect">
                <a:avLst/>
              </a:prstGeom>
              <a:solidFill>
                <a:srgbClr val="B9CDE5"/>
              </a:solidFill>
              <a:ln w="50800" cap="flat">
                <a:solidFill>
                  <a:srgbClr val="3A5F8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78" name="ATLAS                ALICE           LHCb                COMET…"/>
              <p:cNvSpPr txBox="1"/>
              <p:nvPr/>
            </p:nvSpPr>
            <p:spPr>
              <a:xfrm>
                <a:off x="115399" y="118369"/>
                <a:ext cx="6759682" cy="7007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ctr">
                <a:spAutoFit/>
              </a:bodyPr>
              <a:lstStyle/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ATLAS                ALICE           LHCb                COMET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Djamel BOUMÉDIENE   Xavier LOPEZ       Stéphane MONTEIL    Cristina CÂRLOGANU</a:t>
                </a:r>
              </a:p>
            </p:txBody>
          </p:sp>
        </p:grpSp>
      </p:grpSp>
      <p:grpSp>
        <p:nvGrpSpPr>
          <p:cNvPr id="187" name="Groupe 57"/>
          <p:cNvGrpSpPr/>
          <p:nvPr/>
        </p:nvGrpSpPr>
        <p:grpSpPr>
          <a:xfrm>
            <a:off x="3551280" y="8265600"/>
            <a:ext cx="4175281" cy="1616401"/>
            <a:chOff x="0" y="0"/>
            <a:chExt cx="4175280" cy="1616399"/>
          </a:xfrm>
        </p:grpSpPr>
        <p:grpSp>
          <p:nvGrpSpPr>
            <p:cNvPr id="183" name="Rectangle 58"/>
            <p:cNvGrpSpPr/>
            <p:nvPr/>
          </p:nvGrpSpPr>
          <p:grpSpPr>
            <a:xfrm>
              <a:off x="-1" y="0"/>
              <a:ext cx="2198162" cy="1615680"/>
              <a:chOff x="0" y="0"/>
              <a:chExt cx="2198160" cy="1615679"/>
            </a:xfrm>
          </p:grpSpPr>
          <p:sp>
            <p:nvSpPr>
              <p:cNvPr id="181" name="Rectangle"/>
              <p:cNvSpPr/>
              <p:nvPr/>
            </p:nvSpPr>
            <p:spPr>
              <a:xfrm>
                <a:off x="-1" y="0"/>
                <a:ext cx="2198162" cy="1615680"/>
              </a:xfrm>
              <a:prstGeom prst="rect">
                <a:avLst/>
              </a:prstGeom>
              <a:solidFill>
                <a:srgbClr val="4F81BD"/>
              </a:solidFill>
              <a:ln w="50800" cap="flat">
                <a:solidFill>
                  <a:srgbClr val="3A5F8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pc="-2" sz="20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82" name="Particules et Univers"/>
              <p:cNvSpPr txBox="1"/>
              <p:nvPr/>
            </p:nvSpPr>
            <p:spPr>
              <a:xfrm>
                <a:off x="115399" y="425739"/>
                <a:ext cx="1967361" cy="764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ctr">
                <a:spAutoFit/>
              </a:bodyPr>
              <a:lstStyle>
                <a:lvl1pPr algn="ctr" defTabSz="1828800">
                  <a:spcBef>
                    <a:spcPts val="0"/>
                  </a:spcBef>
                  <a:defRPr b="1" spc="-2" sz="2000">
                    <a:solidFill>
                      <a:srgbClr val="FFFFFF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lvl1pPr>
              </a:lstStyle>
              <a:p>
                <a:pPr/>
                <a:r>
                  <a:t>Particules et Univers</a:t>
                </a:r>
              </a:p>
            </p:txBody>
          </p:sp>
        </p:grpSp>
        <p:grpSp>
          <p:nvGrpSpPr>
            <p:cNvPr id="186" name="Rectangle 59"/>
            <p:cNvGrpSpPr/>
            <p:nvPr/>
          </p:nvGrpSpPr>
          <p:grpSpPr>
            <a:xfrm>
              <a:off x="2195279" y="720"/>
              <a:ext cx="1980001" cy="1615680"/>
              <a:chOff x="0" y="0"/>
              <a:chExt cx="1980000" cy="1615679"/>
            </a:xfrm>
          </p:grpSpPr>
          <p:sp>
            <p:nvSpPr>
              <p:cNvPr id="184" name="Rectangle"/>
              <p:cNvSpPr/>
              <p:nvPr/>
            </p:nvSpPr>
            <p:spPr>
              <a:xfrm>
                <a:off x="-1" y="0"/>
                <a:ext cx="1980002" cy="1615680"/>
              </a:xfrm>
              <a:prstGeom prst="rect">
                <a:avLst/>
              </a:prstGeom>
              <a:solidFill>
                <a:srgbClr val="B9CDE5"/>
              </a:solidFill>
              <a:ln w="50800" cap="flat">
                <a:solidFill>
                  <a:srgbClr val="3A5F8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85" name="Correspondants…"/>
              <p:cNvSpPr txBox="1"/>
              <p:nvPr/>
            </p:nvSpPr>
            <p:spPr>
              <a:xfrm>
                <a:off x="115399" y="25400"/>
                <a:ext cx="1749201" cy="13036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9999" tIns="89999" rIns="89999" bIns="89999" numCol="1" anchor="t">
                <a:spAutoFit/>
              </a:bodyPr>
              <a:lstStyle/>
              <a:p>
                <a:pPr algn="ctr" defTabSz="1828800">
                  <a:spcBef>
                    <a:spcPts val="0"/>
                  </a:spcBef>
                  <a:defRPr spc="-2"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  <a:p>
                <a:pPr algn="ctr" defTabSz="1828800">
                  <a:spcBef>
                    <a:spcPts val="0"/>
                  </a:spcBef>
                  <a:defRPr spc="-2" sz="1400"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  <a:sym typeface="Arial Black"/>
                  </a:defRPr>
                </a:pPr>
                <a:r>
                  <a:t>Correspondants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algn="ctr"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Éric COGNERAS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  <a:p>
                <a:pPr algn="ctr" defTabSz="1828800">
                  <a:spcBef>
                    <a:spcPts val="0"/>
                  </a:spcBef>
                  <a:defRPr spc="-2" sz="160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  <a:sym typeface="Arial Narrow"/>
                  </a:defRPr>
                </a:pPr>
                <a:r>
                  <a:t>Philippe CROCHET</a:t>
                </a:r>
                <a:endParaRPr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0" name="Rectangle 6"/>
          <p:cNvGrpSpPr/>
          <p:nvPr/>
        </p:nvGrpSpPr>
        <p:grpSpPr>
          <a:xfrm>
            <a:off x="7725839" y="7347600"/>
            <a:ext cx="6990482" cy="619201"/>
            <a:chOff x="0" y="0"/>
            <a:chExt cx="6990480" cy="619199"/>
          </a:xfrm>
        </p:grpSpPr>
        <p:sp>
          <p:nvSpPr>
            <p:cNvPr id="188" name="Rectangle"/>
            <p:cNvSpPr/>
            <p:nvPr/>
          </p:nvSpPr>
          <p:spPr>
            <a:xfrm>
              <a:off x="-1" y="0"/>
              <a:ext cx="6990482" cy="619200"/>
            </a:xfrm>
            <a:prstGeom prst="rect">
              <a:avLst/>
            </a:prstGeom>
            <a:solidFill>
              <a:srgbClr val="E46C0A"/>
            </a:solidFill>
            <a:ln w="50800" cap="flat">
              <a:solidFill>
                <a:srgbClr val="3A5F8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spcBef>
                  <a:spcPts val="0"/>
                </a:spcBef>
                <a:defRPr spc="-2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" name="ÉQUIPES"/>
            <p:cNvSpPr txBox="1"/>
            <p:nvPr/>
          </p:nvSpPr>
          <p:spPr>
            <a:xfrm>
              <a:off x="115399" y="48150"/>
              <a:ext cx="6759682" cy="52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89999" tIns="89999" rIns="89999" bIns="89999" numCol="1" anchor="ctr">
              <a:spAutoFit/>
            </a:bodyPr>
            <a:lstStyle>
              <a:lvl1pPr defTabSz="1828800">
                <a:spcBef>
                  <a:spcPts val="0"/>
                </a:spcBef>
                <a:defRPr b="1" spc="-2" sz="2400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pPr/>
              <a:r>
                <a:t>ÉQUIPES</a:t>
              </a:r>
            </a:p>
          </p:txBody>
        </p:sp>
      </p:grpSp>
      <p:pic>
        <p:nvPicPr>
          <p:cNvPr id="191" name="logo-lpc-2025-10.svg" descr="logo-lpc-2025-10.sv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27191" y="21836"/>
            <a:ext cx="2971723" cy="15766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LPCA: who are w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73936">
              <a:defRPr sz="7760"/>
            </a:lvl1pPr>
          </a:lstStyle>
          <a:p>
            <a:pPr/>
            <a:r>
              <a:t>LPCA: who are we?</a:t>
            </a:r>
          </a:p>
        </p:txBody>
      </p:sp>
      <p:sp>
        <p:nvSpPr>
          <p:cNvPr id="194" name="158 people (28% women, 17% non-French)…"/>
          <p:cNvSpPr txBox="1"/>
          <p:nvPr>
            <p:ph type="body" sz="half" idx="1"/>
          </p:nvPr>
        </p:nvSpPr>
        <p:spPr>
          <a:xfrm>
            <a:off x="1219200" y="1514819"/>
            <a:ext cx="21945600" cy="3458141"/>
          </a:xfrm>
          <a:prstGeom prst="rect">
            <a:avLst/>
          </a:prstGeom>
        </p:spPr>
        <p:txBody>
          <a:bodyPr numCol="2" spcCol="1097280"/>
          <a:lstStyle/>
          <a:p>
            <a:pPr marL="452627" indent="-452627" defTabSz="1810511">
              <a:spcBef>
                <a:spcPts val="2400"/>
              </a:spcBef>
              <a:defRPr sz="3959"/>
            </a:pPr>
            <a:r>
              <a:t>158 people (28% women, 17% non-French)</a:t>
            </a:r>
          </a:p>
          <a:p>
            <a:pPr marL="452627" indent="-452627" defTabSz="1810511">
              <a:spcBef>
                <a:spcPts val="2400"/>
              </a:spcBef>
              <a:defRPr sz="3959"/>
            </a:pPr>
            <a:r>
              <a:rPr>
                <a:solidFill>
                  <a:srgbClr val="FF0014"/>
                </a:solidFill>
              </a:rPr>
              <a:t>120 permanent</a:t>
            </a:r>
            <a:r>
              <a:t> (80%, average age: 50.3 yr)</a:t>
            </a:r>
          </a:p>
          <a:p>
            <a:pPr lvl="1" marL="980694" indent="-528066" defTabSz="1810511">
              <a:spcBef>
                <a:spcPts val="2400"/>
              </a:spcBef>
              <a:defRPr sz="3959"/>
            </a:pPr>
            <a:r>
              <a:rPr>
                <a:solidFill>
                  <a:srgbClr val="0433FF"/>
                </a:solidFill>
              </a:rPr>
              <a:t>67 researchers</a:t>
            </a:r>
            <a:r>
              <a:t> (3/4 are university teachers)</a:t>
            </a:r>
          </a:p>
          <a:p>
            <a:pPr lvl="1" marL="980694" indent="-528066" defTabSz="1810511">
              <a:spcBef>
                <a:spcPts val="2400"/>
              </a:spcBef>
              <a:defRPr sz="3959"/>
            </a:pPr>
            <a:r>
              <a:t>53 technicians &amp; engineers (3/4 are CNRS)</a:t>
            </a:r>
          </a:p>
          <a:p>
            <a:pPr marL="452627" indent="-452627" defTabSz="1810511">
              <a:spcBef>
                <a:spcPts val="2400"/>
              </a:spcBef>
              <a:defRPr sz="3959"/>
            </a:pPr>
            <a:r>
              <a:rPr b="1"/>
              <a:t>~500k€</a:t>
            </a:r>
            <a:r>
              <a:t>/yr (CNRS+UCA fundings, + salaries)</a:t>
            </a:r>
          </a:p>
          <a:p>
            <a:pPr marL="452627" indent="-452627" defTabSz="1810511">
              <a:spcBef>
                <a:spcPts val="2400"/>
              </a:spcBef>
              <a:defRPr sz="3959"/>
            </a:pPr>
            <a:r>
              <a:rPr b="1"/>
              <a:t>~400k€</a:t>
            </a:r>
            <a:r>
              <a:t>/yr (projects) </a:t>
            </a:r>
          </a:p>
          <a:p>
            <a:pPr marL="452627" indent="-452627" defTabSz="1810511">
              <a:spcBef>
                <a:spcPts val="2400"/>
              </a:spcBef>
              <a:defRPr sz="3959"/>
            </a:pPr>
            <a:r>
              <a:t>3000 m</a:t>
            </a:r>
            <a:r>
              <a:rPr baseline="31999"/>
              <a:t>2</a:t>
            </a:r>
            <a:r>
              <a:t> at Cézeaux </a:t>
            </a:r>
            <a:br/>
            <a:r>
              <a:t>+ extension in Montluçon</a:t>
            </a:r>
          </a:p>
        </p:txBody>
      </p:sp>
      <p:sp>
        <p:nvSpPr>
          <p:cNvPr id="195" name="Espace réservé du texte 15"/>
          <p:cNvSpPr txBox="1"/>
          <p:nvPr>
            <p:ph type="sldNum" sz="quarter" idx="2"/>
          </p:nvPr>
        </p:nvSpPr>
        <p:spPr>
          <a:xfrm>
            <a:off x="23814544" y="13192819"/>
            <a:ext cx="153964" cy="283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9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2722" t="28650" r="2722" b="4873"/>
          <a:stretch>
            <a:fillRect/>
          </a:stretch>
        </p:blipFill>
        <p:spPr>
          <a:xfrm>
            <a:off x="3981636" y="5311640"/>
            <a:ext cx="16272751" cy="73951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Shape Shape" descr="Shape Shap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17337" y="6497862"/>
            <a:ext cx="5105749" cy="4958608"/>
          </a:xfrm>
          <a:prstGeom prst="rect">
            <a:avLst/>
          </a:prstGeom>
        </p:spPr>
      </p:pic>
      <p:pic>
        <p:nvPicPr>
          <p:cNvPr id="199" name="Shape Shape" descr="Shape Shap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86206" y="6514753"/>
            <a:ext cx="2585775" cy="4980827"/>
          </a:xfrm>
          <a:prstGeom prst="rect">
            <a:avLst/>
          </a:prstGeom>
        </p:spPr>
      </p:pic>
      <p:pic>
        <p:nvPicPr>
          <p:cNvPr id="201" name="Image 23" descr="Image 23"/>
          <p:cNvPicPr>
            <a:picLocks noChangeAspect="1"/>
          </p:cNvPicPr>
          <p:nvPr/>
        </p:nvPicPr>
        <p:blipFill>
          <a:blip r:embed="rId5">
            <a:alphaModFix amt="80534"/>
            <a:extLst/>
          </a:blip>
          <a:srcRect l="0" t="27992" r="5137" b="18216"/>
          <a:stretch>
            <a:fillRect/>
          </a:stretch>
        </p:blipFill>
        <p:spPr>
          <a:xfrm>
            <a:off x="4453930" y="5338429"/>
            <a:ext cx="15476232" cy="7595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mph" nodeType="after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fill="hold"/>
                                        <p:tgtEl>
                                          <p:spTgt spid="201"/>
                                        </p:tgtEl>
                                      </p:cBhvr>
                                      <p:by x="154136" y="154136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path" nodeType="with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-0.138889" origin="layout" pathEditMode="relative">
                                      <p:cBhvr>
                                        <p:cTn id="5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1" grpId="6"/>
      <p:bldP build="p" bldLvl="5" animBg="1" rev="0" advAuto="0" spid="194" grpId="1"/>
      <p:bldP build="whole" bldLvl="1" animBg="1" rev="0" advAuto="0" spid="197" grpId="3"/>
      <p:bldP build="whole" bldLvl="1" animBg="1" rev="0" advAuto="0" spid="196" grpId="2"/>
      <p:bldP build="whole" bldLvl="1" animBg="1" rev="0" advAuto="0" spid="199" grpId="4"/>
      <p:bldP build="whole" bldLvl="1" animBg="1" rev="0" advAuto="0" spid="201" grpId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ent highlight: NODSS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73936">
              <a:defRPr sz="7760"/>
            </a:lvl1pPr>
          </a:lstStyle>
          <a:p>
            <a:pPr/>
            <a:r>
              <a:t>Recent highlight: NODSSUM</a:t>
            </a:r>
          </a:p>
        </p:txBody>
      </p:sp>
      <p:sp>
        <p:nvSpPr>
          <p:cNvPr id="204" name="On June 15- July 12, 4 lab members are on board the ATALANTE  in the Atlantic, 1000km West of Brittany…"/>
          <p:cNvSpPr txBox="1"/>
          <p:nvPr>
            <p:ph type="body" idx="1"/>
          </p:nvPr>
        </p:nvSpPr>
        <p:spPr>
          <a:xfrm>
            <a:off x="1219200" y="1514819"/>
            <a:ext cx="21945600" cy="6798608"/>
          </a:xfrm>
          <a:prstGeom prst="rect">
            <a:avLst/>
          </a:prstGeom>
        </p:spPr>
        <p:txBody>
          <a:bodyPr/>
          <a:lstStyle/>
          <a:p>
            <a:pPr marL="379475" indent="-379475" defTabSz="1517903">
              <a:spcBef>
                <a:spcPts val="2000"/>
              </a:spcBef>
              <a:defRPr sz="3320"/>
            </a:pPr>
            <a:r>
              <a:t>On June 15- July 12, 4 lab members are on board the ATALANTE </a:t>
            </a:r>
            <a:br/>
            <a:r>
              <a:t>in the Atlantic, 1000km West of Brittany</a:t>
            </a:r>
          </a:p>
          <a:p>
            <a:pPr marL="379475" indent="-379475" defTabSz="1517903">
              <a:spcBef>
                <a:spcPts val="2000"/>
              </a:spcBef>
              <a:defRPr sz="3320"/>
            </a:pPr>
            <a:r>
              <a:t>The mission </a:t>
            </a:r>
            <a:r>
              <a:rPr u="sng">
                <a:hlinkClick r:id="rId2" invalidUrl="" action="" tgtFrame="" tooltip="" history="1" highlightClick="0" endSnd="0"/>
              </a:rPr>
              <a:t>Nuclear Ocean Dump Site Survey Monitoring</a:t>
            </a:r>
            <a:br/>
            <a:r>
              <a:t>was co-planned with Ecole Normale Supérieure by </a:t>
            </a:r>
            <a:br/>
            <a:r>
              <a:t>Patrick Chardon (</a:t>
            </a:r>
            <a:r>
              <a:rPr u="sng">
                <a:hlinkClick r:id="rId3" invalidUrl="" action="" tgtFrame="" tooltip="" history="1" highlightClick="0" endSnd="0"/>
              </a:rPr>
              <a:t>médaille de cristal du CNRS 2025</a:t>
            </a:r>
            <a:r>
              <a:t>) to </a:t>
            </a:r>
          </a:p>
          <a:p>
            <a:pPr marL="379475" indent="-379475" defTabSz="1517903">
              <a:spcBef>
                <a:spcPts val="2000"/>
              </a:spcBef>
              <a:defRPr sz="3320"/>
            </a:pPr>
            <a:r>
              <a:t>investigate the fate and effects of the 200.000 barrels with low activity nuclear</a:t>
            </a:r>
            <a:br/>
            <a:r>
              <a:t> waste (97% &lt; 40y lifetime) dumped by </a:t>
            </a:r>
            <a:r>
              <a:rPr b="1"/>
              <a:t>4000m depth</a:t>
            </a:r>
            <a:r>
              <a:t> between 1950 and 1990:</a:t>
            </a:r>
          </a:p>
          <a:p>
            <a:pPr lvl="1" marL="822197" indent="-442722" defTabSz="1517903">
              <a:spcBef>
                <a:spcPts val="2000"/>
              </a:spcBef>
              <a:defRPr sz="3320"/>
            </a:pPr>
            <a:r>
              <a:t>Identify and map the barrels with the pilotless submarine Ulyx with sonar &amp; ultra high res. cameras</a:t>
            </a:r>
          </a:p>
          <a:p>
            <a:pPr lvl="1" marL="822197" indent="-442722" defTabSz="1517903">
              <a:spcBef>
                <a:spcPts val="2000"/>
              </a:spcBef>
              <a:defRPr sz="3320"/>
            </a:pPr>
            <a:r>
              <a:t>Evaluate the state of barrels selected by Ulyx using the Remote Operated Vehicle Victor 6000 </a:t>
            </a:r>
            <a:br/>
            <a:r>
              <a:t>by sampling water, sediments and animals at different distances from 10km to next to the barrels</a:t>
            </a:r>
          </a:p>
          <a:p>
            <a:pPr lvl="1" marL="822197" indent="-442722" defTabSz="1517903">
              <a:spcBef>
                <a:spcPts val="2000"/>
              </a:spcBef>
              <a:defRPr sz="3320"/>
            </a:pPr>
            <a:r>
              <a:t>Evaluate the impacts on ecosystems, e.g. deep sea fish collected by intelligent targeted traps</a:t>
            </a:r>
          </a:p>
        </p:txBody>
      </p:sp>
      <p:sp>
        <p:nvSpPr>
          <p:cNvPr id="205" name="Slide Number"/>
          <p:cNvSpPr txBox="1"/>
          <p:nvPr>
            <p:ph type="sldNum" sz="quarter" idx="2"/>
          </p:nvPr>
        </p:nvSpPr>
        <p:spPr>
          <a:xfrm>
            <a:off x="23814544" y="13192819"/>
            <a:ext cx="153964" cy="283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6" name="Image 5" descr="Image 5"/>
          <p:cNvPicPr>
            <a:picLocks noChangeAspect="1"/>
          </p:cNvPicPr>
          <p:nvPr/>
        </p:nvPicPr>
        <p:blipFill>
          <a:blip r:embed="rId4">
            <a:extLst/>
          </a:blip>
          <a:srcRect l="1239" t="8429" r="103" b="9717"/>
          <a:stretch>
            <a:fillRect/>
          </a:stretch>
        </p:blipFill>
        <p:spPr>
          <a:xfrm>
            <a:off x="1710331" y="8405392"/>
            <a:ext cx="7249218" cy="39995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 11" descr="Image 1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39123" y="8403824"/>
            <a:ext cx="5333237" cy="4001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 12" descr="Image 1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51064" y="1276350"/>
            <a:ext cx="8932937" cy="40942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 13" descr="Image 1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851832" y="8404608"/>
            <a:ext cx="6951734" cy="3914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patrick_chardon_credit_javier_escartin_600x400-2abee.jpg" descr="patrick_chardon_credit_javier_escartin_600x400-2abee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5455067" y="1276350"/>
            <a:ext cx="2732921" cy="40942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G_9062" descr="IMG_9062"/>
          <p:cNvPicPr>
            <a:picLocks noChangeAspect="0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 rot="5400000">
            <a:off x="22057148" y="5368814"/>
            <a:ext cx="1675334" cy="2978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7201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path" nodeType="after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428423 -0.029290" origin="layout" pathEditMode="relative">
                                      <p:cBhvr>
                                        <p:cTn id="50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mph" nodeType="withEffect" presetSubtype="0" presetID="6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1000" fill="hold"/>
                                        <p:tgtEl>
                                          <p:spTgt spid="211"/>
                                        </p:tgtEl>
                                      </p:cBhvr>
                                      <p:by x="589905" y="589905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mediacall" nodeType="clickEffect" presetSubtype="0" presetID="3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7" dur="1000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58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video>
            <p:seq concurrent="1" prevAc="none" nextAc="seek">
              <p:cTn id="59" evtFilter="cancelBubble" nodeType="interactiveSeq" restart="whenNotActive" fill="hold">
                <p:stCondLst>
                  <p:cond delay="0" evt="onClick">
                    <p:tgtEl>
                      <p:spTgt spid="21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3" dur="1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11"/>
                  </p:tgtEl>
                </p:cond>
              </p:nextCondLst>
            </p:seq>
          </p:childTnLst>
        </p:cTn>
      </p:par>
    </p:tnLst>
    <p:bldLst>
      <p:bldP build="whole" bldLvl="1" animBg="1" rev="0" advAuto="0" spid="210" grpId="3"/>
      <p:bldP build="whole" bldLvl="1" animBg="1" rev="0" advAuto="0" spid="207" grpId="5"/>
      <p:bldP build="p" bldLvl="5" animBg="1" rev="0" advAuto="0" spid="204" grpId="1"/>
      <p:bldP build="whole" bldLvl="1" animBg="1" rev="0" advAuto="0" spid="211" grpId="9"/>
      <p:bldP build="whole" bldLvl="1" animBg="1" rev="0" advAuto="0" spid="206" grpId="4"/>
      <p:bldP build="whole" bldLvl="1" animBg="1" rev="0" advAuto="0" spid="208" grpId="2"/>
      <p:bldP build="whole" bldLvl="1" animBg="1" rev="0" advAuto="0" spid="209" grpId="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ent highlight: HGTD/ATLAS@LPC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627632">
              <a:defRPr sz="7119"/>
            </a:lvl1pPr>
          </a:lstStyle>
          <a:p>
            <a:pPr/>
            <a:r>
              <a:t>Recent highlight: HGTD/ATLAS@LPCA</a:t>
            </a:r>
          </a:p>
        </p:txBody>
      </p:sp>
      <p:sp>
        <p:nvSpPr>
          <p:cNvPr id="214" name="Clermont welcomed in July’25 the collaboration meeting of the     ATLAS High Granularity Time Detector week 2025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r>
              <a:t>Clermont welcomed in July’25 the collaboration meeting of the</a:t>
            </a:r>
            <a:br/>
            <a:r>
              <a:t>    ATLAS </a:t>
            </a:r>
            <a:r>
              <a:rPr b="1"/>
              <a:t>H</a:t>
            </a:r>
            <a:r>
              <a:t>igh </a:t>
            </a:r>
            <a:r>
              <a:rPr b="1"/>
              <a:t>G</a:t>
            </a:r>
            <a:r>
              <a:t>ranularity </a:t>
            </a:r>
            <a:r>
              <a:rPr b="1"/>
              <a:t>T</a:t>
            </a:r>
            <a:r>
              <a:t>ime </a:t>
            </a:r>
            <a:r>
              <a:rPr b="1"/>
              <a:t>D</a:t>
            </a:r>
            <a:r>
              <a:t>etector week 2025</a:t>
            </a:r>
          </a:p>
          <a:p>
            <a:pPr/>
            <a:r>
              <a:t>HGTD is absolutely crucial to fight pile-up and take full advantage of HL-LHC, </a:t>
            </a:r>
            <a:br/>
            <a:r>
              <a:t>eg. for extracting the coupling of H with itself.</a:t>
            </a:r>
          </a:p>
          <a:p>
            <a:pPr/>
            <a:r>
              <a:t>Delivering a 30-50 ps time resolution for each track is a real </a:t>
            </a:r>
            <a:r>
              <a:rPr b="1"/>
              <a:t>technical</a:t>
            </a:r>
            <a:r>
              <a:t> </a:t>
            </a:r>
            <a:br/>
            <a:r>
              <a:rPr b="1"/>
              <a:t>challenge</a:t>
            </a:r>
            <a:r>
              <a:t>: never been done at this scale!</a:t>
            </a:r>
          </a:p>
          <a:p>
            <a:pPr/>
            <a:r>
              <a:t>LPCA plays its role in HGTD:</a:t>
            </a:r>
          </a:p>
          <a:p>
            <a:pPr lvl="1"/>
            <a:r>
              <a:t>Responsible for grounding and shielding</a:t>
            </a:r>
          </a:p>
          <a:p>
            <a:pPr lvl="1"/>
            <a:r>
              <a:t>Responsible for Timing calibration and clock</a:t>
            </a:r>
          </a:p>
          <a:p>
            <a:pPr lvl="1"/>
            <a:r>
              <a:t>MICA designed the ASIC ALTIROC-A</a:t>
            </a:r>
          </a:p>
          <a:p>
            <a:pPr lvl="1"/>
            <a:r>
              <a:t>Its time resolution was greatly improved</a:t>
            </a:r>
          </a:p>
        </p:txBody>
      </p:sp>
      <p:sp>
        <p:nvSpPr>
          <p:cNvPr id="215" name="Slide Number"/>
          <p:cNvSpPr txBox="1"/>
          <p:nvPr>
            <p:ph type="sldNum" sz="quarter" idx="2"/>
          </p:nvPr>
        </p:nvSpPr>
        <p:spPr>
          <a:xfrm>
            <a:off x="23814544" y="13192819"/>
            <a:ext cx="153964" cy="283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16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004" t="1588" r="0" b="0"/>
          <a:stretch>
            <a:fillRect/>
          </a:stretch>
        </p:blipFill>
        <p:spPr>
          <a:xfrm>
            <a:off x="18139233" y="2303193"/>
            <a:ext cx="6341688" cy="4208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0" t="24816" r="0" b="10998"/>
          <a:stretch>
            <a:fillRect/>
          </a:stretch>
        </p:blipFill>
        <p:spPr>
          <a:xfrm>
            <a:off x="18139233" y="6511655"/>
            <a:ext cx="6219743" cy="2522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13488241" y="6511655"/>
            <a:ext cx="10403347" cy="66492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4" grpId="1"/>
      <p:bldP build="whole" bldLvl="1" animBg="1" rev="0" advAuto="0" spid="217" grpId="3"/>
      <p:bldP build="whole" bldLvl="1" animBg="1" rev="0" advAuto="0" spid="218" grpId="4"/>
      <p:bldP build="whole" bldLvl="1" animBg="1" rev="0" advAuto="0" spid="216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Why Clermont? A bit of LPCA (pre)history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Clermont?</a:t>
            </a:r>
            <a:br/>
            <a:r>
              <a:t>A bit of LPCA (pre)history…</a:t>
            </a:r>
          </a:p>
        </p:txBody>
      </p:sp>
      <p:sp>
        <p:nvSpPr>
          <p:cNvPr id="223" name="Slide Number"/>
          <p:cNvSpPr txBox="1"/>
          <p:nvPr>
            <p:ph type="sldNum" sz="quarter" idx="2"/>
          </p:nvPr>
        </p:nvSpPr>
        <p:spPr>
          <a:xfrm>
            <a:off x="23780457" y="12883570"/>
            <a:ext cx="255563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LPCA, 12 years ag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73936">
              <a:defRPr sz="7760"/>
            </a:lvl1pPr>
          </a:lstStyle>
          <a:p>
            <a:pPr/>
            <a:r>
              <a:t>LPCA, 12 years ago</a:t>
            </a:r>
          </a:p>
        </p:txBody>
      </p:sp>
      <p:sp>
        <p:nvSpPr>
          <p:cNvPr id="226" name="12 novembre 2013: François Englert receives a Honoris Causa Doctorate in Clermont, shortly before receiving his Nobel in Stockhom after the discovery by ATLAS and CMS of the (Brout-Englert-)Higgs boson imagined in 1964.…"/>
          <p:cNvSpPr txBox="1"/>
          <p:nvPr>
            <p:ph type="body" idx="1"/>
          </p:nvPr>
        </p:nvSpPr>
        <p:spPr>
          <a:xfrm>
            <a:off x="1219200" y="1514819"/>
            <a:ext cx="12291429" cy="11226932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12 novembre 2013:</a:t>
            </a:r>
            <a:r>
              <a:t> François Englert receives a Honoris Causa Doctorate in Clermont, shortly before receiving his Nobel in Stockhom after the discovery by ATLAS and CMS of the (Brout-Englert-)Higgs boson imagined in 1964.</a:t>
            </a:r>
          </a:p>
          <a:p>
            <a:pPr/>
            <a:r>
              <a:t>LPCA activities in ATLAS at CERN, and personal connections with Theory made this possible.</a:t>
            </a:r>
          </a:p>
          <a:p>
            <a:pPr/>
            <a:r>
              <a:t>But upon closer look, activities of the Theory, Particles et Universe at LPCA do have a longer history in Clermont…</a:t>
            </a:r>
          </a:p>
        </p:txBody>
      </p:sp>
      <p:sp>
        <p:nvSpPr>
          <p:cNvPr id="227" name="Slide Number"/>
          <p:cNvSpPr txBox="1"/>
          <p:nvPr>
            <p:ph type="sldNum" sz="quarter" idx="2"/>
          </p:nvPr>
        </p:nvSpPr>
        <p:spPr>
          <a:xfrm>
            <a:off x="23814544" y="13192819"/>
            <a:ext cx="153964" cy="283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8" name="IMG_3080.JPG" descr="IMG_3080.JPG"/>
          <p:cNvPicPr>
            <a:picLocks noChangeAspect="1"/>
          </p:cNvPicPr>
          <p:nvPr/>
        </p:nvPicPr>
        <p:blipFill>
          <a:blip r:embed="rId2">
            <a:extLst/>
          </a:blip>
          <a:srcRect l="0" t="16121" r="0" b="0"/>
          <a:stretch>
            <a:fillRect/>
          </a:stretch>
        </p:blipFill>
        <p:spPr>
          <a:xfrm>
            <a:off x="13922875" y="1514820"/>
            <a:ext cx="9826515" cy="109897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8" grpId="2"/>
      <p:bldP build="p" bldLvl="5" animBg="1" rev="0" advAuto="0" spid="22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1648: Pascal’s experiment and the nature of vacu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207008">
              <a:defRPr sz="5280"/>
            </a:lvl1pPr>
          </a:lstStyle>
          <a:p>
            <a:pPr/>
            <a:r>
              <a:t>1648: Pascal’s experiment and the nature of vacuum</a:t>
            </a:r>
          </a:p>
        </p:txBody>
      </p:sp>
      <p:sp>
        <p:nvSpPr>
          <p:cNvPr id="231" name="before: “Nature abhors vacuum” is supposed to explain the rising of mercury in a Torricelli barometer…?!?  Not for Pascal (born next to Clermont cathedral, living in Paris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4200"/>
              </a:spcBef>
            </a:pPr>
            <a:r>
              <a:t>before: </a:t>
            </a:r>
            <a:r>
              <a:rPr i="1"/>
              <a:t>“Nature abhors vacuum”</a:t>
            </a:r>
            <a:r>
              <a:t> is supposed to explain the rising of mercury in a Torricelli barometer…?!? </a:t>
            </a:r>
            <a:br/>
            <a:r>
              <a:t>Not for Pascal </a:t>
            </a:r>
            <a:r>
              <a:rPr i="1"/>
              <a:t>(born next to Clermont cathedral, living in Paris)</a:t>
            </a:r>
          </a:p>
          <a:p>
            <a:pPr>
              <a:spcBef>
                <a:spcPts val="4200"/>
              </a:spcBef>
            </a:pPr>
            <a:r>
              <a:rPr b="1"/>
              <a:t>1648</a:t>
            </a:r>
            <a:r>
              <a:t> F. Perier, asked by Pascal, </a:t>
            </a:r>
            <a:r>
              <a:rPr>
                <a:solidFill>
                  <a:srgbClr val="FF0014"/>
                </a:solidFill>
              </a:rPr>
              <a:t>carries a barometer to the top of Puy de Dôme</a:t>
            </a:r>
            <a:r>
              <a:t>: </a:t>
            </a:r>
          </a:p>
          <a:p>
            <a:pPr lvl="1">
              <a:spcBef>
                <a:spcPts val="4200"/>
              </a:spcBef>
            </a:pPr>
            <a:r>
              <a:t>mercury there rises not as high as in Place de Jaude…</a:t>
            </a:r>
            <a:br/>
            <a:r>
              <a:t>Nature would abhor vacuum less up there???</a:t>
            </a:r>
          </a:p>
          <a:p>
            <a:pPr lvl="1">
              <a:spcBef>
                <a:spcPts val="4200"/>
              </a:spcBef>
            </a:pPr>
            <a:r>
              <a:t>Major founding experiment, for pressure and atmospheric science, </a:t>
            </a:r>
            <a:br/>
            <a:r>
              <a:t>but not only: </a:t>
            </a:r>
            <a:br/>
            <a:r>
              <a:t>- extremely modern experimental protocol, and</a:t>
            </a:r>
            <a:br/>
            <a:r>
              <a:t>- geographic separation (Paris-Clermont), but most of all:</a:t>
            </a:r>
          </a:p>
          <a:p>
            <a:pPr>
              <a:spcBef>
                <a:spcPts val="4200"/>
              </a:spcBef>
            </a:pPr>
            <a:r>
              <a:rPr b="1"/>
              <a:t>What is vacuum: absence of matter?…</a:t>
            </a:r>
            <a:br>
              <a:rPr b="1"/>
            </a:br>
          </a:p>
          <a:p>
            <a:pPr>
              <a:spcBef>
                <a:spcPts val="4200"/>
              </a:spcBef>
            </a:pPr>
            <a:r>
              <a:t>Today LPCA researchers approach this question with experiments in </a:t>
            </a:r>
            <a:br/>
            <a:r>
              <a:t>Geneva and Chile, …</a:t>
            </a:r>
          </a:p>
        </p:txBody>
      </p:sp>
      <p:sp>
        <p:nvSpPr>
          <p:cNvPr id="232" name="Slide Number"/>
          <p:cNvSpPr txBox="1"/>
          <p:nvPr>
            <p:ph type="sldNum" sz="quarter" idx="2"/>
          </p:nvPr>
        </p:nvSpPr>
        <p:spPr>
          <a:xfrm>
            <a:off x="23814544" y="13192819"/>
            <a:ext cx="153964" cy="283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3" name="imm004.jpg" descr="imm004.jpg"/>
          <p:cNvPicPr>
            <a:picLocks noChangeAspect="1"/>
          </p:cNvPicPr>
          <p:nvPr/>
        </p:nvPicPr>
        <p:blipFill>
          <a:blip r:embed="rId2">
            <a:extLst/>
          </a:blip>
          <a:srcRect l="0" t="45435" r="0" b="0"/>
          <a:stretch>
            <a:fillRect/>
          </a:stretch>
        </p:blipFill>
        <p:spPr>
          <a:xfrm>
            <a:off x="16148172" y="6323034"/>
            <a:ext cx="7696134" cy="6168654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Line"/>
          <p:cNvSpPr/>
          <p:nvPr/>
        </p:nvSpPr>
        <p:spPr>
          <a:xfrm>
            <a:off x="17987836" y="8928596"/>
            <a:ext cx="3177310" cy="3589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78" fill="norm" stroke="1" extrusionOk="0">
                <a:moveTo>
                  <a:pt x="21600" y="0"/>
                </a:moveTo>
                <a:cubicBezTo>
                  <a:pt x="20244" y="229"/>
                  <a:pt x="18957" y="703"/>
                  <a:pt x="17822" y="1392"/>
                </a:cubicBezTo>
                <a:cubicBezTo>
                  <a:pt x="16756" y="2039"/>
                  <a:pt x="15827" y="2873"/>
                  <a:pt x="14631" y="3318"/>
                </a:cubicBezTo>
                <a:cubicBezTo>
                  <a:pt x="10537" y="4842"/>
                  <a:pt x="3518" y="3841"/>
                  <a:pt x="4731" y="7941"/>
                </a:cubicBezTo>
                <a:cubicBezTo>
                  <a:pt x="5389" y="10165"/>
                  <a:pt x="9093" y="10018"/>
                  <a:pt x="10218" y="11964"/>
                </a:cubicBezTo>
                <a:cubicBezTo>
                  <a:pt x="10918" y="13175"/>
                  <a:pt x="10285" y="14554"/>
                  <a:pt x="10094" y="15889"/>
                </a:cubicBezTo>
                <a:cubicBezTo>
                  <a:pt x="9903" y="17225"/>
                  <a:pt x="10125" y="18709"/>
                  <a:pt x="9067" y="19702"/>
                </a:cubicBezTo>
                <a:cubicBezTo>
                  <a:pt x="8666" y="20079"/>
                  <a:pt x="8131" y="20311"/>
                  <a:pt x="7589" y="20507"/>
                </a:cubicBezTo>
                <a:cubicBezTo>
                  <a:pt x="5188" y="21374"/>
                  <a:pt x="2548" y="21600"/>
                  <a:pt x="0" y="21158"/>
                </a:cubicBezTo>
              </a:path>
            </a:pathLst>
          </a:custGeom>
          <a:ln w="76200">
            <a:solidFill>
              <a:srgbClr val="FF2C31"/>
            </a:solidFill>
            <a:miter lim="400000"/>
            <a:headEnd type="stealth"/>
          </a:ln>
        </p:spPr>
        <p:txBody>
          <a:bodyPr lIns="50800" tIns="50800" rIns="50800" bIns="50800" anchor="ctr"/>
          <a:lstStyle/>
          <a:p>
            <a:pPr>
              <a:spcBef>
                <a:spcPts val="4700"/>
              </a:spcBef>
            </a:pPr>
          </a:p>
        </p:txBody>
      </p:sp>
      <p:pic>
        <p:nvPicPr>
          <p:cNvPr id="235" name="Baro_1_01.jpg.avif" descr="Baro_1_01.jpg.avif"/>
          <p:cNvPicPr>
            <a:picLocks noChangeAspect="1"/>
          </p:cNvPicPr>
          <p:nvPr/>
        </p:nvPicPr>
        <p:blipFill>
          <a:blip r:embed="rId3">
            <a:extLst/>
          </a:blip>
          <a:srcRect l="2557" t="1642" r="66715" b="4794"/>
          <a:stretch>
            <a:fillRect/>
          </a:stretch>
        </p:blipFill>
        <p:spPr>
          <a:xfrm>
            <a:off x="20681628" y="1807007"/>
            <a:ext cx="1666300" cy="7117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599" fill="norm" stroke="1" extrusionOk="0">
                <a:moveTo>
                  <a:pt x="10579" y="0"/>
                </a:moveTo>
                <a:cubicBezTo>
                  <a:pt x="10165" y="5"/>
                  <a:pt x="9765" y="61"/>
                  <a:pt x="9765" y="131"/>
                </a:cubicBezTo>
                <a:cubicBezTo>
                  <a:pt x="9765" y="180"/>
                  <a:pt x="9703" y="234"/>
                  <a:pt x="9627" y="252"/>
                </a:cubicBezTo>
                <a:cubicBezTo>
                  <a:pt x="9515" y="278"/>
                  <a:pt x="9401" y="612"/>
                  <a:pt x="9345" y="1083"/>
                </a:cubicBezTo>
                <a:cubicBezTo>
                  <a:pt x="9320" y="1290"/>
                  <a:pt x="9558" y="2694"/>
                  <a:pt x="9632" y="2776"/>
                </a:cubicBezTo>
                <a:cubicBezTo>
                  <a:pt x="9682" y="2833"/>
                  <a:pt x="9651" y="2925"/>
                  <a:pt x="9560" y="2981"/>
                </a:cubicBezTo>
                <a:cubicBezTo>
                  <a:pt x="9469" y="3037"/>
                  <a:pt x="9472" y="3147"/>
                  <a:pt x="9565" y="3224"/>
                </a:cubicBezTo>
                <a:cubicBezTo>
                  <a:pt x="9664" y="3306"/>
                  <a:pt x="9643" y="3377"/>
                  <a:pt x="9519" y="3395"/>
                </a:cubicBezTo>
                <a:cubicBezTo>
                  <a:pt x="9384" y="3415"/>
                  <a:pt x="9395" y="3450"/>
                  <a:pt x="9545" y="3493"/>
                </a:cubicBezTo>
                <a:cubicBezTo>
                  <a:pt x="9699" y="3536"/>
                  <a:pt x="9714" y="3628"/>
                  <a:pt x="9591" y="3758"/>
                </a:cubicBezTo>
                <a:cubicBezTo>
                  <a:pt x="9487" y="3867"/>
                  <a:pt x="9445" y="4043"/>
                  <a:pt x="9499" y="4149"/>
                </a:cubicBezTo>
                <a:cubicBezTo>
                  <a:pt x="9555" y="4262"/>
                  <a:pt x="9481" y="4374"/>
                  <a:pt x="9319" y="4420"/>
                </a:cubicBezTo>
                <a:cubicBezTo>
                  <a:pt x="9110" y="4480"/>
                  <a:pt x="9103" y="4512"/>
                  <a:pt x="9294" y="4557"/>
                </a:cubicBezTo>
                <a:cubicBezTo>
                  <a:pt x="9609" y="4632"/>
                  <a:pt x="9625" y="4836"/>
                  <a:pt x="9319" y="4880"/>
                </a:cubicBezTo>
                <a:cubicBezTo>
                  <a:pt x="9161" y="4903"/>
                  <a:pt x="9164" y="4934"/>
                  <a:pt x="9330" y="4981"/>
                </a:cubicBezTo>
                <a:cubicBezTo>
                  <a:pt x="9503" y="5031"/>
                  <a:pt x="9503" y="5058"/>
                  <a:pt x="9330" y="5084"/>
                </a:cubicBezTo>
                <a:cubicBezTo>
                  <a:pt x="9178" y="5106"/>
                  <a:pt x="9165" y="5141"/>
                  <a:pt x="9294" y="5179"/>
                </a:cubicBezTo>
                <a:cubicBezTo>
                  <a:pt x="9406" y="5212"/>
                  <a:pt x="9471" y="5423"/>
                  <a:pt x="9442" y="5649"/>
                </a:cubicBezTo>
                <a:cubicBezTo>
                  <a:pt x="9387" y="6079"/>
                  <a:pt x="9330" y="6167"/>
                  <a:pt x="9017" y="6284"/>
                </a:cubicBezTo>
                <a:cubicBezTo>
                  <a:pt x="8891" y="6332"/>
                  <a:pt x="8907" y="6346"/>
                  <a:pt x="9063" y="6323"/>
                </a:cubicBezTo>
                <a:cubicBezTo>
                  <a:pt x="9193" y="6304"/>
                  <a:pt x="9361" y="6312"/>
                  <a:pt x="9437" y="6341"/>
                </a:cubicBezTo>
                <a:cubicBezTo>
                  <a:pt x="9663" y="6427"/>
                  <a:pt x="9746" y="6881"/>
                  <a:pt x="9550" y="6955"/>
                </a:cubicBezTo>
                <a:cubicBezTo>
                  <a:pt x="9445" y="6995"/>
                  <a:pt x="9476" y="7065"/>
                  <a:pt x="9621" y="7122"/>
                </a:cubicBezTo>
                <a:cubicBezTo>
                  <a:pt x="9829" y="7202"/>
                  <a:pt x="9796" y="7233"/>
                  <a:pt x="9437" y="7296"/>
                </a:cubicBezTo>
                <a:cubicBezTo>
                  <a:pt x="9033" y="7367"/>
                  <a:pt x="9030" y="7376"/>
                  <a:pt x="9376" y="7423"/>
                </a:cubicBezTo>
                <a:cubicBezTo>
                  <a:pt x="9668" y="7462"/>
                  <a:pt x="9708" y="7500"/>
                  <a:pt x="9550" y="7597"/>
                </a:cubicBezTo>
                <a:cubicBezTo>
                  <a:pt x="9439" y="7666"/>
                  <a:pt x="9423" y="7734"/>
                  <a:pt x="9519" y="7748"/>
                </a:cubicBezTo>
                <a:cubicBezTo>
                  <a:pt x="9768" y="7784"/>
                  <a:pt x="9763" y="9022"/>
                  <a:pt x="9514" y="9094"/>
                </a:cubicBezTo>
                <a:cubicBezTo>
                  <a:pt x="9395" y="9129"/>
                  <a:pt x="9391" y="9166"/>
                  <a:pt x="9504" y="9182"/>
                </a:cubicBezTo>
                <a:cubicBezTo>
                  <a:pt x="9738" y="9216"/>
                  <a:pt x="9712" y="9880"/>
                  <a:pt x="9473" y="9971"/>
                </a:cubicBezTo>
                <a:cubicBezTo>
                  <a:pt x="9380" y="10006"/>
                  <a:pt x="9373" y="10060"/>
                  <a:pt x="9458" y="10093"/>
                </a:cubicBezTo>
                <a:cubicBezTo>
                  <a:pt x="9692" y="10182"/>
                  <a:pt x="9749" y="10716"/>
                  <a:pt x="9534" y="10810"/>
                </a:cubicBezTo>
                <a:cubicBezTo>
                  <a:pt x="9430" y="10856"/>
                  <a:pt x="9410" y="10909"/>
                  <a:pt x="9493" y="10928"/>
                </a:cubicBezTo>
                <a:cubicBezTo>
                  <a:pt x="9746" y="10988"/>
                  <a:pt x="9760" y="11847"/>
                  <a:pt x="9509" y="11918"/>
                </a:cubicBezTo>
                <a:cubicBezTo>
                  <a:pt x="9344" y="11965"/>
                  <a:pt x="9349" y="12005"/>
                  <a:pt x="9524" y="12055"/>
                </a:cubicBezTo>
                <a:cubicBezTo>
                  <a:pt x="9712" y="12108"/>
                  <a:pt x="9693" y="12139"/>
                  <a:pt x="9442" y="12188"/>
                </a:cubicBezTo>
                <a:cubicBezTo>
                  <a:pt x="9060" y="12263"/>
                  <a:pt x="9005" y="12502"/>
                  <a:pt x="9350" y="12583"/>
                </a:cubicBezTo>
                <a:cubicBezTo>
                  <a:pt x="9605" y="12643"/>
                  <a:pt x="9853" y="14572"/>
                  <a:pt x="9867" y="16599"/>
                </a:cubicBezTo>
                <a:lnTo>
                  <a:pt x="9872" y="17751"/>
                </a:lnTo>
                <a:lnTo>
                  <a:pt x="7691" y="17835"/>
                </a:lnTo>
                <a:cubicBezTo>
                  <a:pt x="5416" y="17923"/>
                  <a:pt x="4242" y="18028"/>
                  <a:pt x="4019" y="18165"/>
                </a:cubicBezTo>
                <a:cubicBezTo>
                  <a:pt x="3961" y="18201"/>
                  <a:pt x="3912" y="18425"/>
                  <a:pt x="3885" y="18682"/>
                </a:cubicBezTo>
                <a:cubicBezTo>
                  <a:pt x="3878" y="18748"/>
                  <a:pt x="3867" y="18802"/>
                  <a:pt x="3865" y="18872"/>
                </a:cubicBezTo>
                <a:cubicBezTo>
                  <a:pt x="3840" y="19536"/>
                  <a:pt x="3777" y="19613"/>
                  <a:pt x="3353" y="19530"/>
                </a:cubicBezTo>
                <a:cubicBezTo>
                  <a:pt x="3162" y="19493"/>
                  <a:pt x="2889" y="19521"/>
                  <a:pt x="2380" y="19630"/>
                </a:cubicBezTo>
                <a:cubicBezTo>
                  <a:pt x="1988" y="19714"/>
                  <a:pt x="1588" y="19771"/>
                  <a:pt x="1494" y="19758"/>
                </a:cubicBezTo>
                <a:cubicBezTo>
                  <a:pt x="1399" y="19744"/>
                  <a:pt x="1332" y="19796"/>
                  <a:pt x="1345" y="19873"/>
                </a:cubicBezTo>
                <a:cubicBezTo>
                  <a:pt x="1364" y="19987"/>
                  <a:pt x="1277" y="20011"/>
                  <a:pt x="879" y="20008"/>
                </a:cubicBezTo>
                <a:cubicBezTo>
                  <a:pt x="548" y="20005"/>
                  <a:pt x="392" y="20034"/>
                  <a:pt x="392" y="20096"/>
                </a:cubicBezTo>
                <a:cubicBezTo>
                  <a:pt x="392" y="20146"/>
                  <a:pt x="279" y="20245"/>
                  <a:pt x="142" y="20316"/>
                </a:cubicBezTo>
                <a:cubicBezTo>
                  <a:pt x="-50" y="20415"/>
                  <a:pt x="-48" y="20463"/>
                  <a:pt x="157" y="20521"/>
                </a:cubicBezTo>
                <a:cubicBezTo>
                  <a:pt x="304" y="20563"/>
                  <a:pt x="367" y="20641"/>
                  <a:pt x="295" y="20695"/>
                </a:cubicBezTo>
                <a:cubicBezTo>
                  <a:pt x="214" y="20754"/>
                  <a:pt x="272" y="20791"/>
                  <a:pt x="444" y="20791"/>
                </a:cubicBezTo>
                <a:cubicBezTo>
                  <a:pt x="802" y="20791"/>
                  <a:pt x="2358" y="21023"/>
                  <a:pt x="2830" y="21147"/>
                </a:cubicBezTo>
                <a:cubicBezTo>
                  <a:pt x="3143" y="21230"/>
                  <a:pt x="4444" y="21275"/>
                  <a:pt x="4971" y="21222"/>
                </a:cubicBezTo>
                <a:cubicBezTo>
                  <a:pt x="5359" y="21183"/>
                  <a:pt x="6404" y="21179"/>
                  <a:pt x="6595" y="21216"/>
                </a:cubicBezTo>
                <a:cubicBezTo>
                  <a:pt x="6723" y="21241"/>
                  <a:pt x="7971" y="21241"/>
                  <a:pt x="9437" y="21216"/>
                </a:cubicBezTo>
                <a:cubicBezTo>
                  <a:pt x="10876" y="21192"/>
                  <a:pt x="12624" y="21162"/>
                  <a:pt x="13319" y="21151"/>
                </a:cubicBezTo>
                <a:cubicBezTo>
                  <a:pt x="14014" y="21140"/>
                  <a:pt x="14697" y="21105"/>
                  <a:pt x="14835" y="21073"/>
                </a:cubicBezTo>
                <a:cubicBezTo>
                  <a:pt x="14974" y="21040"/>
                  <a:pt x="15554" y="21012"/>
                  <a:pt x="16126" y="21012"/>
                </a:cubicBezTo>
                <a:cubicBezTo>
                  <a:pt x="16759" y="21012"/>
                  <a:pt x="17465" y="20973"/>
                  <a:pt x="17934" y="20911"/>
                </a:cubicBezTo>
                <a:cubicBezTo>
                  <a:pt x="18357" y="20855"/>
                  <a:pt x="18709" y="20827"/>
                  <a:pt x="18712" y="20847"/>
                </a:cubicBezTo>
                <a:cubicBezTo>
                  <a:pt x="18716" y="20868"/>
                  <a:pt x="18815" y="20844"/>
                  <a:pt x="18938" y="20794"/>
                </a:cubicBezTo>
                <a:cubicBezTo>
                  <a:pt x="19060" y="20745"/>
                  <a:pt x="19283" y="20705"/>
                  <a:pt x="19434" y="20705"/>
                </a:cubicBezTo>
                <a:cubicBezTo>
                  <a:pt x="19586" y="20705"/>
                  <a:pt x="20019" y="20633"/>
                  <a:pt x="20397" y="20546"/>
                </a:cubicBezTo>
                <a:cubicBezTo>
                  <a:pt x="20802" y="20453"/>
                  <a:pt x="21192" y="20405"/>
                  <a:pt x="21345" y="20427"/>
                </a:cubicBezTo>
                <a:cubicBezTo>
                  <a:pt x="21514" y="20452"/>
                  <a:pt x="21550" y="20443"/>
                  <a:pt x="21442" y="20402"/>
                </a:cubicBezTo>
                <a:cubicBezTo>
                  <a:pt x="21238" y="20324"/>
                  <a:pt x="21140" y="20039"/>
                  <a:pt x="21309" y="20014"/>
                </a:cubicBezTo>
                <a:cubicBezTo>
                  <a:pt x="21510" y="19985"/>
                  <a:pt x="21231" y="19405"/>
                  <a:pt x="20966" y="19300"/>
                </a:cubicBezTo>
                <a:cubicBezTo>
                  <a:pt x="20809" y="19237"/>
                  <a:pt x="20623" y="19218"/>
                  <a:pt x="20438" y="19244"/>
                </a:cubicBezTo>
                <a:cubicBezTo>
                  <a:pt x="20281" y="19267"/>
                  <a:pt x="19457" y="19284"/>
                  <a:pt x="18610" y="19282"/>
                </a:cubicBezTo>
                <a:lnTo>
                  <a:pt x="17068" y="19278"/>
                </a:lnTo>
                <a:lnTo>
                  <a:pt x="16997" y="19116"/>
                </a:lnTo>
                <a:cubicBezTo>
                  <a:pt x="16958" y="19027"/>
                  <a:pt x="17053" y="18919"/>
                  <a:pt x="17201" y="18877"/>
                </a:cubicBezTo>
                <a:cubicBezTo>
                  <a:pt x="17420" y="18815"/>
                  <a:pt x="17411" y="18804"/>
                  <a:pt x="17160" y="18817"/>
                </a:cubicBezTo>
                <a:cubicBezTo>
                  <a:pt x="16918" y="18829"/>
                  <a:pt x="16836" y="18746"/>
                  <a:pt x="16787" y="18435"/>
                </a:cubicBezTo>
                <a:cubicBezTo>
                  <a:pt x="16727" y="18061"/>
                  <a:pt x="16687" y="18034"/>
                  <a:pt x="16131" y="17969"/>
                </a:cubicBezTo>
                <a:cubicBezTo>
                  <a:pt x="15579" y="17904"/>
                  <a:pt x="13619" y="17800"/>
                  <a:pt x="12382" y="17769"/>
                </a:cubicBezTo>
                <a:lnTo>
                  <a:pt x="11834" y="17756"/>
                </a:lnTo>
                <a:lnTo>
                  <a:pt x="11798" y="16857"/>
                </a:lnTo>
                <a:cubicBezTo>
                  <a:pt x="11776" y="16364"/>
                  <a:pt x="11691" y="15579"/>
                  <a:pt x="11614" y="15114"/>
                </a:cubicBezTo>
                <a:cubicBezTo>
                  <a:pt x="11502" y="14438"/>
                  <a:pt x="11445" y="10739"/>
                  <a:pt x="11537" y="10189"/>
                </a:cubicBezTo>
                <a:cubicBezTo>
                  <a:pt x="11549" y="10118"/>
                  <a:pt x="11506" y="9848"/>
                  <a:pt x="11440" y="9589"/>
                </a:cubicBezTo>
                <a:cubicBezTo>
                  <a:pt x="11344" y="9216"/>
                  <a:pt x="11380" y="9107"/>
                  <a:pt x="11629" y="9058"/>
                </a:cubicBezTo>
                <a:cubicBezTo>
                  <a:pt x="12024" y="8981"/>
                  <a:pt x="12038" y="8874"/>
                  <a:pt x="11655" y="8839"/>
                </a:cubicBezTo>
                <a:cubicBezTo>
                  <a:pt x="11288" y="8806"/>
                  <a:pt x="11179" y="8280"/>
                  <a:pt x="11511" y="8134"/>
                </a:cubicBezTo>
                <a:cubicBezTo>
                  <a:pt x="11640" y="8078"/>
                  <a:pt x="11668" y="8004"/>
                  <a:pt x="11573" y="7969"/>
                </a:cubicBezTo>
                <a:cubicBezTo>
                  <a:pt x="11336" y="7883"/>
                  <a:pt x="11326" y="7807"/>
                  <a:pt x="11296" y="5674"/>
                </a:cubicBezTo>
                <a:cubicBezTo>
                  <a:pt x="11250" y="2329"/>
                  <a:pt x="11303" y="1164"/>
                  <a:pt x="11491" y="1137"/>
                </a:cubicBezTo>
                <a:cubicBezTo>
                  <a:pt x="11646" y="1115"/>
                  <a:pt x="11650" y="571"/>
                  <a:pt x="11496" y="493"/>
                </a:cubicBezTo>
                <a:cubicBezTo>
                  <a:pt x="11427" y="458"/>
                  <a:pt x="11361" y="340"/>
                  <a:pt x="11322" y="177"/>
                </a:cubicBezTo>
                <a:cubicBezTo>
                  <a:pt x="11305" y="105"/>
                  <a:pt x="11157" y="36"/>
                  <a:pt x="10994" y="18"/>
                </a:cubicBezTo>
                <a:cubicBezTo>
                  <a:pt x="10963" y="16"/>
                  <a:pt x="10936" y="16"/>
                  <a:pt x="10907" y="12"/>
                </a:cubicBezTo>
                <a:cubicBezTo>
                  <a:pt x="10801" y="5"/>
                  <a:pt x="10691" y="-1"/>
                  <a:pt x="10579" y="0"/>
                </a:cubicBezTo>
                <a:close/>
                <a:moveTo>
                  <a:pt x="13130" y="99"/>
                </a:moveTo>
                <a:cubicBezTo>
                  <a:pt x="13008" y="110"/>
                  <a:pt x="12822" y="215"/>
                  <a:pt x="12715" y="371"/>
                </a:cubicBezTo>
                <a:cubicBezTo>
                  <a:pt x="12574" y="575"/>
                  <a:pt x="12591" y="582"/>
                  <a:pt x="13109" y="559"/>
                </a:cubicBezTo>
                <a:cubicBezTo>
                  <a:pt x="13611" y="536"/>
                  <a:pt x="13754" y="440"/>
                  <a:pt x="13406" y="358"/>
                </a:cubicBezTo>
                <a:cubicBezTo>
                  <a:pt x="13323" y="338"/>
                  <a:pt x="13253" y="263"/>
                  <a:pt x="13253" y="192"/>
                </a:cubicBezTo>
                <a:cubicBezTo>
                  <a:pt x="13253" y="120"/>
                  <a:pt x="13203" y="93"/>
                  <a:pt x="13130" y="99"/>
                </a:cubicBezTo>
                <a:close/>
                <a:moveTo>
                  <a:pt x="12781" y="2143"/>
                </a:moveTo>
                <a:cubicBezTo>
                  <a:pt x="12383" y="2156"/>
                  <a:pt x="12256" y="2197"/>
                  <a:pt x="12203" y="2327"/>
                </a:cubicBezTo>
                <a:cubicBezTo>
                  <a:pt x="12145" y="2469"/>
                  <a:pt x="12208" y="2493"/>
                  <a:pt x="12612" y="2493"/>
                </a:cubicBezTo>
                <a:cubicBezTo>
                  <a:pt x="12968" y="2493"/>
                  <a:pt x="13061" y="2469"/>
                  <a:pt x="12981" y="2398"/>
                </a:cubicBezTo>
                <a:cubicBezTo>
                  <a:pt x="12923" y="2346"/>
                  <a:pt x="12968" y="2264"/>
                  <a:pt x="13084" y="2215"/>
                </a:cubicBezTo>
                <a:cubicBezTo>
                  <a:pt x="13260" y="2141"/>
                  <a:pt x="13209" y="2128"/>
                  <a:pt x="12781" y="2143"/>
                </a:cubicBezTo>
                <a:close/>
                <a:moveTo>
                  <a:pt x="13068" y="16961"/>
                </a:moveTo>
                <a:cubicBezTo>
                  <a:pt x="12532" y="16961"/>
                  <a:pt x="12485" y="16979"/>
                  <a:pt x="12443" y="17195"/>
                </a:cubicBezTo>
                <a:cubicBezTo>
                  <a:pt x="12400" y="17421"/>
                  <a:pt x="12421" y="17428"/>
                  <a:pt x="12991" y="17413"/>
                </a:cubicBezTo>
                <a:cubicBezTo>
                  <a:pt x="13523" y="17398"/>
                  <a:pt x="13585" y="17374"/>
                  <a:pt x="13616" y="17178"/>
                </a:cubicBezTo>
                <a:cubicBezTo>
                  <a:pt x="13649" y="16974"/>
                  <a:pt x="13611" y="16961"/>
                  <a:pt x="13068" y="16961"/>
                </a:cubicBezTo>
                <a:close/>
                <a:moveTo>
                  <a:pt x="5033" y="21391"/>
                </a:moveTo>
                <a:cubicBezTo>
                  <a:pt x="4993" y="21395"/>
                  <a:pt x="4971" y="21406"/>
                  <a:pt x="4971" y="21421"/>
                </a:cubicBezTo>
                <a:cubicBezTo>
                  <a:pt x="4971" y="21451"/>
                  <a:pt x="5066" y="21475"/>
                  <a:pt x="5186" y="21475"/>
                </a:cubicBezTo>
                <a:cubicBezTo>
                  <a:pt x="5306" y="21475"/>
                  <a:pt x="5406" y="21465"/>
                  <a:pt x="5406" y="21452"/>
                </a:cubicBezTo>
                <a:cubicBezTo>
                  <a:pt x="5406" y="21440"/>
                  <a:pt x="5306" y="21415"/>
                  <a:pt x="5186" y="21398"/>
                </a:cubicBezTo>
                <a:cubicBezTo>
                  <a:pt x="5126" y="21389"/>
                  <a:pt x="5072" y="21387"/>
                  <a:pt x="5033" y="21391"/>
                </a:cubicBezTo>
                <a:close/>
                <a:moveTo>
                  <a:pt x="6241" y="21526"/>
                </a:moveTo>
                <a:cubicBezTo>
                  <a:pt x="6085" y="21526"/>
                  <a:pt x="6092" y="21550"/>
                  <a:pt x="6262" y="21599"/>
                </a:cubicBezTo>
                <a:lnTo>
                  <a:pt x="6620" y="21599"/>
                </a:lnTo>
                <a:cubicBezTo>
                  <a:pt x="6496" y="21558"/>
                  <a:pt x="6346" y="21526"/>
                  <a:pt x="6241" y="2152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6" name="Baro_1_01.jpg.avif" descr="Baro_1_01.jpg.avif"/>
          <p:cNvPicPr>
            <a:picLocks noChangeAspect="0"/>
          </p:cNvPicPr>
          <p:nvPr/>
        </p:nvPicPr>
        <p:blipFill>
          <a:blip r:embed="rId3">
            <a:extLst/>
          </a:blip>
          <a:srcRect l="2557" t="1644" r="66715" b="4799"/>
          <a:stretch>
            <a:fillRect/>
          </a:stretch>
        </p:blipFill>
        <p:spPr>
          <a:xfrm>
            <a:off x="16877890" y="11605801"/>
            <a:ext cx="1666299" cy="4220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599" fill="norm" stroke="1" extrusionOk="0">
                <a:moveTo>
                  <a:pt x="10579" y="0"/>
                </a:moveTo>
                <a:cubicBezTo>
                  <a:pt x="10165" y="5"/>
                  <a:pt x="9765" y="60"/>
                  <a:pt x="9765" y="130"/>
                </a:cubicBezTo>
                <a:cubicBezTo>
                  <a:pt x="9765" y="179"/>
                  <a:pt x="9703" y="234"/>
                  <a:pt x="9627" y="252"/>
                </a:cubicBezTo>
                <a:cubicBezTo>
                  <a:pt x="9515" y="278"/>
                  <a:pt x="9401" y="612"/>
                  <a:pt x="9345" y="1083"/>
                </a:cubicBezTo>
                <a:cubicBezTo>
                  <a:pt x="9320" y="1290"/>
                  <a:pt x="9558" y="2695"/>
                  <a:pt x="9632" y="2777"/>
                </a:cubicBezTo>
                <a:cubicBezTo>
                  <a:pt x="9682" y="2833"/>
                  <a:pt x="9651" y="2923"/>
                  <a:pt x="9560" y="2980"/>
                </a:cubicBezTo>
                <a:cubicBezTo>
                  <a:pt x="9469" y="3036"/>
                  <a:pt x="9472" y="3146"/>
                  <a:pt x="9565" y="3224"/>
                </a:cubicBezTo>
                <a:cubicBezTo>
                  <a:pt x="9664" y="3305"/>
                  <a:pt x="9643" y="3376"/>
                  <a:pt x="9519" y="3394"/>
                </a:cubicBezTo>
                <a:cubicBezTo>
                  <a:pt x="9384" y="3414"/>
                  <a:pt x="9395" y="3449"/>
                  <a:pt x="9545" y="3492"/>
                </a:cubicBezTo>
                <a:cubicBezTo>
                  <a:pt x="9699" y="3535"/>
                  <a:pt x="9714" y="3628"/>
                  <a:pt x="9591" y="3758"/>
                </a:cubicBezTo>
                <a:cubicBezTo>
                  <a:pt x="9487" y="3867"/>
                  <a:pt x="9445" y="4044"/>
                  <a:pt x="9499" y="4150"/>
                </a:cubicBezTo>
                <a:cubicBezTo>
                  <a:pt x="9555" y="4263"/>
                  <a:pt x="9481" y="4374"/>
                  <a:pt x="9319" y="4420"/>
                </a:cubicBezTo>
                <a:cubicBezTo>
                  <a:pt x="9110" y="4479"/>
                  <a:pt x="9103" y="4513"/>
                  <a:pt x="9294" y="4558"/>
                </a:cubicBezTo>
                <a:cubicBezTo>
                  <a:pt x="9609" y="4632"/>
                  <a:pt x="9625" y="4836"/>
                  <a:pt x="9319" y="4881"/>
                </a:cubicBezTo>
                <a:cubicBezTo>
                  <a:pt x="9161" y="4904"/>
                  <a:pt x="9164" y="4934"/>
                  <a:pt x="9330" y="4980"/>
                </a:cubicBezTo>
                <a:cubicBezTo>
                  <a:pt x="9503" y="5030"/>
                  <a:pt x="9503" y="5059"/>
                  <a:pt x="9330" y="5084"/>
                </a:cubicBezTo>
                <a:cubicBezTo>
                  <a:pt x="9178" y="5106"/>
                  <a:pt x="9165" y="5142"/>
                  <a:pt x="9294" y="5180"/>
                </a:cubicBezTo>
                <a:cubicBezTo>
                  <a:pt x="9406" y="5212"/>
                  <a:pt x="9471" y="5423"/>
                  <a:pt x="9442" y="5649"/>
                </a:cubicBezTo>
                <a:cubicBezTo>
                  <a:pt x="9387" y="6079"/>
                  <a:pt x="9330" y="6166"/>
                  <a:pt x="9017" y="6284"/>
                </a:cubicBezTo>
                <a:cubicBezTo>
                  <a:pt x="8891" y="6332"/>
                  <a:pt x="8907" y="6346"/>
                  <a:pt x="9063" y="6323"/>
                </a:cubicBezTo>
                <a:cubicBezTo>
                  <a:pt x="9193" y="6304"/>
                  <a:pt x="9361" y="6312"/>
                  <a:pt x="9437" y="6341"/>
                </a:cubicBezTo>
                <a:cubicBezTo>
                  <a:pt x="9663" y="6427"/>
                  <a:pt x="9746" y="6880"/>
                  <a:pt x="9550" y="6955"/>
                </a:cubicBezTo>
                <a:cubicBezTo>
                  <a:pt x="9445" y="6994"/>
                  <a:pt x="9476" y="7065"/>
                  <a:pt x="9621" y="7121"/>
                </a:cubicBezTo>
                <a:cubicBezTo>
                  <a:pt x="9829" y="7201"/>
                  <a:pt x="9796" y="7233"/>
                  <a:pt x="9437" y="7296"/>
                </a:cubicBezTo>
                <a:cubicBezTo>
                  <a:pt x="9033" y="7367"/>
                  <a:pt x="9030" y="7376"/>
                  <a:pt x="9376" y="7422"/>
                </a:cubicBezTo>
                <a:cubicBezTo>
                  <a:pt x="9668" y="7461"/>
                  <a:pt x="9708" y="7499"/>
                  <a:pt x="9550" y="7597"/>
                </a:cubicBezTo>
                <a:cubicBezTo>
                  <a:pt x="9439" y="7665"/>
                  <a:pt x="9423" y="7735"/>
                  <a:pt x="9519" y="7749"/>
                </a:cubicBezTo>
                <a:cubicBezTo>
                  <a:pt x="9768" y="7785"/>
                  <a:pt x="9763" y="9023"/>
                  <a:pt x="9514" y="9095"/>
                </a:cubicBezTo>
                <a:cubicBezTo>
                  <a:pt x="9395" y="9130"/>
                  <a:pt x="9391" y="9166"/>
                  <a:pt x="9504" y="9183"/>
                </a:cubicBezTo>
                <a:cubicBezTo>
                  <a:pt x="9738" y="9217"/>
                  <a:pt x="9712" y="9880"/>
                  <a:pt x="9473" y="9971"/>
                </a:cubicBezTo>
                <a:cubicBezTo>
                  <a:pt x="9380" y="10006"/>
                  <a:pt x="9373" y="10061"/>
                  <a:pt x="9458" y="10093"/>
                </a:cubicBezTo>
                <a:cubicBezTo>
                  <a:pt x="9692" y="10182"/>
                  <a:pt x="9749" y="10718"/>
                  <a:pt x="9534" y="10812"/>
                </a:cubicBezTo>
                <a:cubicBezTo>
                  <a:pt x="9430" y="10858"/>
                  <a:pt x="9410" y="10910"/>
                  <a:pt x="9493" y="10930"/>
                </a:cubicBezTo>
                <a:cubicBezTo>
                  <a:pt x="9746" y="10989"/>
                  <a:pt x="9760" y="11847"/>
                  <a:pt x="9509" y="11919"/>
                </a:cubicBezTo>
                <a:cubicBezTo>
                  <a:pt x="9344" y="11965"/>
                  <a:pt x="9349" y="12005"/>
                  <a:pt x="9524" y="12055"/>
                </a:cubicBezTo>
                <a:cubicBezTo>
                  <a:pt x="9712" y="12108"/>
                  <a:pt x="9693" y="12140"/>
                  <a:pt x="9442" y="12189"/>
                </a:cubicBezTo>
                <a:cubicBezTo>
                  <a:pt x="9060" y="12264"/>
                  <a:pt x="9005" y="12502"/>
                  <a:pt x="9350" y="12583"/>
                </a:cubicBezTo>
                <a:cubicBezTo>
                  <a:pt x="9605" y="12643"/>
                  <a:pt x="9853" y="14572"/>
                  <a:pt x="9867" y="16598"/>
                </a:cubicBezTo>
                <a:lnTo>
                  <a:pt x="9872" y="17752"/>
                </a:lnTo>
                <a:lnTo>
                  <a:pt x="7691" y="17835"/>
                </a:lnTo>
                <a:cubicBezTo>
                  <a:pt x="5416" y="17923"/>
                  <a:pt x="4242" y="18029"/>
                  <a:pt x="4019" y="18166"/>
                </a:cubicBezTo>
                <a:cubicBezTo>
                  <a:pt x="3961" y="18202"/>
                  <a:pt x="3912" y="18425"/>
                  <a:pt x="3885" y="18682"/>
                </a:cubicBezTo>
                <a:cubicBezTo>
                  <a:pt x="3878" y="18748"/>
                  <a:pt x="3867" y="18803"/>
                  <a:pt x="3865" y="18873"/>
                </a:cubicBezTo>
                <a:cubicBezTo>
                  <a:pt x="3840" y="19537"/>
                  <a:pt x="3777" y="19614"/>
                  <a:pt x="3353" y="19531"/>
                </a:cubicBezTo>
                <a:cubicBezTo>
                  <a:pt x="3162" y="19494"/>
                  <a:pt x="2889" y="19521"/>
                  <a:pt x="2380" y="19631"/>
                </a:cubicBezTo>
                <a:cubicBezTo>
                  <a:pt x="1988" y="19715"/>
                  <a:pt x="1588" y="19773"/>
                  <a:pt x="1494" y="19759"/>
                </a:cubicBezTo>
                <a:cubicBezTo>
                  <a:pt x="1399" y="19745"/>
                  <a:pt x="1332" y="19798"/>
                  <a:pt x="1345" y="19875"/>
                </a:cubicBezTo>
                <a:cubicBezTo>
                  <a:pt x="1364" y="19988"/>
                  <a:pt x="1277" y="20012"/>
                  <a:pt x="879" y="20009"/>
                </a:cubicBezTo>
                <a:cubicBezTo>
                  <a:pt x="548" y="20006"/>
                  <a:pt x="392" y="20036"/>
                  <a:pt x="392" y="20098"/>
                </a:cubicBezTo>
                <a:cubicBezTo>
                  <a:pt x="392" y="20148"/>
                  <a:pt x="279" y="20246"/>
                  <a:pt x="142" y="20317"/>
                </a:cubicBezTo>
                <a:cubicBezTo>
                  <a:pt x="-50" y="20416"/>
                  <a:pt x="-48" y="20464"/>
                  <a:pt x="157" y="20523"/>
                </a:cubicBezTo>
                <a:cubicBezTo>
                  <a:pt x="304" y="20564"/>
                  <a:pt x="367" y="20642"/>
                  <a:pt x="295" y="20695"/>
                </a:cubicBezTo>
                <a:cubicBezTo>
                  <a:pt x="214" y="20755"/>
                  <a:pt x="272" y="20793"/>
                  <a:pt x="444" y="20793"/>
                </a:cubicBezTo>
                <a:cubicBezTo>
                  <a:pt x="802" y="20793"/>
                  <a:pt x="2358" y="21024"/>
                  <a:pt x="2830" y="21148"/>
                </a:cubicBezTo>
                <a:cubicBezTo>
                  <a:pt x="3143" y="21230"/>
                  <a:pt x="4444" y="21276"/>
                  <a:pt x="4971" y="21223"/>
                </a:cubicBezTo>
                <a:cubicBezTo>
                  <a:pt x="5359" y="21184"/>
                  <a:pt x="6404" y="21180"/>
                  <a:pt x="6595" y="21217"/>
                </a:cubicBezTo>
                <a:cubicBezTo>
                  <a:pt x="6723" y="21242"/>
                  <a:pt x="7971" y="21242"/>
                  <a:pt x="9437" y="21217"/>
                </a:cubicBezTo>
                <a:cubicBezTo>
                  <a:pt x="10876" y="21193"/>
                  <a:pt x="12624" y="21163"/>
                  <a:pt x="13319" y="21152"/>
                </a:cubicBezTo>
                <a:cubicBezTo>
                  <a:pt x="14014" y="21141"/>
                  <a:pt x="14697" y="21106"/>
                  <a:pt x="14835" y="21073"/>
                </a:cubicBezTo>
                <a:cubicBezTo>
                  <a:pt x="14974" y="21040"/>
                  <a:pt x="15554" y="21014"/>
                  <a:pt x="16126" y="21014"/>
                </a:cubicBezTo>
                <a:cubicBezTo>
                  <a:pt x="16759" y="21014"/>
                  <a:pt x="17465" y="20974"/>
                  <a:pt x="17934" y="20912"/>
                </a:cubicBezTo>
                <a:cubicBezTo>
                  <a:pt x="18357" y="20857"/>
                  <a:pt x="18709" y="20829"/>
                  <a:pt x="18712" y="20850"/>
                </a:cubicBezTo>
                <a:cubicBezTo>
                  <a:pt x="18716" y="20870"/>
                  <a:pt x="18815" y="20844"/>
                  <a:pt x="18938" y="20795"/>
                </a:cubicBezTo>
                <a:cubicBezTo>
                  <a:pt x="19060" y="20745"/>
                  <a:pt x="19283" y="20707"/>
                  <a:pt x="19434" y="20707"/>
                </a:cubicBezTo>
                <a:cubicBezTo>
                  <a:pt x="19586" y="20707"/>
                  <a:pt x="20019" y="20634"/>
                  <a:pt x="20397" y="20547"/>
                </a:cubicBezTo>
                <a:cubicBezTo>
                  <a:pt x="20802" y="20454"/>
                  <a:pt x="21192" y="20407"/>
                  <a:pt x="21345" y="20429"/>
                </a:cubicBezTo>
                <a:cubicBezTo>
                  <a:pt x="21514" y="20454"/>
                  <a:pt x="21550" y="20444"/>
                  <a:pt x="21442" y="20403"/>
                </a:cubicBezTo>
                <a:cubicBezTo>
                  <a:pt x="21238" y="20325"/>
                  <a:pt x="21140" y="20039"/>
                  <a:pt x="21309" y="20015"/>
                </a:cubicBezTo>
                <a:cubicBezTo>
                  <a:pt x="21510" y="19986"/>
                  <a:pt x="21231" y="19407"/>
                  <a:pt x="20966" y="19302"/>
                </a:cubicBezTo>
                <a:cubicBezTo>
                  <a:pt x="20809" y="19239"/>
                  <a:pt x="20623" y="19218"/>
                  <a:pt x="20438" y="19245"/>
                </a:cubicBezTo>
                <a:cubicBezTo>
                  <a:pt x="20281" y="19268"/>
                  <a:pt x="19457" y="19286"/>
                  <a:pt x="18610" y="19284"/>
                </a:cubicBezTo>
                <a:lnTo>
                  <a:pt x="17068" y="19279"/>
                </a:lnTo>
                <a:lnTo>
                  <a:pt x="16997" y="19117"/>
                </a:lnTo>
                <a:cubicBezTo>
                  <a:pt x="16958" y="19028"/>
                  <a:pt x="17053" y="18919"/>
                  <a:pt x="17201" y="18877"/>
                </a:cubicBezTo>
                <a:cubicBezTo>
                  <a:pt x="17420" y="18815"/>
                  <a:pt x="17411" y="18806"/>
                  <a:pt x="17160" y="18818"/>
                </a:cubicBezTo>
                <a:cubicBezTo>
                  <a:pt x="16918" y="18831"/>
                  <a:pt x="16836" y="18748"/>
                  <a:pt x="16787" y="18437"/>
                </a:cubicBezTo>
                <a:cubicBezTo>
                  <a:pt x="16727" y="18062"/>
                  <a:pt x="16687" y="18035"/>
                  <a:pt x="16131" y="17969"/>
                </a:cubicBezTo>
                <a:cubicBezTo>
                  <a:pt x="15579" y="17904"/>
                  <a:pt x="13619" y="17801"/>
                  <a:pt x="12382" y="17770"/>
                </a:cubicBezTo>
                <a:lnTo>
                  <a:pt x="11834" y="17756"/>
                </a:lnTo>
                <a:lnTo>
                  <a:pt x="11798" y="16858"/>
                </a:lnTo>
                <a:cubicBezTo>
                  <a:pt x="11776" y="16365"/>
                  <a:pt x="11691" y="15579"/>
                  <a:pt x="11614" y="15114"/>
                </a:cubicBezTo>
                <a:cubicBezTo>
                  <a:pt x="11502" y="14438"/>
                  <a:pt x="11445" y="10740"/>
                  <a:pt x="11537" y="10190"/>
                </a:cubicBezTo>
                <a:cubicBezTo>
                  <a:pt x="11549" y="10120"/>
                  <a:pt x="11506" y="9848"/>
                  <a:pt x="11440" y="9589"/>
                </a:cubicBezTo>
                <a:cubicBezTo>
                  <a:pt x="11344" y="9216"/>
                  <a:pt x="11380" y="9108"/>
                  <a:pt x="11629" y="9059"/>
                </a:cubicBezTo>
                <a:cubicBezTo>
                  <a:pt x="12024" y="8982"/>
                  <a:pt x="12038" y="8874"/>
                  <a:pt x="11655" y="8840"/>
                </a:cubicBezTo>
                <a:cubicBezTo>
                  <a:pt x="11288" y="8806"/>
                  <a:pt x="11179" y="8281"/>
                  <a:pt x="11511" y="8135"/>
                </a:cubicBezTo>
                <a:cubicBezTo>
                  <a:pt x="11640" y="8078"/>
                  <a:pt x="11668" y="8005"/>
                  <a:pt x="11573" y="7970"/>
                </a:cubicBezTo>
                <a:cubicBezTo>
                  <a:pt x="11336" y="7884"/>
                  <a:pt x="11326" y="7806"/>
                  <a:pt x="11296" y="5673"/>
                </a:cubicBezTo>
                <a:cubicBezTo>
                  <a:pt x="11250" y="2328"/>
                  <a:pt x="11303" y="1165"/>
                  <a:pt x="11491" y="1138"/>
                </a:cubicBezTo>
                <a:cubicBezTo>
                  <a:pt x="11646" y="1115"/>
                  <a:pt x="11650" y="570"/>
                  <a:pt x="11496" y="492"/>
                </a:cubicBezTo>
                <a:cubicBezTo>
                  <a:pt x="11427" y="457"/>
                  <a:pt x="11361" y="339"/>
                  <a:pt x="11322" y="177"/>
                </a:cubicBezTo>
                <a:cubicBezTo>
                  <a:pt x="11305" y="104"/>
                  <a:pt x="11157" y="36"/>
                  <a:pt x="10994" y="18"/>
                </a:cubicBezTo>
                <a:cubicBezTo>
                  <a:pt x="10963" y="16"/>
                  <a:pt x="10936" y="16"/>
                  <a:pt x="10907" y="12"/>
                </a:cubicBezTo>
                <a:cubicBezTo>
                  <a:pt x="10801" y="5"/>
                  <a:pt x="10691" y="-1"/>
                  <a:pt x="10579" y="0"/>
                </a:cubicBezTo>
                <a:close/>
                <a:moveTo>
                  <a:pt x="13130" y="98"/>
                </a:moveTo>
                <a:cubicBezTo>
                  <a:pt x="13008" y="108"/>
                  <a:pt x="12822" y="214"/>
                  <a:pt x="12715" y="370"/>
                </a:cubicBezTo>
                <a:cubicBezTo>
                  <a:pt x="12574" y="574"/>
                  <a:pt x="12591" y="582"/>
                  <a:pt x="13109" y="559"/>
                </a:cubicBezTo>
                <a:cubicBezTo>
                  <a:pt x="13611" y="536"/>
                  <a:pt x="13754" y="439"/>
                  <a:pt x="13406" y="358"/>
                </a:cubicBezTo>
                <a:cubicBezTo>
                  <a:pt x="13323" y="338"/>
                  <a:pt x="13253" y="263"/>
                  <a:pt x="13253" y="191"/>
                </a:cubicBezTo>
                <a:cubicBezTo>
                  <a:pt x="13253" y="119"/>
                  <a:pt x="13203" y="91"/>
                  <a:pt x="13130" y="98"/>
                </a:cubicBezTo>
                <a:close/>
                <a:moveTo>
                  <a:pt x="12781" y="2143"/>
                </a:moveTo>
                <a:cubicBezTo>
                  <a:pt x="12383" y="2156"/>
                  <a:pt x="12256" y="2196"/>
                  <a:pt x="12203" y="2326"/>
                </a:cubicBezTo>
                <a:cubicBezTo>
                  <a:pt x="12145" y="2468"/>
                  <a:pt x="12208" y="2492"/>
                  <a:pt x="12612" y="2492"/>
                </a:cubicBezTo>
                <a:cubicBezTo>
                  <a:pt x="12968" y="2492"/>
                  <a:pt x="13061" y="2468"/>
                  <a:pt x="12981" y="2397"/>
                </a:cubicBezTo>
                <a:cubicBezTo>
                  <a:pt x="12923" y="2344"/>
                  <a:pt x="12968" y="2263"/>
                  <a:pt x="13084" y="2214"/>
                </a:cubicBezTo>
                <a:cubicBezTo>
                  <a:pt x="13260" y="2140"/>
                  <a:pt x="13209" y="2129"/>
                  <a:pt x="12781" y="2143"/>
                </a:cubicBezTo>
                <a:close/>
                <a:moveTo>
                  <a:pt x="13068" y="16962"/>
                </a:moveTo>
                <a:cubicBezTo>
                  <a:pt x="12532" y="16962"/>
                  <a:pt x="12485" y="16979"/>
                  <a:pt x="12443" y="17196"/>
                </a:cubicBezTo>
                <a:cubicBezTo>
                  <a:pt x="12400" y="17422"/>
                  <a:pt x="12421" y="17428"/>
                  <a:pt x="12991" y="17413"/>
                </a:cubicBezTo>
                <a:cubicBezTo>
                  <a:pt x="13523" y="17398"/>
                  <a:pt x="13585" y="17376"/>
                  <a:pt x="13616" y="17179"/>
                </a:cubicBezTo>
                <a:cubicBezTo>
                  <a:pt x="13649" y="16975"/>
                  <a:pt x="13611" y="16962"/>
                  <a:pt x="13068" y="16962"/>
                </a:cubicBezTo>
                <a:close/>
                <a:moveTo>
                  <a:pt x="5033" y="21392"/>
                </a:moveTo>
                <a:cubicBezTo>
                  <a:pt x="4993" y="21396"/>
                  <a:pt x="4971" y="21407"/>
                  <a:pt x="4971" y="21422"/>
                </a:cubicBezTo>
                <a:cubicBezTo>
                  <a:pt x="4971" y="21452"/>
                  <a:pt x="5066" y="21477"/>
                  <a:pt x="5186" y="21477"/>
                </a:cubicBezTo>
                <a:cubicBezTo>
                  <a:pt x="5306" y="21477"/>
                  <a:pt x="5406" y="21465"/>
                  <a:pt x="5406" y="21453"/>
                </a:cubicBezTo>
                <a:cubicBezTo>
                  <a:pt x="5406" y="21440"/>
                  <a:pt x="5306" y="21417"/>
                  <a:pt x="5186" y="21400"/>
                </a:cubicBezTo>
                <a:cubicBezTo>
                  <a:pt x="5126" y="21391"/>
                  <a:pt x="5072" y="21388"/>
                  <a:pt x="5033" y="21392"/>
                </a:cubicBezTo>
                <a:close/>
                <a:moveTo>
                  <a:pt x="6241" y="21526"/>
                </a:moveTo>
                <a:cubicBezTo>
                  <a:pt x="6086" y="21526"/>
                  <a:pt x="6095" y="21551"/>
                  <a:pt x="6262" y="21599"/>
                </a:cubicBezTo>
                <a:lnTo>
                  <a:pt x="6615" y="21599"/>
                </a:lnTo>
                <a:cubicBezTo>
                  <a:pt x="6491" y="21559"/>
                  <a:pt x="6345" y="21526"/>
                  <a:pt x="6241" y="21526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39" name="Group"/>
          <p:cNvGrpSpPr/>
          <p:nvPr/>
        </p:nvGrpSpPr>
        <p:grpSpPr>
          <a:xfrm>
            <a:off x="11988800" y="9316055"/>
            <a:ext cx="2235594" cy="1667352"/>
            <a:chOff x="127000" y="-467600"/>
            <a:chExt cx="2235593" cy="1667351"/>
          </a:xfrm>
        </p:grpSpPr>
        <p:pic>
          <p:nvPicPr>
            <p:cNvPr id="237" name="Baro_1_01.jpg.avif" descr="Baro_1_01.jpg.avif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5906" t="1641" r="78011" b="85766"/>
            <a:stretch>
              <a:fillRect/>
            </a:stretch>
          </p:blipFill>
          <p:spPr>
            <a:xfrm>
              <a:off x="1788512" y="-467601"/>
              <a:ext cx="574082" cy="166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7" h="21592" fill="norm" stroke="1" extrusionOk="0">
                  <a:moveTo>
                    <a:pt x="6027" y="1"/>
                  </a:moveTo>
                  <a:cubicBezTo>
                    <a:pt x="4009" y="33"/>
                    <a:pt x="2058" y="453"/>
                    <a:pt x="2058" y="977"/>
                  </a:cubicBezTo>
                  <a:cubicBezTo>
                    <a:pt x="2058" y="1337"/>
                    <a:pt x="1757" y="1738"/>
                    <a:pt x="1384" y="1872"/>
                  </a:cubicBezTo>
                  <a:cubicBezTo>
                    <a:pt x="842" y="2066"/>
                    <a:pt x="283" y="4544"/>
                    <a:pt x="9" y="8044"/>
                  </a:cubicBezTo>
                  <a:cubicBezTo>
                    <a:pt x="-112" y="9580"/>
                    <a:pt x="1055" y="20018"/>
                    <a:pt x="1413" y="20626"/>
                  </a:cubicBezTo>
                  <a:cubicBezTo>
                    <a:pt x="1570" y="20894"/>
                    <a:pt x="1510" y="21247"/>
                    <a:pt x="1370" y="21592"/>
                  </a:cubicBezTo>
                  <a:lnTo>
                    <a:pt x="9551" y="21592"/>
                  </a:lnTo>
                  <a:cubicBezTo>
                    <a:pt x="9662" y="13538"/>
                    <a:pt x="9915" y="8568"/>
                    <a:pt x="10469" y="8445"/>
                  </a:cubicBezTo>
                  <a:cubicBezTo>
                    <a:pt x="11225" y="8277"/>
                    <a:pt x="11234" y="4242"/>
                    <a:pt x="10483" y="3660"/>
                  </a:cubicBezTo>
                  <a:cubicBezTo>
                    <a:pt x="10147" y="3400"/>
                    <a:pt x="9826" y="2523"/>
                    <a:pt x="9637" y="1316"/>
                  </a:cubicBezTo>
                  <a:cubicBezTo>
                    <a:pt x="9553" y="778"/>
                    <a:pt x="8840" y="267"/>
                    <a:pt x="8047" y="134"/>
                  </a:cubicBezTo>
                  <a:cubicBezTo>
                    <a:pt x="7898" y="119"/>
                    <a:pt x="7758" y="120"/>
                    <a:pt x="7617" y="93"/>
                  </a:cubicBezTo>
                  <a:cubicBezTo>
                    <a:pt x="7100" y="40"/>
                    <a:pt x="6572" y="-8"/>
                    <a:pt x="6027" y="1"/>
                  </a:cubicBezTo>
                  <a:close/>
                  <a:moveTo>
                    <a:pt x="18450" y="736"/>
                  </a:moveTo>
                  <a:cubicBezTo>
                    <a:pt x="17855" y="815"/>
                    <a:pt x="16953" y="1598"/>
                    <a:pt x="16429" y="2756"/>
                  </a:cubicBezTo>
                  <a:cubicBezTo>
                    <a:pt x="15744" y="4271"/>
                    <a:pt x="15826" y="4327"/>
                    <a:pt x="18349" y="4153"/>
                  </a:cubicBezTo>
                  <a:cubicBezTo>
                    <a:pt x="20793" y="3986"/>
                    <a:pt x="21488" y="3265"/>
                    <a:pt x="19797" y="2658"/>
                  </a:cubicBezTo>
                  <a:cubicBezTo>
                    <a:pt x="19390" y="2512"/>
                    <a:pt x="19037" y="1955"/>
                    <a:pt x="19037" y="1424"/>
                  </a:cubicBezTo>
                  <a:cubicBezTo>
                    <a:pt x="19037" y="890"/>
                    <a:pt x="18806" y="688"/>
                    <a:pt x="18450" y="736"/>
                  </a:cubicBezTo>
                  <a:close/>
                  <a:moveTo>
                    <a:pt x="17977" y="15882"/>
                  </a:moveTo>
                  <a:cubicBezTo>
                    <a:pt x="17674" y="15880"/>
                    <a:pt x="17266" y="15891"/>
                    <a:pt x="16745" y="15918"/>
                  </a:cubicBezTo>
                  <a:cubicBezTo>
                    <a:pt x="14802" y="16017"/>
                    <a:pt x="14196" y="16319"/>
                    <a:pt x="13936" y="17285"/>
                  </a:cubicBezTo>
                  <a:cubicBezTo>
                    <a:pt x="13653" y="18340"/>
                    <a:pt x="13956" y="18519"/>
                    <a:pt x="15928" y="18519"/>
                  </a:cubicBezTo>
                  <a:cubicBezTo>
                    <a:pt x="17661" y="18519"/>
                    <a:pt x="18105" y="18344"/>
                    <a:pt x="17719" y="17814"/>
                  </a:cubicBezTo>
                  <a:cubicBezTo>
                    <a:pt x="17435" y="17425"/>
                    <a:pt x="17657" y="16814"/>
                    <a:pt x="18220" y="16452"/>
                  </a:cubicBezTo>
                  <a:cubicBezTo>
                    <a:pt x="18863" y="16040"/>
                    <a:pt x="18885" y="15889"/>
                    <a:pt x="17977" y="1588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238" name="Arrow"/>
            <p:cNvSpPr/>
            <p:nvPr/>
          </p:nvSpPr>
          <p:spPr>
            <a:xfrm>
              <a:off x="127000" y="-129033"/>
              <a:ext cx="1433722" cy="850901"/>
            </a:xfrm>
            <a:prstGeom prst="rightArrow">
              <a:avLst>
                <a:gd name="adj1" fmla="val 32000"/>
                <a:gd name="adj2" fmla="val 95522"/>
              </a:avLst>
            </a:prstGeom>
            <a:solidFill>
              <a:schemeClr val="accent1">
                <a:satOff val="-9155"/>
                <a:lumOff val="-3267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spcBef>
                  <a:spcPts val="0"/>
                </a:spcBef>
                <a:defRPr sz="3200">
                  <a:solidFill>
                    <a:srgbClr val="FFFFFF"/>
                  </a:solidFill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9296 0.731018" origin="layout" pathEditMode="relative">
                                      <p:cBhvr>
                                        <p:cTn id="21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Class="entr" nodeType="afterEffect" presetSubtype="4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8" dur="5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path" nodeType="with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59296 0.731018 C -0.153240 0.642207 -0.145472 0.553791 -0.136006 0.465927 C -0.129664 0.407051 -0.122731 0.346005 -0.134336 0.289566 C -0.142501 0.249864 -0.159590 0.215548 -0.160333 0.172938 C -0.161672 0.096143 -0.117976 0.051399 -0.074988 0.023901 C -0.049995 0.007915 -0.024785 -0.006980 0.000619 -0.020768" origin="layout" pathEditMode="relative">
                                      <p:cBhvr>
                                        <p:cTn id="31" dur="5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2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4" grpId="6"/>
      <p:bldP build="whole" bldLvl="1" animBg="1" rev="0" advAuto="0" spid="236" grpId="5"/>
      <p:bldP build="whole" bldLvl="1" animBg="1" rev="0" advAuto="0" spid="235" grpId="2"/>
      <p:bldP build="whole" bldLvl="1" animBg="1" rev="0" advAuto="0" spid="233" grpId="3"/>
      <p:bldP build="whole" bldLvl="1" animBg="1" rev="0" advAuto="0" spid="239" grpId="8"/>
      <p:bldP build="p" bldLvl="5" animBg="1" rev="0" advAuto="0" spid="23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1905: variation of earth magnetism and symmetry brea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078991">
              <a:defRPr sz="4719"/>
            </a:lvl1pPr>
          </a:lstStyle>
          <a:p>
            <a:pPr/>
            <a:r>
              <a:t>1905: variation of earth magnetism and symmetry breaking</a:t>
            </a:r>
          </a:p>
        </p:txBody>
      </p:sp>
      <p:sp>
        <p:nvSpPr>
          <p:cNvPr id="242" name="B. Brunhes (Clermont Observatory director)…"/>
          <p:cNvSpPr txBox="1"/>
          <p:nvPr>
            <p:ph type="body" idx="1"/>
          </p:nvPr>
        </p:nvSpPr>
        <p:spPr>
          <a:xfrm>
            <a:off x="1219200" y="1514819"/>
            <a:ext cx="16283340" cy="856612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900"/>
              </a:spcBef>
            </a:pPr>
            <a:r>
              <a:rPr b="1"/>
              <a:t>B. Brunhes</a:t>
            </a:r>
            <a:r>
              <a:t> (Clermont Observatory director) </a:t>
            </a:r>
          </a:p>
          <a:p>
            <a:pPr>
              <a:spcBef>
                <a:spcPts val="1900"/>
              </a:spcBef>
            </a:pPr>
            <a:r>
              <a:rPr b="1"/>
              <a:t>1905</a:t>
            </a:r>
            <a:r>
              <a:t>: in Cantal, he discovers volcanic </a:t>
            </a:r>
            <a:r>
              <a:rPr i="1"/>
              <a:t>“porcelanites”</a:t>
            </a:r>
            <a:r>
              <a:t> which are magnetised </a:t>
            </a:r>
            <a:r>
              <a:rPr i="1"/>
              <a:t>“upside down”</a:t>
            </a:r>
          </a:p>
          <a:p>
            <a:pPr>
              <a:spcBef>
                <a:spcPts val="1900"/>
              </a:spcBef>
            </a:pPr>
            <a:r>
              <a:rPr b="1"/>
              <a:t>Hypothesis:</a:t>
            </a:r>
            <a:r>
              <a:t> when they cooled down 6 My ago, the (weak) </a:t>
            </a:r>
            <a:r>
              <a:rPr>
                <a:solidFill>
                  <a:srgbClr val="FF0014"/>
                </a:solidFill>
              </a:rPr>
              <a:t>earth magnetic field was inverted</a:t>
            </a:r>
            <a:r>
              <a:t> (verified 50 years later in the Atlantic rift)</a:t>
            </a:r>
          </a:p>
          <a:p>
            <a:pPr>
              <a:spcBef>
                <a:spcPts val="1900"/>
              </a:spcBef>
            </a:pPr>
            <a:r>
              <a:rPr b="1"/>
              <a:t>Spontaneous symmetry breaking</a:t>
            </a:r>
            <a:r>
              <a:t>: while cooling down, a magnetic material </a:t>
            </a:r>
            <a:r>
              <a:rPr i="1"/>
              <a:t>chooses</a:t>
            </a:r>
            <a:r>
              <a:t> for its magnetisation the </a:t>
            </a:r>
            <a:r>
              <a:rPr>
                <a:solidFill>
                  <a:srgbClr val="FF0014"/>
                </a:solidFill>
              </a:rPr>
              <a:t>direction of an external magnetic field</a:t>
            </a:r>
            <a:r>
              <a:t>, however small.</a:t>
            </a:r>
            <a:br/>
            <a:r>
              <a:rPr i="1"/>
              <a:t>(Of course, this is not in vacuum: need magnetic dipoles or electric currents to create a magnetic field)</a:t>
            </a:r>
          </a:p>
          <a:p>
            <a:pPr>
              <a:spcBef>
                <a:spcPts val="1900"/>
              </a:spcBef>
              <a:defRPr b="1"/>
            </a:pPr>
            <a:r>
              <a:t>What is vacuum: absence of matter AND fields?…</a:t>
            </a:r>
          </a:p>
        </p:txBody>
      </p:sp>
      <p:sp>
        <p:nvSpPr>
          <p:cNvPr id="2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4" name="Bernard_Brunhes_(1867-1910).jpg" descr="Bernard_Brunhes_(1867-1910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02539" y="1930400"/>
            <a:ext cx="2997395" cy="366472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5" name="Group"/>
          <p:cNvGrpSpPr/>
          <p:nvPr/>
        </p:nvGrpSpPr>
        <p:grpSpPr>
          <a:xfrm>
            <a:off x="17543074" y="5220317"/>
            <a:ext cx="6348453" cy="4761339"/>
            <a:chOff x="0" y="0"/>
            <a:chExt cx="6348452" cy="4761338"/>
          </a:xfrm>
        </p:grpSpPr>
        <p:pic>
          <p:nvPicPr>
            <p:cNvPr id="245" name="3-768x576.jpg.jpeg" descr="3-768x576.jpg.jpe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348453" cy="47613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6" name="boussole.jpg" descr="boussole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2799" t="13273" r="13135" b="12815"/>
            <a:stretch>
              <a:fillRect/>
            </a:stretch>
          </p:blipFill>
          <p:spPr>
            <a:xfrm>
              <a:off x="3174095" y="2402999"/>
              <a:ext cx="1953937" cy="1949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550" fill="norm" stroke="1" extrusionOk="0">
                  <a:moveTo>
                    <a:pt x="10740" y="0"/>
                  </a:moveTo>
                  <a:cubicBezTo>
                    <a:pt x="9882" y="0"/>
                    <a:pt x="9009" y="103"/>
                    <a:pt x="8186" y="302"/>
                  </a:cubicBezTo>
                  <a:cubicBezTo>
                    <a:pt x="7803" y="395"/>
                    <a:pt x="7442" y="451"/>
                    <a:pt x="7388" y="429"/>
                  </a:cubicBezTo>
                  <a:cubicBezTo>
                    <a:pt x="7250" y="376"/>
                    <a:pt x="5930" y="955"/>
                    <a:pt x="5237" y="1372"/>
                  </a:cubicBezTo>
                  <a:cubicBezTo>
                    <a:pt x="2127" y="3246"/>
                    <a:pt x="197" y="6510"/>
                    <a:pt x="12" y="10220"/>
                  </a:cubicBezTo>
                  <a:cubicBezTo>
                    <a:pt x="-198" y="14443"/>
                    <a:pt x="2199" y="18549"/>
                    <a:pt x="5957" y="20400"/>
                  </a:cubicBezTo>
                  <a:cubicBezTo>
                    <a:pt x="6409" y="20623"/>
                    <a:pt x="6887" y="20827"/>
                    <a:pt x="7015" y="20852"/>
                  </a:cubicBezTo>
                  <a:cubicBezTo>
                    <a:pt x="7144" y="20877"/>
                    <a:pt x="7305" y="20935"/>
                    <a:pt x="7375" y="20983"/>
                  </a:cubicBezTo>
                  <a:cubicBezTo>
                    <a:pt x="7445" y="21032"/>
                    <a:pt x="7540" y="21055"/>
                    <a:pt x="7588" y="21036"/>
                  </a:cubicBezTo>
                  <a:cubicBezTo>
                    <a:pt x="7636" y="21017"/>
                    <a:pt x="7697" y="21039"/>
                    <a:pt x="7722" y="21080"/>
                  </a:cubicBezTo>
                  <a:cubicBezTo>
                    <a:pt x="7747" y="21121"/>
                    <a:pt x="7797" y="21136"/>
                    <a:pt x="7830" y="21115"/>
                  </a:cubicBezTo>
                  <a:cubicBezTo>
                    <a:pt x="7864" y="21094"/>
                    <a:pt x="7962" y="21121"/>
                    <a:pt x="8047" y="21176"/>
                  </a:cubicBezTo>
                  <a:cubicBezTo>
                    <a:pt x="8191" y="21269"/>
                    <a:pt x="8968" y="21452"/>
                    <a:pt x="9530" y="21523"/>
                  </a:cubicBezTo>
                  <a:cubicBezTo>
                    <a:pt x="10131" y="21599"/>
                    <a:pt x="12165" y="21501"/>
                    <a:pt x="12765" y="21369"/>
                  </a:cubicBezTo>
                  <a:cubicBezTo>
                    <a:pt x="13687" y="21166"/>
                    <a:pt x="14161" y="21013"/>
                    <a:pt x="14144" y="20922"/>
                  </a:cubicBezTo>
                  <a:cubicBezTo>
                    <a:pt x="14134" y="20872"/>
                    <a:pt x="14222" y="20840"/>
                    <a:pt x="14369" y="20839"/>
                  </a:cubicBezTo>
                  <a:cubicBezTo>
                    <a:pt x="14666" y="20835"/>
                    <a:pt x="15024" y="20690"/>
                    <a:pt x="15076" y="20553"/>
                  </a:cubicBezTo>
                  <a:cubicBezTo>
                    <a:pt x="15099" y="20494"/>
                    <a:pt x="15167" y="20466"/>
                    <a:pt x="15237" y="20488"/>
                  </a:cubicBezTo>
                  <a:cubicBezTo>
                    <a:pt x="15365" y="20528"/>
                    <a:pt x="16308" y="20032"/>
                    <a:pt x="16238" y="19961"/>
                  </a:cubicBezTo>
                  <a:cubicBezTo>
                    <a:pt x="16184" y="19906"/>
                    <a:pt x="16528" y="19680"/>
                    <a:pt x="16598" y="19724"/>
                  </a:cubicBezTo>
                  <a:cubicBezTo>
                    <a:pt x="16628" y="19743"/>
                    <a:pt x="16712" y="19717"/>
                    <a:pt x="16785" y="19663"/>
                  </a:cubicBezTo>
                  <a:cubicBezTo>
                    <a:pt x="16857" y="19610"/>
                    <a:pt x="16889" y="19567"/>
                    <a:pt x="16858" y="19567"/>
                  </a:cubicBezTo>
                  <a:cubicBezTo>
                    <a:pt x="16828" y="19567"/>
                    <a:pt x="16845" y="19515"/>
                    <a:pt x="16893" y="19457"/>
                  </a:cubicBezTo>
                  <a:cubicBezTo>
                    <a:pt x="16941" y="19398"/>
                    <a:pt x="17023" y="19366"/>
                    <a:pt x="17075" y="19387"/>
                  </a:cubicBezTo>
                  <a:cubicBezTo>
                    <a:pt x="17127" y="19407"/>
                    <a:pt x="17151" y="19402"/>
                    <a:pt x="17132" y="19369"/>
                  </a:cubicBezTo>
                  <a:cubicBezTo>
                    <a:pt x="17081" y="19287"/>
                    <a:pt x="17342" y="19058"/>
                    <a:pt x="17426" y="19110"/>
                  </a:cubicBezTo>
                  <a:cubicBezTo>
                    <a:pt x="17523" y="19171"/>
                    <a:pt x="18474" y="18329"/>
                    <a:pt x="18432" y="18220"/>
                  </a:cubicBezTo>
                  <a:cubicBezTo>
                    <a:pt x="18396" y="18123"/>
                    <a:pt x="18679" y="17816"/>
                    <a:pt x="18745" y="17882"/>
                  </a:cubicBezTo>
                  <a:cubicBezTo>
                    <a:pt x="18840" y="17979"/>
                    <a:pt x="19968" y="16354"/>
                    <a:pt x="19980" y="16101"/>
                  </a:cubicBezTo>
                  <a:cubicBezTo>
                    <a:pt x="19985" y="16016"/>
                    <a:pt x="20015" y="15964"/>
                    <a:pt x="20045" y="15983"/>
                  </a:cubicBezTo>
                  <a:cubicBezTo>
                    <a:pt x="20119" y="16028"/>
                    <a:pt x="20245" y="15791"/>
                    <a:pt x="20193" y="15707"/>
                  </a:cubicBezTo>
                  <a:cubicBezTo>
                    <a:pt x="20171" y="15671"/>
                    <a:pt x="20244" y="15461"/>
                    <a:pt x="20353" y="15242"/>
                  </a:cubicBezTo>
                  <a:cubicBezTo>
                    <a:pt x="20646" y="14653"/>
                    <a:pt x="21017" y="13480"/>
                    <a:pt x="21190" y="12592"/>
                  </a:cubicBezTo>
                  <a:cubicBezTo>
                    <a:pt x="21385" y="11590"/>
                    <a:pt x="21402" y="9737"/>
                    <a:pt x="21225" y="8776"/>
                  </a:cubicBezTo>
                  <a:cubicBezTo>
                    <a:pt x="20627" y="5536"/>
                    <a:pt x="18766" y="2854"/>
                    <a:pt x="15995" y="1250"/>
                  </a:cubicBezTo>
                  <a:cubicBezTo>
                    <a:pt x="15206" y="792"/>
                    <a:pt x="13995" y="309"/>
                    <a:pt x="13780" y="364"/>
                  </a:cubicBezTo>
                  <a:cubicBezTo>
                    <a:pt x="13689" y="387"/>
                    <a:pt x="13425" y="358"/>
                    <a:pt x="13194" y="298"/>
                  </a:cubicBezTo>
                  <a:cubicBezTo>
                    <a:pt x="12438" y="100"/>
                    <a:pt x="11598" y="-1"/>
                    <a:pt x="10740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247" name="Line"/>
            <p:cNvSpPr/>
            <p:nvPr/>
          </p:nvSpPr>
          <p:spPr>
            <a:xfrm flipV="1">
              <a:off x="4192247" y="786412"/>
              <a:ext cx="1" cy="1508424"/>
            </a:xfrm>
            <a:prstGeom prst="line">
              <a:avLst/>
            </a:prstGeom>
            <a:noFill/>
            <a:ln w="114300" cap="flat">
              <a:solidFill>
                <a:srgbClr val="00B313"/>
              </a:solidFill>
              <a:prstDash val="solid"/>
              <a:miter lim="400000"/>
              <a:tailEnd type="stealth" w="med" len="med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700"/>
                </a:spcBef>
              </a:pPr>
            </a:p>
          </p:txBody>
        </p:sp>
        <p:sp>
          <p:nvSpPr>
            <p:cNvPr id="248" name="N"/>
            <p:cNvSpPr txBox="1"/>
            <p:nvPr/>
          </p:nvSpPr>
          <p:spPr>
            <a:xfrm>
              <a:off x="4413228" y="1703352"/>
              <a:ext cx="509017" cy="7696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spcBef>
                  <a:spcPts val="4700"/>
                </a:spcBef>
                <a:defRPr b="1">
                  <a:solidFill>
                    <a:srgbClr val="00B313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pPr/>
              <a:r>
                <a:t>N</a:t>
              </a:r>
            </a:p>
          </p:txBody>
        </p:sp>
        <p:sp>
          <p:nvSpPr>
            <p:cNvPr id="249" name="Line"/>
            <p:cNvSpPr/>
            <p:nvPr/>
          </p:nvSpPr>
          <p:spPr>
            <a:xfrm flipH="1">
              <a:off x="2317024" y="3928006"/>
              <a:ext cx="1018022" cy="750794"/>
            </a:xfrm>
            <a:prstGeom prst="line">
              <a:avLst/>
            </a:prstGeom>
            <a:noFill/>
            <a:ln w="114300" cap="flat">
              <a:solidFill>
                <a:srgbClr val="FF0014"/>
              </a:solidFill>
              <a:prstDash val="solid"/>
              <a:miter lim="400000"/>
              <a:tailEnd type="stealth" w="med" len="med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700"/>
                </a:spcBef>
              </a:pPr>
            </a:p>
          </p:txBody>
        </p:sp>
        <p:sp>
          <p:nvSpPr>
            <p:cNvPr id="250" name="Line"/>
            <p:cNvSpPr/>
            <p:nvPr/>
          </p:nvSpPr>
          <p:spPr>
            <a:xfrm flipH="1">
              <a:off x="1791053" y="2899306"/>
              <a:ext cx="1018022" cy="750794"/>
            </a:xfrm>
            <a:prstGeom prst="line">
              <a:avLst/>
            </a:prstGeom>
            <a:noFill/>
            <a:ln w="114300" cap="flat">
              <a:solidFill>
                <a:srgbClr val="FF0014"/>
              </a:solidFill>
              <a:prstDash val="solid"/>
              <a:miter lim="400000"/>
              <a:tailEnd type="stealth" w="med" len="med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700"/>
                </a:spcBef>
              </a:pPr>
            </a:p>
          </p:txBody>
        </p:sp>
        <p:sp>
          <p:nvSpPr>
            <p:cNvPr id="251" name="Line"/>
            <p:cNvSpPr/>
            <p:nvPr/>
          </p:nvSpPr>
          <p:spPr>
            <a:xfrm flipH="1">
              <a:off x="394053" y="1883306"/>
              <a:ext cx="1018022" cy="750794"/>
            </a:xfrm>
            <a:prstGeom prst="line">
              <a:avLst/>
            </a:prstGeom>
            <a:noFill/>
            <a:ln w="114300" cap="flat">
              <a:solidFill>
                <a:srgbClr val="FF0014"/>
              </a:solidFill>
              <a:prstDash val="solid"/>
              <a:miter lim="400000"/>
              <a:tailEnd type="stealth" w="med" len="med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700"/>
                </a:spcBef>
              </a:pPr>
            </a:p>
          </p:txBody>
        </p:sp>
        <p:sp>
          <p:nvSpPr>
            <p:cNvPr id="252" name="Line"/>
            <p:cNvSpPr/>
            <p:nvPr/>
          </p:nvSpPr>
          <p:spPr>
            <a:xfrm flipH="1">
              <a:off x="521053" y="3026306"/>
              <a:ext cx="1018022" cy="750794"/>
            </a:xfrm>
            <a:prstGeom prst="line">
              <a:avLst/>
            </a:prstGeom>
            <a:noFill/>
            <a:ln w="114300" cap="flat">
              <a:solidFill>
                <a:srgbClr val="FF0014"/>
              </a:solidFill>
              <a:prstDash val="solid"/>
              <a:miter lim="400000"/>
              <a:tailEnd type="stealth" w="med" len="med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700"/>
                </a:spcBef>
              </a:pPr>
            </a:p>
          </p:txBody>
        </p:sp>
        <p:sp>
          <p:nvSpPr>
            <p:cNvPr id="253" name="Line"/>
            <p:cNvSpPr/>
            <p:nvPr/>
          </p:nvSpPr>
          <p:spPr>
            <a:xfrm flipH="1">
              <a:off x="5220053" y="3153306"/>
              <a:ext cx="1018022" cy="750794"/>
            </a:xfrm>
            <a:prstGeom prst="line">
              <a:avLst/>
            </a:prstGeom>
            <a:noFill/>
            <a:ln w="114300" cap="flat">
              <a:solidFill>
                <a:srgbClr val="FF0014"/>
              </a:solidFill>
              <a:prstDash val="solid"/>
              <a:miter lim="400000"/>
              <a:tailEnd type="stealth" w="med" len="med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700"/>
                </a:spcBef>
              </a:pPr>
            </a:p>
          </p:txBody>
        </p:sp>
        <p:sp>
          <p:nvSpPr>
            <p:cNvPr id="254" name="Line"/>
            <p:cNvSpPr/>
            <p:nvPr/>
          </p:nvSpPr>
          <p:spPr>
            <a:xfrm flipH="1">
              <a:off x="1918053" y="1883306"/>
              <a:ext cx="1018022" cy="750794"/>
            </a:xfrm>
            <a:prstGeom prst="line">
              <a:avLst/>
            </a:prstGeom>
            <a:noFill/>
            <a:ln w="114300" cap="flat">
              <a:solidFill>
                <a:srgbClr val="FF0014"/>
              </a:solidFill>
              <a:prstDash val="solid"/>
              <a:miter lim="400000"/>
              <a:tailEnd type="stealth" w="med" len="med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700"/>
                </a:spcBef>
              </a:pPr>
            </a:p>
          </p:txBody>
        </p:sp>
      </p:grpSp>
      <p:sp>
        <p:nvSpPr>
          <p:cNvPr id="256" name="No!!! In vacuum,  a field of Brout-Englert-Higgs (1964)  (verified in 2012) is needed to understand the mass of particles,…"/>
          <p:cNvSpPr txBox="1"/>
          <p:nvPr/>
        </p:nvSpPr>
        <p:spPr>
          <a:xfrm>
            <a:off x="825500" y="9968955"/>
            <a:ext cx="22352000" cy="3064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b="1">
                <a:solidFill>
                  <a:srgbClr val="000000"/>
                </a:solidFill>
                <a:latin typeface="Liberation Serif"/>
                <a:ea typeface="Liberation Serif"/>
                <a:cs typeface="Liberation Serif"/>
                <a:sym typeface="Liberation Serif"/>
              </a:defRPr>
            </a:pPr>
            <a:r>
              <a:t>No!!!</a:t>
            </a:r>
            <a:r>
              <a:rPr b="0"/>
              <a:t> In vacuum, </a:t>
            </a:r>
            <a:br>
              <a:rPr b="0"/>
            </a:br>
            <a:r>
              <a:rPr b="0"/>
              <a:t>a field of </a:t>
            </a:r>
            <a:r>
              <a:t>Brout-Englert-Higgs</a:t>
            </a:r>
            <a:r>
              <a:rPr b="0"/>
              <a:t> (1964)  (verified in 2012) is needed to understand the mass of particles, </a:t>
            </a:r>
            <a:endParaRPr b="0"/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  <a:latin typeface="Liberation Serif"/>
                <a:ea typeface="Liberation Serif"/>
                <a:cs typeface="Liberation Serif"/>
                <a:sym typeface="Liberation Serif"/>
              </a:defRPr>
            </a:pPr>
            <a:r>
              <a:rPr b="0"/>
              <a:t>and another field, </a:t>
            </a:r>
            <a:r>
              <a:t>dark energy,</a:t>
            </a:r>
            <a:r>
              <a:rPr b="0"/>
              <a:t> seems necessary (1998) to account for cosmological expansion.</a:t>
            </a:r>
            <a:endParaRPr b="0"/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  <a:latin typeface="Liberation Serif"/>
                <a:ea typeface="Liberation Serif"/>
                <a:cs typeface="Liberation Serif"/>
                <a:sym typeface="Liberation Serif"/>
              </a:defRPr>
            </a:pPr>
            <a:endParaRPr b="0"/>
          </a:p>
          <a:p>
            <a:pPr>
              <a:spcBef>
                <a:spcPts val="0"/>
              </a:spcBef>
              <a:defRPr b="1">
                <a:solidFill>
                  <a:srgbClr val="000000"/>
                </a:solidFill>
                <a:latin typeface="Liberation Serif"/>
                <a:ea typeface="Liberation Serif"/>
                <a:cs typeface="Liberation Serif"/>
                <a:sym typeface="Liberation Serif"/>
              </a:defRPr>
            </a:pPr>
            <a:r>
              <a:rPr b="0"/>
              <a:t>The study of both is today the main goal of the LPCA </a:t>
            </a:r>
            <a:r>
              <a:t>Particles and Universe</a:t>
            </a:r>
            <a:r>
              <a:rPr b="0"/>
              <a:t> department</a:t>
            </a:r>
          </a:p>
        </p:txBody>
      </p:sp>
      <p:grpSp>
        <p:nvGrpSpPr>
          <p:cNvPr id="261" name="Group"/>
          <p:cNvGrpSpPr/>
          <p:nvPr/>
        </p:nvGrpSpPr>
        <p:grpSpPr>
          <a:xfrm>
            <a:off x="7805422" y="5471829"/>
            <a:ext cx="4624250" cy="5059547"/>
            <a:chOff x="-170772" y="-123295"/>
            <a:chExt cx="4624248" cy="5059546"/>
          </a:xfrm>
        </p:grpSpPr>
        <p:pic>
          <p:nvPicPr>
            <p:cNvPr id="257" name="Line Shape" descr="Line Shape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93923" y="4158805"/>
              <a:ext cx="3859553" cy="777446"/>
            </a:xfrm>
            <a:prstGeom prst="rect">
              <a:avLst/>
            </a:prstGeom>
            <a:effectLst/>
          </p:spPr>
        </p:pic>
        <p:pic>
          <p:nvPicPr>
            <p:cNvPr id="259" name="Line Line" descr="Line Line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 rot="14338439">
              <a:off x="-1219485" y="1912829"/>
              <a:ext cx="4951300" cy="35223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5" grpId="3"/>
      <p:bldP build="whole" bldLvl="1" animBg="1" rev="0" advAuto="0" spid="244" grpId="2"/>
      <p:bldP build="p" bldLvl="5" animBg="1" rev="0" advAuto="0" spid="256" grpId="4"/>
      <p:bldP build="p" bldLvl="5" animBg="1" rev="0" advAuto="0" spid="242" grpId="1"/>
      <p:bldP build="whole" bldLvl="1" animBg="1" rev="0" advAuto="0" spid="261" grpId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Health &amp; environment appl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73936">
              <a:defRPr sz="7760"/>
            </a:lvl1pPr>
          </a:lstStyle>
          <a:p>
            <a:pPr/>
            <a:r>
              <a:t>Health &amp; environment applications</a:t>
            </a:r>
          </a:p>
        </p:txBody>
      </p:sp>
      <p:sp>
        <p:nvSpPr>
          <p:cNvPr id="264" name="From its beginning in 1959, LPCA developed instruments (e.g. gamma spectrometer) and applications for studying the effects of radiation on cells (e.g. weak doses) or environment (e.g. datation by thermoluminescence).…"/>
          <p:cNvSpPr txBox="1"/>
          <p:nvPr>
            <p:ph type="body" sz="half" idx="1"/>
          </p:nvPr>
        </p:nvSpPr>
        <p:spPr>
          <a:xfrm>
            <a:off x="489764" y="1276350"/>
            <a:ext cx="13315104" cy="5574535"/>
          </a:xfrm>
          <a:prstGeom prst="rect">
            <a:avLst/>
          </a:prstGeom>
        </p:spPr>
        <p:txBody>
          <a:bodyPr/>
          <a:lstStyle/>
          <a:p>
            <a:pPr/>
            <a:r>
              <a:t>From its beginning in 1959, LPCA developed </a:t>
            </a:r>
            <a:r>
              <a:rPr b="1"/>
              <a:t>instruments</a:t>
            </a:r>
            <a:r>
              <a:t> (e.g. gamma spectrometer) and applications for studying the effects of radiation on cells (e.g. weak doses) or environment (e.g. datation by thermoluminescence).</a:t>
            </a:r>
          </a:p>
          <a:p>
            <a:pPr/>
            <a:r>
              <a:t>60 years later, this component had been reinforced in 2017 with the addition a team of biologists</a:t>
            </a:r>
          </a:p>
        </p:txBody>
      </p:sp>
      <p:sp>
        <p:nvSpPr>
          <p:cNvPr id="265" name="Slide Number"/>
          <p:cNvSpPr txBox="1"/>
          <p:nvPr>
            <p:ph type="sldNum" sz="quarter" idx="2"/>
          </p:nvPr>
        </p:nvSpPr>
        <p:spPr>
          <a:xfrm>
            <a:off x="23692133" y="13192819"/>
            <a:ext cx="276375" cy="283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6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7249" r="74200" b="0"/>
          <a:stretch>
            <a:fillRect/>
          </a:stretch>
        </p:blipFill>
        <p:spPr>
          <a:xfrm>
            <a:off x="13804867" y="1241821"/>
            <a:ext cx="10554247" cy="6122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26604" t="0" r="0" b="0"/>
          <a:stretch>
            <a:fillRect/>
          </a:stretch>
        </p:blipFill>
        <p:spPr>
          <a:xfrm>
            <a:off x="25183" y="7089354"/>
            <a:ext cx="24333787" cy="5996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7" grpId="3"/>
      <p:bldP build="whole" bldLvl="1" animBg="1" rev="0" advAuto="0" spid="266" grpId="2"/>
      <p:bldP build="p" bldLvl="5" animBg="1" rev="0" advAuto="0" spid="26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National positioning: IN2P3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defTabSz="1773936">
              <a:defRPr sz="7760"/>
            </a:pPr>
            <a:r>
              <a:t>National positioning: IN2P3</a:t>
            </a:r>
          </a:p>
        </p:txBody>
      </p:sp>
      <p:sp>
        <p:nvSpPr>
          <p:cNvPr id="270" name="IN2P3: National Institute for Nuclear Physics &amp; Particle Physics…"/>
          <p:cNvSpPr txBox="1"/>
          <p:nvPr>
            <p:ph type="body" sz="half" idx="1"/>
          </p:nvPr>
        </p:nvSpPr>
        <p:spPr>
          <a:xfrm>
            <a:off x="1219200" y="1514819"/>
            <a:ext cx="7518346" cy="11226932"/>
          </a:xfrm>
          <a:prstGeom prst="rect">
            <a:avLst/>
          </a:prstGeom>
        </p:spPr>
        <p:txBody>
          <a:bodyPr/>
          <a:lstStyle/>
          <a:p>
            <a:pPr/>
            <a:r>
              <a:t>IN2P3: National Institute for Nuclear Physics &amp; Particle Physics</a:t>
            </a:r>
          </a:p>
          <a:p>
            <a:pPr/>
            <a:r>
              <a:t>25 laboratories </a:t>
            </a:r>
            <a:br/>
            <a:r>
              <a:t>(7 in Auvergne-Rhone-Alpes)</a:t>
            </a:r>
          </a:p>
          <a:p>
            <a:pPr/>
            <a:r>
              <a:t>1050 researchers (2/3 CNRS)</a:t>
            </a:r>
          </a:p>
          <a:p>
            <a:pPr/>
            <a:r>
              <a:t>1600 ITA (600 research ing.)</a:t>
            </a:r>
          </a:p>
          <a:p>
            <a:pPr/>
            <a:r>
              <a:t>800 non-permanent</a:t>
            </a:r>
          </a:p>
        </p:txBody>
      </p:sp>
      <p:sp>
        <p:nvSpPr>
          <p:cNvPr id="2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02160" y="1514819"/>
            <a:ext cx="14571123" cy="112269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Espace réservé de la date 1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5" name="Titr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defTabSz="1554480">
              <a:defRPr sz="6800">
                <a:latin typeface="Arial"/>
                <a:ea typeface="Arial"/>
                <a:cs typeface="Arial"/>
                <a:sym typeface="Arial"/>
              </a:defRPr>
            </a:pPr>
            <a:r>
              <a:t>Position dans le paysage local et régional</a:t>
            </a:r>
          </a:p>
        </p:txBody>
      </p:sp>
      <p:pic>
        <p:nvPicPr>
          <p:cNvPr id="276" name="Image 12" descr="Imag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3910" y="1914680"/>
            <a:ext cx="13067031" cy="695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Image 13" descr="Imag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87180" y="8885372"/>
            <a:ext cx="11189970" cy="19989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Image 19" descr="Image 1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10960" y="10884351"/>
            <a:ext cx="11353801" cy="22059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1" name="Rectangle 5"/>
          <p:cNvGrpSpPr/>
          <p:nvPr/>
        </p:nvGrpSpPr>
        <p:grpSpPr>
          <a:xfrm>
            <a:off x="336026" y="5134912"/>
            <a:ext cx="4470401" cy="1937664"/>
            <a:chOff x="0" y="-19050"/>
            <a:chExt cx="4470400" cy="1937662"/>
          </a:xfrm>
        </p:grpSpPr>
        <p:sp>
          <p:nvSpPr>
            <p:cNvPr id="279" name="Rectangle"/>
            <p:cNvSpPr/>
            <p:nvPr/>
          </p:nvSpPr>
          <p:spPr>
            <a:xfrm>
              <a:off x="0" y="35381"/>
              <a:ext cx="4470400" cy="1828801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76200" dist="38100" dir="5400000">
                <a:srgbClr val="000000">
                  <a:alpha val="3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0" name="Master Physique Fondamentale et Applications"/>
            <p:cNvSpPr txBox="1"/>
            <p:nvPr/>
          </p:nvSpPr>
          <p:spPr>
            <a:xfrm>
              <a:off x="91439" y="-19051"/>
              <a:ext cx="4287522" cy="1937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algn="ctr" defTabSz="914400">
                <a:spcBef>
                  <a:spcPts val="0"/>
                </a:spcBef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Master Physique Fondamentale et Applications</a:t>
              </a:r>
            </a:p>
          </p:txBody>
        </p:sp>
      </p:grpSp>
      <p:grpSp>
        <p:nvGrpSpPr>
          <p:cNvPr id="284" name="Rectangle 6"/>
          <p:cNvGrpSpPr/>
          <p:nvPr/>
        </p:nvGrpSpPr>
        <p:grpSpPr>
          <a:xfrm>
            <a:off x="221726" y="7307643"/>
            <a:ext cx="4699001" cy="1828801"/>
            <a:chOff x="0" y="0"/>
            <a:chExt cx="4699000" cy="1828800"/>
          </a:xfrm>
        </p:grpSpPr>
        <p:sp>
          <p:nvSpPr>
            <p:cNvPr id="282" name="Rectangle"/>
            <p:cNvSpPr/>
            <p:nvPr/>
          </p:nvSpPr>
          <p:spPr>
            <a:xfrm>
              <a:off x="0" y="0"/>
              <a:ext cx="4699000" cy="18288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76200" dist="38100" dir="5400000">
                <a:srgbClr val="000000">
                  <a:alpha val="3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3" name="Master Ingénierie Nucléaire (PTR-IPM)"/>
            <p:cNvSpPr txBox="1"/>
            <p:nvPr/>
          </p:nvSpPr>
          <p:spPr>
            <a:xfrm>
              <a:off x="91439" y="256718"/>
              <a:ext cx="4516122" cy="13153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algn="ctr" defTabSz="914400">
                <a:spcBef>
                  <a:spcPts val="0"/>
                </a:spcBef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Master Ingénierie Nucléaire (PTR-IPM)</a:t>
              </a:r>
            </a:p>
          </p:txBody>
        </p:sp>
      </p:grpSp>
      <p:grpSp>
        <p:nvGrpSpPr>
          <p:cNvPr id="287" name="Rectangle 7"/>
          <p:cNvGrpSpPr/>
          <p:nvPr/>
        </p:nvGrpSpPr>
        <p:grpSpPr>
          <a:xfrm>
            <a:off x="336026" y="9425944"/>
            <a:ext cx="4470401" cy="1341813"/>
            <a:chOff x="0" y="0"/>
            <a:chExt cx="4470400" cy="1341811"/>
          </a:xfrm>
        </p:grpSpPr>
        <p:sp>
          <p:nvSpPr>
            <p:cNvPr id="285" name="Rectangle"/>
            <p:cNvSpPr/>
            <p:nvPr/>
          </p:nvSpPr>
          <p:spPr>
            <a:xfrm>
              <a:off x="0" y="0"/>
              <a:ext cx="4470400" cy="134181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76200" dist="38100" dir="5400000">
                <a:srgbClr val="000000">
                  <a:alpha val="3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6" name="International (Erasmus Mundus)"/>
            <p:cNvSpPr txBox="1"/>
            <p:nvPr/>
          </p:nvSpPr>
          <p:spPr>
            <a:xfrm>
              <a:off x="91439" y="13224"/>
              <a:ext cx="4287522" cy="13153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/>
            <a:p>
              <a:pPr algn="ctr" defTabSz="914400">
                <a:spcBef>
                  <a:spcPts val="0"/>
                </a:spcBef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International</a:t>
              </a:r>
              <a:br/>
              <a:r>
                <a:t>(Erasmus Mundus)</a:t>
              </a:r>
            </a:p>
          </p:txBody>
        </p:sp>
      </p:grpSp>
      <p:grpSp>
        <p:nvGrpSpPr>
          <p:cNvPr id="290" name="Rectangle 8"/>
          <p:cNvGrpSpPr/>
          <p:nvPr/>
        </p:nvGrpSpPr>
        <p:grpSpPr>
          <a:xfrm>
            <a:off x="221726" y="11072945"/>
            <a:ext cx="4470401" cy="1828801"/>
            <a:chOff x="0" y="0"/>
            <a:chExt cx="4470400" cy="1828800"/>
          </a:xfrm>
        </p:grpSpPr>
        <p:sp>
          <p:nvSpPr>
            <p:cNvPr id="288" name="Rectangle"/>
            <p:cNvSpPr/>
            <p:nvPr/>
          </p:nvSpPr>
          <p:spPr>
            <a:xfrm>
              <a:off x="0" y="0"/>
              <a:ext cx="4470400" cy="18288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76200" dist="38100" dir="5400000">
                <a:srgbClr val="000000">
                  <a:alpha val="35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89" name="DU…"/>
            <p:cNvSpPr txBox="1"/>
            <p:nvPr/>
          </p:nvSpPr>
          <p:spPr>
            <a:xfrm>
              <a:off x="91439" y="256718"/>
              <a:ext cx="4287522" cy="13153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/>
            <a:p>
              <a:pPr algn="ctr" defTabSz="914400">
                <a:spcBef>
                  <a:spcPts val="0"/>
                </a:spcBef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DU </a:t>
              </a:r>
              <a:endParaRPr>
                <a:latin typeface="Verdana"/>
                <a:ea typeface="Verdana"/>
                <a:cs typeface="Verdana"/>
                <a:sym typeface="Verdana"/>
              </a:endParaRPr>
            </a:p>
            <a:p>
              <a:pPr algn="ctr" defTabSz="914400">
                <a:spcBef>
                  <a:spcPts val="0"/>
                </a:spcBef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Data Scientist</a:t>
              </a:r>
            </a:p>
          </p:txBody>
        </p:sp>
      </p:grpSp>
      <p:sp>
        <p:nvSpPr>
          <p:cNvPr id="291" name="Flèche gauche 1"/>
          <p:cNvSpPr/>
          <p:nvPr/>
        </p:nvSpPr>
        <p:spPr>
          <a:xfrm rot="17865608">
            <a:off x="7173796" y="3992503"/>
            <a:ext cx="1108571" cy="720101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92" name="Flèche gauche 11"/>
          <p:cNvSpPr/>
          <p:nvPr/>
        </p:nvSpPr>
        <p:spPr>
          <a:xfrm rot="2817676">
            <a:off x="12855247" y="8127362"/>
            <a:ext cx="1108571" cy="720101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293" name="Flèche gauche 14"/>
          <p:cNvSpPr/>
          <p:nvPr/>
        </p:nvSpPr>
        <p:spPr>
          <a:xfrm>
            <a:off x="13496701" y="10164251"/>
            <a:ext cx="1108571" cy="720101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50800">
            <a:solidFill>
              <a:srgbClr val="FF0000"/>
            </a:solidFill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pSp>
        <p:nvGrpSpPr>
          <p:cNvPr id="299" name="Émoticône 15"/>
          <p:cNvGrpSpPr/>
          <p:nvPr/>
        </p:nvGrpSpPr>
        <p:grpSpPr>
          <a:xfrm>
            <a:off x="19680679" y="3256088"/>
            <a:ext cx="3456481" cy="3483365"/>
            <a:chOff x="0" y="0"/>
            <a:chExt cx="3456480" cy="3483364"/>
          </a:xfrm>
        </p:grpSpPr>
        <p:grpSp>
          <p:nvGrpSpPr>
            <p:cNvPr id="297" name="Group"/>
            <p:cNvGrpSpPr/>
            <p:nvPr/>
          </p:nvGrpSpPr>
          <p:grpSpPr>
            <a:xfrm>
              <a:off x="-1" y="-1"/>
              <a:ext cx="3456482" cy="3483366"/>
              <a:chOff x="0" y="0"/>
              <a:chExt cx="3456480" cy="3483364"/>
            </a:xfrm>
          </p:grpSpPr>
          <p:sp>
            <p:nvSpPr>
              <p:cNvPr id="294" name="Oval"/>
              <p:cNvSpPr/>
              <p:nvPr/>
            </p:nvSpPr>
            <p:spPr>
              <a:xfrm>
                <a:off x="-1" y="-1"/>
                <a:ext cx="3456482" cy="3483366"/>
              </a:xfrm>
              <a:prstGeom prst="ellipse">
                <a:avLst/>
              </a:prstGeom>
              <a:solidFill>
                <a:srgbClr val="4F81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z="3600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5" name="Shape"/>
              <p:cNvSpPr/>
              <p:nvPr/>
            </p:nvSpPr>
            <p:spPr>
              <a:xfrm>
                <a:off x="994538" y="1039363"/>
                <a:ext cx="1467407" cy="3628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z="3600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96" name="Shape"/>
              <p:cNvSpPr/>
              <p:nvPr/>
            </p:nvSpPr>
            <p:spPr>
              <a:xfrm>
                <a:off x="-1" y="-1"/>
                <a:ext cx="3456482" cy="3483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6215" y="7570"/>
                    </a:move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50800" cap="flat">
                <a:solidFill>
                  <a:srgbClr val="3A5E8A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z="3600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298" name="Copil DD UCA"/>
            <p:cNvSpPr txBox="1"/>
            <p:nvPr/>
          </p:nvSpPr>
          <p:spPr>
            <a:xfrm>
              <a:off x="623029" y="1091442"/>
              <a:ext cx="2210422" cy="1300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algn="ctr" defTabSz="1828800">
                <a:spcBef>
                  <a:spcPts val="0"/>
                </a:spcBef>
                <a:defRPr sz="36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Copil DD UCA</a:t>
              </a:r>
            </a:p>
          </p:txBody>
        </p:sp>
      </p:grpSp>
      <p:grpSp>
        <p:nvGrpSpPr>
          <p:cNvPr id="305" name="Parchemin horizontal 17"/>
          <p:cNvGrpSpPr/>
          <p:nvPr/>
        </p:nvGrpSpPr>
        <p:grpSpPr>
          <a:xfrm>
            <a:off x="168144" y="1407869"/>
            <a:ext cx="4752583" cy="3712155"/>
            <a:chOff x="-1" y="0"/>
            <a:chExt cx="4752582" cy="3712154"/>
          </a:xfrm>
        </p:grpSpPr>
        <p:grpSp>
          <p:nvGrpSpPr>
            <p:cNvPr id="303" name="Group"/>
            <p:cNvGrpSpPr/>
            <p:nvPr/>
          </p:nvGrpSpPr>
          <p:grpSpPr>
            <a:xfrm>
              <a:off x="-2" y="-1"/>
              <a:ext cx="4752583" cy="3712156"/>
              <a:chOff x="-2" y="0"/>
              <a:chExt cx="4752582" cy="3712154"/>
            </a:xfrm>
          </p:grpSpPr>
          <p:sp>
            <p:nvSpPr>
              <p:cNvPr id="300" name="Shape"/>
              <p:cNvSpPr/>
              <p:nvPr/>
            </p:nvSpPr>
            <p:spPr>
              <a:xfrm>
                <a:off x="-1" y="-1"/>
                <a:ext cx="4752582" cy="37121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350"/>
                    </a:moveTo>
                    <a:cubicBezTo>
                      <a:pt x="21600" y="604"/>
                      <a:pt x="21128" y="0"/>
                      <a:pt x="20546" y="0"/>
                    </a:cubicBezTo>
                    <a:cubicBezTo>
                      <a:pt x="19963" y="0"/>
                      <a:pt x="19491" y="604"/>
                      <a:pt x="19491" y="1350"/>
                    </a:cubicBezTo>
                    <a:lnTo>
                      <a:pt x="19491" y="2700"/>
                    </a:lnTo>
                    <a:lnTo>
                      <a:pt x="1054" y="2700"/>
                    </a:lnTo>
                    <a:cubicBezTo>
                      <a:pt x="472" y="2700"/>
                      <a:pt x="0" y="3304"/>
                      <a:pt x="0" y="4050"/>
                    </a:cubicBezTo>
                    <a:lnTo>
                      <a:pt x="0" y="20250"/>
                    </a:lnTo>
                    <a:cubicBezTo>
                      <a:pt x="0" y="20996"/>
                      <a:pt x="472" y="21600"/>
                      <a:pt x="1054" y="21600"/>
                    </a:cubicBezTo>
                    <a:cubicBezTo>
                      <a:pt x="1637" y="21600"/>
                      <a:pt x="2109" y="20996"/>
                      <a:pt x="2109" y="20250"/>
                    </a:cubicBezTo>
                    <a:lnTo>
                      <a:pt x="2109" y="18900"/>
                    </a:lnTo>
                    <a:lnTo>
                      <a:pt x="20546" y="18900"/>
                    </a:lnTo>
                    <a:cubicBezTo>
                      <a:pt x="21128" y="18900"/>
                      <a:pt x="21600" y="18296"/>
                      <a:pt x="21600" y="17550"/>
                    </a:cubicBezTo>
                    <a:close/>
                  </a:path>
                </a:pathLst>
              </a:custGeom>
              <a:solidFill>
                <a:srgbClr val="9BBB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301" name="Shape"/>
              <p:cNvSpPr/>
              <p:nvPr/>
            </p:nvSpPr>
            <p:spPr>
              <a:xfrm>
                <a:off x="232009" y="-1"/>
                <a:ext cx="4520572" cy="928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cubicBezTo>
                      <a:pt x="612" y="21600"/>
                      <a:pt x="1109" y="19182"/>
                      <a:pt x="1109" y="16200"/>
                    </a:cubicBezTo>
                    <a:cubicBezTo>
                      <a:pt x="1109" y="14709"/>
                      <a:pt x="860" y="13500"/>
                      <a:pt x="554" y="13500"/>
                    </a:cubicBezTo>
                    <a:cubicBezTo>
                      <a:pt x="248" y="13500"/>
                      <a:pt x="0" y="14709"/>
                      <a:pt x="0" y="16200"/>
                    </a:cubicBezTo>
                    <a:close/>
                    <a:moveTo>
                      <a:pt x="20491" y="10800"/>
                    </a:moveTo>
                    <a:cubicBezTo>
                      <a:pt x="21104" y="10800"/>
                      <a:pt x="21600" y="8382"/>
                      <a:pt x="21600" y="5400"/>
                    </a:cubicBezTo>
                    <a:cubicBezTo>
                      <a:pt x="21600" y="2418"/>
                      <a:pt x="21104" y="0"/>
                      <a:pt x="20491" y="0"/>
                    </a:cubicBezTo>
                    <a:cubicBezTo>
                      <a:pt x="19879" y="0"/>
                      <a:pt x="19383" y="2418"/>
                      <a:pt x="19383" y="5400"/>
                    </a:cubicBezTo>
                    <a:cubicBezTo>
                      <a:pt x="19383" y="6891"/>
                      <a:pt x="19631" y="8100"/>
                      <a:pt x="19937" y="8100"/>
                    </a:cubicBezTo>
                    <a:cubicBezTo>
                      <a:pt x="20243" y="8100"/>
                      <a:pt x="20491" y="6891"/>
                      <a:pt x="20491" y="5400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302" name="Shape"/>
              <p:cNvSpPr/>
              <p:nvPr/>
            </p:nvSpPr>
            <p:spPr>
              <a:xfrm>
                <a:off x="-3" y="-1"/>
                <a:ext cx="4752584" cy="37121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4050"/>
                    </a:moveTo>
                    <a:cubicBezTo>
                      <a:pt x="0" y="3304"/>
                      <a:pt x="472" y="2700"/>
                      <a:pt x="1054" y="2700"/>
                    </a:cubicBezTo>
                    <a:lnTo>
                      <a:pt x="19491" y="2700"/>
                    </a:lnTo>
                    <a:lnTo>
                      <a:pt x="19491" y="1350"/>
                    </a:lnTo>
                    <a:cubicBezTo>
                      <a:pt x="19491" y="604"/>
                      <a:pt x="19963" y="0"/>
                      <a:pt x="20546" y="0"/>
                    </a:cubicBezTo>
                    <a:cubicBezTo>
                      <a:pt x="21128" y="0"/>
                      <a:pt x="21600" y="604"/>
                      <a:pt x="21600" y="1350"/>
                    </a:cubicBezTo>
                    <a:lnTo>
                      <a:pt x="21600" y="17550"/>
                    </a:lnTo>
                    <a:cubicBezTo>
                      <a:pt x="21600" y="18296"/>
                      <a:pt x="21128" y="18900"/>
                      <a:pt x="20546" y="18900"/>
                    </a:cubicBezTo>
                    <a:lnTo>
                      <a:pt x="2109" y="18900"/>
                    </a:lnTo>
                    <a:lnTo>
                      <a:pt x="2109" y="20250"/>
                    </a:lnTo>
                    <a:cubicBezTo>
                      <a:pt x="2109" y="20996"/>
                      <a:pt x="1637" y="21600"/>
                      <a:pt x="1054" y="21600"/>
                    </a:cubicBezTo>
                    <a:cubicBezTo>
                      <a:pt x="472" y="21600"/>
                      <a:pt x="0" y="20996"/>
                      <a:pt x="0" y="20250"/>
                    </a:cubicBezTo>
                    <a:close/>
                    <a:moveTo>
                      <a:pt x="19491" y="2700"/>
                    </a:moveTo>
                    <a:lnTo>
                      <a:pt x="20546" y="2700"/>
                    </a:lnTo>
                    <a:cubicBezTo>
                      <a:pt x="21128" y="2700"/>
                      <a:pt x="21600" y="2096"/>
                      <a:pt x="21600" y="1350"/>
                    </a:cubicBezTo>
                    <a:moveTo>
                      <a:pt x="20546" y="2700"/>
                    </a:moveTo>
                    <a:lnTo>
                      <a:pt x="20546" y="1350"/>
                    </a:lnTo>
                    <a:cubicBezTo>
                      <a:pt x="20546" y="1723"/>
                      <a:pt x="20309" y="2025"/>
                      <a:pt x="20018" y="2025"/>
                    </a:cubicBezTo>
                    <a:cubicBezTo>
                      <a:pt x="19727" y="2025"/>
                      <a:pt x="19491" y="1723"/>
                      <a:pt x="19491" y="1350"/>
                    </a:cubicBezTo>
                    <a:moveTo>
                      <a:pt x="1054" y="5400"/>
                    </a:moveTo>
                    <a:lnTo>
                      <a:pt x="1054" y="4050"/>
                    </a:lnTo>
                    <a:cubicBezTo>
                      <a:pt x="1054" y="3677"/>
                      <a:pt x="1291" y="3375"/>
                      <a:pt x="1582" y="3375"/>
                    </a:cubicBezTo>
                    <a:cubicBezTo>
                      <a:pt x="1873" y="3375"/>
                      <a:pt x="2109" y="3677"/>
                      <a:pt x="2109" y="4050"/>
                    </a:cubicBezTo>
                    <a:cubicBezTo>
                      <a:pt x="2109" y="4796"/>
                      <a:pt x="1637" y="5400"/>
                      <a:pt x="1054" y="5400"/>
                    </a:cubicBezTo>
                    <a:cubicBezTo>
                      <a:pt x="472" y="5400"/>
                      <a:pt x="0" y="4796"/>
                      <a:pt x="0" y="4050"/>
                    </a:cubicBezTo>
                    <a:moveTo>
                      <a:pt x="2109" y="4050"/>
                    </a:moveTo>
                    <a:lnTo>
                      <a:pt x="2109" y="18900"/>
                    </a:lnTo>
                  </a:path>
                </a:pathLst>
              </a:custGeom>
              <a:noFill/>
              <a:ln w="50800" cap="flat">
                <a:solidFill>
                  <a:srgbClr val="718841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304" name="Instances et resp. pédagogiques"/>
            <p:cNvSpPr txBox="1"/>
            <p:nvPr/>
          </p:nvSpPr>
          <p:spPr>
            <a:xfrm>
              <a:off x="580859" y="850237"/>
              <a:ext cx="3822872" cy="2011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>
              <a:lvl1pPr algn="ctr" defTabSz="1828800">
                <a:spcBef>
                  <a:spcPts val="0"/>
                </a:spcBef>
                <a:defRPr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Instances et resp. pédagogiques</a:t>
              </a:r>
            </a:p>
          </p:txBody>
        </p:sp>
      </p:grpSp>
      <p:grpSp>
        <p:nvGrpSpPr>
          <p:cNvPr id="311" name="Émoticône 23"/>
          <p:cNvGrpSpPr/>
          <p:nvPr/>
        </p:nvGrpSpPr>
        <p:grpSpPr>
          <a:xfrm>
            <a:off x="19631228" y="8487412"/>
            <a:ext cx="3793629" cy="3831733"/>
            <a:chOff x="0" y="0"/>
            <a:chExt cx="3793628" cy="3831732"/>
          </a:xfrm>
        </p:grpSpPr>
        <p:grpSp>
          <p:nvGrpSpPr>
            <p:cNvPr id="309" name="Group"/>
            <p:cNvGrpSpPr/>
            <p:nvPr/>
          </p:nvGrpSpPr>
          <p:grpSpPr>
            <a:xfrm>
              <a:off x="-1" y="-1"/>
              <a:ext cx="3793630" cy="3831734"/>
              <a:chOff x="0" y="0"/>
              <a:chExt cx="3793628" cy="3831732"/>
            </a:xfrm>
          </p:grpSpPr>
          <p:sp>
            <p:nvSpPr>
              <p:cNvPr id="306" name="Oval"/>
              <p:cNvSpPr/>
              <p:nvPr/>
            </p:nvSpPr>
            <p:spPr>
              <a:xfrm>
                <a:off x="-1" y="-1"/>
                <a:ext cx="3793630" cy="3831734"/>
              </a:xfrm>
              <a:prstGeom prst="ellipse">
                <a:avLst/>
              </a:prstGeom>
              <a:solidFill>
                <a:srgbClr val="4F81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z="3600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307" name="Shape"/>
              <p:cNvSpPr/>
              <p:nvPr/>
            </p:nvSpPr>
            <p:spPr>
              <a:xfrm>
                <a:off x="1091545" y="1143309"/>
                <a:ext cx="1610536" cy="399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cubicBezTo>
                      <a:pt x="0" y="4835"/>
                      <a:pt x="1186" y="0"/>
                      <a:pt x="2650" y="0"/>
                    </a:cubicBezTo>
                    <a:cubicBezTo>
                      <a:pt x="4113" y="0"/>
                      <a:pt x="5300" y="4835"/>
                      <a:pt x="5300" y="10800"/>
                    </a:cubicBezTo>
                    <a:cubicBezTo>
                      <a:pt x="5300" y="16765"/>
                      <a:pt x="4113" y="21600"/>
                      <a:pt x="2650" y="21600"/>
                    </a:cubicBezTo>
                    <a:cubicBezTo>
                      <a:pt x="1186" y="21600"/>
                      <a:pt x="0" y="16765"/>
                      <a:pt x="0" y="10800"/>
                    </a:cubicBezTo>
                    <a:moveTo>
                      <a:pt x="16300" y="10800"/>
                    </a:moveTo>
                    <a:cubicBezTo>
                      <a:pt x="16300" y="4835"/>
                      <a:pt x="17487" y="0"/>
                      <a:pt x="18950" y="0"/>
                    </a:cubicBezTo>
                    <a:cubicBezTo>
                      <a:pt x="20414" y="0"/>
                      <a:pt x="21600" y="4835"/>
                      <a:pt x="21600" y="10800"/>
                    </a:cubicBezTo>
                    <a:cubicBezTo>
                      <a:pt x="21600" y="16765"/>
                      <a:pt x="20414" y="21600"/>
                      <a:pt x="18950" y="21600"/>
                    </a:cubicBezTo>
                    <a:cubicBezTo>
                      <a:pt x="17487" y="21600"/>
                      <a:pt x="16300" y="16765"/>
                      <a:pt x="16300" y="10800"/>
                    </a:cubicBezTo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z="3600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308" name="Shape"/>
              <p:cNvSpPr/>
              <p:nvPr/>
            </p:nvSpPr>
            <p:spPr>
              <a:xfrm>
                <a:off x="-1" y="-1"/>
                <a:ext cx="3793630" cy="3831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6215" y="7570"/>
                    </a:moveTo>
                    <a:cubicBezTo>
                      <a:pt x="6215" y="6949"/>
                      <a:pt x="6719" y="6445"/>
                      <a:pt x="7340" y="6445"/>
                    </a:cubicBezTo>
                    <a:cubicBezTo>
                      <a:pt x="7961" y="6445"/>
                      <a:pt x="8465" y="6949"/>
                      <a:pt x="8465" y="7570"/>
                    </a:cubicBezTo>
                    <a:cubicBezTo>
                      <a:pt x="8465" y="8191"/>
                      <a:pt x="7961" y="8695"/>
                      <a:pt x="7340" y="8695"/>
                    </a:cubicBezTo>
                    <a:cubicBezTo>
                      <a:pt x="6719" y="8695"/>
                      <a:pt x="6215" y="8191"/>
                      <a:pt x="6215" y="7570"/>
                    </a:cubicBezTo>
                    <a:moveTo>
                      <a:pt x="13135" y="7570"/>
                    </a:moveTo>
                    <a:cubicBezTo>
                      <a:pt x="13135" y="6949"/>
                      <a:pt x="13639" y="6445"/>
                      <a:pt x="14260" y="6445"/>
                    </a:cubicBezTo>
                    <a:cubicBezTo>
                      <a:pt x="14881" y="6445"/>
                      <a:pt x="15385" y="6949"/>
                      <a:pt x="15385" y="7570"/>
                    </a:cubicBezTo>
                    <a:cubicBezTo>
                      <a:pt x="15385" y="8191"/>
                      <a:pt x="14881" y="8695"/>
                      <a:pt x="14260" y="8695"/>
                    </a:cubicBezTo>
                    <a:cubicBezTo>
                      <a:pt x="13639" y="8695"/>
                      <a:pt x="13135" y="8191"/>
                      <a:pt x="13135" y="7570"/>
                    </a:cubicBezTo>
                    <a:moveTo>
                      <a:pt x="4946" y="15510"/>
                    </a:moveTo>
                    <a:cubicBezTo>
                      <a:pt x="8849" y="18190"/>
                      <a:pt x="12747" y="18190"/>
                      <a:pt x="16640" y="15510"/>
                    </a:cubicBezTo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</a:path>
                </a:pathLst>
              </a:custGeom>
              <a:noFill/>
              <a:ln w="50800" cap="flat">
                <a:solidFill>
                  <a:srgbClr val="3A5E8A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1828800">
                  <a:spcBef>
                    <a:spcPts val="0"/>
                  </a:spcBef>
                  <a:defRPr sz="3600">
                    <a:solidFill>
                      <a:srgbClr val="FFFFFF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sp>
          <p:nvSpPr>
            <p:cNvPr id="310" name="Projet ILE…"/>
            <p:cNvSpPr txBox="1"/>
            <p:nvPr/>
          </p:nvSpPr>
          <p:spPr>
            <a:xfrm>
              <a:off x="672403" y="586174"/>
              <a:ext cx="2577043" cy="2659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ctr">
              <a:spAutoFit/>
            </a:bodyPr>
            <a:lstStyle/>
            <a:p>
              <a:pPr algn="ctr" defTabSz="1828800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Projet ILE</a:t>
              </a:r>
            </a:p>
            <a:p>
              <a:pPr algn="ctr" defTabSz="1828800"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Médiation scientifique en milieu scolaire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4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4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1" grpId="2"/>
      <p:bldP build="whole" bldLvl="1" animBg="1" rev="0" advAuto="0" spid="284" grpId="5"/>
      <p:bldP build="whole" bldLvl="1" animBg="1" rev="0" advAuto="0" spid="281" grpId="4"/>
      <p:bldP build="whole" bldLvl="1" animBg="1" rev="0" advAuto="0" spid="299" grpId="9"/>
      <p:bldP build="whole" bldLvl="1" animBg="1" rev="0" advAuto="0" spid="305" grpId="8"/>
      <p:bldP build="whole" bldLvl="1" animBg="1" rev="0" advAuto="0" spid="311" grpId="10"/>
      <p:bldP build="whole" bldLvl="1" animBg="1" rev="0" advAuto="0" spid="292" grpId="1"/>
      <p:bldP build="whole" bldLvl="1" animBg="1" rev="0" advAuto="0" spid="287" grpId="6"/>
      <p:bldP build="whole" bldLvl="1" animBg="1" rev="0" advAuto="0" spid="290" grpId="7"/>
      <p:bldP build="whole" bldLvl="1" animBg="1" rev="0" advAuto="0" spid="293" grpId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4" name="Le LPCA et les Observatoires de l’Ea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00783">
              <a:defRPr sz="7440"/>
            </a:lvl1pPr>
          </a:lstStyle>
          <a:p>
            <a:pPr/>
            <a:r>
              <a:t>Le LPCA et les Observatoires de l’Eau</a:t>
            </a:r>
          </a:p>
        </p:txBody>
      </p:sp>
      <p:pic>
        <p:nvPicPr>
          <p:cNvPr id="315" name="Image 6" descr="Imag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3683" y="4112271"/>
            <a:ext cx="4946623" cy="49466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4" descr="Imag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13445" y="4955995"/>
            <a:ext cx="3067095" cy="3067095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Rectangle 7"/>
          <p:cNvSpPr txBox="1"/>
          <p:nvPr/>
        </p:nvSpPr>
        <p:spPr>
          <a:xfrm>
            <a:off x="9016121" y="4113710"/>
            <a:ext cx="6061751" cy="394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 defTabSz="1828800">
              <a:spcBef>
                <a:spcPts val="0"/>
              </a:spcBef>
              <a:defRPr b="1" sz="2200">
                <a:gradFill flip="none" rotWithShape="1">
                  <a:gsLst>
                    <a:gs pos="21000">
                      <a:srgbClr val="0070C0"/>
                    </a:gs>
                    <a:gs pos="50000">
                      <a:srgbClr val="0070C0"/>
                    </a:gs>
                    <a:gs pos="72000">
                      <a:srgbClr val="00B0F0"/>
                    </a:gs>
                    <a:gs pos="96000">
                      <a:srgbClr val="00B0F0"/>
                    </a:gs>
                    <a:gs pos="100000">
                      <a:srgbClr val="D86ECC"/>
                    </a:gs>
                  </a:gsLst>
                  <a:lin ang="5400000" scaled="0"/>
                </a:gra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Collecte-Transmission-Gestion des données</a:t>
            </a:r>
          </a:p>
        </p:txBody>
      </p:sp>
      <p:pic>
        <p:nvPicPr>
          <p:cNvPr id="318" name="Image 9" descr="Image 9"/>
          <p:cNvPicPr>
            <a:picLocks noChangeAspect="1"/>
          </p:cNvPicPr>
          <p:nvPr/>
        </p:nvPicPr>
        <p:blipFill>
          <a:blip r:embed="rId4">
            <a:extLst/>
          </a:blip>
          <a:srcRect l="0" t="0" r="0" b="23825"/>
          <a:stretch>
            <a:fillRect/>
          </a:stretch>
        </p:blipFill>
        <p:spPr>
          <a:xfrm>
            <a:off x="18704991" y="2174319"/>
            <a:ext cx="2899203" cy="1598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Image 11" descr="Image 11">
            <a:hlinkClick r:id="rId5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896919" y="2073716"/>
            <a:ext cx="2232157" cy="2255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Image 13" descr="Image 1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26245" y="6200923"/>
            <a:ext cx="3187583" cy="3187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Image 17" descr="Image 17">
            <a:hlinkClick r:id="rId8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229634" y="2129097"/>
            <a:ext cx="1443789" cy="17016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Graphique 19" descr="Graphique 19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870949" y="7535212"/>
            <a:ext cx="2638401" cy="14684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 24" descr="Image 24"/>
          <p:cNvPicPr>
            <a:picLocks noChangeAspect="1"/>
          </p:cNvPicPr>
          <p:nvPr/>
        </p:nvPicPr>
        <p:blipFill>
          <a:blip r:embed="rId11">
            <a:extLst/>
          </a:blip>
          <a:srcRect l="0" t="9493" r="0" b="18283"/>
          <a:stretch>
            <a:fillRect/>
          </a:stretch>
        </p:blipFill>
        <p:spPr>
          <a:xfrm>
            <a:off x="14531452" y="10164041"/>
            <a:ext cx="3932503" cy="2778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age 26" descr="Image 26">
            <a:hlinkClick r:id="rId1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696099" y="1765160"/>
            <a:ext cx="2680181" cy="1675113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ZoneTexte 27"/>
          <p:cNvSpPr txBox="1"/>
          <p:nvPr/>
        </p:nvSpPr>
        <p:spPr>
          <a:xfrm>
            <a:off x="1853918" y="1134781"/>
            <a:ext cx="4872058" cy="728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i="1" sz="3600" u="sng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Soutiens institutionnels</a:t>
            </a:r>
          </a:p>
        </p:txBody>
      </p:sp>
      <p:sp>
        <p:nvSpPr>
          <p:cNvPr id="326" name="ZoneTexte 28"/>
          <p:cNvSpPr txBox="1"/>
          <p:nvPr/>
        </p:nvSpPr>
        <p:spPr>
          <a:xfrm>
            <a:off x="16267008" y="1288214"/>
            <a:ext cx="6295227" cy="72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i="1" sz="3600" u="sng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Partenaires non-académiques</a:t>
            </a:r>
          </a:p>
        </p:txBody>
      </p:sp>
      <p:pic>
        <p:nvPicPr>
          <p:cNvPr id="327" name="Image 32" descr="Image 32">
            <a:hlinkClick r:id="rId14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7736450" y="4805984"/>
            <a:ext cx="3538479" cy="761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Image 33" descr="Image 33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7743559" y="11401566"/>
            <a:ext cx="6489791" cy="2215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Image 39" descr="Image 39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2216540" y="10684451"/>
            <a:ext cx="4168023" cy="2778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Image 41" descr="Image 41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19276978" y="6918853"/>
            <a:ext cx="3929225" cy="2619483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ZoneTexte 43"/>
          <p:cNvSpPr txBox="1"/>
          <p:nvPr/>
        </p:nvSpPr>
        <p:spPr>
          <a:xfrm>
            <a:off x="22225975" y="8885934"/>
            <a:ext cx="1164891" cy="66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b="1" i="1" sz="32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19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19" invalidUrl="" action="" tgtFrame="" tooltip="" history="1" highlightClick="0" endSnd="0"/>
              </a:rPr>
              <a:t>Lien</a:t>
            </a:r>
          </a:p>
        </p:txBody>
      </p:sp>
      <p:sp>
        <p:nvSpPr>
          <p:cNvPr id="332" name="ZoneTexte 2"/>
          <p:cNvSpPr txBox="1"/>
          <p:nvPr/>
        </p:nvSpPr>
        <p:spPr>
          <a:xfrm>
            <a:off x="4366401" y="6495177"/>
            <a:ext cx="2737507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pPr/>
            <a:r>
              <a:t>L’Observatoire de l’anthropocène</a:t>
            </a:r>
          </a:p>
        </p:txBody>
      </p:sp>
      <p:sp>
        <p:nvSpPr>
          <p:cNvPr id="333" name="ZoneTexte 3"/>
          <p:cNvSpPr txBox="1"/>
          <p:nvPr/>
        </p:nvSpPr>
        <p:spPr>
          <a:xfrm>
            <a:off x="1826981" y="9864882"/>
            <a:ext cx="5503564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pPr>
            <a:r>
              <a:t>Zone Atelier des Territoires Uranifères</a:t>
            </a:r>
            <a:endParaRPr>
              <a:latin typeface="Aptos"/>
              <a:ea typeface="Aptos"/>
              <a:cs typeface="Aptos"/>
              <a:sym typeface="Aptos"/>
            </a:endParaRPr>
          </a:p>
          <a:p>
            <a: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pPr>
            <a:r>
              <a:t>Sources minérales</a:t>
            </a:r>
          </a:p>
        </p:txBody>
      </p:sp>
      <p:sp>
        <p:nvSpPr>
          <p:cNvPr id="334" name="ZoneTexte 5"/>
          <p:cNvSpPr txBox="1"/>
          <p:nvPr/>
        </p:nvSpPr>
        <p:spPr>
          <a:xfrm>
            <a:off x="8578525" y="10478235"/>
            <a:ext cx="450248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pPr/>
            <a:r>
              <a:t>Observatoire du bassin versant de la Veyre (63)</a:t>
            </a:r>
          </a:p>
        </p:txBody>
      </p:sp>
      <p:sp>
        <p:nvSpPr>
          <p:cNvPr id="335" name="ZoneTexte 8"/>
          <p:cNvSpPr txBox="1"/>
          <p:nvPr/>
        </p:nvSpPr>
        <p:spPr>
          <a:xfrm>
            <a:off x="14147255" y="9240711"/>
            <a:ext cx="450248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pPr/>
            <a:r>
              <a:t>Prolifération des cyanobactéries dans les lacs</a:t>
            </a:r>
          </a:p>
        </p:txBody>
      </p:sp>
      <p:sp>
        <p:nvSpPr>
          <p:cNvPr id="336" name="ZoneTexte 12"/>
          <p:cNvSpPr txBox="1"/>
          <p:nvPr/>
        </p:nvSpPr>
        <p:spPr>
          <a:xfrm>
            <a:off x="3095550" y="8770009"/>
            <a:ext cx="1164891" cy="66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b="1" i="1" sz="32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20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20" invalidUrl="" action="" tgtFrame="" tooltip="" history="1" highlightClick="0" endSnd="0"/>
              </a:rPr>
              <a:t>Lien</a:t>
            </a:r>
          </a:p>
        </p:txBody>
      </p:sp>
      <p:sp>
        <p:nvSpPr>
          <p:cNvPr id="337" name="Connecteur droit 15"/>
          <p:cNvSpPr/>
          <p:nvPr/>
        </p:nvSpPr>
        <p:spPr>
          <a:xfrm>
            <a:off x="209550" y="5943600"/>
            <a:ext cx="8515350" cy="0"/>
          </a:xfrm>
          <a:prstGeom prst="line">
            <a:avLst/>
          </a:prstGeom>
          <a:ln w="25400">
            <a:solidFill>
              <a:srgbClr val="156082"/>
            </a:solidFill>
            <a:prstDash val="dash"/>
            <a:miter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38" name="Connecteur droit 18"/>
          <p:cNvSpPr/>
          <p:nvPr/>
        </p:nvSpPr>
        <p:spPr>
          <a:xfrm>
            <a:off x="15896919" y="5943600"/>
            <a:ext cx="8515351" cy="0"/>
          </a:xfrm>
          <a:prstGeom prst="line">
            <a:avLst/>
          </a:prstGeom>
          <a:ln w="25400">
            <a:solidFill>
              <a:srgbClr val="156082"/>
            </a:solidFill>
            <a:prstDash val="dash"/>
            <a:miter/>
          </a:ln>
        </p:spPr>
        <p:txBody>
          <a:bodyPr tIns="91439" bIns="91439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39" name="ZoneTexte 21"/>
          <p:cNvSpPr txBox="1"/>
          <p:nvPr/>
        </p:nvSpPr>
        <p:spPr>
          <a:xfrm>
            <a:off x="18888377" y="6081476"/>
            <a:ext cx="450248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pPr>
            <a:r>
              <a:t>Gestion de la ressource Eau</a:t>
            </a:r>
            <a:endParaRPr>
              <a:latin typeface="Aptos"/>
              <a:ea typeface="Aptos"/>
              <a:cs typeface="Aptos"/>
              <a:sym typeface="Aptos"/>
            </a:endParaRPr>
          </a:p>
          <a:p>
            <a: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pPr>
            <a:r>
              <a:t>Dordogne - Allier</a:t>
            </a:r>
          </a:p>
        </p:txBody>
      </p:sp>
      <p:sp>
        <p:nvSpPr>
          <p:cNvPr id="340" name="ZoneTexte 22"/>
          <p:cNvSpPr txBox="1"/>
          <p:nvPr/>
        </p:nvSpPr>
        <p:spPr>
          <a:xfrm>
            <a:off x="19258213" y="9837632"/>
            <a:ext cx="4691961" cy="1287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spcBef>
                <a:spcPts val="0"/>
              </a:spcBef>
              <a:defRPr sz="2400">
                <a:solidFill>
                  <a:srgbClr val="000000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pPr/>
            <a:r>
              <a:t>Suivi des services écosystémiques de la rivière Allier (43)</a:t>
            </a:r>
          </a:p>
        </p:txBody>
      </p:sp>
      <p:sp>
        <p:nvSpPr>
          <p:cNvPr id="341" name="ZoneTexte 25"/>
          <p:cNvSpPr txBox="1"/>
          <p:nvPr/>
        </p:nvSpPr>
        <p:spPr>
          <a:xfrm>
            <a:off x="5337278" y="12896032"/>
            <a:ext cx="1164891" cy="66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b="1" i="1" sz="32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21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21" invalidUrl="" action="" tgtFrame="" tooltip="" history="1" highlightClick="0" endSnd="0"/>
              </a:rPr>
              <a:t>Lien</a:t>
            </a:r>
          </a:p>
        </p:txBody>
      </p:sp>
      <p:sp>
        <p:nvSpPr>
          <p:cNvPr id="342" name="ZoneTexte 30"/>
          <p:cNvSpPr txBox="1"/>
          <p:nvPr/>
        </p:nvSpPr>
        <p:spPr>
          <a:xfrm>
            <a:off x="17455233" y="12265614"/>
            <a:ext cx="1164891" cy="66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b="1" i="1" sz="32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2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22" invalidUrl="" action="" tgtFrame="" tooltip="" history="1" highlightClick="0" endSnd="0"/>
              </a:rPr>
              <a:t>Lien</a:t>
            </a:r>
          </a:p>
        </p:txBody>
      </p:sp>
      <p:sp>
        <p:nvSpPr>
          <p:cNvPr id="343" name="ZoneTexte 31"/>
          <p:cNvSpPr txBox="1"/>
          <p:nvPr/>
        </p:nvSpPr>
        <p:spPr>
          <a:xfrm>
            <a:off x="22311083" y="12757891"/>
            <a:ext cx="1164891" cy="66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b="1" i="1" sz="32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2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23" invalidUrl="" action="" tgtFrame="" tooltip="" history="1" highlightClick="0" endSnd="0"/>
              </a:rPr>
              <a:t>Lien</a:t>
            </a:r>
          </a:p>
        </p:txBody>
      </p:sp>
      <p:sp>
        <p:nvSpPr>
          <p:cNvPr id="344" name="ZoneTexte 34">
            <a:hlinkClick r:id="rId24" invalidUrl="" action="" tgtFrame="" tooltip="" history="1" highlightClick="0" endSnd="0"/>
          </p:cNvPr>
          <p:cNvSpPr txBox="1"/>
          <p:nvPr/>
        </p:nvSpPr>
        <p:spPr>
          <a:xfrm>
            <a:off x="19597129" y="3661040"/>
            <a:ext cx="2068955" cy="487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20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24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24" invalidUrl="" action="" tgtFrame="" tooltip="" history="1" highlightClick="0" endSnd="0"/>
              </a:rPr>
              <a:t>SAGE Allier Aval</a:t>
            </a:r>
          </a:p>
        </p:txBody>
      </p:sp>
      <p:sp>
        <p:nvSpPr>
          <p:cNvPr id="345" name="ZoneTexte 36">
            <a:hlinkClick r:id="rId24" invalidUrl="" action="" tgtFrame="" tooltip="" history="1" highlightClick="0" endSnd="0"/>
          </p:cNvPr>
          <p:cNvSpPr txBox="1"/>
          <p:nvPr/>
        </p:nvSpPr>
        <p:spPr>
          <a:xfrm>
            <a:off x="19597129" y="4038379"/>
            <a:ext cx="2779113" cy="487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sz="20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19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19" invalidUrl="" action="" tgtFrame="" tooltip="" history="1" highlightClick="0" endSnd="0"/>
              </a:rPr>
              <a:t>EAU Grand Sud-Ouest</a:t>
            </a:r>
          </a:p>
        </p:txBody>
      </p:sp>
      <p:pic>
        <p:nvPicPr>
          <p:cNvPr id="346" name="Image 37" descr="Image 37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8162404" y="6521557"/>
            <a:ext cx="955299" cy="15454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 38" descr="Image 38"/>
          <p:cNvPicPr>
            <a:picLocks noChangeAspect="1"/>
          </p:cNvPicPr>
          <p:nvPr/>
        </p:nvPicPr>
        <p:blipFill>
          <a:blip r:embed="rId26">
            <a:extLst/>
          </a:blip>
          <a:srcRect l="20882" t="41438" r="20398" b="13800"/>
          <a:stretch>
            <a:fillRect/>
          </a:stretch>
        </p:blipFill>
        <p:spPr>
          <a:xfrm>
            <a:off x="14635963" y="7004806"/>
            <a:ext cx="927739" cy="530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 40" descr="Image 40"/>
          <p:cNvPicPr>
            <a:picLocks noChangeAspect="1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13970181" y="7673613"/>
            <a:ext cx="1133283" cy="13190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Google Shape;203;p31" descr="Google Shape;203;p31"/>
          <p:cNvPicPr>
            <a:picLocks noChangeAspect="1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9478274" y="7794714"/>
            <a:ext cx="883497" cy="1468429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ZoneTexte 44">
            <a:hlinkClick r:id="rId29" invalidUrl="" action="" tgtFrame="" tooltip="" history="1" highlightClick="0" endSnd="0"/>
          </p:cNvPr>
          <p:cNvSpPr txBox="1"/>
          <p:nvPr/>
        </p:nvSpPr>
        <p:spPr>
          <a:xfrm>
            <a:off x="13104614" y="2636840"/>
            <a:ext cx="1529155" cy="767081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b="1" i="1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CEBA</a:t>
            </a:r>
          </a:p>
        </p:txBody>
      </p:sp>
      <p:sp>
        <p:nvSpPr>
          <p:cNvPr id="351" name="ZoneTexte 10"/>
          <p:cNvSpPr txBox="1"/>
          <p:nvPr/>
        </p:nvSpPr>
        <p:spPr>
          <a:xfrm>
            <a:off x="10403451" y="1199398"/>
            <a:ext cx="3778842" cy="728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0"/>
              </a:spcBef>
              <a:defRPr i="1" sz="3600" u="sng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Cadre collaboratif</a:t>
            </a:r>
          </a:p>
        </p:txBody>
      </p:sp>
      <p:pic>
        <p:nvPicPr>
          <p:cNvPr id="352" name="Image 14" descr="Image 14">
            <a:hlinkClick r:id="rId2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0">
            <a:extLst/>
          </a:blip>
          <a:stretch>
            <a:fillRect/>
          </a:stretch>
        </p:blipFill>
        <p:spPr>
          <a:xfrm>
            <a:off x="10952356" y="2459214"/>
            <a:ext cx="1746753" cy="1016767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ZoneTexte 16"/>
          <p:cNvSpPr txBox="1"/>
          <p:nvPr/>
        </p:nvSpPr>
        <p:spPr>
          <a:xfrm>
            <a:off x="13186064" y="12896032"/>
            <a:ext cx="1164891" cy="66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b="1" i="1" sz="32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2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22" invalidUrl="" action="" tgtFrame="" tooltip="" history="1" highlightClick="0" endSnd="0"/>
              </a:rPr>
              <a:t>Lien</a:t>
            </a:r>
          </a:p>
        </p:txBody>
      </p:sp>
      <p:pic>
        <p:nvPicPr>
          <p:cNvPr id="354" name="Image 20" descr="Image 20"/>
          <p:cNvPicPr>
            <a:picLocks noChangeAspect="1"/>
          </p:cNvPicPr>
          <p:nvPr/>
        </p:nvPicPr>
        <p:blipFill>
          <a:blip r:embed="rId31">
            <a:extLst/>
          </a:blip>
          <a:stretch>
            <a:fillRect/>
          </a:stretch>
        </p:blipFill>
        <p:spPr>
          <a:xfrm>
            <a:off x="19565791" y="10761360"/>
            <a:ext cx="3916515" cy="2895913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ZoneTexte 45"/>
          <p:cNvSpPr txBox="1"/>
          <p:nvPr/>
        </p:nvSpPr>
        <p:spPr>
          <a:xfrm>
            <a:off x="22468633" y="13036272"/>
            <a:ext cx="1164891" cy="665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spcBef>
                <a:spcPts val="0"/>
              </a:spcBef>
              <a:defRPr b="1" i="1" sz="3200"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latin typeface="Aptos"/>
                <a:ea typeface="Aptos"/>
                <a:cs typeface="Aptos"/>
                <a:sym typeface="Aptos"/>
                <a:hlinkClick r:id="rId32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6941EB"/>
                </a:solidFill>
                <a:uFill>
                  <a:solidFill>
                    <a:srgbClr val="6941EB"/>
                  </a:solidFill>
                </a:uFill>
                <a:hlinkClick r:id="rId32" invalidUrl="" action="" tgtFrame="" tooltip="" history="1" highlightClick="0" endSnd="0"/>
              </a:rPr>
              <a:t>Lien</a:t>
            </a:r>
          </a:p>
        </p:txBody>
      </p:sp>
      <p:pic>
        <p:nvPicPr>
          <p:cNvPr id="356" name="Image 47" descr="Image 47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341491" y="4329369"/>
            <a:ext cx="3336504" cy="8552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Image 49" descr="Image 49"/>
          <p:cNvPicPr>
            <a:picLocks noChangeAspect="1"/>
          </p:cNvPicPr>
          <p:nvPr/>
        </p:nvPicPr>
        <p:blipFill>
          <a:blip r:embed="rId34">
            <a:extLst/>
          </a:blip>
          <a:stretch>
            <a:fillRect/>
          </a:stretch>
        </p:blipFill>
        <p:spPr>
          <a:xfrm>
            <a:off x="5829786" y="2022319"/>
            <a:ext cx="1612529" cy="15618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Image 51" descr="Image 51"/>
          <p:cNvPicPr>
            <a:picLocks noChangeAspect="1"/>
          </p:cNvPicPr>
          <p:nvPr/>
        </p:nvPicPr>
        <p:blipFill>
          <a:blip r:embed="rId35">
            <a:extLst/>
          </a:blip>
          <a:stretch>
            <a:fillRect/>
          </a:stretch>
        </p:blipFill>
        <p:spPr>
          <a:xfrm>
            <a:off x="6092021" y="3464902"/>
            <a:ext cx="2340943" cy="2340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Image 29" descr="Image 29"/>
          <p:cNvPicPr>
            <a:picLocks noChangeAspect="1"/>
          </p:cNvPicPr>
          <p:nvPr/>
        </p:nvPicPr>
        <p:blipFill>
          <a:blip r:embed="rId36">
            <a:extLst/>
          </a:blip>
          <a:srcRect l="5360" t="8321" r="15255" b="13697"/>
          <a:stretch>
            <a:fillRect/>
          </a:stretch>
        </p:blipFill>
        <p:spPr>
          <a:xfrm>
            <a:off x="3776772" y="3753544"/>
            <a:ext cx="2057037" cy="20207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ummary: Welcome &amp; Enjoy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73936">
              <a:defRPr sz="7760"/>
            </a:lvl1pPr>
          </a:lstStyle>
          <a:p>
            <a:pPr/>
            <a:r>
              <a:t>Summary: Welcome &amp; Enjoy!</a:t>
            </a:r>
          </a:p>
        </p:txBody>
      </p:sp>
      <p:sp>
        <p:nvSpPr>
          <p:cNvPr id="3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288" y="1268545"/>
            <a:ext cx="9335592" cy="12447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G_8740.jpeg" descr="IMG_8740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5223" y="1303241"/>
            <a:ext cx="23599768" cy="120317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P1480640.JPG" descr="P1480640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88943" y="1684241"/>
            <a:ext cx="18011615" cy="120317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IMG_6551.MOV" descr="IMG_6551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8601076" y="1878807"/>
            <a:ext cx="15782924" cy="11837193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I wish you to enjoy the pleasure of doing science:…"/>
          <p:cNvSpPr txBox="1"/>
          <p:nvPr>
            <p:ph type="body" idx="1"/>
          </p:nvPr>
        </p:nvSpPr>
        <p:spPr>
          <a:xfrm>
            <a:off x="9604133" y="1878807"/>
            <a:ext cx="15936943" cy="11226932"/>
          </a:xfrm>
          <a:prstGeom prst="rect">
            <a:avLst/>
          </a:prstGeom>
        </p:spPr>
        <p:txBody>
          <a:bodyPr anchor="t"/>
          <a:lstStyle/>
          <a:p>
            <a:pPr marL="0" indent="0">
              <a:spcBef>
                <a:spcPts val="1100"/>
              </a:spcBef>
              <a:buSzTx/>
              <a:buFontTx/>
              <a:buNone/>
            </a:pPr>
            <a:r>
              <a:t>I wish you to enjoy the pleasure of doing science:</a:t>
            </a:r>
          </a:p>
          <a:p>
            <a:pPr>
              <a:spcBef>
                <a:spcPts val="1100"/>
              </a:spcBef>
              <a:buFontTx/>
            </a:pPr>
            <a:r>
              <a:t>in a vibrant international crew (even locally!)</a:t>
            </a:r>
          </a:p>
          <a:p>
            <a:pPr>
              <a:spcBef>
                <a:spcPts val="1100"/>
              </a:spcBef>
              <a:buFontTx/>
            </a:pPr>
            <a:r>
              <a:t>in a beautiful lab</a:t>
            </a:r>
          </a:p>
          <a:p>
            <a:pPr>
              <a:spcBef>
                <a:spcPts val="1100"/>
              </a:spcBef>
              <a:buFontTx/>
            </a:pPr>
            <a:r>
              <a:t>on a beautiful campus</a:t>
            </a:r>
          </a:p>
          <a:p>
            <a:pPr>
              <a:spcBef>
                <a:spcPts val="1100"/>
              </a:spcBef>
              <a:buFontTx/>
            </a:pPr>
            <a:r>
              <a:t>in a beautiful region</a:t>
            </a:r>
          </a:p>
          <a:p>
            <a:pPr marL="0" indent="0">
              <a:spcBef>
                <a:spcPts val="1100"/>
              </a:spcBef>
              <a:buSzTx/>
              <a:buFontTx/>
              <a:buNone/>
              <a:defRPr b="1"/>
            </a:pPr>
            <a:r>
              <a:t>and hope these beauties will help your career </a:t>
            </a:r>
            <a:br/>
            <a:r>
              <a:t>taking off and shining bright!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mediacall" nodeType="after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8235" fill="hold"/>
                                        <p:tgtEl>
                                          <p:spTgt spid="3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366"/>
                </p:tgtEl>
              </p:cMediaNode>
            </p:video>
            <p:seq concurrent="1" prevAc="none" nextAc="seek">
              <p:cTn id="45" evtFilter="cancelBubble" nodeType="interactiveSeq" restart="whenNotActive" fill="hold">
                <p:stCondLst>
                  <p:cond delay="0" evt="onClick">
                    <p:tgtEl>
                      <p:spTgt spid="36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9" dur="1" fill="hold"/>
                                        <p:tgtEl>
                                          <p:spTgt spid="3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366"/>
                  </p:tgtEl>
                </p:cond>
              </p:nextCondLst>
            </p:seq>
          </p:childTnLst>
        </p:cTn>
      </p:par>
    </p:tnLst>
    <p:bldLst>
      <p:bldP build="whole" bldLvl="1" animBg="1" rev="0" advAuto="0" spid="364" grpId="3"/>
      <p:bldP build="whole" bldLvl="1" animBg="1" rev="0" advAuto="0" spid="363" grpId="2"/>
      <p:bldP build="whole" bldLvl="1" animBg="1" rev="0" advAuto="0" spid="365" grpId="4"/>
      <p:bldP build="whole" bldLvl="1" animBg="1" rev="0" advAuto="0" spid="366" grpId="5"/>
      <p:bldP build="p" bldLvl="5" animBg="1" rev="0" advAuto="0" spid="36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National and local pos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National and local position</a:t>
            </a:r>
          </a:p>
        </p:txBody>
      </p:sp>
      <p:sp>
        <p:nvSpPr>
          <p:cNvPr id="3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Liberation Sans"/>
        <a:ea typeface="Liberation Sans"/>
        <a:cs typeface="Liberation Sans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3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Liberation Sans"/>
        <a:ea typeface="Liberation Sans"/>
        <a:cs typeface="Liberation Sans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3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