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5" r:id="rId3"/>
    <p:sldId id="256" r:id="rId4"/>
    <p:sldId id="266" r:id="rId5"/>
    <p:sldId id="257" r:id="rId6"/>
    <p:sldId id="258" r:id="rId7"/>
    <p:sldId id="259" r:id="rId8"/>
    <p:sldId id="261" r:id="rId9"/>
    <p:sldId id="264" r:id="rId10"/>
    <p:sldId id="269" r:id="rId11"/>
    <p:sldId id="267" r:id="rId12"/>
  </p:sldIdLst>
  <p:sldSz cx="12192000" cy="6858000"/>
  <p:notesSz cx="6794500" cy="9931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F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howGuides="1">
      <p:cViewPr varScale="1">
        <p:scale>
          <a:sx n="101" d="100"/>
          <a:sy n="101" d="100"/>
        </p:scale>
        <p:origin x="912" y="13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ierry PILLEYRE" userId="12bb6b60-e70d-428d-8fad-e8e97465f753" providerId="ADAL" clId="{F51EAE7A-AE28-43ED-9E41-43C400B2B9F5}"/>
    <pc:docChg chg="undo custSel addSld delSld modSld">
      <pc:chgData name="Thierry PILLEYRE" userId="12bb6b60-e70d-428d-8fad-e8e97465f753" providerId="ADAL" clId="{F51EAE7A-AE28-43ED-9E41-43C400B2B9F5}" dt="2025-09-24T05:05:19.677" v="567" actId="1076"/>
      <pc:docMkLst>
        <pc:docMk/>
      </pc:docMkLst>
      <pc:sldChg chg="addSp modSp mod modAnim">
        <pc:chgData name="Thierry PILLEYRE" userId="12bb6b60-e70d-428d-8fad-e8e97465f753" providerId="ADAL" clId="{F51EAE7A-AE28-43ED-9E41-43C400B2B9F5}" dt="2025-09-17T08:02:12.182" v="484" actId="1076"/>
        <pc:sldMkLst>
          <pc:docMk/>
          <pc:sldMk cId="4281264955" sldId="256"/>
        </pc:sldMkLst>
        <pc:spChg chg="mod">
          <ac:chgData name="Thierry PILLEYRE" userId="12bb6b60-e70d-428d-8fad-e8e97465f753" providerId="ADAL" clId="{F51EAE7A-AE28-43ED-9E41-43C400B2B9F5}" dt="2025-09-17T07:59:51.277" v="473" actId="1076"/>
          <ac:spMkLst>
            <pc:docMk/>
            <pc:sldMk cId="4281264955" sldId="256"/>
            <ac:spMk id="6" creationId="{4041F3A5-99D5-B841-6ED7-AF879D016027}"/>
          </ac:spMkLst>
        </pc:spChg>
        <pc:spChg chg="mod">
          <ac:chgData name="Thierry PILLEYRE" userId="12bb6b60-e70d-428d-8fad-e8e97465f753" providerId="ADAL" clId="{F51EAE7A-AE28-43ED-9E41-43C400B2B9F5}" dt="2025-09-17T08:02:12.182" v="484" actId="1076"/>
          <ac:spMkLst>
            <pc:docMk/>
            <pc:sldMk cId="4281264955" sldId="256"/>
            <ac:spMk id="7" creationId="{99227092-83BF-2BD5-9B28-3890FD14ED12}"/>
          </ac:spMkLst>
        </pc:spChg>
        <pc:spChg chg="add mod">
          <ac:chgData name="Thierry PILLEYRE" userId="12bb6b60-e70d-428d-8fad-e8e97465f753" providerId="ADAL" clId="{F51EAE7A-AE28-43ED-9E41-43C400B2B9F5}" dt="2025-09-12T13:22:59.462" v="337" actId="1076"/>
          <ac:spMkLst>
            <pc:docMk/>
            <pc:sldMk cId="4281264955" sldId="256"/>
            <ac:spMk id="8" creationId="{872D1B23-321F-8749-A3B6-1507455EFF04}"/>
          </ac:spMkLst>
        </pc:spChg>
        <pc:picChg chg="add mod">
          <ac:chgData name="Thierry PILLEYRE" userId="12bb6b60-e70d-428d-8fad-e8e97465f753" providerId="ADAL" clId="{F51EAE7A-AE28-43ED-9E41-43C400B2B9F5}" dt="2025-09-12T13:20:08.943" v="310" actId="207"/>
          <ac:picMkLst>
            <pc:docMk/>
            <pc:sldMk cId="4281264955" sldId="256"/>
            <ac:picMk id="4" creationId="{6ED2A33D-BB79-737B-A067-95366B3B1756}"/>
          </ac:picMkLst>
        </pc:picChg>
        <pc:picChg chg="mod">
          <ac:chgData name="Thierry PILLEYRE" userId="12bb6b60-e70d-428d-8fad-e8e97465f753" providerId="ADAL" clId="{F51EAE7A-AE28-43ED-9E41-43C400B2B9F5}" dt="2025-09-17T08:01:49.893" v="481" actId="1076"/>
          <ac:picMkLst>
            <pc:docMk/>
            <pc:sldMk cId="4281264955" sldId="256"/>
            <ac:picMk id="5" creationId="{77280183-D2BA-600F-F5C3-6CCA9DF72595}"/>
          </ac:picMkLst>
        </pc:picChg>
      </pc:sldChg>
      <pc:sldChg chg="addSp modSp mod modAnim">
        <pc:chgData name="Thierry PILLEYRE" userId="12bb6b60-e70d-428d-8fad-e8e97465f753" providerId="ADAL" clId="{F51EAE7A-AE28-43ED-9E41-43C400B2B9F5}" dt="2025-09-17T08:10:19.348" v="542" actId="1076"/>
        <pc:sldMkLst>
          <pc:docMk/>
          <pc:sldMk cId="777018747" sldId="258"/>
        </pc:sldMkLst>
        <pc:spChg chg="mod">
          <ac:chgData name="Thierry PILLEYRE" userId="12bb6b60-e70d-428d-8fad-e8e97465f753" providerId="ADAL" clId="{F51EAE7A-AE28-43ED-9E41-43C400B2B9F5}" dt="2025-09-12T13:05:49.341" v="271" actId="6549"/>
          <ac:spMkLst>
            <pc:docMk/>
            <pc:sldMk cId="777018747" sldId="258"/>
            <ac:spMk id="5" creationId="{224F5390-2AB4-60C0-CD04-025FCEDEEC58}"/>
          </ac:spMkLst>
        </pc:spChg>
        <pc:picChg chg="mod">
          <ac:chgData name="Thierry PILLEYRE" userId="12bb6b60-e70d-428d-8fad-e8e97465f753" providerId="ADAL" clId="{F51EAE7A-AE28-43ED-9E41-43C400B2B9F5}" dt="2025-09-17T08:10:19.348" v="542" actId="1076"/>
          <ac:picMkLst>
            <pc:docMk/>
            <pc:sldMk cId="777018747" sldId="258"/>
            <ac:picMk id="6" creationId="{28BEEB2C-4813-0BCC-8788-646D0953433E}"/>
          </ac:picMkLst>
        </pc:picChg>
        <pc:picChg chg="mod">
          <ac:chgData name="Thierry PILLEYRE" userId="12bb6b60-e70d-428d-8fad-e8e97465f753" providerId="ADAL" clId="{F51EAE7A-AE28-43ED-9E41-43C400B2B9F5}" dt="2025-09-17T08:10:10.248" v="540" actId="14100"/>
          <ac:picMkLst>
            <pc:docMk/>
            <pc:sldMk cId="777018747" sldId="258"/>
            <ac:picMk id="8" creationId="{DC8FA0A5-3ACB-0928-2DD4-B446082829F1}"/>
          </ac:picMkLst>
        </pc:picChg>
        <pc:picChg chg="add mod">
          <ac:chgData name="Thierry PILLEYRE" userId="12bb6b60-e70d-428d-8fad-e8e97465f753" providerId="ADAL" clId="{F51EAE7A-AE28-43ED-9E41-43C400B2B9F5}" dt="2025-09-17T08:08:22.617" v="516" actId="1076"/>
          <ac:picMkLst>
            <pc:docMk/>
            <pc:sldMk cId="777018747" sldId="258"/>
            <ac:picMk id="10" creationId="{175DDADE-B9D2-617F-903F-F96228CFD478}"/>
          </ac:picMkLst>
        </pc:picChg>
      </pc:sldChg>
      <pc:sldChg chg="modSp mod modAnim">
        <pc:chgData name="Thierry PILLEYRE" userId="12bb6b60-e70d-428d-8fad-e8e97465f753" providerId="ADAL" clId="{F51EAE7A-AE28-43ED-9E41-43C400B2B9F5}" dt="2025-09-12T13:51:21.741" v="403" actId="27636"/>
        <pc:sldMkLst>
          <pc:docMk/>
          <pc:sldMk cId="754814730" sldId="259"/>
        </pc:sldMkLst>
        <pc:spChg chg="mod">
          <ac:chgData name="Thierry PILLEYRE" userId="12bb6b60-e70d-428d-8fad-e8e97465f753" providerId="ADAL" clId="{F51EAE7A-AE28-43ED-9E41-43C400B2B9F5}" dt="2025-09-12T13:50:13.250" v="401" actId="1076"/>
          <ac:spMkLst>
            <pc:docMk/>
            <pc:sldMk cId="754814730" sldId="259"/>
            <ac:spMk id="4" creationId="{0A656754-86BC-D99B-9F63-CC2F9AD22D85}"/>
          </ac:spMkLst>
        </pc:spChg>
        <pc:spChg chg="mod">
          <ac:chgData name="Thierry PILLEYRE" userId="12bb6b60-e70d-428d-8fad-e8e97465f753" providerId="ADAL" clId="{F51EAE7A-AE28-43ED-9E41-43C400B2B9F5}" dt="2025-09-12T13:51:21.741" v="403" actId="27636"/>
          <ac:spMkLst>
            <pc:docMk/>
            <pc:sldMk cId="754814730" sldId="259"/>
            <ac:spMk id="5" creationId="{CD712F66-E32D-D5AD-A959-268DAD31B4E7}"/>
          </ac:spMkLst>
        </pc:spChg>
      </pc:sldChg>
      <pc:sldChg chg="modSp">
        <pc:chgData name="Thierry PILLEYRE" userId="12bb6b60-e70d-428d-8fad-e8e97465f753" providerId="ADAL" clId="{F51EAE7A-AE28-43ED-9E41-43C400B2B9F5}" dt="2025-09-12T12:47:47.065" v="63" actId="6549"/>
        <pc:sldMkLst>
          <pc:docMk/>
          <pc:sldMk cId="3759680214" sldId="261"/>
        </pc:sldMkLst>
        <pc:spChg chg="mod">
          <ac:chgData name="Thierry PILLEYRE" userId="12bb6b60-e70d-428d-8fad-e8e97465f753" providerId="ADAL" clId="{F51EAE7A-AE28-43ED-9E41-43C400B2B9F5}" dt="2025-09-12T12:47:47.065" v="63" actId="6549"/>
          <ac:spMkLst>
            <pc:docMk/>
            <pc:sldMk cId="3759680214" sldId="261"/>
            <ac:spMk id="3" creationId="{E0290FFF-C55E-1462-F5B9-6A68C919FF04}"/>
          </ac:spMkLst>
        </pc:spChg>
      </pc:sldChg>
      <pc:sldChg chg="addSp delSp modSp mod delAnim">
        <pc:chgData name="Thierry PILLEYRE" userId="12bb6b60-e70d-428d-8fad-e8e97465f753" providerId="ADAL" clId="{F51EAE7A-AE28-43ED-9E41-43C400B2B9F5}" dt="2025-09-24T05:05:19.677" v="567" actId="1076"/>
        <pc:sldMkLst>
          <pc:docMk/>
          <pc:sldMk cId="2551464557" sldId="264"/>
        </pc:sldMkLst>
        <pc:spChg chg="mod">
          <ac:chgData name="Thierry PILLEYRE" userId="12bb6b60-e70d-428d-8fad-e8e97465f753" providerId="ADAL" clId="{F51EAE7A-AE28-43ED-9E41-43C400B2B9F5}" dt="2025-09-17T07:46:48.873" v="441" actId="20577"/>
          <ac:spMkLst>
            <pc:docMk/>
            <pc:sldMk cId="2551464557" sldId="264"/>
            <ac:spMk id="2" creationId="{0B8CD14F-375A-0190-638D-6C872D62614F}"/>
          </ac:spMkLst>
        </pc:spChg>
        <pc:picChg chg="add mod">
          <ac:chgData name="Thierry PILLEYRE" userId="12bb6b60-e70d-428d-8fad-e8e97465f753" providerId="ADAL" clId="{F51EAE7A-AE28-43ED-9E41-43C400B2B9F5}" dt="2025-09-17T07:46:53.431" v="442" actId="1076"/>
          <ac:picMkLst>
            <pc:docMk/>
            <pc:sldMk cId="2551464557" sldId="264"/>
            <ac:picMk id="4" creationId="{D860097E-90DB-8D0E-08A8-2B9396DC3E37}"/>
          </ac:picMkLst>
        </pc:picChg>
        <pc:picChg chg="add mod modCrop">
          <ac:chgData name="Thierry PILLEYRE" userId="12bb6b60-e70d-428d-8fad-e8e97465f753" providerId="ADAL" clId="{F51EAE7A-AE28-43ED-9E41-43C400B2B9F5}" dt="2025-09-23T09:04:08.648" v="562" actId="1076"/>
          <ac:picMkLst>
            <pc:docMk/>
            <pc:sldMk cId="2551464557" sldId="264"/>
            <ac:picMk id="5" creationId="{765710B0-551F-A612-683A-E3F2D697DC0E}"/>
          </ac:picMkLst>
        </pc:picChg>
        <pc:picChg chg="add mod">
          <ac:chgData name="Thierry PILLEYRE" userId="12bb6b60-e70d-428d-8fad-e8e97465f753" providerId="ADAL" clId="{F51EAE7A-AE28-43ED-9E41-43C400B2B9F5}" dt="2025-09-24T05:05:19.677" v="567" actId="1076"/>
          <ac:picMkLst>
            <pc:docMk/>
            <pc:sldMk cId="2551464557" sldId="264"/>
            <ac:picMk id="6" creationId="{60F8E6B0-ECA6-7BB7-8748-695008CD670B}"/>
          </ac:picMkLst>
        </pc:picChg>
      </pc:sldChg>
      <pc:sldChg chg="addSp modSp mod modAnim">
        <pc:chgData name="Thierry PILLEYRE" userId="12bb6b60-e70d-428d-8fad-e8e97465f753" providerId="ADAL" clId="{F51EAE7A-AE28-43ED-9E41-43C400B2B9F5}" dt="2025-09-12T13:03:03.766" v="262" actId="113"/>
        <pc:sldMkLst>
          <pc:docMk/>
          <pc:sldMk cId="178565884" sldId="265"/>
        </pc:sldMkLst>
        <pc:spChg chg="add mod">
          <ac:chgData name="Thierry PILLEYRE" userId="12bb6b60-e70d-428d-8fad-e8e97465f753" providerId="ADAL" clId="{F51EAE7A-AE28-43ED-9E41-43C400B2B9F5}" dt="2025-09-12T13:03:03.766" v="262" actId="113"/>
          <ac:spMkLst>
            <pc:docMk/>
            <pc:sldMk cId="178565884" sldId="265"/>
            <ac:spMk id="3" creationId="{CF1C8C9D-0509-458E-5562-60ABC63627C6}"/>
          </ac:spMkLst>
        </pc:spChg>
        <pc:spChg chg="mod">
          <ac:chgData name="Thierry PILLEYRE" userId="12bb6b60-e70d-428d-8fad-e8e97465f753" providerId="ADAL" clId="{F51EAE7A-AE28-43ED-9E41-43C400B2B9F5}" dt="2025-09-12T12:48:49.733" v="64" actId="1076"/>
          <ac:spMkLst>
            <pc:docMk/>
            <pc:sldMk cId="178565884" sldId="265"/>
            <ac:spMk id="7" creationId="{6A447A9E-37A7-4D50-9DBC-AE175BA81ABD}"/>
          </ac:spMkLst>
        </pc:spChg>
      </pc:sldChg>
      <pc:sldChg chg="addSp modSp mod">
        <pc:chgData name="Thierry PILLEYRE" userId="12bb6b60-e70d-428d-8fad-e8e97465f753" providerId="ADAL" clId="{F51EAE7A-AE28-43ED-9E41-43C400B2B9F5}" dt="2025-09-17T08:05:47.712" v="497" actId="1076"/>
        <pc:sldMkLst>
          <pc:docMk/>
          <pc:sldMk cId="214726225" sldId="266"/>
        </pc:sldMkLst>
        <pc:picChg chg="add mod modCrop">
          <ac:chgData name="Thierry PILLEYRE" userId="12bb6b60-e70d-428d-8fad-e8e97465f753" providerId="ADAL" clId="{F51EAE7A-AE28-43ED-9E41-43C400B2B9F5}" dt="2025-09-17T08:05:40.220" v="495" actId="1076"/>
          <ac:picMkLst>
            <pc:docMk/>
            <pc:sldMk cId="214726225" sldId="266"/>
            <ac:picMk id="5" creationId="{12174593-CE10-CAC4-3DFC-06F57EFE7E81}"/>
          </ac:picMkLst>
        </pc:picChg>
        <pc:picChg chg="mod">
          <ac:chgData name="Thierry PILLEYRE" userId="12bb6b60-e70d-428d-8fad-e8e97465f753" providerId="ADAL" clId="{F51EAE7A-AE28-43ED-9E41-43C400B2B9F5}" dt="2025-09-17T08:05:47.712" v="497" actId="1076"/>
          <ac:picMkLst>
            <pc:docMk/>
            <pc:sldMk cId="214726225" sldId="266"/>
            <ac:picMk id="1026" creationId="{8EE939D9-C601-DD78-539F-D9952888230D}"/>
          </ac:picMkLst>
        </pc:picChg>
      </pc:sldChg>
      <pc:sldChg chg="addSp delSp modSp mod setBg">
        <pc:chgData name="Thierry PILLEYRE" userId="12bb6b60-e70d-428d-8fad-e8e97465f753" providerId="ADAL" clId="{F51EAE7A-AE28-43ED-9E41-43C400B2B9F5}" dt="2025-09-12T10:29:25.804" v="18" actId="1076"/>
        <pc:sldMkLst>
          <pc:docMk/>
          <pc:sldMk cId="853368291" sldId="267"/>
        </pc:sldMkLst>
        <pc:spChg chg="add mod">
          <ac:chgData name="Thierry PILLEYRE" userId="12bb6b60-e70d-428d-8fad-e8e97465f753" providerId="ADAL" clId="{F51EAE7A-AE28-43ED-9E41-43C400B2B9F5}" dt="2025-09-12T10:28:37.512" v="15" actId="26606"/>
          <ac:spMkLst>
            <pc:docMk/>
            <pc:sldMk cId="853368291" sldId="267"/>
            <ac:spMk id="3" creationId="{C7ADCB18-3C54-8F42-F77D-E97F7A731E2B}"/>
          </ac:spMkLst>
        </pc:spChg>
        <pc:spChg chg="add mod">
          <ac:chgData name="Thierry PILLEYRE" userId="12bb6b60-e70d-428d-8fad-e8e97465f753" providerId="ADAL" clId="{F51EAE7A-AE28-43ED-9E41-43C400B2B9F5}" dt="2025-09-12T10:28:37.512" v="15" actId="26606"/>
          <ac:spMkLst>
            <pc:docMk/>
            <pc:sldMk cId="853368291" sldId="267"/>
            <ac:spMk id="5" creationId="{A87049E3-7066-FD87-59F9-C28B0738BEEC}"/>
          </ac:spMkLst>
        </pc:spChg>
        <pc:picChg chg="add mod ord modCrop">
          <ac:chgData name="Thierry PILLEYRE" userId="12bb6b60-e70d-428d-8fad-e8e97465f753" providerId="ADAL" clId="{F51EAE7A-AE28-43ED-9E41-43C400B2B9F5}" dt="2025-09-12T10:29:25.804" v="18" actId="1076"/>
          <ac:picMkLst>
            <pc:docMk/>
            <pc:sldMk cId="853368291" sldId="267"/>
            <ac:picMk id="4" creationId="{346CB016-BB20-243C-D749-65D8D5998DD1}"/>
          </ac:picMkLst>
        </pc:picChg>
      </pc:sldChg>
      <pc:sldChg chg="addSp delSp modSp new del mod">
        <pc:chgData name="Thierry PILLEYRE" userId="12bb6b60-e70d-428d-8fad-e8e97465f753" providerId="ADAL" clId="{F51EAE7A-AE28-43ED-9E41-43C400B2B9F5}" dt="2025-09-17T07:46:59.332" v="443" actId="47"/>
        <pc:sldMkLst>
          <pc:docMk/>
          <pc:sldMk cId="4209189391" sldId="268"/>
        </pc:sldMkLst>
      </pc:sldChg>
      <pc:sldChg chg="modSp add mod">
        <pc:chgData name="Thierry PILLEYRE" userId="12bb6b60-e70d-428d-8fad-e8e97465f753" providerId="ADAL" clId="{F51EAE7A-AE28-43ED-9E41-43C400B2B9F5}" dt="2025-09-17T07:49:29.174" v="447" actId="1076"/>
        <pc:sldMkLst>
          <pc:docMk/>
          <pc:sldMk cId="1878041147" sldId="269"/>
        </pc:sldMkLst>
        <pc:spChg chg="mod">
          <ac:chgData name="Thierry PILLEYRE" userId="12bb6b60-e70d-428d-8fad-e8e97465f753" providerId="ADAL" clId="{F51EAE7A-AE28-43ED-9E41-43C400B2B9F5}" dt="2025-09-17T07:49:20.718" v="445" actId="6549"/>
          <ac:spMkLst>
            <pc:docMk/>
            <pc:sldMk cId="1878041147" sldId="269"/>
            <ac:spMk id="2" creationId="{0BBF0F11-A778-DB3F-64E1-D11CE34CBDB5}"/>
          </ac:spMkLst>
        </pc:spChg>
        <pc:spChg chg="mod">
          <ac:chgData name="Thierry PILLEYRE" userId="12bb6b60-e70d-428d-8fad-e8e97465f753" providerId="ADAL" clId="{F51EAE7A-AE28-43ED-9E41-43C400B2B9F5}" dt="2025-09-17T07:49:29.174" v="447" actId="1076"/>
          <ac:spMkLst>
            <pc:docMk/>
            <pc:sldMk cId="1878041147" sldId="269"/>
            <ac:spMk id="3" creationId="{E5CE0F35-6416-C4DE-7AEF-FD014D4903F7}"/>
          </ac:spMkLst>
        </pc:spChg>
        <pc:picChg chg="mod">
          <ac:chgData name="Thierry PILLEYRE" userId="12bb6b60-e70d-428d-8fad-e8e97465f753" providerId="ADAL" clId="{F51EAE7A-AE28-43ED-9E41-43C400B2B9F5}" dt="2025-09-17T07:49:24.735" v="446" actId="1076"/>
          <ac:picMkLst>
            <pc:docMk/>
            <pc:sldMk cId="1878041147" sldId="269"/>
            <ac:picMk id="5" creationId="{D5A9E17F-FD00-83D9-EC31-65988DA85A6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13BDDD-975D-4749-E0AC-6DBE00791B6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DCFA2C0-09DA-D66A-FEAD-1C4A889B5F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E8E4916-382C-2D28-F6C9-9A63CEE1E7A9}"/>
              </a:ext>
            </a:extLst>
          </p:cNvPr>
          <p:cNvSpPr>
            <a:spLocks noGrp="1"/>
          </p:cNvSpPr>
          <p:nvPr>
            <p:ph type="dt" sz="half" idx="10"/>
          </p:nvPr>
        </p:nvSpPr>
        <p:spPr/>
        <p:txBody>
          <a:bodyPr/>
          <a:lstStyle/>
          <a:p>
            <a:fld id="{1C1B1E8D-C079-4004-8440-99974B650286}" type="datetimeFigureOut">
              <a:rPr lang="fr-FR" smtClean="0"/>
              <a:t>24/09/2025</a:t>
            </a:fld>
            <a:endParaRPr lang="fr-FR"/>
          </a:p>
        </p:txBody>
      </p:sp>
      <p:sp>
        <p:nvSpPr>
          <p:cNvPr id="5" name="Espace réservé du pied de page 4">
            <a:extLst>
              <a:ext uri="{FF2B5EF4-FFF2-40B4-BE49-F238E27FC236}">
                <a16:creationId xmlns:a16="http://schemas.microsoft.com/office/drawing/2014/main" id="{5B019F41-7DA7-2034-B0D9-5F64D7ECD61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D2729BE-71CE-A888-192F-E77AABEA8EA2}"/>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2033171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A22212-0EF1-811C-33CD-120AB3D2874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4A9AF8-D197-31E4-E0AD-10AD70C9C9E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DB2BA31-7314-91C2-9FC9-D4C291198B85}"/>
              </a:ext>
            </a:extLst>
          </p:cNvPr>
          <p:cNvSpPr>
            <a:spLocks noGrp="1"/>
          </p:cNvSpPr>
          <p:nvPr>
            <p:ph type="dt" sz="half" idx="10"/>
          </p:nvPr>
        </p:nvSpPr>
        <p:spPr/>
        <p:txBody>
          <a:bodyPr/>
          <a:lstStyle/>
          <a:p>
            <a:fld id="{1C1B1E8D-C079-4004-8440-99974B650286}" type="datetimeFigureOut">
              <a:rPr lang="fr-FR" smtClean="0"/>
              <a:t>24/09/2025</a:t>
            </a:fld>
            <a:endParaRPr lang="fr-FR"/>
          </a:p>
        </p:txBody>
      </p:sp>
      <p:sp>
        <p:nvSpPr>
          <p:cNvPr id="5" name="Espace réservé du pied de page 4">
            <a:extLst>
              <a:ext uri="{FF2B5EF4-FFF2-40B4-BE49-F238E27FC236}">
                <a16:creationId xmlns:a16="http://schemas.microsoft.com/office/drawing/2014/main" id="{F6CA9A3A-BA5A-CDFA-BB8E-3C290AF0B09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310C731-67DC-D1FD-72B5-F863E119FA62}"/>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2758572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89DEAD-5D22-5233-C4C3-8F8FD5C2DE5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DDA0E01-5180-0152-E74A-9FD3E21FD1D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1585D6B-EAB0-CDFF-FC3E-0F1474CAE9F6}"/>
              </a:ext>
            </a:extLst>
          </p:cNvPr>
          <p:cNvSpPr>
            <a:spLocks noGrp="1"/>
          </p:cNvSpPr>
          <p:nvPr>
            <p:ph type="dt" sz="half" idx="10"/>
          </p:nvPr>
        </p:nvSpPr>
        <p:spPr/>
        <p:txBody>
          <a:bodyPr/>
          <a:lstStyle/>
          <a:p>
            <a:fld id="{1C1B1E8D-C079-4004-8440-99974B650286}" type="datetimeFigureOut">
              <a:rPr lang="fr-FR" smtClean="0"/>
              <a:t>24/09/2025</a:t>
            </a:fld>
            <a:endParaRPr lang="fr-FR"/>
          </a:p>
        </p:txBody>
      </p:sp>
      <p:sp>
        <p:nvSpPr>
          <p:cNvPr id="5" name="Espace réservé du pied de page 4">
            <a:extLst>
              <a:ext uri="{FF2B5EF4-FFF2-40B4-BE49-F238E27FC236}">
                <a16:creationId xmlns:a16="http://schemas.microsoft.com/office/drawing/2014/main" id="{B9113E9E-5711-46BF-FB2B-9F66270D231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E71649B-9A5F-7E5C-8613-677D5B2832E6}"/>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4226029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B1A081-B913-7AF2-340E-6D02FA21058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DC2DE9B-91A4-33B3-4366-3A25E4B4298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AAAFDF8B-B15B-1CEF-060F-AB5D2EEEE10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CCA0C08-6E4D-98BE-99F1-7F344E6D1207}"/>
              </a:ext>
            </a:extLst>
          </p:cNvPr>
          <p:cNvSpPr>
            <a:spLocks noGrp="1"/>
          </p:cNvSpPr>
          <p:nvPr>
            <p:ph type="dt" sz="half" idx="10"/>
          </p:nvPr>
        </p:nvSpPr>
        <p:spPr/>
        <p:txBody>
          <a:bodyPr/>
          <a:lstStyle/>
          <a:p>
            <a:fld id="{1C1B1E8D-C079-4004-8440-99974B650286}" type="datetimeFigureOut">
              <a:rPr lang="fr-FR" smtClean="0"/>
              <a:t>24/09/2025</a:t>
            </a:fld>
            <a:endParaRPr lang="fr-FR"/>
          </a:p>
        </p:txBody>
      </p:sp>
      <p:sp>
        <p:nvSpPr>
          <p:cNvPr id="6" name="Espace réservé du pied de page 5">
            <a:extLst>
              <a:ext uri="{FF2B5EF4-FFF2-40B4-BE49-F238E27FC236}">
                <a16:creationId xmlns:a16="http://schemas.microsoft.com/office/drawing/2014/main" id="{A56F367F-4437-0CE6-DB00-D044A3CFDD8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148DEC2-C39F-1838-790E-8F6159BDA752}"/>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2909378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A8CFA3-CF92-6CB2-59BF-B07A8262011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146290B-7363-4A7C-3983-4205C25B26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B307308-A2B4-E5B3-46A2-B6AD6FFCF6E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F9A496B-B528-8340-1B3A-F6556AB33C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5A8D93D-F653-9768-D96C-B763316AF72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10CFE0D-A5E1-A484-44AD-69D458F41AB8}"/>
              </a:ext>
            </a:extLst>
          </p:cNvPr>
          <p:cNvSpPr>
            <a:spLocks noGrp="1"/>
          </p:cNvSpPr>
          <p:nvPr>
            <p:ph type="dt" sz="half" idx="10"/>
          </p:nvPr>
        </p:nvSpPr>
        <p:spPr/>
        <p:txBody>
          <a:bodyPr/>
          <a:lstStyle/>
          <a:p>
            <a:fld id="{1C1B1E8D-C079-4004-8440-99974B650286}" type="datetimeFigureOut">
              <a:rPr lang="fr-FR" smtClean="0"/>
              <a:t>24/09/2025</a:t>
            </a:fld>
            <a:endParaRPr lang="fr-FR"/>
          </a:p>
        </p:txBody>
      </p:sp>
      <p:sp>
        <p:nvSpPr>
          <p:cNvPr id="8" name="Espace réservé du pied de page 7">
            <a:extLst>
              <a:ext uri="{FF2B5EF4-FFF2-40B4-BE49-F238E27FC236}">
                <a16:creationId xmlns:a16="http://schemas.microsoft.com/office/drawing/2014/main" id="{2EFA8552-0E12-F9A1-B1B2-2A3E094CDE0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27A30CE-FBFF-86AB-E934-A9D9070B4498}"/>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2815614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67E6CA-C1E0-EDC4-9650-04B7E73CDD01}"/>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42D9C80-675E-CBC9-44B5-5C8A3D318C59}"/>
              </a:ext>
            </a:extLst>
          </p:cNvPr>
          <p:cNvSpPr>
            <a:spLocks noGrp="1"/>
          </p:cNvSpPr>
          <p:nvPr>
            <p:ph type="dt" sz="half" idx="10"/>
          </p:nvPr>
        </p:nvSpPr>
        <p:spPr/>
        <p:txBody>
          <a:bodyPr/>
          <a:lstStyle/>
          <a:p>
            <a:fld id="{1C1B1E8D-C079-4004-8440-99974B650286}" type="datetimeFigureOut">
              <a:rPr lang="fr-FR" smtClean="0"/>
              <a:t>24/09/2025</a:t>
            </a:fld>
            <a:endParaRPr lang="fr-FR"/>
          </a:p>
        </p:txBody>
      </p:sp>
      <p:sp>
        <p:nvSpPr>
          <p:cNvPr id="4" name="Espace réservé du pied de page 3">
            <a:extLst>
              <a:ext uri="{FF2B5EF4-FFF2-40B4-BE49-F238E27FC236}">
                <a16:creationId xmlns:a16="http://schemas.microsoft.com/office/drawing/2014/main" id="{29CFFD45-B0B5-D0BE-0DE5-672C3192FD1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417A71C-9602-C0F0-B433-433BB49AB90A}"/>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1513432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B1B3BAF-51A2-C4EF-2AB0-20A4D698F891}"/>
              </a:ext>
            </a:extLst>
          </p:cNvPr>
          <p:cNvSpPr>
            <a:spLocks noGrp="1"/>
          </p:cNvSpPr>
          <p:nvPr>
            <p:ph type="dt" sz="half" idx="10"/>
          </p:nvPr>
        </p:nvSpPr>
        <p:spPr/>
        <p:txBody>
          <a:bodyPr/>
          <a:lstStyle/>
          <a:p>
            <a:fld id="{1C1B1E8D-C079-4004-8440-99974B650286}" type="datetimeFigureOut">
              <a:rPr lang="fr-FR" smtClean="0"/>
              <a:t>24/09/2025</a:t>
            </a:fld>
            <a:endParaRPr lang="fr-FR"/>
          </a:p>
        </p:txBody>
      </p:sp>
      <p:sp>
        <p:nvSpPr>
          <p:cNvPr id="3" name="Espace réservé du pied de page 2">
            <a:extLst>
              <a:ext uri="{FF2B5EF4-FFF2-40B4-BE49-F238E27FC236}">
                <a16:creationId xmlns:a16="http://schemas.microsoft.com/office/drawing/2014/main" id="{04D6C146-6B4A-7D23-4555-9A616A8AD61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E69CBCE-E030-AB81-48A9-72AF4A49EB17}"/>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3591836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5E78F-D938-145B-FDFD-4B1C7491DDF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7205941-5618-2282-A511-EA328E2048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F33D922-4E5B-1697-A5D8-191C3DE50D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5B35BD7-CD2D-C00E-C733-61F129BE6B5D}"/>
              </a:ext>
            </a:extLst>
          </p:cNvPr>
          <p:cNvSpPr>
            <a:spLocks noGrp="1"/>
          </p:cNvSpPr>
          <p:nvPr>
            <p:ph type="dt" sz="half" idx="10"/>
          </p:nvPr>
        </p:nvSpPr>
        <p:spPr/>
        <p:txBody>
          <a:bodyPr/>
          <a:lstStyle/>
          <a:p>
            <a:fld id="{1C1B1E8D-C079-4004-8440-99974B650286}" type="datetimeFigureOut">
              <a:rPr lang="fr-FR" smtClean="0"/>
              <a:t>24/09/2025</a:t>
            </a:fld>
            <a:endParaRPr lang="fr-FR"/>
          </a:p>
        </p:txBody>
      </p:sp>
      <p:sp>
        <p:nvSpPr>
          <p:cNvPr id="6" name="Espace réservé du pied de page 5">
            <a:extLst>
              <a:ext uri="{FF2B5EF4-FFF2-40B4-BE49-F238E27FC236}">
                <a16:creationId xmlns:a16="http://schemas.microsoft.com/office/drawing/2014/main" id="{661BE835-CE86-C349-CB97-252183C1A2E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B01FA78-9ACD-86DB-E8FA-E6481D8EDEC0}"/>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2381188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93EFEE-9C4C-11EC-9532-5FD0906A8CB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9C17DF1-8358-53CA-D543-BFB5E592AE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5FEE4AE-1CA3-0A40-BE58-B2CC848DC2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0390AB2-196E-3E2C-24F0-5293483A8520}"/>
              </a:ext>
            </a:extLst>
          </p:cNvPr>
          <p:cNvSpPr>
            <a:spLocks noGrp="1"/>
          </p:cNvSpPr>
          <p:nvPr>
            <p:ph type="dt" sz="half" idx="10"/>
          </p:nvPr>
        </p:nvSpPr>
        <p:spPr/>
        <p:txBody>
          <a:bodyPr/>
          <a:lstStyle/>
          <a:p>
            <a:fld id="{1C1B1E8D-C079-4004-8440-99974B650286}" type="datetimeFigureOut">
              <a:rPr lang="fr-FR" smtClean="0"/>
              <a:t>24/09/2025</a:t>
            </a:fld>
            <a:endParaRPr lang="fr-FR"/>
          </a:p>
        </p:txBody>
      </p:sp>
      <p:sp>
        <p:nvSpPr>
          <p:cNvPr id="6" name="Espace réservé du pied de page 5">
            <a:extLst>
              <a:ext uri="{FF2B5EF4-FFF2-40B4-BE49-F238E27FC236}">
                <a16:creationId xmlns:a16="http://schemas.microsoft.com/office/drawing/2014/main" id="{8C4059EE-1A3B-90F2-C42A-A91DE89DCD2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45F798F-12B9-5D16-1FF2-D1AA6B57AA6D}"/>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1145409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B7C4F2-B4A3-1A93-94B4-107D18241CF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C9D4CA5-1ECF-82A6-302F-772101A8338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CE7FD86-C24D-9279-E89D-DA6FDAF766F1}"/>
              </a:ext>
            </a:extLst>
          </p:cNvPr>
          <p:cNvSpPr>
            <a:spLocks noGrp="1"/>
          </p:cNvSpPr>
          <p:nvPr>
            <p:ph type="dt" sz="half" idx="10"/>
          </p:nvPr>
        </p:nvSpPr>
        <p:spPr/>
        <p:txBody>
          <a:bodyPr/>
          <a:lstStyle/>
          <a:p>
            <a:fld id="{1C1B1E8D-C079-4004-8440-99974B650286}" type="datetimeFigureOut">
              <a:rPr lang="fr-FR" smtClean="0"/>
              <a:t>24/09/2025</a:t>
            </a:fld>
            <a:endParaRPr lang="fr-FR"/>
          </a:p>
        </p:txBody>
      </p:sp>
      <p:sp>
        <p:nvSpPr>
          <p:cNvPr id="5" name="Espace réservé du pied de page 4">
            <a:extLst>
              <a:ext uri="{FF2B5EF4-FFF2-40B4-BE49-F238E27FC236}">
                <a16:creationId xmlns:a16="http://schemas.microsoft.com/office/drawing/2014/main" id="{D331E7D0-794A-F413-0AFD-75B802BA4C3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1986647-CFF3-8019-3965-F3D0EF92E561}"/>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877718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C8B47F4-58E7-F25B-C21C-946C42D8A83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D0D4A86-C59C-7EA2-70A6-2E3479BC51A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3AE212C-AEDB-6DFF-EC31-3BB6C51D33EF}"/>
              </a:ext>
            </a:extLst>
          </p:cNvPr>
          <p:cNvSpPr>
            <a:spLocks noGrp="1"/>
          </p:cNvSpPr>
          <p:nvPr>
            <p:ph type="dt" sz="half" idx="10"/>
          </p:nvPr>
        </p:nvSpPr>
        <p:spPr/>
        <p:txBody>
          <a:bodyPr/>
          <a:lstStyle/>
          <a:p>
            <a:fld id="{1C1B1E8D-C079-4004-8440-99974B650286}" type="datetimeFigureOut">
              <a:rPr lang="fr-FR" smtClean="0"/>
              <a:t>24/09/2025</a:t>
            </a:fld>
            <a:endParaRPr lang="fr-FR"/>
          </a:p>
        </p:txBody>
      </p:sp>
      <p:sp>
        <p:nvSpPr>
          <p:cNvPr id="5" name="Espace réservé du pied de page 4">
            <a:extLst>
              <a:ext uri="{FF2B5EF4-FFF2-40B4-BE49-F238E27FC236}">
                <a16:creationId xmlns:a16="http://schemas.microsoft.com/office/drawing/2014/main" id="{7F8B1147-6EE2-D97B-660A-F0CB4E9F1EA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EDA0560-91C9-F387-2B09-6F3D1AE991E5}"/>
              </a:ext>
            </a:extLst>
          </p:cNvPr>
          <p:cNvSpPr>
            <a:spLocks noGrp="1"/>
          </p:cNvSpPr>
          <p:nvPr>
            <p:ph type="sldNum" sz="quarter" idx="12"/>
          </p:nvPr>
        </p:nvSpPr>
        <p:spPr/>
        <p:txBody>
          <a:bodyPr/>
          <a:lstStyle/>
          <a:p>
            <a:fld id="{7BFEB8D7-5ED4-462F-B8CE-492EF34B70A5}" type="slidenum">
              <a:rPr lang="fr-FR" smtClean="0"/>
              <a:t>‹N°›</a:t>
            </a:fld>
            <a:endParaRPr lang="fr-FR"/>
          </a:p>
        </p:txBody>
      </p:sp>
    </p:spTree>
    <p:extLst>
      <p:ext uri="{BB962C8B-B14F-4D97-AF65-F5344CB8AC3E}">
        <p14:creationId xmlns:p14="http://schemas.microsoft.com/office/powerpoint/2010/main" val="1277269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8F7FE6C-7660-1936-1D59-4ABDB2EFDE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1556E62-8080-6B71-FBB2-7D76045F96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021B99B-0833-2011-0E9F-7CD9C0920B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C1B1E8D-C079-4004-8440-99974B650286}" type="datetimeFigureOut">
              <a:rPr lang="fr-FR" smtClean="0"/>
              <a:t>24/09/2025</a:t>
            </a:fld>
            <a:endParaRPr lang="fr-FR"/>
          </a:p>
        </p:txBody>
      </p:sp>
      <p:sp>
        <p:nvSpPr>
          <p:cNvPr id="5" name="Espace réservé du pied de page 4">
            <a:extLst>
              <a:ext uri="{FF2B5EF4-FFF2-40B4-BE49-F238E27FC236}">
                <a16:creationId xmlns:a16="http://schemas.microsoft.com/office/drawing/2014/main" id="{858D89E3-17A5-D800-CB68-E883766E61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5F9F780-97FA-AED9-174F-9225611682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FEB8D7-5ED4-462F-B8CE-492EF34B70A5}" type="slidenum">
              <a:rPr lang="fr-FR" smtClean="0"/>
              <a:t>‹N°›</a:t>
            </a:fld>
            <a:endParaRPr lang="fr-FR"/>
          </a:p>
        </p:txBody>
      </p:sp>
    </p:spTree>
    <p:extLst>
      <p:ext uri="{BB962C8B-B14F-4D97-AF65-F5344CB8AC3E}">
        <p14:creationId xmlns:p14="http://schemas.microsoft.com/office/powerpoint/2010/main" val="2414817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12.jp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4.jpg"/><Relationship Id="rId7"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gif"/><Relationship Id="rId4" Type="http://schemas.openxmlformats.org/officeDocument/2006/relationships/image" Target="../media/image15.jpg"/><Relationship Id="rId9" Type="http://schemas.openxmlformats.org/officeDocument/2006/relationships/image" Target="../media/image7.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lpca.in2p3.fr/-Commission-Hygiene-et-Securite-.html" TargetMode="External"/><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mailto:spr@uca.fr" TargetMode="External"/><Relationship Id="rId1" Type="http://schemas.openxmlformats.org/officeDocument/2006/relationships/slideLayout" Target="../slideLayouts/slideLayout7.xml"/><Relationship Id="rId5" Type="http://schemas.openxmlformats.org/officeDocument/2006/relationships/image" Target="../media/image21.jpg"/><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B136E67-A50F-9FD5-CF6D-358FE8D7736E}"/>
              </a:ext>
            </a:extLst>
          </p:cNvPr>
          <p:cNvSpPr txBox="1"/>
          <p:nvPr/>
        </p:nvSpPr>
        <p:spPr>
          <a:xfrm>
            <a:off x="161925" y="1193272"/>
            <a:ext cx="11811000" cy="646331"/>
          </a:xfrm>
          <a:prstGeom prst="rect">
            <a:avLst/>
          </a:prstGeom>
          <a:noFill/>
        </p:spPr>
        <p:txBody>
          <a:bodyPr wrap="square">
            <a:spAutoFit/>
          </a:bodyPr>
          <a:lstStyle/>
          <a:p>
            <a:pPr algn="just"/>
            <a:r>
              <a:rPr lang="fr-FR" dirty="0"/>
              <a:t>Le </a:t>
            </a:r>
            <a:r>
              <a:rPr lang="fr-FR" b="1" dirty="0">
                <a:solidFill>
                  <a:schemeClr val="tx2">
                    <a:lumMod val="50000"/>
                    <a:lumOff val="50000"/>
                  </a:schemeClr>
                </a:solidFill>
              </a:rPr>
              <a:t>directeur d'unité </a:t>
            </a:r>
            <a:r>
              <a:rPr lang="fr-FR" dirty="0"/>
              <a:t>est responsable de la santé et de la sécurité de tout le personnel de son unité. Il est également responsable de la sauvegarde des biens et de la préservation de l‘environnement.</a:t>
            </a:r>
          </a:p>
        </p:txBody>
      </p:sp>
      <p:sp>
        <p:nvSpPr>
          <p:cNvPr id="5" name="ZoneTexte 4">
            <a:extLst>
              <a:ext uri="{FF2B5EF4-FFF2-40B4-BE49-F238E27FC236}">
                <a16:creationId xmlns:a16="http://schemas.microsoft.com/office/drawing/2014/main" id="{805C7B67-F2A7-9260-07DC-68E28F55F871}"/>
              </a:ext>
            </a:extLst>
          </p:cNvPr>
          <p:cNvSpPr txBox="1"/>
          <p:nvPr/>
        </p:nvSpPr>
        <p:spPr>
          <a:xfrm>
            <a:off x="161925" y="2150272"/>
            <a:ext cx="11811000" cy="923330"/>
          </a:xfrm>
          <a:prstGeom prst="rect">
            <a:avLst/>
          </a:prstGeom>
          <a:noFill/>
        </p:spPr>
        <p:txBody>
          <a:bodyPr wrap="square">
            <a:spAutoFit/>
          </a:bodyPr>
          <a:lstStyle/>
          <a:p>
            <a:pPr algn="just"/>
            <a:r>
              <a:rPr lang="fr-FR" dirty="0"/>
              <a:t>Les </a:t>
            </a:r>
            <a:r>
              <a:rPr lang="fr-FR" b="1" dirty="0">
                <a:solidFill>
                  <a:schemeClr val="tx2">
                    <a:lumMod val="50000"/>
                    <a:lumOff val="50000"/>
                  </a:schemeClr>
                </a:solidFill>
              </a:rPr>
              <a:t>Assistants de Prévention </a:t>
            </a:r>
            <a:r>
              <a:rPr lang="fr-FR" dirty="0"/>
              <a:t>sont nommés officiellement par le directeur d‘unité. Ils sont placés sous l‘autorité directe du directeur d'unité. Ils conseillent et assistent ce dernier sur toutes les questions relatives à la santé et à la sécurité au travail. Ils sont votre premier point de contact. Il est important que vous sachiez qui ils sont.</a:t>
            </a:r>
          </a:p>
        </p:txBody>
      </p:sp>
      <p:sp>
        <p:nvSpPr>
          <p:cNvPr id="12" name="ZoneTexte 11">
            <a:extLst>
              <a:ext uri="{FF2B5EF4-FFF2-40B4-BE49-F238E27FC236}">
                <a16:creationId xmlns:a16="http://schemas.microsoft.com/office/drawing/2014/main" id="{20D1CF2C-F4A8-87BD-89FA-4252B9CF6403}"/>
              </a:ext>
            </a:extLst>
          </p:cNvPr>
          <p:cNvSpPr txBox="1"/>
          <p:nvPr/>
        </p:nvSpPr>
        <p:spPr>
          <a:xfrm>
            <a:off x="265941" y="197792"/>
            <a:ext cx="11450572" cy="584775"/>
          </a:xfrm>
          <a:prstGeom prst="rect">
            <a:avLst/>
          </a:prstGeom>
          <a:noFill/>
        </p:spPr>
        <p:txBody>
          <a:bodyPr wrap="none" rtlCol="0">
            <a:spAutoFit/>
          </a:bodyPr>
          <a:lstStyle/>
          <a:p>
            <a:pPr algn="ctr"/>
            <a:r>
              <a:rPr lang="fr-FR" sz="3200" b="1" dirty="0">
                <a:solidFill>
                  <a:srgbClr val="0070C0"/>
                </a:solidFill>
                <a:latin typeface="Book Antiqua" panose="02040602050305030304" pitchFamily="18" charset="0"/>
                <a:ea typeface="+mj-ea"/>
                <a:cs typeface="+mj-cs"/>
              </a:rPr>
              <a:t>Considérations générales sur la santé et la sécurité au travail</a:t>
            </a:r>
          </a:p>
        </p:txBody>
      </p:sp>
      <p:pic>
        <p:nvPicPr>
          <p:cNvPr id="2" name="Image 1" descr="Une image contenant Visage humain, personne, sourire, collier&#10;&#10;Description générée automatiquement">
            <a:extLst>
              <a:ext uri="{FF2B5EF4-FFF2-40B4-BE49-F238E27FC236}">
                <a16:creationId xmlns:a16="http://schemas.microsoft.com/office/drawing/2014/main" id="{6B9FAD04-ADC6-E7D6-45A1-56AB70459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5425" y="3429000"/>
            <a:ext cx="1581150" cy="1581150"/>
          </a:xfrm>
          <a:prstGeom prst="rect">
            <a:avLst/>
          </a:prstGeom>
        </p:spPr>
      </p:pic>
      <p:pic>
        <p:nvPicPr>
          <p:cNvPr id="4" name="Image 3" descr="Une image contenant mur, personne, Visage humain, intérieur&#10;&#10;Description générée automatiquement">
            <a:extLst>
              <a:ext uri="{FF2B5EF4-FFF2-40B4-BE49-F238E27FC236}">
                <a16:creationId xmlns:a16="http://schemas.microsoft.com/office/drawing/2014/main" id="{585A6427-722F-CA4E-F05D-8CE507F70874}"/>
              </a:ext>
            </a:extLst>
          </p:cNvPr>
          <p:cNvPicPr>
            <a:picLocks noChangeAspect="1"/>
          </p:cNvPicPr>
          <p:nvPr/>
        </p:nvPicPr>
        <p:blipFill>
          <a:blip r:embed="rId3">
            <a:extLst>
              <a:ext uri="{28A0092B-C50C-407E-A947-70E740481C1C}">
                <a14:useLocalDpi xmlns:a14="http://schemas.microsoft.com/office/drawing/2010/main" val="0"/>
              </a:ext>
            </a:extLst>
          </a:blip>
          <a:srcRect l="18837" t="22190" r="40741" b="20630"/>
          <a:stretch/>
        </p:blipFill>
        <p:spPr>
          <a:xfrm rot="5400000">
            <a:off x="2426608" y="4605846"/>
            <a:ext cx="1489417" cy="1580133"/>
          </a:xfrm>
          <a:prstGeom prst="rect">
            <a:avLst/>
          </a:prstGeom>
        </p:spPr>
      </p:pic>
      <p:pic>
        <p:nvPicPr>
          <p:cNvPr id="6" name="Image 5" descr="Une image contenant Visage humain, personne, chemise, habits&#10;&#10;Description générée automatiquement">
            <a:extLst>
              <a:ext uri="{FF2B5EF4-FFF2-40B4-BE49-F238E27FC236}">
                <a16:creationId xmlns:a16="http://schemas.microsoft.com/office/drawing/2014/main" id="{955C522C-7A08-5955-9EF7-F0F792C15D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8675" y="4580902"/>
            <a:ext cx="1247775" cy="1559719"/>
          </a:xfrm>
          <a:prstGeom prst="rect">
            <a:avLst/>
          </a:prstGeom>
        </p:spPr>
      </p:pic>
      <p:sp>
        <p:nvSpPr>
          <p:cNvPr id="8" name="ZoneTexte 7">
            <a:extLst>
              <a:ext uri="{FF2B5EF4-FFF2-40B4-BE49-F238E27FC236}">
                <a16:creationId xmlns:a16="http://schemas.microsoft.com/office/drawing/2014/main" id="{35A02A64-6D80-60D7-B0F5-C5C783422080}"/>
              </a:ext>
            </a:extLst>
          </p:cNvPr>
          <p:cNvSpPr txBox="1"/>
          <p:nvPr/>
        </p:nvSpPr>
        <p:spPr>
          <a:xfrm>
            <a:off x="5305425" y="5026580"/>
            <a:ext cx="1781175" cy="369332"/>
          </a:xfrm>
          <a:prstGeom prst="rect">
            <a:avLst/>
          </a:prstGeom>
          <a:noFill/>
        </p:spPr>
        <p:txBody>
          <a:bodyPr wrap="square">
            <a:spAutoFit/>
          </a:bodyPr>
          <a:lstStyle/>
          <a:p>
            <a:r>
              <a:rPr lang="fr-FR" sz="1800" kern="150" dirty="0">
                <a:solidFill>
                  <a:srgbClr val="000000"/>
                </a:solidFill>
                <a:effectLst/>
                <a:latin typeface="Calibri" panose="020F0502020204030204" pitchFamily="34" charset="0"/>
                <a:ea typeface="Noto Serif CJK SC"/>
                <a:cs typeface="Calibri" panose="020F0502020204030204" pitchFamily="34" charset="0"/>
              </a:rPr>
              <a:t>Christine GASQ</a:t>
            </a:r>
            <a:endParaRPr lang="fr-FR" dirty="0"/>
          </a:p>
        </p:txBody>
      </p:sp>
      <p:sp>
        <p:nvSpPr>
          <p:cNvPr id="10" name="ZoneTexte 9">
            <a:extLst>
              <a:ext uri="{FF2B5EF4-FFF2-40B4-BE49-F238E27FC236}">
                <a16:creationId xmlns:a16="http://schemas.microsoft.com/office/drawing/2014/main" id="{7A6738A6-F9B9-4753-D929-BD09112A978E}"/>
              </a:ext>
            </a:extLst>
          </p:cNvPr>
          <p:cNvSpPr txBox="1"/>
          <p:nvPr/>
        </p:nvSpPr>
        <p:spPr>
          <a:xfrm>
            <a:off x="2381250" y="6215960"/>
            <a:ext cx="1485900" cy="369332"/>
          </a:xfrm>
          <a:prstGeom prst="rect">
            <a:avLst/>
          </a:prstGeom>
          <a:noFill/>
        </p:spPr>
        <p:txBody>
          <a:bodyPr wrap="square">
            <a:spAutoFit/>
          </a:bodyPr>
          <a:lstStyle/>
          <a:p>
            <a:r>
              <a:rPr lang="fr-FR" sz="1800" kern="150" dirty="0">
                <a:solidFill>
                  <a:srgbClr val="000000"/>
                </a:solidFill>
                <a:effectLst/>
                <a:latin typeface="Calibri" panose="020F0502020204030204" pitchFamily="34" charset="0"/>
                <a:ea typeface="Noto Serif CJK SC"/>
                <a:cs typeface="Calibri" panose="020F0502020204030204" pitchFamily="34" charset="0"/>
              </a:rPr>
              <a:t>Adèle Porcan </a:t>
            </a:r>
            <a:endParaRPr lang="fr-FR" dirty="0"/>
          </a:p>
        </p:txBody>
      </p:sp>
      <p:sp>
        <p:nvSpPr>
          <p:cNvPr id="13" name="ZoneTexte 12">
            <a:extLst>
              <a:ext uri="{FF2B5EF4-FFF2-40B4-BE49-F238E27FC236}">
                <a16:creationId xmlns:a16="http://schemas.microsoft.com/office/drawing/2014/main" id="{881625AC-C69E-C5B6-E14B-ECD0FB444B28}"/>
              </a:ext>
            </a:extLst>
          </p:cNvPr>
          <p:cNvSpPr txBox="1"/>
          <p:nvPr/>
        </p:nvSpPr>
        <p:spPr>
          <a:xfrm>
            <a:off x="8324852" y="6221794"/>
            <a:ext cx="1704975" cy="369332"/>
          </a:xfrm>
          <a:prstGeom prst="rect">
            <a:avLst/>
          </a:prstGeom>
          <a:noFill/>
        </p:spPr>
        <p:txBody>
          <a:bodyPr wrap="square">
            <a:spAutoFit/>
          </a:bodyPr>
          <a:lstStyle/>
          <a:p>
            <a:r>
              <a:rPr lang="fr-FR" sz="1800" kern="150" dirty="0">
                <a:solidFill>
                  <a:srgbClr val="000000"/>
                </a:solidFill>
                <a:effectLst/>
                <a:latin typeface="Calibri" panose="020F0502020204030204" pitchFamily="34" charset="0"/>
                <a:ea typeface="Noto Serif CJK SC"/>
                <a:cs typeface="Calibri" panose="020F0502020204030204" pitchFamily="34" charset="0"/>
              </a:rPr>
              <a:t>Thierry Pilleyre </a:t>
            </a:r>
            <a:endParaRPr lang="fr-FR" dirty="0"/>
          </a:p>
        </p:txBody>
      </p:sp>
      <p:pic>
        <p:nvPicPr>
          <p:cNvPr id="14" name="Image 13">
            <a:extLst>
              <a:ext uri="{FF2B5EF4-FFF2-40B4-BE49-F238E27FC236}">
                <a16:creationId xmlns:a16="http://schemas.microsoft.com/office/drawing/2014/main" id="{EB7AC452-FE5A-EEA7-6416-0C2F6BF8007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19408" y="5505405"/>
            <a:ext cx="1353185" cy="1169988"/>
          </a:xfrm>
          <a:prstGeom prst="rect">
            <a:avLst/>
          </a:prstGeom>
          <a:noFill/>
          <a:ln>
            <a:noFill/>
          </a:ln>
        </p:spPr>
      </p:pic>
    </p:spTree>
    <p:extLst>
      <p:ext uri="{BB962C8B-B14F-4D97-AF65-F5344CB8AC3E}">
        <p14:creationId xmlns:p14="http://schemas.microsoft.com/office/powerpoint/2010/main" val="53357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P spid="10"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6A447A9E-37A7-4D50-9DBC-AE175BA81ABD}"/>
              </a:ext>
            </a:extLst>
          </p:cNvPr>
          <p:cNvSpPr txBox="1"/>
          <p:nvPr/>
        </p:nvSpPr>
        <p:spPr>
          <a:xfrm>
            <a:off x="161925" y="1092377"/>
            <a:ext cx="11811000" cy="646331"/>
          </a:xfrm>
          <a:prstGeom prst="rect">
            <a:avLst/>
          </a:prstGeom>
          <a:noFill/>
        </p:spPr>
        <p:txBody>
          <a:bodyPr wrap="square">
            <a:spAutoFit/>
          </a:bodyPr>
          <a:lstStyle/>
          <a:p>
            <a:pPr algn="just"/>
            <a:r>
              <a:rPr lang="fr-FR" b="1" dirty="0">
                <a:solidFill>
                  <a:schemeClr val="tx2">
                    <a:lumMod val="50000"/>
                    <a:lumOff val="50000"/>
                  </a:schemeClr>
                </a:solidFill>
              </a:rPr>
              <a:t>Chacun</a:t>
            </a:r>
            <a:r>
              <a:rPr lang="fr-FR" dirty="0"/>
              <a:t> doit contribuer activement à assurer sa propre sécurité et celle de ses collègues. Il y a lieu de lire et de respecter le règlement intérieur, de s'informer des bonnes pratiques et des mesures à prendre en cas d'accident.</a:t>
            </a:r>
          </a:p>
        </p:txBody>
      </p:sp>
      <p:sp>
        <p:nvSpPr>
          <p:cNvPr id="9" name="ZoneTexte 8">
            <a:extLst>
              <a:ext uri="{FF2B5EF4-FFF2-40B4-BE49-F238E27FC236}">
                <a16:creationId xmlns:a16="http://schemas.microsoft.com/office/drawing/2014/main" id="{1371111D-5F60-71D8-366C-E4D597DEBC0C}"/>
              </a:ext>
            </a:extLst>
          </p:cNvPr>
          <p:cNvSpPr txBox="1"/>
          <p:nvPr/>
        </p:nvSpPr>
        <p:spPr>
          <a:xfrm>
            <a:off x="190500" y="4556160"/>
            <a:ext cx="11811000" cy="646331"/>
          </a:xfrm>
          <a:prstGeom prst="rect">
            <a:avLst/>
          </a:prstGeom>
          <a:solidFill>
            <a:schemeClr val="accent2">
              <a:lumMod val="20000"/>
              <a:lumOff val="80000"/>
            </a:schemeClr>
          </a:solidFill>
        </p:spPr>
        <p:txBody>
          <a:bodyPr wrap="square">
            <a:spAutoFit/>
          </a:bodyPr>
          <a:lstStyle/>
          <a:p>
            <a:pPr algn="just"/>
            <a:r>
              <a:rPr lang="fr-FR" dirty="0"/>
              <a:t>En cas d’accident nécessitant les premiers soins, vous ne devez pas vous rendre aux urgences. Au lieu de cela, vous devez contacter les services d‘urgence, en suivant la procédure du site.</a:t>
            </a:r>
          </a:p>
        </p:txBody>
      </p:sp>
      <p:sp>
        <p:nvSpPr>
          <p:cNvPr id="11" name="ZoneTexte 10">
            <a:extLst>
              <a:ext uri="{FF2B5EF4-FFF2-40B4-BE49-F238E27FC236}">
                <a16:creationId xmlns:a16="http://schemas.microsoft.com/office/drawing/2014/main" id="{55A7B346-0CAE-4437-46DD-99BE99A2A093}"/>
              </a:ext>
            </a:extLst>
          </p:cNvPr>
          <p:cNvSpPr txBox="1"/>
          <p:nvPr/>
        </p:nvSpPr>
        <p:spPr>
          <a:xfrm>
            <a:off x="200025" y="3276853"/>
            <a:ext cx="11734800" cy="646331"/>
          </a:xfrm>
          <a:prstGeom prst="rect">
            <a:avLst/>
          </a:prstGeom>
          <a:solidFill>
            <a:schemeClr val="accent6">
              <a:lumMod val="20000"/>
              <a:lumOff val="80000"/>
            </a:schemeClr>
          </a:solidFill>
        </p:spPr>
        <p:txBody>
          <a:bodyPr wrap="square">
            <a:spAutoFit/>
          </a:bodyPr>
          <a:lstStyle/>
          <a:p>
            <a:pPr algn="just"/>
            <a:r>
              <a:rPr lang="fr-FR" dirty="0"/>
              <a:t>Pour travailler en dehors des heures normales de travail (7h-19h du lundi au vendredi), vous devez avoir reçu une autorisation spéciale de votre directeur d‘unité et suivre la procédure d'organisation </a:t>
            </a:r>
            <a:r>
              <a:rPr lang="fr-FR" dirty="0" err="1"/>
              <a:t>spéciﬁque</a:t>
            </a:r>
            <a:r>
              <a:rPr lang="fr-FR" dirty="0"/>
              <a:t> en place.</a:t>
            </a:r>
          </a:p>
        </p:txBody>
      </p:sp>
      <p:sp>
        <p:nvSpPr>
          <p:cNvPr id="2" name="ZoneTexte 1">
            <a:extLst>
              <a:ext uri="{FF2B5EF4-FFF2-40B4-BE49-F238E27FC236}">
                <a16:creationId xmlns:a16="http://schemas.microsoft.com/office/drawing/2014/main" id="{B2B1DC6B-85D7-281E-5369-665B8CF0363E}"/>
              </a:ext>
            </a:extLst>
          </p:cNvPr>
          <p:cNvSpPr txBox="1"/>
          <p:nvPr/>
        </p:nvSpPr>
        <p:spPr>
          <a:xfrm>
            <a:off x="3352520" y="197792"/>
            <a:ext cx="5277407" cy="584775"/>
          </a:xfrm>
          <a:prstGeom prst="rect">
            <a:avLst/>
          </a:prstGeom>
          <a:noFill/>
        </p:spPr>
        <p:txBody>
          <a:bodyPr wrap="none" rtlCol="0">
            <a:spAutoFit/>
          </a:bodyPr>
          <a:lstStyle/>
          <a:p>
            <a:pPr algn="ctr"/>
            <a:r>
              <a:rPr lang="fr-FR" sz="3200" b="1" dirty="0">
                <a:solidFill>
                  <a:srgbClr val="0070C0"/>
                </a:solidFill>
                <a:latin typeface="Book Antiqua" panose="02040602050305030304" pitchFamily="18" charset="0"/>
                <a:ea typeface="+mj-ea"/>
                <a:cs typeface="+mj-cs"/>
              </a:rPr>
              <a:t>Votre rôle pour la sécurité !</a:t>
            </a:r>
          </a:p>
        </p:txBody>
      </p:sp>
      <p:sp>
        <p:nvSpPr>
          <p:cNvPr id="3" name="ZoneTexte 2">
            <a:extLst>
              <a:ext uri="{FF2B5EF4-FFF2-40B4-BE49-F238E27FC236}">
                <a16:creationId xmlns:a16="http://schemas.microsoft.com/office/drawing/2014/main" id="{CF1C8C9D-0509-458E-5562-60ABC63627C6}"/>
              </a:ext>
            </a:extLst>
          </p:cNvPr>
          <p:cNvSpPr txBox="1"/>
          <p:nvPr/>
        </p:nvSpPr>
        <p:spPr>
          <a:xfrm>
            <a:off x="161925" y="1997546"/>
            <a:ext cx="11811000" cy="646331"/>
          </a:xfrm>
          <a:prstGeom prst="rect">
            <a:avLst/>
          </a:prstGeom>
          <a:noFill/>
        </p:spPr>
        <p:txBody>
          <a:bodyPr wrap="square">
            <a:spAutoFit/>
          </a:bodyPr>
          <a:lstStyle/>
          <a:p>
            <a:pPr algn="just"/>
            <a:r>
              <a:rPr lang="fr-FR" b="1" dirty="0">
                <a:solidFill>
                  <a:schemeClr val="tx2">
                    <a:lumMod val="50000"/>
                    <a:lumOff val="50000"/>
                  </a:schemeClr>
                </a:solidFill>
              </a:rPr>
              <a:t>Mais pour cela, il faut aussi avoir une formation à la sécurité : </a:t>
            </a:r>
            <a:r>
              <a:rPr lang="fr-FR" dirty="0"/>
              <a:t> d’où le portail </a:t>
            </a:r>
            <a:r>
              <a:rPr lang="fr-FR" b="1" dirty="0">
                <a:solidFill>
                  <a:schemeClr val="tx2">
                    <a:lumMod val="75000"/>
                    <a:lumOff val="25000"/>
                  </a:schemeClr>
                </a:solidFill>
              </a:rPr>
              <a:t>NEO</a:t>
            </a:r>
            <a:r>
              <a:rPr lang="fr-FR" dirty="0"/>
              <a:t> du CNRS dont vous devez suivre </a:t>
            </a:r>
            <a:r>
              <a:rPr lang="fr-FR" b="1" i="1" dirty="0">
                <a:solidFill>
                  <a:schemeClr val="tx2">
                    <a:lumMod val="75000"/>
                    <a:lumOff val="25000"/>
                  </a:schemeClr>
                </a:solidFill>
              </a:rPr>
              <a:t>obligatoirement</a:t>
            </a:r>
            <a:r>
              <a:rPr lang="fr-FR" dirty="0"/>
              <a:t> certains modules !</a:t>
            </a:r>
          </a:p>
        </p:txBody>
      </p:sp>
    </p:spTree>
    <p:extLst>
      <p:ext uri="{BB962C8B-B14F-4D97-AF65-F5344CB8AC3E}">
        <p14:creationId xmlns:p14="http://schemas.microsoft.com/office/powerpoint/2010/main" val="178565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1"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285D4535-6AAA-3F87-FDFB-36DB78203389}"/>
              </a:ext>
            </a:extLst>
          </p:cNvPr>
          <p:cNvSpPr>
            <a:spLocks noGrp="1"/>
          </p:cNvSpPr>
          <p:nvPr>
            <p:ph type="title"/>
          </p:nvPr>
        </p:nvSpPr>
        <p:spPr>
          <a:xfrm>
            <a:off x="0" y="10645"/>
            <a:ext cx="12192000" cy="979955"/>
          </a:xfrm>
        </p:spPr>
        <p:txBody>
          <a:bodyPr>
            <a:normAutofit/>
          </a:bodyPr>
          <a:lstStyle/>
          <a:p>
            <a:pPr algn="ctr"/>
            <a:r>
              <a:rPr lang="fr-FR" sz="3200" b="1" dirty="0">
                <a:solidFill>
                  <a:srgbClr val="0070C0"/>
                </a:solidFill>
                <a:latin typeface="Book Antiqua" panose="02040602050305030304" pitchFamily="18" charset="0"/>
              </a:rPr>
              <a:t>Informations essentielles en cas d’accident</a:t>
            </a:r>
          </a:p>
        </p:txBody>
      </p:sp>
      <p:pic>
        <p:nvPicPr>
          <p:cNvPr id="5" name="Image 4" descr="Une image contenant texte, carte&#10;&#10;Description générée automatiquement">
            <a:extLst>
              <a:ext uri="{FF2B5EF4-FFF2-40B4-BE49-F238E27FC236}">
                <a16:creationId xmlns:a16="http://schemas.microsoft.com/office/drawing/2014/main" id="{77280183-D2BA-600F-F5C3-6CCA9DF72595}"/>
              </a:ext>
            </a:extLst>
          </p:cNvPr>
          <p:cNvPicPr>
            <a:picLocks noChangeAspect="1"/>
          </p:cNvPicPr>
          <p:nvPr/>
        </p:nvPicPr>
        <p:blipFill>
          <a:blip r:embed="rId2">
            <a:extLst>
              <a:ext uri="{28A0092B-C50C-407E-A947-70E740481C1C}">
                <a14:useLocalDpi xmlns:a14="http://schemas.microsoft.com/office/drawing/2010/main" val="0"/>
              </a:ext>
            </a:extLst>
          </a:blip>
          <a:srcRect l="8015" t="14445" r="12921"/>
          <a:stretch/>
        </p:blipFill>
        <p:spPr>
          <a:xfrm>
            <a:off x="372484" y="0"/>
            <a:ext cx="11260727" cy="6840279"/>
          </a:xfrm>
          <a:prstGeom prst="rect">
            <a:avLst/>
          </a:prstGeom>
        </p:spPr>
      </p:pic>
      <p:sp>
        <p:nvSpPr>
          <p:cNvPr id="6" name="Étoile : 4 branches 5">
            <a:extLst>
              <a:ext uri="{FF2B5EF4-FFF2-40B4-BE49-F238E27FC236}">
                <a16:creationId xmlns:a16="http://schemas.microsoft.com/office/drawing/2014/main" id="{4041F3A5-99D5-B841-6ED7-AF879D016027}"/>
              </a:ext>
            </a:extLst>
          </p:cNvPr>
          <p:cNvSpPr/>
          <p:nvPr/>
        </p:nvSpPr>
        <p:spPr>
          <a:xfrm>
            <a:off x="4903330" y="2334357"/>
            <a:ext cx="447675" cy="400050"/>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Étoile : 4 branches 6">
            <a:extLst>
              <a:ext uri="{FF2B5EF4-FFF2-40B4-BE49-F238E27FC236}">
                <a16:creationId xmlns:a16="http://schemas.microsoft.com/office/drawing/2014/main" id="{99227092-83BF-2BD5-9B28-3890FD14ED12}"/>
              </a:ext>
            </a:extLst>
          </p:cNvPr>
          <p:cNvSpPr/>
          <p:nvPr/>
        </p:nvSpPr>
        <p:spPr>
          <a:xfrm>
            <a:off x="7341730" y="1187066"/>
            <a:ext cx="447675" cy="400050"/>
          </a:xfrm>
          <a:prstGeom prst="star4">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Étoile : 4 branches 1">
            <a:extLst>
              <a:ext uri="{FF2B5EF4-FFF2-40B4-BE49-F238E27FC236}">
                <a16:creationId xmlns:a16="http://schemas.microsoft.com/office/drawing/2014/main" id="{C10EC4CB-A232-A34C-17C8-785FD84B3CDF}"/>
              </a:ext>
            </a:extLst>
          </p:cNvPr>
          <p:cNvSpPr/>
          <p:nvPr/>
        </p:nvSpPr>
        <p:spPr>
          <a:xfrm>
            <a:off x="6002848" y="4254116"/>
            <a:ext cx="447675" cy="400050"/>
          </a:xfrm>
          <a:prstGeom prst="star4">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Graphique 3" descr="Tramway avec un remplissage uni">
            <a:extLst>
              <a:ext uri="{FF2B5EF4-FFF2-40B4-BE49-F238E27FC236}">
                <a16:creationId xmlns:a16="http://schemas.microsoft.com/office/drawing/2014/main" id="{6ED2A33D-BB79-737B-A067-95366B3B175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96157" y="1668454"/>
            <a:ext cx="284171" cy="284171"/>
          </a:xfrm>
          <a:prstGeom prst="rect">
            <a:avLst/>
          </a:prstGeom>
        </p:spPr>
      </p:pic>
      <p:sp>
        <p:nvSpPr>
          <p:cNvPr id="8" name="ZoneTexte 7">
            <a:extLst>
              <a:ext uri="{FF2B5EF4-FFF2-40B4-BE49-F238E27FC236}">
                <a16:creationId xmlns:a16="http://schemas.microsoft.com/office/drawing/2014/main" id="{872D1B23-321F-8749-A3B6-1507455EFF04}"/>
              </a:ext>
            </a:extLst>
          </p:cNvPr>
          <p:cNvSpPr txBox="1"/>
          <p:nvPr/>
        </p:nvSpPr>
        <p:spPr>
          <a:xfrm>
            <a:off x="5228963" y="4654166"/>
            <a:ext cx="867037" cy="276999"/>
          </a:xfrm>
          <a:prstGeom prst="rect">
            <a:avLst/>
          </a:prstGeom>
          <a:solidFill>
            <a:srgbClr val="FF0000"/>
          </a:solidFill>
        </p:spPr>
        <p:txBody>
          <a:bodyPr wrap="square" rtlCol="0">
            <a:spAutoFit/>
          </a:bodyPr>
          <a:lstStyle/>
          <a:p>
            <a:pPr algn="ctr"/>
            <a:r>
              <a:rPr lang="fr-FR" sz="1200" b="1" dirty="0">
                <a:solidFill>
                  <a:schemeClr val="bg1"/>
                </a:solidFill>
              </a:rPr>
              <a:t>Infirmerie</a:t>
            </a:r>
          </a:p>
        </p:txBody>
      </p:sp>
    </p:spTree>
    <p:extLst>
      <p:ext uri="{BB962C8B-B14F-4D97-AF65-F5344CB8AC3E}">
        <p14:creationId xmlns:p14="http://schemas.microsoft.com/office/powerpoint/2010/main" val="4281264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repeatCount="3000" fill="remove" grpId="0" nodeType="clickEffect">
                                  <p:stCondLst>
                                    <p:cond delay="0"/>
                                  </p:stCondLst>
                                  <p:childTnLst>
                                    <p:animClr clrSpc="rgb" dir="cw">
                                      <p:cBhvr override="childStyle">
                                        <p:cTn id="6" dur="250" autoRev="1" fill="remove"/>
                                        <p:tgtEl>
                                          <p:spTgt spid="15"/>
                                        </p:tgtEl>
                                        <p:attrNameLst>
                                          <p:attrName>style.color</p:attrName>
                                        </p:attrNameLst>
                                      </p:cBhvr>
                                      <p:to>
                                        <a:schemeClr val="bg1"/>
                                      </p:to>
                                    </p:animClr>
                                    <p:animClr clrSpc="rgb" dir="cw">
                                      <p:cBhvr>
                                        <p:cTn id="7" dur="250" autoRev="1" fill="remove"/>
                                        <p:tgtEl>
                                          <p:spTgt spid="15"/>
                                        </p:tgtEl>
                                        <p:attrNameLst>
                                          <p:attrName>fillcolor</p:attrName>
                                        </p:attrNameLst>
                                      </p:cBhvr>
                                      <p:to>
                                        <a:schemeClr val="bg1"/>
                                      </p:to>
                                    </p:animClr>
                                    <p:set>
                                      <p:cBhvr>
                                        <p:cTn id="8" dur="250" autoRev="1" fill="remove"/>
                                        <p:tgtEl>
                                          <p:spTgt spid="15"/>
                                        </p:tgtEl>
                                        <p:attrNameLst>
                                          <p:attrName>fill.type</p:attrName>
                                        </p:attrNameLst>
                                      </p:cBhvr>
                                      <p:to>
                                        <p:strVal val="solid"/>
                                      </p:to>
                                    </p:set>
                                    <p:set>
                                      <p:cBhvr>
                                        <p:cTn id="9" dur="250" autoRev="1" fill="remove"/>
                                        <p:tgtEl>
                                          <p:spTgt spid="15"/>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0" presetClass="path" presetSubtype="0" accel="50000" decel="50000" autoRev="1" fill="hold" nodeType="clickEffect">
                                  <p:stCondLst>
                                    <p:cond delay="0"/>
                                  </p:stCondLst>
                                  <p:childTnLst>
                                    <p:animMotion origin="layout" path="M 4.58333E-6 1.11111E-6 L 0.2233 1.11111E-6 L 0.24375 0.0081 C 0.24622 0.01319 0.24895 0.01829 0.25156 0.02338 L 0.2625 0.05555 L 0.2625 0.0706 C 0.26354 0.15717 0.26445 0.24375 0.26562 0.33032 C 0.26796 0.35116 0.27031 0.37199 0.27252 0.39282 C 0.27252 0.4368 0.27239 0.48079 0.27239 0.52477 C 0.27695 0.54074 0.28138 0.55625 0.28567 0.57222 L 0.33112 0.60231 L 0.39895 0.6037 L 0.61796 0.60671 L 0.75924 0.57222 " pathEditMode="relative" rAng="0" ptsTypes="AAAAAAAAAAAAAA">
                                      <p:cBhvr>
                                        <p:cTn id="19" dur="20000" fill="hold"/>
                                        <p:tgtEl>
                                          <p:spTgt spid="4"/>
                                        </p:tgtEl>
                                        <p:attrNameLst>
                                          <p:attrName>ppt_x</p:attrName>
                                          <p:attrName>ppt_y</p:attrName>
                                        </p:attrNameLst>
                                      </p:cBhvr>
                                      <p:rCtr x="37969" y="30324"/>
                                    </p:animMotion>
                                  </p:childTnLst>
                                </p:cTn>
                              </p:par>
                            </p:childTnLst>
                          </p:cTn>
                        </p:par>
                      </p:childTnLst>
                    </p:cTn>
                  </p:par>
                  <p:par>
                    <p:cTn id="20" fill="hold">
                      <p:stCondLst>
                        <p:cond delay="indefinite"/>
                      </p:stCondLst>
                      <p:childTnLst>
                        <p:par>
                          <p:cTn id="21" fill="hold">
                            <p:stCondLst>
                              <p:cond delay="0"/>
                            </p:stCondLst>
                            <p:childTnLst>
                              <p:par>
                                <p:cTn id="22" presetID="31" presetClass="entr" presetSubtype="0" repeatCount="300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fltVal val="0"/>
                                          </p:val>
                                        </p:tav>
                                        <p:tav tm="100000">
                                          <p:val>
                                            <p:strVal val="#ppt_w"/>
                                          </p:val>
                                        </p:tav>
                                      </p:tavLst>
                                    </p:anim>
                                    <p:anim calcmode="lin" valueType="num">
                                      <p:cBhvr>
                                        <p:cTn id="25" dur="1000" fill="hold"/>
                                        <p:tgtEl>
                                          <p:spTgt spid="6"/>
                                        </p:tgtEl>
                                        <p:attrNameLst>
                                          <p:attrName>ppt_h</p:attrName>
                                        </p:attrNameLst>
                                      </p:cBhvr>
                                      <p:tavLst>
                                        <p:tav tm="0">
                                          <p:val>
                                            <p:fltVal val="0"/>
                                          </p:val>
                                        </p:tav>
                                        <p:tav tm="100000">
                                          <p:val>
                                            <p:strVal val="#ppt_h"/>
                                          </p:val>
                                        </p:tav>
                                      </p:tavLst>
                                    </p:anim>
                                    <p:anim calcmode="lin" valueType="num">
                                      <p:cBhvr>
                                        <p:cTn id="26" dur="1000" fill="hold"/>
                                        <p:tgtEl>
                                          <p:spTgt spid="6"/>
                                        </p:tgtEl>
                                        <p:attrNameLst>
                                          <p:attrName>style.rotation</p:attrName>
                                        </p:attrNameLst>
                                      </p:cBhvr>
                                      <p:tavLst>
                                        <p:tav tm="0">
                                          <p:val>
                                            <p:fltVal val="90"/>
                                          </p:val>
                                        </p:tav>
                                        <p:tav tm="100000">
                                          <p:val>
                                            <p:fltVal val="0"/>
                                          </p:val>
                                        </p:tav>
                                      </p:tavLst>
                                    </p:anim>
                                    <p:animEffect transition="in" filter="fade">
                                      <p:cBhvr>
                                        <p:cTn id="27" dur="1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repeatCount="300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1000" fill="hold"/>
                                        <p:tgtEl>
                                          <p:spTgt spid="7"/>
                                        </p:tgtEl>
                                        <p:attrNameLst>
                                          <p:attrName>ppt_w</p:attrName>
                                        </p:attrNameLst>
                                      </p:cBhvr>
                                      <p:tavLst>
                                        <p:tav tm="0">
                                          <p:val>
                                            <p:fltVal val="0"/>
                                          </p:val>
                                        </p:tav>
                                        <p:tav tm="100000">
                                          <p:val>
                                            <p:strVal val="#ppt_w"/>
                                          </p:val>
                                        </p:tav>
                                      </p:tavLst>
                                    </p:anim>
                                    <p:anim calcmode="lin" valueType="num">
                                      <p:cBhvr>
                                        <p:cTn id="33" dur="1000" fill="hold"/>
                                        <p:tgtEl>
                                          <p:spTgt spid="7"/>
                                        </p:tgtEl>
                                        <p:attrNameLst>
                                          <p:attrName>ppt_h</p:attrName>
                                        </p:attrNameLst>
                                      </p:cBhvr>
                                      <p:tavLst>
                                        <p:tav tm="0">
                                          <p:val>
                                            <p:fltVal val="0"/>
                                          </p:val>
                                        </p:tav>
                                        <p:tav tm="100000">
                                          <p:val>
                                            <p:strVal val="#ppt_h"/>
                                          </p:val>
                                        </p:tav>
                                      </p:tavLst>
                                    </p:anim>
                                    <p:anim calcmode="lin" valueType="num">
                                      <p:cBhvr>
                                        <p:cTn id="34" dur="1000" fill="hold"/>
                                        <p:tgtEl>
                                          <p:spTgt spid="7"/>
                                        </p:tgtEl>
                                        <p:attrNameLst>
                                          <p:attrName>style.rotation</p:attrName>
                                        </p:attrNameLst>
                                      </p:cBhvr>
                                      <p:tavLst>
                                        <p:tav tm="0">
                                          <p:val>
                                            <p:fltVal val="90"/>
                                          </p:val>
                                        </p:tav>
                                        <p:tav tm="100000">
                                          <p:val>
                                            <p:fltVal val="0"/>
                                          </p:val>
                                        </p:tav>
                                      </p:tavLst>
                                    </p:anim>
                                    <p:animEffect transition="in" filter="fade">
                                      <p:cBhvr>
                                        <p:cTn id="35" dur="10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repeatCount="3000"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1000" fill="hold"/>
                                        <p:tgtEl>
                                          <p:spTgt spid="2"/>
                                        </p:tgtEl>
                                        <p:attrNameLst>
                                          <p:attrName>ppt_w</p:attrName>
                                        </p:attrNameLst>
                                      </p:cBhvr>
                                      <p:tavLst>
                                        <p:tav tm="0">
                                          <p:val>
                                            <p:fltVal val="0"/>
                                          </p:val>
                                        </p:tav>
                                        <p:tav tm="100000">
                                          <p:val>
                                            <p:strVal val="#ppt_w"/>
                                          </p:val>
                                        </p:tav>
                                      </p:tavLst>
                                    </p:anim>
                                    <p:anim calcmode="lin" valueType="num">
                                      <p:cBhvr>
                                        <p:cTn id="41" dur="1000" fill="hold"/>
                                        <p:tgtEl>
                                          <p:spTgt spid="2"/>
                                        </p:tgtEl>
                                        <p:attrNameLst>
                                          <p:attrName>ppt_h</p:attrName>
                                        </p:attrNameLst>
                                      </p:cBhvr>
                                      <p:tavLst>
                                        <p:tav tm="0">
                                          <p:val>
                                            <p:fltVal val="0"/>
                                          </p:val>
                                        </p:tav>
                                        <p:tav tm="100000">
                                          <p:val>
                                            <p:strVal val="#ppt_h"/>
                                          </p:val>
                                        </p:tav>
                                      </p:tavLst>
                                    </p:anim>
                                    <p:anim calcmode="lin" valueType="num">
                                      <p:cBhvr>
                                        <p:cTn id="42" dur="1000" fill="hold"/>
                                        <p:tgtEl>
                                          <p:spTgt spid="2"/>
                                        </p:tgtEl>
                                        <p:attrNameLst>
                                          <p:attrName>style.rotation</p:attrName>
                                        </p:attrNameLst>
                                      </p:cBhvr>
                                      <p:tavLst>
                                        <p:tav tm="0">
                                          <p:val>
                                            <p:fltVal val="90"/>
                                          </p:val>
                                        </p:tav>
                                        <p:tav tm="100000">
                                          <p:val>
                                            <p:fltVal val="0"/>
                                          </p:val>
                                        </p:tav>
                                      </p:tavLst>
                                    </p:anim>
                                    <p:animEffect transition="in" filter="fade">
                                      <p:cBhvr>
                                        <p:cTn id="43" dur="1000"/>
                                        <p:tgtEl>
                                          <p:spTgt spid="2"/>
                                        </p:tgtEl>
                                      </p:cBhvr>
                                    </p:animEffect>
                                  </p:childTnLst>
                                </p:cTn>
                              </p:par>
                              <p:par>
                                <p:cTn id="44" presetID="1" presetClass="entr" presetSubtype="0"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2"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EE75828-B021-32DD-B94C-9B90F920D564}"/>
              </a:ext>
            </a:extLst>
          </p:cNvPr>
          <p:cNvSpPr txBox="1"/>
          <p:nvPr/>
        </p:nvSpPr>
        <p:spPr>
          <a:xfrm>
            <a:off x="841874" y="3877112"/>
            <a:ext cx="10687050" cy="1990288"/>
          </a:xfrm>
          <a:prstGeom prst="rect">
            <a:avLst/>
          </a:prstGeom>
          <a:solidFill>
            <a:schemeClr val="accent2">
              <a:lumMod val="40000"/>
              <a:lumOff val="60000"/>
            </a:schemeClr>
          </a:solidFill>
        </p:spPr>
        <p:txBody>
          <a:bodyPr wrap="square" rtlCol="0">
            <a:spAutoFit/>
          </a:bodyPr>
          <a:lstStyle/>
          <a:p>
            <a:pPr marL="0" indent="0" algn="just">
              <a:spcBef>
                <a:spcPts val="1800"/>
              </a:spcBef>
              <a:spcAft>
                <a:spcPts val="400"/>
              </a:spcAft>
              <a:buNone/>
            </a:pPr>
            <a:r>
              <a:rPr lang="fr-FR" sz="2400" dirty="0">
                <a:solidFill>
                  <a:srgbClr val="000000"/>
                </a:solidFill>
                <a:latin typeface="Book Antiqua" panose="02040602050305030304" pitchFamily="18" charset="0"/>
              </a:rPr>
              <a:t>Il faut préciser : </a:t>
            </a:r>
            <a:endParaRPr lang="fr-FR" sz="3600" dirty="0">
              <a:effectLst/>
            </a:endParaRPr>
          </a:p>
          <a:p>
            <a:pPr marL="1616075"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Le lieu (bâtiment, étage, local…)</a:t>
            </a:r>
            <a:endParaRPr lang="fr-FR" sz="3600" dirty="0">
              <a:effectLst/>
            </a:endParaRPr>
          </a:p>
          <a:p>
            <a:pPr marL="1616075"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La nature du sinistre (incendie, accident…)</a:t>
            </a:r>
            <a:endParaRPr lang="fr-FR" sz="3600" dirty="0">
              <a:effectLst/>
            </a:endParaRPr>
          </a:p>
          <a:p>
            <a:pPr marL="1616075"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La présence, le nombre et l’état des blessés</a:t>
            </a:r>
            <a:endParaRPr lang="fr-FR" sz="3600" dirty="0">
              <a:effectLst/>
            </a:endParaRPr>
          </a:p>
          <a:p>
            <a:endParaRPr lang="fr-FR" sz="2400" dirty="0"/>
          </a:p>
        </p:txBody>
      </p:sp>
      <p:sp>
        <p:nvSpPr>
          <p:cNvPr id="15" name="Titre 14">
            <a:extLst>
              <a:ext uri="{FF2B5EF4-FFF2-40B4-BE49-F238E27FC236}">
                <a16:creationId xmlns:a16="http://schemas.microsoft.com/office/drawing/2014/main" id="{285D4535-6AAA-3F87-FDFB-36DB78203389}"/>
              </a:ext>
            </a:extLst>
          </p:cNvPr>
          <p:cNvSpPr>
            <a:spLocks noGrp="1"/>
          </p:cNvSpPr>
          <p:nvPr>
            <p:ph type="title"/>
          </p:nvPr>
        </p:nvSpPr>
        <p:spPr>
          <a:xfrm>
            <a:off x="0" y="10645"/>
            <a:ext cx="12192000" cy="979955"/>
          </a:xfrm>
        </p:spPr>
        <p:txBody>
          <a:bodyPr>
            <a:normAutofit/>
          </a:bodyPr>
          <a:lstStyle/>
          <a:p>
            <a:pPr algn="ctr"/>
            <a:r>
              <a:rPr lang="fr-FR" sz="3200" b="1" dirty="0">
                <a:solidFill>
                  <a:srgbClr val="0070C0"/>
                </a:solidFill>
                <a:latin typeface="Book Antiqua" panose="02040602050305030304" pitchFamily="18" charset="0"/>
              </a:rPr>
              <a:t>Informations essentielles en cas d’accident</a:t>
            </a:r>
          </a:p>
        </p:txBody>
      </p:sp>
      <p:sp>
        <p:nvSpPr>
          <p:cNvPr id="17" name="Espace réservé du contenu 16">
            <a:extLst>
              <a:ext uri="{FF2B5EF4-FFF2-40B4-BE49-F238E27FC236}">
                <a16:creationId xmlns:a16="http://schemas.microsoft.com/office/drawing/2014/main" id="{1A81E912-2206-8A40-7F03-73D0CD0018AD}"/>
              </a:ext>
            </a:extLst>
          </p:cNvPr>
          <p:cNvSpPr>
            <a:spLocks noGrp="1"/>
          </p:cNvSpPr>
          <p:nvPr>
            <p:ph idx="1"/>
          </p:nvPr>
        </p:nvSpPr>
        <p:spPr>
          <a:xfrm>
            <a:off x="378823" y="990600"/>
            <a:ext cx="11613152" cy="3026242"/>
          </a:xfrm>
        </p:spPr>
        <p:txBody>
          <a:bodyPr>
            <a:normAutofit lnSpcReduction="10000"/>
          </a:bodyPr>
          <a:lstStyle/>
          <a:p>
            <a:r>
              <a:rPr lang="fr-FR" sz="2400" b="0" i="0" u="none" strike="noStrike" baseline="0" dirty="0">
                <a:solidFill>
                  <a:srgbClr val="000000"/>
                </a:solidFill>
                <a:latin typeface="Arial" panose="020B0604020202020204" pitchFamily="34" charset="0"/>
              </a:rPr>
              <a:t> </a:t>
            </a:r>
            <a:r>
              <a:rPr lang="fr-FR" sz="2400" b="1" i="0" u="none" strike="noStrike" baseline="0" dirty="0">
                <a:solidFill>
                  <a:srgbClr val="000000"/>
                </a:solidFill>
                <a:latin typeface="Arial" panose="020B0604020202020204" pitchFamily="34" charset="0"/>
              </a:rPr>
              <a:t>Dans tous les cas appelez IMMEDIATEMENT les secours internes et contactez le Sauveteur Secouriste du Travail le plus proche </a:t>
            </a:r>
            <a:endParaRPr lang="fr-FR" sz="2400" b="1" dirty="0">
              <a:solidFill>
                <a:srgbClr val="000000"/>
              </a:solidFill>
              <a:latin typeface="Arial" panose="020B0604020202020204" pitchFamily="34" charset="0"/>
            </a:endParaRPr>
          </a:p>
          <a:p>
            <a:pPr marL="1435100"/>
            <a:r>
              <a:rPr lang="fr-FR" sz="2400" b="1" dirty="0">
                <a:solidFill>
                  <a:srgbClr val="000000"/>
                </a:solidFill>
                <a:latin typeface="Arial" panose="020B0604020202020204" pitchFamily="34" charset="0"/>
              </a:rPr>
              <a:t> </a:t>
            </a:r>
          </a:p>
          <a:p>
            <a:pPr marL="1435100"/>
            <a:endParaRPr lang="fr-FR" sz="2400" b="1" dirty="0">
              <a:solidFill>
                <a:srgbClr val="000000"/>
              </a:solidFill>
              <a:latin typeface="Arial" panose="020B0604020202020204" pitchFamily="34" charset="0"/>
            </a:endParaRPr>
          </a:p>
          <a:p>
            <a:pPr marL="1435100"/>
            <a:r>
              <a:rPr lang="fr-FR" sz="2400" b="0" i="0" u="none" strike="noStrike" baseline="0" dirty="0">
                <a:solidFill>
                  <a:srgbClr val="000000"/>
                </a:solidFill>
                <a:latin typeface="Arial" panose="020B0604020202020204" pitchFamily="34" charset="0"/>
              </a:rPr>
              <a:t> </a:t>
            </a:r>
            <a:r>
              <a:rPr lang="fr-FR" sz="2400" b="1" i="0" u="none" strike="noStrike" baseline="0" dirty="0">
                <a:solidFill>
                  <a:srgbClr val="008000"/>
                </a:solidFill>
                <a:latin typeface="Arial" panose="020B0604020202020204" pitchFamily="34" charset="0"/>
              </a:rPr>
              <a:t>PC SECURITE </a:t>
            </a:r>
            <a:r>
              <a:rPr lang="fr-FR" sz="2400" b="0" i="0" u="none" strike="noStrike" baseline="0" dirty="0">
                <a:solidFill>
                  <a:srgbClr val="008000"/>
                </a:solidFill>
                <a:latin typeface="Wingdings" panose="05000000000000000000" pitchFamily="2" charset="2"/>
              </a:rPr>
              <a:t></a:t>
            </a:r>
            <a:r>
              <a:rPr lang="fr-FR" sz="2400" b="1" i="0" u="none" strike="noStrike" baseline="0" dirty="0">
                <a:solidFill>
                  <a:srgbClr val="008000"/>
                </a:solidFill>
                <a:latin typeface="Arial" panose="020B0604020202020204" pitchFamily="34" charset="0"/>
              </a:rPr>
              <a:t>: </a:t>
            </a:r>
            <a:r>
              <a:rPr lang="fr-FR" sz="2400" b="1" i="0" u="none" strike="noStrike" baseline="0" dirty="0">
                <a:solidFill>
                  <a:srgbClr val="FF0000"/>
                </a:solidFill>
                <a:latin typeface="Arial" panose="020B0604020202020204" pitchFamily="34" charset="0"/>
              </a:rPr>
              <a:t>42 (depuis un poste fixe)</a:t>
            </a:r>
          </a:p>
          <a:p>
            <a:pPr marL="1435100"/>
            <a:endParaRPr lang="fr-FR" sz="2400" b="0" i="0" u="none" strike="noStrike" baseline="0" dirty="0">
              <a:solidFill>
                <a:srgbClr val="000000"/>
              </a:solidFill>
              <a:latin typeface="Arial" panose="020B0604020202020204" pitchFamily="34" charset="0"/>
            </a:endParaRPr>
          </a:p>
          <a:p>
            <a:pPr marL="1435100"/>
            <a:r>
              <a:rPr lang="fr-FR" sz="2400" b="1" i="0" u="none" strike="noStrike" baseline="0" dirty="0">
                <a:solidFill>
                  <a:srgbClr val="000000"/>
                </a:solidFill>
                <a:latin typeface="Arial" panose="020B0604020202020204" pitchFamily="34" charset="0"/>
              </a:rPr>
              <a:t>04.73.40.55.00 (</a:t>
            </a:r>
            <a:r>
              <a:rPr lang="fr-FR" sz="2400" b="0" i="0" u="none" strike="noStrike" baseline="0" dirty="0">
                <a:solidFill>
                  <a:srgbClr val="008000"/>
                </a:solidFill>
                <a:latin typeface="Arial" panose="020B0604020202020204" pitchFamily="34" charset="0"/>
              </a:rPr>
              <a:t>Campus des </a:t>
            </a:r>
            <a:r>
              <a:rPr lang="fr-FR" sz="2400" b="0" i="0" u="none" strike="noStrike" baseline="0" dirty="0" err="1">
                <a:solidFill>
                  <a:srgbClr val="008000"/>
                </a:solidFill>
                <a:latin typeface="Arial" panose="020B0604020202020204" pitchFamily="34" charset="0"/>
              </a:rPr>
              <a:t>Cézeaux</a:t>
            </a:r>
            <a:r>
              <a:rPr lang="fr-FR" sz="2400" b="0" i="0" u="none" strike="noStrike" baseline="0" dirty="0">
                <a:solidFill>
                  <a:srgbClr val="008000"/>
                </a:solidFill>
                <a:latin typeface="Arial" panose="020B0604020202020204" pitchFamily="34" charset="0"/>
              </a:rPr>
              <a:t> uniquement )</a:t>
            </a:r>
            <a:endParaRPr lang="fr-FR" sz="1800" dirty="0">
              <a:solidFill>
                <a:srgbClr val="000000"/>
              </a:solidFill>
              <a:effectLst/>
              <a:latin typeface="Book Antiqua" panose="02040602050305030304" pitchFamily="18" charset="0"/>
            </a:endParaRPr>
          </a:p>
        </p:txBody>
      </p:sp>
      <p:pic>
        <p:nvPicPr>
          <p:cNvPr id="23" name="Image 22" descr="Une image contenant texte, logo, Police, symbole&#10;&#10;Description générée automatiquement">
            <a:extLst>
              <a:ext uri="{FF2B5EF4-FFF2-40B4-BE49-F238E27FC236}">
                <a16:creationId xmlns:a16="http://schemas.microsoft.com/office/drawing/2014/main" id="{B9C19BAF-FF2A-C52D-1895-1F49EFDBF9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0122" y="1688306"/>
            <a:ext cx="564497" cy="564497"/>
          </a:xfrm>
          <a:prstGeom prst="rect">
            <a:avLst/>
          </a:prstGeom>
        </p:spPr>
      </p:pic>
      <p:sp>
        <p:nvSpPr>
          <p:cNvPr id="4" name="ZoneTexte 3">
            <a:extLst>
              <a:ext uri="{FF2B5EF4-FFF2-40B4-BE49-F238E27FC236}">
                <a16:creationId xmlns:a16="http://schemas.microsoft.com/office/drawing/2014/main" id="{5E8AAB55-37DA-CE3E-8E43-F52E03E982C1}"/>
              </a:ext>
            </a:extLst>
          </p:cNvPr>
          <p:cNvSpPr txBox="1"/>
          <p:nvPr/>
        </p:nvSpPr>
        <p:spPr>
          <a:xfrm>
            <a:off x="2392370" y="6030531"/>
            <a:ext cx="7199811" cy="646331"/>
          </a:xfrm>
          <a:prstGeom prst="rect">
            <a:avLst/>
          </a:prstGeom>
          <a:noFill/>
        </p:spPr>
        <p:txBody>
          <a:bodyPr wrap="square" rtlCol="0">
            <a:spAutoFit/>
          </a:bodyPr>
          <a:lstStyle/>
          <a:p>
            <a:pPr algn="just">
              <a:spcBef>
                <a:spcPts val="400"/>
              </a:spcBef>
              <a:spcAft>
                <a:spcPts val="0"/>
              </a:spcAft>
            </a:pPr>
            <a:r>
              <a:rPr lang="fr-FR" sz="3600" b="1" i="1" dirty="0">
                <a:solidFill>
                  <a:srgbClr val="FF0000"/>
                </a:solidFill>
                <a:effectLst/>
                <a:latin typeface="Book Antiqua" panose="02040602050305030304" pitchFamily="18" charset="0"/>
              </a:rPr>
              <a:t>Ne jamais raccroche</a:t>
            </a:r>
            <a:r>
              <a:rPr lang="fr-FR" sz="3600" b="1" i="1" dirty="0">
                <a:solidFill>
                  <a:srgbClr val="FF0000"/>
                </a:solidFill>
                <a:latin typeface="Book Antiqua" panose="02040602050305030304" pitchFamily="18" charset="0"/>
              </a:rPr>
              <a:t>r en </a:t>
            </a:r>
            <a:r>
              <a:rPr lang="fr-FR" sz="3600" b="1" i="1" dirty="0">
                <a:solidFill>
                  <a:srgbClr val="FF0000"/>
                </a:solidFill>
                <a:effectLst/>
                <a:latin typeface="Book Antiqua" panose="02040602050305030304" pitchFamily="18" charset="0"/>
              </a:rPr>
              <a:t>premier !</a:t>
            </a:r>
            <a:endParaRPr lang="fr-FR" sz="4800" b="1" i="1" dirty="0">
              <a:solidFill>
                <a:srgbClr val="FF0000"/>
              </a:solidFill>
              <a:effectLst/>
            </a:endParaRPr>
          </a:p>
        </p:txBody>
      </p:sp>
      <p:pic>
        <p:nvPicPr>
          <p:cNvPr id="1026" name="Picture 2">
            <a:extLst>
              <a:ext uri="{FF2B5EF4-FFF2-40B4-BE49-F238E27FC236}">
                <a16:creationId xmlns:a16="http://schemas.microsoft.com/office/drawing/2014/main" id="{8EE939D9-C601-DD78-539F-D995288823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1866" y="1420254"/>
            <a:ext cx="1420905" cy="142090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mur, intérieur, Prise électrique, rouge&#10;&#10;Le contenu généré par l’IA peut être incorrect.">
            <a:extLst>
              <a:ext uri="{FF2B5EF4-FFF2-40B4-BE49-F238E27FC236}">
                <a16:creationId xmlns:a16="http://schemas.microsoft.com/office/drawing/2014/main" id="{12174593-CE10-CAC4-3DFC-06F57EFE7E81}"/>
              </a:ext>
            </a:extLst>
          </p:cNvPr>
          <p:cNvPicPr>
            <a:picLocks noChangeAspect="1"/>
          </p:cNvPicPr>
          <p:nvPr/>
        </p:nvPicPr>
        <p:blipFill>
          <a:blip r:embed="rId4">
            <a:extLst>
              <a:ext uri="{28A0092B-C50C-407E-A947-70E740481C1C}">
                <a14:useLocalDpi xmlns:a14="http://schemas.microsoft.com/office/drawing/2010/main" val="0"/>
              </a:ext>
            </a:extLst>
          </a:blip>
          <a:srcRect l="7963" t="5973" r="5556" b="30972"/>
          <a:stretch>
            <a:fillRect/>
          </a:stretch>
        </p:blipFill>
        <p:spPr>
          <a:xfrm>
            <a:off x="10772183" y="1316100"/>
            <a:ext cx="1461591" cy="1420905"/>
          </a:xfrm>
          <a:prstGeom prst="rect">
            <a:avLst/>
          </a:prstGeom>
        </p:spPr>
      </p:pic>
    </p:spTree>
    <p:extLst>
      <p:ext uri="{BB962C8B-B14F-4D97-AF65-F5344CB8AC3E}">
        <p14:creationId xmlns:p14="http://schemas.microsoft.com/office/powerpoint/2010/main" val="21472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uiExpand="1"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LRMElec_Alarme incendie collectivite 3 (ID 2249)_LS">
            <a:hlinkClick r:id="" action="ppaction://media"/>
            <a:extLst>
              <a:ext uri="{FF2B5EF4-FFF2-40B4-BE49-F238E27FC236}">
                <a16:creationId xmlns:a16="http://schemas.microsoft.com/office/drawing/2014/main" id="{255FEC80-FD73-B7B6-3563-754C6F8B4FC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687049" y="2364374"/>
            <a:ext cx="981075" cy="981075"/>
          </a:xfrm>
          <a:prstGeom prst="rect">
            <a:avLst/>
          </a:prstGeom>
        </p:spPr>
      </p:pic>
      <p:pic>
        <p:nvPicPr>
          <p:cNvPr id="7" name="Image 6" descr="Une image contenant texte, compteur, rouge&#10;&#10;Description générée automatiquement">
            <a:extLst>
              <a:ext uri="{FF2B5EF4-FFF2-40B4-BE49-F238E27FC236}">
                <a16:creationId xmlns:a16="http://schemas.microsoft.com/office/drawing/2014/main" id="{4678B936-662C-A7BD-D9DA-4B06F3C260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109" y="1347787"/>
            <a:ext cx="1905000" cy="1933575"/>
          </a:xfrm>
          <a:prstGeom prst="rect">
            <a:avLst/>
          </a:prstGeom>
        </p:spPr>
      </p:pic>
      <p:sp>
        <p:nvSpPr>
          <p:cNvPr id="8" name="ZoneTexte 7">
            <a:extLst>
              <a:ext uri="{FF2B5EF4-FFF2-40B4-BE49-F238E27FC236}">
                <a16:creationId xmlns:a16="http://schemas.microsoft.com/office/drawing/2014/main" id="{6BE72378-DD95-A863-FCF5-78ABA7892CD8}"/>
              </a:ext>
            </a:extLst>
          </p:cNvPr>
          <p:cNvSpPr txBox="1"/>
          <p:nvPr/>
        </p:nvSpPr>
        <p:spPr>
          <a:xfrm>
            <a:off x="2959702" y="1606600"/>
            <a:ext cx="5288948" cy="523220"/>
          </a:xfrm>
          <a:prstGeom prst="rect">
            <a:avLst/>
          </a:prstGeom>
          <a:noFill/>
        </p:spPr>
        <p:txBody>
          <a:bodyPr wrap="none" rtlCol="0">
            <a:spAutoFit/>
          </a:bodyPr>
          <a:lstStyle/>
          <a:p>
            <a:r>
              <a:rPr lang="fr-FR" sz="2800" dirty="0"/>
              <a:t>Si on brise la glace, pas de son !!!</a:t>
            </a:r>
          </a:p>
        </p:txBody>
      </p:sp>
      <p:sp>
        <p:nvSpPr>
          <p:cNvPr id="10" name="ZoneTexte 9">
            <a:extLst>
              <a:ext uri="{FF2B5EF4-FFF2-40B4-BE49-F238E27FC236}">
                <a16:creationId xmlns:a16="http://schemas.microsoft.com/office/drawing/2014/main" id="{4F000A14-E2AF-E637-DAD1-0E0EB160276D}"/>
              </a:ext>
            </a:extLst>
          </p:cNvPr>
          <p:cNvSpPr txBox="1"/>
          <p:nvPr/>
        </p:nvSpPr>
        <p:spPr>
          <a:xfrm>
            <a:off x="5491358" y="2550112"/>
            <a:ext cx="4653774" cy="523220"/>
          </a:xfrm>
          <a:prstGeom prst="rect">
            <a:avLst/>
          </a:prstGeom>
          <a:noFill/>
        </p:spPr>
        <p:txBody>
          <a:bodyPr wrap="none" rtlCol="0">
            <a:spAutoFit/>
          </a:bodyPr>
          <a:lstStyle/>
          <a:p>
            <a:r>
              <a:rPr lang="fr-FR" sz="2800" dirty="0"/>
              <a:t>Si confirmation du problème </a:t>
            </a:r>
          </a:p>
        </p:txBody>
      </p:sp>
      <p:sp>
        <p:nvSpPr>
          <p:cNvPr id="12" name="ZoneTexte 11">
            <a:extLst>
              <a:ext uri="{FF2B5EF4-FFF2-40B4-BE49-F238E27FC236}">
                <a16:creationId xmlns:a16="http://schemas.microsoft.com/office/drawing/2014/main" id="{C483087B-B1EB-D0D8-BE25-7923F8997ED5}"/>
              </a:ext>
            </a:extLst>
          </p:cNvPr>
          <p:cNvSpPr txBox="1"/>
          <p:nvPr/>
        </p:nvSpPr>
        <p:spPr>
          <a:xfrm>
            <a:off x="133350" y="4810781"/>
            <a:ext cx="11801475" cy="1384995"/>
          </a:xfrm>
          <a:prstGeom prst="rect">
            <a:avLst/>
          </a:prstGeom>
          <a:noFill/>
        </p:spPr>
        <p:txBody>
          <a:bodyPr wrap="square" rtlCol="0">
            <a:spAutoFit/>
          </a:bodyPr>
          <a:lstStyle/>
          <a:p>
            <a:r>
              <a:rPr lang="fr-FR" sz="2800" dirty="0"/>
              <a:t>De manière générale, quand on entend le son précédent, on applique les consignes d’évacuation.</a:t>
            </a:r>
          </a:p>
          <a:p>
            <a:r>
              <a:rPr lang="fr-FR" sz="2800" dirty="0"/>
              <a:t> </a:t>
            </a:r>
          </a:p>
        </p:txBody>
      </p:sp>
      <p:sp>
        <p:nvSpPr>
          <p:cNvPr id="2" name="Titre 1">
            <a:extLst>
              <a:ext uri="{FF2B5EF4-FFF2-40B4-BE49-F238E27FC236}">
                <a16:creationId xmlns:a16="http://schemas.microsoft.com/office/drawing/2014/main" id="{6FB63683-815D-5C98-4EE7-1F8DAC57CA66}"/>
              </a:ext>
            </a:extLst>
          </p:cNvPr>
          <p:cNvSpPr>
            <a:spLocks noGrp="1"/>
          </p:cNvSpPr>
          <p:nvPr>
            <p:ph type="title"/>
          </p:nvPr>
        </p:nvSpPr>
        <p:spPr>
          <a:xfrm>
            <a:off x="0" y="10320"/>
            <a:ext cx="12192000" cy="1027905"/>
          </a:xfrm>
        </p:spPr>
        <p:txBody>
          <a:bodyPr/>
          <a:lstStyle/>
          <a:p>
            <a:r>
              <a:rPr lang="fr-FR" sz="3200" b="1" dirty="0">
                <a:solidFill>
                  <a:srgbClr val="0070C0"/>
                </a:solidFill>
                <a:latin typeface="Book Antiqua" panose="02040602050305030304" pitchFamily="18" charset="0"/>
              </a:rPr>
              <a:t>En cas d’incendie (ou d’agression) , on percute un boitier rouge</a:t>
            </a:r>
          </a:p>
        </p:txBody>
      </p:sp>
    </p:spTree>
    <p:extLst>
      <p:ext uri="{BB962C8B-B14F-4D97-AF65-F5344CB8AC3E}">
        <p14:creationId xmlns:p14="http://schemas.microsoft.com/office/powerpoint/2010/main" val="245436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5" fill="hold" display="0">
                  <p:stCondLst>
                    <p:cond delay="indefinite"/>
                  </p:stCondLst>
                  <p:endCondLst>
                    <p:cond evt="onStopAudio" delay="0">
                      <p:tgtEl>
                        <p:sldTgt/>
                      </p:tgtEl>
                    </p:cond>
                  </p:endCondLst>
                </p:cTn>
                <p:tgtEl>
                  <p:spTgt spid="5"/>
                </p:tgtEl>
              </p:cMediaNode>
            </p:audio>
          </p:childTnLst>
        </p:cTn>
      </p:par>
    </p:tnLst>
    <p:bldLst>
      <p:bldP spid="8" grpId="0"/>
      <p:bldP spid="10"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846B1A3C-32D9-C65A-4712-5B6DA6360BB5}"/>
              </a:ext>
            </a:extLst>
          </p:cNvPr>
          <p:cNvSpPr>
            <a:spLocks noGrp="1"/>
          </p:cNvSpPr>
          <p:nvPr>
            <p:ph type="title"/>
          </p:nvPr>
        </p:nvSpPr>
        <p:spPr>
          <a:xfrm>
            <a:off x="838200" y="18255"/>
            <a:ext cx="10515600" cy="811739"/>
          </a:xfrm>
        </p:spPr>
        <p:txBody>
          <a:bodyPr/>
          <a:lstStyle/>
          <a:p>
            <a:pPr algn="ctr"/>
            <a:r>
              <a:rPr lang="fr-FR" sz="3200" b="1" dirty="0">
                <a:solidFill>
                  <a:srgbClr val="0070C0"/>
                </a:solidFill>
                <a:latin typeface="Book Antiqua" panose="02040602050305030304" pitchFamily="18" charset="0"/>
              </a:rPr>
              <a:t>Consignes d’évacuation </a:t>
            </a:r>
          </a:p>
        </p:txBody>
      </p:sp>
      <p:sp>
        <p:nvSpPr>
          <p:cNvPr id="5" name="Espace réservé du contenu 4">
            <a:extLst>
              <a:ext uri="{FF2B5EF4-FFF2-40B4-BE49-F238E27FC236}">
                <a16:creationId xmlns:a16="http://schemas.microsoft.com/office/drawing/2014/main" id="{224F5390-2AB4-60C0-CD04-025FCEDEEC58}"/>
              </a:ext>
            </a:extLst>
          </p:cNvPr>
          <p:cNvSpPr>
            <a:spLocks noGrp="1"/>
          </p:cNvSpPr>
          <p:nvPr>
            <p:ph idx="1"/>
          </p:nvPr>
        </p:nvSpPr>
        <p:spPr>
          <a:xfrm>
            <a:off x="0" y="984738"/>
            <a:ext cx="12192000" cy="5855007"/>
          </a:xfrm>
        </p:spPr>
        <p:txBody>
          <a:bodyPr>
            <a:normAutofit/>
          </a:bodyPr>
          <a:lstStyle/>
          <a:p>
            <a:pPr marL="457200" indent="-228600"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Evacuer sans précipitation en fermant (</a:t>
            </a:r>
            <a:r>
              <a:rPr lang="fr-FR" sz="2400" b="1" dirty="0">
                <a:solidFill>
                  <a:srgbClr val="000000"/>
                </a:solidFill>
                <a:effectLst/>
                <a:latin typeface="Book Antiqua" panose="02040602050305030304" pitchFamily="18" charset="0"/>
              </a:rPr>
              <a:t>jamais à clef</a:t>
            </a:r>
            <a:r>
              <a:rPr lang="fr-FR" sz="2400" dirty="0">
                <a:solidFill>
                  <a:srgbClr val="000000"/>
                </a:solidFill>
                <a:effectLst/>
                <a:latin typeface="Book Antiqua" panose="02040602050305030304" pitchFamily="18" charset="0"/>
              </a:rPr>
              <a:t>) fenêtres et portes derrière vous.</a:t>
            </a:r>
          </a:p>
          <a:p>
            <a:pPr marL="457200" indent="-228600" algn="just">
              <a:spcBef>
                <a:spcPts val="0"/>
              </a:spcBef>
              <a:spcAft>
                <a:spcPts val="0"/>
              </a:spcAft>
              <a:buFont typeface="Arial" panose="020B0604020202020204" pitchFamily="34" charset="0"/>
              <a:buChar char="•"/>
            </a:pPr>
            <a:endParaRPr lang="fr-FR" sz="3600" dirty="0">
              <a:effectLst/>
            </a:endParaRPr>
          </a:p>
          <a:p>
            <a:pPr marL="457200" indent="-228600"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Suivez les instructions des guides d’évacuation    </a:t>
            </a:r>
          </a:p>
          <a:p>
            <a:pPr indent="0" algn="just">
              <a:spcBef>
                <a:spcPts val="0"/>
              </a:spcBef>
              <a:spcAft>
                <a:spcPts val="0"/>
              </a:spcAft>
              <a:buNone/>
            </a:pPr>
            <a:r>
              <a:rPr lang="fr-FR" sz="2400" dirty="0">
                <a:solidFill>
                  <a:srgbClr val="000000"/>
                </a:solidFill>
                <a:effectLst/>
                <a:latin typeface="Book Antiqua" panose="02040602050305030304" pitchFamily="18" charset="0"/>
              </a:rPr>
              <a:t>porteurs de gilets jaune ou rouge</a:t>
            </a:r>
          </a:p>
          <a:p>
            <a:pPr marL="457200" indent="-228600" algn="just">
              <a:spcBef>
                <a:spcPts val="0"/>
              </a:spcBef>
              <a:spcAft>
                <a:spcPts val="0"/>
              </a:spcAft>
              <a:buFont typeface="Arial" panose="020B0604020202020204" pitchFamily="34" charset="0"/>
              <a:buChar char="•"/>
            </a:pPr>
            <a:endParaRPr lang="fr-FR" sz="3600" dirty="0">
              <a:effectLst/>
            </a:endParaRPr>
          </a:p>
          <a:p>
            <a:pPr marL="457200" indent="-228600" algn="just">
              <a:spcBef>
                <a:spcPts val="0"/>
              </a:spcBef>
              <a:spcAft>
                <a:spcPts val="0"/>
              </a:spcAft>
              <a:buFont typeface="Arial" panose="020B0604020202020204" pitchFamily="34" charset="0"/>
              <a:buChar char="•"/>
            </a:pPr>
            <a:r>
              <a:rPr lang="fr-FR" sz="2400" b="1" dirty="0">
                <a:solidFill>
                  <a:srgbClr val="000000"/>
                </a:solidFill>
                <a:effectLst/>
                <a:latin typeface="Book Antiqua" panose="02040602050305030304" pitchFamily="18" charset="0"/>
              </a:rPr>
              <a:t>N’utilisez pas les ascenseurs ou les monte-charges.</a:t>
            </a:r>
          </a:p>
          <a:p>
            <a:pPr marL="457200" indent="-228600" algn="just">
              <a:spcBef>
                <a:spcPts val="0"/>
              </a:spcBef>
              <a:spcAft>
                <a:spcPts val="0"/>
              </a:spcAft>
              <a:buFont typeface="Arial" panose="020B0604020202020204" pitchFamily="34" charset="0"/>
              <a:buChar char="•"/>
            </a:pPr>
            <a:endParaRPr lang="fr-FR" sz="3600" dirty="0">
              <a:effectLst/>
            </a:endParaRPr>
          </a:p>
          <a:p>
            <a:pPr marL="457200" indent="-228600"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Les personnes à mobilité réduite qui ne peuvent être évacuées </a:t>
            </a:r>
          </a:p>
          <a:p>
            <a:pPr indent="0" algn="just">
              <a:spcBef>
                <a:spcPts val="0"/>
              </a:spcBef>
              <a:spcAft>
                <a:spcPts val="0"/>
              </a:spcAft>
              <a:buNone/>
            </a:pPr>
            <a:r>
              <a:rPr lang="fr-FR" sz="2400" dirty="0">
                <a:solidFill>
                  <a:srgbClr val="000000"/>
                </a:solidFill>
                <a:effectLst/>
                <a:latin typeface="Book Antiqua" panose="02040602050305030304" pitchFamily="18" charset="0"/>
              </a:rPr>
              <a:t>doivent être placées dans les zones d’attente. </a:t>
            </a:r>
          </a:p>
          <a:p>
            <a:pPr marL="457200" indent="-228600" algn="just">
              <a:spcBef>
                <a:spcPts val="0"/>
              </a:spcBef>
              <a:spcAft>
                <a:spcPts val="0"/>
              </a:spcAft>
              <a:buFont typeface="Arial" panose="020B0604020202020204" pitchFamily="34" charset="0"/>
              <a:buChar char="•"/>
            </a:pPr>
            <a:endParaRPr lang="fr-FR" sz="3600" dirty="0">
              <a:effectLst/>
            </a:endParaRPr>
          </a:p>
          <a:p>
            <a:pPr indent="0" algn="just">
              <a:spcBef>
                <a:spcPts val="0"/>
              </a:spcBef>
              <a:spcAft>
                <a:spcPts val="0"/>
              </a:spcAft>
              <a:buNone/>
            </a:pPr>
            <a:endParaRPr lang="fr-FR" sz="3600" dirty="0">
              <a:effectLst/>
            </a:endParaRPr>
          </a:p>
          <a:p>
            <a:pPr marL="457200" indent="-228600"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Regroupez-vous sur votre zone de rassemblement à l’extérieur du bâtiment.</a:t>
            </a:r>
          </a:p>
          <a:p>
            <a:pPr marL="457200" indent="-228600" algn="just">
              <a:spcBef>
                <a:spcPts val="0"/>
              </a:spcBef>
              <a:spcAft>
                <a:spcPts val="0"/>
              </a:spcAft>
              <a:buFont typeface="Arial" panose="020B0604020202020204" pitchFamily="34" charset="0"/>
              <a:buChar char="•"/>
            </a:pPr>
            <a:endParaRPr lang="fr-FR" sz="3600" dirty="0">
              <a:effectLst/>
            </a:endParaRPr>
          </a:p>
          <a:p>
            <a:pPr marL="457200" indent="-228600" algn="just">
              <a:spcBef>
                <a:spcPts val="0"/>
              </a:spcBef>
              <a:spcAft>
                <a:spcPts val="0"/>
              </a:spcAft>
              <a:buFont typeface="Arial" panose="020B0604020202020204" pitchFamily="34" charset="0"/>
              <a:buChar char="•"/>
            </a:pPr>
            <a:r>
              <a:rPr lang="fr-FR" sz="2400" dirty="0">
                <a:solidFill>
                  <a:srgbClr val="000000"/>
                </a:solidFill>
                <a:effectLst/>
                <a:latin typeface="Book Antiqua" panose="02040602050305030304" pitchFamily="18" charset="0"/>
              </a:rPr>
              <a:t>Signalez toute personne manquante !</a:t>
            </a:r>
            <a:endParaRPr lang="fr-FR" sz="3600" dirty="0">
              <a:effectLst/>
            </a:endParaRPr>
          </a:p>
          <a:p>
            <a:endParaRPr lang="fr-FR" dirty="0"/>
          </a:p>
        </p:txBody>
      </p:sp>
      <p:pic>
        <p:nvPicPr>
          <p:cNvPr id="7" name="Image 6" descr="Une image contenant habits, Vêtements à haute visibilité, jaune, vêtements de travail&#10;&#10;Description générée automatiquement">
            <a:extLst>
              <a:ext uri="{FF2B5EF4-FFF2-40B4-BE49-F238E27FC236}">
                <a16:creationId xmlns:a16="http://schemas.microsoft.com/office/drawing/2014/main" id="{9F15B056-C4CB-697F-E288-6159FC1B75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7911" y="1588568"/>
            <a:ext cx="1034855" cy="1478364"/>
          </a:xfrm>
          <a:prstGeom prst="rect">
            <a:avLst/>
          </a:prstGeom>
        </p:spPr>
      </p:pic>
      <p:pic>
        <p:nvPicPr>
          <p:cNvPr id="9" name="Image 8" descr="Une image contenant habits, veste, Vêtements à haute visibilité, gilet de sauvetage&#10;&#10;Description générée automatiquement">
            <a:extLst>
              <a:ext uri="{FF2B5EF4-FFF2-40B4-BE49-F238E27FC236}">
                <a16:creationId xmlns:a16="http://schemas.microsoft.com/office/drawing/2014/main" id="{45CCFFBD-D1B2-D397-FD17-6EA4C90D40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7145" y="1516136"/>
            <a:ext cx="1034855" cy="1478364"/>
          </a:xfrm>
          <a:prstGeom prst="rect">
            <a:avLst/>
          </a:prstGeom>
        </p:spPr>
      </p:pic>
      <p:pic>
        <p:nvPicPr>
          <p:cNvPr id="11" name="Image 10" descr="Une image contenant texte, signalisation, Police, symbole&#10;&#10;Description générée automatiquement">
            <a:extLst>
              <a:ext uri="{FF2B5EF4-FFF2-40B4-BE49-F238E27FC236}">
                <a16:creationId xmlns:a16="http://schemas.microsoft.com/office/drawing/2014/main" id="{24490741-D9C3-8082-8701-C912D2438D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4240" y="3429000"/>
            <a:ext cx="876163" cy="1153708"/>
          </a:xfrm>
          <a:prstGeom prst="rect">
            <a:avLst/>
          </a:prstGeom>
        </p:spPr>
      </p:pic>
      <p:pic>
        <p:nvPicPr>
          <p:cNvPr id="13" name="Image 12" descr="Une image contenant texte, Police, vert, Panneau de signalisation&#10;&#10;Description générée automatiquement">
            <a:extLst>
              <a:ext uri="{FF2B5EF4-FFF2-40B4-BE49-F238E27FC236}">
                <a16:creationId xmlns:a16="http://schemas.microsoft.com/office/drawing/2014/main" id="{3335390D-771C-44EC-9EF9-8F6665038E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02047" y="4632325"/>
            <a:ext cx="950782" cy="1419078"/>
          </a:xfrm>
          <a:prstGeom prst="rect">
            <a:avLst/>
          </a:prstGeom>
        </p:spPr>
      </p:pic>
      <p:pic>
        <p:nvPicPr>
          <p:cNvPr id="2050" name="Picture 2">
            <a:extLst>
              <a:ext uri="{FF2B5EF4-FFF2-40B4-BE49-F238E27FC236}">
                <a16:creationId xmlns:a16="http://schemas.microsoft.com/office/drawing/2014/main" id="{A1CA9352-6D5C-4E8E-B3E1-600B39849A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20778" y="1516136"/>
            <a:ext cx="1352315" cy="1353232"/>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descr="Une image contenant texte, carte&#10;&#10;Description générée automatiquement">
            <a:extLst>
              <a:ext uri="{FF2B5EF4-FFF2-40B4-BE49-F238E27FC236}">
                <a16:creationId xmlns:a16="http://schemas.microsoft.com/office/drawing/2014/main" id="{DAE88F40-AF1F-3752-F05F-5A6399BE1BEF}"/>
              </a:ext>
            </a:extLst>
          </p:cNvPr>
          <p:cNvPicPr>
            <a:picLocks noChangeAspect="1"/>
          </p:cNvPicPr>
          <p:nvPr/>
        </p:nvPicPr>
        <p:blipFill>
          <a:blip r:embed="rId7">
            <a:extLst>
              <a:ext uri="{28A0092B-C50C-407E-A947-70E740481C1C}">
                <a14:useLocalDpi xmlns:a14="http://schemas.microsoft.com/office/drawing/2010/main" val="0"/>
              </a:ext>
            </a:extLst>
          </a:blip>
          <a:srcRect l="31983" t="34861" r="51207" b="34167"/>
          <a:stretch/>
        </p:blipFill>
        <p:spPr>
          <a:xfrm>
            <a:off x="3447722" y="829994"/>
            <a:ext cx="5147643" cy="5492464"/>
          </a:xfrm>
          <a:prstGeom prst="rect">
            <a:avLst/>
          </a:prstGeom>
        </p:spPr>
      </p:pic>
      <p:pic>
        <p:nvPicPr>
          <p:cNvPr id="6" name="Image 5" descr="Une image contenant texte, Police, vert, Panneau de signalisation&#10;&#10;Description générée automatiquement">
            <a:extLst>
              <a:ext uri="{FF2B5EF4-FFF2-40B4-BE49-F238E27FC236}">
                <a16:creationId xmlns:a16="http://schemas.microsoft.com/office/drawing/2014/main" id="{28BEEB2C-4813-0BCC-8788-646D095343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3372" y="1013027"/>
            <a:ext cx="440916" cy="658084"/>
          </a:xfrm>
          <a:prstGeom prst="rect">
            <a:avLst/>
          </a:prstGeom>
        </p:spPr>
      </p:pic>
      <p:pic>
        <p:nvPicPr>
          <p:cNvPr id="8" name="Image 7" descr="Une image contenant texte, Police, vert, Panneau de signalisation&#10;&#10;Description générée automatiquement">
            <a:extLst>
              <a:ext uri="{FF2B5EF4-FFF2-40B4-BE49-F238E27FC236}">
                <a16:creationId xmlns:a16="http://schemas.microsoft.com/office/drawing/2014/main" id="{DC8FA0A5-3ACB-0928-2DD4-B446082829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3810" y="2614297"/>
            <a:ext cx="447675" cy="668172"/>
          </a:xfrm>
          <a:prstGeom prst="rect">
            <a:avLst/>
          </a:prstGeom>
        </p:spPr>
      </p:pic>
      <p:sp>
        <p:nvSpPr>
          <p:cNvPr id="12" name="Étoile : 4 branches 11">
            <a:extLst>
              <a:ext uri="{FF2B5EF4-FFF2-40B4-BE49-F238E27FC236}">
                <a16:creationId xmlns:a16="http://schemas.microsoft.com/office/drawing/2014/main" id="{04AB15FF-C375-4037-EE50-80AFF41D7DD9}"/>
              </a:ext>
            </a:extLst>
          </p:cNvPr>
          <p:cNvSpPr/>
          <p:nvPr/>
        </p:nvSpPr>
        <p:spPr>
          <a:xfrm>
            <a:off x="6245287" y="2547622"/>
            <a:ext cx="447675" cy="400050"/>
          </a:xfrm>
          <a:prstGeom prst="star4">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CEC2D7D1-32E1-507A-EEDB-FFD864C595E9}"/>
              </a:ext>
            </a:extLst>
          </p:cNvPr>
          <p:cNvSpPr/>
          <p:nvPr/>
        </p:nvSpPr>
        <p:spPr>
          <a:xfrm>
            <a:off x="9990403" y="1981200"/>
            <a:ext cx="553772" cy="200025"/>
          </a:xfrm>
          <a:prstGeom prst="rect">
            <a:avLst/>
          </a:prstGeom>
          <a:solidFill>
            <a:srgbClr val="FFDF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Graphique 9" descr="Tramway avec un remplissage uni">
            <a:extLst>
              <a:ext uri="{FF2B5EF4-FFF2-40B4-BE49-F238E27FC236}">
                <a16:creationId xmlns:a16="http://schemas.microsoft.com/office/drawing/2014/main" id="{175DDADE-B9D2-617F-903F-F96228CFD478}"/>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3730953" y="939172"/>
            <a:ext cx="402897" cy="402897"/>
          </a:xfrm>
          <a:prstGeom prst="rect">
            <a:avLst/>
          </a:prstGeom>
        </p:spPr>
      </p:pic>
    </p:spTree>
    <p:extLst>
      <p:ext uri="{BB962C8B-B14F-4D97-AF65-F5344CB8AC3E}">
        <p14:creationId xmlns:p14="http://schemas.microsoft.com/office/powerpoint/2010/main" val="777018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par>
                                <p:cTn id="46" presetID="1" presetClass="entr" presetSubtype="0" fill="hold" nodeType="withEffect">
                                  <p:stCondLst>
                                    <p:cond delay="0"/>
                                  </p:stCondLst>
                                  <p:childTnLst>
                                    <p:set>
                                      <p:cBhvr>
                                        <p:cTn id="47" dur="1" fill="hold">
                                          <p:stCondLst>
                                            <p:cond delay="0"/>
                                          </p:stCondLst>
                                        </p:cTn>
                                        <p:tgtEl>
                                          <p:spTgt spid="10"/>
                                        </p:tgtEl>
                                        <p:attrNameLst>
                                          <p:attrName>style.visibility</p:attrName>
                                        </p:attrNameLst>
                                      </p:cBhvr>
                                      <p:to>
                                        <p:strVal val="visible"/>
                                      </p:to>
                                    </p:set>
                                  </p:childTnLst>
                                </p:cTn>
                              </p:par>
                              <p:par>
                                <p:cTn id="48" presetID="10" presetClass="entr" presetSubtype="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par>
                                <p:cTn id="51" presetID="1" presetClass="entr" presetSubtype="0"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par>
                                <p:cTn id="53" presetID="10"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par>
                                <p:cTn id="56" presetID="10" presetClass="entr" presetSubtype="0" fill="hold"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500"/>
                                        <p:tgtEl>
                                          <p:spTgt spid="8"/>
                                        </p:tgtEl>
                                      </p:cBhvr>
                                    </p:animEffect>
                                  </p:childTnLst>
                                </p:cTn>
                              </p:par>
                              <p:par>
                                <p:cTn id="59" presetID="26" presetClass="emph" presetSubtype="0" repeatCount="5000" fill="hold" nodeType="withEffect">
                                  <p:stCondLst>
                                    <p:cond delay="0"/>
                                  </p:stCondLst>
                                  <p:childTnLst>
                                    <p:animEffect transition="out" filter="fade">
                                      <p:cBhvr>
                                        <p:cTn id="60" dur="1000" tmFilter="0, 0; .2, .5; .8, .5; 1, 0"/>
                                        <p:tgtEl>
                                          <p:spTgt spid="6"/>
                                        </p:tgtEl>
                                      </p:cBhvr>
                                    </p:animEffect>
                                    <p:animScale>
                                      <p:cBhvr>
                                        <p:cTn id="61" dur="500" autoRev="1" fill="hold"/>
                                        <p:tgtEl>
                                          <p:spTgt spid="6"/>
                                        </p:tgtEl>
                                      </p:cBhvr>
                                      <p:by x="105000" y="105000"/>
                                    </p:animScale>
                                  </p:childTnLst>
                                </p:cTn>
                              </p:par>
                              <p:par>
                                <p:cTn id="62" presetID="26" presetClass="emph" presetSubtype="0" repeatCount="5000" fill="hold" nodeType="withEffect">
                                  <p:stCondLst>
                                    <p:cond delay="0"/>
                                  </p:stCondLst>
                                  <p:childTnLst>
                                    <p:animEffect transition="out" filter="fade">
                                      <p:cBhvr>
                                        <p:cTn id="63" dur="1000" tmFilter="0, 0; .2, .5; .8, .5; 1, 0"/>
                                        <p:tgtEl>
                                          <p:spTgt spid="8"/>
                                        </p:tgtEl>
                                      </p:cBhvr>
                                    </p:animEffect>
                                    <p:animScale>
                                      <p:cBhvr>
                                        <p:cTn id="64" dur="500" autoRev="1" fill="hold"/>
                                        <p:tgtEl>
                                          <p:spTgt spid="8"/>
                                        </p:tgtEl>
                                      </p:cBhvr>
                                      <p:by x="105000" y="105000"/>
                                    </p:animScale>
                                  </p:childTnLst>
                                </p:cTn>
                              </p:par>
                            </p:childTnLst>
                          </p:cTn>
                        </p:par>
                      </p:childTnLst>
                    </p:cTn>
                  </p:par>
                  <p:par>
                    <p:cTn id="65" fill="hold">
                      <p:stCondLst>
                        <p:cond delay="indefinite"/>
                      </p:stCondLst>
                      <p:childTnLst>
                        <p:par>
                          <p:cTn id="66" fill="hold">
                            <p:stCondLst>
                              <p:cond delay="0"/>
                            </p:stCondLst>
                            <p:childTnLst>
                              <p:par>
                                <p:cTn id="67" presetID="10" presetClass="exit" presetSubtype="0" fill="hold" nodeType="clickEffect">
                                  <p:stCondLst>
                                    <p:cond delay="0"/>
                                  </p:stCondLst>
                                  <p:childTnLst>
                                    <p:animEffect transition="out" filter="fade">
                                      <p:cBhvr>
                                        <p:cTn id="68" dur="500"/>
                                        <p:tgtEl>
                                          <p:spTgt spid="6"/>
                                        </p:tgtEl>
                                      </p:cBhvr>
                                    </p:animEffect>
                                    <p:set>
                                      <p:cBhvr>
                                        <p:cTn id="69" dur="1" fill="hold">
                                          <p:stCondLst>
                                            <p:cond delay="499"/>
                                          </p:stCondLst>
                                        </p:cTn>
                                        <p:tgtEl>
                                          <p:spTgt spid="6"/>
                                        </p:tgtEl>
                                        <p:attrNameLst>
                                          <p:attrName>style.visibility</p:attrName>
                                        </p:attrNameLst>
                                      </p:cBhvr>
                                      <p:to>
                                        <p:strVal val="hidden"/>
                                      </p:to>
                                    </p:set>
                                  </p:childTnLst>
                                </p:cTn>
                              </p:par>
                              <p:par>
                                <p:cTn id="70" presetID="1" presetClass="exit" presetSubtype="0" fill="hold" nodeType="withEffect">
                                  <p:stCondLst>
                                    <p:cond delay="0"/>
                                  </p:stCondLst>
                                  <p:childTnLst>
                                    <p:set>
                                      <p:cBhvr>
                                        <p:cTn id="71" dur="1" fill="hold">
                                          <p:stCondLst>
                                            <p:cond delay="0"/>
                                          </p:stCondLst>
                                        </p:cTn>
                                        <p:tgtEl>
                                          <p:spTgt spid="10"/>
                                        </p:tgtEl>
                                        <p:attrNameLst>
                                          <p:attrName>style.visibility</p:attrName>
                                        </p:attrNameLst>
                                      </p:cBhvr>
                                      <p:to>
                                        <p:strVal val="hidden"/>
                                      </p:to>
                                    </p:set>
                                  </p:childTnLst>
                                </p:cTn>
                              </p:par>
                              <p:par>
                                <p:cTn id="72" presetID="10" presetClass="exit" presetSubtype="0" fill="hold" nodeType="withEffect">
                                  <p:stCondLst>
                                    <p:cond delay="0"/>
                                  </p:stCondLst>
                                  <p:childTnLst>
                                    <p:animEffect transition="out" filter="fade">
                                      <p:cBhvr>
                                        <p:cTn id="73" dur="500"/>
                                        <p:tgtEl>
                                          <p:spTgt spid="8"/>
                                        </p:tgtEl>
                                      </p:cBhvr>
                                    </p:animEffect>
                                    <p:set>
                                      <p:cBhvr>
                                        <p:cTn id="74" dur="1" fill="hold">
                                          <p:stCondLst>
                                            <p:cond delay="499"/>
                                          </p:stCondLst>
                                        </p:cTn>
                                        <p:tgtEl>
                                          <p:spTgt spid="8"/>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500"/>
                                        <p:tgtEl>
                                          <p:spTgt spid="3"/>
                                        </p:tgtEl>
                                      </p:cBhvr>
                                    </p:animEffect>
                                    <p:set>
                                      <p:cBhvr>
                                        <p:cTn id="77" dur="1" fill="hold">
                                          <p:stCondLst>
                                            <p:cond delay="499"/>
                                          </p:stCondLst>
                                        </p:cTn>
                                        <p:tgtEl>
                                          <p:spTgt spid="3"/>
                                        </p:tgtEl>
                                        <p:attrNameLst>
                                          <p:attrName>style.visibility</p:attrName>
                                        </p:attrNameLst>
                                      </p:cBhvr>
                                      <p:to>
                                        <p:strVal val="hidden"/>
                                      </p:to>
                                    </p:set>
                                  </p:childTnLst>
                                </p:cTn>
                              </p:par>
                              <p:par>
                                <p:cTn id="78" presetID="10" presetClass="exit" presetSubtype="0" fill="hold" grpId="1" nodeType="withEffect">
                                  <p:stCondLst>
                                    <p:cond delay="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12" grpId="0" uiExpand="1" animBg="1"/>
      <p:bldP spid="12" grpId="1" uiExpand="1"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23ACE0-F91D-1DA6-5914-C880D32E7C28}"/>
              </a:ext>
            </a:extLst>
          </p:cNvPr>
          <p:cNvSpPr>
            <a:spLocks noGrp="1"/>
          </p:cNvSpPr>
          <p:nvPr>
            <p:ph type="title"/>
          </p:nvPr>
        </p:nvSpPr>
        <p:spPr>
          <a:xfrm>
            <a:off x="838200" y="365126"/>
            <a:ext cx="10515600" cy="562338"/>
          </a:xfrm>
        </p:spPr>
        <p:txBody>
          <a:bodyPr>
            <a:normAutofit/>
          </a:bodyPr>
          <a:lstStyle/>
          <a:p>
            <a:pPr>
              <a:spcBef>
                <a:spcPts val="0"/>
              </a:spcBef>
            </a:pPr>
            <a:r>
              <a:rPr lang="fr-FR" sz="3200" b="1" dirty="0">
                <a:solidFill>
                  <a:srgbClr val="0070C0"/>
                </a:solidFill>
                <a:effectLst/>
                <a:latin typeface="Book Antiqua" panose="02040602050305030304" pitchFamily="18" charset="0"/>
              </a:rPr>
              <a:t>NUMEROS UTILES</a:t>
            </a:r>
            <a:endParaRPr lang="fr-FR" sz="6600" dirty="0"/>
          </a:p>
        </p:txBody>
      </p:sp>
      <p:sp>
        <p:nvSpPr>
          <p:cNvPr id="3" name="Espace réservé du contenu 2">
            <a:extLst>
              <a:ext uri="{FF2B5EF4-FFF2-40B4-BE49-F238E27FC236}">
                <a16:creationId xmlns:a16="http://schemas.microsoft.com/office/drawing/2014/main" id="{3EF12C4D-1A55-AE03-C9D7-F6E01C52E15C}"/>
              </a:ext>
            </a:extLst>
          </p:cNvPr>
          <p:cNvSpPr>
            <a:spLocks noGrp="1"/>
          </p:cNvSpPr>
          <p:nvPr>
            <p:ph idx="1"/>
          </p:nvPr>
        </p:nvSpPr>
        <p:spPr>
          <a:xfrm>
            <a:off x="5548720" y="307795"/>
            <a:ext cx="5648326" cy="562338"/>
          </a:xfrm>
        </p:spPr>
        <p:txBody>
          <a:bodyPr>
            <a:normAutofit fontScale="85000" lnSpcReduction="10000"/>
          </a:bodyPr>
          <a:lstStyle/>
          <a:p>
            <a:pPr marL="0" indent="0" algn="ctr">
              <a:spcBef>
                <a:spcPts val="0"/>
              </a:spcBef>
              <a:spcAft>
                <a:spcPts val="0"/>
              </a:spcAft>
              <a:buNone/>
            </a:pPr>
            <a:endParaRPr lang="fr-FR" sz="2000" i="1" dirty="0">
              <a:solidFill>
                <a:srgbClr val="000000"/>
              </a:solidFill>
              <a:effectLst/>
              <a:latin typeface="Arial Black" panose="020B0A04020102020204" pitchFamily="34" charset="0"/>
            </a:endParaRPr>
          </a:p>
          <a:p>
            <a:pPr marL="0" indent="0">
              <a:spcBef>
                <a:spcPts val="0"/>
              </a:spcBef>
              <a:spcAft>
                <a:spcPts val="0"/>
              </a:spcAft>
              <a:buNone/>
            </a:pPr>
            <a:r>
              <a:rPr lang="fr-FR" sz="2000" i="1" dirty="0">
                <a:solidFill>
                  <a:srgbClr val="000000"/>
                </a:solidFill>
                <a:latin typeface="Arial Black" panose="020B0A04020102020204" pitchFamily="34" charset="0"/>
              </a:rPr>
              <a:t>Voir la </a:t>
            </a:r>
            <a:r>
              <a:rPr lang="fr-FR" sz="2000" i="1" dirty="0">
                <a:solidFill>
                  <a:srgbClr val="000000"/>
                </a:solidFill>
                <a:effectLst/>
                <a:latin typeface="Arial Black" panose="020B0A04020102020204" pitchFamily="34" charset="0"/>
              </a:rPr>
              <a:t>Fiche d’accueil Hygiène et Sécurité</a:t>
            </a:r>
            <a:endParaRPr lang="fr-FR" sz="2000" dirty="0">
              <a:effectLst/>
              <a:latin typeface="Arial Black" panose="020B0A04020102020204" pitchFamily="34" charset="0"/>
            </a:endParaRPr>
          </a:p>
          <a:p>
            <a:endParaRPr lang="fr-FR" sz="2000" dirty="0">
              <a:latin typeface="Arial Black" panose="020B0A04020102020204" pitchFamily="34" charset="0"/>
            </a:endParaRPr>
          </a:p>
        </p:txBody>
      </p:sp>
      <p:sp>
        <p:nvSpPr>
          <p:cNvPr id="4" name="Titre 1">
            <a:extLst>
              <a:ext uri="{FF2B5EF4-FFF2-40B4-BE49-F238E27FC236}">
                <a16:creationId xmlns:a16="http://schemas.microsoft.com/office/drawing/2014/main" id="{0A656754-86BC-D99B-9F63-CC2F9AD22D85}"/>
              </a:ext>
            </a:extLst>
          </p:cNvPr>
          <p:cNvSpPr txBox="1">
            <a:spLocks/>
          </p:cNvSpPr>
          <p:nvPr/>
        </p:nvSpPr>
        <p:spPr>
          <a:xfrm>
            <a:off x="681446" y="1717676"/>
            <a:ext cx="10515600" cy="7493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b="1" dirty="0">
                <a:solidFill>
                  <a:schemeClr val="accent2">
                    <a:lumMod val="75000"/>
                  </a:schemeClr>
                </a:solidFill>
                <a:latin typeface="inherit"/>
              </a:rPr>
              <a:t>En cas d'urgences vitales !</a:t>
            </a:r>
            <a:endParaRPr lang="fr-FR" dirty="0">
              <a:solidFill>
                <a:schemeClr val="accent2">
                  <a:lumMod val="75000"/>
                </a:schemeClr>
              </a:solidFill>
            </a:endParaRPr>
          </a:p>
        </p:txBody>
      </p:sp>
      <p:sp>
        <p:nvSpPr>
          <p:cNvPr id="5" name="Espace réservé du contenu 2">
            <a:extLst>
              <a:ext uri="{FF2B5EF4-FFF2-40B4-BE49-F238E27FC236}">
                <a16:creationId xmlns:a16="http://schemas.microsoft.com/office/drawing/2014/main" id="{CD712F66-E32D-D5AD-A959-268DAD31B4E7}"/>
              </a:ext>
            </a:extLst>
          </p:cNvPr>
          <p:cNvSpPr txBox="1">
            <a:spLocks/>
          </p:cNvSpPr>
          <p:nvPr/>
        </p:nvSpPr>
        <p:spPr>
          <a:xfrm>
            <a:off x="238125" y="2781300"/>
            <a:ext cx="11753849" cy="3486150"/>
          </a:xfrm>
          <a:prstGeom prst="rect">
            <a:avLst/>
          </a:prstGeom>
          <a:solidFill>
            <a:schemeClr val="accent2">
              <a:lumMod val="40000"/>
              <a:lumOff val="60000"/>
            </a:schemeClr>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fontAlgn="base">
              <a:lnSpc>
                <a:spcPct val="150000"/>
              </a:lnSpc>
            </a:pPr>
            <a:r>
              <a:rPr lang="fr-FR" b="1" dirty="0">
                <a:solidFill>
                  <a:srgbClr val="5E5C5C"/>
                </a:solidFill>
                <a:latin typeface="inherit"/>
              </a:rPr>
              <a:t>112</a:t>
            </a:r>
            <a:r>
              <a:rPr lang="fr-FR" dirty="0">
                <a:solidFill>
                  <a:srgbClr val="5E5C5C"/>
                </a:solidFill>
                <a:latin typeface="inherit"/>
              </a:rPr>
              <a:t> : numéro réservé aux appels d'urgences valable dans toute l'Union Européenne.</a:t>
            </a:r>
          </a:p>
          <a:p>
            <a:pPr lvl="1" fontAlgn="base">
              <a:lnSpc>
                <a:spcPct val="150000"/>
              </a:lnSpc>
            </a:pPr>
            <a:r>
              <a:rPr lang="fr-FR" b="1" dirty="0">
                <a:solidFill>
                  <a:srgbClr val="5E5C5C"/>
                </a:solidFill>
                <a:latin typeface="inherit"/>
              </a:rPr>
              <a:t>114</a:t>
            </a:r>
            <a:r>
              <a:rPr lang="fr-FR" dirty="0">
                <a:solidFill>
                  <a:srgbClr val="5E5C5C"/>
                </a:solidFill>
                <a:latin typeface="inherit"/>
              </a:rPr>
              <a:t> : numéro d'appel d'urgences (uniquement disponible en France Métropolitaine et en Outre-Mer) permettant aux personnes ayant des difficultés à parler ou à entendre d'alerter les secours (SAMU, Pompiers, Police).</a:t>
            </a:r>
          </a:p>
          <a:p>
            <a:pPr lvl="1" fontAlgn="base">
              <a:lnSpc>
                <a:spcPct val="150000"/>
              </a:lnSpc>
            </a:pPr>
            <a:r>
              <a:rPr lang="fr-FR" b="1" dirty="0">
                <a:solidFill>
                  <a:srgbClr val="5E5C5C"/>
                </a:solidFill>
                <a:latin typeface="inherit"/>
              </a:rPr>
              <a:t>15</a:t>
            </a:r>
            <a:r>
              <a:rPr lang="fr-FR" dirty="0">
                <a:solidFill>
                  <a:srgbClr val="5E5C5C"/>
                </a:solidFill>
                <a:latin typeface="inherit"/>
              </a:rPr>
              <a:t> (SAMU)</a:t>
            </a:r>
          </a:p>
          <a:p>
            <a:pPr lvl="1" fontAlgn="base">
              <a:lnSpc>
                <a:spcPct val="150000"/>
              </a:lnSpc>
            </a:pPr>
            <a:r>
              <a:rPr lang="fr-FR" b="1" dirty="0">
                <a:solidFill>
                  <a:srgbClr val="5E5C5C"/>
                </a:solidFill>
                <a:latin typeface="merriweather_sanslight"/>
              </a:rPr>
              <a:t>17</a:t>
            </a:r>
            <a:r>
              <a:rPr lang="fr-FR" dirty="0">
                <a:solidFill>
                  <a:srgbClr val="5E5C5C"/>
                </a:solidFill>
                <a:latin typeface="merriweather_sanslight"/>
              </a:rPr>
              <a:t> (Police)</a:t>
            </a:r>
            <a:endParaRPr lang="fr-FR" dirty="0">
              <a:solidFill>
                <a:srgbClr val="5E5C5C"/>
              </a:solidFill>
              <a:latin typeface="inherit"/>
            </a:endParaRPr>
          </a:p>
          <a:p>
            <a:pPr lvl="1" fontAlgn="base">
              <a:lnSpc>
                <a:spcPct val="150000"/>
              </a:lnSpc>
            </a:pPr>
            <a:r>
              <a:rPr lang="fr-FR" b="1" dirty="0">
                <a:solidFill>
                  <a:srgbClr val="5E5C5C"/>
                </a:solidFill>
                <a:latin typeface="merriweather_sanslight"/>
              </a:rPr>
              <a:t>18</a:t>
            </a:r>
            <a:r>
              <a:rPr lang="fr-FR" dirty="0">
                <a:solidFill>
                  <a:srgbClr val="5E5C5C"/>
                </a:solidFill>
                <a:latin typeface="merriweather_sanslight"/>
              </a:rPr>
              <a:t> (Pompiers)</a:t>
            </a:r>
          </a:p>
          <a:p>
            <a:pPr marL="0" indent="0">
              <a:buFont typeface="Arial" panose="020B0604020202020204" pitchFamily="34" charset="0"/>
              <a:buNone/>
            </a:pPr>
            <a:endParaRPr lang="fr-FR" dirty="0"/>
          </a:p>
        </p:txBody>
      </p:sp>
    </p:spTree>
    <p:extLst>
      <p:ext uri="{BB962C8B-B14F-4D97-AF65-F5344CB8AC3E}">
        <p14:creationId xmlns:p14="http://schemas.microsoft.com/office/powerpoint/2010/main" val="75481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29">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5" name="ZoneTexte 4">
            <a:extLst>
              <a:ext uri="{FF2B5EF4-FFF2-40B4-BE49-F238E27FC236}">
                <a16:creationId xmlns:a16="http://schemas.microsoft.com/office/drawing/2014/main" id="{66804E7A-46D9-0AAB-20F8-2A528C821C36}"/>
              </a:ext>
            </a:extLst>
          </p:cNvPr>
          <p:cNvSpPr txBox="1"/>
          <p:nvPr/>
        </p:nvSpPr>
        <p:spPr>
          <a:xfrm>
            <a:off x="121596" y="1459949"/>
            <a:ext cx="6927925" cy="3252680"/>
          </a:xfrm>
          <a:prstGeom prst="rect">
            <a:avLst/>
          </a:prstGeom>
        </p:spPr>
        <p:txBody>
          <a:bodyPr vert="horz" lIns="91440" tIns="45720" rIns="91440" bIns="45720" rtlCol="0">
            <a:normAutofit fontScale="92500" lnSpcReduction="10000"/>
          </a:bodyPr>
          <a:lstStyle/>
          <a:p>
            <a:pPr>
              <a:lnSpc>
                <a:spcPct val="90000"/>
              </a:lnSpc>
              <a:spcAft>
                <a:spcPts val="600"/>
              </a:spcAft>
            </a:pPr>
            <a:r>
              <a:rPr lang="en-US" sz="2000" dirty="0" err="1"/>
              <a:t>Affichage</a:t>
            </a:r>
            <a:r>
              <a:rPr lang="en-US" sz="2000" dirty="0"/>
              <a:t> sur les </a:t>
            </a:r>
            <a:r>
              <a:rPr lang="en-US" sz="2000" dirty="0" err="1"/>
              <a:t>portes</a:t>
            </a:r>
            <a:r>
              <a:rPr lang="en-US" sz="2000" dirty="0"/>
              <a:t> des </a:t>
            </a:r>
            <a:r>
              <a:rPr lang="en-US" sz="2000" dirty="0" err="1"/>
              <a:t>bureaux</a:t>
            </a:r>
            <a:r>
              <a:rPr lang="en-US" sz="2000" dirty="0"/>
              <a:t> des </a:t>
            </a:r>
            <a:r>
              <a:rPr lang="en-US" sz="2000" dirty="0" err="1"/>
              <a:t>membres</a:t>
            </a:r>
            <a:r>
              <a:rPr lang="en-US" sz="2000" dirty="0"/>
              <a:t> du LPCA    </a:t>
            </a:r>
            <a:r>
              <a:rPr lang="en-US" sz="2000" dirty="0">
                <a:sym typeface="Symbol" panose="05050102010706020507" pitchFamily="18" charset="2"/>
              </a:rPr>
              <a:t></a:t>
            </a:r>
          </a:p>
          <a:p>
            <a:pPr>
              <a:lnSpc>
                <a:spcPct val="90000"/>
              </a:lnSpc>
              <a:spcAft>
                <a:spcPts val="600"/>
              </a:spcAft>
            </a:pPr>
            <a:endParaRPr lang="en-US" sz="2000" dirty="0">
              <a:sym typeface="Symbol" panose="05050102010706020507" pitchFamily="18" charset="2"/>
            </a:endParaRPr>
          </a:p>
          <a:p>
            <a:pPr marL="1162050" indent="-342900">
              <a:lnSpc>
                <a:spcPct val="90000"/>
              </a:lnSpc>
              <a:spcAft>
                <a:spcPts val="600"/>
              </a:spcAft>
              <a:buFont typeface="Wingdings" panose="05000000000000000000" pitchFamily="2" charset="2"/>
              <a:buChar char="Ø"/>
            </a:pPr>
            <a:r>
              <a:rPr lang="en-US" sz="2000" i="1" dirty="0" err="1">
                <a:solidFill>
                  <a:schemeClr val="tx2">
                    <a:lumMod val="50000"/>
                    <a:lumOff val="50000"/>
                  </a:schemeClr>
                </a:solidFill>
                <a:sym typeface="Symbol" panose="05050102010706020507" pitchFamily="18" charset="2"/>
              </a:rPr>
              <a:t>Sauveteur</a:t>
            </a:r>
            <a:r>
              <a:rPr lang="en-US" sz="2000" i="1" dirty="0">
                <a:solidFill>
                  <a:schemeClr val="tx2">
                    <a:lumMod val="50000"/>
                    <a:lumOff val="50000"/>
                  </a:schemeClr>
                </a:solidFill>
                <a:sym typeface="Symbol" panose="05050102010706020507" pitchFamily="18" charset="2"/>
              </a:rPr>
              <a:t> </a:t>
            </a:r>
            <a:r>
              <a:rPr lang="en-US" sz="2000" i="1" dirty="0" err="1">
                <a:solidFill>
                  <a:schemeClr val="tx2">
                    <a:lumMod val="50000"/>
                    <a:lumOff val="50000"/>
                  </a:schemeClr>
                </a:solidFill>
                <a:sym typeface="Symbol" panose="05050102010706020507" pitchFamily="18" charset="2"/>
              </a:rPr>
              <a:t>Secouriste</a:t>
            </a:r>
            <a:r>
              <a:rPr lang="en-US" sz="2000" i="1" dirty="0">
                <a:solidFill>
                  <a:schemeClr val="tx2">
                    <a:lumMod val="50000"/>
                    <a:lumOff val="50000"/>
                  </a:schemeClr>
                </a:solidFill>
                <a:sym typeface="Symbol" panose="05050102010706020507" pitchFamily="18" charset="2"/>
              </a:rPr>
              <a:t> du Travail (SST)</a:t>
            </a:r>
          </a:p>
          <a:p>
            <a:pPr marL="1162050" indent="-342900">
              <a:lnSpc>
                <a:spcPct val="90000"/>
              </a:lnSpc>
              <a:spcAft>
                <a:spcPts val="600"/>
              </a:spcAft>
              <a:buFont typeface="Wingdings" panose="05000000000000000000" pitchFamily="2" charset="2"/>
              <a:buChar char="Ø"/>
            </a:pPr>
            <a:r>
              <a:rPr lang="en-US" sz="2000" i="1" dirty="0">
                <a:solidFill>
                  <a:schemeClr val="tx2">
                    <a:lumMod val="50000"/>
                    <a:lumOff val="50000"/>
                  </a:schemeClr>
                </a:solidFill>
                <a:sym typeface="Symbol" panose="05050102010706020507" pitchFamily="18" charset="2"/>
              </a:rPr>
              <a:t>Guide-File et Serre-File (GFSF)</a:t>
            </a:r>
          </a:p>
          <a:p>
            <a:pPr marL="1162050" indent="-342900">
              <a:lnSpc>
                <a:spcPct val="90000"/>
              </a:lnSpc>
              <a:spcAft>
                <a:spcPts val="600"/>
              </a:spcAft>
              <a:buFont typeface="Wingdings" panose="05000000000000000000" pitchFamily="2" charset="2"/>
              <a:buChar char="Ø"/>
            </a:pPr>
            <a:r>
              <a:rPr lang="en-US" sz="2000" i="1" dirty="0" err="1">
                <a:solidFill>
                  <a:schemeClr val="tx2">
                    <a:lumMod val="50000"/>
                    <a:lumOff val="50000"/>
                  </a:schemeClr>
                </a:solidFill>
                <a:sym typeface="Symbol" panose="05050102010706020507" pitchFamily="18" charset="2"/>
              </a:rPr>
              <a:t>Equipier</a:t>
            </a:r>
            <a:r>
              <a:rPr lang="en-US" sz="2000" i="1" dirty="0">
                <a:solidFill>
                  <a:schemeClr val="tx2">
                    <a:lumMod val="50000"/>
                    <a:lumOff val="50000"/>
                  </a:schemeClr>
                </a:solidFill>
                <a:sym typeface="Symbol" panose="05050102010706020507" pitchFamily="18" charset="2"/>
              </a:rPr>
              <a:t> </a:t>
            </a:r>
            <a:r>
              <a:rPr lang="en-US" sz="2000" i="1" dirty="0" err="1">
                <a:solidFill>
                  <a:schemeClr val="tx2">
                    <a:lumMod val="50000"/>
                    <a:lumOff val="50000"/>
                  </a:schemeClr>
                </a:solidFill>
                <a:sym typeface="Symbol" panose="05050102010706020507" pitchFamily="18" charset="2"/>
              </a:rPr>
              <a:t>Incendie</a:t>
            </a:r>
            <a:endParaRPr lang="en-US" sz="2000" i="1" dirty="0">
              <a:solidFill>
                <a:schemeClr val="tx2">
                  <a:lumMod val="50000"/>
                  <a:lumOff val="50000"/>
                </a:schemeClr>
              </a:solidFill>
              <a:sym typeface="Symbol" panose="05050102010706020507" pitchFamily="18" charset="2"/>
            </a:endParaRPr>
          </a:p>
          <a:p>
            <a:pPr marL="1162050" indent="-342900">
              <a:lnSpc>
                <a:spcPct val="90000"/>
              </a:lnSpc>
              <a:spcAft>
                <a:spcPts val="600"/>
              </a:spcAft>
              <a:buFont typeface="Wingdings" panose="05000000000000000000" pitchFamily="2" charset="2"/>
              <a:buChar char="Ø"/>
            </a:pPr>
            <a:r>
              <a:rPr lang="en-US" sz="2000" i="1" dirty="0" err="1">
                <a:solidFill>
                  <a:schemeClr val="tx2">
                    <a:lumMod val="50000"/>
                    <a:lumOff val="50000"/>
                  </a:schemeClr>
                </a:solidFill>
                <a:sym typeface="Symbol" panose="05050102010706020507" pitchFamily="18" charset="2"/>
              </a:rPr>
              <a:t>Habilité</a:t>
            </a:r>
            <a:r>
              <a:rPr lang="en-US" sz="2000" i="1" dirty="0">
                <a:solidFill>
                  <a:schemeClr val="tx2">
                    <a:lumMod val="50000"/>
                    <a:lumOff val="50000"/>
                  </a:schemeClr>
                </a:solidFill>
                <a:sym typeface="Symbol" panose="05050102010706020507" pitchFamily="18" charset="2"/>
              </a:rPr>
              <a:t> </a:t>
            </a:r>
            <a:r>
              <a:rPr lang="en-US" sz="2000" i="1" dirty="0" err="1">
                <a:solidFill>
                  <a:schemeClr val="tx2">
                    <a:lumMod val="50000"/>
                    <a:lumOff val="50000"/>
                  </a:schemeClr>
                </a:solidFill>
                <a:sym typeface="Symbol" panose="05050102010706020507" pitchFamily="18" charset="2"/>
              </a:rPr>
              <a:t>électrique</a:t>
            </a:r>
            <a:r>
              <a:rPr lang="en-US" sz="2000" i="1" dirty="0">
                <a:solidFill>
                  <a:schemeClr val="tx2">
                    <a:lumMod val="50000"/>
                    <a:lumOff val="50000"/>
                  </a:schemeClr>
                </a:solidFill>
                <a:sym typeface="Symbol" panose="05050102010706020507" pitchFamily="18" charset="2"/>
              </a:rPr>
              <a:t> </a:t>
            </a:r>
          </a:p>
          <a:p>
            <a:pPr marL="1162050" indent="-342900">
              <a:lnSpc>
                <a:spcPct val="90000"/>
              </a:lnSpc>
              <a:spcAft>
                <a:spcPts val="600"/>
              </a:spcAft>
              <a:buFont typeface="Wingdings" panose="05000000000000000000" pitchFamily="2" charset="2"/>
              <a:buChar char="Ø"/>
            </a:pPr>
            <a:r>
              <a:rPr lang="en-US" sz="2000" i="1" dirty="0">
                <a:solidFill>
                  <a:schemeClr val="tx2">
                    <a:lumMod val="50000"/>
                    <a:lumOff val="50000"/>
                  </a:schemeClr>
                </a:solidFill>
              </a:rPr>
              <a:t>Assistant de Prevention (AP)</a:t>
            </a:r>
          </a:p>
          <a:p>
            <a:pPr marL="1162050" indent="-342900">
              <a:lnSpc>
                <a:spcPct val="90000"/>
              </a:lnSpc>
              <a:spcAft>
                <a:spcPts val="600"/>
              </a:spcAft>
              <a:buFont typeface="Wingdings" panose="05000000000000000000" pitchFamily="2" charset="2"/>
              <a:buChar char="Ø"/>
            </a:pPr>
            <a:r>
              <a:rPr lang="en-US" sz="2000" i="1" dirty="0">
                <a:solidFill>
                  <a:schemeClr val="tx2">
                    <a:lumMod val="50000"/>
                    <a:lumOff val="50000"/>
                  </a:schemeClr>
                </a:solidFill>
              </a:rPr>
              <a:t>Personne </a:t>
            </a:r>
            <a:r>
              <a:rPr lang="en-US" sz="2000" i="1" dirty="0" err="1">
                <a:solidFill>
                  <a:schemeClr val="tx2">
                    <a:lumMod val="50000"/>
                    <a:lumOff val="50000"/>
                  </a:schemeClr>
                </a:solidFill>
              </a:rPr>
              <a:t>Compétente</a:t>
            </a:r>
            <a:r>
              <a:rPr lang="en-US" sz="2000" i="1" dirty="0">
                <a:solidFill>
                  <a:schemeClr val="tx2">
                    <a:lumMod val="50000"/>
                    <a:lumOff val="50000"/>
                  </a:schemeClr>
                </a:solidFill>
              </a:rPr>
              <a:t> en Radioprotection (PCR)</a:t>
            </a:r>
          </a:p>
          <a:p>
            <a:pPr marL="1162050" indent="-342900">
              <a:lnSpc>
                <a:spcPct val="90000"/>
              </a:lnSpc>
              <a:spcAft>
                <a:spcPts val="600"/>
              </a:spcAft>
              <a:buFont typeface="Wingdings" panose="05000000000000000000" pitchFamily="2" charset="2"/>
              <a:buChar char="Ø"/>
            </a:pPr>
            <a:r>
              <a:rPr lang="en-US" sz="2000" i="1" dirty="0" err="1">
                <a:solidFill>
                  <a:schemeClr val="tx2">
                    <a:lumMod val="50000"/>
                    <a:lumOff val="50000"/>
                  </a:schemeClr>
                </a:solidFill>
              </a:rPr>
              <a:t>Membre</a:t>
            </a:r>
            <a:r>
              <a:rPr lang="en-US" sz="2000" i="1" dirty="0">
                <a:solidFill>
                  <a:schemeClr val="tx2">
                    <a:lumMod val="50000"/>
                    <a:lumOff val="50000"/>
                  </a:schemeClr>
                </a:solidFill>
              </a:rPr>
              <a:t> de la Commission Locale Santé et </a:t>
            </a:r>
            <a:r>
              <a:rPr lang="en-US" sz="2000" i="1" dirty="0" err="1">
                <a:solidFill>
                  <a:schemeClr val="tx2">
                    <a:lumMod val="50000"/>
                    <a:lumOff val="50000"/>
                  </a:schemeClr>
                </a:solidFill>
              </a:rPr>
              <a:t>Sécurité</a:t>
            </a:r>
            <a:r>
              <a:rPr lang="en-US" sz="2000" i="1" dirty="0">
                <a:solidFill>
                  <a:schemeClr val="tx2">
                    <a:lumMod val="50000"/>
                    <a:lumOff val="50000"/>
                  </a:schemeClr>
                </a:solidFill>
              </a:rPr>
              <a:t> au Travail (CLSST)</a:t>
            </a:r>
          </a:p>
        </p:txBody>
      </p:sp>
      <p:pic>
        <p:nvPicPr>
          <p:cNvPr id="4" name="Image 3">
            <a:extLst>
              <a:ext uri="{FF2B5EF4-FFF2-40B4-BE49-F238E27FC236}">
                <a16:creationId xmlns:a16="http://schemas.microsoft.com/office/drawing/2014/main" id="{05E7D425-DF73-0CD1-D3B7-C52987CFD316}"/>
              </a:ext>
            </a:extLst>
          </p:cNvPr>
          <p:cNvPicPr>
            <a:picLocks noChangeAspect="1"/>
          </p:cNvPicPr>
          <p:nvPr/>
        </p:nvPicPr>
        <p:blipFill>
          <a:blip r:embed="rId2"/>
          <a:stretch>
            <a:fillRect/>
          </a:stretch>
        </p:blipFill>
        <p:spPr>
          <a:xfrm>
            <a:off x="7168069" y="232035"/>
            <a:ext cx="4357181" cy="6393929"/>
          </a:xfrm>
          <a:prstGeom prst="rect">
            <a:avLst/>
          </a:prstGeom>
          <a:ln>
            <a:solidFill>
              <a:schemeClr val="accent1"/>
            </a:solidFill>
          </a:ln>
        </p:spPr>
      </p:pic>
      <p:sp>
        <p:nvSpPr>
          <p:cNvPr id="2" name="ZoneTexte 1">
            <a:extLst>
              <a:ext uri="{FF2B5EF4-FFF2-40B4-BE49-F238E27FC236}">
                <a16:creationId xmlns:a16="http://schemas.microsoft.com/office/drawing/2014/main" id="{8604B7B7-BBE1-9DB9-EA87-94F6AE47D0F8}"/>
              </a:ext>
            </a:extLst>
          </p:cNvPr>
          <p:cNvSpPr txBox="1"/>
          <p:nvPr/>
        </p:nvSpPr>
        <p:spPr>
          <a:xfrm>
            <a:off x="-27965" y="232035"/>
            <a:ext cx="7516236" cy="963472"/>
          </a:xfrm>
          <a:prstGeom prst="rect">
            <a:avLst/>
          </a:prstGeom>
        </p:spPr>
        <p:txBody>
          <a:bodyPr vert="horz" lIns="91440" tIns="45720" rIns="91440" bIns="45720" rtlCol="0">
            <a:normAutofit lnSpcReduction="10000"/>
          </a:bodyPr>
          <a:lstStyle/>
          <a:p>
            <a:pPr>
              <a:lnSpc>
                <a:spcPct val="90000"/>
              </a:lnSpc>
              <a:spcAft>
                <a:spcPts val="600"/>
              </a:spcAft>
            </a:pPr>
            <a:r>
              <a:rPr lang="en-US" sz="2800" b="1" dirty="0">
                <a:solidFill>
                  <a:srgbClr val="0070C0"/>
                </a:solidFill>
                <a:latin typeface="Book Antiqua" panose="02040602050305030304" pitchFamily="18" charset="0"/>
                <a:ea typeface="+mj-ea"/>
                <a:cs typeface="+mj-cs"/>
              </a:rPr>
              <a:t>Savoir à qui </a:t>
            </a:r>
            <a:r>
              <a:rPr lang="en-US" sz="2800" b="1" dirty="0" err="1">
                <a:solidFill>
                  <a:srgbClr val="0070C0"/>
                </a:solidFill>
                <a:latin typeface="Book Antiqua" panose="02040602050305030304" pitchFamily="18" charset="0"/>
                <a:ea typeface="+mj-ea"/>
                <a:cs typeface="+mj-cs"/>
              </a:rPr>
              <a:t>s’adresser</a:t>
            </a:r>
            <a:r>
              <a:rPr lang="en-US" sz="2800" b="1" dirty="0">
                <a:solidFill>
                  <a:srgbClr val="0070C0"/>
                </a:solidFill>
                <a:latin typeface="Book Antiqua" panose="02040602050305030304" pitchFamily="18" charset="0"/>
                <a:ea typeface="+mj-ea"/>
                <a:cs typeface="+mj-cs"/>
              </a:rPr>
              <a:t> en </a:t>
            </a:r>
            <a:r>
              <a:rPr lang="en-US" sz="2800" b="1" dirty="0" err="1">
                <a:solidFill>
                  <a:srgbClr val="0070C0"/>
                </a:solidFill>
                <a:latin typeface="Book Antiqua" panose="02040602050305030304" pitchFamily="18" charset="0"/>
                <a:ea typeface="+mj-ea"/>
                <a:cs typeface="+mj-cs"/>
              </a:rPr>
              <a:t>cas</a:t>
            </a:r>
            <a:r>
              <a:rPr lang="en-US" sz="2800" b="1" dirty="0">
                <a:solidFill>
                  <a:srgbClr val="0070C0"/>
                </a:solidFill>
                <a:latin typeface="Book Antiqua" panose="02040602050305030304" pitchFamily="18" charset="0"/>
                <a:ea typeface="+mj-ea"/>
                <a:cs typeface="+mj-cs"/>
              </a:rPr>
              <a:t> de </a:t>
            </a:r>
            <a:r>
              <a:rPr lang="en-US" sz="2800" b="1" dirty="0" err="1">
                <a:solidFill>
                  <a:srgbClr val="0070C0"/>
                </a:solidFill>
                <a:latin typeface="Book Antiqua" panose="02040602050305030304" pitchFamily="18" charset="0"/>
                <a:ea typeface="+mj-ea"/>
                <a:cs typeface="+mj-cs"/>
              </a:rPr>
              <a:t>besoin</a:t>
            </a:r>
            <a:r>
              <a:rPr lang="en-US" sz="2800" b="1" dirty="0">
                <a:solidFill>
                  <a:srgbClr val="0070C0"/>
                </a:solidFill>
                <a:latin typeface="Book Antiqua" panose="02040602050305030304" pitchFamily="18" charset="0"/>
                <a:ea typeface="+mj-ea"/>
                <a:cs typeface="+mj-cs"/>
              </a:rPr>
              <a:t> …</a:t>
            </a:r>
          </a:p>
          <a:p>
            <a:pPr algn="ctr">
              <a:lnSpc>
                <a:spcPct val="90000"/>
              </a:lnSpc>
              <a:spcAft>
                <a:spcPts val="600"/>
              </a:spcAft>
            </a:pPr>
            <a:r>
              <a:rPr lang="en-US" sz="2800" b="1" dirty="0">
                <a:solidFill>
                  <a:srgbClr val="0070C0"/>
                </a:solidFill>
                <a:latin typeface="Book Antiqua" panose="02040602050305030304" pitchFamily="18" charset="0"/>
                <a:ea typeface="+mj-ea"/>
                <a:cs typeface="+mj-cs"/>
                <a:sym typeface="Symbol" panose="05050102010706020507" pitchFamily="18" charset="2"/>
              </a:rPr>
              <a:t></a:t>
            </a:r>
            <a:endParaRPr lang="en-US" sz="2800" b="1" dirty="0">
              <a:solidFill>
                <a:srgbClr val="0070C0"/>
              </a:solidFill>
              <a:latin typeface="Book Antiqua" panose="02040602050305030304" pitchFamily="18" charset="0"/>
              <a:ea typeface="+mj-ea"/>
              <a:cs typeface="+mj-cs"/>
            </a:endParaRPr>
          </a:p>
          <a:p>
            <a:pPr>
              <a:lnSpc>
                <a:spcPct val="90000"/>
              </a:lnSpc>
              <a:spcAft>
                <a:spcPts val="600"/>
              </a:spcAft>
            </a:pPr>
            <a:endParaRPr lang="en-US" sz="2800" b="1" dirty="0">
              <a:solidFill>
                <a:srgbClr val="0070C0"/>
              </a:solidFill>
              <a:latin typeface="Book Antiqua" panose="02040602050305030304" pitchFamily="18" charset="0"/>
              <a:ea typeface="+mj-ea"/>
              <a:cs typeface="+mj-cs"/>
            </a:endParaRPr>
          </a:p>
          <a:p>
            <a:pPr>
              <a:lnSpc>
                <a:spcPct val="90000"/>
              </a:lnSpc>
              <a:spcAft>
                <a:spcPts val="600"/>
              </a:spcAft>
            </a:pPr>
            <a:endParaRPr lang="en-US" dirty="0"/>
          </a:p>
        </p:txBody>
      </p:sp>
      <p:sp>
        <p:nvSpPr>
          <p:cNvPr id="3" name="ZoneTexte 2">
            <a:extLst>
              <a:ext uri="{FF2B5EF4-FFF2-40B4-BE49-F238E27FC236}">
                <a16:creationId xmlns:a16="http://schemas.microsoft.com/office/drawing/2014/main" id="{E0290FFF-C55E-1462-F5B9-6A68C919FF04}"/>
              </a:ext>
            </a:extLst>
          </p:cNvPr>
          <p:cNvSpPr txBox="1"/>
          <p:nvPr/>
        </p:nvSpPr>
        <p:spPr>
          <a:xfrm>
            <a:off x="-13983" y="4944665"/>
            <a:ext cx="7488271" cy="1158046"/>
          </a:xfrm>
          <a:prstGeom prst="rect">
            <a:avLst/>
          </a:prstGeom>
        </p:spPr>
        <p:txBody>
          <a:bodyPr vert="horz" lIns="91440" tIns="45720" rIns="91440" bIns="45720" rtlCol="0">
            <a:normAutofit lnSpcReduction="10000"/>
          </a:bodyPr>
          <a:lstStyle/>
          <a:p>
            <a:pPr>
              <a:lnSpc>
                <a:spcPct val="90000"/>
              </a:lnSpc>
              <a:spcAft>
                <a:spcPts val="600"/>
              </a:spcAft>
            </a:pPr>
            <a:r>
              <a:rPr lang="en-US" sz="2400" b="1" dirty="0" err="1">
                <a:solidFill>
                  <a:srgbClr val="0070C0"/>
                </a:solidFill>
                <a:latin typeface="Book Antiqua" panose="02040602050305030304" pitchFamily="18" charset="0"/>
                <a:ea typeface="+mj-ea"/>
                <a:cs typeface="+mj-cs"/>
              </a:rPr>
              <a:t>Où</a:t>
            </a:r>
            <a:r>
              <a:rPr lang="en-US" sz="2400" b="1" dirty="0">
                <a:solidFill>
                  <a:srgbClr val="0070C0"/>
                </a:solidFill>
                <a:latin typeface="Book Antiqua" panose="02040602050305030304" pitchFamily="18" charset="0"/>
                <a:ea typeface="+mj-ea"/>
                <a:cs typeface="+mj-cs"/>
              </a:rPr>
              <a:t> </a:t>
            </a:r>
            <a:r>
              <a:rPr lang="en-US" sz="2400" b="1" dirty="0" err="1">
                <a:solidFill>
                  <a:srgbClr val="0070C0"/>
                </a:solidFill>
                <a:latin typeface="Book Antiqua" panose="02040602050305030304" pitchFamily="18" charset="0"/>
                <a:ea typeface="+mj-ea"/>
                <a:cs typeface="+mj-cs"/>
              </a:rPr>
              <a:t>trouver</a:t>
            </a:r>
            <a:r>
              <a:rPr lang="en-US" sz="2400" b="1" dirty="0">
                <a:solidFill>
                  <a:srgbClr val="0070C0"/>
                </a:solidFill>
                <a:latin typeface="Book Antiqua" panose="02040602050305030304" pitchFamily="18" charset="0"/>
                <a:ea typeface="+mj-ea"/>
                <a:cs typeface="+mj-cs"/>
              </a:rPr>
              <a:t> des documents en </a:t>
            </a:r>
            <a:r>
              <a:rPr lang="en-US" sz="2400" b="1" dirty="0" err="1">
                <a:solidFill>
                  <a:srgbClr val="0070C0"/>
                </a:solidFill>
                <a:latin typeface="Book Antiqua" panose="02040602050305030304" pitchFamily="18" charset="0"/>
                <a:ea typeface="+mj-ea"/>
                <a:cs typeface="+mj-cs"/>
              </a:rPr>
              <a:t>cas</a:t>
            </a:r>
            <a:r>
              <a:rPr lang="en-US" sz="2400" b="1" dirty="0">
                <a:solidFill>
                  <a:srgbClr val="0070C0"/>
                </a:solidFill>
                <a:latin typeface="Book Antiqua" panose="02040602050305030304" pitchFamily="18" charset="0"/>
                <a:ea typeface="+mj-ea"/>
                <a:cs typeface="+mj-cs"/>
              </a:rPr>
              <a:t> de </a:t>
            </a:r>
            <a:r>
              <a:rPr lang="en-US" sz="2400" b="1" dirty="0" err="1">
                <a:solidFill>
                  <a:srgbClr val="0070C0"/>
                </a:solidFill>
                <a:latin typeface="Book Antiqua" panose="02040602050305030304" pitchFamily="18" charset="0"/>
                <a:ea typeface="+mj-ea"/>
                <a:cs typeface="+mj-cs"/>
              </a:rPr>
              <a:t>besoin</a:t>
            </a:r>
            <a:r>
              <a:rPr lang="en-US" sz="2400" b="1" dirty="0">
                <a:solidFill>
                  <a:srgbClr val="0070C0"/>
                </a:solidFill>
                <a:latin typeface="Book Antiqua" panose="02040602050305030304" pitchFamily="18" charset="0"/>
                <a:ea typeface="+mj-ea"/>
                <a:cs typeface="+mj-cs"/>
              </a:rPr>
              <a:t> …</a:t>
            </a:r>
          </a:p>
          <a:p>
            <a:pPr algn="ctr">
              <a:lnSpc>
                <a:spcPct val="90000"/>
              </a:lnSpc>
              <a:spcAft>
                <a:spcPts val="600"/>
              </a:spcAft>
            </a:pPr>
            <a:r>
              <a:rPr lang="en-US" sz="2800" b="1" dirty="0">
                <a:solidFill>
                  <a:srgbClr val="0070C0"/>
                </a:solidFill>
                <a:latin typeface="Book Antiqua" panose="02040602050305030304" pitchFamily="18" charset="0"/>
                <a:ea typeface="+mj-ea"/>
                <a:cs typeface="+mj-cs"/>
                <a:sym typeface="Symbol" panose="05050102010706020507" pitchFamily="18" charset="2"/>
              </a:rPr>
              <a:t></a:t>
            </a:r>
            <a:endParaRPr lang="en-US" sz="2800" b="1" dirty="0">
              <a:solidFill>
                <a:srgbClr val="0070C0"/>
              </a:solidFill>
              <a:latin typeface="Book Antiqua" panose="02040602050305030304" pitchFamily="18" charset="0"/>
              <a:ea typeface="+mj-ea"/>
              <a:cs typeface="+mj-cs"/>
            </a:endParaRPr>
          </a:p>
          <a:p>
            <a:pPr>
              <a:lnSpc>
                <a:spcPct val="90000"/>
              </a:lnSpc>
              <a:spcAft>
                <a:spcPts val="600"/>
              </a:spcAft>
            </a:pPr>
            <a:r>
              <a:rPr lang="fr-FR" u="sng" dirty="0">
                <a:hlinkClick r:id="rId3"/>
              </a:rPr>
              <a:t>https://lpca.in2p3.fr/-Commission-Hygiene-et-Securite-.html</a:t>
            </a:r>
            <a:endParaRPr lang="en-US" i="1" dirty="0">
              <a:solidFill>
                <a:schemeClr val="tx2">
                  <a:lumMod val="50000"/>
                  <a:lumOff val="50000"/>
                </a:schemeClr>
              </a:solidFill>
            </a:endParaRPr>
          </a:p>
        </p:txBody>
      </p:sp>
      <p:sp>
        <p:nvSpPr>
          <p:cNvPr id="7" name="ZoneTexte 6">
            <a:extLst>
              <a:ext uri="{FF2B5EF4-FFF2-40B4-BE49-F238E27FC236}">
                <a16:creationId xmlns:a16="http://schemas.microsoft.com/office/drawing/2014/main" id="{012AF463-CFA6-B6EE-A56E-8FA3767DBC84}"/>
              </a:ext>
            </a:extLst>
          </p:cNvPr>
          <p:cNvSpPr txBox="1"/>
          <p:nvPr/>
        </p:nvSpPr>
        <p:spPr>
          <a:xfrm>
            <a:off x="11084053" y="3886200"/>
            <a:ext cx="986351" cy="1108637"/>
          </a:xfrm>
          <a:prstGeom prst="rect">
            <a:avLst/>
          </a:prstGeom>
          <a:noFill/>
        </p:spPr>
        <p:txBody>
          <a:bodyPr wrap="square">
            <a:spAutoFit/>
          </a:bodyPr>
          <a:lstStyle/>
          <a:p>
            <a:pPr>
              <a:lnSpc>
                <a:spcPct val="107000"/>
              </a:lnSpc>
              <a:spcAft>
                <a:spcPts val="800"/>
              </a:spcAft>
            </a:pPr>
            <a:r>
              <a:rPr lang="fr-FR" sz="1400" kern="150" dirty="0">
                <a:solidFill>
                  <a:srgbClr val="000000"/>
                </a:solidFill>
                <a:effectLst/>
                <a:latin typeface="Calibri" panose="020F0502020204030204" pitchFamily="34" charset="0"/>
                <a:ea typeface="Noto Serif CJK SC"/>
                <a:cs typeface="Calibri" panose="020F0502020204030204" pitchFamily="34" charset="0"/>
              </a:rPr>
              <a:t>Thierry Pilleyre</a:t>
            </a:r>
          </a:p>
          <a:p>
            <a:pPr>
              <a:lnSpc>
                <a:spcPct val="107000"/>
              </a:lnSpc>
              <a:spcAft>
                <a:spcPts val="800"/>
              </a:spcAft>
            </a:pPr>
            <a:r>
              <a:rPr lang="fr-FR" sz="1400" kern="150" dirty="0">
                <a:solidFill>
                  <a:srgbClr val="000000"/>
                </a:solidFill>
                <a:effectLst/>
                <a:latin typeface="Calibri" panose="020F0502020204030204" pitchFamily="34" charset="0"/>
                <a:ea typeface="Noto Serif CJK SC"/>
                <a:cs typeface="Calibri" panose="020F0502020204030204" pitchFamily="34" charset="0"/>
              </a:rPr>
              <a:t>Guillaume Rivrais </a:t>
            </a:r>
            <a:endParaRPr lang="fr-FR" sz="1400" dirty="0"/>
          </a:p>
        </p:txBody>
      </p:sp>
    </p:spTree>
    <p:extLst>
      <p:ext uri="{BB962C8B-B14F-4D97-AF65-F5344CB8AC3E}">
        <p14:creationId xmlns:p14="http://schemas.microsoft.com/office/powerpoint/2010/main" val="375968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B8CD14F-375A-0190-638D-6C872D62614F}"/>
              </a:ext>
            </a:extLst>
          </p:cNvPr>
          <p:cNvSpPr txBox="1"/>
          <p:nvPr/>
        </p:nvSpPr>
        <p:spPr>
          <a:xfrm>
            <a:off x="228600" y="209551"/>
            <a:ext cx="11791950" cy="6227346"/>
          </a:xfrm>
          <a:prstGeom prst="rect">
            <a:avLst/>
          </a:prstGeom>
          <a:noFill/>
        </p:spPr>
        <p:txBody>
          <a:bodyPr wrap="square" rtlCol="0">
            <a:spAutoFit/>
          </a:bodyPr>
          <a:lstStyle/>
          <a:p>
            <a:pPr algn="just">
              <a:spcBef>
                <a:spcPts val="0"/>
              </a:spcBef>
              <a:spcAft>
                <a:spcPts val="800"/>
              </a:spcAft>
            </a:pPr>
            <a:r>
              <a:rPr lang="fr-FR" sz="3200" b="1" dirty="0">
                <a:solidFill>
                  <a:srgbClr val="0070C0"/>
                </a:solidFill>
                <a:latin typeface="Book Antiqua" panose="02040602050305030304" pitchFamily="18" charset="0"/>
                <a:ea typeface="+mj-ea"/>
                <a:cs typeface="+mj-cs"/>
              </a:rPr>
              <a:t>Un petit mot sur les risques psycho-sociaux (RPS)</a:t>
            </a:r>
          </a:p>
          <a:p>
            <a:pPr algn="just">
              <a:spcBef>
                <a:spcPts val="0"/>
              </a:spcBef>
              <a:spcAft>
                <a:spcPts val="0"/>
              </a:spcAft>
            </a:pPr>
            <a:endParaRPr lang="fr-FR" sz="1800" dirty="0">
              <a:solidFill>
                <a:srgbClr val="000000"/>
              </a:solidFill>
              <a:effectLst/>
              <a:latin typeface="Book Antiqua" panose="02040602050305030304" pitchFamily="18" charset="0"/>
            </a:endParaRPr>
          </a:p>
          <a:p>
            <a:pPr algn="just"/>
            <a:r>
              <a:rPr lang="fr-FR" dirty="0">
                <a:solidFill>
                  <a:srgbClr val="000000"/>
                </a:solidFill>
                <a:latin typeface="Book Antiqua" panose="02040602050305030304" pitchFamily="18" charset="0"/>
              </a:rPr>
              <a:t>Si vous vivez difficilement votre situation de travail ou l’environnement de votre travail, le laboratoire a mis en place une cellule RPS composée de trois membres Eric Cogneras, Géraldine Fettahi et Laurine Perrot.</a:t>
            </a:r>
          </a:p>
          <a:p>
            <a:pPr algn="just"/>
            <a:endParaRPr lang="fr-FR" sz="1800" dirty="0">
              <a:solidFill>
                <a:srgbClr val="000000"/>
              </a:solidFill>
              <a:effectLst/>
              <a:latin typeface="Book Antiqua" panose="02040602050305030304" pitchFamily="18" charset="0"/>
            </a:endParaRPr>
          </a:p>
          <a:p>
            <a:pPr algn="just"/>
            <a:endParaRPr lang="fr-FR" dirty="0">
              <a:solidFill>
                <a:srgbClr val="000000"/>
              </a:solidFill>
              <a:latin typeface="Book Antiqua" panose="02040602050305030304" pitchFamily="18" charset="0"/>
            </a:endParaRPr>
          </a:p>
          <a:p>
            <a:pPr algn="just"/>
            <a:endParaRPr lang="fr-FR" sz="1800" dirty="0">
              <a:solidFill>
                <a:srgbClr val="000000"/>
              </a:solidFill>
              <a:effectLst/>
              <a:latin typeface="Book Antiqua" panose="02040602050305030304" pitchFamily="18" charset="0"/>
            </a:endParaRPr>
          </a:p>
          <a:p>
            <a:pPr algn="just"/>
            <a:endParaRPr lang="fr-FR" dirty="0">
              <a:solidFill>
                <a:srgbClr val="000000"/>
              </a:solidFill>
              <a:latin typeface="Book Antiqua" panose="02040602050305030304" pitchFamily="18" charset="0"/>
            </a:endParaRPr>
          </a:p>
          <a:p>
            <a:pPr algn="just"/>
            <a:endParaRPr lang="fr-FR" sz="1800" dirty="0">
              <a:solidFill>
                <a:srgbClr val="000000"/>
              </a:solidFill>
              <a:effectLst/>
              <a:latin typeface="Book Antiqua" panose="02040602050305030304" pitchFamily="18" charset="0"/>
            </a:endParaRPr>
          </a:p>
          <a:p>
            <a:pPr algn="just"/>
            <a:endParaRPr lang="fr-FR" dirty="0">
              <a:solidFill>
                <a:srgbClr val="000000"/>
              </a:solidFill>
              <a:latin typeface="Book Antiqua" panose="02040602050305030304" pitchFamily="18" charset="0"/>
            </a:endParaRPr>
          </a:p>
          <a:p>
            <a:pPr algn="just"/>
            <a:endParaRPr lang="fr-FR" sz="1800" dirty="0">
              <a:solidFill>
                <a:srgbClr val="000000"/>
              </a:solidFill>
              <a:effectLst/>
              <a:latin typeface="Book Antiqua" panose="02040602050305030304" pitchFamily="18" charset="0"/>
            </a:endParaRPr>
          </a:p>
          <a:p>
            <a:pPr algn="just"/>
            <a:endParaRPr lang="fr-FR" dirty="0">
              <a:solidFill>
                <a:srgbClr val="000000"/>
              </a:solidFill>
              <a:latin typeface="Book Antiqua" panose="02040602050305030304" pitchFamily="18" charset="0"/>
            </a:endParaRPr>
          </a:p>
          <a:p>
            <a:pPr algn="just"/>
            <a:endParaRPr lang="fr-FR" sz="1800" dirty="0">
              <a:solidFill>
                <a:srgbClr val="000000"/>
              </a:solidFill>
              <a:effectLst/>
              <a:latin typeface="Book Antiqua" panose="02040602050305030304" pitchFamily="18" charset="0"/>
            </a:endParaRPr>
          </a:p>
          <a:p>
            <a:pPr algn="just"/>
            <a:endParaRPr lang="fr-FR" dirty="0">
              <a:solidFill>
                <a:srgbClr val="000000"/>
              </a:solidFill>
              <a:latin typeface="Book Antiqua" panose="02040602050305030304" pitchFamily="18" charset="0"/>
            </a:endParaRPr>
          </a:p>
          <a:p>
            <a:pPr algn="just"/>
            <a:endParaRPr lang="fr-FR" sz="1800" dirty="0">
              <a:solidFill>
                <a:srgbClr val="000000"/>
              </a:solidFill>
              <a:effectLst/>
              <a:latin typeface="Book Antiqua" panose="02040602050305030304" pitchFamily="18" charset="0"/>
            </a:endParaRPr>
          </a:p>
          <a:p>
            <a:pPr algn="just">
              <a:spcBef>
                <a:spcPts val="0"/>
              </a:spcBef>
              <a:spcAft>
                <a:spcPts val="0"/>
              </a:spcAft>
            </a:pPr>
            <a:r>
              <a:rPr lang="fr-FR" dirty="0">
                <a:solidFill>
                  <a:srgbClr val="000000"/>
                </a:solidFill>
                <a:latin typeface="Book Antiqua" panose="02040602050305030304" pitchFamily="18" charset="0"/>
              </a:rPr>
              <a:t>	</a:t>
            </a:r>
          </a:p>
          <a:p>
            <a:pPr marL="1438275" algn="just">
              <a:spcBef>
                <a:spcPts val="0"/>
              </a:spcBef>
              <a:spcAft>
                <a:spcPts val="0"/>
              </a:spcAft>
              <a:buFont typeface="Wingdings" panose="05000000000000000000" pitchFamily="2" charset="2"/>
              <a:buChar char="Ø"/>
            </a:pPr>
            <a:r>
              <a:rPr lang="fr-FR" sz="1800" dirty="0">
                <a:solidFill>
                  <a:srgbClr val="000000"/>
                </a:solidFill>
                <a:effectLst/>
                <a:latin typeface="Book Antiqua" panose="02040602050305030304" pitchFamily="18" charset="0"/>
              </a:rPr>
              <a:t>	vous pouvez envoyer un mail à </a:t>
            </a:r>
            <a:r>
              <a:rPr lang="fr-FR" sz="1800" u="sng" dirty="0">
                <a:solidFill>
                  <a:srgbClr val="0000FF"/>
                </a:solidFill>
                <a:effectLst/>
                <a:latin typeface="Book Antiqua" panose="02040602050305030304" pitchFamily="18" charset="0"/>
                <a:hlinkClick r:id="rId2" tooltip="mailto:spr@uca.fr"/>
              </a:rPr>
              <a:t>spr@uca.fr</a:t>
            </a:r>
            <a:r>
              <a:rPr lang="fr-FR" sz="1800" dirty="0">
                <a:solidFill>
                  <a:srgbClr val="000000"/>
                </a:solidFill>
                <a:effectLst/>
                <a:latin typeface="Book Antiqua" panose="02040602050305030304" pitchFamily="18" charset="0"/>
              </a:rPr>
              <a:t> (Université)</a:t>
            </a:r>
          </a:p>
          <a:p>
            <a:pPr marL="1438275" algn="just">
              <a:spcBef>
                <a:spcPts val="0"/>
              </a:spcBef>
              <a:spcAft>
                <a:spcPts val="0"/>
              </a:spcAft>
              <a:buFont typeface="Wingdings" panose="05000000000000000000" pitchFamily="2" charset="2"/>
              <a:buChar char="Ø"/>
            </a:pPr>
            <a:r>
              <a:rPr lang="fr-FR" dirty="0">
                <a:solidFill>
                  <a:srgbClr val="000000"/>
                </a:solidFill>
                <a:latin typeface="Book Antiqua" panose="02040602050305030304" pitchFamily="18" charset="0"/>
              </a:rPr>
              <a:t>	vous pouvez demander de l’aide au</a:t>
            </a:r>
            <a:r>
              <a:rPr lang="fr-FR" sz="1800" dirty="0">
                <a:solidFill>
                  <a:srgbClr val="000000"/>
                </a:solidFill>
                <a:effectLst/>
                <a:latin typeface="Book Antiqua" panose="02040602050305030304" pitchFamily="18" charset="0"/>
              </a:rPr>
              <a:t> médecin de prévention, à l’assistante sociale des personnels et aux infirmières de médecine du travail </a:t>
            </a:r>
          </a:p>
          <a:p>
            <a:pPr algn="just">
              <a:spcBef>
                <a:spcPts val="0"/>
              </a:spcBef>
              <a:spcAft>
                <a:spcPts val="0"/>
              </a:spcAft>
            </a:pPr>
            <a:endParaRPr lang="fr-FR" sz="1800" b="1" dirty="0">
              <a:solidFill>
                <a:srgbClr val="000000"/>
              </a:solidFill>
              <a:effectLst/>
              <a:latin typeface="Book Antiqua" panose="02040602050305030304" pitchFamily="18" charset="0"/>
            </a:endParaRPr>
          </a:p>
          <a:p>
            <a:endParaRPr lang="fr-FR" dirty="0"/>
          </a:p>
        </p:txBody>
      </p:sp>
      <p:pic>
        <p:nvPicPr>
          <p:cNvPr id="4" name="Image 3" descr="Une image contenant Visage humain, personne, sourire, gorge&#10;&#10;Le contenu généré par l’IA peut être incorrect.">
            <a:extLst>
              <a:ext uri="{FF2B5EF4-FFF2-40B4-BE49-F238E27FC236}">
                <a16:creationId xmlns:a16="http://schemas.microsoft.com/office/drawing/2014/main" id="{D860097E-90DB-8D0E-08A8-2B9396DC3E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3075" y="2129981"/>
            <a:ext cx="2063000" cy="2139408"/>
          </a:xfrm>
          <a:prstGeom prst="ellipse">
            <a:avLst/>
          </a:prstGeom>
          <a:ln>
            <a:noFill/>
          </a:ln>
          <a:effectLst>
            <a:softEdge rad="112500"/>
          </a:effectLst>
        </p:spPr>
      </p:pic>
      <p:pic>
        <p:nvPicPr>
          <p:cNvPr id="5" name="Image 4" descr="Une image contenant Visage humain, personne, sourire, intérieur&#10;&#10;Le contenu généré par l’IA peut être incorrect.">
            <a:extLst>
              <a:ext uri="{FF2B5EF4-FFF2-40B4-BE49-F238E27FC236}">
                <a16:creationId xmlns:a16="http://schemas.microsoft.com/office/drawing/2014/main" id="{765710B0-551F-A612-683A-E3F2D697DC0E}"/>
              </a:ext>
            </a:extLst>
          </p:cNvPr>
          <p:cNvPicPr>
            <a:picLocks noChangeAspect="1"/>
          </p:cNvPicPr>
          <p:nvPr/>
        </p:nvPicPr>
        <p:blipFill>
          <a:blip r:embed="rId4">
            <a:extLst>
              <a:ext uri="{28A0092B-C50C-407E-A947-70E740481C1C}">
                <a14:useLocalDpi xmlns:a14="http://schemas.microsoft.com/office/drawing/2010/main" val="0"/>
              </a:ext>
            </a:extLst>
          </a:blip>
          <a:srcRect l="23664" t="8297" r="-479" b="15322"/>
          <a:stretch>
            <a:fillRect/>
          </a:stretch>
        </p:blipFill>
        <p:spPr>
          <a:xfrm>
            <a:off x="7770777" y="2129981"/>
            <a:ext cx="2063000" cy="2139408"/>
          </a:xfrm>
          <a:prstGeom prst="ellipse">
            <a:avLst/>
          </a:prstGeom>
          <a:ln>
            <a:noFill/>
          </a:ln>
          <a:effectLst>
            <a:softEdge rad="112500"/>
          </a:effectLst>
        </p:spPr>
      </p:pic>
      <p:pic>
        <p:nvPicPr>
          <p:cNvPr id="6" name="Image 5">
            <a:extLst>
              <a:ext uri="{FF2B5EF4-FFF2-40B4-BE49-F238E27FC236}">
                <a16:creationId xmlns:a16="http://schemas.microsoft.com/office/drawing/2014/main" id="{60F8E6B0-ECA6-7BB7-8748-695008CD67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6711" y="1990054"/>
            <a:ext cx="1814513" cy="2322577"/>
          </a:xfrm>
          <a:prstGeom prst="ellipse">
            <a:avLst/>
          </a:prstGeom>
          <a:ln>
            <a:noFill/>
          </a:ln>
          <a:effectLst>
            <a:softEdge rad="112500"/>
          </a:effectLst>
        </p:spPr>
      </p:pic>
    </p:spTree>
    <p:extLst>
      <p:ext uri="{BB962C8B-B14F-4D97-AF65-F5344CB8AC3E}">
        <p14:creationId xmlns:p14="http://schemas.microsoft.com/office/powerpoint/2010/main" val="2551464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8E5C3-44A8-2A8A-6841-4071AA8C0C51}"/>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0BBF0F11-A778-DB3F-64E1-D11CE34CBDB5}"/>
              </a:ext>
            </a:extLst>
          </p:cNvPr>
          <p:cNvSpPr txBox="1"/>
          <p:nvPr/>
        </p:nvSpPr>
        <p:spPr>
          <a:xfrm>
            <a:off x="228600" y="209551"/>
            <a:ext cx="11791950" cy="2626360"/>
          </a:xfrm>
          <a:prstGeom prst="rect">
            <a:avLst/>
          </a:prstGeom>
          <a:noFill/>
        </p:spPr>
        <p:txBody>
          <a:bodyPr wrap="square" rtlCol="0">
            <a:spAutoFit/>
          </a:bodyPr>
          <a:lstStyle/>
          <a:p>
            <a:pPr algn="just">
              <a:spcBef>
                <a:spcPts val="0"/>
              </a:spcBef>
              <a:spcAft>
                <a:spcPts val="800"/>
              </a:spcAft>
            </a:pPr>
            <a:r>
              <a:rPr lang="fr-FR" sz="3200" b="1" dirty="0">
                <a:solidFill>
                  <a:srgbClr val="0070C0"/>
                </a:solidFill>
                <a:latin typeface="Book Antiqua" panose="02040602050305030304" pitchFamily="18" charset="0"/>
                <a:ea typeface="+mj-ea"/>
                <a:cs typeface="+mj-cs"/>
              </a:rPr>
              <a:t>Un petit mot sur les risques psycho-sociaux (RPS)</a:t>
            </a:r>
          </a:p>
          <a:p>
            <a:pPr algn="just">
              <a:spcBef>
                <a:spcPts val="0"/>
              </a:spcBef>
              <a:spcAft>
                <a:spcPts val="0"/>
              </a:spcAft>
            </a:pPr>
            <a:endParaRPr lang="fr-FR" sz="1800" dirty="0">
              <a:solidFill>
                <a:srgbClr val="000000"/>
              </a:solidFill>
              <a:effectLst/>
              <a:latin typeface="Book Antiqua" panose="02040602050305030304" pitchFamily="18" charset="0"/>
            </a:endParaRPr>
          </a:p>
          <a:p>
            <a:pPr algn="just">
              <a:spcBef>
                <a:spcPts val="0"/>
              </a:spcBef>
              <a:spcAft>
                <a:spcPts val="0"/>
              </a:spcAft>
            </a:pPr>
            <a:r>
              <a:rPr lang="fr-FR" sz="1800" dirty="0">
                <a:solidFill>
                  <a:srgbClr val="000000"/>
                </a:solidFill>
                <a:effectLst/>
                <a:latin typeface="Book Antiqua" panose="02040602050305030304" pitchFamily="18" charset="0"/>
              </a:rPr>
              <a:t>En cas d’agression par un membre du laboratoire, une procédure de déclaration a été mise en place. Un document est à remplir et à faire parvenir au directeur ; ce dernier avisera sur la marche à suivre.</a:t>
            </a:r>
            <a:endParaRPr lang="fr-FR" dirty="0">
              <a:effectLst/>
            </a:endParaRPr>
          </a:p>
          <a:p>
            <a:pPr algn="just">
              <a:spcBef>
                <a:spcPts val="0"/>
              </a:spcBef>
              <a:spcAft>
                <a:spcPts val="0"/>
              </a:spcAft>
            </a:pPr>
            <a:r>
              <a:rPr lang="fr-FR" dirty="0">
                <a:effectLst/>
              </a:rPr>
              <a:t> </a:t>
            </a:r>
          </a:p>
          <a:p>
            <a:pPr algn="just">
              <a:spcBef>
                <a:spcPts val="0"/>
              </a:spcBef>
              <a:spcAft>
                <a:spcPts val="0"/>
              </a:spcAft>
            </a:pPr>
            <a:r>
              <a:rPr lang="fr-FR" sz="1800" dirty="0">
                <a:solidFill>
                  <a:srgbClr val="000000"/>
                </a:solidFill>
                <a:effectLst/>
                <a:latin typeface="Book Antiqua" panose="02040602050305030304" pitchFamily="18" charset="0"/>
              </a:rPr>
              <a:t>Enfin, il est également possible de solliciter directement un rendez-vous auprès d’un psychologue (voir fiche d’accueil).</a:t>
            </a:r>
            <a:endParaRPr lang="fr-FR" dirty="0">
              <a:effectLst/>
            </a:endParaRPr>
          </a:p>
          <a:p>
            <a:endParaRPr lang="fr-FR" dirty="0"/>
          </a:p>
        </p:txBody>
      </p:sp>
      <p:sp>
        <p:nvSpPr>
          <p:cNvPr id="3" name="ZoneTexte 2">
            <a:extLst>
              <a:ext uri="{FF2B5EF4-FFF2-40B4-BE49-F238E27FC236}">
                <a16:creationId xmlns:a16="http://schemas.microsoft.com/office/drawing/2014/main" id="{E5CE0F35-6416-C4DE-7AEF-FD014D4903F7}"/>
              </a:ext>
            </a:extLst>
          </p:cNvPr>
          <p:cNvSpPr txBox="1"/>
          <p:nvPr/>
        </p:nvSpPr>
        <p:spPr>
          <a:xfrm>
            <a:off x="636554" y="4154977"/>
            <a:ext cx="2752725" cy="584775"/>
          </a:xfrm>
          <a:prstGeom prst="rect">
            <a:avLst/>
          </a:prstGeom>
          <a:noFill/>
        </p:spPr>
        <p:txBody>
          <a:bodyPr wrap="square" rtlCol="0">
            <a:spAutoFit/>
          </a:bodyPr>
          <a:lstStyle/>
          <a:p>
            <a:r>
              <a:rPr lang="fr-FR" sz="3200" b="1" dirty="0">
                <a:solidFill>
                  <a:srgbClr val="0070C0"/>
                </a:solidFill>
                <a:latin typeface="Book Antiqua" panose="02040602050305030304" pitchFamily="18" charset="0"/>
                <a:ea typeface="+mj-ea"/>
                <a:cs typeface="+mj-cs"/>
              </a:rPr>
              <a:t>Cellule Alex</a:t>
            </a:r>
          </a:p>
        </p:txBody>
      </p:sp>
      <p:pic>
        <p:nvPicPr>
          <p:cNvPr id="5" name="Image 4" descr="Une image contenant texte, Police, capture d’écran, Visage humain&#10;&#10;Description générée automatiquement">
            <a:extLst>
              <a:ext uri="{FF2B5EF4-FFF2-40B4-BE49-F238E27FC236}">
                <a16:creationId xmlns:a16="http://schemas.microsoft.com/office/drawing/2014/main" id="{D5A9E17F-FD00-83D9-EC31-65988DA85A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3457" y="3501916"/>
            <a:ext cx="3740911" cy="2110943"/>
          </a:xfrm>
          <a:prstGeom prst="rect">
            <a:avLst/>
          </a:prstGeom>
        </p:spPr>
      </p:pic>
    </p:spTree>
    <p:extLst>
      <p:ext uri="{BB962C8B-B14F-4D97-AF65-F5344CB8AC3E}">
        <p14:creationId xmlns:p14="http://schemas.microsoft.com/office/powerpoint/2010/main" val="187804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7ADCB18-3C54-8F42-F77D-E97F7A731E2B}"/>
              </a:ext>
            </a:extLst>
          </p:cNvPr>
          <p:cNvSpPr txBox="1"/>
          <p:nvPr/>
        </p:nvSpPr>
        <p:spPr>
          <a:xfrm>
            <a:off x="2529191" y="1145838"/>
            <a:ext cx="7714034" cy="646331"/>
          </a:xfrm>
          <a:prstGeom prst="rect">
            <a:avLst/>
          </a:prstGeom>
          <a:noFill/>
        </p:spPr>
        <p:txBody>
          <a:bodyPr wrap="square" rtlCol="0">
            <a:spAutoFit/>
          </a:bodyPr>
          <a:lstStyle/>
          <a:p>
            <a:r>
              <a:rPr lang="fr-FR" sz="3600" i="1">
                <a:latin typeface="Segoe Script" panose="030B0504020000000003" pitchFamily="66" charset="0"/>
              </a:rPr>
              <a:t>Merci pour votre attention !</a:t>
            </a:r>
            <a:endParaRPr lang="fr-FR" sz="3600" i="1" dirty="0">
              <a:latin typeface="Segoe Script" panose="030B0504020000000003" pitchFamily="66" charset="0"/>
            </a:endParaRPr>
          </a:p>
        </p:txBody>
      </p:sp>
      <p:pic>
        <p:nvPicPr>
          <p:cNvPr id="4" name="Image 3" descr="Une image contenant bébé, Visage humain, garçon, jeune enfant&#10;&#10;Description générée automatiquement">
            <a:extLst>
              <a:ext uri="{FF2B5EF4-FFF2-40B4-BE49-F238E27FC236}">
                <a16:creationId xmlns:a16="http://schemas.microsoft.com/office/drawing/2014/main" id="{346CB016-BB20-243C-D749-65D8D5998DD1}"/>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945" t="-1" r="55653" b="28243"/>
          <a:stretch>
            <a:fillRect/>
          </a:stretch>
        </p:blipFill>
        <p:spPr>
          <a:xfrm>
            <a:off x="7201822" y="3660689"/>
            <a:ext cx="2197527" cy="227708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ZoneTexte 4">
            <a:extLst>
              <a:ext uri="{FF2B5EF4-FFF2-40B4-BE49-F238E27FC236}">
                <a16:creationId xmlns:a16="http://schemas.microsoft.com/office/drawing/2014/main" id="{A87049E3-7066-FD87-59F9-C28B0738BEEC}"/>
              </a:ext>
            </a:extLst>
          </p:cNvPr>
          <p:cNvSpPr txBox="1"/>
          <p:nvPr/>
        </p:nvSpPr>
        <p:spPr>
          <a:xfrm>
            <a:off x="2792651" y="4459971"/>
            <a:ext cx="4153711" cy="646331"/>
          </a:xfrm>
          <a:prstGeom prst="rect">
            <a:avLst/>
          </a:prstGeom>
          <a:noFill/>
        </p:spPr>
        <p:txBody>
          <a:bodyPr wrap="square" rtlCol="0">
            <a:spAutoFit/>
          </a:bodyPr>
          <a:lstStyle/>
          <a:p>
            <a:r>
              <a:rPr lang="fr-FR" sz="3600" i="1">
                <a:latin typeface="Segoe Script" panose="030B0504020000000003" pitchFamily="66" charset="0"/>
              </a:rPr>
              <a:t>Des questions ?</a:t>
            </a:r>
            <a:endParaRPr lang="fr-FR" sz="3600" i="1" dirty="0">
              <a:latin typeface="Segoe Script" panose="030B0504020000000003" pitchFamily="66" charset="0"/>
            </a:endParaRPr>
          </a:p>
        </p:txBody>
      </p:sp>
    </p:spTree>
    <p:extLst>
      <p:ext uri="{BB962C8B-B14F-4D97-AF65-F5344CB8AC3E}">
        <p14:creationId xmlns:p14="http://schemas.microsoft.com/office/powerpoint/2010/main" val="85336829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2838</TotalTime>
  <Words>805</Words>
  <Application>Microsoft Office PowerPoint</Application>
  <PresentationFormat>Grand écran</PresentationFormat>
  <Paragraphs>95</Paragraphs>
  <Slides>11</Slides>
  <Notes>0</Notes>
  <HiddenSlides>0</HiddenSlides>
  <MMClips>1</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11</vt:i4>
      </vt:variant>
    </vt:vector>
  </HeadingPairs>
  <TitlesOfParts>
    <vt:vector size="23" baseType="lpstr">
      <vt:lpstr>Aptos</vt:lpstr>
      <vt:lpstr>Aptos Display</vt:lpstr>
      <vt:lpstr>Arial</vt:lpstr>
      <vt:lpstr>Arial Black</vt:lpstr>
      <vt:lpstr>Book Antiqua</vt:lpstr>
      <vt:lpstr>Calibri</vt:lpstr>
      <vt:lpstr>inherit</vt:lpstr>
      <vt:lpstr>merriweather_sanslight</vt:lpstr>
      <vt:lpstr>Segoe Script</vt:lpstr>
      <vt:lpstr>Symbol</vt:lpstr>
      <vt:lpstr>Wingdings</vt:lpstr>
      <vt:lpstr>Thème Office</vt:lpstr>
      <vt:lpstr>Présentation PowerPoint</vt:lpstr>
      <vt:lpstr>Présentation PowerPoint</vt:lpstr>
      <vt:lpstr>Informations essentielles en cas d’accident</vt:lpstr>
      <vt:lpstr>Informations essentielles en cas d’accident</vt:lpstr>
      <vt:lpstr>En cas d’incendie (ou d’agression) , on percute un boitier rouge</vt:lpstr>
      <vt:lpstr>Consignes d’évacuation </vt:lpstr>
      <vt:lpstr>NUMEROS UTILES</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Thierry PILLEYRE</dc:creator>
  <cp:lastModifiedBy>Thierry PILLEYRE</cp:lastModifiedBy>
  <cp:revision>5</cp:revision>
  <cp:lastPrinted>2024-10-16T15:57:48Z</cp:lastPrinted>
  <dcterms:created xsi:type="dcterms:W3CDTF">2024-09-05T09:35:22Z</dcterms:created>
  <dcterms:modified xsi:type="dcterms:W3CDTF">2025-09-24T05:11:09Z</dcterms:modified>
</cp:coreProperties>
</file>