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1" r:id="rId1"/>
  </p:sldMasterIdLst>
  <p:notesMasterIdLst>
    <p:notesMasterId r:id="rId10"/>
  </p:notesMasterIdLst>
  <p:sldIdLst>
    <p:sldId id="1432" r:id="rId2"/>
    <p:sldId id="1420" r:id="rId3"/>
    <p:sldId id="1422" r:id="rId4"/>
    <p:sldId id="1424" r:id="rId5"/>
    <p:sldId id="406" r:id="rId6"/>
    <p:sldId id="360" r:id="rId7"/>
    <p:sldId id="1405" r:id="rId8"/>
    <p:sldId id="1425" r:id="rId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66"/>
    <p:restoredTop sz="94607"/>
  </p:normalViewPr>
  <p:slideViewPr>
    <p:cSldViewPr snapToGrid="0" snapToObjects="1">
      <p:cViewPr varScale="1">
        <p:scale>
          <a:sx n="124" d="100"/>
          <a:sy n="124" d="100"/>
        </p:scale>
        <p:origin x="120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DC09E-15AF-7D46-850E-C87596EC8952}" type="datetimeFigureOut">
              <a:rPr lang="fr-FR" smtClean="0"/>
              <a:t>15/06/2025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52799-2A04-264F-87AE-DE568125CEB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3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‹N°›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6/15/25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15/06/2025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15/06/2025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DC24FEF0-467F-AA43-9ACA-BC4307BB1010}" type="datetimeFigureOut">
              <a:rPr lang="fr-FR" smtClean="0"/>
              <a:t>15/06/2025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DC24FEF0-467F-AA43-9ACA-BC4307BB1010}" type="datetimeFigureOut">
              <a:rPr lang="fr-FR" smtClean="0"/>
              <a:t>15/06/2025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DC24FEF0-467F-AA43-9ACA-BC4307BB1010}" type="datetimeFigureOut">
              <a:rPr lang="fr-FR" smtClean="0"/>
              <a:t>15/06/2025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15/06/2025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15/06/2025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15/06/2025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6/15/25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15/06/2025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15/06/2025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s, Haut et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15/06/2025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15/06/2025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15/06/2025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15/06/2025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C24FEF0-467F-AA43-9ACA-BC4307BB1010}" type="datetimeFigureOut">
              <a:rPr lang="fr-FR" smtClean="0"/>
              <a:t>15/06/2025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00200" y="1421093"/>
            <a:ext cx="6762749" cy="1470025"/>
          </a:xfrm>
        </p:spPr>
        <p:txBody>
          <a:bodyPr/>
          <a:lstStyle/>
          <a:p>
            <a:r>
              <a:rPr lang="en-US" dirty="0"/>
              <a:t>PICMIC</a:t>
            </a:r>
            <a:r>
              <a:rPr lang="en-US" baseline="30000" dirty="0"/>
              <a:t>*</a:t>
            </a:r>
            <a:r>
              <a:rPr lang="en-US" dirty="0"/>
              <a:t> concept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0200" y="2891308"/>
            <a:ext cx="6762749" cy="537692"/>
          </a:xfrm>
        </p:spPr>
        <p:txBody>
          <a:bodyPr/>
          <a:lstStyle/>
          <a:p>
            <a:r>
              <a:rPr lang="en-US" dirty="0" err="1"/>
              <a:t>I.Laktineh</a:t>
            </a:r>
            <a:endParaRPr lang="en-US" dirty="0"/>
          </a:p>
        </p:txBody>
      </p:sp>
      <p:pic>
        <p:nvPicPr>
          <p:cNvPr id="4" name="Google Shape;246;p44">
            <a:extLst>
              <a:ext uri="{FF2B5EF4-FFF2-40B4-BE49-F238E27FC236}">
                <a16:creationId xmlns:a16="http://schemas.microsoft.com/office/drawing/2014/main" id="{1947B05B-78EE-E188-29E2-D2016FF78C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400" y="166484"/>
            <a:ext cx="1588946" cy="120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47;p44">
            <a:extLst>
              <a:ext uri="{FF2B5EF4-FFF2-40B4-BE49-F238E27FC236}">
                <a16:creationId xmlns:a16="http://schemas.microsoft.com/office/drawing/2014/main" id="{82E1EC27-A12A-50FD-E6E9-EA11653DA4C6}"/>
              </a:ext>
            </a:extLst>
          </p:cNvPr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7752" y="172722"/>
            <a:ext cx="1776248" cy="10149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7CC7D0-4A22-3CE9-DF58-4391304460B5}"/>
              </a:ext>
            </a:extLst>
          </p:cNvPr>
          <p:cNvSpPr txBox="1"/>
          <p:nvPr/>
        </p:nvSpPr>
        <p:spPr>
          <a:xfrm>
            <a:off x="402955" y="6137328"/>
            <a:ext cx="716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* </a:t>
            </a:r>
            <a:r>
              <a:rPr lang="en-GB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PIC</a:t>
            </a:r>
            <a:r>
              <a:rPr lang="en-GB" dirty="0" err="1">
                <a:solidFill>
                  <a:schemeClr val="bg1"/>
                </a:solidFill>
              </a:rPr>
              <a:t>osecond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sub</a:t>
            </a:r>
            <a:r>
              <a:rPr lang="en-GB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MIC</a:t>
            </a:r>
            <a:r>
              <a:rPr lang="en-GB" dirty="0" err="1">
                <a:solidFill>
                  <a:schemeClr val="bg1"/>
                </a:solidFill>
              </a:rPr>
              <a:t>ron</a:t>
            </a:r>
            <a:r>
              <a:rPr lang="en-GB" dirty="0">
                <a:solidFill>
                  <a:schemeClr val="bg1"/>
                </a:solidFill>
              </a:rPr>
              <a:t> detection concept</a:t>
            </a:r>
          </a:p>
        </p:txBody>
      </p:sp>
    </p:spTree>
    <p:extLst>
      <p:ext uri="{BB962C8B-B14F-4D97-AF65-F5344CB8AC3E}">
        <p14:creationId xmlns:p14="http://schemas.microsoft.com/office/powerpoint/2010/main" val="4243030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D15514-71B2-83E7-FDF7-008809510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620486"/>
          </a:xfrm>
        </p:spPr>
        <p:txBody>
          <a:bodyPr/>
          <a:lstStyle/>
          <a:p>
            <a:pPr algn="ctr"/>
            <a:r>
              <a:rPr lang="en-GB" sz="2800" dirty="0"/>
              <a:t>PICMIC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A2083BF8-F4C5-C998-92C9-97981516A912}"/>
              </a:ext>
            </a:extLst>
          </p:cNvPr>
          <p:cNvGrpSpPr/>
          <p:nvPr/>
        </p:nvGrpSpPr>
        <p:grpSpPr>
          <a:xfrm>
            <a:off x="1839984" y="1147805"/>
            <a:ext cx="7121894" cy="3450771"/>
            <a:chOff x="795567" y="1844436"/>
            <a:chExt cx="7121894" cy="3830339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D8CAB198-8379-43AC-3777-0206CAF55204}"/>
                </a:ext>
              </a:extLst>
            </p:cNvPr>
            <p:cNvGrpSpPr/>
            <p:nvPr/>
          </p:nvGrpSpPr>
          <p:grpSpPr>
            <a:xfrm>
              <a:off x="795567" y="1844436"/>
              <a:ext cx="7121894" cy="3830339"/>
              <a:chOff x="1388183" y="2208182"/>
              <a:chExt cx="7121894" cy="3830339"/>
            </a:xfrm>
          </p:grpSpPr>
          <p:grpSp>
            <p:nvGrpSpPr>
              <p:cNvPr id="3" name="Grouper 6">
                <a:extLst>
                  <a:ext uri="{FF2B5EF4-FFF2-40B4-BE49-F238E27FC236}">
                    <a16:creationId xmlns:a16="http://schemas.microsoft.com/office/drawing/2014/main" id="{81B91607-9657-55E1-B0F7-A1780DB2B0C0}"/>
                  </a:ext>
                </a:extLst>
              </p:cNvPr>
              <p:cNvGrpSpPr/>
              <p:nvPr/>
            </p:nvGrpSpPr>
            <p:grpSpPr>
              <a:xfrm>
                <a:off x="1388183" y="2208182"/>
                <a:ext cx="4756494" cy="3830339"/>
                <a:chOff x="723531" y="-226598"/>
                <a:chExt cx="4726625" cy="5233990"/>
              </a:xfrm>
            </p:grpSpPr>
            <p:grpSp>
              <p:nvGrpSpPr>
                <p:cNvPr id="4" name="Grouper 7">
                  <a:extLst>
                    <a:ext uri="{FF2B5EF4-FFF2-40B4-BE49-F238E27FC236}">
                      <a16:creationId xmlns:a16="http://schemas.microsoft.com/office/drawing/2014/main" id="{2AADB36E-390F-1417-9E7D-21A3E3E1BD4E}"/>
                    </a:ext>
                  </a:extLst>
                </p:cNvPr>
                <p:cNvGrpSpPr/>
                <p:nvPr/>
              </p:nvGrpSpPr>
              <p:grpSpPr>
                <a:xfrm>
                  <a:off x="723531" y="1155784"/>
                  <a:ext cx="4726625" cy="3851608"/>
                  <a:chOff x="87638" y="537642"/>
                  <a:chExt cx="4726625" cy="3572549"/>
                </a:xfrm>
              </p:grpSpPr>
              <p:grpSp>
                <p:nvGrpSpPr>
                  <p:cNvPr id="10" name="Grouper 13">
                    <a:extLst>
                      <a:ext uri="{FF2B5EF4-FFF2-40B4-BE49-F238E27FC236}">
                        <a16:creationId xmlns:a16="http://schemas.microsoft.com/office/drawing/2014/main" id="{148AD6A3-A6F6-D5D1-ADA8-392202D49EBE}"/>
                      </a:ext>
                    </a:extLst>
                  </p:cNvPr>
                  <p:cNvGrpSpPr/>
                  <p:nvPr/>
                </p:nvGrpSpPr>
                <p:grpSpPr>
                  <a:xfrm>
                    <a:off x="1349379" y="537642"/>
                    <a:ext cx="3116457" cy="3572549"/>
                    <a:chOff x="3356659" y="896087"/>
                    <a:chExt cx="2584769" cy="3572549"/>
                  </a:xfrm>
                </p:grpSpPr>
                <p:sp>
                  <p:nvSpPr>
                    <p:cNvPr id="14" name="Ellipse 13">
                      <a:extLst>
                        <a:ext uri="{FF2B5EF4-FFF2-40B4-BE49-F238E27FC236}">
                          <a16:creationId xmlns:a16="http://schemas.microsoft.com/office/drawing/2014/main" id="{1BFC0DDF-0E88-B661-70CF-EC6ADEAE44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61951" y="1466557"/>
                      <a:ext cx="2179477" cy="1279980"/>
                    </a:xfrm>
                    <a:prstGeom prst="ellipse">
                      <a:avLst/>
                    </a:prstGeom>
                    <a:pattFill prst="pct30">
                      <a:fgClr>
                        <a:prstClr val="black"/>
                      </a:fgClr>
                      <a:bgClr>
                        <a:prstClr val="white"/>
                      </a:bgClr>
                    </a:patt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15" name="Ellipse 14">
                      <a:extLst>
                        <a:ext uri="{FF2B5EF4-FFF2-40B4-BE49-F238E27FC236}">
                          <a16:creationId xmlns:a16="http://schemas.microsoft.com/office/drawing/2014/main" id="{F9E71D41-8047-6A76-2BDA-1C55309172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1601" y="3188656"/>
                      <a:ext cx="2179477" cy="1279980"/>
                    </a:xfrm>
                    <a:prstGeom prst="ellipse">
                      <a:avLst/>
                    </a:prstGeom>
                    <a:pattFill prst="dotDmnd">
                      <a:fgClr>
                        <a:prstClr val="black"/>
                      </a:fgClr>
                      <a:bgClr>
                        <a:prstClr val="white"/>
                      </a:bgClr>
                    </a:patt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16" name="Connecteur droit 15">
                      <a:extLst>
                        <a:ext uri="{FF2B5EF4-FFF2-40B4-BE49-F238E27FC236}">
                          <a16:creationId xmlns:a16="http://schemas.microsoft.com/office/drawing/2014/main" id="{25266F88-3476-FFD6-FB76-69F356A70EB2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4841475" y="2746537"/>
                      <a:ext cx="2" cy="1050718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prstDash val="sysDot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" name="ZoneTexte 16">
                      <a:extLst>
                        <a:ext uri="{FF2B5EF4-FFF2-40B4-BE49-F238E27FC236}">
                          <a16:creationId xmlns:a16="http://schemas.microsoft.com/office/drawing/2014/main" id="{B2BD38E7-ABAB-5B9B-D1AB-A7C20D0B26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08574" y="3876308"/>
                      <a:ext cx="62774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X,Y</a:t>
                      </a:r>
                    </a:p>
                  </p:txBody>
                </p:sp>
                <p:grpSp>
                  <p:nvGrpSpPr>
                    <p:cNvPr id="18" name="Grouper 21">
                      <a:extLst>
                        <a:ext uri="{FF2B5EF4-FFF2-40B4-BE49-F238E27FC236}">
                          <a16:creationId xmlns:a16="http://schemas.microsoft.com/office/drawing/2014/main" id="{9123E4C3-6E42-5C01-1BC1-77FD1B8563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56659" y="896087"/>
                      <a:ext cx="2584318" cy="2287122"/>
                      <a:chOff x="3073219" y="638863"/>
                      <a:chExt cx="2584318" cy="2287122"/>
                    </a:xfrm>
                  </p:grpSpPr>
                  <p:cxnSp>
                    <p:nvCxnSpPr>
                      <p:cNvPr id="20" name="Connecteur droit 19">
                        <a:extLst>
                          <a:ext uri="{FF2B5EF4-FFF2-40B4-BE49-F238E27FC236}">
                            <a16:creationId xmlns:a16="http://schemas.microsoft.com/office/drawing/2014/main" id="{5F0CB604-356D-11A2-68C3-01058369363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4590143" y="1794864"/>
                        <a:ext cx="1067394" cy="345993"/>
                      </a:xfrm>
                      <a:prstGeom prst="line">
                        <a:avLst/>
                      </a:prstGeom>
                      <a:ln>
                        <a:solidFill>
                          <a:srgbClr val="660066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1" name="Connecteur droit 20">
                        <a:extLst>
                          <a:ext uri="{FF2B5EF4-FFF2-40B4-BE49-F238E27FC236}">
                            <a16:creationId xmlns:a16="http://schemas.microsoft.com/office/drawing/2014/main" id="{1A2B0B6E-BD63-5746-72EA-CDD8CE44A646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590148" y="638863"/>
                        <a:ext cx="12535" cy="1501994"/>
                      </a:xfrm>
                      <a:prstGeom prst="line">
                        <a:avLst/>
                      </a:prstGeom>
                      <a:ln>
                        <a:solidFill>
                          <a:srgbClr val="FF0000"/>
                        </a:solidFill>
                        <a:prstDash val="sysDot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" name="Connecteur droit 21">
                        <a:extLst>
                          <a:ext uri="{FF2B5EF4-FFF2-40B4-BE49-F238E27FC236}">
                            <a16:creationId xmlns:a16="http://schemas.microsoft.com/office/drawing/2014/main" id="{0236813B-BF6C-2FE5-E06A-41747417D580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4590143" y="1203464"/>
                        <a:ext cx="320345" cy="891540"/>
                      </a:xfrm>
                      <a:prstGeom prst="line">
                        <a:avLst/>
                      </a:prstGeom>
                      <a:ln>
                        <a:solidFill>
                          <a:srgbClr val="660066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3" name="ZoneTexte 22">
                        <a:extLst>
                          <a:ext uri="{FF2B5EF4-FFF2-40B4-BE49-F238E27FC236}">
                            <a16:creationId xmlns:a16="http://schemas.microsoft.com/office/drawing/2014/main" id="{333F2A9E-DF2B-343A-0F19-7D615F199276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926174">
                        <a:off x="4763124" y="790305"/>
                        <a:ext cx="417601" cy="4291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sz="1600" dirty="0"/>
                          <a:t> T</a:t>
                        </a:r>
                        <a:r>
                          <a:rPr lang="en-GB" sz="1600" baseline="-25000" dirty="0"/>
                          <a:t>2</a:t>
                        </a:r>
                        <a:endParaRPr lang="en-GB" sz="1600" dirty="0"/>
                      </a:p>
                    </p:txBody>
                  </p:sp>
                  <p:cxnSp>
                    <p:nvCxnSpPr>
                      <p:cNvPr id="24" name="Connecteur droit 23">
                        <a:extLst>
                          <a:ext uri="{FF2B5EF4-FFF2-40B4-BE49-F238E27FC236}">
                            <a16:creationId xmlns:a16="http://schemas.microsoft.com/office/drawing/2014/main" id="{621F7268-F743-513D-A418-4AA72C70AF60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3463702" y="1816993"/>
                        <a:ext cx="1094333" cy="288787"/>
                      </a:xfrm>
                      <a:prstGeom prst="line">
                        <a:avLst/>
                      </a:prstGeom>
                      <a:ln>
                        <a:solidFill>
                          <a:srgbClr val="660066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5" name="ZoneTexte 24">
                        <a:extLst>
                          <a:ext uri="{FF2B5EF4-FFF2-40B4-BE49-F238E27FC236}">
                            <a16:creationId xmlns:a16="http://schemas.microsoft.com/office/drawing/2014/main" id="{AE0CEB8E-F0A3-767B-C9A1-B60269963F00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20167026">
                        <a:off x="3733849" y="823465"/>
                        <a:ext cx="417601" cy="4291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sz="1600" dirty="0"/>
                          <a:t> T</a:t>
                        </a:r>
                        <a:r>
                          <a:rPr lang="en-GB" sz="1600" baseline="-25000" dirty="0"/>
                          <a:t>3</a:t>
                        </a:r>
                        <a:endParaRPr lang="en-GB" sz="1600" dirty="0"/>
                      </a:p>
                    </p:txBody>
                  </p:sp>
                  <p:cxnSp>
                    <p:nvCxnSpPr>
                      <p:cNvPr id="26" name="Connecteur droit 25">
                        <a:extLst>
                          <a:ext uri="{FF2B5EF4-FFF2-40B4-BE49-F238E27FC236}">
                            <a16:creationId xmlns:a16="http://schemas.microsoft.com/office/drawing/2014/main" id="{E96B7F36-674F-DB25-60A3-E7CAB1A472EF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 flipV="1">
                        <a:off x="3975541" y="1282440"/>
                        <a:ext cx="614603" cy="858417"/>
                      </a:xfrm>
                      <a:prstGeom prst="line">
                        <a:avLst/>
                      </a:prstGeom>
                      <a:ln>
                        <a:solidFill>
                          <a:srgbClr val="660066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7" name="ZoneTexte 26">
                        <a:extLst>
                          <a:ext uri="{FF2B5EF4-FFF2-40B4-BE49-F238E27FC236}">
                            <a16:creationId xmlns:a16="http://schemas.microsoft.com/office/drawing/2014/main" id="{D37DC01D-27A7-BBE5-F31A-E0D7A1695EF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073219" y="1495134"/>
                        <a:ext cx="417601" cy="4291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sz="1600" dirty="0"/>
                          <a:t>T</a:t>
                        </a:r>
                        <a:r>
                          <a:rPr lang="en-GB" sz="1600" baseline="-25000" dirty="0"/>
                          <a:t>4</a:t>
                        </a:r>
                        <a:endParaRPr lang="en-GB" sz="1600" dirty="0"/>
                      </a:p>
                    </p:txBody>
                  </p:sp>
                  <p:cxnSp>
                    <p:nvCxnSpPr>
                      <p:cNvPr id="28" name="Connecteur droit 27">
                        <a:extLst>
                          <a:ext uri="{FF2B5EF4-FFF2-40B4-BE49-F238E27FC236}">
                            <a16:creationId xmlns:a16="http://schemas.microsoft.com/office/drawing/2014/main" id="{40DB8FE6-0A4B-69E5-0C32-1B8B3319C145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913172" y="2065267"/>
                        <a:ext cx="689512" cy="362909"/>
                      </a:xfrm>
                      <a:prstGeom prst="line">
                        <a:avLst/>
                      </a:prstGeom>
                      <a:ln>
                        <a:solidFill>
                          <a:srgbClr val="660066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9" name="ZoneTexte 28">
                        <a:extLst>
                          <a:ext uri="{FF2B5EF4-FFF2-40B4-BE49-F238E27FC236}">
                            <a16:creationId xmlns:a16="http://schemas.microsoft.com/office/drawing/2014/main" id="{7F465A61-5185-0EF9-BF54-A17E885A9CB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91442" y="2496884"/>
                        <a:ext cx="417601" cy="4291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sz="1600" dirty="0"/>
                          <a:t>T</a:t>
                        </a:r>
                        <a:r>
                          <a:rPr lang="en-GB" sz="1600" baseline="-25000" dirty="0"/>
                          <a:t>5</a:t>
                        </a:r>
                        <a:endParaRPr lang="en-GB" sz="1600" dirty="0"/>
                      </a:p>
                    </p:txBody>
                  </p:sp>
                  <p:sp>
                    <p:nvSpPr>
                      <p:cNvPr id="30" name="ZoneTexte 29">
                        <a:extLst>
                          <a:ext uri="{FF2B5EF4-FFF2-40B4-BE49-F238E27FC236}">
                            <a16:creationId xmlns:a16="http://schemas.microsoft.com/office/drawing/2014/main" id="{53EDD374-2A73-549A-17CC-5FD6B900C55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002923" y="2425126"/>
                        <a:ext cx="417601" cy="4291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/>
                      </a:lnRef>
                      <a:fillRef idx="1">
                        <a:schemeClr val="l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GB" sz="1600" dirty="0"/>
                          <a:t>T</a:t>
                        </a:r>
                        <a:r>
                          <a:rPr lang="en-GB" sz="1600" baseline="-25000" dirty="0"/>
                          <a:t>6</a:t>
                        </a:r>
                        <a:endParaRPr lang="en-GB" sz="1600" dirty="0"/>
                      </a:p>
                    </p:txBody>
                  </p:sp>
                </p:grpSp>
                <p:cxnSp>
                  <p:nvCxnSpPr>
                    <p:cNvPr id="19" name="Connecteur droit 18">
                      <a:extLst>
                        <a:ext uri="{FF2B5EF4-FFF2-40B4-BE49-F238E27FC236}">
                          <a16:creationId xmlns:a16="http://schemas.microsoft.com/office/drawing/2014/main" id="{902FBB55-7644-1CE5-97C0-B39E5440B4BD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4873584" y="2398082"/>
                      <a:ext cx="429516" cy="289779"/>
                    </a:xfrm>
                    <a:prstGeom prst="line">
                      <a:avLst/>
                    </a:prstGeom>
                    <a:ln>
                      <a:solidFill>
                        <a:srgbClr val="660066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" name="ZoneTexte 10">
                    <a:extLst>
                      <a:ext uri="{FF2B5EF4-FFF2-40B4-BE49-F238E27FC236}">
                        <a16:creationId xmlns:a16="http://schemas.microsoft.com/office/drawing/2014/main" id="{1813D983-07B5-9DF0-68CA-FD605CEC95F7}"/>
                      </a:ext>
                    </a:extLst>
                  </p:cNvPr>
                  <p:cNvSpPr txBox="1"/>
                  <p:nvPr/>
                </p:nvSpPr>
                <p:spPr>
                  <a:xfrm>
                    <a:off x="4310761" y="1551758"/>
                    <a:ext cx="503502" cy="429101"/>
                  </a:xfrm>
                  <a:prstGeom prst="rect">
                    <a:avLst/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600" dirty="0"/>
                      <a:t>T</a:t>
                    </a:r>
                    <a:r>
                      <a:rPr lang="en-GB" sz="1600" baseline="-25000" dirty="0"/>
                      <a:t>1</a:t>
                    </a:r>
                    <a:endParaRPr lang="en-GB" sz="1600" dirty="0"/>
                  </a:p>
                </p:txBody>
              </p:sp>
              <p:sp>
                <p:nvSpPr>
                  <p:cNvPr id="12" name="ZoneTexte 11">
                    <a:extLst>
                      <a:ext uri="{FF2B5EF4-FFF2-40B4-BE49-F238E27FC236}">
                        <a16:creationId xmlns:a16="http://schemas.microsoft.com/office/drawing/2014/main" id="{EA64C801-D99A-A408-ECE8-65A61A354D53}"/>
                      </a:ext>
                    </a:extLst>
                  </p:cNvPr>
                  <p:cNvSpPr txBox="1"/>
                  <p:nvPr/>
                </p:nvSpPr>
                <p:spPr>
                  <a:xfrm>
                    <a:off x="156978" y="1587504"/>
                    <a:ext cx="841976" cy="4681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Grid</a:t>
                    </a:r>
                  </a:p>
                </p:txBody>
              </p:sp>
              <p:sp>
                <p:nvSpPr>
                  <p:cNvPr id="13" name="ZoneTexte 12">
                    <a:extLst>
                      <a:ext uri="{FF2B5EF4-FFF2-40B4-BE49-F238E27FC236}">
                        <a16:creationId xmlns:a16="http://schemas.microsoft.com/office/drawing/2014/main" id="{E4AED76F-450E-DB17-7CA8-724F0643C3AD}"/>
                      </a:ext>
                    </a:extLst>
                  </p:cNvPr>
                  <p:cNvSpPr txBox="1"/>
                  <p:nvPr/>
                </p:nvSpPr>
                <p:spPr>
                  <a:xfrm>
                    <a:off x="87638" y="3368050"/>
                    <a:ext cx="766595" cy="4681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FFFF"/>
                        </a:solidFill>
                      </a:rPr>
                      <a:t>Pixels</a:t>
                    </a:r>
                  </a:p>
                </p:txBody>
              </p:sp>
            </p:grpSp>
            <p:cxnSp>
              <p:nvCxnSpPr>
                <p:cNvPr id="5" name="Connecteur droit 4">
                  <a:extLst>
                    <a:ext uri="{FF2B5EF4-FFF2-40B4-BE49-F238E27FC236}">
                      <a16:creationId xmlns:a16="http://schemas.microsoft.com/office/drawing/2014/main" id="{9B5C7A0B-4ECF-035F-C116-F06ECD0FE8FE}"/>
                    </a:ext>
                  </a:extLst>
                </p:cNvPr>
                <p:cNvCxnSpPr/>
                <p:nvPr/>
              </p:nvCxnSpPr>
              <p:spPr>
                <a:xfrm flipH="1">
                  <a:off x="3752570" y="1155783"/>
                  <a:ext cx="76778" cy="160049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Connecteur droit 5">
                  <a:extLst>
                    <a:ext uri="{FF2B5EF4-FFF2-40B4-BE49-F238E27FC236}">
                      <a16:creationId xmlns:a16="http://schemas.microsoft.com/office/drawing/2014/main" id="{A0D89D0F-1F44-EAFB-EAF1-B2C356E9B7AE}"/>
                    </a:ext>
                  </a:extLst>
                </p:cNvPr>
                <p:cNvCxnSpPr/>
                <p:nvPr/>
              </p:nvCxnSpPr>
              <p:spPr>
                <a:xfrm flipH="1">
                  <a:off x="3639048" y="3160486"/>
                  <a:ext cx="103346" cy="112308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Connecteur droit 6">
                  <a:extLst>
                    <a:ext uri="{FF2B5EF4-FFF2-40B4-BE49-F238E27FC236}">
                      <a16:creationId xmlns:a16="http://schemas.microsoft.com/office/drawing/2014/main" id="{F8F02E30-8954-FD5C-6D75-4872B140E78A}"/>
                    </a:ext>
                  </a:extLst>
                </p:cNvPr>
                <p:cNvCxnSpPr/>
                <p:nvPr/>
              </p:nvCxnSpPr>
              <p:spPr>
                <a:xfrm>
                  <a:off x="3746973" y="3312886"/>
                  <a:ext cx="86642" cy="97068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Connecteur droit 7">
                  <a:extLst>
                    <a:ext uri="{FF2B5EF4-FFF2-40B4-BE49-F238E27FC236}">
                      <a16:creationId xmlns:a16="http://schemas.microsoft.com/office/drawing/2014/main" id="{A34E0F60-569C-3B86-94FA-8781B18206B0}"/>
                    </a:ext>
                  </a:extLst>
                </p:cNvPr>
                <p:cNvCxnSpPr/>
                <p:nvPr/>
              </p:nvCxnSpPr>
              <p:spPr>
                <a:xfrm flipH="1">
                  <a:off x="3713852" y="3150776"/>
                  <a:ext cx="45437" cy="113279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Connecteur droit 8">
                  <a:extLst>
                    <a:ext uri="{FF2B5EF4-FFF2-40B4-BE49-F238E27FC236}">
                      <a16:creationId xmlns:a16="http://schemas.microsoft.com/office/drawing/2014/main" id="{54AC630E-DCF0-3065-33D7-43C090398436}"/>
                    </a:ext>
                  </a:extLst>
                </p:cNvPr>
                <p:cNvCxnSpPr/>
                <p:nvPr/>
              </p:nvCxnSpPr>
              <p:spPr>
                <a:xfrm>
                  <a:off x="3819344" y="-226598"/>
                  <a:ext cx="0" cy="299024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C226D8C-1395-B1F0-F577-2D783161F20D}"/>
                  </a:ext>
                </a:extLst>
              </p:cNvPr>
              <p:cNvSpPr/>
              <p:nvPr/>
            </p:nvSpPr>
            <p:spPr>
              <a:xfrm>
                <a:off x="3295253" y="2972794"/>
                <a:ext cx="2155456" cy="22330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MCP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00EDEAC9-541C-5560-0E5B-AF36FCF461FA}"/>
                  </a:ext>
                </a:extLst>
              </p:cNvPr>
              <p:cNvSpPr txBox="1"/>
              <p:nvPr/>
            </p:nvSpPr>
            <p:spPr>
              <a:xfrm>
                <a:off x="6462956" y="3966112"/>
                <a:ext cx="1646688" cy="3693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FFFF"/>
                    </a:solidFill>
                  </a:rPr>
                  <a:t>Time + </a:t>
                </a:r>
                <a:r>
                  <a:rPr lang="en-US" sz="1200" dirty="0">
                    <a:solidFill>
                      <a:srgbClr val="FFFFFF"/>
                    </a:solidFill>
                  </a:rPr>
                  <a:t>position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B946030F-143F-440C-28DF-FD2ABE41919F}"/>
                  </a:ext>
                </a:extLst>
              </p:cNvPr>
              <p:cNvSpPr txBox="1"/>
              <p:nvPr/>
            </p:nvSpPr>
            <p:spPr>
              <a:xfrm>
                <a:off x="6462956" y="5324146"/>
                <a:ext cx="1703612" cy="36933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FFFF"/>
                    </a:solidFill>
                  </a:rPr>
                  <a:t>Position+ </a:t>
                </a:r>
                <a:r>
                  <a:rPr lang="en-US" sz="1200" dirty="0">
                    <a:solidFill>
                      <a:srgbClr val="FFFFFF"/>
                    </a:solidFill>
                  </a:rPr>
                  <a:t>time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FB734C8F-8424-3250-6E19-15A978FB93FD}"/>
                  </a:ext>
                </a:extLst>
              </p:cNvPr>
              <p:cNvSpPr txBox="1"/>
              <p:nvPr/>
            </p:nvSpPr>
            <p:spPr>
              <a:xfrm>
                <a:off x="5880884" y="2703121"/>
                <a:ext cx="2629193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Patented concept:</a:t>
                </a:r>
              </a:p>
              <a:p>
                <a:r>
                  <a:rPr lang="en-US" b="1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PCT/EP2020/050058</a:t>
                </a:r>
                <a:endParaRPr lang="fr-FR" b="1" dirty="0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  <a:p>
                <a:endParaRPr lang="en-US" dirty="0"/>
              </a:p>
            </p:txBody>
          </p:sp>
        </p:grp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8FF82BEA-58C5-C088-990D-3E33B40FF4AD}"/>
                </a:ext>
              </a:extLst>
            </p:cNvPr>
            <p:cNvSpPr txBox="1"/>
            <p:nvPr/>
          </p:nvSpPr>
          <p:spPr>
            <a:xfrm>
              <a:off x="5754505" y="3980343"/>
              <a:ext cx="2120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Delay  plane concept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6DE677CF-C2C0-FBAD-05E7-8E92ECDBCE67}"/>
                </a:ext>
              </a:extLst>
            </p:cNvPr>
            <p:cNvSpPr txBox="1"/>
            <p:nvPr/>
          </p:nvSpPr>
          <p:spPr>
            <a:xfrm>
              <a:off x="5717653" y="5366998"/>
              <a:ext cx="2120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Woven strips concept</a:t>
              </a:r>
            </a:p>
          </p:txBody>
        </p:sp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51AF5F64-D5FD-D91B-E0EB-9517EF3BA2EF}"/>
              </a:ext>
            </a:extLst>
          </p:cNvPr>
          <p:cNvSpPr txBox="1"/>
          <p:nvPr/>
        </p:nvSpPr>
        <p:spPr>
          <a:xfrm>
            <a:off x="204515" y="1108365"/>
            <a:ext cx="9138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 new concept to reach simultaneously 1 </a:t>
            </a:r>
            <a:r>
              <a:rPr lang="en-GB" dirty="0" err="1">
                <a:solidFill>
                  <a:schemeClr val="bg1"/>
                </a:solidFill>
              </a:rPr>
              <a:t>ps</a:t>
            </a:r>
            <a:r>
              <a:rPr lang="en-GB" dirty="0">
                <a:solidFill>
                  <a:schemeClr val="bg1"/>
                </a:solidFill>
              </a:rPr>
              <a:t> and submicron measurement resolutions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DDF5821D-D067-8308-8E9A-B5D29BAA6E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99" y="3859449"/>
            <a:ext cx="2918101" cy="1616677"/>
          </a:xfrm>
          <a:prstGeom prst="rect">
            <a:avLst/>
          </a:prstGeom>
        </p:spPr>
      </p:pic>
      <p:pic>
        <p:nvPicPr>
          <p:cNvPr id="44" name="Image 43" descr="Capture d’écran 2019-10-12 à 11.39.21.png">
            <a:extLst>
              <a:ext uri="{FF2B5EF4-FFF2-40B4-BE49-F238E27FC236}">
                <a16:creationId xmlns:a16="http://schemas.microsoft.com/office/drawing/2014/main" id="{25852D3F-40E8-A512-9C7D-0EE1831060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22" y="2037827"/>
            <a:ext cx="2561532" cy="143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37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9.png">
            <a:extLst>
              <a:ext uri="{FF2B5EF4-FFF2-40B4-BE49-F238E27FC236}">
                <a16:creationId xmlns:a16="http://schemas.microsoft.com/office/drawing/2014/main" id="{D8027468-142F-A1C3-949B-04A0F6C652D9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437" y="2948684"/>
            <a:ext cx="2551536" cy="2314366"/>
          </a:xfrm>
          <a:prstGeom prst="rect">
            <a:avLst/>
          </a:prstGeom>
          <a:ln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9FA832C-3E5F-B1E7-1384-B29D6D2563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548" y="3030876"/>
            <a:ext cx="2631109" cy="223217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004629B-C066-F1A9-E639-FBD5D22001FA}"/>
              </a:ext>
            </a:extLst>
          </p:cNvPr>
          <p:cNvSpPr txBox="1"/>
          <p:nvPr/>
        </p:nvSpPr>
        <p:spPr>
          <a:xfrm>
            <a:off x="520437" y="845356"/>
            <a:ext cx="77217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First demonstrator: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Doublet of </a:t>
            </a:r>
            <a:r>
              <a:rPr lang="en-GB" dirty="0" err="1">
                <a:solidFill>
                  <a:schemeClr val="bg1"/>
                </a:solidFill>
              </a:rPr>
              <a:t>MicroChannel</a:t>
            </a:r>
            <a:r>
              <a:rPr lang="en-GB" dirty="0">
                <a:solidFill>
                  <a:schemeClr val="bg1"/>
                </a:solidFill>
              </a:rPr>
              <a:t> Plate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Time measurement using waveform techniques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 Position measurement with a new sensors using </a:t>
            </a:r>
          </a:p>
          <a:p>
            <a:r>
              <a:rPr lang="en-GB" dirty="0">
                <a:solidFill>
                  <a:schemeClr val="bg1"/>
                </a:solidFill>
              </a:rPr>
              <a:t>     interconnected pixels of 5 µm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D7976C9-5205-62A6-4458-F09041587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021" y="618798"/>
            <a:ext cx="1942319" cy="1109384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1B9BF315-0351-064E-DB80-A07806F65DF9}"/>
              </a:ext>
            </a:extLst>
          </p:cNvPr>
          <p:cNvGrpSpPr/>
          <p:nvPr/>
        </p:nvGrpSpPr>
        <p:grpSpPr>
          <a:xfrm>
            <a:off x="6185625" y="3030876"/>
            <a:ext cx="2631110" cy="2294472"/>
            <a:chOff x="5992453" y="3030876"/>
            <a:chExt cx="2631110" cy="229447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9E85D42-B4AC-57F4-805B-9A3D3A420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2453" y="3030876"/>
              <a:ext cx="2631110" cy="2141124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12D233D-E082-320D-888A-E96974ECDEB5}"/>
                </a:ext>
              </a:extLst>
            </p:cNvPr>
            <p:cNvSpPr txBox="1"/>
            <p:nvPr/>
          </p:nvSpPr>
          <p:spPr>
            <a:xfrm>
              <a:off x="6499650" y="3059668"/>
              <a:ext cx="1409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5 µm pixel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84B06EA-2BB1-8F9B-F6E2-15A2BC912607}"/>
                </a:ext>
              </a:extLst>
            </p:cNvPr>
            <p:cNvSpPr txBox="1"/>
            <p:nvPr/>
          </p:nvSpPr>
          <p:spPr>
            <a:xfrm rot="5400000">
              <a:off x="7077589" y="4006925"/>
              <a:ext cx="22675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6.5 mm x 7.5 mm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C9EF80DB-87E8-F8BE-DE2D-E68C08B4B131}"/>
              </a:ext>
            </a:extLst>
          </p:cNvPr>
          <p:cNvSpPr txBox="1"/>
          <p:nvPr/>
        </p:nvSpPr>
        <p:spPr>
          <a:xfrm>
            <a:off x="431514" y="5720334"/>
            <a:ext cx="7810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 collaboration between French groups ( IP2I, IJCLAB, IPHC ) and Chinese groups ( SDU, Nankai)</a:t>
            </a:r>
          </a:p>
        </p:txBody>
      </p:sp>
    </p:spTree>
    <p:extLst>
      <p:ext uri="{BB962C8B-B14F-4D97-AF65-F5344CB8AC3E}">
        <p14:creationId xmlns:p14="http://schemas.microsoft.com/office/powerpoint/2010/main" val="1391533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3B87D42-3024-3861-8A8E-A9886C6D1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79" y="2376103"/>
            <a:ext cx="2089572" cy="21057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668C63-E86D-C105-FF8B-176C1C910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216" y="2384213"/>
            <a:ext cx="2211185" cy="208261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92D6B23-894B-DAB8-DE69-71B00F253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106" y="2456834"/>
            <a:ext cx="2561547" cy="199031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004629B-C066-F1A9-E639-FBD5D22001FA}"/>
              </a:ext>
            </a:extLst>
          </p:cNvPr>
          <p:cNvSpPr txBox="1"/>
          <p:nvPr/>
        </p:nvSpPr>
        <p:spPr>
          <a:xfrm>
            <a:off x="616450" y="559817"/>
            <a:ext cx="7721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First demonstrator: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Doublet of </a:t>
            </a:r>
            <a:r>
              <a:rPr lang="en-GB" dirty="0" err="1">
                <a:solidFill>
                  <a:schemeClr val="bg1"/>
                </a:solidFill>
              </a:rPr>
              <a:t>MicroChannel</a:t>
            </a:r>
            <a:r>
              <a:rPr lang="en-GB" dirty="0">
                <a:solidFill>
                  <a:schemeClr val="bg1"/>
                </a:solidFill>
              </a:rPr>
              <a:t> Plate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Time measurement using waveform techniques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 Position measurement with a new sensors using </a:t>
            </a:r>
          </a:p>
          <a:p>
            <a:r>
              <a:rPr lang="en-GB" dirty="0">
                <a:solidFill>
                  <a:schemeClr val="bg1"/>
                </a:solidFill>
              </a:rPr>
              <a:t>     interconnected pixels of 5 µm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D7976C9-5205-62A6-4458-F09041587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021" y="618798"/>
            <a:ext cx="1942319" cy="110938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B1A47A-0184-43FB-D831-86CD28825BC9}"/>
              </a:ext>
            </a:extLst>
          </p:cNvPr>
          <p:cNvSpPr txBox="1"/>
          <p:nvPr/>
        </p:nvSpPr>
        <p:spPr>
          <a:xfrm>
            <a:off x="5289498" y="4694189"/>
            <a:ext cx="3693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ymbol" pitchFamily="2" charset="2"/>
              </a:rPr>
              <a:t> s </a:t>
            </a:r>
            <a:r>
              <a:rPr lang="en-GB" dirty="0">
                <a:solidFill>
                  <a:schemeClr val="bg1"/>
                </a:solidFill>
              </a:rPr>
              <a:t>(</a:t>
            </a:r>
            <a:r>
              <a:rPr lang="en-GB" dirty="0" err="1">
                <a:solidFill>
                  <a:schemeClr val="bg1"/>
                </a:solidFill>
              </a:rPr>
              <a:t>T</a:t>
            </a:r>
            <a:r>
              <a:rPr lang="en-GB" baseline="-25000" dirty="0" err="1">
                <a:solidFill>
                  <a:schemeClr val="bg1"/>
                </a:solidFill>
              </a:rPr>
              <a:t>i</a:t>
            </a:r>
            <a:r>
              <a:rPr lang="en-GB" dirty="0">
                <a:solidFill>
                  <a:schemeClr val="bg1"/>
                </a:solidFill>
              </a:rPr>
              <a:t> -</a:t>
            </a:r>
            <a:r>
              <a:rPr lang="en-GB" dirty="0" err="1">
                <a:solidFill>
                  <a:schemeClr val="bg1"/>
                </a:solidFill>
              </a:rPr>
              <a:t>T</a:t>
            </a:r>
            <a:r>
              <a:rPr lang="en-GB" baseline="-25000" dirty="0" err="1">
                <a:solidFill>
                  <a:schemeClr val="bg1"/>
                </a:solidFill>
              </a:rPr>
              <a:t>j</a:t>
            </a:r>
            <a:r>
              <a:rPr lang="en-GB" dirty="0">
                <a:solidFill>
                  <a:schemeClr val="bg1"/>
                </a:solidFill>
              </a:rPr>
              <a:t>) is better than 100 </a:t>
            </a:r>
            <a:r>
              <a:rPr lang="en-GB" dirty="0" err="1">
                <a:solidFill>
                  <a:schemeClr val="bg1"/>
                </a:solidFill>
              </a:rPr>
              <a:t>ps</a:t>
            </a:r>
            <a:endParaRPr lang="en-GB" dirty="0">
              <a:solidFill>
                <a:schemeClr val="bg1"/>
              </a:solidFill>
              <a:latin typeface="Symbol" pitchFamily="2" charset="2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54897CC-61F1-C42F-E5C4-5866E1A715B7}"/>
              </a:ext>
            </a:extLst>
          </p:cNvPr>
          <p:cNvCxnSpPr/>
          <p:nvPr/>
        </p:nvCxnSpPr>
        <p:spPr>
          <a:xfrm>
            <a:off x="6530021" y="5205700"/>
            <a:ext cx="821022" cy="0"/>
          </a:xfrm>
          <a:prstGeom prst="straightConnector1">
            <a:avLst/>
          </a:prstGeom>
          <a:ln w="7302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F994E92-1F11-9257-9ED7-67C8DE1A0749}"/>
              </a:ext>
            </a:extLst>
          </p:cNvPr>
          <p:cNvSpPr txBox="1"/>
          <p:nvPr/>
        </p:nvSpPr>
        <p:spPr>
          <a:xfrm>
            <a:off x="5640336" y="5347880"/>
            <a:ext cx="26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ymbol" pitchFamily="2" charset="2"/>
              </a:rPr>
              <a:t> s</a:t>
            </a:r>
            <a:r>
              <a:rPr lang="en-GB" baseline="-25000" dirty="0">
                <a:solidFill>
                  <a:schemeClr val="bg1"/>
                </a:solidFill>
              </a:rPr>
              <a:t>abs </a:t>
            </a:r>
            <a:r>
              <a:rPr lang="en-GB" dirty="0">
                <a:solidFill>
                  <a:schemeClr val="bg1"/>
                </a:solidFill>
              </a:rPr>
              <a:t>is around 25-30 </a:t>
            </a:r>
            <a:r>
              <a:rPr lang="en-GB" dirty="0" err="1">
                <a:solidFill>
                  <a:schemeClr val="bg1"/>
                </a:solidFill>
              </a:rPr>
              <a:t>ps</a:t>
            </a:r>
            <a:r>
              <a:rPr lang="en-GB" dirty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  <a:latin typeface="Symbol" pitchFamily="2" charset="2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2D9E32A-E1AE-06FB-F472-A9910FF20D6A}"/>
              </a:ext>
            </a:extLst>
          </p:cNvPr>
          <p:cNvSpPr txBox="1"/>
          <p:nvPr/>
        </p:nvSpPr>
        <p:spPr>
          <a:xfrm>
            <a:off x="394473" y="4694189"/>
            <a:ext cx="4513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Spatial dispersion &lt; 70 µm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Next version of pixels sensor has been submitted and we expect to reach 10 µm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BD255E7-D13A-870D-067F-96FEA751ABDA}"/>
              </a:ext>
            </a:extLst>
          </p:cNvPr>
          <p:cNvSpPr txBox="1"/>
          <p:nvPr/>
        </p:nvSpPr>
        <p:spPr>
          <a:xfrm>
            <a:off x="1092408" y="6217134"/>
            <a:ext cx="695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Even with our first version we have better results than Timepix4</a:t>
            </a:r>
          </a:p>
        </p:txBody>
      </p:sp>
    </p:spTree>
    <p:extLst>
      <p:ext uri="{BB962C8B-B14F-4D97-AF65-F5344CB8AC3E}">
        <p14:creationId xmlns:p14="http://schemas.microsoft.com/office/powerpoint/2010/main" val="1446564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81A7BA-8BAE-9253-73B8-04511993B7AA}"/>
              </a:ext>
            </a:extLst>
          </p:cNvPr>
          <p:cNvSpPr txBox="1">
            <a:spLocks/>
          </p:cNvSpPr>
          <p:nvPr/>
        </p:nvSpPr>
        <p:spPr>
          <a:xfrm>
            <a:off x="839572" y="281474"/>
            <a:ext cx="7380312" cy="6378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NCP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F8AEF3-5F35-2D31-62B6-5C4EC2F58D5A}"/>
              </a:ext>
            </a:extLst>
          </p:cNvPr>
          <p:cNvSpPr txBox="1"/>
          <p:nvPr/>
        </p:nvSpPr>
        <p:spPr>
          <a:xfrm>
            <a:off x="274174" y="709504"/>
            <a:ext cx="8486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A new kind of MCP that we call </a:t>
            </a:r>
            <a:r>
              <a:rPr lang="en-GB" sz="1600" dirty="0" err="1">
                <a:solidFill>
                  <a:schemeClr val="bg1"/>
                </a:solidFill>
              </a:rPr>
              <a:t>NanoChannel</a:t>
            </a:r>
            <a:r>
              <a:rPr lang="en-GB" sz="1600" dirty="0">
                <a:solidFill>
                  <a:schemeClr val="bg1"/>
                </a:solidFill>
              </a:rPr>
              <a:t> Plate (NCP) is being developed.</a:t>
            </a:r>
          </a:p>
          <a:p>
            <a:r>
              <a:rPr lang="en-GB" sz="1600" dirty="0">
                <a:solidFill>
                  <a:schemeClr val="bg1"/>
                </a:solidFill>
              </a:rPr>
              <a:t>It aims at producing structures with nanoholes that could be coated with </a:t>
            </a:r>
          </a:p>
          <a:p>
            <a:r>
              <a:rPr lang="en-GB" sz="1600" dirty="0">
                <a:solidFill>
                  <a:schemeClr val="bg1"/>
                </a:solidFill>
              </a:rPr>
              <a:t>emissive and resistive materials to achieve unprecedented performances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47CDB8-CF0B-DEA4-07C5-7E20AF8810A1}"/>
              </a:ext>
            </a:extLst>
          </p:cNvPr>
          <p:cNvSpPr txBox="1"/>
          <p:nvPr/>
        </p:nvSpPr>
        <p:spPr>
          <a:xfrm>
            <a:off x="274174" y="1721426"/>
            <a:ext cx="64046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Three technologies are followed: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Anodized Aluminium Oxide AAO  (IP2I-IMP)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Silicon electrochemical etching. (IP2I-INL)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>
                <a:solidFill>
                  <a:schemeClr val="bg1"/>
                </a:solidFill>
              </a:rPr>
              <a:t>Femto-laser digging (IP2I-LabHC)</a:t>
            </a:r>
          </a:p>
        </p:txBody>
      </p:sp>
      <p:pic>
        <p:nvPicPr>
          <p:cNvPr id="12" name="Image 11" descr="Capture d’écran 2019-05-26 à 16.42.40.png">
            <a:extLst>
              <a:ext uri="{FF2B5EF4-FFF2-40B4-BE49-F238E27FC236}">
                <a16:creationId xmlns:a16="http://schemas.microsoft.com/office/drawing/2014/main" id="{84CDF979-84D7-D018-83DA-DC675FE638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45" y="2923689"/>
            <a:ext cx="2462998" cy="149478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23ADCFD-30AC-5572-1606-4741DCCC7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486" y="2912731"/>
            <a:ext cx="2245413" cy="156369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EA90F6D-1F6C-23F6-CC11-8DDDD4D1B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471" y="2901845"/>
            <a:ext cx="2245413" cy="15554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030E1E-0261-374D-E022-76D8E52E1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572" y="4704597"/>
            <a:ext cx="2863850" cy="16154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B05751-C8B4-C74E-88DB-9416D9858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3516" y="4704597"/>
            <a:ext cx="2695575" cy="1615440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514BF8C-963C-0954-AD8C-B39C5BAD386B}"/>
              </a:ext>
            </a:extLst>
          </p:cNvPr>
          <p:cNvCxnSpPr>
            <a:cxnSpLocks/>
          </p:cNvCxnSpPr>
          <p:nvPr/>
        </p:nvCxnSpPr>
        <p:spPr>
          <a:xfrm>
            <a:off x="3940629" y="5807329"/>
            <a:ext cx="489857" cy="0"/>
          </a:xfrm>
          <a:prstGeom prst="straightConnector1">
            <a:avLst/>
          </a:prstGeom>
          <a:ln w="79375">
            <a:solidFill>
              <a:schemeClr val="accent2">
                <a:lumMod val="20000"/>
                <a:lumOff val="8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E3E696DE-0B3B-DBAB-FE9C-24B8D298BA1F}"/>
              </a:ext>
            </a:extLst>
          </p:cNvPr>
          <p:cNvSpPr txBox="1"/>
          <p:nvPr/>
        </p:nvSpPr>
        <p:spPr>
          <a:xfrm>
            <a:off x="1051172" y="6320037"/>
            <a:ext cx="7620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Time and spatial resolutions are expected to be 10 times better.  </a:t>
            </a:r>
          </a:p>
        </p:txBody>
      </p:sp>
    </p:spTree>
    <p:extLst>
      <p:ext uri="{BB962C8B-B14F-4D97-AF65-F5344CB8AC3E}">
        <p14:creationId xmlns:p14="http://schemas.microsoft.com/office/powerpoint/2010/main" val="423624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6"/>
    </mc:Choice>
    <mc:Fallback xmlns="">
      <p:transition spd="slow" advTm="978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5F5D49A-EBFD-6C46-9771-1AE36054BECA}"/>
              </a:ext>
            </a:extLst>
          </p:cNvPr>
          <p:cNvSpPr txBox="1"/>
          <p:nvPr/>
        </p:nvSpPr>
        <p:spPr>
          <a:xfrm>
            <a:off x="416429" y="1050400"/>
            <a:ext cx="7412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new generation of photocathodes with sub-micron diameter</a:t>
            </a:r>
          </a:p>
          <a:p>
            <a:r>
              <a:rPr lang="en-US" dirty="0">
                <a:solidFill>
                  <a:schemeClr val="bg1"/>
                </a:solidFill>
              </a:rPr>
              <a:t>with conic shape to exploit the NCP. </a:t>
            </a:r>
          </a:p>
          <a:p>
            <a:r>
              <a:rPr lang="en-US" dirty="0">
                <a:solidFill>
                  <a:schemeClr val="bg1"/>
                </a:solidFill>
              </a:rPr>
              <a:t>This is based on using electrochemical etching on Silicon wafer (INL)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0F51ECA-17E5-E549-9E0F-26DFF4FDF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81" y="4304872"/>
            <a:ext cx="8132782" cy="1905593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07734ECE-A4ED-5CAE-2A3C-3191CD52D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398" y="2373329"/>
            <a:ext cx="5624551" cy="155907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6D80131-5021-D28B-76FB-25632F509418}"/>
              </a:ext>
            </a:extLst>
          </p:cNvPr>
          <p:cNvSpPr txBox="1"/>
          <p:nvPr/>
        </p:nvSpPr>
        <p:spPr>
          <a:xfrm>
            <a:off x="2373330" y="462869"/>
            <a:ext cx="375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    Highly granular Photocathode</a:t>
            </a:r>
          </a:p>
        </p:txBody>
      </p:sp>
    </p:spTree>
    <p:extLst>
      <p:ext uri="{BB962C8B-B14F-4D97-AF65-F5344CB8AC3E}">
        <p14:creationId xmlns:p14="http://schemas.microsoft.com/office/powerpoint/2010/main" val="3247662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BDD6D17-9B14-55AB-FEB9-B1DE75FC8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7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CC2221D-727F-7DF5-69AB-F66E7A60C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129" y="980300"/>
            <a:ext cx="3342823" cy="25089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A921AB5-2220-14FF-7C77-FF4BE21BB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86" y="910565"/>
            <a:ext cx="4182686" cy="267388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5A7A40C-B8CC-BD48-F334-5E04DD458D13}"/>
              </a:ext>
            </a:extLst>
          </p:cNvPr>
          <p:cNvSpPr txBox="1"/>
          <p:nvPr/>
        </p:nvSpPr>
        <p:spPr>
          <a:xfrm>
            <a:off x="1662547" y="1828493"/>
            <a:ext cx="253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1 cm radius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0F2BC81-EC08-9DB0-C5CB-269D3CDE3595}"/>
              </a:ext>
            </a:extLst>
          </p:cNvPr>
          <p:cNvSpPr txBox="1"/>
          <p:nvPr/>
        </p:nvSpPr>
        <p:spPr>
          <a:xfrm>
            <a:off x="221672" y="3789168"/>
            <a:ext cx="892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Photonis</a:t>
            </a:r>
            <a:r>
              <a:rPr lang="en-GB" dirty="0">
                <a:solidFill>
                  <a:schemeClr val="bg1"/>
                </a:solidFill>
              </a:rPr>
              <a:t> has produced a 1cm MCPs for us to be used with this  future photocathode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6641754-DDA2-833E-669F-28A4688E3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973" y="4328066"/>
            <a:ext cx="2669112" cy="19689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A01A072-5F14-A2D9-5632-9F6F976F2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540" y="4664829"/>
            <a:ext cx="2794000" cy="1295400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F344883-4C43-7341-C86E-8D07C90DBC32}"/>
              </a:ext>
            </a:extLst>
          </p:cNvPr>
          <p:cNvCxnSpPr/>
          <p:nvPr/>
        </p:nvCxnSpPr>
        <p:spPr>
          <a:xfrm>
            <a:off x="3962400" y="5312529"/>
            <a:ext cx="720436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92315AF6-13BF-724C-E098-92BA1CDA69EA}"/>
              </a:ext>
            </a:extLst>
          </p:cNvPr>
          <p:cNvSpPr txBox="1"/>
          <p:nvPr/>
        </p:nvSpPr>
        <p:spPr>
          <a:xfrm>
            <a:off x="2558265" y="431515"/>
            <a:ext cx="3750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    Highly granular Photocathode</a:t>
            </a:r>
          </a:p>
        </p:txBody>
      </p:sp>
    </p:spTree>
    <p:extLst>
      <p:ext uri="{BB962C8B-B14F-4D97-AF65-F5344CB8AC3E}">
        <p14:creationId xmlns:p14="http://schemas.microsoft.com/office/powerpoint/2010/main" val="1285218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6658EF-BB79-A059-1FD7-C5F604E3BA61}"/>
              </a:ext>
            </a:extLst>
          </p:cNvPr>
          <p:cNvSpPr txBox="1"/>
          <p:nvPr/>
        </p:nvSpPr>
        <p:spPr>
          <a:xfrm>
            <a:off x="431515" y="951435"/>
            <a:ext cx="8280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effectLst/>
                <a:latin typeface="Times" pitchFamily="2" charset="0"/>
              </a:rPr>
              <a:t>arXiv:2303.10801v4 :Efficient site-</a:t>
            </a:r>
            <a:r>
              <a:rPr lang="fr-FR" dirty="0" err="1">
                <a:solidFill>
                  <a:schemeClr val="bg1"/>
                </a:solidFill>
                <a:effectLst/>
                <a:latin typeface="Times" pitchFamily="2" charset="0"/>
              </a:rPr>
              <a:t>resolved</a:t>
            </a:r>
            <a:r>
              <a:rPr lang="fr-FR" dirty="0">
                <a:solidFill>
                  <a:schemeClr val="bg1"/>
                </a:solidFill>
                <a:effectLst/>
                <a:latin typeface="Times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effectLst/>
                <a:latin typeface="Times" pitchFamily="2" charset="0"/>
              </a:rPr>
              <a:t>imaging</a:t>
            </a:r>
            <a:r>
              <a:rPr lang="fr-FR" dirty="0">
                <a:solidFill>
                  <a:schemeClr val="bg1"/>
                </a:solidFill>
                <a:effectLst/>
                <a:latin typeface="Times" pitchFamily="2" charset="0"/>
              </a:rPr>
              <a:t> and spin-state </a:t>
            </a:r>
            <a:r>
              <a:rPr lang="fr-FR" dirty="0" err="1">
                <a:solidFill>
                  <a:schemeClr val="bg1"/>
                </a:solidFill>
                <a:effectLst/>
                <a:latin typeface="Times" pitchFamily="2" charset="0"/>
              </a:rPr>
              <a:t>detection</a:t>
            </a:r>
            <a:r>
              <a:rPr lang="fr-FR" dirty="0">
                <a:solidFill>
                  <a:schemeClr val="bg1"/>
                </a:solidFill>
                <a:effectLst/>
                <a:latin typeface="Times" pitchFamily="2" charset="0"/>
              </a:rPr>
              <a:t> in </a:t>
            </a:r>
            <a:r>
              <a:rPr lang="fr-FR" dirty="0" err="1">
                <a:solidFill>
                  <a:schemeClr val="bg1"/>
                </a:solidFill>
                <a:effectLst/>
                <a:latin typeface="Times" pitchFamily="2" charset="0"/>
              </a:rPr>
              <a:t>dynamic</a:t>
            </a:r>
            <a:r>
              <a:rPr lang="fr-FR" dirty="0">
                <a:solidFill>
                  <a:schemeClr val="bg1"/>
                </a:solidFill>
                <a:latin typeface="Times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effectLst/>
                <a:latin typeface="Times" pitchFamily="2" charset="0"/>
              </a:rPr>
              <a:t>two-dimensional</a:t>
            </a:r>
            <a:r>
              <a:rPr lang="fr-FR" dirty="0">
                <a:solidFill>
                  <a:schemeClr val="bg1"/>
                </a:solidFill>
                <a:effectLst/>
                <a:latin typeface="Times" pitchFamily="2" charset="0"/>
              </a:rPr>
              <a:t> ion </a:t>
            </a:r>
            <a:r>
              <a:rPr lang="fr-FR" dirty="0" err="1">
                <a:solidFill>
                  <a:schemeClr val="bg1"/>
                </a:solidFill>
                <a:effectLst/>
                <a:latin typeface="Times" pitchFamily="2" charset="0"/>
              </a:rPr>
              <a:t>crystals</a:t>
            </a:r>
            <a:r>
              <a:rPr lang="fr-FR" dirty="0">
                <a:solidFill>
                  <a:schemeClr val="bg1"/>
                </a:solidFill>
                <a:effectLst/>
                <a:latin typeface="Times" pitchFamily="2" charset="0"/>
              </a:rPr>
              <a:t> by R.N Wolf et al.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E9AEB4-C54E-758C-97F8-3D82A407D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91" y="2071274"/>
            <a:ext cx="2743343" cy="27154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A8AD93-7064-0E85-8BCA-ED8BC2A3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564" y="1993187"/>
            <a:ext cx="3462392" cy="295968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3216164-4A69-1D45-60EB-E0F9988A76C6}"/>
              </a:ext>
            </a:extLst>
          </p:cNvPr>
          <p:cNvSpPr txBox="1"/>
          <p:nvPr/>
        </p:nvSpPr>
        <p:spPr>
          <a:xfrm>
            <a:off x="1263649" y="5167901"/>
            <a:ext cx="7150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       Study with Timepix3 </a:t>
            </a:r>
            <a:r>
              <a:rPr lang="en-GB" dirty="0">
                <a:solidFill>
                  <a:schemeClr val="bg1"/>
                </a:solidFill>
                <a:sym typeface="Wingdings" pitchFamily="2" charset="2"/>
              </a:rPr>
              <a:t> PICMIC could do much better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6767F0F-7BDC-D72F-E92F-CD080E57506C}"/>
              </a:ext>
            </a:extLst>
          </p:cNvPr>
          <p:cNvSpPr txBox="1"/>
          <p:nvPr/>
        </p:nvSpPr>
        <p:spPr>
          <a:xfrm>
            <a:off x="565079" y="5948737"/>
            <a:ext cx="784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Controlling the quantum states always need an excellent photodetector device. PICMIC could provide the best one in standard conditions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D0F3EFC-E4BB-16BB-2F84-5C900F2E190B}"/>
              </a:ext>
            </a:extLst>
          </p:cNvPr>
          <p:cNvSpPr txBox="1"/>
          <p:nvPr/>
        </p:nvSpPr>
        <p:spPr>
          <a:xfrm>
            <a:off x="1171182" y="461844"/>
            <a:ext cx="6452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PICMIC and quantum technologies</a:t>
            </a:r>
          </a:p>
        </p:txBody>
      </p:sp>
    </p:spTree>
    <p:extLst>
      <p:ext uri="{BB962C8B-B14F-4D97-AF65-F5344CB8AC3E}">
        <p14:creationId xmlns:p14="http://schemas.microsoft.com/office/powerpoint/2010/main" val="3423227048"/>
      </p:ext>
    </p:extLst>
  </p:cSld>
  <p:clrMapOvr>
    <a:masterClrMapping/>
  </p:clrMapOvr>
</p:sld>
</file>

<file path=ppt/theme/theme1.xml><?xml version="1.0" encoding="utf-8"?>
<a:theme xmlns:a="http://schemas.openxmlformats.org/drawingml/2006/main" name="Révolution">
  <a:themeElements>
    <a:clrScheme name="Ré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é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é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{002B9714-2355-0345-A04B-5208B8507993}tf10001071</Template>
  <TotalTime>60751</TotalTime>
  <Words>372</Words>
  <Application>Microsoft Macintosh PowerPoint</Application>
  <PresentationFormat>Affichage à l'écran (4:3)</PresentationFormat>
  <Paragraphs>62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6" baseType="lpstr">
      <vt:lpstr>Arial Narrow</vt:lpstr>
      <vt:lpstr>Calibri</vt:lpstr>
      <vt:lpstr>Symbol</vt:lpstr>
      <vt:lpstr>Times</vt:lpstr>
      <vt:lpstr>Trebuchet MS</vt:lpstr>
      <vt:lpstr>Wingdings</vt:lpstr>
      <vt:lpstr>Wingdings 2</vt:lpstr>
      <vt:lpstr>Révolution</vt:lpstr>
      <vt:lpstr>PICMIC* concept</vt:lpstr>
      <vt:lpstr>PICMIC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PICMIC status</dc:title>
  <dc:creator>admin admin</dc:creator>
  <cp:lastModifiedBy>laktineh imad</cp:lastModifiedBy>
  <cp:revision>76</cp:revision>
  <dcterms:created xsi:type="dcterms:W3CDTF">2020-08-24T09:56:25Z</dcterms:created>
  <dcterms:modified xsi:type="dcterms:W3CDTF">2025-06-15T07:09:54Z</dcterms:modified>
</cp:coreProperties>
</file>