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9" r:id="rId2"/>
    <p:sldId id="266" r:id="rId3"/>
    <p:sldId id="275" r:id="rId4"/>
    <p:sldId id="267" r:id="rId5"/>
    <p:sldId id="261" r:id="rId6"/>
    <p:sldId id="270" r:id="rId7"/>
    <p:sldId id="272" r:id="rId8"/>
    <p:sldId id="271" r:id="rId9"/>
    <p:sldId id="277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4B183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6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1A7778-71D9-4E95-A4EB-8CEE33537790}" type="datetimeFigureOut">
              <a:rPr lang="fr-FR" smtClean="0"/>
              <a:t>11/06/2025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4397D-9888-4CBE-ABE5-47555BE65A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7423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804763" indent="-309524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238098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733337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228576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40F896A7-50CF-4E68-8CEA-8CB023869FDD}" type="slidenum">
              <a:rPr lang="en-US" altLang="fr-FR" smtClean="0"/>
              <a:pPr>
                <a:spcBef>
                  <a:spcPct val="0"/>
                </a:spcBef>
              </a:pPr>
              <a:t>1</a:t>
            </a:fld>
            <a:endParaRPr lang="en-US" altLang="fr-FR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514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908B-14B7-489F-893B-455307CB0CB6}" type="datetimeFigureOut">
              <a:rPr lang="fr-FR" smtClean="0"/>
              <a:t>11/06/2025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632C1-12A9-4C9B-9805-C9CFC1B659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9811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908B-14B7-489F-893B-455307CB0CB6}" type="datetimeFigureOut">
              <a:rPr lang="fr-FR" smtClean="0"/>
              <a:t>11/06/2025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632C1-12A9-4C9B-9805-C9CFC1B659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4790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908B-14B7-489F-893B-455307CB0CB6}" type="datetimeFigureOut">
              <a:rPr lang="fr-FR" smtClean="0"/>
              <a:t>11/06/2025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632C1-12A9-4C9B-9805-C9CFC1B659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7754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908B-14B7-489F-893B-455307CB0CB6}" type="datetimeFigureOut">
              <a:rPr lang="fr-FR" smtClean="0"/>
              <a:t>11/06/2025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632C1-12A9-4C9B-9805-C9CFC1B659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356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908B-14B7-489F-893B-455307CB0CB6}" type="datetimeFigureOut">
              <a:rPr lang="fr-FR" smtClean="0"/>
              <a:t>11/06/2025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632C1-12A9-4C9B-9805-C9CFC1B659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9334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908B-14B7-489F-893B-455307CB0CB6}" type="datetimeFigureOut">
              <a:rPr lang="fr-FR" smtClean="0"/>
              <a:t>11/06/2025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632C1-12A9-4C9B-9805-C9CFC1B659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04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908B-14B7-489F-893B-455307CB0CB6}" type="datetimeFigureOut">
              <a:rPr lang="fr-FR" smtClean="0"/>
              <a:t>11/06/2025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632C1-12A9-4C9B-9805-C9CFC1B659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058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908B-14B7-489F-893B-455307CB0CB6}" type="datetimeFigureOut">
              <a:rPr lang="fr-FR" smtClean="0"/>
              <a:t>11/06/2025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632C1-12A9-4C9B-9805-C9CFC1B659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0285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908B-14B7-489F-893B-455307CB0CB6}" type="datetimeFigureOut">
              <a:rPr lang="fr-FR" smtClean="0"/>
              <a:t>11/06/2025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632C1-12A9-4C9B-9805-C9CFC1B659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683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908B-14B7-489F-893B-455307CB0CB6}" type="datetimeFigureOut">
              <a:rPr lang="fr-FR" smtClean="0"/>
              <a:t>11/06/2025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632C1-12A9-4C9B-9805-C9CFC1B659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9333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908B-14B7-489F-893B-455307CB0CB6}" type="datetimeFigureOut">
              <a:rPr lang="fr-FR" smtClean="0"/>
              <a:t>11/06/2025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632C1-12A9-4C9B-9805-C9CFC1B659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4476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7908B-14B7-489F-893B-455307CB0CB6}" type="datetimeFigureOut">
              <a:rPr lang="fr-FR" smtClean="0"/>
              <a:t>11/06/2025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632C1-12A9-4C9B-9805-C9CFC1B659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474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1303" y="1038822"/>
            <a:ext cx="11776842" cy="821503"/>
          </a:xfrm>
        </p:spPr>
        <p:txBody>
          <a:bodyPr>
            <a:normAutofit fontScale="90000"/>
          </a:bodyPr>
          <a:lstStyle/>
          <a:p>
            <a:r>
              <a:rPr lang="fr-FR" altLang="fr-FR" sz="4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altLang="fr-FR" sz="4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Réunion sur les activités quantiques à Lyon :</a:t>
            </a:r>
            <a:br>
              <a:rPr lang="fr-FR" alt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fr-FR" sz="4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altLang="fr-FR" sz="4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fr-FR" sz="4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unique et applications</a:t>
            </a:r>
            <a:endParaRPr lang="fr-FR" altLang="fr-FR" sz="40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0121" y="2127358"/>
            <a:ext cx="6684579" cy="1721638"/>
          </a:xfrm>
        </p:spPr>
        <p:txBody>
          <a:bodyPr>
            <a:noAutofit/>
          </a:bodyPr>
          <a:lstStyle/>
          <a:p>
            <a:r>
              <a:rPr lang="fr-FR" alt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Anthony </a:t>
            </a:r>
            <a:r>
              <a:rPr lang="fr-FR" alt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AYARI,</a:t>
            </a:r>
          </a:p>
          <a:p>
            <a:r>
              <a:rPr lang="fr-FR" alt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Vincent, S. </a:t>
            </a:r>
            <a:r>
              <a:rPr lang="fr-FR" altLang="fr-FR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Perisanu</a:t>
            </a:r>
            <a:r>
              <a:rPr lang="fr-FR" alt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fr-FR" alt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fr-FR" altLang="fr-FR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Poncharal</a:t>
            </a:r>
            <a:r>
              <a:rPr lang="fr-FR" alt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S. Purcell</a:t>
            </a:r>
            <a:endParaRPr lang="fr-FR" alt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alt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ILM –UCBL-CNRS</a:t>
            </a:r>
            <a:endParaRPr lang="fr-FR" alt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alt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juin  2025</a:t>
            </a:r>
            <a:endParaRPr lang="fr-FR" alt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3"/>
          <a:stretch/>
        </p:blipFill>
        <p:spPr bwMode="auto">
          <a:xfrm>
            <a:off x="181303" y="4997670"/>
            <a:ext cx="11043745" cy="1753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748" y="1443535"/>
            <a:ext cx="3321741" cy="234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936" y="3451812"/>
            <a:ext cx="3133344" cy="1618488"/>
          </a:xfrm>
          <a:prstGeom prst="rect">
            <a:avLst/>
          </a:prstGeom>
        </p:spPr>
      </p:pic>
      <p:pic>
        <p:nvPicPr>
          <p:cNvPr id="10" name="Image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147" y="2327079"/>
            <a:ext cx="2698481" cy="234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8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960563" y="152400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fr-FR" altLang="fr-FR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altLang="fr-FR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classical</a:t>
            </a:r>
            <a:r>
              <a:rPr lang="fr-FR" altLang="fr-FR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  <a:r>
              <a:rPr lang="fr-FR" altLang="fr-FR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microscopy</a:t>
            </a:r>
            <a:endParaRPr lang="fr-FR" altLang="fr-FR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645" y="999724"/>
            <a:ext cx="7139852" cy="561283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8133347" y="6427890"/>
            <a:ext cx="3768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Kuzyk</a:t>
            </a:r>
            <a:r>
              <a:rPr lang="fr-FR" dirty="0"/>
              <a:t>, </a:t>
            </a:r>
            <a:r>
              <a:rPr lang="fr-FR" dirty="0" smtClean="0"/>
              <a:t>et al. </a:t>
            </a:r>
            <a:r>
              <a:rPr lang="fr-FR" i="1" dirty="0" err="1" smtClean="0"/>
              <a:t>arXiv</a:t>
            </a:r>
            <a:r>
              <a:rPr lang="fr-FR" i="1" dirty="0" smtClean="0"/>
              <a:t> :2503.22910</a:t>
            </a:r>
            <a:r>
              <a:rPr lang="fr-FR" dirty="0" smtClean="0"/>
              <a:t> </a:t>
            </a:r>
            <a:r>
              <a:rPr lang="fr-FR" dirty="0"/>
              <a:t>(2025).</a:t>
            </a:r>
          </a:p>
        </p:txBody>
      </p:sp>
    </p:spTree>
    <p:extLst>
      <p:ext uri="{BB962C8B-B14F-4D97-AF65-F5344CB8AC3E}">
        <p14:creationId xmlns:p14="http://schemas.microsoft.com/office/powerpoint/2010/main" val="241879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251284" y="190901"/>
            <a:ext cx="9136197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fr-FR" altLang="fr-FR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QUANTUM </a:t>
            </a:r>
            <a:r>
              <a:rPr lang="fr-FR" altLang="fr-FR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MICROSCOPY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19200"/>
            <a:ext cx="7824480" cy="518371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312040" y="1202268"/>
            <a:ext cx="762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3"/>
                </a:solidFill>
              </a:rPr>
              <a:t>Quantum-</a:t>
            </a:r>
            <a:r>
              <a:rPr lang="fr-FR" sz="2400" b="1" dirty="0" err="1">
                <a:solidFill>
                  <a:schemeClr val="accent3"/>
                </a:solidFill>
              </a:rPr>
              <a:t>enhanced</a:t>
            </a:r>
            <a:r>
              <a:rPr lang="fr-FR" sz="2400" b="1" dirty="0">
                <a:solidFill>
                  <a:schemeClr val="accent3"/>
                </a:solidFill>
              </a:rPr>
              <a:t> </a:t>
            </a:r>
            <a:r>
              <a:rPr lang="fr-FR" sz="2400" b="1" dirty="0" err="1">
                <a:solidFill>
                  <a:schemeClr val="accent3"/>
                </a:solidFill>
              </a:rPr>
              <a:t>nonlinear</a:t>
            </a:r>
            <a:r>
              <a:rPr lang="fr-FR" sz="2400" b="1" dirty="0">
                <a:solidFill>
                  <a:schemeClr val="accent3"/>
                </a:solidFill>
              </a:rPr>
              <a:t> </a:t>
            </a:r>
            <a:r>
              <a:rPr lang="fr-FR" sz="2400" b="1" dirty="0" err="1">
                <a:solidFill>
                  <a:schemeClr val="accent3"/>
                </a:solidFill>
              </a:rPr>
              <a:t>microscopy</a:t>
            </a:r>
            <a:endParaRPr lang="fr-FR" sz="2400" b="1" dirty="0">
              <a:solidFill>
                <a:schemeClr val="accent3"/>
              </a:solidFill>
            </a:endParaRPr>
          </a:p>
          <a:p>
            <a:r>
              <a:rPr lang="fr-FR" sz="2400" i="1" dirty="0">
                <a:solidFill>
                  <a:schemeClr val="bg1"/>
                </a:solidFill>
                <a:hlinkClick r:id="rId3"/>
              </a:rPr>
              <a:t>Nature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b="1" dirty="0">
                <a:solidFill>
                  <a:schemeClr val="bg1"/>
                </a:solidFill>
              </a:rPr>
              <a:t>volume 594</a:t>
            </a:r>
            <a:r>
              <a:rPr lang="fr-FR" sz="2400" dirty="0">
                <a:solidFill>
                  <a:schemeClr val="bg1"/>
                </a:solidFill>
              </a:rPr>
              <a:t>, </a:t>
            </a:r>
          </a:p>
          <a:p>
            <a:r>
              <a:rPr lang="fr-FR" sz="2400" dirty="0">
                <a:solidFill>
                  <a:schemeClr val="bg1"/>
                </a:solidFill>
              </a:rPr>
              <a:t>201–206 (2021)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49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960563" y="152400"/>
            <a:ext cx="8229600" cy="1143000"/>
          </a:xfrm>
        </p:spPr>
        <p:txBody>
          <a:bodyPr/>
          <a:lstStyle/>
          <a:p>
            <a:pPr algn="ctr" eaLnBrk="1" hangingPunct="1"/>
            <a:r>
              <a:rPr lang="fr-FR" altLang="fr-FR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ETAPE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33" y="2368817"/>
            <a:ext cx="4454567" cy="250569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958062" y="5595197"/>
            <a:ext cx="1740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SOURCE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319614" y="5595196"/>
            <a:ext cx="3253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MANIPULATION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685516" y="5595195"/>
            <a:ext cx="2363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/>
              <a:t>DETECTION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028544">
            <a:off x="7411882" y="2251472"/>
            <a:ext cx="4480573" cy="210368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500" y="2366765"/>
            <a:ext cx="3513646" cy="2502025"/>
          </a:xfrm>
          <a:prstGeom prst="rect">
            <a:avLst/>
          </a:prstGeom>
        </p:spPr>
      </p:pic>
      <p:cxnSp>
        <p:nvCxnSpPr>
          <p:cNvPr id="3" name="Connecteur droit avec flèche 2"/>
          <p:cNvCxnSpPr/>
          <p:nvPr/>
        </p:nvCxnSpPr>
        <p:spPr>
          <a:xfrm>
            <a:off x="3120400" y="4032985"/>
            <a:ext cx="1595979" cy="962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2999387" y="4136568"/>
            <a:ext cx="866063" cy="212755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3195101" y="3693806"/>
            <a:ext cx="818634" cy="15240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7171041" y="4023359"/>
            <a:ext cx="1595979" cy="962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3733082" y="3967870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C000"/>
                </a:solidFill>
              </a:rPr>
              <a:t>e</a:t>
            </a:r>
            <a:r>
              <a:rPr lang="fr-FR" b="1" dirty="0" smtClean="0">
                <a:solidFill>
                  <a:srgbClr val="FFC000"/>
                </a:solidFill>
              </a:rPr>
              <a:t>-</a:t>
            </a:r>
            <a:endParaRPr lang="fr-FR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41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26660" r="4150" b="45789"/>
          <a:stretch/>
        </p:blipFill>
        <p:spPr>
          <a:xfrm>
            <a:off x="441986" y="1402618"/>
            <a:ext cx="5325628" cy="108765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36073" t="20886" r="10847" b="51978"/>
          <a:stretch/>
        </p:blipFill>
        <p:spPr>
          <a:xfrm>
            <a:off x="5939096" y="1034706"/>
            <a:ext cx="5338981" cy="1878530"/>
          </a:xfrm>
          <a:prstGeom prst="rect">
            <a:avLst/>
          </a:prstGeom>
        </p:spPr>
      </p:pic>
      <p:sp>
        <p:nvSpPr>
          <p:cNvPr id="7" name="Titre 1"/>
          <p:cNvSpPr txBox="1">
            <a:spLocks noGrp="1"/>
          </p:cNvSpPr>
          <p:nvPr>
            <p:ph type="title"/>
          </p:nvPr>
        </p:nvSpPr>
        <p:spPr>
          <a:xfrm>
            <a:off x="838200" y="8118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Source d’électrons</a:t>
            </a:r>
            <a:endParaRPr lang="fr-FR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5" r="23634"/>
          <a:stretch/>
        </p:blipFill>
        <p:spPr>
          <a:xfrm>
            <a:off x="708319" y="2611286"/>
            <a:ext cx="3863681" cy="4149064"/>
          </a:xfrm>
          <a:prstGeom prst="rect">
            <a:avLst/>
          </a:prstGeom>
        </p:spPr>
      </p:pic>
      <p:pic>
        <p:nvPicPr>
          <p:cNvPr id="8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74" y="3134088"/>
            <a:ext cx="4655819" cy="2715894"/>
          </a:xfrm>
        </p:spPr>
      </p:pic>
      <p:cxnSp>
        <p:nvCxnSpPr>
          <p:cNvPr id="9" name="Connecteur droit 8"/>
          <p:cNvCxnSpPr/>
          <p:nvPr/>
        </p:nvCxnSpPr>
        <p:spPr>
          <a:xfrm>
            <a:off x="587141" y="2182265"/>
            <a:ext cx="137641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818330" y="2160350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µm</a:t>
            </a:r>
            <a:endParaRPr lang="fr-F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457525" y="6070834"/>
            <a:ext cx="5863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Utilisé pour l’imagerie ultra haute résolution par exemple</a:t>
            </a:r>
          </a:p>
          <a:p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pour la fabrication de GPU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7541" y="3530843"/>
            <a:ext cx="3108964" cy="221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8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6">
            <a:extLst>
              <a:ext uri="{FF2B5EF4-FFF2-40B4-BE49-F238E27FC236}">
                <a16:creationId xmlns:a16="http://schemas.microsoft.com/office/drawing/2014/main" id="{F92A7B3B-2396-4056-B66D-F7F410A6F9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9109" y="3354965"/>
            <a:ext cx="2759070" cy="1935704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E572781-6F3A-4958-9F7A-CE2E8AEB2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779" y="3354965"/>
            <a:ext cx="2690010" cy="191811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A82B10E-C67A-4289-83C7-1F3DFC35E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4779" y="3356582"/>
            <a:ext cx="2743200" cy="1956043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CABAB977-FDBC-4B7F-9830-D915E89BBF15}"/>
              </a:ext>
            </a:extLst>
          </p:cNvPr>
          <p:cNvCxnSpPr/>
          <p:nvPr/>
        </p:nvCxnSpPr>
        <p:spPr>
          <a:xfrm>
            <a:off x="4052255" y="4269365"/>
            <a:ext cx="3905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6BC52305-4DE6-4E9B-A98F-F6E0680407E0}"/>
              </a:ext>
            </a:extLst>
          </p:cNvPr>
          <p:cNvCxnSpPr/>
          <p:nvPr/>
        </p:nvCxnSpPr>
        <p:spPr>
          <a:xfrm flipH="1">
            <a:off x="4823779" y="4269365"/>
            <a:ext cx="4705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1561E657-D77F-47EA-A6A1-0221987E08A3}"/>
              </a:ext>
            </a:extLst>
          </p:cNvPr>
          <p:cNvCxnSpPr/>
          <p:nvPr/>
        </p:nvCxnSpPr>
        <p:spPr>
          <a:xfrm>
            <a:off x="6809419" y="4270386"/>
            <a:ext cx="4527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581405CF-65B2-4407-A0EB-23941347B04B}"/>
              </a:ext>
            </a:extLst>
          </p:cNvPr>
          <p:cNvCxnSpPr/>
          <p:nvPr/>
        </p:nvCxnSpPr>
        <p:spPr>
          <a:xfrm flipH="1">
            <a:off x="7719380" y="4270386"/>
            <a:ext cx="4775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E109ED8-DA73-4377-826B-0017DF9BC83B}"/>
              </a:ext>
            </a:extLst>
          </p:cNvPr>
          <p:cNvCxnSpPr/>
          <p:nvPr/>
        </p:nvCxnSpPr>
        <p:spPr>
          <a:xfrm>
            <a:off x="10310179" y="4269365"/>
            <a:ext cx="4705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9908BF48-EB52-4611-9F5F-96B4616872BD}"/>
              </a:ext>
            </a:extLst>
          </p:cNvPr>
          <p:cNvCxnSpPr>
            <a:cxnSpLocks/>
          </p:cNvCxnSpPr>
          <p:nvPr/>
        </p:nvCxnSpPr>
        <p:spPr>
          <a:xfrm flipH="1">
            <a:off x="11047025" y="4269365"/>
            <a:ext cx="4882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4121F42F-5682-41FB-97E9-7289E217BA5A}"/>
              </a:ext>
            </a:extLst>
          </p:cNvPr>
          <p:cNvSpPr txBox="1"/>
          <p:nvPr/>
        </p:nvSpPr>
        <p:spPr>
          <a:xfrm>
            <a:off x="3452180" y="3837049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0,3 eV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BB8E99D-9A35-4387-9880-FABC0C035B90}"/>
              </a:ext>
            </a:extLst>
          </p:cNvPr>
          <p:cNvSpPr txBox="1"/>
          <p:nvPr/>
        </p:nvSpPr>
        <p:spPr>
          <a:xfrm>
            <a:off x="6220773" y="3812165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0,26 eV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9049F0D-D411-49FF-AA25-EF86E94F2419}"/>
              </a:ext>
            </a:extLst>
          </p:cNvPr>
          <p:cNvSpPr txBox="1"/>
          <p:nvPr/>
        </p:nvSpPr>
        <p:spPr>
          <a:xfrm>
            <a:off x="9818060" y="3837049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0,11 eV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B4A8CFB-09AC-4396-87E2-CA03D2F99E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49" t="21652" r="31512" b="27916"/>
          <a:stretch/>
        </p:blipFill>
        <p:spPr>
          <a:xfrm>
            <a:off x="6251935" y="5093612"/>
            <a:ext cx="2404855" cy="1764388"/>
          </a:xfrm>
          <a:prstGeom prst="rect">
            <a:avLst/>
          </a:prstGeom>
          <a:effectLst/>
        </p:spPr>
      </p:pic>
      <p:pic>
        <p:nvPicPr>
          <p:cNvPr id="19" name="Image 18" descr="Une image contenant billard, piscine à balles, salle de billard, table&#10;&#10;Description générée automatiquement">
            <a:extLst>
              <a:ext uri="{FF2B5EF4-FFF2-40B4-BE49-F238E27FC236}">
                <a16:creationId xmlns:a16="http://schemas.microsoft.com/office/drawing/2014/main" id="{54934624-989F-49B3-873A-0F90A2B340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485" t="26824" r="31013" b="26455"/>
          <a:stretch/>
        </p:blipFill>
        <p:spPr>
          <a:xfrm>
            <a:off x="8870839" y="5193462"/>
            <a:ext cx="2582340" cy="1664538"/>
          </a:xfrm>
          <a:prstGeom prst="rect">
            <a:avLst/>
          </a:prstGeom>
        </p:spPr>
      </p:pic>
      <p:sp>
        <p:nvSpPr>
          <p:cNvPr id="20" name="Titre 1"/>
          <p:cNvSpPr txBox="1">
            <a:spLocks noGrp="1"/>
          </p:cNvSpPr>
          <p:nvPr>
            <p:ph type="title"/>
          </p:nvPr>
        </p:nvSpPr>
        <p:spPr>
          <a:xfrm>
            <a:off x="548640" y="365125"/>
            <a:ext cx="108051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 sources </a:t>
            </a:r>
            <a:r>
              <a:rPr lang="fr-FR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ultra-cohérentes : ANR COMODES 2023-2027</a:t>
            </a:r>
            <a:endParaRPr lang="fr-FR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5103" y="1434131"/>
            <a:ext cx="4249384" cy="1729059"/>
          </a:xfrm>
          <a:prstGeom prst="rect">
            <a:avLst/>
          </a:prstGeom>
        </p:spPr>
      </p:pic>
      <p:pic>
        <p:nvPicPr>
          <p:cNvPr id="22" name="Espace réservé du contenu 7" descr="Une image contenant légume&#10;&#10;Description générée automatiquement">
            <a:extLst>
              <a:ext uri="{FF2B5EF4-FFF2-40B4-BE49-F238E27FC236}">
                <a16:creationId xmlns:a16="http://schemas.microsoft.com/office/drawing/2014/main" id="{3D50B129-36AA-439A-A60B-25A1C215D947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8"/>
          <a:srcRect l="57089"/>
          <a:stretch/>
        </p:blipFill>
        <p:spPr>
          <a:xfrm>
            <a:off x="3952860" y="5504395"/>
            <a:ext cx="979840" cy="1284423"/>
          </a:xfrm>
          <a:prstGeom prst="rect">
            <a:avLst/>
          </a:prstGeom>
        </p:spPr>
      </p:pic>
      <p:cxnSp>
        <p:nvCxnSpPr>
          <p:cNvPr id="23" name="Connecteur droit 22"/>
          <p:cNvCxnSpPr/>
          <p:nvPr/>
        </p:nvCxnSpPr>
        <p:spPr>
          <a:xfrm>
            <a:off x="5966779" y="3160815"/>
            <a:ext cx="0" cy="35780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8842522" y="3149220"/>
            <a:ext cx="0" cy="35780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V="1">
            <a:off x="3135783" y="5281999"/>
            <a:ext cx="8935279" cy="306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 descr="GD.png"/>
          <p:cNvPicPr>
            <a:picLocks noChangeAspect="1"/>
          </p:cNvPicPr>
          <p:nvPr/>
        </p:nvPicPr>
        <p:blipFill rotWithShape="1">
          <a:blip r:embed="rId9" cstate="print"/>
          <a:srcRect r="44857"/>
          <a:stretch/>
        </p:blipFill>
        <p:spPr>
          <a:xfrm>
            <a:off x="1014529" y="1443642"/>
            <a:ext cx="2895082" cy="1908775"/>
          </a:xfrm>
          <a:prstGeom prst="rect">
            <a:avLst/>
          </a:prstGeom>
        </p:spPr>
      </p:pic>
      <p:pic>
        <p:nvPicPr>
          <p:cNvPr id="29" name="Espace réservé du contenu 7" descr="Une image contenant légume&#10;&#10;Description générée automatiquement">
            <a:extLst>
              <a:ext uri="{FF2B5EF4-FFF2-40B4-BE49-F238E27FC236}">
                <a16:creationId xmlns:a16="http://schemas.microsoft.com/office/drawing/2014/main" id="{3D50B129-36AA-439A-A60B-25A1C215D947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8"/>
          <a:srcRect l="32569"/>
          <a:stretch/>
        </p:blipFill>
        <p:spPr>
          <a:xfrm>
            <a:off x="193018" y="4161984"/>
            <a:ext cx="2473008" cy="2062955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4052255" y="1806961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Blocage de Coulomb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80786" y="6299144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Boîtes quantiques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ZoneTexte 1"/>
          <p:cNvSpPr txBox="1">
            <a:spLocks noChangeArrowheads="1"/>
          </p:cNvSpPr>
          <p:nvPr/>
        </p:nvSpPr>
        <p:spPr bwMode="auto">
          <a:xfrm>
            <a:off x="7919410" y="2457960"/>
            <a:ext cx="3797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1800" i="1" dirty="0"/>
              <a:t>Phys. </a:t>
            </a:r>
            <a:r>
              <a:rPr lang="de-DE" altLang="en-US" sz="1800" i="1" dirty="0" err="1"/>
              <a:t>Rev</a:t>
            </a:r>
            <a:r>
              <a:rPr lang="de-DE" altLang="en-US" sz="1800" i="1" dirty="0"/>
              <a:t>. </a:t>
            </a:r>
            <a:r>
              <a:rPr lang="de-DE" altLang="en-US" sz="1800" i="1" dirty="0" err="1"/>
              <a:t>Let</a:t>
            </a:r>
            <a:r>
              <a:rPr lang="de-DE" altLang="en-US" sz="1800" i="1" dirty="0"/>
              <a:t>. </a:t>
            </a:r>
            <a:r>
              <a:rPr lang="de-DE" altLang="en-US" sz="1800" b="1" dirty="0"/>
              <a:t>112</a:t>
            </a:r>
            <a:r>
              <a:rPr lang="de-DE" altLang="en-US" sz="1800" dirty="0"/>
              <a:t>, 126805 (2014)</a:t>
            </a:r>
          </a:p>
        </p:txBody>
      </p:sp>
    </p:spTree>
    <p:extLst>
      <p:ext uri="{BB962C8B-B14F-4D97-AF65-F5344CB8AC3E}">
        <p14:creationId xmlns:p14="http://schemas.microsoft.com/office/powerpoint/2010/main" val="386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996" y="6553201"/>
            <a:ext cx="2097900" cy="1216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828801"/>
            <a:ext cx="3258408" cy="419256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1" y="1828800"/>
            <a:ext cx="1600743" cy="17811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3920267"/>
            <a:ext cx="3184648" cy="2404333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491916" y="274638"/>
            <a:ext cx="8718884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Manipulation in a TEM : Rabi oscillations</a:t>
            </a:r>
          </a:p>
        </p:txBody>
      </p:sp>
    </p:spTree>
    <p:extLst>
      <p:ext uri="{BB962C8B-B14F-4D97-AF65-F5344CB8AC3E}">
        <p14:creationId xmlns:p14="http://schemas.microsoft.com/office/powerpoint/2010/main" val="204951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free </a:t>
            </a:r>
            <a:r>
              <a:rPr lang="fr-FR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  <a:r>
              <a:rPr lang="fr-FR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Qubit</a:t>
            </a:r>
            <a:endParaRPr lang="fr-FR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524" y="1417638"/>
            <a:ext cx="7572953" cy="503122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524001" y="6412468"/>
            <a:ext cx="835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Reinhardt, </a:t>
            </a:r>
            <a:r>
              <a:rPr lang="fr-FR" dirty="0" err="1"/>
              <a:t>Ori</a:t>
            </a:r>
            <a:r>
              <a:rPr lang="fr-FR" dirty="0"/>
              <a:t>, et al. "Free‐Electron </a:t>
            </a:r>
            <a:r>
              <a:rPr lang="fr-FR" dirty="0" err="1"/>
              <a:t>Qubits</a:t>
            </a:r>
            <a:r>
              <a:rPr lang="fr-FR" dirty="0"/>
              <a:t>." </a:t>
            </a:r>
            <a:r>
              <a:rPr lang="fr-FR" i="1" dirty="0" err="1"/>
              <a:t>Annalen</a:t>
            </a:r>
            <a:r>
              <a:rPr lang="fr-FR" i="1" dirty="0"/>
              <a:t> der </a:t>
            </a:r>
            <a:r>
              <a:rPr lang="fr-FR" i="1" dirty="0" err="1"/>
              <a:t>Physik</a:t>
            </a:r>
            <a:r>
              <a:rPr lang="fr-FR" dirty="0"/>
              <a:t> 533.2 (2021): 2000254.</a:t>
            </a:r>
          </a:p>
        </p:txBody>
      </p:sp>
    </p:spTree>
    <p:extLst>
      <p:ext uri="{BB962C8B-B14F-4D97-AF65-F5344CB8AC3E}">
        <p14:creationId xmlns:p14="http://schemas.microsoft.com/office/powerpoint/2010/main" val="168053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"/>
          <p:cNvSpPr txBox="1">
            <a:spLocks noGrp="1"/>
          </p:cNvSpPr>
          <p:nvPr>
            <p:ph type="title"/>
          </p:nvPr>
        </p:nvSpPr>
        <p:spPr>
          <a:xfrm>
            <a:off x="548640" y="365125"/>
            <a:ext cx="108051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Manipulation on chip: ANR OFELIA 2022-2026</a:t>
            </a:r>
            <a:endParaRPr lang="fr-FR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Image1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823289" y="2281187"/>
            <a:ext cx="6366783" cy="366257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3" name="ZoneTexte 2"/>
          <p:cNvSpPr txBox="1"/>
          <p:nvPr/>
        </p:nvSpPr>
        <p:spPr>
          <a:xfrm>
            <a:off x="7190072" y="6416966"/>
            <a:ext cx="5202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Bézard</a:t>
            </a:r>
            <a:r>
              <a:rPr lang="en-US" dirty="0"/>
              <a:t>, </a:t>
            </a:r>
            <a:r>
              <a:rPr lang="en-US" dirty="0" smtClean="0"/>
              <a:t>et </a:t>
            </a:r>
            <a:r>
              <a:rPr lang="en-US" dirty="0"/>
              <a:t>al. </a:t>
            </a:r>
            <a:r>
              <a:rPr lang="en-US" i="1" dirty="0" smtClean="0"/>
              <a:t>ACS </a:t>
            </a:r>
            <a:r>
              <a:rPr lang="en-US" i="1" dirty="0" err="1"/>
              <a:t>nano</a:t>
            </a:r>
            <a:r>
              <a:rPr lang="en-US" dirty="0"/>
              <a:t> 18.15 (2024): 10417-10426.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7893917" y="2521819"/>
            <a:ext cx="38248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Couplage électron libre cohérent et cristal photonique à fort facteur de qualité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Emission </a:t>
            </a:r>
            <a:r>
              <a:rPr lang="fr-F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Cherenkov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stimulée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émission laser dans l’infrarouge</a:t>
            </a:r>
            <a:endParaRPr lang="fr-FR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Absorption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Cherenkov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stimulé par accord de phase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génération d’état intriqué dans le vide 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97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21802</TotalTime>
  <Words>186</Words>
  <Application>Microsoft Office PowerPoint</Application>
  <PresentationFormat>Grand écran</PresentationFormat>
  <Paragraphs>37</Paragraphs>
  <Slides>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Symbol</vt:lpstr>
      <vt:lpstr>Times New Roman</vt:lpstr>
      <vt:lpstr>Wingdings</vt:lpstr>
      <vt:lpstr>Thème Office</vt:lpstr>
      <vt:lpstr> Réunion sur les activités quantiques à Lyon :  Electron unique et applications</vt:lpstr>
      <vt:lpstr>From classical electron microscopy</vt:lpstr>
      <vt:lpstr>TO QUANTUM MICROSCOPY</vt:lpstr>
      <vt:lpstr>ETAPE</vt:lpstr>
      <vt:lpstr>La Source d’électrons</vt:lpstr>
      <vt:lpstr>Des sources ultra-cohérentes : ANR COMODES 2023-2027</vt:lpstr>
      <vt:lpstr>Manipulation in a TEM : Rabi oscillations</vt:lpstr>
      <vt:lpstr>The free electron Qubit</vt:lpstr>
      <vt:lpstr>Manipulation on chip: ANR OFELIA 2022-2026</vt:lpstr>
    </vt:vector>
  </TitlesOfParts>
  <Company>UCBL/CNRS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AYARI ANTHONY</dc:creator>
  <cp:lastModifiedBy>AYARI ANTHONY</cp:lastModifiedBy>
  <cp:revision>154</cp:revision>
  <dcterms:created xsi:type="dcterms:W3CDTF">2022-04-15T11:51:15Z</dcterms:created>
  <dcterms:modified xsi:type="dcterms:W3CDTF">2025-06-11T14:40:35Z</dcterms:modified>
</cp:coreProperties>
</file>