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7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8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6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4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0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6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6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2189-D1C1-47AC-8A56-2C3FE3F1BC0C}" type="datetimeFigureOut">
              <a:rPr lang="en-GB" smtClean="0"/>
              <a:t>15/06/2025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6D13-67CA-4DA8-959C-6F12464BE89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ilm.univ-lyon1.fr/index.php?option=com_content&amp;view=article&amp;id=12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0" y="288838"/>
            <a:ext cx="3579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Stéphane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Pailhès</a:t>
            </a:r>
            <a:endParaRPr lang="en-US" sz="2400" b="1" dirty="0" smtClean="0"/>
          </a:p>
          <a:p>
            <a:r>
              <a:rPr lang="en-US" sz="1600" b="1" dirty="0" smtClean="0"/>
              <a:t>CNRS research director </a:t>
            </a:r>
          </a:p>
          <a:p>
            <a:r>
              <a:rPr lang="en-US" sz="1600" b="1" dirty="0" smtClean="0"/>
              <a:t>Institute of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Light and Matter (ILM), Lyon</a:t>
            </a:r>
            <a:endParaRPr lang="en-US" sz="1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93" y="403116"/>
            <a:ext cx="800618" cy="80061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3"/>
          <a:stretch/>
        </p:blipFill>
        <p:spPr>
          <a:xfrm>
            <a:off x="8267830" y="360586"/>
            <a:ext cx="1094865" cy="8106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60" y="1501050"/>
            <a:ext cx="102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Group </a:t>
            </a:r>
            <a:r>
              <a:rPr lang="en-US" sz="2400" b="1" dirty="0" smtClean="0"/>
              <a:t>“</a:t>
            </a:r>
            <a:r>
              <a:rPr lang="en-US" sz="2400" b="1" i="1" dirty="0" smtClean="0"/>
              <a:t>Transport, </a:t>
            </a:r>
            <a:r>
              <a:rPr lang="en-US" sz="2400" b="1" i="1" dirty="0" err="1" smtClean="0"/>
              <a:t>Nanomagnetism</a:t>
            </a:r>
            <a:r>
              <a:rPr lang="en-US" sz="2400" b="1" i="1" dirty="0" smtClean="0"/>
              <a:t> &amp; Materials for Energy</a:t>
            </a:r>
            <a:r>
              <a:rPr lang="en-US" sz="2400" b="1" dirty="0" smtClean="0"/>
              <a:t>” (ENERGIE) </a:t>
            </a:r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website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7" y="2260031"/>
            <a:ext cx="5950169" cy="379819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05" y="234852"/>
            <a:ext cx="1608511" cy="113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73598" y="3026229"/>
            <a:ext cx="3988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Sections 9 et 7 du CNRS</a:t>
            </a:r>
          </a:p>
          <a:p>
            <a:endParaRPr lang="fr-FR" dirty="0"/>
          </a:p>
          <a:p>
            <a:r>
              <a:rPr lang="fr-FR" dirty="0" smtClean="0"/>
              <a:t>15 permanents + 1 recrutement en 2025</a:t>
            </a:r>
          </a:p>
          <a:p>
            <a:endParaRPr lang="fr-FR" dirty="0"/>
          </a:p>
          <a:p>
            <a:r>
              <a:rPr lang="fr-FR" dirty="0" smtClean="0"/>
              <a:t>7 thésards, 2 </a:t>
            </a:r>
            <a:r>
              <a:rPr lang="fr-FR" dirty="0" err="1" smtClean="0"/>
              <a:t>postdocs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0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9A8C84-474A-8B1C-4F97-5D41D9A45E18}"/>
              </a:ext>
            </a:extLst>
          </p:cNvPr>
          <p:cNvSpPr txBox="1">
            <a:spLocks/>
          </p:cNvSpPr>
          <p:nvPr/>
        </p:nvSpPr>
        <p:spPr>
          <a:xfrm>
            <a:off x="64147" y="200891"/>
            <a:ext cx="9124281" cy="396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Sélection de sujets de l’équipe avec un potentiel sur le quantique 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122219" y="699417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5561" y="940013"/>
            <a:ext cx="3253341" cy="101566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Couplage entre </a:t>
            </a:r>
            <a:r>
              <a:rPr lang="fr-FR" sz="2000" dirty="0"/>
              <a:t>transport électronique et </a:t>
            </a:r>
            <a:r>
              <a:rPr lang="fr-FR" sz="2000" dirty="0" err="1"/>
              <a:t>phononique</a:t>
            </a:r>
            <a:r>
              <a:rPr lang="fr-FR" sz="2000" dirty="0"/>
              <a:t> </a:t>
            </a:r>
            <a:r>
              <a:rPr lang="fr-FR" sz="2000" dirty="0" smtClean="0"/>
              <a:t>aux interfaces</a:t>
            </a:r>
            <a:endParaRPr lang="en-GB" sz="2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3817554" y="920058"/>
            <a:ext cx="3901479" cy="2468457"/>
            <a:chOff x="594063" y="3635549"/>
            <a:chExt cx="3901479" cy="2468457"/>
          </a:xfrm>
        </p:grpSpPr>
        <p:sp>
          <p:nvSpPr>
            <p:cNvPr id="8" name="Rectangle 7"/>
            <p:cNvSpPr/>
            <p:nvPr/>
          </p:nvSpPr>
          <p:spPr>
            <a:xfrm>
              <a:off x="1078087" y="4866116"/>
              <a:ext cx="2864647" cy="1237890"/>
            </a:xfrm>
            <a:prstGeom prst="rect">
              <a:avLst/>
            </a:prstGeom>
            <a:solidFill>
              <a:srgbClr val="9A9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5651" y="4597539"/>
              <a:ext cx="2864647" cy="269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78086" y="4167187"/>
              <a:ext cx="2864647" cy="422091"/>
            </a:xfrm>
            <a:prstGeom prst="rect">
              <a:avLst/>
            </a:prstGeom>
            <a:solidFill>
              <a:srgbClr val="9A99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006491" y="4541075"/>
              <a:ext cx="18710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Conducting channel </a:t>
              </a:r>
              <a:endParaRPr lang="en-GB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128184" y="5428340"/>
              <a:ext cx="260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Diamond</a:t>
              </a:r>
              <a:endPara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r>
                <a:rPr lang="fr-FR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External</a:t>
              </a:r>
              <a:r>
                <a:rPr lang="fr-FR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phonon bath</a:t>
              </a:r>
              <a:endPara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3184857" y="4718469"/>
              <a:ext cx="704336" cy="0"/>
            </a:xfrm>
            <a:prstGeom prst="straightConnector1">
              <a:avLst/>
            </a:prstGeom>
            <a:ln w="76200">
              <a:solidFill>
                <a:srgbClr val="FF0000">
                  <a:alpha val="78824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363783" y="4273334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ē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19836" y="5018636"/>
              <a:ext cx="1314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Phonons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03836" y="4589278"/>
              <a:ext cx="335746" cy="297246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endParaRPr lang="en-GB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5848" y="4589278"/>
              <a:ext cx="335746" cy="2972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B w="38100" h="38100" prst="angle"/>
              </a:sp3d>
            </a:bodyPr>
            <a:lstStyle/>
            <a:p>
              <a:pPr algn="ctr"/>
              <a:endParaRPr lang="en-GB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886080" y="454778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Cold</a:t>
              </a:r>
              <a:endParaRPr lang="en-GB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94063" y="4541075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Hot</a:t>
              </a:r>
              <a:endParaRPr lang="en-GB" b="1" dirty="0"/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>
              <a:off x="1234019" y="3852435"/>
              <a:ext cx="122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1234873" y="3855062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en arc 21"/>
            <p:cNvCxnSpPr/>
            <p:nvPr/>
          </p:nvCxnSpPr>
          <p:spPr>
            <a:xfrm>
              <a:off x="2449092" y="4415631"/>
              <a:ext cx="832232" cy="179368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FFF00">
                  <a:alpha val="61176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èche droite 22"/>
            <p:cNvSpPr/>
            <p:nvPr/>
          </p:nvSpPr>
          <p:spPr>
            <a:xfrm>
              <a:off x="2043939" y="4801614"/>
              <a:ext cx="869940" cy="36574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2614267" y="3842853"/>
              <a:ext cx="12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>
              <a:stCxn id="23" idx="3"/>
            </p:cNvCxnSpPr>
            <p:nvPr/>
          </p:nvCxnSpPr>
          <p:spPr>
            <a:xfrm flipV="1">
              <a:off x="2913879" y="4692716"/>
              <a:ext cx="468989" cy="29177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rgbClr val="FFFF00">
                  <a:alpha val="61176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èche droite 25"/>
            <p:cNvSpPr/>
            <p:nvPr/>
          </p:nvSpPr>
          <p:spPr>
            <a:xfrm>
              <a:off x="2068681" y="4178924"/>
              <a:ext cx="869940" cy="36574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3885614" y="3863472"/>
              <a:ext cx="0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 flipV="1">
              <a:off x="2501059" y="3635549"/>
              <a:ext cx="2218" cy="39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2574613" y="3708434"/>
              <a:ext cx="0" cy="25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">
            <a:extLst>
              <a:ext uri="{FF2B5EF4-FFF2-40B4-BE49-F238E27FC236}">
                <a16:creationId xmlns:a16="http://schemas.microsoft.com/office/drawing/2014/main" id="{3B4DD352-E05D-4263-9B0D-3B193259D998}"/>
              </a:ext>
            </a:extLst>
          </p:cNvPr>
          <p:cNvGrpSpPr/>
          <p:nvPr/>
        </p:nvGrpSpPr>
        <p:grpSpPr>
          <a:xfrm>
            <a:off x="8145442" y="962898"/>
            <a:ext cx="3424833" cy="2977937"/>
            <a:chOff x="757783" y="1234177"/>
            <a:chExt cx="5277671" cy="4762208"/>
          </a:xfrm>
        </p:grpSpPr>
        <p:pic>
          <p:nvPicPr>
            <p:cNvPr id="33" name="Picture 37">
              <a:extLst>
                <a:ext uri="{FF2B5EF4-FFF2-40B4-BE49-F238E27FC236}">
                  <a16:creationId xmlns:a16="http://schemas.microsoft.com/office/drawing/2014/main" id="{EF333C1E-805F-41BA-8454-F46AD144A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35" r="2"/>
            <a:stretch/>
          </p:blipFill>
          <p:spPr>
            <a:xfrm>
              <a:off x="757783" y="1234177"/>
              <a:ext cx="5277671" cy="4762208"/>
            </a:xfrm>
            <a:prstGeom prst="rect">
              <a:avLst/>
            </a:prstGeom>
          </p:spPr>
        </p:pic>
        <p:grpSp>
          <p:nvGrpSpPr>
            <p:cNvPr id="36" name="Group 1">
              <a:extLst>
                <a:ext uri="{FF2B5EF4-FFF2-40B4-BE49-F238E27FC236}">
                  <a16:creationId xmlns:a16="http://schemas.microsoft.com/office/drawing/2014/main" id="{6F9C828B-94CA-4A6E-8434-AB94CBC9D562}"/>
                </a:ext>
              </a:extLst>
            </p:cNvPr>
            <p:cNvGrpSpPr/>
            <p:nvPr/>
          </p:nvGrpSpPr>
          <p:grpSpPr>
            <a:xfrm>
              <a:off x="952236" y="1438636"/>
              <a:ext cx="3961826" cy="4339803"/>
              <a:chOff x="952235" y="1438636"/>
              <a:chExt cx="3961826" cy="4339803"/>
            </a:xfrm>
          </p:grpSpPr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CFB20101-8E50-4FB7-A210-CE18E6B4B6EA}"/>
                  </a:ext>
                </a:extLst>
              </p:cNvPr>
              <p:cNvSpPr txBox="1"/>
              <p:nvPr/>
            </p:nvSpPr>
            <p:spPr>
              <a:xfrm>
                <a:off x="952235" y="1438636"/>
                <a:ext cx="1662959" cy="959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 keV</a:t>
                </a:r>
              </a:p>
              <a:p>
                <a:r>
                  <a:rPr lang="fr-F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3×10</a:t>
                </a:r>
                <a:r>
                  <a:rPr lang="fr-FR" sz="11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fr-F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</a:t>
                </a:r>
                <a:r>
                  <a:rPr lang="fr-FR" sz="11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fr-F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/cm</a:t>
                </a:r>
                <a:r>
                  <a:rPr lang="fr-FR" sz="11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fr-FR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1200°C</a:t>
                </a:r>
              </a:p>
            </p:txBody>
          </p:sp>
          <p:sp>
            <p:nvSpPr>
              <p:cNvPr id="38" name="TextBox 58">
                <a:extLst>
                  <a:ext uri="{FF2B5EF4-FFF2-40B4-BE49-F238E27FC236}">
                    <a16:creationId xmlns:a16="http://schemas.microsoft.com/office/drawing/2014/main" id="{32B44C48-3A80-4E6F-AC4C-81790BBF204F}"/>
                  </a:ext>
                </a:extLst>
              </p:cNvPr>
              <p:cNvSpPr txBox="1"/>
              <p:nvPr/>
            </p:nvSpPr>
            <p:spPr>
              <a:xfrm rot="17760000">
                <a:off x="3537913" y="3757289"/>
                <a:ext cx="2325439" cy="4268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</a:t>
                </a:r>
                <a:r>
                  <a:rPr lang="fr-FR" sz="1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</a:t>
                </a:r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(A)</a:t>
                </a:r>
              </a:p>
            </p:txBody>
          </p:sp>
          <p:sp>
            <p:nvSpPr>
              <p:cNvPr id="39" name="TextBox 59">
                <a:extLst>
                  <a:ext uri="{FF2B5EF4-FFF2-40B4-BE49-F238E27FC236}">
                    <a16:creationId xmlns:a16="http://schemas.microsoft.com/office/drawing/2014/main" id="{CEF0AEDA-531F-4CE2-B244-BC72CED092BF}"/>
                  </a:ext>
                </a:extLst>
              </p:cNvPr>
              <p:cNvSpPr txBox="1"/>
              <p:nvPr/>
            </p:nvSpPr>
            <p:spPr>
              <a:xfrm rot="17719724">
                <a:off x="1449738" y="3331823"/>
                <a:ext cx="3843935" cy="47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Conductive</a:t>
                </a:r>
                <a:r>
                  <a:rPr lang="fr-FR" sz="14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 (B)</a:t>
                </a:r>
              </a:p>
            </p:txBody>
          </p:sp>
          <p:sp>
            <p:nvSpPr>
              <p:cNvPr id="40" name="TextBox 60">
                <a:extLst>
                  <a:ext uri="{FF2B5EF4-FFF2-40B4-BE49-F238E27FC236}">
                    <a16:creationId xmlns:a16="http://schemas.microsoft.com/office/drawing/2014/main" id="{ADFDA8CD-6024-4FA7-84B3-8CC6F8FB52B0}"/>
                  </a:ext>
                </a:extLst>
              </p:cNvPr>
              <p:cNvSpPr txBox="1"/>
              <p:nvPr/>
            </p:nvSpPr>
            <p:spPr>
              <a:xfrm rot="17760000">
                <a:off x="651516" y="3130269"/>
                <a:ext cx="2412754" cy="42685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Bulk</a:t>
                </a:r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</a:t>
                </a:r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</a:t>
                </a:r>
              </a:p>
            </p:txBody>
          </p:sp>
          <p:sp>
            <p:nvSpPr>
              <p:cNvPr id="41" name="TextBox 61">
                <a:extLst>
                  <a:ext uri="{FF2B5EF4-FFF2-40B4-BE49-F238E27FC236}">
                    <a16:creationId xmlns:a16="http://schemas.microsoft.com/office/drawing/2014/main" id="{CBE0769F-C51A-48BF-90DE-7E0F61FA984E}"/>
                  </a:ext>
                </a:extLst>
              </p:cNvPr>
              <p:cNvSpPr txBox="1"/>
              <p:nvPr/>
            </p:nvSpPr>
            <p:spPr>
              <a:xfrm rot="17760000">
                <a:off x="3839435" y="4855088"/>
                <a:ext cx="1372416" cy="474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</a:t>
                </a:r>
                <a:endPara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63">
                <a:extLst>
                  <a:ext uri="{FF2B5EF4-FFF2-40B4-BE49-F238E27FC236}">
                    <a16:creationId xmlns:a16="http://schemas.microsoft.com/office/drawing/2014/main" id="{8208023D-BC0A-42D9-971C-00B118404A7C}"/>
                  </a:ext>
                </a:extLst>
              </p:cNvPr>
              <p:cNvSpPr txBox="1"/>
              <p:nvPr/>
            </p:nvSpPr>
            <p:spPr>
              <a:xfrm rot="1417007">
                <a:off x="1865395" y="5232348"/>
                <a:ext cx="1188193" cy="442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nm</a:t>
                </a:r>
              </a:p>
            </p:txBody>
          </p:sp>
          <p:sp>
            <p:nvSpPr>
              <p:cNvPr id="45" name="TextBox 65">
                <a:extLst>
                  <a:ext uri="{FF2B5EF4-FFF2-40B4-BE49-F238E27FC236}">
                    <a16:creationId xmlns:a16="http://schemas.microsoft.com/office/drawing/2014/main" id="{D875A705-CE91-45C2-9AC5-0A196843B157}"/>
                  </a:ext>
                </a:extLst>
              </p:cNvPr>
              <p:cNvSpPr txBox="1"/>
              <p:nvPr/>
            </p:nvSpPr>
            <p:spPr>
              <a:xfrm rot="1434556">
                <a:off x="3304034" y="5320619"/>
                <a:ext cx="1176419" cy="44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 nm</a:t>
                </a:r>
              </a:p>
            </p:txBody>
          </p:sp>
        </p:grpSp>
      </p:grpSp>
      <p:sp>
        <p:nvSpPr>
          <p:cNvPr id="46" name="ZoneTexte 45"/>
          <p:cNvSpPr txBox="1"/>
          <p:nvPr/>
        </p:nvSpPr>
        <p:spPr>
          <a:xfrm>
            <a:off x="175561" y="4512469"/>
            <a:ext cx="325334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Transport thermique dans des membranes nano-structurées</a:t>
            </a:r>
            <a:endParaRPr lang="en-GB" sz="2000" dirty="0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3"/>
          <a:srcRect l="49022" t="-3330" r="4534" b="3330"/>
          <a:stretch/>
        </p:blipFill>
        <p:spPr>
          <a:xfrm>
            <a:off x="4301577" y="4313062"/>
            <a:ext cx="2857402" cy="2383301"/>
          </a:xfrm>
          <a:prstGeom prst="rect">
            <a:avLst/>
          </a:prstGeom>
        </p:spPr>
      </p:pic>
      <p:cxnSp>
        <p:nvCxnSpPr>
          <p:cNvPr id="49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299674" y="4182732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175561" y="5771390"/>
            <a:ext cx="25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Valentina  Giordano (DR)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75561" y="6132811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/>
              <a:t>Nat Commun 15, 1317 (2024</a:t>
            </a:r>
            <a:r>
              <a:rPr lang="fr-FR" sz="1600" i="1" dirty="0" smtClean="0"/>
              <a:t>)</a:t>
            </a:r>
          </a:p>
          <a:p>
            <a:r>
              <a:rPr lang="fr-FR" sz="1600" i="1" dirty="0" smtClean="0"/>
              <a:t>INP News </a:t>
            </a:r>
            <a:endParaRPr lang="en-GB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0" y="3711109"/>
            <a:ext cx="411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10.1016/j.solidstatesciences.2024.107494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262331" y="3699304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10.2139/ssrn.5277366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0" y="3345733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10.1016/j.diamond.2024.111251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878282" y="2059442"/>
            <a:ext cx="22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Stéphane </a:t>
            </a:r>
            <a:r>
              <a:rPr lang="fr-FR" dirty="0" err="1" smtClean="0"/>
              <a:t>Pailhès</a:t>
            </a:r>
            <a:r>
              <a:rPr lang="fr-FR" dirty="0" smtClean="0"/>
              <a:t> (DR)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256202" y="2434000"/>
            <a:ext cx="28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ANR </a:t>
            </a:r>
            <a:r>
              <a:rPr lang="fr-FR" dirty="0" err="1" smtClean="0"/>
              <a:t>DRAGHunt</a:t>
            </a:r>
            <a:r>
              <a:rPr lang="fr-FR" dirty="0" smtClean="0"/>
              <a:t> (2024-2028)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135" y="303073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Publis</a:t>
            </a:r>
            <a:r>
              <a:rPr lang="fr-FR" u="sng" dirty="0" smtClean="0"/>
              <a:t> 2024-2025</a:t>
            </a:r>
            <a:endParaRPr lang="en-GB" u="sng" dirty="0"/>
          </a:p>
        </p:txBody>
      </p:sp>
      <p:grpSp>
        <p:nvGrpSpPr>
          <p:cNvPr id="44" name="Groupe 43"/>
          <p:cNvGrpSpPr/>
          <p:nvPr/>
        </p:nvGrpSpPr>
        <p:grpSpPr>
          <a:xfrm>
            <a:off x="7284052" y="4320488"/>
            <a:ext cx="4897004" cy="2453352"/>
            <a:chOff x="1828799" y="4408481"/>
            <a:chExt cx="6836229" cy="231851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" t="59836" r="9055"/>
            <a:stretch/>
          </p:blipFill>
          <p:spPr>
            <a:xfrm>
              <a:off x="1828799" y="4735286"/>
              <a:ext cx="6836229" cy="1991705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8" t="2038" r="17206" b="91377"/>
            <a:stretch/>
          </p:blipFill>
          <p:spPr>
            <a:xfrm>
              <a:off x="2992544" y="4408481"/>
              <a:ext cx="5268686" cy="326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01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03788" y="375949"/>
            <a:ext cx="32533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Effets de nano-aimants sur le transport électronique et thermique d’une matrice semi-conductrice</a:t>
            </a:r>
            <a:endParaRPr lang="en-GB" sz="2000" dirty="0"/>
          </a:p>
        </p:txBody>
      </p:sp>
      <p:cxnSp>
        <p:nvCxnSpPr>
          <p:cNvPr id="5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313530" y="3271744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7" name="Image 126">
            <a:extLst>
              <a:ext uri="{FF2B5EF4-FFF2-40B4-BE49-F238E27FC236}">
                <a16:creationId xmlns:a16="http://schemas.microsoft.com/office/drawing/2014/main" id="{9672AC8B-B865-4BF3-B0D3-F583087E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578" y="404870"/>
            <a:ext cx="2037977" cy="1188220"/>
          </a:xfrm>
          <a:prstGeom prst="rect">
            <a:avLst/>
          </a:prstGeom>
        </p:spPr>
      </p:pic>
      <p:pic>
        <p:nvPicPr>
          <p:cNvPr id="128" name="Image 127">
            <a:extLst>
              <a:ext uri="{FF2B5EF4-FFF2-40B4-BE49-F238E27FC236}">
                <a16:creationId xmlns:a16="http://schemas.microsoft.com/office/drawing/2014/main" id="{BFF39111-8346-4043-BEE4-EA7C66AF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23" y="1786880"/>
            <a:ext cx="2071520" cy="1204797"/>
          </a:xfrm>
          <a:prstGeom prst="rect">
            <a:avLst/>
          </a:prstGeom>
        </p:spPr>
      </p:pic>
      <p:sp>
        <p:nvSpPr>
          <p:cNvPr id="129" name="ZoneTexte 128">
            <a:extLst>
              <a:ext uri="{FF2B5EF4-FFF2-40B4-BE49-F238E27FC236}">
                <a16:creationId xmlns:a16="http://schemas.microsoft.com/office/drawing/2014/main" id="{E413FD86-F7B5-4193-A282-BDB4004FBC4E}"/>
              </a:ext>
            </a:extLst>
          </p:cNvPr>
          <p:cNvSpPr txBox="1"/>
          <p:nvPr/>
        </p:nvSpPr>
        <p:spPr>
          <a:xfrm>
            <a:off x="5752653" y="50142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50-100 nm</a:t>
            </a:r>
          </a:p>
        </p:txBody>
      </p:sp>
      <p:cxnSp>
        <p:nvCxnSpPr>
          <p:cNvPr id="131" name="Connecteur droit avec flèche 130"/>
          <p:cNvCxnSpPr/>
          <p:nvPr/>
        </p:nvCxnSpPr>
        <p:spPr>
          <a:xfrm flipV="1">
            <a:off x="4213092" y="323045"/>
            <a:ext cx="166254" cy="334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 flipH="1" flipV="1">
            <a:off x="4430620" y="407043"/>
            <a:ext cx="290946" cy="2450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 flipV="1">
            <a:off x="4541941" y="624340"/>
            <a:ext cx="269152" cy="2955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V="1">
            <a:off x="4987022" y="437717"/>
            <a:ext cx="0" cy="334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>
            <a:off x="5168827" y="765556"/>
            <a:ext cx="318654" cy="13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/>
          <p:nvPr/>
        </p:nvCxnSpPr>
        <p:spPr>
          <a:xfrm flipH="1" flipV="1">
            <a:off x="5328154" y="381090"/>
            <a:ext cx="263237" cy="292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necteur droit avec flèche 142"/>
          <p:cNvCxnSpPr/>
          <p:nvPr/>
        </p:nvCxnSpPr>
        <p:spPr>
          <a:xfrm flipH="1" flipV="1">
            <a:off x="4203508" y="1764371"/>
            <a:ext cx="263237" cy="2924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necteur droit avec flèche 143"/>
          <p:cNvCxnSpPr/>
          <p:nvPr/>
        </p:nvCxnSpPr>
        <p:spPr>
          <a:xfrm flipV="1">
            <a:off x="4630593" y="1721104"/>
            <a:ext cx="116237" cy="4223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necteur droit avec flèche 145"/>
          <p:cNvCxnSpPr/>
          <p:nvPr/>
        </p:nvCxnSpPr>
        <p:spPr>
          <a:xfrm>
            <a:off x="4945871" y="1999526"/>
            <a:ext cx="417875" cy="222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necteur droit avec flèche 147"/>
          <p:cNvCxnSpPr/>
          <p:nvPr/>
        </p:nvCxnSpPr>
        <p:spPr>
          <a:xfrm flipH="1" flipV="1">
            <a:off x="5212921" y="1859916"/>
            <a:ext cx="504924" cy="1904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1" name="Image 150">
            <a:extLst>
              <a:ext uri="{FF2B5EF4-FFF2-40B4-BE49-F238E27FC236}">
                <a16:creationId xmlns:a16="http://schemas.microsoft.com/office/drawing/2014/main" id="{7D87A828-C093-452A-9DE3-7729E23CB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282" y="39736"/>
            <a:ext cx="4210050" cy="3222557"/>
          </a:xfrm>
          <a:prstGeom prst="rect">
            <a:avLst/>
          </a:prstGeom>
        </p:spPr>
      </p:pic>
      <p:sp>
        <p:nvSpPr>
          <p:cNvPr id="152" name="ZoneTexte 151"/>
          <p:cNvSpPr txBox="1"/>
          <p:nvPr/>
        </p:nvSpPr>
        <p:spPr>
          <a:xfrm>
            <a:off x="9231263" y="120900"/>
            <a:ext cx="1884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Magnéto-resistance</a:t>
            </a:r>
            <a:r>
              <a:rPr lang="fr-FR" sz="1600" dirty="0" smtClean="0"/>
              <a:t> </a:t>
            </a:r>
            <a:endParaRPr lang="en-GB" sz="1600" dirty="0"/>
          </a:p>
        </p:txBody>
      </p:sp>
      <p:pic>
        <p:nvPicPr>
          <p:cNvPr id="153" name="Image 1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85" y="1098044"/>
            <a:ext cx="1929687" cy="1131279"/>
          </a:xfrm>
          <a:prstGeom prst="rect">
            <a:avLst/>
          </a:prstGeom>
        </p:spPr>
      </p:pic>
      <p:sp>
        <p:nvSpPr>
          <p:cNvPr id="126" name="ZoneTexte 125"/>
          <p:cNvSpPr txBox="1"/>
          <p:nvPr/>
        </p:nvSpPr>
        <p:spPr>
          <a:xfrm>
            <a:off x="303787" y="3569049"/>
            <a:ext cx="325334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Transport électronique de matériaux 2D décorés de particules magnétiques auto-organisés</a:t>
            </a:r>
            <a:endParaRPr lang="en-GB" sz="2000" dirty="0"/>
          </a:p>
        </p:txBody>
      </p:sp>
      <p:sp>
        <p:nvSpPr>
          <p:cNvPr id="130" name="Rectangle 129"/>
          <p:cNvSpPr/>
          <p:nvPr/>
        </p:nvSpPr>
        <p:spPr>
          <a:xfrm>
            <a:off x="333227" y="5788096"/>
            <a:ext cx="257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ANR COM2D (2024-2028)</a:t>
            </a:r>
            <a:endParaRPr lang="en-GB" dirty="0"/>
          </a:p>
        </p:txBody>
      </p:sp>
      <p:sp>
        <p:nvSpPr>
          <p:cNvPr id="137" name="ZoneTexte 136"/>
          <p:cNvSpPr txBox="1"/>
          <p:nvPr/>
        </p:nvSpPr>
        <p:spPr>
          <a:xfrm>
            <a:off x="357895" y="5291899"/>
            <a:ext cx="2337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Laurent </a:t>
            </a:r>
            <a:r>
              <a:rPr lang="fr-FR" dirty="0" err="1" smtClean="0"/>
              <a:t>Bardotti</a:t>
            </a:r>
            <a:r>
              <a:rPr lang="fr-FR" dirty="0" smtClean="0"/>
              <a:t> (MCF)</a:t>
            </a:r>
            <a:endParaRPr lang="en-GB" dirty="0"/>
          </a:p>
        </p:txBody>
      </p:sp>
      <p:pic>
        <p:nvPicPr>
          <p:cNvPr id="138" name="Image 1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6" y="3622979"/>
            <a:ext cx="3892134" cy="2419171"/>
          </a:xfrm>
          <a:prstGeom prst="rect">
            <a:avLst/>
          </a:prstGeom>
        </p:spPr>
      </p:pic>
      <p:pic>
        <p:nvPicPr>
          <p:cNvPr id="139" name="Image 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275" y="3808025"/>
            <a:ext cx="1880169" cy="1986864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7624" y="3818228"/>
            <a:ext cx="2245210" cy="1979533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7910001" y="5801322"/>
            <a:ext cx="1393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FePt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graphène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SiC</a:t>
            </a:r>
            <a:endParaRPr lang="fr-FR" sz="1200" dirty="0"/>
          </a:p>
        </p:txBody>
      </p:sp>
      <p:sp>
        <p:nvSpPr>
          <p:cNvPr id="142" name="Rectangle 141"/>
          <p:cNvSpPr/>
          <p:nvPr/>
        </p:nvSpPr>
        <p:spPr>
          <a:xfrm>
            <a:off x="10322934" y="5801323"/>
            <a:ext cx="10745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FePt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graphite</a:t>
            </a:r>
            <a:endParaRPr lang="fr-FR" sz="1200" dirty="0"/>
          </a:p>
        </p:txBody>
      </p:sp>
      <p:sp>
        <p:nvSpPr>
          <p:cNvPr id="158" name="ZoneTexte 157"/>
          <p:cNvSpPr txBox="1"/>
          <p:nvPr/>
        </p:nvSpPr>
        <p:spPr>
          <a:xfrm>
            <a:off x="252713" y="2329220"/>
            <a:ext cx="23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Florent Tournus (CRCE)</a:t>
            </a:r>
            <a:endParaRPr lang="en-GB" dirty="0"/>
          </a:p>
        </p:txBody>
      </p:sp>
      <p:sp>
        <p:nvSpPr>
          <p:cNvPr id="159" name="Rectangle 158"/>
          <p:cNvSpPr/>
          <p:nvPr/>
        </p:nvSpPr>
        <p:spPr>
          <a:xfrm>
            <a:off x="233535" y="2865120"/>
            <a:ext cx="2715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ANR ENATHER (2023-2027)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2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160289" y="3587431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60289" y="377908"/>
            <a:ext cx="3253341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Étude des corrélations magnétiques et de la dynamique d’aimantation dans des assemblages de nanoparticules magnétiques</a:t>
            </a:r>
            <a:endParaRPr lang="en-GB" sz="2000" dirty="0"/>
          </a:p>
        </p:txBody>
      </p:sp>
      <p:pic>
        <p:nvPicPr>
          <p:cNvPr id="15" name="Imag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/>
          <a:stretch/>
        </p:blipFill>
        <p:spPr bwMode="auto">
          <a:xfrm>
            <a:off x="8889783" y="83711"/>
            <a:ext cx="2206594" cy="19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39" y="2009124"/>
            <a:ext cx="2847975" cy="1487170"/>
          </a:xfrm>
          <a:prstGeom prst="rect">
            <a:avLst/>
          </a:prstGeom>
        </p:spPr>
      </p:pic>
      <p:pic>
        <p:nvPicPr>
          <p:cNvPr id="17" name="Picture 452">
            <a:extLst>
              <a:ext uri="{FF2B5EF4-FFF2-40B4-BE49-F238E27FC236}">
                <a16:creationId xmlns:a16="http://schemas.microsoft.com/office/drawing/2014/main" id="{4EBDB705-2552-4815-84ED-EDFD0BD13B8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2" b="42308"/>
          <a:stretch/>
        </p:blipFill>
        <p:spPr bwMode="auto">
          <a:xfrm>
            <a:off x="5600170" y="873744"/>
            <a:ext cx="1695450" cy="13182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7" y="2009124"/>
            <a:ext cx="1304290" cy="130429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60289" y="2383377"/>
            <a:ext cx="25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Alexandre </a:t>
            </a:r>
            <a:r>
              <a:rPr lang="fr-FR" dirty="0" err="1" smtClean="0"/>
              <a:t>Tiamon</a:t>
            </a:r>
            <a:r>
              <a:rPr lang="fr-FR" dirty="0" smtClean="0"/>
              <a:t> (MCF)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60289" y="2791670"/>
            <a:ext cx="310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ANR </a:t>
            </a:r>
            <a:r>
              <a:rPr lang="fr-FR" dirty="0" err="1" smtClean="0"/>
              <a:t>DipExplore</a:t>
            </a:r>
            <a:r>
              <a:rPr lang="fr-FR" dirty="0" smtClean="0"/>
              <a:t> (2</a:t>
            </a:r>
            <a:r>
              <a:rPr lang="fr-FR" baseline="30000" dirty="0" smtClean="0"/>
              <a:t>nd</a:t>
            </a:r>
            <a:r>
              <a:rPr lang="fr-FR" dirty="0" smtClean="0"/>
              <a:t> tour 2025)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95" y="5103116"/>
            <a:ext cx="5400000" cy="10168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4" y="3678568"/>
            <a:ext cx="2075635" cy="330258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80101" y="5393153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Christophe </a:t>
            </a:r>
            <a:r>
              <a:rPr lang="fr-FR" dirty="0" err="1" smtClean="0"/>
              <a:t>Adessi</a:t>
            </a:r>
            <a:r>
              <a:rPr lang="fr-FR" dirty="0" smtClean="0"/>
              <a:t> (MCF) 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160289" y="3740821"/>
            <a:ext cx="325334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Simulations quantiques du transport électronique et </a:t>
            </a:r>
            <a:r>
              <a:rPr lang="fr-FR" sz="2000" dirty="0" err="1" smtClean="0"/>
              <a:t>phononique</a:t>
            </a:r>
            <a:r>
              <a:rPr lang="fr-FR" sz="2000" dirty="0" smtClean="0"/>
              <a:t> </a:t>
            </a:r>
            <a:endParaRPr lang="en-GB" sz="2000" dirty="0"/>
          </a:p>
        </p:txBody>
      </p:sp>
      <p:sp>
        <p:nvSpPr>
          <p:cNvPr id="24" name="Rectangle 23"/>
          <p:cNvSpPr/>
          <p:nvPr/>
        </p:nvSpPr>
        <p:spPr>
          <a:xfrm>
            <a:off x="160289" y="5762485"/>
            <a:ext cx="26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ANR THACOS (2024-2028)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ormula 8"/>
              <p:cNvSpPr txBox="1"/>
              <p:nvPr/>
            </p:nvSpPr>
            <p:spPr>
              <a:xfrm>
                <a:off x="4011475" y="4339840"/>
                <a:ext cx="3177389" cy="738001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  <m:nary>
                        <m:nary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5" name="Formula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475" y="4339840"/>
                <a:ext cx="3177389" cy="7380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rmula 9"/>
              <p:cNvSpPr txBox="1"/>
              <p:nvPr/>
            </p:nvSpPr>
            <p:spPr>
              <a:xfrm>
                <a:off x="7018801" y="4544537"/>
                <a:ext cx="2773923" cy="423894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6" name="Formula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801" y="4544537"/>
                <a:ext cx="2773923" cy="4238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3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9A8C84-474A-8B1C-4F97-5D41D9A45E18}"/>
              </a:ext>
            </a:extLst>
          </p:cNvPr>
          <p:cNvSpPr txBox="1">
            <a:spLocks/>
          </p:cNvSpPr>
          <p:nvPr/>
        </p:nvSpPr>
        <p:spPr>
          <a:xfrm>
            <a:off x="64148" y="200891"/>
            <a:ext cx="12035488" cy="396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Nos outils : mesures  du transport électronique et thermique à 2K et sous champ magnétique (8T)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122219" y="699417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613717" y="1253492"/>
            <a:ext cx="3582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Plateau technologique «Transport » (</a:t>
            </a:r>
            <a:r>
              <a:rPr lang="fr-FR" sz="1400" i="1" dirty="0" err="1" smtClean="0"/>
              <a:t>ILMTech</a:t>
            </a:r>
            <a:r>
              <a:rPr lang="fr-FR" sz="1400" i="1" dirty="0" smtClean="0"/>
              <a:t>) </a:t>
            </a:r>
            <a:endParaRPr lang="en-GB" sz="14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8" y="1534135"/>
            <a:ext cx="2903737" cy="28852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12276" y="770935"/>
            <a:ext cx="89762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Au laboratoire: </a:t>
            </a:r>
            <a:r>
              <a:rPr lang="fr-FR" dirty="0"/>
              <a:t>u</a:t>
            </a:r>
            <a:r>
              <a:rPr lang="fr-FR" dirty="0" smtClean="0"/>
              <a:t>n parc instrumental varié pour étudier le transport électronique et thermique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221578" y="4187473"/>
            <a:ext cx="672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Transport </a:t>
            </a:r>
            <a:r>
              <a:rPr lang="fr-FR" dirty="0"/>
              <a:t>électronique et </a:t>
            </a:r>
            <a:r>
              <a:rPr lang="fr-FR" dirty="0" smtClean="0"/>
              <a:t>thermique</a:t>
            </a:r>
          </a:p>
          <a:p>
            <a:r>
              <a:rPr lang="fr-FR" dirty="0" smtClean="0"/>
              <a:t>2K à 900 K </a:t>
            </a:r>
            <a:r>
              <a:rPr lang="fr-FR" dirty="0"/>
              <a:t>;</a:t>
            </a:r>
            <a:r>
              <a:rPr lang="fr-FR" dirty="0" smtClean="0"/>
              <a:t> +/- 8 Tesla sur des systèmes très variés. </a:t>
            </a:r>
            <a:endParaRPr lang="en-GB" dirty="0"/>
          </a:p>
        </p:txBody>
      </p:sp>
      <p:sp>
        <p:nvSpPr>
          <p:cNvPr id="10" name="Flèche droite 9"/>
          <p:cNvSpPr/>
          <p:nvPr/>
        </p:nvSpPr>
        <p:spPr>
          <a:xfrm>
            <a:off x="492452" y="5222349"/>
            <a:ext cx="1607524" cy="701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2142023" y="5382284"/>
            <a:ext cx="779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Objectif à court terme: physique du transport quantique transport au </a:t>
            </a:r>
            <a:r>
              <a:rPr lang="fr-FR" sz="2000" dirty="0" err="1" smtClean="0"/>
              <a:t>mK</a:t>
            </a:r>
            <a:r>
              <a:rPr lang="fr-FR" sz="2000" dirty="0" smtClean="0"/>
              <a:t> </a:t>
            </a:r>
            <a:endParaRPr lang="en-GB" sz="20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160269" y="1719626"/>
            <a:ext cx="2940549" cy="2478380"/>
            <a:chOff x="8906546" y="1645667"/>
            <a:chExt cx="2940549" cy="247838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6546" y="1645667"/>
              <a:ext cx="1830821" cy="243679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5" t="29981" r="18429" b="14270"/>
            <a:stretch/>
          </p:blipFill>
          <p:spPr>
            <a:xfrm>
              <a:off x="10517059" y="2600047"/>
              <a:ext cx="1330036" cy="1524000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8078374" y="1161378"/>
            <a:ext cx="331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Plateau technologique «PLYRA » (</a:t>
            </a:r>
            <a:r>
              <a:rPr lang="fr-FR" sz="1400" i="1" dirty="0" err="1" smtClean="0"/>
              <a:t>ILMTech</a:t>
            </a:r>
            <a:r>
              <a:rPr lang="fr-FR" sz="1400" i="1" dirty="0" smtClean="0"/>
              <a:t>) </a:t>
            </a:r>
            <a:endParaRPr lang="en-GB" sz="14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33" y="1674932"/>
            <a:ext cx="3786447" cy="266007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764572" y="4364497"/>
            <a:ext cx="433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dirty="0" smtClean="0"/>
              <a:t>pectroscopie </a:t>
            </a:r>
            <a:r>
              <a:rPr lang="fr-FR" dirty="0"/>
              <a:t>électronique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2099976" y="6258162"/>
            <a:ext cx="58177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Forte implication dans les TGIR (Neutrons, Synchrotron, FEL)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22880" y="4816063"/>
            <a:ext cx="180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Régis </a:t>
            </a:r>
            <a:r>
              <a:rPr lang="fr-FR" dirty="0" err="1" smtClean="0"/>
              <a:t>Debord</a:t>
            </a:r>
            <a:r>
              <a:rPr lang="fr-FR" dirty="0" smtClean="0"/>
              <a:t> (IR)</a:t>
            </a:r>
            <a:endParaRPr lang="en-GB" dirty="0"/>
          </a:p>
        </p:txBody>
      </p:sp>
      <p:sp>
        <p:nvSpPr>
          <p:cNvPr id="21" name="ZoneTexte 20"/>
          <p:cNvSpPr txBox="1"/>
          <p:nvPr/>
        </p:nvSpPr>
        <p:spPr>
          <a:xfrm>
            <a:off x="7764572" y="4726915"/>
            <a:ext cx="193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Olivier </a:t>
            </a:r>
            <a:r>
              <a:rPr lang="fr-FR" dirty="0" err="1" smtClean="0"/>
              <a:t>Boisron</a:t>
            </a:r>
            <a:r>
              <a:rPr lang="fr-FR" dirty="0" smtClean="0"/>
              <a:t> (IR)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13529" y="3751847"/>
            <a:ext cx="3253341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Transport thermique et effets thermoélectriques dans les systèmes </a:t>
            </a:r>
            <a:r>
              <a:rPr lang="fr-FR" sz="2000" dirty="0" err="1" smtClean="0"/>
              <a:t>mésocopiques</a:t>
            </a:r>
            <a:endParaRPr lang="en-GB" sz="2000" dirty="0"/>
          </a:p>
        </p:txBody>
      </p:sp>
      <p:grpSp>
        <p:nvGrpSpPr>
          <p:cNvPr id="125" name="Groupe 124"/>
          <p:cNvGrpSpPr/>
          <p:nvPr/>
        </p:nvGrpSpPr>
        <p:grpSpPr>
          <a:xfrm>
            <a:off x="4203508" y="2694800"/>
            <a:ext cx="2930336" cy="3463472"/>
            <a:chOff x="3908251" y="3266607"/>
            <a:chExt cx="2930336" cy="3463472"/>
          </a:xfrm>
        </p:grpSpPr>
        <p:sp>
          <p:nvSpPr>
            <p:cNvPr id="8" name="Freeform: Shape 106">
              <a:extLst>
                <a:ext uri="{FF2B5EF4-FFF2-40B4-BE49-F238E27FC236}">
                  <a16:creationId xmlns:a16="http://schemas.microsoft.com/office/drawing/2014/main" id="{4E2E7F84-F294-61C9-1387-8E9F71CCB8EC}"/>
                </a:ext>
              </a:extLst>
            </p:cNvPr>
            <p:cNvSpPr/>
            <p:nvPr/>
          </p:nvSpPr>
          <p:spPr>
            <a:xfrm flipH="1">
              <a:off x="4440126" y="4346165"/>
              <a:ext cx="658019" cy="1674019"/>
            </a:xfrm>
            <a:custGeom>
              <a:avLst/>
              <a:gdLst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4787 w 645319"/>
                <a:gd name="connsiteY11" fmla="*/ 307181 h 1092994"/>
                <a:gd name="connsiteX12" fmla="*/ 119062 w 645319"/>
                <a:gd name="connsiteY12" fmla="*/ 171450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71450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58019"/>
                <a:gd name="connsiteY0" fmla="*/ 1092994 h 1674019"/>
                <a:gd name="connsiteX1" fmla="*/ 658019 w 658019"/>
                <a:gd name="connsiteY1" fmla="*/ 1674019 h 1674019"/>
                <a:gd name="connsiteX2" fmla="*/ 635794 w 658019"/>
                <a:gd name="connsiteY2" fmla="*/ 673894 h 1674019"/>
                <a:gd name="connsiteX3" fmla="*/ 614362 w 658019"/>
                <a:gd name="connsiteY3" fmla="*/ 578644 h 1674019"/>
                <a:gd name="connsiteX4" fmla="*/ 578644 w 658019"/>
                <a:gd name="connsiteY4" fmla="*/ 528637 h 1674019"/>
                <a:gd name="connsiteX5" fmla="*/ 547687 w 658019"/>
                <a:gd name="connsiteY5" fmla="*/ 490537 h 1674019"/>
                <a:gd name="connsiteX6" fmla="*/ 504825 w 658019"/>
                <a:gd name="connsiteY6" fmla="*/ 452437 h 1674019"/>
                <a:gd name="connsiteX7" fmla="*/ 461962 w 658019"/>
                <a:gd name="connsiteY7" fmla="*/ 423862 h 1674019"/>
                <a:gd name="connsiteX8" fmla="*/ 371475 w 658019"/>
                <a:gd name="connsiteY8" fmla="*/ 390525 h 1674019"/>
                <a:gd name="connsiteX9" fmla="*/ 290513 w 658019"/>
                <a:gd name="connsiteY9" fmla="*/ 361950 h 1674019"/>
                <a:gd name="connsiteX10" fmla="*/ 233362 w 658019"/>
                <a:gd name="connsiteY10" fmla="*/ 328612 h 1674019"/>
                <a:gd name="connsiteX11" fmla="*/ 200025 w 658019"/>
                <a:gd name="connsiteY11" fmla="*/ 300037 h 1674019"/>
                <a:gd name="connsiteX12" fmla="*/ 119062 w 658019"/>
                <a:gd name="connsiteY12" fmla="*/ 192881 h 1674019"/>
                <a:gd name="connsiteX13" fmla="*/ 50006 w 658019"/>
                <a:gd name="connsiteY13" fmla="*/ 80962 h 1674019"/>
                <a:gd name="connsiteX14" fmla="*/ 0 w 658019"/>
                <a:gd name="connsiteY14" fmla="*/ 0 h 1674019"/>
                <a:gd name="connsiteX15" fmla="*/ 14287 w 658019"/>
                <a:gd name="connsiteY15" fmla="*/ 1092994 h 1674019"/>
                <a:gd name="connsiteX0" fmla="*/ 23812 w 658019"/>
                <a:gd name="connsiteY0" fmla="*/ 1664494 h 1674019"/>
                <a:gd name="connsiteX1" fmla="*/ 658019 w 658019"/>
                <a:gd name="connsiteY1" fmla="*/ 1674019 h 1674019"/>
                <a:gd name="connsiteX2" fmla="*/ 635794 w 658019"/>
                <a:gd name="connsiteY2" fmla="*/ 673894 h 1674019"/>
                <a:gd name="connsiteX3" fmla="*/ 614362 w 658019"/>
                <a:gd name="connsiteY3" fmla="*/ 578644 h 1674019"/>
                <a:gd name="connsiteX4" fmla="*/ 578644 w 658019"/>
                <a:gd name="connsiteY4" fmla="*/ 528637 h 1674019"/>
                <a:gd name="connsiteX5" fmla="*/ 547687 w 658019"/>
                <a:gd name="connsiteY5" fmla="*/ 490537 h 1674019"/>
                <a:gd name="connsiteX6" fmla="*/ 504825 w 658019"/>
                <a:gd name="connsiteY6" fmla="*/ 452437 h 1674019"/>
                <a:gd name="connsiteX7" fmla="*/ 461962 w 658019"/>
                <a:gd name="connsiteY7" fmla="*/ 423862 h 1674019"/>
                <a:gd name="connsiteX8" fmla="*/ 371475 w 658019"/>
                <a:gd name="connsiteY8" fmla="*/ 390525 h 1674019"/>
                <a:gd name="connsiteX9" fmla="*/ 290513 w 658019"/>
                <a:gd name="connsiteY9" fmla="*/ 361950 h 1674019"/>
                <a:gd name="connsiteX10" fmla="*/ 233362 w 658019"/>
                <a:gd name="connsiteY10" fmla="*/ 328612 h 1674019"/>
                <a:gd name="connsiteX11" fmla="*/ 200025 w 658019"/>
                <a:gd name="connsiteY11" fmla="*/ 300037 h 1674019"/>
                <a:gd name="connsiteX12" fmla="*/ 119062 w 658019"/>
                <a:gd name="connsiteY12" fmla="*/ 192881 h 1674019"/>
                <a:gd name="connsiteX13" fmla="*/ 50006 w 658019"/>
                <a:gd name="connsiteY13" fmla="*/ 80962 h 1674019"/>
                <a:gd name="connsiteX14" fmla="*/ 0 w 658019"/>
                <a:gd name="connsiteY14" fmla="*/ 0 h 1674019"/>
                <a:gd name="connsiteX15" fmla="*/ 23812 w 658019"/>
                <a:gd name="connsiteY15" fmla="*/ 1664494 h 167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8019" h="1674019">
                  <a:moveTo>
                    <a:pt x="23812" y="1664494"/>
                  </a:moveTo>
                  <a:lnTo>
                    <a:pt x="658019" y="1674019"/>
                  </a:lnTo>
                  <a:lnTo>
                    <a:pt x="635794" y="673894"/>
                  </a:lnTo>
                  <a:lnTo>
                    <a:pt x="614362" y="578644"/>
                  </a:lnTo>
                  <a:lnTo>
                    <a:pt x="578644" y="528637"/>
                  </a:lnTo>
                  <a:lnTo>
                    <a:pt x="547687" y="490537"/>
                  </a:lnTo>
                  <a:lnTo>
                    <a:pt x="504825" y="452437"/>
                  </a:lnTo>
                  <a:lnTo>
                    <a:pt x="461962" y="423862"/>
                  </a:lnTo>
                  <a:lnTo>
                    <a:pt x="371475" y="390525"/>
                  </a:lnTo>
                  <a:cubicBezTo>
                    <a:pt x="344488" y="381000"/>
                    <a:pt x="338931" y="378619"/>
                    <a:pt x="290513" y="361950"/>
                  </a:cubicBezTo>
                  <a:cubicBezTo>
                    <a:pt x="252413" y="346074"/>
                    <a:pt x="252412" y="339725"/>
                    <a:pt x="233362" y="328612"/>
                  </a:cubicBezTo>
                  <a:lnTo>
                    <a:pt x="200025" y="300037"/>
                  </a:lnTo>
                  <a:lnTo>
                    <a:pt x="119062" y="192881"/>
                  </a:lnTo>
                  <a:lnTo>
                    <a:pt x="50006" y="80962"/>
                  </a:lnTo>
                  <a:lnTo>
                    <a:pt x="0" y="0"/>
                  </a:lnTo>
                  <a:lnTo>
                    <a:pt x="23812" y="16644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38AC96-7E69-4598-A4F0-282E26F90086}"/>
                </a:ext>
              </a:extLst>
            </p:cNvPr>
            <p:cNvSpPr/>
            <p:nvPr/>
          </p:nvSpPr>
          <p:spPr>
            <a:xfrm>
              <a:off x="5069103" y="3866522"/>
              <a:ext cx="165667" cy="21442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460D3F-654A-0DBF-0024-6AE1921D182A}"/>
                </a:ext>
              </a:extLst>
            </p:cNvPr>
            <p:cNvSpPr/>
            <p:nvPr/>
          </p:nvSpPr>
          <p:spPr>
            <a:xfrm>
              <a:off x="5734203" y="3866522"/>
              <a:ext cx="165667" cy="21442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11" name="Freeform: Shape 67">
              <a:extLst>
                <a:ext uri="{FF2B5EF4-FFF2-40B4-BE49-F238E27FC236}">
                  <a16:creationId xmlns:a16="http://schemas.microsoft.com/office/drawing/2014/main" id="{6C8F36E9-0ED5-39E8-4515-E56EF48EF4DB}"/>
                </a:ext>
              </a:extLst>
            </p:cNvPr>
            <p:cNvSpPr/>
            <p:nvPr/>
          </p:nvSpPr>
          <p:spPr>
            <a:xfrm>
              <a:off x="5894790" y="4917743"/>
              <a:ext cx="645319" cy="1092994"/>
            </a:xfrm>
            <a:custGeom>
              <a:avLst/>
              <a:gdLst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4787 w 645319"/>
                <a:gd name="connsiteY11" fmla="*/ 307181 h 1092994"/>
                <a:gd name="connsiteX12" fmla="*/ 119062 w 645319"/>
                <a:gd name="connsiteY12" fmla="*/ 171450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71450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78606 w 645319"/>
                <a:gd name="connsiteY9" fmla="*/ 359569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  <a:gd name="connsiteX0" fmla="*/ 14287 w 645319"/>
                <a:gd name="connsiteY0" fmla="*/ 1092994 h 1092994"/>
                <a:gd name="connsiteX1" fmla="*/ 645319 w 645319"/>
                <a:gd name="connsiteY1" fmla="*/ 1092994 h 1092994"/>
                <a:gd name="connsiteX2" fmla="*/ 635794 w 645319"/>
                <a:gd name="connsiteY2" fmla="*/ 673894 h 1092994"/>
                <a:gd name="connsiteX3" fmla="*/ 614362 w 645319"/>
                <a:gd name="connsiteY3" fmla="*/ 578644 h 1092994"/>
                <a:gd name="connsiteX4" fmla="*/ 578644 w 645319"/>
                <a:gd name="connsiteY4" fmla="*/ 528637 h 1092994"/>
                <a:gd name="connsiteX5" fmla="*/ 547687 w 645319"/>
                <a:gd name="connsiteY5" fmla="*/ 490537 h 1092994"/>
                <a:gd name="connsiteX6" fmla="*/ 504825 w 645319"/>
                <a:gd name="connsiteY6" fmla="*/ 452437 h 1092994"/>
                <a:gd name="connsiteX7" fmla="*/ 461962 w 645319"/>
                <a:gd name="connsiteY7" fmla="*/ 423862 h 1092994"/>
                <a:gd name="connsiteX8" fmla="*/ 371475 w 645319"/>
                <a:gd name="connsiteY8" fmla="*/ 390525 h 1092994"/>
                <a:gd name="connsiteX9" fmla="*/ 290513 w 645319"/>
                <a:gd name="connsiteY9" fmla="*/ 361950 h 1092994"/>
                <a:gd name="connsiteX10" fmla="*/ 233362 w 645319"/>
                <a:gd name="connsiteY10" fmla="*/ 328612 h 1092994"/>
                <a:gd name="connsiteX11" fmla="*/ 200025 w 645319"/>
                <a:gd name="connsiteY11" fmla="*/ 300037 h 1092994"/>
                <a:gd name="connsiteX12" fmla="*/ 119062 w 645319"/>
                <a:gd name="connsiteY12" fmla="*/ 192881 h 1092994"/>
                <a:gd name="connsiteX13" fmla="*/ 50006 w 645319"/>
                <a:gd name="connsiteY13" fmla="*/ 80962 h 1092994"/>
                <a:gd name="connsiteX14" fmla="*/ 0 w 645319"/>
                <a:gd name="connsiteY14" fmla="*/ 0 h 1092994"/>
                <a:gd name="connsiteX15" fmla="*/ 14287 w 645319"/>
                <a:gd name="connsiteY15" fmla="*/ 1092994 h 10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319" h="1092994">
                  <a:moveTo>
                    <a:pt x="14287" y="1092994"/>
                  </a:moveTo>
                  <a:lnTo>
                    <a:pt x="645319" y="1092994"/>
                  </a:lnTo>
                  <a:lnTo>
                    <a:pt x="635794" y="673894"/>
                  </a:lnTo>
                  <a:lnTo>
                    <a:pt x="614362" y="578644"/>
                  </a:lnTo>
                  <a:lnTo>
                    <a:pt x="578644" y="528637"/>
                  </a:lnTo>
                  <a:lnTo>
                    <a:pt x="547687" y="490537"/>
                  </a:lnTo>
                  <a:lnTo>
                    <a:pt x="504825" y="452437"/>
                  </a:lnTo>
                  <a:lnTo>
                    <a:pt x="461962" y="423862"/>
                  </a:lnTo>
                  <a:lnTo>
                    <a:pt x="371475" y="390525"/>
                  </a:lnTo>
                  <a:cubicBezTo>
                    <a:pt x="344488" y="381000"/>
                    <a:pt x="338931" y="378619"/>
                    <a:pt x="290513" y="361950"/>
                  </a:cubicBezTo>
                  <a:cubicBezTo>
                    <a:pt x="252413" y="346074"/>
                    <a:pt x="252412" y="339725"/>
                    <a:pt x="233362" y="328612"/>
                  </a:cubicBezTo>
                  <a:lnTo>
                    <a:pt x="200025" y="300037"/>
                  </a:lnTo>
                  <a:lnTo>
                    <a:pt x="119062" y="192881"/>
                  </a:lnTo>
                  <a:lnTo>
                    <a:pt x="50006" y="80962"/>
                  </a:lnTo>
                  <a:lnTo>
                    <a:pt x="0" y="0"/>
                  </a:lnTo>
                  <a:lnTo>
                    <a:pt x="14287" y="10929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cxnSp>
          <p:nvCxnSpPr>
            <p:cNvPr id="12" name="Straight Connector 68">
              <a:extLst>
                <a:ext uri="{FF2B5EF4-FFF2-40B4-BE49-F238E27FC236}">
                  <a16:creationId xmlns:a16="http://schemas.microsoft.com/office/drawing/2014/main" id="{5AEEB500-5289-D8E4-8FEC-DFF75F21C1C7}"/>
                </a:ext>
              </a:extLst>
            </p:cNvPr>
            <p:cNvCxnSpPr/>
            <p:nvPr/>
          </p:nvCxnSpPr>
          <p:spPr>
            <a:xfrm>
              <a:off x="5281983" y="5181372"/>
              <a:ext cx="41887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69">
              <a:extLst>
                <a:ext uri="{FF2B5EF4-FFF2-40B4-BE49-F238E27FC236}">
                  <a16:creationId xmlns:a16="http://schemas.microsoft.com/office/drawing/2014/main" id="{6DE819DB-DC66-985E-3F23-2E50C865A337}"/>
                </a:ext>
              </a:extLst>
            </p:cNvPr>
            <p:cNvCxnSpPr/>
            <p:nvPr/>
          </p:nvCxnSpPr>
          <p:spPr>
            <a:xfrm>
              <a:off x="5281982" y="4070814"/>
              <a:ext cx="41887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oup 71">
              <a:extLst>
                <a:ext uri="{FF2B5EF4-FFF2-40B4-BE49-F238E27FC236}">
                  <a16:creationId xmlns:a16="http://schemas.microsoft.com/office/drawing/2014/main" id="{AE1DFB60-738B-E2E3-A3BD-2C1D51D4D7BE}"/>
                </a:ext>
              </a:extLst>
            </p:cNvPr>
            <p:cNvGrpSpPr/>
            <p:nvPr/>
          </p:nvGrpSpPr>
          <p:grpSpPr>
            <a:xfrm>
              <a:off x="5303231" y="6133032"/>
              <a:ext cx="290767" cy="597047"/>
              <a:chOff x="2174847" y="4186295"/>
              <a:chExt cx="290767" cy="597047"/>
            </a:xfrm>
          </p:grpSpPr>
          <p:cxnSp>
            <p:nvCxnSpPr>
              <p:cNvPr id="56" name="Straight Connector 72">
                <a:extLst>
                  <a:ext uri="{FF2B5EF4-FFF2-40B4-BE49-F238E27FC236}">
                    <a16:creationId xmlns:a16="http://schemas.microsoft.com/office/drawing/2014/main" id="{71B2B368-272D-9506-2EDF-E63BA510EC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344544" y="4607504"/>
                <a:ext cx="0" cy="2421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73">
                <a:extLst>
                  <a:ext uri="{FF2B5EF4-FFF2-40B4-BE49-F238E27FC236}">
                    <a16:creationId xmlns:a16="http://schemas.microsoft.com/office/drawing/2014/main" id="{76170C67-326F-2524-86B1-8B959D71D660}"/>
                  </a:ext>
                </a:extLst>
              </p:cNvPr>
              <p:cNvCxnSpPr/>
              <p:nvPr/>
            </p:nvCxnSpPr>
            <p:spPr>
              <a:xfrm>
                <a:off x="2337400" y="4186295"/>
                <a:ext cx="0" cy="2421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4">
                <a:extLst>
                  <a:ext uri="{FF2B5EF4-FFF2-40B4-BE49-F238E27FC236}">
                    <a16:creationId xmlns:a16="http://schemas.microsoft.com/office/drawing/2014/main" id="{13A13197-421B-7A08-4C70-87CB60740E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3475" y="4429284"/>
                <a:ext cx="24213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5">
                <a:extLst>
                  <a:ext uri="{FF2B5EF4-FFF2-40B4-BE49-F238E27FC236}">
                    <a16:creationId xmlns:a16="http://schemas.microsoft.com/office/drawing/2014/main" id="{DC0028FD-3B73-6021-746F-25B0F3B5E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157" y="4486435"/>
                <a:ext cx="904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76">
                <a:extLst>
                  <a:ext uri="{FF2B5EF4-FFF2-40B4-BE49-F238E27FC236}">
                    <a16:creationId xmlns:a16="http://schemas.microsoft.com/office/drawing/2014/main" id="{37969EF4-571F-E306-430D-1C87F5C277E4}"/>
                  </a:ext>
                </a:extLst>
              </p:cNvPr>
              <p:cNvCxnSpPr/>
              <p:nvPr/>
            </p:nvCxnSpPr>
            <p:spPr>
              <a:xfrm>
                <a:off x="2337400" y="4486435"/>
                <a:ext cx="0" cy="2421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77">
                <a:extLst>
                  <a:ext uri="{FF2B5EF4-FFF2-40B4-BE49-F238E27FC236}">
                    <a16:creationId xmlns:a16="http://schemas.microsoft.com/office/drawing/2014/main" id="{D6EAAE62-DE88-D7EB-3B42-77E5ED04C7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4847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78">
                <a:extLst>
                  <a:ext uri="{FF2B5EF4-FFF2-40B4-BE49-F238E27FC236}">
                    <a16:creationId xmlns:a16="http://schemas.microsoft.com/office/drawing/2014/main" id="{CAA773E2-2BDB-F52E-C075-48B5667EB3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8710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79">
                <a:extLst>
                  <a:ext uri="{FF2B5EF4-FFF2-40B4-BE49-F238E27FC236}">
                    <a16:creationId xmlns:a16="http://schemas.microsoft.com/office/drawing/2014/main" id="{7E90067B-71C5-F1D0-94A1-E7FFB33478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2573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80">
                <a:extLst>
                  <a:ext uri="{FF2B5EF4-FFF2-40B4-BE49-F238E27FC236}">
                    <a16:creationId xmlns:a16="http://schemas.microsoft.com/office/drawing/2014/main" id="{8FEA4A73-2987-360B-97E5-ABADA27539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90300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81">
                <a:extLst>
                  <a:ext uri="{FF2B5EF4-FFF2-40B4-BE49-F238E27FC236}">
                    <a16:creationId xmlns:a16="http://schemas.microsoft.com/office/drawing/2014/main" id="{141A5EB1-4B29-6734-2917-49774A5110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6436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82">
              <a:extLst>
                <a:ext uri="{FF2B5EF4-FFF2-40B4-BE49-F238E27FC236}">
                  <a16:creationId xmlns:a16="http://schemas.microsoft.com/office/drawing/2014/main" id="{D87B091D-4558-0E95-8785-74C006B5396B}"/>
                </a:ext>
              </a:extLst>
            </p:cNvPr>
            <p:cNvSpPr txBox="1"/>
            <p:nvPr/>
          </p:nvSpPr>
          <p:spPr>
            <a:xfrm>
              <a:off x="5603554" y="6194393"/>
              <a:ext cx="45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i="1" dirty="0"/>
                <a:t>V</a:t>
              </a:r>
              <a:r>
                <a:rPr lang="en-GB" baseline="-25000" dirty="0"/>
                <a:t>g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7648741-4789-AF3E-9F5D-3EDF43654790}"/>
                </a:ext>
              </a:extLst>
            </p:cNvPr>
            <p:cNvSpPr/>
            <p:nvPr/>
          </p:nvSpPr>
          <p:spPr>
            <a:xfrm rot="18865723">
              <a:off x="4925930" y="5042654"/>
              <a:ext cx="557030" cy="541319"/>
            </a:xfrm>
            <a:prstGeom prst="arc">
              <a:avLst>
                <a:gd name="adj1" fmla="val 15429146"/>
                <a:gd name="adj2" fmla="val 673647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A2AD3D5-FA69-1613-B6B9-9BF100A0BEE3}"/>
                </a:ext>
              </a:extLst>
            </p:cNvPr>
            <p:cNvSpPr/>
            <p:nvPr/>
          </p:nvSpPr>
          <p:spPr>
            <a:xfrm rot="18865723">
              <a:off x="5475056" y="5009000"/>
              <a:ext cx="544043" cy="558905"/>
            </a:xfrm>
            <a:prstGeom prst="arc">
              <a:avLst>
                <a:gd name="adj1" fmla="val 15429146"/>
                <a:gd name="adj2" fmla="val 673647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cxnSp>
          <p:nvCxnSpPr>
            <p:cNvPr id="18" name="Straight Arrow Connector 85">
              <a:extLst>
                <a:ext uri="{FF2B5EF4-FFF2-40B4-BE49-F238E27FC236}">
                  <a16:creationId xmlns:a16="http://schemas.microsoft.com/office/drawing/2014/main" id="{8EC04EB0-2A06-2110-F088-E112F509DEF4}"/>
                </a:ext>
              </a:extLst>
            </p:cNvPr>
            <p:cNvCxnSpPr/>
            <p:nvPr/>
          </p:nvCxnSpPr>
          <p:spPr>
            <a:xfrm>
              <a:off x="5320389" y="4575299"/>
              <a:ext cx="396589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86">
              <a:extLst>
                <a:ext uri="{FF2B5EF4-FFF2-40B4-BE49-F238E27FC236}">
                  <a16:creationId xmlns:a16="http://schemas.microsoft.com/office/drawing/2014/main" id="{3C2A60AE-2579-6F31-9D29-0CA45CA5A2D2}"/>
                </a:ext>
              </a:extLst>
            </p:cNvPr>
            <p:cNvSpPr txBox="1"/>
            <p:nvPr/>
          </p:nvSpPr>
          <p:spPr>
            <a:xfrm>
              <a:off x="5284265" y="4505898"/>
              <a:ext cx="45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i="1" dirty="0"/>
                <a:t>I</a:t>
              </a:r>
              <a:r>
                <a:rPr lang="en-GB" baseline="-25000" dirty="0"/>
                <a:t>QD</a:t>
              </a:r>
            </a:p>
          </p:txBody>
        </p:sp>
        <p:sp>
          <p:nvSpPr>
            <p:cNvPr id="20" name="TextBox 87">
              <a:extLst>
                <a:ext uri="{FF2B5EF4-FFF2-40B4-BE49-F238E27FC236}">
                  <a16:creationId xmlns:a16="http://schemas.microsoft.com/office/drawing/2014/main" id="{150BFE68-73E9-423C-F241-160B20C8F559}"/>
                </a:ext>
              </a:extLst>
            </p:cNvPr>
            <p:cNvSpPr txBox="1"/>
            <p:nvPr/>
          </p:nvSpPr>
          <p:spPr>
            <a:xfrm>
              <a:off x="5231733" y="4200370"/>
              <a:ext cx="55265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i="1" dirty="0"/>
                <a:t>Q</a:t>
              </a:r>
              <a:r>
                <a:rPr lang="en-GB" baseline="-25000" dirty="0"/>
                <a:t>QD</a:t>
              </a:r>
            </a:p>
          </p:txBody>
        </p:sp>
        <p:sp>
          <p:nvSpPr>
            <p:cNvPr id="21" name="Oval 88">
              <a:extLst>
                <a:ext uri="{FF2B5EF4-FFF2-40B4-BE49-F238E27FC236}">
                  <a16:creationId xmlns:a16="http://schemas.microsoft.com/office/drawing/2014/main" id="{FDBAAEA4-6825-4339-9F26-8089F0EEB81F}"/>
                </a:ext>
              </a:extLst>
            </p:cNvPr>
            <p:cNvSpPr/>
            <p:nvPr/>
          </p:nvSpPr>
          <p:spPr>
            <a:xfrm>
              <a:off x="5407776" y="4254761"/>
              <a:ext cx="14400" cy="144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grpSp>
          <p:nvGrpSpPr>
            <p:cNvPr id="22" name="Group 89">
              <a:extLst>
                <a:ext uri="{FF2B5EF4-FFF2-40B4-BE49-F238E27FC236}">
                  <a16:creationId xmlns:a16="http://schemas.microsoft.com/office/drawing/2014/main" id="{502F9EF9-06CA-E0DE-6B8C-7E0B7BDA6612}"/>
                </a:ext>
              </a:extLst>
            </p:cNvPr>
            <p:cNvGrpSpPr/>
            <p:nvPr/>
          </p:nvGrpSpPr>
          <p:grpSpPr>
            <a:xfrm rot="5400000">
              <a:off x="4061391" y="5434170"/>
              <a:ext cx="290767" cy="597047"/>
              <a:chOff x="2174847" y="4186295"/>
              <a:chExt cx="290767" cy="597047"/>
            </a:xfrm>
          </p:grpSpPr>
          <p:cxnSp>
            <p:nvCxnSpPr>
              <p:cNvPr id="46" name="Straight Connector 90">
                <a:extLst>
                  <a:ext uri="{FF2B5EF4-FFF2-40B4-BE49-F238E27FC236}">
                    <a16:creationId xmlns:a16="http://schemas.microsoft.com/office/drawing/2014/main" id="{F4599088-D571-4E8F-ED0D-673BDD65A47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344544" y="4607504"/>
                <a:ext cx="0" cy="24213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91">
                <a:extLst>
                  <a:ext uri="{FF2B5EF4-FFF2-40B4-BE49-F238E27FC236}">
                    <a16:creationId xmlns:a16="http://schemas.microsoft.com/office/drawing/2014/main" id="{35CF4B08-2F2D-73AC-A9C0-BFD40D0B8804}"/>
                  </a:ext>
                </a:extLst>
              </p:cNvPr>
              <p:cNvCxnSpPr/>
              <p:nvPr/>
            </p:nvCxnSpPr>
            <p:spPr>
              <a:xfrm>
                <a:off x="2337400" y="4186295"/>
                <a:ext cx="0" cy="2421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92">
                <a:extLst>
                  <a:ext uri="{FF2B5EF4-FFF2-40B4-BE49-F238E27FC236}">
                    <a16:creationId xmlns:a16="http://schemas.microsoft.com/office/drawing/2014/main" id="{C6EF17C0-A085-B194-ACE4-BB6689D80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3475" y="4429284"/>
                <a:ext cx="24213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93">
                <a:extLst>
                  <a:ext uri="{FF2B5EF4-FFF2-40B4-BE49-F238E27FC236}">
                    <a16:creationId xmlns:a16="http://schemas.microsoft.com/office/drawing/2014/main" id="{1EA9C274-13DE-DEDE-74A1-1D156193F8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157" y="4486435"/>
                <a:ext cx="9048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94">
                <a:extLst>
                  <a:ext uri="{FF2B5EF4-FFF2-40B4-BE49-F238E27FC236}">
                    <a16:creationId xmlns:a16="http://schemas.microsoft.com/office/drawing/2014/main" id="{F0402269-1B3D-79EA-0EA8-E375B812D84E}"/>
                  </a:ext>
                </a:extLst>
              </p:cNvPr>
              <p:cNvCxnSpPr/>
              <p:nvPr/>
            </p:nvCxnSpPr>
            <p:spPr>
              <a:xfrm>
                <a:off x="2337400" y="4486435"/>
                <a:ext cx="0" cy="2421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95">
                <a:extLst>
                  <a:ext uri="{FF2B5EF4-FFF2-40B4-BE49-F238E27FC236}">
                    <a16:creationId xmlns:a16="http://schemas.microsoft.com/office/drawing/2014/main" id="{4CDEF750-6F93-5F0A-211B-96D1A81C8C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4847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96">
                <a:extLst>
                  <a:ext uri="{FF2B5EF4-FFF2-40B4-BE49-F238E27FC236}">
                    <a16:creationId xmlns:a16="http://schemas.microsoft.com/office/drawing/2014/main" id="{F6A799BE-BA24-0013-8034-F54E2A93B2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8710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97">
                <a:extLst>
                  <a:ext uri="{FF2B5EF4-FFF2-40B4-BE49-F238E27FC236}">
                    <a16:creationId xmlns:a16="http://schemas.microsoft.com/office/drawing/2014/main" id="{2BAA3856-CD6C-3078-F354-66F560BD66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2573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98">
                <a:extLst>
                  <a:ext uri="{FF2B5EF4-FFF2-40B4-BE49-F238E27FC236}">
                    <a16:creationId xmlns:a16="http://schemas.microsoft.com/office/drawing/2014/main" id="{EBE7DA4E-E26E-BB7C-6ACA-05F890E596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90300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99">
                <a:extLst>
                  <a:ext uri="{FF2B5EF4-FFF2-40B4-BE49-F238E27FC236}">
                    <a16:creationId xmlns:a16="http://schemas.microsoft.com/office/drawing/2014/main" id="{DF6933DA-36E8-5202-9DB0-28E7272DD2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36436" y="4728573"/>
                <a:ext cx="68682" cy="5476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100">
              <a:extLst>
                <a:ext uri="{FF2B5EF4-FFF2-40B4-BE49-F238E27FC236}">
                  <a16:creationId xmlns:a16="http://schemas.microsoft.com/office/drawing/2014/main" id="{BC87BFD2-3A24-AC43-C60A-FD645DDB2876}"/>
                </a:ext>
              </a:extLst>
            </p:cNvPr>
            <p:cNvSpPr txBox="1"/>
            <p:nvPr/>
          </p:nvSpPr>
          <p:spPr>
            <a:xfrm>
              <a:off x="4013603" y="5230668"/>
              <a:ext cx="45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i="1" dirty="0"/>
                <a:t>V</a:t>
              </a:r>
              <a:r>
                <a:rPr lang="en-GB" baseline="-25000" dirty="0"/>
                <a:t>S</a:t>
              </a:r>
            </a:p>
          </p:txBody>
        </p:sp>
        <p:sp>
          <p:nvSpPr>
            <p:cNvPr id="24" name="TextBox 101">
              <a:extLst>
                <a:ext uri="{FF2B5EF4-FFF2-40B4-BE49-F238E27FC236}">
                  <a16:creationId xmlns:a16="http://schemas.microsoft.com/office/drawing/2014/main" id="{9BF6A184-9156-EC08-1093-FCFE0DC134C4}"/>
                </a:ext>
              </a:extLst>
            </p:cNvPr>
            <p:cNvSpPr txBox="1"/>
            <p:nvPr/>
          </p:nvSpPr>
          <p:spPr>
            <a:xfrm>
              <a:off x="5979674" y="4015822"/>
              <a:ext cx="8589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sz="1600" dirty="0"/>
                <a:t>Drain</a:t>
              </a:r>
            </a:p>
          </p:txBody>
        </p:sp>
        <p:sp>
          <p:nvSpPr>
            <p:cNvPr id="25" name="TextBox 103">
              <a:extLst>
                <a:ext uri="{FF2B5EF4-FFF2-40B4-BE49-F238E27FC236}">
                  <a16:creationId xmlns:a16="http://schemas.microsoft.com/office/drawing/2014/main" id="{DA0DB1DA-48A5-D4D8-5930-0C8724A8E176}"/>
                </a:ext>
              </a:extLst>
            </p:cNvPr>
            <p:cNvSpPr txBox="1"/>
            <p:nvPr/>
          </p:nvSpPr>
          <p:spPr>
            <a:xfrm>
              <a:off x="5868558" y="5544100"/>
              <a:ext cx="4535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T</a:t>
              </a:r>
              <a:r>
                <a:rPr lang="en-GB" baseline="-25000" dirty="0"/>
                <a:t>D</a:t>
              </a:r>
              <a:endParaRPr lang="en-SE" dirty="0"/>
            </a:p>
          </p:txBody>
        </p:sp>
        <p:sp>
          <p:nvSpPr>
            <p:cNvPr id="26" name="TextBox 104">
              <a:extLst>
                <a:ext uri="{FF2B5EF4-FFF2-40B4-BE49-F238E27FC236}">
                  <a16:creationId xmlns:a16="http://schemas.microsoft.com/office/drawing/2014/main" id="{84CAECE4-989E-E36D-2973-FA58D37EA494}"/>
                </a:ext>
              </a:extLst>
            </p:cNvPr>
            <p:cNvSpPr txBox="1"/>
            <p:nvPr/>
          </p:nvSpPr>
          <p:spPr>
            <a:xfrm>
              <a:off x="4720038" y="5561251"/>
              <a:ext cx="469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T</a:t>
              </a:r>
              <a:r>
                <a:rPr lang="en-GB" baseline="-25000" dirty="0"/>
                <a:t>S</a:t>
              </a:r>
              <a:endParaRPr lang="en-SE" dirty="0"/>
            </a:p>
          </p:txBody>
        </p:sp>
        <p:sp>
          <p:nvSpPr>
            <p:cNvPr id="27" name="TextBox 105">
              <a:extLst>
                <a:ext uri="{FF2B5EF4-FFF2-40B4-BE49-F238E27FC236}">
                  <a16:creationId xmlns:a16="http://schemas.microsoft.com/office/drawing/2014/main" id="{01A8E291-0DD8-C684-014A-B956A09DCA01}"/>
                </a:ext>
              </a:extLst>
            </p:cNvPr>
            <p:cNvSpPr txBox="1"/>
            <p:nvPr/>
          </p:nvSpPr>
          <p:spPr>
            <a:xfrm>
              <a:off x="4262309" y="4019547"/>
              <a:ext cx="85891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 sz="1800"/>
              </a:pPr>
              <a:r>
                <a:rPr lang="en-GB" sz="1600" dirty="0"/>
                <a:t>Source</a:t>
              </a:r>
            </a:p>
          </p:txBody>
        </p:sp>
        <p:sp>
          <p:nvSpPr>
            <p:cNvPr id="33" name="Right Brace 121">
              <a:extLst>
                <a:ext uri="{FF2B5EF4-FFF2-40B4-BE49-F238E27FC236}">
                  <a16:creationId xmlns:a16="http://schemas.microsoft.com/office/drawing/2014/main" id="{8B82A650-B845-625D-33D7-9A49E7A61428}"/>
                </a:ext>
              </a:extLst>
            </p:cNvPr>
            <p:cNvSpPr/>
            <p:nvPr/>
          </p:nvSpPr>
          <p:spPr>
            <a:xfrm rot="16200000">
              <a:off x="5416327" y="3365810"/>
              <a:ext cx="165667" cy="691931"/>
            </a:xfrm>
            <a:prstGeom prst="righ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E0BE84F-6932-C1F0-BF3F-005BC5F3E14C}"/>
                </a:ext>
              </a:extLst>
            </p:cNvPr>
            <p:cNvSpPr/>
            <p:nvPr/>
          </p:nvSpPr>
          <p:spPr>
            <a:xfrm>
              <a:off x="4822770" y="3266607"/>
              <a:ext cx="17173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rgbClr val="000000"/>
                  </a:solidFill>
                  <a:cs typeface="Arial" pitchFamily="34" charset="0"/>
                </a:rPr>
                <a:t>Boîte quantique</a:t>
              </a:r>
              <a:endParaRPr lang="fr-FR" sz="1600" b="1" i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67" name="Picture 1">
            <a:extLst>
              <a:ext uri="{FF2B5EF4-FFF2-40B4-BE49-F238E27FC236}">
                <a16:creationId xmlns:a16="http://schemas.microsoft.com/office/drawing/2014/main" id="{E6DC5F7E-480D-340D-6B45-B9CF5444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27" y="3990161"/>
            <a:ext cx="3167925" cy="1090994"/>
          </a:xfrm>
          <a:prstGeom prst="rect">
            <a:avLst/>
          </a:prstGeom>
        </p:spPr>
      </p:pic>
      <p:cxnSp>
        <p:nvCxnSpPr>
          <p:cNvPr id="68" name="Straight Connector 2">
            <a:extLst>
              <a:ext uri="{FF2B5EF4-FFF2-40B4-BE49-F238E27FC236}">
                <a16:creationId xmlns:a16="http://schemas.microsoft.com/office/drawing/2014/main" id="{87F82618-79AB-DC85-1B55-F7C001B94F43}"/>
              </a:ext>
            </a:extLst>
          </p:cNvPr>
          <p:cNvCxnSpPr/>
          <p:nvPr/>
        </p:nvCxnSpPr>
        <p:spPr>
          <a:xfrm>
            <a:off x="8211104" y="5199228"/>
            <a:ext cx="65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5">
            <a:extLst>
              <a:ext uri="{FF2B5EF4-FFF2-40B4-BE49-F238E27FC236}">
                <a16:creationId xmlns:a16="http://schemas.microsoft.com/office/drawing/2014/main" id="{AD4D2CC4-F3B7-7992-5197-B3125B2548F2}"/>
              </a:ext>
            </a:extLst>
          </p:cNvPr>
          <p:cNvSpPr txBox="1"/>
          <p:nvPr/>
        </p:nvSpPr>
        <p:spPr>
          <a:xfrm>
            <a:off x="8162601" y="5216058"/>
            <a:ext cx="786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0.5µm</a:t>
            </a:r>
            <a:endParaRPr lang="en-SE" dirty="0"/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83123F3C-754C-1460-9A8E-08DBD4AFF0F8}"/>
              </a:ext>
            </a:extLst>
          </p:cNvPr>
          <p:cNvSpPr/>
          <p:nvPr/>
        </p:nvSpPr>
        <p:spPr>
          <a:xfrm>
            <a:off x="10491383" y="3580328"/>
            <a:ext cx="173973" cy="17066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1" name="Oval 14">
            <a:extLst>
              <a:ext uri="{FF2B5EF4-FFF2-40B4-BE49-F238E27FC236}">
                <a16:creationId xmlns:a16="http://schemas.microsoft.com/office/drawing/2014/main" id="{E883867D-5023-F191-F2AB-1CB9BC676CAD}"/>
              </a:ext>
            </a:extLst>
          </p:cNvPr>
          <p:cNvSpPr/>
          <p:nvPr/>
        </p:nvSpPr>
        <p:spPr>
          <a:xfrm>
            <a:off x="10435907" y="3259986"/>
            <a:ext cx="211178" cy="20761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72" name="TextBox 17">
            <a:extLst>
              <a:ext uri="{FF2B5EF4-FFF2-40B4-BE49-F238E27FC236}">
                <a16:creationId xmlns:a16="http://schemas.microsoft.com/office/drawing/2014/main" id="{DA003D8E-43BE-BDB0-458B-A04D8FE5F84D}"/>
              </a:ext>
            </a:extLst>
          </p:cNvPr>
          <p:cNvSpPr txBox="1"/>
          <p:nvPr/>
        </p:nvSpPr>
        <p:spPr>
          <a:xfrm>
            <a:off x="10431206" y="3200093"/>
            <a:ext cx="110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V</a:t>
            </a:r>
            <a:endParaRPr lang="en-SE" sz="1600" dirty="0"/>
          </a:p>
        </p:txBody>
      </p:sp>
      <p:cxnSp>
        <p:nvCxnSpPr>
          <p:cNvPr id="73" name="Straight Connector 18">
            <a:extLst>
              <a:ext uri="{FF2B5EF4-FFF2-40B4-BE49-F238E27FC236}">
                <a16:creationId xmlns:a16="http://schemas.microsoft.com/office/drawing/2014/main" id="{E581E427-742A-EA9F-2114-B973771DFA5D}"/>
              </a:ext>
            </a:extLst>
          </p:cNvPr>
          <p:cNvCxnSpPr>
            <a:cxnSpLocks/>
          </p:cNvCxnSpPr>
          <p:nvPr/>
        </p:nvCxnSpPr>
        <p:spPr>
          <a:xfrm>
            <a:off x="10367523" y="3635275"/>
            <a:ext cx="0" cy="374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9">
            <a:extLst>
              <a:ext uri="{FF2B5EF4-FFF2-40B4-BE49-F238E27FC236}">
                <a16:creationId xmlns:a16="http://schemas.microsoft.com/office/drawing/2014/main" id="{80C47E9B-3F47-C929-9217-5893D56E5990}"/>
              </a:ext>
            </a:extLst>
          </p:cNvPr>
          <p:cNvCxnSpPr>
            <a:cxnSpLocks/>
          </p:cNvCxnSpPr>
          <p:nvPr/>
        </p:nvCxnSpPr>
        <p:spPr>
          <a:xfrm>
            <a:off x="10702230" y="3363794"/>
            <a:ext cx="0" cy="645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20">
            <a:extLst>
              <a:ext uri="{FF2B5EF4-FFF2-40B4-BE49-F238E27FC236}">
                <a16:creationId xmlns:a16="http://schemas.microsoft.com/office/drawing/2014/main" id="{DC6CBEC8-3218-8FB4-2202-F154824A4E7B}"/>
              </a:ext>
            </a:extLst>
          </p:cNvPr>
          <p:cNvCxnSpPr>
            <a:cxnSpLocks/>
          </p:cNvCxnSpPr>
          <p:nvPr/>
        </p:nvCxnSpPr>
        <p:spPr>
          <a:xfrm flipH="1" flipV="1">
            <a:off x="10367522" y="3363794"/>
            <a:ext cx="1" cy="27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21">
            <a:extLst>
              <a:ext uri="{FF2B5EF4-FFF2-40B4-BE49-F238E27FC236}">
                <a16:creationId xmlns:a16="http://schemas.microsoft.com/office/drawing/2014/main" id="{BAFD0AA5-984C-D330-1339-4CD3545C021A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10367523" y="3369370"/>
            <a:ext cx="63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22">
            <a:extLst>
              <a:ext uri="{FF2B5EF4-FFF2-40B4-BE49-F238E27FC236}">
                <a16:creationId xmlns:a16="http://schemas.microsoft.com/office/drawing/2014/main" id="{BB5A3D19-6E1E-4F0D-BFB7-B66432252B41}"/>
              </a:ext>
            </a:extLst>
          </p:cNvPr>
          <p:cNvCxnSpPr>
            <a:cxnSpLocks/>
          </p:cNvCxnSpPr>
          <p:nvPr/>
        </p:nvCxnSpPr>
        <p:spPr>
          <a:xfrm>
            <a:off x="10647085" y="3363794"/>
            <a:ext cx="551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23">
            <a:extLst>
              <a:ext uri="{FF2B5EF4-FFF2-40B4-BE49-F238E27FC236}">
                <a16:creationId xmlns:a16="http://schemas.microsoft.com/office/drawing/2014/main" id="{EF1797FD-3856-0F48-4734-657093554A76}"/>
              </a:ext>
            </a:extLst>
          </p:cNvPr>
          <p:cNvSpPr/>
          <p:nvPr/>
        </p:nvSpPr>
        <p:spPr>
          <a:xfrm>
            <a:off x="10404396" y="3582561"/>
            <a:ext cx="173973" cy="17066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79" name="Straight Connector 24">
            <a:extLst>
              <a:ext uri="{FF2B5EF4-FFF2-40B4-BE49-F238E27FC236}">
                <a16:creationId xmlns:a16="http://schemas.microsoft.com/office/drawing/2014/main" id="{1694623B-8EF2-B8B0-E355-BBEF23F04A00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10363254" y="3667891"/>
            <a:ext cx="411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25">
            <a:extLst>
              <a:ext uri="{FF2B5EF4-FFF2-40B4-BE49-F238E27FC236}">
                <a16:creationId xmlns:a16="http://schemas.microsoft.com/office/drawing/2014/main" id="{8664B3DB-0B68-58E3-A816-FA65386C833C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10665356" y="3665658"/>
            <a:ext cx="368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26">
            <a:extLst>
              <a:ext uri="{FF2B5EF4-FFF2-40B4-BE49-F238E27FC236}">
                <a16:creationId xmlns:a16="http://schemas.microsoft.com/office/drawing/2014/main" id="{3574CA2F-4E6E-DD9A-E177-84C5B589A044}"/>
              </a:ext>
            </a:extLst>
          </p:cNvPr>
          <p:cNvCxnSpPr>
            <a:cxnSpLocks/>
          </p:cNvCxnSpPr>
          <p:nvPr/>
        </p:nvCxnSpPr>
        <p:spPr>
          <a:xfrm>
            <a:off x="10277036" y="3710548"/>
            <a:ext cx="9048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27">
            <a:extLst>
              <a:ext uri="{FF2B5EF4-FFF2-40B4-BE49-F238E27FC236}">
                <a16:creationId xmlns:a16="http://schemas.microsoft.com/office/drawing/2014/main" id="{64D99C32-08ED-6DDD-CC1B-1BF9D89FFC89}"/>
              </a:ext>
            </a:extLst>
          </p:cNvPr>
          <p:cNvGrpSpPr/>
          <p:nvPr/>
        </p:nvGrpSpPr>
        <p:grpSpPr>
          <a:xfrm>
            <a:off x="10213923" y="3704668"/>
            <a:ext cx="120719" cy="106942"/>
            <a:chOff x="9180040" y="1409880"/>
            <a:chExt cx="290766" cy="204148"/>
          </a:xfrm>
        </p:grpSpPr>
        <p:cxnSp>
          <p:nvCxnSpPr>
            <p:cNvPr id="118" name="Straight Connector 28">
              <a:extLst>
                <a:ext uri="{FF2B5EF4-FFF2-40B4-BE49-F238E27FC236}">
                  <a16:creationId xmlns:a16="http://schemas.microsoft.com/office/drawing/2014/main" id="{F8C9074F-2A30-C2E4-3D28-17D93E64C5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349737" y="1438190"/>
              <a:ext cx="0" cy="24213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29">
              <a:extLst>
                <a:ext uri="{FF2B5EF4-FFF2-40B4-BE49-F238E27FC236}">
                  <a16:creationId xmlns:a16="http://schemas.microsoft.com/office/drawing/2014/main" id="{B54DAD20-94B1-119E-BFD8-2FBA1BE2A074}"/>
                </a:ext>
              </a:extLst>
            </p:cNvPr>
            <p:cNvCxnSpPr>
              <a:cxnSpLocks/>
            </p:cNvCxnSpPr>
            <p:nvPr/>
          </p:nvCxnSpPr>
          <p:spPr>
            <a:xfrm>
              <a:off x="9341629" y="1409880"/>
              <a:ext cx="963" cy="14938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30">
              <a:extLst>
                <a:ext uri="{FF2B5EF4-FFF2-40B4-BE49-F238E27FC236}">
                  <a16:creationId xmlns:a16="http://schemas.microsoft.com/office/drawing/2014/main" id="{6A44BCD4-0EB5-176E-3EE5-9FEE7C7D89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0040" y="1559259"/>
              <a:ext cx="68682" cy="547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31">
              <a:extLst>
                <a:ext uri="{FF2B5EF4-FFF2-40B4-BE49-F238E27FC236}">
                  <a16:creationId xmlns:a16="http://schemas.microsoft.com/office/drawing/2014/main" id="{D3A23E26-2BFA-9554-A02F-2AAE2A4952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3903" y="1559259"/>
              <a:ext cx="68682" cy="547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32">
              <a:extLst>
                <a:ext uri="{FF2B5EF4-FFF2-40B4-BE49-F238E27FC236}">
                  <a16:creationId xmlns:a16="http://schemas.microsoft.com/office/drawing/2014/main" id="{C8D78087-447E-4872-BC43-26AB9A2AC4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87766" y="1559259"/>
              <a:ext cx="68682" cy="547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33">
              <a:extLst>
                <a:ext uri="{FF2B5EF4-FFF2-40B4-BE49-F238E27FC236}">
                  <a16:creationId xmlns:a16="http://schemas.microsoft.com/office/drawing/2014/main" id="{A100CDA3-7475-11D4-661E-584226D585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95493" y="1559259"/>
              <a:ext cx="68682" cy="547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34">
              <a:extLst>
                <a:ext uri="{FF2B5EF4-FFF2-40B4-BE49-F238E27FC236}">
                  <a16:creationId xmlns:a16="http://schemas.microsoft.com/office/drawing/2014/main" id="{2FD4A4BA-AF5F-F9EC-0949-A9540C17E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1629" y="1559259"/>
              <a:ext cx="68682" cy="547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Connector 35">
            <a:extLst>
              <a:ext uri="{FF2B5EF4-FFF2-40B4-BE49-F238E27FC236}">
                <a16:creationId xmlns:a16="http://schemas.microsoft.com/office/drawing/2014/main" id="{0DFFEAD7-149E-E47D-61F7-7DF41A8D8F21}"/>
              </a:ext>
            </a:extLst>
          </p:cNvPr>
          <p:cNvCxnSpPr>
            <a:cxnSpLocks/>
          </p:cNvCxnSpPr>
          <p:nvPr/>
        </p:nvCxnSpPr>
        <p:spPr>
          <a:xfrm rot="16200000">
            <a:off x="9305032" y="5554770"/>
            <a:ext cx="0" cy="242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36">
            <a:extLst>
              <a:ext uri="{FF2B5EF4-FFF2-40B4-BE49-F238E27FC236}">
                <a16:creationId xmlns:a16="http://schemas.microsoft.com/office/drawing/2014/main" id="{71FB9395-75E7-885A-BFED-C642EA02C6B8}"/>
              </a:ext>
            </a:extLst>
          </p:cNvPr>
          <p:cNvCxnSpPr/>
          <p:nvPr/>
        </p:nvCxnSpPr>
        <p:spPr>
          <a:xfrm>
            <a:off x="9297888" y="5133561"/>
            <a:ext cx="0" cy="242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37">
            <a:extLst>
              <a:ext uri="{FF2B5EF4-FFF2-40B4-BE49-F238E27FC236}">
                <a16:creationId xmlns:a16="http://schemas.microsoft.com/office/drawing/2014/main" id="{0B6083BE-4A91-50AA-9988-3731D3EFDD69}"/>
              </a:ext>
            </a:extLst>
          </p:cNvPr>
          <p:cNvCxnSpPr>
            <a:cxnSpLocks/>
          </p:cNvCxnSpPr>
          <p:nvPr/>
        </p:nvCxnSpPr>
        <p:spPr>
          <a:xfrm>
            <a:off x="9183963" y="5376550"/>
            <a:ext cx="24213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38">
            <a:extLst>
              <a:ext uri="{FF2B5EF4-FFF2-40B4-BE49-F238E27FC236}">
                <a16:creationId xmlns:a16="http://schemas.microsoft.com/office/drawing/2014/main" id="{02C991C8-C170-C8B9-F127-F325022CF1F3}"/>
              </a:ext>
            </a:extLst>
          </p:cNvPr>
          <p:cNvCxnSpPr>
            <a:cxnSpLocks/>
          </p:cNvCxnSpPr>
          <p:nvPr/>
        </p:nvCxnSpPr>
        <p:spPr>
          <a:xfrm>
            <a:off x="9252645" y="5433701"/>
            <a:ext cx="904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39">
            <a:extLst>
              <a:ext uri="{FF2B5EF4-FFF2-40B4-BE49-F238E27FC236}">
                <a16:creationId xmlns:a16="http://schemas.microsoft.com/office/drawing/2014/main" id="{3D16E258-ADDF-645F-14E4-07BA2A7E0B30}"/>
              </a:ext>
            </a:extLst>
          </p:cNvPr>
          <p:cNvCxnSpPr/>
          <p:nvPr/>
        </p:nvCxnSpPr>
        <p:spPr>
          <a:xfrm>
            <a:off x="9297888" y="5433701"/>
            <a:ext cx="0" cy="242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40">
            <a:extLst>
              <a:ext uri="{FF2B5EF4-FFF2-40B4-BE49-F238E27FC236}">
                <a16:creationId xmlns:a16="http://schemas.microsoft.com/office/drawing/2014/main" id="{D9CEE754-A9CD-441D-B4EE-36A52A7E01B9}"/>
              </a:ext>
            </a:extLst>
          </p:cNvPr>
          <p:cNvCxnSpPr>
            <a:cxnSpLocks/>
          </p:cNvCxnSpPr>
          <p:nvPr/>
        </p:nvCxnSpPr>
        <p:spPr>
          <a:xfrm flipH="1">
            <a:off x="9135335" y="5675839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41">
            <a:extLst>
              <a:ext uri="{FF2B5EF4-FFF2-40B4-BE49-F238E27FC236}">
                <a16:creationId xmlns:a16="http://schemas.microsoft.com/office/drawing/2014/main" id="{F9A080DA-2C64-0B55-6D25-5E167229F898}"/>
              </a:ext>
            </a:extLst>
          </p:cNvPr>
          <p:cNvCxnSpPr>
            <a:cxnSpLocks/>
          </p:cNvCxnSpPr>
          <p:nvPr/>
        </p:nvCxnSpPr>
        <p:spPr>
          <a:xfrm flipH="1">
            <a:off x="9189198" y="5675839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42">
            <a:extLst>
              <a:ext uri="{FF2B5EF4-FFF2-40B4-BE49-F238E27FC236}">
                <a16:creationId xmlns:a16="http://schemas.microsoft.com/office/drawing/2014/main" id="{F5E9E01D-86CB-9B73-ACD8-17A90B454BEB}"/>
              </a:ext>
            </a:extLst>
          </p:cNvPr>
          <p:cNvCxnSpPr>
            <a:cxnSpLocks/>
          </p:cNvCxnSpPr>
          <p:nvPr/>
        </p:nvCxnSpPr>
        <p:spPr>
          <a:xfrm flipH="1">
            <a:off x="9243061" y="5675839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43">
            <a:extLst>
              <a:ext uri="{FF2B5EF4-FFF2-40B4-BE49-F238E27FC236}">
                <a16:creationId xmlns:a16="http://schemas.microsoft.com/office/drawing/2014/main" id="{74403018-CBA7-83B3-58A6-F6EA56706CDA}"/>
              </a:ext>
            </a:extLst>
          </p:cNvPr>
          <p:cNvCxnSpPr>
            <a:cxnSpLocks/>
          </p:cNvCxnSpPr>
          <p:nvPr/>
        </p:nvCxnSpPr>
        <p:spPr>
          <a:xfrm flipH="1">
            <a:off x="9350788" y="5675839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44">
            <a:extLst>
              <a:ext uri="{FF2B5EF4-FFF2-40B4-BE49-F238E27FC236}">
                <a16:creationId xmlns:a16="http://schemas.microsoft.com/office/drawing/2014/main" id="{68113436-DCEE-BB86-BB7F-4F3B7DCBBE7A}"/>
              </a:ext>
            </a:extLst>
          </p:cNvPr>
          <p:cNvCxnSpPr>
            <a:cxnSpLocks/>
          </p:cNvCxnSpPr>
          <p:nvPr/>
        </p:nvCxnSpPr>
        <p:spPr>
          <a:xfrm flipH="1">
            <a:off x="9296924" y="5675839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45">
            <a:extLst>
              <a:ext uri="{FF2B5EF4-FFF2-40B4-BE49-F238E27FC236}">
                <a16:creationId xmlns:a16="http://schemas.microsoft.com/office/drawing/2014/main" id="{2C2FCD8B-41CB-FF5F-7E22-6BA4A986E072}"/>
              </a:ext>
            </a:extLst>
          </p:cNvPr>
          <p:cNvSpPr txBox="1"/>
          <p:nvPr/>
        </p:nvSpPr>
        <p:spPr>
          <a:xfrm>
            <a:off x="9435658" y="5194922"/>
            <a:ext cx="453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n-GB" i="1" dirty="0"/>
              <a:t>V</a:t>
            </a:r>
            <a:r>
              <a:rPr lang="en-GB" baseline="-25000" dirty="0"/>
              <a:t>S</a:t>
            </a:r>
          </a:p>
        </p:txBody>
      </p:sp>
      <p:cxnSp>
        <p:nvCxnSpPr>
          <p:cNvPr id="94" name="Straight Connector 46">
            <a:extLst>
              <a:ext uri="{FF2B5EF4-FFF2-40B4-BE49-F238E27FC236}">
                <a16:creationId xmlns:a16="http://schemas.microsoft.com/office/drawing/2014/main" id="{DCA9050A-BF93-84CC-30E6-34EB6033F3B0}"/>
              </a:ext>
            </a:extLst>
          </p:cNvPr>
          <p:cNvCxnSpPr>
            <a:cxnSpLocks/>
          </p:cNvCxnSpPr>
          <p:nvPr/>
        </p:nvCxnSpPr>
        <p:spPr>
          <a:xfrm>
            <a:off x="9010170" y="5133561"/>
            <a:ext cx="6116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47">
            <a:extLst>
              <a:ext uri="{FF2B5EF4-FFF2-40B4-BE49-F238E27FC236}">
                <a16:creationId xmlns:a16="http://schemas.microsoft.com/office/drawing/2014/main" id="{807C2378-71CE-BE7F-1768-9D4DD77A31BD}"/>
              </a:ext>
            </a:extLst>
          </p:cNvPr>
          <p:cNvCxnSpPr>
            <a:cxnSpLocks/>
          </p:cNvCxnSpPr>
          <p:nvPr/>
        </p:nvCxnSpPr>
        <p:spPr>
          <a:xfrm>
            <a:off x="9019694" y="5045455"/>
            <a:ext cx="0" cy="90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48">
            <a:extLst>
              <a:ext uri="{FF2B5EF4-FFF2-40B4-BE49-F238E27FC236}">
                <a16:creationId xmlns:a16="http://schemas.microsoft.com/office/drawing/2014/main" id="{D598A40F-B237-9506-05CD-5373A0956923}"/>
              </a:ext>
            </a:extLst>
          </p:cNvPr>
          <p:cNvCxnSpPr>
            <a:cxnSpLocks/>
          </p:cNvCxnSpPr>
          <p:nvPr/>
        </p:nvCxnSpPr>
        <p:spPr>
          <a:xfrm>
            <a:off x="9296219" y="5043074"/>
            <a:ext cx="0" cy="90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49">
            <a:extLst>
              <a:ext uri="{FF2B5EF4-FFF2-40B4-BE49-F238E27FC236}">
                <a16:creationId xmlns:a16="http://schemas.microsoft.com/office/drawing/2014/main" id="{BB1B5299-2625-8D71-A252-B6D695B012FD}"/>
              </a:ext>
            </a:extLst>
          </p:cNvPr>
          <p:cNvCxnSpPr>
            <a:cxnSpLocks/>
          </p:cNvCxnSpPr>
          <p:nvPr/>
        </p:nvCxnSpPr>
        <p:spPr>
          <a:xfrm>
            <a:off x="9612327" y="5045455"/>
            <a:ext cx="0" cy="90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CDFABD79-1B94-5391-DC09-48DBFE7D62BB}"/>
              </a:ext>
            </a:extLst>
          </p:cNvPr>
          <p:cNvSpPr/>
          <p:nvPr/>
        </p:nvSpPr>
        <p:spPr>
          <a:xfrm rot="214954">
            <a:off x="10332933" y="3992921"/>
            <a:ext cx="110386" cy="7056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6356E80-8861-68D2-D8A1-2DB17FD86468}"/>
              </a:ext>
            </a:extLst>
          </p:cNvPr>
          <p:cNvSpPr/>
          <p:nvPr/>
        </p:nvSpPr>
        <p:spPr>
          <a:xfrm rot="214954">
            <a:off x="10627463" y="3997027"/>
            <a:ext cx="110386" cy="7056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cxnSp>
        <p:nvCxnSpPr>
          <p:cNvPr id="102" name="Straight Connector 54">
            <a:extLst>
              <a:ext uri="{FF2B5EF4-FFF2-40B4-BE49-F238E27FC236}">
                <a16:creationId xmlns:a16="http://schemas.microsoft.com/office/drawing/2014/main" id="{084B9FAA-C83C-C300-1204-1AE760FEA6F6}"/>
              </a:ext>
            </a:extLst>
          </p:cNvPr>
          <p:cNvCxnSpPr>
            <a:cxnSpLocks/>
          </p:cNvCxnSpPr>
          <p:nvPr/>
        </p:nvCxnSpPr>
        <p:spPr>
          <a:xfrm rot="16200000">
            <a:off x="10118078" y="5565039"/>
            <a:ext cx="0" cy="242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55">
            <a:extLst>
              <a:ext uri="{FF2B5EF4-FFF2-40B4-BE49-F238E27FC236}">
                <a16:creationId xmlns:a16="http://schemas.microsoft.com/office/drawing/2014/main" id="{327033D1-9645-3B2D-8E04-E34B9BA537EF}"/>
              </a:ext>
            </a:extLst>
          </p:cNvPr>
          <p:cNvCxnSpPr>
            <a:cxnSpLocks/>
          </p:cNvCxnSpPr>
          <p:nvPr/>
        </p:nvCxnSpPr>
        <p:spPr>
          <a:xfrm flipH="1">
            <a:off x="10109970" y="5049204"/>
            <a:ext cx="123" cy="33761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56">
            <a:extLst>
              <a:ext uri="{FF2B5EF4-FFF2-40B4-BE49-F238E27FC236}">
                <a16:creationId xmlns:a16="http://schemas.microsoft.com/office/drawing/2014/main" id="{02A1D94B-6C0C-864B-C27E-E985281F7CB7}"/>
              </a:ext>
            </a:extLst>
          </p:cNvPr>
          <p:cNvCxnSpPr>
            <a:cxnSpLocks/>
          </p:cNvCxnSpPr>
          <p:nvPr/>
        </p:nvCxnSpPr>
        <p:spPr>
          <a:xfrm>
            <a:off x="9997009" y="5386819"/>
            <a:ext cx="24213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57">
            <a:extLst>
              <a:ext uri="{FF2B5EF4-FFF2-40B4-BE49-F238E27FC236}">
                <a16:creationId xmlns:a16="http://schemas.microsoft.com/office/drawing/2014/main" id="{53E8C4FC-5FA8-3360-0624-74603A562B10}"/>
              </a:ext>
            </a:extLst>
          </p:cNvPr>
          <p:cNvCxnSpPr>
            <a:cxnSpLocks/>
          </p:cNvCxnSpPr>
          <p:nvPr/>
        </p:nvCxnSpPr>
        <p:spPr>
          <a:xfrm>
            <a:off x="10065691" y="5443970"/>
            <a:ext cx="904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58">
            <a:extLst>
              <a:ext uri="{FF2B5EF4-FFF2-40B4-BE49-F238E27FC236}">
                <a16:creationId xmlns:a16="http://schemas.microsoft.com/office/drawing/2014/main" id="{F19A8CFA-EC09-959C-BCB0-B02118B402BA}"/>
              </a:ext>
            </a:extLst>
          </p:cNvPr>
          <p:cNvCxnSpPr/>
          <p:nvPr/>
        </p:nvCxnSpPr>
        <p:spPr>
          <a:xfrm>
            <a:off x="10110934" y="5443970"/>
            <a:ext cx="0" cy="2421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59">
            <a:extLst>
              <a:ext uri="{FF2B5EF4-FFF2-40B4-BE49-F238E27FC236}">
                <a16:creationId xmlns:a16="http://schemas.microsoft.com/office/drawing/2014/main" id="{A1ED457C-B273-A0D3-A681-6C1B3FE68AA9}"/>
              </a:ext>
            </a:extLst>
          </p:cNvPr>
          <p:cNvCxnSpPr>
            <a:cxnSpLocks/>
          </p:cNvCxnSpPr>
          <p:nvPr/>
        </p:nvCxnSpPr>
        <p:spPr>
          <a:xfrm flipH="1">
            <a:off x="9948381" y="5686108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60">
            <a:extLst>
              <a:ext uri="{FF2B5EF4-FFF2-40B4-BE49-F238E27FC236}">
                <a16:creationId xmlns:a16="http://schemas.microsoft.com/office/drawing/2014/main" id="{1188245F-89B0-D171-77D6-775A79A5D993}"/>
              </a:ext>
            </a:extLst>
          </p:cNvPr>
          <p:cNvCxnSpPr>
            <a:cxnSpLocks/>
          </p:cNvCxnSpPr>
          <p:nvPr/>
        </p:nvCxnSpPr>
        <p:spPr>
          <a:xfrm flipH="1">
            <a:off x="10002244" y="5686108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61">
            <a:extLst>
              <a:ext uri="{FF2B5EF4-FFF2-40B4-BE49-F238E27FC236}">
                <a16:creationId xmlns:a16="http://schemas.microsoft.com/office/drawing/2014/main" id="{D5AF6081-81AB-A384-48DC-D1FD54A04F7B}"/>
              </a:ext>
            </a:extLst>
          </p:cNvPr>
          <p:cNvCxnSpPr>
            <a:cxnSpLocks/>
          </p:cNvCxnSpPr>
          <p:nvPr/>
        </p:nvCxnSpPr>
        <p:spPr>
          <a:xfrm flipH="1">
            <a:off x="10056107" y="5686108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62">
            <a:extLst>
              <a:ext uri="{FF2B5EF4-FFF2-40B4-BE49-F238E27FC236}">
                <a16:creationId xmlns:a16="http://schemas.microsoft.com/office/drawing/2014/main" id="{BB4F8C44-CB44-98E2-3FBE-6F447EE9AFCA}"/>
              </a:ext>
            </a:extLst>
          </p:cNvPr>
          <p:cNvCxnSpPr>
            <a:cxnSpLocks/>
          </p:cNvCxnSpPr>
          <p:nvPr/>
        </p:nvCxnSpPr>
        <p:spPr>
          <a:xfrm flipH="1">
            <a:off x="10163834" y="5686108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63">
            <a:extLst>
              <a:ext uri="{FF2B5EF4-FFF2-40B4-BE49-F238E27FC236}">
                <a16:creationId xmlns:a16="http://schemas.microsoft.com/office/drawing/2014/main" id="{3869A966-EBB8-1A13-DFC5-9C427AA5D226}"/>
              </a:ext>
            </a:extLst>
          </p:cNvPr>
          <p:cNvCxnSpPr>
            <a:cxnSpLocks/>
          </p:cNvCxnSpPr>
          <p:nvPr/>
        </p:nvCxnSpPr>
        <p:spPr>
          <a:xfrm flipH="1">
            <a:off x="10109970" y="5686108"/>
            <a:ext cx="68682" cy="547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64">
            <a:extLst>
              <a:ext uri="{FF2B5EF4-FFF2-40B4-BE49-F238E27FC236}">
                <a16:creationId xmlns:a16="http://schemas.microsoft.com/office/drawing/2014/main" id="{18ED9E2D-1E6B-83D8-8F3D-B5BBF9F08005}"/>
              </a:ext>
            </a:extLst>
          </p:cNvPr>
          <p:cNvSpPr txBox="1"/>
          <p:nvPr/>
        </p:nvSpPr>
        <p:spPr>
          <a:xfrm>
            <a:off x="10248704" y="5205191"/>
            <a:ext cx="453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n-GB" i="1" dirty="0"/>
              <a:t>V</a:t>
            </a:r>
            <a:r>
              <a:rPr lang="en-GB" baseline="-25000" dirty="0"/>
              <a:t>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158694C-38C3-18D1-984F-83E4E74E419F}"/>
              </a:ext>
            </a:extLst>
          </p:cNvPr>
          <p:cNvSpPr/>
          <p:nvPr/>
        </p:nvSpPr>
        <p:spPr>
          <a:xfrm>
            <a:off x="8365059" y="2645891"/>
            <a:ext cx="2848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cs typeface="Arial" pitchFamily="34" charset="0"/>
              </a:rPr>
              <a:t>Échantillon exploratoire, Lund 2024</a:t>
            </a:r>
          </a:p>
        </p:txBody>
      </p:sp>
      <p:cxnSp>
        <p:nvCxnSpPr>
          <p:cNvPr id="114" name="Straight Arrow Connector 134">
            <a:extLst>
              <a:ext uri="{FF2B5EF4-FFF2-40B4-BE49-F238E27FC236}">
                <a16:creationId xmlns:a16="http://schemas.microsoft.com/office/drawing/2014/main" id="{E4B169D6-EF0A-146B-435C-1813796C0989}"/>
              </a:ext>
            </a:extLst>
          </p:cNvPr>
          <p:cNvCxnSpPr>
            <a:cxnSpLocks/>
          </p:cNvCxnSpPr>
          <p:nvPr/>
        </p:nvCxnSpPr>
        <p:spPr>
          <a:xfrm>
            <a:off x="9521177" y="3710548"/>
            <a:ext cx="399746" cy="526297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9BA5105-0288-71A9-69CC-EDBA7EB11110}"/>
              </a:ext>
            </a:extLst>
          </p:cNvPr>
          <p:cNvSpPr/>
          <p:nvPr/>
        </p:nvSpPr>
        <p:spPr>
          <a:xfrm>
            <a:off x="8365059" y="3381357"/>
            <a:ext cx="17173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  <a:cs typeface="Arial" pitchFamily="34" charset="0"/>
              </a:rPr>
              <a:t>Boîte quantique</a:t>
            </a:r>
            <a:endParaRPr lang="fr-FR" sz="1600" b="1" i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31" y="68954"/>
            <a:ext cx="1905000" cy="1905000"/>
          </a:xfrm>
          <a:prstGeom prst="rect">
            <a:avLst/>
          </a:prstGeom>
        </p:spPr>
      </p:pic>
      <p:sp>
        <p:nvSpPr>
          <p:cNvPr id="130" name="ZoneTexte 129"/>
          <p:cNvSpPr txBox="1"/>
          <p:nvPr/>
        </p:nvSpPr>
        <p:spPr>
          <a:xfrm>
            <a:off x="117990" y="313604"/>
            <a:ext cx="48174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Recrutement 2025 dans l’équipe </a:t>
            </a:r>
            <a:br>
              <a:rPr lang="fr-FR" sz="1600" dirty="0" smtClean="0"/>
            </a:br>
            <a:r>
              <a:rPr lang="fr-FR" sz="1600" b="1" dirty="0" smtClean="0"/>
              <a:t>Pierre </a:t>
            </a:r>
            <a:r>
              <a:rPr lang="fr-FR" sz="1600" b="1" dirty="0" err="1" smtClean="0"/>
              <a:t>Glidic</a:t>
            </a:r>
            <a:r>
              <a:rPr lang="fr-FR" sz="1600" b="1" dirty="0" smtClean="0"/>
              <a:t> </a:t>
            </a:r>
            <a:r>
              <a:rPr lang="fr-FR" sz="1600" dirty="0" smtClean="0"/>
              <a:t>(MCF)</a:t>
            </a:r>
          </a:p>
          <a:p>
            <a:endParaRPr lang="fr-FR" sz="1600" i="1" dirty="0" smtClean="0"/>
          </a:p>
          <a:p>
            <a:r>
              <a:rPr lang="fr-FR" sz="1600" i="1" dirty="0" smtClean="0"/>
              <a:t>Thèse au C2N sous la direction de F. Pierre et A. </a:t>
            </a:r>
            <a:r>
              <a:rPr lang="fr-FR" sz="1600" i="1" dirty="0" err="1" smtClean="0"/>
              <a:t>Anthore</a:t>
            </a:r>
            <a:endParaRPr lang="fr-FR" sz="1600" i="1" dirty="0" smtClean="0"/>
          </a:p>
          <a:p>
            <a:r>
              <a:rPr lang="fr-FR" sz="1600" i="1" dirty="0"/>
              <a:t>s</a:t>
            </a:r>
            <a:r>
              <a:rPr lang="fr-FR" sz="1600" i="1" dirty="0" smtClean="0"/>
              <a:t>ur le </a:t>
            </a:r>
            <a:r>
              <a:rPr lang="fr-FR" sz="1600" i="1" dirty="0"/>
              <a:t>transport </a:t>
            </a:r>
            <a:r>
              <a:rPr lang="fr-FR" sz="1600" i="1" dirty="0" smtClean="0"/>
              <a:t> </a:t>
            </a:r>
            <a:r>
              <a:rPr lang="fr-FR" sz="1600" i="1" dirty="0"/>
              <a:t>et </a:t>
            </a:r>
            <a:r>
              <a:rPr lang="fr-FR" sz="1600" i="1" dirty="0" smtClean="0"/>
              <a:t>la statistique d’</a:t>
            </a:r>
            <a:r>
              <a:rPr lang="fr-FR" sz="1600" i="1" dirty="0" err="1" smtClean="0"/>
              <a:t>anyons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4685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8328" y="0"/>
            <a:ext cx="706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Merci de votre attention</a:t>
            </a:r>
            <a:endParaRPr lang="fr-F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27649" y="1435272"/>
            <a:ext cx="340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Groupe ENERGIE de l’ILM</a:t>
            </a:r>
            <a:endParaRPr lang="en-GB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0076" y="2635406"/>
            <a:ext cx="490455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Transport électronique &amp; thermique</a:t>
            </a:r>
            <a:endParaRPr lang="en-GB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60076" y="3811599"/>
            <a:ext cx="490455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Nano-aimants magnétiques</a:t>
            </a:r>
            <a:endParaRPr lang="en-GB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81641" y="3224360"/>
            <a:ext cx="48829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Spectroscopie électronique &amp; </a:t>
            </a:r>
            <a:r>
              <a:rPr lang="fr-FR" sz="2000" dirty="0" err="1" smtClean="0"/>
              <a:t>phononique</a:t>
            </a:r>
            <a:endParaRPr lang="en-GB" sz="2000" dirty="0"/>
          </a:p>
        </p:txBody>
      </p:sp>
      <p:cxnSp>
        <p:nvCxnSpPr>
          <p:cNvPr id="9" name="Straight Connector 149">
            <a:extLst>
              <a:ext uri="{FF2B5EF4-FFF2-40B4-BE49-F238E27FC236}">
                <a16:creationId xmlns:a16="http://schemas.microsoft.com/office/drawing/2014/main" id="{42D5215E-F2EF-0F84-2B53-535C2D56C918}"/>
              </a:ext>
            </a:extLst>
          </p:cNvPr>
          <p:cNvCxnSpPr/>
          <p:nvPr/>
        </p:nvCxnSpPr>
        <p:spPr>
          <a:xfrm>
            <a:off x="188077" y="1268774"/>
            <a:ext cx="1172487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60076" y="2161657"/>
            <a:ext cx="2697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Axes de recherches</a:t>
            </a:r>
            <a:endParaRPr lang="en-GB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399325" y="2161657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Expertises</a:t>
            </a:r>
            <a:endParaRPr lang="en-GB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486411" y="2620923"/>
            <a:ext cx="54688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Spectroscopie électronique &amp; phonique</a:t>
            </a:r>
            <a:endParaRPr lang="en-GB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486411" y="3221370"/>
            <a:ext cx="54688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Mesures &amp; théorie des propriétés de transport</a:t>
            </a:r>
            <a:endParaRPr lang="en-GB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86411" y="3807218"/>
            <a:ext cx="54688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Mesures magnétiques</a:t>
            </a:r>
            <a:endParaRPr lang="en-GB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0664" y="4496971"/>
            <a:ext cx="338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Enseignement/diffusion</a:t>
            </a:r>
            <a:endParaRPr lang="en-GB" sz="2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1618" y="5068634"/>
            <a:ext cx="696205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Responsabilité </a:t>
            </a:r>
            <a:r>
              <a:rPr lang="fr-FR" sz="2000" dirty="0"/>
              <a:t>de l’UE « </a:t>
            </a:r>
            <a:r>
              <a:rPr lang="fr-FR" sz="2000" dirty="0" err="1"/>
              <a:t>Nanophysics</a:t>
            </a:r>
            <a:r>
              <a:rPr lang="fr-FR" sz="2000" dirty="0"/>
              <a:t> » de M2 à l’ENS-Lyon </a:t>
            </a:r>
            <a:endParaRPr lang="en-GB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1618" y="5690438"/>
            <a:ext cx="946566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Double </a:t>
            </a:r>
            <a:r>
              <a:rPr lang="fr-FR" sz="2000" dirty="0"/>
              <a:t>licence Physique / Électronique-Energie Électrique – Automatique (EEEA) </a:t>
            </a:r>
            <a:endParaRPr lang="en-GB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1617" y="6276286"/>
            <a:ext cx="1203241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/>
              <a:t>Vulgarisation </a:t>
            </a:r>
            <a:r>
              <a:rPr lang="fr-FR" sz="2000" dirty="0"/>
              <a:t>et sensibilisation du grand public </a:t>
            </a:r>
            <a:r>
              <a:rPr lang="fr-FR" sz="1600" dirty="0"/>
              <a:t>(CNRS, « DECLIC », « comptoir des sciences » et « Péniches du Val de </a:t>
            </a:r>
            <a:r>
              <a:rPr lang="fr-FR" sz="1600" dirty="0" smtClean="0"/>
              <a:t>Rhône etc.) 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35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542</Words>
  <Application>Microsoft Office PowerPoint</Application>
  <PresentationFormat>Grand écran</PresentationFormat>
  <Paragraphs>100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UCBL/CNRS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PAILHES STEPHANE</dc:creator>
  <cp:lastModifiedBy>PAILHES STEPHANE</cp:lastModifiedBy>
  <cp:revision>33</cp:revision>
  <dcterms:created xsi:type="dcterms:W3CDTF">2025-06-11T13:53:48Z</dcterms:created>
  <dcterms:modified xsi:type="dcterms:W3CDTF">2025-06-15T22:46:18Z</dcterms:modified>
</cp:coreProperties>
</file>