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60" r:id="rId4"/>
    <p:sldId id="259" r:id="rId5"/>
    <p:sldId id="275" r:id="rId6"/>
    <p:sldId id="281" r:id="rId7"/>
    <p:sldId id="277" r:id="rId8"/>
    <p:sldId id="278" r:id="rId9"/>
    <p:sldId id="280"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45" autoAdjust="0"/>
  </p:normalViewPr>
  <p:slideViewPr>
    <p:cSldViewPr snapToGrid="0">
      <p:cViewPr varScale="1">
        <p:scale>
          <a:sx n="52" d="100"/>
          <a:sy n="52" d="100"/>
        </p:scale>
        <p:origin x="-17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e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980E1-5B0A-40DF-9CF5-018FF8E34394}" type="datetimeFigureOut">
              <a:rPr lang="fr-FR" smtClean="0"/>
              <a:t>13/06/2025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A3223-D28C-48F4-8898-2BEDB37A9FF7}" type="slidenum">
              <a:rPr lang="fr-FR" smtClean="0"/>
              <a:t>‹N°›</a:t>
            </a:fld>
            <a:endParaRPr lang="fr-FR"/>
          </a:p>
        </p:txBody>
      </p:sp>
    </p:spTree>
    <p:extLst>
      <p:ext uri="{BB962C8B-B14F-4D97-AF65-F5344CB8AC3E}">
        <p14:creationId xmlns:p14="http://schemas.microsoft.com/office/powerpoint/2010/main" val="426670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804AD0-658C-42A6-AFE0-F067744D708A}" type="slidenum">
              <a:rPr lang="fr-FR" altLang="fr-FR" smtClean="0"/>
              <a:pPr>
                <a:spcBef>
                  <a:spcPct val="0"/>
                </a:spcBef>
              </a:pPr>
              <a:t>1</a:t>
            </a:fld>
            <a:endParaRPr lang="fr-FR" altLang="fr-FR"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marL="719138" eaLnBrk="1" hangingPunct="1">
              <a:spcBef>
                <a:spcPct val="50000"/>
              </a:spcBef>
            </a:pPr>
            <a:r>
              <a:rPr lang="en-US" altLang="fr-FR" smtClean="0">
                <a:latin typeface="Times New Roman" panose="02020603050405020304" pitchFamily="18" charset="0"/>
                <a:ea typeface="MS PGothic" panose="020B0600070205080204" pitchFamily="34" charset="-128"/>
              </a:rPr>
              <a:t>Thank you mister chairman for this nice introduction and your kind invitation. It’s a real pleasure for me to be there to present this original study for the synthesis of </a:t>
            </a:r>
            <a:r>
              <a:rPr lang="en-US" altLang="fr-FR" smtClean="0">
                <a:solidFill>
                  <a:schemeClr val="bg1"/>
                </a:solidFill>
                <a:latin typeface="Verdana" panose="020B0604030504040204" pitchFamily="34" charset="0"/>
                <a:ea typeface="Verdana" panose="020B0604030504040204" pitchFamily="34" charset="0"/>
                <a:cs typeface="Verdana" panose="020B0604030504040204" pitchFamily="34" charset="0"/>
              </a:rPr>
              <a:t>two dimensional hexagonal boron nitride by a polymer route</a:t>
            </a:r>
            <a:endParaRPr lang="fr-FR" altLang="fr-FR"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7157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1B8EC0-8373-41D1-BCBB-B5C6DEC96B01}" type="slidenum">
              <a:rPr lang="fr-FR" altLang="fr-FR" smtClean="0"/>
              <a:pPr>
                <a:spcBef>
                  <a:spcPct val="0"/>
                </a:spcBef>
              </a:pPr>
              <a:t>2</a:t>
            </a:fld>
            <a:endParaRPr lang="fr-FR" altLang="fr-FR"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fr-FR" altLang="fr-FR" dirty="0" err="1" smtClean="0">
                <a:latin typeface="Arial" panose="020B0604020202020204" pitchFamily="34" charset="0"/>
              </a:rPr>
              <a:t>Let’s</a:t>
            </a:r>
            <a:r>
              <a:rPr lang="fr-FR" altLang="fr-FR" dirty="0" smtClean="0">
                <a:latin typeface="Arial" panose="020B0604020202020204" pitchFamily="34" charset="0"/>
              </a:rPr>
              <a:t> me </a:t>
            </a:r>
            <a:r>
              <a:rPr lang="fr-FR" altLang="fr-FR" dirty="0" err="1" smtClean="0">
                <a:latin typeface="Arial" panose="020B0604020202020204" pitchFamily="34" charset="0"/>
              </a:rPr>
              <a:t>start</a:t>
            </a:r>
            <a:r>
              <a:rPr lang="fr-FR" altLang="fr-FR" dirty="0" smtClean="0">
                <a:latin typeface="Arial" panose="020B0604020202020204" pitchFamily="34" charset="0"/>
              </a:rPr>
              <a:t> </a:t>
            </a:r>
            <a:r>
              <a:rPr lang="fr-FR" altLang="fr-FR" dirty="0" err="1" smtClean="0">
                <a:latin typeface="Arial" panose="020B0604020202020204" pitchFamily="34" charset="0"/>
              </a:rPr>
              <a:t>with</a:t>
            </a:r>
            <a:r>
              <a:rPr lang="fr-FR" altLang="fr-FR" dirty="0" smtClean="0">
                <a:latin typeface="Arial" panose="020B0604020202020204" pitchFamily="34" charset="0"/>
              </a:rPr>
              <a:t> an introduction to 2D </a:t>
            </a:r>
            <a:r>
              <a:rPr lang="fr-FR" altLang="fr-FR" dirty="0" err="1" smtClean="0">
                <a:latin typeface="Arial" panose="020B0604020202020204" pitchFamily="34" charset="0"/>
              </a:rPr>
              <a:t>materials</a:t>
            </a:r>
            <a:r>
              <a:rPr lang="fr-FR" altLang="fr-FR" dirty="0" smtClean="0">
                <a:latin typeface="Arial" panose="020B0604020202020204" pitchFamily="34" charset="0"/>
              </a:rPr>
              <a:t>. </a:t>
            </a:r>
            <a:r>
              <a:rPr lang="fr-FR" altLang="fr-FR" dirty="0" err="1" smtClean="0">
                <a:latin typeface="Arial" panose="020B0604020202020204" pitchFamily="34" charset="0"/>
              </a:rPr>
              <a:t>Since</a:t>
            </a:r>
            <a:r>
              <a:rPr lang="fr-FR" altLang="fr-FR" dirty="0" smtClean="0">
                <a:latin typeface="Arial" panose="020B0604020202020204" pitchFamily="34" charset="0"/>
              </a:rPr>
              <a:t> the </a:t>
            </a:r>
            <a:r>
              <a:rPr lang="en-US" altLang="fr-FR" dirty="0" smtClean="0">
                <a:latin typeface="Arial" panose="020B0604020202020204" pitchFamily="34" charset="0"/>
              </a:rPr>
              <a:t>first exfoliation of graphene in 2004 by </a:t>
            </a:r>
            <a:r>
              <a:rPr lang="en-US" altLang="fr-FR" dirty="0" err="1" smtClean="0">
                <a:latin typeface="Arial" panose="020B0604020202020204" pitchFamily="34" charset="0"/>
              </a:rPr>
              <a:t>Novoselov</a:t>
            </a:r>
            <a:r>
              <a:rPr lang="en-US" altLang="fr-FR" dirty="0" smtClean="0">
                <a:latin typeface="Arial" panose="020B0604020202020204" pitchFamily="34" charset="0"/>
              </a:rPr>
              <a:t> and coworkers, different other 2D materials have been predicted and realized, some made of 1 element like </a:t>
            </a:r>
            <a:r>
              <a:rPr lang="en-US" altLang="fr-FR" dirty="0" err="1" smtClean="0">
                <a:latin typeface="Arial" panose="020B0604020202020204" pitchFamily="34" charset="0"/>
              </a:rPr>
              <a:t>silicene</a:t>
            </a:r>
            <a:r>
              <a:rPr lang="en-US" altLang="fr-FR" dirty="0" smtClean="0">
                <a:latin typeface="Arial" panose="020B0604020202020204" pitchFamily="34" charset="0"/>
              </a:rPr>
              <a:t>, </a:t>
            </a:r>
            <a:r>
              <a:rPr lang="en-US" altLang="fr-FR" dirty="0" err="1" smtClean="0">
                <a:latin typeface="Arial" panose="020B0604020202020204" pitchFamily="34" charset="0"/>
              </a:rPr>
              <a:t>germanene</a:t>
            </a:r>
            <a:r>
              <a:rPr lang="en-US" altLang="fr-FR" dirty="0" smtClean="0">
                <a:latin typeface="Arial" panose="020B0604020202020204" pitchFamily="34" charset="0"/>
              </a:rPr>
              <a:t>, phosphorene (also called black phosphorous) or </a:t>
            </a:r>
            <a:r>
              <a:rPr lang="en-US" altLang="fr-FR" dirty="0" err="1" smtClean="0">
                <a:latin typeface="Arial" panose="020B0604020202020204" pitchFamily="34" charset="0"/>
              </a:rPr>
              <a:t>borophene</a:t>
            </a:r>
            <a:r>
              <a:rPr lang="en-US" altLang="fr-FR" dirty="0" smtClean="0">
                <a:latin typeface="Arial" panose="020B0604020202020204" pitchFamily="34" charset="0"/>
              </a:rPr>
              <a:t>, the last one synthesized in 2015, and some made of 2 elements like the well-known TMDs (transition metal </a:t>
            </a:r>
            <a:r>
              <a:rPr lang="en-US" altLang="fr-FR" dirty="0" err="1" smtClean="0">
                <a:latin typeface="Arial" panose="020B0604020202020204" pitchFamily="34" charset="0"/>
              </a:rPr>
              <a:t>dichalcogenides</a:t>
            </a:r>
            <a:r>
              <a:rPr lang="en-US" altLang="fr-FR" dirty="0" smtClean="0">
                <a:latin typeface="Arial" panose="020B0604020202020204" pitchFamily="34" charset="0"/>
              </a:rPr>
              <a:t>) or the hexagonal boron nitride which is the one that we will discuss today.</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42811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2833E9-8442-484A-92D3-74C9735E95B2}" type="slidenum">
              <a:rPr lang="fr-FR" altLang="fr-FR" smtClean="0"/>
              <a:pPr>
                <a:spcBef>
                  <a:spcPct val="0"/>
                </a:spcBef>
              </a:pPr>
              <a:t>3</a:t>
            </a:fld>
            <a:endParaRPr lang="fr-FR" altLang="fr-FR"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fr-FR" sz="800" dirty="0" smtClean="0">
                <a:latin typeface="Arial" panose="020B0604020202020204" pitchFamily="34" charset="0"/>
              </a:rPr>
              <a:t>2D material depending type different properties optical or electronic</a:t>
            </a:r>
          </a:p>
          <a:p>
            <a:pPr eaLnBrk="1" hangingPunct="1"/>
            <a:r>
              <a:rPr lang="en-US" altLang="fr-FR" sz="800" dirty="0" smtClean="0">
                <a:latin typeface="Arial" panose="020B0604020202020204" pitchFamily="34" charset="0"/>
              </a:rPr>
              <a:t>From</a:t>
            </a:r>
            <a:r>
              <a:rPr lang="en-US" altLang="fr-FR" sz="800" baseline="0" dirty="0" smtClean="0">
                <a:latin typeface="Arial" panose="020B0604020202020204" pitchFamily="34" charset="0"/>
              </a:rPr>
              <a:t> M, semi-M, SC to insulator</a:t>
            </a:r>
            <a:endParaRPr lang="en-US" altLang="fr-FR" sz="800" dirty="0" smtClean="0">
              <a:latin typeface="Arial" panose="020B0604020202020204" pitchFamily="34" charset="0"/>
            </a:endParaRPr>
          </a:p>
          <a:p>
            <a:endParaRPr lang="en-GB" altLang="fr-FR" dirty="0" smtClean="0">
              <a:latin typeface="Arial" panose="020B0604020202020204" pitchFamily="34" charset="0"/>
            </a:endParaRP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72646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4669BC-F7B9-4DE3-B747-A3FC0C2C5E08}" type="slidenum">
              <a:rPr lang="fr-FR" altLang="fr-FR" smtClean="0"/>
              <a:pPr>
                <a:spcBef>
                  <a:spcPct val="0"/>
                </a:spcBef>
              </a:pPr>
              <a:t>4</a:t>
            </a:fld>
            <a:endParaRPr lang="fr-FR" altLang="fr-F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fr-FR" dirty="0" smtClean="0">
                <a:latin typeface="Arial" panose="020B0604020202020204" pitchFamily="34" charset="0"/>
              </a:rPr>
              <a:t>All these 2D materials display laminar crystalline structure in which the atomic planes are linked together by Van der Waals forces and so can easily be exfoliated into one or more layers. This kind of materials exhibits interesting properties related to their size restriction: electronic confinement, modifying both optical and electronic properties, and high surface to volume ratio that affects the mechanical and chemical properties. Therefore, 2D materials are highly attractive nanomaterials due to their potential for applications in micro-, and </a:t>
            </a:r>
            <a:r>
              <a:rPr lang="en-US" altLang="fr-FR" dirty="0" err="1" smtClean="0">
                <a:latin typeface="Arial" panose="020B0604020202020204" pitchFamily="34" charset="0"/>
              </a:rPr>
              <a:t>opto</a:t>
            </a:r>
            <a:r>
              <a:rPr lang="en-US" altLang="fr-FR" dirty="0" smtClean="0">
                <a:latin typeface="Arial" panose="020B0604020202020204" pitchFamily="34" charset="0"/>
              </a:rPr>
              <a:t>-electronics as well as renewal energy, catalysis and environment. They are also exciting because of their possibility to be stacked into Van der Waals </a:t>
            </a:r>
            <a:r>
              <a:rPr lang="en-US" altLang="fr-FR" dirty="0" err="1" smtClean="0">
                <a:latin typeface="Arial" panose="020B0604020202020204" pitchFamily="34" charset="0"/>
              </a:rPr>
              <a:t>heterostructures</a:t>
            </a:r>
            <a:r>
              <a:rPr lang="en-US" altLang="fr-FR" dirty="0" smtClean="0">
                <a:latin typeface="Arial" panose="020B0604020202020204" pitchFamily="34" charset="0"/>
              </a:rPr>
              <a:t> that combine and tune their chemical and physical properties</a:t>
            </a:r>
          </a:p>
          <a:p>
            <a:pPr eaLnBrk="1" hangingPunct="1"/>
            <a:r>
              <a:rPr lang="en-US" altLang="fr-FR" dirty="0" smtClean="0">
                <a:latin typeface="Arial" panose="020B0604020202020204" pitchFamily="34" charset="0"/>
              </a:rPr>
              <a:t>Possible to play with rotation between 2 layers of</a:t>
            </a:r>
            <a:r>
              <a:rPr lang="en-US" altLang="fr-FR" baseline="0" dirty="0" smtClean="0">
                <a:latin typeface="Arial" panose="020B0604020202020204" pitchFamily="34" charset="0"/>
              </a:rPr>
              <a:t> same 2D or different one to tune properties</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317721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the </a:t>
            </a:r>
            <a:r>
              <a:rPr lang="fr-FR" baseline="0" dirty="0" err="1" smtClean="0"/>
              <a:t>lab</a:t>
            </a:r>
            <a:r>
              <a:rPr lang="fr-FR" baseline="0" dirty="0" smtClean="0"/>
              <a:t>, </a:t>
            </a:r>
            <a:r>
              <a:rPr lang="fr-FR" baseline="0" dirty="0" err="1" smtClean="0"/>
              <a:t>strong</a:t>
            </a:r>
            <a:r>
              <a:rPr lang="fr-FR" baseline="0" dirty="0" smtClean="0"/>
              <a:t> </a:t>
            </a:r>
            <a:r>
              <a:rPr lang="fr-FR" baseline="0" dirty="0" err="1" smtClean="0"/>
              <a:t>interest</a:t>
            </a:r>
            <a:r>
              <a:rPr lang="fr-FR" baseline="0" dirty="0" smtClean="0"/>
              <a:t> to </a:t>
            </a:r>
            <a:r>
              <a:rPr lang="fr-FR" baseline="0" dirty="0" err="1" smtClean="0"/>
              <a:t>hBN</a:t>
            </a:r>
            <a:endParaRPr lang="fr-FR" dirty="0"/>
          </a:p>
        </p:txBody>
      </p:sp>
      <p:sp>
        <p:nvSpPr>
          <p:cNvPr id="4" name="Espace réservé du numéro de diapositive 3"/>
          <p:cNvSpPr>
            <a:spLocks noGrp="1"/>
          </p:cNvSpPr>
          <p:nvPr>
            <p:ph type="sldNum" sz="quarter" idx="10"/>
          </p:nvPr>
        </p:nvSpPr>
        <p:spPr/>
        <p:txBody>
          <a:bodyPr/>
          <a:lstStyle/>
          <a:p>
            <a:fld id="{4F0A3223-D28C-48F4-8898-2BEDB37A9FF7}" type="slidenum">
              <a:rPr lang="fr-FR" smtClean="0"/>
              <a:t>5</a:t>
            </a:fld>
            <a:endParaRPr lang="fr-FR"/>
          </a:p>
        </p:txBody>
      </p:sp>
    </p:spTree>
    <p:extLst>
      <p:ext uri="{BB962C8B-B14F-4D97-AF65-F5344CB8AC3E}">
        <p14:creationId xmlns:p14="http://schemas.microsoft.com/office/powerpoint/2010/main" val="102478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the </a:t>
            </a:r>
            <a:r>
              <a:rPr lang="fr-FR" baseline="0" dirty="0" err="1" smtClean="0"/>
              <a:t>lab</a:t>
            </a:r>
            <a:r>
              <a:rPr lang="fr-FR" baseline="0" dirty="0" smtClean="0"/>
              <a:t>, </a:t>
            </a:r>
            <a:r>
              <a:rPr lang="fr-FR" baseline="0" dirty="0" err="1" smtClean="0"/>
              <a:t>strong</a:t>
            </a:r>
            <a:r>
              <a:rPr lang="fr-FR" baseline="0" dirty="0" smtClean="0"/>
              <a:t> </a:t>
            </a:r>
            <a:r>
              <a:rPr lang="fr-FR" baseline="0" dirty="0" err="1" smtClean="0"/>
              <a:t>interest</a:t>
            </a:r>
            <a:r>
              <a:rPr lang="fr-FR" baseline="0" dirty="0" smtClean="0"/>
              <a:t> to </a:t>
            </a:r>
            <a:r>
              <a:rPr lang="fr-FR" baseline="0" dirty="0" err="1" smtClean="0"/>
              <a:t>hBN</a:t>
            </a:r>
            <a:endParaRPr lang="fr-FR" dirty="0"/>
          </a:p>
        </p:txBody>
      </p:sp>
      <p:sp>
        <p:nvSpPr>
          <p:cNvPr id="4" name="Espace réservé du numéro de diapositive 3"/>
          <p:cNvSpPr>
            <a:spLocks noGrp="1"/>
          </p:cNvSpPr>
          <p:nvPr>
            <p:ph type="sldNum" sz="quarter" idx="10"/>
          </p:nvPr>
        </p:nvSpPr>
        <p:spPr/>
        <p:txBody>
          <a:bodyPr/>
          <a:lstStyle/>
          <a:p>
            <a:fld id="{4F0A3223-D28C-48F4-8898-2BEDB37A9FF7}" type="slidenum">
              <a:rPr lang="fr-FR" smtClean="0"/>
              <a:t>6</a:t>
            </a:fld>
            <a:endParaRPr lang="fr-FR"/>
          </a:p>
        </p:txBody>
      </p:sp>
    </p:spTree>
    <p:extLst>
      <p:ext uri="{BB962C8B-B14F-4D97-AF65-F5344CB8AC3E}">
        <p14:creationId xmlns:p14="http://schemas.microsoft.com/office/powerpoint/2010/main" val="102478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Dispositif </a:t>
            </a:r>
            <a:r>
              <a:rPr lang="fr-FR" dirty="0" err="1" smtClean="0"/>
              <a:t>electronic</a:t>
            </a:r>
            <a:r>
              <a:rPr lang="fr-FR" dirty="0" smtClean="0"/>
              <a:t> et </a:t>
            </a:r>
            <a:r>
              <a:rPr lang="fr-FR" dirty="0" err="1" smtClean="0"/>
              <a:t>optic</a:t>
            </a:r>
            <a:endParaRPr lang="fr-FR" dirty="0" smtClean="0"/>
          </a:p>
          <a:p>
            <a:r>
              <a:rPr lang="fr-FR" dirty="0" smtClean="0"/>
              <a:t>On est reconnu au niveau national</a:t>
            </a:r>
            <a:r>
              <a:rPr lang="fr-FR" baseline="0" dirty="0" smtClean="0"/>
              <a:t> et européen pour cette compétence comme en témoigne les nombreux contrats</a:t>
            </a:r>
          </a:p>
        </p:txBody>
      </p:sp>
      <p:sp>
        <p:nvSpPr>
          <p:cNvPr id="4" name="Espace réservé du numéro de diapositive 3"/>
          <p:cNvSpPr>
            <a:spLocks noGrp="1"/>
          </p:cNvSpPr>
          <p:nvPr>
            <p:ph type="sldNum" sz="quarter" idx="10"/>
          </p:nvPr>
        </p:nvSpPr>
        <p:spPr/>
        <p:txBody>
          <a:bodyPr/>
          <a:lstStyle/>
          <a:p>
            <a:fld id="{4F0A3223-D28C-48F4-8898-2BEDB37A9FF7}" type="slidenum">
              <a:rPr lang="fr-FR" smtClean="0"/>
              <a:t>7</a:t>
            </a:fld>
            <a:endParaRPr lang="fr-FR"/>
          </a:p>
        </p:txBody>
      </p:sp>
    </p:spTree>
    <p:extLst>
      <p:ext uri="{BB962C8B-B14F-4D97-AF65-F5344CB8AC3E}">
        <p14:creationId xmlns:p14="http://schemas.microsoft.com/office/powerpoint/2010/main" val="173767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Apporter propriétés</a:t>
            </a:r>
            <a:r>
              <a:rPr lang="fr-FR" baseline="0" dirty="0" smtClean="0"/>
              <a:t> quantiques </a:t>
            </a:r>
            <a:r>
              <a:rPr lang="fr-FR" baseline="0" dirty="0" err="1" smtClean="0"/>
              <a:t>ds</a:t>
            </a:r>
            <a:r>
              <a:rPr lang="fr-FR" baseline="0" dirty="0" smtClean="0"/>
              <a:t> ces </a:t>
            </a:r>
            <a:r>
              <a:rPr lang="fr-FR" baseline="0" dirty="0" err="1" smtClean="0"/>
              <a:t>materiaux</a:t>
            </a:r>
            <a:r>
              <a:rPr lang="fr-FR" baseline="0" dirty="0" smtClean="0"/>
              <a:t> de la </a:t>
            </a:r>
            <a:r>
              <a:rPr lang="fr-FR" baseline="0" dirty="0" err="1" smtClean="0"/>
              <a:t>meme</a:t>
            </a:r>
            <a:r>
              <a:rPr lang="fr-FR" baseline="0" dirty="0" smtClean="0"/>
              <a:t> </a:t>
            </a:r>
            <a:r>
              <a:rPr lang="fr-FR" baseline="0" dirty="0" err="1" smtClean="0"/>
              <a:t>facon</a:t>
            </a:r>
            <a:r>
              <a:rPr lang="fr-FR" baseline="0" dirty="0" smtClean="0"/>
              <a:t> que le n-</a:t>
            </a:r>
            <a:r>
              <a:rPr lang="fr-FR" baseline="0" dirty="0" err="1" smtClean="0"/>
              <a:t>vacancies</a:t>
            </a:r>
            <a:r>
              <a:rPr lang="fr-FR" baseline="0" dirty="0" smtClean="0"/>
              <a:t> dans le diamant</a:t>
            </a:r>
            <a:endParaRPr lang="fr-FR" dirty="0"/>
          </a:p>
        </p:txBody>
      </p:sp>
      <p:sp>
        <p:nvSpPr>
          <p:cNvPr id="4" name="Espace réservé du numéro de diapositive 3"/>
          <p:cNvSpPr>
            <a:spLocks noGrp="1"/>
          </p:cNvSpPr>
          <p:nvPr>
            <p:ph type="sldNum" sz="quarter" idx="10"/>
          </p:nvPr>
        </p:nvSpPr>
        <p:spPr/>
        <p:txBody>
          <a:bodyPr/>
          <a:lstStyle/>
          <a:p>
            <a:fld id="{4F0A3223-D28C-48F4-8898-2BEDB37A9FF7}" type="slidenum">
              <a:rPr lang="fr-FR" smtClean="0"/>
              <a:t>9</a:t>
            </a:fld>
            <a:endParaRPr lang="fr-FR"/>
          </a:p>
        </p:txBody>
      </p:sp>
    </p:spTree>
    <p:extLst>
      <p:ext uri="{BB962C8B-B14F-4D97-AF65-F5344CB8AC3E}">
        <p14:creationId xmlns:p14="http://schemas.microsoft.com/office/powerpoint/2010/main" val="41402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3EAEB31-47D5-4835-98F5-865174B642FF}" type="datetimeFigureOut">
              <a:rPr lang="fr-FR" smtClean="0"/>
              <a:t>13/06/2025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261069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EAEB31-47D5-4835-98F5-865174B642FF}" type="datetimeFigureOut">
              <a:rPr lang="fr-FR" smtClean="0"/>
              <a:t>13/06/2025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264801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EAEB31-47D5-4835-98F5-865174B642FF}" type="datetimeFigureOut">
              <a:rPr lang="fr-FR" smtClean="0"/>
              <a:t>13/06/2025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424261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EAEB31-47D5-4835-98F5-865174B642FF}" type="datetimeFigureOut">
              <a:rPr lang="fr-FR" smtClean="0"/>
              <a:t>13/06/2025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93807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3EAEB31-47D5-4835-98F5-865174B642FF}" type="datetimeFigureOut">
              <a:rPr lang="fr-FR" smtClean="0"/>
              <a:t>13/06/2025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135565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EAEB31-47D5-4835-98F5-865174B642FF}" type="datetimeFigureOut">
              <a:rPr lang="fr-FR" smtClean="0"/>
              <a:t>13/06/2025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402773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EAEB31-47D5-4835-98F5-865174B642FF}" type="datetimeFigureOut">
              <a:rPr lang="fr-FR" smtClean="0"/>
              <a:t>13/06/2025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335801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EAEB31-47D5-4835-98F5-865174B642FF}" type="datetimeFigureOut">
              <a:rPr lang="fr-FR" smtClean="0"/>
              <a:t>13/06/2025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300089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AEB31-47D5-4835-98F5-865174B642FF}" type="datetimeFigureOut">
              <a:rPr lang="fr-FR" smtClean="0"/>
              <a:t>13/06/2025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103322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EAEB31-47D5-4835-98F5-865174B642FF}" type="datetimeFigureOut">
              <a:rPr lang="fr-FR" smtClean="0"/>
              <a:t>13/06/2025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296613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3EAEB31-47D5-4835-98F5-865174B642FF}" type="datetimeFigureOut">
              <a:rPr lang="fr-FR" smtClean="0"/>
              <a:t>13/06/2025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789AC76-BE02-4128-8847-346E77147113}" type="slidenum">
              <a:rPr lang="fr-FR" smtClean="0"/>
              <a:t>‹N°›</a:t>
            </a:fld>
            <a:endParaRPr lang="fr-FR"/>
          </a:p>
        </p:txBody>
      </p:sp>
    </p:spTree>
    <p:extLst>
      <p:ext uri="{BB962C8B-B14F-4D97-AF65-F5344CB8AC3E}">
        <p14:creationId xmlns:p14="http://schemas.microsoft.com/office/powerpoint/2010/main" val="87717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AEB31-47D5-4835-98F5-865174B642FF}" type="datetimeFigureOut">
              <a:rPr lang="fr-FR" smtClean="0"/>
              <a:t>13/06/2025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9AC76-BE02-4128-8847-346E77147113}" type="slidenum">
              <a:rPr lang="fr-FR" smtClean="0"/>
              <a:t>‹N°›</a:t>
            </a:fld>
            <a:endParaRPr lang="fr-FR"/>
          </a:p>
        </p:txBody>
      </p:sp>
    </p:spTree>
    <p:extLst>
      <p:ext uri="{BB962C8B-B14F-4D97-AF65-F5344CB8AC3E}">
        <p14:creationId xmlns:p14="http://schemas.microsoft.com/office/powerpoint/2010/main" val="1811649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2.wdp"/><Relationship Id="rId18" Type="http://schemas.openxmlformats.org/officeDocument/2006/relationships/image" Target="../media/image33.png"/><Relationship Id="rId3" Type="http://schemas.openxmlformats.org/officeDocument/2006/relationships/image" Target="../media/image21.png"/><Relationship Id="rId21" Type="http://schemas.openxmlformats.org/officeDocument/2006/relationships/image" Target="../media/image36.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25.sv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5.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8.jpeg"/><Relationship Id="rId5" Type="http://schemas.openxmlformats.org/officeDocument/2006/relationships/image" Target="../media/image23.png"/><Relationship Id="rId15" Type="http://schemas.openxmlformats.org/officeDocument/2006/relationships/image" Target="../media/image31.jpe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wmf"/><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openxmlformats.org/officeDocument/2006/relationships/image" Target="../media/image43.tiff"/><Relationship Id="rId4" Type="http://schemas.openxmlformats.org/officeDocument/2006/relationships/image" Target="../media/image37.wmf"/><Relationship Id="rId9" Type="http://schemas.openxmlformats.org/officeDocument/2006/relationships/image" Target="../media/image42.tiff"/><Relationship Id="rId14" Type="http://schemas.openxmlformats.org/officeDocument/2006/relationships/image" Target="../media/image41.emf"/></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659534"/>
            <a:ext cx="81153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0" y="-8341"/>
            <a:ext cx="9144000" cy="984885"/>
          </a:xfrm>
          <a:prstGeom prst="rect">
            <a:avLst/>
          </a:prstGeom>
          <a:solidFill>
            <a:srgbClr val="58595B"/>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20000" algn="ctr" eaLnBrk="1" hangingPunct="1">
              <a:spcBef>
                <a:spcPct val="50000"/>
              </a:spcBef>
              <a:buFontTx/>
              <a:buNone/>
              <a:defRPr/>
            </a:pPr>
            <a:r>
              <a:rPr lang="fr-FR" altLang="fr-FR"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fr-FR" altLang="fr-FR"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fr-FR" altLang="fr-FR"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Les </a:t>
            </a:r>
            <a:r>
              <a:rPr lang="fr-FR" altLang="fr-FR" sz="2000" dirty="0">
                <a:solidFill>
                  <a:schemeClr val="bg1"/>
                </a:solidFill>
                <a:latin typeface="Verdana" panose="020B0604030504040204" pitchFamily="34" charset="0"/>
                <a:ea typeface="Verdana" panose="020B0604030504040204" pitchFamily="34" charset="0"/>
                <a:cs typeface="Verdana" panose="020B0604030504040204" pitchFamily="34" charset="0"/>
              </a:rPr>
              <a:t>matériaux 2D et </a:t>
            </a:r>
            <a:r>
              <a:rPr lang="fr-FR" altLang="fr-FR"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applications</a:t>
            </a:r>
          </a:p>
          <a:p>
            <a:pPr marL="720000" algn="ctr" eaLnBrk="1" hangingPunct="1">
              <a:spcBef>
                <a:spcPct val="50000"/>
              </a:spcBef>
              <a:buFontTx/>
              <a:buNone/>
              <a:defRPr/>
            </a:pPr>
            <a:endParaRPr lang="fr-FR" alt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01" name="Rectangle 1"/>
          <p:cNvSpPr>
            <a:spLocks noChangeArrowheads="1"/>
          </p:cNvSpPr>
          <p:nvPr/>
        </p:nvSpPr>
        <p:spPr bwMode="auto">
          <a:xfrm>
            <a:off x="-101596" y="3427114"/>
            <a:ext cx="9338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800" b="1" dirty="0" smtClean="0"/>
              <a:t>Catherine JOURNET &amp;</a:t>
            </a:r>
            <a:r>
              <a:rPr lang="fr-FR" altLang="fr-FR" sz="1800" b="1" dirty="0"/>
              <a:t> </a:t>
            </a:r>
            <a:r>
              <a:rPr lang="fr-FR" altLang="fr-FR" sz="1800" b="1" dirty="0" smtClean="0"/>
              <a:t>Catherine MARICHY</a:t>
            </a:r>
          </a:p>
          <a:p>
            <a:pPr algn="ctr">
              <a:spcBef>
                <a:spcPct val="0"/>
              </a:spcBef>
              <a:buFontTx/>
              <a:buNone/>
            </a:pPr>
            <a:endParaRPr lang="fr-FR" altLang="fr-FR" sz="1800" b="1" dirty="0"/>
          </a:p>
        </p:txBody>
      </p:sp>
      <p:sp>
        <p:nvSpPr>
          <p:cNvPr id="4102" name="ZoneTexte 6"/>
          <p:cNvSpPr txBox="1">
            <a:spLocks noChangeArrowheads="1"/>
          </p:cNvSpPr>
          <p:nvPr/>
        </p:nvSpPr>
        <p:spPr bwMode="auto">
          <a:xfrm>
            <a:off x="2636919" y="4652963"/>
            <a:ext cx="3870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fr-FR" sz="1600" i="1" dirty="0" err="1">
                <a:latin typeface="Calibri" panose="020F0502020204030204" pitchFamily="34" charset="0"/>
                <a:ea typeface="MS PGothic" panose="020B0600070205080204" pitchFamily="34" charset="-128"/>
                <a:cs typeface="Calibri" panose="020F0502020204030204" pitchFamily="34" charset="0"/>
              </a:rPr>
              <a:t>Laboratoire</a:t>
            </a:r>
            <a:r>
              <a:rPr lang="en-US" altLang="fr-FR" sz="1600" i="1" dirty="0">
                <a:latin typeface="Calibri" panose="020F0502020204030204" pitchFamily="34" charset="0"/>
                <a:ea typeface="MS PGothic" panose="020B0600070205080204" pitchFamily="34" charset="-128"/>
                <a:cs typeface="Calibri" panose="020F0502020204030204" pitchFamily="34" charset="0"/>
              </a:rPr>
              <a:t> des </a:t>
            </a:r>
            <a:r>
              <a:rPr lang="en-US" altLang="fr-FR" sz="1600" i="1" dirty="0" err="1">
                <a:latin typeface="Calibri" panose="020F0502020204030204" pitchFamily="34" charset="0"/>
                <a:ea typeface="MS PGothic" panose="020B0600070205080204" pitchFamily="34" charset="-128"/>
                <a:cs typeface="Calibri" panose="020F0502020204030204" pitchFamily="34" charset="0"/>
              </a:rPr>
              <a:t>Multimatériaux</a:t>
            </a:r>
            <a:r>
              <a:rPr lang="en-US" altLang="fr-FR" sz="1600" i="1" dirty="0">
                <a:latin typeface="Calibri" panose="020F0502020204030204" pitchFamily="34" charset="0"/>
                <a:ea typeface="MS PGothic" panose="020B0600070205080204" pitchFamily="34" charset="-128"/>
                <a:cs typeface="Calibri" panose="020F0502020204030204" pitchFamily="34" charset="0"/>
              </a:rPr>
              <a:t> &amp; </a:t>
            </a:r>
            <a:r>
              <a:rPr lang="en-US" altLang="fr-FR" sz="1600" i="1" dirty="0" smtClean="0">
                <a:latin typeface="Calibri" panose="020F0502020204030204" pitchFamily="34" charset="0"/>
                <a:ea typeface="MS PGothic" panose="020B0600070205080204" pitchFamily="34" charset="-128"/>
                <a:cs typeface="Calibri" panose="020F0502020204030204" pitchFamily="34" charset="0"/>
              </a:rPr>
              <a:t>Interfaces</a:t>
            </a:r>
            <a:endParaRPr lang="en-US" altLang="fr-FR" sz="1600" i="1" dirty="0">
              <a:latin typeface="Calibri" panose="020F0502020204030204" pitchFamily="34" charset="0"/>
              <a:ea typeface="MS PGothic" panose="020B0600070205080204" pitchFamily="34" charset="-128"/>
              <a:cs typeface="Calibri" panose="020F0502020204030204" pitchFamily="34" charset="0"/>
            </a:endParaRPr>
          </a:p>
        </p:txBody>
      </p:sp>
      <p:pic>
        <p:nvPicPr>
          <p:cNvPr id="4103"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920" y="5273371"/>
            <a:ext cx="1080001"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pic>
        <p:nvPicPr>
          <p:cNvPr id="10" name="image8.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7697" y="5273371"/>
            <a:ext cx="149538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6"/>
          <a:stretch>
            <a:fillRect/>
          </a:stretch>
        </p:blipFill>
        <p:spPr>
          <a:xfrm>
            <a:off x="4090992" y="5273371"/>
            <a:ext cx="962017" cy="1080000"/>
          </a:xfrm>
          <a:prstGeom prst="rect">
            <a:avLst/>
          </a:prstGeom>
        </p:spPr>
      </p:pic>
    </p:spTree>
    <p:extLst>
      <p:ext uri="{BB962C8B-B14F-4D97-AF65-F5344CB8AC3E}">
        <p14:creationId xmlns:p14="http://schemas.microsoft.com/office/powerpoint/2010/main" val="806938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e 79"/>
          <p:cNvGrpSpPr>
            <a:grpSpLocks/>
          </p:cNvGrpSpPr>
          <p:nvPr/>
        </p:nvGrpSpPr>
        <p:grpSpPr bwMode="auto">
          <a:xfrm rot="378648">
            <a:off x="4392613" y="4468813"/>
            <a:ext cx="3117850" cy="1746250"/>
            <a:chOff x="8987800" y="4067615"/>
            <a:chExt cx="3452548" cy="1976430"/>
          </a:xfrm>
        </p:grpSpPr>
        <p:pic>
          <p:nvPicPr>
            <p:cNvPr id="8220" name="Picture 4" descr="2DmaterialsBoronnitrid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803" b="6549"/>
            <a:stretch>
              <a:fillRect/>
            </a:stretch>
          </p:blipFill>
          <p:spPr bwMode="auto">
            <a:xfrm>
              <a:off x="9073893" y="4067615"/>
              <a:ext cx="3366455" cy="19764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21" name="Rectangle 2"/>
            <p:cNvSpPr txBox="1">
              <a:spLocks noChangeArrowheads="1"/>
            </p:cNvSpPr>
            <p:nvPr/>
          </p:nvSpPr>
          <p:spPr bwMode="auto">
            <a:xfrm rot="816232">
              <a:off x="8987800" y="5619485"/>
              <a:ext cx="2951893" cy="34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400" b="1">
                  <a:solidFill>
                    <a:srgbClr val="297FD5"/>
                  </a:solidFill>
                  <a:latin typeface="Verdana" panose="020B0604030504040204" pitchFamily="34" charset="0"/>
                  <a:ea typeface="Verdana" panose="020B0604030504040204" pitchFamily="34" charset="0"/>
                  <a:cs typeface="Verdana" panose="020B0604030504040204" pitchFamily="34" charset="0"/>
                </a:rPr>
                <a:t>Hexagonal Boron Nitride</a:t>
              </a:r>
            </a:p>
          </p:txBody>
        </p:sp>
      </p:grpSp>
      <p:grpSp>
        <p:nvGrpSpPr>
          <p:cNvPr id="2048" name="Groupe 2047"/>
          <p:cNvGrpSpPr>
            <a:grpSpLocks/>
          </p:cNvGrpSpPr>
          <p:nvPr/>
        </p:nvGrpSpPr>
        <p:grpSpPr bwMode="auto">
          <a:xfrm rot="1046290">
            <a:off x="1474788" y="852488"/>
            <a:ext cx="2779712" cy="1617662"/>
            <a:chOff x="5095392" y="1226694"/>
            <a:chExt cx="2778590" cy="1617742"/>
          </a:xfrm>
        </p:grpSpPr>
        <p:pic>
          <p:nvPicPr>
            <p:cNvPr id="8218" name="Picture 4" descr="2DmaterialsGermanene"/>
            <p:cNvPicPr>
              <a:picLocks noChangeAspect="1" noChangeArrowheads="1"/>
            </p:cNvPicPr>
            <p:nvPr/>
          </p:nvPicPr>
          <p:blipFill>
            <a:blip r:embed="rId4">
              <a:extLst>
                <a:ext uri="{28A0092B-C50C-407E-A947-70E740481C1C}">
                  <a14:useLocalDpi xmlns:a14="http://schemas.microsoft.com/office/drawing/2010/main" val="0"/>
                </a:ext>
              </a:extLst>
            </a:blip>
            <a:srcRect t="6985" b="8347"/>
            <a:stretch>
              <a:fillRect/>
            </a:stretch>
          </p:blipFill>
          <p:spPr bwMode="auto">
            <a:xfrm>
              <a:off x="5095392" y="1226694"/>
              <a:ext cx="2778590" cy="161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9" name="Rectangle 2"/>
            <p:cNvSpPr txBox="1">
              <a:spLocks noChangeArrowheads="1"/>
            </p:cNvSpPr>
            <p:nvPr/>
          </p:nvSpPr>
          <p:spPr bwMode="auto">
            <a:xfrm rot="833845">
              <a:off x="5231346" y="2536659"/>
              <a:ext cx="18598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400" b="1" dirty="0" err="1">
                  <a:solidFill>
                    <a:srgbClr val="297FD5"/>
                  </a:solidFill>
                  <a:latin typeface="Verdana" panose="020B0604030504040204" pitchFamily="34" charset="0"/>
                  <a:ea typeface="Verdana" panose="020B0604030504040204" pitchFamily="34" charset="0"/>
                  <a:cs typeface="Verdana" panose="020B0604030504040204" pitchFamily="34" charset="0"/>
                </a:rPr>
                <a:t>Germanene</a:t>
              </a:r>
              <a:r>
                <a:rPr lang="fr-FR" altLang="fr-FR" sz="1400" b="1" dirty="0">
                  <a:solidFill>
                    <a:srgbClr val="297FD5"/>
                  </a:solidFill>
                  <a:latin typeface="Verdana" panose="020B0604030504040204" pitchFamily="34" charset="0"/>
                  <a:ea typeface="Verdana" panose="020B0604030504040204" pitchFamily="34" charset="0"/>
                  <a:cs typeface="Verdana" panose="020B0604030504040204" pitchFamily="34" charset="0"/>
                </a:rPr>
                <a:t> </a:t>
              </a:r>
              <a:r>
                <a:rPr lang="fr-FR" altLang="fr-FR" sz="1400" dirty="0">
                  <a:solidFill>
                    <a:srgbClr val="297FD5"/>
                  </a:solidFill>
                  <a:latin typeface="Verdana" panose="020B0604030504040204" pitchFamily="34" charset="0"/>
                  <a:ea typeface="Verdana" panose="020B0604030504040204" pitchFamily="34" charset="0"/>
                  <a:cs typeface="Verdana" panose="020B0604030504040204" pitchFamily="34" charset="0"/>
                </a:rPr>
                <a:t>2013</a:t>
              </a:r>
            </a:p>
          </p:txBody>
        </p:sp>
      </p:grpSp>
      <p:grpSp>
        <p:nvGrpSpPr>
          <p:cNvPr id="8196" name="Groupe 8"/>
          <p:cNvGrpSpPr>
            <a:grpSpLocks/>
          </p:cNvGrpSpPr>
          <p:nvPr/>
        </p:nvGrpSpPr>
        <p:grpSpPr bwMode="auto">
          <a:xfrm>
            <a:off x="3733800" y="2632075"/>
            <a:ext cx="1676400" cy="1647825"/>
            <a:chOff x="3722604" y="3068960"/>
            <a:chExt cx="1677062" cy="1646926"/>
          </a:xfrm>
        </p:grpSpPr>
        <p:sp>
          <p:nvSpPr>
            <p:cNvPr id="8216" name="ZoneTexte 3"/>
            <p:cNvSpPr txBox="1">
              <a:spLocks noChangeArrowheads="1"/>
            </p:cNvSpPr>
            <p:nvPr/>
          </p:nvSpPr>
          <p:spPr bwMode="auto">
            <a:xfrm>
              <a:off x="3722604" y="4408109"/>
              <a:ext cx="1677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400" b="1">
                  <a:solidFill>
                    <a:srgbClr val="297FD5"/>
                  </a:solidFill>
                  <a:latin typeface="Verdana" panose="020B0604030504040204" pitchFamily="34" charset="0"/>
                  <a:ea typeface="Verdana" panose="020B0604030504040204" pitchFamily="34" charset="0"/>
                  <a:cs typeface="Verdana" panose="020B0604030504040204" pitchFamily="34" charset="0"/>
                </a:rPr>
                <a:t>Graphene</a:t>
              </a:r>
              <a:r>
                <a:rPr lang="fr-FR" altLang="fr-FR" sz="1400">
                  <a:solidFill>
                    <a:srgbClr val="297FD5"/>
                  </a:solidFill>
                  <a:latin typeface="Verdana" panose="020B0604030504040204" pitchFamily="34" charset="0"/>
                  <a:ea typeface="Verdana" panose="020B0604030504040204" pitchFamily="34" charset="0"/>
                  <a:cs typeface="Verdana" panose="020B0604030504040204" pitchFamily="34" charset="0"/>
                </a:rPr>
                <a:t> 2004</a:t>
              </a:r>
            </a:p>
          </p:txBody>
        </p:sp>
        <p:pic>
          <p:nvPicPr>
            <p:cNvPr id="8217" name="Picture 4" descr="http://40.media.tumblr.com/d587898a56ce75193e3bf1ada741e1d0/tumblr_inline_nr7po5ky5e1rbtytd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167" y="3068960"/>
              <a:ext cx="1673936" cy="133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e 9"/>
          <p:cNvGrpSpPr>
            <a:grpSpLocks/>
          </p:cNvGrpSpPr>
          <p:nvPr/>
        </p:nvGrpSpPr>
        <p:grpSpPr bwMode="auto">
          <a:xfrm rot="-1254223">
            <a:off x="944563" y="3073400"/>
            <a:ext cx="2555875" cy="973138"/>
            <a:chOff x="846715" y="1642290"/>
            <a:chExt cx="2554530" cy="972028"/>
          </a:xfrm>
        </p:grpSpPr>
        <p:pic>
          <p:nvPicPr>
            <p:cNvPr id="8214" name="Image 5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6715" y="1642290"/>
              <a:ext cx="2554530" cy="85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ZoneTexte 7"/>
            <p:cNvSpPr txBox="1">
              <a:spLocks noChangeArrowheads="1"/>
            </p:cNvSpPr>
            <p:nvPr/>
          </p:nvSpPr>
          <p:spPr bwMode="auto">
            <a:xfrm>
              <a:off x="1479443" y="2306541"/>
              <a:ext cx="1483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400" b="1">
                  <a:solidFill>
                    <a:srgbClr val="297FD5"/>
                  </a:solidFill>
                  <a:latin typeface="Verdana" panose="020B0604030504040204" pitchFamily="34" charset="0"/>
                  <a:ea typeface="Verdana" panose="020B0604030504040204" pitchFamily="34" charset="0"/>
                  <a:cs typeface="Verdana" panose="020B0604030504040204" pitchFamily="34" charset="0"/>
                </a:rPr>
                <a:t>Silicene </a:t>
              </a:r>
              <a:r>
                <a:rPr lang="fr-FR" altLang="fr-FR" sz="1400">
                  <a:solidFill>
                    <a:srgbClr val="297FD5"/>
                  </a:solidFill>
                  <a:latin typeface="Verdana" panose="020B0604030504040204" pitchFamily="34" charset="0"/>
                  <a:ea typeface="Verdana" panose="020B0604030504040204" pitchFamily="34" charset="0"/>
                  <a:cs typeface="Verdana" panose="020B0604030504040204" pitchFamily="34" charset="0"/>
                </a:rPr>
                <a:t>2012</a:t>
              </a:r>
            </a:p>
          </p:txBody>
        </p:sp>
      </p:grpSp>
      <p:grpSp>
        <p:nvGrpSpPr>
          <p:cNvPr id="2049" name="Groupe 2048"/>
          <p:cNvGrpSpPr>
            <a:grpSpLocks/>
          </p:cNvGrpSpPr>
          <p:nvPr/>
        </p:nvGrpSpPr>
        <p:grpSpPr bwMode="auto">
          <a:xfrm rot="-1416396">
            <a:off x="5548313" y="1030288"/>
            <a:ext cx="2178050" cy="1516062"/>
            <a:chOff x="6535188" y="4382960"/>
            <a:chExt cx="2177374" cy="1516617"/>
          </a:xfrm>
        </p:grpSpPr>
        <p:pic>
          <p:nvPicPr>
            <p:cNvPr id="8212" name="Picture 3"/>
            <p:cNvPicPr>
              <a:picLocks noChangeAspect="1" noChangeArrowheads="1"/>
            </p:cNvPicPr>
            <p:nvPr/>
          </p:nvPicPr>
          <p:blipFill>
            <a:blip r:embed="rId7">
              <a:extLst>
                <a:ext uri="{28A0092B-C50C-407E-A947-70E740481C1C}">
                  <a14:useLocalDpi xmlns:a14="http://schemas.microsoft.com/office/drawing/2010/main" val="0"/>
                </a:ext>
              </a:extLst>
            </a:blip>
            <a:srcRect l="2325" r="2869" b="4848"/>
            <a:stretch>
              <a:fillRect/>
            </a:stretch>
          </p:blipFill>
          <p:spPr bwMode="auto">
            <a:xfrm>
              <a:off x="6535188" y="4382960"/>
              <a:ext cx="2177374" cy="124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13" name="Rectangle 2"/>
            <p:cNvSpPr txBox="1">
              <a:spLocks noChangeArrowheads="1"/>
            </p:cNvSpPr>
            <p:nvPr/>
          </p:nvSpPr>
          <p:spPr bwMode="auto">
            <a:xfrm>
              <a:off x="6666367" y="5591800"/>
              <a:ext cx="2021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400" b="1">
                  <a:solidFill>
                    <a:srgbClr val="297FD5"/>
                  </a:solidFill>
                  <a:latin typeface="Verdana" panose="020B0604030504040204" pitchFamily="34" charset="0"/>
                  <a:ea typeface="Verdana" panose="020B0604030504040204" pitchFamily="34" charset="0"/>
                  <a:cs typeface="Verdana" panose="020B0604030504040204" pitchFamily="34" charset="0"/>
                </a:rPr>
                <a:t>Phosphorene </a:t>
              </a:r>
              <a:r>
                <a:rPr lang="fr-FR" altLang="fr-FR" sz="1400">
                  <a:solidFill>
                    <a:srgbClr val="297FD5"/>
                  </a:solidFill>
                  <a:latin typeface="Verdana" panose="020B0604030504040204" pitchFamily="34" charset="0"/>
                  <a:ea typeface="Verdana" panose="020B0604030504040204" pitchFamily="34" charset="0"/>
                  <a:cs typeface="Verdana" panose="020B0604030504040204" pitchFamily="34" charset="0"/>
                </a:rPr>
                <a:t>2014</a:t>
              </a:r>
            </a:p>
          </p:txBody>
        </p:sp>
      </p:grpSp>
      <p:grpSp>
        <p:nvGrpSpPr>
          <p:cNvPr id="2051" name="Groupe 2050"/>
          <p:cNvGrpSpPr>
            <a:grpSpLocks/>
          </p:cNvGrpSpPr>
          <p:nvPr/>
        </p:nvGrpSpPr>
        <p:grpSpPr bwMode="auto">
          <a:xfrm rot="1736051">
            <a:off x="6081713" y="3067050"/>
            <a:ext cx="1809750" cy="1606550"/>
            <a:chOff x="1047468" y="4588986"/>
            <a:chExt cx="1808967" cy="1605345"/>
          </a:xfrm>
        </p:grpSpPr>
        <p:pic>
          <p:nvPicPr>
            <p:cNvPr id="8210" name="Image 6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7468" y="4588986"/>
              <a:ext cx="1713849" cy="124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ZoneTexte 66"/>
            <p:cNvSpPr txBox="1">
              <a:spLocks noChangeArrowheads="1"/>
            </p:cNvSpPr>
            <p:nvPr/>
          </p:nvSpPr>
          <p:spPr bwMode="auto">
            <a:xfrm>
              <a:off x="1063958" y="5886554"/>
              <a:ext cx="17924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400" b="1">
                  <a:solidFill>
                    <a:srgbClr val="297FD5"/>
                  </a:solidFill>
                  <a:latin typeface="Verdana" panose="020B0604030504040204" pitchFamily="34" charset="0"/>
                  <a:ea typeface="Verdana" panose="020B0604030504040204" pitchFamily="34" charset="0"/>
                  <a:cs typeface="Verdana" panose="020B0604030504040204" pitchFamily="34" charset="0"/>
                </a:rPr>
                <a:t>Borophene </a:t>
              </a:r>
              <a:r>
                <a:rPr lang="fr-FR" altLang="fr-FR" sz="1400">
                  <a:solidFill>
                    <a:srgbClr val="297FD5"/>
                  </a:solidFill>
                  <a:latin typeface="Verdana" panose="020B0604030504040204" pitchFamily="34" charset="0"/>
                  <a:ea typeface="Verdana" panose="020B0604030504040204" pitchFamily="34" charset="0"/>
                  <a:cs typeface="Verdana" panose="020B0604030504040204" pitchFamily="34" charset="0"/>
                </a:rPr>
                <a:t>2015</a:t>
              </a:r>
            </a:p>
          </p:txBody>
        </p:sp>
      </p:grpSp>
      <p:sp>
        <p:nvSpPr>
          <p:cNvPr id="8200"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 </a:t>
            </a:r>
            <a:r>
              <a:rPr lang="fr-FR"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 2D </a:t>
            </a:r>
            <a:r>
              <a:rPr lang="fr-FR"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materials</a:t>
            </a:r>
            <a:endPar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052" name="Groupe 2051"/>
          <p:cNvGrpSpPr>
            <a:grpSpLocks/>
          </p:cNvGrpSpPr>
          <p:nvPr/>
        </p:nvGrpSpPr>
        <p:grpSpPr bwMode="auto">
          <a:xfrm>
            <a:off x="26988" y="4471988"/>
            <a:ext cx="4656137" cy="1416050"/>
            <a:chOff x="27364" y="4471447"/>
            <a:chExt cx="4654984" cy="1416312"/>
          </a:xfrm>
        </p:grpSpPr>
        <p:pic>
          <p:nvPicPr>
            <p:cNvPr id="8203" name="Picture 2" descr="https://upload.wikimedia.org/wikipedia/en/a/a7/Monolayer_TMDC_structure.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42826">
              <a:off x="212862" y="4471447"/>
              <a:ext cx="3776322" cy="12792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204" name="Groupe 83"/>
            <p:cNvGrpSpPr>
              <a:grpSpLocks/>
            </p:cNvGrpSpPr>
            <p:nvPr/>
          </p:nvGrpSpPr>
          <p:grpSpPr bwMode="auto">
            <a:xfrm rot="-1173331">
              <a:off x="27364" y="5207057"/>
              <a:ext cx="4654984" cy="680702"/>
              <a:chOff x="3431342" y="4083750"/>
              <a:chExt cx="4654984" cy="680702"/>
            </a:xfrm>
          </p:grpSpPr>
          <p:sp>
            <p:nvSpPr>
              <p:cNvPr id="86" name="Rectangle 2"/>
              <p:cNvSpPr txBox="1">
                <a:spLocks noChangeArrowheads="1"/>
              </p:cNvSpPr>
              <p:nvPr/>
            </p:nvSpPr>
            <p:spPr bwMode="auto">
              <a:xfrm>
                <a:off x="3425870" y="4532342"/>
                <a:ext cx="4654985" cy="22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defRPr/>
                </a:pPr>
                <a:r>
                  <a:rPr lang="fr-FR" altLang="fr-FR" sz="1400" b="1" kern="0" dirty="0" smtClean="0">
                    <a:solidFill>
                      <a:srgbClr val="297FD5"/>
                    </a:solidFill>
                    <a:latin typeface="Verdana" panose="020B0604030504040204" pitchFamily="34" charset="0"/>
                    <a:ea typeface="Verdana" panose="020B0604030504040204" pitchFamily="34" charset="0"/>
                    <a:cs typeface="Verdana" panose="020B0604030504040204" pitchFamily="34" charset="0"/>
                  </a:rPr>
                  <a:t>TMD : Transition </a:t>
                </a:r>
                <a:r>
                  <a:rPr lang="fr-FR" altLang="fr-FR" sz="1400" b="1" kern="0" dirty="0" err="1" smtClean="0">
                    <a:solidFill>
                      <a:srgbClr val="297FD5"/>
                    </a:solidFill>
                    <a:latin typeface="Verdana" panose="020B0604030504040204" pitchFamily="34" charset="0"/>
                    <a:ea typeface="Verdana" panose="020B0604030504040204" pitchFamily="34" charset="0"/>
                    <a:cs typeface="Verdana" panose="020B0604030504040204" pitchFamily="34" charset="0"/>
                  </a:rPr>
                  <a:t>Metal</a:t>
                </a:r>
                <a:r>
                  <a:rPr lang="fr-FR" altLang="fr-FR" sz="1400" b="1" kern="0" dirty="0" smtClean="0">
                    <a:solidFill>
                      <a:srgbClr val="297FD5"/>
                    </a:solidFill>
                    <a:latin typeface="Verdana" panose="020B0604030504040204" pitchFamily="34" charset="0"/>
                    <a:ea typeface="Verdana" panose="020B0604030504040204" pitchFamily="34" charset="0"/>
                    <a:cs typeface="Verdana" panose="020B0604030504040204" pitchFamily="34" charset="0"/>
                  </a:rPr>
                  <a:t> </a:t>
                </a:r>
                <a:r>
                  <a:rPr lang="fr-FR" altLang="fr-FR" sz="1400" b="1" kern="0" dirty="0" err="1" smtClean="0">
                    <a:solidFill>
                      <a:srgbClr val="297FD5"/>
                    </a:solidFill>
                    <a:latin typeface="Verdana" panose="020B0604030504040204" pitchFamily="34" charset="0"/>
                    <a:ea typeface="Verdana" panose="020B0604030504040204" pitchFamily="34" charset="0"/>
                    <a:cs typeface="Verdana" panose="020B0604030504040204" pitchFamily="34" charset="0"/>
                  </a:rPr>
                  <a:t>Dichalcogenide</a:t>
                </a:r>
                <a:r>
                  <a:rPr lang="fr-FR" altLang="fr-FR" sz="1400" b="1" kern="0" dirty="0" smtClean="0">
                    <a:solidFill>
                      <a:srgbClr val="297FD5"/>
                    </a:solidFill>
                    <a:latin typeface="Verdana" panose="020B0604030504040204" pitchFamily="34" charset="0"/>
                    <a:ea typeface="Verdana" panose="020B0604030504040204" pitchFamily="34" charset="0"/>
                    <a:cs typeface="Verdana" panose="020B0604030504040204" pitchFamily="34" charset="0"/>
                  </a:rPr>
                  <a:t> MX</a:t>
                </a:r>
                <a:r>
                  <a:rPr lang="fr-FR" altLang="fr-FR" sz="1400" b="1" kern="0" baseline="-25000" dirty="0" smtClean="0">
                    <a:solidFill>
                      <a:srgbClr val="297FD5"/>
                    </a:solidFill>
                    <a:latin typeface="Verdana" panose="020B0604030504040204" pitchFamily="34" charset="0"/>
                    <a:ea typeface="Verdana" panose="020B0604030504040204" pitchFamily="34" charset="0"/>
                    <a:cs typeface="Verdana" panose="020B0604030504040204" pitchFamily="34" charset="0"/>
                  </a:rPr>
                  <a:t>2</a:t>
                </a:r>
              </a:p>
            </p:txBody>
          </p:sp>
          <p:sp>
            <p:nvSpPr>
              <p:cNvPr id="87" name="ZoneTexte 6"/>
              <p:cNvSpPr txBox="1">
                <a:spLocks noChangeArrowheads="1"/>
              </p:cNvSpPr>
              <p:nvPr/>
            </p:nvSpPr>
            <p:spPr bwMode="auto">
              <a:xfrm>
                <a:off x="3699387" y="4079985"/>
                <a:ext cx="2007690" cy="27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200" dirty="0" smtClean="0">
                    <a:solidFill>
                      <a:srgbClr val="297FD5"/>
                    </a:solidFill>
                    <a:latin typeface="Verdana" panose="020B0604030504040204" pitchFamily="34" charset="0"/>
                    <a:ea typeface="Verdana" panose="020B0604030504040204" pitchFamily="34" charset="0"/>
                    <a:cs typeface="Verdana" panose="020B0604030504040204" pitchFamily="34" charset="0"/>
                  </a:rPr>
                  <a:t>M = Transition </a:t>
                </a:r>
                <a:r>
                  <a:rPr lang="fr-FR" sz="1200" dirty="0" err="1" smtClean="0">
                    <a:solidFill>
                      <a:srgbClr val="297FD5"/>
                    </a:solidFill>
                    <a:latin typeface="Verdana" panose="020B0604030504040204" pitchFamily="34" charset="0"/>
                    <a:ea typeface="Verdana" panose="020B0604030504040204" pitchFamily="34" charset="0"/>
                    <a:cs typeface="Verdana" panose="020B0604030504040204" pitchFamily="34" charset="0"/>
                  </a:rPr>
                  <a:t>Metal</a:t>
                </a:r>
                <a:endParaRPr lang="fr-FR" sz="1200" dirty="0">
                  <a:solidFill>
                    <a:srgbClr val="297FD5"/>
                  </a:solidFill>
                  <a:latin typeface="Verdana" panose="020B0604030504040204" pitchFamily="34" charset="0"/>
                  <a:ea typeface="Verdana" panose="020B0604030504040204" pitchFamily="34" charset="0"/>
                  <a:cs typeface="Verdana" panose="020B0604030504040204" pitchFamily="34" charset="0"/>
                </a:endParaRPr>
              </a:p>
            </p:txBody>
          </p:sp>
          <p:sp>
            <p:nvSpPr>
              <p:cNvPr id="88" name="ZoneTexte 14"/>
              <p:cNvSpPr txBox="1">
                <a:spLocks noChangeArrowheads="1"/>
              </p:cNvSpPr>
              <p:nvPr/>
            </p:nvSpPr>
            <p:spPr bwMode="auto">
              <a:xfrm>
                <a:off x="3724709" y="4292742"/>
                <a:ext cx="1836283" cy="2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200" dirty="0" smtClean="0">
                    <a:solidFill>
                      <a:srgbClr val="297FD5"/>
                    </a:solidFill>
                    <a:latin typeface="Verdana" panose="020B0604030504040204" pitchFamily="34" charset="0"/>
                    <a:ea typeface="Verdana" panose="020B0604030504040204" pitchFamily="34" charset="0"/>
                    <a:cs typeface="Verdana" panose="020B0604030504040204" pitchFamily="34" charset="0"/>
                  </a:rPr>
                  <a:t>X = </a:t>
                </a:r>
                <a:r>
                  <a:rPr lang="fr-FR" sz="1200" dirty="0" err="1" smtClean="0">
                    <a:solidFill>
                      <a:srgbClr val="297FD5"/>
                    </a:solidFill>
                    <a:latin typeface="Verdana" panose="020B0604030504040204" pitchFamily="34" charset="0"/>
                    <a:ea typeface="Verdana" panose="020B0604030504040204" pitchFamily="34" charset="0"/>
                    <a:cs typeface="Verdana" panose="020B0604030504040204" pitchFamily="34" charset="0"/>
                  </a:rPr>
                  <a:t>Chalcogene</a:t>
                </a:r>
                <a:endParaRPr lang="fr-FR" sz="1200" dirty="0">
                  <a:solidFill>
                    <a:srgbClr val="297FD5"/>
                  </a:solidFill>
                  <a:latin typeface="Verdana" panose="020B0604030504040204" pitchFamily="34" charset="0"/>
                  <a:ea typeface="Verdana" panose="020B0604030504040204" pitchFamily="34" charset="0"/>
                  <a:cs typeface="Verdana" panose="020B0604030504040204" pitchFamily="34" charset="0"/>
                </a:endParaRPr>
              </a:p>
            </p:txBody>
          </p:sp>
          <p:sp>
            <p:nvSpPr>
              <p:cNvPr id="89" name="Ellipse 88"/>
              <p:cNvSpPr>
                <a:spLocks noChangeAspect="1"/>
              </p:cNvSpPr>
              <p:nvPr/>
            </p:nvSpPr>
            <p:spPr>
              <a:xfrm>
                <a:off x="3629379" y="4189463"/>
                <a:ext cx="68246" cy="71451"/>
              </a:xfrm>
              <a:prstGeom prst="ellipse">
                <a:avLst/>
              </a:prstGeom>
              <a:solidFill>
                <a:srgbClr val="909090"/>
              </a:solidFill>
              <a:ln w="38100">
                <a:solidFill>
                  <a:srgbClr val="0401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solidFill>
                    <a:srgbClr val="297FD5"/>
                  </a:solidFill>
                  <a:latin typeface="Verdana" panose="020B0604030504040204" pitchFamily="34" charset="0"/>
                  <a:ea typeface="Verdana" panose="020B0604030504040204" pitchFamily="34" charset="0"/>
                  <a:cs typeface="Verdana" panose="020B0604030504040204" pitchFamily="34" charset="0"/>
                </a:endParaRPr>
              </a:p>
            </p:txBody>
          </p:sp>
          <p:sp>
            <p:nvSpPr>
              <p:cNvPr id="90" name="Ellipse 89"/>
              <p:cNvSpPr>
                <a:spLocks noChangeAspect="1"/>
              </p:cNvSpPr>
              <p:nvPr/>
            </p:nvSpPr>
            <p:spPr>
              <a:xfrm>
                <a:off x="3634606" y="4435644"/>
                <a:ext cx="68245" cy="71450"/>
              </a:xfrm>
              <a:prstGeom prst="ellipse">
                <a:avLst/>
              </a:prstGeom>
              <a:solidFill>
                <a:srgbClr val="FCFE58"/>
              </a:solidFill>
              <a:ln>
                <a:solidFill>
                  <a:srgbClr val="A6A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solidFill>
                    <a:srgbClr val="297FD5"/>
                  </a:solidFill>
                  <a:latin typeface="Verdana" panose="020B0604030504040204" pitchFamily="34" charset="0"/>
                  <a:ea typeface="Verdana" panose="020B0604030504040204" pitchFamily="34" charset="0"/>
                  <a:cs typeface="Verdana" panose="020B0604030504040204" pitchFamily="34" charset="0"/>
                </a:endParaRPr>
              </a:p>
            </p:txBody>
          </p:sp>
        </p:grpSp>
      </p:grpSp>
      <p:sp>
        <p:nvSpPr>
          <p:cNvPr id="31"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Tree>
    <p:extLst>
      <p:ext uri="{BB962C8B-B14F-4D97-AF65-F5344CB8AC3E}">
        <p14:creationId xmlns:p14="http://schemas.microsoft.com/office/powerpoint/2010/main" val="4811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400" b="1">
                <a:solidFill>
                  <a:schemeClr val="bg1"/>
                </a:solidFill>
                <a:latin typeface="Verdana" panose="020B0604030504040204" pitchFamily="34" charset="0"/>
                <a:ea typeface="Verdana" panose="020B0604030504040204" pitchFamily="34" charset="0"/>
                <a:cs typeface="Verdana" panose="020B0604030504040204" pitchFamily="34" charset="0"/>
              </a:rPr>
              <a:t>Introduction to hexagonal boron nitride (hBN)</a:t>
            </a:r>
          </a:p>
        </p:txBody>
      </p:sp>
      <p:sp>
        <p:nvSpPr>
          <p:cNvPr id="12292" name="Rectangle 44"/>
          <p:cNvSpPr>
            <a:spLocks noChangeArrowheads="1"/>
          </p:cNvSpPr>
          <p:nvPr/>
        </p:nvSpPr>
        <p:spPr bwMode="auto">
          <a:xfrm>
            <a:off x="-350872" y="6353175"/>
            <a:ext cx="396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800" b="1">
                <a:solidFill>
                  <a:srgbClr val="297FD5"/>
                </a:solidFill>
                <a:latin typeface="Verdana" panose="020B0604030504040204" pitchFamily="34" charset="0"/>
                <a:ea typeface="Verdana" panose="020B0604030504040204" pitchFamily="34" charset="0"/>
                <a:cs typeface="Verdana" panose="020B0604030504040204" pitchFamily="34" charset="0"/>
              </a:rPr>
              <a:t>Fengnian Xia, </a:t>
            </a:r>
            <a:r>
              <a:rPr lang="en-US" altLang="fr-FR" sz="800" i="1">
                <a:solidFill>
                  <a:srgbClr val="297FD5"/>
                </a:solidFill>
                <a:latin typeface="Verdana" panose="020B0604030504040204" pitchFamily="34" charset="0"/>
                <a:ea typeface="Verdana" panose="020B0604030504040204" pitchFamily="34" charset="0"/>
                <a:cs typeface="Verdana" panose="020B0604030504040204" pitchFamily="34" charset="0"/>
              </a:rPr>
              <a:t>Nature Photonics</a:t>
            </a:r>
            <a:r>
              <a:rPr lang="en-US" altLang="fr-FR" sz="800">
                <a:solidFill>
                  <a:srgbClr val="297FD5"/>
                </a:solidFill>
                <a:latin typeface="Verdana" panose="020B0604030504040204" pitchFamily="34" charset="0"/>
                <a:ea typeface="Verdana" panose="020B0604030504040204" pitchFamily="34" charset="0"/>
                <a:cs typeface="Verdana" panose="020B0604030504040204" pitchFamily="34" charset="0"/>
              </a:rPr>
              <a:t> </a:t>
            </a:r>
            <a:r>
              <a:rPr lang="en-US" altLang="fr-FR" sz="800" b="1">
                <a:solidFill>
                  <a:srgbClr val="297FD5"/>
                </a:solidFill>
                <a:latin typeface="Verdana" panose="020B0604030504040204" pitchFamily="34" charset="0"/>
                <a:ea typeface="Verdana" panose="020B0604030504040204" pitchFamily="34" charset="0"/>
                <a:cs typeface="Verdana" panose="020B0604030504040204" pitchFamily="34" charset="0"/>
              </a:rPr>
              <a:t>8</a:t>
            </a:r>
            <a:r>
              <a:rPr lang="en-US" altLang="fr-FR" sz="800">
                <a:solidFill>
                  <a:srgbClr val="297FD5"/>
                </a:solidFill>
                <a:latin typeface="Verdana" panose="020B0604030504040204" pitchFamily="34" charset="0"/>
                <a:ea typeface="Verdana" panose="020B0604030504040204" pitchFamily="34" charset="0"/>
                <a:cs typeface="Verdana" panose="020B0604030504040204" pitchFamily="34" charset="0"/>
              </a:rPr>
              <a:t>, 899–907 (2014)</a:t>
            </a:r>
            <a:endParaRPr lang="fr-FR" altLang="fr-FR" sz="800">
              <a:solidFill>
                <a:srgbClr val="297FD5"/>
              </a:solidFill>
              <a:latin typeface="Verdana" panose="020B0604030504040204" pitchFamily="34" charset="0"/>
              <a:ea typeface="Verdana" panose="020B0604030504040204" pitchFamily="34" charset="0"/>
              <a:cs typeface="Verdana" panose="020B0604030504040204" pitchFamily="34" charset="0"/>
            </a:endParaRPr>
          </a:p>
        </p:txBody>
      </p:sp>
      <p:pic>
        <p:nvPicPr>
          <p:cNvPr id="12305" name="Imag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846" y="810604"/>
            <a:ext cx="6747933" cy="5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Tree>
    <p:extLst>
      <p:ext uri="{BB962C8B-B14F-4D97-AF65-F5344CB8AC3E}">
        <p14:creationId xmlns:p14="http://schemas.microsoft.com/office/powerpoint/2010/main" val="3731478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400" b="1" dirty="0" err="1">
                <a:solidFill>
                  <a:schemeClr val="bg1"/>
                </a:solidFill>
                <a:latin typeface="Verdana" panose="020B0604030504040204" pitchFamily="34" charset="0"/>
                <a:ea typeface="Verdana" panose="020B0604030504040204" pitchFamily="34" charset="0"/>
                <a:cs typeface="Verdana" panose="020B0604030504040204" pitchFamily="34" charset="0"/>
              </a:rPr>
              <a:t>From</a:t>
            </a:r>
            <a:r>
              <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rPr>
              <a:t> 2D </a:t>
            </a:r>
            <a:r>
              <a:rPr lang="fr-FR" altLang="fr-FR" sz="1400" b="1" dirty="0" err="1">
                <a:solidFill>
                  <a:schemeClr val="bg1"/>
                </a:solidFill>
                <a:latin typeface="Verdana" panose="020B0604030504040204" pitchFamily="34" charset="0"/>
                <a:ea typeface="Verdana" panose="020B0604030504040204" pitchFamily="34" charset="0"/>
                <a:cs typeface="Verdana" panose="020B0604030504040204" pitchFamily="34" charset="0"/>
              </a:rPr>
              <a:t>materials</a:t>
            </a:r>
            <a:r>
              <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rPr>
              <a:t> to Van der </a:t>
            </a:r>
            <a:r>
              <a:rPr lang="fr-FR" altLang="fr-FR" sz="1400" b="1" dirty="0" err="1">
                <a:solidFill>
                  <a:schemeClr val="bg1"/>
                </a:solidFill>
                <a:latin typeface="Verdana" panose="020B0604030504040204" pitchFamily="34" charset="0"/>
                <a:ea typeface="Verdana" panose="020B0604030504040204" pitchFamily="34" charset="0"/>
                <a:cs typeface="Verdana" panose="020B0604030504040204" pitchFamily="34" charset="0"/>
              </a:rPr>
              <a:t>Waals</a:t>
            </a:r>
            <a:r>
              <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altLang="fr-FR" sz="1400" b="1" dirty="0" err="1">
                <a:solidFill>
                  <a:schemeClr val="bg1"/>
                </a:solidFill>
                <a:latin typeface="Verdana" panose="020B0604030504040204" pitchFamily="34" charset="0"/>
                <a:ea typeface="Verdana" panose="020B0604030504040204" pitchFamily="34" charset="0"/>
                <a:cs typeface="Verdana" panose="020B0604030504040204" pitchFamily="34" charset="0"/>
              </a:rPr>
              <a:t>heterostructures</a:t>
            </a:r>
            <a:r>
              <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10244" name="Rectangle 30"/>
          <p:cNvSpPr>
            <a:spLocks noChangeArrowheads="1"/>
          </p:cNvSpPr>
          <p:nvPr/>
        </p:nvSpPr>
        <p:spPr bwMode="auto">
          <a:xfrm>
            <a:off x="2119313" y="5883275"/>
            <a:ext cx="49053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fr-FR" sz="800">
                <a:solidFill>
                  <a:srgbClr val="297FD5"/>
                </a:solidFill>
                <a:latin typeface="Verdana" panose="020B0604030504040204" pitchFamily="34" charset="0"/>
                <a:ea typeface="Verdana" panose="020B0604030504040204" pitchFamily="34" charset="0"/>
                <a:cs typeface="Verdana" panose="020B0604030504040204" pitchFamily="34" charset="0"/>
              </a:rPr>
              <a:t> </a:t>
            </a:r>
            <a:r>
              <a:rPr lang="en-US" altLang="fr-FR" sz="800" b="1">
                <a:solidFill>
                  <a:srgbClr val="297FD5"/>
                </a:solidFill>
                <a:latin typeface="Verdana" panose="020B0604030504040204" pitchFamily="34" charset="0"/>
                <a:ea typeface="Verdana" panose="020B0604030504040204" pitchFamily="34" charset="0"/>
                <a:cs typeface="Verdana" panose="020B0604030504040204" pitchFamily="34" charset="0"/>
              </a:rPr>
              <a:t>A. K. Geim &amp; I. V. Grigorieva</a:t>
            </a:r>
            <a:r>
              <a:rPr lang="en-US" altLang="fr-FR" sz="800">
                <a:solidFill>
                  <a:srgbClr val="297FD5"/>
                </a:solidFill>
                <a:latin typeface="Verdana" panose="020B0604030504040204" pitchFamily="34" charset="0"/>
                <a:ea typeface="Verdana" panose="020B0604030504040204" pitchFamily="34" charset="0"/>
                <a:cs typeface="Verdana" panose="020B0604030504040204" pitchFamily="34" charset="0"/>
              </a:rPr>
              <a:t>, Nature, </a:t>
            </a:r>
            <a:r>
              <a:rPr lang="en-US" altLang="fr-FR" sz="800" b="1">
                <a:solidFill>
                  <a:srgbClr val="297FD5"/>
                </a:solidFill>
                <a:latin typeface="Verdana" panose="020B0604030504040204" pitchFamily="34" charset="0"/>
                <a:ea typeface="Verdana" panose="020B0604030504040204" pitchFamily="34" charset="0"/>
                <a:cs typeface="Verdana" panose="020B0604030504040204" pitchFamily="34" charset="0"/>
              </a:rPr>
              <a:t>499</a:t>
            </a:r>
            <a:r>
              <a:rPr lang="en-US" altLang="fr-FR" sz="800">
                <a:solidFill>
                  <a:srgbClr val="297FD5"/>
                </a:solidFill>
                <a:latin typeface="Verdana" panose="020B0604030504040204" pitchFamily="34" charset="0"/>
                <a:ea typeface="Verdana" panose="020B0604030504040204" pitchFamily="34" charset="0"/>
                <a:cs typeface="Verdana" panose="020B0604030504040204" pitchFamily="34" charset="0"/>
              </a:rPr>
              <a:t>, 419–425 (2013)</a:t>
            </a:r>
          </a:p>
        </p:txBody>
      </p:sp>
      <p:pic>
        <p:nvPicPr>
          <p:cNvPr id="32" name="Picture 2" descr="http://www.nature.com/nature/journal/v499/n7459/images_article/nature12385-f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98538" y="1196975"/>
            <a:ext cx="7146925" cy="46799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sp>
        <p:nvSpPr>
          <p:cNvPr id="7"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Tree>
    <p:extLst>
      <p:ext uri="{BB962C8B-B14F-4D97-AF65-F5344CB8AC3E}">
        <p14:creationId xmlns:p14="http://schemas.microsoft.com/office/powerpoint/2010/main" val="17486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Specific</a:t>
            </a:r>
            <a:r>
              <a:rPr lang="fr-FR"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skills</a:t>
            </a:r>
            <a:r>
              <a:rPr lang="fr-FR"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LMI</a:t>
            </a:r>
            <a:endPar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ZoneTexte 2"/>
          <p:cNvSpPr txBox="1"/>
          <p:nvPr/>
        </p:nvSpPr>
        <p:spPr>
          <a:xfrm>
            <a:off x="1172262" y="774281"/>
            <a:ext cx="6799477" cy="369332"/>
          </a:xfrm>
          <a:prstGeom prst="rect">
            <a:avLst/>
          </a:prstGeom>
          <a:noFill/>
        </p:spPr>
        <p:txBody>
          <a:bodyPr wrap="square" rtlCol="0">
            <a:spAutoFit/>
          </a:bodyPr>
          <a:lstStyle/>
          <a:p>
            <a:pPr algn="ctr"/>
            <a:r>
              <a:rPr lang="fr-FR" dirty="0" err="1" smtClean="0">
                <a:solidFill>
                  <a:srgbClr val="297FD5"/>
                </a:solidFill>
              </a:rPr>
              <a:t>Interest</a:t>
            </a:r>
            <a:r>
              <a:rPr lang="fr-FR" dirty="0" smtClean="0">
                <a:solidFill>
                  <a:srgbClr val="297FD5"/>
                </a:solidFill>
              </a:rPr>
              <a:t> for </a:t>
            </a:r>
            <a:r>
              <a:rPr lang="fr-FR" dirty="0" err="1" smtClean="0">
                <a:solidFill>
                  <a:srgbClr val="297FD5"/>
                </a:solidFill>
              </a:rPr>
              <a:t>hBN</a:t>
            </a:r>
            <a:endParaRPr lang="fr-FR" dirty="0" smtClean="0">
              <a:solidFill>
                <a:srgbClr val="297FD5"/>
              </a:solidFill>
            </a:endParaRPr>
          </a:p>
        </p:txBody>
      </p:sp>
      <p:sp>
        <p:nvSpPr>
          <p:cNvPr id="7"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
        <p:nvSpPr>
          <p:cNvPr id="22" name="Rectangle 21"/>
          <p:cNvSpPr/>
          <p:nvPr/>
        </p:nvSpPr>
        <p:spPr>
          <a:xfrm>
            <a:off x="4716016" y="1382961"/>
            <a:ext cx="3405612" cy="1569660"/>
          </a:xfrm>
          <a:prstGeom prst="rect">
            <a:avLst/>
          </a:prstGeom>
        </p:spPr>
        <p:txBody>
          <a:bodyPr wrap="none">
            <a:spAutoFit/>
          </a:bodyPr>
          <a:lstStyle/>
          <a:p>
            <a:pPr marL="285750" lvl="0" indent="-285750">
              <a:lnSpc>
                <a:spcPct val="120000"/>
              </a:lnSpc>
              <a:buFont typeface="Arial" panose="020B0604020202020204" pitchFamily="34" charset="0"/>
              <a:buChar char="•"/>
              <a:defRPr/>
            </a:pPr>
            <a:r>
              <a:rPr lang="en-US" altLang="zh-CN" sz="1600" b="1" dirty="0" smtClean="0">
                <a:solidFill>
                  <a:srgbClr val="297FD5"/>
                </a:solidFill>
                <a:latin typeface="+mj-lt"/>
              </a:rPr>
              <a:t>Stable</a:t>
            </a:r>
            <a:r>
              <a:rPr lang="en-US" altLang="zh-CN" sz="1600" dirty="0" smtClean="0">
                <a:latin typeface="+mj-lt"/>
              </a:rPr>
              <a:t> in air</a:t>
            </a:r>
          </a:p>
          <a:p>
            <a:pPr marL="285750" lvl="0" indent="-285750">
              <a:lnSpc>
                <a:spcPct val="120000"/>
              </a:lnSpc>
              <a:buFont typeface="Arial" panose="020B0604020202020204" pitchFamily="34" charset="0"/>
              <a:buChar char="•"/>
              <a:defRPr/>
            </a:pPr>
            <a:r>
              <a:rPr lang="en-US" altLang="zh-CN" sz="1600" dirty="0" smtClean="0">
                <a:latin typeface="+mj-lt"/>
              </a:rPr>
              <a:t>High thermal and  </a:t>
            </a:r>
            <a:r>
              <a:rPr lang="en-US" altLang="en-US" sz="1600" dirty="0" smtClean="0">
                <a:latin typeface="+mj-lt"/>
              </a:rPr>
              <a:t>chemical </a:t>
            </a:r>
            <a:r>
              <a:rPr lang="en-US" altLang="zh-CN" sz="1600" dirty="0" smtClean="0">
                <a:latin typeface="+mj-lt"/>
              </a:rPr>
              <a:t>stability</a:t>
            </a:r>
          </a:p>
          <a:p>
            <a:pPr marL="285750" lvl="0" indent="-285750">
              <a:lnSpc>
                <a:spcPct val="120000"/>
              </a:lnSpc>
              <a:buFont typeface="Arial" panose="020B0604020202020204" pitchFamily="34" charset="0"/>
              <a:buChar char="•"/>
              <a:defRPr/>
            </a:pPr>
            <a:r>
              <a:rPr lang="en-US" altLang="en-US" sz="1600" dirty="0" smtClean="0">
                <a:latin typeface="+mj-lt"/>
              </a:rPr>
              <a:t>Low density</a:t>
            </a:r>
          </a:p>
          <a:p>
            <a:pPr marL="285750" lvl="0" indent="-285750">
              <a:lnSpc>
                <a:spcPct val="120000"/>
              </a:lnSpc>
              <a:buFont typeface="Arial" panose="020B0604020202020204" pitchFamily="34" charset="0"/>
              <a:buChar char="•"/>
              <a:defRPr/>
            </a:pPr>
            <a:r>
              <a:rPr lang="en-US" altLang="en-US" sz="1600" dirty="0" smtClean="0">
                <a:latin typeface="+mj-lt"/>
              </a:rPr>
              <a:t>Excellent lubricant</a:t>
            </a:r>
          </a:p>
          <a:p>
            <a:pPr marL="285750" lvl="0" indent="-285750">
              <a:lnSpc>
                <a:spcPct val="120000"/>
              </a:lnSpc>
              <a:buFont typeface="Arial" panose="020B0604020202020204" pitchFamily="34" charset="0"/>
              <a:buChar char="•"/>
              <a:defRPr/>
            </a:pPr>
            <a:r>
              <a:rPr lang="en-US" altLang="en-US" sz="1600" b="1" dirty="0" smtClean="0">
                <a:solidFill>
                  <a:srgbClr val="297FD5"/>
                </a:solidFill>
                <a:latin typeface="+mj-lt"/>
              </a:rPr>
              <a:t>Insulator</a:t>
            </a:r>
            <a:endParaRPr lang="fr-FR" altLang="en-US" sz="1600" b="1" dirty="0">
              <a:solidFill>
                <a:srgbClr val="297FD5"/>
              </a:solidFill>
              <a:latin typeface="+mj-lt"/>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465" y="2493908"/>
            <a:ext cx="959391" cy="5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595" t="60988"/>
          <a:stretch/>
        </p:blipFill>
        <p:spPr bwMode="auto">
          <a:xfrm>
            <a:off x="683567" y="1382962"/>
            <a:ext cx="3067555" cy="15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1907704" y="2770448"/>
            <a:ext cx="1957524" cy="276999"/>
          </a:xfrm>
          <a:prstGeom prst="rect">
            <a:avLst/>
          </a:prstGeom>
          <a:noFill/>
        </p:spPr>
        <p:txBody>
          <a:bodyPr wrap="none" rtlCol="0">
            <a:spAutoFit/>
          </a:bodyPr>
          <a:lstStyle/>
          <a:p>
            <a:r>
              <a:rPr lang="fr-FR" sz="1200" i="1" dirty="0" err="1" smtClean="0">
                <a:latin typeface="+mj-lt"/>
              </a:rPr>
              <a:t>Materials</a:t>
            </a:r>
            <a:r>
              <a:rPr lang="fr-FR" sz="1200" i="1" dirty="0" smtClean="0">
                <a:latin typeface="+mj-lt"/>
              </a:rPr>
              <a:t>,</a:t>
            </a:r>
            <a:r>
              <a:rPr lang="fr-FR" sz="1200" dirty="0" smtClean="0">
                <a:latin typeface="+mj-lt"/>
              </a:rPr>
              <a:t> </a:t>
            </a:r>
            <a:r>
              <a:rPr lang="fr-FR" sz="1200" b="1" dirty="0" smtClean="0">
                <a:latin typeface="+mj-lt"/>
              </a:rPr>
              <a:t>2023</a:t>
            </a:r>
            <a:r>
              <a:rPr lang="fr-FR" sz="1200" dirty="0" smtClean="0">
                <a:latin typeface="+mj-lt"/>
              </a:rPr>
              <a:t>, 16(5), 2005</a:t>
            </a:r>
          </a:p>
        </p:txBody>
      </p:sp>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385" y="3509197"/>
            <a:ext cx="5598297" cy="104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41161"/>
          <a:stretch/>
        </p:blipFill>
        <p:spPr bwMode="auto">
          <a:xfrm>
            <a:off x="590385" y="4554284"/>
            <a:ext cx="3312368" cy="20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8341" y="3632168"/>
            <a:ext cx="2512629" cy="127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28"/>
          <p:cNvSpPr txBox="1"/>
          <p:nvPr/>
        </p:nvSpPr>
        <p:spPr>
          <a:xfrm>
            <a:off x="6941014" y="4876434"/>
            <a:ext cx="1957524" cy="276999"/>
          </a:xfrm>
          <a:prstGeom prst="rect">
            <a:avLst/>
          </a:prstGeom>
          <a:noFill/>
        </p:spPr>
        <p:txBody>
          <a:bodyPr wrap="none" rtlCol="0">
            <a:spAutoFit/>
          </a:bodyPr>
          <a:lstStyle/>
          <a:p>
            <a:r>
              <a:rPr lang="fr-FR" sz="1200" i="1" dirty="0" err="1" smtClean="0">
                <a:latin typeface="+mj-lt"/>
              </a:rPr>
              <a:t>Materials</a:t>
            </a:r>
            <a:r>
              <a:rPr lang="fr-FR" sz="1200" i="1" dirty="0" smtClean="0">
                <a:latin typeface="+mj-lt"/>
              </a:rPr>
              <a:t>,</a:t>
            </a:r>
            <a:r>
              <a:rPr lang="fr-FR" sz="1200" dirty="0" smtClean="0">
                <a:latin typeface="+mj-lt"/>
              </a:rPr>
              <a:t> </a:t>
            </a:r>
            <a:r>
              <a:rPr lang="fr-FR" sz="1200" b="1" dirty="0" smtClean="0">
                <a:latin typeface="+mj-lt"/>
              </a:rPr>
              <a:t>2023</a:t>
            </a:r>
            <a:r>
              <a:rPr lang="fr-FR" sz="1200" dirty="0" smtClean="0">
                <a:latin typeface="+mj-lt"/>
              </a:rPr>
              <a:t>, 16(5), 2005</a:t>
            </a:r>
          </a:p>
        </p:txBody>
      </p:sp>
      <p:sp>
        <p:nvSpPr>
          <p:cNvPr id="30" name="ZoneTexte 29"/>
          <p:cNvSpPr txBox="1"/>
          <p:nvPr/>
        </p:nvSpPr>
        <p:spPr>
          <a:xfrm>
            <a:off x="1168548" y="5353628"/>
            <a:ext cx="6799477" cy="369332"/>
          </a:xfrm>
          <a:prstGeom prst="rect">
            <a:avLst/>
          </a:prstGeom>
          <a:noFill/>
        </p:spPr>
        <p:txBody>
          <a:bodyPr wrap="square" rtlCol="0">
            <a:spAutoFit/>
          </a:bodyPr>
          <a:lstStyle/>
          <a:p>
            <a:pPr algn="ctr"/>
            <a:r>
              <a:rPr lang="fr-FR" dirty="0" err="1" smtClean="0">
                <a:solidFill>
                  <a:srgbClr val="297FD5"/>
                </a:solidFill>
              </a:rPr>
              <a:t>Specialist</a:t>
            </a:r>
            <a:r>
              <a:rPr lang="fr-FR" dirty="0" smtClean="0">
                <a:solidFill>
                  <a:srgbClr val="297FD5"/>
                </a:solidFill>
              </a:rPr>
              <a:t> in </a:t>
            </a:r>
            <a:r>
              <a:rPr lang="fr-FR" dirty="0" err="1" smtClean="0">
                <a:solidFill>
                  <a:srgbClr val="297FD5"/>
                </a:solidFill>
              </a:rPr>
              <a:t>boron</a:t>
            </a:r>
            <a:r>
              <a:rPr lang="fr-FR" dirty="0" smtClean="0">
                <a:solidFill>
                  <a:srgbClr val="297FD5"/>
                </a:solidFill>
              </a:rPr>
              <a:t> </a:t>
            </a:r>
            <a:r>
              <a:rPr lang="fr-FR" dirty="0" err="1" smtClean="0">
                <a:solidFill>
                  <a:srgbClr val="297FD5"/>
                </a:solidFill>
              </a:rPr>
              <a:t>chemistry</a:t>
            </a:r>
            <a:r>
              <a:rPr lang="fr-FR" dirty="0" smtClean="0">
                <a:solidFill>
                  <a:srgbClr val="297FD5"/>
                </a:solidFill>
              </a:rPr>
              <a:t> </a:t>
            </a:r>
            <a:r>
              <a:rPr lang="fr-FR" dirty="0" err="1" smtClean="0">
                <a:solidFill>
                  <a:srgbClr val="297FD5"/>
                </a:solidFill>
              </a:rPr>
              <a:t>since</a:t>
            </a:r>
            <a:r>
              <a:rPr lang="fr-FR" dirty="0" smtClean="0">
                <a:solidFill>
                  <a:srgbClr val="297FD5"/>
                </a:solidFill>
              </a:rPr>
              <a:t> the 1980s</a:t>
            </a:r>
          </a:p>
        </p:txBody>
      </p:sp>
      <p:pic>
        <p:nvPicPr>
          <p:cNvPr id="31" name="Image 30"/>
          <p:cNvPicPr>
            <a:picLocks noChangeAspect="1"/>
          </p:cNvPicPr>
          <p:nvPr/>
        </p:nvPicPr>
        <p:blipFill>
          <a:blip r:embed="rId8"/>
          <a:stretch>
            <a:fillRect/>
          </a:stretch>
        </p:blipFill>
        <p:spPr>
          <a:xfrm>
            <a:off x="1112792" y="5182960"/>
            <a:ext cx="962017" cy="1080000"/>
          </a:xfrm>
          <a:prstGeom prst="rect">
            <a:avLst/>
          </a:prstGeom>
        </p:spPr>
      </p:pic>
    </p:spTree>
    <p:extLst>
      <p:ext uri="{BB962C8B-B14F-4D97-AF65-F5344CB8AC3E}">
        <p14:creationId xmlns:p14="http://schemas.microsoft.com/office/powerpoint/2010/main" val="38012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fr-FR"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Specific</a:t>
            </a:r>
            <a:r>
              <a:rPr lang="fr-FR"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skills</a:t>
            </a:r>
            <a:r>
              <a:rPr lang="fr-FR"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LMI</a:t>
            </a:r>
            <a:endParaRPr lang="fr-FR" altLang="fr-FR"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ZoneTexte 2"/>
          <p:cNvSpPr txBox="1"/>
          <p:nvPr/>
        </p:nvSpPr>
        <p:spPr>
          <a:xfrm>
            <a:off x="1172262" y="774281"/>
            <a:ext cx="6799477" cy="369332"/>
          </a:xfrm>
          <a:prstGeom prst="rect">
            <a:avLst/>
          </a:prstGeom>
          <a:noFill/>
        </p:spPr>
        <p:txBody>
          <a:bodyPr wrap="square" rtlCol="0">
            <a:spAutoFit/>
          </a:bodyPr>
          <a:lstStyle/>
          <a:p>
            <a:pPr algn="ctr"/>
            <a:r>
              <a:rPr lang="fr-FR" dirty="0" smtClean="0">
                <a:solidFill>
                  <a:srgbClr val="297FD5"/>
                </a:solidFill>
              </a:rPr>
              <a:t>Expert in </a:t>
            </a:r>
            <a:r>
              <a:rPr lang="fr-FR" dirty="0" err="1" smtClean="0">
                <a:solidFill>
                  <a:srgbClr val="297FD5"/>
                </a:solidFill>
              </a:rPr>
              <a:t>boron</a:t>
            </a:r>
            <a:r>
              <a:rPr lang="fr-FR" dirty="0" smtClean="0">
                <a:solidFill>
                  <a:srgbClr val="297FD5"/>
                </a:solidFill>
              </a:rPr>
              <a:t> </a:t>
            </a:r>
            <a:r>
              <a:rPr lang="fr-FR" dirty="0" err="1" smtClean="0">
                <a:solidFill>
                  <a:srgbClr val="297FD5"/>
                </a:solidFill>
              </a:rPr>
              <a:t>nitride</a:t>
            </a:r>
            <a:r>
              <a:rPr lang="fr-FR" dirty="0" smtClean="0">
                <a:solidFill>
                  <a:srgbClr val="297FD5"/>
                </a:solidFill>
              </a:rPr>
              <a:t> </a:t>
            </a:r>
            <a:r>
              <a:rPr lang="fr-FR" dirty="0" err="1" smtClean="0">
                <a:solidFill>
                  <a:srgbClr val="297FD5"/>
                </a:solidFill>
              </a:rPr>
              <a:t>synthesis</a:t>
            </a:r>
            <a:r>
              <a:rPr lang="fr-FR" dirty="0" smtClean="0">
                <a:solidFill>
                  <a:srgbClr val="297FD5"/>
                </a:solidFill>
              </a:rPr>
              <a:t> </a:t>
            </a:r>
            <a:r>
              <a:rPr lang="fr-FR" dirty="0" err="1" smtClean="0">
                <a:solidFill>
                  <a:srgbClr val="297FD5"/>
                </a:solidFill>
              </a:rPr>
              <a:t>with</a:t>
            </a:r>
            <a:r>
              <a:rPr lang="fr-FR" dirty="0" smtClean="0">
                <a:solidFill>
                  <a:srgbClr val="297FD5"/>
                </a:solidFill>
              </a:rPr>
              <a:t> </a:t>
            </a:r>
            <a:r>
              <a:rPr lang="fr-FR" dirty="0" err="1" smtClean="0">
                <a:solidFill>
                  <a:srgbClr val="297FD5"/>
                </a:solidFill>
              </a:rPr>
              <a:t>different</a:t>
            </a:r>
            <a:r>
              <a:rPr lang="fr-FR" dirty="0" smtClean="0">
                <a:solidFill>
                  <a:srgbClr val="297FD5"/>
                </a:solidFill>
              </a:rPr>
              <a:t> structures</a:t>
            </a:r>
            <a:endParaRPr lang="fr-FR" dirty="0">
              <a:solidFill>
                <a:srgbClr val="297FD5"/>
              </a:solidFill>
            </a:endParaRPr>
          </a:p>
        </p:txBody>
      </p:sp>
      <p:sp>
        <p:nvSpPr>
          <p:cNvPr id="4" name="ZoneTexte 3"/>
          <p:cNvSpPr txBox="1"/>
          <p:nvPr/>
        </p:nvSpPr>
        <p:spPr>
          <a:xfrm>
            <a:off x="5497559" y="1689135"/>
            <a:ext cx="3088887" cy="1754326"/>
          </a:xfrm>
          <a:prstGeom prst="rect">
            <a:avLst/>
          </a:prstGeom>
          <a:noFill/>
        </p:spPr>
        <p:txBody>
          <a:bodyPr wrap="square" rtlCol="0">
            <a:spAutoFit/>
          </a:bodyPr>
          <a:lstStyle>
            <a:defPPr>
              <a:defRPr lang="fr-FR"/>
            </a:defPPr>
            <a:lvl1pPr>
              <a:defRPr>
                <a:solidFill>
                  <a:srgbClr val="548FD5"/>
                </a:solidFill>
              </a:defRPr>
            </a:lvl1pPr>
          </a:lstStyle>
          <a:p>
            <a:pPr>
              <a:lnSpc>
                <a:spcPct val="150000"/>
              </a:lnSpc>
            </a:pPr>
            <a:r>
              <a:rPr lang="fr-FR" dirty="0" smtClean="0">
                <a:solidFill>
                  <a:srgbClr val="297FD5"/>
                </a:solidFill>
              </a:rPr>
              <a:t>Chemical </a:t>
            </a:r>
            <a:r>
              <a:rPr lang="fr-FR" dirty="0" err="1" smtClean="0">
                <a:solidFill>
                  <a:srgbClr val="297FD5"/>
                </a:solidFill>
              </a:rPr>
              <a:t>synthesis</a:t>
            </a:r>
            <a:r>
              <a:rPr lang="fr-FR" dirty="0" smtClean="0">
                <a:solidFill>
                  <a:srgbClr val="297FD5"/>
                </a:solidFill>
              </a:rPr>
              <a:t> </a:t>
            </a:r>
            <a:r>
              <a:rPr lang="fr-FR" dirty="0" err="1" smtClean="0">
                <a:solidFill>
                  <a:srgbClr val="297FD5"/>
                </a:solidFill>
              </a:rPr>
              <a:t>approaches</a:t>
            </a:r>
            <a:endParaRPr lang="fr-FR" dirty="0" smtClean="0">
              <a:solidFill>
                <a:srgbClr val="297FD5"/>
              </a:solidFill>
            </a:endParaRPr>
          </a:p>
          <a:p>
            <a:pPr marL="285750" indent="-285750">
              <a:lnSpc>
                <a:spcPct val="150000"/>
              </a:lnSpc>
              <a:buFont typeface="Arial" panose="020B0604020202020204" pitchFamily="34" charset="0"/>
              <a:buChar char="•"/>
            </a:pPr>
            <a:r>
              <a:rPr lang="fr-FR" dirty="0" err="1" smtClean="0">
                <a:solidFill>
                  <a:schemeClr val="tx1"/>
                </a:solidFill>
              </a:rPr>
              <a:t>Polymer</a:t>
            </a:r>
            <a:r>
              <a:rPr lang="fr-FR" dirty="0" smtClean="0">
                <a:solidFill>
                  <a:schemeClr val="tx1"/>
                </a:solidFill>
              </a:rPr>
              <a:t> </a:t>
            </a:r>
            <a:r>
              <a:rPr lang="fr-FR" dirty="0" err="1" smtClean="0">
                <a:solidFill>
                  <a:schemeClr val="tx1"/>
                </a:solidFill>
              </a:rPr>
              <a:t>Derived</a:t>
            </a:r>
            <a:r>
              <a:rPr lang="fr-FR" dirty="0" smtClean="0">
                <a:solidFill>
                  <a:schemeClr val="tx1"/>
                </a:solidFill>
              </a:rPr>
              <a:t> </a:t>
            </a:r>
            <a:r>
              <a:rPr lang="fr-FR" dirty="0" err="1" smtClean="0">
                <a:solidFill>
                  <a:schemeClr val="tx1"/>
                </a:solidFill>
              </a:rPr>
              <a:t>Ceramics</a:t>
            </a:r>
            <a:endParaRPr lang="fr-FR" dirty="0">
              <a:solidFill>
                <a:schemeClr val="tx1"/>
              </a:solidFill>
            </a:endParaRPr>
          </a:p>
          <a:p>
            <a:pPr marL="285750" indent="-285750">
              <a:lnSpc>
                <a:spcPct val="150000"/>
              </a:lnSpc>
              <a:buFont typeface="Arial" panose="020B0604020202020204" pitchFamily="34" charset="0"/>
              <a:buChar char="•"/>
            </a:pPr>
            <a:r>
              <a:rPr lang="fr-FR" dirty="0" smtClean="0">
                <a:solidFill>
                  <a:schemeClr val="tx1"/>
                </a:solidFill>
              </a:rPr>
              <a:t>Chemical </a:t>
            </a:r>
            <a:r>
              <a:rPr lang="fr-FR" dirty="0" err="1" smtClean="0">
                <a:solidFill>
                  <a:schemeClr val="tx1"/>
                </a:solidFill>
              </a:rPr>
              <a:t>Vapor</a:t>
            </a:r>
            <a:r>
              <a:rPr lang="fr-FR" dirty="0" smtClean="0">
                <a:solidFill>
                  <a:schemeClr val="tx1"/>
                </a:solidFill>
              </a:rPr>
              <a:t> </a:t>
            </a:r>
            <a:r>
              <a:rPr lang="fr-FR" dirty="0" err="1" smtClean="0">
                <a:solidFill>
                  <a:schemeClr val="tx1"/>
                </a:solidFill>
              </a:rPr>
              <a:t>Deposition</a:t>
            </a:r>
            <a:endParaRPr lang="fr-FR" dirty="0">
              <a:solidFill>
                <a:schemeClr val="tx1"/>
              </a:solidFill>
            </a:endParaRPr>
          </a:p>
          <a:p>
            <a:pPr marL="285750" indent="-285750">
              <a:lnSpc>
                <a:spcPct val="150000"/>
              </a:lnSpc>
              <a:buFont typeface="Arial" panose="020B0604020202020204" pitchFamily="34" charset="0"/>
              <a:buChar char="•"/>
            </a:pPr>
            <a:r>
              <a:rPr lang="fr-FR" dirty="0" smtClean="0">
                <a:solidFill>
                  <a:schemeClr val="tx1"/>
                </a:solidFill>
              </a:rPr>
              <a:t>Atomic Layer </a:t>
            </a:r>
            <a:r>
              <a:rPr lang="fr-FR" dirty="0" err="1" smtClean="0">
                <a:solidFill>
                  <a:schemeClr val="tx1"/>
                </a:solidFill>
              </a:rPr>
              <a:t>Deposition</a:t>
            </a:r>
            <a:r>
              <a:rPr lang="fr-FR" dirty="0" smtClean="0">
                <a:solidFill>
                  <a:schemeClr val="tx1"/>
                </a:solidFill>
              </a:rPr>
              <a:t> </a:t>
            </a:r>
          </a:p>
        </p:txBody>
      </p:sp>
      <p:pic>
        <p:nvPicPr>
          <p:cNvPr id="5" name="Image 4"/>
          <p:cNvPicPr>
            <a:picLocks noChangeAspect="1"/>
          </p:cNvPicPr>
          <p:nvPr/>
        </p:nvPicPr>
        <p:blipFill rotWithShape="1">
          <a:blip r:embed="rId3"/>
          <a:srcRect l="2064"/>
          <a:stretch/>
        </p:blipFill>
        <p:spPr>
          <a:xfrm>
            <a:off x="256478" y="1438316"/>
            <a:ext cx="4948137" cy="4275457"/>
          </a:xfrm>
          <a:prstGeom prst="rect">
            <a:avLst/>
          </a:prstGeom>
        </p:spPr>
      </p:pic>
      <p:sp>
        <p:nvSpPr>
          <p:cNvPr id="7"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
        <p:nvSpPr>
          <p:cNvPr id="6" name="ZoneTexte 5"/>
          <p:cNvSpPr txBox="1"/>
          <p:nvPr/>
        </p:nvSpPr>
        <p:spPr>
          <a:xfrm>
            <a:off x="5564816" y="3735666"/>
            <a:ext cx="3181512" cy="646331"/>
          </a:xfrm>
          <a:prstGeom prst="rect">
            <a:avLst/>
          </a:prstGeom>
          <a:noFill/>
        </p:spPr>
        <p:txBody>
          <a:bodyPr wrap="none" rtlCol="0">
            <a:spAutoFit/>
          </a:bodyPr>
          <a:lstStyle/>
          <a:p>
            <a:pPr algn="just"/>
            <a:r>
              <a:rPr lang="fr-FR" b="1" dirty="0" err="1" smtClean="0"/>
              <a:t>Synthesis</a:t>
            </a:r>
            <a:r>
              <a:rPr lang="fr-FR" b="1" dirty="0" smtClean="0"/>
              <a:t> of </a:t>
            </a:r>
            <a:r>
              <a:rPr lang="fr-FR" b="1" dirty="0" err="1" smtClean="0"/>
              <a:t>tailored</a:t>
            </a:r>
            <a:r>
              <a:rPr lang="fr-FR" b="1" dirty="0" smtClean="0"/>
              <a:t> </a:t>
            </a:r>
            <a:r>
              <a:rPr lang="fr-FR" b="1" dirty="0" err="1" smtClean="0"/>
              <a:t>precursors</a:t>
            </a:r>
            <a:endParaRPr lang="fr-FR" b="1" dirty="0" smtClean="0"/>
          </a:p>
          <a:p>
            <a:pPr algn="just"/>
            <a:r>
              <a:rPr lang="fr-FR" dirty="0" err="1" smtClean="0"/>
              <a:t>especially</a:t>
            </a:r>
            <a:r>
              <a:rPr lang="fr-FR" dirty="0" smtClean="0"/>
              <a:t> borazine </a:t>
            </a:r>
            <a:r>
              <a:rPr lang="fr-FR" dirty="0" err="1" smtClean="0"/>
              <a:t>based</a:t>
            </a:r>
            <a:r>
              <a:rPr lang="fr-FR" dirty="0" smtClean="0"/>
              <a:t> </a:t>
            </a:r>
            <a:r>
              <a:rPr lang="fr-FR" dirty="0" err="1" smtClean="0"/>
              <a:t>ones</a:t>
            </a:r>
            <a:endParaRPr lang="fr-FR" dirty="0" smtClean="0"/>
          </a:p>
        </p:txBody>
      </p:sp>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125" y="4338013"/>
            <a:ext cx="1050321" cy="105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Selfstanding</a:t>
            </a:r>
            <a:r>
              <a:rPr lang="en-US"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fr-FR"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hBN</a:t>
            </a:r>
            <a:r>
              <a:rPr lang="en-US"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crystals synthesis via the PDC route</a:t>
            </a:r>
          </a:p>
        </p:txBody>
      </p:sp>
      <p:pic>
        <p:nvPicPr>
          <p:cNvPr id="4" name="Image 3"/>
          <p:cNvPicPr>
            <a:picLocks noChangeAspect="1"/>
          </p:cNvPicPr>
          <p:nvPr/>
        </p:nvPicPr>
        <p:blipFill>
          <a:blip r:embed="rId3"/>
          <a:stretch>
            <a:fillRect/>
          </a:stretch>
        </p:blipFill>
        <p:spPr>
          <a:xfrm>
            <a:off x="24140" y="840164"/>
            <a:ext cx="2767129" cy="3359649"/>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1131" y="1050555"/>
            <a:ext cx="1156154" cy="1260000"/>
          </a:xfrm>
          <a:prstGeom prst="rect">
            <a:avLst/>
          </a:prstGeom>
        </p:spPr>
      </p:pic>
      <p:pic>
        <p:nvPicPr>
          <p:cNvPr id="6" name="Image 5">
            <a:extLst>
              <a:ext uri="{FF2B5EF4-FFF2-40B4-BE49-F238E27FC236}">
                <a16:creationId xmlns="" xmlns:a16="http://schemas.microsoft.com/office/drawing/2014/main" id="{8A5517FE-429D-4C52-BCA2-E87F74F255E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240868" y="1050555"/>
            <a:ext cx="1680000" cy="1260000"/>
          </a:xfrm>
          <a:prstGeom prst="rect">
            <a:avLst/>
          </a:prstGeom>
        </p:spPr>
      </p:pic>
      <p:pic>
        <p:nvPicPr>
          <p:cNvPr id="7" name="Imag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1676" y="2384231"/>
            <a:ext cx="2335376" cy="2340000"/>
          </a:xfrm>
          <a:prstGeom prst="rect">
            <a:avLst/>
          </a:prstGeom>
        </p:spPr>
      </p:pic>
      <p:pic>
        <p:nvPicPr>
          <p:cNvPr id="8" name="Image 7"/>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4451" y="1222479"/>
            <a:ext cx="2097635" cy="1591881"/>
          </a:xfrm>
          <a:prstGeom prst="rect">
            <a:avLst/>
          </a:prstGeom>
        </p:spPr>
      </p:pic>
      <p:grpSp>
        <p:nvGrpSpPr>
          <p:cNvPr id="9" name="Groupe 8"/>
          <p:cNvGrpSpPr/>
          <p:nvPr/>
        </p:nvGrpSpPr>
        <p:grpSpPr>
          <a:xfrm>
            <a:off x="5349469" y="4886046"/>
            <a:ext cx="3015423" cy="1324044"/>
            <a:chOff x="5135282" y="3220793"/>
            <a:chExt cx="3015423" cy="1324044"/>
          </a:xfrm>
        </p:grpSpPr>
        <p:sp>
          <p:nvSpPr>
            <p:cNvPr id="10" name="Rectangle 9">
              <a:extLst>
                <a:ext uri="{FF2B5EF4-FFF2-40B4-BE49-F238E27FC236}">
                  <a16:creationId xmlns="" xmlns:a16="http://schemas.microsoft.com/office/drawing/2014/main" id="{BC0A53F4-08C5-4DF2-B1CA-FC1A0D2BAB7B}"/>
                </a:ext>
              </a:extLst>
            </p:cNvPr>
            <p:cNvSpPr/>
            <p:nvPr/>
          </p:nvSpPr>
          <p:spPr>
            <a:xfrm>
              <a:off x="5135282" y="4283227"/>
              <a:ext cx="3015423" cy="261610"/>
            </a:xfrm>
            <a:prstGeom prst="rect">
              <a:avLst/>
            </a:prstGeom>
            <a:ln>
              <a:noFill/>
            </a:ln>
          </p:spPr>
          <p:txBody>
            <a:bodyPr wrap="square">
              <a:spAutoFit/>
            </a:bodyPr>
            <a:lstStyle/>
            <a:p>
              <a:pPr algn="ctr"/>
              <a:r>
                <a:rPr lang="fr-FR" sz="1050" dirty="0">
                  <a:latin typeface="Calibri" panose="020F0502020204030204" pitchFamily="34" charset="0"/>
                  <a:ea typeface="Times New Roman" panose="02020603050405020304" pitchFamily="18" charset="0"/>
                  <a:cs typeface="Calibri" panose="020F0502020204030204" pitchFamily="34" charset="0"/>
                </a:rPr>
                <a:t>A Pierret et al 2022 </a:t>
              </a:r>
              <a:r>
                <a:rPr lang="fr-FR" sz="1050" i="1" dirty="0">
                  <a:latin typeface="Calibri" panose="020F0502020204030204" pitchFamily="34" charset="0"/>
                  <a:ea typeface="Times New Roman" panose="02020603050405020304" pitchFamily="18" charset="0"/>
                  <a:cs typeface="Calibri" panose="020F0502020204030204" pitchFamily="34" charset="0"/>
                </a:rPr>
                <a:t>Mater. </a:t>
              </a:r>
              <a:r>
                <a:rPr lang="fr-FR" sz="1050" i="1" dirty="0" err="1">
                  <a:latin typeface="Calibri" panose="020F0502020204030204" pitchFamily="34" charset="0"/>
                  <a:ea typeface="Times New Roman" panose="02020603050405020304" pitchFamily="18" charset="0"/>
                  <a:cs typeface="Calibri" panose="020F0502020204030204" pitchFamily="34" charset="0"/>
                </a:rPr>
                <a:t>Res</a:t>
              </a:r>
              <a:r>
                <a:rPr lang="fr-FR" sz="1050" i="1" dirty="0">
                  <a:latin typeface="Calibri" panose="020F0502020204030204" pitchFamily="34" charset="0"/>
                  <a:ea typeface="Times New Roman" panose="02020603050405020304" pitchFamily="18" charset="0"/>
                  <a:cs typeface="Calibri" panose="020F0502020204030204" pitchFamily="34" charset="0"/>
                </a:rPr>
                <a:t>. Express </a:t>
              </a:r>
              <a:r>
                <a:rPr lang="fr-FR" sz="1050" b="1" dirty="0">
                  <a:latin typeface="Calibri" panose="020F0502020204030204" pitchFamily="34" charset="0"/>
                  <a:ea typeface="Times New Roman" panose="02020603050405020304" pitchFamily="18" charset="0"/>
                  <a:cs typeface="Calibri" panose="020F0502020204030204" pitchFamily="34" charset="0"/>
                </a:rPr>
                <a:t>9</a:t>
              </a:r>
              <a:r>
                <a:rPr lang="fr-FR" sz="1050" dirty="0">
                  <a:latin typeface="Calibri" panose="020F0502020204030204" pitchFamily="34" charset="0"/>
                  <a:ea typeface="Times New Roman" panose="02020603050405020304" pitchFamily="18" charset="0"/>
                  <a:cs typeface="Calibri" panose="020F0502020204030204" pitchFamily="34" charset="0"/>
                </a:rPr>
                <a:t> 065901</a:t>
              </a:r>
              <a:endParaRPr lang="en-US" sz="1050" dirty="0">
                <a:latin typeface="Calibri" panose="020F0502020204030204" pitchFamily="34" charset="0"/>
                <a:ea typeface="Times New Roman" panose="02020603050405020304" pitchFamily="18" charset="0"/>
                <a:cs typeface="Calibri" panose="020F0502020204030204" pitchFamily="34" charset="0"/>
              </a:endParaRPr>
            </a:p>
          </p:txBody>
        </p:sp>
        <p:grpSp>
          <p:nvGrpSpPr>
            <p:cNvPr id="11" name="Groupe 10"/>
            <p:cNvGrpSpPr/>
            <p:nvPr/>
          </p:nvGrpSpPr>
          <p:grpSpPr>
            <a:xfrm>
              <a:off x="5200181" y="3220793"/>
              <a:ext cx="2885625" cy="1080000"/>
              <a:chOff x="5265080" y="3220793"/>
              <a:chExt cx="2885625" cy="1080000"/>
            </a:xfrm>
          </p:grpSpPr>
          <p:pic>
            <p:nvPicPr>
              <p:cNvPr id="12" name="Imag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65080" y="3220793"/>
                <a:ext cx="2885625" cy="1080000"/>
              </a:xfrm>
              <a:prstGeom prst="rect">
                <a:avLst/>
              </a:prstGeom>
            </p:spPr>
          </p:pic>
          <p:pic>
            <p:nvPicPr>
              <p:cNvPr id="13" name="Image 12">
                <a:extLst>
                  <a:ext uri="{FF2B5EF4-FFF2-40B4-BE49-F238E27FC236}">
                    <a16:creationId xmlns="" xmlns:a16="http://schemas.microsoft.com/office/drawing/2014/main" id="{B3786A32-10B7-42DD-A208-874021304A1F}"/>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70249" y="3235767"/>
                <a:ext cx="795791" cy="209340"/>
              </a:xfrm>
              <a:prstGeom prst="rect">
                <a:avLst/>
              </a:prstGeom>
            </p:spPr>
          </p:pic>
        </p:grpSp>
      </p:grpSp>
      <p:grpSp>
        <p:nvGrpSpPr>
          <p:cNvPr id="14" name="Groupe 13"/>
          <p:cNvGrpSpPr/>
          <p:nvPr/>
        </p:nvGrpSpPr>
        <p:grpSpPr>
          <a:xfrm>
            <a:off x="348199" y="4782461"/>
            <a:ext cx="2119010" cy="1369943"/>
            <a:chOff x="5069025" y="2997794"/>
            <a:chExt cx="2119010" cy="1369943"/>
          </a:xfrm>
        </p:grpSpPr>
        <p:pic>
          <p:nvPicPr>
            <p:cNvPr id="15" name="Image 14">
              <a:extLst>
                <a:ext uri="{FF2B5EF4-FFF2-40B4-BE49-F238E27FC236}">
                  <a16:creationId xmlns="" xmlns:a16="http://schemas.microsoft.com/office/drawing/2014/main" id="{B34C9E07-06DA-49A1-921A-BE9C5B90375E}"/>
                </a:ext>
              </a:extLst>
            </p:cNvPr>
            <p:cNvPicPr/>
            <p:nvPr/>
          </p:nvPicPr>
          <p:blipFill rotWithShape="1">
            <a:blip r:embed="rId11" cstate="screen">
              <a:extLst>
                <a:ext uri="{28A0092B-C50C-407E-A947-70E740481C1C}">
                  <a14:useLocalDpi xmlns:a14="http://schemas.microsoft.com/office/drawing/2010/main"/>
                </a:ext>
              </a:extLst>
            </a:blip>
            <a:srcRect/>
            <a:stretch/>
          </p:blipFill>
          <p:spPr bwMode="auto">
            <a:xfrm>
              <a:off x="5069025" y="2997794"/>
              <a:ext cx="2119010" cy="1369943"/>
            </a:xfrm>
            <a:prstGeom prst="rect">
              <a:avLst/>
            </a:prstGeom>
            <a:noFill/>
          </p:spPr>
        </p:pic>
        <p:pic>
          <p:nvPicPr>
            <p:cNvPr id="16" name="Picture 55" descr="Laboratoire de Physique et Chimie des Nano-objets">
              <a:extLst>
                <a:ext uri="{FF2B5EF4-FFF2-40B4-BE49-F238E27FC236}">
                  <a16:creationId xmlns="" xmlns:a16="http://schemas.microsoft.com/office/drawing/2014/main" id="{EB070865-BB5E-4486-8DEC-B3656E8DD973}"/>
                </a:ext>
              </a:extLst>
            </p:cNvPr>
            <p:cNvPicPr>
              <a:picLocks noChangeAspect="1" noChangeArrowheads="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069025" y="4047023"/>
              <a:ext cx="839856" cy="320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e 16"/>
          <p:cNvGrpSpPr/>
          <p:nvPr/>
        </p:nvGrpSpPr>
        <p:grpSpPr>
          <a:xfrm>
            <a:off x="5468018" y="3010574"/>
            <a:ext cx="2778325" cy="1620208"/>
            <a:chOff x="2964395" y="2679303"/>
            <a:chExt cx="2778325" cy="1620208"/>
          </a:xfrm>
        </p:grpSpPr>
        <p:pic>
          <p:nvPicPr>
            <p:cNvPr id="18" name="Image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153557" y="2679303"/>
              <a:ext cx="2400001" cy="1440000"/>
            </a:xfrm>
            <a:prstGeom prst="rect">
              <a:avLst/>
            </a:prstGeom>
          </p:spPr>
        </p:pic>
        <p:sp>
          <p:nvSpPr>
            <p:cNvPr id="19" name="Rectangle 18"/>
            <p:cNvSpPr/>
            <p:nvPr/>
          </p:nvSpPr>
          <p:spPr>
            <a:xfrm>
              <a:off x="2964395" y="4045595"/>
              <a:ext cx="2778325" cy="253916"/>
            </a:xfrm>
            <a:prstGeom prst="rect">
              <a:avLst/>
            </a:prstGeom>
            <a:ln>
              <a:noFill/>
            </a:ln>
          </p:spPr>
          <p:txBody>
            <a:bodyPr wrap="square">
              <a:spAutoFit/>
            </a:bodyPr>
            <a:lstStyle/>
            <a:p>
              <a:pPr algn="ctr"/>
              <a:r>
                <a:rPr lang="fr-FR" sz="1050" dirty="0">
                  <a:latin typeface="Calibri" panose="020F0502020204030204" pitchFamily="34" charset="0"/>
                  <a:ea typeface="Times New Roman" panose="02020603050405020304" pitchFamily="18" charset="0"/>
                  <a:cs typeface="Calibri" panose="020F0502020204030204" pitchFamily="34" charset="0"/>
                </a:rPr>
                <a:t>Camille </a:t>
              </a:r>
              <a:r>
                <a:rPr lang="fr-FR" sz="1050" dirty="0" err="1">
                  <a:latin typeface="Calibri" panose="020F0502020204030204" pitchFamily="34" charset="0"/>
                  <a:ea typeface="Times New Roman" panose="02020603050405020304" pitchFamily="18" charset="0"/>
                  <a:cs typeface="Calibri" panose="020F0502020204030204" pitchFamily="34" charset="0"/>
                </a:rPr>
                <a:t>Maestre</a:t>
              </a:r>
              <a:r>
                <a:rPr lang="fr-FR" sz="1050" dirty="0">
                  <a:latin typeface="Calibri" panose="020F0502020204030204" pitchFamily="34" charset="0"/>
                  <a:ea typeface="Times New Roman" panose="02020603050405020304" pitchFamily="18" charset="0"/>
                  <a:cs typeface="Calibri" panose="020F0502020204030204" pitchFamily="34" charset="0"/>
                </a:rPr>
                <a:t> et al 2022 </a:t>
              </a:r>
              <a:r>
                <a:rPr lang="fr-FR" sz="1050" i="1" dirty="0">
                  <a:latin typeface="Calibri" panose="020F0502020204030204" pitchFamily="34" charset="0"/>
                  <a:ea typeface="Times New Roman" panose="02020603050405020304" pitchFamily="18" charset="0"/>
                  <a:cs typeface="Calibri" panose="020F0502020204030204" pitchFamily="34" charset="0"/>
                </a:rPr>
                <a:t>2D Mater</a:t>
              </a:r>
              <a:r>
                <a:rPr lang="fr-FR" sz="1050" dirty="0">
                  <a:latin typeface="Calibri" panose="020F0502020204030204" pitchFamily="34" charset="0"/>
                  <a:ea typeface="Times New Roman" panose="02020603050405020304" pitchFamily="18" charset="0"/>
                  <a:cs typeface="Calibri" panose="020F0502020204030204" pitchFamily="34" charset="0"/>
                </a:rPr>
                <a:t>. </a:t>
              </a:r>
              <a:r>
                <a:rPr lang="fr-FR" sz="1050" b="1" dirty="0">
                  <a:latin typeface="Calibri" panose="020F0502020204030204" pitchFamily="34" charset="0"/>
                  <a:ea typeface="Times New Roman" panose="02020603050405020304" pitchFamily="18" charset="0"/>
                  <a:cs typeface="Calibri" panose="020F0502020204030204" pitchFamily="34" charset="0"/>
                </a:rPr>
                <a:t>9</a:t>
              </a:r>
              <a:r>
                <a:rPr lang="fr-FR" sz="1050" dirty="0">
                  <a:latin typeface="Calibri" panose="020F0502020204030204" pitchFamily="34" charset="0"/>
                  <a:ea typeface="Times New Roman" panose="02020603050405020304" pitchFamily="18" charset="0"/>
                  <a:cs typeface="Calibri" panose="020F0502020204030204" pitchFamily="34" charset="0"/>
                </a:rPr>
                <a:t> 035008</a:t>
              </a:r>
            </a:p>
          </p:txBody>
        </p:sp>
      </p:grpSp>
      <p:sp>
        <p:nvSpPr>
          <p:cNvPr id="20" name="ZoneTexte 19"/>
          <p:cNvSpPr txBox="1"/>
          <p:nvPr/>
        </p:nvSpPr>
        <p:spPr>
          <a:xfrm>
            <a:off x="2947329" y="5138671"/>
            <a:ext cx="2028119" cy="1061829"/>
          </a:xfrm>
          <a:prstGeom prst="rect">
            <a:avLst/>
          </a:prstGeom>
        </p:spPr>
        <p:txBody>
          <a:bodyPr wrap="none">
            <a:spAutoFit/>
          </a:bodyPr>
          <a:lstStyle>
            <a:defPPr marR="0" lvl="0" algn="l" rtl="0">
              <a:lnSpc>
                <a:spcPct val="100000"/>
              </a:lnSpc>
              <a:spcBef>
                <a:spcPts val="0"/>
              </a:spcBef>
              <a:spcAft>
                <a:spcPts val="0"/>
              </a:spcAft>
            </a:defPPr>
          </a:lstStyle>
          <a:p>
            <a:pPr algn="ctr">
              <a:spcBef>
                <a:spcPts val="600"/>
              </a:spcBef>
            </a:pPr>
            <a:r>
              <a:rPr lang="en-US" sz="1200" dirty="0">
                <a:solidFill>
                  <a:srgbClr val="297FD5"/>
                </a:solidFill>
              </a:rPr>
              <a:t>Fast and soft synthesis</a:t>
            </a:r>
          </a:p>
          <a:p>
            <a:pPr algn="ctr">
              <a:spcBef>
                <a:spcPts val="600"/>
              </a:spcBef>
            </a:pPr>
            <a:r>
              <a:rPr lang="en-US" sz="1200" dirty="0">
                <a:solidFill>
                  <a:srgbClr val="297FD5"/>
                </a:solidFill>
              </a:rPr>
              <a:t>Millimeter-scale </a:t>
            </a:r>
            <a:r>
              <a:rPr lang="en-US" sz="1200" dirty="0" err="1">
                <a:solidFill>
                  <a:srgbClr val="297FD5"/>
                </a:solidFill>
              </a:rPr>
              <a:t>hBN</a:t>
            </a:r>
            <a:r>
              <a:rPr lang="en-US" sz="1200" dirty="0">
                <a:solidFill>
                  <a:srgbClr val="297FD5"/>
                </a:solidFill>
              </a:rPr>
              <a:t> crystals </a:t>
            </a:r>
          </a:p>
          <a:p>
            <a:pPr algn="ctr">
              <a:spcBef>
                <a:spcPts val="600"/>
              </a:spcBef>
            </a:pPr>
            <a:r>
              <a:rPr lang="en-US" sz="1200" dirty="0">
                <a:solidFill>
                  <a:srgbClr val="297FD5"/>
                </a:solidFill>
              </a:rPr>
              <a:t>Good crystalline quality</a:t>
            </a:r>
          </a:p>
          <a:p>
            <a:pPr algn="ctr">
              <a:spcBef>
                <a:spcPts val="600"/>
              </a:spcBef>
            </a:pPr>
            <a:r>
              <a:rPr lang="en-US" sz="1200" dirty="0">
                <a:solidFill>
                  <a:srgbClr val="297FD5"/>
                </a:solidFill>
              </a:rPr>
              <a:t>Low defect/impurity density</a:t>
            </a:r>
          </a:p>
        </p:txBody>
      </p:sp>
      <p:pic>
        <p:nvPicPr>
          <p:cNvPr id="21" name="Image 20" descr="label-ANR-bleu-CMJN.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99051" y="2614431"/>
            <a:ext cx="521882" cy="540000"/>
          </a:xfrm>
          <a:prstGeom prst="rect">
            <a:avLst/>
          </a:prstGeom>
        </p:spPr>
      </p:pic>
      <p:pic>
        <p:nvPicPr>
          <p:cNvPr id="22" name="Graphic 12">
            <a:extLst>
              <a:ext uri="{FF2B5EF4-FFF2-40B4-BE49-F238E27FC236}">
                <a16:creationId xmlns="" xmlns:a16="http://schemas.microsoft.com/office/drawing/2014/main" id="{EDE28B51-E354-4EDC-9C6E-F03F0B98997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170168" y="4214539"/>
            <a:ext cx="979648" cy="468000"/>
          </a:xfrm>
          <a:prstGeom prst="rect">
            <a:avLst/>
          </a:prstGeom>
        </p:spPr>
      </p:pic>
      <p:pic>
        <p:nvPicPr>
          <p:cNvPr id="23" name="Image 2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37407" y="4942592"/>
            <a:ext cx="645171" cy="468000"/>
          </a:xfrm>
          <a:prstGeom prst="rect">
            <a:avLst/>
          </a:prstGeom>
        </p:spPr>
      </p:pic>
      <p:pic>
        <p:nvPicPr>
          <p:cNvPr id="24" name="Picture 2"/>
          <p:cNvPicPr>
            <a:picLocks noChangeAspect="1" noChangeArrowheads="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b="-2857"/>
          <a:stretch/>
        </p:blipFill>
        <p:spPr bwMode="auto">
          <a:xfrm>
            <a:off x="8316788" y="3414485"/>
            <a:ext cx="686408"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 2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299992" y="1634377"/>
            <a:ext cx="720000" cy="720000"/>
          </a:xfrm>
          <a:prstGeom prst="rect">
            <a:avLst/>
          </a:prstGeom>
        </p:spPr>
      </p:pic>
      <p:sp>
        <p:nvSpPr>
          <p:cNvPr id="26" name="Rectangle 25"/>
          <p:cNvSpPr/>
          <p:nvPr/>
        </p:nvSpPr>
        <p:spPr>
          <a:xfrm>
            <a:off x="6138874" y="6110794"/>
            <a:ext cx="1353256" cy="253916"/>
          </a:xfrm>
          <a:prstGeom prst="rect">
            <a:avLst/>
          </a:prstGeom>
        </p:spPr>
        <p:txBody>
          <a:bodyPr wrap="none">
            <a:spAutoFit/>
          </a:bodyPr>
          <a:lstStyle/>
          <a:p>
            <a:r>
              <a:rPr lang="fr-FR" sz="1050" dirty="0">
                <a:solidFill>
                  <a:srgbClr val="297FD5"/>
                </a:solidFill>
              </a:rPr>
              <a:t>Au/</a:t>
            </a:r>
            <a:r>
              <a:rPr lang="fr-FR" sz="1050" dirty="0" err="1">
                <a:solidFill>
                  <a:srgbClr val="297FD5"/>
                </a:solidFill>
              </a:rPr>
              <a:t>hBN</a:t>
            </a:r>
            <a:r>
              <a:rPr lang="fr-FR" sz="1050" dirty="0">
                <a:solidFill>
                  <a:srgbClr val="297FD5"/>
                </a:solidFill>
              </a:rPr>
              <a:t>/Au </a:t>
            </a:r>
            <a:r>
              <a:rPr lang="fr-FR" sz="1050" dirty="0" err="1">
                <a:solidFill>
                  <a:srgbClr val="297FD5"/>
                </a:solidFill>
              </a:rPr>
              <a:t>capacitor</a:t>
            </a:r>
            <a:endParaRPr lang="fr-FR" sz="1050" dirty="0">
              <a:solidFill>
                <a:srgbClr val="297FD5"/>
              </a:solidFill>
            </a:endParaRPr>
          </a:p>
        </p:txBody>
      </p:sp>
      <p:sp>
        <p:nvSpPr>
          <p:cNvPr id="27" name="Rectangle 26"/>
          <p:cNvSpPr/>
          <p:nvPr/>
        </p:nvSpPr>
        <p:spPr>
          <a:xfrm>
            <a:off x="692604" y="6171568"/>
            <a:ext cx="1295547" cy="253916"/>
          </a:xfrm>
          <a:prstGeom prst="rect">
            <a:avLst/>
          </a:prstGeom>
        </p:spPr>
        <p:txBody>
          <a:bodyPr wrap="none">
            <a:spAutoFit/>
          </a:bodyPr>
          <a:lstStyle/>
          <a:p>
            <a:r>
              <a:rPr lang="en-GB" sz="1050" dirty="0">
                <a:solidFill>
                  <a:srgbClr val="297FD5"/>
                </a:solidFill>
              </a:rPr>
              <a:t>TMDs Encapsulation</a:t>
            </a:r>
            <a:endParaRPr lang="fr-FR" sz="1050" dirty="0">
              <a:solidFill>
                <a:srgbClr val="297FD5"/>
              </a:solidFill>
            </a:endParaRPr>
          </a:p>
        </p:txBody>
      </p:sp>
      <p:pic>
        <p:nvPicPr>
          <p:cNvPr id="29" name="Picture 7">
            <a:extLst>
              <a:ext uri="{FF2B5EF4-FFF2-40B4-BE49-F238E27FC236}">
                <a16:creationId xmlns="" xmlns:a16="http://schemas.microsoft.com/office/drawing/2014/main" id="{781CEF48-FA24-4016-AC13-B4B81F21BA37}"/>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29002" y="663415"/>
            <a:ext cx="1353333"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Tree>
    <p:extLst>
      <p:ext uri="{BB962C8B-B14F-4D97-AF65-F5344CB8AC3E}">
        <p14:creationId xmlns:p14="http://schemas.microsoft.com/office/powerpoint/2010/main" val="416634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Object 14"/>
          <p:cNvGraphicFramePr>
            <a:graphicFrameLocks noChangeAspect="1"/>
          </p:cNvGraphicFramePr>
          <p:nvPr>
            <p:extLst>
              <p:ext uri="{D42A27DB-BD31-4B8C-83A1-F6EECF244321}">
                <p14:modId xmlns:p14="http://schemas.microsoft.com/office/powerpoint/2010/main" val="4141696750"/>
              </p:ext>
            </p:extLst>
          </p:nvPr>
        </p:nvGraphicFramePr>
        <p:xfrm>
          <a:off x="6156176" y="3694931"/>
          <a:ext cx="3087727" cy="2052000"/>
        </p:xfrm>
        <a:graphic>
          <a:graphicData uri="http://schemas.openxmlformats.org/presentationml/2006/ole">
            <mc:AlternateContent xmlns:mc="http://schemas.openxmlformats.org/markup-compatibility/2006">
              <mc:Choice xmlns:v="urn:schemas-microsoft-com:vml" Requires="v">
                <p:oleObj spid="_x0000_s9258" name="Graph" r:id="rId3" imgW="4754880" imgH="2926080" progId="Origin50.Graph">
                  <p:embed/>
                </p:oleObj>
              </mc:Choice>
              <mc:Fallback>
                <p:oleObj name="Graph" r:id="rId3" imgW="4754880" imgH="2926080" progId="Origin50.Graph">
                  <p:embed/>
                  <p:pic>
                    <p:nvPicPr>
                      <p:cNvPr id="73" name="Object 14"/>
                      <p:cNvPicPr>
                        <a:picLocks noChangeAspect="1" noChangeArrowheads="1"/>
                      </p:cNvPicPr>
                      <p:nvPr/>
                    </p:nvPicPr>
                    <p:blipFill>
                      <a:blip r:embed="rId4"/>
                      <a:srcRect/>
                      <a:stretch>
                        <a:fillRect/>
                      </a:stretch>
                    </p:blipFill>
                    <p:spPr bwMode="auto">
                      <a:xfrm>
                        <a:off x="6156176" y="3694931"/>
                        <a:ext cx="3087727" cy="2052000"/>
                      </a:xfrm>
                      <a:prstGeom prst="rect">
                        <a:avLst/>
                      </a:prstGeom>
                      <a:noFill/>
                      <a:ln>
                        <a:noFill/>
                      </a:ln>
                    </p:spPr>
                  </p:pic>
                </p:oleObj>
              </mc:Fallback>
            </mc:AlternateContent>
          </a:graphicData>
        </a:graphic>
      </p:graphicFrame>
      <p:grpSp>
        <p:nvGrpSpPr>
          <p:cNvPr id="5" name="Groupe 4"/>
          <p:cNvGrpSpPr/>
          <p:nvPr/>
        </p:nvGrpSpPr>
        <p:grpSpPr>
          <a:xfrm flipH="1" flipV="1">
            <a:off x="1805974" y="3690123"/>
            <a:ext cx="1412268" cy="318101"/>
            <a:chOff x="19370258" y="26537154"/>
            <a:chExt cx="2289337" cy="567691"/>
          </a:xfrm>
          <a:solidFill>
            <a:schemeClr val="accent5">
              <a:lumMod val="20000"/>
              <a:lumOff val="80000"/>
            </a:schemeClr>
          </a:solidFill>
        </p:grpSpPr>
        <p:sp>
          <p:nvSpPr>
            <p:cNvPr id="63" name="Flèche courbée vers le haut 62"/>
            <p:cNvSpPr/>
            <p:nvPr/>
          </p:nvSpPr>
          <p:spPr>
            <a:xfrm>
              <a:off x="19879049" y="26576062"/>
              <a:ext cx="1780546" cy="376590"/>
            </a:xfrm>
            <a:prstGeom prst="curvedUpArrow">
              <a:avLst/>
            </a:prstGeom>
            <a:grp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4" name="Rectangle 63"/>
            <p:cNvSpPr/>
            <p:nvPr/>
          </p:nvSpPr>
          <p:spPr>
            <a:xfrm>
              <a:off x="19370258" y="26537154"/>
              <a:ext cx="1340158" cy="567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p:cNvGrpSpPr/>
          <p:nvPr/>
        </p:nvGrpSpPr>
        <p:grpSpPr>
          <a:xfrm>
            <a:off x="1851710" y="2567355"/>
            <a:ext cx="1214054" cy="318101"/>
            <a:chOff x="19015929" y="26537154"/>
            <a:chExt cx="1968025" cy="567691"/>
          </a:xfrm>
          <a:solidFill>
            <a:schemeClr val="bg1"/>
          </a:solidFill>
        </p:grpSpPr>
        <p:sp>
          <p:nvSpPr>
            <p:cNvPr id="61" name="Flèche courbée vers le haut 60"/>
            <p:cNvSpPr/>
            <p:nvPr/>
          </p:nvSpPr>
          <p:spPr>
            <a:xfrm>
              <a:off x="19203407" y="26592693"/>
              <a:ext cx="1780547" cy="376590"/>
            </a:xfrm>
            <a:prstGeom prst="curvedUp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2" name="Rectangle 61"/>
            <p:cNvSpPr/>
            <p:nvPr/>
          </p:nvSpPr>
          <p:spPr>
            <a:xfrm>
              <a:off x="19015929" y="26537154"/>
              <a:ext cx="1340158" cy="56769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7" name="Objet 6"/>
          <p:cNvGraphicFramePr>
            <a:graphicFrameLocks noChangeAspect="1"/>
          </p:cNvGraphicFramePr>
          <p:nvPr>
            <p:extLst>
              <p:ext uri="{D42A27DB-BD31-4B8C-83A1-F6EECF244321}">
                <p14:modId xmlns:p14="http://schemas.microsoft.com/office/powerpoint/2010/main" val="2888216666"/>
              </p:ext>
            </p:extLst>
          </p:nvPr>
        </p:nvGraphicFramePr>
        <p:xfrm>
          <a:off x="3400167" y="1916679"/>
          <a:ext cx="1459865" cy="867409"/>
        </p:xfrm>
        <a:graphic>
          <a:graphicData uri="http://schemas.openxmlformats.org/presentationml/2006/ole">
            <mc:AlternateContent xmlns:mc="http://schemas.openxmlformats.org/markup-compatibility/2006">
              <mc:Choice xmlns:v="urn:schemas-microsoft-com:vml" Requires="v">
                <p:oleObj spid="_x0000_s9259" name="ISIS/Draw Sketch" r:id="rId5" imgW="1266480" imgH="828360" progId="ISISServer">
                  <p:embed/>
                </p:oleObj>
              </mc:Choice>
              <mc:Fallback>
                <p:oleObj name="ISIS/Draw Sketch" r:id="rId5" imgW="1266480" imgH="828360" progId="ISISServer">
                  <p:embed/>
                  <p:pic>
                    <p:nvPicPr>
                      <p:cNvPr id="7" name="Objet 6"/>
                      <p:cNvPicPr/>
                      <p:nvPr/>
                    </p:nvPicPr>
                    <p:blipFill>
                      <a:blip r:embed="rId6"/>
                      <a:stretch>
                        <a:fillRect/>
                      </a:stretch>
                    </p:blipFill>
                    <p:spPr>
                      <a:xfrm>
                        <a:off x="3400167" y="1916679"/>
                        <a:ext cx="1459865" cy="867409"/>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1480350119"/>
              </p:ext>
            </p:extLst>
          </p:nvPr>
        </p:nvGraphicFramePr>
        <p:xfrm>
          <a:off x="663863" y="1775998"/>
          <a:ext cx="1310970" cy="1270856"/>
        </p:xfrm>
        <a:graphic>
          <a:graphicData uri="http://schemas.openxmlformats.org/presentationml/2006/ole">
            <mc:AlternateContent xmlns:mc="http://schemas.openxmlformats.org/markup-compatibility/2006">
              <mc:Choice xmlns:v="urn:schemas-microsoft-com:vml" Requires="v">
                <p:oleObj spid="_x0000_s9260" name="ISIS/Draw Sketch" r:id="rId7" imgW="1133280" imgH="1209600" progId="ISISServer">
                  <p:embed/>
                </p:oleObj>
              </mc:Choice>
              <mc:Fallback>
                <p:oleObj name="ISIS/Draw Sketch" r:id="rId7" imgW="1133280" imgH="1209600" progId="ISISServer">
                  <p:embed/>
                  <p:pic>
                    <p:nvPicPr>
                      <p:cNvPr id="8" name="Objet 7"/>
                      <p:cNvPicPr/>
                      <p:nvPr/>
                    </p:nvPicPr>
                    <p:blipFill>
                      <a:blip r:embed="rId8"/>
                      <a:stretch>
                        <a:fillRect/>
                      </a:stretch>
                    </p:blipFill>
                    <p:spPr>
                      <a:xfrm>
                        <a:off x="663863" y="1775998"/>
                        <a:ext cx="1310970" cy="1270856"/>
                      </a:xfrm>
                      <a:prstGeom prst="rect">
                        <a:avLst/>
                      </a:prstGeom>
                    </p:spPr>
                  </p:pic>
                </p:oleObj>
              </mc:Fallback>
            </mc:AlternateContent>
          </a:graphicData>
        </a:graphic>
      </p:graphicFrame>
      <p:sp>
        <p:nvSpPr>
          <p:cNvPr id="9" name="Rectangle 8"/>
          <p:cNvSpPr/>
          <p:nvPr/>
        </p:nvSpPr>
        <p:spPr>
          <a:xfrm>
            <a:off x="1179644" y="3212941"/>
            <a:ext cx="900000" cy="129345"/>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966471" y="3212941"/>
            <a:ext cx="900000" cy="129345"/>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courbée vers la gauche 10"/>
          <p:cNvSpPr/>
          <p:nvPr/>
        </p:nvSpPr>
        <p:spPr>
          <a:xfrm rot="19668171">
            <a:off x="1507637" y="2678344"/>
            <a:ext cx="266496" cy="504308"/>
          </a:xfrm>
          <a:prstGeom prst="curvedLeftArrow">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gauche 11"/>
          <p:cNvSpPr/>
          <p:nvPr/>
        </p:nvSpPr>
        <p:spPr>
          <a:xfrm rot="1931829" flipH="1">
            <a:off x="3298009" y="2678344"/>
            <a:ext cx="266496" cy="504308"/>
          </a:xfrm>
          <a:prstGeom prst="curvedLeftArrow">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gauche 12"/>
          <p:cNvSpPr/>
          <p:nvPr/>
        </p:nvSpPr>
        <p:spPr>
          <a:xfrm rot="16200000">
            <a:off x="2325863" y="2316158"/>
            <a:ext cx="381402" cy="1289821"/>
          </a:xfrm>
          <a:prstGeom prst="curvedLeftArrow">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rot="16200000" flipH="1" flipV="1">
            <a:off x="2260183" y="2942217"/>
            <a:ext cx="381402" cy="1289821"/>
          </a:xfrm>
          <a:prstGeom prst="curvedLeftArrow">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2345152" y="2208024"/>
            <a:ext cx="981359" cy="338554"/>
          </a:xfrm>
          <a:prstGeom prst="rect">
            <a:avLst/>
          </a:prstGeom>
          <a:noFill/>
        </p:spPr>
        <p:txBody>
          <a:bodyPr wrap="none" rtlCol="0">
            <a:spAutoFit/>
          </a:bodyPr>
          <a:lstStyle/>
          <a:p>
            <a:r>
              <a:rPr lang="fr-FR" sz="1600" dirty="0" err="1"/>
              <a:t>ClSi</a:t>
            </a:r>
            <a:r>
              <a:rPr lang="fr-FR" sz="1600" dirty="0"/>
              <a:t>(CH</a:t>
            </a:r>
            <a:r>
              <a:rPr lang="fr-FR" sz="1600" baseline="-25000" dirty="0"/>
              <a:t>3</a:t>
            </a:r>
            <a:r>
              <a:rPr lang="fr-FR" sz="1600" dirty="0"/>
              <a:t>)</a:t>
            </a:r>
            <a:r>
              <a:rPr lang="fr-FR" sz="1600" baseline="-25000" dirty="0"/>
              <a:t>3</a:t>
            </a:r>
          </a:p>
        </p:txBody>
      </p:sp>
      <p:sp>
        <p:nvSpPr>
          <p:cNvPr id="16" name="ZoneTexte 15"/>
          <p:cNvSpPr txBox="1"/>
          <p:nvPr/>
        </p:nvSpPr>
        <p:spPr>
          <a:xfrm>
            <a:off x="971600" y="3788425"/>
            <a:ext cx="981359" cy="338554"/>
          </a:xfrm>
          <a:prstGeom prst="rect">
            <a:avLst/>
          </a:prstGeom>
          <a:noFill/>
        </p:spPr>
        <p:txBody>
          <a:bodyPr wrap="none" rtlCol="0">
            <a:spAutoFit/>
          </a:bodyPr>
          <a:lstStyle/>
          <a:p>
            <a:r>
              <a:rPr lang="fr-FR" sz="1600" dirty="0" err="1"/>
              <a:t>ClSi</a:t>
            </a:r>
            <a:r>
              <a:rPr lang="fr-FR" sz="1600" dirty="0"/>
              <a:t>(CH</a:t>
            </a:r>
            <a:r>
              <a:rPr lang="fr-FR" sz="1600" baseline="-25000" dirty="0"/>
              <a:t>3</a:t>
            </a:r>
            <a:r>
              <a:rPr lang="fr-FR" sz="1600" dirty="0"/>
              <a:t>)</a:t>
            </a:r>
            <a:r>
              <a:rPr lang="fr-FR" sz="1600" baseline="-25000" dirty="0"/>
              <a:t>3</a:t>
            </a:r>
          </a:p>
        </p:txBody>
      </p:sp>
      <p:sp>
        <p:nvSpPr>
          <p:cNvPr id="17" name="ZoneTexte 16"/>
          <p:cNvSpPr txBox="1"/>
          <p:nvPr/>
        </p:nvSpPr>
        <p:spPr>
          <a:xfrm>
            <a:off x="2109505" y="2799878"/>
            <a:ext cx="784958" cy="400110"/>
          </a:xfrm>
          <a:prstGeom prst="rect">
            <a:avLst/>
          </a:prstGeom>
          <a:noFill/>
        </p:spPr>
        <p:txBody>
          <a:bodyPr wrap="none" rtlCol="0">
            <a:spAutoFit/>
          </a:bodyPr>
          <a:lstStyle/>
          <a:p>
            <a:r>
              <a:rPr lang="fr-FR" sz="2000" dirty="0"/>
              <a:t>Purge</a:t>
            </a:r>
          </a:p>
        </p:txBody>
      </p:sp>
      <p:sp>
        <p:nvSpPr>
          <p:cNvPr id="18" name="ZoneTexte 17"/>
          <p:cNvSpPr txBox="1"/>
          <p:nvPr/>
        </p:nvSpPr>
        <p:spPr>
          <a:xfrm>
            <a:off x="2102375" y="3405115"/>
            <a:ext cx="784958" cy="400110"/>
          </a:xfrm>
          <a:prstGeom prst="rect">
            <a:avLst/>
          </a:prstGeom>
          <a:noFill/>
        </p:spPr>
        <p:txBody>
          <a:bodyPr wrap="none" rtlCol="0">
            <a:spAutoFit/>
          </a:bodyPr>
          <a:lstStyle/>
          <a:p>
            <a:r>
              <a:rPr lang="fr-FR" sz="2000" dirty="0"/>
              <a:t>Purge</a:t>
            </a:r>
          </a:p>
        </p:txBody>
      </p:sp>
      <p:sp>
        <p:nvSpPr>
          <p:cNvPr id="19" name="Flèche courbée vers la gauche 18"/>
          <p:cNvSpPr/>
          <p:nvPr/>
        </p:nvSpPr>
        <p:spPr>
          <a:xfrm>
            <a:off x="3059832" y="3572718"/>
            <a:ext cx="412230" cy="630044"/>
          </a:xfrm>
          <a:prstGeom prst="curvedLeftArrow">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Rectangle 19"/>
          <p:cNvSpPr/>
          <p:nvPr/>
        </p:nvSpPr>
        <p:spPr>
          <a:xfrm>
            <a:off x="600219" y="5587039"/>
            <a:ext cx="3930819" cy="129345"/>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4281337" y="3334891"/>
            <a:ext cx="1442791" cy="601384"/>
          </a:xfrm>
          <a:prstGeom prst="rightArrow">
            <a:avLst/>
          </a:prstGeom>
          <a:solidFill>
            <a:schemeClr val="accent5">
              <a:lumMod val="20000"/>
              <a:lumOff val="80000"/>
            </a:schemeClr>
          </a:solidFill>
          <a:ln>
            <a:solidFill>
              <a:srgbClr val="2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p:cNvGrpSpPr>
            <a:grpSpLocks noChangeAspect="1"/>
          </p:cNvGrpSpPr>
          <p:nvPr/>
        </p:nvGrpSpPr>
        <p:grpSpPr>
          <a:xfrm>
            <a:off x="5997172" y="1063196"/>
            <a:ext cx="2661287" cy="1479607"/>
            <a:chOff x="24839179" y="22521865"/>
            <a:chExt cx="5212080" cy="3190218"/>
          </a:xfrm>
        </p:grpSpPr>
        <p:grpSp>
          <p:nvGrpSpPr>
            <p:cNvPr id="53" name="Group 39"/>
            <p:cNvGrpSpPr>
              <a:grpSpLocks noChangeAspect="1"/>
            </p:cNvGrpSpPr>
            <p:nvPr/>
          </p:nvGrpSpPr>
          <p:grpSpPr>
            <a:xfrm>
              <a:off x="24839179" y="22521865"/>
              <a:ext cx="5212080" cy="3190218"/>
              <a:chOff x="-4267200" y="0"/>
              <a:chExt cx="6858000" cy="4197655"/>
            </a:xfrm>
          </p:grpSpPr>
          <p:pic>
            <p:nvPicPr>
              <p:cNvPr id="56" name="Picture 3"/>
              <p:cNvPicPr>
                <a:picLocks noChangeAspect="1"/>
              </p:cNvPicPr>
              <p:nvPr/>
            </p:nvPicPr>
            <p:blipFill rotWithShape="1">
              <a:blip r:embed="rId9" cstate="print">
                <a:extLst>
                  <a:ext uri="{28A0092B-C50C-407E-A947-70E740481C1C}">
                    <a14:useLocalDpi xmlns:a14="http://schemas.microsoft.com/office/drawing/2010/main" val="0"/>
                  </a:ext>
                </a:extLst>
              </a:blip>
              <a:srcRect t="7778" b="31014"/>
              <a:stretch/>
            </p:blipFill>
            <p:spPr>
              <a:xfrm>
                <a:off x="-4267200" y="0"/>
                <a:ext cx="6858000" cy="4197655"/>
              </a:xfrm>
              <a:prstGeom prst="rect">
                <a:avLst/>
              </a:prstGeom>
              <a:ln>
                <a:noFill/>
              </a:ln>
            </p:spPr>
          </p:pic>
          <p:sp>
            <p:nvSpPr>
              <p:cNvPr id="57" name="Rectangle 56"/>
              <p:cNvSpPr/>
              <p:nvPr/>
            </p:nvSpPr>
            <p:spPr>
              <a:xfrm>
                <a:off x="1115114" y="3786869"/>
                <a:ext cx="990000" cy="1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8" name="TextBox 6"/>
              <p:cNvSpPr txBox="1"/>
              <p:nvPr/>
            </p:nvSpPr>
            <p:spPr>
              <a:xfrm>
                <a:off x="616180" y="3043615"/>
                <a:ext cx="1896889" cy="873165"/>
              </a:xfrm>
              <a:prstGeom prst="rect">
                <a:avLst/>
              </a:prstGeom>
              <a:noFill/>
              <a:ln>
                <a:noFill/>
              </a:ln>
            </p:spPr>
            <p:txBody>
              <a:bodyPr wrap="none" rtlCol="0">
                <a:spAutoFit/>
              </a:bodyPr>
              <a:lstStyle/>
              <a:p>
                <a:r>
                  <a:rPr lang="en-US" sz="1400" dirty="0">
                    <a:latin typeface="+mj-lt"/>
                    <a:cs typeface="Times New Roman" panose="02020603050405020304" pitchFamily="18" charset="0"/>
                  </a:rPr>
                  <a:t>100 nm</a:t>
                </a:r>
              </a:p>
            </p:txBody>
          </p:sp>
          <p:cxnSp>
            <p:nvCxnSpPr>
              <p:cNvPr id="59" name="Straight Connector 7"/>
              <p:cNvCxnSpPr/>
              <p:nvPr/>
            </p:nvCxnSpPr>
            <p:spPr>
              <a:xfrm>
                <a:off x="-953194" y="2389639"/>
                <a:ext cx="453675" cy="1569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TextBox 23"/>
              <p:cNvSpPr txBox="1"/>
              <p:nvPr/>
            </p:nvSpPr>
            <p:spPr>
              <a:xfrm>
                <a:off x="-785015" y="2455027"/>
                <a:ext cx="829303" cy="711004"/>
              </a:xfrm>
              <a:prstGeom prst="rect">
                <a:avLst/>
              </a:prstGeom>
              <a:noFill/>
              <a:ln>
                <a:noFill/>
              </a:ln>
            </p:spPr>
            <p:txBody>
              <a:bodyPr wrap="none" rtlCol="0">
                <a:spAutoFit/>
              </a:bodyPr>
              <a:lstStyle/>
              <a:p>
                <a:r>
                  <a:rPr lang="en-US" altLang="zh-CN" sz="1600" b="1" dirty="0">
                    <a:solidFill>
                      <a:schemeClr val="accent6"/>
                    </a:solidFill>
                    <a:latin typeface="+mj-lt"/>
                    <a:cs typeface="Times New Roman" panose="02020603050405020304" pitchFamily="18" charset="0"/>
                  </a:rPr>
                  <a:t>BN</a:t>
                </a:r>
                <a:endParaRPr lang="en-US" sz="1600" b="1" dirty="0">
                  <a:solidFill>
                    <a:schemeClr val="accent6"/>
                  </a:solidFill>
                  <a:latin typeface="+mj-lt"/>
                  <a:cs typeface="Times New Roman" panose="02020603050405020304" pitchFamily="18" charset="0"/>
                </a:endParaRPr>
              </a:p>
            </p:txBody>
          </p:sp>
        </p:grpSp>
        <p:cxnSp>
          <p:nvCxnSpPr>
            <p:cNvPr id="54" name="Straight Connector 7"/>
            <p:cNvCxnSpPr/>
            <p:nvPr/>
          </p:nvCxnSpPr>
          <p:spPr>
            <a:xfrm>
              <a:off x="27270570" y="24698030"/>
              <a:ext cx="344794" cy="11924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27423639" y="24385227"/>
              <a:ext cx="95116" cy="36004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4" name="Groupe 23"/>
          <p:cNvGrpSpPr>
            <a:grpSpLocks noChangeAspect="1"/>
          </p:cNvGrpSpPr>
          <p:nvPr/>
        </p:nvGrpSpPr>
        <p:grpSpPr>
          <a:xfrm>
            <a:off x="5465507" y="4126979"/>
            <a:ext cx="1779176" cy="1581459"/>
            <a:chOff x="25214000" y="25211464"/>
            <a:chExt cx="3353620" cy="3281755"/>
          </a:xfrm>
        </p:grpSpPr>
        <p:grpSp>
          <p:nvGrpSpPr>
            <p:cNvPr id="37" name="Groupe 36"/>
            <p:cNvGrpSpPr>
              <a:grpSpLocks noChangeAspect="1"/>
            </p:cNvGrpSpPr>
            <p:nvPr/>
          </p:nvGrpSpPr>
          <p:grpSpPr>
            <a:xfrm>
              <a:off x="25214000" y="25211464"/>
              <a:ext cx="3353620" cy="3281755"/>
              <a:chOff x="2852601" y="-10748949"/>
              <a:chExt cx="7214193" cy="7059601"/>
            </a:xfrm>
          </p:grpSpPr>
          <p:sp>
            <p:nvSpPr>
              <p:cNvPr id="41" name="TextBox 67"/>
              <p:cNvSpPr txBox="1"/>
              <p:nvPr/>
            </p:nvSpPr>
            <p:spPr>
              <a:xfrm>
                <a:off x="2990687" y="-5231868"/>
                <a:ext cx="1834174" cy="1118754"/>
              </a:xfrm>
              <a:prstGeom prst="rect">
                <a:avLst/>
              </a:prstGeom>
              <a:noFill/>
            </p:spPr>
            <p:txBody>
              <a:bodyPr wrap="none" rtlCol="0">
                <a:spAutoFit/>
              </a:bodyPr>
              <a:lstStyle/>
              <a:p>
                <a:pPr algn="ctr"/>
                <a:r>
                  <a:rPr lang="en-US" sz="1600" dirty="0">
                    <a:solidFill>
                      <a:schemeClr val="bg1"/>
                    </a:solidFill>
                    <a:latin typeface="+mj-lt"/>
                    <a:cs typeface="Times New Roman" panose="02020603050405020304" pitchFamily="18" charset="0"/>
                  </a:rPr>
                  <a:t>2 </a:t>
                </a:r>
                <a:r>
                  <a:rPr lang="en-US" altLang="zh-CN" sz="1600" dirty="0" err="1">
                    <a:solidFill>
                      <a:schemeClr val="bg1"/>
                    </a:solidFill>
                    <a:latin typeface="+mj-lt"/>
                    <a:cs typeface="Times New Roman" panose="02020603050405020304" pitchFamily="18" charset="0"/>
                  </a:rPr>
                  <a:t>μm</a:t>
                </a:r>
                <a:endParaRPr lang="en-US" sz="1600" dirty="0">
                  <a:solidFill>
                    <a:schemeClr val="bg1"/>
                  </a:solidFill>
                  <a:latin typeface="+mj-lt"/>
                  <a:cs typeface="Times New Roman" panose="02020603050405020304" pitchFamily="18" charset="0"/>
                </a:endParaRPr>
              </a:p>
            </p:txBody>
          </p:sp>
          <p:sp>
            <p:nvSpPr>
              <p:cNvPr id="42" name="Rectangle 41"/>
              <p:cNvSpPr/>
              <p:nvPr/>
            </p:nvSpPr>
            <p:spPr>
              <a:xfrm>
                <a:off x="3418171" y="-4067838"/>
                <a:ext cx="979201" cy="151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0" name="Picture 4" descr="E:\word files\Communications\20170302\HWJ1170_PC_AA30.t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021" t="9808" r="18571" b="11373"/>
              <a:stretch/>
            </p:blipFill>
            <p:spPr bwMode="auto">
              <a:xfrm>
                <a:off x="2852601" y="-10748949"/>
                <a:ext cx="7214193" cy="705960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p:cNvSpPr/>
            <p:nvPr/>
          </p:nvSpPr>
          <p:spPr>
            <a:xfrm>
              <a:off x="28289638" y="27346171"/>
              <a:ext cx="85842" cy="15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5" name="Objet 24"/>
          <p:cNvGraphicFramePr>
            <a:graphicFrameLocks noChangeAspect="1"/>
          </p:cNvGraphicFramePr>
          <p:nvPr>
            <p:extLst>
              <p:ext uri="{D42A27DB-BD31-4B8C-83A1-F6EECF244321}">
                <p14:modId xmlns:p14="http://schemas.microsoft.com/office/powerpoint/2010/main" val="2692443114"/>
              </p:ext>
            </p:extLst>
          </p:nvPr>
        </p:nvGraphicFramePr>
        <p:xfrm>
          <a:off x="5436096" y="2095846"/>
          <a:ext cx="2214251" cy="1391889"/>
        </p:xfrm>
        <a:graphic>
          <a:graphicData uri="http://schemas.openxmlformats.org/presentationml/2006/ole">
            <mc:AlternateContent xmlns:mc="http://schemas.openxmlformats.org/markup-compatibility/2006">
              <mc:Choice xmlns:v="urn:schemas-microsoft-com:vml" Requires="v">
                <p:oleObj spid="_x0000_s9261" name="ISIS/Draw Sketch" r:id="rId11" imgW="2752560" imgH="1904760" progId="ISISServer">
                  <p:embed/>
                </p:oleObj>
              </mc:Choice>
              <mc:Fallback>
                <p:oleObj name="ISIS/Draw Sketch" r:id="rId11" imgW="2752560" imgH="1904760" progId="ISISServer">
                  <p:embed/>
                  <p:pic>
                    <p:nvPicPr>
                      <p:cNvPr id="25" name="Objet 24"/>
                      <p:cNvPicPr/>
                      <p:nvPr/>
                    </p:nvPicPr>
                    <p:blipFill>
                      <a:blip r:embed="rId12"/>
                      <a:stretch>
                        <a:fillRect/>
                      </a:stretch>
                    </p:blipFill>
                    <p:spPr>
                      <a:xfrm>
                        <a:off x="5436096" y="2095846"/>
                        <a:ext cx="2214251" cy="1391889"/>
                      </a:xfrm>
                      <a:prstGeom prst="rect">
                        <a:avLst/>
                      </a:prstGeom>
                    </p:spPr>
                  </p:pic>
                </p:oleObj>
              </mc:Fallback>
            </mc:AlternateContent>
          </a:graphicData>
        </a:graphic>
      </p:graphicFrame>
      <p:sp>
        <p:nvSpPr>
          <p:cNvPr id="26" name="ZoneTexte 25"/>
          <p:cNvSpPr txBox="1"/>
          <p:nvPr/>
        </p:nvSpPr>
        <p:spPr>
          <a:xfrm>
            <a:off x="4211960" y="3450917"/>
            <a:ext cx="1362874" cy="369332"/>
          </a:xfrm>
          <a:prstGeom prst="rect">
            <a:avLst/>
          </a:prstGeom>
          <a:noFill/>
        </p:spPr>
        <p:txBody>
          <a:bodyPr wrap="none" rtlCol="0">
            <a:spAutoFit/>
          </a:bodyPr>
          <a:lstStyle/>
          <a:p>
            <a:r>
              <a:rPr lang="fr-FR" dirty="0"/>
              <a:t>II- </a:t>
            </a:r>
            <a:r>
              <a:rPr lang="fr-FR" dirty="0" err="1"/>
              <a:t>Annealing</a:t>
            </a:r>
            <a:endParaRPr lang="fr-FR" dirty="0"/>
          </a:p>
        </p:txBody>
      </p:sp>
      <p:sp>
        <p:nvSpPr>
          <p:cNvPr id="27" name="ZoneTexte 26"/>
          <p:cNvSpPr txBox="1"/>
          <p:nvPr/>
        </p:nvSpPr>
        <p:spPr>
          <a:xfrm>
            <a:off x="6012160" y="3435528"/>
            <a:ext cx="2731966" cy="400110"/>
          </a:xfrm>
          <a:prstGeom prst="rect">
            <a:avLst/>
          </a:prstGeom>
          <a:noFill/>
        </p:spPr>
        <p:txBody>
          <a:bodyPr wrap="none" rtlCol="0">
            <a:spAutoFit/>
          </a:bodyPr>
          <a:lstStyle/>
          <a:p>
            <a:r>
              <a:rPr lang="fr-FR" sz="2000" dirty="0"/>
              <a:t>BN films/nanostructures</a:t>
            </a:r>
          </a:p>
        </p:txBody>
      </p:sp>
      <p:sp>
        <p:nvSpPr>
          <p:cNvPr id="28" name="ZoneTexte 27"/>
          <p:cNvSpPr txBox="1"/>
          <p:nvPr/>
        </p:nvSpPr>
        <p:spPr>
          <a:xfrm>
            <a:off x="611560" y="5711155"/>
            <a:ext cx="4051494" cy="400110"/>
          </a:xfrm>
          <a:prstGeom prst="rect">
            <a:avLst/>
          </a:prstGeom>
          <a:noFill/>
        </p:spPr>
        <p:txBody>
          <a:bodyPr wrap="none" rtlCol="0">
            <a:spAutoFit/>
          </a:bodyPr>
          <a:lstStyle/>
          <a:p>
            <a:r>
              <a:rPr lang="fr-FR" sz="2000" dirty="0"/>
              <a:t>I- </a:t>
            </a:r>
            <a:r>
              <a:rPr lang="fr-FR" sz="2000" dirty="0" err="1"/>
              <a:t>Deposition</a:t>
            </a:r>
            <a:r>
              <a:rPr lang="fr-FR" sz="2000" dirty="0"/>
              <a:t> of </a:t>
            </a:r>
            <a:r>
              <a:rPr lang="fr-FR" sz="2000" dirty="0" err="1"/>
              <a:t>polyborazine</a:t>
            </a:r>
            <a:r>
              <a:rPr lang="fr-FR" sz="2000" dirty="0"/>
              <a:t> at 80 °C</a:t>
            </a:r>
          </a:p>
        </p:txBody>
      </p:sp>
      <p:sp>
        <p:nvSpPr>
          <p:cNvPr id="29" name="ZoneTexte 28"/>
          <p:cNvSpPr txBox="1"/>
          <p:nvPr/>
        </p:nvSpPr>
        <p:spPr>
          <a:xfrm>
            <a:off x="7954837" y="1710193"/>
            <a:ext cx="241125" cy="250618"/>
          </a:xfrm>
          <a:prstGeom prst="rect">
            <a:avLst/>
          </a:prstGeom>
          <a:noFill/>
        </p:spPr>
        <p:txBody>
          <a:bodyPr wrap="none" rtlCol="0">
            <a:spAutoFit/>
          </a:bodyPr>
          <a:lstStyle/>
          <a:p>
            <a:r>
              <a:rPr lang="fr-FR" sz="1600" dirty="0">
                <a:solidFill>
                  <a:schemeClr val="bg1"/>
                </a:solidFill>
              </a:rPr>
              <a:t>Si</a:t>
            </a:r>
          </a:p>
        </p:txBody>
      </p:sp>
      <p:sp>
        <p:nvSpPr>
          <p:cNvPr id="30" name="ZoneTexte 29"/>
          <p:cNvSpPr txBox="1"/>
          <p:nvPr/>
        </p:nvSpPr>
        <p:spPr>
          <a:xfrm>
            <a:off x="7567008" y="2261331"/>
            <a:ext cx="397762" cy="250618"/>
          </a:xfrm>
          <a:prstGeom prst="rect">
            <a:avLst/>
          </a:prstGeom>
          <a:noFill/>
        </p:spPr>
        <p:txBody>
          <a:bodyPr wrap="none" rtlCol="0">
            <a:spAutoFit/>
          </a:bodyPr>
          <a:lstStyle/>
          <a:p>
            <a:r>
              <a:rPr lang="fr-FR" sz="1600" dirty="0"/>
              <a:t>glue</a:t>
            </a:r>
          </a:p>
        </p:txBody>
      </p:sp>
      <p:sp>
        <p:nvSpPr>
          <p:cNvPr id="31" name="ZoneTexte 30"/>
          <p:cNvSpPr txBox="1"/>
          <p:nvPr/>
        </p:nvSpPr>
        <p:spPr>
          <a:xfrm>
            <a:off x="5620839" y="5702444"/>
            <a:ext cx="3199633" cy="584775"/>
          </a:xfrm>
          <a:prstGeom prst="rect">
            <a:avLst/>
          </a:prstGeom>
          <a:noFill/>
        </p:spPr>
        <p:txBody>
          <a:bodyPr wrap="square" rtlCol="0">
            <a:spAutoFit/>
          </a:bodyPr>
          <a:lstStyle/>
          <a:p>
            <a:pPr algn="ctr"/>
            <a:r>
              <a:rPr lang="fr-FR" sz="1600" dirty="0"/>
              <a:t>ALD on </a:t>
            </a:r>
            <a:r>
              <a:rPr lang="fr-FR" sz="1600" dirty="0" err="1"/>
              <a:t>polymer</a:t>
            </a:r>
            <a:endParaRPr lang="fr-FR" sz="1600" dirty="0"/>
          </a:p>
          <a:p>
            <a:pPr algn="ctr"/>
            <a:r>
              <a:rPr lang="fr-FR" sz="1600" dirty="0"/>
              <a:t>Formation h-BN nanotubes</a:t>
            </a:r>
          </a:p>
        </p:txBody>
      </p:sp>
      <p:sp>
        <p:nvSpPr>
          <p:cNvPr id="32" name="ZoneTexte 31"/>
          <p:cNvSpPr txBox="1"/>
          <p:nvPr/>
        </p:nvSpPr>
        <p:spPr>
          <a:xfrm>
            <a:off x="6150139" y="1030635"/>
            <a:ext cx="2439321" cy="338554"/>
          </a:xfrm>
          <a:prstGeom prst="rect">
            <a:avLst/>
          </a:prstGeom>
          <a:noFill/>
        </p:spPr>
        <p:txBody>
          <a:bodyPr wrap="square" rtlCol="0">
            <a:spAutoFit/>
          </a:bodyPr>
          <a:lstStyle/>
          <a:p>
            <a:pPr algn="ctr"/>
            <a:r>
              <a:rPr lang="fr-FR" sz="1600" dirty="0">
                <a:solidFill>
                  <a:schemeClr val="bg1"/>
                </a:solidFill>
              </a:rPr>
              <a:t>ALD on SiO</a:t>
            </a:r>
            <a:r>
              <a:rPr lang="fr-FR" sz="1600" baseline="-25000" dirty="0">
                <a:solidFill>
                  <a:schemeClr val="bg1"/>
                </a:solidFill>
              </a:rPr>
              <a:t>2</a:t>
            </a:r>
            <a:r>
              <a:rPr lang="fr-FR" sz="1600" dirty="0">
                <a:solidFill>
                  <a:schemeClr val="bg1"/>
                </a:solidFill>
              </a:rPr>
              <a:t>/Si</a:t>
            </a:r>
          </a:p>
        </p:txBody>
      </p:sp>
      <p:sp>
        <p:nvSpPr>
          <p:cNvPr id="33" name="ZoneTexte 32"/>
          <p:cNvSpPr txBox="1"/>
          <p:nvPr/>
        </p:nvSpPr>
        <p:spPr>
          <a:xfrm>
            <a:off x="591855" y="1462683"/>
            <a:ext cx="1637564" cy="338554"/>
          </a:xfrm>
          <a:prstGeom prst="rect">
            <a:avLst/>
          </a:prstGeom>
          <a:noFill/>
          <a:ln>
            <a:noFill/>
          </a:ln>
        </p:spPr>
        <p:txBody>
          <a:bodyPr wrap="none" rtlCol="0">
            <a:spAutoFit/>
          </a:bodyPr>
          <a:lstStyle/>
          <a:p>
            <a:r>
              <a:rPr lang="fr-FR" sz="1600" dirty="0" err="1">
                <a:solidFill>
                  <a:srgbClr val="297FD5"/>
                </a:solidFill>
              </a:rPr>
              <a:t>Trichloroborazine</a:t>
            </a:r>
            <a:endParaRPr lang="fr-FR" sz="1600" dirty="0">
              <a:solidFill>
                <a:srgbClr val="297FD5"/>
              </a:solidFill>
            </a:endParaRPr>
          </a:p>
        </p:txBody>
      </p:sp>
      <p:sp>
        <p:nvSpPr>
          <p:cNvPr id="34" name="ZoneTexte 33"/>
          <p:cNvSpPr txBox="1"/>
          <p:nvPr/>
        </p:nvSpPr>
        <p:spPr>
          <a:xfrm>
            <a:off x="3779912" y="1462683"/>
            <a:ext cx="708848" cy="338554"/>
          </a:xfrm>
          <a:prstGeom prst="rect">
            <a:avLst/>
          </a:prstGeom>
          <a:noFill/>
        </p:spPr>
        <p:txBody>
          <a:bodyPr wrap="none" rtlCol="0">
            <a:spAutoFit/>
          </a:bodyPr>
          <a:lstStyle/>
          <a:p>
            <a:r>
              <a:rPr lang="fr-FR" sz="1600" dirty="0">
                <a:solidFill>
                  <a:srgbClr val="297FD5"/>
                </a:solidFill>
              </a:rPr>
              <a:t>HMDS</a:t>
            </a:r>
          </a:p>
        </p:txBody>
      </p:sp>
      <p:sp>
        <p:nvSpPr>
          <p:cNvPr id="36" name="ZoneTexte 35"/>
          <p:cNvSpPr txBox="1"/>
          <p:nvPr/>
        </p:nvSpPr>
        <p:spPr>
          <a:xfrm>
            <a:off x="3347864" y="3505909"/>
            <a:ext cx="895562" cy="646331"/>
          </a:xfrm>
          <a:prstGeom prst="rect">
            <a:avLst/>
          </a:prstGeom>
          <a:noFill/>
        </p:spPr>
        <p:txBody>
          <a:bodyPr wrap="square" rtlCol="0">
            <a:spAutoFit/>
          </a:bodyPr>
          <a:lstStyle/>
          <a:p>
            <a:pPr algn="ctr"/>
            <a:r>
              <a:rPr lang="fr-FR" dirty="0"/>
              <a:t>n ALD cycles</a:t>
            </a:r>
          </a:p>
        </p:txBody>
      </p:sp>
      <p:sp>
        <p:nvSpPr>
          <p:cNvPr id="66" name="Rectangle 65"/>
          <p:cNvSpPr/>
          <p:nvPr/>
        </p:nvSpPr>
        <p:spPr>
          <a:xfrm>
            <a:off x="1280359" y="785859"/>
            <a:ext cx="2088232" cy="419325"/>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a:solidFill>
                  <a:schemeClr val="tx1"/>
                </a:solidFill>
              </a:rPr>
              <a:t>2 </a:t>
            </a:r>
            <a:r>
              <a:rPr lang="fr-FR" dirty="0" err="1">
                <a:solidFill>
                  <a:schemeClr val="tx1"/>
                </a:solidFill>
              </a:rPr>
              <a:t>step</a:t>
            </a:r>
            <a:r>
              <a:rPr lang="fr-FR" dirty="0">
                <a:solidFill>
                  <a:schemeClr val="tx1"/>
                </a:solidFill>
              </a:rPr>
              <a:t> </a:t>
            </a:r>
            <a:r>
              <a:rPr lang="fr-FR" dirty="0" err="1">
                <a:solidFill>
                  <a:schemeClr val="tx1"/>
                </a:solidFill>
              </a:rPr>
              <a:t>process</a:t>
            </a:r>
            <a:endParaRPr lang="fr-FR" dirty="0">
              <a:solidFill>
                <a:schemeClr val="tx1"/>
              </a:solidFill>
            </a:endParaRPr>
          </a:p>
        </p:txBody>
      </p:sp>
      <p:sp>
        <p:nvSpPr>
          <p:cNvPr id="2" name="Rectangle 1"/>
          <p:cNvSpPr/>
          <p:nvPr/>
        </p:nvSpPr>
        <p:spPr>
          <a:xfrm>
            <a:off x="1187624" y="6082228"/>
            <a:ext cx="2655663" cy="276999"/>
          </a:xfrm>
          <a:prstGeom prst="rect">
            <a:avLst/>
          </a:prstGeom>
        </p:spPr>
        <p:txBody>
          <a:bodyPr wrap="none">
            <a:spAutoFit/>
          </a:bodyPr>
          <a:lstStyle/>
          <a:p>
            <a:r>
              <a:rPr lang="fr-FR" sz="1200" dirty="0" err="1"/>
              <a:t>Hao</a:t>
            </a:r>
            <a:r>
              <a:rPr lang="fr-FR" sz="1200" dirty="0"/>
              <a:t> et al., </a:t>
            </a:r>
            <a:r>
              <a:rPr lang="fr-FR" sz="1200" i="1" dirty="0" err="1"/>
              <a:t>ChemNanoMat</a:t>
            </a:r>
            <a:r>
              <a:rPr lang="fr-FR" sz="1200" dirty="0"/>
              <a:t>, </a:t>
            </a:r>
            <a:r>
              <a:rPr lang="fr-FR" sz="1200" b="1" dirty="0"/>
              <a:t>2017</a:t>
            </a:r>
            <a:r>
              <a:rPr lang="fr-FR" sz="1200" dirty="0"/>
              <a:t>, 3, 656</a:t>
            </a:r>
          </a:p>
        </p:txBody>
      </p:sp>
      <p:graphicFrame>
        <p:nvGraphicFramePr>
          <p:cNvPr id="69" name="Object 5"/>
          <p:cNvGraphicFramePr>
            <a:graphicFrameLocks noChangeAspect="1"/>
          </p:cNvGraphicFramePr>
          <p:nvPr>
            <p:extLst>
              <p:ext uri="{D42A27DB-BD31-4B8C-83A1-F6EECF244321}">
                <p14:modId xmlns:p14="http://schemas.microsoft.com/office/powerpoint/2010/main" val="82414105"/>
              </p:ext>
            </p:extLst>
          </p:nvPr>
        </p:nvGraphicFramePr>
        <p:xfrm>
          <a:off x="601097" y="4198987"/>
          <a:ext cx="3929063" cy="1484313"/>
        </p:xfrm>
        <a:graphic>
          <a:graphicData uri="http://schemas.openxmlformats.org/presentationml/2006/ole">
            <mc:AlternateContent xmlns:mc="http://schemas.openxmlformats.org/markup-compatibility/2006">
              <mc:Choice xmlns:v="urn:schemas-microsoft-com:vml" Requires="v">
                <p:oleObj spid="_x0000_s9262" name="CS ChemDraw Drawing" r:id="rId13" imgW="6626509" imgH="2631960" progId="ChemDraw.Document.6.0">
                  <p:embed/>
                </p:oleObj>
              </mc:Choice>
              <mc:Fallback>
                <p:oleObj name="CS ChemDraw Drawing" r:id="rId13" imgW="6626509" imgH="2631960" progId="ChemDraw.Document.6.0">
                  <p:embed/>
                  <p:pic>
                    <p:nvPicPr>
                      <p:cNvPr id="69" name="Object 5"/>
                      <p:cNvPicPr>
                        <a:picLocks noChangeAspect="1" noChangeArrowheads="1"/>
                      </p:cNvPicPr>
                      <p:nvPr/>
                    </p:nvPicPr>
                    <p:blipFill>
                      <a:blip r:embed="rId14"/>
                      <a:srcRect/>
                      <a:stretch>
                        <a:fillRect/>
                      </a:stretch>
                    </p:blipFill>
                    <p:spPr bwMode="auto">
                      <a:xfrm>
                        <a:off x="601097" y="4198987"/>
                        <a:ext cx="3929063" cy="1484313"/>
                      </a:xfrm>
                      <a:prstGeom prst="rect">
                        <a:avLst/>
                      </a:prstGeom>
                      <a:noFill/>
                      <a:ln>
                        <a:noFill/>
                      </a:ln>
                    </p:spPr>
                  </p:pic>
                </p:oleObj>
              </mc:Fallback>
            </mc:AlternateContent>
          </a:graphicData>
        </a:graphic>
      </p:graphicFrame>
      <p:sp>
        <p:nvSpPr>
          <p:cNvPr id="74" name="TextBox 30"/>
          <p:cNvSpPr txBox="1"/>
          <p:nvPr/>
        </p:nvSpPr>
        <p:spPr>
          <a:xfrm>
            <a:off x="6656274" y="3838947"/>
            <a:ext cx="1087157" cy="338554"/>
          </a:xfrm>
          <a:prstGeom prst="rect">
            <a:avLst/>
          </a:prstGeom>
          <a:noFill/>
        </p:spPr>
        <p:txBody>
          <a:bodyPr wrap="none" rtlCol="0">
            <a:spAutoFit/>
          </a:bodyPr>
          <a:lstStyle/>
          <a:p>
            <a:r>
              <a:rPr lang="en-US" altLang="zh-CN" sz="1600" b="1" i="1" dirty="0">
                <a:solidFill>
                  <a:srgbClr val="297FD5"/>
                </a:solidFill>
                <a:latin typeface="+mj-lt"/>
                <a:cs typeface="Times New Roman" panose="02020603050405020304" pitchFamily="18" charset="0"/>
              </a:rPr>
              <a:t>B/N = 0.95 </a:t>
            </a:r>
            <a:endParaRPr lang="en-US" sz="1600" b="1" i="1" dirty="0">
              <a:solidFill>
                <a:srgbClr val="297FD5"/>
              </a:solidFill>
              <a:latin typeface="+mj-lt"/>
              <a:cs typeface="Times New Roman" panose="02020603050405020304" pitchFamily="18" charset="0"/>
            </a:endParaRPr>
          </a:p>
        </p:txBody>
      </p:sp>
      <p:sp>
        <p:nvSpPr>
          <p:cNvPr id="65" name="Text Box 5"/>
          <p:cNvSpPr txBox="1">
            <a:spLocks noChangeArrowheads="1"/>
          </p:cNvSpPr>
          <p:nvPr/>
        </p:nvSpPr>
        <p:spPr bwMode="auto">
          <a:xfrm>
            <a:off x="395288" y="260350"/>
            <a:ext cx="8280400" cy="307975"/>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ALD approach based on PDC chemistry</a:t>
            </a:r>
          </a:p>
        </p:txBody>
      </p:sp>
      <p:sp>
        <p:nvSpPr>
          <p:cNvPr id="68"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Tree>
    <p:extLst>
      <p:ext uri="{BB962C8B-B14F-4D97-AF65-F5344CB8AC3E}">
        <p14:creationId xmlns:p14="http://schemas.microsoft.com/office/powerpoint/2010/main" val="14141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P spid="29" grpId="0"/>
      <p:bldP spid="30" grpId="0"/>
      <p:bldP spid="31" grpId="0"/>
      <p:bldP spid="32"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288" y="260350"/>
            <a:ext cx="8280400" cy="523220"/>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fr-FR"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Synthesis of boron nitride sheets with chemical or structural emissive defects using Polymer Derived Ceramics route</a:t>
            </a:r>
          </a:p>
        </p:txBody>
      </p:sp>
      <p:sp>
        <p:nvSpPr>
          <p:cNvPr id="4" name="Rectangle 3"/>
          <p:cNvSpPr/>
          <p:nvPr/>
        </p:nvSpPr>
        <p:spPr>
          <a:xfrm>
            <a:off x="2505075" y="1976832"/>
            <a:ext cx="6553200" cy="646331"/>
          </a:xfrm>
          <a:prstGeom prst="rect">
            <a:avLst/>
          </a:prstGeom>
        </p:spPr>
        <p:txBody>
          <a:bodyPr wrap="square">
            <a:spAutoFit/>
          </a:bodyPr>
          <a:lstStyle/>
          <a:p>
            <a:r>
              <a:rPr lang="en-US" b="1" i="1" dirty="0" smtClean="0">
                <a:solidFill>
                  <a:srgbClr val="297FD5"/>
                </a:solidFill>
                <a:latin typeface="TimesNewRomanPS-BoldMT"/>
              </a:rPr>
              <a:t>Objectives</a:t>
            </a:r>
            <a:r>
              <a:rPr lang="en-US" b="1" i="1" dirty="0">
                <a:solidFill>
                  <a:srgbClr val="297FD5"/>
                </a:solidFill>
                <a:latin typeface="TimesNewRomanPS-BoldMT"/>
              </a:rPr>
              <a:t>:</a:t>
            </a:r>
            <a:r>
              <a:rPr lang="en-US" b="1" dirty="0">
                <a:solidFill>
                  <a:srgbClr val="297FD5"/>
                </a:solidFill>
                <a:latin typeface="TimesNewRomanPS-BoldMT"/>
              </a:rPr>
              <a:t> </a:t>
            </a:r>
            <a:r>
              <a:rPr lang="en-US" dirty="0">
                <a:solidFill>
                  <a:srgbClr val="000000"/>
                </a:solidFill>
                <a:latin typeface="TimesNewRomanPSMT"/>
              </a:rPr>
              <a:t>Synthesis of 2D h-BN with a tuned concentration of either chemical or structural emissive </a:t>
            </a:r>
            <a:r>
              <a:rPr lang="en-US" dirty="0" smtClean="0">
                <a:solidFill>
                  <a:srgbClr val="000000"/>
                </a:solidFill>
                <a:latin typeface="TimesNewRomanPSMT"/>
              </a:rPr>
              <a:t>defects</a:t>
            </a:r>
            <a:endParaRPr lang="en-US" dirty="0">
              <a:solidFill>
                <a:srgbClr val="000000"/>
              </a:solidFill>
              <a:latin typeface="TimesNewRomanPSMT"/>
            </a:endParaRPr>
          </a:p>
        </p:txBody>
      </p:sp>
      <p:pic>
        <p:nvPicPr>
          <p:cNvPr id="7" name="Image 6"/>
          <p:cNvPicPr>
            <a:picLocks noChangeAspect="1"/>
          </p:cNvPicPr>
          <p:nvPr/>
        </p:nvPicPr>
        <p:blipFill>
          <a:blip r:embed="rId3"/>
          <a:stretch>
            <a:fillRect/>
          </a:stretch>
        </p:blipFill>
        <p:spPr>
          <a:xfrm>
            <a:off x="166688" y="942975"/>
            <a:ext cx="2243138" cy="1680188"/>
          </a:xfrm>
          <a:prstGeom prst="rect">
            <a:avLst/>
          </a:prstGeom>
        </p:spPr>
      </p:pic>
      <p:sp>
        <p:nvSpPr>
          <p:cNvPr id="8" name="Rectangle 7"/>
          <p:cNvSpPr/>
          <p:nvPr/>
        </p:nvSpPr>
        <p:spPr>
          <a:xfrm>
            <a:off x="126206" y="2919957"/>
            <a:ext cx="8891587" cy="3416320"/>
          </a:xfrm>
          <a:prstGeom prst="rect">
            <a:avLst/>
          </a:prstGeom>
        </p:spPr>
        <p:txBody>
          <a:bodyPr wrap="square">
            <a:spAutoFit/>
          </a:bodyPr>
          <a:lstStyle/>
          <a:p>
            <a:pPr algn="just">
              <a:lnSpc>
                <a:spcPct val="150000"/>
              </a:lnSpc>
            </a:pPr>
            <a:r>
              <a:rPr lang="en-US" b="1" i="1" dirty="0" smtClean="0">
                <a:solidFill>
                  <a:srgbClr val="297FD5"/>
                </a:solidFill>
                <a:latin typeface="TimesNewRomanPS-BoldMT"/>
              </a:rPr>
              <a:t>Expected results: </a:t>
            </a:r>
          </a:p>
          <a:p>
            <a:pPr marL="285750" indent="-285750" algn="just">
              <a:lnSpc>
                <a:spcPct val="150000"/>
              </a:lnSpc>
              <a:buFont typeface="Arial" panose="020B0604020202020204" pitchFamily="34" charset="0"/>
              <a:buChar char="•"/>
            </a:pPr>
            <a:r>
              <a:rPr lang="en-US" dirty="0" smtClean="0">
                <a:solidFill>
                  <a:srgbClr val="000000"/>
                </a:solidFill>
                <a:latin typeface="TimesNewRomanPSMT"/>
              </a:rPr>
              <a:t>Development of a tailored doped single-source BN precursor containing a heteroatom (Lanthanides or carbon) as dopant. </a:t>
            </a:r>
          </a:p>
          <a:p>
            <a:pPr marL="285750" indent="-285750" algn="just">
              <a:lnSpc>
                <a:spcPct val="150000"/>
              </a:lnSpc>
              <a:buFont typeface="Arial" panose="020B0604020202020204" pitchFamily="34" charset="0"/>
              <a:buChar char="•"/>
            </a:pPr>
            <a:r>
              <a:rPr lang="en-US" dirty="0" smtClean="0">
                <a:solidFill>
                  <a:srgbClr val="000000"/>
                </a:solidFill>
                <a:latin typeface="TimesNewRomanPSMT"/>
              </a:rPr>
              <a:t>Obtaining h-BN sheets chemically doped with lanthanide atoms or carbon.</a:t>
            </a:r>
          </a:p>
          <a:p>
            <a:pPr marL="285750" indent="-285750" algn="just">
              <a:lnSpc>
                <a:spcPct val="150000"/>
              </a:lnSpc>
              <a:buFont typeface="Arial" panose="020B0604020202020204" pitchFamily="34" charset="0"/>
              <a:buChar char="•"/>
            </a:pPr>
            <a:r>
              <a:rPr lang="en-US" dirty="0" smtClean="0">
                <a:solidFill>
                  <a:srgbClr val="000000"/>
                </a:solidFill>
                <a:latin typeface="TimesNewRomanPSMT"/>
              </a:rPr>
              <a:t>Obtaining h-BN sheets with a controlled density and location of structural defects as vacancies. </a:t>
            </a:r>
          </a:p>
          <a:p>
            <a:pPr marL="285750" indent="-285750" algn="just">
              <a:lnSpc>
                <a:spcPct val="150000"/>
              </a:lnSpc>
              <a:buFont typeface="Arial" panose="020B0604020202020204" pitchFamily="34" charset="0"/>
              <a:buChar char="•"/>
            </a:pPr>
            <a:r>
              <a:rPr lang="en-US" dirty="0" smtClean="0">
                <a:solidFill>
                  <a:srgbClr val="000000"/>
                </a:solidFill>
                <a:latin typeface="TimesNewRomanPSMT"/>
              </a:rPr>
              <a:t>Characterization of the incorporated or created defects in terms of density, </a:t>
            </a:r>
            <a:r>
              <a:rPr lang="fr-FR" dirty="0" smtClean="0">
                <a:solidFill>
                  <a:srgbClr val="000000"/>
                </a:solidFill>
                <a:latin typeface="TimesNewRomanPSMT"/>
              </a:rPr>
              <a:t>nature and </a:t>
            </a:r>
            <a:r>
              <a:rPr lang="fr-FR" dirty="0" err="1" smtClean="0">
                <a:solidFill>
                  <a:srgbClr val="000000"/>
                </a:solidFill>
                <a:latin typeface="TimesNewRomanPSMT"/>
              </a:rPr>
              <a:t>emission</a:t>
            </a:r>
            <a:r>
              <a:rPr lang="fr-FR" dirty="0" smtClean="0">
                <a:solidFill>
                  <a:srgbClr val="000000"/>
                </a:solidFill>
                <a:latin typeface="TimesNewRomanPSMT"/>
              </a:rPr>
              <a:t>.</a:t>
            </a:r>
          </a:p>
        </p:txBody>
      </p:sp>
      <p:sp>
        <p:nvSpPr>
          <p:cNvPr id="9" name="ZoneTexte 8"/>
          <p:cNvSpPr txBox="1"/>
          <p:nvPr/>
        </p:nvSpPr>
        <p:spPr>
          <a:xfrm>
            <a:off x="2778288" y="1123256"/>
            <a:ext cx="6006773" cy="461665"/>
          </a:xfrm>
          <a:prstGeom prst="rect">
            <a:avLst/>
          </a:prstGeom>
          <a:noFill/>
        </p:spPr>
        <p:txBody>
          <a:bodyPr wrap="none" rtlCol="0">
            <a:spAutoFit/>
          </a:bodyPr>
          <a:lstStyle/>
          <a:p>
            <a:r>
              <a:rPr lang="fr-FR" sz="2400" b="1" dirty="0" smtClean="0">
                <a:solidFill>
                  <a:srgbClr val="297FD5"/>
                </a:solidFill>
              </a:rPr>
              <a:t>Doctoral Training Network : Quantum Futures</a:t>
            </a:r>
            <a:endParaRPr lang="fr-FR" sz="2400" b="1" dirty="0">
              <a:solidFill>
                <a:srgbClr val="297FD5"/>
              </a:solidFill>
            </a:endParaRPr>
          </a:p>
        </p:txBody>
      </p:sp>
      <p:sp>
        <p:nvSpPr>
          <p:cNvPr id="10" name="Rectangle 5"/>
          <p:cNvSpPr>
            <a:spLocks noChangeArrowheads="1"/>
          </p:cNvSpPr>
          <p:nvPr/>
        </p:nvSpPr>
        <p:spPr bwMode="auto">
          <a:xfrm>
            <a:off x="-107950" y="6581775"/>
            <a:ext cx="935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200" i="1" dirty="0" smtClean="0"/>
              <a:t>Activités quantiques à Lyon</a:t>
            </a:r>
            <a:r>
              <a:rPr lang="fr-FR" altLang="fr-FR" sz="1200" i="1" dirty="0"/>
              <a:t> </a:t>
            </a:r>
            <a:r>
              <a:rPr lang="fr-FR" altLang="fr-FR" sz="1200" i="1" dirty="0" smtClean="0"/>
              <a:t> - 16 juin 2025</a:t>
            </a:r>
            <a:endParaRPr lang="fr-FR" altLang="fr-FR" sz="1200" i="1" dirty="0"/>
          </a:p>
        </p:txBody>
      </p:sp>
    </p:spTree>
    <p:extLst>
      <p:ext uri="{BB962C8B-B14F-4D97-AF65-F5344CB8AC3E}">
        <p14:creationId xmlns:p14="http://schemas.microsoft.com/office/powerpoint/2010/main" val="785577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TotalTime>
  <Words>756</Words>
  <Application>Microsoft Office PowerPoint</Application>
  <PresentationFormat>Affichage à l'écran (4:3)</PresentationFormat>
  <Paragraphs>102</Paragraphs>
  <Slides>9</Slides>
  <Notes>8</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9</vt:i4>
      </vt:variant>
    </vt:vector>
  </HeadingPairs>
  <TitlesOfParts>
    <vt:vector size="13" baseType="lpstr">
      <vt:lpstr>Thème Office</vt:lpstr>
      <vt:lpstr>Graph</vt:lpstr>
      <vt:lpstr>ISIS/Draw Sketch</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cathy</dc:creator>
  <cp:lastModifiedBy>Catherine Marichy</cp:lastModifiedBy>
  <cp:revision>12</cp:revision>
  <dcterms:created xsi:type="dcterms:W3CDTF">2024-10-18T11:10:55Z</dcterms:created>
  <dcterms:modified xsi:type="dcterms:W3CDTF">2025-06-13T14:02:06Z</dcterms:modified>
</cp:coreProperties>
</file>