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0.tif" ContentType="image/tif"/>
  <Override PartName="/ppt/media/image51.tif" ContentType="image/tif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61" r:id="rId3"/>
    <p:sldId id="257" r:id="rId4"/>
    <p:sldId id="262" r:id="rId5"/>
    <p:sldId id="259" r:id="rId6"/>
    <p:sldId id="644" r:id="rId7"/>
    <p:sldId id="648" r:id="rId8"/>
    <p:sldId id="348" r:id="rId9"/>
    <p:sldId id="647" r:id="rId10"/>
    <p:sldId id="489" r:id="rId11"/>
    <p:sldId id="263" r:id="rId12"/>
    <p:sldId id="265" r:id="rId13"/>
    <p:sldId id="266" r:id="rId14"/>
    <p:sldId id="485" r:id="rId15"/>
    <p:sldId id="654" r:id="rId16"/>
    <p:sldId id="264" r:id="rId17"/>
    <p:sldId id="274" r:id="rId18"/>
    <p:sldId id="653" r:id="rId19"/>
    <p:sldId id="655" r:id="rId20"/>
    <p:sldId id="377" r:id="rId21"/>
    <p:sldId id="26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69AA"/>
    <a:srgbClr val="69489C"/>
    <a:srgbClr val="795DA8"/>
    <a:srgbClr val="6C4CA0"/>
    <a:srgbClr val="6E2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205" autoAdjust="0"/>
  </p:normalViewPr>
  <p:slideViewPr>
    <p:cSldViewPr snapToGrid="0">
      <p:cViewPr>
        <p:scale>
          <a:sx n="100" d="100"/>
          <a:sy n="100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4FFA3-CA89-4CD3-A121-2AFF1D4EF0C1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BD377-27AA-4568-9F37-316BAE4608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7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Blinking</a:t>
            </a:r>
            <a:r>
              <a:rPr lang="fr-FR" dirty="0"/>
              <a:t> </a:t>
            </a:r>
            <a:r>
              <a:rPr lang="fr-FR" dirty="0" err="1"/>
              <a:t>problem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B70B5-72D4-4C6D-8C1A-07C4F39499D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949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Vision très long terme. Dans des schémas d’informatiques quantique, on a besoin de portes logiques. On a besoins de sources de photons uniques pour les réaliser.</a:t>
            </a:r>
            <a:r>
              <a:rPr lang="fr-FR" baseline="0" dirty="0"/>
              <a:t> La plus simple c’est la porte C-NOT. Elle peut être réalisée en faisant interférer sur un </a:t>
            </a:r>
            <a:r>
              <a:rPr lang="fr-FR" baseline="0" dirty="0" err="1"/>
              <a:t>beamsplitter</a:t>
            </a:r>
            <a:r>
              <a:rPr lang="fr-FR" baseline="0" dirty="0"/>
              <a:t> deux photons uniques identiques : donc, même énergie. Même chose pour des algorithmes de bosons </a:t>
            </a:r>
            <a:r>
              <a:rPr lang="fr-FR" baseline="0" dirty="0" err="1"/>
              <a:t>sampling</a:t>
            </a:r>
            <a:r>
              <a:rPr lang="fr-FR" baseline="0" dirty="0"/>
              <a:t> à N-photons, qui servent à prouver la suprématie quantique.</a:t>
            </a:r>
            <a:endParaRPr lang="fr-FR" dirty="0"/>
          </a:p>
          <a:p>
            <a:endParaRPr lang="fr-FR" dirty="0"/>
          </a:p>
          <a:p>
            <a:r>
              <a:rPr lang="fr-FR" dirty="0"/>
              <a:t>Problème : si les </a:t>
            </a:r>
            <a:r>
              <a:rPr lang="fr-FR" dirty="0" err="1"/>
              <a:t>QDs</a:t>
            </a:r>
            <a:r>
              <a:rPr lang="fr-FR" dirty="0"/>
              <a:t> </a:t>
            </a:r>
            <a:r>
              <a:rPr lang="fr-FR" dirty="0" err="1"/>
              <a:t>CdSe</a:t>
            </a:r>
            <a:r>
              <a:rPr lang="fr-FR" baseline="0" dirty="0"/>
              <a:t> émettent des photons uniques, lorsque l’on mesure leur largeur d’émission à basse température, on trouve des valeurs de l’ordre de 1 </a:t>
            </a:r>
            <a:r>
              <a:rPr lang="fr-FR" baseline="0" dirty="0" err="1"/>
              <a:t>meV</a:t>
            </a:r>
            <a:r>
              <a:rPr lang="fr-FR" baseline="0" dirty="0"/>
              <a:t>, alors qu’on devrait être sous le micro-eV si l’émission était limité par le temps de vie. Ce n’est pas du à la décohérence de l’exciton T2, mais plutôt au déphasage effectif T2*: on mesure la moyenne de pleins de configuration très cohérentes.</a:t>
            </a:r>
          </a:p>
          <a:p>
            <a:endParaRPr lang="fr-FR" baseline="0" dirty="0"/>
          </a:p>
          <a:p>
            <a:r>
              <a:rPr lang="fr-FR" baseline="0" dirty="0"/>
              <a:t>Passer au slide suivant, qui est un </a:t>
            </a:r>
            <a:r>
              <a:rPr lang="fr-FR" baseline="0" dirty="0" err="1"/>
              <a:t>gif</a:t>
            </a:r>
            <a:r>
              <a:rPr lang="fr-FR" baseline="0" dirty="0"/>
              <a:t> </a:t>
            </a:r>
            <a:r>
              <a:rPr lang="fr-FR" baseline="0" dirty="0" err="1"/>
              <a:t>played</a:t>
            </a:r>
            <a:r>
              <a:rPr lang="fr-FR" baseline="0" dirty="0"/>
              <a:t> at </a:t>
            </a:r>
            <a:r>
              <a:rPr lang="fr-FR" baseline="0" dirty="0" err="1"/>
              <a:t>inifinity</a:t>
            </a:r>
            <a:r>
              <a:rPr lang="fr-FR" baseline="0" dirty="0"/>
              <a:t>.</a:t>
            </a:r>
            <a:endParaRPr lang="fr-FR" dirty="0"/>
          </a:p>
          <a:p>
            <a:endParaRPr lang="fr-FR" dirty="0"/>
          </a:p>
          <a:p>
            <a:r>
              <a:rPr lang="fr-FR" dirty="0"/>
              <a:t>5 </a:t>
            </a:r>
            <a:r>
              <a:rPr lang="fr-FR" dirty="0" err="1"/>
              <a:t>meV</a:t>
            </a:r>
            <a:r>
              <a:rPr lang="fr-FR" dirty="0"/>
              <a:t> </a:t>
            </a:r>
            <a:r>
              <a:rPr lang="fr-FR" dirty="0" err="1"/>
              <a:t>measured</a:t>
            </a:r>
            <a:r>
              <a:rPr lang="fr-FR" dirty="0"/>
              <a:t>,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baseline="0" dirty="0"/>
              <a:t> micro eV 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5A5A9-178B-4D61-B32C-B1C43D239E2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675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Gif</a:t>
            </a:r>
            <a:r>
              <a:rPr lang="fr-FR" dirty="0"/>
              <a:t> : l’environnement local </a:t>
            </a:r>
            <a:r>
              <a:rPr lang="fr-FR" dirty="0" err="1"/>
              <a:t>electrostatique</a:t>
            </a:r>
            <a:r>
              <a:rPr lang="fr-FR" baseline="0" dirty="0"/>
              <a:t> de la QD varie sans cesse. A chaque nouvelle configuration spatial des charges fluctuantes, il y a une nouvelle valeur du champ électrique ressentie par l’exciton dans la QD. Via l’effet Stark qui bouge les niveaux en bloc dans l’</a:t>
            </a:r>
            <a:r>
              <a:rPr lang="fr-FR" baseline="0" dirty="0" err="1"/>
              <a:t>Hamiltonien</a:t>
            </a:r>
            <a:r>
              <a:rPr lang="fr-FR" baseline="0" dirty="0"/>
              <a:t>, l’énergie de la transition change. On appelle cela le bruit de charge.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5A5A9-178B-4D61-B32C-B1C43D239E2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274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Si</a:t>
            </a:r>
            <a:r>
              <a:rPr lang="fr-FR" baseline="0" dirty="0"/>
              <a:t> on supprime le bruit de charge, on a gagné.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5A5A9-178B-4D61-B32C-B1C43D239E2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978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HBT </a:t>
            </a:r>
            <a:r>
              <a:rPr lang="fr-FR" baseline="0" dirty="0"/>
              <a:t>(Environ 30 k€) </a:t>
            </a:r>
            <a:r>
              <a:rPr lang="fr-FR" dirty="0"/>
              <a:t>= fibres + lentilles + </a:t>
            </a:r>
            <a:r>
              <a:rPr lang="fr-FR" dirty="0" err="1"/>
              <a:t>SPADs</a:t>
            </a:r>
            <a:r>
              <a:rPr lang="fr-FR" dirty="0"/>
              <a:t> (Single photons</a:t>
            </a:r>
            <a:r>
              <a:rPr lang="fr-FR" baseline="0" dirty="0"/>
              <a:t> avalanche detectors) + carte électronique.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Microscope confocal (environ 8 k€)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Théorie + Montage d’un HBT. Placer sous un microscope et mesurer g2 de particules uniques, de paquets de particules et d’un laser juste au seuil (ça devrait « </a:t>
            </a:r>
            <a:r>
              <a:rPr lang="fr-FR" dirty="0" err="1"/>
              <a:t>buncher</a:t>
            </a:r>
            <a:r>
              <a:rPr lang="fr-FR" dirty="0"/>
              <a:t> ») pour voir la différence de réponse.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5A5A9-178B-4D61-B32C-B1C43D239E2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76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71DF-4422-4E81-9903-6887121F1986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B3E-4860-4DC5-9CF2-CF518F1FF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485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71DF-4422-4E81-9903-6887121F1986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B3E-4860-4DC5-9CF2-CF518F1FF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87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71DF-4422-4E81-9903-6887121F1986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B3E-4860-4DC5-9CF2-CF518F1FF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883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t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3" y="5929931"/>
            <a:ext cx="82391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Auteur et date</a:t>
            </a:r>
          </a:p>
        </p:txBody>
      </p:sp>
      <p:sp>
        <p:nvSpPr>
          <p:cNvPr id="12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452436" y="1287496"/>
            <a:ext cx="8239127" cy="2324101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Titre de la présentation</a:t>
            </a:r>
          </a:p>
        </p:txBody>
      </p:sp>
      <p:sp>
        <p:nvSpPr>
          <p:cNvPr id="1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4" y="3611595"/>
            <a:ext cx="8239125" cy="952501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Sous-titre de la présentation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02239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71DF-4422-4E81-9903-6887121F1986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B3E-4860-4DC5-9CF2-CF518F1FF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520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71DF-4422-4E81-9903-6887121F1986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B3E-4860-4DC5-9CF2-CF518F1FF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56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71DF-4422-4E81-9903-6887121F1986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B3E-4860-4DC5-9CF2-CF518F1FF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834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71DF-4422-4E81-9903-6887121F1986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B3E-4860-4DC5-9CF2-CF518F1FF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130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71DF-4422-4E81-9903-6887121F1986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B3E-4860-4DC5-9CF2-CF518F1FF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0624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71DF-4422-4E81-9903-6887121F1986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B3E-4860-4DC5-9CF2-CF518F1FF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5216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71DF-4422-4E81-9903-6887121F1986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B3E-4860-4DC5-9CF2-CF518F1FF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358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71DF-4422-4E81-9903-6887121F1986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12B3E-4860-4DC5-9CF2-CF518F1FF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35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171DF-4422-4E81-9903-6887121F1986}" type="datetimeFigureOut">
              <a:rPr lang="fr-FR" smtClean="0"/>
              <a:t>14/06/2025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12B3E-4860-4DC5-9CF2-CF518F1FF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04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2.png"/><Relationship Id="rId5" Type="http://schemas.openxmlformats.org/officeDocument/2006/relationships/image" Target="../media/image33.w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hyperlink" Target="https://www.nature.com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ature.com/ncomms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t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tif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-nature-com.docelec.univ-lyon1.fr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2.mp4"/><Relationship Id="rId7" Type="http://schemas.openxmlformats.org/officeDocument/2006/relationships/image" Target="../media/image5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0.jpeg"/><Relationship Id="rId4" Type="http://schemas.openxmlformats.org/officeDocument/2006/relationships/video" Target="../media/media2.mp4"/><Relationship Id="rId9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6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ature.com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FFD53F68-CE14-47E9-AAD5-B047FB3CB612}"/>
              </a:ext>
            </a:extLst>
          </p:cNvPr>
          <p:cNvSpPr txBox="1"/>
          <p:nvPr/>
        </p:nvSpPr>
        <p:spPr>
          <a:xfrm>
            <a:off x="1219199" y="195815"/>
            <a:ext cx="6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795DA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Luminescence @ ILM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i="0" u="none" strike="noStrike" kern="1200" cap="none" spc="0" normalizeH="0" baseline="0" noProof="0" dirty="0">
              <a:ln>
                <a:noFill/>
              </a:ln>
              <a:solidFill>
                <a:srgbClr val="795DA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 descr="TOC-V2.pdf">
            <a:extLst>
              <a:ext uri="{FF2B5EF4-FFF2-40B4-BE49-F238E27FC236}">
                <a16:creationId xmlns:a16="http://schemas.microsoft.com/office/drawing/2014/main" id="{5065CB0F-F852-46AF-B3FF-7CE7EA05F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635" y="19460046"/>
            <a:ext cx="4608512" cy="4194929"/>
          </a:xfrm>
          <a:prstGeom prst="rect">
            <a:avLst/>
          </a:prstGeom>
        </p:spPr>
      </p:pic>
      <p:pic>
        <p:nvPicPr>
          <p:cNvPr id="9" name="Image 8" descr="TOC-V2.pdf">
            <a:extLst>
              <a:ext uri="{FF2B5EF4-FFF2-40B4-BE49-F238E27FC236}">
                <a16:creationId xmlns:a16="http://schemas.microsoft.com/office/drawing/2014/main" id="{95FBF8A8-9666-43E0-9510-4B012DD2D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35" y="19612446"/>
            <a:ext cx="4608512" cy="4194929"/>
          </a:xfrm>
          <a:prstGeom prst="rect">
            <a:avLst/>
          </a:prstGeom>
        </p:spPr>
      </p:pic>
      <p:pic>
        <p:nvPicPr>
          <p:cNvPr id="10" name="Image 9" descr="TOC-V2.pdf">
            <a:extLst>
              <a:ext uri="{FF2B5EF4-FFF2-40B4-BE49-F238E27FC236}">
                <a16:creationId xmlns:a16="http://schemas.microsoft.com/office/drawing/2014/main" id="{3562FCA8-1E56-4C79-A2BE-EBD2FFD6E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35" y="19764846"/>
            <a:ext cx="4608512" cy="419492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3FCC3E2-87A7-43EF-B016-E0FBEC1C6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4" y="896146"/>
            <a:ext cx="5049008" cy="554461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9E66F89-5C3E-47C2-B925-92E5FEB066B4}"/>
              </a:ext>
            </a:extLst>
          </p:cNvPr>
          <p:cNvSpPr txBox="1"/>
          <p:nvPr/>
        </p:nvSpPr>
        <p:spPr>
          <a:xfrm>
            <a:off x="5345245" y="1206570"/>
            <a:ext cx="3672408" cy="923330"/>
          </a:xfrm>
          <a:prstGeom prst="rect">
            <a:avLst/>
          </a:prstGeom>
          <a:solidFill>
            <a:srgbClr val="6C4CA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équipe à l’activité riche et variée orientée sur les propriétés de la matière à l’état excité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D27632F-CAA8-43D5-8199-7120F29BC4C4}"/>
              </a:ext>
            </a:extLst>
          </p:cNvPr>
          <p:cNvSpPr txBox="1"/>
          <p:nvPr/>
        </p:nvSpPr>
        <p:spPr>
          <a:xfrm>
            <a:off x="5345245" y="2880881"/>
            <a:ext cx="3672408" cy="1477328"/>
          </a:xfrm>
          <a:prstGeom prst="rect">
            <a:avLst/>
          </a:prstGeom>
          <a:solidFill>
            <a:srgbClr val="6C4CA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compétences vont de la synthèse des matériaux (du nano au massif) jusqu’au développement d’outils de caractérisation de leurs propriétés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4262F93-E460-484E-B7C0-6E01064ADFCF}"/>
              </a:ext>
            </a:extLst>
          </p:cNvPr>
          <p:cNvSpPr txBox="1"/>
          <p:nvPr/>
        </p:nvSpPr>
        <p:spPr>
          <a:xfrm>
            <a:off x="5342090" y="5352013"/>
            <a:ext cx="3672408" cy="369332"/>
          </a:xfrm>
          <a:prstGeom prst="rect">
            <a:avLst/>
          </a:prstGeom>
          <a:solidFill>
            <a:srgbClr val="6C4CA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TRL de 0 à 6</a:t>
            </a:r>
          </a:p>
        </p:txBody>
      </p:sp>
      <p:grpSp>
        <p:nvGrpSpPr>
          <p:cNvPr id="1063" name="ProgressBarGroup">
            <a:extLst>
              <a:ext uri="{FF2B5EF4-FFF2-40B4-BE49-F238E27FC236}">
                <a16:creationId xmlns:a16="http://schemas.microsoft.com/office/drawing/2014/main" id="{ECF7AE8D-E908-460F-A3FE-9F9D202101D4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1058" name="BatteryOutline">
              <a:extLst>
                <a:ext uri="{FF2B5EF4-FFF2-40B4-BE49-F238E27FC236}">
                  <a16:creationId xmlns:a16="http://schemas.microsoft.com/office/drawing/2014/main" id="{D6CC7611-0DE9-411A-B90E-01F71A9F8303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9" name="BatteryFill">
              <a:extLst>
                <a:ext uri="{FF2B5EF4-FFF2-40B4-BE49-F238E27FC236}">
                  <a16:creationId xmlns:a16="http://schemas.microsoft.com/office/drawing/2014/main" id="{C509F490-1343-41A0-BEB3-9838495C7434}"/>
                </a:ext>
              </a:extLst>
            </p:cNvPr>
            <p:cNvSpPr/>
            <p:nvPr/>
          </p:nvSpPr>
          <p:spPr>
            <a:xfrm>
              <a:off x="936000" y="17990"/>
              <a:ext cx="34286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0" name="BatteryTerminal">
              <a:extLst>
                <a:ext uri="{FF2B5EF4-FFF2-40B4-BE49-F238E27FC236}">
                  <a16:creationId xmlns:a16="http://schemas.microsoft.com/office/drawing/2014/main" id="{39E51D80-4D03-443E-8065-FE1E1605721E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1" name="Label0">
              <a:extLst>
                <a:ext uri="{FF2B5EF4-FFF2-40B4-BE49-F238E27FC236}">
                  <a16:creationId xmlns:a16="http://schemas.microsoft.com/office/drawing/2014/main" id="{2C1C26A9-6CC5-407A-A273-4099A25C8D23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1062" name="Label100">
              <a:extLst>
                <a:ext uri="{FF2B5EF4-FFF2-40B4-BE49-F238E27FC236}">
                  <a16:creationId xmlns:a16="http://schemas.microsoft.com/office/drawing/2014/main" id="{4D1527A8-6E3F-495B-BDE8-7E59DE08FC80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710756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FC79-2FCD-423C-AD79-CE5435AFB8C8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98" y="2647169"/>
            <a:ext cx="8462401" cy="38412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55904" y="336717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95%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00807" y="487934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64%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4207" y="285572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Median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time x3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0B9AB797-8797-40CF-A78E-B212818C697D}"/>
              </a:ext>
            </a:extLst>
          </p:cNvPr>
          <p:cNvSpPr txBox="1"/>
          <p:nvPr/>
        </p:nvSpPr>
        <p:spPr>
          <a:xfrm>
            <a:off x="-44390" y="6240342"/>
            <a:ext cx="3145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Baronnier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Nanoscale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2022,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5769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13611C5-3FBA-4067-897D-ACA87FB252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4" b="7696"/>
          <a:stretch/>
        </p:blipFill>
        <p:spPr>
          <a:xfrm>
            <a:off x="3274207" y="839199"/>
            <a:ext cx="2211934" cy="1861553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C8AD21C-C236-476B-A7E8-6098030A6BEE}"/>
              </a:ext>
            </a:extLst>
          </p:cNvPr>
          <p:cNvSpPr txBox="1"/>
          <p:nvPr/>
        </p:nvSpPr>
        <p:spPr>
          <a:xfrm>
            <a:off x="2793105" y="222008"/>
            <a:ext cx="3028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Problematic</a:t>
            </a:r>
            <a:r>
              <a:rPr lang="fr-FR" sz="2400" dirty="0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400" dirty="0" err="1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blinking</a:t>
            </a:r>
            <a:endParaRPr lang="fr-FR" sz="2400" dirty="0">
              <a:solidFill>
                <a:srgbClr val="75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ProgressBarGroup">
            <a:extLst>
              <a:ext uri="{FF2B5EF4-FFF2-40B4-BE49-F238E27FC236}">
                <a16:creationId xmlns:a16="http://schemas.microsoft.com/office/drawing/2014/main" id="{2ED1B265-A90E-496E-91F9-F03B86BF080B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35" name="BatteryOutline">
              <a:extLst>
                <a:ext uri="{FF2B5EF4-FFF2-40B4-BE49-F238E27FC236}">
                  <a16:creationId xmlns:a16="http://schemas.microsoft.com/office/drawing/2014/main" id="{258F054A-7988-41CB-B1CE-F55E36DF4615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BatteryFill">
              <a:extLst>
                <a:ext uri="{FF2B5EF4-FFF2-40B4-BE49-F238E27FC236}">
                  <a16:creationId xmlns:a16="http://schemas.microsoft.com/office/drawing/2014/main" id="{1E5B9510-0D1C-4F36-87B6-076A3B0F0A0B}"/>
                </a:ext>
              </a:extLst>
            </p:cNvPr>
            <p:cNvSpPr/>
            <p:nvPr/>
          </p:nvSpPr>
          <p:spPr>
            <a:xfrm>
              <a:off x="936000" y="17990"/>
              <a:ext cx="342858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BatteryTerminal">
              <a:extLst>
                <a:ext uri="{FF2B5EF4-FFF2-40B4-BE49-F238E27FC236}">
                  <a16:creationId xmlns:a16="http://schemas.microsoft.com/office/drawing/2014/main" id="{D5D40338-E220-46C3-9C3E-94E9EB9376F8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Label0">
              <a:extLst>
                <a:ext uri="{FF2B5EF4-FFF2-40B4-BE49-F238E27FC236}">
                  <a16:creationId xmlns:a16="http://schemas.microsoft.com/office/drawing/2014/main" id="{C1FAEB74-C737-475A-BD66-7FC52C959942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45" name="Label100">
              <a:extLst>
                <a:ext uri="{FF2B5EF4-FFF2-40B4-BE49-F238E27FC236}">
                  <a16:creationId xmlns:a16="http://schemas.microsoft.com/office/drawing/2014/main" id="{6E194AC7-F8B1-41D4-8839-7D1557DF811E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2363274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FC79-2FCD-423C-AD79-CE5435AFB8C8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5"/>
          <p:cNvSpPr txBox="1"/>
          <p:nvPr/>
        </p:nvSpPr>
        <p:spPr>
          <a:xfrm>
            <a:off x="2269747" y="221398"/>
            <a:ext cx="4703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Problematic</a:t>
            </a:r>
            <a:r>
              <a:rPr lang="fr-FR" sz="2400" dirty="0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spectral fluctuations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84351" y="2293025"/>
            <a:ext cx="360040" cy="27363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112931" y="953877"/>
            <a:ext cx="3355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Multi-photon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interferences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for Boson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cteur droit avec flèche 4"/>
          <p:cNvCxnSpPr>
            <a:cxnSpLocks/>
          </p:cNvCxnSpPr>
          <p:nvPr/>
        </p:nvCxnSpPr>
        <p:spPr>
          <a:xfrm>
            <a:off x="2104274" y="1553177"/>
            <a:ext cx="935259" cy="6735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>
            <a:cxnSpLocks/>
          </p:cNvCxnSpPr>
          <p:nvPr/>
        </p:nvCxnSpPr>
        <p:spPr>
          <a:xfrm flipH="1">
            <a:off x="6180667" y="1553176"/>
            <a:ext cx="916294" cy="6735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320571" y="1943034"/>
            <a:ext cx="2601884" cy="8167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Lifetime-limited</a:t>
            </a: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fr-FR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fr-F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Objet 13"/>
          <p:cNvGraphicFramePr>
            <a:graphicFrameLocks noChangeAspect="1"/>
          </p:cNvGraphicFramePr>
          <p:nvPr/>
        </p:nvGraphicFramePr>
        <p:xfrm>
          <a:off x="1562841" y="2543661"/>
          <a:ext cx="5379079" cy="41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9"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14" name="Objet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62841" y="2543661"/>
                        <a:ext cx="5379079" cy="41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/>
          <a:srcRect l="23383" t="1865" r="23383" b="1596"/>
          <a:stretch/>
        </p:blipFill>
        <p:spPr>
          <a:xfrm>
            <a:off x="5797069" y="3105448"/>
            <a:ext cx="774728" cy="78053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386801" y="5714498"/>
            <a:ext cx="2601884" cy="5018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Spectral fluctuations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4621513" y="5255744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89F2C9BC-5CF2-4915-B4CA-D90AD8F72CF0}"/>
              </a:ext>
            </a:extLst>
          </p:cNvPr>
          <p:cNvSpPr txBox="1"/>
          <p:nvPr/>
        </p:nvSpPr>
        <p:spPr>
          <a:xfrm>
            <a:off x="3211456" y="797853"/>
            <a:ext cx="2710999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Lifetime-limited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8D34F65-C953-4DB0-AA55-1B37886576BC}"/>
              </a:ext>
            </a:extLst>
          </p:cNvPr>
          <p:cNvSpPr txBox="1"/>
          <p:nvPr/>
        </p:nvSpPr>
        <p:spPr>
          <a:xfrm>
            <a:off x="30663" y="949084"/>
            <a:ext cx="3289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2-photon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interferences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for quantum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: C-NOT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ProgressBarGroup">
            <a:extLst>
              <a:ext uri="{FF2B5EF4-FFF2-40B4-BE49-F238E27FC236}">
                <a16:creationId xmlns:a16="http://schemas.microsoft.com/office/drawing/2014/main" id="{9E1643D1-45EF-4A4C-A487-7D2DA16368BD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66" name="BatteryOutline">
              <a:extLst>
                <a:ext uri="{FF2B5EF4-FFF2-40B4-BE49-F238E27FC236}">
                  <a16:creationId xmlns:a16="http://schemas.microsoft.com/office/drawing/2014/main" id="{947436D5-7028-4A5D-BA16-059795545E43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BatteryFill">
              <a:extLst>
                <a:ext uri="{FF2B5EF4-FFF2-40B4-BE49-F238E27FC236}">
                  <a16:creationId xmlns:a16="http://schemas.microsoft.com/office/drawing/2014/main" id="{4A7CEFD4-B997-4FFC-8975-C2DD7AEA02E8}"/>
                </a:ext>
              </a:extLst>
            </p:cNvPr>
            <p:cNvSpPr/>
            <p:nvPr/>
          </p:nvSpPr>
          <p:spPr>
            <a:xfrm>
              <a:off x="936000" y="17990"/>
              <a:ext cx="377143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BatteryTerminal">
              <a:extLst>
                <a:ext uri="{FF2B5EF4-FFF2-40B4-BE49-F238E27FC236}">
                  <a16:creationId xmlns:a16="http://schemas.microsoft.com/office/drawing/2014/main" id="{2D78A6BE-C6D9-4A04-BBB9-BE1A2F188532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Label0">
              <a:extLst>
                <a:ext uri="{FF2B5EF4-FFF2-40B4-BE49-F238E27FC236}">
                  <a16:creationId xmlns:a16="http://schemas.microsoft.com/office/drawing/2014/main" id="{673ABD55-93E0-413B-A0D1-5D3C50F519C6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70" name="Label100">
              <a:extLst>
                <a:ext uri="{FF2B5EF4-FFF2-40B4-BE49-F238E27FC236}">
                  <a16:creationId xmlns:a16="http://schemas.microsoft.com/office/drawing/2014/main" id="{B39C4766-3918-4757-A390-6FD3BD918081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2340247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4F787CA-F94B-4621-BB2C-959A2764A0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11"/>
          <a:stretch/>
        </p:blipFill>
        <p:spPr>
          <a:xfrm>
            <a:off x="1039235" y="1597025"/>
            <a:ext cx="5886048" cy="4798080"/>
          </a:xfrm>
          <a:prstGeom prst="rect">
            <a:avLst/>
          </a:prstGeom>
        </p:spPr>
      </p:pic>
      <p:sp>
        <p:nvSpPr>
          <p:cNvPr id="7" name="ZoneTexte 5"/>
          <p:cNvSpPr txBox="1"/>
          <p:nvPr/>
        </p:nvSpPr>
        <p:spPr>
          <a:xfrm>
            <a:off x="2444402" y="224585"/>
            <a:ext cx="4123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7D62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Fluctuating</a:t>
            </a:r>
            <a:r>
              <a:rPr lang="fr-FR" sz="2400" dirty="0">
                <a:solidFill>
                  <a:srgbClr val="7D62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</a:t>
            </a:r>
            <a:r>
              <a:rPr lang="fr-FR" sz="2400" dirty="0" err="1">
                <a:solidFill>
                  <a:srgbClr val="7D62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fr-FR" sz="2400" dirty="0">
                <a:solidFill>
                  <a:srgbClr val="7D62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7D62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endParaRPr lang="fr-FR" sz="2400" dirty="0">
              <a:solidFill>
                <a:srgbClr val="7D62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5">
            <a:extLst>
              <a:ext uri="{FF2B5EF4-FFF2-40B4-BE49-F238E27FC236}">
                <a16:creationId xmlns:a16="http://schemas.microsoft.com/office/drawing/2014/main" id="{55B58308-B684-447C-BFC2-8780FCB0D4FE}"/>
              </a:ext>
            </a:extLst>
          </p:cNvPr>
          <p:cNvSpPr txBox="1"/>
          <p:nvPr/>
        </p:nvSpPr>
        <p:spPr>
          <a:xfrm>
            <a:off x="2465493" y="930533"/>
            <a:ext cx="4213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Fluctuating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local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= charge noise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8CCB9F1-3A87-4A68-913F-3485F139D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738C-0628-4DB1-AFE1-A19BF8199CEE}" type="slidenum">
              <a:rPr lang="fr-FR" smtClean="0"/>
              <a:t>12</a:t>
            </a:fld>
            <a:endParaRPr lang="fr-FR"/>
          </a:p>
        </p:txBody>
      </p:sp>
      <p:grpSp>
        <p:nvGrpSpPr>
          <p:cNvPr id="59" name="ProgressBarGroup">
            <a:extLst>
              <a:ext uri="{FF2B5EF4-FFF2-40B4-BE49-F238E27FC236}">
                <a16:creationId xmlns:a16="http://schemas.microsoft.com/office/drawing/2014/main" id="{B78EA0B6-6D0D-4E3F-8DD6-4E00C899CBFE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54" name="BatteryOutline">
              <a:extLst>
                <a:ext uri="{FF2B5EF4-FFF2-40B4-BE49-F238E27FC236}">
                  <a16:creationId xmlns:a16="http://schemas.microsoft.com/office/drawing/2014/main" id="{D263717E-993F-40DD-BE3B-D9D8ECD59C5F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BatteryFill">
              <a:extLst>
                <a:ext uri="{FF2B5EF4-FFF2-40B4-BE49-F238E27FC236}">
                  <a16:creationId xmlns:a16="http://schemas.microsoft.com/office/drawing/2014/main" id="{A8E874C8-7DD2-44DF-B607-5AC512F84A73}"/>
                </a:ext>
              </a:extLst>
            </p:cNvPr>
            <p:cNvSpPr/>
            <p:nvPr/>
          </p:nvSpPr>
          <p:spPr>
            <a:xfrm>
              <a:off x="936000" y="17990"/>
              <a:ext cx="411429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BatteryTerminal">
              <a:extLst>
                <a:ext uri="{FF2B5EF4-FFF2-40B4-BE49-F238E27FC236}">
                  <a16:creationId xmlns:a16="http://schemas.microsoft.com/office/drawing/2014/main" id="{24700D10-5BD6-448C-8716-7E7D498CB22B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Label0">
              <a:extLst>
                <a:ext uri="{FF2B5EF4-FFF2-40B4-BE49-F238E27FC236}">
                  <a16:creationId xmlns:a16="http://schemas.microsoft.com/office/drawing/2014/main" id="{FD335E13-82F6-444A-B37F-1184DF42E805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58" name="Label100">
              <a:extLst>
                <a:ext uri="{FF2B5EF4-FFF2-40B4-BE49-F238E27FC236}">
                  <a16:creationId xmlns:a16="http://schemas.microsoft.com/office/drawing/2014/main" id="{EF97B3A6-99C3-4D94-B735-429E5506F08F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3977746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 11"/>
          <p:cNvGraphicFramePr>
            <a:graphicFrameLocks noChangeAspect="1"/>
          </p:cNvGraphicFramePr>
          <p:nvPr/>
        </p:nvGraphicFramePr>
        <p:xfrm>
          <a:off x="525904" y="2597642"/>
          <a:ext cx="6785905" cy="5192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12" name="Obje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5904" y="2597642"/>
                        <a:ext cx="6785905" cy="51924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5"/>
          <p:cNvSpPr txBox="1"/>
          <p:nvPr/>
        </p:nvSpPr>
        <p:spPr>
          <a:xfrm>
            <a:off x="1394132" y="195794"/>
            <a:ext cx="5928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7D62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charge noise = no spectral fluctuations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4895" y="828020"/>
            <a:ext cx="2185200" cy="2185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960AAA-0CA6-455D-AD1B-B4D248617C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4166" y="3609545"/>
            <a:ext cx="1503146" cy="914846"/>
          </a:xfrm>
          <a:prstGeom prst="rect">
            <a:avLst/>
          </a:prstGeom>
        </p:spPr>
      </p:pic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7B098D6F-B20B-4B03-AD1B-8B1FF1C2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738C-0628-4DB1-AFE1-A19BF8199CEE}" type="slidenum">
              <a:rPr lang="fr-FR" smtClean="0"/>
              <a:t>13</a:t>
            </a:fld>
            <a:endParaRPr lang="fr-FR"/>
          </a:p>
        </p:txBody>
      </p:sp>
      <p:grpSp>
        <p:nvGrpSpPr>
          <p:cNvPr id="60" name="ProgressBarGroup">
            <a:extLst>
              <a:ext uri="{FF2B5EF4-FFF2-40B4-BE49-F238E27FC236}">
                <a16:creationId xmlns:a16="http://schemas.microsoft.com/office/drawing/2014/main" id="{93A06889-AEC5-415F-8D64-6EA5877DD680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55" name="BatteryOutline">
              <a:extLst>
                <a:ext uri="{FF2B5EF4-FFF2-40B4-BE49-F238E27FC236}">
                  <a16:creationId xmlns:a16="http://schemas.microsoft.com/office/drawing/2014/main" id="{B8A94F62-F4FC-433C-9CA6-E4087275AB41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BatteryFill">
              <a:extLst>
                <a:ext uri="{FF2B5EF4-FFF2-40B4-BE49-F238E27FC236}">
                  <a16:creationId xmlns:a16="http://schemas.microsoft.com/office/drawing/2014/main" id="{50DDF9BB-1DAB-4FB8-A1D8-8D7EA542AFC1}"/>
                </a:ext>
              </a:extLst>
            </p:cNvPr>
            <p:cNvSpPr/>
            <p:nvPr/>
          </p:nvSpPr>
          <p:spPr>
            <a:xfrm>
              <a:off x="936000" y="17990"/>
              <a:ext cx="445715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BatteryTerminal">
              <a:extLst>
                <a:ext uri="{FF2B5EF4-FFF2-40B4-BE49-F238E27FC236}">
                  <a16:creationId xmlns:a16="http://schemas.microsoft.com/office/drawing/2014/main" id="{21C129D9-A9B2-47DC-82EC-83BB3F68B637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Label0">
              <a:extLst>
                <a:ext uri="{FF2B5EF4-FFF2-40B4-BE49-F238E27FC236}">
                  <a16:creationId xmlns:a16="http://schemas.microsoft.com/office/drawing/2014/main" id="{78D6B816-D340-4B6D-A66C-6772A6471202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59" name="Label100">
              <a:extLst>
                <a:ext uri="{FF2B5EF4-FFF2-40B4-BE49-F238E27FC236}">
                  <a16:creationId xmlns:a16="http://schemas.microsoft.com/office/drawing/2014/main" id="{1F3E27E5-3ED7-4D0A-ADCF-A4A6867E2987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1958842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FC79-2FCD-423C-AD79-CE5435AFB8C8}" type="slidenum">
              <a:rPr lang="fr-FR" smtClean="0"/>
              <a:t>14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7319" t="35301" r="36219" b="26200"/>
          <a:stretch/>
        </p:blipFill>
        <p:spPr>
          <a:xfrm>
            <a:off x="1979712" y="3542787"/>
            <a:ext cx="6264696" cy="29199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2524" y="6306721"/>
            <a:ext cx="270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Nano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 2024, 24,2712−2718</a:t>
            </a: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127469"/>
              </p:ext>
            </p:extLst>
          </p:nvPr>
        </p:nvGraphicFramePr>
        <p:xfrm>
          <a:off x="1273002" y="476672"/>
          <a:ext cx="6399187" cy="489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7"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7" name="Obje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3002" y="476672"/>
                        <a:ext cx="6399187" cy="4896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4235374" y="4654464"/>
                <a:ext cx="863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70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𝑒𝑉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374" y="4654464"/>
                <a:ext cx="863634" cy="369332"/>
              </a:xfrm>
              <a:prstGeom prst="rect">
                <a:avLst/>
              </a:prstGeom>
              <a:blipFill>
                <a:blip r:embed="rId6"/>
                <a:stretch>
                  <a:fillRect l="-6383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7"/>
          <a:srcRect l="51575" t="49300" r="29919" b="6601"/>
          <a:stretch/>
        </p:blipFill>
        <p:spPr>
          <a:xfrm>
            <a:off x="686375" y="4962496"/>
            <a:ext cx="1027628" cy="1377459"/>
          </a:xfrm>
          <a:prstGeom prst="rect">
            <a:avLst/>
          </a:prstGeom>
        </p:spPr>
      </p:pic>
      <p:sp>
        <p:nvSpPr>
          <p:cNvPr id="9" name="ZoneTexte 5"/>
          <p:cNvSpPr txBox="1"/>
          <p:nvPr/>
        </p:nvSpPr>
        <p:spPr>
          <a:xfrm>
            <a:off x="2764629" y="219749"/>
            <a:ext cx="3930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 at State-of-the-art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2C1C557-6041-4820-BDF0-8E28BB1260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09" y="1159838"/>
            <a:ext cx="1133187" cy="1133187"/>
          </a:xfrm>
          <a:prstGeom prst="rect">
            <a:avLst/>
          </a:prstGeom>
        </p:spPr>
      </p:pic>
      <p:grpSp>
        <p:nvGrpSpPr>
          <p:cNvPr id="57" name="ProgressBarGroup">
            <a:extLst>
              <a:ext uri="{FF2B5EF4-FFF2-40B4-BE49-F238E27FC236}">
                <a16:creationId xmlns:a16="http://schemas.microsoft.com/office/drawing/2014/main" id="{289A23F3-05CF-41F7-9102-FD0D35F9E25B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52" name="BatteryOutline">
              <a:extLst>
                <a:ext uri="{FF2B5EF4-FFF2-40B4-BE49-F238E27FC236}">
                  <a16:creationId xmlns:a16="http://schemas.microsoft.com/office/drawing/2014/main" id="{8374E9C7-A20D-42D6-823E-22A6AAFD4F57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BatteryFill">
              <a:extLst>
                <a:ext uri="{FF2B5EF4-FFF2-40B4-BE49-F238E27FC236}">
                  <a16:creationId xmlns:a16="http://schemas.microsoft.com/office/drawing/2014/main" id="{F9DECA15-41F9-4F8F-93D9-5B761A3B63E8}"/>
                </a:ext>
              </a:extLst>
            </p:cNvPr>
            <p:cNvSpPr/>
            <p:nvPr/>
          </p:nvSpPr>
          <p:spPr>
            <a:xfrm>
              <a:off x="936000" y="17990"/>
              <a:ext cx="480001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BatteryTerminal">
              <a:extLst>
                <a:ext uri="{FF2B5EF4-FFF2-40B4-BE49-F238E27FC236}">
                  <a16:creationId xmlns:a16="http://schemas.microsoft.com/office/drawing/2014/main" id="{1F0306A3-BB13-4A7B-B8D1-A522CBA3188D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Label0">
              <a:extLst>
                <a:ext uri="{FF2B5EF4-FFF2-40B4-BE49-F238E27FC236}">
                  <a16:creationId xmlns:a16="http://schemas.microsoft.com/office/drawing/2014/main" id="{13F0367A-1190-45AF-90D5-64ECCB573AEA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56" name="Label100">
              <a:extLst>
                <a:ext uri="{FF2B5EF4-FFF2-40B4-BE49-F238E27FC236}">
                  <a16:creationId xmlns:a16="http://schemas.microsoft.com/office/drawing/2014/main" id="{DD82AF50-C0D7-496D-83F6-9C7FE04B2F78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148355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105600" y="6356350"/>
            <a:ext cx="2133600" cy="365125"/>
          </a:xfrm>
        </p:spPr>
        <p:txBody>
          <a:bodyPr/>
          <a:lstStyle/>
          <a:p>
            <a:fld id="{DC314AF7-8688-408C-B9DB-5E44FE8A995E}" type="slidenum">
              <a:rPr lang="fr-FR" smtClean="0"/>
              <a:t>15</a:t>
            </a:fld>
            <a:endParaRPr lang="fr-FR" dirty="0"/>
          </a:p>
        </p:txBody>
      </p:sp>
      <p:sp>
        <p:nvSpPr>
          <p:cNvPr id="27" name="ZoneTexte 3">
            <a:extLst>
              <a:ext uri="{FF2B5EF4-FFF2-40B4-BE49-F238E27FC236}">
                <a16:creationId xmlns:a16="http://schemas.microsoft.com/office/drawing/2014/main" id="{94232154-36A6-4A38-95C9-B0302205987F}"/>
              </a:ext>
            </a:extLst>
          </p:cNvPr>
          <p:cNvSpPr txBox="1"/>
          <p:nvPr/>
        </p:nvSpPr>
        <p:spPr>
          <a:xfrm>
            <a:off x="2444402" y="211979"/>
            <a:ext cx="4363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quantum dot applications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55D5C76E-124F-46A7-8EB4-E8CDB2A9D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799" y="2139757"/>
            <a:ext cx="2549020" cy="2693988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636804E9-3016-4D81-B85B-337FDCB4BE5F}"/>
              </a:ext>
            </a:extLst>
          </p:cNvPr>
          <p:cNvSpPr txBox="1"/>
          <p:nvPr/>
        </p:nvSpPr>
        <p:spPr>
          <a:xfrm>
            <a:off x="5794825" y="1644470"/>
            <a:ext cx="2377575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Arial" pitchFamily="34" charset="0"/>
                <a:cs typeface="Arial" panose="020B0604020202020204" pitchFamily="34" charset="0"/>
              </a:rPr>
              <a:t>Spin-photon interface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58F9E160-5C9D-4203-9C6B-19A8284DB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100" y="2179673"/>
            <a:ext cx="2696331" cy="2421610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A4A39A85-4C7A-4076-A382-F4CA9EDB596F}"/>
              </a:ext>
            </a:extLst>
          </p:cNvPr>
          <p:cNvSpPr txBox="1"/>
          <p:nvPr/>
        </p:nvSpPr>
        <p:spPr>
          <a:xfrm>
            <a:off x="1132776" y="1651128"/>
            <a:ext cx="2108269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Arial" pitchFamily="34" charset="0"/>
                <a:cs typeface="Arial" panose="020B0604020202020204" pitchFamily="34" charset="0"/>
              </a:rPr>
              <a:t>Entangled</a:t>
            </a:r>
            <a:r>
              <a:rPr lang="fr-FR" dirty="0">
                <a:latin typeface="Arial" pitchFamily="34" charset="0"/>
                <a:cs typeface="Arial" panose="020B0604020202020204" pitchFamily="34" charset="0"/>
              </a:rPr>
              <a:t> photons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370780E2-E634-4BB0-AA9D-94C3CA634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308" y="2633123"/>
            <a:ext cx="1549443" cy="1549443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B3DCE94-6778-41BF-B73D-6243B5BD4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19" y="2610713"/>
            <a:ext cx="1605698" cy="1605698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633001A0-99C4-4713-9414-1C465077FE02}"/>
              </a:ext>
            </a:extLst>
          </p:cNvPr>
          <p:cNvSpPr txBox="1"/>
          <p:nvPr/>
        </p:nvSpPr>
        <p:spPr>
          <a:xfrm>
            <a:off x="1209093" y="4799153"/>
            <a:ext cx="37949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dirty="0">
                <a:solidFill>
                  <a:srgbClr val="00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Nature Communications</a:t>
            </a:r>
            <a:r>
              <a:rPr lang="fr-FR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volume 8</a:t>
            </a:r>
            <a:r>
              <a:rPr lang="fr-FR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15506 (2017) 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0F11A43-A1E0-444F-8457-5691236ED131}"/>
              </a:ext>
            </a:extLst>
          </p:cNvPr>
          <p:cNvSpPr txBox="1"/>
          <p:nvPr/>
        </p:nvSpPr>
        <p:spPr>
          <a:xfrm>
            <a:off x="5926832" y="4552783"/>
            <a:ext cx="33123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Nature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volume 491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 pages 421–425 (2012)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E4FE34C4-BAFF-4032-BFD1-DF2E15932934}"/>
                  </a:ext>
                </a:extLst>
              </p:cNvPr>
              <p:cNvSpPr txBox="1"/>
              <p:nvPr/>
            </p:nvSpPr>
            <p:spPr>
              <a:xfrm>
                <a:off x="251521" y="2308492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E4FE34C4-BAFF-4032-BFD1-DF2E15932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" y="2308492"/>
                <a:ext cx="48385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EA999A1-C1E8-43B5-B08C-56B9E5D7A97F}"/>
                  </a:ext>
                </a:extLst>
              </p:cNvPr>
              <p:cNvSpPr txBox="1"/>
              <p:nvPr/>
            </p:nvSpPr>
            <p:spPr>
              <a:xfrm>
                <a:off x="4967062" y="2281188"/>
                <a:ext cx="529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EA999A1-C1E8-43B5-B08C-56B9E5D7A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062" y="2281188"/>
                <a:ext cx="52905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ProgressBarGroup">
            <a:extLst>
              <a:ext uri="{FF2B5EF4-FFF2-40B4-BE49-F238E27FC236}">
                <a16:creationId xmlns:a16="http://schemas.microsoft.com/office/drawing/2014/main" id="{6E059EF6-F8E2-46D9-A1A5-7C22AC6766DF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56" name="BatteryOutline">
              <a:extLst>
                <a:ext uri="{FF2B5EF4-FFF2-40B4-BE49-F238E27FC236}">
                  <a16:creationId xmlns:a16="http://schemas.microsoft.com/office/drawing/2014/main" id="{34479EC1-90D4-40E8-88B8-6527B0B11130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BatteryFill">
              <a:extLst>
                <a:ext uri="{FF2B5EF4-FFF2-40B4-BE49-F238E27FC236}">
                  <a16:creationId xmlns:a16="http://schemas.microsoft.com/office/drawing/2014/main" id="{66EFB916-64D3-48F8-892D-8242CECB6928}"/>
                </a:ext>
              </a:extLst>
            </p:cNvPr>
            <p:cNvSpPr/>
            <p:nvPr/>
          </p:nvSpPr>
          <p:spPr>
            <a:xfrm>
              <a:off x="936000" y="17990"/>
              <a:ext cx="514286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BatteryTerminal">
              <a:extLst>
                <a:ext uri="{FF2B5EF4-FFF2-40B4-BE49-F238E27FC236}">
                  <a16:creationId xmlns:a16="http://schemas.microsoft.com/office/drawing/2014/main" id="{F82897BE-203E-43C5-9E77-8DE6253AD53C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Label0">
              <a:extLst>
                <a:ext uri="{FF2B5EF4-FFF2-40B4-BE49-F238E27FC236}">
                  <a16:creationId xmlns:a16="http://schemas.microsoft.com/office/drawing/2014/main" id="{6B4E6B16-A328-445E-829D-2A6311335159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60" name="Label100">
              <a:extLst>
                <a:ext uri="{FF2B5EF4-FFF2-40B4-BE49-F238E27FC236}">
                  <a16:creationId xmlns:a16="http://schemas.microsoft.com/office/drawing/2014/main" id="{31234A59-BE47-40BF-A345-46EE018261CE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2967219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FAF0D56-1725-4836-83BE-129656894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91" y="3145016"/>
            <a:ext cx="5436658" cy="3058120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992B0AC9-B01E-4B69-AFD5-48F6F965A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55741" y="772509"/>
            <a:ext cx="8640960" cy="21602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8AEC20-A692-4C3D-8903-98CFC5F1C716}"/>
              </a:ext>
            </a:extLst>
          </p:cNvPr>
          <p:cNvSpPr/>
          <p:nvPr/>
        </p:nvSpPr>
        <p:spPr>
          <a:xfrm>
            <a:off x="3923928" y="2636912"/>
            <a:ext cx="1656184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C806544-B482-461D-B854-7628063EDBA5}"/>
              </a:ext>
            </a:extLst>
          </p:cNvPr>
          <p:cNvSpPr txBox="1"/>
          <p:nvPr/>
        </p:nvSpPr>
        <p:spPr>
          <a:xfrm>
            <a:off x="1955203" y="6152334"/>
            <a:ext cx="1391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© Zoé Dujardin</a:t>
            </a:r>
          </a:p>
        </p:txBody>
      </p:sp>
      <p:sp>
        <p:nvSpPr>
          <p:cNvPr id="16" name="ZoneTexte 3">
            <a:extLst>
              <a:ext uri="{FF2B5EF4-FFF2-40B4-BE49-F238E27FC236}">
                <a16:creationId xmlns:a16="http://schemas.microsoft.com/office/drawing/2014/main" id="{A960CEBA-1535-4623-AE2B-757F3704C2C5}"/>
              </a:ext>
            </a:extLst>
          </p:cNvPr>
          <p:cNvSpPr txBox="1"/>
          <p:nvPr/>
        </p:nvSpPr>
        <p:spPr>
          <a:xfrm>
            <a:off x="3323584" y="254072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fr-FR" sz="2400" dirty="0" err="1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</a:t>
            </a:r>
            <a:r>
              <a:rPr lang="fr-FR" sz="2400" dirty="0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switching</a:t>
            </a:r>
            <a:endParaRPr lang="fr-FR" sz="2400" dirty="0">
              <a:solidFill>
                <a:srgbClr val="75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ProgressBarGroup">
            <a:extLst>
              <a:ext uri="{FF2B5EF4-FFF2-40B4-BE49-F238E27FC236}">
                <a16:creationId xmlns:a16="http://schemas.microsoft.com/office/drawing/2014/main" id="{8FC42A2C-3603-41AB-9E32-3B90424A137F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59" name="BatteryOutline">
              <a:extLst>
                <a:ext uri="{FF2B5EF4-FFF2-40B4-BE49-F238E27FC236}">
                  <a16:creationId xmlns:a16="http://schemas.microsoft.com/office/drawing/2014/main" id="{C45CB6E5-34F2-4521-9063-AD3851C09FF1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BatteryFill">
              <a:extLst>
                <a:ext uri="{FF2B5EF4-FFF2-40B4-BE49-F238E27FC236}">
                  <a16:creationId xmlns:a16="http://schemas.microsoft.com/office/drawing/2014/main" id="{A359ECF4-7E99-4560-B011-BA73C0A88F62}"/>
                </a:ext>
              </a:extLst>
            </p:cNvPr>
            <p:cNvSpPr/>
            <p:nvPr/>
          </p:nvSpPr>
          <p:spPr>
            <a:xfrm>
              <a:off x="936000" y="17990"/>
              <a:ext cx="548572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BatteryTerminal">
              <a:extLst>
                <a:ext uri="{FF2B5EF4-FFF2-40B4-BE49-F238E27FC236}">
                  <a16:creationId xmlns:a16="http://schemas.microsoft.com/office/drawing/2014/main" id="{D7276B5D-AF94-4CCF-BD61-986757FEDD6B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Label0">
              <a:extLst>
                <a:ext uri="{FF2B5EF4-FFF2-40B4-BE49-F238E27FC236}">
                  <a16:creationId xmlns:a16="http://schemas.microsoft.com/office/drawing/2014/main" id="{72356590-C02C-420A-8D35-B82258D4E21B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63" name="Label100">
              <a:extLst>
                <a:ext uri="{FF2B5EF4-FFF2-40B4-BE49-F238E27FC236}">
                  <a16:creationId xmlns:a16="http://schemas.microsoft.com/office/drawing/2014/main" id="{6AA99562-17C8-4B98-947F-5F7D0E2199DD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222900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F1F558F-1AF1-4E6B-AF84-9D429785E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9827" r="43439" b="7409"/>
          <a:stretch/>
        </p:blipFill>
        <p:spPr>
          <a:xfrm>
            <a:off x="2084402" y="1371600"/>
            <a:ext cx="4943475" cy="423862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6406A7B-C989-4CE1-826B-520ECE7905CB}"/>
              </a:ext>
            </a:extLst>
          </p:cNvPr>
          <p:cNvSpPr txBox="1"/>
          <p:nvPr/>
        </p:nvSpPr>
        <p:spPr>
          <a:xfrm>
            <a:off x="395999" y="225956"/>
            <a:ext cx="785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7D62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 Crystals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F6EA37F-3401-4602-A6C4-5C4B4B0AA935}"/>
              </a:ext>
            </a:extLst>
          </p:cNvPr>
          <p:cNvSpPr/>
          <p:nvPr/>
        </p:nvSpPr>
        <p:spPr>
          <a:xfrm>
            <a:off x="1867276" y="1362075"/>
            <a:ext cx="618067" cy="541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B21BFA-5FA3-4C45-9779-8063DF018896}"/>
              </a:ext>
            </a:extLst>
          </p:cNvPr>
          <p:cNvSpPr/>
          <p:nvPr/>
        </p:nvSpPr>
        <p:spPr>
          <a:xfrm>
            <a:off x="8834967" y="1371600"/>
            <a:ext cx="309034" cy="541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0" name="ProgressBarGroup">
            <a:extLst>
              <a:ext uri="{FF2B5EF4-FFF2-40B4-BE49-F238E27FC236}">
                <a16:creationId xmlns:a16="http://schemas.microsoft.com/office/drawing/2014/main" id="{A4F37453-A534-483F-B64A-971400385B0B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55" name="BatteryOutline">
              <a:extLst>
                <a:ext uri="{FF2B5EF4-FFF2-40B4-BE49-F238E27FC236}">
                  <a16:creationId xmlns:a16="http://schemas.microsoft.com/office/drawing/2014/main" id="{D843E80C-9333-4EF1-A8C7-820D1B94679C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BatteryFill">
              <a:extLst>
                <a:ext uri="{FF2B5EF4-FFF2-40B4-BE49-F238E27FC236}">
                  <a16:creationId xmlns:a16="http://schemas.microsoft.com/office/drawing/2014/main" id="{856307B6-D8B1-4D90-8EAD-56E63F4609F2}"/>
                </a:ext>
              </a:extLst>
            </p:cNvPr>
            <p:cNvSpPr/>
            <p:nvPr/>
          </p:nvSpPr>
          <p:spPr>
            <a:xfrm>
              <a:off x="936000" y="17990"/>
              <a:ext cx="582858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BatteryTerminal">
              <a:extLst>
                <a:ext uri="{FF2B5EF4-FFF2-40B4-BE49-F238E27FC236}">
                  <a16:creationId xmlns:a16="http://schemas.microsoft.com/office/drawing/2014/main" id="{A5B347DD-5AAB-4BD5-BFD0-20803AB70257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Label0">
              <a:extLst>
                <a:ext uri="{FF2B5EF4-FFF2-40B4-BE49-F238E27FC236}">
                  <a16:creationId xmlns:a16="http://schemas.microsoft.com/office/drawing/2014/main" id="{19AED195-FF2B-4B77-8BE4-DBFD3E34ED1A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59" name="Label100">
              <a:extLst>
                <a:ext uri="{FF2B5EF4-FFF2-40B4-BE49-F238E27FC236}">
                  <a16:creationId xmlns:a16="http://schemas.microsoft.com/office/drawing/2014/main" id="{F59E9B37-5FF5-4A2D-9E86-E1E31A80DE2F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234866240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 rot="16200000">
            <a:off x="6262591" y="4150114"/>
            <a:ext cx="2737694" cy="839244"/>
          </a:xfrm>
          <a:prstGeom prst="rect">
            <a:avLst/>
          </a:prstGeom>
          <a:ln w="12700">
            <a:miter lim="400000"/>
          </a:ln>
          <a:effectLst>
            <a:reflection stA="30000" endPos="40000" dir="5400000" sy="-100000" algn="bl" rotWithShape="0"/>
          </a:effectLst>
        </p:spPr>
      </p:pic>
      <p:sp>
        <p:nvSpPr>
          <p:cNvPr id="177" name="Ligne de connexion"/>
          <p:cNvSpPr/>
          <p:nvPr/>
        </p:nvSpPr>
        <p:spPr>
          <a:xfrm>
            <a:off x="7149866" y="5495555"/>
            <a:ext cx="952386" cy="246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extrusionOk="0">
                <a:moveTo>
                  <a:pt x="21600" y="0"/>
                </a:moveTo>
                <a:cubicBezTo>
                  <a:pt x="14429" y="21519"/>
                  <a:pt x="7229" y="21600"/>
                  <a:pt x="0" y="242"/>
                </a:cubicBezTo>
              </a:path>
            </a:pathLst>
          </a:cu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/>
          <a:lstStyle/>
          <a:p>
            <a:endParaRPr sz="675"/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011" y="4023694"/>
            <a:ext cx="1154803" cy="114124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"/>
          <p:cNvSpPr/>
          <p:nvPr/>
        </p:nvSpPr>
        <p:spPr>
          <a:xfrm rot="10800000" flipH="1">
            <a:off x="7044799" y="4560195"/>
            <a:ext cx="68330" cy="78036"/>
          </a:xfrm>
          <a:prstGeom prst="rect">
            <a:avLst/>
          </a:prstGeom>
          <a:ln w="25400">
            <a:solidFill>
              <a:srgbClr val="FF4C00"/>
            </a:solidFill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sp>
        <p:nvSpPr>
          <p:cNvPr id="155" name="Flèche"/>
          <p:cNvSpPr/>
          <p:nvPr/>
        </p:nvSpPr>
        <p:spPr>
          <a:xfrm rot="2617723">
            <a:off x="7305314" y="4388733"/>
            <a:ext cx="380884" cy="121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05" y="13848"/>
                </a:moveTo>
                <a:lnTo>
                  <a:pt x="8805" y="21600"/>
                </a:lnTo>
                <a:lnTo>
                  <a:pt x="0" y="10800"/>
                </a:lnTo>
                <a:lnTo>
                  <a:pt x="8805" y="0"/>
                </a:lnTo>
                <a:lnTo>
                  <a:pt x="8805" y="7752"/>
                </a:lnTo>
                <a:lnTo>
                  <a:pt x="21600" y="7752"/>
                </a:lnTo>
                <a:lnTo>
                  <a:pt x="21600" y="13848"/>
                </a:lnTo>
                <a:close/>
              </a:path>
            </a:pathLst>
          </a:custGeom>
          <a:solidFill>
            <a:srgbClr val="FFFB0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pic>
        <p:nvPicPr>
          <p:cNvPr id="156" name="Image" descr="Image"/>
          <p:cNvPicPr>
            <a:picLocks noChangeAspect="1"/>
          </p:cNvPicPr>
          <p:nvPr/>
        </p:nvPicPr>
        <p:blipFill>
          <a:blip r:embed="rId4"/>
          <a:srcRect b="15143"/>
          <a:stretch>
            <a:fillRect/>
          </a:stretch>
        </p:blipFill>
        <p:spPr>
          <a:xfrm rot="10800000" flipH="1">
            <a:off x="7357909" y="3839196"/>
            <a:ext cx="1531232" cy="97772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0.2 µm"/>
          <p:cNvSpPr txBox="1"/>
          <p:nvPr/>
        </p:nvSpPr>
        <p:spPr>
          <a:xfrm>
            <a:off x="8366466" y="4704053"/>
            <a:ext cx="456192" cy="17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/>
          <a:lstStyle>
            <a:lvl1pPr defTabSz="584200">
              <a:spcBef>
                <a:spcPts val="1800"/>
              </a:spcBef>
              <a:defRPr sz="1300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lvl1pPr>
          </a:lstStyle>
          <a:p>
            <a:r>
              <a:rPr sz="488"/>
              <a:t>0.2 µm</a:t>
            </a:r>
          </a:p>
        </p:txBody>
      </p:sp>
      <p:sp>
        <p:nvSpPr>
          <p:cNvPr id="158" name="Ligne"/>
          <p:cNvSpPr/>
          <p:nvPr/>
        </p:nvSpPr>
        <p:spPr>
          <a:xfrm>
            <a:off x="8370296" y="4827736"/>
            <a:ext cx="44853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5"/>
          <a:srcRect r="65835"/>
          <a:stretch>
            <a:fillRect/>
          </a:stretch>
        </p:blipFill>
        <p:spPr>
          <a:xfrm>
            <a:off x="5636246" y="4088247"/>
            <a:ext cx="942960" cy="812705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Rectangle"/>
          <p:cNvSpPr/>
          <p:nvPr/>
        </p:nvSpPr>
        <p:spPr>
          <a:xfrm>
            <a:off x="5636246" y="4878741"/>
            <a:ext cx="942870" cy="155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sp>
        <p:nvSpPr>
          <p:cNvPr id="161" name="Ligne"/>
          <p:cNvSpPr/>
          <p:nvPr/>
        </p:nvSpPr>
        <p:spPr>
          <a:xfrm>
            <a:off x="5865737" y="4989059"/>
            <a:ext cx="713298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sp>
        <p:nvSpPr>
          <p:cNvPr id="162" name="10 nm"/>
          <p:cNvSpPr txBox="1"/>
          <p:nvPr/>
        </p:nvSpPr>
        <p:spPr>
          <a:xfrm>
            <a:off x="5865737" y="4762908"/>
            <a:ext cx="713298" cy="275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/>
          <a:lstStyle>
            <a:lvl1pPr defTabSz="584200">
              <a:spcBef>
                <a:spcPts val="1800"/>
              </a:spcBef>
              <a:defRPr sz="1300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lvl1pPr>
          </a:lstStyle>
          <a:p>
            <a:r>
              <a:rPr sz="488"/>
              <a:t>10 nm</a:t>
            </a:r>
          </a:p>
        </p:txBody>
      </p:sp>
      <p:sp>
        <p:nvSpPr>
          <p:cNvPr id="163" name="Rectangle"/>
          <p:cNvSpPr/>
          <p:nvPr/>
        </p:nvSpPr>
        <p:spPr>
          <a:xfrm>
            <a:off x="5647835" y="4066439"/>
            <a:ext cx="997980" cy="972930"/>
          </a:xfrm>
          <a:prstGeom prst="rect">
            <a:avLst/>
          </a:prstGeom>
          <a:ln w="38100">
            <a:solidFill>
              <a:srgbClr val="FF4C00"/>
            </a:solidFill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sp>
        <p:nvSpPr>
          <p:cNvPr id="164" name="Ligne"/>
          <p:cNvSpPr/>
          <p:nvPr/>
        </p:nvSpPr>
        <p:spPr>
          <a:xfrm>
            <a:off x="6642563" y="4067213"/>
            <a:ext cx="422731" cy="477890"/>
          </a:xfrm>
          <a:prstGeom prst="line">
            <a:avLst/>
          </a:prstGeom>
          <a:ln w="25400">
            <a:solidFill>
              <a:srgbClr val="FF4C00"/>
            </a:solidFill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sp>
        <p:nvSpPr>
          <p:cNvPr id="165" name="Ligne"/>
          <p:cNvSpPr/>
          <p:nvPr/>
        </p:nvSpPr>
        <p:spPr>
          <a:xfrm flipV="1">
            <a:off x="6642351" y="4652188"/>
            <a:ext cx="423154" cy="390059"/>
          </a:xfrm>
          <a:prstGeom prst="line">
            <a:avLst/>
          </a:prstGeom>
          <a:ln w="25400">
            <a:solidFill>
              <a:srgbClr val="FF4C00"/>
            </a:solidFill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25"/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367361">
            <a:off x="6653922" y="3611097"/>
            <a:ext cx="623258" cy="621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49386">
            <a:off x="7959365" y="4941469"/>
            <a:ext cx="554247" cy="53699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Optomechanics with quantum emitters"/>
          <p:cNvSpPr txBox="1"/>
          <p:nvPr/>
        </p:nvSpPr>
        <p:spPr>
          <a:xfrm>
            <a:off x="1311825" y="7085981"/>
            <a:ext cx="4910561" cy="432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7145" rIns="17145">
            <a:normAutofit fontScale="85000" lnSpcReduction="10000"/>
          </a:bodyPr>
          <a:lstStyle>
            <a:lvl1pPr algn="l" defTabSz="825500">
              <a:defRPr sz="5500">
                <a:solidFill>
                  <a:srgbClr val="000000"/>
                </a:solidFill>
              </a:defRPr>
            </a:lvl1pPr>
          </a:lstStyle>
          <a:p>
            <a:r>
              <a:rPr sz="2800" dirty="0" err="1">
                <a:solidFill>
                  <a:schemeClr val="accent1">
                    <a:lumMod val="75000"/>
                  </a:schemeClr>
                </a:solidFill>
              </a:rPr>
              <a:t>Optomechanics</a:t>
            </a:r>
            <a:r>
              <a:rPr sz="2800" dirty="0">
                <a:solidFill>
                  <a:schemeClr val="accent1">
                    <a:lumMod val="75000"/>
                  </a:schemeClr>
                </a:solidFill>
              </a:rPr>
              <a:t> with quantum emitters</a:t>
            </a:r>
          </a:p>
        </p:txBody>
      </p:sp>
      <p:sp>
        <p:nvSpPr>
          <p:cNvPr id="169" name="➙ Small quantum perturbation with ‘active’ colloids     made of quantum emitters ➙ Cooperative effect between quantum emitters…"/>
          <p:cNvSpPr txBox="1"/>
          <p:nvPr/>
        </p:nvSpPr>
        <p:spPr>
          <a:xfrm>
            <a:off x="0" y="4115211"/>
            <a:ext cx="5242560" cy="208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8827" tIns="58827" rIns="58827" bIns="58827" anchor="ctr">
            <a:spAutoFit/>
          </a:bodyPr>
          <a:lstStyle/>
          <a:p>
            <a:pPr lvl="1" indent="85725" defTabSz="308074">
              <a:defRPr sz="4000">
                <a:solidFill>
                  <a:srgbClr val="797979"/>
                </a:solidFill>
              </a:defRPr>
            </a:pPr>
            <a:r>
              <a:rPr lang="fr-FR" sz="1600" dirty="0"/>
              <a:t>➙</a:t>
            </a:r>
            <a:r>
              <a:rPr sz="1600" dirty="0"/>
              <a:t> Small quantum perturbation with ‘active’ colloids</a:t>
            </a:r>
            <a:endParaRPr lang="fr-FR" sz="1600" dirty="0"/>
          </a:p>
          <a:p>
            <a:pPr lvl="1" indent="85725" defTabSz="308074">
              <a:defRPr sz="4000">
                <a:solidFill>
                  <a:srgbClr val="797979"/>
                </a:solidFill>
              </a:defRPr>
            </a:pPr>
            <a:r>
              <a:rPr lang="fr-FR" sz="1600" dirty="0"/>
              <a:t>    </a:t>
            </a:r>
            <a:r>
              <a:rPr sz="1600" dirty="0"/>
              <a:t>made of quantum emitters</a:t>
            </a:r>
            <a:br>
              <a:rPr sz="1600" dirty="0"/>
            </a:br>
            <a:r>
              <a:rPr lang="fr-FR" sz="1600" dirty="0"/>
              <a:t> </a:t>
            </a:r>
            <a:r>
              <a:rPr sz="1600" dirty="0"/>
              <a:t>➙ Cooperative effect between quantum emitters</a:t>
            </a:r>
          </a:p>
          <a:p>
            <a:pPr lvl="1" indent="85725" defTabSz="308074">
              <a:defRPr sz="4000">
                <a:solidFill>
                  <a:srgbClr val="797979"/>
                </a:solidFill>
              </a:defRPr>
            </a:pPr>
            <a:r>
              <a:rPr sz="1600" dirty="0"/>
              <a:t>    measured by absorption/emission of photons on</a:t>
            </a:r>
          </a:p>
          <a:p>
            <a:pPr lvl="1" indent="85725" defTabSz="308074">
              <a:defRPr sz="4000">
                <a:solidFill>
                  <a:srgbClr val="797979"/>
                </a:solidFill>
              </a:defRPr>
            </a:pPr>
            <a:r>
              <a:rPr sz="1600" dirty="0"/>
              <a:t>    top of the Brownian trajectory</a:t>
            </a:r>
          </a:p>
          <a:p>
            <a:pPr lvl="1" indent="85725" defTabSz="308074">
              <a:defRPr sz="4000">
                <a:solidFill>
                  <a:srgbClr val="797979"/>
                </a:solidFill>
              </a:defRPr>
            </a:pPr>
            <a:r>
              <a:rPr sz="1600" dirty="0"/>
              <a:t>➙ Trajectory analysis with quantum position noise</a:t>
            </a:r>
          </a:p>
          <a:p>
            <a:pPr lvl="1" indent="85725" defTabSz="308074">
              <a:defRPr sz="4000">
                <a:solidFill>
                  <a:srgbClr val="797979"/>
                </a:solidFill>
              </a:defRPr>
            </a:pPr>
            <a:r>
              <a:rPr sz="1600" dirty="0"/>
              <a:t>    to test theorems of statistical physics at</a:t>
            </a:r>
          </a:p>
          <a:p>
            <a:pPr lvl="1" indent="85725" defTabSz="308074">
              <a:defRPr sz="4000">
                <a:solidFill>
                  <a:srgbClr val="797979"/>
                </a:solidFill>
              </a:defRPr>
            </a:pPr>
            <a:r>
              <a:rPr sz="1600" dirty="0"/>
              <a:t>    classical/quantum interface</a:t>
            </a:r>
          </a:p>
        </p:txBody>
      </p:sp>
      <p:pic>
        <p:nvPicPr>
          <p:cNvPr id="170" name="HybridOptoMeca.png" descr="HybridOptoMeca.png"/>
          <p:cNvPicPr>
            <a:picLocks noChangeAspect="1"/>
          </p:cNvPicPr>
          <p:nvPr/>
        </p:nvPicPr>
        <p:blipFill>
          <a:blip r:embed="rId8"/>
          <a:srcRect b="4803"/>
          <a:stretch>
            <a:fillRect/>
          </a:stretch>
        </p:blipFill>
        <p:spPr>
          <a:xfrm>
            <a:off x="15762" y="1093591"/>
            <a:ext cx="2805059" cy="273771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➙ Goal:  Transfert quantum properties from a quantum       emitter to a mechanical oscillator…"/>
          <p:cNvSpPr txBox="1"/>
          <p:nvPr/>
        </p:nvSpPr>
        <p:spPr>
          <a:xfrm>
            <a:off x="3063918" y="1116086"/>
            <a:ext cx="4803303" cy="96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l">
              <a:defRPr sz="4000"/>
            </a:pPr>
            <a:r>
              <a:rPr sz="1500" dirty="0"/>
              <a:t>➙ Goal:  </a:t>
            </a:r>
            <a:r>
              <a:rPr sz="1500" dirty="0" err="1"/>
              <a:t>Transfert</a:t>
            </a:r>
            <a:r>
              <a:rPr sz="1500" dirty="0"/>
              <a:t> quantum properties from a quantum </a:t>
            </a:r>
            <a:br>
              <a:rPr sz="1500" dirty="0"/>
            </a:br>
            <a:r>
              <a:rPr sz="1500" dirty="0"/>
              <a:t>     emitter to a mechanical oscillator </a:t>
            </a:r>
          </a:p>
          <a:p>
            <a:pPr algn="l">
              <a:defRPr sz="4000"/>
            </a:pPr>
            <a:r>
              <a:rPr sz="1500" dirty="0"/>
              <a:t>➙ Motivations: </a:t>
            </a:r>
            <a:r>
              <a:rPr sz="1500" dirty="0" err="1"/>
              <a:t>Fondamental</a:t>
            </a:r>
            <a:r>
              <a:rPr sz="1500" dirty="0"/>
              <a:t> tests of quantum mechanics </a:t>
            </a:r>
            <a:br>
              <a:rPr sz="1500" dirty="0"/>
            </a:br>
            <a:r>
              <a:rPr sz="1500" dirty="0"/>
              <a:t>     at mesoscopic scale and quantum technologies (sensors…)</a:t>
            </a:r>
          </a:p>
        </p:txBody>
      </p:sp>
      <p:sp>
        <p:nvSpPr>
          <p:cNvPr id="172" name="➙ Implementations at ILM: supercristal  of qd optically trapped"/>
          <p:cNvSpPr txBox="1"/>
          <p:nvPr/>
        </p:nvSpPr>
        <p:spPr>
          <a:xfrm>
            <a:off x="3096347" y="2113859"/>
            <a:ext cx="5049652" cy="269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l">
              <a:defRPr sz="4000"/>
            </a:pPr>
            <a:r>
              <a:rPr sz="1500" dirty="0"/>
              <a:t>➙ Implementations at ILM: </a:t>
            </a:r>
            <a:r>
              <a:rPr sz="1500" b="1" dirty="0" err="1"/>
              <a:t>supercristal</a:t>
            </a:r>
            <a:r>
              <a:rPr sz="1500" b="1" dirty="0"/>
              <a:t>  of </a:t>
            </a:r>
            <a:r>
              <a:rPr sz="1500" b="1" dirty="0" err="1"/>
              <a:t>qd</a:t>
            </a:r>
            <a:r>
              <a:rPr sz="1500" b="1" dirty="0"/>
              <a:t> optically trapped</a:t>
            </a:r>
          </a:p>
        </p:txBody>
      </p:sp>
      <p:pic>
        <p:nvPicPr>
          <p:cNvPr id="173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5998" y="1316624"/>
            <a:ext cx="898489" cy="832349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100 nm - 10 µm dense and ordered balls  of 103 - 109 quantum emitters"/>
          <p:cNvSpPr txBox="1"/>
          <p:nvPr/>
        </p:nvSpPr>
        <p:spPr>
          <a:xfrm>
            <a:off x="2848044" y="2881391"/>
            <a:ext cx="4023360" cy="580468"/>
          </a:xfrm>
          <a:prstGeom prst="rect">
            <a:avLst/>
          </a:prstGeom>
          <a:ln w="28575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8827" tIns="58827" rIns="58827" bIns="58827" anchor="ctr">
            <a:spAutoFit/>
          </a:bodyPr>
          <a:lstStyle/>
          <a:p>
            <a:pPr lvl="1" defTabSz="308074">
              <a:defRPr sz="4000">
                <a:solidFill>
                  <a:srgbClr val="797979"/>
                </a:solidFill>
              </a:defRPr>
            </a:pPr>
            <a:r>
              <a:rPr sz="1500" dirty="0"/>
              <a:t>100 nm - 10 µm dense and ordered balls </a:t>
            </a:r>
            <a:br>
              <a:rPr sz="1500" dirty="0"/>
            </a:br>
            <a:r>
              <a:rPr sz="1500" dirty="0"/>
              <a:t>of 10</a:t>
            </a:r>
            <a:r>
              <a:rPr sz="1500" baseline="31999" dirty="0"/>
              <a:t>3</a:t>
            </a:r>
            <a:r>
              <a:rPr sz="1500" dirty="0"/>
              <a:t> - 10</a:t>
            </a:r>
            <a:r>
              <a:rPr sz="1500" baseline="31999" dirty="0"/>
              <a:t>9</a:t>
            </a:r>
            <a:r>
              <a:rPr sz="1500" dirty="0"/>
              <a:t> quantum emitters</a:t>
            </a:r>
          </a:p>
        </p:txBody>
      </p:sp>
      <p:sp>
        <p:nvSpPr>
          <p:cNvPr id="176" name="Benjamin Besga"/>
          <p:cNvSpPr txBox="1"/>
          <p:nvPr/>
        </p:nvSpPr>
        <p:spPr>
          <a:xfrm>
            <a:off x="5196182" y="5678627"/>
            <a:ext cx="1696395" cy="349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8827" tIns="58827" rIns="58827" bIns="58827" anchor="ctr">
            <a:spAutoFit/>
          </a:bodyPr>
          <a:lstStyle/>
          <a:p>
            <a:pPr lvl="1" defTabSz="308074">
              <a:defRPr sz="4000">
                <a:solidFill>
                  <a:srgbClr val="797979"/>
                </a:solidFill>
              </a:defRPr>
            </a:pPr>
            <a:endParaRPr sz="15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D4E5B02-575F-4B29-9BD4-69CEBBAA73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4991" y="5228090"/>
            <a:ext cx="1332045" cy="1329031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CE0C2DDF-ED3D-47A8-B238-76154896FA5D}"/>
              </a:ext>
            </a:extLst>
          </p:cNvPr>
          <p:cNvSpPr txBox="1"/>
          <p:nvPr/>
        </p:nvSpPr>
        <p:spPr>
          <a:xfrm>
            <a:off x="1691452" y="161798"/>
            <a:ext cx="542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Optomechanics</a:t>
            </a:r>
            <a:r>
              <a:rPr lang="fr-FR" sz="2400" dirty="0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400" dirty="0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quantum </a:t>
            </a:r>
            <a:r>
              <a:rPr lang="fr-FR" sz="2400" dirty="0" err="1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emitters</a:t>
            </a:r>
            <a:endParaRPr lang="fr-FR" sz="2400" dirty="0">
              <a:solidFill>
                <a:srgbClr val="75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ProgressBarGroup">
            <a:extLst>
              <a:ext uri="{FF2B5EF4-FFF2-40B4-BE49-F238E27FC236}">
                <a16:creationId xmlns:a16="http://schemas.microsoft.com/office/drawing/2014/main" id="{F123C084-A945-46BB-9503-842BE6F13D65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55" name="BatteryOutline">
              <a:extLst>
                <a:ext uri="{FF2B5EF4-FFF2-40B4-BE49-F238E27FC236}">
                  <a16:creationId xmlns:a16="http://schemas.microsoft.com/office/drawing/2014/main" id="{852723DB-DF2A-4923-9372-376AB90552C8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BatteryFill">
              <a:extLst>
                <a:ext uri="{FF2B5EF4-FFF2-40B4-BE49-F238E27FC236}">
                  <a16:creationId xmlns:a16="http://schemas.microsoft.com/office/drawing/2014/main" id="{57D9E1E5-2752-4240-A4D3-959DEADE4B3E}"/>
                </a:ext>
              </a:extLst>
            </p:cNvPr>
            <p:cNvSpPr/>
            <p:nvPr/>
          </p:nvSpPr>
          <p:spPr>
            <a:xfrm>
              <a:off x="936000" y="17990"/>
              <a:ext cx="617144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BatteryTerminal">
              <a:extLst>
                <a:ext uri="{FF2B5EF4-FFF2-40B4-BE49-F238E27FC236}">
                  <a16:creationId xmlns:a16="http://schemas.microsoft.com/office/drawing/2014/main" id="{64EE611E-25E2-4888-91CB-13B04833A3F4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Label0">
              <a:extLst>
                <a:ext uri="{FF2B5EF4-FFF2-40B4-BE49-F238E27FC236}">
                  <a16:creationId xmlns:a16="http://schemas.microsoft.com/office/drawing/2014/main" id="{3F2D18A0-8DA7-4177-BF29-9AB26DD7E056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59" name="Label100">
              <a:extLst>
                <a:ext uri="{FF2B5EF4-FFF2-40B4-BE49-F238E27FC236}">
                  <a16:creationId xmlns:a16="http://schemas.microsoft.com/office/drawing/2014/main" id="{63C2C65C-1C51-43C5-9427-BBB69FF1F810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86406A7B-C989-4CE1-826B-520ECE7905CB}"/>
              </a:ext>
            </a:extLst>
          </p:cNvPr>
          <p:cNvSpPr txBox="1"/>
          <p:nvPr/>
        </p:nvSpPr>
        <p:spPr>
          <a:xfrm>
            <a:off x="665999" y="225481"/>
            <a:ext cx="785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7D62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 Fluorescence Applications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5A8AC6F-0373-4F4A-B92F-747386DA2113}"/>
              </a:ext>
            </a:extLst>
          </p:cNvPr>
          <p:cNvGrpSpPr/>
          <p:nvPr/>
        </p:nvGrpSpPr>
        <p:grpSpPr>
          <a:xfrm>
            <a:off x="398102" y="2370967"/>
            <a:ext cx="2573699" cy="2116065"/>
            <a:chOff x="74252" y="1638300"/>
            <a:chExt cx="2573699" cy="211606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F1F558F-1AF1-4E6B-AF84-9D429785EB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00" t="9827" r="43439" b="7409"/>
            <a:stretch/>
          </p:blipFill>
          <p:spPr>
            <a:xfrm>
              <a:off x="180001" y="1638300"/>
              <a:ext cx="2467950" cy="2116065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F6EA37F-3401-4602-A6C4-5C4B4B0AA935}"/>
                </a:ext>
              </a:extLst>
            </p:cNvPr>
            <p:cNvSpPr/>
            <p:nvPr/>
          </p:nvSpPr>
          <p:spPr>
            <a:xfrm>
              <a:off x="74252" y="1641140"/>
              <a:ext cx="308560" cy="253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47B21BFA-5FA3-4C45-9779-8063DF018896}"/>
              </a:ext>
            </a:extLst>
          </p:cNvPr>
          <p:cNvSpPr/>
          <p:nvPr/>
        </p:nvSpPr>
        <p:spPr>
          <a:xfrm>
            <a:off x="8834967" y="1371600"/>
            <a:ext cx="309034" cy="541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42C0B29-9C42-481B-9A5E-3B4B8070C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27" t="5357" r="-378" b="3445"/>
          <a:stretch/>
        </p:blipFill>
        <p:spPr>
          <a:xfrm>
            <a:off x="4480983" y="997094"/>
            <a:ext cx="2519893" cy="28825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084AD5-0210-4BDD-A3B0-C39859436ACE}"/>
              </a:ext>
            </a:extLst>
          </p:cNvPr>
          <p:cNvSpPr/>
          <p:nvPr/>
        </p:nvSpPr>
        <p:spPr>
          <a:xfrm>
            <a:off x="6712770" y="1183182"/>
            <a:ext cx="308560" cy="253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C56B14-337C-4C3F-AD07-AC2D16A25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396" y="4150038"/>
            <a:ext cx="3110511" cy="22577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44F20E1-58E1-4567-A231-C288F407E71A}"/>
              </a:ext>
            </a:extLst>
          </p:cNvPr>
          <p:cNvSpPr txBox="1"/>
          <p:nvPr/>
        </p:nvSpPr>
        <p:spPr>
          <a:xfrm>
            <a:off x="6937298" y="1125154"/>
            <a:ext cx="1421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sensors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077D77E-72AA-466E-912F-EA7C75074256}"/>
              </a:ext>
            </a:extLst>
          </p:cNvPr>
          <p:cNvSpPr txBox="1"/>
          <p:nvPr/>
        </p:nvSpPr>
        <p:spPr>
          <a:xfrm>
            <a:off x="5105443" y="3879647"/>
            <a:ext cx="2943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10-ps challenge for PET-scans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867E4AA-4719-4EE7-9B19-3DB349C946CC}"/>
              </a:ext>
            </a:extLst>
          </p:cNvPr>
          <p:cNvSpPr txBox="1"/>
          <p:nvPr/>
        </p:nvSpPr>
        <p:spPr>
          <a:xfrm>
            <a:off x="7620032" y="5582649"/>
            <a:ext cx="1657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Quantum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memories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F4D8209-98FB-41C8-81ED-8C5D6DA4FEC9}"/>
              </a:ext>
            </a:extLst>
          </p:cNvPr>
          <p:cNvCxnSpPr>
            <a:cxnSpLocks/>
          </p:cNvCxnSpPr>
          <p:nvPr/>
        </p:nvCxnSpPr>
        <p:spPr>
          <a:xfrm flipH="1">
            <a:off x="5105443" y="4248979"/>
            <a:ext cx="428582" cy="5325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96A929B-8A65-4FCB-96BD-D81EFF013C5B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7239076" y="5744787"/>
            <a:ext cx="380956" cy="994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85DD08A-22E4-4040-A7D4-27B787687CE2}"/>
              </a:ext>
            </a:extLst>
          </p:cNvPr>
          <p:cNvCxnSpPr>
            <a:cxnSpLocks/>
          </p:cNvCxnSpPr>
          <p:nvPr/>
        </p:nvCxnSpPr>
        <p:spPr>
          <a:xfrm flipH="1" flipV="1">
            <a:off x="5955005" y="1285875"/>
            <a:ext cx="912045" cy="239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B8F29894-3817-4969-B9F6-1E4CCEBDDA17}"/>
              </a:ext>
            </a:extLst>
          </p:cNvPr>
          <p:cNvSpPr txBox="1"/>
          <p:nvPr/>
        </p:nvSpPr>
        <p:spPr>
          <a:xfrm>
            <a:off x="4547713" y="6384390"/>
            <a:ext cx="46386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0" i="1" dirty="0">
                <a:solidFill>
                  <a:srgbClr val="00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Nature</a:t>
            </a:r>
            <a:r>
              <a:rPr lang="fr-FR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volume 563</a:t>
            </a:r>
            <a:r>
              <a:rPr lang="fr-FR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pages671–675 (2018)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ProgressBarGroup">
            <a:extLst>
              <a:ext uri="{FF2B5EF4-FFF2-40B4-BE49-F238E27FC236}">
                <a16:creationId xmlns:a16="http://schemas.microsoft.com/office/drawing/2014/main" id="{083870B0-4D9B-41A4-80AD-32D436AFFEFB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51" name="BatteryOutline">
              <a:extLst>
                <a:ext uri="{FF2B5EF4-FFF2-40B4-BE49-F238E27FC236}">
                  <a16:creationId xmlns:a16="http://schemas.microsoft.com/office/drawing/2014/main" id="{E6D44A4F-63A9-4220-8690-035645C0EEE3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BatteryFill">
              <a:extLst>
                <a:ext uri="{FF2B5EF4-FFF2-40B4-BE49-F238E27FC236}">
                  <a16:creationId xmlns:a16="http://schemas.microsoft.com/office/drawing/2014/main" id="{FCD57FDC-A897-4AED-B948-6FC945850F28}"/>
                </a:ext>
              </a:extLst>
            </p:cNvPr>
            <p:cNvSpPr/>
            <p:nvPr/>
          </p:nvSpPr>
          <p:spPr>
            <a:xfrm>
              <a:off x="936000" y="17990"/>
              <a:ext cx="651429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BatteryTerminal">
              <a:extLst>
                <a:ext uri="{FF2B5EF4-FFF2-40B4-BE49-F238E27FC236}">
                  <a16:creationId xmlns:a16="http://schemas.microsoft.com/office/drawing/2014/main" id="{AC3326E6-5D59-422B-8BDB-C986A61EB5E7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Label0">
              <a:extLst>
                <a:ext uri="{FF2B5EF4-FFF2-40B4-BE49-F238E27FC236}">
                  <a16:creationId xmlns:a16="http://schemas.microsoft.com/office/drawing/2014/main" id="{72C25856-F4EF-4FF6-8CF6-535D3441E797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55" name="Label100">
              <a:extLst>
                <a:ext uri="{FF2B5EF4-FFF2-40B4-BE49-F238E27FC236}">
                  <a16:creationId xmlns:a16="http://schemas.microsoft.com/office/drawing/2014/main" id="{66F0BC73-6E35-4168-9EB4-48E401ECD524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125416620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5EA961A-99A8-45AF-BA33-B30E485C2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64" y="896146"/>
            <a:ext cx="5049008" cy="5544616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0E3D656-D3C4-4E64-B1CA-94E855E4CB59}"/>
              </a:ext>
            </a:extLst>
          </p:cNvPr>
          <p:cNvSpPr/>
          <p:nvPr/>
        </p:nvSpPr>
        <p:spPr>
          <a:xfrm>
            <a:off x="123825" y="847725"/>
            <a:ext cx="1685925" cy="18859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2AE0825-D246-45F9-BBA5-35E2D3C62A0D}"/>
              </a:ext>
            </a:extLst>
          </p:cNvPr>
          <p:cNvSpPr/>
          <p:nvPr/>
        </p:nvSpPr>
        <p:spPr>
          <a:xfrm>
            <a:off x="1838510" y="2668329"/>
            <a:ext cx="1685925" cy="18859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E869F60-156C-4E80-AC8D-92D52263402A}"/>
              </a:ext>
            </a:extLst>
          </p:cNvPr>
          <p:cNvSpPr/>
          <p:nvPr/>
        </p:nvSpPr>
        <p:spPr>
          <a:xfrm>
            <a:off x="3553197" y="4565133"/>
            <a:ext cx="1685925" cy="18859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86C60D-564F-4230-8149-F71F38027B02}"/>
              </a:ext>
            </a:extLst>
          </p:cNvPr>
          <p:cNvSpPr txBox="1"/>
          <p:nvPr/>
        </p:nvSpPr>
        <p:spPr>
          <a:xfrm>
            <a:off x="5345245" y="2880881"/>
            <a:ext cx="3672408" cy="1200329"/>
          </a:xfrm>
          <a:prstGeom prst="rect">
            <a:avLst/>
          </a:prstGeom>
          <a:solidFill>
            <a:srgbClr val="6C4CA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Nanoparticules pour applications quantiques : sources de photons uniques, intriquées et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superfluorescence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8C2EB4C-9BA4-4BDC-BDDF-9560C99CCECB}"/>
              </a:ext>
            </a:extLst>
          </p:cNvPr>
          <p:cNvSpPr txBox="1"/>
          <p:nvPr/>
        </p:nvSpPr>
        <p:spPr>
          <a:xfrm>
            <a:off x="618374" y="186405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795DA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Quantum @ </a:t>
            </a:r>
            <a:r>
              <a:rPr lang="fr-FR" sz="2400" dirty="0">
                <a:solidFill>
                  <a:srgbClr val="795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Luminescence</a:t>
            </a:r>
            <a:endParaRPr kumimoji="0" lang="fr-FR" sz="2400" i="0" u="none" strike="noStrike" kern="1200" cap="none" spc="0" normalizeH="0" baseline="0" noProof="0" dirty="0">
              <a:ln>
                <a:noFill/>
              </a:ln>
              <a:solidFill>
                <a:srgbClr val="795DA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" name="ProgressBarGroup">
            <a:extLst>
              <a:ext uri="{FF2B5EF4-FFF2-40B4-BE49-F238E27FC236}">
                <a16:creationId xmlns:a16="http://schemas.microsoft.com/office/drawing/2014/main" id="{B3E44331-0297-425F-B321-ED3D58BBE63D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89" name="BatteryOutline">
              <a:extLst>
                <a:ext uri="{FF2B5EF4-FFF2-40B4-BE49-F238E27FC236}">
                  <a16:creationId xmlns:a16="http://schemas.microsoft.com/office/drawing/2014/main" id="{36F30892-9B22-417E-A212-9EF24BFC96C8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BatteryFill">
              <a:extLst>
                <a:ext uri="{FF2B5EF4-FFF2-40B4-BE49-F238E27FC236}">
                  <a16:creationId xmlns:a16="http://schemas.microsoft.com/office/drawing/2014/main" id="{871E1720-7DEF-42D7-9C90-4C277B028084}"/>
                </a:ext>
              </a:extLst>
            </p:cNvPr>
            <p:cNvSpPr/>
            <p:nvPr/>
          </p:nvSpPr>
          <p:spPr>
            <a:xfrm>
              <a:off x="936000" y="17990"/>
              <a:ext cx="68571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BatteryTerminal">
              <a:extLst>
                <a:ext uri="{FF2B5EF4-FFF2-40B4-BE49-F238E27FC236}">
                  <a16:creationId xmlns:a16="http://schemas.microsoft.com/office/drawing/2014/main" id="{87C7FE7A-430B-42EA-8FD3-803D2E50FFDA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Label0">
              <a:extLst>
                <a:ext uri="{FF2B5EF4-FFF2-40B4-BE49-F238E27FC236}">
                  <a16:creationId xmlns:a16="http://schemas.microsoft.com/office/drawing/2014/main" id="{7F8D1ED9-1CCC-4165-9611-80BBE67A4C71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93" name="Label100">
              <a:extLst>
                <a:ext uri="{FF2B5EF4-FFF2-40B4-BE49-F238E27FC236}">
                  <a16:creationId xmlns:a16="http://schemas.microsoft.com/office/drawing/2014/main" id="{9CD1C9EB-2338-485C-9769-FB8A89859F94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3610988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D_Justine_compressed">
            <a:hlinkClick r:id="" action="ppaction://media"/>
            <a:extLst>
              <a:ext uri="{FF2B5EF4-FFF2-40B4-BE49-F238E27FC236}">
                <a16:creationId xmlns:a16="http://schemas.microsoft.com/office/drawing/2014/main" id="{E9C0E2A3-DBBF-4874-AEE2-9AAB4F37F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083" y="885825"/>
            <a:ext cx="4284136" cy="2409826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EB9F-1969-4559-A5AA-EE3BA8357166}" type="slidenum">
              <a:rPr lang="fr-FR" smtClean="0"/>
              <a:t>20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9177" y="3244334"/>
            <a:ext cx="2505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© Justine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Baronnier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E559E5E2-4AE3-40BF-8A45-FAC85AC3E041}"/>
              </a:ext>
            </a:extLst>
          </p:cNvPr>
          <p:cNvSpPr txBox="1"/>
          <p:nvPr/>
        </p:nvSpPr>
        <p:spPr>
          <a:xfrm>
            <a:off x="1638300" y="244473"/>
            <a:ext cx="5619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7D62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cooking nanocrystals @iLM ?</a:t>
            </a:r>
          </a:p>
        </p:txBody>
      </p:sp>
      <p:pic>
        <p:nvPicPr>
          <p:cNvPr id="12" name="QD_Matilde_compressed">
            <a:hlinkClick r:id="" action="ppaction://media"/>
            <a:extLst>
              <a:ext uri="{FF2B5EF4-FFF2-40B4-BE49-F238E27FC236}">
                <a16:creationId xmlns:a16="http://schemas.microsoft.com/office/drawing/2014/main" id="{A42710BA-33CC-4B48-B2BE-99902358AD0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083" y="3810002"/>
            <a:ext cx="4252632" cy="24098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A18479-65F5-420F-9CAD-36AB95D72D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073" b="2336"/>
          <a:stretch/>
        </p:blipFill>
        <p:spPr>
          <a:xfrm>
            <a:off x="4965936" y="799717"/>
            <a:ext cx="3750782" cy="2333176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1BE21F44-65CB-4357-A1D1-0F36B07319B3}"/>
              </a:ext>
            </a:extLst>
          </p:cNvPr>
          <p:cNvSpPr txBox="1"/>
          <p:nvPr/>
        </p:nvSpPr>
        <p:spPr>
          <a:xfrm>
            <a:off x="43462" y="6202462"/>
            <a:ext cx="2505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© Matilde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Bravamiglio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er 53">
            <a:extLst>
              <a:ext uri="{FF2B5EF4-FFF2-40B4-BE49-F238E27FC236}">
                <a16:creationId xmlns:a16="http://schemas.microsoft.com/office/drawing/2014/main" id="{A1BCDBF7-FF21-43B6-B355-9DD151C79420}"/>
              </a:ext>
            </a:extLst>
          </p:cNvPr>
          <p:cNvGrpSpPr/>
          <p:nvPr/>
        </p:nvGrpSpPr>
        <p:grpSpPr>
          <a:xfrm>
            <a:off x="5103040" y="3192685"/>
            <a:ext cx="3136467" cy="2463142"/>
            <a:chOff x="5729432" y="3307750"/>
            <a:chExt cx="3136467" cy="2463142"/>
          </a:xfrm>
        </p:grpSpPr>
        <p:pic>
          <p:nvPicPr>
            <p:cNvPr id="45" name="Picture 3" descr="abs-fluo">
              <a:extLst>
                <a:ext uri="{FF2B5EF4-FFF2-40B4-BE49-F238E27FC236}">
                  <a16:creationId xmlns:a16="http://schemas.microsoft.com/office/drawing/2014/main" id="{C8A582AD-BC45-4228-9A96-167A047070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54" t="8407" r="13408" b="10170"/>
            <a:stretch/>
          </p:blipFill>
          <p:spPr bwMode="auto">
            <a:xfrm>
              <a:off x="6068713" y="3307750"/>
              <a:ext cx="2797186" cy="21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57EEED0A-4FA3-4B0E-9E74-5BC62385A6B6}"/>
                </a:ext>
              </a:extLst>
            </p:cNvPr>
            <p:cNvSpPr txBox="1"/>
            <p:nvPr/>
          </p:nvSpPr>
          <p:spPr>
            <a:xfrm>
              <a:off x="6817708" y="5463115"/>
              <a:ext cx="14518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Wavelength (nm)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D3A61AE3-A7A7-410B-B2ED-999D695DA9B3}"/>
                </a:ext>
              </a:extLst>
            </p:cNvPr>
            <p:cNvSpPr txBox="1"/>
            <p:nvPr/>
          </p:nvSpPr>
          <p:spPr>
            <a:xfrm rot="16200000">
              <a:off x="4824621" y="4212561"/>
              <a:ext cx="21173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Normalized intensity (</a:t>
              </a:r>
              <a:r>
                <a:rPr lang="en-US" sz="1400" dirty="0" err="1"/>
                <a:t>a.u</a:t>
              </a:r>
              <a:r>
                <a:rPr lang="en-US" sz="1400" dirty="0"/>
                <a:t>.)</a:t>
              </a:r>
            </a:p>
          </p:txBody>
        </p:sp>
      </p:grpSp>
      <p:pic>
        <p:nvPicPr>
          <p:cNvPr id="49" name="Picture 4" descr="qdcolortrimed">
            <a:extLst>
              <a:ext uri="{FF2B5EF4-FFF2-40B4-BE49-F238E27FC236}">
                <a16:creationId xmlns:a16="http://schemas.microsoft.com/office/drawing/2014/main" id="{129D1512-033F-4B43-B7E1-8050A5569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864" y="5703175"/>
            <a:ext cx="1976755" cy="103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" name="ProgressBarGroup">
            <a:extLst>
              <a:ext uri="{FF2B5EF4-FFF2-40B4-BE49-F238E27FC236}">
                <a16:creationId xmlns:a16="http://schemas.microsoft.com/office/drawing/2014/main" id="{445837B2-C82D-4608-8305-BABBDE50D93F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64" name="BatteryOutline">
              <a:extLst>
                <a:ext uri="{FF2B5EF4-FFF2-40B4-BE49-F238E27FC236}">
                  <a16:creationId xmlns:a16="http://schemas.microsoft.com/office/drawing/2014/main" id="{A3BFE339-A0E6-4A1E-8FBA-02234D6DFF85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BatteryFill">
              <a:extLst>
                <a:ext uri="{FF2B5EF4-FFF2-40B4-BE49-F238E27FC236}">
                  <a16:creationId xmlns:a16="http://schemas.microsoft.com/office/drawing/2014/main" id="{BEE396BE-BEE3-46A9-B653-1DCBDDB0E4AC}"/>
                </a:ext>
              </a:extLst>
            </p:cNvPr>
            <p:cNvSpPr/>
            <p:nvPr/>
          </p:nvSpPr>
          <p:spPr>
            <a:xfrm>
              <a:off x="936000" y="17990"/>
              <a:ext cx="685715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BatteryTerminal">
              <a:extLst>
                <a:ext uri="{FF2B5EF4-FFF2-40B4-BE49-F238E27FC236}">
                  <a16:creationId xmlns:a16="http://schemas.microsoft.com/office/drawing/2014/main" id="{178269A2-C307-4711-B3D0-B28785A8C29F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Label0">
              <a:extLst>
                <a:ext uri="{FF2B5EF4-FFF2-40B4-BE49-F238E27FC236}">
                  <a16:creationId xmlns:a16="http://schemas.microsoft.com/office/drawing/2014/main" id="{5A0FC524-A558-44A6-815F-B0D5C2B962A8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68" name="Label100">
              <a:extLst>
                <a:ext uri="{FF2B5EF4-FFF2-40B4-BE49-F238E27FC236}">
                  <a16:creationId xmlns:a16="http://schemas.microsoft.com/office/drawing/2014/main" id="{C9828EFD-8DF5-46DF-BFB6-B6B1A8C404D0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376778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/>
          <p:nvPr/>
        </p:nvGrpSpPr>
        <p:grpSpPr>
          <a:xfrm>
            <a:off x="4369779" y="1191227"/>
            <a:ext cx="2666827" cy="2479886"/>
            <a:chOff x="5957825" y="3556650"/>
            <a:chExt cx="2499001" cy="2414400"/>
          </a:xfrm>
        </p:grpSpPr>
        <p:grpSp>
          <p:nvGrpSpPr>
            <p:cNvPr id="5" name="Group 14"/>
            <p:cNvGrpSpPr/>
            <p:nvPr/>
          </p:nvGrpSpPr>
          <p:grpSpPr>
            <a:xfrm>
              <a:off x="5957825" y="3556650"/>
              <a:ext cx="2409320" cy="2414400"/>
              <a:chOff x="5957825" y="3556650"/>
              <a:chExt cx="2409320" cy="2414400"/>
            </a:xfrm>
          </p:grpSpPr>
          <p:pic>
            <p:nvPicPr>
              <p:cNvPr id="7" name="Image 8"/>
              <p:cNvPicPr>
                <a:picLocks noChangeAspect="1"/>
              </p:cNvPicPr>
              <p:nvPr/>
            </p:nvPicPr>
            <p:blipFill rotWithShape="1">
              <a:blip r:embed="rId3"/>
              <a:srcRect l="25215" t="5926" r="48460" b="53387"/>
              <a:stretch/>
            </p:blipFill>
            <p:spPr>
              <a:xfrm rot="5400000">
                <a:off x="6002442" y="3606347"/>
                <a:ext cx="2320086" cy="240932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6876255" y="3556650"/>
                <a:ext cx="1490889" cy="12405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HBT</a:t>
                </a:r>
                <a:endParaRPr lang="en-US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7464521" y="4752381"/>
              <a:ext cx="992305" cy="379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906D0E2C-0823-4B32-8AA4-272961F74386}"/>
              </a:ext>
            </a:extLst>
          </p:cNvPr>
          <p:cNvSpPr txBox="1"/>
          <p:nvPr/>
        </p:nvSpPr>
        <p:spPr>
          <a:xfrm>
            <a:off x="1436701" y="234030"/>
            <a:ext cx="6134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 err="1">
                <a:solidFill>
                  <a:srgbClr val="795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Handbury</a:t>
            </a:r>
            <a:r>
              <a:rPr lang="fr-FR" sz="2400" dirty="0">
                <a:solidFill>
                  <a:srgbClr val="795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Brown and </a:t>
            </a:r>
            <a:r>
              <a:rPr lang="fr-FR" sz="2400" dirty="0" err="1">
                <a:solidFill>
                  <a:srgbClr val="795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Twiss</a:t>
            </a:r>
            <a:r>
              <a:rPr lang="fr-FR" sz="2400" dirty="0">
                <a:solidFill>
                  <a:srgbClr val="795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795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interferometer</a:t>
            </a:r>
            <a:endParaRPr kumimoji="0" lang="fr-FR" sz="2400" i="0" u="none" strike="noStrike" kern="1200" cap="none" spc="0" normalizeH="0" baseline="0" noProof="0" dirty="0">
              <a:ln>
                <a:noFill/>
              </a:ln>
              <a:solidFill>
                <a:srgbClr val="795DA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B50EDD67-7739-4DBF-8DC6-A07F3FF8B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479" y="4301618"/>
            <a:ext cx="2457793" cy="1971950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30964F48-3845-428F-9E41-97A7A268F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65" y="1493256"/>
            <a:ext cx="3724988" cy="372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55F4FEB-9356-421A-A7C1-B834FD6D4DAA}"/>
              </a:ext>
            </a:extLst>
          </p:cNvPr>
          <p:cNvSpPr/>
          <p:nvPr/>
        </p:nvSpPr>
        <p:spPr>
          <a:xfrm>
            <a:off x="2838450" y="3324215"/>
            <a:ext cx="1076325" cy="977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80884B43-2E50-4DAA-BF59-F681730C65D5}"/>
              </a:ext>
            </a:extLst>
          </p:cNvPr>
          <p:cNvCxnSpPr>
            <a:cxnSpLocks/>
          </p:cNvCxnSpPr>
          <p:nvPr/>
        </p:nvCxnSpPr>
        <p:spPr>
          <a:xfrm>
            <a:off x="3668523" y="2960907"/>
            <a:ext cx="605553" cy="571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orme libre : forme 60">
            <a:extLst>
              <a:ext uri="{FF2B5EF4-FFF2-40B4-BE49-F238E27FC236}">
                <a16:creationId xmlns:a16="http://schemas.microsoft.com/office/drawing/2014/main" id="{F195E305-52D9-4319-B75D-E97858084FF2}"/>
              </a:ext>
            </a:extLst>
          </p:cNvPr>
          <p:cNvSpPr/>
          <p:nvPr/>
        </p:nvSpPr>
        <p:spPr>
          <a:xfrm>
            <a:off x="5127872" y="1079739"/>
            <a:ext cx="2385731" cy="2076470"/>
          </a:xfrm>
          <a:custGeom>
            <a:avLst/>
            <a:gdLst>
              <a:gd name="connsiteX0" fmla="*/ 25152 w 2245866"/>
              <a:gd name="connsiteY0" fmla="*/ 234711 h 2076470"/>
              <a:gd name="connsiteX1" fmla="*/ 206127 w 2245866"/>
              <a:gd name="connsiteY1" fmla="*/ 15636 h 2076470"/>
              <a:gd name="connsiteX2" fmla="*/ 1539627 w 2245866"/>
              <a:gd name="connsiteY2" fmla="*/ 615711 h 2076470"/>
              <a:gd name="connsiteX3" fmla="*/ 2244477 w 2245866"/>
              <a:gd name="connsiteY3" fmla="*/ 1215786 h 2076470"/>
              <a:gd name="connsiteX4" fmla="*/ 1720602 w 2245866"/>
              <a:gd name="connsiteY4" fmla="*/ 2006361 h 2076470"/>
              <a:gd name="connsiteX5" fmla="*/ 1739652 w 2245866"/>
              <a:gd name="connsiteY5" fmla="*/ 1987311 h 207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5866" h="2076470">
                <a:moveTo>
                  <a:pt x="25152" y="234711"/>
                </a:moveTo>
                <a:cubicBezTo>
                  <a:pt x="-10567" y="93423"/>
                  <a:pt x="-46286" y="-47864"/>
                  <a:pt x="206127" y="15636"/>
                </a:cubicBezTo>
                <a:cubicBezTo>
                  <a:pt x="458540" y="79136"/>
                  <a:pt x="1199902" y="415686"/>
                  <a:pt x="1539627" y="615711"/>
                </a:cubicBezTo>
                <a:cubicBezTo>
                  <a:pt x="1879352" y="815736"/>
                  <a:pt x="2214315" y="984011"/>
                  <a:pt x="2244477" y="1215786"/>
                </a:cubicBezTo>
                <a:cubicBezTo>
                  <a:pt x="2274640" y="1447561"/>
                  <a:pt x="1804739" y="1877774"/>
                  <a:pt x="1720602" y="2006361"/>
                </a:cubicBezTo>
                <a:cubicBezTo>
                  <a:pt x="1636465" y="2134948"/>
                  <a:pt x="1688058" y="2061129"/>
                  <a:pt x="1739652" y="19873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893DFEE7-693C-416B-A2F7-4C7BC5F56789}"/>
              </a:ext>
            </a:extLst>
          </p:cNvPr>
          <p:cNvCxnSpPr/>
          <p:nvPr/>
        </p:nvCxnSpPr>
        <p:spPr>
          <a:xfrm>
            <a:off x="6629400" y="3671114"/>
            <a:ext cx="0" cy="472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ProgressBarGroup">
            <a:extLst>
              <a:ext uri="{FF2B5EF4-FFF2-40B4-BE49-F238E27FC236}">
                <a16:creationId xmlns:a16="http://schemas.microsoft.com/office/drawing/2014/main" id="{F1E8A6FE-7CE3-46A5-9339-9F15B95AA5DC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76" name="BatteryOutline">
              <a:extLst>
                <a:ext uri="{FF2B5EF4-FFF2-40B4-BE49-F238E27FC236}">
                  <a16:creationId xmlns:a16="http://schemas.microsoft.com/office/drawing/2014/main" id="{17EECEF2-2703-4642-8E93-2F0FC595E546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BatteryFill">
              <a:extLst>
                <a:ext uri="{FF2B5EF4-FFF2-40B4-BE49-F238E27FC236}">
                  <a16:creationId xmlns:a16="http://schemas.microsoft.com/office/drawing/2014/main" id="{7339F20F-1DE9-4451-9438-2AB8777AA9D0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BatteryTerminal">
              <a:extLst>
                <a:ext uri="{FF2B5EF4-FFF2-40B4-BE49-F238E27FC236}">
                  <a16:creationId xmlns:a16="http://schemas.microsoft.com/office/drawing/2014/main" id="{621EAA25-DE97-40B2-A565-E359245F89AC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Label0">
              <a:extLst>
                <a:ext uri="{FF2B5EF4-FFF2-40B4-BE49-F238E27FC236}">
                  <a16:creationId xmlns:a16="http://schemas.microsoft.com/office/drawing/2014/main" id="{ACD58C14-0431-47D1-BE06-7B912D0C1079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80" name="Label100">
              <a:extLst>
                <a:ext uri="{FF2B5EF4-FFF2-40B4-BE49-F238E27FC236}">
                  <a16:creationId xmlns:a16="http://schemas.microsoft.com/office/drawing/2014/main" id="{E4807F17-1949-4594-B363-0C85198F3BB8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3834630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B8B3714-61EA-4266-94DE-37D46EF5B0FB}"/>
              </a:ext>
            </a:extLst>
          </p:cNvPr>
          <p:cNvSpPr txBox="1"/>
          <p:nvPr/>
        </p:nvSpPr>
        <p:spPr>
          <a:xfrm>
            <a:off x="2648337" y="233990"/>
            <a:ext cx="338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8269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Nanomaterial</a:t>
            </a:r>
            <a:r>
              <a:rPr lang="fr-FR" sz="2400" dirty="0">
                <a:solidFill>
                  <a:srgbClr val="8269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8269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synthesis</a:t>
            </a:r>
            <a:endParaRPr lang="fr-FR" sz="2400" dirty="0">
              <a:solidFill>
                <a:srgbClr val="8269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AB356B47-CF49-4280-B8C6-419084A183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005407"/>
            <a:ext cx="6462915" cy="4847186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48749BC5-4685-4E07-B75D-28522AA1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500" y="2004694"/>
            <a:ext cx="1378050" cy="1233806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C65F81DB-A793-4D6F-996E-71DA214A636E}"/>
              </a:ext>
            </a:extLst>
          </p:cNvPr>
          <p:cNvSpPr txBox="1"/>
          <p:nvPr/>
        </p:nvSpPr>
        <p:spPr>
          <a:xfrm>
            <a:off x="7137732" y="323850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Benoît Mahler</a:t>
            </a:r>
          </a:p>
        </p:txBody>
      </p:sp>
      <p:grpSp>
        <p:nvGrpSpPr>
          <p:cNvPr id="97" name="ProgressBarGroup">
            <a:extLst>
              <a:ext uri="{FF2B5EF4-FFF2-40B4-BE49-F238E27FC236}">
                <a16:creationId xmlns:a16="http://schemas.microsoft.com/office/drawing/2014/main" id="{0A28ED14-14E6-4DB3-B51B-626671D74573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92" name="BatteryOutline">
              <a:extLst>
                <a:ext uri="{FF2B5EF4-FFF2-40B4-BE49-F238E27FC236}">
                  <a16:creationId xmlns:a16="http://schemas.microsoft.com/office/drawing/2014/main" id="{52CEBAAD-C170-4257-B642-2FB8DDEAA555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BatteryFill">
              <a:extLst>
                <a:ext uri="{FF2B5EF4-FFF2-40B4-BE49-F238E27FC236}">
                  <a16:creationId xmlns:a16="http://schemas.microsoft.com/office/drawing/2014/main" id="{76F752BE-C080-46FF-B408-8506C86E69A5}"/>
                </a:ext>
              </a:extLst>
            </p:cNvPr>
            <p:cNvSpPr/>
            <p:nvPr/>
          </p:nvSpPr>
          <p:spPr>
            <a:xfrm>
              <a:off x="936000" y="17990"/>
              <a:ext cx="102857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BatteryTerminal">
              <a:extLst>
                <a:ext uri="{FF2B5EF4-FFF2-40B4-BE49-F238E27FC236}">
                  <a16:creationId xmlns:a16="http://schemas.microsoft.com/office/drawing/2014/main" id="{44B91394-5AE3-436D-8D51-B2AE658A1155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Label0">
              <a:extLst>
                <a:ext uri="{FF2B5EF4-FFF2-40B4-BE49-F238E27FC236}">
                  <a16:creationId xmlns:a16="http://schemas.microsoft.com/office/drawing/2014/main" id="{F1783864-62C3-4ABA-8500-943B83CA52AB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96" name="Label100">
              <a:extLst>
                <a:ext uri="{FF2B5EF4-FFF2-40B4-BE49-F238E27FC236}">
                  <a16:creationId xmlns:a16="http://schemas.microsoft.com/office/drawing/2014/main" id="{F88E5B4C-DC14-46B8-8D6C-778B219FAEE5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3023172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1DEA830A-F706-4FAA-A642-3FAB1A5E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E510EB9F-1969-4559-A5AA-EE3BA8357166}" type="slidenum">
              <a:rPr lang="fr-FR" smtClean="0"/>
              <a:t>4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4F015D3-2001-47EE-B62A-66006C6307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16531" y="1540164"/>
            <a:ext cx="4182535" cy="4182535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AC0C1FF7-C0E6-4079-AE76-A7E21807CB60}"/>
              </a:ext>
            </a:extLst>
          </p:cNvPr>
          <p:cNvSpPr txBox="1"/>
          <p:nvPr/>
        </p:nvSpPr>
        <p:spPr>
          <a:xfrm>
            <a:off x="4859667" y="5722699"/>
            <a:ext cx="3848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0" i="0" cap="all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Eugénie</a:t>
            </a:r>
            <a:r>
              <a:rPr lang="en-US" sz="1200" b="0" i="0" cap="all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Brazier, the mother of all cooks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573F0A4-AA8A-4620-889D-7C3FF03B7BAC}"/>
              </a:ext>
            </a:extLst>
          </p:cNvPr>
          <p:cNvSpPr txBox="1"/>
          <p:nvPr/>
        </p:nvSpPr>
        <p:spPr>
          <a:xfrm>
            <a:off x="493956" y="219787"/>
            <a:ext cx="785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7D62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Cooking Quantum @ Luminescence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952046C-4D2A-4680-806F-ADE3586F3758}"/>
              </a:ext>
            </a:extLst>
          </p:cNvPr>
          <p:cNvGrpSpPr/>
          <p:nvPr/>
        </p:nvGrpSpPr>
        <p:grpSpPr>
          <a:xfrm>
            <a:off x="151986" y="1613790"/>
            <a:ext cx="4069731" cy="4173489"/>
            <a:chOff x="104361" y="1890015"/>
            <a:chExt cx="4069731" cy="4173489"/>
          </a:xfrm>
        </p:grpSpPr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66DE11E7-EF12-47F8-9F5C-28F55492FE1D}"/>
                </a:ext>
              </a:extLst>
            </p:cNvPr>
            <p:cNvSpPr txBox="1"/>
            <p:nvPr/>
          </p:nvSpPr>
          <p:spPr>
            <a:xfrm rot="1331354">
              <a:off x="1408676" y="2915573"/>
              <a:ext cx="38985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W</a:t>
              </a:r>
            </a:p>
          </p:txBody>
        </p:sp>
        <p:grpSp>
          <p:nvGrpSpPr>
            <p:cNvPr id="12" name="Grouper 9">
              <a:extLst>
                <a:ext uri="{FF2B5EF4-FFF2-40B4-BE49-F238E27FC236}">
                  <a16:creationId xmlns:a16="http://schemas.microsoft.com/office/drawing/2014/main" id="{DD8BE0C8-B5D7-43E1-9306-1524C60DF88D}"/>
                </a:ext>
              </a:extLst>
            </p:cNvPr>
            <p:cNvGrpSpPr/>
            <p:nvPr/>
          </p:nvGrpSpPr>
          <p:grpSpPr>
            <a:xfrm rot="20245512">
              <a:off x="199868" y="1890015"/>
              <a:ext cx="3382368" cy="719196"/>
              <a:chOff x="3245556" y="2173582"/>
              <a:chExt cx="3382368" cy="719196"/>
            </a:xfrm>
            <a:solidFill>
              <a:schemeClr val="accent5">
                <a:lumMod val="75000"/>
              </a:schemeClr>
            </a:solidFill>
            <a:effectLst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68038C-780E-4C7B-9601-F4B75B63D4B6}"/>
                  </a:ext>
                </a:extLst>
              </p:cNvPr>
              <p:cNvSpPr/>
              <p:nvPr/>
            </p:nvSpPr>
            <p:spPr>
              <a:xfrm>
                <a:off x="3250463" y="2652889"/>
                <a:ext cx="3372555" cy="239889"/>
              </a:xfrm>
              <a:prstGeom prst="rect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riangle isocèle 13">
                <a:extLst>
                  <a:ext uri="{FF2B5EF4-FFF2-40B4-BE49-F238E27FC236}">
                    <a16:creationId xmlns:a16="http://schemas.microsoft.com/office/drawing/2014/main" id="{1283A42C-306F-4ABD-A1B0-615E919204C7}"/>
                  </a:ext>
                </a:extLst>
              </p:cNvPr>
              <p:cNvSpPr/>
              <p:nvPr/>
            </p:nvSpPr>
            <p:spPr>
              <a:xfrm>
                <a:off x="3245556" y="2382095"/>
                <a:ext cx="3382368" cy="267847"/>
              </a:xfrm>
              <a:prstGeom prst="triangl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316C111-29B1-4769-9DE7-963F85086D33}"/>
                  </a:ext>
                </a:extLst>
              </p:cNvPr>
              <p:cNvSpPr/>
              <p:nvPr/>
            </p:nvSpPr>
            <p:spPr>
              <a:xfrm>
                <a:off x="4620824" y="2173582"/>
                <a:ext cx="631833" cy="157964"/>
              </a:xfrm>
              <a:prstGeom prst="rect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B528A1A-955D-46E9-8C4F-92630E3281C0}"/>
                  </a:ext>
                </a:extLst>
              </p:cNvPr>
              <p:cNvSpPr/>
              <p:nvPr/>
            </p:nvSpPr>
            <p:spPr>
              <a:xfrm flipV="1">
                <a:off x="4740112" y="2307811"/>
                <a:ext cx="393256" cy="143818"/>
              </a:xfrm>
              <a:prstGeom prst="rect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7A49F5E-1F27-439F-AD73-BADA8C5E71F8}"/>
                </a:ext>
              </a:extLst>
            </p:cNvPr>
            <p:cNvSpPr txBox="1"/>
            <p:nvPr/>
          </p:nvSpPr>
          <p:spPr>
            <a:xfrm rot="20660062">
              <a:off x="2563930" y="2420341"/>
              <a:ext cx="58221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CdO</a:t>
              </a:r>
              <a:endParaRPr lang="fr-FR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376B774-9134-406A-9634-19E98D63F361}"/>
                </a:ext>
              </a:extLst>
            </p:cNvPr>
            <p:cNvSpPr txBox="1"/>
            <p:nvPr/>
          </p:nvSpPr>
          <p:spPr>
            <a:xfrm rot="631946">
              <a:off x="3357710" y="2267816"/>
              <a:ext cx="59182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ODE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B57C473-7B92-4283-B23C-2123C73684B5}"/>
                </a:ext>
              </a:extLst>
            </p:cNvPr>
            <p:cNvSpPr txBox="1"/>
            <p:nvPr/>
          </p:nvSpPr>
          <p:spPr>
            <a:xfrm rot="21292463">
              <a:off x="1940429" y="2850021"/>
              <a:ext cx="40588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Se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412D96F-ADAB-41C1-B75A-0CEFE96D76BA}"/>
                </a:ext>
              </a:extLst>
            </p:cNvPr>
            <p:cNvSpPr txBox="1"/>
            <p:nvPr/>
          </p:nvSpPr>
          <p:spPr>
            <a:xfrm rot="18201889">
              <a:off x="2770100" y="2928287"/>
              <a:ext cx="46743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OA</a:t>
              </a:r>
            </a:p>
          </p:txBody>
        </p:sp>
        <p:grpSp>
          <p:nvGrpSpPr>
            <p:cNvPr id="21" name="Grouper 18">
              <a:extLst>
                <a:ext uri="{FF2B5EF4-FFF2-40B4-BE49-F238E27FC236}">
                  <a16:creationId xmlns:a16="http://schemas.microsoft.com/office/drawing/2014/main" id="{F036F75B-B610-4A7A-A2C7-CE5EF443ACA3}"/>
                </a:ext>
              </a:extLst>
            </p:cNvPr>
            <p:cNvGrpSpPr/>
            <p:nvPr/>
          </p:nvGrpSpPr>
          <p:grpSpPr>
            <a:xfrm>
              <a:off x="104361" y="3302297"/>
              <a:ext cx="4069731" cy="2761207"/>
              <a:chOff x="2903434" y="2957083"/>
              <a:chExt cx="4069731" cy="2761207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CD6CFA4-2D5F-4002-AC85-7EE991AD3D8A}"/>
                  </a:ext>
                </a:extLst>
              </p:cNvPr>
              <p:cNvSpPr/>
              <p:nvPr/>
            </p:nvSpPr>
            <p:spPr>
              <a:xfrm>
                <a:off x="3241301" y="2957083"/>
                <a:ext cx="3392941" cy="107415"/>
              </a:xfrm>
              <a:prstGeom prst="rect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BDBF1A-9EF1-4F16-B06F-5FED3656FD05}"/>
                  </a:ext>
                </a:extLst>
              </p:cNvPr>
              <p:cNvSpPr/>
              <p:nvPr/>
            </p:nvSpPr>
            <p:spPr>
              <a:xfrm>
                <a:off x="3299686" y="3066038"/>
                <a:ext cx="3277692" cy="2500607"/>
              </a:xfrm>
              <a:prstGeom prst="rect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à coins arrondis 14">
                <a:extLst>
                  <a:ext uri="{FF2B5EF4-FFF2-40B4-BE49-F238E27FC236}">
                    <a16:creationId xmlns:a16="http://schemas.microsoft.com/office/drawing/2014/main" id="{6B4F33F9-3782-4DED-AE30-75DFACA8FBF2}"/>
                  </a:ext>
                </a:extLst>
              </p:cNvPr>
              <p:cNvSpPr/>
              <p:nvPr/>
            </p:nvSpPr>
            <p:spPr>
              <a:xfrm>
                <a:off x="3299546" y="5339177"/>
                <a:ext cx="3281364" cy="379113"/>
              </a:xfrm>
              <a:prstGeom prst="roundRect">
                <a:avLst>
                  <a:gd name="adj" fmla="val 45000"/>
                </a:avLst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er 20">
                <a:extLst>
                  <a:ext uri="{FF2B5EF4-FFF2-40B4-BE49-F238E27FC236}">
                    <a16:creationId xmlns:a16="http://schemas.microsoft.com/office/drawing/2014/main" id="{59E97F7D-6DFD-4983-91D0-A0F64F938032}"/>
                  </a:ext>
                </a:extLst>
              </p:cNvPr>
              <p:cNvGrpSpPr/>
              <p:nvPr/>
            </p:nvGrpSpPr>
            <p:grpSpPr>
              <a:xfrm>
                <a:off x="6581429" y="3194599"/>
                <a:ext cx="391736" cy="321490"/>
                <a:chOff x="6583696" y="3184551"/>
                <a:chExt cx="391736" cy="321490"/>
              </a:xfrm>
              <a:grpFill/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B2724837-1AB5-4D3E-A9C9-CE092330DF04}"/>
                    </a:ext>
                  </a:extLst>
                </p:cNvPr>
                <p:cNvSpPr/>
                <p:nvPr/>
              </p:nvSpPr>
              <p:spPr>
                <a:xfrm>
                  <a:off x="6583696" y="3184551"/>
                  <a:ext cx="391736" cy="183238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riangle rectangle 29">
                  <a:extLst>
                    <a:ext uri="{FF2B5EF4-FFF2-40B4-BE49-F238E27FC236}">
                      <a16:creationId xmlns:a16="http://schemas.microsoft.com/office/drawing/2014/main" id="{667A0D15-4556-43DB-9740-028AAFD0D2B9}"/>
                    </a:ext>
                  </a:extLst>
                </p:cNvPr>
                <p:cNvSpPr/>
                <p:nvPr/>
              </p:nvSpPr>
              <p:spPr>
                <a:xfrm rot="10800000" flipH="1">
                  <a:off x="6583786" y="3373351"/>
                  <a:ext cx="377173" cy="132690"/>
                </a:xfrm>
                <a:prstGeom prst="rtTriangle">
                  <a:avLst/>
                </a:prstGeom>
                <a:grpFill/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" name="Grouper 23">
                <a:extLst>
                  <a:ext uri="{FF2B5EF4-FFF2-40B4-BE49-F238E27FC236}">
                    <a16:creationId xmlns:a16="http://schemas.microsoft.com/office/drawing/2014/main" id="{20C5193D-CB9E-4DE0-A8A7-784BA5228BB3}"/>
                  </a:ext>
                </a:extLst>
              </p:cNvPr>
              <p:cNvGrpSpPr/>
              <p:nvPr/>
            </p:nvGrpSpPr>
            <p:grpSpPr>
              <a:xfrm>
                <a:off x="2903434" y="3195762"/>
                <a:ext cx="391736" cy="321490"/>
                <a:chOff x="6583696" y="3184551"/>
                <a:chExt cx="391736" cy="321490"/>
              </a:xfrm>
              <a:grpFill/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8C7B0B3-571B-49EF-8C63-A1E6A3984ACC}"/>
                    </a:ext>
                  </a:extLst>
                </p:cNvPr>
                <p:cNvSpPr/>
                <p:nvPr/>
              </p:nvSpPr>
              <p:spPr>
                <a:xfrm>
                  <a:off x="6583696" y="3184551"/>
                  <a:ext cx="391736" cy="183238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Triangle rectangle 27">
                  <a:extLst>
                    <a:ext uri="{FF2B5EF4-FFF2-40B4-BE49-F238E27FC236}">
                      <a16:creationId xmlns:a16="http://schemas.microsoft.com/office/drawing/2014/main" id="{98C1E3C3-6E68-41A5-A4B8-A439442F479A}"/>
                    </a:ext>
                  </a:extLst>
                </p:cNvPr>
                <p:cNvSpPr/>
                <p:nvPr/>
              </p:nvSpPr>
              <p:spPr>
                <a:xfrm rot="10800000">
                  <a:off x="6598258" y="3373351"/>
                  <a:ext cx="377173" cy="132690"/>
                </a:xfrm>
                <a:prstGeom prst="rtTriangle">
                  <a:avLst/>
                </a:prstGeom>
                <a:grpFill/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080CFB0D-9009-4ECA-AAAF-20EEB6D7A51D}"/>
                </a:ext>
              </a:extLst>
            </p:cNvPr>
            <p:cNvSpPr txBox="1"/>
            <p:nvPr/>
          </p:nvSpPr>
          <p:spPr>
            <a:xfrm rot="865382">
              <a:off x="3425781" y="2810558"/>
              <a:ext cx="38985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S</a:t>
              </a:r>
            </a:p>
          </p:txBody>
        </p:sp>
      </p:grpSp>
      <p:grpSp>
        <p:nvGrpSpPr>
          <p:cNvPr id="89" name="ProgressBarGroup">
            <a:extLst>
              <a:ext uri="{FF2B5EF4-FFF2-40B4-BE49-F238E27FC236}">
                <a16:creationId xmlns:a16="http://schemas.microsoft.com/office/drawing/2014/main" id="{78484F78-0D2A-4095-994C-870EF2AA99C3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84" name="BatteryOutline">
              <a:extLst>
                <a:ext uri="{FF2B5EF4-FFF2-40B4-BE49-F238E27FC236}">
                  <a16:creationId xmlns:a16="http://schemas.microsoft.com/office/drawing/2014/main" id="{696C6FF2-EA80-4978-BA01-2CAEAF31546A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BatteryFill">
              <a:extLst>
                <a:ext uri="{FF2B5EF4-FFF2-40B4-BE49-F238E27FC236}">
                  <a16:creationId xmlns:a16="http://schemas.microsoft.com/office/drawing/2014/main" id="{FE2C7FDE-1293-49DC-A504-05280B4DC6D2}"/>
                </a:ext>
              </a:extLst>
            </p:cNvPr>
            <p:cNvSpPr/>
            <p:nvPr/>
          </p:nvSpPr>
          <p:spPr>
            <a:xfrm>
              <a:off x="936000" y="17990"/>
              <a:ext cx="137143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BatteryTerminal">
              <a:extLst>
                <a:ext uri="{FF2B5EF4-FFF2-40B4-BE49-F238E27FC236}">
                  <a16:creationId xmlns:a16="http://schemas.microsoft.com/office/drawing/2014/main" id="{402BA08C-6201-48FD-A05F-C65BF4A65114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Label0">
              <a:extLst>
                <a:ext uri="{FF2B5EF4-FFF2-40B4-BE49-F238E27FC236}">
                  <a16:creationId xmlns:a16="http://schemas.microsoft.com/office/drawing/2014/main" id="{90DA9B8C-8F47-4A08-B4D2-002C2750C61B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88" name="Label100">
              <a:extLst>
                <a:ext uri="{FF2B5EF4-FFF2-40B4-BE49-F238E27FC236}">
                  <a16:creationId xmlns:a16="http://schemas.microsoft.com/office/drawing/2014/main" id="{C011B157-A5B7-46F6-A0D3-D4897A4765AB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3547036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er 3">
            <a:extLst>
              <a:ext uri="{FF2B5EF4-FFF2-40B4-BE49-F238E27FC236}">
                <a16:creationId xmlns:a16="http://schemas.microsoft.com/office/drawing/2014/main" id="{713BEE3F-A048-43E9-BA04-40EFFF8C7499}"/>
              </a:ext>
            </a:extLst>
          </p:cNvPr>
          <p:cNvGrpSpPr>
            <a:grpSpLocks noChangeAspect="1"/>
          </p:cNvGrpSpPr>
          <p:nvPr/>
        </p:nvGrpSpPr>
        <p:grpSpPr>
          <a:xfrm>
            <a:off x="3189181" y="2549521"/>
            <a:ext cx="2499893" cy="2196000"/>
            <a:chOff x="4496114" y="2074950"/>
            <a:chExt cx="3278550" cy="2881304"/>
          </a:xfrm>
        </p:grpSpPr>
        <p:grpSp>
          <p:nvGrpSpPr>
            <p:cNvPr id="60" name="Grouper 34">
              <a:extLst>
                <a:ext uri="{FF2B5EF4-FFF2-40B4-BE49-F238E27FC236}">
                  <a16:creationId xmlns:a16="http://schemas.microsoft.com/office/drawing/2014/main" id="{218EDDAA-5F11-4958-8A60-778DE22FD0F5}"/>
                </a:ext>
              </a:extLst>
            </p:cNvPr>
            <p:cNvGrpSpPr/>
            <p:nvPr/>
          </p:nvGrpSpPr>
          <p:grpSpPr>
            <a:xfrm>
              <a:off x="4770345" y="2074950"/>
              <a:ext cx="2724815" cy="579380"/>
              <a:chOff x="3245556" y="2173582"/>
              <a:chExt cx="3382368" cy="719196"/>
            </a:xfrm>
            <a:solidFill>
              <a:schemeClr val="accent5">
                <a:lumMod val="75000"/>
              </a:schemeClr>
            </a:solidFill>
            <a:effectLst/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C2A5F37-5835-4B77-A9EE-D363E03EAD3D}"/>
                  </a:ext>
                </a:extLst>
              </p:cNvPr>
              <p:cNvSpPr/>
              <p:nvPr/>
            </p:nvSpPr>
            <p:spPr>
              <a:xfrm>
                <a:off x="3250463" y="2652889"/>
                <a:ext cx="3372555" cy="239889"/>
              </a:xfrm>
              <a:prstGeom prst="rect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79" name="Triangle isocèle 78">
                <a:extLst>
                  <a:ext uri="{FF2B5EF4-FFF2-40B4-BE49-F238E27FC236}">
                    <a16:creationId xmlns:a16="http://schemas.microsoft.com/office/drawing/2014/main" id="{838A05CF-3D3C-4B2A-BBCC-2E3EDD479731}"/>
                  </a:ext>
                </a:extLst>
              </p:cNvPr>
              <p:cNvSpPr/>
              <p:nvPr/>
            </p:nvSpPr>
            <p:spPr>
              <a:xfrm>
                <a:off x="3245556" y="2382095"/>
                <a:ext cx="3382368" cy="267847"/>
              </a:xfrm>
              <a:prstGeom prst="triangle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02F2A85E-8F1A-40DF-AAD8-9EACFF7A6E2B}"/>
                  </a:ext>
                </a:extLst>
              </p:cNvPr>
              <p:cNvSpPr/>
              <p:nvPr/>
            </p:nvSpPr>
            <p:spPr>
              <a:xfrm>
                <a:off x="4620824" y="2173582"/>
                <a:ext cx="631833" cy="157964"/>
              </a:xfrm>
              <a:prstGeom prst="rect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8F84A68-164D-49FA-9030-E8B73378BB2F}"/>
                  </a:ext>
                </a:extLst>
              </p:cNvPr>
              <p:cNvSpPr/>
              <p:nvPr/>
            </p:nvSpPr>
            <p:spPr>
              <a:xfrm flipV="1">
                <a:off x="4740112" y="2307811"/>
                <a:ext cx="393256" cy="143818"/>
              </a:xfrm>
              <a:prstGeom prst="rect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61" name="Grouper 39">
              <a:extLst>
                <a:ext uri="{FF2B5EF4-FFF2-40B4-BE49-F238E27FC236}">
                  <a16:creationId xmlns:a16="http://schemas.microsoft.com/office/drawing/2014/main" id="{69665B61-44C7-4BD4-BBCF-BA00311EA0A8}"/>
                </a:ext>
              </a:extLst>
            </p:cNvPr>
            <p:cNvGrpSpPr/>
            <p:nvPr/>
          </p:nvGrpSpPr>
          <p:grpSpPr>
            <a:xfrm>
              <a:off x="4496114" y="2731843"/>
              <a:ext cx="3278550" cy="2224411"/>
              <a:chOff x="2903434" y="2957083"/>
              <a:chExt cx="4069731" cy="2761207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A624849-8376-435D-99C8-12E16E3A017E}"/>
                  </a:ext>
                </a:extLst>
              </p:cNvPr>
              <p:cNvSpPr/>
              <p:nvPr/>
            </p:nvSpPr>
            <p:spPr>
              <a:xfrm>
                <a:off x="3241301" y="2957083"/>
                <a:ext cx="3392941" cy="107415"/>
              </a:xfrm>
              <a:prstGeom prst="rect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3E2A876-750E-46CB-B726-4A3283191718}"/>
                  </a:ext>
                </a:extLst>
              </p:cNvPr>
              <p:cNvSpPr/>
              <p:nvPr/>
            </p:nvSpPr>
            <p:spPr>
              <a:xfrm>
                <a:off x="3299686" y="3066038"/>
                <a:ext cx="3277692" cy="2500607"/>
              </a:xfrm>
              <a:prstGeom prst="rect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à coins arrondis 42">
                <a:extLst>
                  <a:ext uri="{FF2B5EF4-FFF2-40B4-BE49-F238E27FC236}">
                    <a16:creationId xmlns:a16="http://schemas.microsoft.com/office/drawing/2014/main" id="{C8236E6B-AFC4-4045-9B5B-896D38C50791}"/>
                  </a:ext>
                </a:extLst>
              </p:cNvPr>
              <p:cNvSpPr/>
              <p:nvPr/>
            </p:nvSpPr>
            <p:spPr>
              <a:xfrm>
                <a:off x="3299546" y="5339177"/>
                <a:ext cx="3281364" cy="379113"/>
              </a:xfrm>
              <a:prstGeom prst="roundRect">
                <a:avLst>
                  <a:gd name="adj" fmla="val 45000"/>
                </a:avLst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" name="Grouper 43">
                <a:extLst>
                  <a:ext uri="{FF2B5EF4-FFF2-40B4-BE49-F238E27FC236}">
                    <a16:creationId xmlns:a16="http://schemas.microsoft.com/office/drawing/2014/main" id="{C1160C01-ED2D-4BD7-A10D-2C54A4221B8B}"/>
                  </a:ext>
                </a:extLst>
              </p:cNvPr>
              <p:cNvGrpSpPr/>
              <p:nvPr/>
            </p:nvGrpSpPr>
            <p:grpSpPr>
              <a:xfrm>
                <a:off x="6581429" y="3194599"/>
                <a:ext cx="391736" cy="321490"/>
                <a:chOff x="6583696" y="3184551"/>
                <a:chExt cx="391736" cy="321490"/>
              </a:xfrm>
              <a:grpFill/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8BD5E03F-1E44-4D14-9399-E05A40BF13E5}"/>
                    </a:ext>
                  </a:extLst>
                </p:cNvPr>
                <p:cNvSpPr/>
                <p:nvPr/>
              </p:nvSpPr>
              <p:spPr>
                <a:xfrm>
                  <a:off x="6583696" y="3184551"/>
                  <a:ext cx="391736" cy="183238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riangle rectangle 76">
                  <a:extLst>
                    <a:ext uri="{FF2B5EF4-FFF2-40B4-BE49-F238E27FC236}">
                      <a16:creationId xmlns:a16="http://schemas.microsoft.com/office/drawing/2014/main" id="{48487D9E-C776-4F85-BF93-5B2044F8C550}"/>
                    </a:ext>
                  </a:extLst>
                </p:cNvPr>
                <p:cNvSpPr/>
                <p:nvPr/>
              </p:nvSpPr>
              <p:spPr>
                <a:xfrm rot="10800000" flipH="1">
                  <a:off x="6583786" y="3373351"/>
                  <a:ext cx="377173" cy="132690"/>
                </a:xfrm>
                <a:prstGeom prst="rtTriangle">
                  <a:avLst/>
                </a:prstGeom>
                <a:grpFill/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er 44">
                <a:extLst>
                  <a:ext uri="{FF2B5EF4-FFF2-40B4-BE49-F238E27FC236}">
                    <a16:creationId xmlns:a16="http://schemas.microsoft.com/office/drawing/2014/main" id="{B59A0C4F-1071-4793-8CB8-9B42860031FC}"/>
                  </a:ext>
                </a:extLst>
              </p:cNvPr>
              <p:cNvGrpSpPr/>
              <p:nvPr/>
            </p:nvGrpSpPr>
            <p:grpSpPr>
              <a:xfrm>
                <a:off x="2903434" y="3195762"/>
                <a:ext cx="391736" cy="321490"/>
                <a:chOff x="6583696" y="3184551"/>
                <a:chExt cx="391736" cy="321490"/>
              </a:xfrm>
              <a:grpFill/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BF0CF0A0-A7ED-4CF1-99E1-183772008F5D}"/>
                    </a:ext>
                  </a:extLst>
                </p:cNvPr>
                <p:cNvSpPr/>
                <p:nvPr/>
              </p:nvSpPr>
              <p:spPr>
                <a:xfrm>
                  <a:off x="6583696" y="3184551"/>
                  <a:ext cx="391736" cy="183238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riangle rectangle 74">
                  <a:extLst>
                    <a:ext uri="{FF2B5EF4-FFF2-40B4-BE49-F238E27FC236}">
                      <a16:creationId xmlns:a16="http://schemas.microsoft.com/office/drawing/2014/main" id="{85E10708-D9C9-424E-A421-BE063CD174FB}"/>
                    </a:ext>
                  </a:extLst>
                </p:cNvPr>
                <p:cNvSpPr/>
                <p:nvPr/>
              </p:nvSpPr>
              <p:spPr>
                <a:xfrm rot="10800000">
                  <a:off x="6598258" y="3373351"/>
                  <a:ext cx="377173" cy="132690"/>
                </a:xfrm>
                <a:prstGeom prst="rtTriangle">
                  <a:avLst/>
                </a:prstGeom>
                <a:grpFill/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64" name="Image 63" descr="2H-WS2-monolayer-yyy.TIF">
              <a:extLst>
                <a:ext uri="{FF2B5EF4-FFF2-40B4-BE49-F238E27FC236}">
                  <a16:creationId xmlns:a16="http://schemas.microsoft.com/office/drawing/2014/main" id="{BEDFAF4D-D726-4638-9D6C-AB91CFCA1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6587692" y="3158145"/>
              <a:ext cx="611032" cy="752515"/>
            </a:xfrm>
            <a:prstGeom prst="rect">
              <a:avLst/>
            </a:prstGeom>
          </p:spPr>
        </p:pic>
      </p:grpSp>
      <p:pic>
        <p:nvPicPr>
          <p:cNvPr id="99" name="Image 11" descr="CdS-CdSe-CdS-Julien.jpg">
            <a:extLst>
              <a:ext uri="{FF2B5EF4-FFF2-40B4-BE49-F238E27FC236}">
                <a16:creationId xmlns:a16="http://schemas.microsoft.com/office/drawing/2014/main" id="{55989E27-D6DB-40DC-9BD0-4891DFA44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3" y="2759772"/>
            <a:ext cx="1804087" cy="1199124"/>
          </a:xfrm>
          <a:prstGeom prst="rect">
            <a:avLst/>
          </a:prstGeom>
        </p:spPr>
      </p:pic>
      <p:pic>
        <p:nvPicPr>
          <p:cNvPr id="100" name="Image 13">
            <a:extLst>
              <a:ext uri="{FF2B5EF4-FFF2-40B4-BE49-F238E27FC236}">
                <a16:creationId xmlns:a16="http://schemas.microsoft.com/office/drawing/2014/main" id="{94CDFED4-F040-4731-8354-3843114681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33750" r="23988" b="20468"/>
          <a:stretch/>
        </p:blipFill>
        <p:spPr>
          <a:xfrm>
            <a:off x="2342571" y="899988"/>
            <a:ext cx="2489382" cy="1343678"/>
          </a:xfrm>
          <a:prstGeom prst="rect">
            <a:avLst/>
          </a:prstGeom>
        </p:spPr>
      </p:pic>
      <p:pic>
        <p:nvPicPr>
          <p:cNvPr id="101" name="Image 100" descr="170602-CdSe-NPL-510-10-27.PNG">
            <a:extLst>
              <a:ext uri="{FF2B5EF4-FFF2-40B4-BE49-F238E27FC236}">
                <a16:creationId xmlns:a16="http://schemas.microsoft.com/office/drawing/2014/main" id="{0FF76657-CF39-49E7-A718-15636AA70B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0" b="35888"/>
          <a:stretch/>
        </p:blipFill>
        <p:spPr>
          <a:xfrm rot="1026907">
            <a:off x="4047455" y="4161239"/>
            <a:ext cx="921457" cy="192576"/>
          </a:xfrm>
          <a:prstGeom prst="rect">
            <a:avLst/>
          </a:prstGeom>
        </p:spPr>
      </p:pic>
      <p:pic>
        <p:nvPicPr>
          <p:cNvPr id="102" name="Image 101" descr="30000X_0003.jpg">
            <a:extLst>
              <a:ext uri="{FF2B5EF4-FFF2-40B4-BE49-F238E27FC236}">
                <a16:creationId xmlns:a16="http://schemas.microsoft.com/office/drawing/2014/main" id="{70F9A3F6-E2CB-49CE-89FA-7848B7D0BA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2" t="37972" b="1"/>
          <a:stretch/>
        </p:blipFill>
        <p:spPr>
          <a:xfrm>
            <a:off x="296701" y="4704417"/>
            <a:ext cx="2320331" cy="1649138"/>
          </a:xfrm>
          <a:prstGeom prst="rect">
            <a:avLst/>
          </a:prstGeom>
        </p:spPr>
      </p:pic>
      <p:pic>
        <p:nvPicPr>
          <p:cNvPr id="105" name="Image 104" descr="pres-WS2-NanoGe-BMahler.jpg">
            <a:extLst>
              <a:ext uri="{FF2B5EF4-FFF2-40B4-BE49-F238E27FC236}">
                <a16:creationId xmlns:a16="http://schemas.microsoft.com/office/drawing/2014/main" id="{EFD7EE8E-C363-494F-8280-1D9DAD6FF7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5" t="13891" r="37111" b="14598"/>
          <a:stretch/>
        </p:blipFill>
        <p:spPr>
          <a:xfrm>
            <a:off x="2771371" y="4777979"/>
            <a:ext cx="578677" cy="1489677"/>
          </a:xfrm>
          <a:prstGeom prst="rect">
            <a:avLst/>
          </a:prstGeom>
        </p:spPr>
      </p:pic>
      <p:pic>
        <p:nvPicPr>
          <p:cNvPr id="106" name="Picture 114">
            <a:extLst>
              <a:ext uri="{FF2B5EF4-FFF2-40B4-BE49-F238E27FC236}">
                <a16:creationId xmlns:a16="http://schemas.microsoft.com/office/drawing/2014/main" id="{FF9B89CD-9055-4779-96D2-C1C80CF512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303" y="846035"/>
            <a:ext cx="1771471" cy="1841237"/>
          </a:xfrm>
          <a:prstGeom prst="rect">
            <a:avLst/>
          </a:prstGeom>
        </p:spPr>
      </p:pic>
      <p:pic>
        <p:nvPicPr>
          <p:cNvPr id="107" name="Image 106" descr="2H-WS2-perspective2.PNG">
            <a:extLst>
              <a:ext uri="{FF2B5EF4-FFF2-40B4-BE49-F238E27FC236}">
                <a16:creationId xmlns:a16="http://schemas.microsoft.com/office/drawing/2014/main" id="{2D305113-28F4-4839-8A75-CCDEDB5017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89" b="27284"/>
          <a:stretch/>
        </p:blipFill>
        <p:spPr>
          <a:xfrm>
            <a:off x="6100018" y="1577562"/>
            <a:ext cx="2984040" cy="468556"/>
          </a:xfrm>
          <a:prstGeom prst="rect">
            <a:avLst/>
          </a:prstGeom>
        </p:spPr>
      </p:pic>
      <p:pic>
        <p:nvPicPr>
          <p:cNvPr id="108" name="Image 5" descr="200000.0V-30000X-0004.jpg">
            <a:extLst>
              <a:ext uri="{FF2B5EF4-FFF2-40B4-BE49-F238E27FC236}">
                <a16:creationId xmlns:a16="http://schemas.microsoft.com/office/drawing/2014/main" id="{1FB683A1-21FD-4F14-8A44-303D0B6BA4C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369" y="2147135"/>
            <a:ext cx="2090853" cy="1389730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84097953-CFFF-4F40-9168-6562B619EE8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0298" y="3661850"/>
            <a:ext cx="1904918" cy="1718258"/>
          </a:xfrm>
          <a:prstGeom prst="rect">
            <a:avLst/>
          </a:prstGeom>
        </p:spPr>
      </p:pic>
      <p:pic>
        <p:nvPicPr>
          <p:cNvPr id="110" name="Picture 114">
            <a:extLst>
              <a:ext uri="{FF2B5EF4-FFF2-40B4-BE49-F238E27FC236}">
                <a16:creationId xmlns:a16="http://schemas.microsoft.com/office/drawing/2014/main" id="{818554AB-DF1A-4CE1-943E-AB642F1E89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338579">
            <a:off x="3914529" y="3465040"/>
            <a:ext cx="326400" cy="339254"/>
          </a:xfrm>
          <a:prstGeom prst="rect">
            <a:avLst/>
          </a:prstGeom>
        </p:spPr>
      </p:pic>
      <p:sp>
        <p:nvSpPr>
          <p:cNvPr id="112" name="ZoneTexte 111">
            <a:extLst>
              <a:ext uri="{FF2B5EF4-FFF2-40B4-BE49-F238E27FC236}">
                <a16:creationId xmlns:a16="http://schemas.microsoft.com/office/drawing/2014/main" id="{1277E925-84CE-46BB-830C-5F1E2C186198}"/>
              </a:ext>
            </a:extLst>
          </p:cNvPr>
          <p:cNvSpPr txBox="1"/>
          <p:nvPr/>
        </p:nvSpPr>
        <p:spPr>
          <a:xfrm>
            <a:off x="1428171" y="221166"/>
            <a:ext cx="5963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7D62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Nanomaterials for quantum applications</a:t>
            </a:r>
          </a:p>
        </p:txBody>
      </p:sp>
      <p:pic>
        <p:nvPicPr>
          <p:cNvPr id="113" name="Image 112" descr="170602-CdSe-NPL-510-10-27.PNG">
            <a:extLst>
              <a:ext uri="{FF2B5EF4-FFF2-40B4-BE49-F238E27FC236}">
                <a16:creationId xmlns:a16="http://schemas.microsoft.com/office/drawing/2014/main" id="{78E47EF0-7904-413C-A1B7-24E9A7AF32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0" b="35888"/>
          <a:stretch/>
        </p:blipFill>
        <p:spPr>
          <a:xfrm>
            <a:off x="3438194" y="5519945"/>
            <a:ext cx="2241989" cy="468555"/>
          </a:xfrm>
          <a:prstGeom prst="rect">
            <a:avLst/>
          </a:prstGeom>
        </p:spPr>
      </p:pic>
      <p:grpSp>
        <p:nvGrpSpPr>
          <p:cNvPr id="161" name="ProgressBarGroup">
            <a:extLst>
              <a:ext uri="{FF2B5EF4-FFF2-40B4-BE49-F238E27FC236}">
                <a16:creationId xmlns:a16="http://schemas.microsoft.com/office/drawing/2014/main" id="{B31D3B99-8A2D-433F-B49D-94EF568F9415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156" name="BatteryOutline">
              <a:extLst>
                <a:ext uri="{FF2B5EF4-FFF2-40B4-BE49-F238E27FC236}">
                  <a16:creationId xmlns:a16="http://schemas.microsoft.com/office/drawing/2014/main" id="{BF401225-5BA8-415C-B36B-0A04F4319902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BatteryFill">
              <a:extLst>
                <a:ext uri="{FF2B5EF4-FFF2-40B4-BE49-F238E27FC236}">
                  <a16:creationId xmlns:a16="http://schemas.microsoft.com/office/drawing/2014/main" id="{C2AB8CFE-3455-4B42-ADE6-5FD4C4B6E8CD}"/>
                </a:ext>
              </a:extLst>
            </p:cNvPr>
            <p:cNvSpPr/>
            <p:nvPr/>
          </p:nvSpPr>
          <p:spPr>
            <a:xfrm>
              <a:off x="936000" y="17990"/>
              <a:ext cx="171429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BatteryTerminal">
              <a:extLst>
                <a:ext uri="{FF2B5EF4-FFF2-40B4-BE49-F238E27FC236}">
                  <a16:creationId xmlns:a16="http://schemas.microsoft.com/office/drawing/2014/main" id="{2E231D4B-4ED4-40A5-8F36-397A24F29971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Label0">
              <a:extLst>
                <a:ext uri="{FF2B5EF4-FFF2-40B4-BE49-F238E27FC236}">
                  <a16:creationId xmlns:a16="http://schemas.microsoft.com/office/drawing/2014/main" id="{99118D75-CEAE-4653-8B15-FA5D4FA8B91E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160" name="Label100">
              <a:extLst>
                <a:ext uri="{FF2B5EF4-FFF2-40B4-BE49-F238E27FC236}">
                  <a16:creationId xmlns:a16="http://schemas.microsoft.com/office/drawing/2014/main" id="{D75F8AAA-B29A-4C76-805A-D5BF30489AB9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312709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C42FF0-682E-47D9-B76B-1B8EB4F4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738C-0628-4DB1-AFE1-A19BF8199CEE}" type="slidenum">
              <a:rPr lang="fr-FR" smtClean="0"/>
              <a:t>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A54FB40-DB09-4798-B9A4-F6E40E479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920" y="876300"/>
            <a:ext cx="6748160" cy="528728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FE515E1-BABB-4F96-AA57-6DCB1C4A7663}"/>
              </a:ext>
            </a:extLst>
          </p:cNvPr>
          <p:cNvSpPr txBox="1"/>
          <p:nvPr/>
        </p:nvSpPr>
        <p:spPr>
          <a:xfrm>
            <a:off x="-25400" y="6125481"/>
            <a:ext cx="6229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García de Arquer et al., Science 373, 640 (2021)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F1F65DC-B23A-41AA-ACA6-D3AFB92D53E8}"/>
              </a:ext>
            </a:extLst>
          </p:cNvPr>
          <p:cNvSpPr/>
          <p:nvPr/>
        </p:nvSpPr>
        <p:spPr>
          <a:xfrm>
            <a:off x="4889500" y="424742"/>
            <a:ext cx="2654300" cy="15183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ProgressBarGroup">
            <a:extLst>
              <a:ext uri="{FF2B5EF4-FFF2-40B4-BE49-F238E27FC236}">
                <a16:creationId xmlns:a16="http://schemas.microsoft.com/office/drawing/2014/main" id="{3958C378-386C-4B1E-A3AA-670FE263F94E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48" name="BatteryOutline">
              <a:extLst>
                <a:ext uri="{FF2B5EF4-FFF2-40B4-BE49-F238E27FC236}">
                  <a16:creationId xmlns:a16="http://schemas.microsoft.com/office/drawing/2014/main" id="{B8C4EAC7-7A8A-498D-B424-11479E4E1669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BatteryFill">
              <a:extLst>
                <a:ext uri="{FF2B5EF4-FFF2-40B4-BE49-F238E27FC236}">
                  <a16:creationId xmlns:a16="http://schemas.microsoft.com/office/drawing/2014/main" id="{67DD5652-C296-4BA9-B51A-5922391F004A}"/>
                </a:ext>
              </a:extLst>
            </p:cNvPr>
            <p:cNvSpPr/>
            <p:nvPr/>
          </p:nvSpPr>
          <p:spPr>
            <a:xfrm>
              <a:off x="936000" y="17990"/>
              <a:ext cx="205714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BatteryTerminal">
              <a:extLst>
                <a:ext uri="{FF2B5EF4-FFF2-40B4-BE49-F238E27FC236}">
                  <a16:creationId xmlns:a16="http://schemas.microsoft.com/office/drawing/2014/main" id="{95302E94-2418-4B21-8494-AA97250CC017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Label0">
              <a:extLst>
                <a:ext uri="{FF2B5EF4-FFF2-40B4-BE49-F238E27FC236}">
                  <a16:creationId xmlns:a16="http://schemas.microsoft.com/office/drawing/2014/main" id="{B6D1A7C3-9BC5-42CA-BFA2-147B0019D74D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52" name="Label100">
              <a:extLst>
                <a:ext uri="{FF2B5EF4-FFF2-40B4-BE49-F238E27FC236}">
                  <a16:creationId xmlns:a16="http://schemas.microsoft.com/office/drawing/2014/main" id="{B61959EC-8668-4296-83E5-546F8DBC2886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3859818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9A7D5F-AE93-4925-AC05-7A62604CC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738C-0628-4DB1-AFE1-A19BF8199CEE}" type="slidenum">
              <a:rPr lang="fr-FR" smtClean="0"/>
              <a:t>7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98EE3C7-5E72-4750-914A-1F273EDEEB99}"/>
              </a:ext>
            </a:extLst>
          </p:cNvPr>
          <p:cNvSpPr txBox="1"/>
          <p:nvPr/>
        </p:nvSpPr>
        <p:spPr>
          <a:xfrm>
            <a:off x="460198" y="232776"/>
            <a:ext cx="785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err="1">
                <a:solidFill>
                  <a:srgbClr val="7D62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CdSe</a:t>
            </a:r>
            <a:r>
              <a:rPr lang="en-CA" sz="2400" dirty="0">
                <a:solidFill>
                  <a:srgbClr val="7D62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QDs as single photon sources</a:t>
            </a:r>
          </a:p>
        </p:txBody>
      </p:sp>
      <p:pic>
        <p:nvPicPr>
          <p:cNvPr id="11" name="Picture 2" descr="See original image">
            <a:extLst>
              <a:ext uri="{FF2B5EF4-FFF2-40B4-BE49-F238E27FC236}">
                <a16:creationId xmlns:a16="http://schemas.microsoft.com/office/drawing/2014/main" id="{0DBFC79C-8249-4EB6-8E47-DE725B844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7" t="45051" r="40964" b="24515"/>
          <a:stretch/>
        </p:blipFill>
        <p:spPr bwMode="auto">
          <a:xfrm rot="19537209">
            <a:off x="3217051" y="1628772"/>
            <a:ext cx="566141" cy="62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ee original image">
            <a:extLst>
              <a:ext uri="{FF2B5EF4-FFF2-40B4-BE49-F238E27FC236}">
                <a16:creationId xmlns:a16="http://schemas.microsoft.com/office/drawing/2014/main" id="{FD1A8889-E5FE-4441-B897-3FFDB7598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7" t="45051" r="40964" b="24515"/>
          <a:stretch/>
        </p:blipFill>
        <p:spPr bwMode="auto">
          <a:xfrm rot="19537209">
            <a:off x="4509646" y="1628772"/>
            <a:ext cx="566141" cy="62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ee original image">
            <a:extLst>
              <a:ext uri="{FF2B5EF4-FFF2-40B4-BE49-F238E27FC236}">
                <a16:creationId xmlns:a16="http://schemas.microsoft.com/office/drawing/2014/main" id="{EA8DE5D7-E52A-4B04-9F52-5BEED9A60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7" t="45051" r="40964" b="24515"/>
          <a:stretch/>
        </p:blipFill>
        <p:spPr bwMode="auto">
          <a:xfrm rot="19537209">
            <a:off x="5802240" y="1628773"/>
            <a:ext cx="566141" cy="62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ee original image">
            <a:extLst>
              <a:ext uri="{FF2B5EF4-FFF2-40B4-BE49-F238E27FC236}">
                <a16:creationId xmlns:a16="http://schemas.microsoft.com/office/drawing/2014/main" id="{8BAC5BF0-A621-4FA2-9DF9-F80EF8664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7" t="45051" r="40964" b="24515"/>
          <a:stretch/>
        </p:blipFill>
        <p:spPr bwMode="auto">
          <a:xfrm rot="19537209">
            <a:off x="7094833" y="1628772"/>
            <a:ext cx="566141" cy="62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ee original image">
            <a:extLst>
              <a:ext uri="{FF2B5EF4-FFF2-40B4-BE49-F238E27FC236}">
                <a16:creationId xmlns:a16="http://schemas.microsoft.com/office/drawing/2014/main" id="{208AF012-E249-4660-BB4B-6DFAA8FC4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7" t="45051" r="40964" b="24515"/>
          <a:stretch/>
        </p:blipFill>
        <p:spPr bwMode="auto">
          <a:xfrm rot="19537209">
            <a:off x="8387427" y="1628773"/>
            <a:ext cx="566141" cy="62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ee original image">
            <a:extLst>
              <a:ext uri="{FF2B5EF4-FFF2-40B4-BE49-F238E27FC236}">
                <a16:creationId xmlns:a16="http://schemas.microsoft.com/office/drawing/2014/main" id="{A3F06A77-2FE2-4778-9BBE-3C4D25019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04809">
            <a:off x="224894" y="1395140"/>
            <a:ext cx="1088402" cy="108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en.rusnano.com/upload/oldnews/Picture/33619_3.gif">
            <a:extLst>
              <a:ext uri="{FF2B5EF4-FFF2-40B4-BE49-F238E27FC236}">
                <a16:creationId xmlns:a16="http://schemas.microsoft.com/office/drawing/2014/main" id="{6253E112-00DF-4298-9670-22718955C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" r="53968"/>
          <a:stretch/>
        </p:blipFill>
        <p:spPr bwMode="auto">
          <a:xfrm>
            <a:off x="1538190" y="1391116"/>
            <a:ext cx="977654" cy="10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FF0D3983-1645-40E2-8F0F-24F2E0D621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991" b="53134"/>
          <a:stretch/>
        </p:blipFill>
        <p:spPr>
          <a:xfrm>
            <a:off x="-5572" y="3543914"/>
            <a:ext cx="2810879" cy="2376264"/>
          </a:xfrm>
          <a:prstGeom prst="rect">
            <a:avLst/>
          </a:prstGeom>
        </p:spPr>
      </p:pic>
      <p:cxnSp>
        <p:nvCxnSpPr>
          <p:cNvPr id="38" name="Straight Arrow Connector 6">
            <a:extLst>
              <a:ext uri="{FF2B5EF4-FFF2-40B4-BE49-F238E27FC236}">
                <a16:creationId xmlns:a16="http://schemas.microsoft.com/office/drawing/2014/main" id="{B3721854-E693-486C-8756-F3A443D92C2C}"/>
              </a:ext>
            </a:extLst>
          </p:cNvPr>
          <p:cNvCxnSpPr/>
          <p:nvPr/>
        </p:nvCxnSpPr>
        <p:spPr>
          <a:xfrm>
            <a:off x="867543" y="5920178"/>
            <a:ext cx="2017004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7">
            <a:extLst>
              <a:ext uri="{FF2B5EF4-FFF2-40B4-BE49-F238E27FC236}">
                <a16:creationId xmlns:a16="http://schemas.microsoft.com/office/drawing/2014/main" id="{EDB2F60D-ACA6-4CC9-97DE-74A1CC75A3F8}"/>
              </a:ext>
            </a:extLst>
          </p:cNvPr>
          <p:cNvSpPr txBox="1"/>
          <p:nvPr/>
        </p:nvSpPr>
        <p:spPr>
          <a:xfrm>
            <a:off x="1513246" y="5860672"/>
            <a:ext cx="78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  <a:cs typeface="Arial" panose="020B0604020202020204" pitchFamily="34" charset="0"/>
              </a:rPr>
              <a:t>10 µm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0" name="Group 13">
            <a:extLst>
              <a:ext uri="{FF2B5EF4-FFF2-40B4-BE49-F238E27FC236}">
                <a16:creationId xmlns:a16="http://schemas.microsoft.com/office/drawing/2014/main" id="{A014C613-0647-4DAB-A81B-5DF378521EA2}"/>
              </a:ext>
            </a:extLst>
          </p:cNvPr>
          <p:cNvGrpSpPr/>
          <p:nvPr/>
        </p:nvGrpSpPr>
        <p:grpSpPr>
          <a:xfrm>
            <a:off x="3163928" y="3318414"/>
            <a:ext cx="2499001" cy="2414400"/>
            <a:chOff x="5957825" y="3556650"/>
            <a:chExt cx="2499001" cy="2414400"/>
          </a:xfrm>
        </p:grpSpPr>
        <p:grpSp>
          <p:nvGrpSpPr>
            <p:cNvPr id="41" name="Group 14">
              <a:extLst>
                <a:ext uri="{FF2B5EF4-FFF2-40B4-BE49-F238E27FC236}">
                  <a16:creationId xmlns:a16="http://schemas.microsoft.com/office/drawing/2014/main" id="{E3669229-07D7-4565-B296-623FC9ACF305}"/>
                </a:ext>
              </a:extLst>
            </p:cNvPr>
            <p:cNvGrpSpPr/>
            <p:nvPr/>
          </p:nvGrpSpPr>
          <p:grpSpPr>
            <a:xfrm>
              <a:off x="5957825" y="3556650"/>
              <a:ext cx="2409320" cy="2414400"/>
              <a:chOff x="5957825" y="3556650"/>
              <a:chExt cx="2409320" cy="2414400"/>
            </a:xfrm>
          </p:grpSpPr>
          <p:pic>
            <p:nvPicPr>
              <p:cNvPr id="43" name="Image 8">
                <a:extLst>
                  <a:ext uri="{FF2B5EF4-FFF2-40B4-BE49-F238E27FC236}">
                    <a16:creationId xmlns:a16="http://schemas.microsoft.com/office/drawing/2014/main" id="{BC9812E4-1394-4E3D-8170-B62C1ADC76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5215" t="5926" r="48460" b="53387"/>
              <a:stretch/>
            </p:blipFill>
            <p:spPr>
              <a:xfrm rot="5400000">
                <a:off x="6002442" y="3606347"/>
                <a:ext cx="2320086" cy="2409320"/>
              </a:xfrm>
              <a:prstGeom prst="rect">
                <a:avLst/>
              </a:prstGeom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A686E4-42C7-4F6C-AC4D-44C0A81B28E1}"/>
                  </a:ext>
                </a:extLst>
              </p:cNvPr>
              <p:cNvSpPr/>
              <p:nvPr/>
            </p:nvSpPr>
            <p:spPr>
              <a:xfrm>
                <a:off x="6876255" y="3556650"/>
                <a:ext cx="1490889" cy="12405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HBT</a:t>
                </a:r>
                <a:endParaRPr lang="en-US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B2BE166-7E39-445B-8787-B79FB3162991}"/>
                </a:ext>
              </a:extLst>
            </p:cNvPr>
            <p:cNvSpPr/>
            <p:nvPr/>
          </p:nvSpPr>
          <p:spPr>
            <a:xfrm>
              <a:off x="7464521" y="4752381"/>
              <a:ext cx="992305" cy="379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D673E689-2894-4A0A-A8F0-52F9289DF32D}"/>
              </a:ext>
            </a:extLst>
          </p:cNvPr>
          <p:cNvCxnSpPr/>
          <p:nvPr/>
        </p:nvCxnSpPr>
        <p:spPr>
          <a:xfrm>
            <a:off x="612478" y="5113161"/>
            <a:ext cx="2552007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5">
            <a:extLst>
              <a:ext uri="{FF2B5EF4-FFF2-40B4-BE49-F238E27FC236}">
                <a16:creationId xmlns:a16="http://schemas.microsoft.com/office/drawing/2014/main" id="{40C3DBAC-E234-4343-B2D4-0E27DF9A41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867" r="51066" b="-834"/>
          <a:stretch/>
        </p:blipFill>
        <p:spPr>
          <a:xfrm>
            <a:off x="6085310" y="3519991"/>
            <a:ext cx="2776221" cy="23200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Ellipse 47">
            <a:extLst>
              <a:ext uri="{FF2B5EF4-FFF2-40B4-BE49-F238E27FC236}">
                <a16:creationId xmlns:a16="http://schemas.microsoft.com/office/drawing/2014/main" id="{25AE57FB-79EC-4754-9423-FC881D59A687}"/>
              </a:ext>
            </a:extLst>
          </p:cNvPr>
          <p:cNvSpPr/>
          <p:nvPr/>
        </p:nvSpPr>
        <p:spPr>
          <a:xfrm>
            <a:off x="513556" y="5021723"/>
            <a:ext cx="180000" cy="18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2B874719-559C-402E-84F7-001E3751BD2D}"/>
              </a:ext>
            </a:extLst>
          </p:cNvPr>
          <p:cNvCxnSpPr>
            <a:cxnSpLocks/>
            <a:stCxn id="48" idx="2"/>
            <a:endCxn id="51" idx="2"/>
          </p:cNvCxnSpPr>
          <p:nvPr/>
        </p:nvCxnSpPr>
        <p:spPr>
          <a:xfrm flipV="1">
            <a:off x="513556" y="1937726"/>
            <a:ext cx="1000725" cy="3173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AA4ECE39-AF64-4361-B549-160A51BA0A13}"/>
              </a:ext>
            </a:extLst>
          </p:cNvPr>
          <p:cNvCxnSpPr>
            <a:cxnSpLocks/>
            <a:endCxn id="51" idx="5"/>
          </p:cNvCxnSpPr>
          <p:nvPr/>
        </p:nvCxnSpPr>
        <p:spPr>
          <a:xfrm flipV="1">
            <a:off x="698318" y="2294108"/>
            <a:ext cx="1676345" cy="28067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2A0E3777-06FB-4AC2-AFE6-C11463D14DB2}"/>
              </a:ext>
            </a:extLst>
          </p:cNvPr>
          <p:cNvSpPr>
            <a:spLocks noChangeAspect="1"/>
          </p:cNvSpPr>
          <p:nvPr/>
        </p:nvSpPr>
        <p:spPr>
          <a:xfrm>
            <a:off x="1514281" y="1433726"/>
            <a:ext cx="1008000" cy="100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9" name="TextBox 14">
            <a:extLst>
              <a:ext uri="{FF2B5EF4-FFF2-40B4-BE49-F238E27FC236}">
                <a16:creationId xmlns:a16="http://schemas.microsoft.com/office/drawing/2014/main" id="{4ACA3435-748E-4AFF-BA78-856AE474F458}"/>
              </a:ext>
            </a:extLst>
          </p:cNvPr>
          <p:cNvSpPr txBox="1"/>
          <p:nvPr/>
        </p:nvSpPr>
        <p:spPr>
          <a:xfrm>
            <a:off x="-44390" y="6240342"/>
            <a:ext cx="3145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Baronnier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Nanoscale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2022,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5769</a:t>
            </a:r>
          </a:p>
        </p:txBody>
      </p:sp>
      <p:grpSp>
        <p:nvGrpSpPr>
          <p:cNvPr id="172" name="ProgressBarGroup">
            <a:extLst>
              <a:ext uri="{FF2B5EF4-FFF2-40B4-BE49-F238E27FC236}">
                <a16:creationId xmlns:a16="http://schemas.microsoft.com/office/drawing/2014/main" id="{11EADFA5-F890-4388-9547-83B943BC374F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167" name="BatteryOutline">
              <a:extLst>
                <a:ext uri="{FF2B5EF4-FFF2-40B4-BE49-F238E27FC236}">
                  <a16:creationId xmlns:a16="http://schemas.microsoft.com/office/drawing/2014/main" id="{9F8BB85E-DF68-4715-B0DE-EEE76E27998B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BatteryFill">
              <a:extLst>
                <a:ext uri="{FF2B5EF4-FFF2-40B4-BE49-F238E27FC236}">
                  <a16:creationId xmlns:a16="http://schemas.microsoft.com/office/drawing/2014/main" id="{CFB82633-C048-4711-9ACA-BACB472A9EBE}"/>
                </a:ext>
              </a:extLst>
            </p:cNvPr>
            <p:cNvSpPr/>
            <p:nvPr/>
          </p:nvSpPr>
          <p:spPr>
            <a:xfrm>
              <a:off x="936000" y="17990"/>
              <a:ext cx="240000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BatteryTerminal">
              <a:extLst>
                <a:ext uri="{FF2B5EF4-FFF2-40B4-BE49-F238E27FC236}">
                  <a16:creationId xmlns:a16="http://schemas.microsoft.com/office/drawing/2014/main" id="{B9B9ABB1-953B-4669-987C-DD01A5D2DF9D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Label0">
              <a:extLst>
                <a:ext uri="{FF2B5EF4-FFF2-40B4-BE49-F238E27FC236}">
                  <a16:creationId xmlns:a16="http://schemas.microsoft.com/office/drawing/2014/main" id="{A1E30791-98F3-48BB-8FAB-411AF56F1D68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171" name="Label100">
              <a:extLst>
                <a:ext uri="{FF2B5EF4-FFF2-40B4-BE49-F238E27FC236}">
                  <a16:creationId xmlns:a16="http://schemas.microsoft.com/office/drawing/2014/main" id="{D7BE4138-AC71-406F-A221-721EC6423E5E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2056406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51521" y="1700808"/>
            <a:ext cx="915635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Arial" pitchFamily="34" charset="0"/>
                <a:cs typeface="Arial" panose="020B0604020202020204" pitchFamily="34" charset="0"/>
              </a:rPr>
              <a:t>Robust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390037" y="1700808"/>
            <a:ext cx="633507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Arial" pitchFamily="34" charset="0"/>
                <a:cs typeface="Arial" panose="020B0604020202020204" pitchFamily="34" charset="0"/>
              </a:rPr>
              <a:t>Fast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246425" y="1700808"/>
            <a:ext cx="1402948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Arial" pitchFamily="34" charset="0"/>
                <a:cs typeface="Arial" panose="020B0604020202020204" pitchFamily="34" charset="0"/>
              </a:rPr>
              <a:t>On-</a:t>
            </a:r>
            <a:r>
              <a:rPr lang="fr-FR" dirty="0" err="1">
                <a:latin typeface="Arial" pitchFamily="34" charset="0"/>
                <a:cs typeface="Arial" panose="020B0604020202020204" pitchFamily="34" charset="0"/>
              </a:rPr>
              <a:t>demand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872254" y="1700808"/>
            <a:ext cx="2710999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Arial" pitchFamily="34" charset="0"/>
                <a:cs typeface="Arial" panose="020B0604020202020204" pitchFamily="34" charset="0"/>
              </a:rPr>
              <a:t>Lifetime-limited</a:t>
            </a:r>
            <a:r>
              <a:rPr lang="fr-FR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itchFamily="34" charset="0"/>
                <a:cs typeface="Arial" panose="020B0604020202020204" pitchFamily="34" charset="0"/>
              </a:rPr>
              <a:t>emission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06134" y="1700808"/>
            <a:ext cx="2198038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Arial" pitchFamily="34" charset="0"/>
                <a:cs typeface="Arial" panose="020B0604020202020204" pitchFamily="34" charset="0"/>
              </a:rPr>
              <a:t>Industrially</a:t>
            </a:r>
            <a:r>
              <a:rPr lang="fr-FR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itchFamily="34" charset="0"/>
                <a:cs typeface="Arial" panose="020B0604020202020204" pitchFamily="34" charset="0"/>
              </a:rPr>
              <a:t>scalable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70848" y="3728865"/>
            <a:ext cx="915635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Arial" pitchFamily="34" charset="0"/>
                <a:cs typeface="Arial" panose="020B0604020202020204" pitchFamily="34" charset="0"/>
              </a:rPr>
              <a:t>Robust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409364" y="3728865"/>
            <a:ext cx="633507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Arial" pitchFamily="34" charset="0"/>
                <a:cs typeface="Arial" panose="020B0604020202020204" pitchFamily="34" charset="0"/>
              </a:rPr>
              <a:t>Fast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265752" y="3728865"/>
            <a:ext cx="1402948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Arial" pitchFamily="34" charset="0"/>
                <a:cs typeface="Arial" panose="020B0604020202020204" pitchFamily="34" charset="0"/>
              </a:rPr>
              <a:t>On-</a:t>
            </a:r>
            <a:r>
              <a:rPr lang="fr-FR" dirty="0" err="1">
                <a:latin typeface="Arial" pitchFamily="34" charset="0"/>
                <a:cs typeface="Arial" panose="020B0604020202020204" pitchFamily="34" charset="0"/>
              </a:rPr>
              <a:t>demand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891581" y="3728865"/>
            <a:ext cx="2710999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Arial" pitchFamily="34" charset="0"/>
                <a:cs typeface="Arial" panose="020B0604020202020204" pitchFamily="34" charset="0"/>
              </a:rPr>
              <a:t>Lifetime-limited</a:t>
            </a:r>
            <a:r>
              <a:rPr lang="fr-FR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itchFamily="34" charset="0"/>
                <a:cs typeface="Arial" panose="020B0604020202020204" pitchFamily="34" charset="0"/>
              </a:rPr>
              <a:t>emission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25461" y="3728865"/>
            <a:ext cx="2198038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Arial" pitchFamily="34" charset="0"/>
                <a:cs typeface="Arial" panose="020B0604020202020204" pitchFamily="34" charset="0"/>
              </a:rPr>
              <a:t>Industrially</a:t>
            </a:r>
            <a:r>
              <a:rPr lang="fr-FR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itchFamily="34" charset="0"/>
                <a:cs typeface="Arial" panose="020B0604020202020204" pitchFamily="34" charset="0"/>
              </a:rPr>
              <a:t>scalable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967226" y="3177873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Colloidal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CdSe-based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QDs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3"/>
          <p:cNvSpPr txBox="1"/>
          <p:nvPr/>
        </p:nvSpPr>
        <p:spPr>
          <a:xfrm>
            <a:off x="2778582" y="226573"/>
            <a:ext cx="3233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7D62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photon sources</a:t>
            </a:r>
          </a:p>
        </p:txBody>
      </p:sp>
      <p:sp>
        <p:nvSpPr>
          <p:cNvPr id="30" name="ZoneTexte 3"/>
          <p:cNvSpPr txBox="1"/>
          <p:nvPr/>
        </p:nvSpPr>
        <p:spPr>
          <a:xfrm>
            <a:off x="2834687" y="1125161"/>
            <a:ext cx="3177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Ideal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single photon source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4AF7-8688-408C-B9DB-5E44FE8A995E}" type="slidenum">
              <a:rPr lang="fr-FR" smtClean="0"/>
              <a:t>8</a:t>
            </a:fld>
            <a:endParaRPr lang="fr-FR"/>
          </a:p>
        </p:txBody>
      </p:sp>
      <p:grpSp>
        <p:nvGrpSpPr>
          <p:cNvPr id="63" name="ProgressBarGroup">
            <a:extLst>
              <a:ext uri="{FF2B5EF4-FFF2-40B4-BE49-F238E27FC236}">
                <a16:creationId xmlns:a16="http://schemas.microsoft.com/office/drawing/2014/main" id="{B93BD805-9D3C-4153-A05F-FC824AFD6311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58" name="BatteryOutline">
              <a:extLst>
                <a:ext uri="{FF2B5EF4-FFF2-40B4-BE49-F238E27FC236}">
                  <a16:creationId xmlns:a16="http://schemas.microsoft.com/office/drawing/2014/main" id="{3808B79D-64DD-4D3A-80C5-F1D8038201B0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BatteryFill">
              <a:extLst>
                <a:ext uri="{FF2B5EF4-FFF2-40B4-BE49-F238E27FC236}">
                  <a16:creationId xmlns:a16="http://schemas.microsoft.com/office/drawing/2014/main" id="{6BF14AEC-A3AC-405F-99DD-7D2CE70AF2DE}"/>
                </a:ext>
              </a:extLst>
            </p:cNvPr>
            <p:cNvSpPr/>
            <p:nvPr/>
          </p:nvSpPr>
          <p:spPr>
            <a:xfrm>
              <a:off x="936000" y="17990"/>
              <a:ext cx="274286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BatteryTerminal">
              <a:extLst>
                <a:ext uri="{FF2B5EF4-FFF2-40B4-BE49-F238E27FC236}">
                  <a16:creationId xmlns:a16="http://schemas.microsoft.com/office/drawing/2014/main" id="{C2C3C045-685D-4B10-962A-85F67106742D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Label0">
              <a:extLst>
                <a:ext uri="{FF2B5EF4-FFF2-40B4-BE49-F238E27FC236}">
                  <a16:creationId xmlns:a16="http://schemas.microsoft.com/office/drawing/2014/main" id="{0F8375E4-5A19-41A7-A206-9473214679C9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62" name="Label100">
              <a:extLst>
                <a:ext uri="{FF2B5EF4-FFF2-40B4-BE49-F238E27FC236}">
                  <a16:creationId xmlns:a16="http://schemas.microsoft.com/office/drawing/2014/main" id="{0095241A-674C-4354-B9C9-21FD6EF10396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3075017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FECE38-2650-461D-8E5E-90F196F38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738C-0628-4DB1-AFE1-A19BF8199CEE}" type="slidenum">
              <a:rPr lang="fr-FR" smtClean="0"/>
              <a:t>9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FCCCDF-2D84-4B89-9050-BC936D0279F2}"/>
              </a:ext>
            </a:extLst>
          </p:cNvPr>
          <p:cNvSpPr txBox="1"/>
          <p:nvPr/>
        </p:nvSpPr>
        <p:spPr>
          <a:xfrm>
            <a:off x="3721062" y="1049286"/>
            <a:ext cx="1402948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Arial" pitchFamily="34" charset="0"/>
                <a:cs typeface="Arial" panose="020B0604020202020204" pitchFamily="34" charset="0"/>
              </a:rPr>
              <a:t>On-</a:t>
            </a:r>
            <a:r>
              <a:rPr lang="fr-FR" dirty="0" err="1">
                <a:latin typeface="Arial" pitchFamily="34" charset="0"/>
                <a:cs typeface="Arial" panose="020B0604020202020204" pitchFamily="34" charset="0"/>
              </a:rPr>
              <a:t>demand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0435088-2E50-4D2D-B896-8078527822DA}"/>
              </a:ext>
            </a:extLst>
          </p:cNvPr>
          <p:cNvSpPr txBox="1"/>
          <p:nvPr/>
        </p:nvSpPr>
        <p:spPr>
          <a:xfrm>
            <a:off x="2793105" y="222008"/>
            <a:ext cx="3028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Problematic</a:t>
            </a:r>
            <a:r>
              <a:rPr lang="fr-FR" sz="2400" dirty="0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400" dirty="0" err="1">
                <a:solidFill>
                  <a:srgbClr val="75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blinking</a:t>
            </a:r>
            <a:endParaRPr lang="fr-FR" sz="2400" dirty="0">
              <a:solidFill>
                <a:srgbClr val="75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49A943B-3253-48B5-83EC-E7F05419A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181" b="-1"/>
          <a:stretch/>
        </p:blipFill>
        <p:spPr>
          <a:xfrm>
            <a:off x="340799" y="1855708"/>
            <a:ext cx="8462401" cy="21441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935B0EC-FB98-4631-A337-CCC926677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54" y="3999848"/>
            <a:ext cx="3122308" cy="210851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FD4BAAC-C0AE-423C-ABE8-E6D063842D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27"/>
          <a:stretch/>
        </p:blipFill>
        <p:spPr>
          <a:xfrm>
            <a:off x="5137024" y="4091939"/>
            <a:ext cx="2641852" cy="2046005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9651C70B-FB94-47E6-94B3-FD4A2A83F145}"/>
              </a:ext>
            </a:extLst>
          </p:cNvPr>
          <p:cNvSpPr txBox="1"/>
          <p:nvPr/>
        </p:nvSpPr>
        <p:spPr>
          <a:xfrm>
            <a:off x="868950" y="6038819"/>
            <a:ext cx="32556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dirty="0">
                <a:solidFill>
                  <a:srgbClr val="0066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Nature</a:t>
            </a:r>
            <a:r>
              <a:rPr lang="fr-FR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volume 479</a:t>
            </a:r>
            <a:r>
              <a:rPr lang="fr-FR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pages203–207 (2011)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C8766CEA-72AF-41E9-9747-F2D31C98F2A1}"/>
              </a:ext>
            </a:extLst>
          </p:cNvPr>
          <p:cNvSpPr txBox="1"/>
          <p:nvPr/>
        </p:nvSpPr>
        <p:spPr>
          <a:xfrm>
            <a:off x="5137024" y="6031495"/>
            <a:ext cx="26418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1" dirty="0">
                <a:solidFill>
                  <a:srgbClr val="1515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ACS Nano</a:t>
            </a:r>
            <a:r>
              <a:rPr lang="it-IT" sz="1200" b="0" i="0" dirty="0">
                <a:solidFill>
                  <a:srgbClr val="1515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2018, 12, 4, 3397–3405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ProgressBarGroup">
            <a:extLst>
              <a:ext uri="{FF2B5EF4-FFF2-40B4-BE49-F238E27FC236}">
                <a16:creationId xmlns:a16="http://schemas.microsoft.com/office/drawing/2014/main" id="{E7B1E80F-8059-4C82-B9E2-2E69083CA89C}"/>
              </a:ext>
            </a:extLst>
          </p:cNvPr>
          <p:cNvGrpSpPr/>
          <p:nvPr/>
        </p:nvGrpSpPr>
        <p:grpSpPr>
          <a:xfrm>
            <a:off x="395999" y="17990"/>
            <a:ext cx="1688403" cy="298599"/>
            <a:chOff x="395999" y="17990"/>
            <a:chExt cx="1688403" cy="298599"/>
          </a:xfrm>
        </p:grpSpPr>
        <p:sp>
          <p:nvSpPr>
            <p:cNvPr id="56" name="BatteryOutline">
              <a:extLst>
                <a:ext uri="{FF2B5EF4-FFF2-40B4-BE49-F238E27FC236}">
                  <a16:creationId xmlns:a16="http://schemas.microsoft.com/office/drawing/2014/main" id="{5D739A88-E4EE-4FCE-9B98-3FBF73CDC674}"/>
                </a:ext>
              </a:extLst>
            </p:cNvPr>
            <p:cNvSpPr/>
            <p:nvPr/>
          </p:nvSpPr>
          <p:spPr>
            <a:xfrm>
              <a:off x="936000" y="17990"/>
              <a:ext cx="720001" cy="216000"/>
            </a:xfrm>
            <a:prstGeom prst="rect">
              <a:avLst/>
            </a:prstGeom>
            <a:noFill/>
            <a:ln w="19050" cap="flat" cmpd="sng" algn="ctr">
              <a:solidFill>
                <a:srgbClr val="7B449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BatteryFill">
              <a:extLst>
                <a:ext uri="{FF2B5EF4-FFF2-40B4-BE49-F238E27FC236}">
                  <a16:creationId xmlns:a16="http://schemas.microsoft.com/office/drawing/2014/main" id="{85FFC55F-B0A0-4E0C-B5E1-620B8A1CAFBC}"/>
                </a:ext>
              </a:extLst>
            </p:cNvPr>
            <p:cNvSpPr/>
            <p:nvPr/>
          </p:nvSpPr>
          <p:spPr>
            <a:xfrm>
              <a:off x="936000" y="17990"/>
              <a:ext cx="308572" cy="216000"/>
            </a:xfrm>
            <a:prstGeom prst="rect">
              <a:avLst/>
            </a:prstGeom>
            <a:solidFill>
              <a:srgbClr val="7B449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BatteryTerminal">
              <a:extLst>
                <a:ext uri="{FF2B5EF4-FFF2-40B4-BE49-F238E27FC236}">
                  <a16:creationId xmlns:a16="http://schemas.microsoft.com/office/drawing/2014/main" id="{D4852B4A-CE0C-44E1-AD0F-101DB7D477DB}"/>
                </a:ext>
              </a:extLst>
            </p:cNvPr>
            <p:cNvSpPr/>
            <p:nvPr/>
          </p:nvSpPr>
          <p:spPr>
            <a:xfrm>
              <a:off x="1656001" y="71990"/>
              <a:ext cx="0" cy="108000"/>
            </a:xfrm>
            <a:prstGeom prst="rect">
              <a:avLst/>
            </a:prstGeom>
            <a:solidFill>
              <a:srgbClr val="7B449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Label0">
              <a:extLst>
                <a:ext uri="{FF2B5EF4-FFF2-40B4-BE49-F238E27FC236}">
                  <a16:creationId xmlns:a16="http://schemas.microsoft.com/office/drawing/2014/main" id="{439DFD47-96AE-4F0D-9DB0-8ABDA76150A6}"/>
                </a:ext>
              </a:extLst>
            </p:cNvPr>
            <p:cNvSpPr txBox="1"/>
            <p:nvPr/>
          </p:nvSpPr>
          <p:spPr>
            <a:xfrm>
              <a:off x="395999" y="39590"/>
              <a:ext cx="54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pPr algn="r"/>
              <a:endParaRPr lang="fr-FR" sz="1200"/>
            </a:p>
          </p:txBody>
        </p:sp>
        <p:sp>
          <p:nvSpPr>
            <p:cNvPr id="62" name="Label100">
              <a:extLst>
                <a:ext uri="{FF2B5EF4-FFF2-40B4-BE49-F238E27FC236}">
                  <a16:creationId xmlns:a16="http://schemas.microsoft.com/office/drawing/2014/main" id="{4606AB4A-7C7A-4FB7-BE00-8BCAD2D02D36}"/>
                </a:ext>
              </a:extLst>
            </p:cNvPr>
            <p:cNvSpPr txBox="1"/>
            <p:nvPr/>
          </p:nvSpPr>
          <p:spPr>
            <a:xfrm>
              <a:off x="1724401" y="39590"/>
              <a:ext cx="360001" cy="276999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fr-FR" sz="1200"/>
            </a:p>
          </p:txBody>
        </p:sp>
      </p:grpSp>
    </p:spTree>
    <p:extLst>
      <p:ext uri="{BB962C8B-B14F-4D97-AF65-F5344CB8AC3E}">
        <p14:creationId xmlns:p14="http://schemas.microsoft.com/office/powerpoint/2010/main" val="26441267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732</TotalTime>
  <Words>800</Words>
  <Application>Microsoft Office PowerPoint</Application>
  <PresentationFormat>Affichage à l'écran (4:3)</PresentationFormat>
  <Paragraphs>128</Paragraphs>
  <Slides>21</Slides>
  <Notes>5</Notes>
  <HiddenSlides>0</HiddenSlides>
  <MMClips>2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Helvetica Neue Medium</vt:lpstr>
      <vt:lpstr>Iowan Old Style Roman</vt:lpstr>
      <vt:lpstr>Thème Office</vt:lpstr>
      <vt:lpstr>Graph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HOUEL JULIEN</dc:creator>
  <cp:lastModifiedBy>HOUEL JULIEN</cp:lastModifiedBy>
  <cp:revision>77</cp:revision>
  <dcterms:created xsi:type="dcterms:W3CDTF">2025-06-14T13:26:49Z</dcterms:created>
  <dcterms:modified xsi:type="dcterms:W3CDTF">2025-06-15T01:39:23Z</dcterms:modified>
</cp:coreProperties>
</file>