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57" r:id="rId2"/>
    <p:sldId id="762" r:id="rId3"/>
    <p:sldId id="753" r:id="rId4"/>
    <p:sldId id="757" r:id="rId5"/>
    <p:sldId id="334" r:id="rId6"/>
    <p:sldId id="764" r:id="rId7"/>
    <p:sldId id="751" r:id="rId8"/>
    <p:sldId id="763" r:id="rId9"/>
    <p:sldId id="745" r:id="rId10"/>
    <p:sldId id="760" r:id="rId11"/>
    <p:sldId id="750" r:id="rId12"/>
    <p:sldId id="76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sé penuelas" initials="jp" lastIdx="1" clrIdx="0">
    <p:extLst>
      <p:ext uri="{19B8F6BF-5375-455C-9EA6-DF929625EA0E}">
        <p15:presenceInfo xmlns:p15="http://schemas.microsoft.com/office/powerpoint/2012/main" userId="S-1-5-21-873757096-2395233542-1610873967-1131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86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E82175F2-682F-46AD-8DE2-1EE5E6DBD5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67BD857-E74A-49D0-A4A1-3A1D5509C8C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6F51C2-7434-40D1-B520-3CFC0C0233D2}" type="datetimeFigureOut">
              <a:rPr lang="fr-FR" smtClean="0"/>
              <a:t>13/06/2025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C450510-32AA-4097-9635-6C89CD3834C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6752475-347B-4F0C-A573-408638833C7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1EE867-F3FF-41FD-94C0-947620E7C0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04546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D39A1F-7B02-43DE-882A-95C1E977248B}" type="datetimeFigureOut">
              <a:rPr lang="fr-FR" smtClean="0"/>
              <a:t>13/06/2025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E0B15C-6BC9-4E04-B491-9891356FA9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6148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0917B-7A4A-48C2-80AF-99C46FAA8F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0178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D9AB-36BB-4C8D-9D35-85985EA6012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341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D9AB-36BB-4C8D-9D35-85985EA6012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967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D9AB-36BB-4C8D-9D35-85985EA6012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411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630238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D9AB-36BB-4C8D-9D35-85985EA6012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71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630238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D9AB-36BB-4C8D-9D35-85985EA6012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510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630238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D9AB-36BB-4C8D-9D35-85985EA6012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6073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630238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D9AB-36BB-4C8D-9D35-85985EA6012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428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630238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D9AB-36BB-4C8D-9D35-85985EA6012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407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630238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D9AB-36BB-4C8D-9D35-85985EA6012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8600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630238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D9AB-36BB-4C8D-9D35-85985EA6012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4529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D9AB-36BB-4C8D-9D35-85985EA6012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188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19403" y="2778500"/>
            <a:ext cx="8640960" cy="1470025"/>
          </a:xfrm>
          <a:prstGeom prst="rect">
            <a:avLst/>
          </a:prstGeom>
        </p:spPr>
        <p:txBody>
          <a:bodyPr/>
          <a:lstStyle>
            <a:lvl1pPr algn="ctr">
              <a:defRPr sz="4267">
                <a:solidFill>
                  <a:srgbClr val="003060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72683" y="4534272"/>
            <a:ext cx="8534400" cy="1198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733">
                <a:solidFill>
                  <a:srgbClr val="C00000"/>
                </a:solidFill>
              </a:defRPr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7" name="Espace réservé de la date 4"/>
          <p:cNvSpPr>
            <a:spLocks noGrp="1"/>
          </p:cNvSpPr>
          <p:nvPr>
            <p:ph type="dt" sz="half" idx="2"/>
          </p:nvPr>
        </p:nvSpPr>
        <p:spPr>
          <a:xfrm>
            <a:off x="7271647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0">
                <a:solidFill>
                  <a:srgbClr val="002060"/>
                </a:solidFill>
              </a:defRPr>
            </a:lvl1pPr>
          </a:lstStyle>
          <a:p>
            <a:fld id="{4AB82A86-1206-4DD8-8A09-F39C9DBB92BC}" type="datetimeFigureOut">
              <a:rPr lang="fr-FR" smtClean="0"/>
              <a:t>13/06/2025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84804500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1052737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e la date 4"/>
          <p:cNvSpPr>
            <a:spLocks noGrp="1"/>
          </p:cNvSpPr>
          <p:nvPr>
            <p:ph type="dt" sz="half" idx="2"/>
          </p:nvPr>
        </p:nvSpPr>
        <p:spPr>
          <a:xfrm>
            <a:off x="7271647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rgbClr val="002060"/>
                </a:solidFill>
              </a:defRPr>
            </a:lvl1pPr>
          </a:lstStyle>
          <a:p>
            <a:fld id="{4AB82A86-1206-4DD8-8A09-F39C9DBB92BC}" type="datetimeFigureOut">
              <a:rPr lang="fr-FR" smtClean="0"/>
              <a:t>13/06/2025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6362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1371" y="-27384"/>
            <a:ext cx="10972800" cy="490067"/>
          </a:xfrm>
          <a:prstGeom prst="rect">
            <a:avLst/>
          </a:prstGeom>
        </p:spPr>
        <p:txBody>
          <a:bodyPr/>
          <a:lstStyle>
            <a:lvl1pPr algn="l">
              <a:defRPr sz="3733">
                <a:solidFill>
                  <a:srgbClr val="003060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1371" y="836712"/>
            <a:ext cx="10972800" cy="5328592"/>
          </a:xfrm>
          <a:prstGeom prst="rect">
            <a:avLst/>
          </a:prstGeom>
        </p:spPr>
        <p:txBody>
          <a:bodyPr/>
          <a:lstStyle>
            <a:lvl1pPr>
              <a:buClr>
                <a:srgbClr val="C00000"/>
              </a:buClr>
              <a:defRPr sz="3200">
                <a:solidFill>
                  <a:srgbClr val="003060"/>
                </a:solidFill>
              </a:defRPr>
            </a:lvl1pPr>
            <a:lvl2pPr>
              <a:buClr>
                <a:srgbClr val="C00000"/>
              </a:buClr>
              <a:defRPr sz="2667">
                <a:solidFill>
                  <a:srgbClr val="003060"/>
                </a:solidFill>
              </a:defRPr>
            </a:lvl2pPr>
            <a:lvl3pPr>
              <a:buClr>
                <a:srgbClr val="C00000"/>
              </a:buClr>
              <a:defRPr sz="2400">
                <a:solidFill>
                  <a:srgbClr val="003060"/>
                </a:solidFill>
              </a:defRPr>
            </a:lvl3pPr>
            <a:lvl4pPr>
              <a:buClr>
                <a:srgbClr val="C00000"/>
              </a:buClr>
              <a:defRPr sz="2133">
                <a:solidFill>
                  <a:srgbClr val="003060"/>
                </a:solidFill>
              </a:defRPr>
            </a:lvl4pPr>
            <a:lvl5pPr>
              <a:buClr>
                <a:srgbClr val="C00000"/>
              </a:buClr>
              <a:defRPr sz="2133">
                <a:solidFill>
                  <a:srgbClr val="003060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9131853" y="248647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002060"/>
                </a:solidFill>
              </a:defRPr>
            </a:lvl1pPr>
          </a:lstStyle>
          <a:p>
            <a:fld id="{D0B1C40D-CA76-45F7-B7FF-197799DDC11A}" type="slidenum">
              <a:rPr lang="en-US" smtClean="0"/>
              <a:t>‹N°›</a:t>
            </a:fld>
            <a:endParaRPr lang="en-US"/>
          </a:p>
        </p:txBody>
      </p:sp>
      <p:sp>
        <p:nvSpPr>
          <p:cNvPr id="7" name="Espace réservé de la date 4"/>
          <p:cNvSpPr>
            <a:spLocks noGrp="1"/>
          </p:cNvSpPr>
          <p:nvPr>
            <p:ph type="dt" sz="half" idx="2"/>
          </p:nvPr>
        </p:nvSpPr>
        <p:spPr>
          <a:xfrm>
            <a:off x="7271647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rgbClr val="002060"/>
                </a:solidFill>
              </a:defRPr>
            </a:lvl1pPr>
          </a:lstStyle>
          <a:p>
            <a:fld id="{83A3F755-6924-4F33-92F9-139497A349C2}" type="datetime1">
              <a:rPr lang="fr-FR" smtClean="0"/>
              <a:t>13/06/2025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3179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1371" y="836712"/>
            <a:ext cx="10972800" cy="5328592"/>
          </a:xfrm>
          <a:prstGeom prst="rect">
            <a:avLst/>
          </a:prstGeom>
        </p:spPr>
        <p:txBody>
          <a:bodyPr/>
          <a:lstStyle>
            <a:lvl1pPr>
              <a:buClr>
                <a:srgbClr val="C00000"/>
              </a:buClr>
              <a:defRPr sz="3200">
                <a:solidFill>
                  <a:srgbClr val="003060"/>
                </a:solidFill>
              </a:defRPr>
            </a:lvl1pPr>
            <a:lvl2pPr>
              <a:buClr>
                <a:srgbClr val="C00000"/>
              </a:buClr>
              <a:defRPr sz="2667">
                <a:solidFill>
                  <a:srgbClr val="003060"/>
                </a:solidFill>
              </a:defRPr>
            </a:lvl2pPr>
            <a:lvl3pPr>
              <a:buClr>
                <a:srgbClr val="C00000"/>
              </a:buClr>
              <a:defRPr sz="2400">
                <a:solidFill>
                  <a:srgbClr val="003060"/>
                </a:solidFill>
              </a:defRPr>
            </a:lvl3pPr>
            <a:lvl4pPr>
              <a:buClr>
                <a:srgbClr val="C00000"/>
              </a:buClr>
              <a:defRPr sz="2133">
                <a:solidFill>
                  <a:srgbClr val="003060"/>
                </a:solidFill>
              </a:defRPr>
            </a:lvl4pPr>
            <a:lvl5pPr>
              <a:buClr>
                <a:srgbClr val="C00000"/>
              </a:buClr>
              <a:defRPr sz="2133">
                <a:solidFill>
                  <a:srgbClr val="003060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Espace réservé de la date 4"/>
          <p:cNvSpPr>
            <a:spLocks noGrp="1"/>
          </p:cNvSpPr>
          <p:nvPr>
            <p:ph type="dt" sz="half" idx="2"/>
          </p:nvPr>
        </p:nvSpPr>
        <p:spPr>
          <a:xfrm>
            <a:off x="7271647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rgbClr val="002060"/>
                </a:solidFill>
              </a:defRPr>
            </a:lvl1pPr>
          </a:lstStyle>
          <a:p>
            <a:fld id="{4AB82A86-1206-4DD8-8A09-F39C9DBB92BC}" type="datetimeFigureOut">
              <a:rPr lang="fr-FR" smtClean="0"/>
              <a:pPr/>
              <a:t>13/06/2025</a:t>
            </a:fld>
            <a:r>
              <a:rPr lang="fr-FR" dirty="0"/>
              <a:t> test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ADAFEC1-6C39-49F0-89C3-511BB4265A32}"/>
              </a:ext>
            </a:extLst>
          </p:cNvPr>
          <p:cNvSpPr txBox="1"/>
          <p:nvPr userDrawn="1"/>
        </p:nvSpPr>
        <p:spPr>
          <a:xfrm>
            <a:off x="5447489" y="635635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4514425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733">
                <a:solidFill>
                  <a:srgbClr val="003060"/>
                </a:solidFill>
              </a:defRPr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Espace réservé de la date 4"/>
          <p:cNvSpPr>
            <a:spLocks noGrp="1"/>
          </p:cNvSpPr>
          <p:nvPr>
            <p:ph type="dt" sz="half" idx="2"/>
          </p:nvPr>
        </p:nvSpPr>
        <p:spPr>
          <a:xfrm>
            <a:off x="7271647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rgbClr val="002060"/>
                </a:solidFill>
              </a:defRPr>
            </a:lvl1pPr>
          </a:lstStyle>
          <a:p>
            <a:fld id="{4AB82A86-1206-4DD8-8A09-F39C9DBB92BC}" type="datetimeFigureOut">
              <a:rPr lang="fr-FR" smtClean="0"/>
              <a:t>13/06/2025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512457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836713"/>
            <a:ext cx="5384800" cy="5289451"/>
          </a:xfrm>
          <a:prstGeom prst="rect">
            <a:avLst/>
          </a:prstGeom>
          <a:ln>
            <a:solidFill>
              <a:srgbClr val="003060"/>
            </a:solidFill>
          </a:ln>
        </p:spPr>
        <p:txBody>
          <a:bodyPr/>
          <a:lstStyle>
            <a:lvl1pPr>
              <a:buClr>
                <a:srgbClr val="C00000"/>
              </a:buClr>
              <a:defRPr sz="2667">
                <a:solidFill>
                  <a:srgbClr val="003060"/>
                </a:solidFill>
              </a:defRPr>
            </a:lvl1pPr>
            <a:lvl2pPr>
              <a:buClr>
                <a:srgbClr val="C00000"/>
              </a:buClr>
              <a:defRPr sz="2400">
                <a:solidFill>
                  <a:srgbClr val="003060"/>
                </a:solidFill>
              </a:defRPr>
            </a:lvl2pPr>
            <a:lvl3pPr>
              <a:buClr>
                <a:srgbClr val="C00000"/>
              </a:buClr>
              <a:defRPr sz="2133">
                <a:solidFill>
                  <a:srgbClr val="003060"/>
                </a:solidFill>
              </a:defRPr>
            </a:lvl3pPr>
            <a:lvl4pPr>
              <a:buClr>
                <a:srgbClr val="C00000"/>
              </a:buClr>
              <a:defRPr sz="1867">
                <a:solidFill>
                  <a:srgbClr val="003060"/>
                </a:solidFill>
              </a:defRPr>
            </a:lvl4pPr>
            <a:lvl5pPr>
              <a:buClr>
                <a:srgbClr val="C00000"/>
              </a:buClr>
              <a:defRPr sz="1867">
                <a:solidFill>
                  <a:srgbClr val="00306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836713"/>
            <a:ext cx="5384800" cy="5289451"/>
          </a:xfrm>
          <a:prstGeom prst="rect">
            <a:avLst/>
          </a:prstGeom>
          <a:ln>
            <a:solidFill>
              <a:srgbClr val="003060"/>
            </a:solidFill>
          </a:ln>
        </p:spPr>
        <p:txBody>
          <a:bodyPr/>
          <a:lstStyle>
            <a:lvl1pPr>
              <a:buClr>
                <a:srgbClr val="C00000"/>
              </a:buClr>
              <a:defRPr sz="2667">
                <a:solidFill>
                  <a:srgbClr val="003060"/>
                </a:solidFill>
              </a:defRPr>
            </a:lvl1pPr>
            <a:lvl2pPr>
              <a:buClr>
                <a:srgbClr val="C00000"/>
              </a:buClr>
              <a:defRPr sz="2400">
                <a:solidFill>
                  <a:srgbClr val="003060"/>
                </a:solidFill>
              </a:defRPr>
            </a:lvl2pPr>
            <a:lvl3pPr>
              <a:buClr>
                <a:srgbClr val="C00000"/>
              </a:buClr>
              <a:defRPr sz="2133">
                <a:solidFill>
                  <a:srgbClr val="003060"/>
                </a:solidFill>
              </a:defRPr>
            </a:lvl3pPr>
            <a:lvl4pPr>
              <a:buClr>
                <a:srgbClr val="C00000"/>
              </a:buClr>
              <a:defRPr sz="1867">
                <a:solidFill>
                  <a:srgbClr val="003060"/>
                </a:solidFill>
              </a:defRPr>
            </a:lvl4pPr>
            <a:lvl5pPr>
              <a:buClr>
                <a:srgbClr val="C00000"/>
              </a:buClr>
              <a:defRPr sz="1867">
                <a:solidFill>
                  <a:srgbClr val="00306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7271647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rgbClr val="002060"/>
                </a:solidFill>
              </a:defRPr>
            </a:lvl1pPr>
          </a:lstStyle>
          <a:p>
            <a:fld id="{4AB82A86-1206-4DD8-8A09-F39C9DBB92BC}" type="datetimeFigureOut">
              <a:rPr lang="fr-FR" smtClean="0"/>
              <a:pPr/>
              <a:t>13/06/2025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9266225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392" y="836713"/>
            <a:ext cx="5386917" cy="639763"/>
          </a:xfrm>
          <a:prstGeom prst="rect">
            <a:avLst/>
          </a:prstGeom>
          <a:solidFill>
            <a:srgbClr val="C00000"/>
          </a:solidFill>
        </p:spPr>
        <p:txBody>
          <a:bodyPr anchor="b"/>
          <a:lstStyle>
            <a:lvl1pPr marL="0" indent="0">
              <a:buNone/>
              <a:defRPr sz="2133" b="0">
                <a:solidFill>
                  <a:schemeClr val="bg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1484785"/>
            <a:ext cx="5386917" cy="4641379"/>
          </a:xfrm>
          <a:prstGeom prst="rect">
            <a:avLst/>
          </a:prstGeom>
        </p:spPr>
        <p:txBody>
          <a:bodyPr/>
          <a:lstStyle>
            <a:lvl1pPr>
              <a:buClr>
                <a:srgbClr val="C00000"/>
              </a:buClr>
              <a:defRPr sz="2667">
                <a:solidFill>
                  <a:srgbClr val="003060"/>
                </a:solidFill>
              </a:defRPr>
            </a:lvl1pPr>
            <a:lvl2pPr>
              <a:buClr>
                <a:srgbClr val="C00000"/>
              </a:buClr>
              <a:defRPr sz="2400">
                <a:solidFill>
                  <a:srgbClr val="003060"/>
                </a:solidFill>
              </a:defRPr>
            </a:lvl2pPr>
            <a:lvl3pPr>
              <a:buClr>
                <a:srgbClr val="C00000"/>
              </a:buClr>
              <a:defRPr sz="2133">
                <a:solidFill>
                  <a:srgbClr val="003060"/>
                </a:solidFill>
              </a:defRPr>
            </a:lvl3pPr>
            <a:lvl4pPr>
              <a:buClr>
                <a:srgbClr val="C00000"/>
              </a:buClr>
              <a:defRPr sz="1867">
                <a:solidFill>
                  <a:srgbClr val="003060"/>
                </a:solidFill>
              </a:defRPr>
            </a:lvl4pPr>
            <a:lvl5pPr>
              <a:buClr>
                <a:srgbClr val="C00000"/>
              </a:buClr>
              <a:defRPr sz="1867">
                <a:solidFill>
                  <a:srgbClr val="003060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Espace réservé du texte 2"/>
          <p:cNvSpPr>
            <a:spLocks noGrp="1"/>
          </p:cNvSpPr>
          <p:nvPr>
            <p:ph type="body" idx="10"/>
          </p:nvPr>
        </p:nvSpPr>
        <p:spPr>
          <a:xfrm>
            <a:off x="6277702" y="836713"/>
            <a:ext cx="5386917" cy="639763"/>
          </a:xfrm>
          <a:prstGeom prst="rect">
            <a:avLst/>
          </a:prstGeom>
          <a:solidFill>
            <a:srgbClr val="C00000"/>
          </a:solidFill>
        </p:spPr>
        <p:txBody>
          <a:bodyPr anchor="b"/>
          <a:lstStyle>
            <a:lvl1pPr marL="0" indent="0">
              <a:buNone/>
              <a:defRPr sz="2133" b="0">
                <a:solidFill>
                  <a:schemeClr val="bg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Espace réservé du contenu 3"/>
          <p:cNvSpPr>
            <a:spLocks noGrp="1"/>
          </p:cNvSpPr>
          <p:nvPr>
            <p:ph sz="half" idx="11"/>
          </p:nvPr>
        </p:nvSpPr>
        <p:spPr>
          <a:xfrm>
            <a:off x="6263910" y="1484785"/>
            <a:ext cx="5386917" cy="4641379"/>
          </a:xfrm>
          <a:prstGeom prst="rect">
            <a:avLst/>
          </a:prstGeom>
        </p:spPr>
        <p:txBody>
          <a:bodyPr/>
          <a:lstStyle>
            <a:lvl1pPr>
              <a:buClr>
                <a:srgbClr val="C00000"/>
              </a:buClr>
              <a:defRPr sz="2667">
                <a:solidFill>
                  <a:srgbClr val="003060"/>
                </a:solidFill>
              </a:defRPr>
            </a:lvl1pPr>
            <a:lvl2pPr>
              <a:buClr>
                <a:srgbClr val="C00000"/>
              </a:buClr>
              <a:defRPr sz="2400">
                <a:solidFill>
                  <a:srgbClr val="003060"/>
                </a:solidFill>
              </a:defRPr>
            </a:lvl2pPr>
            <a:lvl3pPr>
              <a:buClr>
                <a:srgbClr val="C00000"/>
              </a:buClr>
              <a:defRPr sz="2133">
                <a:solidFill>
                  <a:srgbClr val="003060"/>
                </a:solidFill>
              </a:defRPr>
            </a:lvl3pPr>
            <a:lvl4pPr>
              <a:buClr>
                <a:srgbClr val="C00000"/>
              </a:buClr>
              <a:defRPr sz="1867">
                <a:solidFill>
                  <a:srgbClr val="003060"/>
                </a:solidFill>
              </a:defRPr>
            </a:lvl4pPr>
            <a:lvl5pPr>
              <a:buClr>
                <a:srgbClr val="C00000"/>
              </a:buClr>
              <a:defRPr sz="1867">
                <a:solidFill>
                  <a:srgbClr val="003060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2" name="Espace réservé de la date 4"/>
          <p:cNvSpPr>
            <a:spLocks noGrp="1"/>
          </p:cNvSpPr>
          <p:nvPr>
            <p:ph type="dt" sz="half" idx="12"/>
          </p:nvPr>
        </p:nvSpPr>
        <p:spPr>
          <a:xfrm>
            <a:off x="7271647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rgbClr val="002060"/>
                </a:solidFill>
              </a:defRPr>
            </a:lvl1pPr>
          </a:lstStyle>
          <a:p>
            <a:fld id="{4AB82A86-1206-4DD8-8A09-F39C9DBB92BC}" type="datetimeFigureOut">
              <a:rPr lang="fr-FR" smtClean="0"/>
              <a:t>13/06/2025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387201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4"/>
          <p:cNvSpPr>
            <a:spLocks noGrp="1"/>
          </p:cNvSpPr>
          <p:nvPr>
            <p:ph type="dt" sz="half" idx="2"/>
          </p:nvPr>
        </p:nvSpPr>
        <p:spPr>
          <a:xfrm>
            <a:off x="7271647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rgbClr val="002060"/>
                </a:solidFill>
              </a:defRPr>
            </a:lvl1pPr>
          </a:lstStyle>
          <a:p>
            <a:fld id="{4AB82A86-1206-4DD8-8A09-F39C9DBB92BC}" type="datetimeFigureOut">
              <a:rPr lang="fr-FR" smtClean="0"/>
              <a:t>13/06/2025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874792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>
          <a:xfrm>
            <a:off x="7271647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0">
                <a:solidFill>
                  <a:srgbClr val="002060"/>
                </a:solidFill>
              </a:defRPr>
            </a:lvl1pPr>
          </a:lstStyle>
          <a:p>
            <a:fld id="{4AB82A86-1206-4DD8-8A09-F39C9DBB92BC}" type="datetimeFigureOut">
              <a:rPr lang="fr-FR" smtClean="0"/>
              <a:t>13/06/2025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6793856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5" y="764706"/>
            <a:ext cx="4011084" cy="670396"/>
          </a:xfrm>
          <a:prstGeom prst="rect">
            <a:avLst/>
          </a:prstGeom>
          <a:solidFill>
            <a:srgbClr val="009430"/>
          </a:solidFill>
        </p:spPr>
        <p:txBody>
          <a:bodyPr anchor="b"/>
          <a:lstStyle>
            <a:lvl1pPr algn="l">
              <a:defRPr sz="2667" b="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764705"/>
            <a:ext cx="6815667" cy="5361459"/>
          </a:xfrm>
          <a:prstGeom prst="rect">
            <a:avLst/>
          </a:prstGeom>
        </p:spPr>
        <p:txBody>
          <a:bodyPr/>
          <a:lstStyle>
            <a:lvl1pPr>
              <a:buClr>
                <a:srgbClr val="009430"/>
              </a:buClr>
              <a:defRPr sz="3200">
                <a:solidFill>
                  <a:srgbClr val="003060"/>
                </a:solidFill>
              </a:defRPr>
            </a:lvl1pPr>
            <a:lvl2pPr>
              <a:buClr>
                <a:srgbClr val="009430"/>
              </a:buClr>
              <a:defRPr sz="2667">
                <a:solidFill>
                  <a:srgbClr val="003060"/>
                </a:solidFill>
              </a:defRPr>
            </a:lvl2pPr>
            <a:lvl3pPr>
              <a:buClr>
                <a:srgbClr val="009430"/>
              </a:buClr>
              <a:defRPr sz="2400">
                <a:solidFill>
                  <a:srgbClr val="003060"/>
                </a:solidFill>
              </a:defRPr>
            </a:lvl3pPr>
            <a:lvl4pPr>
              <a:buClr>
                <a:srgbClr val="009430"/>
              </a:buClr>
              <a:defRPr sz="2133">
                <a:solidFill>
                  <a:srgbClr val="003060"/>
                </a:solidFill>
              </a:defRPr>
            </a:lvl4pPr>
            <a:lvl5pPr>
              <a:buClr>
                <a:srgbClr val="009430"/>
              </a:buClr>
              <a:defRPr sz="2133">
                <a:solidFill>
                  <a:srgbClr val="003060"/>
                </a:solidFill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7271647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0">
                <a:solidFill>
                  <a:srgbClr val="002060"/>
                </a:solidFill>
              </a:defRPr>
            </a:lvl1pPr>
          </a:lstStyle>
          <a:p>
            <a:fld id="{4AB82A86-1206-4DD8-8A09-F39C9DBB92BC}" type="datetimeFigureOut">
              <a:rPr lang="fr-FR" smtClean="0"/>
              <a:t>13/06/2025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987569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740701"/>
            <a:ext cx="7315200" cy="39868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>
                <a:solidFill>
                  <a:srgbClr val="003060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7271647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0">
                <a:solidFill>
                  <a:srgbClr val="002060"/>
                </a:solidFill>
              </a:defRPr>
            </a:lvl1pPr>
          </a:lstStyle>
          <a:p>
            <a:fld id="{4AB82A86-1206-4DD8-8A09-F39C9DBB92BC}" type="datetimeFigureOut">
              <a:rPr lang="fr-FR" smtClean="0"/>
              <a:t>13/06/2025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4522842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608560-9279-4FE7-BB5E-3E73CE5ABAEE}"/>
              </a:ext>
            </a:extLst>
          </p:cNvPr>
          <p:cNvSpPr/>
          <p:nvPr userDrawn="1"/>
        </p:nvSpPr>
        <p:spPr>
          <a:xfrm>
            <a:off x="0" y="0"/>
            <a:ext cx="12192000" cy="7315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6" name="Text Box 8"/>
          <p:cNvSpPr txBox="1">
            <a:spLocks noChangeArrowheads="1"/>
          </p:cNvSpPr>
          <p:nvPr/>
        </p:nvSpPr>
        <p:spPr bwMode="auto">
          <a:xfrm>
            <a:off x="1532469" y="6369051"/>
            <a:ext cx="1042034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 sz="1200" dirty="0" err="1">
                <a:solidFill>
                  <a:srgbClr val="003060"/>
                </a:solidFill>
                <a:latin typeface="Roboto Regular"/>
                <a:cs typeface="Roboto Regular"/>
              </a:rPr>
              <a:t>Institut</a:t>
            </a:r>
            <a:r>
              <a:rPr lang="en-GB" sz="1200" dirty="0">
                <a:solidFill>
                  <a:srgbClr val="003060"/>
                </a:solidFill>
                <a:latin typeface="Roboto Regular"/>
                <a:cs typeface="Roboto Regular"/>
              </a:rPr>
              <a:t> des Nanotechnologies de Lyon UMR CNRS 5270                                   			</a:t>
            </a:r>
            <a:r>
              <a:rPr lang="fr-FR" sz="1200" dirty="0">
                <a:solidFill>
                  <a:srgbClr val="003060"/>
                </a:solidFill>
                <a:latin typeface="Roboto Regular"/>
                <a:cs typeface="Roboto Regular"/>
              </a:rPr>
              <a:t>Réunion Initiative quantique</a:t>
            </a:r>
            <a:r>
              <a:rPr lang="en-US" sz="1200" dirty="0">
                <a:solidFill>
                  <a:srgbClr val="003060"/>
                </a:solidFill>
                <a:latin typeface="Roboto Regular"/>
                <a:cs typeface="Roboto Regular"/>
              </a:rPr>
              <a:t>, 16 </a:t>
            </a:r>
            <a:r>
              <a:rPr lang="en-US" sz="1200" dirty="0" err="1">
                <a:solidFill>
                  <a:srgbClr val="003060"/>
                </a:solidFill>
                <a:latin typeface="Roboto Regular"/>
                <a:cs typeface="Roboto Regular"/>
              </a:rPr>
              <a:t>Juin</a:t>
            </a:r>
            <a:r>
              <a:rPr lang="en-US" sz="1200" dirty="0">
                <a:solidFill>
                  <a:srgbClr val="003060"/>
                </a:solidFill>
                <a:latin typeface="Roboto Regular"/>
                <a:cs typeface="Roboto Regular"/>
              </a:rPr>
              <a:t> 2025</a:t>
            </a:r>
            <a:r>
              <a:rPr lang="en-GB" sz="1200" dirty="0">
                <a:solidFill>
                  <a:srgbClr val="003060"/>
                </a:solidFill>
                <a:latin typeface="Roboto Regular"/>
                <a:cs typeface="Roboto Regular"/>
              </a:rPr>
              <a:t>		        </a:t>
            </a:r>
            <a:endParaRPr lang="fr-FR" sz="1200" dirty="0">
              <a:solidFill>
                <a:srgbClr val="003060"/>
              </a:solidFill>
              <a:latin typeface="Roboto Regular"/>
              <a:cs typeface="Roboto Regular"/>
            </a:endParaRPr>
          </a:p>
        </p:txBody>
      </p:sp>
      <p:sp>
        <p:nvSpPr>
          <p:cNvPr id="1027" name="Line 9"/>
          <p:cNvSpPr>
            <a:spLocks noChangeShapeType="1"/>
          </p:cNvSpPr>
          <p:nvPr/>
        </p:nvSpPr>
        <p:spPr bwMode="auto">
          <a:xfrm>
            <a:off x="1678518" y="6669088"/>
            <a:ext cx="10274300" cy="0"/>
          </a:xfrm>
          <a:prstGeom prst="line">
            <a:avLst/>
          </a:prstGeom>
          <a:noFill/>
          <a:ln w="19050">
            <a:solidFill>
              <a:srgbClr val="003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2400"/>
          </a:p>
        </p:txBody>
      </p:sp>
      <p:sp>
        <p:nvSpPr>
          <p:cNvPr id="1028" name="Line 10"/>
          <p:cNvSpPr>
            <a:spLocks noChangeShapeType="1"/>
          </p:cNvSpPr>
          <p:nvPr/>
        </p:nvSpPr>
        <p:spPr bwMode="auto">
          <a:xfrm flipV="1">
            <a:off x="11952817" y="1341437"/>
            <a:ext cx="0" cy="5327651"/>
          </a:xfrm>
          <a:prstGeom prst="line">
            <a:avLst/>
          </a:prstGeom>
          <a:noFill/>
          <a:ln w="19050">
            <a:solidFill>
              <a:srgbClr val="003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2400"/>
          </a:p>
        </p:txBody>
      </p:sp>
      <p:pic>
        <p:nvPicPr>
          <p:cNvPr id="7" name="Image 6" descr="Logo-INL-normal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08"/>
          <a:stretch>
            <a:fillRect/>
          </a:stretch>
        </p:blipFill>
        <p:spPr bwMode="auto">
          <a:xfrm>
            <a:off x="143339" y="5923493"/>
            <a:ext cx="1204383" cy="89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289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2" r:id="rId11"/>
  </p:sldLayoutIdLst>
  <p:transition>
    <p:fad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  <a:ea typeface="MS PGothic" panose="020B0600070205080204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  <a:ea typeface="MS PGothic" panose="020B0600070205080204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  <a:ea typeface="MS PGothic" panose="020B0600070205080204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  <a:ea typeface="MS PGothic" panose="020B0600070205080204" pitchFamily="34" charset="-128"/>
        </a:defRPr>
      </a:lvl5pPr>
      <a:lvl6pPr marL="609585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6pPr>
      <a:lvl7pPr marL="1219170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7pPr>
      <a:lvl8pPr marL="1828754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8pPr>
      <a:lvl9pPr marL="2438339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7.jpg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3.bin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3.emf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0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wm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emf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slideLayout" Target="../slideLayouts/slideLayout11.xml"/><Relationship Id="rId7" Type="http://schemas.openxmlformats.org/officeDocument/2006/relationships/oleObject" Target="../embeddings/oleObject2.bin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wmf"/><Relationship Id="rId11" Type="http://schemas.openxmlformats.org/officeDocument/2006/relationships/image" Target="../media/image35.tif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CNRSfilaire-gra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7376" y="2210171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 descr="Logo_UCBL_nouvea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6464" y="1153911"/>
            <a:ext cx="9683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2" descr="Logo ECL carre Q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7376" y="3266431"/>
            <a:ext cx="7493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5977" y="4537004"/>
            <a:ext cx="1058862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0" y="910779"/>
            <a:ext cx="10715891" cy="93503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060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4800" b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Activités</a:t>
            </a:r>
            <a:r>
              <a:rPr lang="en-US" sz="48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4800" b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Quantique</a:t>
            </a:r>
            <a:r>
              <a:rPr lang="en-US" sz="48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à </a:t>
            </a:r>
            <a:r>
              <a:rPr lang="en-US" sz="4800" b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l’INL</a:t>
            </a:r>
            <a:endParaRPr lang="ru-RU" sz="48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Sous-titre 2">
            <a:extLst>
              <a:ext uri="{FF2B5EF4-FFF2-40B4-BE49-F238E27FC236}">
                <a16:creationId xmlns:a16="http://schemas.microsoft.com/office/drawing/2014/main" id="{8A210BB1-1813-41AE-B556-93EFA9A9CC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7136" y="2046660"/>
            <a:ext cx="10149239" cy="3803184"/>
          </a:xfrm>
        </p:spPr>
        <p:txBody>
          <a:bodyPr>
            <a:noAutofit/>
          </a:bodyPr>
          <a:lstStyle/>
          <a:p>
            <a:r>
              <a:rPr lang="en-US" altLang="fr-FR" sz="36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Son NGUYEN, Nicolas CHAUVIN</a:t>
            </a:r>
            <a:endParaRPr lang="fr-FR" altLang="fr-FR" sz="36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altLang="fr-FR" sz="20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fr-FR" sz="3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Institut</a:t>
            </a:r>
            <a:r>
              <a:rPr lang="en-US" altLang="fr-FR" sz="3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des Nanotechnologies de Lyon</a:t>
            </a:r>
          </a:p>
          <a:p>
            <a:endParaRPr lang="fr-FR" altLang="fr-FR" sz="20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altLang="fr-FR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fr-FR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quipes</a:t>
            </a:r>
            <a:r>
              <a:rPr lang="en-US" altLang="fr-FR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fr-FR" altLang="fr-FR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Ingénierie et conversion de lumière</a:t>
            </a:r>
          </a:p>
          <a:p>
            <a:r>
              <a:rPr lang="fr-FR" altLang="fr-FR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Matériaux Fonctionnels et Nanostructures</a:t>
            </a:r>
          </a:p>
          <a:p>
            <a:pPr algn="l"/>
            <a:endParaRPr lang="en-US" altLang="fr-FR" sz="1700" i="1" baseline="30000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294967295"/>
          </p:nvPr>
        </p:nvSpPr>
        <p:spPr>
          <a:xfrm>
            <a:off x="9347200" y="0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0B1C40D-CA76-45F7-B7FF-197799DDC11A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40E9C43-E496-44A3-95BD-F67C6AA127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555" y="5299577"/>
            <a:ext cx="1009493" cy="46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98407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0B1C40D-CA76-45F7-B7FF-197799DDC11A}" type="slidenum">
              <a:rPr lang="en-US" smtClean="0"/>
              <a:t>10</a:t>
            </a:fld>
            <a:endParaRPr lang="en-US"/>
          </a:p>
        </p:txBody>
      </p:sp>
      <p:sp>
        <p:nvSpPr>
          <p:cNvPr id="22" name="Text Box 16">
            <a:extLst>
              <a:ext uri="{FF2B5EF4-FFF2-40B4-BE49-F238E27FC236}">
                <a16:creationId xmlns:a16="http://schemas.microsoft.com/office/drawing/2014/main" id="{171CCB6B-3303-418E-B08A-0ED67A365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474" y="69851"/>
            <a:ext cx="11419115" cy="556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ct val="0"/>
              </a:spcBef>
              <a:buClrTx/>
            </a:pPr>
            <a:r>
              <a:rPr lang="en-US" altLang="en-US" sz="3000" b="1" dirty="0">
                <a:solidFill>
                  <a:srgbClr val="FFFFFF"/>
                </a:solidFill>
              </a:rPr>
              <a:t>Engineering photonic dispersion for Emission enhancement</a:t>
            </a:r>
          </a:p>
        </p:txBody>
      </p:sp>
      <p:sp>
        <p:nvSpPr>
          <p:cNvPr id="20" name="Espace réservé du numéro de diapositive 3">
            <a:extLst>
              <a:ext uri="{FF2B5EF4-FFF2-40B4-BE49-F238E27FC236}">
                <a16:creationId xmlns:a16="http://schemas.microsoft.com/office/drawing/2014/main" id="{448699E0-EF6C-4AB5-AF29-73C3CC1CD67E}"/>
              </a:ext>
            </a:extLst>
          </p:cNvPr>
          <p:cNvSpPr txBox="1">
            <a:spLocks/>
          </p:cNvSpPr>
          <p:nvPr/>
        </p:nvSpPr>
        <p:spPr>
          <a:xfrm>
            <a:off x="9347200" y="0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6F2B2C-B1EF-45CD-8931-22B672417C79}" type="slidenum">
              <a:rPr lang="fr-FR" sz="2400" smtClean="0"/>
              <a:pPr/>
              <a:t>10</a:t>
            </a:fld>
            <a:endParaRPr lang="fr-FR" sz="2400" dirty="0"/>
          </a:p>
        </p:txBody>
      </p:sp>
      <p:sp>
        <p:nvSpPr>
          <p:cNvPr id="29" name="Titre 1">
            <a:extLst>
              <a:ext uri="{FF2B5EF4-FFF2-40B4-BE49-F238E27FC236}">
                <a16:creationId xmlns:a16="http://schemas.microsoft.com/office/drawing/2014/main" id="{36076508-3BC8-4629-937F-6AB58D76A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5385" y="767229"/>
            <a:ext cx="4548845" cy="548680"/>
          </a:xfrm>
        </p:spPr>
        <p:txBody>
          <a:bodyPr/>
          <a:lstStyle/>
          <a:p>
            <a:r>
              <a:rPr lang="en-US" sz="1600" b="1" dirty="0">
                <a:solidFill>
                  <a:srgbClr val="FF0000"/>
                </a:solidFill>
                <a:latin typeface="+mj-lt"/>
              </a:rPr>
              <a:t> Dual resonant Photonic </a:t>
            </a:r>
            <a:r>
              <a:rPr lang="en-US" sz="1600" b="1" dirty="0" err="1">
                <a:solidFill>
                  <a:srgbClr val="FF0000"/>
                </a:solidFill>
                <a:latin typeface="+mj-lt"/>
              </a:rPr>
              <a:t>Metastructure</a:t>
            </a:r>
            <a:r>
              <a:rPr lang="en-US" sz="1600" b="1" dirty="0">
                <a:solidFill>
                  <a:srgbClr val="FF0000"/>
                </a:solidFill>
                <a:latin typeface="+mj-lt"/>
              </a:rPr>
              <a:t> </a:t>
            </a:r>
            <a:br>
              <a:rPr lang="en-US" sz="1600" b="1" dirty="0">
                <a:solidFill>
                  <a:srgbClr val="FF0000"/>
                </a:solidFill>
                <a:latin typeface="+mj-lt"/>
              </a:rPr>
            </a:br>
            <a:r>
              <a:rPr lang="en-US" sz="1600" b="1" dirty="0">
                <a:solidFill>
                  <a:srgbClr val="FF0000"/>
                </a:solidFill>
                <a:latin typeface="+mj-lt"/>
              </a:rPr>
              <a:t>to enhance rare-earth emission</a:t>
            </a:r>
            <a:br>
              <a:rPr lang="en-US" sz="1600" b="1" dirty="0">
                <a:solidFill>
                  <a:srgbClr val="FF0000"/>
                </a:solidFill>
                <a:latin typeface="+mj-lt"/>
              </a:rPr>
            </a:br>
            <a:endParaRPr lang="en-US" sz="1600" b="1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30" name="Objet 29">
            <a:extLst>
              <a:ext uri="{FF2B5EF4-FFF2-40B4-BE49-F238E27FC236}">
                <a16:creationId xmlns:a16="http://schemas.microsoft.com/office/drawing/2014/main" id="{DECC4D5C-B60F-42F2-A0A8-4CC028530724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004829" y="4957025"/>
          <a:ext cx="4661743" cy="567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5" name="Equation" r:id="rId5" imgW="1981080" imgH="241200" progId="Equation.DSMT4">
                  <p:embed/>
                </p:oleObj>
              </mc:Choice>
              <mc:Fallback>
                <p:oleObj name="Equation" r:id="rId5" imgW="1981080" imgH="241200" progId="Equation.DSMT4">
                  <p:embed/>
                  <p:pic>
                    <p:nvPicPr>
                      <p:cNvPr id="30" name="Objet 29">
                        <a:extLst>
                          <a:ext uri="{FF2B5EF4-FFF2-40B4-BE49-F238E27FC236}">
                            <a16:creationId xmlns:a16="http://schemas.microsoft.com/office/drawing/2014/main" id="{DECC4D5C-B60F-42F2-A0A8-4CC0285307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04829" y="4957025"/>
                        <a:ext cx="4661743" cy="5672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Accolade ouvrante 36">
            <a:extLst>
              <a:ext uri="{FF2B5EF4-FFF2-40B4-BE49-F238E27FC236}">
                <a16:creationId xmlns:a16="http://schemas.microsoft.com/office/drawing/2014/main" id="{9BAD0E48-DE4B-4783-A54D-E707CFD33387}"/>
              </a:ext>
            </a:extLst>
          </p:cNvPr>
          <p:cNvSpPr/>
          <p:nvPr/>
        </p:nvSpPr>
        <p:spPr>
          <a:xfrm rot="16200000">
            <a:off x="5557685" y="5050010"/>
            <a:ext cx="222769" cy="1008000"/>
          </a:xfrm>
          <a:prstGeom prst="leftBrace">
            <a:avLst>
              <a:gd name="adj1" fmla="val 77497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ccolade ouvrante 38">
            <a:extLst>
              <a:ext uri="{FF2B5EF4-FFF2-40B4-BE49-F238E27FC236}">
                <a16:creationId xmlns:a16="http://schemas.microsoft.com/office/drawing/2014/main" id="{A53BF444-4457-4BD6-A3E4-AD03147B7FB5}"/>
              </a:ext>
            </a:extLst>
          </p:cNvPr>
          <p:cNvSpPr/>
          <p:nvPr/>
        </p:nvSpPr>
        <p:spPr>
          <a:xfrm rot="16200000">
            <a:off x="6997845" y="5050011"/>
            <a:ext cx="222769" cy="1008000"/>
          </a:xfrm>
          <a:prstGeom prst="leftBrace">
            <a:avLst>
              <a:gd name="adj1" fmla="val 77497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3A92E69C-A313-4A98-9D4F-0669EAB2E31C}"/>
              </a:ext>
            </a:extLst>
          </p:cNvPr>
          <p:cNvSpPr txBox="1"/>
          <p:nvPr/>
        </p:nvSpPr>
        <p:spPr>
          <a:xfrm>
            <a:off x="5637570" y="5720657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F9EBF9B0-96D2-402E-A48D-9E1A7179068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60" t="34650" r="593" b="27550"/>
          <a:stretch/>
        </p:blipFill>
        <p:spPr>
          <a:xfrm>
            <a:off x="6807989" y="1441684"/>
            <a:ext cx="3111666" cy="3353073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1DE055D9-A81D-4F68-9C28-45763B7960A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8100"/>
          <a:stretch/>
        </p:blipFill>
        <p:spPr>
          <a:xfrm>
            <a:off x="1303976" y="1438529"/>
            <a:ext cx="3781569" cy="3149164"/>
          </a:xfrm>
          <a:prstGeom prst="rect">
            <a:avLst/>
          </a:prstGeom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D103E9B9-5DCB-40E2-958A-2CE9EF01E5DC}"/>
              </a:ext>
            </a:extLst>
          </p:cNvPr>
          <p:cNvSpPr txBox="1"/>
          <p:nvPr/>
        </p:nvSpPr>
        <p:spPr>
          <a:xfrm>
            <a:off x="6891719" y="5672163"/>
            <a:ext cx="1999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(back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emission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(front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emission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Accolade ouvrante 44">
            <a:extLst>
              <a:ext uri="{FF2B5EF4-FFF2-40B4-BE49-F238E27FC236}">
                <a16:creationId xmlns:a16="http://schemas.microsoft.com/office/drawing/2014/main" id="{1E8FC1BE-C1E7-430B-A4EF-6A2F3FAC1E59}"/>
              </a:ext>
            </a:extLst>
          </p:cNvPr>
          <p:cNvSpPr/>
          <p:nvPr/>
        </p:nvSpPr>
        <p:spPr>
          <a:xfrm rot="16200000">
            <a:off x="4312986" y="5056778"/>
            <a:ext cx="222769" cy="1008000"/>
          </a:xfrm>
          <a:prstGeom prst="leftBrace">
            <a:avLst>
              <a:gd name="adj1" fmla="val 77497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B276A2B7-9EBD-442F-B32E-1DB3C592B6AE}"/>
              </a:ext>
            </a:extLst>
          </p:cNvPr>
          <p:cNvSpPr txBox="1"/>
          <p:nvPr/>
        </p:nvSpPr>
        <p:spPr>
          <a:xfrm>
            <a:off x="4277046" y="5672163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~1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8553B61-F50E-4259-A0B9-AC974DE2427D}"/>
              </a:ext>
            </a:extLst>
          </p:cNvPr>
          <p:cNvSpPr/>
          <p:nvPr/>
        </p:nvSpPr>
        <p:spPr>
          <a:xfrm>
            <a:off x="1279557" y="4597061"/>
            <a:ext cx="41044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N-V Hoang</a:t>
            </a:r>
            <a:r>
              <a:rPr lang="en-US" sz="1200" i="1" dirty="0"/>
              <a:t> et al</a:t>
            </a:r>
            <a:r>
              <a:rPr lang="en-US" sz="1200" dirty="0"/>
              <a:t>., ACS photonics </a:t>
            </a:r>
            <a:r>
              <a:rPr lang="en-US" sz="1200" b="1" dirty="0"/>
              <a:t>4</a:t>
            </a:r>
            <a:r>
              <a:rPr lang="en-US" sz="1200" dirty="0"/>
              <a:t> (7), 1705-1712 (2017) </a:t>
            </a:r>
          </a:p>
        </p:txBody>
      </p:sp>
      <p:sp>
        <p:nvSpPr>
          <p:cNvPr id="64" name="Text Box 6">
            <a:extLst>
              <a:ext uri="{FF2B5EF4-FFF2-40B4-BE49-F238E27FC236}">
                <a16:creationId xmlns:a16="http://schemas.microsoft.com/office/drawing/2014/main" id="{A5D7312D-90AB-48C1-AA6D-19EA06C5E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4329" y="696774"/>
            <a:ext cx="398780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fr-FR" altLang="en-US" sz="1200" b="1" dirty="0">
                <a:solidFill>
                  <a:schemeClr val="accent2">
                    <a:lumMod val="50000"/>
                  </a:schemeClr>
                </a:solidFill>
              </a:rPr>
              <a:t>Collaboration </a:t>
            </a:r>
            <a:r>
              <a:rPr lang="fr-FR" altLang="en-US" sz="1200" b="1" dirty="0" err="1">
                <a:solidFill>
                  <a:schemeClr val="accent2">
                    <a:lumMod val="50000"/>
                  </a:schemeClr>
                </a:solidFill>
              </a:rPr>
              <a:t>with</a:t>
            </a:r>
            <a:r>
              <a:rPr lang="fr-FR" altLang="en-US" sz="1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fr-FR" altLang="en-US" sz="1200" b="1" dirty="0">
                <a:solidFill>
                  <a:schemeClr val="accent2">
                    <a:lumMod val="50000"/>
                  </a:schemeClr>
                </a:solidFill>
              </a:rPr>
              <a:t>Institut of Light and </a:t>
            </a:r>
            <a:r>
              <a:rPr lang="fr-FR" altLang="en-US" sz="1200" b="1" dirty="0" err="1">
                <a:solidFill>
                  <a:schemeClr val="accent2">
                    <a:lumMod val="50000"/>
                  </a:schemeClr>
                </a:solidFill>
              </a:rPr>
              <a:t>Matter</a:t>
            </a:r>
            <a:endParaRPr lang="fr-FR" altLang="en-US" sz="1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5" name="Text Box 6">
            <a:extLst>
              <a:ext uri="{FF2B5EF4-FFF2-40B4-BE49-F238E27FC236}">
                <a16:creationId xmlns:a16="http://schemas.microsoft.com/office/drawing/2014/main" id="{B13A26A8-2EC6-422A-9424-8D7AC7CE8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4329" y="1099436"/>
            <a:ext cx="3987800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fr-FR" altLang="en-US" sz="1200" dirty="0">
                <a:solidFill>
                  <a:schemeClr val="accent2">
                    <a:lumMod val="50000"/>
                  </a:schemeClr>
                </a:solidFill>
              </a:rPr>
              <a:t>Anne </a:t>
            </a:r>
            <a:r>
              <a:rPr lang="fr-FR" altLang="en-US" sz="1200" dirty="0" err="1">
                <a:solidFill>
                  <a:schemeClr val="accent2">
                    <a:lumMod val="50000"/>
                  </a:schemeClr>
                </a:solidFill>
              </a:rPr>
              <a:t>Pilonnet</a:t>
            </a:r>
            <a:r>
              <a:rPr lang="fr-FR" altLang="en-US" sz="1200" dirty="0">
                <a:solidFill>
                  <a:schemeClr val="accent2">
                    <a:lumMod val="50000"/>
                  </a:schemeClr>
                </a:solidFill>
              </a:rPr>
              <a:t>, Antonio Pereira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546687729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0B1C40D-CA76-45F7-B7FF-197799DDC11A}" type="slidenum">
              <a:rPr lang="en-US" smtClean="0"/>
              <a:t>11</a:t>
            </a:fld>
            <a:endParaRPr lang="en-US"/>
          </a:p>
        </p:txBody>
      </p:sp>
      <p:sp>
        <p:nvSpPr>
          <p:cNvPr id="22" name="Text Box 16">
            <a:extLst>
              <a:ext uri="{FF2B5EF4-FFF2-40B4-BE49-F238E27FC236}">
                <a16:creationId xmlns:a16="http://schemas.microsoft.com/office/drawing/2014/main" id="{171CCB6B-3303-418E-B08A-0ED67A365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474" y="69851"/>
            <a:ext cx="11419115" cy="556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ct val="0"/>
              </a:spcBef>
              <a:buClrTx/>
            </a:pPr>
            <a:r>
              <a:rPr lang="en-US" altLang="en-US" sz="3000" b="1" dirty="0">
                <a:solidFill>
                  <a:srgbClr val="FFFFFF"/>
                </a:solidFill>
              </a:rPr>
              <a:t>Quantum emitters at Non-</a:t>
            </a:r>
            <a:r>
              <a:rPr lang="en-US" altLang="en-US" sz="3000" b="1" dirty="0" err="1">
                <a:solidFill>
                  <a:srgbClr val="FFFFFF"/>
                </a:solidFill>
              </a:rPr>
              <a:t>hermitian</a:t>
            </a:r>
            <a:r>
              <a:rPr lang="en-US" altLang="en-US" sz="3000" b="1" dirty="0">
                <a:solidFill>
                  <a:srgbClr val="FFFFFF"/>
                </a:solidFill>
              </a:rPr>
              <a:t> singularities</a:t>
            </a:r>
          </a:p>
        </p:txBody>
      </p:sp>
      <p:sp>
        <p:nvSpPr>
          <p:cNvPr id="20" name="Espace réservé du numéro de diapositive 3">
            <a:extLst>
              <a:ext uri="{FF2B5EF4-FFF2-40B4-BE49-F238E27FC236}">
                <a16:creationId xmlns:a16="http://schemas.microsoft.com/office/drawing/2014/main" id="{448699E0-EF6C-4AB5-AF29-73C3CC1CD67E}"/>
              </a:ext>
            </a:extLst>
          </p:cNvPr>
          <p:cNvSpPr txBox="1">
            <a:spLocks/>
          </p:cNvSpPr>
          <p:nvPr/>
        </p:nvSpPr>
        <p:spPr>
          <a:xfrm>
            <a:off x="9347200" y="0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6F2B2C-B1EF-45CD-8931-22B672417C79}" type="slidenum">
              <a:rPr lang="fr-FR" sz="2400" smtClean="0"/>
              <a:pPr/>
              <a:t>11</a:t>
            </a:fld>
            <a:endParaRPr lang="fr-FR" sz="2400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FA0FB710-F202-4A5E-ACF0-30230CC02DB0}"/>
              </a:ext>
            </a:extLst>
          </p:cNvPr>
          <p:cNvGrpSpPr/>
          <p:nvPr/>
        </p:nvGrpSpPr>
        <p:grpSpPr>
          <a:xfrm>
            <a:off x="507648" y="793626"/>
            <a:ext cx="9779656" cy="3234099"/>
            <a:chOff x="507648" y="793626"/>
            <a:chExt cx="9779656" cy="3234099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0054987E-A291-449D-BB42-89852455730C}"/>
                </a:ext>
              </a:extLst>
            </p:cNvPr>
            <p:cNvGrpSpPr/>
            <p:nvPr/>
          </p:nvGrpSpPr>
          <p:grpSpPr>
            <a:xfrm>
              <a:off x="5285994" y="793626"/>
              <a:ext cx="5001310" cy="3234099"/>
              <a:chOff x="2843808" y="1665260"/>
              <a:chExt cx="5847581" cy="3743976"/>
            </a:xfrm>
          </p:grpSpPr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id="{6C787F76-35E8-4B35-A058-35D48F0354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29913"/>
              <a:stretch/>
            </p:blipFill>
            <p:spPr>
              <a:xfrm>
                <a:off x="2843808" y="1700808"/>
                <a:ext cx="5847581" cy="3708428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67F9E96-90A6-4B1F-A9F4-C13D63B91B49}"/>
                  </a:ext>
                </a:extLst>
              </p:cNvPr>
              <p:cNvSpPr/>
              <p:nvPr/>
            </p:nvSpPr>
            <p:spPr>
              <a:xfrm>
                <a:off x="2843808" y="1700808"/>
                <a:ext cx="288032" cy="2875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A82A5CF-473C-4BC8-B2EB-1FA23DF10B7C}"/>
                  </a:ext>
                </a:extLst>
              </p:cNvPr>
              <p:cNvSpPr/>
              <p:nvPr/>
            </p:nvSpPr>
            <p:spPr>
              <a:xfrm>
                <a:off x="4822818" y="1700808"/>
                <a:ext cx="288032" cy="2875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BFBD9DB-F4D8-4ED9-BEE8-9AC1EE55FA34}"/>
                  </a:ext>
                </a:extLst>
              </p:cNvPr>
              <p:cNvSpPr/>
              <p:nvPr/>
            </p:nvSpPr>
            <p:spPr>
              <a:xfrm>
                <a:off x="6300192" y="1665260"/>
                <a:ext cx="288032" cy="2875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33195EC8-90FA-445D-8147-A4079875213D}"/>
                </a:ext>
              </a:extLst>
            </p:cNvPr>
            <p:cNvSpPr txBox="1"/>
            <p:nvPr/>
          </p:nvSpPr>
          <p:spPr>
            <a:xfrm>
              <a:off x="507648" y="1384652"/>
              <a:ext cx="43480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>
                  <a:solidFill>
                    <a:srgbClr val="FF0000"/>
                  </a:solidFill>
                </a:rPr>
                <a:t>LDOS </a:t>
              </a:r>
              <a:r>
                <a:rPr lang="fr-FR" sz="1600" b="1" dirty="0" err="1">
                  <a:solidFill>
                    <a:srgbClr val="FF0000"/>
                  </a:solidFill>
                </a:rPr>
                <a:t>enhancement</a:t>
              </a:r>
              <a:r>
                <a:rPr lang="fr-FR" sz="1600" b="1" dirty="0">
                  <a:solidFill>
                    <a:srgbClr val="FF0000"/>
                  </a:solidFill>
                </a:rPr>
                <a:t> at </a:t>
              </a:r>
              <a:r>
                <a:rPr lang="fr-FR" sz="1600" b="1" dirty="0" err="1">
                  <a:solidFill>
                    <a:srgbClr val="FF0000"/>
                  </a:solidFill>
                </a:rPr>
                <a:t>Exceptional</a:t>
              </a:r>
              <a:r>
                <a:rPr lang="fr-FR" sz="1600" b="1" dirty="0">
                  <a:solidFill>
                    <a:srgbClr val="FF0000"/>
                  </a:solidFill>
                </a:rPr>
                <a:t> Points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28296AD3-1968-47AF-891E-B7466A34111F}"/>
                </a:ext>
              </a:extLst>
            </p:cNvPr>
            <p:cNvSpPr txBox="1"/>
            <p:nvPr/>
          </p:nvSpPr>
          <p:spPr>
            <a:xfrm>
              <a:off x="507648" y="1858666"/>
              <a:ext cx="32704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L. Ferrier et al.,</a:t>
              </a:r>
            </a:p>
            <a:p>
              <a:r>
                <a:rPr lang="fr-FR" sz="1200" dirty="0"/>
                <a:t> Physical </a:t>
              </a:r>
              <a:r>
                <a:rPr lang="fr-FR" sz="1200" dirty="0" err="1"/>
                <a:t>Review</a:t>
              </a:r>
              <a:r>
                <a:rPr lang="fr-FR" sz="1200" dirty="0"/>
                <a:t> </a:t>
              </a:r>
              <a:r>
                <a:rPr lang="fr-FR" sz="1200" dirty="0" err="1"/>
                <a:t>Letters</a:t>
              </a:r>
              <a:r>
                <a:rPr lang="fr-FR" sz="1200" dirty="0"/>
                <a:t> 129, 083602 (2022)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36025300-C4A2-4F2F-B585-67E93A2D6E9A}"/>
              </a:ext>
            </a:extLst>
          </p:cNvPr>
          <p:cNvGrpSpPr/>
          <p:nvPr/>
        </p:nvGrpSpPr>
        <p:grpSpPr>
          <a:xfrm>
            <a:off x="507648" y="4076095"/>
            <a:ext cx="10104867" cy="2210393"/>
            <a:chOff x="507648" y="4076095"/>
            <a:chExt cx="10104867" cy="2210393"/>
          </a:xfrm>
        </p:grpSpPr>
        <p:sp>
          <p:nvSpPr>
            <p:cNvPr id="34" name="ZoneTexte 55">
              <a:extLst>
                <a:ext uri="{FF2B5EF4-FFF2-40B4-BE49-F238E27FC236}">
                  <a16:creationId xmlns:a16="http://schemas.microsoft.com/office/drawing/2014/main" id="{4D184D99-E458-48F6-B605-24560C15763B}"/>
                </a:ext>
              </a:extLst>
            </p:cNvPr>
            <p:cNvSpPr txBox="1"/>
            <p:nvPr/>
          </p:nvSpPr>
          <p:spPr>
            <a:xfrm>
              <a:off x="507648" y="4394018"/>
              <a:ext cx="48682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>
                  <a:solidFill>
                    <a:srgbClr val="FF0000"/>
                  </a:solidFill>
                </a:rPr>
                <a:t>Strong </a:t>
              </a:r>
              <a:r>
                <a:rPr lang="fr-FR" sz="1600" b="1" dirty="0" err="1">
                  <a:solidFill>
                    <a:srgbClr val="FF0000"/>
                  </a:solidFill>
                </a:rPr>
                <a:t>coupling</a:t>
              </a:r>
              <a:r>
                <a:rPr lang="fr-FR" sz="1600" b="1" dirty="0">
                  <a:solidFill>
                    <a:srgbClr val="FF0000"/>
                  </a:solidFill>
                </a:rPr>
                <a:t> </a:t>
              </a:r>
              <a:r>
                <a:rPr lang="fr-FR" sz="1600" b="1" dirty="0" err="1">
                  <a:solidFill>
                    <a:srgbClr val="FF0000"/>
                  </a:solidFill>
                </a:rPr>
                <a:t>between</a:t>
              </a:r>
              <a:r>
                <a:rPr lang="fr-FR" sz="1600" b="1" dirty="0">
                  <a:solidFill>
                    <a:srgbClr val="FF0000"/>
                  </a:solidFill>
                </a:rPr>
                <a:t> Single photon source </a:t>
              </a:r>
            </a:p>
            <a:p>
              <a:r>
                <a:rPr lang="fr-FR" sz="1600" b="1" dirty="0">
                  <a:solidFill>
                    <a:srgbClr val="FF0000"/>
                  </a:solidFill>
                </a:rPr>
                <a:t>and Bound states In the Continuum</a:t>
              </a:r>
            </a:p>
          </p:txBody>
        </p:sp>
        <p:sp>
          <p:nvSpPr>
            <p:cNvPr id="35" name="ZoneTexte 56">
              <a:extLst>
                <a:ext uri="{FF2B5EF4-FFF2-40B4-BE49-F238E27FC236}">
                  <a16:creationId xmlns:a16="http://schemas.microsoft.com/office/drawing/2014/main" id="{61A72C16-D638-4A47-BDF9-CE784888ECDE}"/>
                </a:ext>
              </a:extLst>
            </p:cNvPr>
            <p:cNvSpPr txBox="1"/>
            <p:nvPr/>
          </p:nvSpPr>
          <p:spPr>
            <a:xfrm>
              <a:off x="507648" y="5065883"/>
              <a:ext cx="30412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T.H. Do et al.,</a:t>
              </a:r>
            </a:p>
            <a:p>
              <a:r>
                <a:rPr lang="fr-FR" sz="1200" dirty="0"/>
                <a:t> Nature Communications 15, 2281 (2024) </a:t>
              </a:r>
            </a:p>
          </p:txBody>
        </p:sp>
        <p:pic>
          <p:nvPicPr>
            <p:cNvPr id="36" name="Picture 11">
              <a:extLst>
                <a:ext uri="{FF2B5EF4-FFF2-40B4-BE49-F238E27FC236}">
                  <a16:creationId xmlns:a16="http://schemas.microsoft.com/office/drawing/2014/main" id="{0EEFE255-447C-4285-B9C5-4DC6767FC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75852" y="4076095"/>
              <a:ext cx="5236663" cy="2210393"/>
            </a:xfrm>
            <a:prstGeom prst="rect">
              <a:avLst/>
            </a:prstGeom>
          </p:spPr>
        </p:pic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0DFAB575-0B28-4473-B17C-6E43F1819349}"/>
              </a:ext>
            </a:extLst>
          </p:cNvPr>
          <p:cNvSpPr/>
          <p:nvPr/>
        </p:nvSpPr>
        <p:spPr>
          <a:xfrm>
            <a:off x="5459126" y="4041898"/>
            <a:ext cx="329716" cy="377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55C2AE0-F6AF-4113-BE92-08EFA1D13567}"/>
              </a:ext>
            </a:extLst>
          </p:cNvPr>
          <p:cNvSpPr/>
          <p:nvPr/>
        </p:nvSpPr>
        <p:spPr>
          <a:xfrm>
            <a:off x="8229699" y="3940243"/>
            <a:ext cx="246348" cy="377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68498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0B1C40D-CA76-45F7-B7FF-197799DDC11A}" type="slidenum">
              <a:rPr lang="en-US" smtClean="0"/>
              <a:t>12</a:t>
            </a:fld>
            <a:endParaRPr lang="en-US"/>
          </a:p>
        </p:txBody>
      </p:sp>
      <p:sp>
        <p:nvSpPr>
          <p:cNvPr id="22" name="Text Box 16">
            <a:extLst>
              <a:ext uri="{FF2B5EF4-FFF2-40B4-BE49-F238E27FC236}">
                <a16:creationId xmlns:a16="http://schemas.microsoft.com/office/drawing/2014/main" id="{171CCB6B-3303-418E-B08A-0ED67A365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474" y="69851"/>
            <a:ext cx="11419115" cy="556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ct val="0"/>
              </a:spcBef>
              <a:buClrTx/>
            </a:pPr>
            <a:r>
              <a:rPr lang="en-US" altLang="en-US" sz="3000" b="1" dirty="0">
                <a:solidFill>
                  <a:srgbClr val="FFFFFF"/>
                </a:solidFill>
              </a:rPr>
              <a:t>Conclusion</a:t>
            </a:r>
          </a:p>
        </p:txBody>
      </p:sp>
      <p:sp>
        <p:nvSpPr>
          <p:cNvPr id="20" name="Espace réservé du numéro de diapositive 3">
            <a:extLst>
              <a:ext uri="{FF2B5EF4-FFF2-40B4-BE49-F238E27FC236}">
                <a16:creationId xmlns:a16="http://schemas.microsoft.com/office/drawing/2014/main" id="{448699E0-EF6C-4AB5-AF29-73C3CC1CD67E}"/>
              </a:ext>
            </a:extLst>
          </p:cNvPr>
          <p:cNvSpPr txBox="1">
            <a:spLocks/>
          </p:cNvSpPr>
          <p:nvPr/>
        </p:nvSpPr>
        <p:spPr>
          <a:xfrm>
            <a:off x="9347200" y="0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6F2B2C-B1EF-45CD-8931-22B672417C79}" type="slidenum">
              <a:rPr lang="fr-FR" sz="2400" smtClean="0"/>
              <a:pPr/>
              <a:t>12</a:t>
            </a:fld>
            <a:endParaRPr lang="fr-FR" sz="24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DFAB575-0B28-4473-B17C-6E43F1819349}"/>
              </a:ext>
            </a:extLst>
          </p:cNvPr>
          <p:cNvSpPr/>
          <p:nvPr/>
        </p:nvSpPr>
        <p:spPr>
          <a:xfrm>
            <a:off x="5459126" y="4041898"/>
            <a:ext cx="329716" cy="377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55C2AE0-F6AF-4113-BE92-08EFA1D13567}"/>
              </a:ext>
            </a:extLst>
          </p:cNvPr>
          <p:cNvSpPr/>
          <p:nvPr/>
        </p:nvSpPr>
        <p:spPr>
          <a:xfrm>
            <a:off x="8229699" y="3940243"/>
            <a:ext cx="246348" cy="377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5567380-CF9E-4A88-877D-0409A0CDD385}"/>
              </a:ext>
            </a:extLst>
          </p:cNvPr>
          <p:cNvSpPr txBox="1"/>
          <p:nvPr/>
        </p:nvSpPr>
        <p:spPr>
          <a:xfrm>
            <a:off x="56553" y="755341"/>
            <a:ext cx="6211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I. Fabrication and </a:t>
            </a:r>
            <a:r>
              <a:rPr lang="fr-FR" b="1" dirty="0" err="1">
                <a:solidFill>
                  <a:srgbClr val="FF0000"/>
                </a:solidFill>
              </a:rPr>
              <a:t>characterization</a:t>
            </a:r>
            <a:r>
              <a:rPr lang="fr-FR" b="1" dirty="0">
                <a:solidFill>
                  <a:srgbClr val="FF0000"/>
                </a:solidFill>
              </a:rPr>
              <a:t> of quantum </a:t>
            </a:r>
            <a:r>
              <a:rPr lang="fr-FR" b="1" dirty="0" err="1">
                <a:solidFill>
                  <a:srgbClr val="FF0000"/>
                </a:solidFill>
              </a:rPr>
              <a:t>emitters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137F27A-8F6C-4056-8CC9-EBA75C2952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53" y="1236227"/>
            <a:ext cx="2336179" cy="239473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6637331-222A-4153-81FC-3792893E2A2E}"/>
              </a:ext>
            </a:extLst>
          </p:cNvPr>
          <p:cNvSpPr txBox="1"/>
          <p:nvPr/>
        </p:nvSpPr>
        <p:spPr>
          <a:xfrm>
            <a:off x="56553" y="3766680"/>
            <a:ext cx="775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II. </a:t>
            </a:r>
            <a:r>
              <a:rPr lang="fr-FR" b="1" dirty="0" err="1">
                <a:solidFill>
                  <a:srgbClr val="FF0000"/>
                </a:solidFill>
              </a:rPr>
              <a:t>Photonic</a:t>
            </a:r>
            <a:r>
              <a:rPr lang="fr-FR" b="1" dirty="0">
                <a:solidFill>
                  <a:srgbClr val="FF0000"/>
                </a:solidFill>
              </a:rPr>
              <a:t> and </a:t>
            </a:r>
            <a:r>
              <a:rPr lang="en-US" b="1" dirty="0">
                <a:solidFill>
                  <a:srgbClr val="FF0000"/>
                </a:solidFill>
              </a:rPr>
              <a:t>Engineering light-matter interaction at the nanoscale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23DD0D4-D3F5-40A4-B9F1-2DD4BB3EF232}"/>
              </a:ext>
            </a:extLst>
          </p:cNvPr>
          <p:cNvSpPr txBox="1"/>
          <p:nvPr/>
        </p:nvSpPr>
        <p:spPr>
          <a:xfrm>
            <a:off x="2333420" y="1227689"/>
            <a:ext cx="2351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002060"/>
                </a:solidFill>
              </a:rPr>
              <a:t>InAs</a:t>
            </a:r>
            <a:r>
              <a:rPr lang="fr-FR" b="1" dirty="0">
                <a:solidFill>
                  <a:srgbClr val="002060"/>
                </a:solidFill>
              </a:rPr>
              <a:t>/</a:t>
            </a:r>
            <a:r>
              <a:rPr lang="fr-FR" b="1" dirty="0" err="1">
                <a:solidFill>
                  <a:srgbClr val="002060"/>
                </a:solidFill>
              </a:rPr>
              <a:t>InP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b="1" dirty="0" err="1">
                <a:solidFill>
                  <a:srgbClr val="002060"/>
                </a:solidFill>
              </a:rPr>
              <a:t>QDs</a:t>
            </a:r>
            <a:endParaRPr lang="fr-FR" b="1" dirty="0">
              <a:solidFill>
                <a:srgbClr val="002060"/>
              </a:solidFill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697497CF-3B4E-43AF-B785-7EE6D69C0626}"/>
              </a:ext>
            </a:extLst>
          </p:cNvPr>
          <p:cNvGrpSpPr/>
          <p:nvPr/>
        </p:nvGrpSpPr>
        <p:grpSpPr>
          <a:xfrm>
            <a:off x="4712059" y="1148314"/>
            <a:ext cx="2745587" cy="2258227"/>
            <a:chOff x="8523815" y="1154208"/>
            <a:chExt cx="3114107" cy="2606266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658A1169-B365-465D-BB43-25DF5FDFA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23815" y="1154208"/>
              <a:ext cx="2568163" cy="2606266"/>
            </a:xfrm>
            <a:prstGeom prst="rect">
              <a:avLst/>
            </a:prstGeom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403F300A-6CF2-4F1A-B125-AFFE97FAAC19}"/>
                </a:ext>
              </a:extLst>
            </p:cNvPr>
            <p:cNvSpPr txBox="1"/>
            <p:nvPr/>
          </p:nvSpPr>
          <p:spPr>
            <a:xfrm flipH="1">
              <a:off x="11071663" y="2226508"/>
              <a:ext cx="5662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/>
                <a:t>Si</a:t>
              </a:r>
              <a:endParaRPr lang="en-US" sz="2400" b="1" dirty="0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CF2F41F0-28F7-4FF0-8EB8-8120D47F7987}"/>
                </a:ext>
              </a:extLst>
            </p:cNvPr>
            <p:cNvSpPr txBox="1"/>
            <p:nvPr/>
          </p:nvSpPr>
          <p:spPr>
            <a:xfrm flipH="1">
              <a:off x="9595110" y="1837464"/>
              <a:ext cx="5662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/>
                <a:t>C</a:t>
              </a:r>
              <a:r>
                <a:rPr lang="fr-FR" sz="2400" b="1" baseline="-25000" dirty="0"/>
                <a:t>s</a:t>
              </a:r>
              <a:endParaRPr lang="en-US" b="1" baseline="-25000" dirty="0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B0914516-3C91-45BB-8B4B-29F443D0FFD4}"/>
                </a:ext>
              </a:extLst>
            </p:cNvPr>
            <p:cNvSpPr txBox="1"/>
            <p:nvPr/>
          </p:nvSpPr>
          <p:spPr>
            <a:xfrm flipH="1">
              <a:off x="8959119" y="2364841"/>
              <a:ext cx="5662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err="1"/>
                <a:t>Si</a:t>
              </a:r>
              <a:r>
                <a:rPr lang="fr-FR" sz="2400" b="1" baseline="-25000" dirty="0" err="1"/>
                <a:t>i</a:t>
              </a:r>
              <a:endParaRPr lang="en-US" sz="2400" b="1" baseline="-25000" dirty="0"/>
            </a:p>
          </p:txBody>
        </p: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C2CE8365-8AAA-44B3-BB27-10B17EA0BD09}"/>
              </a:ext>
            </a:extLst>
          </p:cNvPr>
          <p:cNvSpPr txBox="1"/>
          <p:nvPr/>
        </p:nvSpPr>
        <p:spPr>
          <a:xfrm>
            <a:off x="7079479" y="1242530"/>
            <a:ext cx="1273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2060"/>
                </a:solidFill>
              </a:rPr>
              <a:t>G centers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F5069676-BE9C-47C1-8AAC-150D2AC9C4CA}"/>
              </a:ext>
            </a:extLst>
          </p:cNvPr>
          <p:cNvGrpSpPr/>
          <p:nvPr/>
        </p:nvGrpSpPr>
        <p:grpSpPr>
          <a:xfrm>
            <a:off x="9222646" y="1181727"/>
            <a:ext cx="2825418" cy="2323494"/>
            <a:chOff x="8523814" y="4081372"/>
            <a:chExt cx="3093764" cy="2621507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4A42FF53-B279-4A27-998D-4AF69E56C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23814" y="4081372"/>
              <a:ext cx="2568163" cy="2621507"/>
            </a:xfrm>
            <a:prstGeom prst="rect">
              <a:avLst/>
            </a:prstGeom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FF581989-614B-4C52-A076-C7851CE091E8}"/>
                </a:ext>
              </a:extLst>
            </p:cNvPr>
            <p:cNvSpPr txBox="1"/>
            <p:nvPr/>
          </p:nvSpPr>
          <p:spPr>
            <a:xfrm flipH="1">
              <a:off x="10336815" y="5342503"/>
              <a:ext cx="5662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err="1"/>
                <a:t>Si</a:t>
              </a:r>
              <a:r>
                <a:rPr lang="fr-FR" sz="2400" b="1" baseline="-25000" dirty="0" err="1"/>
                <a:t>i</a:t>
              </a:r>
              <a:endParaRPr lang="en-US" sz="2400" b="1" baseline="-25000" dirty="0"/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A1A5EE0C-DF04-4BC4-B191-E6FD82DC32AA}"/>
                </a:ext>
              </a:extLst>
            </p:cNvPr>
            <p:cNvSpPr txBox="1"/>
            <p:nvPr/>
          </p:nvSpPr>
          <p:spPr>
            <a:xfrm flipH="1">
              <a:off x="11051319" y="5079342"/>
              <a:ext cx="5662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/>
                <a:t>Si</a:t>
              </a:r>
              <a:endParaRPr lang="en-US" sz="2400" b="1" dirty="0"/>
            </a:p>
          </p:txBody>
        </p:sp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066F6E5F-574C-44ED-A075-49D40A16D392}"/>
              </a:ext>
            </a:extLst>
          </p:cNvPr>
          <p:cNvSpPr txBox="1"/>
          <p:nvPr/>
        </p:nvSpPr>
        <p:spPr>
          <a:xfrm>
            <a:off x="7931947" y="2809312"/>
            <a:ext cx="1415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2060"/>
                </a:solidFill>
              </a:rPr>
              <a:t>W centers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772EE7E-3011-4421-9CBB-B63714AB78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5339" y="4264427"/>
            <a:ext cx="4077432" cy="2058040"/>
          </a:xfrm>
          <a:prstGeom prst="rect">
            <a:avLst/>
          </a:prstGeom>
        </p:spPr>
      </p:pic>
      <p:pic>
        <p:nvPicPr>
          <p:cNvPr id="40" name="Picture 11">
            <a:extLst>
              <a:ext uri="{FF2B5EF4-FFF2-40B4-BE49-F238E27FC236}">
                <a16:creationId xmlns:a16="http://schemas.microsoft.com/office/drawing/2014/main" id="{473C167E-CA8E-4102-AFC9-C366CD7496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4183" y="4200248"/>
            <a:ext cx="5139623" cy="21694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107388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6E9E6-392B-B64A-85D6-1354B0EA1A88}" type="slidenum">
              <a:rPr lang="en-AU" smtClean="0"/>
              <a:pPr/>
              <a:t>2</a:t>
            </a:fld>
            <a:endParaRPr lang="en-AU"/>
          </a:p>
        </p:txBody>
      </p:sp>
      <p:sp>
        <p:nvSpPr>
          <p:cNvPr id="15" name="Text Box 16">
            <a:extLst>
              <a:ext uri="{FF2B5EF4-FFF2-40B4-BE49-F238E27FC236}">
                <a16:creationId xmlns:a16="http://schemas.microsoft.com/office/drawing/2014/main" id="{F82AC63F-82B5-42B8-AA92-200F7F2CA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621" y="69851"/>
            <a:ext cx="11663266" cy="556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ct val="0"/>
              </a:spcBef>
              <a:buClrTx/>
            </a:pPr>
            <a:r>
              <a:rPr lang="fr-FR" altLang="en-US" sz="3000" b="1" dirty="0">
                <a:solidFill>
                  <a:srgbClr val="FFFFFF"/>
                </a:solidFill>
              </a:rPr>
              <a:t> “Quantum” </a:t>
            </a:r>
            <a:r>
              <a:rPr lang="fr-FR" altLang="en-US" sz="3000" b="1" dirty="0" err="1">
                <a:solidFill>
                  <a:srgbClr val="FFFFFF"/>
                </a:solidFill>
              </a:rPr>
              <a:t>activities</a:t>
            </a:r>
            <a:r>
              <a:rPr lang="fr-FR" altLang="en-US" sz="3000" b="1" dirty="0">
                <a:solidFill>
                  <a:srgbClr val="FFFFFF"/>
                </a:solidFill>
              </a:rPr>
              <a:t> @ l’INL</a:t>
            </a:r>
          </a:p>
        </p:txBody>
      </p:sp>
      <p:sp>
        <p:nvSpPr>
          <p:cNvPr id="41" name="Espace réservé du numéro de diapositive 3">
            <a:extLst>
              <a:ext uri="{FF2B5EF4-FFF2-40B4-BE49-F238E27FC236}">
                <a16:creationId xmlns:a16="http://schemas.microsoft.com/office/drawing/2014/main" id="{77522FDB-414D-4FAA-977B-D81CC5A656D9}"/>
              </a:ext>
            </a:extLst>
          </p:cNvPr>
          <p:cNvSpPr txBox="1">
            <a:spLocks/>
          </p:cNvSpPr>
          <p:nvPr/>
        </p:nvSpPr>
        <p:spPr>
          <a:xfrm>
            <a:off x="9347200" y="0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6F2B2C-B1EF-45CD-8931-22B672417C79}" type="slidenum">
              <a:rPr lang="fr-FR" sz="2400" smtClean="0"/>
              <a:pPr/>
              <a:t>2</a:t>
            </a:fld>
            <a:endParaRPr lang="fr-FR" sz="24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2ED1BC2-D3B2-45F5-84E5-94BC5FF39C29}"/>
              </a:ext>
            </a:extLst>
          </p:cNvPr>
          <p:cNvSpPr txBox="1"/>
          <p:nvPr/>
        </p:nvSpPr>
        <p:spPr>
          <a:xfrm>
            <a:off x="72745" y="2228295"/>
            <a:ext cx="1186895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I. Fabrication and </a:t>
            </a:r>
            <a:r>
              <a:rPr lang="fr-FR" sz="2800" b="1" dirty="0" err="1">
                <a:solidFill>
                  <a:srgbClr val="FF0000"/>
                </a:solidFill>
              </a:rPr>
              <a:t>characterization</a:t>
            </a:r>
            <a:r>
              <a:rPr lang="fr-FR" sz="2800" b="1" dirty="0">
                <a:solidFill>
                  <a:srgbClr val="FF0000"/>
                </a:solidFill>
              </a:rPr>
              <a:t> of quantum </a:t>
            </a:r>
            <a:r>
              <a:rPr lang="fr-FR" sz="2800" b="1" dirty="0" err="1">
                <a:solidFill>
                  <a:srgbClr val="FF0000"/>
                </a:solidFill>
              </a:rPr>
              <a:t>emitters</a:t>
            </a:r>
            <a:endParaRPr lang="fr-FR" sz="2800" b="1" dirty="0">
              <a:solidFill>
                <a:srgbClr val="FF0000"/>
              </a:solidFill>
            </a:endParaRPr>
          </a:p>
          <a:p>
            <a:endParaRPr lang="fr-FR" sz="2800" b="1" dirty="0">
              <a:solidFill>
                <a:srgbClr val="002060"/>
              </a:solidFill>
            </a:endParaRPr>
          </a:p>
          <a:p>
            <a:endParaRPr lang="fr-FR" sz="2800" b="1" dirty="0">
              <a:solidFill>
                <a:srgbClr val="002060"/>
              </a:solidFill>
            </a:endParaRPr>
          </a:p>
          <a:p>
            <a:r>
              <a:rPr lang="fr-FR" sz="2800" b="1" dirty="0">
                <a:solidFill>
                  <a:srgbClr val="FF0000"/>
                </a:solidFill>
              </a:rPr>
              <a:t>II. </a:t>
            </a:r>
            <a:r>
              <a:rPr lang="fr-FR" sz="2800" b="1" dirty="0" err="1">
                <a:solidFill>
                  <a:srgbClr val="FF0000"/>
                </a:solidFill>
              </a:rPr>
              <a:t>Photonic</a:t>
            </a:r>
            <a:r>
              <a:rPr lang="fr-FR" sz="2800" b="1" dirty="0">
                <a:solidFill>
                  <a:srgbClr val="FF0000"/>
                </a:solidFill>
              </a:rPr>
              <a:t> and </a:t>
            </a:r>
            <a:r>
              <a:rPr lang="en-US" sz="2800" b="1" dirty="0">
                <a:solidFill>
                  <a:srgbClr val="FF0000"/>
                </a:solidFill>
              </a:rPr>
              <a:t>Engineering light-matter interaction at the nanoscale</a:t>
            </a:r>
          </a:p>
          <a:p>
            <a:endParaRPr lang="fr-FR" sz="28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16B8AF-087B-4731-9C5B-E577A3F7AD84}"/>
              </a:ext>
            </a:extLst>
          </p:cNvPr>
          <p:cNvSpPr/>
          <p:nvPr/>
        </p:nvSpPr>
        <p:spPr>
          <a:xfrm>
            <a:off x="72745" y="3351679"/>
            <a:ext cx="11749142" cy="790112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66892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6E9E6-392B-B64A-85D6-1354B0EA1A88}" type="slidenum">
              <a:rPr lang="en-AU" smtClean="0"/>
              <a:pPr/>
              <a:t>3</a:t>
            </a:fld>
            <a:endParaRPr lang="en-AU"/>
          </a:p>
        </p:txBody>
      </p:sp>
      <p:sp>
        <p:nvSpPr>
          <p:cNvPr id="15" name="Text Box 16">
            <a:extLst>
              <a:ext uri="{FF2B5EF4-FFF2-40B4-BE49-F238E27FC236}">
                <a16:creationId xmlns:a16="http://schemas.microsoft.com/office/drawing/2014/main" id="{F82AC63F-82B5-42B8-AA92-200F7F2CA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621" y="69851"/>
            <a:ext cx="11663266" cy="556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ct val="0"/>
              </a:spcBef>
              <a:buClrTx/>
            </a:pPr>
            <a:r>
              <a:rPr lang="fr-FR" altLang="en-US" sz="3000" b="1" dirty="0">
                <a:solidFill>
                  <a:srgbClr val="FFFFFF"/>
                </a:solidFill>
              </a:rPr>
              <a:t>Quantum dot-</a:t>
            </a:r>
            <a:r>
              <a:rPr lang="fr-FR" altLang="en-US" sz="3000" b="1" dirty="0" err="1">
                <a:solidFill>
                  <a:srgbClr val="FFFFFF"/>
                </a:solidFill>
              </a:rPr>
              <a:t>Nanowire</a:t>
            </a:r>
            <a:r>
              <a:rPr lang="fr-FR" altLang="en-US" sz="3000" b="1" dirty="0">
                <a:solidFill>
                  <a:srgbClr val="FFFFFF"/>
                </a:solidFill>
              </a:rPr>
              <a:t> </a:t>
            </a:r>
            <a:r>
              <a:rPr lang="fr-FR" altLang="en-US" sz="3000" b="1" dirty="0" err="1">
                <a:solidFill>
                  <a:srgbClr val="FFFFFF"/>
                </a:solidFill>
              </a:rPr>
              <a:t>based</a:t>
            </a:r>
            <a:r>
              <a:rPr lang="fr-FR" altLang="en-US" sz="3000" b="1" dirty="0">
                <a:solidFill>
                  <a:srgbClr val="FFFFFF"/>
                </a:solidFill>
              </a:rPr>
              <a:t> single photon sources</a:t>
            </a:r>
          </a:p>
        </p:txBody>
      </p:sp>
      <p:sp>
        <p:nvSpPr>
          <p:cNvPr id="41" name="Espace réservé du numéro de diapositive 3">
            <a:extLst>
              <a:ext uri="{FF2B5EF4-FFF2-40B4-BE49-F238E27FC236}">
                <a16:creationId xmlns:a16="http://schemas.microsoft.com/office/drawing/2014/main" id="{77522FDB-414D-4FAA-977B-D81CC5A656D9}"/>
              </a:ext>
            </a:extLst>
          </p:cNvPr>
          <p:cNvSpPr txBox="1">
            <a:spLocks/>
          </p:cNvSpPr>
          <p:nvPr/>
        </p:nvSpPr>
        <p:spPr>
          <a:xfrm>
            <a:off x="9347200" y="0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6F2B2C-B1EF-45CD-8931-22B672417C79}" type="slidenum">
              <a:rPr lang="fr-FR" sz="2400" smtClean="0"/>
              <a:pPr/>
              <a:t>3</a:t>
            </a:fld>
            <a:endParaRPr lang="fr-FR" sz="2400" dirty="0"/>
          </a:p>
        </p:txBody>
      </p:sp>
      <p:pic>
        <p:nvPicPr>
          <p:cNvPr id="9" name="Image 1">
            <a:extLst>
              <a:ext uri="{FF2B5EF4-FFF2-40B4-BE49-F238E27FC236}">
                <a16:creationId xmlns:a16="http://schemas.microsoft.com/office/drawing/2014/main" id="{5C8BCA35-01FB-4C27-8113-076FA7EF8F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8" y="804632"/>
            <a:ext cx="5750069" cy="2624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B67BF15D-1FFF-4FC4-84D8-38AC045D9E78}"/>
              </a:ext>
            </a:extLst>
          </p:cNvPr>
          <p:cNvGrpSpPr/>
          <p:nvPr/>
        </p:nvGrpSpPr>
        <p:grpSpPr>
          <a:xfrm>
            <a:off x="158621" y="3592531"/>
            <a:ext cx="4676541" cy="2624368"/>
            <a:chOff x="158621" y="3592531"/>
            <a:chExt cx="4676541" cy="2624368"/>
          </a:xfrm>
        </p:grpSpPr>
        <p:sp>
          <p:nvSpPr>
            <p:cNvPr id="11" name="Text Box 11">
              <a:extLst>
                <a:ext uri="{FF2B5EF4-FFF2-40B4-BE49-F238E27FC236}">
                  <a16:creationId xmlns:a16="http://schemas.microsoft.com/office/drawing/2014/main" id="{7C7549B1-F2D6-490F-A147-F71430D40F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621" y="4487876"/>
              <a:ext cx="1863547" cy="8336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en-US" sz="1400" dirty="0"/>
                <a:t>A. </a:t>
              </a:r>
              <a:r>
                <a:rPr lang="fr-FR" altLang="en-US" sz="1400" dirty="0" err="1"/>
                <a:t>Mavel</a:t>
              </a:r>
              <a:r>
                <a:rPr lang="fr-FR" altLang="en-US" sz="1400" dirty="0"/>
                <a:t> </a:t>
              </a:r>
              <a:r>
                <a:rPr lang="fr-FR" altLang="en-US" sz="1400" i="1" dirty="0"/>
                <a:t>et al.</a:t>
              </a:r>
              <a:r>
                <a:rPr lang="fr-FR" altLang="en-US" sz="1400" dirty="0"/>
                <a:t>, J. Crystal </a:t>
              </a:r>
              <a:r>
                <a:rPr lang="fr-FR" altLang="en-US" sz="1400" dirty="0" err="1"/>
                <a:t>Growth</a:t>
              </a:r>
              <a:r>
                <a:rPr lang="fr-FR" altLang="en-US" sz="1400" dirty="0"/>
                <a:t> </a:t>
              </a:r>
              <a:r>
                <a:rPr lang="fr-FR" altLang="en-US" sz="1400" b="1" dirty="0"/>
                <a:t>458,</a:t>
              </a:r>
              <a:r>
                <a:rPr lang="fr-FR" altLang="en-US" sz="1400" dirty="0">
                  <a:cs typeface="Times New Roman" panose="02020603050405020304" pitchFamily="18" charset="0"/>
                </a:rPr>
                <a:t> 96-102 (2017)</a:t>
              </a:r>
            </a:p>
          </p:txBody>
        </p:sp>
        <p:pic>
          <p:nvPicPr>
            <p:cNvPr id="12" name="Image 8">
              <a:extLst>
                <a:ext uri="{FF2B5EF4-FFF2-40B4-BE49-F238E27FC236}">
                  <a16:creationId xmlns:a16="http://schemas.microsoft.com/office/drawing/2014/main" id="{547A6C0B-9D09-42DD-BC68-C819D519D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5917" y="3592531"/>
              <a:ext cx="2619245" cy="2624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Image 13">
            <a:extLst>
              <a:ext uri="{FF2B5EF4-FFF2-40B4-BE49-F238E27FC236}">
                <a16:creationId xmlns:a16="http://schemas.microsoft.com/office/drawing/2014/main" id="{33939A5F-9F07-4982-8B23-F10322B34D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36954" y="898338"/>
            <a:ext cx="3788247" cy="2843796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C3AC27E-D5AF-4425-87CA-6508C11019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1543" y="2396969"/>
            <a:ext cx="3361354" cy="3445603"/>
          </a:xfrm>
          <a:prstGeom prst="rect">
            <a:avLst/>
          </a:prstGeom>
        </p:spPr>
      </p:pic>
      <p:sp>
        <p:nvSpPr>
          <p:cNvPr id="16" name="Google Shape;86;p13">
            <a:extLst>
              <a:ext uri="{FF2B5EF4-FFF2-40B4-BE49-F238E27FC236}">
                <a16:creationId xmlns:a16="http://schemas.microsoft.com/office/drawing/2014/main" id="{395B168F-0C1D-446B-9D00-BFFF8F5F6A6F}"/>
              </a:ext>
            </a:extLst>
          </p:cNvPr>
          <p:cNvSpPr txBox="1">
            <a:spLocks/>
          </p:cNvSpPr>
          <p:nvPr/>
        </p:nvSpPr>
        <p:spPr>
          <a:xfrm>
            <a:off x="8832897" y="3761433"/>
            <a:ext cx="2988990" cy="245869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fr-FR" sz="1600" b="1" dirty="0">
              <a:solidFill>
                <a:srgbClr val="002060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002060"/>
                </a:solidFill>
                <a:latin typeface="+mj-lt"/>
              </a:rPr>
              <a:t>Single Photon Source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1600" b="1" dirty="0">
              <a:solidFill>
                <a:srgbClr val="002060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002060"/>
                </a:solidFill>
                <a:latin typeface="+mj-lt"/>
              </a:rPr>
              <a:t>Telecom band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1600" b="1" dirty="0">
              <a:solidFill>
                <a:srgbClr val="002060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b="1" dirty="0" err="1">
                <a:solidFill>
                  <a:srgbClr val="002060"/>
                </a:solidFill>
                <a:latin typeface="+mj-lt"/>
              </a:rPr>
              <a:t>Nanowire</a:t>
            </a:r>
            <a:r>
              <a:rPr lang="fr-FR" sz="1600" b="1" dirty="0">
                <a:solidFill>
                  <a:srgbClr val="002060"/>
                </a:solidFill>
                <a:latin typeface="+mj-lt"/>
              </a:rPr>
              <a:t> ≈ </a:t>
            </a:r>
            <a:r>
              <a:rPr lang="fr-FR" sz="1600" b="1" dirty="0" err="1">
                <a:solidFill>
                  <a:srgbClr val="002060"/>
                </a:solidFill>
                <a:latin typeface="+mj-lt"/>
              </a:rPr>
              <a:t>Waveguide</a:t>
            </a:r>
            <a:endParaRPr lang="fr-FR" sz="1600" b="1" dirty="0">
              <a:solidFill>
                <a:srgbClr val="002060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1600" b="1" dirty="0">
              <a:solidFill>
                <a:srgbClr val="002060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002060"/>
                </a:solidFill>
                <a:latin typeface="+mj-lt"/>
              </a:rPr>
              <a:t>Far </a:t>
            </a:r>
            <a:r>
              <a:rPr lang="fr-FR" sz="1600" b="1" dirty="0" err="1">
                <a:solidFill>
                  <a:srgbClr val="002060"/>
                </a:solidFill>
                <a:latin typeface="+mj-lt"/>
              </a:rPr>
              <a:t>field</a:t>
            </a:r>
            <a:r>
              <a:rPr lang="fr-FR" sz="1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fr-FR" sz="1600" b="1" dirty="0" err="1">
                <a:solidFill>
                  <a:srgbClr val="002060"/>
                </a:solidFill>
                <a:latin typeface="+mj-lt"/>
              </a:rPr>
              <a:t>optimized</a:t>
            </a:r>
            <a:r>
              <a:rPr lang="fr-FR" sz="1600" b="1" dirty="0">
                <a:solidFill>
                  <a:srgbClr val="002060"/>
                </a:solidFill>
                <a:latin typeface="+mj-lt"/>
              </a:rPr>
              <a:t> for single-mode </a:t>
            </a:r>
            <a:r>
              <a:rPr lang="fr-FR" sz="1600" b="1" dirty="0" err="1">
                <a:solidFill>
                  <a:srgbClr val="002060"/>
                </a:solidFill>
                <a:latin typeface="+mj-lt"/>
              </a:rPr>
              <a:t>fiber</a:t>
            </a:r>
            <a:r>
              <a:rPr lang="fr-FR" sz="1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fr-FR" sz="1600" b="1" dirty="0" err="1">
                <a:solidFill>
                  <a:srgbClr val="002060"/>
                </a:solidFill>
                <a:latin typeface="+mj-lt"/>
              </a:rPr>
              <a:t>coupling</a:t>
            </a:r>
            <a:endParaRPr lang="fr-FR" sz="1600" b="1" dirty="0">
              <a:solidFill>
                <a:srgbClr val="002060"/>
              </a:solidFill>
              <a:latin typeface="+mj-lt"/>
            </a:endParaRPr>
          </a:p>
          <a:p>
            <a:endParaRPr lang="fr-FR" sz="1600" b="1" dirty="0">
              <a:solidFill>
                <a:srgbClr val="0000FF"/>
              </a:solidFill>
              <a:latin typeface="+mj-lt"/>
            </a:endParaRPr>
          </a:p>
          <a:p>
            <a:endParaRPr lang="fr-FR" sz="1600" b="1" dirty="0">
              <a:solidFill>
                <a:srgbClr val="0000FF"/>
              </a:solidFill>
              <a:latin typeface="+mj-lt"/>
            </a:endParaRPr>
          </a:p>
          <a:p>
            <a:endParaRPr lang="fr-FR" sz="1600" b="1" dirty="0">
              <a:solidFill>
                <a:schemeClr val="tx1"/>
              </a:solidFill>
              <a:latin typeface="+mj-lt"/>
            </a:endParaRPr>
          </a:p>
          <a:p>
            <a:endParaRPr lang="fr-FR" sz="1600" b="1" dirty="0">
              <a:solidFill>
                <a:schemeClr val="tx1"/>
              </a:solidFill>
              <a:latin typeface="+mj-lt"/>
            </a:endParaRPr>
          </a:p>
          <a:p>
            <a:pPr algn="ctr"/>
            <a:endParaRPr lang="fr-FR" sz="16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492151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6E9E6-392B-B64A-85D6-1354B0EA1A88}" type="slidenum">
              <a:rPr lang="en-AU" smtClean="0"/>
              <a:pPr/>
              <a:t>4</a:t>
            </a:fld>
            <a:endParaRPr lang="en-AU"/>
          </a:p>
        </p:txBody>
      </p:sp>
      <p:sp>
        <p:nvSpPr>
          <p:cNvPr id="15" name="Text Box 16">
            <a:extLst>
              <a:ext uri="{FF2B5EF4-FFF2-40B4-BE49-F238E27FC236}">
                <a16:creationId xmlns:a16="http://schemas.microsoft.com/office/drawing/2014/main" id="{F82AC63F-82B5-42B8-AA92-200F7F2CA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621" y="69851"/>
            <a:ext cx="11663266" cy="556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ct val="0"/>
              </a:spcBef>
              <a:buClrTx/>
            </a:pPr>
            <a:r>
              <a:rPr lang="fr-FR" altLang="en-US" sz="3000" b="1" dirty="0">
                <a:solidFill>
                  <a:srgbClr val="FFFFFF"/>
                </a:solidFill>
              </a:rPr>
              <a:t>Quantum dot-</a:t>
            </a:r>
            <a:r>
              <a:rPr lang="fr-FR" altLang="en-US" sz="3000" b="1" dirty="0" err="1">
                <a:solidFill>
                  <a:srgbClr val="FFFFFF"/>
                </a:solidFill>
              </a:rPr>
              <a:t>Nanowire</a:t>
            </a:r>
            <a:r>
              <a:rPr lang="fr-FR" altLang="en-US" sz="3000" b="1" dirty="0">
                <a:solidFill>
                  <a:srgbClr val="FFFFFF"/>
                </a:solidFill>
              </a:rPr>
              <a:t> </a:t>
            </a:r>
            <a:r>
              <a:rPr lang="fr-FR" altLang="en-US" sz="3000" b="1" dirty="0" err="1">
                <a:solidFill>
                  <a:srgbClr val="FFFFFF"/>
                </a:solidFill>
              </a:rPr>
              <a:t>based</a:t>
            </a:r>
            <a:r>
              <a:rPr lang="fr-FR" altLang="en-US" sz="3000" b="1" dirty="0">
                <a:solidFill>
                  <a:srgbClr val="FFFFFF"/>
                </a:solidFill>
              </a:rPr>
              <a:t> single photon sources</a:t>
            </a:r>
          </a:p>
        </p:txBody>
      </p:sp>
      <p:sp>
        <p:nvSpPr>
          <p:cNvPr id="41" name="Espace réservé du numéro de diapositive 3">
            <a:extLst>
              <a:ext uri="{FF2B5EF4-FFF2-40B4-BE49-F238E27FC236}">
                <a16:creationId xmlns:a16="http://schemas.microsoft.com/office/drawing/2014/main" id="{77522FDB-414D-4FAA-977B-D81CC5A656D9}"/>
              </a:ext>
            </a:extLst>
          </p:cNvPr>
          <p:cNvSpPr txBox="1">
            <a:spLocks/>
          </p:cNvSpPr>
          <p:nvPr/>
        </p:nvSpPr>
        <p:spPr>
          <a:xfrm>
            <a:off x="9347200" y="0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6F2B2C-B1EF-45CD-8931-22B672417C79}" type="slidenum">
              <a:rPr lang="fr-FR" sz="2400" smtClean="0"/>
              <a:pPr/>
              <a:t>4</a:t>
            </a:fld>
            <a:endParaRPr lang="fr-FR" sz="2400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4115F6C6-193D-4F55-B5B7-390FF4112DCF}"/>
              </a:ext>
            </a:extLst>
          </p:cNvPr>
          <p:cNvGrpSpPr/>
          <p:nvPr/>
        </p:nvGrpSpPr>
        <p:grpSpPr>
          <a:xfrm>
            <a:off x="4384685" y="648256"/>
            <a:ext cx="3606376" cy="2664296"/>
            <a:chOff x="4384685" y="786485"/>
            <a:chExt cx="3606376" cy="2664296"/>
          </a:xfrm>
        </p:grpSpPr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65655499-A2B0-4853-9383-4CF6B68D0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4685" y="786485"/>
              <a:ext cx="3606376" cy="2664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B8BF4C80-A3F7-4B0B-B6A2-C2CE0ED686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93711" y="1133020"/>
              <a:ext cx="12827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en-US" b="1" dirty="0">
                  <a:solidFill>
                    <a:schemeClr val="tx1"/>
                  </a:solidFill>
                </a:rPr>
                <a:t>g</a:t>
              </a:r>
              <a:r>
                <a:rPr lang="fr-FR" altLang="en-US" b="1" baseline="30000" dirty="0">
                  <a:solidFill>
                    <a:schemeClr val="tx1"/>
                  </a:solidFill>
                </a:rPr>
                <a:t>2</a:t>
              </a:r>
              <a:r>
                <a:rPr lang="fr-FR" altLang="en-US" b="1" dirty="0">
                  <a:solidFill>
                    <a:schemeClr val="tx1"/>
                  </a:solidFill>
                </a:rPr>
                <a:t>(</a:t>
              </a:r>
              <a:r>
                <a:rPr lang="fr-FR" altLang="en-US" b="1" dirty="0">
                  <a:solidFill>
                    <a:schemeClr val="tx1"/>
                  </a:solidFill>
                  <a:latin typeface="Trebuchet MS" panose="020B0603020202020204" pitchFamily="34" charset="0"/>
                </a:rPr>
                <a:t>0</a:t>
              </a:r>
              <a:r>
                <a:rPr lang="fr-FR" altLang="en-US" b="1" dirty="0">
                  <a:solidFill>
                    <a:schemeClr val="tx1"/>
                  </a:solidFill>
                </a:rPr>
                <a:t>)=0.05</a:t>
              </a:r>
              <a:endParaRPr lang="en-US" altLang="en-US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7" name="Image 2">
            <a:extLst>
              <a:ext uri="{FF2B5EF4-FFF2-40B4-BE49-F238E27FC236}">
                <a16:creationId xmlns:a16="http://schemas.microsoft.com/office/drawing/2014/main" id="{B87E29C0-4626-4A9E-8575-8AD853684E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6" r="38090"/>
          <a:stretch/>
        </p:blipFill>
        <p:spPr bwMode="auto">
          <a:xfrm>
            <a:off x="707770" y="892699"/>
            <a:ext cx="3581129" cy="4022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5">
            <a:extLst>
              <a:ext uri="{FF2B5EF4-FFF2-40B4-BE49-F238E27FC236}">
                <a16:creationId xmlns:a16="http://schemas.microsoft.com/office/drawing/2014/main" id="{9C3352E6-3255-45E8-8BA0-92ADCA353E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23" y="1148610"/>
            <a:ext cx="871538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Google Shape;86;p13">
            <a:extLst>
              <a:ext uri="{FF2B5EF4-FFF2-40B4-BE49-F238E27FC236}">
                <a16:creationId xmlns:a16="http://schemas.microsoft.com/office/drawing/2014/main" id="{8C61556E-6A96-4043-9729-2315BCE09871}"/>
              </a:ext>
            </a:extLst>
          </p:cNvPr>
          <p:cNvSpPr txBox="1">
            <a:spLocks/>
          </p:cNvSpPr>
          <p:nvPr/>
        </p:nvSpPr>
        <p:spPr>
          <a:xfrm>
            <a:off x="1197066" y="4792270"/>
            <a:ext cx="5171478" cy="93817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1300" i="1" dirty="0">
                <a:solidFill>
                  <a:schemeClr val="tx1"/>
                </a:solidFill>
                <a:latin typeface="+mj-lt"/>
              </a:rPr>
              <a:t>R. </a:t>
            </a:r>
            <a:r>
              <a:rPr lang="fr-FR" sz="1300" i="1" dirty="0" err="1">
                <a:solidFill>
                  <a:schemeClr val="tx1"/>
                </a:solidFill>
                <a:latin typeface="+mj-lt"/>
              </a:rPr>
              <a:t>Anufriev</a:t>
            </a:r>
            <a:r>
              <a:rPr lang="fr-FR" sz="1300" i="1" dirty="0">
                <a:solidFill>
                  <a:schemeClr val="tx1"/>
                </a:solidFill>
                <a:latin typeface="+mj-lt"/>
              </a:rPr>
              <a:t> et al, </a:t>
            </a:r>
            <a:r>
              <a:rPr lang="fr-FR" sz="1300" i="1" dirty="0" err="1">
                <a:solidFill>
                  <a:schemeClr val="tx1"/>
                </a:solidFill>
                <a:latin typeface="+mj-lt"/>
              </a:rPr>
              <a:t>Nanotechnology</a:t>
            </a:r>
            <a:r>
              <a:rPr lang="fr-FR" sz="1300" i="1" dirty="0">
                <a:solidFill>
                  <a:schemeClr val="tx1"/>
                </a:solidFill>
                <a:latin typeface="+mj-lt"/>
              </a:rPr>
              <a:t> 26, 395701 (2015)</a:t>
            </a:r>
          </a:p>
          <a:p>
            <a:r>
              <a:rPr lang="fr-FR" sz="1300" i="1" dirty="0">
                <a:solidFill>
                  <a:schemeClr val="tx1"/>
                </a:solidFill>
                <a:latin typeface="+mj-lt"/>
              </a:rPr>
              <a:t>A. </a:t>
            </a:r>
            <a:r>
              <a:rPr lang="fr-FR" sz="1300" i="1" dirty="0" err="1">
                <a:solidFill>
                  <a:schemeClr val="tx1"/>
                </a:solidFill>
                <a:latin typeface="+mj-lt"/>
              </a:rPr>
              <a:t>Jaffal</a:t>
            </a:r>
            <a:r>
              <a:rPr lang="fr-FR" sz="1300" i="1" dirty="0">
                <a:solidFill>
                  <a:schemeClr val="tx1"/>
                </a:solidFill>
                <a:latin typeface="+mj-lt"/>
              </a:rPr>
              <a:t> et al, </a:t>
            </a:r>
            <a:r>
              <a:rPr lang="fr-FR" sz="1300" i="1" dirty="0" err="1">
                <a:solidFill>
                  <a:schemeClr val="tx1"/>
                </a:solidFill>
                <a:latin typeface="+mj-lt"/>
              </a:rPr>
              <a:t>Nanoscale</a:t>
            </a:r>
            <a:r>
              <a:rPr lang="fr-FR" sz="1300" i="1" dirty="0">
                <a:solidFill>
                  <a:schemeClr val="tx1"/>
                </a:solidFill>
                <a:latin typeface="+mj-lt"/>
              </a:rPr>
              <a:t> 11, 21847 (2019)</a:t>
            </a:r>
          </a:p>
          <a:p>
            <a:r>
              <a:rPr lang="fr-FR" sz="1300" i="1" dirty="0">
                <a:solidFill>
                  <a:schemeClr val="tx1"/>
                </a:solidFill>
                <a:latin typeface="+mj-lt"/>
              </a:rPr>
              <a:t>A. </a:t>
            </a:r>
            <a:r>
              <a:rPr lang="fr-FR" sz="1300" i="1" dirty="0" err="1">
                <a:solidFill>
                  <a:schemeClr val="tx1"/>
                </a:solidFill>
                <a:latin typeface="+mj-lt"/>
              </a:rPr>
              <a:t>Jaffal</a:t>
            </a:r>
            <a:r>
              <a:rPr lang="fr-FR" sz="1300" i="1" dirty="0">
                <a:solidFill>
                  <a:schemeClr val="tx1"/>
                </a:solidFill>
                <a:latin typeface="+mj-lt"/>
              </a:rPr>
              <a:t> et al, </a:t>
            </a:r>
            <a:r>
              <a:rPr lang="fr-FR" sz="1300" i="1" dirty="0" err="1">
                <a:solidFill>
                  <a:schemeClr val="tx1"/>
                </a:solidFill>
                <a:latin typeface="+mj-lt"/>
              </a:rPr>
              <a:t>Nanotechnology</a:t>
            </a:r>
            <a:r>
              <a:rPr lang="fr-FR" sz="1300" i="1" dirty="0">
                <a:solidFill>
                  <a:schemeClr val="tx1"/>
                </a:solidFill>
                <a:latin typeface="+mj-lt"/>
              </a:rPr>
              <a:t> 31, 354003 (2020</a:t>
            </a:r>
            <a:r>
              <a:rPr lang="fr-FR" sz="1300" b="1" i="1" dirty="0">
                <a:solidFill>
                  <a:schemeClr val="tx1"/>
                </a:solidFill>
                <a:latin typeface="+mj-lt"/>
              </a:rPr>
              <a:t>)</a:t>
            </a:r>
          </a:p>
          <a:p>
            <a:r>
              <a:rPr lang="fr-FR" sz="1300" i="1" dirty="0">
                <a:solidFill>
                  <a:schemeClr val="tx1"/>
                </a:solidFill>
                <a:latin typeface="+mj-lt"/>
              </a:rPr>
              <a:t>A. </a:t>
            </a:r>
            <a:r>
              <a:rPr lang="fr-FR" sz="1300" i="1" dirty="0" err="1">
                <a:solidFill>
                  <a:schemeClr val="tx1"/>
                </a:solidFill>
                <a:latin typeface="+mj-lt"/>
              </a:rPr>
              <a:t>Jaffal</a:t>
            </a:r>
            <a:r>
              <a:rPr lang="fr-FR" sz="1300" i="1" dirty="0">
                <a:solidFill>
                  <a:schemeClr val="tx1"/>
                </a:solidFill>
                <a:latin typeface="+mj-lt"/>
              </a:rPr>
              <a:t> et al, </a:t>
            </a:r>
            <a:r>
              <a:rPr lang="it-IT" sz="1300" i="1" dirty="0">
                <a:solidFill>
                  <a:schemeClr val="tx1"/>
                </a:solidFill>
                <a:latin typeface="+mj-lt"/>
              </a:rPr>
              <a:t>Nanoscale 13, 16952 (2021)</a:t>
            </a: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214532E3-5D48-4364-B1F5-A96B4B09E810}"/>
              </a:ext>
            </a:extLst>
          </p:cNvPr>
          <p:cNvGrpSpPr/>
          <p:nvPr/>
        </p:nvGrpSpPr>
        <p:grpSpPr>
          <a:xfrm>
            <a:off x="5465326" y="3135309"/>
            <a:ext cx="6356561" cy="2875904"/>
            <a:chOff x="5465326" y="3571252"/>
            <a:chExt cx="6356561" cy="2875904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B7CE3C22-5DD5-4DFB-939D-2C504E6B4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65326" y="3813074"/>
              <a:ext cx="3064644" cy="2423794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C77347B6-CEDA-45C0-B024-10CDA56FE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11704"/>
            <a:stretch/>
          </p:blipFill>
          <p:spPr>
            <a:xfrm>
              <a:off x="8501263" y="3571252"/>
              <a:ext cx="3320624" cy="2875904"/>
            </a:xfrm>
            <a:prstGeom prst="rect">
              <a:avLst/>
            </a:prstGeom>
          </p:spPr>
        </p:pic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5B461762-E684-4B4E-809C-7B381EAD2B5F}"/>
              </a:ext>
            </a:extLst>
          </p:cNvPr>
          <p:cNvGrpSpPr>
            <a:grpSpLocks noChangeAspect="1"/>
          </p:cNvGrpSpPr>
          <p:nvPr/>
        </p:nvGrpSpPr>
        <p:grpSpPr>
          <a:xfrm>
            <a:off x="8282899" y="774026"/>
            <a:ext cx="3114104" cy="2434022"/>
            <a:chOff x="4479924" y="3546401"/>
            <a:chExt cx="3454829" cy="2700337"/>
          </a:xfrm>
        </p:grpSpPr>
        <p:pic>
          <p:nvPicPr>
            <p:cNvPr id="10" name="Image 8">
              <a:extLst>
                <a:ext uri="{FF2B5EF4-FFF2-40B4-BE49-F238E27FC236}">
                  <a16:creationId xmlns:a16="http://schemas.microsoft.com/office/drawing/2014/main" id="{2E3ACF86-3186-4A92-B269-570E3D731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1143" y="3546401"/>
              <a:ext cx="893610" cy="2462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" name="Groupe 3">
              <a:extLst>
                <a:ext uri="{FF2B5EF4-FFF2-40B4-BE49-F238E27FC236}">
                  <a16:creationId xmlns:a16="http://schemas.microsoft.com/office/drawing/2014/main" id="{62307711-20C1-4F79-819E-5ED8D7C9E22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479924" y="3611912"/>
              <a:ext cx="2640119" cy="2634826"/>
              <a:chOff x="145129" y="1301620"/>
              <a:chExt cx="2370828" cy="2366181"/>
            </a:xfrm>
          </p:grpSpPr>
          <p:pic>
            <p:nvPicPr>
              <p:cNvPr id="13" name="Image 5">
                <a:extLst>
                  <a:ext uri="{FF2B5EF4-FFF2-40B4-BE49-F238E27FC236}">
                    <a16:creationId xmlns:a16="http://schemas.microsoft.com/office/drawing/2014/main" id="{D28031A4-91DB-4F73-B97A-FD9D3F8B1E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822" y="1364440"/>
                <a:ext cx="2271421" cy="23032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F5D7F72-E0EE-4CC9-9960-FDEEA34AA928}"/>
                  </a:ext>
                </a:extLst>
              </p:cNvPr>
              <p:cNvSpPr/>
              <p:nvPr/>
            </p:nvSpPr>
            <p:spPr bwMode="auto">
              <a:xfrm>
                <a:off x="145129" y="1301239"/>
                <a:ext cx="320755" cy="208571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Autofit/>
              </a:bodyPr>
              <a:lstStyle/>
              <a:p>
                <a:pPr>
                  <a:defRPr/>
                </a:pPr>
                <a:endParaRPr lang="fr-FR"/>
              </a:p>
            </p:txBody>
          </p:sp>
          <p:pic>
            <p:nvPicPr>
              <p:cNvPr id="16" name="Image 10">
                <a:extLst>
                  <a:ext uri="{FF2B5EF4-FFF2-40B4-BE49-F238E27FC236}">
                    <a16:creationId xmlns:a16="http://schemas.microsoft.com/office/drawing/2014/main" id="{A7F4A5D6-95E4-41F7-941B-9EA68B63F7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7136" y="1364440"/>
                <a:ext cx="298392" cy="1970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C1ECC21-63C2-4B1B-9F6F-D8A51E7DE0C4}"/>
                  </a:ext>
                </a:extLst>
              </p:cNvPr>
              <p:cNvSpPr/>
              <p:nvPr/>
            </p:nvSpPr>
            <p:spPr bwMode="auto">
              <a:xfrm>
                <a:off x="384627" y="3416888"/>
                <a:ext cx="2057105" cy="25091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Autofit/>
              </a:bodyPr>
              <a:lstStyle/>
              <a:p>
                <a:pPr>
                  <a:defRPr/>
                </a:pPr>
                <a:endParaRPr lang="fr-FR"/>
              </a:p>
            </p:txBody>
          </p:sp>
          <p:pic>
            <p:nvPicPr>
              <p:cNvPr id="18" name="Image 12">
                <a:extLst>
                  <a:ext uri="{FF2B5EF4-FFF2-40B4-BE49-F238E27FC236}">
                    <a16:creationId xmlns:a16="http://schemas.microsoft.com/office/drawing/2014/main" id="{2756AD79-B529-4E31-A155-6642B15A65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6316" y="3364763"/>
                <a:ext cx="2129641" cy="290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" name="Rectangle 30">
              <a:extLst>
                <a:ext uri="{FF2B5EF4-FFF2-40B4-BE49-F238E27FC236}">
                  <a16:creationId xmlns:a16="http://schemas.microsoft.com/office/drawing/2014/main" id="{BB6E4B8E-DAB6-4D7D-BDD8-344CA7C7D4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2458" y="3657834"/>
              <a:ext cx="825897" cy="336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el-GR" altLang="fr-FR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r>
                <a:rPr lang="fr-FR" altLang="fr-FR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 2°</a:t>
              </a:r>
              <a:endParaRPr lang="fr-FR" altLang="fr-FR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3AC6624E-D5A5-4C0B-ADE3-8CBE087CCF7A}"/>
              </a:ext>
            </a:extLst>
          </p:cNvPr>
          <p:cNvSpPr txBox="1"/>
          <p:nvPr/>
        </p:nvSpPr>
        <p:spPr>
          <a:xfrm>
            <a:off x="2417994" y="5813641"/>
            <a:ext cx="85449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 err="1">
                <a:solidFill>
                  <a:srgbClr val="002060"/>
                </a:solidFill>
              </a:rPr>
              <a:t>Current</a:t>
            </a:r>
            <a:r>
              <a:rPr lang="fr-FR" sz="1500" dirty="0">
                <a:solidFill>
                  <a:srgbClr val="002060"/>
                </a:solidFill>
              </a:rPr>
              <a:t> topic: </a:t>
            </a:r>
            <a:r>
              <a:rPr lang="fr-FR" sz="1500" b="1" dirty="0">
                <a:solidFill>
                  <a:srgbClr val="002060"/>
                </a:solidFill>
              </a:rPr>
              <a:t> </a:t>
            </a:r>
            <a:r>
              <a:rPr lang="fr-FR" sz="1500" b="1" dirty="0" err="1">
                <a:solidFill>
                  <a:srgbClr val="002060"/>
                </a:solidFill>
              </a:rPr>
              <a:t>Wavelength</a:t>
            </a:r>
            <a:r>
              <a:rPr lang="fr-FR" sz="1500" b="1" dirty="0">
                <a:solidFill>
                  <a:srgbClr val="002060"/>
                </a:solidFill>
              </a:rPr>
              <a:t> </a:t>
            </a:r>
            <a:r>
              <a:rPr lang="fr-FR" sz="1500" b="1" dirty="0" err="1">
                <a:solidFill>
                  <a:srgbClr val="002060"/>
                </a:solidFill>
              </a:rPr>
              <a:t>tunability</a:t>
            </a:r>
            <a:r>
              <a:rPr lang="fr-FR" sz="1500" b="1" dirty="0">
                <a:solidFill>
                  <a:srgbClr val="002060"/>
                </a:solidFill>
              </a:rPr>
              <a:t> in QD-</a:t>
            </a:r>
            <a:r>
              <a:rPr lang="fr-FR" sz="1500" b="1" dirty="0" err="1">
                <a:solidFill>
                  <a:srgbClr val="002060"/>
                </a:solidFill>
              </a:rPr>
              <a:t>Nanowire</a:t>
            </a:r>
            <a:r>
              <a:rPr lang="fr-FR" sz="1500" b="1" dirty="0">
                <a:solidFill>
                  <a:srgbClr val="002060"/>
                </a:solidFill>
              </a:rPr>
              <a:t> </a:t>
            </a:r>
            <a:r>
              <a:rPr lang="fr-FR" sz="1500" b="1" dirty="0" err="1">
                <a:solidFill>
                  <a:srgbClr val="002060"/>
                </a:solidFill>
              </a:rPr>
              <a:t>based</a:t>
            </a:r>
            <a:r>
              <a:rPr lang="fr-FR" sz="1500" b="1" dirty="0">
                <a:solidFill>
                  <a:srgbClr val="002060"/>
                </a:solidFill>
              </a:rPr>
              <a:t> single photon sources </a:t>
            </a:r>
          </a:p>
          <a:p>
            <a:pPr algn="ctr"/>
            <a:r>
              <a:rPr lang="fr-FR" sz="1500" b="1" dirty="0">
                <a:solidFill>
                  <a:srgbClr val="002060"/>
                </a:solidFill>
              </a:rPr>
              <a:t>ANR SONATE (</a:t>
            </a:r>
            <a:r>
              <a:rPr lang="fr-FR" sz="1500" b="1" dirty="0" err="1">
                <a:solidFill>
                  <a:srgbClr val="002060"/>
                </a:solidFill>
              </a:rPr>
              <a:t>iLM</a:t>
            </a:r>
            <a:r>
              <a:rPr lang="fr-FR" sz="1500" b="1" dirty="0">
                <a:solidFill>
                  <a:srgbClr val="002060"/>
                </a:solidFill>
              </a:rPr>
              <a:t>, Institut Néel, CEA-PHELIQS)</a:t>
            </a:r>
          </a:p>
        </p:txBody>
      </p:sp>
    </p:spTree>
    <p:extLst>
      <p:ext uri="{BB962C8B-B14F-4D97-AF65-F5344CB8AC3E}">
        <p14:creationId xmlns:p14="http://schemas.microsoft.com/office/powerpoint/2010/main" val="21927110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e 27">
            <a:extLst>
              <a:ext uri="{FF2B5EF4-FFF2-40B4-BE49-F238E27FC236}">
                <a16:creationId xmlns:a16="http://schemas.microsoft.com/office/drawing/2014/main" id="{3BDD5F85-44E7-4F2A-9D0A-3EAF55B458E3}"/>
              </a:ext>
            </a:extLst>
          </p:cNvPr>
          <p:cNvGrpSpPr>
            <a:grpSpLocks noChangeAspect="1"/>
          </p:cNvGrpSpPr>
          <p:nvPr/>
        </p:nvGrpSpPr>
        <p:grpSpPr>
          <a:xfrm>
            <a:off x="186752" y="911594"/>
            <a:ext cx="5168055" cy="1444914"/>
            <a:chOff x="-3855464" y="1596964"/>
            <a:chExt cx="5004137" cy="1463135"/>
          </a:xfrm>
        </p:grpSpPr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2684EC40-F8C5-4B10-B6F1-93F0437390FC}"/>
                </a:ext>
              </a:extLst>
            </p:cNvPr>
            <p:cNvPicPr/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50" t="14330" r="18807"/>
            <a:stretch/>
          </p:blipFill>
          <p:spPr bwMode="auto">
            <a:xfrm>
              <a:off x="-116666" y="1707356"/>
              <a:ext cx="1265339" cy="13527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104A4855-6665-482C-85B5-8B2B72542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3855464" y="1596964"/>
              <a:ext cx="3711588" cy="1440160"/>
            </a:xfrm>
            <a:prstGeom prst="rect">
              <a:avLst/>
            </a:prstGeom>
          </p:spPr>
        </p:pic>
      </p:grp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6E9E6-392B-B64A-85D6-1354B0EA1A88}" type="slidenum">
              <a:rPr lang="en-AU" smtClean="0"/>
              <a:pPr/>
              <a:t>5</a:t>
            </a:fld>
            <a:endParaRPr lang="en-AU"/>
          </a:p>
        </p:txBody>
      </p:sp>
      <p:sp>
        <p:nvSpPr>
          <p:cNvPr id="15" name="Text Box 16">
            <a:extLst>
              <a:ext uri="{FF2B5EF4-FFF2-40B4-BE49-F238E27FC236}">
                <a16:creationId xmlns:a16="http://schemas.microsoft.com/office/drawing/2014/main" id="{F82AC63F-82B5-42B8-AA92-200F7F2CA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599" y="69851"/>
            <a:ext cx="9927771" cy="556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ct val="0"/>
              </a:spcBef>
              <a:buClrTx/>
            </a:pPr>
            <a:r>
              <a:rPr lang="en-US" altLang="en-US" sz="3000" b="1" dirty="0">
                <a:solidFill>
                  <a:srgbClr val="FFFFFF"/>
                </a:solidFill>
              </a:rPr>
              <a:t>Color centers in Silicon</a:t>
            </a:r>
            <a:endParaRPr lang="fr-FR" altLang="en-US" sz="3000" b="1" dirty="0">
              <a:solidFill>
                <a:srgbClr val="FFFFFF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CF0ECD9-B096-46A1-B382-5F28515298C8}"/>
              </a:ext>
            </a:extLst>
          </p:cNvPr>
          <p:cNvSpPr txBox="1"/>
          <p:nvPr/>
        </p:nvSpPr>
        <p:spPr>
          <a:xfrm>
            <a:off x="3209090" y="2375537"/>
            <a:ext cx="23696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 err="1"/>
              <a:t>Khouri</a:t>
            </a:r>
            <a:r>
              <a:rPr lang="fr-FR" sz="1100" i="1" dirty="0"/>
              <a:t> et al, J </a:t>
            </a:r>
            <a:r>
              <a:rPr lang="fr-FR" sz="1100" i="1" dirty="0" err="1"/>
              <a:t>Appl</a:t>
            </a:r>
            <a:r>
              <a:rPr lang="fr-FR" sz="1100" i="1" dirty="0"/>
              <a:t> Phys, 2022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EB8328A-8482-4997-A2F7-CF7A84D2F2B9}"/>
              </a:ext>
            </a:extLst>
          </p:cNvPr>
          <p:cNvSpPr txBox="1"/>
          <p:nvPr/>
        </p:nvSpPr>
        <p:spPr>
          <a:xfrm>
            <a:off x="217508" y="2751089"/>
            <a:ext cx="5252659" cy="89255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fr-FR" sz="1300" b="1" dirty="0" err="1"/>
              <a:t>Advantages</a:t>
            </a:r>
            <a:r>
              <a:rPr lang="fr-FR" sz="1300" b="1" dirty="0"/>
              <a:t>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300" dirty="0">
                <a:sym typeface="Wingdings" panose="05000000000000000000" pitchFamily="2" charset="2"/>
              </a:rPr>
              <a:t>Si platform  compatible with microelectronics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300" dirty="0">
                <a:sym typeface="Wingdings" panose="05000000000000000000" pitchFamily="2" charset="2"/>
              </a:rPr>
              <a:t>Single-photon </a:t>
            </a:r>
            <a:r>
              <a:rPr lang="fr-FR" sz="1300" dirty="0" err="1">
                <a:sym typeface="Wingdings" panose="05000000000000000000" pitchFamily="2" charset="2"/>
              </a:rPr>
              <a:t>emitters</a:t>
            </a:r>
            <a:endParaRPr lang="fr-FR" sz="1300" dirty="0">
              <a:sym typeface="Wingdings" panose="05000000000000000000" pitchFamily="2" charset="2"/>
            </a:endParaRPr>
          </a:p>
          <a:p>
            <a:r>
              <a:rPr lang="fr-FR" sz="1300" b="1" dirty="0">
                <a:sym typeface="Wingdings" panose="05000000000000000000" pitchFamily="2" charset="2"/>
              </a:rPr>
              <a:t>	</a:t>
            </a:r>
            <a:r>
              <a:rPr lang="en-US" sz="1300" b="1" dirty="0">
                <a:sym typeface="Wingdings" panose="05000000000000000000" pitchFamily="2" charset="2"/>
              </a:rPr>
              <a:t>Optimal coupling with SOI photonics</a:t>
            </a:r>
            <a:endParaRPr lang="fr-FR" sz="1300" b="1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B49E868B-886C-469D-99F6-428AF112E959}"/>
              </a:ext>
            </a:extLst>
          </p:cNvPr>
          <p:cNvSpPr txBox="1"/>
          <p:nvPr/>
        </p:nvSpPr>
        <p:spPr>
          <a:xfrm>
            <a:off x="5732478" y="5918363"/>
            <a:ext cx="23696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/>
              <a:t>Baron et al, Phys. </a:t>
            </a:r>
            <a:r>
              <a:rPr lang="fr-FR" sz="1100" i="1" dirty="0" err="1"/>
              <a:t>Rev</a:t>
            </a:r>
            <a:r>
              <a:rPr lang="fr-FR" sz="1100" i="1" dirty="0"/>
              <a:t>. </a:t>
            </a:r>
            <a:r>
              <a:rPr lang="fr-FR" sz="1100" i="1" dirty="0" err="1"/>
              <a:t>Lett</a:t>
            </a:r>
            <a:r>
              <a:rPr lang="fr-FR" sz="1100" i="1" dirty="0"/>
              <a:t>. 2021</a:t>
            </a:r>
          </a:p>
        </p:txBody>
      </p:sp>
      <p:sp>
        <p:nvSpPr>
          <p:cNvPr id="41" name="Espace réservé du numéro de diapositive 3">
            <a:extLst>
              <a:ext uri="{FF2B5EF4-FFF2-40B4-BE49-F238E27FC236}">
                <a16:creationId xmlns:a16="http://schemas.microsoft.com/office/drawing/2014/main" id="{77522FDB-414D-4FAA-977B-D81CC5A656D9}"/>
              </a:ext>
            </a:extLst>
          </p:cNvPr>
          <p:cNvSpPr txBox="1">
            <a:spLocks/>
          </p:cNvSpPr>
          <p:nvPr/>
        </p:nvSpPr>
        <p:spPr>
          <a:xfrm>
            <a:off x="9347200" y="0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6F2B2C-B1EF-45CD-8931-22B672417C79}" type="slidenum">
              <a:rPr lang="fr-FR" sz="2400" smtClean="0"/>
              <a:pPr/>
              <a:t>5</a:t>
            </a:fld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86CE090-C0F7-44E1-93BA-746F5FD416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350" t="18056" r="20814" b="18194"/>
          <a:stretch/>
        </p:blipFill>
        <p:spPr>
          <a:xfrm>
            <a:off x="5732478" y="962191"/>
            <a:ext cx="6003037" cy="493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5784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D46383C8-76AA-4A2C-AAA5-66EA3B4799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34" t="3474" r="4586"/>
          <a:stretch/>
        </p:blipFill>
        <p:spPr>
          <a:xfrm>
            <a:off x="5752273" y="1649287"/>
            <a:ext cx="6125946" cy="3666983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3BDD5F85-44E7-4F2A-9D0A-3EAF55B458E3}"/>
              </a:ext>
            </a:extLst>
          </p:cNvPr>
          <p:cNvGrpSpPr>
            <a:grpSpLocks noChangeAspect="1"/>
          </p:cNvGrpSpPr>
          <p:nvPr/>
        </p:nvGrpSpPr>
        <p:grpSpPr>
          <a:xfrm>
            <a:off x="186752" y="911594"/>
            <a:ext cx="5168055" cy="1444914"/>
            <a:chOff x="-3855464" y="1596964"/>
            <a:chExt cx="5004137" cy="1463135"/>
          </a:xfrm>
        </p:grpSpPr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2684EC40-F8C5-4B10-B6F1-93F0437390FC}"/>
                </a:ext>
              </a:extLst>
            </p:cNvPr>
            <p:cNvPicPr/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50" t="14330" r="18807"/>
            <a:stretch/>
          </p:blipFill>
          <p:spPr bwMode="auto">
            <a:xfrm>
              <a:off x="-116666" y="1707356"/>
              <a:ext cx="1265339" cy="13527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104A4855-6665-482C-85B5-8B2B72542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3855464" y="1596964"/>
              <a:ext cx="3711588" cy="1440160"/>
            </a:xfrm>
            <a:prstGeom prst="rect">
              <a:avLst/>
            </a:prstGeom>
          </p:spPr>
        </p:pic>
      </p:grp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6E9E6-392B-B64A-85D6-1354B0EA1A88}" type="slidenum">
              <a:rPr lang="en-AU" smtClean="0"/>
              <a:pPr/>
              <a:t>6</a:t>
            </a:fld>
            <a:endParaRPr lang="en-AU"/>
          </a:p>
        </p:txBody>
      </p:sp>
      <p:sp>
        <p:nvSpPr>
          <p:cNvPr id="15" name="Text Box 16">
            <a:extLst>
              <a:ext uri="{FF2B5EF4-FFF2-40B4-BE49-F238E27FC236}">
                <a16:creationId xmlns:a16="http://schemas.microsoft.com/office/drawing/2014/main" id="{F82AC63F-82B5-42B8-AA92-200F7F2CA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599" y="69851"/>
            <a:ext cx="9927771" cy="556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ct val="0"/>
              </a:spcBef>
              <a:buClrTx/>
            </a:pPr>
            <a:r>
              <a:rPr lang="en-US" altLang="en-US" sz="3000" b="1" dirty="0">
                <a:solidFill>
                  <a:srgbClr val="FFFFFF"/>
                </a:solidFill>
              </a:rPr>
              <a:t>Color centers in Silicon</a:t>
            </a:r>
            <a:endParaRPr lang="fr-FR" altLang="en-US" sz="3000" b="1" dirty="0">
              <a:solidFill>
                <a:srgbClr val="FFFFFF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B378E7A-7944-4E55-B983-752F664BCD04}"/>
              </a:ext>
            </a:extLst>
          </p:cNvPr>
          <p:cNvSpPr txBox="1"/>
          <p:nvPr/>
        </p:nvSpPr>
        <p:spPr>
          <a:xfrm>
            <a:off x="217508" y="5168394"/>
            <a:ext cx="5463742" cy="5693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300" b="1" dirty="0"/>
              <a:t>Collaborations :</a:t>
            </a:r>
          </a:p>
          <a:p>
            <a:r>
              <a:rPr lang="fr-FR" sz="1300" dirty="0"/>
              <a:t>IM2NP et LP3 (Marseille)</a:t>
            </a:r>
            <a:r>
              <a:rPr lang="fr-FR" sz="1200" dirty="0"/>
              <a:t>, </a:t>
            </a:r>
            <a:r>
              <a:rPr lang="fr-FR" sz="1300" dirty="0"/>
              <a:t>L2C (Montpellier), CEA-PHELIQS (Grenoble)</a:t>
            </a:r>
            <a:endParaRPr lang="fr-FR" sz="500" dirty="0"/>
          </a:p>
          <a:p>
            <a:endParaRPr lang="fr-FR" sz="500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CF0ECD9-B096-46A1-B382-5F28515298C8}"/>
              </a:ext>
            </a:extLst>
          </p:cNvPr>
          <p:cNvSpPr txBox="1"/>
          <p:nvPr/>
        </p:nvSpPr>
        <p:spPr>
          <a:xfrm>
            <a:off x="3209090" y="2375537"/>
            <a:ext cx="23696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 err="1"/>
              <a:t>Khouri</a:t>
            </a:r>
            <a:r>
              <a:rPr lang="fr-FR" sz="1100" i="1" dirty="0"/>
              <a:t> et al, J </a:t>
            </a:r>
            <a:r>
              <a:rPr lang="fr-FR" sz="1100" i="1" dirty="0" err="1"/>
              <a:t>Appl</a:t>
            </a:r>
            <a:r>
              <a:rPr lang="fr-FR" sz="1100" i="1" dirty="0"/>
              <a:t> Phys, 2022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EB8328A-8482-4997-A2F7-CF7A84D2F2B9}"/>
              </a:ext>
            </a:extLst>
          </p:cNvPr>
          <p:cNvSpPr txBox="1"/>
          <p:nvPr/>
        </p:nvSpPr>
        <p:spPr>
          <a:xfrm>
            <a:off x="217508" y="2751089"/>
            <a:ext cx="5252659" cy="89255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fr-FR" sz="1300" b="1" dirty="0" err="1"/>
              <a:t>Advantages</a:t>
            </a:r>
            <a:r>
              <a:rPr lang="fr-FR" sz="1300" b="1" dirty="0"/>
              <a:t>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300" dirty="0">
                <a:sym typeface="Wingdings" panose="05000000000000000000" pitchFamily="2" charset="2"/>
              </a:rPr>
              <a:t>Si platform  compatible with microelectronics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300" dirty="0">
                <a:sym typeface="Wingdings" panose="05000000000000000000" pitchFamily="2" charset="2"/>
              </a:rPr>
              <a:t>Single-photon </a:t>
            </a:r>
            <a:r>
              <a:rPr lang="fr-FR" sz="1300" dirty="0" err="1">
                <a:sym typeface="Wingdings" panose="05000000000000000000" pitchFamily="2" charset="2"/>
              </a:rPr>
              <a:t>emitters</a:t>
            </a:r>
            <a:endParaRPr lang="fr-FR" sz="1300" dirty="0">
              <a:sym typeface="Wingdings" panose="05000000000000000000" pitchFamily="2" charset="2"/>
            </a:endParaRPr>
          </a:p>
          <a:p>
            <a:r>
              <a:rPr lang="fr-FR" sz="1300" b="1" dirty="0">
                <a:sym typeface="Wingdings" panose="05000000000000000000" pitchFamily="2" charset="2"/>
              </a:rPr>
              <a:t>	</a:t>
            </a:r>
            <a:r>
              <a:rPr lang="en-US" sz="1300" b="1" dirty="0">
                <a:sym typeface="Wingdings" panose="05000000000000000000" pitchFamily="2" charset="2"/>
              </a:rPr>
              <a:t>Optimal coupling with SOI photonics</a:t>
            </a:r>
            <a:endParaRPr lang="fr-FR" sz="1300" b="1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74B5415-C4AB-4B6B-8284-7159584FA91F}"/>
              </a:ext>
            </a:extLst>
          </p:cNvPr>
          <p:cNvSpPr txBox="1"/>
          <p:nvPr/>
        </p:nvSpPr>
        <p:spPr>
          <a:xfrm>
            <a:off x="217508" y="3871526"/>
            <a:ext cx="5233877" cy="10926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1300" b="1" dirty="0" err="1"/>
              <a:t>Strategy</a:t>
            </a:r>
            <a:r>
              <a:rPr lang="fr-FR" sz="1300" b="1" dirty="0"/>
              <a:t> :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300" b="1" dirty="0" err="1"/>
              <a:t>Deterministic</a:t>
            </a:r>
            <a:r>
              <a:rPr lang="fr-FR" sz="1300" b="1" dirty="0"/>
              <a:t> </a:t>
            </a:r>
            <a:r>
              <a:rPr lang="fr-FR" sz="1300" b="1" dirty="0" err="1"/>
              <a:t>creation</a:t>
            </a:r>
            <a:r>
              <a:rPr lang="fr-FR" sz="1300" b="1" dirty="0"/>
              <a:t>:</a:t>
            </a:r>
          </a:p>
          <a:p>
            <a:r>
              <a:rPr lang="fr-FR" sz="1300" b="1" dirty="0">
                <a:sym typeface="Wingdings" panose="05000000000000000000" pitchFamily="2" charset="2"/>
              </a:rPr>
              <a:t>		</a:t>
            </a:r>
            <a:r>
              <a:rPr lang="fr-FR" sz="1300" dirty="0">
                <a:sym typeface="Wingdings" panose="05000000000000000000" pitchFamily="2" charset="2"/>
              </a:rPr>
              <a:t> FIB, laser irradiation, RIE…</a:t>
            </a:r>
          </a:p>
          <a:p>
            <a:r>
              <a:rPr lang="fr-FR" sz="1300" b="1" dirty="0"/>
              <a:t>2.     </a:t>
            </a:r>
            <a:r>
              <a:rPr lang="fr-FR" sz="1300" b="1" dirty="0" err="1"/>
              <a:t>Integration</a:t>
            </a:r>
            <a:r>
              <a:rPr lang="fr-FR" sz="1300" b="1" dirty="0"/>
              <a:t> </a:t>
            </a:r>
            <a:r>
              <a:rPr lang="fr-FR" sz="1300" b="1" dirty="0" err="1"/>
              <a:t>into</a:t>
            </a:r>
            <a:r>
              <a:rPr lang="fr-FR" sz="1300" b="1" dirty="0"/>
              <a:t> </a:t>
            </a:r>
            <a:r>
              <a:rPr lang="fr-FR" sz="1300" b="1" dirty="0" err="1"/>
              <a:t>photonic</a:t>
            </a:r>
            <a:r>
              <a:rPr lang="fr-FR" sz="1300" b="1" dirty="0"/>
              <a:t> nanostructures</a:t>
            </a:r>
            <a:endParaRPr lang="fr-FR" sz="1300" dirty="0"/>
          </a:p>
          <a:p>
            <a:pPr lvl="1"/>
            <a:r>
              <a:rPr lang="fr-FR" sz="1300" dirty="0">
                <a:sym typeface="Wingdings" panose="05000000000000000000" pitchFamily="2" charset="2"/>
              </a:rPr>
              <a:t>		 High </a:t>
            </a:r>
            <a:r>
              <a:rPr lang="fr-FR" sz="1300" dirty="0" err="1">
                <a:sym typeface="Wingdings" panose="05000000000000000000" pitchFamily="2" charset="2"/>
              </a:rPr>
              <a:t>Brightness</a:t>
            </a:r>
            <a:r>
              <a:rPr lang="fr-FR" sz="1300" dirty="0">
                <a:sym typeface="Wingdings" panose="05000000000000000000" pitchFamily="2" charset="2"/>
              </a:rPr>
              <a:t>, </a:t>
            </a:r>
            <a:r>
              <a:rPr lang="fr-FR" sz="1300" dirty="0" err="1">
                <a:sym typeface="Wingdings" panose="05000000000000000000" pitchFamily="2" charset="2"/>
              </a:rPr>
              <a:t>Purity</a:t>
            </a:r>
            <a:r>
              <a:rPr lang="fr-FR" sz="1300" dirty="0">
                <a:sym typeface="Wingdings" panose="05000000000000000000" pitchFamily="2" charset="2"/>
              </a:rPr>
              <a:t>,…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B49E868B-886C-469D-99F6-428AF112E959}"/>
              </a:ext>
            </a:extLst>
          </p:cNvPr>
          <p:cNvSpPr txBox="1"/>
          <p:nvPr/>
        </p:nvSpPr>
        <p:spPr>
          <a:xfrm>
            <a:off x="6147875" y="5373500"/>
            <a:ext cx="23696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 err="1"/>
              <a:t>Zadeh</a:t>
            </a:r>
            <a:r>
              <a:rPr lang="fr-FR" sz="1100" i="1" dirty="0"/>
              <a:t> et al, </a:t>
            </a:r>
            <a:r>
              <a:rPr lang="fr-FR" sz="1100" i="1" dirty="0" err="1"/>
              <a:t>Appl</a:t>
            </a:r>
            <a:r>
              <a:rPr lang="fr-FR" sz="1100" i="1" dirty="0"/>
              <a:t>. Phys. </a:t>
            </a:r>
            <a:r>
              <a:rPr lang="fr-FR" sz="1100" i="1" dirty="0" err="1"/>
              <a:t>Lett</a:t>
            </a:r>
            <a:r>
              <a:rPr lang="fr-FR" sz="1100" i="1" dirty="0"/>
              <a:t>., 2021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CE77269-C0F2-478E-817C-11C2201E296F}"/>
              </a:ext>
            </a:extLst>
          </p:cNvPr>
          <p:cNvGrpSpPr/>
          <p:nvPr/>
        </p:nvGrpSpPr>
        <p:grpSpPr>
          <a:xfrm>
            <a:off x="6152879" y="2955855"/>
            <a:ext cx="336699" cy="2072487"/>
            <a:chOff x="6194909" y="3806937"/>
            <a:chExt cx="247396" cy="1930844"/>
          </a:xfrm>
        </p:grpSpPr>
        <p:sp>
          <p:nvSpPr>
            <p:cNvPr id="33" name="Rectangle : coins arrondis 32">
              <a:extLst>
                <a:ext uri="{FF2B5EF4-FFF2-40B4-BE49-F238E27FC236}">
                  <a16:creationId xmlns:a16="http://schemas.microsoft.com/office/drawing/2014/main" id="{2D52A1A3-802C-4D5D-8660-00EEDA1E0A6F}"/>
                </a:ext>
              </a:extLst>
            </p:cNvPr>
            <p:cNvSpPr/>
            <p:nvPr/>
          </p:nvSpPr>
          <p:spPr>
            <a:xfrm>
              <a:off x="6228943" y="4444650"/>
              <a:ext cx="87596" cy="75410"/>
            </a:xfrm>
            <a:prstGeom prst="round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id="{61B51CF6-BED8-433E-BF6E-A821EBECFC27}"/>
                </a:ext>
              </a:extLst>
            </p:cNvPr>
            <p:cNvSpPr/>
            <p:nvPr/>
          </p:nvSpPr>
          <p:spPr>
            <a:xfrm>
              <a:off x="6212666" y="4250821"/>
              <a:ext cx="87596" cy="75410"/>
            </a:xfrm>
            <a:prstGeom prst="round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A546D836-DCDC-414B-847B-7307534B2DA7}"/>
                </a:ext>
              </a:extLst>
            </p:cNvPr>
            <p:cNvSpPr/>
            <p:nvPr/>
          </p:nvSpPr>
          <p:spPr>
            <a:xfrm>
              <a:off x="6265930" y="4783481"/>
              <a:ext cx="87596" cy="75410"/>
            </a:xfrm>
            <a:prstGeom prst="round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3607678D-E410-40AE-BFA2-73F05EFEB416}"/>
                </a:ext>
              </a:extLst>
            </p:cNvPr>
            <p:cNvSpPr/>
            <p:nvPr/>
          </p:nvSpPr>
          <p:spPr>
            <a:xfrm>
              <a:off x="6283687" y="5005426"/>
              <a:ext cx="87596" cy="75410"/>
            </a:xfrm>
            <a:prstGeom prst="round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 : coins arrondis 36">
              <a:extLst>
                <a:ext uri="{FF2B5EF4-FFF2-40B4-BE49-F238E27FC236}">
                  <a16:creationId xmlns:a16="http://schemas.microsoft.com/office/drawing/2014/main" id="{CBD88C8B-3E22-4F4C-9DE4-58B019475E68}"/>
                </a:ext>
              </a:extLst>
            </p:cNvPr>
            <p:cNvSpPr/>
            <p:nvPr/>
          </p:nvSpPr>
          <p:spPr>
            <a:xfrm>
              <a:off x="6203789" y="3975612"/>
              <a:ext cx="87596" cy="75410"/>
            </a:xfrm>
            <a:prstGeom prst="round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5C0BE58B-F4B6-4AE4-A3E1-758BCC08212A}"/>
                </a:ext>
              </a:extLst>
            </p:cNvPr>
            <p:cNvSpPr/>
            <p:nvPr/>
          </p:nvSpPr>
          <p:spPr>
            <a:xfrm>
              <a:off x="6194909" y="3806937"/>
              <a:ext cx="87596" cy="75410"/>
            </a:xfrm>
            <a:prstGeom prst="round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 : coins arrondis 38">
              <a:extLst>
                <a:ext uri="{FF2B5EF4-FFF2-40B4-BE49-F238E27FC236}">
                  <a16:creationId xmlns:a16="http://schemas.microsoft.com/office/drawing/2014/main" id="{DEF06B19-17AF-4E12-9D75-8437BB9FB52D}"/>
                </a:ext>
              </a:extLst>
            </p:cNvPr>
            <p:cNvSpPr/>
            <p:nvPr/>
          </p:nvSpPr>
          <p:spPr>
            <a:xfrm>
              <a:off x="6319199" y="5387163"/>
              <a:ext cx="87596" cy="75410"/>
            </a:xfrm>
            <a:prstGeom prst="round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ctangle : coins arrondis 39">
              <a:extLst>
                <a:ext uri="{FF2B5EF4-FFF2-40B4-BE49-F238E27FC236}">
                  <a16:creationId xmlns:a16="http://schemas.microsoft.com/office/drawing/2014/main" id="{A44F65B2-4C78-4253-928E-E3E98C93C9EB}"/>
                </a:ext>
              </a:extLst>
            </p:cNvPr>
            <p:cNvSpPr/>
            <p:nvPr/>
          </p:nvSpPr>
          <p:spPr>
            <a:xfrm>
              <a:off x="6354709" y="5662371"/>
              <a:ext cx="87596" cy="75410"/>
            </a:xfrm>
            <a:prstGeom prst="round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1" name="Espace réservé du numéro de diapositive 3">
            <a:extLst>
              <a:ext uri="{FF2B5EF4-FFF2-40B4-BE49-F238E27FC236}">
                <a16:creationId xmlns:a16="http://schemas.microsoft.com/office/drawing/2014/main" id="{77522FDB-414D-4FAA-977B-D81CC5A656D9}"/>
              </a:ext>
            </a:extLst>
          </p:cNvPr>
          <p:cNvSpPr txBox="1">
            <a:spLocks/>
          </p:cNvSpPr>
          <p:nvPr/>
        </p:nvSpPr>
        <p:spPr>
          <a:xfrm>
            <a:off x="9347200" y="0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6F2B2C-B1EF-45CD-8931-22B672417C79}" type="slidenum">
              <a:rPr lang="fr-FR" sz="2400" smtClean="0"/>
              <a:pPr/>
              <a:t>6</a:t>
            </a:fld>
            <a:endParaRPr lang="fr-FR" sz="2400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9AD963FC-A6CD-4E94-B786-52C9E8C94D17}"/>
              </a:ext>
            </a:extLst>
          </p:cNvPr>
          <p:cNvSpPr txBox="1"/>
          <p:nvPr/>
        </p:nvSpPr>
        <p:spPr>
          <a:xfrm>
            <a:off x="3094393" y="5828514"/>
            <a:ext cx="1907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ANR POINTCOM </a:t>
            </a:r>
          </a:p>
          <a:p>
            <a:r>
              <a:rPr lang="fr-FR" sz="1400" b="1" dirty="0"/>
              <a:t>ANR WOUAH</a:t>
            </a:r>
          </a:p>
        </p:txBody>
      </p:sp>
    </p:spTree>
    <p:extLst>
      <p:ext uri="{BB962C8B-B14F-4D97-AF65-F5344CB8AC3E}">
        <p14:creationId xmlns:p14="http://schemas.microsoft.com/office/powerpoint/2010/main" val="4169369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6E9E6-392B-B64A-85D6-1354B0EA1A88}" type="slidenum">
              <a:rPr lang="en-AU" smtClean="0"/>
              <a:pPr/>
              <a:t>7</a:t>
            </a:fld>
            <a:endParaRPr lang="en-AU"/>
          </a:p>
        </p:txBody>
      </p:sp>
      <p:sp>
        <p:nvSpPr>
          <p:cNvPr id="15" name="Text Box 16">
            <a:extLst>
              <a:ext uri="{FF2B5EF4-FFF2-40B4-BE49-F238E27FC236}">
                <a16:creationId xmlns:a16="http://schemas.microsoft.com/office/drawing/2014/main" id="{F82AC63F-82B5-42B8-AA92-200F7F2CA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599" y="69851"/>
            <a:ext cx="9927771" cy="556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ct val="0"/>
              </a:spcBef>
              <a:buClrTx/>
            </a:pPr>
            <a:r>
              <a:rPr lang="en-US" altLang="en-US" sz="3000" b="1" dirty="0">
                <a:solidFill>
                  <a:srgbClr val="FFFFFF"/>
                </a:solidFill>
              </a:rPr>
              <a:t>Color centers in Silicon at INL</a:t>
            </a:r>
            <a:endParaRPr lang="fr-FR" altLang="en-US" sz="3000" b="1" dirty="0">
              <a:solidFill>
                <a:srgbClr val="FFFFFF"/>
              </a:solidFill>
            </a:endParaRPr>
          </a:p>
        </p:txBody>
      </p:sp>
      <p:sp>
        <p:nvSpPr>
          <p:cNvPr id="41" name="Espace réservé du numéro de diapositive 3">
            <a:extLst>
              <a:ext uri="{FF2B5EF4-FFF2-40B4-BE49-F238E27FC236}">
                <a16:creationId xmlns:a16="http://schemas.microsoft.com/office/drawing/2014/main" id="{77522FDB-414D-4FAA-977B-D81CC5A656D9}"/>
              </a:ext>
            </a:extLst>
          </p:cNvPr>
          <p:cNvSpPr txBox="1">
            <a:spLocks/>
          </p:cNvSpPr>
          <p:nvPr/>
        </p:nvSpPr>
        <p:spPr>
          <a:xfrm>
            <a:off x="9347200" y="0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6F2B2C-B1EF-45CD-8931-22B672417C79}" type="slidenum">
              <a:rPr lang="fr-FR" sz="2400" smtClean="0"/>
              <a:pPr/>
              <a:t>7</a:t>
            </a:fld>
            <a:endParaRPr lang="fr-FR" sz="2400" dirty="0"/>
          </a:p>
        </p:txBody>
      </p:sp>
      <p:pic>
        <p:nvPicPr>
          <p:cNvPr id="6" name="Espace réservé du contenu 12">
            <a:extLst>
              <a:ext uri="{FF2B5EF4-FFF2-40B4-BE49-F238E27FC236}">
                <a16:creationId xmlns:a16="http://schemas.microsoft.com/office/drawing/2014/main" id="{BED2F652-DB8B-4A68-9066-93968E6AAB3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09646" y="1118927"/>
            <a:ext cx="3425962" cy="2584497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E9A83694-6B9C-42A1-8E2B-36237AD052F8}"/>
              </a:ext>
            </a:extLst>
          </p:cNvPr>
          <p:cNvGrpSpPr/>
          <p:nvPr/>
        </p:nvGrpSpPr>
        <p:grpSpPr>
          <a:xfrm>
            <a:off x="5868292" y="3590516"/>
            <a:ext cx="5913789" cy="2813033"/>
            <a:chOff x="5868292" y="3590516"/>
            <a:chExt cx="5913789" cy="2813033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8068B0F7-C968-4BA9-8D4F-1E74D77CE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68292" y="3590516"/>
              <a:ext cx="2736247" cy="2439876"/>
            </a:xfrm>
            <a:prstGeom prst="rect">
              <a:avLst/>
            </a:prstGeom>
          </p:spPr>
        </p:pic>
        <p:pic>
          <p:nvPicPr>
            <p:cNvPr id="18" name="Espace réservé du contenu 6">
              <a:extLst>
                <a:ext uri="{FF2B5EF4-FFF2-40B4-BE49-F238E27FC236}">
                  <a16:creationId xmlns:a16="http://schemas.microsoft.com/office/drawing/2014/main" id="{0C7D39FB-B63B-445E-B68D-738E56D51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72986" y="3608022"/>
              <a:ext cx="2909095" cy="2404863"/>
            </a:xfrm>
            <a:prstGeom prst="rect">
              <a:avLst/>
            </a:prstGeom>
          </p:spPr>
        </p:pic>
        <p:sp>
          <p:nvSpPr>
            <p:cNvPr id="21" name="Google Shape;86;p13">
              <a:extLst>
                <a:ext uri="{FF2B5EF4-FFF2-40B4-BE49-F238E27FC236}">
                  <a16:creationId xmlns:a16="http://schemas.microsoft.com/office/drawing/2014/main" id="{50ED4680-7216-4A3F-8173-3C1B87E23587}"/>
                </a:ext>
              </a:extLst>
            </p:cNvPr>
            <p:cNvSpPr txBox="1">
              <a:spLocks/>
            </p:cNvSpPr>
            <p:nvPr/>
          </p:nvSpPr>
          <p:spPr>
            <a:xfrm>
              <a:off x="6756433" y="6088064"/>
              <a:ext cx="4233106" cy="315485"/>
            </a:xfrm>
            <a:prstGeom prst="rect">
              <a:avLst/>
            </a:prstGeom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fr-FR" sz="1200" i="1" dirty="0">
                  <a:solidFill>
                    <a:schemeClr val="tx1"/>
                  </a:solidFill>
                  <a:latin typeface="+mj-lt"/>
                </a:rPr>
                <a:t>M. Khoury et al, Adv. Optical Mater. 2201295 (2022)</a:t>
              </a:r>
              <a:endParaRPr lang="it-IT" sz="1200" i="1" dirty="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1AC24406-A4E6-4E72-AE27-8CB46E35FA93}"/>
              </a:ext>
            </a:extLst>
          </p:cNvPr>
          <p:cNvGrpSpPr/>
          <p:nvPr/>
        </p:nvGrpSpPr>
        <p:grpSpPr>
          <a:xfrm>
            <a:off x="141468" y="1122824"/>
            <a:ext cx="7059301" cy="5286628"/>
            <a:chOff x="141468" y="1122824"/>
            <a:chExt cx="7059301" cy="5286628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A48050C1-1580-4530-ADD3-F73A47AE83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0" b="5819"/>
            <a:stretch/>
          </p:blipFill>
          <p:spPr>
            <a:xfrm>
              <a:off x="3754775" y="1122824"/>
              <a:ext cx="3445994" cy="2237174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05E54A1E-D6FA-4203-8430-CE45F338E8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15" b="5276"/>
            <a:stretch/>
          </p:blipFill>
          <p:spPr>
            <a:xfrm>
              <a:off x="141468" y="3711437"/>
              <a:ext cx="3445995" cy="224618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A580C58-2AA7-4B54-ABF0-265ABC0D2497}"/>
                </a:ext>
              </a:extLst>
            </p:cNvPr>
            <p:cNvSpPr/>
            <p:nvPr/>
          </p:nvSpPr>
          <p:spPr>
            <a:xfrm>
              <a:off x="5190944" y="1249200"/>
              <a:ext cx="149432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600" dirty="0">
                  <a:solidFill>
                    <a:srgbClr val="003060"/>
                  </a:solidFill>
                  <a:latin typeface="Roboto Regular"/>
                </a:rPr>
                <a:t>Si non modifié</a:t>
              </a:r>
              <a:endParaRPr lang="en-US" sz="1600" dirty="0">
                <a:solidFill>
                  <a:srgbClr val="003060"/>
                </a:solidFill>
                <a:latin typeface="Roboto Regular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B3B688D-DC63-4FEF-9124-8120ABA78EEB}"/>
                </a:ext>
              </a:extLst>
            </p:cNvPr>
            <p:cNvSpPr/>
            <p:nvPr/>
          </p:nvSpPr>
          <p:spPr>
            <a:xfrm>
              <a:off x="472831" y="3872646"/>
              <a:ext cx="17022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600" dirty="0">
                  <a:solidFill>
                    <a:srgbClr val="003060"/>
                  </a:solidFill>
                  <a:latin typeface="Roboto Regular"/>
                </a:rPr>
                <a:t>Recristallisation</a:t>
              </a:r>
              <a:endParaRPr lang="en-US" sz="1600" dirty="0">
                <a:solidFill>
                  <a:srgbClr val="003060"/>
                </a:solidFill>
                <a:latin typeface="Roboto Regular"/>
              </a:endParaRPr>
            </a:p>
          </p:txBody>
        </p:sp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E0D58805-DAED-402D-9F57-E1171921FE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05748" y="1507504"/>
              <a:ext cx="1459720" cy="366404"/>
            </a:xfrm>
            <a:prstGeom prst="straightConnector1">
              <a:avLst/>
            </a:prstGeom>
            <a:ln>
              <a:headEnd type="oval"/>
              <a:tailEnd type="non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B2FF8860-C5E2-4169-80EC-7AADC3958507}"/>
                </a:ext>
              </a:extLst>
            </p:cNvPr>
            <p:cNvCxnSpPr>
              <a:cxnSpLocks/>
            </p:cNvCxnSpPr>
            <p:nvPr/>
          </p:nvCxnSpPr>
          <p:spPr>
            <a:xfrm>
              <a:off x="1864466" y="2547526"/>
              <a:ext cx="949755" cy="1536202"/>
            </a:xfrm>
            <a:prstGeom prst="straightConnector1">
              <a:avLst/>
            </a:prstGeom>
            <a:ln>
              <a:headEnd type="oval"/>
              <a:tailEnd type="non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0" name="Google Shape;86;p13">
              <a:extLst>
                <a:ext uri="{FF2B5EF4-FFF2-40B4-BE49-F238E27FC236}">
                  <a16:creationId xmlns:a16="http://schemas.microsoft.com/office/drawing/2014/main" id="{D3474EB5-EF95-4D27-8835-5B2578DF58C3}"/>
                </a:ext>
              </a:extLst>
            </p:cNvPr>
            <p:cNvSpPr txBox="1">
              <a:spLocks/>
            </p:cNvSpPr>
            <p:nvPr/>
          </p:nvSpPr>
          <p:spPr>
            <a:xfrm>
              <a:off x="1571447" y="6093967"/>
              <a:ext cx="4366657" cy="315485"/>
            </a:xfrm>
            <a:prstGeom prst="rect">
              <a:avLst/>
            </a:prstGeom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fr-FR" sz="1200" i="1" dirty="0">
                  <a:solidFill>
                    <a:schemeClr val="tx1"/>
                  </a:solidFill>
                  <a:latin typeface="+mj-lt"/>
                </a:rPr>
                <a:t>H. </a:t>
              </a:r>
              <a:r>
                <a:rPr lang="fr-FR" sz="1200" i="1" dirty="0" err="1">
                  <a:solidFill>
                    <a:schemeClr val="tx1"/>
                  </a:solidFill>
                  <a:latin typeface="+mj-lt"/>
                </a:rPr>
                <a:t>Quard</a:t>
              </a:r>
              <a:r>
                <a:rPr lang="fr-FR" sz="1200" i="1" dirty="0">
                  <a:solidFill>
                    <a:schemeClr val="tx1"/>
                  </a:solidFill>
                  <a:latin typeface="+mj-lt"/>
                </a:rPr>
                <a:t> et al, Phys. </a:t>
              </a:r>
              <a:r>
                <a:rPr lang="fr-FR" sz="1200" i="1" dirty="0" err="1">
                  <a:solidFill>
                    <a:schemeClr val="tx1"/>
                  </a:solidFill>
                  <a:latin typeface="+mj-lt"/>
                </a:rPr>
                <a:t>Rev</a:t>
              </a:r>
              <a:r>
                <a:rPr lang="fr-FR" sz="1200" i="1" dirty="0">
                  <a:solidFill>
                    <a:schemeClr val="tx1"/>
                  </a:solidFill>
                  <a:latin typeface="+mj-lt"/>
                </a:rPr>
                <a:t>. </a:t>
              </a:r>
              <a:r>
                <a:rPr lang="fr-FR" sz="1200" i="1" dirty="0" err="1">
                  <a:solidFill>
                    <a:schemeClr val="tx1"/>
                  </a:solidFill>
                  <a:latin typeface="+mj-lt"/>
                </a:rPr>
                <a:t>Applied</a:t>
              </a:r>
              <a:r>
                <a:rPr lang="fr-FR" sz="1200" i="1" dirty="0">
                  <a:solidFill>
                    <a:schemeClr val="tx1"/>
                  </a:solidFill>
                  <a:latin typeface="+mj-lt"/>
                </a:rPr>
                <a:t> 21, 044014 (2024)</a:t>
              </a:r>
              <a:endParaRPr lang="it-IT" sz="1200" i="1" dirty="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24" name="Google Shape;86;p13">
            <a:extLst>
              <a:ext uri="{FF2B5EF4-FFF2-40B4-BE49-F238E27FC236}">
                <a16:creationId xmlns:a16="http://schemas.microsoft.com/office/drawing/2014/main" id="{7670B0A8-81EA-4940-B0E5-6082A3E545B6}"/>
              </a:ext>
            </a:extLst>
          </p:cNvPr>
          <p:cNvSpPr txBox="1">
            <a:spLocks/>
          </p:cNvSpPr>
          <p:nvPr/>
        </p:nvSpPr>
        <p:spPr>
          <a:xfrm>
            <a:off x="263090" y="821504"/>
            <a:ext cx="5391747" cy="32214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sz="1600" b="1" dirty="0" err="1">
                <a:solidFill>
                  <a:srgbClr val="0000FF"/>
                </a:solidFill>
                <a:latin typeface="+mj-lt"/>
              </a:rPr>
              <a:t>Color</a:t>
            </a:r>
            <a:r>
              <a:rPr lang="fr-FR" sz="16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fr-FR" sz="1600" b="1" dirty="0" err="1">
                <a:solidFill>
                  <a:srgbClr val="0000FF"/>
                </a:solidFill>
                <a:latin typeface="+mj-lt"/>
              </a:rPr>
              <a:t>centered</a:t>
            </a:r>
            <a:r>
              <a:rPr lang="fr-FR" sz="16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fr-FR" sz="1600" b="1" dirty="0" err="1">
                <a:solidFill>
                  <a:srgbClr val="0000FF"/>
                </a:solidFill>
                <a:latin typeface="+mj-lt"/>
              </a:rPr>
              <a:t>induced</a:t>
            </a:r>
            <a:r>
              <a:rPr lang="fr-FR" sz="1600" b="1" dirty="0">
                <a:solidFill>
                  <a:srgbClr val="0000FF"/>
                </a:solidFill>
                <a:latin typeface="+mj-lt"/>
              </a:rPr>
              <a:t> by laser </a:t>
            </a:r>
            <a:r>
              <a:rPr lang="fr-FR" sz="1600" b="1" dirty="0" err="1">
                <a:solidFill>
                  <a:srgbClr val="0000FF"/>
                </a:solidFill>
                <a:latin typeface="+mj-lt"/>
              </a:rPr>
              <a:t>annealing</a:t>
            </a:r>
            <a:endParaRPr lang="fr-FR" sz="1600" b="1" dirty="0">
              <a:solidFill>
                <a:srgbClr val="0000FF"/>
              </a:solidFill>
              <a:latin typeface="+mj-lt"/>
            </a:endParaRPr>
          </a:p>
          <a:p>
            <a:endParaRPr lang="fr-FR" sz="1600" b="1" dirty="0">
              <a:solidFill>
                <a:schemeClr val="tx1"/>
              </a:solidFill>
              <a:latin typeface="+mj-lt"/>
            </a:endParaRPr>
          </a:p>
          <a:p>
            <a:endParaRPr lang="fr-FR" sz="1600" b="1" dirty="0">
              <a:solidFill>
                <a:schemeClr val="tx1"/>
              </a:solidFill>
              <a:latin typeface="+mj-lt"/>
            </a:endParaRPr>
          </a:p>
          <a:p>
            <a:pPr algn="ctr"/>
            <a:endParaRPr lang="fr-FR" sz="1600" b="1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35B3B86E-D7F8-4B12-ADC8-BC9A7F2CB556}"/>
              </a:ext>
            </a:extLst>
          </p:cNvPr>
          <p:cNvGrpSpPr/>
          <p:nvPr/>
        </p:nvGrpSpPr>
        <p:grpSpPr>
          <a:xfrm>
            <a:off x="7294859" y="826157"/>
            <a:ext cx="4897141" cy="2836534"/>
            <a:chOff x="7294859" y="826157"/>
            <a:chExt cx="4897141" cy="2836534"/>
          </a:xfrm>
        </p:grpSpPr>
        <p:sp>
          <p:nvSpPr>
            <p:cNvPr id="23" name="Google Shape;86;p13">
              <a:extLst>
                <a:ext uri="{FF2B5EF4-FFF2-40B4-BE49-F238E27FC236}">
                  <a16:creationId xmlns:a16="http://schemas.microsoft.com/office/drawing/2014/main" id="{B0254197-7D41-43B8-A305-C4B5B1DE42C1}"/>
                </a:ext>
              </a:extLst>
            </p:cNvPr>
            <p:cNvSpPr txBox="1">
              <a:spLocks/>
            </p:cNvSpPr>
            <p:nvPr/>
          </p:nvSpPr>
          <p:spPr>
            <a:xfrm>
              <a:off x="9720392" y="3347206"/>
              <a:ext cx="2471608" cy="315485"/>
            </a:xfrm>
            <a:prstGeom prst="rect">
              <a:avLst/>
            </a:prstGeom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fr-FR" sz="1200" i="1" dirty="0">
                  <a:solidFill>
                    <a:schemeClr val="tx1"/>
                  </a:solidFill>
                  <a:latin typeface="+mj-lt"/>
                </a:rPr>
                <a:t>M. Khoury, PhD </a:t>
              </a:r>
              <a:r>
                <a:rPr lang="fr-FR" sz="1200" i="1" dirty="0" err="1">
                  <a:solidFill>
                    <a:schemeClr val="tx1"/>
                  </a:solidFill>
                  <a:latin typeface="+mj-lt"/>
                </a:rPr>
                <a:t>Thesis</a:t>
              </a:r>
              <a:r>
                <a:rPr lang="fr-FR" sz="1200" i="1" dirty="0">
                  <a:solidFill>
                    <a:schemeClr val="tx1"/>
                  </a:solidFill>
                  <a:latin typeface="+mj-lt"/>
                </a:rPr>
                <a:t> (2022)</a:t>
              </a:r>
              <a:endParaRPr lang="it-IT" sz="1200" i="1" dirty="0">
                <a:solidFill>
                  <a:schemeClr val="tx1"/>
                </a:solidFill>
                <a:latin typeface="+mj-lt"/>
              </a:endParaRPr>
            </a:p>
          </p:txBody>
        </p:sp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75453EFF-7CFF-406F-B0FF-E39847BFB52E}"/>
                </a:ext>
              </a:extLst>
            </p:cNvPr>
            <p:cNvGrpSpPr/>
            <p:nvPr/>
          </p:nvGrpSpPr>
          <p:grpSpPr>
            <a:xfrm>
              <a:off x="7294859" y="826157"/>
              <a:ext cx="4725505" cy="2546516"/>
              <a:chOff x="7294859" y="826157"/>
              <a:chExt cx="4725505" cy="2546516"/>
            </a:xfrm>
          </p:grpSpPr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id="{9D13BEB1-0693-427D-A4B3-43B5BBFBCF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5030" y="1342576"/>
                <a:ext cx="1632806" cy="1990424"/>
              </a:xfrm>
              <a:prstGeom prst="rect">
                <a:avLst/>
              </a:prstGeom>
            </p:spPr>
          </p:pic>
          <p:pic>
            <p:nvPicPr>
              <p:cNvPr id="14" name="Image 13">
                <a:extLst>
                  <a:ext uri="{FF2B5EF4-FFF2-40B4-BE49-F238E27FC236}">
                    <a16:creationId xmlns:a16="http://schemas.microsoft.com/office/drawing/2014/main" id="{8C316917-7187-4698-AE0F-4D51440759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238230" y="1383651"/>
                <a:ext cx="2644124" cy="1989022"/>
              </a:xfrm>
              <a:prstGeom prst="rect">
                <a:avLst/>
              </a:prstGeom>
            </p:spPr>
          </p:pic>
          <p:sp>
            <p:nvSpPr>
              <p:cNvPr id="25" name="Google Shape;86;p13">
                <a:extLst>
                  <a:ext uri="{FF2B5EF4-FFF2-40B4-BE49-F238E27FC236}">
                    <a16:creationId xmlns:a16="http://schemas.microsoft.com/office/drawing/2014/main" id="{F590BC3C-B429-4EE1-89DC-F0F7C731250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94859" y="826157"/>
                <a:ext cx="4725505" cy="322146"/>
              </a:xfrm>
              <a:prstGeom prst="rect">
                <a:avLst/>
              </a:prstGeom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r>
                  <a:rPr lang="fr-FR" sz="1600" b="1" dirty="0" err="1">
                    <a:solidFill>
                      <a:srgbClr val="0000FF"/>
                    </a:solidFill>
                    <a:latin typeface="+mj-lt"/>
                  </a:rPr>
                  <a:t>Optimization</a:t>
                </a:r>
                <a:r>
                  <a:rPr lang="fr-FR" sz="1600" b="1" dirty="0">
                    <a:solidFill>
                      <a:srgbClr val="0000FF"/>
                    </a:solidFill>
                    <a:latin typeface="+mj-lt"/>
                  </a:rPr>
                  <a:t> of the Far </a:t>
                </a:r>
                <a:r>
                  <a:rPr lang="fr-FR" sz="1600" b="1" dirty="0" err="1">
                    <a:solidFill>
                      <a:srgbClr val="0000FF"/>
                    </a:solidFill>
                    <a:latin typeface="+mj-lt"/>
                  </a:rPr>
                  <a:t>field</a:t>
                </a:r>
                <a:r>
                  <a:rPr lang="fr-FR" sz="1600" b="1" dirty="0">
                    <a:solidFill>
                      <a:srgbClr val="0000FF"/>
                    </a:solidFill>
                    <a:latin typeface="+mj-lt"/>
                  </a:rPr>
                  <a:t> radiation pattern</a:t>
                </a:r>
              </a:p>
              <a:p>
                <a:endParaRPr lang="fr-FR" sz="1600" b="1" dirty="0">
                  <a:solidFill>
                    <a:schemeClr val="tx1"/>
                  </a:solidFill>
                  <a:latin typeface="+mj-lt"/>
                </a:endParaRPr>
              </a:p>
              <a:p>
                <a:endParaRPr lang="fr-FR" sz="1600" b="1" dirty="0">
                  <a:solidFill>
                    <a:schemeClr val="tx1"/>
                  </a:solidFill>
                  <a:latin typeface="+mj-lt"/>
                </a:endParaRPr>
              </a:p>
              <a:p>
                <a:pPr algn="ctr"/>
                <a:endParaRPr lang="fr-FR" sz="1600" b="1" dirty="0">
                  <a:solidFill>
                    <a:schemeClr val="tx1"/>
                  </a:solidFill>
                  <a:latin typeface="+mj-lt"/>
                </a:endParaRPr>
              </a:p>
            </p:txBody>
          </p:sp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9ACB0EE-6411-439F-A57E-E3101889FE59}"/>
              </a:ext>
            </a:extLst>
          </p:cNvPr>
          <p:cNvSpPr/>
          <p:nvPr/>
        </p:nvSpPr>
        <p:spPr>
          <a:xfrm>
            <a:off x="3735608" y="3380304"/>
            <a:ext cx="21531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/>
              <a:t>Collab.: LP3 (Marseille)</a:t>
            </a:r>
            <a:endParaRPr lang="en-US" sz="1400" b="1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FF472C9-3E3B-400D-965F-CF98B384C435}"/>
              </a:ext>
            </a:extLst>
          </p:cNvPr>
          <p:cNvSpPr/>
          <p:nvPr/>
        </p:nvSpPr>
        <p:spPr>
          <a:xfrm>
            <a:off x="9512859" y="1154583"/>
            <a:ext cx="23694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/>
              <a:t>Collab.: IM2NP (Marseille)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8370795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6E9E6-392B-B64A-85D6-1354B0EA1A88}" type="slidenum">
              <a:rPr lang="en-AU" smtClean="0"/>
              <a:pPr/>
              <a:t>8</a:t>
            </a:fld>
            <a:endParaRPr lang="en-AU"/>
          </a:p>
        </p:txBody>
      </p:sp>
      <p:sp>
        <p:nvSpPr>
          <p:cNvPr id="15" name="Text Box 16">
            <a:extLst>
              <a:ext uri="{FF2B5EF4-FFF2-40B4-BE49-F238E27FC236}">
                <a16:creationId xmlns:a16="http://schemas.microsoft.com/office/drawing/2014/main" id="{F82AC63F-82B5-42B8-AA92-200F7F2CA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621" y="69851"/>
            <a:ext cx="11663266" cy="556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ct val="0"/>
              </a:spcBef>
              <a:buClrTx/>
            </a:pPr>
            <a:r>
              <a:rPr lang="fr-FR" altLang="en-US" sz="3000" b="1" dirty="0">
                <a:solidFill>
                  <a:srgbClr val="FFFFFF"/>
                </a:solidFill>
              </a:rPr>
              <a:t> “Quantum” </a:t>
            </a:r>
            <a:r>
              <a:rPr lang="fr-FR" altLang="en-US" sz="3000" b="1" dirty="0" err="1">
                <a:solidFill>
                  <a:srgbClr val="FFFFFF"/>
                </a:solidFill>
              </a:rPr>
              <a:t>activities</a:t>
            </a:r>
            <a:r>
              <a:rPr lang="fr-FR" altLang="en-US" sz="3000" b="1" dirty="0">
                <a:solidFill>
                  <a:srgbClr val="FFFFFF"/>
                </a:solidFill>
              </a:rPr>
              <a:t> @ l’INL</a:t>
            </a:r>
          </a:p>
        </p:txBody>
      </p:sp>
      <p:sp>
        <p:nvSpPr>
          <p:cNvPr id="41" name="Espace réservé du numéro de diapositive 3">
            <a:extLst>
              <a:ext uri="{FF2B5EF4-FFF2-40B4-BE49-F238E27FC236}">
                <a16:creationId xmlns:a16="http://schemas.microsoft.com/office/drawing/2014/main" id="{77522FDB-414D-4FAA-977B-D81CC5A656D9}"/>
              </a:ext>
            </a:extLst>
          </p:cNvPr>
          <p:cNvSpPr txBox="1">
            <a:spLocks/>
          </p:cNvSpPr>
          <p:nvPr/>
        </p:nvSpPr>
        <p:spPr>
          <a:xfrm>
            <a:off x="9347200" y="0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6F2B2C-B1EF-45CD-8931-22B672417C79}" type="slidenum">
              <a:rPr lang="fr-FR" sz="2400" smtClean="0"/>
              <a:pPr/>
              <a:t>8</a:t>
            </a:fld>
            <a:endParaRPr lang="fr-FR" sz="24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2ED1BC2-D3B2-45F5-84E5-94BC5FF39C29}"/>
              </a:ext>
            </a:extLst>
          </p:cNvPr>
          <p:cNvSpPr txBox="1"/>
          <p:nvPr/>
        </p:nvSpPr>
        <p:spPr>
          <a:xfrm>
            <a:off x="72745" y="2228295"/>
            <a:ext cx="1186895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I. Fabrication and </a:t>
            </a:r>
            <a:r>
              <a:rPr lang="fr-FR" sz="2800" b="1" dirty="0" err="1">
                <a:solidFill>
                  <a:srgbClr val="FF0000"/>
                </a:solidFill>
              </a:rPr>
              <a:t>characterization</a:t>
            </a:r>
            <a:r>
              <a:rPr lang="fr-FR" sz="2800" b="1" dirty="0">
                <a:solidFill>
                  <a:srgbClr val="FF0000"/>
                </a:solidFill>
              </a:rPr>
              <a:t> of quantum </a:t>
            </a:r>
            <a:r>
              <a:rPr lang="fr-FR" sz="2800" b="1" dirty="0" err="1">
                <a:solidFill>
                  <a:srgbClr val="FF0000"/>
                </a:solidFill>
              </a:rPr>
              <a:t>emitters</a:t>
            </a:r>
            <a:endParaRPr lang="fr-FR" sz="2800" b="1" dirty="0">
              <a:solidFill>
                <a:srgbClr val="FF0000"/>
              </a:solidFill>
            </a:endParaRPr>
          </a:p>
          <a:p>
            <a:endParaRPr lang="fr-FR" sz="2800" b="1" dirty="0">
              <a:solidFill>
                <a:srgbClr val="002060"/>
              </a:solidFill>
            </a:endParaRPr>
          </a:p>
          <a:p>
            <a:endParaRPr lang="fr-FR" sz="2800" b="1" dirty="0">
              <a:solidFill>
                <a:srgbClr val="002060"/>
              </a:solidFill>
            </a:endParaRPr>
          </a:p>
          <a:p>
            <a:r>
              <a:rPr lang="fr-FR" sz="2800" b="1" dirty="0">
                <a:solidFill>
                  <a:srgbClr val="FF0000"/>
                </a:solidFill>
              </a:rPr>
              <a:t>II. </a:t>
            </a:r>
            <a:r>
              <a:rPr lang="fr-FR" sz="2800" b="1" dirty="0" err="1">
                <a:solidFill>
                  <a:srgbClr val="FF0000"/>
                </a:solidFill>
              </a:rPr>
              <a:t>Photonic</a:t>
            </a:r>
            <a:r>
              <a:rPr lang="fr-FR" sz="2800" b="1" dirty="0">
                <a:solidFill>
                  <a:srgbClr val="FF0000"/>
                </a:solidFill>
              </a:rPr>
              <a:t> and </a:t>
            </a:r>
            <a:r>
              <a:rPr lang="en-US" sz="2800" b="1" dirty="0">
                <a:solidFill>
                  <a:srgbClr val="FF0000"/>
                </a:solidFill>
              </a:rPr>
              <a:t>Engineering light-matter interaction at the nanoscale</a:t>
            </a:r>
          </a:p>
          <a:p>
            <a:endParaRPr lang="fr-FR" sz="28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286F20-D965-43A9-B4F7-B87195C7CD1C}"/>
              </a:ext>
            </a:extLst>
          </p:cNvPr>
          <p:cNvSpPr/>
          <p:nvPr/>
        </p:nvSpPr>
        <p:spPr>
          <a:xfrm>
            <a:off x="72745" y="2093086"/>
            <a:ext cx="11749142" cy="790112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672820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0B1C40D-CA76-45F7-B7FF-197799DDC11A}" type="slidenum">
              <a:rPr lang="en-US" smtClean="0"/>
              <a:t>9</a:t>
            </a:fld>
            <a:endParaRPr lang="en-US"/>
          </a:p>
        </p:txBody>
      </p:sp>
      <p:sp>
        <p:nvSpPr>
          <p:cNvPr id="22" name="Text Box 16">
            <a:extLst>
              <a:ext uri="{FF2B5EF4-FFF2-40B4-BE49-F238E27FC236}">
                <a16:creationId xmlns:a16="http://schemas.microsoft.com/office/drawing/2014/main" id="{171CCB6B-3303-418E-B08A-0ED67A365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599" y="69851"/>
            <a:ext cx="9927771" cy="556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ct val="0"/>
              </a:spcBef>
              <a:buClrTx/>
            </a:pPr>
            <a:r>
              <a:rPr lang="en-US" altLang="en-US" sz="3000" b="1" dirty="0">
                <a:solidFill>
                  <a:srgbClr val="FFFFFF"/>
                </a:solidFill>
              </a:rPr>
              <a:t>Engineering light-matter interaction at the nanoscale</a:t>
            </a:r>
            <a:endParaRPr lang="fr-FR" altLang="en-US" sz="3000" b="1" dirty="0">
              <a:solidFill>
                <a:srgbClr val="FFFFFF"/>
              </a:solidFill>
            </a:endParaRPr>
          </a:p>
        </p:txBody>
      </p:sp>
      <p:sp>
        <p:nvSpPr>
          <p:cNvPr id="20" name="Espace réservé du numéro de diapositive 3">
            <a:extLst>
              <a:ext uri="{FF2B5EF4-FFF2-40B4-BE49-F238E27FC236}">
                <a16:creationId xmlns:a16="http://schemas.microsoft.com/office/drawing/2014/main" id="{448699E0-EF6C-4AB5-AF29-73C3CC1CD67E}"/>
              </a:ext>
            </a:extLst>
          </p:cNvPr>
          <p:cNvSpPr txBox="1">
            <a:spLocks/>
          </p:cNvSpPr>
          <p:nvPr/>
        </p:nvSpPr>
        <p:spPr>
          <a:xfrm>
            <a:off x="9347200" y="0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6F2B2C-B1EF-45CD-8931-22B672417C79}" type="slidenum">
              <a:rPr lang="fr-FR" sz="2400" smtClean="0"/>
              <a:pPr/>
              <a:t>9</a:t>
            </a:fld>
            <a:endParaRPr lang="fr-FR" sz="2400" dirty="0"/>
          </a:p>
        </p:txBody>
      </p:sp>
      <p:sp>
        <p:nvSpPr>
          <p:cNvPr id="31" name="Rectangle à coins arrondis 23">
            <a:extLst>
              <a:ext uri="{FF2B5EF4-FFF2-40B4-BE49-F238E27FC236}">
                <a16:creationId xmlns:a16="http://schemas.microsoft.com/office/drawing/2014/main" id="{6E65691C-E6B4-4F72-AACC-3F80C325A693}"/>
              </a:ext>
            </a:extLst>
          </p:cNvPr>
          <p:cNvSpPr/>
          <p:nvPr/>
        </p:nvSpPr>
        <p:spPr>
          <a:xfrm>
            <a:off x="1743367" y="3724048"/>
            <a:ext cx="4342721" cy="2244753"/>
          </a:xfrm>
          <a:prstGeom prst="roundRect">
            <a:avLst>
              <a:gd name="adj" fmla="val 6417"/>
            </a:avLst>
          </a:prstGeom>
          <a:solidFill>
            <a:srgbClr val="FF0000">
              <a:alpha val="1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8DE9EAAE-D278-4EA3-B162-486848514947}"/>
              </a:ext>
            </a:extLst>
          </p:cNvPr>
          <p:cNvSpPr/>
          <p:nvPr/>
        </p:nvSpPr>
        <p:spPr>
          <a:xfrm>
            <a:off x="1743367" y="1154713"/>
            <a:ext cx="1800200" cy="1656184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8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E69725BD-D5A2-4831-8F51-D2198E00B18B}"/>
              </a:ext>
            </a:extLst>
          </p:cNvPr>
          <p:cNvCxnSpPr/>
          <p:nvPr/>
        </p:nvCxnSpPr>
        <p:spPr>
          <a:xfrm>
            <a:off x="2247423" y="1514753"/>
            <a:ext cx="8640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6157B756-B675-4674-ABE7-810C98B1C012}"/>
              </a:ext>
            </a:extLst>
          </p:cNvPr>
          <p:cNvCxnSpPr/>
          <p:nvPr/>
        </p:nvCxnSpPr>
        <p:spPr>
          <a:xfrm>
            <a:off x="2247423" y="2522865"/>
            <a:ext cx="8640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BF269D75-0597-4072-9E47-B277C12F4941}"/>
              </a:ext>
            </a:extLst>
          </p:cNvPr>
          <p:cNvGrpSpPr/>
          <p:nvPr/>
        </p:nvGrpSpPr>
        <p:grpSpPr>
          <a:xfrm>
            <a:off x="1599351" y="1010697"/>
            <a:ext cx="2160240" cy="2016224"/>
            <a:chOff x="827584" y="1556792"/>
            <a:chExt cx="2160240" cy="2304256"/>
          </a:xfrm>
        </p:grpSpPr>
        <p:sp>
          <p:nvSpPr>
            <p:cNvPr id="36" name="Parenthèse ouvrante 35">
              <a:extLst>
                <a:ext uri="{FF2B5EF4-FFF2-40B4-BE49-F238E27FC236}">
                  <a16:creationId xmlns:a16="http://schemas.microsoft.com/office/drawing/2014/main" id="{13866395-F107-43E2-ACAA-C66EE86FC834}"/>
                </a:ext>
              </a:extLst>
            </p:cNvPr>
            <p:cNvSpPr/>
            <p:nvPr/>
          </p:nvSpPr>
          <p:spPr>
            <a:xfrm>
              <a:off x="827584" y="1556792"/>
              <a:ext cx="360040" cy="2304256"/>
            </a:xfrm>
            <a:prstGeom prst="leftBracket">
              <a:avLst>
                <a:gd name="adj" fmla="val 109006"/>
              </a:avLst>
            </a:prstGeom>
            <a:ln w="762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8" name="Parenthèse ouvrante 37">
              <a:extLst>
                <a:ext uri="{FF2B5EF4-FFF2-40B4-BE49-F238E27FC236}">
                  <a16:creationId xmlns:a16="http://schemas.microsoft.com/office/drawing/2014/main" id="{76968619-7F67-4D94-8E3C-5B0DCC5758FB}"/>
                </a:ext>
              </a:extLst>
            </p:cNvPr>
            <p:cNvSpPr/>
            <p:nvPr/>
          </p:nvSpPr>
          <p:spPr>
            <a:xfrm flipH="1">
              <a:off x="2627784" y="1556792"/>
              <a:ext cx="360040" cy="2304256"/>
            </a:xfrm>
            <a:prstGeom prst="leftBracket">
              <a:avLst>
                <a:gd name="adj" fmla="val 109006"/>
              </a:avLst>
            </a:prstGeom>
            <a:ln w="762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sp>
        <p:nvSpPr>
          <p:cNvPr id="41" name="Flèche courbée vers la droite 10">
            <a:extLst>
              <a:ext uri="{FF2B5EF4-FFF2-40B4-BE49-F238E27FC236}">
                <a16:creationId xmlns:a16="http://schemas.microsoft.com/office/drawing/2014/main" id="{E7DD63F5-B82E-48F4-8226-0440C944E7FC}"/>
              </a:ext>
            </a:extLst>
          </p:cNvPr>
          <p:cNvSpPr/>
          <p:nvPr/>
        </p:nvSpPr>
        <p:spPr>
          <a:xfrm>
            <a:off x="2211411" y="1634501"/>
            <a:ext cx="287936" cy="768617"/>
          </a:xfrm>
          <a:prstGeom prst="curv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>
              <a:solidFill>
                <a:schemeClr val="tx1"/>
              </a:solidFill>
            </a:endParaRPr>
          </a:p>
        </p:txBody>
      </p:sp>
      <p:sp>
        <p:nvSpPr>
          <p:cNvPr id="48" name="Flèche courbée vers la droite 11">
            <a:extLst>
              <a:ext uri="{FF2B5EF4-FFF2-40B4-BE49-F238E27FC236}">
                <a16:creationId xmlns:a16="http://schemas.microsoft.com/office/drawing/2014/main" id="{3F92C1FD-589D-4304-8165-A539EE36DB2E}"/>
              </a:ext>
            </a:extLst>
          </p:cNvPr>
          <p:cNvSpPr/>
          <p:nvPr/>
        </p:nvSpPr>
        <p:spPr>
          <a:xfrm flipH="1" flipV="1">
            <a:off x="2823583" y="1634500"/>
            <a:ext cx="287936" cy="768617"/>
          </a:xfrm>
          <a:prstGeom prst="curv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>
              <a:solidFill>
                <a:schemeClr val="tx1"/>
              </a:solidFill>
            </a:endParaRPr>
          </a:p>
        </p:txBody>
      </p:sp>
      <p:graphicFrame>
        <p:nvGraphicFramePr>
          <p:cNvPr id="49" name="Objet 48">
            <a:extLst>
              <a:ext uri="{FF2B5EF4-FFF2-40B4-BE49-F238E27FC236}">
                <a16:creationId xmlns:a16="http://schemas.microsoft.com/office/drawing/2014/main" id="{FDBD434A-6A87-4BB0-BB82-C4E655046F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7520916"/>
              </p:ext>
            </p:extLst>
          </p:nvPr>
        </p:nvGraphicFramePr>
        <p:xfrm>
          <a:off x="3118393" y="2198060"/>
          <a:ext cx="562124" cy="624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0" name="Equation" r:id="rId5" imgW="228600" imgH="253800" progId="Equation.DSMT4">
                  <p:embed/>
                </p:oleObj>
              </mc:Choice>
              <mc:Fallback>
                <p:oleObj name="Equation" r:id="rId5" imgW="228600" imgH="253800" progId="Equation.DSMT4">
                  <p:embed/>
                  <p:pic>
                    <p:nvPicPr>
                      <p:cNvPr id="15" name="Objet 1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18393" y="2198060"/>
                        <a:ext cx="562124" cy="6245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t 49">
            <a:extLst>
              <a:ext uri="{FF2B5EF4-FFF2-40B4-BE49-F238E27FC236}">
                <a16:creationId xmlns:a16="http://schemas.microsoft.com/office/drawing/2014/main" id="{B31A791E-1346-41A2-8359-B42791B404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5741048"/>
              </p:ext>
            </p:extLst>
          </p:nvPr>
        </p:nvGraphicFramePr>
        <p:xfrm>
          <a:off x="3142550" y="1207544"/>
          <a:ext cx="500062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1" name="Equation" r:id="rId7" imgW="203040" imgH="253800" progId="Equation.DSMT4">
                  <p:embed/>
                </p:oleObj>
              </mc:Choice>
              <mc:Fallback>
                <p:oleObj name="Equation" r:id="rId7" imgW="203040" imgH="253800" progId="Equation.DSMT4">
                  <p:embed/>
                  <p:pic>
                    <p:nvPicPr>
                      <p:cNvPr id="16" name="Objet 1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42550" y="1207544"/>
                        <a:ext cx="500062" cy="625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Flèche vers le bas 18">
            <a:extLst>
              <a:ext uri="{FF2B5EF4-FFF2-40B4-BE49-F238E27FC236}">
                <a16:creationId xmlns:a16="http://schemas.microsoft.com/office/drawing/2014/main" id="{801E6F28-B903-4105-AC44-5211D8730CE2}"/>
              </a:ext>
            </a:extLst>
          </p:cNvPr>
          <p:cNvSpPr/>
          <p:nvPr/>
        </p:nvSpPr>
        <p:spPr>
          <a:xfrm rot="16200000">
            <a:off x="1315108" y="1465956"/>
            <a:ext cx="576064" cy="1105704"/>
          </a:xfrm>
          <a:prstGeom prst="down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52" name="Forme libre 19">
            <a:extLst>
              <a:ext uri="{FF2B5EF4-FFF2-40B4-BE49-F238E27FC236}">
                <a16:creationId xmlns:a16="http://schemas.microsoft.com/office/drawing/2014/main" id="{9C5B2A29-6B99-4EDB-A03B-506DF4EA8E13}"/>
              </a:ext>
            </a:extLst>
          </p:cNvPr>
          <p:cNvSpPr/>
          <p:nvPr/>
        </p:nvSpPr>
        <p:spPr>
          <a:xfrm>
            <a:off x="3634441" y="1809733"/>
            <a:ext cx="1118054" cy="571580"/>
          </a:xfrm>
          <a:custGeom>
            <a:avLst/>
            <a:gdLst>
              <a:gd name="connsiteX0" fmla="*/ 0 w 1441622"/>
              <a:gd name="connsiteY0" fmla="*/ 434409 h 763923"/>
              <a:gd name="connsiteX1" fmla="*/ 164757 w 1441622"/>
              <a:gd name="connsiteY1" fmla="*/ 409696 h 763923"/>
              <a:gd name="connsiteX2" fmla="*/ 321276 w 1441622"/>
              <a:gd name="connsiteY2" fmla="*/ 6042 h 763923"/>
              <a:gd name="connsiteX3" fmla="*/ 411892 w 1441622"/>
              <a:gd name="connsiteY3" fmla="*/ 763923 h 763923"/>
              <a:gd name="connsiteX4" fmla="*/ 486033 w 1441622"/>
              <a:gd name="connsiteY4" fmla="*/ 6042 h 763923"/>
              <a:gd name="connsiteX5" fmla="*/ 626076 w 1441622"/>
              <a:gd name="connsiteY5" fmla="*/ 673306 h 763923"/>
              <a:gd name="connsiteX6" fmla="*/ 749644 w 1441622"/>
              <a:gd name="connsiteY6" fmla="*/ 63706 h 763923"/>
              <a:gd name="connsiteX7" fmla="*/ 807308 w 1441622"/>
              <a:gd name="connsiteY7" fmla="*/ 492074 h 763923"/>
              <a:gd name="connsiteX8" fmla="*/ 955590 w 1441622"/>
              <a:gd name="connsiteY8" fmla="*/ 80182 h 763923"/>
              <a:gd name="connsiteX9" fmla="*/ 1013254 w 1441622"/>
              <a:gd name="connsiteY9" fmla="*/ 401458 h 763923"/>
              <a:gd name="connsiteX10" fmla="*/ 1128584 w 1441622"/>
              <a:gd name="connsiteY10" fmla="*/ 195512 h 763923"/>
              <a:gd name="connsiteX11" fmla="*/ 1243914 w 1441622"/>
              <a:gd name="connsiteY11" fmla="*/ 269652 h 763923"/>
              <a:gd name="connsiteX12" fmla="*/ 1441622 w 1441622"/>
              <a:gd name="connsiteY12" fmla="*/ 286128 h 76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41622" h="763923">
                <a:moveTo>
                  <a:pt x="0" y="434409"/>
                </a:moveTo>
                <a:cubicBezTo>
                  <a:pt x="55605" y="457749"/>
                  <a:pt x="111211" y="481090"/>
                  <a:pt x="164757" y="409696"/>
                </a:cubicBezTo>
                <a:cubicBezTo>
                  <a:pt x="218303" y="338302"/>
                  <a:pt x="280087" y="-52996"/>
                  <a:pt x="321276" y="6042"/>
                </a:cubicBezTo>
                <a:cubicBezTo>
                  <a:pt x="362465" y="65080"/>
                  <a:pt x="384433" y="763923"/>
                  <a:pt x="411892" y="763923"/>
                </a:cubicBezTo>
                <a:cubicBezTo>
                  <a:pt x="439351" y="763923"/>
                  <a:pt x="450336" y="21145"/>
                  <a:pt x="486033" y="6042"/>
                </a:cubicBezTo>
                <a:cubicBezTo>
                  <a:pt x="521730" y="-9061"/>
                  <a:pt x="582141" y="663695"/>
                  <a:pt x="626076" y="673306"/>
                </a:cubicBezTo>
                <a:cubicBezTo>
                  <a:pt x="670011" y="682917"/>
                  <a:pt x="719439" y="93911"/>
                  <a:pt x="749644" y="63706"/>
                </a:cubicBezTo>
                <a:cubicBezTo>
                  <a:pt x="779849" y="33501"/>
                  <a:pt x="772984" y="489328"/>
                  <a:pt x="807308" y="492074"/>
                </a:cubicBezTo>
                <a:cubicBezTo>
                  <a:pt x="841632" y="494820"/>
                  <a:pt x="921266" y="95285"/>
                  <a:pt x="955590" y="80182"/>
                </a:cubicBezTo>
                <a:cubicBezTo>
                  <a:pt x="989914" y="65079"/>
                  <a:pt x="984422" y="382236"/>
                  <a:pt x="1013254" y="401458"/>
                </a:cubicBezTo>
                <a:cubicBezTo>
                  <a:pt x="1042086" y="420680"/>
                  <a:pt x="1090141" y="217480"/>
                  <a:pt x="1128584" y="195512"/>
                </a:cubicBezTo>
                <a:cubicBezTo>
                  <a:pt x="1167027" y="173544"/>
                  <a:pt x="1191741" y="254549"/>
                  <a:pt x="1243914" y="269652"/>
                </a:cubicBezTo>
                <a:cubicBezTo>
                  <a:pt x="1296087" y="284755"/>
                  <a:pt x="1368854" y="285441"/>
                  <a:pt x="1441622" y="286128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56DE4865-7C0F-43BB-B6C1-5E076E7B8EF3}"/>
              </a:ext>
            </a:extLst>
          </p:cNvPr>
          <p:cNvSpPr txBox="1"/>
          <p:nvPr/>
        </p:nvSpPr>
        <p:spPr>
          <a:xfrm>
            <a:off x="3755852" y="1089375"/>
            <a:ext cx="1249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err="1"/>
              <a:t>Farfield</a:t>
            </a:r>
            <a:endParaRPr lang="fr-FR" b="1" dirty="0"/>
          </a:p>
          <a:p>
            <a:pPr algn="ctr"/>
            <a:r>
              <a:rPr lang="fr-FR" b="1" dirty="0"/>
              <a:t> </a:t>
            </a:r>
            <a:r>
              <a:rPr lang="fr-FR" b="1" dirty="0" err="1"/>
              <a:t>emission</a:t>
            </a:r>
            <a:endParaRPr lang="en-US" b="1" dirty="0"/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736B0159-3B74-4C70-B3AC-F9B0D025C5A2}"/>
              </a:ext>
            </a:extLst>
          </p:cNvPr>
          <p:cNvSpPr txBox="1"/>
          <p:nvPr/>
        </p:nvSpPr>
        <p:spPr>
          <a:xfrm>
            <a:off x="1012649" y="1816264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Pumping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89AE3896-F836-40AE-9669-B88EC68CC4DE}"/>
              </a:ext>
            </a:extLst>
          </p:cNvPr>
          <p:cNvSpPr txBox="1"/>
          <p:nvPr/>
        </p:nvSpPr>
        <p:spPr>
          <a:xfrm>
            <a:off x="1812868" y="3199224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Optical </a:t>
            </a:r>
            <a:r>
              <a:rPr lang="fr-FR" b="1" dirty="0">
                <a:solidFill>
                  <a:srgbClr val="FF0000"/>
                </a:solidFill>
              </a:rPr>
              <a:t>« </a:t>
            </a:r>
            <a:r>
              <a:rPr lang="fr-FR" b="1" dirty="0" err="1">
                <a:solidFill>
                  <a:srgbClr val="FF0000"/>
                </a:solidFill>
              </a:rPr>
              <a:t>cavity</a:t>
            </a:r>
            <a:r>
              <a:rPr lang="fr-FR" b="1" dirty="0">
                <a:solidFill>
                  <a:srgbClr val="FF0000"/>
                </a:solidFill>
              </a:rPr>
              <a:t> »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B9ABC27C-0393-4662-91A0-B64A4AFF35C0}"/>
              </a:ext>
            </a:extLst>
          </p:cNvPr>
          <p:cNvSpPr txBox="1"/>
          <p:nvPr/>
        </p:nvSpPr>
        <p:spPr>
          <a:xfrm>
            <a:off x="6815965" y="1127380"/>
            <a:ext cx="4102405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Accelerating spontaneous emission</a:t>
            </a:r>
          </a:p>
          <a:p>
            <a:r>
              <a:rPr lang="fr-FR" dirty="0"/>
              <a:t>      - Purcell </a:t>
            </a:r>
            <a:r>
              <a:rPr lang="fr-FR" dirty="0" err="1"/>
              <a:t>effect</a:t>
            </a:r>
            <a:endParaRPr lang="fr-FR" dirty="0"/>
          </a:p>
          <a:p>
            <a:r>
              <a:rPr lang="fr-FR" dirty="0"/>
              <a:t>      - </a:t>
            </a:r>
            <a:r>
              <a:rPr lang="fr-FR" dirty="0" err="1"/>
              <a:t>Enhancing</a:t>
            </a:r>
            <a:r>
              <a:rPr lang="fr-FR" dirty="0"/>
              <a:t> </a:t>
            </a:r>
            <a:r>
              <a:rPr lang="fr-FR" dirty="0" err="1"/>
              <a:t>energy</a:t>
            </a:r>
            <a:r>
              <a:rPr lang="fr-FR" dirty="0"/>
              <a:t> </a:t>
            </a:r>
            <a:r>
              <a:rPr lang="fr-FR" dirty="0" err="1"/>
              <a:t>transfers</a:t>
            </a:r>
            <a:endParaRPr lang="en-US" dirty="0"/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Tailoring the </a:t>
            </a:r>
            <a:r>
              <a:rPr lang="en-US" dirty="0" err="1"/>
              <a:t>farfield</a:t>
            </a:r>
            <a:r>
              <a:rPr lang="en-US" dirty="0"/>
              <a:t> radiation</a:t>
            </a:r>
          </a:p>
          <a:p>
            <a:r>
              <a:rPr lang="en-US" sz="1600" dirty="0"/>
              <a:t>      - Extraction efficiency</a:t>
            </a:r>
          </a:p>
          <a:p>
            <a:r>
              <a:rPr lang="en-US" sz="1600" dirty="0"/>
              <a:t>      - Directionality</a:t>
            </a:r>
          </a:p>
          <a:p>
            <a:r>
              <a:rPr lang="en-US" sz="1600" dirty="0"/>
              <a:t>      - Polarization</a:t>
            </a:r>
          </a:p>
          <a:p>
            <a:r>
              <a:rPr lang="fr-FR" sz="1600" dirty="0"/>
              <a:t>      - </a:t>
            </a:r>
            <a:r>
              <a:rPr lang="fr-FR" sz="1600" dirty="0" err="1"/>
              <a:t>Dynamical</a:t>
            </a:r>
            <a:r>
              <a:rPr lang="fr-FR" sz="1600" dirty="0"/>
              <a:t> modulation</a:t>
            </a:r>
            <a:endParaRPr lang="fr-FR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 err="1"/>
              <a:t>Exploring</a:t>
            </a:r>
            <a:r>
              <a:rPr lang="fr-FR" dirty="0"/>
              <a:t> non-</a:t>
            </a:r>
            <a:r>
              <a:rPr lang="fr-FR" dirty="0" err="1"/>
              <a:t>Hermitian</a:t>
            </a:r>
            <a:r>
              <a:rPr lang="fr-FR" dirty="0"/>
              <a:t> </a:t>
            </a:r>
            <a:r>
              <a:rPr lang="fr-FR" dirty="0" err="1"/>
              <a:t>physics</a:t>
            </a:r>
            <a:endParaRPr lang="fr-FR" dirty="0"/>
          </a:p>
          <a:p>
            <a:r>
              <a:rPr lang="fr-FR" dirty="0"/>
              <a:t>     - </a:t>
            </a:r>
            <a:r>
              <a:rPr lang="fr-FR" dirty="0" err="1"/>
              <a:t>Bound</a:t>
            </a:r>
            <a:r>
              <a:rPr lang="fr-FR" dirty="0"/>
              <a:t> states In the Continuum</a:t>
            </a:r>
          </a:p>
          <a:p>
            <a:r>
              <a:rPr lang="fr-FR" dirty="0"/>
              <a:t>     - </a:t>
            </a:r>
            <a:r>
              <a:rPr lang="en-US" dirty="0"/>
              <a:t>Exceptional Points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 err="1"/>
              <a:t>Triggering</a:t>
            </a:r>
            <a:r>
              <a:rPr lang="fr-FR" dirty="0"/>
              <a:t> collective </a:t>
            </a:r>
            <a:r>
              <a:rPr lang="fr-FR" dirty="0" err="1"/>
              <a:t>behaviors</a:t>
            </a:r>
            <a:r>
              <a:rPr lang="fr-FR" dirty="0"/>
              <a:t> </a:t>
            </a:r>
          </a:p>
          <a:p>
            <a:r>
              <a:rPr lang="fr-FR" sz="1600" dirty="0"/>
              <a:t>     - Bose Einstein condensation</a:t>
            </a:r>
          </a:p>
          <a:p>
            <a:r>
              <a:rPr lang="fr-FR" sz="1600" dirty="0"/>
              <a:t>     - </a:t>
            </a:r>
            <a:r>
              <a:rPr lang="fr-FR" sz="1600" dirty="0" err="1"/>
              <a:t>Superradiance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775D86D9-EFD1-42C5-848B-89D1E606EBD9}"/>
              </a:ext>
            </a:extLst>
          </p:cNvPr>
          <p:cNvGrpSpPr/>
          <p:nvPr/>
        </p:nvGrpSpPr>
        <p:grpSpPr>
          <a:xfrm>
            <a:off x="1882593" y="4221889"/>
            <a:ext cx="4142194" cy="1695124"/>
            <a:chOff x="-3427218" y="385896"/>
            <a:chExt cx="5871229" cy="2366298"/>
          </a:xfrm>
        </p:grpSpPr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7BD7ECE2-7845-4463-928E-4510057B8E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1530" b="-1071"/>
            <a:stretch/>
          </p:blipFill>
          <p:spPr>
            <a:xfrm>
              <a:off x="-1589487" y="438054"/>
              <a:ext cx="1474922" cy="2314140"/>
            </a:xfrm>
            <a:prstGeom prst="rect">
              <a:avLst/>
            </a:prstGeom>
          </p:spPr>
        </p:pic>
        <p:pic>
          <p:nvPicPr>
            <p:cNvPr id="59" name="Image 58">
              <a:extLst>
                <a:ext uri="{FF2B5EF4-FFF2-40B4-BE49-F238E27FC236}">
                  <a16:creationId xmlns:a16="http://schemas.microsoft.com/office/drawing/2014/main" id="{4887EB15-21C5-4EC3-A229-3C26100CA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3427218" y="385896"/>
              <a:ext cx="1562200" cy="2348473"/>
            </a:xfrm>
            <a:prstGeom prst="rect">
              <a:avLst/>
            </a:prstGeom>
          </p:spPr>
        </p:pic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5807593C-5001-4FC5-BA79-047848690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8764" y="445360"/>
              <a:ext cx="2512775" cy="2179047"/>
            </a:xfrm>
            <a:prstGeom prst="rect">
              <a:avLst/>
            </a:prstGeom>
          </p:spPr>
        </p:pic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7DA52CE6-2764-400D-8B25-585D62F9E6FB}"/>
              </a:ext>
            </a:extLst>
          </p:cNvPr>
          <p:cNvSpPr/>
          <p:nvPr/>
        </p:nvSpPr>
        <p:spPr>
          <a:xfrm>
            <a:off x="3276352" y="3778944"/>
            <a:ext cx="8883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200" b="1" dirty="0" err="1"/>
              <a:t>Photonic</a:t>
            </a:r>
            <a:r>
              <a:rPr lang="fr-FR" sz="1200" b="1" dirty="0"/>
              <a:t> </a:t>
            </a:r>
          </a:p>
          <a:p>
            <a:pPr algn="ctr"/>
            <a:r>
              <a:rPr lang="fr-FR" sz="1200" b="1" dirty="0"/>
              <a:t>cage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7C771208-C37E-4DB4-8699-A76F6C70D1E9}"/>
              </a:ext>
            </a:extLst>
          </p:cNvPr>
          <p:cNvSpPr/>
          <p:nvPr/>
        </p:nvSpPr>
        <p:spPr>
          <a:xfrm>
            <a:off x="1599351" y="3752739"/>
            <a:ext cx="15982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b="1" dirty="0" err="1"/>
              <a:t>Photonic</a:t>
            </a:r>
            <a:r>
              <a:rPr lang="fr-FR" sz="1200" b="1" dirty="0"/>
              <a:t> </a:t>
            </a:r>
            <a:r>
              <a:rPr lang="fr-FR" sz="1200" b="1" dirty="0" err="1"/>
              <a:t>crystal</a:t>
            </a:r>
            <a:endParaRPr lang="fr-FR" sz="1200" b="1" dirty="0"/>
          </a:p>
          <a:p>
            <a:pPr algn="ctr"/>
            <a:r>
              <a:rPr lang="fr-FR" sz="1200" b="1" dirty="0" err="1"/>
              <a:t>cavity</a:t>
            </a:r>
            <a:endParaRPr lang="fr-FR" sz="1200" b="1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2DA61C1-D1E2-44D2-A0EA-9F2DABB2CC17}"/>
              </a:ext>
            </a:extLst>
          </p:cNvPr>
          <p:cNvSpPr/>
          <p:nvPr/>
        </p:nvSpPr>
        <p:spPr>
          <a:xfrm>
            <a:off x="4424611" y="3778943"/>
            <a:ext cx="13549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b="1" dirty="0" err="1"/>
              <a:t>Resonant</a:t>
            </a:r>
            <a:endParaRPr lang="fr-FR" sz="1200" b="1" dirty="0"/>
          </a:p>
          <a:p>
            <a:pPr algn="ctr"/>
            <a:r>
              <a:rPr lang="fr-FR" sz="1200" b="1" dirty="0" err="1"/>
              <a:t>Metasurface</a:t>
            </a:r>
            <a:endParaRPr lang="fr-FR" sz="1200" b="1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7982804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56" grpId="0"/>
      <p:bldP spid="61" grpId="0"/>
      <p:bldP spid="62" grpId="0"/>
      <p:bldP spid="6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3.7|11.5|12.6|2.7|1|10.5|15.2|4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3.7|11.5|12.6|2.7|1|10.5|15.2|4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3.7|11.5|12.6|2.7|1|10.5|15.2|4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3.7|11.5|12.6|2.7|1|10.5|15.2|4.3"/>
</p:tagLst>
</file>

<file path=ppt/theme/theme1.xml><?xml version="1.0" encoding="utf-8"?>
<a:theme xmlns:a="http://schemas.openxmlformats.org/drawingml/2006/main" name="Thème1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ème1" id="{4ADAE99A-6FEC-4A3A-B7C0-54148C617E6F}" vid="{D0F7D489-5C50-4D12-9560-5E96F80D546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2586</TotalTime>
  <Words>664</Words>
  <Application>Microsoft Office PowerPoint</Application>
  <PresentationFormat>Grand écran</PresentationFormat>
  <Paragraphs>167</Paragraphs>
  <Slides>12</Slides>
  <Notes>12</Notes>
  <HiddenSlides>0</HiddenSlides>
  <MMClips>0</MMClips>
  <ScaleCrop>false</ScaleCrop>
  <HeadingPairs>
    <vt:vector size="8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24" baseType="lpstr">
      <vt:lpstr>Microsoft YaHei</vt:lpstr>
      <vt:lpstr>ＭＳ Ｐゴシック</vt:lpstr>
      <vt:lpstr>ＭＳ Ｐゴシック</vt:lpstr>
      <vt:lpstr>Arial</vt:lpstr>
      <vt:lpstr>Calibri</vt:lpstr>
      <vt:lpstr>Calibri Light</vt:lpstr>
      <vt:lpstr>Roboto Regular</vt:lpstr>
      <vt:lpstr>Times New Roman</vt:lpstr>
      <vt:lpstr>Trebuchet MS</vt:lpstr>
      <vt:lpstr>Wingdings</vt:lpstr>
      <vt:lpstr>Thème1</vt:lpstr>
      <vt:lpstr>Equation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Dual resonant Photonic Metastructure  to enhance rare-earth emission 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josé penuelas</dc:creator>
  <cp:lastModifiedBy>Nicolas Chauvin</cp:lastModifiedBy>
  <cp:revision>464</cp:revision>
  <dcterms:created xsi:type="dcterms:W3CDTF">2023-03-28T16:09:42Z</dcterms:created>
  <dcterms:modified xsi:type="dcterms:W3CDTF">2025-06-13T15:05:17Z</dcterms:modified>
</cp:coreProperties>
</file>