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6" r:id="rId4"/>
    <p:sldId id="263" r:id="rId5"/>
    <p:sldId id="264" r:id="rId6"/>
    <p:sldId id="265" r:id="rId7"/>
    <p:sldId id="26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78A416-3DF6-25DF-5BC0-8A376C1AC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E7FAE2-A69D-27BF-1244-E7AD43324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6BB36E-671C-B9FC-328B-111537D2C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551BCA-8068-7009-30EE-76FEF11F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398153-930F-426C-FDD7-CD872DD3A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4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FF241-EB9C-0951-9E98-C3A08232B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8DC38F-ACCF-0C96-B931-6530EBD13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B2F1D3-6B23-4554-71EB-D02CBA025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56BF3D-8FB4-61AC-774F-96A2B136F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138095-BE23-B55D-0505-AF5CE00B4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87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4B225A-7850-A48A-BBAB-EE42D8DF5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CA5CB3-9F04-660F-DE29-E4E670208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CE2A05-24EF-DEBD-2F3A-2FC7D886A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D4A016-F92A-54DE-E596-7F1B9E01E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4042E8-E325-9379-F725-5A49E485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9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9F24FD-F859-166D-9FD2-68D9D3D3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F388E4-34E4-7D65-2BA1-0778E9C9D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54EF67-063C-7A73-A29F-453764EDA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0B4DD4-CB78-C1EA-BD07-97A99F8C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AD37D-032D-AB2B-F143-81F36F84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76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7D65A-8DAA-E342-5611-2B8D5FBC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2BEAAE-BDEE-6000-C6EE-90F831B0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9BCC4B-23AC-01F9-4324-51F4C5D67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66DE10-CC8B-D491-09C9-4B40F4A9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2B59E7-DD70-C2B1-5168-A405628F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70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97403-41D6-41FB-6C32-852EF1DF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24CFF3-9568-7F08-5FD1-8E532ED38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1977F7-33BA-DD04-72F9-CC3EF3AB2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B9384A-CF4A-B74B-A967-286AD32F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384D05-5CB7-6A21-A1C3-10CE7B046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D204F8-63CF-5356-343C-73A30652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15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83583-26EB-D156-469E-CBE9E2BD6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3072A8-BB62-BC6A-EA79-973B4182F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4A0AAC-2DBA-A52A-DEEE-13DACE7D3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AED76E-D9DF-E5A2-0A8C-810A0375F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871AC78-37EB-D63D-C6E8-FAA3B8B66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C70FB1-70A1-E7AB-8907-E2E9B2FB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41FC81-7A48-690D-0DB5-0AD1A93BF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6C3FF9E-43DD-353B-326A-63CBF8BD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25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69C9DC-29DE-4FB2-8416-516D230E8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EEA2F1-C850-5790-2CBD-97C2A131B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3A3723-88AF-2EF6-11CC-7B4D30A7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7F2508-D430-C865-BEE1-E76A83E9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31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828E3F-5C11-F368-05E4-40F82A9CC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C9E068-E0F5-1501-3D4C-53F43FA9A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13CBCC-D23B-94C6-580A-674EC6B58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53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949727-8533-DDD5-3375-D8AEF6BA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B40A89-89B9-46CA-4E7D-EA96E5566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BB5850-DF6E-7844-712D-FAC0BB17F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E4E423-EB85-C1F6-D01C-0C613B4B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9A4D16-EE0F-A707-2C96-216EAAD4E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EDE48E-8EED-3B7C-44E1-D7F2B924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98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34063-F670-DF85-E443-C095C909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248934E-6BDE-4C89-1090-98998F451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A5DCB0-184C-8378-1B20-291750640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B4268B-E592-1443-B80F-15CCE850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EE6843-FC2E-9837-BEC7-B8D692469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9DEAA8-EDDF-CF47-A1F6-4C6710D1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6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D605B9-85C0-9BD8-93E7-0A1CEEA1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F70A21-282E-CEBE-0622-ED8A1F643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17E451-1BBF-B770-703E-810D88AE97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BFD7F-AC52-1B49-B374-22A9163B55C3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B7B37B-3C50-007E-7E9A-6C17D3AE7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BF0172-BACC-5AC8-944D-27268A7F8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3C37C-7171-8843-8FAE-2FBBB1A17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EF23B3-6834-E759-5A1B-4D1AD63E1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680" y="1041400"/>
            <a:ext cx="9692640" cy="2387600"/>
          </a:xfrm>
        </p:spPr>
        <p:txBody>
          <a:bodyPr>
            <a:normAutofit fontScale="90000"/>
          </a:bodyPr>
          <a:lstStyle/>
          <a:p>
            <a:r>
              <a:rPr lang="fr-FR" sz="2800" dirty="0"/>
              <a:t>Proposition d’une création d’un</a:t>
            </a:r>
            <a:br>
              <a:rPr lang="fr-FR" sz="2800" dirty="0"/>
            </a:br>
            <a:br>
              <a:rPr lang="fr-FR" dirty="0"/>
            </a:br>
            <a:r>
              <a:rPr lang="fr-FR" dirty="0"/>
              <a:t> </a:t>
            </a:r>
            <a:r>
              <a:rPr lang="fr-FR" sz="3600" dirty="0"/>
              <a:t>Institut Universitaire de</a:t>
            </a:r>
            <a:br>
              <a:rPr lang="fr-FR" sz="3600" dirty="0"/>
            </a:br>
            <a:r>
              <a:rPr lang="fr-FR" sz="3600" dirty="0"/>
              <a:t> Sciences et Technologies Quantiques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7B684C0-4D87-D6E3-91F1-B30AE69D78AB}"/>
              </a:ext>
            </a:extLst>
          </p:cNvPr>
          <p:cNvSpPr txBox="1"/>
          <p:nvPr/>
        </p:nvSpPr>
        <p:spPr>
          <a:xfrm>
            <a:off x="3910519" y="4824919"/>
            <a:ext cx="4319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                           I. </a:t>
            </a:r>
            <a:r>
              <a:rPr lang="en-GB" dirty="0" err="1"/>
              <a:t>Laktineh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7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84C4CA8-765F-8CAA-AF96-7C3DBBD60994}"/>
              </a:ext>
            </a:extLst>
          </p:cNvPr>
          <p:cNvSpPr txBox="1"/>
          <p:nvPr/>
        </p:nvSpPr>
        <p:spPr>
          <a:xfrm>
            <a:off x="1383957" y="296562"/>
            <a:ext cx="966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Institut  Universitaire des Sciences et technologies quantiques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C0B1668-1DF0-BD40-EDFD-4A93ADAC48B3}"/>
              </a:ext>
            </a:extLst>
          </p:cNvPr>
          <p:cNvSpPr txBox="1"/>
          <p:nvPr/>
        </p:nvSpPr>
        <p:spPr>
          <a:xfrm>
            <a:off x="431800" y="2522838"/>
            <a:ext cx="1132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Cette proposition est née suite à un entretien avec M. </a:t>
            </a:r>
            <a:r>
              <a:rPr lang="fr-FR" sz="2400" dirty="0" err="1"/>
              <a:t>Cassagnau</a:t>
            </a:r>
            <a:r>
              <a:rPr lang="fr-FR" sz="2400" dirty="0"/>
              <a:t> ancien VP recherches et technologies à ma demande,  suivi de discussions individuelles et collectives avec des enseignants-chercheurs et des chercheurs dans différents départements/instituts à Lyon1 dont l’activité ou l’expertise relève d’un des domaines qui sont pertinents pour les technologies des senseurs quantiques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1B6E3F-EC24-4970-4307-D86D58197CC0}"/>
              </a:ext>
            </a:extLst>
          </p:cNvPr>
          <p:cNvSpPr txBox="1"/>
          <p:nvPr/>
        </p:nvSpPr>
        <p:spPr>
          <a:xfrm>
            <a:off x="431800" y="1662619"/>
            <a:ext cx="430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Avant-propos</a:t>
            </a:r>
          </a:p>
        </p:txBody>
      </p:sp>
    </p:spTree>
    <p:extLst>
      <p:ext uri="{BB962C8B-B14F-4D97-AF65-F5344CB8AC3E}">
        <p14:creationId xmlns:p14="http://schemas.microsoft.com/office/powerpoint/2010/main" val="169496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84C4CA8-765F-8CAA-AF96-7C3DBBD60994}"/>
              </a:ext>
            </a:extLst>
          </p:cNvPr>
          <p:cNvSpPr txBox="1"/>
          <p:nvPr/>
        </p:nvSpPr>
        <p:spPr>
          <a:xfrm>
            <a:off x="1383957" y="296562"/>
            <a:ext cx="966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Institut  Universitaire des Sciences et technologies quantiques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E757922-5CFA-F1EE-5275-22F264018EB4}"/>
              </a:ext>
            </a:extLst>
          </p:cNvPr>
          <p:cNvSpPr txBox="1"/>
          <p:nvPr/>
        </p:nvSpPr>
        <p:spPr>
          <a:xfrm>
            <a:off x="531341" y="2477512"/>
            <a:ext cx="1051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/>
          </a:p>
          <a:p>
            <a:r>
              <a:rPr lang="fr-FR" sz="2400" b="1" dirty="0">
                <a:solidFill>
                  <a:srgbClr val="FF0000"/>
                </a:solidFill>
              </a:rPr>
              <a:t>A long terme (T0+10) </a:t>
            </a:r>
            <a:r>
              <a:rPr lang="fr-FR" sz="2400" dirty="0"/>
              <a:t>: </a:t>
            </a:r>
            <a:r>
              <a:rPr lang="fr-FR" sz="2400" b="1" dirty="0">
                <a:solidFill>
                  <a:srgbClr val="00B050"/>
                </a:solidFill>
              </a:rPr>
              <a:t>Lyon1 un centre international des technologies quantiques</a:t>
            </a:r>
          </a:p>
          <a:p>
            <a:endParaRPr lang="fr-FR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2400" dirty="0"/>
              <a:t> Placer Lyon1 dans le peloton de tête au niveau national et ensuite international</a:t>
            </a:r>
          </a:p>
          <a:p>
            <a:r>
              <a:rPr lang="fr-FR" sz="2400" dirty="0"/>
              <a:t>     dans le domaine des technologies quantiques en formation et en recherche</a:t>
            </a:r>
          </a:p>
          <a:p>
            <a:r>
              <a:rPr lang="fr-FR" sz="2400" dirty="0">
                <a:sym typeface="Wingdings" pitchFamily="2" charset="2"/>
              </a:rPr>
              <a:t>  tombées scientifiques, technologiques et socio-économiques importantes.</a:t>
            </a:r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2371358-7869-B647-D7E6-732987DC50DE}"/>
              </a:ext>
            </a:extLst>
          </p:cNvPr>
          <p:cNvSpPr txBox="1"/>
          <p:nvPr/>
        </p:nvSpPr>
        <p:spPr>
          <a:xfrm>
            <a:off x="685800" y="1333500"/>
            <a:ext cx="431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Objectifs:</a:t>
            </a:r>
          </a:p>
        </p:txBody>
      </p:sp>
    </p:spTree>
    <p:extLst>
      <p:ext uri="{BB962C8B-B14F-4D97-AF65-F5344CB8AC3E}">
        <p14:creationId xmlns:p14="http://schemas.microsoft.com/office/powerpoint/2010/main" val="104835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84C4CA8-765F-8CAA-AF96-7C3DBBD60994}"/>
              </a:ext>
            </a:extLst>
          </p:cNvPr>
          <p:cNvSpPr txBox="1"/>
          <p:nvPr/>
        </p:nvSpPr>
        <p:spPr>
          <a:xfrm>
            <a:off x="1396657" y="192729"/>
            <a:ext cx="966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Institut  Universitaire des Sciences et technologies quantiques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E757922-5CFA-F1EE-5275-22F264018EB4}"/>
              </a:ext>
            </a:extLst>
          </p:cNvPr>
          <p:cNvSpPr txBox="1"/>
          <p:nvPr/>
        </p:nvSpPr>
        <p:spPr>
          <a:xfrm>
            <a:off x="838200" y="442955"/>
            <a:ext cx="11150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sym typeface="Wingdings" pitchFamily="2" charset="2"/>
            </a:endParaRPr>
          </a:p>
          <a:p>
            <a:r>
              <a:rPr lang="fr-FR" sz="2000" b="1" dirty="0">
                <a:solidFill>
                  <a:srgbClr val="FF0000"/>
                </a:solidFill>
                <a:sym typeface="Wingdings" pitchFamily="2" charset="2"/>
              </a:rPr>
              <a:t>A court terme (T0)</a:t>
            </a:r>
            <a:r>
              <a:rPr lang="fr-FR" sz="2000" dirty="0">
                <a:sym typeface="Wingdings" pitchFamily="2" charset="2"/>
              </a:rPr>
              <a:t>: </a:t>
            </a:r>
            <a:r>
              <a:rPr lang="fr-FR" sz="2000" b="1" dirty="0">
                <a:solidFill>
                  <a:srgbClr val="00B050"/>
                </a:solidFill>
                <a:sym typeface="Wingdings" pitchFamily="2" charset="2"/>
              </a:rPr>
              <a:t>Entrer dans la seconde révolution quantique </a:t>
            </a:r>
          </a:p>
          <a:p>
            <a:endParaRPr lang="fr-FR" sz="2000" b="1" dirty="0">
              <a:solidFill>
                <a:srgbClr val="00B050"/>
              </a:solidFill>
              <a:sym typeface="Wingdings" pitchFamily="2" charset="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 Adapter les formations existantes pour inclure les technologies quantiques en préparant nos jeunes aux nouvelles technologies et aux métiers d’avenir (utiliser un </a:t>
            </a:r>
            <a:r>
              <a:rPr lang="fr-FR" sz="2000" b="1" dirty="0">
                <a:sym typeface="Wingdings" pitchFamily="2" charset="2"/>
              </a:rPr>
              <a:t>label quantique</a:t>
            </a:r>
            <a:r>
              <a:rPr lang="fr-FR" sz="2000" dirty="0">
                <a:sym typeface="Wingdings" pitchFamily="2" charset="2"/>
              </a:rPr>
              <a:t>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Créer une synergie entre les groupes de Lyon1 dans les différents départements dont les projets de recherche sont ou peuvent être associés à des développements des senseurs quantiques</a:t>
            </a:r>
          </a:p>
          <a:p>
            <a:r>
              <a:rPr lang="fr-FR" sz="2000" dirty="0">
                <a:sym typeface="Wingdings" pitchFamily="2" charset="2"/>
              </a:rPr>
              <a:t>     et encourager d’autres par le biais des écoles et des séminaires.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Contribuer au projet PEPR Quantique pour la partie « senseurs quantiques » si possible.</a:t>
            </a:r>
          </a:p>
          <a:p>
            <a:endParaRPr lang="fr-FR" sz="2000" dirty="0">
              <a:sym typeface="Wingdings" pitchFamily="2" charset="2"/>
            </a:endParaRPr>
          </a:p>
          <a:p>
            <a:r>
              <a:rPr lang="fr-FR" sz="2000" b="1" dirty="0">
                <a:solidFill>
                  <a:srgbClr val="FF0000"/>
                </a:solidFill>
                <a:sym typeface="Wingdings" pitchFamily="2" charset="2"/>
              </a:rPr>
              <a:t>A moyen terme(T0+4)</a:t>
            </a:r>
            <a:r>
              <a:rPr lang="fr-FR" sz="2000" dirty="0">
                <a:sym typeface="Wingdings" pitchFamily="2" charset="2"/>
              </a:rPr>
              <a:t>: </a:t>
            </a:r>
            <a:r>
              <a:rPr lang="fr-FR" sz="2000" b="1" dirty="0">
                <a:solidFill>
                  <a:schemeClr val="accent6"/>
                </a:solidFill>
                <a:sym typeface="Wingdings" pitchFamily="2" charset="2"/>
              </a:rPr>
              <a:t>Devenir un acteur important dans </a:t>
            </a:r>
            <a:r>
              <a:rPr lang="fr-FR" sz="2000" b="1" dirty="0">
                <a:solidFill>
                  <a:srgbClr val="00B050"/>
                </a:solidFill>
                <a:sym typeface="Wingdings" pitchFamily="2" charset="2"/>
              </a:rPr>
              <a:t>les sciences et technologies quantiques</a:t>
            </a:r>
          </a:p>
          <a:p>
            <a:endParaRPr lang="fr-FR" sz="2000" dirty="0">
              <a:sym typeface="Wingdings" pitchFamily="2" charset="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Définir des axes de recherche dans le domaine des  «senseurs quantiques » identifiables comme des spécialités lyonnaises.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Créer une formation de spécialisation dans les sciences et technologies quantiques à Lyon.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Extension possible à d’autres applications : Simulation, calcul et cryptographie quantique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ym typeface="Wingdings" pitchFamily="2" charset="2"/>
              </a:rPr>
              <a:t>Collaboration avec les autres composantes lyonnaises pour former un « Hub Quantique Lyonnais ».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512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vers la droite 1">
            <a:extLst>
              <a:ext uri="{FF2B5EF4-FFF2-40B4-BE49-F238E27FC236}">
                <a16:creationId xmlns:a16="http://schemas.microsoft.com/office/drawing/2014/main" id="{78991F3B-EA49-4174-A2DC-C883525EF1D7}"/>
              </a:ext>
            </a:extLst>
          </p:cNvPr>
          <p:cNvSpPr/>
          <p:nvPr/>
        </p:nvSpPr>
        <p:spPr>
          <a:xfrm>
            <a:off x="654909" y="778475"/>
            <a:ext cx="11368216" cy="210063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9AE3046-E35E-894E-BB6F-4416742604EE}"/>
              </a:ext>
            </a:extLst>
          </p:cNvPr>
          <p:cNvSpPr txBox="1"/>
          <p:nvPr/>
        </p:nvSpPr>
        <p:spPr>
          <a:xfrm>
            <a:off x="1172127" y="173307"/>
            <a:ext cx="2751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Première phase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280BD62-42E8-1D03-8878-F856030EDB9D}"/>
              </a:ext>
            </a:extLst>
          </p:cNvPr>
          <p:cNvCxnSpPr>
            <a:cxnSpLocks/>
          </p:cNvCxnSpPr>
          <p:nvPr/>
        </p:nvCxnSpPr>
        <p:spPr>
          <a:xfrm>
            <a:off x="654909" y="880418"/>
            <a:ext cx="5609967" cy="0"/>
          </a:xfrm>
          <a:prstGeom prst="line">
            <a:avLst/>
          </a:prstGeom>
          <a:ln w="952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14BD1866-CBBF-FF45-89EC-BFEDEF2DA4FC}"/>
              </a:ext>
            </a:extLst>
          </p:cNvPr>
          <p:cNvSpPr txBox="1"/>
          <p:nvPr/>
        </p:nvSpPr>
        <p:spPr>
          <a:xfrm>
            <a:off x="5517784" y="307401"/>
            <a:ext cx="1301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7030A0"/>
                </a:solidFill>
              </a:rPr>
              <a:t>T0+4 ans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DD96799-4C9A-A7D2-AA16-DC414CC484A4}"/>
              </a:ext>
            </a:extLst>
          </p:cNvPr>
          <p:cNvSpPr txBox="1"/>
          <p:nvPr/>
        </p:nvSpPr>
        <p:spPr>
          <a:xfrm>
            <a:off x="447589" y="1475599"/>
            <a:ext cx="52406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- </a:t>
            </a:r>
            <a:r>
              <a:rPr lang="fr-FR" sz="2000" b="1" dirty="0">
                <a:solidFill>
                  <a:srgbClr val="00B0F0"/>
                </a:solidFill>
              </a:rPr>
              <a:t>Introduction</a:t>
            </a:r>
            <a:r>
              <a:rPr lang="fr-FR" sz="2000" dirty="0">
                <a:solidFill>
                  <a:srgbClr val="00B0F0"/>
                </a:solidFill>
              </a:rPr>
              <a:t> </a:t>
            </a:r>
            <a:r>
              <a:rPr lang="fr-FR" sz="2000" dirty="0"/>
              <a:t>des technologies quantiques dans    </a:t>
            </a:r>
          </a:p>
          <a:p>
            <a:r>
              <a:rPr lang="fr-FR" sz="2000" dirty="0"/>
              <a:t>  les formations (Licence et Master)</a:t>
            </a:r>
          </a:p>
          <a:p>
            <a:r>
              <a:rPr lang="fr-FR" sz="2000" dirty="0">
                <a:solidFill>
                  <a:srgbClr val="00B0F0"/>
                </a:solidFill>
              </a:rPr>
              <a:t>- </a:t>
            </a:r>
            <a:r>
              <a:rPr lang="fr-FR" sz="2000" b="1" dirty="0">
                <a:solidFill>
                  <a:srgbClr val="00B0F0"/>
                </a:solidFill>
              </a:rPr>
              <a:t>Identification</a:t>
            </a:r>
            <a:r>
              <a:rPr lang="fr-FR" sz="2000" dirty="0">
                <a:solidFill>
                  <a:srgbClr val="00B0F0"/>
                </a:solidFill>
              </a:rPr>
              <a:t> </a:t>
            </a:r>
            <a:r>
              <a:rPr lang="fr-FR" sz="2000" dirty="0"/>
              <a:t>des axes d’intérêt  en se basant   </a:t>
            </a:r>
          </a:p>
          <a:p>
            <a:r>
              <a:rPr lang="fr-FR" sz="2000" dirty="0"/>
              <a:t>  sur les activités existantes</a:t>
            </a:r>
          </a:p>
          <a:p>
            <a:endParaRPr lang="fr-FR" sz="2000" dirty="0"/>
          </a:p>
          <a:p>
            <a:r>
              <a:rPr lang="fr-FR" sz="2000" b="1" dirty="0">
                <a:solidFill>
                  <a:srgbClr val="00B050"/>
                </a:solidFill>
              </a:rPr>
              <a:t> Besoin:</a:t>
            </a:r>
          </a:p>
          <a:p>
            <a:r>
              <a:rPr lang="fr-FR" sz="2000" dirty="0"/>
              <a:t>-Local. </a:t>
            </a:r>
          </a:p>
          <a:p>
            <a:r>
              <a:rPr lang="fr-FR" sz="2000" dirty="0"/>
              <a:t>-des TP </a:t>
            </a:r>
          </a:p>
          <a:p>
            <a:r>
              <a:rPr lang="fr-FR" sz="2000" dirty="0"/>
              <a:t>-Postdocs et PhD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2DB134F-5546-35E3-EB39-C2C8DB9687D5}"/>
              </a:ext>
            </a:extLst>
          </p:cNvPr>
          <p:cNvSpPr txBox="1"/>
          <p:nvPr/>
        </p:nvSpPr>
        <p:spPr>
          <a:xfrm>
            <a:off x="6339017" y="1337099"/>
            <a:ext cx="48067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</a:t>
            </a:r>
            <a:r>
              <a:rPr lang="fr-FR" sz="2000" b="1" dirty="0">
                <a:solidFill>
                  <a:srgbClr val="00B0F0"/>
                </a:solidFill>
              </a:rPr>
              <a:t>Création</a:t>
            </a:r>
            <a:r>
              <a:rPr lang="fr-FR" sz="2000" dirty="0"/>
              <a:t> d’une formation dédiée</a:t>
            </a:r>
          </a:p>
          <a:p>
            <a:r>
              <a:rPr lang="fr-FR" sz="2000" dirty="0">
                <a:solidFill>
                  <a:srgbClr val="00B0F0"/>
                </a:solidFill>
              </a:rPr>
              <a:t>-</a:t>
            </a:r>
            <a:r>
              <a:rPr lang="fr-FR" sz="2000" b="1" dirty="0">
                <a:solidFill>
                  <a:srgbClr val="00B0F0"/>
                </a:solidFill>
              </a:rPr>
              <a:t>Développement </a:t>
            </a:r>
            <a:r>
              <a:rPr lang="fr-FR" sz="2000" dirty="0"/>
              <a:t>d’axes de recherche </a:t>
            </a:r>
          </a:p>
          <a:p>
            <a:r>
              <a:rPr lang="fr-FR" sz="2000" dirty="0">
                <a:solidFill>
                  <a:srgbClr val="00B0F0"/>
                </a:solidFill>
              </a:rPr>
              <a:t>-</a:t>
            </a:r>
            <a:r>
              <a:rPr lang="fr-FR" sz="2000" b="1" dirty="0">
                <a:solidFill>
                  <a:srgbClr val="00B0F0"/>
                </a:solidFill>
              </a:rPr>
              <a:t>Initiation </a:t>
            </a:r>
            <a:r>
              <a:rPr lang="fr-FR" sz="2000" dirty="0"/>
              <a:t>de nouveaux axes</a:t>
            </a:r>
          </a:p>
          <a:p>
            <a:r>
              <a:rPr lang="fr-FR" sz="2000" dirty="0"/>
              <a:t>-</a:t>
            </a:r>
            <a:r>
              <a:rPr lang="fr-FR" sz="2000" b="1" dirty="0">
                <a:solidFill>
                  <a:srgbClr val="00B0F0"/>
                </a:solidFill>
              </a:rPr>
              <a:t>Réseautage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dirty="0"/>
              <a:t>local, national et international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sz="2000" dirty="0"/>
          </a:p>
          <a:p>
            <a:r>
              <a:rPr lang="fr-FR" sz="2000" b="1" dirty="0">
                <a:solidFill>
                  <a:srgbClr val="FF0000"/>
                </a:solidFill>
              </a:rPr>
              <a:t>Besoin</a:t>
            </a:r>
          </a:p>
          <a:p>
            <a:r>
              <a:rPr lang="fr-FR" sz="2000" dirty="0"/>
              <a:t>-Locaux</a:t>
            </a:r>
          </a:p>
          <a:p>
            <a:r>
              <a:rPr lang="fr-FR" sz="2000" dirty="0"/>
              <a:t>-Chaires universitaires</a:t>
            </a:r>
          </a:p>
          <a:p>
            <a:r>
              <a:rPr lang="fr-FR" sz="2000" dirty="0"/>
              <a:t>-Postdocs et PhD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7432770-35F0-9D15-7157-295623B3A7C8}"/>
              </a:ext>
            </a:extLst>
          </p:cNvPr>
          <p:cNvSpPr txBox="1"/>
          <p:nvPr/>
        </p:nvSpPr>
        <p:spPr>
          <a:xfrm>
            <a:off x="447589" y="4824982"/>
            <a:ext cx="11121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-Le nouvel institut s’emploiera à créer un environnement favorable dans lequel des groupes de recherche profiteront de la synergie pour obtenir des financements (ANR, ERC, </a:t>
            </a:r>
            <a:r>
              <a:rPr lang="fr-FR" sz="2000" dirty="0" err="1"/>
              <a:t>pathfinder</a:t>
            </a:r>
            <a:r>
              <a:rPr lang="fr-FR" sz="2000" dirty="0"/>
              <a:t>..) </a:t>
            </a:r>
          </a:p>
          <a:p>
            <a:r>
              <a:rPr lang="fr-FR" sz="2000" dirty="0"/>
              <a:t>-Le transfert technologique va être un point clé pour obtenir des financements supplémentaires</a:t>
            </a:r>
          </a:p>
          <a:p>
            <a:r>
              <a:rPr lang="fr-FR" sz="2000" dirty="0"/>
              <a:t>-Devenir un acteur  incontournable du </a:t>
            </a:r>
            <a:r>
              <a:rPr lang="fr-FR" sz="2000" b="1" dirty="0"/>
              <a:t>Plan Quantique</a:t>
            </a:r>
            <a:r>
              <a:rPr lang="fr-FR" sz="2000" dirty="0"/>
              <a:t> présent et futur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4A65D84-0C73-CFF6-86B5-D07CA5E691B6}"/>
              </a:ext>
            </a:extLst>
          </p:cNvPr>
          <p:cNvSpPr txBox="1"/>
          <p:nvPr/>
        </p:nvSpPr>
        <p:spPr>
          <a:xfrm>
            <a:off x="8082008" y="275449"/>
            <a:ext cx="2433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Deuxième phase</a:t>
            </a:r>
          </a:p>
        </p:txBody>
      </p:sp>
    </p:spTree>
    <p:extLst>
      <p:ext uri="{BB962C8B-B14F-4D97-AF65-F5344CB8AC3E}">
        <p14:creationId xmlns:p14="http://schemas.microsoft.com/office/powerpoint/2010/main" val="15528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66BC07C-4FFA-56E8-4083-22E955640DCD}"/>
              </a:ext>
            </a:extLst>
          </p:cNvPr>
          <p:cNvSpPr txBox="1"/>
          <p:nvPr/>
        </p:nvSpPr>
        <p:spPr>
          <a:xfrm>
            <a:off x="393356" y="689913"/>
            <a:ext cx="114052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Instituts/Groupes de recherches</a:t>
            </a:r>
          </a:p>
          <a:p>
            <a:endParaRPr lang="fr-FR" sz="2000" dirty="0"/>
          </a:p>
          <a:p>
            <a:r>
              <a:rPr lang="fr-FR" dirty="0"/>
              <a:t>IP2I, ILM, LMI,IMP,INL….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A7A1088-4F0E-D999-1054-49DE2C02D04D}"/>
              </a:ext>
            </a:extLst>
          </p:cNvPr>
          <p:cNvSpPr txBox="1"/>
          <p:nvPr/>
        </p:nvSpPr>
        <p:spPr>
          <a:xfrm>
            <a:off x="393356" y="1920446"/>
            <a:ext cx="105921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Thématiques recensées </a:t>
            </a:r>
          </a:p>
          <a:p>
            <a:endParaRPr lang="fr-FR" dirty="0"/>
          </a:p>
          <a:p>
            <a:r>
              <a:rPr lang="fr-FR" dirty="0"/>
              <a:t>-Onde gravitationnelles &amp; états comprimés</a:t>
            </a:r>
          </a:p>
          <a:p>
            <a:r>
              <a:rPr lang="fr-FR" dirty="0"/>
              <a:t>-Boites quantiques et applications : photon uniques, calorimétries…</a:t>
            </a:r>
          </a:p>
          <a:p>
            <a:r>
              <a:rPr lang="fr-FR" dirty="0"/>
              <a:t>-Matériaux 2d et applications: graphène et N-</a:t>
            </a:r>
            <a:r>
              <a:rPr lang="fr-FR" dirty="0" err="1"/>
              <a:t>Hb</a:t>
            </a:r>
            <a:r>
              <a:rPr lang="fr-FR" dirty="0"/>
              <a:t> </a:t>
            </a:r>
          </a:p>
          <a:p>
            <a:r>
              <a:rPr lang="fr-FR" dirty="0"/>
              <a:t>-Excitons et polaritons</a:t>
            </a:r>
          </a:p>
          <a:p>
            <a:r>
              <a:rPr lang="fr-FR" dirty="0"/>
              <a:t>-Cryogénie et senseurs supraconducteurs</a:t>
            </a:r>
          </a:p>
          <a:p>
            <a:r>
              <a:rPr lang="fr-FR" dirty="0"/>
              <a:t>-Détection photons et électrons uniques</a:t>
            </a:r>
          </a:p>
          <a:p>
            <a:endParaRPr lang="fr-FR" dirty="0"/>
          </a:p>
          <a:p>
            <a:r>
              <a:rPr lang="fr-FR" dirty="0">
                <a:solidFill>
                  <a:srgbClr val="7030A0"/>
                </a:solidFill>
              </a:rPr>
              <a:t>-Simulation quantique</a:t>
            </a:r>
            <a:r>
              <a:rPr lang="fr-FR" dirty="0">
                <a:solidFill>
                  <a:srgbClr val="7030A0"/>
                </a:solidFill>
                <a:sym typeface="Wingdings" pitchFamily="2" charset="2"/>
              </a:rPr>
              <a:t> à approfondir en collaboration avec le nouveau centre de données et les  départements de Math et de </a:t>
            </a:r>
            <a:r>
              <a:rPr lang="fr-FR" dirty="0" err="1">
                <a:solidFill>
                  <a:srgbClr val="7030A0"/>
                </a:solidFill>
                <a:sym typeface="Wingdings" pitchFamily="2" charset="2"/>
              </a:rPr>
              <a:t>Méca</a:t>
            </a:r>
            <a:r>
              <a:rPr lang="fr-FR" dirty="0">
                <a:solidFill>
                  <a:srgbClr val="7030A0"/>
                </a:solidFill>
                <a:sym typeface="Wingdings" pitchFamily="2" charset="2"/>
              </a:rPr>
              <a:t>. </a:t>
            </a:r>
            <a:endParaRPr lang="fr-F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11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93A689C-6C3E-6EC1-877F-04DB82D40F40}"/>
              </a:ext>
            </a:extLst>
          </p:cNvPr>
          <p:cNvSpPr txBox="1"/>
          <p:nvPr/>
        </p:nvSpPr>
        <p:spPr>
          <a:xfrm>
            <a:off x="1435100" y="876300"/>
            <a:ext cx="9626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Prochaines étapes:</a:t>
            </a:r>
          </a:p>
          <a:p>
            <a:endParaRPr lang="fr-FR" dirty="0"/>
          </a:p>
          <a:p>
            <a:r>
              <a:rPr lang="fr-FR" dirty="0"/>
              <a:t>-Réunion des acteurs principaux pour présenter leurs activités et les synergies possibles en présence des représentants des départements/instituts impliqués ainsi que les représentants de la présidence de l’université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-Déposition du projet auprès des instances de l’université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8390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11334</TotalTime>
  <Words>579</Words>
  <Application>Microsoft Macintosh PowerPoint</Application>
  <PresentationFormat>Grand écran</PresentationFormat>
  <Paragraphs>71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Proposition d’une création d’un   Institut Universitaire de  Sciences et Technologies Quantiques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d’un  Institut Universitaire de Technologies Quantiques</dc:title>
  <dc:creator>laktineh imad</dc:creator>
  <cp:lastModifiedBy>laktineh imad</cp:lastModifiedBy>
  <cp:revision>20</cp:revision>
  <dcterms:created xsi:type="dcterms:W3CDTF">2024-07-17T11:13:29Z</dcterms:created>
  <dcterms:modified xsi:type="dcterms:W3CDTF">2025-06-15T06:04:46Z</dcterms:modified>
</cp:coreProperties>
</file>