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75" r:id="rId4"/>
    <p:sldId id="267" r:id="rId5"/>
    <p:sldId id="276" r:id="rId6"/>
    <p:sldId id="277" r:id="rId7"/>
    <p:sldId id="278" r:id="rId8"/>
    <p:sldId id="279" r:id="rId9"/>
    <p:sldId id="259" r:id="rId10"/>
    <p:sldId id="261" r:id="rId11"/>
    <p:sldId id="280" r:id="rId12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31"/>
    <a:srgbClr val="BB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/>
    <p:restoredTop sz="91344"/>
  </p:normalViewPr>
  <p:slideViewPr>
    <p:cSldViewPr snapToGrid="0">
      <p:cViewPr varScale="1">
        <p:scale>
          <a:sx n="132" d="100"/>
          <a:sy n="132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4D322-1E2D-1F40-A7FA-413D8D41CE67}" type="datetimeFigureOut">
              <a:rPr lang="en-FR" smtClean="0"/>
              <a:t>04/07/2025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8C83-1AAC-0B48-885C-B80938D0F67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8927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8C83-1AAC-0B48-885C-B80938D0F67D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26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305C1-121E-D5DA-A1EF-11C3BCCE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2B0C01-486F-545D-DCB1-25DEE25D3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63C15-C876-B46D-FDCE-A7A811C4F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AB12B-585D-DFF3-1567-67FF3D4E9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8C83-1AAC-0B48-885C-B80938D0F67D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9084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8C83-1AAC-0B48-885C-B80938D0F67D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8470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8C83-1AAC-0B48-885C-B80938D0F67D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8242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8C83-1AAC-0B48-885C-B80938D0F67D}" type="slidenum">
              <a:rPr lang="en-FR" smtClean="0"/>
              <a:t>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34791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747AB-A30D-D74E-A0E1-FFF0049F7A31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3199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8C83-1AAC-0B48-885C-B80938D0F67D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5946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6437-70DC-F794-22B0-ABA3E815E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6B84B-AD2B-0F9E-B2A5-09B6E1944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746A2-C3D2-C09F-261D-173A2567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63E37-C73C-4B19-E0B3-7DC30283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859D-E40C-9449-D179-B90D3D8F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7729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3852-8F36-1D8F-FB1F-C913D724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7ABF8-F668-EF67-682C-8950B6AF2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72622-2A07-D334-72C0-3B995C88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DECE-6F4E-9600-07E7-ABF48FC3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7816-A805-8D28-0E7A-728B1881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3696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614E3-6E91-6932-C157-A26186C3B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97876-2D7C-45AC-A37D-067142620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DC8E-FB8F-B2B6-BEAD-58FEA707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219D-09BC-6CFB-E3A6-98AF940A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B63D-9382-D269-D9A8-F1636BD6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830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BA58-1E36-7A51-FA55-E64EA84A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1FD1-616C-3B2F-9694-22F33DD1D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A847-1994-F0DD-6B64-6DFC67AD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8BA9C-49F3-36C2-7B82-E94977C3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3A20E-C6B7-FA07-1016-B2C922B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3437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C6B1-2C04-1D36-E60E-AB90B272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6F794-5758-7BBA-EA4D-29AF0D005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A08E9-C22C-BBE1-AB4E-83FA8EE1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0C393-C9FC-FA96-5795-3CB25025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D5DFE-2E76-1429-00F4-2D148E75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586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BD6D-C1F0-950E-ABCA-EB0F65DE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2AE7-CC57-8D18-8EDA-C3E6F5C0B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F9244-DCDC-B126-3E1C-AAB7C709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AAF6E-66C8-3AB2-2711-EC0F361A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B8D31-4A89-3DA7-15D6-B904506B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60F24-7377-955C-F760-D590A242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7020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A3CE-3474-EB97-9ED0-6C6EAD29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0FD5B-3D69-4122-F328-B04855CD4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243D1-B2BF-5D54-0C5F-48AFE92FB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099F6-0447-6E0C-7823-225448F12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3497C-EE00-465A-3535-904B28705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6F15C-77BF-75F2-6F67-EBDA32C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DC718-649E-168F-2B06-4E17311B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0F17D-B7D4-BBC1-B0B5-713B8328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0547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2ACA-AE71-73BB-D23E-52A96FE9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817F3-8A04-6979-6C84-1EEC0AB6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AA9BB-B33A-4F6C-D2F3-4C168766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C7993-54E1-EB4E-D248-B5B17B1F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799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A7AA1-718D-CCDE-318B-A63F0DF4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D9169-0826-4DBA-6FB5-A3043485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1CDCB-0FAC-A71F-ACDB-262F84C1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6739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D4D5-5559-B900-1A54-DC28C710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4EED-9C2D-6751-F250-648F7942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B1A76-4E0D-BDA7-54EE-9C3C38AD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29428-C1C0-FCD6-3657-731ACDD2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63CA-7921-FC05-F92B-F9C320A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3E55F-2D27-7DAF-A489-EC50E057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9073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D115-416D-DC03-0480-504D5DD0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F759C-CFD3-D75B-BE9E-9C017A9CA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00362-F690-E64B-365C-CDA8363D8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E9AD8-1E84-D38C-A80B-8AEA6D05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8EFBB-0548-E56C-90D5-530EB756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96CCA-BDFC-D6EB-2D89-702BF2D5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4746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AFD09-2E3C-0AF6-6273-A52D7803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9E7B4-C1C7-7F64-0990-DA0AA4AB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30EC0-8EC9-5A8F-F364-3DEC02A5C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3354-ABBA-29CB-04DA-590F2C6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C2EF4-0050-F755-62A4-B24F20855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988017-32C3-1743-ADFE-1A0278FE42D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681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nucl-ex/040901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947F7-7DA7-8A80-B264-20D64242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8757-8916-C647-4A27-E434FA329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6150"/>
            <a:ext cx="10396728" cy="2113121"/>
          </a:xfrm>
        </p:spPr>
        <p:txBody>
          <a:bodyPr anchor="b">
            <a:normAutofit/>
          </a:bodyPr>
          <a:lstStyle/>
          <a:p>
            <a:pPr algn="l"/>
            <a:r>
              <a:rPr lang="en-FR" sz="4400" dirty="0">
                <a:solidFill>
                  <a:srgbClr val="EA7131"/>
                </a:solidFill>
              </a:rPr>
              <a:t>Study of Pulse Shape Discrimination (PSD):</a:t>
            </a:r>
            <a:br>
              <a:rPr lang="en-FR" sz="4400" dirty="0">
                <a:solidFill>
                  <a:srgbClr val="EA7131"/>
                </a:solidFill>
              </a:rPr>
            </a:br>
            <a:r>
              <a:rPr lang="en-FR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Measure the EM fraction in hadronic shower</a:t>
            </a:r>
            <a:endParaRPr lang="en-FR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1AC34-BFCB-8EBD-CB73-FB0899EEE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49040"/>
            <a:ext cx="7333488" cy="772836"/>
          </a:xfrm>
        </p:spPr>
        <p:txBody>
          <a:bodyPr>
            <a:normAutofit/>
          </a:bodyPr>
          <a:lstStyle/>
          <a:p>
            <a:pPr algn="l"/>
            <a:r>
              <a:rPr lang="en-FR" sz="2900" dirty="0"/>
              <a:t>Yingrui Hou (LPCA)</a:t>
            </a:r>
          </a:p>
        </p:txBody>
      </p:sp>
      <p:pic>
        <p:nvPicPr>
          <p:cNvPr id="6" name="Picture 5" descr="A logo with blue and yellow circles&#10;&#10;Description automatically generated">
            <a:extLst>
              <a:ext uri="{FF2B5EF4-FFF2-40B4-BE49-F238E27FC236}">
                <a16:creationId xmlns:a16="http://schemas.microsoft.com/office/drawing/2014/main" id="{7FB11BEA-7A8F-00DA-3153-E73B7346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412" y="3545"/>
            <a:ext cx="3068907" cy="1572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FF514D-75A2-96B2-4243-2896D8E09299}"/>
              </a:ext>
            </a:extLst>
          </p:cNvPr>
          <p:cNvCxnSpPr>
            <a:cxnSpLocks/>
          </p:cNvCxnSpPr>
          <p:nvPr/>
        </p:nvCxnSpPr>
        <p:spPr>
          <a:xfrm>
            <a:off x="914400" y="3429000"/>
            <a:ext cx="9811512" cy="0"/>
          </a:xfrm>
          <a:prstGeom prst="line">
            <a:avLst/>
          </a:prstGeom>
          <a:ln w="57150">
            <a:solidFill>
              <a:srgbClr val="EA71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7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6F2A-C558-E674-6C86-A2FBA545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Comparison (very very preliminary)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39BD4-1F48-4615-6AF2-B94F5FD12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828" y="1634485"/>
                <a:ext cx="48863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FR" dirty="0"/>
                  <a:t>Since the distribution for 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FR" dirty="0"/>
                  <a:t> can be described by Gaussian. So: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FR" dirty="0"/>
                  <a:t>For corrected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F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FR" dirty="0"/>
                  <a:t> and E are from fit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FR" dirty="0"/>
                  <a:t>For 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F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FR" dirty="0"/>
                  <a:t> and E are the standard deviation and mean of the distribution</a:t>
                </a:r>
              </a:p>
              <a:p>
                <a:r>
                  <a:rPr lang="en-FR" dirty="0"/>
                  <a:t>T</a:t>
                </a:r>
                <a:r>
                  <a:rPr lang="en-GB" dirty="0"/>
                  <a:t>he</a:t>
                </a:r>
                <a:r>
                  <a:rPr lang="en-FR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en-FR" dirty="0"/>
                  <a:t> is taken from the input energy</a:t>
                </a:r>
              </a:p>
              <a:p>
                <a:r>
                  <a:rPr lang="en-FR" dirty="0">
                    <a:solidFill>
                      <a:srgbClr val="C00000"/>
                    </a:solidFill>
                  </a:rPr>
                  <a:t>~13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%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FR" altLang="zh-CN" dirty="0">
                    <a:solidFill>
                      <a:srgbClr val="C00000"/>
                    </a:solidFill>
                  </a:rPr>
                  <a:t>resolution improvement </a:t>
                </a:r>
                <a:endParaRPr lang="en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39BD4-1F48-4615-6AF2-B94F5FD12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828" y="1634485"/>
                <a:ext cx="4886325" cy="4351338"/>
              </a:xfrm>
              <a:blipFill>
                <a:blip r:embed="rId2"/>
                <a:stretch>
                  <a:fillRect l="-1813" t="-203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1A76BCB-B380-CCD3-0449-7FFC2E0A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153" y="1415309"/>
            <a:ext cx="6377305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0DA8D-F97A-2676-A4FF-AFF86535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12C95-2203-86DA-A5C0-E84AE98B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2111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3031-F802-FA38-7F6A-79219C2C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Summary and future plans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2E8FB-33A4-DDB3-EC5C-BE2561475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FR" dirty="0"/>
                  <a:t>The preliminary proof-of-principle of applying PSD method on hadron shower has been done.</a:t>
                </a:r>
              </a:p>
              <a:p>
                <a:pPr lvl="1"/>
                <a:r>
                  <a:rPr lang="en-GB" dirty="0"/>
                  <a:t>Comparison to the total deposited energy shows a </a:t>
                </a:r>
                <a:r>
                  <a:rPr lang="en-GB" dirty="0">
                    <a:solidFill>
                      <a:schemeClr val="accent2"/>
                    </a:solidFill>
                  </a:rPr>
                  <a:t>13% improvement </a:t>
                </a:r>
                <a:r>
                  <a:rPr lang="en-GB" dirty="0"/>
                  <a:t>in the energy resolution, with an (</a:t>
                </a:r>
                <a:r>
                  <a:rPr lang="en-GB" dirty="0">
                    <a:solidFill>
                      <a:schemeClr val="accent2"/>
                    </a:solidFill>
                  </a:rPr>
                  <a:t>very</a:t>
                </a:r>
                <a:r>
                  <a:rPr lang="en-GB" dirty="0"/>
                  <a:t>) ideal calorimeter geometry. </a:t>
                </a:r>
              </a:p>
              <a:p>
                <a:r>
                  <a:rPr lang="en-GB" dirty="0"/>
                  <a:t>More effect should be considered in the further study</a:t>
                </a:r>
              </a:p>
              <a:p>
                <a:pPr lvl="1"/>
                <a:r>
                  <a:rPr lang="en-GB" dirty="0"/>
                  <a:t>The time shape of proton is expected to be a mixture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-like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-like.</a:t>
                </a:r>
              </a:p>
              <a:p>
                <a:pPr lvl="2"/>
                <a:r>
                  <a:rPr lang="en-GB" dirty="0"/>
                  <a:t>Parameters are measured by a proton test beam recently.</a:t>
                </a:r>
              </a:p>
              <a:p>
                <a:pPr lvl="1"/>
                <a:r>
                  <a:rPr lang="en-GB" dirty="0"/>
                  <a:t>The energy resolution dependency of the PSD method on the shower depth 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in the calorimeter) is on the to-do list</a:t>
                </a:r>
              </a:p>
              <a:p>
                <a:pPr lvl="2"/>
                <a:r>
                  <a:rPr lang="en-GB" dirty="0"/>
                  <a:t>Extend the possibility to use the energy measurement from the other calorimeters in the same detector.</a:t>
                </a:r>
              </a:p>
              <a:p>
                <a:pPr lvl="1"/>
                <a:endParaRPr lang="en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2E8FB-33A4-DDB3-EC5C-BE2561475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1FDB4-C149-2503-B954-E98E4A83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6C773-77A8-1C02-3F9C-CCA3E4D5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3568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141A-5A64-C2BF-182B-D2EC6641E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921E-489B-E194-8127-6691CE08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Possible improvement of hadron showers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C74E-E8DF-3E6A-8C03-AE24E3494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FR" dirty="0"/>
                  <a:t>Key point </a:t>
                </a:r>
                <a:r>
                  <a:rPr lang="en-FR" dirty="0">
                    <a:solidFill>
                      <a:srgbClr val="EA7131"/>
                    </a:solidFill>
                  </a:rPr>
                  <a:t>=&gt; The missing energy in hadron showers</a:t>
                </a:r>
                <a:endParaRPr lang="en-FR" dirty="0"/>
              </a:p>
              <a:p>
                <a:r>
                  <a:rPr lang="en-FR" dirty="0"/>
                  <a:t>What if the energy deposited by hadronic </a:t>
                </a:r>
                <a:r>
                  <a:rPr lang="en-GB" dirty="0"/>
                  <a:t>process has a correlation with the total deposited energy? </a:t>
                </a:r>
              </a:p>
              <a:p>
                <a:pPr lvl="1"/>
                <a:r>
                  <a:rPr lang="en-GB" dirty="0"/>
                  <a:t>Setting up a simulation to validate the correlation</a:t>
                </a:r>
              </a:p>
              <a:p>
                <a:pPr lvl="1"/>
                <a:r>
                  <a:rPr lang="en-GB" dirty="0"/>
                  <a:t>Assumptions in simulation</a:t>
                </a:r>
              </a:p>
              <a:p>
                <a:pPr lvl="2"/>
                <a:r>
                  <a:rPr lang="en-GB" dirty="0"/>
                  <a:t>EM part: </a:t>
                </a:r>
              </a:p>
              <a:p>
                <a:pPr lvl="3"/>
                <a:r>
                  <a:rPr lang="en-GB" dirty="0"/>
                  <a:t>All steps generated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Steps with </a:t>
                </a:r>
                <a:r>
                  <a:rPr lang="en-GB" dirty="0" err="1"/>
                  <a:t>dE</a:t>
                </a:r>
                <a:r>
                  <a:rPr lang="en-GB" dirty="0"/>
                  <a:t>/dx &lt; 5 generated by hadrons</a:t>
                </a:r>
              </a:p>
              <a:p>
                <a:pPr lvl="2"/>
                <a:r>
                  <a:rPr lang="en-GB" dirty="0"/>
                  <a:t>Hadronic:</a:t>
                </a:r>
              </a:p>
              <a:p>
                <a:pPr lvl="3"/>
                <a:r>
                  <a:rPr lang="en-GB" dirty="0"/>
                  <a:t>Steps with </a:t>
                </a:r>
                <a:r>
                  <a:rPr lang="en-GB" dirty="0" err="1"/>
                  <a:t>dE</a:t>
                </a:r>
                <a:r>
                  <a:rPr lang="en-GB" dirty="0"/>
                  <a:t>/dx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/>
                  <a:t> 5 generated by hadrons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C74E-E8DF-3E6A-8C03-AE24E3494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2B30-38A2-A5A9-DDA8-2E62700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AD4EB-B5CB-ACFD-8610-0820EC4C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1</a:t>
            </a:fld>
            <a:endParaRPr lang="en-FR"/>
          </a:p>
        </p:txBody>
      </p:sp>
      <p:pic>
        <p:nvPicPr>
          <p:cNvPr id="7" name="图片 13">
            <a:extLst>
              <a:ext uri="{FF2B5EF4-FFF2-40B4-BE49-F238E27FC236}">
                <a16:creationId xmlns:a16="http://schemas.microsoft.com/office/drawing/2014/main" id="{626787FC-2932-50B2-6CF5-3664F6554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161" y="3559625"/>
            <a:ext cx="4345904" cy="29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7DFCA-7B90-D34E-8CEA-AF625E50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B0AC-B14F-DCC7-79F7-8C5A67BA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Possible improvement of hadron showers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675B-9341-C92F-3B7C-B962F6F05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Transfer the correlation to the corrected energy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With some assumptions: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𝑃𝐸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</m:t>
                        </m:r>
                      </m:sup>
                    </m:sSub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𝑃𝐸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Then the EM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675B-9341-C92F-3B7C-B962F6F05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4D74-BB64-BB17-F30A-3EEFA1BB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0661B-8AB0-59F9-D530-CA202510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2</a:t>
            </a:fld>
            <a:endParaRPr lang="en-FR"/>
          </a:p>
        </p:txBody>
      </p:sp>
      <p:pic>
        <p:nvPicPr>
          <p:cNvPr id="6" name="图片 13">
            <a:extLst>
              <a:ext uri="{FF2B5EF4-FFF2-40B4-BE49-F238E27FC236}">
                <a16:creationId xmlns:a16="http://schemas.microsoft.com/office/drawing/2014/main" id="{862DE81D-4C54-ABC5-E38A-508538A21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160" y="3077025"/>
            <a:ext cx="4345904" cy="29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3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DF7F-A7EF-12B9-D72E-BEE08C98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Possible improvement of hadron showers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6370-21FF-1633-77D9-F92808B29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Pulse Shape Discrimination (PSD)</a:t>
            </a:r>
          </a:p>
          <a:p>
            <a:pPr lvl="1"/>
            <a:r>
              <a:rPr lang="en-FR" dirty="0"/>
              <a:t>Using the decay time shape difference (fractions of fast and slow components) to separate the hadronic and electromagnetic scintillation light.</a:t>
            </a:r>
          </a:p>
          <a:p>
            <a:pPr lvl="1"/>
            <a:endParaRPr lang="en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76C66-E65D-8242-5426-9B2FA7C9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1C56A-127C-22CD-60CA-E5309C72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3</a:t>
            </a:fld>
            <a:endParaRPr lang="en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04ED1-05B6-D634-E8D4-6AA7D08C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3429000"/>
            <a:ext cx="3990975" cy="2889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CE45FD-C0FA-31FC-51F5-D9EBAE868F50}"/>
              </a:ext>
            </a:extLst>
          </p:cNvPr>
          <p:cNvSpPr txBox="1"/>
          <p:nvPr/>
        </p:nvSpPr>
        <p:spPr>
          <a:xfrm>
            <a:off x="2373213" y="3578116"/>
            <a:ext cx="24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arXiv:nucl-ex/0409014</a:t>
            </a:r>
            <a:endParaRPr lang="en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388A95-CC13-36CC-C31D-93228D8C8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3494004"/>
            <a:ext cx="3562350" cy="2404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0D5CB-E181-565F-BB26-58E8D1653984}"/>
              </a:ext>
            </a:extLst>
          </p:cNvPr>
          <p:cNvSpPr txBox="1"/>
          <p:nvPr/>
        </p:nvSpPr>
        <p:spPr>
          <a:xfrm>
            <a:off x="8828631" y="4049881"/>
            <a:ext cx="2623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An example with ZnWO4 crystal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15AA798-513C-DD12-506A-37F105EC488C}"/>
              </a:ext>
            </a:extLst>
          </p:cNvPr>
          <p:cNvSpPr/>
          <p:nvPr/>
        </p:nvSpPr>
        <p:spPr>
          <a:xfrm>
            <a:off x="981075" y="3343275"/>
            <a:ext cx="10698958" cy="3013075"/>
          </a:xfrm>
          <a:prstGeom prst="roundRect">
            <a:avLst>
              <a:gd name="adj" fmla="val 836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7414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8D093-6B72-72FF-7EE8-A490FB0043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FR" dirty="0"/>
                  <a:t>Study with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FR" dirty="0"/>
                  <a:t> simulation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8D093-6B72-72FF-7EE8-A490FB004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1E63FE-9E0D-5B3A-EAF0-368EB3116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FR" dirty="0"/>
                  <a:t>Simulation setup</a:t>
                </a:r>
              </a:p>
              <a:p>
                <a:pPr lvl="1"/>
                <a:r>
                  <a:rPr lang="en-FR" dirty="0"/>
                  <a:t>Geometry: ideal calorimiter </a:t>
                </a:r>
              </a:p>
              <a:p>
                <a:pPr lvl="2"/>
                <a:r>
                  <a:rPr lang="en-FR" dirty="0"/>
                  <a:t>2m x 2m x 2m BGO crystal (make sure no energy leakage at current step)</a:t>
                </a:r>
              </a:p>
              <a:p>
                <a:pPr lvl="1"/>
                <a:r>
                  <a:rPr lang="en-FR" dirty="0"/>
                  <a:t>Scintillator properties</a:t>
                </a:r>
              </a:p>
              <a:p>
                <a:pPr lvl="2"/>
                <a:r>
                  <a:rPr lang="en-FR" dirty="0"/>
                  <a:t>Scintillating time shapes are taken from the measurements </a:t>
                </a:r>
                <a:r>
                  <a:rPr lang="en-FR"/>
                  <a:t>with cosmic </a:t>
                </a:r>
                <a:r>
                  <a:rPr lang="en-FR" dirty="0"/>
                  <a:t>ray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FR" dirty="0"/>
                  <a:t>-like) and alpha source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FR" dirty="0"/>
                  <a:t>-like)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-like: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=0.07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6%</m:t>
                        </m:r>
                      </m:e>
                    </m:d>
                  </m:oMath>
                </a14:m>
                <a:r>
                  <a:rPr lang="en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(94%)</m:t>
                    </m:r>
                  </m:oMath>
                </a14:m>
                <a:endParaRPr lang="en-FR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FR" dirty="0"/>
                  <a:t>-like: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=0.046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12%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(88%)</m:t>
                    </m:r>
                  </m:oMath>
                </a14:m>
                <a:endParaRPr lang="en-FR" dirty="0"/>
              </a:p>
              <a:p>
                <a:pPr lvl="3"/>
                <a:r>
                  <a:rPr lang="en-GB" dirty="0"/>
                  <a:t>Light yield: 10000 Photons/MeV</a:t>
                </a:r>
              </a:p>
              <a:p>
                <a:pPr lvl="3"/>
                <a:r>
                  <a:rPr lang="en-GB" dirty="0"/>
                  <a:t>Efficiency of optical photon to EP: 0.1% (10000 PE/GeV)</a:t>
                </a:r>
              </a:p>
              <a:p>
                <a:pPr lvl="2"/>
                <a:r>
                  <a:rPr lang="en-GB" dirty="0"/>
                  <a:t>Time constants and fractions are changed based on particle type and </a:t>
                </a:r>
                <a:r>
                  <a:rPr lang="en-GB" dirty="0" err="1"/>
                  <a:t>dE</a:t>
                </a:r>
                <a:r>
                  <a:rPr lang="en-GB" dirty="0"/>
                  <a:t>/dx</a:t>
                </a:r>
              </a:p>
              <a:p>
                <a:pPr lvl="3"/>
                <a:r>
                  <a:rPr lang="en-GB" dirty="0" err="1"/>
                  <a:t>dE</a:t>
                </a:r>
                <a:r>
                  <a:rPr lang="en-GB" dirty="0"/>
                  <a:t>/dx &lt; 5 (hadron)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-like</a:t>
                </a:r>
              </a:p>
              <a:p>
                <a:pPr lvl="3"/>
                <a:r>
                  <a:rPr lang="en-GB" dirty="0" err="1"/>
                  <a:t>dE</a:t>
                </a:r>
                <a:r>
                  <a:rPr lang="en-GB" dirty="0"/>
                  <a:t>/dx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/>
                  <a:t> 5 (hadron):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-like</a:t>
                </a:r>
              </a:p>
              <a:p>
                <a:pPr lvl="2"/>
                <a:endParaRPr lang="en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1E63FE-9E0D-5B3A-EAF0-368EB3116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A4741-B3CE-B4FD-6EC7-EE8D7B21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ED6D6-6C12-2F42-2B88-435D52C3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3645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9C0A9A-027D-E0D2-FC5F-64FAA35418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FR" dirty="0"/>
                  <a:t>Fit to get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endParaRPr lang="en-FR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9C0A9A-027D-E0D2-FC5F-64FAA3541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01A70C-DBC7-335E-343B-53AFB49D62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FR" dirty="0"/>
                  <a:t>The time constants and fraction of each time component are fixed to input values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FR" dirty="0"/>
                  <a:t> are float.</a:t>
                </a:r>
              </a:p>
              <a:p>
                <a:r>
                  <a:rPr lang="en-FR" dirty="0"/>
                  <a:t>Validation check with fit to EM part and hadronic part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01A70C-DBC7-335E-343B-53AFB49D6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69748-4AEF-1228-CA49-CC0C5DE5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BC6A3-723A-97E1-AF76-3A7E50F1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5</a:t>
            </a:fld>
            <a:endParaRPr lang="en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F074C-D157-CE98-F871-AE88CABF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38" y="3325752"/>
            <a:ext cx="3987871" cy="2986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0BF25-B3EF-BF7D-3D24-DC86E9D03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47" y="3325752"/>
            <a:ext cx="3750853" cy="28531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351E4-00B3-D433-F61F-8E8B2AD8F22A}"/>
              </a:ext>
            </a:extLst>
          </p:cNvPr>
          <p:cNvSpPr/>
          <p:nvPr/>
        </p:nvSpPr>
        <p:spPr>
          <a:xfrm>
            <a:off x="2235080" y="3631962"/>
            <a:ext cx="128592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en-GB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GeV pip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CC995-1647-4656-440C-F3392A5C0E5E}"/>
              </a:ext>
            </a:extLst>
          </p:cNvPr>
          <p:cNvSpPr/>
          <p:nvPr/>
        </p:nvSpPr>
        <p:spPr>
          <a:xfrm>
            <a:off x="6222951" y="3572695"/>
            <a:ext cx="128592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en-GB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GeV pip</a:t>
            </a:r>
          </a:p>
        </p:txBody>
      </p:sp>
    </p:spTree>
    <p:extLst>
      <p:ext uri="{BB962C8B-B14F-4D97-AF65-F5344CB8AC3E}">
        <p14:creationId xmlns:p14="http://schemas.microsoft.com/office/powerpoint/2010/main" val="395505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A9D32C-197B-7FC5-F146-BE7C97C949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FR" dirty="0"/>
                  <a:t>Fit to get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FR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A9D32C-197B-7FC5-F146-BE7C97C94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2AFAA-5C86-0C8B-249A-8046373B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70651-F985-16C9-9576-44085679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6</a:t>
            </a:fld>
            <a:endParaRPr lang="en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B79A2A-C446-C000-1CC2-81F1C7629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90688"/>
            <a:ext cx="5682224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43E8F1-23B3-ECCC-8102-3BA2263EB6C8}"/>
                  </a:ext>
                </a:extLst>
              </p:cNvPr>
              <p:cNvSpPr txBox="1"/>
              <p:nvPr/>
            </p:nvSpPr>
            <p:spPr>
              <a:xfrm>
                <a:off x="6771968" y="1757385"/>
                <a:ext cx="36772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/>
                  <a:t>From this 10 GeV pip sample: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I</a:t>
                </a:r>
                <a:r>
                  <a:rPr lang="en-FR" dirty="0"/>
                  <a:t>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FR" dirty="0"/>
                  <a:t>: 0.7331159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O</a:t>
                </a:r>
                <a:r>
                  <a:rPr lang="en-FR" dirty="0"/>
                  <a:t>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FR" dirty="0"/>
                  <a:t>: 0.73 +/- 0.03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43E8F1-23B3-ECCC-8102-3BA2263E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68" y="1757385"/>
                <a:ext cx="3677264" cy="923330"/>
              </a:xfrm>
              <a:prstGeom prst="rect">
                <a:avLst/>
              </a:prstGeom>
              <a:blipFill>
                <a:blip r:embed="rId5"/>
                <a:stretch>
                  <a:fillRect l="-1724" t="-2703" b="-945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77D5F6-C48D-0AAA-E391-4CEB8F3EEE69}"/>
                  </a:ext>
                </a:extLst>
              </p:cNvPr>
              <p:cNvSpPr txBox="1"/>
              <p:nvPr/>
            </p:nvSpPr>
            <p:spPr>
              <a:xfrm>
                <a:off x="6771968" y="2861732"/>
                <a:ext cx="410633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/>
                  <a:t>With the fits on 100 samples: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FR" dirty="0"/>
                  <a:t>No significant bias has been observed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>
                    <a:solidFill>
                      <a:srgbClr val="EA7131"/>
                    </a:solidFill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FR" dirty="0">
                    <a:solidFill>
                      <a:srgbClr val="EA7131"/>
                    </a:solidFill>
                  </a:rPr>
                  <a:t> from time fit is reliable to be used for the further energy correction</a:t>
                </a:r>
              </a:p>
              <a:p>
                <a:pPr marL="285750" indent="-285750">
                  <a:buFontTx/>
                  <a:buChar char="-"/>
                </a:pPr>
                <a:endParaRPr lang="en-F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77D5F6-C48D-0AAA-E391-4CEB8F3E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68" y="2861732"/>
                <a:ext cx="4106333" cy="2031325"/>
              </a:xfrm>
              <a:prstGeom prst="rect">
                <a:avLst/>
              </a:prstGeom>
              <a:blipFill>
                <a:blip r:embed="rId6"/>
                <a:stretch>
                  <a:fillRect l="-1543" t="-124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60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383A-D87F-4DD2-C8D0-5C3FB67C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Fit to get </a:t>
            </a:r>
            <a:r>
              <a:rPr lang="en-GB" dirty="0" err="1"/>
              <a:t>th</a:t>
            </a:r>
            <a:r>
              <a:rPr lang="en-FR" dirty="0"/>
              <a:t>e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472CF1-A38A-58DC-D4C1-C8415C153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96467" cy="4351338"/>
              </a:xfrm>
            </p:spPr>
            <p:txBody>
              <a:bodyPr/>
              <a:lstStyle/>
              <a:p>
                <a:r>
                  <a:rPr lang="en-FR" dirty="0"/>
                  <a:t>Measurable observables: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𝑒𝑚</m:t>
                        </m:r>
                      </m:sup>
                    </m:sSubSup>
                  </m:oMath>
                </a14:m>
                <a:r>
                  <a:rPr lang="en-F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FR" dirty="0"/>
                  <a:t> </a:t>
                </a:r>
              </a:p>
              <a:p>
                <a:r>
                  <a:rPr lang="en-GB" dirty="0"/>
                  <a:t>R</a:t>
                </a:r>
                <a:r>
                  <a:rPr lang="en-FR" dirty="0"/>
                  <a:t>e-build the correlation: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solidFill>
                          <a:srgbClr val="EA713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EA713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EA71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EA713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EA713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EA713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EA7131"/>
                                    </a:solidFill>
                                    <a:latin typeface="Cambria Math" panose="02040503050406030204" pitchFamily="18" charset="0"/>
                                  </a:rPr>
                                  <m:t>𝑒𝑚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>
                  <a:solidFill>
                    <a:srgbClr val="EA713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is shared between different energy points</a:t>
                </a:r>
              </a:p>
              <a:p>
                <a:pPr lvl="1"/>
                <a:r>
                  <a:rPr lang="en-US" dirty="0"/>
                  <a:t>Correlations are checked independently in energies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consistent among energies </a:t>
                </a:r>
                <a:endParaRPr lang="en-US" b="0" dirty="0">
                  <a:solidFill>
                    <a:schemeClr val="accent2"/>
                  </a:solidFill>
                </a:endParaRPr>
              </a:p>
              <a:p>
                <a:pPr lvl="1"/>
                <a:endParaRPr lang="en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472CF1-A38A-58DC-D4C1-C8415C153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96467" cy="4351338"/>
              </a:xfrm>
              <a:blipFill>
                <a:blip r:embed="rId3"/>
                <a:stretch>
                  <a:fillRect l="-2041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709C-BDBB-6949-54FC-D145378D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F9E3E-2AE3-027B-3F81-4CC17734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7</a:t>
            </a:fld>
            <a:endParaRPr lang="en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D1204-1781-8B7F-A62F-9EEBED6F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333" y="1646238"/>
            <a:ext cx="5409411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4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DA32-CBF7-D9DA-4CFB-ADFC8FCD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DC01-5203-8C8E-91AC-B584CA333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160F1-8E0B-F542-1790-BA8E0A9844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6"/>
          <a:stretch/>
        </p:blipFill>
        <p:spPr>
          <a:xfrm>
            <a:off x="0" y="22879"/>
            <a:ext cx="12075277" cy="6539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0001DD-6E99-3351-66DA-AC628D5ABF90}"/>
                  </a:ext>
                </a:extLst>
              </p:cNvPr>
              <p:cNvSpPr txBox="1"/>
              <p:nvPr/>
            </p:nvSpPr>
            <p:spPr>
              <a:xfrm>
                <a:off x="3337482" y="4530131"/>
                <a:ext cx="19513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--Raw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endParaRPr lang="en-FR" dirty="0">
                  <a:solidFill>
                    <a:srgbClr val="C00000"/>
                  </a:solidFill>
                </a:endParaRPr>
              </a:p>
              <a:p>
                <a:r>
                  <a:rPr lang="en-US" b="0" dirty="0">
                    <a:solidFill>
                      <a:schemeClr val="accent5"/>
                    </a:solidFill>
                  </a:rPr>
                  <a:t>--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FR" dirty="0">
                    <a:solidFill>
                      <a:schemeClr val="accent5"/>
                    </a:solidFill>
                  </a:rPr>
                  <a:t> corrected </a:t>
                </a:r>
                <a:endParaRPr lang="en-F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0001DD-6E99-3351-66DA-AC628D5AB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82" y="4530131"/>
                <a:ext cx="1951348" cy="646331"/>
              </a:xfrm>
              <a:prstGeom prst="rect">
                <a:avLst/>
              </a:prstGeom>
              <a:blipFill>
                <a:blip r:embed="rId4"/>
                <a:stretch>
                  <a:fillRect l="-2581" t="-3846" b="-1346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35DDAF-E778-5514-356A-6E4B9A642BE2}"/>
                  </a:ext>
                </a:extLst>
              </p:cNvPr>
              <p:cNvSpPr txBox="1"/>
              <p:nvPr/>
            </p:nvSpPr>
            <p:spPr>
              <a:xfrm>
                <a:off x="3337482" y="5292546"/>
                <a:ext cx="51847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/>
                  <a:t>Compare the raw and corrected distribution: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/>
                  <a:t>Corrected distribution is more Gaussian-like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/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FR" dirty="0"/>
                  <a:t> is less biased, need a small correction to get the input energy back.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35DDAF-E778-5514-356A-6E4B9A64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82" y="5292546"/>
                <a:ext cx="5184742" cy="1200329"/>
              </a:xfrm>
              <a:prstGeom prst="rect">
                <a:avLst/>
              </a:prstGeom>
              <a:blipFill>
                <a:blip r:embed="rId5"/>
                <a:stretch>
                  <a:fillRect l="-976" t="-2083" b="-625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119EA-2151-1746-7C72-B3C8AD21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08/10/2024</a:t>
            </a:r>
            <a:endParaRPr lang="en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A66706-1C55-D2BA-77AC-CD4B0109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8017-32C3-1743-ADFE-1A0278FE42DC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359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729</Words>
  <Application>Microsoft Macintosh PowerPoint</Application>
  <PresentationFormat>Widescreen</PresentationFormat>
  <Paragraphs>105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Office Theme</vt:lpstr>
      <vt:lpstr>Study of Pulse Shape Discrimination (PSD): Measure the EM fraction in hadronic shower</vt:lpstr>
      <vt:lpstr>Possible improvement of hadron showers</vt:lpstr>
      <vt:lpstr>Possible improvement of hadron showers</vt:lpstr>
      <vt:lpstr>Possible improvement of hadron showers</vt:lpstr>
      <vt:lpstr>Study with single π^+ simulation</vt:lpstr>
      <vt:lpstr>Fit to get the f_em</vt:lpstr>
      <vt:lpstr>Fit to get the f_em </vt:lpstr>
      <vt:lpstr>Fit to get the correlation</vt:lpstr>
      <vt:lpstr>PowerPoint Presentation</vt:lpstr>
      <vt:lpstr>Comparison (very very preliminary)</vt:lpstr>
      <vt:lpstr>Summary and 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Yingrui Hou</dc:creator>
  <cp:lastModifiedBy>Yingrui HOU</cp:lastModifiedBy>
  <cp:revision>15</cp:revision>
  <cp:lastPrinted>2024-10-07T20:28:10Z</cp:lastPrinted>
  <dcterms:created xsi:type="dcterms:W3CDTF">2024-10-04T16:12:03Z</dcterms:created>
  <dcterms:modified xsi:type="dcterms:W3CDTF">2025-07-04T12:21:14Z</dcterms:modified>
</cp:coreProperties>
</file>