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598"/>
  </p:normalViewPr>
  <p:slideViewPr>
    <p:cSldViewPr snapToGrid="0">
      <p:cViewPr varScale="1">
        <p:scale>
          <a:sx n="119" d="100"/>
          <a:sy n="119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65E64-66B8-EEC4-DBAB-84ED92C30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25141-B30A-13DA-F8B8-77889F4EE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CF6D7-2B6A-22FD-72E5-5ADE0D646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85334-E80C-567B-4436-383FDE90C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49EF3-4CE7-C409-63CE-94834771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1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BC4F6-A825-DB4A-BF23-E07E04D56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F2D1C1-6729-B64F-D369-B9B5DF2EF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D6B94-AB87-EEBE-C6F7-1E89843FB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2589C-7CFA-DD90-0665-3129700E9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9E98E-0EA7-7C53-DB9C-08DE65596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6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01D509-6C28-333B-D690-48D9262595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D108A2-7FE1-E0F8-AAE3-0FD9E545E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DB074-2810-FDEF-1973-8ED9062E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FB272-D0B3-7153-1425-4A9DE3164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0FDC5-E05B-AFB0-EFEB-AEB913613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6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DC46-61A1-F0AC-2C20-A6D17FBE2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668DD-87D8-56C0-3E34-9D324C2E9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08370-94DD-7446-2463-67E85C5E3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46FA5-0A93-3926-FD1A-77615DE25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07D99-1487-3FDD-5D87-AD9CF96B6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8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EBA47-F10A-A7C7-96D0-69DA1C81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5D71F-9F10-4C14-6D1A-4BC58209B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B58F2-18B0-125D-39B0-697A2711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0164D-2E9F-B682-07AD-DA0B6A0E0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F2EB-31F4-156E-7010-C51DCA0A4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8B831-6F8C-661B-4A8E-693CDC46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D2898-35D0-4807-46C5-671DEA4C0D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06ADC-DD26-14E3-1AB9-4F9CE5E5D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4EAAB-2DFB-DEEA-3696-6A677EF8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5278B-4CFB-281C-F68F-CD504B3D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53EB1-4606-C10B-ED3F-06584F72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46482-9EE6-BD8F-481D-66CA6D20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5801-A758-A2C2-BBAE-F735700F1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68ED8-5C59-EB4C-A5C1-E656AB71D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768A0F-4289-1252-396D-D072F29A26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F1D30D-375B-9377-0FE3-CF281A782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A9458-3BA8-E0B1-D97D-FC8264FDC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7812FF-9D40-D035-9C9C-5F8EE76B1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90AF9-0FBF-154B-DF7B-A9AF9BC7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5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32AD8-883A-D708-5B70-1B4D9C87A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F6191-60C5-3C87-473E-883657B1B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2EF4B8-FC10-A7FF-2751-ADB2E3AF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BA89A7-EA9C-B915-51DB-51400ACE1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4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AE70D6-1EC5-AF1D-C9E6-25E655F7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9AE4BA-56E7-6B3C-8548-EC15BF07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34322-F931-D0BD-6BA0-EAB46481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1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E3E3-AF6B-2FA4-0FE9-2C45B92AA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0EB86-5A65-0E81-DE8D-1EA45FA74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0C0D82-507D-063F-EA75-3FE41A8BD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9C5B0-DD4D-EFD6-00C3-9335F2B0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22455-0050-7DC5-4624-4FCF0C36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74224-BBD8-4102-F262-54A143980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3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B6BA-3BD8-3AAC-9D8A-62B01A9B5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7CD5A-5E94-C20C-9913-23CCCE19F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71C1B-6E7C-5B3A-E646-8B3BB1698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3B0DD-E933-DA94-1EDA-F35868BC6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29714-FA75-FA9D-838E-75ECAC7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77387-1EEF-FD6C-63F8-76026A1D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195E1-B951-FF2B-3424-86AF61EA7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97498-525C-181C-065C-F32E775A7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0D6E8-78BB-F1FF-8E43-999848EE9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244F39-65A9-5E4D-9740-5DC37684A1C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E0941-A085-030B-3453-82658F238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21EF1-8A35-8EB8-3DE3-3ADA0A14E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CFAD08-9E10-E140-B21E-0B42733F3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6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3B4C5-B3EB-2A77-5929-5D350ACE00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Strategic Round Table: ML &amp; AI in Fundamental Physics at IN2P3/IRFU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E7106-D2BF-5ACA-A2E9-B9FF00E13B1D}"/>
              </a:ext>
            </a:extLst>
          </p:cNvPr>
          <p:cNvSpPr txBox="1"/>
          <p:nvPr/>
        </p:nvSpPr>
        <p:spPr>
          <a:xfrm>
            <a:off x="4326573" y="4346089"/>
            <a:ext cx="3538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Round table – debate / discussion</a:t>
            </a:r>
          </a:p>
        </p:txBody>
      </p:sp>
    </p:spTree>
    <p:extLst>
      <p:ext uri="{BB962C8B-B14F-4D97-AF65-F5344CB8AC3E}">
        <p14:creationId xmlns:p14="http://schemas.microsoft.com/office/powerpoint/2010/main" val="24310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409FA-B8BD-DB76-A541-44FCF6923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B32A-65FF-6DEA-8C3E-C5758D9DA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Machine Learning (ML) is rapidly permeating core IN2P3/IRFU scientific missions</a:t>
            </a:r>
          </a:p>
          <a:p>
            <a:r>
              <a:rPr lang="en-US" dirty="0"/>
              <a:t>The place of institutional-level strategies</a:t>
            </a:r>
          </a:p>
          <a:p>
            <a:r>
              <a:rPr lang="en-US" dirty="0"/>
              <a:t>The alignment of research, infrastructure, training, community effort</a:t>
            </a:r>
          </a:p>
          <a:p>
            <a:r>
              <a:rPr lang="en-US" dirty="0"/>
              <a:t>Ethics, sustainability and long-term vision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80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AEB17-F3B6-ED5C-DFC9-808BB3236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: Scientific permeation </a:t>
            </a:r>
            <a:br>
              <a:rPr lang="en-US" dirty="0"/>
            </a:br>
            <a:r>
              <a:rPr lang="en-US" dirty="0"/>
              <a:t>(or </a:t>
            </a:r>
            <a:r>
              <a:rPr lang="en-US" dirty="0" err="1"/>
              <a:t>hybridation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77896-92B3-FBAD-0A0F-AF7FC57FB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AI permeation is affecting our scientific discipline</a:t>
            </a:r>
          </a:p>
          <a:p>
            <a:r>
              <a:rPr lang="en-US" dirty="0"/>
              <a:t>Are we doomed to </a:t>
            </a:r>
          </a:p>
          <a:p>
            <a:pPr lvl="1"/>
            <a:r>
              <a:rPr lang="en-US" dirty="0"/>
              <a:t>Follow ?</a:t>
            </a:r>
          </a:p>
          <a:p>
            <a:pPr lvl="1"/>
            <a:r>
              <a:rPr lang="en-US" dirty="0"/>
              <a:t>evolve (scientifically) ?</a:t>
            </a:r>
          </a:p>
          <a:p>
            <a:pPr lvl="1"/>
            <a:r>
              <a:rPr lang="en-US" dirty="0"/>
              <a:t>or lead the change ?</a:t>
            </a:r>
          </a:p>
          <a:p>
            <a:r>
              <a:rPr lang="en-US" dirty="0"/>
              <a:t>Which ML-driven research areas should be prioritized in the next 3–5 years?</a:t>
            </a:r>
          </a:p>
          <a:p>
            <a:r>
              <a:rPr lang="en-US" dirty="0"/>
              <a:t>Key tensions : What are the risks and the advantages ?</a:t>
            </a:r>
          </a:p>
        </p:txBody>
      </p:sp>
    </p:spTree>
    <p:extLst>
      <p:ext uri="{BB962C8B-B14F-4D97-AF65-F5344CB8AC3E}">
        <p14:creationId xmlns:p14="http://schemas.microsoft.com/office/powerpoint/2010/main" val="48702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7AE4E-D217-397C-CCB3-470C9233E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450E-82C7-82AA-D475-258EA9FA3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: Institutional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37A1B-E9E2-809C-2CB4-39DAF1DD5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we need institutional strategies ?</a:t>
            </a:r>
          </a:p>
          <a:p>
            <a:r>
              <a:rPr lang="en-US" dirty="0"/>
              <a:t>How are our needs/activities driving these strategies ?</a:t>
            </a:r>
          </a:p>
          <a:p>
            <a:r>
              <a:rPr lang="en-US" dirty="0"/>
              <a:t>Funding, governance and coordination across labs : What governance model ensures both innovation and responsible use?</a:t>
            </a:r>
          </a:p>
          <a:p>
            <a:r>
              <a:rPr lang="en-US" dirty="0"/>
              <a:t>What are the main bottlenecks (technical, human, financial) to scaling ML at IN2P3?</a:t>
            </a:r>
          </a:p>
          <a:p>
            <a:r>
              <a:rPr lang="en-US" dirty="0"/>
              <a:t>What are the synergies with national, European and international initiatives ?</a:t>
            </a:r>
          </a:p>
          <a:p>
            <a:r>
              <a:rPr lang="en-US" dirty="0"/>
              <a:t>Key tensions : resources constraints vs scientific priorities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58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E2E42-F3A5-94DA-E0B5-AC34E4CE8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66427-FD42-DF51-E1E6-107C5B9DD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Infrastructures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77EA0-1B01-38ED-E212-D5353EF05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key roles of infrastructures in this rapidly evolving landscape :</a:t>
            </a:r>
          </a:p>
          <a:p>
            <a:pPr lvl="1"/>
            <a:r>
              <a:rPr lang="en-US" dirty="0"/>
              <a:t>Storage : local vs distributed</a:t>
            </a:r>
          </a:p>
          <a:p>
            <a:pPr lvl="2"/>
            <a:r>
              <a:rPr lang="en-US" dirty="0"/>
              <a:t>Where do training data come from ?</a:t>
            </a:r>
          </a:p>
          <a:p>
            <a:pPr lvl="2"/>
            <a:r>
              <a:rPr lang="en-US" dirty="0"/>
              <a:t>Where do science production happen ?</a:t>
            </a:r>
          </a:p>
          <a:p>
            <a:pPr lvl="1"/>
            <a:r>
              <a:rPr lang="en-US" dirty="0"/>
              <a:t>Computing : national, regional</a:t>
            </a:r>
          </a:p>
          <a:p>
            <a:pPr lvl="2"/>
            <a:r>
              <a:rPr lang="en-US" dirty="0"/>
              <a:t>Data production and inference machines : status and plans ?</a:t>
            </a:r>
          </a:p>
          <a:p>
            <a:r>
              <a:rPr lang="en-US" dirty="0"/>
              <a:t>How should IN2P3/IRFU structure its AI infrastructure with respect to regional, national and European infrastructures ?</a:t>
            </a:r>
          </a:p>
          <a:p>
            <a:r>
              <a:rPr lang="en-US" dirty="0"/>
              <a:t>What are the connections to training and community efforts 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492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6D3B-0E40-2C92-8454-33AC7C2FD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the horizon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37F69-87CC-B32F-6341-E92A34C3F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place of ethics, trust and explainability in responsible AI</a:t>
            </a:r>
          </a:p>
          <a:p>
            <a:r>
              <a:rPr lang="en-US" dirty="0"/>
              <a:t>What metrics should we use to assess success (scientific outputs, infrastructure use, community growth)?</a:t>
            </a:r>
          </a:p>
          <a:p>
            <a:r>
              <a:rPr lang="en-US" dirty="0"/>
              <a:t>Sustainability of ML infrastructure, energy cost, hardware lifecycle</a:t>
            </a:r>
          </a:p>
          <a:p>
            <a:r>
              <a:rPr lang="en-US" dirty="0"/>
              <a:t>Long-term vision : AI approaches and strategic directions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56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319</Words>
  <Application>Microsoft Macintosh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Strategic Round Table: ML &amp; AI in Fundamental Physics at IN2P3/IRFU</vt:lpstr>
      <vt:lpstr>Context</vt:lpstr>
      <vt:lpstr>Bottom-up : Scientific permeation  (or hybridation)</vt:lpstr>
      <vt:lpstr>Top-down : Institutional strategies</vt:lpstr>
      <vt:lpstr>The role of Infrastructures</vt:lpstr>
      <vt:lpstr>Beyond the horizon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Adnan Ghribi</dc:creator>
  <cp:lastModifiedBy>Adnan Ghribi</cp:lastModifiedBy>
  <cp:revision>1</cp:revision>
  <dcterms:created xsi:type="dcterms:W3CDTF">2025-11-24T14:13:21Z</dcterms:created>
  <dcterms:modified xsi:type="dcterms:W3CDTF">2025-11-24T15:06:46Z</dcterms:modified>
</cp:coreProperties>
</file>