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49"/>
      <p:bold r:id="rId50"/>
      <p:italic r:id="rId51"/>
      <p:boldItalic r:id="rId52"/>
    </p:embeddedFont>
    <p:embeddedFont>
      <p:font typeface="Gill Sans" panose="020B0604020202020204" charset="0"/>
      <p:regular r:id="rId53"/>
      <p:bold r:id="rId54"/>
    </p:embeddedFont>
    <p:embeddedFont>
      <p:font typeface="Roboto" panose="020B0604020202020204" charset="0"/>
      <p:regular r:id="rId55"/>
      <p:bold r:id="rId56"/>
      <p:italic r:id="rId57"/>
      <p:boldItalic r:id="rId58"/>
    </p:embeddedFont>
    <p:embeddedFont>
      <p:font typeface="Helvetica Neue" panose="020B0604020202020204" charset="0"/>
      <p:regular r:id="rId59"/>
      <p:bold r:id="rId60"/>
      <p:italic r:id="rId61"/>
      <p:boldItalic r:id="rId62"/>
    </p:embeddedFont>
    <p:embeddedFont>
      <p:font typeface="Pacifico" panose="020B0604020202020204" charset="0"/>
      <p:regular r:id="rId63"/>
    </p:embeddedFont>
    <p:embeddedFont>
      <p:font typeface="Helvetica Neue Light" panose="020B0604020202020204" charset="0"/>
      <p:regular r:id="rId64"/>
      <p:bold r:id="rId65"/>
      <p:italic r:id="rId66"/>
      <p:boldItalic r:id="rId67"/>
    </p:embeddedFont>
    <p:embeddedFont>
      <p:font typeface="Bookman Old Style" panose="02050604050505020204" pitchFamily="18" charset="0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Lato" panose="020B0604020202020204" charset="0"/>
      <p:regular r:id="rId76"/>
      <p:bold r:id="rId77"/>
      <p:italic r:id="rId78"/>
      <p:boldItalic r:id="rId79"/>
    </p:embeddedFont>
    <p:embeddedFont>
      <p:font typeface="Montserrat" panose="020B060402020202020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gCNdj3JDv9nV/w739lyme/t96v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DC4FED-3C5A-48C5-9C21-8CF6AF70EDC2}">
  <a:tblStyle styleId="{ACDC4FED-3C5A-48C5-9C21-8CF6AF70EDC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font" Target="fonts/font28.fntdata"/><Relationship Id="rId84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82" Type="http://schemas.openxmlformats.org/officeDocument/2006/relationships/font" Target="fonts/font3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font" Target="fonts/font3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font" Target="fonts/font33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7e4d9d0893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37e4d9d0893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a92bc32244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3a92bc32244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3d07e434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33d07e434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8" name="Google Shape;5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92bc32244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a92bc32244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2" name="Google Shape;5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a9fdb82b8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a9fdb82b8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a9fdb82b8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a9fdb82b8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a9fdb82b8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a9fdb82b8e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aa0ccea6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g3aa0ccea6c9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Yukawa coupling of fermions to the Higgs field is proportional to their mass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g3aa0ccea6c9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a92bc3224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a92bc3224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negative and log to avoid large scores add an epsilon to avoid returning mu_84 = mu_16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a92bc322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3a92bc322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a92bc322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g3a92bc322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Also easy data-centric AI “inverted competitions” for running of AI models on different datasets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6" name="Google Shape;94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a92bc3224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a92bc3224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6" name="Google Shape;95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7" name="Google Shape;96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911b708bd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911b708bd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911b708b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3911b708b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aa0ccea6c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4" name="Google Shape;1004;g3aa0ccea6c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11b708b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3911b708b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e4d9d0893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7e4d9d0893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TLA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43"/>
          <p:cNvSpPr/>
          <p:nvPr/>
        </p:nvSpPr>
        <p:spPr>
          <a:xfrm rot="-5400000">
            <a:off x="321150" y="211050"/>
            <a:ext cx="1606800" cy="2249100"/>
          </a:xfrm>
          <a:prstGeom prst="diagStripe">
            <a:avLst>
              <a:gd name="adj" fmla="val 5748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3"/>
          <p:cNvSpPr/>
          <p:nvPr/>
        </p:nvSpPr>
        <p:spPr>
          <a:xfrm flipH="1">
            <a:off x="0" y="532200"/>
            <a:ext cx="2249100" cy="1606800"/>
          </a:xfrm>
          <a:prstGeom prst="diagStripe">
            <a:avLst>
              <a:gd name="adj" fmla="val 5918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43"/>
          <p:cNvPicPr preferRelativeResize="0"/>
          <p:nvPr/>
        </p:nvPicPr>
        <p:blipFill rotWithShape="1">
          <a:blip r:embed="rId2">
            <a:alphaModFix/>
          </a:blip>
          <a:srcRect l="40222"/>
          <a:stretch/>
        </p:blipFill>
        <p:spPr>
          <a:xfrm>
            <a:off x="1" y="1223400"/>
            <a:ext cx="5466000" cy="3920100"/>
          </a:xfrm>
          <a:prstGeom prst="rtTriangl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2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0" name="Google Shape;120;p52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1" name="Google Shape;121;p52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122" name="Google Shape;122;p5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5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25" name="Google Shape;125;p52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52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3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0" name="Google Shape;130;p53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1" name="Google Shape;131;p53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132" name="Google Shape;132;p5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5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35" name="Google Shape;135;p53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53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5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39" name="Google Shape;139;p5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54"/>
          <p:cNvSpPr txBox="1">
            <a:spLocks noGrp="1"/>
          </p:cNvSpPr>
          <p:nvPr>
            <p:ph type="title"/>
          </p:nvPr>
        </p:nvSpPr>
        <p:spPr>
          <a:xfrm>
            <a:off x="1433550" y="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5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5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5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3" name="Google Shape;163;p55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164" name="Google Shape;164;p5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55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55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6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1" name="Google Shape;171;p56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Google Shape;172;p56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173" name="Google Shape;173;p5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5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6" name="Google Shape;17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56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7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7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7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57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83" name="Google Shape;183;p57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7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7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7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7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7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7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8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8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8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58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208" name="Google Shape;208;p5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58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58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12" name="Google Shape;212;p58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59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216" name="Google Shape;216;p59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9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9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19" name="Google Shape;219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59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9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9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IG_NUMBER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60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25" name="Google Shape;225;p60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0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0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0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0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0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0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0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0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0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0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0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0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0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0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0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0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0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60"/>
          <p:cNvSpPr txBox="1">
            <a:spLocks noGrp="1"/>
          </p:cNvSpPr>
          <p:nvPr>
            <p:ph type="title"/>
          </p:nvPr>
        </p:nvSpPr>
        <p:spPr>
          <a:xfrm>
            <a:off x="533400" y="1233913"/>
            <a:ext cx="2417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44" name="Google Shape;244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60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0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0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1"/>
          <p:cNvSpPr txBox="1">
            <a:spLocks noGrp="1"/>
          </p:cNvSpPr>
          <p:nvPr>
            <p:ph type="title"/>
          </p:nvPr>
        </p:nvSpPr>
        <p:spPr>
          <a:xfrm>
            <a:off x="355668" y="1317097"/>
            <a:ext cx="8414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1"/>
          <p:cNvSpPr txBox="1">
            <a:spLocks noGrp="1"/>
          </p:cNvSpPr>
          <p:nvPr>
            <p:ph type="body" idx="1"/>
          </p:nvPr>
        </p:nvSpPr>
        <p:spPr>
          <a:xfrm>
            <a:off x="355669" y="2854646"/>
            <a:ext cx="84144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3427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61"/>
          <p:cNvSpPr txBox="1">
            <a:spLocks noGrp="1"/>
          </p:cNvSpPr>
          <p:nvPr>
            <p:ph type="dt" idx="10"/>
          </p:nvPr>
        </p:nvSpPr>
        <p:spPr>
          <a:xfrm>
            <a:off x="5665604" y="247778"/>
            <a:ext cx="3104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61"/>
          <p:cNvSpPr txBox="1">
            <a:spLocks noGrp="1"/>
          </p:cNvSpPr>
          <p:nvPr>
            <p:ph type="ftr" idx="11"/>
          </p:nvPr>
        </p:nvSpPr>
        <p:spPr>
          <a:xfrm>
            <a:off x="355669" y="247778"/>
            <a:ext cx="51870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53" name="Google Shape;253;p61"/>
          <p:cNvCxnSpPr/>
          <p:nvPr/>
        </p:nvCxnSpPr>
        <p:spPr>
          <a:xfrm>
            <a:off x="355668" y="2854646"/>
            <a:ext cx="8414400" cy="0"/>
          </a:xfrm>
          <a:prstGeom prst="straightConnector1">
            <a:avLst/>
          </a:prstGeom>
          <a:noFill/>
          <a:ln w="12700" cap="flat" cmpd="sng">
            <a:solidFill>
              <a:srgbClr val="99A7C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" name="Google Shape;19;p44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" name="Google Shape;20;p44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21" name="Google Shape;21;p4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44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24" name="Google Shape;24;p44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4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2"/>
          <p:cNvSpPr txBox="1">
            <a:spLocks noGrp="1"/>
          </p:cNvSpPr>
          <p:nvPr>
            <p:ph type="title"/>
          </p:nvPr>
        </p:nvSpPr>
        <p:spPr>
          <a:xfrm>
            <a:off x="374073" y="270669"/>
            <a:ext cx="8395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2"/>
          <p:cNvSpPr txBox="1">
            <a:spLocks noGrp="1"/>
          </p:cNvSpPr>
          <p:nvPr>
            <p:ph type="body" idx="1"/>
          </p:nvPr>
        </p:nvSpPr>
        <p:spPr>
          <a:xfrm>
            <a:off x="374073" y="782834"/>
            <a:ext cx="8395800" cy="4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2857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57" name="Google Shape;257;p62"/>
          <p:cNvCxnSpPr/>
          <p:nvPr/>
        </p:nvCxnSpPr>
        <p:spPr>
          <a:xfrm>
            <a:off x="374073" y="720476"/>
            <a:ext cx="8395800" cy="0"/>
          </a:xfrm>
          <a:prstGeom prst="straightConnector1">
            <a:avLst/>
          </a:prstGeom>
          <a:noFill/>
          <a:ln w="12700" cap="flat" cmpd="sng">
            <a:solidFill>
              <a:srgbClr val="99A7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8" name="Google Shape;258;p62"/>
          <p:cNvSpPr txBox="1">
            <a:spLocks noGrp="1"/>
          </p:cNvSpPr>
          <p:nvPr>
            <p:ph type="sldNum" idx="12"/>
          </p:nvPr>
        </p:nvSpPr>
        <p:spPr>
          <a:xfrm>
            <a:off x="8535736" y="4951880"/>
            <a:ext cx="6084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62"/>
          <p:cNvSpPr txBox="1">
            <a:spLocks noGrp="1"/>
          </p:cNvSpPr>
          <p:nvPr>
            <p:ph type="body" idx="2"/>
          </p:nvPr>
        </p:nvSpPr>
        <p:spPr>
          <a:xfrm>
            <a:off x="6688567" y="344054"/>
            <a:ext cx="20814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95959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62"/>
          <p:cNvSpPr txBox="1">
            <a:spLocks noGrp="1"/>
          </p:cNvSpPr>
          <p:nvPr>
            <p:ph type="body" idx="3"/>
          </p:nvPr>
        </p:nvSpPr>
        <p:spPr>
          <a:xfrm>
            <a:off x="2628901" y="4931027"/>
            <a:ext cx="59067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" name="Google Shape;28;p45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" name="Google Shape;29;p45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30" name="Google Shape;30;p4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2;p4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33" name="Google Shape;33;p45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45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" name="Google Shape;38;p50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" name="Google Shape;39;p50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40" name="Google Shape;40;p5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43" name="Google Shape;43;p50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50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7" name="Google Shape;47;p4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46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46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6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6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TITLE_1">
    <p:bg>
      <p:bgPr>
        <a:solidFill>
          <a:srgbClr val="F2F2F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8"/>
          <p:cNvSpPr>
            <a:spLocks noGrp="1"/>
          </p:cNvSpPr>
          <p:nvPr>
            <p:ph type="pic" idx="2"/>
          </p:nvPr>
        </p:nvSpPr>
        <p:spPr>
          <a:xfrm rot="-510200">
            <a:off x="6607150" y="-477624"/>
            <a:ext cx="2787644" cy="2996937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8"/>
          <p:cNvSpPr>
            <a:spLocks noGrp="1"/>
          </p:cNvSpPr>
          <p:nvPr>
            <p:ph type="pic" idx="3"/>
          </p:nvPr>
        </p:nvSpPr>
        <p:spPr>
          <a:xfrm rot="1079426">
            <a:off x="3741363" y="4537233"/>
            <a:ext cx="892643" cy="1709864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8"/>
          <p:cNvSpPr>
            <a:spLocks noGrp="1"/>
          </p:cNvSpPr>
          <p:nvPr>
            <p:ph type="pic" idx="4"/>
          </p:nvPr>
        </p:nvSpPr>
        <p:spPr>
          <a:xfrm rot="1200082">
            <a:off x="170551" y="3762410"/>
            <a:ext cx="3619726" cy="175875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>
            <a:off x="1812726" y="2882070"/>
            <a:ext cx="55185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400"/>
              <a:buFont typeface="Avenir"/>
              <a:buChar char="●"/>
              <a:defRPr sz="1400" cap="none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●"/>
              <a:defRPr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5pPr>
            <a:lvl6pPr marL="2743200" lvl="5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6pPr>
            <a:lvl7pPr marL="3200400" lvl="6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●"/>
              <a:defRPr/>
            </a:lvl7pPr>
            <a:lvl8pPr marL="3657600" lvl="7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8pPr>
            <a:lvl9pPr marL="4114800" lvl="8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title"/>
          </p:nvPr>
        </p:nvSpPr>
        <p:spPr>
          <a:xfrm>
            <a:off x="1812726" y="1607344"/>
            <a:ext cx="5518500" cy="1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venir"/>
              <a:buNone/>
              <a:defRPr sz="8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>
            <a:spLocks noGrp="1"/>
          </p:cNvSpPr>
          <p:nvPr>
            <p:ph type="pic" idx="5"/>
          </p:nvPr>
        </p:nvSpPr>
        <p:spPr>
          <a:xfrm>
            <a:off x="226083" y="-975447"/>
            <a:ext cx="3419400" cy="39906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8"/>
          <p:cNvSpPr>
            <a:spLocks noGrp="1"/>
          </p:cNvSpPr>
          <p:nvPr>
            <p:ph type="pic" idx="6"/>
          </p:nvPr>
        </p:nvSpPr>
        <p:spPr>
          <a:xfrm>
            <a:off x="5915639" y="3470439"/>
            <a:ext cx="2646900" cy="21108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8"/>
          <p:cNvSpPr txBox="1">
            <a:spLocks noGrp="1"/>
          </p:cNvSpPr>
          <p:nvPr>
            <p:ph type="sldNum" idx="12"/>
          </p:nvPr>
        </p:nvSpPr>
        <p:spPr>
          <a:xfrm>
            <a:off x="4510617" y="4922490"/>
            <a:ext cx="132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 i="0" u="none" strike="noStrike" cap="none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 b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47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9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84" name="Google Shape;84;p49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9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9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9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9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9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9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9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9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9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9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9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9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9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9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9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9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9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666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49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3" name="Google Shape;103;p49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49"/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9"/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9"/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no line">
  <p:cSld name="ONE_COLUMN_TEXT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1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1" name="Google Shape;111;p51"/>
          <p:cNvGrpSpPr/>
          <p:nvPr/>
        </p:nvGrpSpPr>
        <p:grpSpPr>
          <a:xfrm>
            <a:off x="0" y="1"/>
            <a:ext cx="1037850" cy="1016288"/>
            <a:chOff x="0" y="381001"/>
            <a:chExt cx="1037850" cy="1016288"/>
          </a:xfrm>
        </p:grpSpPr>
        <p:sp>
          <p:nvSpPr>
            <p:cNvPr id="112" name="Google Shape;112;p5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5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51"/>
          <p:cNvSpPr/>
          <p:nvPr/>
        </p:nvSpPr>
        <p:spPr>
          <a:xfrm>
            <a:off x="1734750" y="4898125"/>
            <a:ext cx="5674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IN2P3/IRFU Machine Learning workshop 2025.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indico.cern.ch/event/147440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hyperlink" Target="https://arxiv.org/abs/2505.08709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505.08709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hyperlink" Target="https://indico.in2p3.fr/event/33627/contributions/154598/attachments/95166/145658/25-07-09+EPS+unbinned+GOLLUM.pptx" TargetMode="External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hyperlink" Target="https://journals.aps.org/prd/accepted/da07eQ89R491014ed2910e87278c93caa6d9c5aee" TargetMode="External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universe.slack.com/archives/C07LJ4J9X8Q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fair-universe@lbl.gov" TargetMode="External"/><Relationship Id="rId5" Type="http://schemas.openxmlformats.org/officeDocument/2006/relationships/hyperlink" Target="https://groups.google.com/u/0/a/lbl.gov/g/Fair-Universe-Announcements/" TargetMode="External"/><Relationship Id="rId4" Type="http://schemas.openxmlformats.org/officeDocument/2006/relationships/hyperlink" Target="https://join.slack.com/t/fairuniverse/shared_invite/zt-2dt9ovrp1-jvi0DnCK9jzL3VGrdwYNM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n2p3.fr/event/30589/contributions/130542/attachments/81509/120098/Diefenbacher_Uncertainty_Metrics.pdf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sn.upsaclay.fr/?lang=en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https://mlcontests.com/state-of-competitive-machine-learning-2023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dico.cern.ch/event/1523250/contributions/6456344/attachments/3070079/5431138/higgsml-3rd-place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11.01429" TargetMode="External"/><Relationship Id="rId3" Type="http://schemas.openxmlformats.org/officeDocument/2006/relationships/hyperlink" Target="https://arxiv.org/abs/1611.01046" TargetMode="External"/><Relationship Id="rId7" Type="http://schemas.openxmlformats.org/officeDocument/2006/relationships/hyperlink" Target="https://arxiv.org/abs/2203.1307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06.04743" TargetMode="External"/><Relationship Id="rId5" Type="http://schemas.openxmlformats.org/officeDocument/2006/relationships/hyperlink" Target="https://www.kaggle.com/c/higgs-boson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link.aps.org/doi/10.1103/PhysRevD.104.056026" TargetMode="Externa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forum?id=aiYrZONlqy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review.net/forum?id=F48NfH4NFE" TargetMode="External"/><Relationship Id="rId5" Type="http://schemas.openxmlformats.org/officeDocument/2006/relationships/hyperlink" Target="https://indico.cern.ch/event/1523250/" TargetMode="External"/><Relationship Id="rId4" Type="http://schemas.openxmlformats.org/officeDocument/2006/relationships/hyperlink" Target="https://neurips.cc/virtual/2024/competition/8479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"/>
          <p:cNvSpPr txBox="1">
            <a:spLocks noGrp="1"/>
          </p:cNvSpPr>
          <p:nvPr>
            <p:ph type="ctrTitle"/>
          </p:nvPr>
        </p:nvSpPr>
        <p:spPr>
          <a:xfrm>
            <a:off x="3537150" y="1239763"/>
            <a:ext cx="5780700" cy="19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2700" b="0">
                <a:solidFill>
                  <a:srgbClr val="2A6B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HiggsML Uncertainty Challenge</a:t>
            </a:r>
            <a:endParaRPr sz="2700" b="0">
              <a:solidFill>
                <a:srgbClr val="2A6B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" name="Google Shape;266;p1"/>
          <p:cNvPicPr preferRelativeResize="0"/>
          <p:nvPr/>
        </p:nvPicPr>
        <p:blipFill rotWithShape="1">
          <a:blip r:embed="rId3">
            <a:alphaModFix/>
          </a:blip>
          <a:srcRect t="18394" b="16585"/>
          <a:stretch/>
        </p:blipFill>
        <p:spPr>
          <a:xfrm>
            <a:off x="7380125" y="3429682"/>
            <a:ext cx="1754575" cy="63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"/>
          <p:cNvPicPr preferRelativeResize="0"/>
          <p:nvPr/>
        </p:nvPicPr>
        <p:blipFill rotWithShape="1">
          <a:blip r:embed="rId4">
            <a:alphaModFix/>
          </a:blip>
          <a:srcRect t="20709" b="28767"/>
          <a:stretch/>
        </p:blipFill>
        <p:spPr>
          <a:xfrm>
            <a:off x="7380000" y="4120350"/>
            <a:ext cx="1754575" cy="8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"/>
          <p:cNvSpPr txBox="1">
            <a:spLocks noGrp="1"/>
          </p:cNvSpPr>
          <p:nvPr>
            <p:ph type="subTitle" idx="1"/>
          </p:nvPr>
        </p:nvSpPr>
        <p:spPr>
          <a:xfrm>
            <a:off x="2430475" y="1825600"/>
            <a:ext cx="6704100" cy="13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500" i="1">
                <a:solidFill>
                  <a:srgbClr val="CC0000"/>
                </a:solidFill>
              </a:rPr>
              <a:t>Wahid Bhimji, Paolo Calafiura,</a:t>
            </a:r>
            <a:r>
              <a:rPr lang="en" sz="1500" i="1" u="sng">
                <a:solidFill>
                  <a:srgbClr val="CC0000"/>
                </a:solidFill>
              </a:rPr>
              <a:t> </a:t>
            </a:r>
            <a:r>
              <a:rPr lang="en" sz="1500" b="1" i="1" u="sng">
                <a:solidFill>
                  <a:srgbClr val="CC0000"/>
                </a:solidFill>
              </a:rPr>
              <a:t>Ragansu Chakkappai</a:t>
            </a:r>
            <a:r>
              <a:rPr lang="en" sz="1500" i="1">
                <a:solidFill>
                  <a:srgbClr val="CC0000"/>
                </a:solidFill>
              </a:rPr>
              <a:t>, Po-Wen Chang, Yuan-Tang Chou, Sascha Diefenbacher, Jordan Dudley, Steven Farrell, Aishik Ghosh, Isabelle Guyon, Chris Harris, Shih-Chieh Hsu, Elham E Khoda, Benjamin Nachman, Peter Nugent, David Rousseau, Benjamin Thorne, Ihsan Ullah, Yulei Zhang</a:t>
            </a:r>
            <a:endParaRPr sz="1500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 sz="1500" i="1">
              <a:solidFill>
                <a:schemeClr val="accent3"/>
              </a:solidFill>
            </a:endParaRPr>
          </a:p>
        </p:txBody>
      </p:sp>
      <p:pic>
        <p:nvPicPr>
          <p:cNvPr id="269" name="Google Shape;269;p1"/>
          <p:cNvPicPr preferRelativeResize="0"/>
          <p:nvPr/>
        </p:nvPicPr>
        <p:blipFill rotWithShape="1">
          <a:blip r:embed="rId5">
            <a:alphaModFix/>
          </a:blip>
          <a:srcRect l="14772" r="16295"/>
          <a:stretch/>
        </p:blipFill>
        <p:spPr>
          <a:xfrm>
            <a:off x="6728900" y="6525"/>
            <a:ext cx="2253875" cy="13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7166" y="4215149"/>
            <a:ext cx="1993260" cy="7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9125" y="0"/>
            <a:ext cx="1569649" cy="11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"/>
          <p:cNvPicPr preferRelativeResize="0"/>
          <p:nvPr/>
        </p:nvPicPr>
        <p:blipFill rotWithShape="1">
          <a:blip r:embed="rId8">
            <a:alphaModFix/>
          </a:blip>
          <a:srcRect t="22104" b="22410"/>
          <a:stretch/>
        </p:blipFill>
        <p:spPr>
          <a:xfrm>
            <a:off x="1521676" y="534279"/>
            <a:ext cx="3154739" cy="66239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"/>
          <p:cNvSpPr txBox="1"/>
          <p:nvPr/>
        </p:nvSpPr>
        <p:spPr>
          <a:xfrm>
            <a:off x="3351650" y="2859557"/>
            <a:ext cx="45384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IN2P3/IRFU Machine Learning workshop 2025.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November</a:t>
            </a:r>
            <a:r>
              <a:rPr lang="en"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27</a:t>
            </a:r>
            <a:r>
              <a:rPr lang="en"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 </a:t>
            </a:r>
            <a:endParaRPr sz="1600" b="0" i="0" u="none" strike="noStrike" cap="none">
              <a:solidFill>
                <a:schemeClr val="lt2"/>
              </a:solidFill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9">
                <a:extLst>
                  <a:ext uri="{A12FA001-AC4F-418D-AE19-62706E023703}">
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</a:ext>
                </a:extLst>
              </a:hlinkClick>
            </a:endParaRPr>
          </a:p>
        </p:txBody>
      </p:sp>
      <p:pic>
        <p:nvPicPr>
          <p:cNvPr id="274" name="Google Shape;27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59042" y="6532"/>
            <a:ext cx="1572009" cy="55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49948" y="6525"/>
            <a:ext cx="1640217" cy="55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"/>
          <p:cNvPicPr preferRelativeResize="0"/>
          <p:nvPr/>
        </p:nvPicPr>
        <p:blipFill rotWithShape="1">
          <a:blip r:embed="rId12">
            <a:alphaModFix/>
          </a:blip>
          <a:srcRect t="13073"/>
          <a:stretch/>
        </p:blipFill>
        <p:spPr>
          <a:xfrm>
            <a:off x="5063704" y="6525"/>
            <a:ext cx="1747398" cy="51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"/>
          <p:cNvPicPr preferRelativeResize="0"/>
          <p:nvPr/>
        </p:nvPicPr>
        <p:blipFill rotWithShape="1">
          <a:blip r:embed="rId13">
            <a:alphaModFix/>
          </a:blip>
          <a:srcRect t="23384" b="9916"/>
          <a:stretch/>
        </p:blipFill>
        <p:spPr>
          <a:xfrm>
            <a:off x="4834859" y="572174"/>
            <a:ext cx="1572001" cy="58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7e4d9d0893_1_11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12" name="Google Shape;412;g37e4d9d0893_1_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86" y="1227775"/>
            <a:ext cx="5048725" cy="36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7e4d9d0893_1_11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Challenge Objective</a:t>
            </a:r>
            <a:endParaRPr/>
          </a:p>
        </p:txBody>
      </p:sp>
      <p:sp>
        <p:nvSpPr>
          <p:cNvPr id="414" name="Google Shape;414;g37e4d9d0893_1_115"/>
          <p:cNvSpPr txBox="1">
            <a:spLocks noGrp="1"/>
          </p:cNvSpPr>
          <p:nvPr>
            <p:ph type="body" idx="4294967295"/>
          </p:nvPr>
        </p:nvSpPr>
        <p:spPr>
          <a:xfrm>
            <a:off x="4069050" y="913690"/>
            <a:ext cx="4228500" cy="18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Participants submit </a:t>
            </a:r>
            <a:r>
              <a:rPr lang="en" sz="1400" b="1"/>
              <a:t>code </a:t>
            </a:r>
            <a:r>
              <a:rPr lang="en" sz="1400"/>
              <a:t>of their model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Trained Model must predict :</a:t>
            </a:r>
            <a:endParaRPr sz="1400"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/>
              <a:buChar char="○"/>
            </a:pPr>
            <a:r>
              <a:rPr lang="en" sz="1200"/>
              <a:t> 𝝁</a:t>
            </a:r>
            <a:r>
              <a:rPr lang="en" sz="1200" baseline="-25000"/>
              <a:t>hat</a:t>
            </a:r>
            <a:r>
              <a:rPr lang="en" sz="1200" b="1" i="1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200" b="1"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" sz="1200"/>
              <a:t>best mu estimate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/>
              <a:buChar char="○"/>
            </a:pPr>
            <a:r>
              <a:rPr lang="en" sz="1200"/>
              <a:t> [𝝁</a:t>
            </a:r>
            <a:r>
              <a:rPr lang="en" sz="1200" baseline="-25000"/>
              <a:t>16</a:t>
            </a:r>
            <a:r>
              <a:rPr lang="en" sz="1200"/>
              <a:t>, 𝝁</a:t>
            </a:r>
            <a:r>
              <a:rPr lang="en" sz="1200" baseline="-25000"/>
              <a:t>84</a:t>
            </a:r>
            <a:r>
              <a:rPr lang="en" sz="1200"/>
              <a:t>]</a:t>
            </a:r>
            <a:r>
              <a:rPr lang="en" sz="1200" b="1" i="1">
                <a:latin typeface="Courier New"/>
                <a:ea typeface="Courier New"/>
                <a:cs typeface="Courier New"/>
                <a:sym typeface="Courier New"/>
              </a:rPr>
              <a:t> :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200"/>
              <a:t>68% Confidence Interval</a:t>
            </a:r>
            <a:endParaRPr sz="12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●"/>
            </a:pPr>
            <a:r>
              <a:rPr lang="en" sz="1400"/>
              <a:t>Tests done on shifted dataset </a:t>
            </a:r>
            <a:br>
              <a:rPr lang="en" sz="1400"/>
            </a:br>
            <a:endParaRPr sz="1400"/>
          </a:p>
        </p:txBody>
      </p:sp>
      <p:pic>
        <p:nvPicPr>
          <p:cNvPr id="415" name="Google Shape;415;g37e4d9d0893_1_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16710">
            <a:off x="7463157" y="2377839"/>
            <a:ext cx="1430378" cy="14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7e4d9d0893_1_115"/>
          <p:cNvSpPr/>
          <p:nvPr/>
        </p:nvSpPr>
        <p:spPr>
          <a:xfrm>
            <a:off x="6816601" y="3746974"/>
            <a:ext cx="1667700" cy="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6325" tIns="76325" rIns="76325" bIns="763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r>
              <a:rPr lang="en" sz="1335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 giving the smallest </a:t>
            </a:r>
            <a:r>
              <a:rPr lang="en" sz="1335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Well Covering</a:t>
            </a:r>
            <a:r>
              <a:rPr lang="en" sz="1335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Confidence Interval Wins </a:t>
            </a:r>
            <a:endParaRPr sz="1335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92bc32244_0_583"/>
          <p:cNvSpPr/>
          <p:nvPr/>
        </p:nvSpPr>
        <p:spPr>
          <a:xfrm>
            <a:off x="830325" y="2187348"/>
            <a:ext cx="6316500" cy="6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Dataset permanently released on Zenodo in May 2025 for Future Benchmarks</a:t>
            </a: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https://zenodo.org/records/15131565</a:t>
            </a: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2" name="Google Shape;422;g3a92bc32244_0_583" title="qrcode_zenodo.or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0723" y="1657865"/>
            <a:ext cx="1717775" cy="1717775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423" name="Google Shape;423;g3a92bc32244_0_58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24" name="Google Shape;424;g3a92bc32244_0_583"/>
          <p:cNvSpPr txBox="1"/>
          <p:nvPr/>
        </p:nvSpPr>
        <p:spPr>
          <a:xfrm>
            <a:off x="579800" y="838195"/>
            <a:ext cx="84414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Generated data with fast simulation  with Pythia LO  and  Delphes detector simulation</a:t>
            </a:r>
            <a:endParaRPr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Using the updated Delphes ATLAS card</a:t>
            </a:r>
            <a:endParaRPr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Generated ~</a:t>
            </a:r>
            <a:r>
              <a:rPr lang="en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280 Million</a:t>
            </a: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Events after initial cuts equivalent to </a:t>
            </a:r>
            <a:r>
              <a:rPr lang="en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220 </a:t>
            </a: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 </a:t>
            </a:r>
            <a:r>
              <a:rPr lang="en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fb-1  </a:t>
            </a:r>
            <a:endParaRPr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Data Organised into tabular form with </a:t>
            </a:r>
            <a:r>
              <a:rPr lang="en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28 </a:t>
            </a:r>
            <a:r>
              <a:rPr lang="en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features per event. </a:t>
            </a:r>
            <a:endParaRPr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g3a92bc32244_0_58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Challenge Dataset</a:t>
            </a:r>
            <a:endParaRPr/>
          </a:p>
        </p:txBody>
      </p:sp>
      <p:pic>
        <p:nvPicPr>
          <p:cNvPr id="426" name="Google Shape;426;g3a92bc32244_0_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601" y="2846232"/>
            <a:ext cx="6157942" cy="2107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g3a92bc32244_0_583"/>
          <p:cNvCxnSpPr>
            <a:stCxn id="421" idx="3"/>
            <a:endCxn id="422" idx="1"/>
          </p:cNvCxnSpPr>
          <p:nvPr/>
        </p:nvCxnSpPr>
        <p:spPr>
          <a:xfrm>
            <a:off x="7146825" y="2516748"/>
            <a:ext cx="2139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"/>
          <p:cNvSpPr/>
          <p:nvPr/>
        </p:nvSpPr>
        <p:spPr>
          <a:xfrm rot="-2643891">
            <a:off x="7787800" y="3209155"/>
            <a:ext cx="493909" cy="350298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8"/>
          <p:cNvSpPr/>
          <p:nvPr/>
        </p:nvSpPr>
        <p:spPr>
          <a:xfrm rot="1418082">
            <a:off x="5892253" y="3886288"/>
            <a:ext cx="740078" cy="399225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8"/>
          <p:cNvSpPr/>
          <p:nvPr/>
        </p:nvSpPr>
        <p:spPr>
          <a:xfrm rot="3008519">
            <a:off x="5847931" y="1685707"/>
            <a:ext cx="923095" cy="217483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6AA84F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8"/>
          <p:cNvSpPr/>
          <p:nvPr/>
        </p:nvSpPr>
        <p:spPr>
          <a:xfrm rot="-9282858">
            <a:off x="7153892" y="1484687"/>
            <a:ext cx="432653" cy="1346276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rgbClr val="FF000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321650" y="1142949"/>
            <a:ext cx="5214600" cy="3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500"/>
              <a:t>Apply parameterized systematics (Nuisance Parameters) : 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●"/>
            </a:pPr>
            <a:r>
              <a:rPr lang="en" sz="1500">
                <a:solidFill>
                  <a:srgbClr val="38761D"/>
                </a:solidFill>
              </a:rPr>
              <a:t>Feature distortions:</a:t>
            </a:r>
            <a:endParaRPr sz="1500">
              <a:solidFill>
                <a:srgbClr val="38761D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" sz="1500">
                <a:solidFill>
                  <a:srgbClr val="38761D"/>
                </a:solidFill>
              </a:rPr>
              <a:t>Tau Energy Scale (and correlated MET) </a:t>
            </a:r>
            <a:endParaRPr sz="1500">
              <a:solidFill>
                <a:srgbClr val="38761D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395A"/>
              </a:buClr>
              <a:buSzPts val="1500"/>
              <a:buChar char="○"/>
            </a:pPr>
            <a:r>
              <a:rPr lang="en" sz="1500">
                <a:solidFill>
                  <a:srgbClr val="01395A"/>
                </a:solidFill>
              </a:rPr>
              <a:t>Jet Energy Scale (and correlated MET impact)</a:t>
            </a:r>
            <a:endParaRPr sz="1500">
              <a:solidFill>
                <a:srgbClr val="01395A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Char char="○"/>
            </a:pPr>
            <a:r>
              <a:rPr lang="en" sz="1500">
                <a:solidFill>
                  <a:srgbClr val="FF0000"/>
                </a:solidFill>
              </a:rPr>
              <a:t>Additional randomised Soft MET </a:t>
            </a:r>
            <a:endParaRPr sz="1500">
              <a:solidFill>
                <a:srgbClr val="FF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endParaRPr sz="1500">
              <a:solidFill>
                <a:srgbClr val="FF0000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74EA7"/>
              </a:buClr>
              <a:buSzPts val="1500"/>
              <a:buChar char="●"/>
            </a:pPr>
            <a:r>
              <a:rPr lang="en" sz="1500">
                <a:solidFill>
                  <a:srgbClr val="674EA7"/>
                </a:solidFill>
              </a:rPr>
              <a:t>Event category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Background overall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Di-boson background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ttbar background normalisation</a:t>
            </a:r>
            <a:endParaRPr sz="1500">
              <a:solidFill>
                <a:srgbClr val="674EA7"/>
              </a:solidFill>
            </a:endParaRPr>
          </a:p>
        </p:txBody>
      </p:sp>
      <p:sp>
        <p:nvSpPr>
          <p:cNvPr id="437" name="Google Shape;437;p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38" name="Google Shape;438;p8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300" b="1">
                <a:solidFill>
                  <a:srgbClr val="172B4D"/>
                </a:solidFill>
              </a:rPr>
              <a:t>Challenge Datasets - Systematics</a:t>
            </a:r>
            <a:endParaRPr sz="2300" b="1">
              <a:solidFill>
                <a:srgbClr val="172B4D"/>
              </a:solidFill>
            </a:endParaRPr>
          </a:p>
        </p:txBody>
      </p:sp>
      <p:cxnSp>
        <p:nvCxnSpPr>
          <p:cNvPr id="439" name="Google Shape;439;p8"/>
          <p:cNvCxnSpPr>
            <a:stCxn id="435" idx="0"/>
          </p:cNvCxnSpPr>
          <p:nvPr/>
        </p:nvCxnSpPr>
        <p:spPr>
          <a:xfrm rot="10800000">
            <a:off x="6258600" y="1725769"/>
            <a:ext cx="824100" cy="10407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0" name="Google Shape;440;p8"/>
          <p:cNvCxnSpPr>
            <a:stCxn id="435" idx="0"/>
          </p:cNvCxnSpPr>
          <p:nvPr/>
        </p:nvCxnSpPr>
        <p:spPr>
          <a:xfrm rot="10800000" flipH="1">
            <a:off x="7082700" y="2401369"/>
            <a:ext cx="1304400" cy="3651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1" name="Google Shape;441;p8"/>
          <p:cNvCxnSpPr>
            <a:stCxn id="435" idx="0"/>
            <a:endCxn id="435" idx="3"/>
          </p:cNvCxnSpPr>
          <p:nvPr/>
        </p:nvCxnSpPr>
        <p:spPr>
          <a:xfrm rot="10800000" flipH="1">
            <a:off x="7082700" y="1549069"/>
            <a:ext cx="575100" cy="1217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442" name="Google Shape;442;p8"/>
          <p:cNvSpPr txBox="1"/>
          <p:nvPr/>
        </p:nvSpPr>
        <p:spPr>
          <a:xfrm>
            <a:off x="7460675" y="1033050"/>
            <a:ext cx="5487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</a:t>
            </a:r>
            <a:endParaRPr sz="12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8"/>
          <p:cNvSpPr txBox="1"/>
          <p:nvPr/>
        </p:nvSpPr>
        <p:spPr>
          <a:xfrm>
            <a:off x="7412350" y="3580450"/>
            <a:ext cx="141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3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44" name="Google Shape;444;p8"/>
          <p:cNvSpPr txBox="1"/>
          <p:nvPr/>
        </p:nvSpPr>
        <p:spPr>
          <a:xfrm>
            <a:off x="5054250" y="4094100"/>
            <a:ext cx="11760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3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45" name="Google Shape;445;p8"/>
          <p:cNvSpPr txBox="1"/>
          <p:nvPr/>
        </p:nvSpPr>
        <p:spPr>
          <a:xfrm>
            <a:off x="8499028" y="2151926"/>
            <a:ext cx="2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</a:t>
            </a:r>
            <a:endParaRPr sz="1500" b="0" i="1" u="none" strike="noStrike" cap="none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46" name="Google Shape;446;p8"/>
          <p:cNvSpPr txBox="1"/>
          <p:nvPr/>
        </p:nvSpPr>
        <p:spPr>
          <a:xfrm>
            <a:off x="5521600" y="1276700"/>
            <a:ext cx="4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400" b="0" i="0" u="none" strike="noStrike" cap="none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sz="1400" b="0" i="0" u="none" strike="noStrike" cap="none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47" name="Google Shape;447;p8"/>
          <p:cNvSpPr/>
          <p:nvPr/>
        </p:nvSpPr>
        <p:spPr>
          <a:xfrm rot="1418344">
            <a:off x="5957419" y="3915847"/>
            <a:ext cx="609766" cy="340107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8" name="Google Shape;448;p8"/>
          <p:cNvCxnSpPr>
            <a:stCxn id="447" idx="2"/>
            <a:endCxn id="435" idx="0"/>
          </p:cNvCxnSpPr>
          <p:nvPr/>
        </p:nvCxnSpPr>
        <p:spPr>
          <a:xfrm rot="10800000" flipH="1">
            <a:off x="5983002" y="2766350"/>
            <a:ext cx="1099800" cy="119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9" name="Google Shape;449;p8"/>
          <p:cNvCxnSpPr>
            <a:stCxn id="447" idx="6"/>
            <a:endCxn id="435" idx="0"/>
          </p:cNvCxnSpPr>
          <p:nvPr/>
        </p:nvCxnSpPr>
        <p:spPr>
          <a:xfrm rot="10800000" flipH="1">
            <a:off x="6541602" y="2766351"/>
            <a:ext cx="541200" cy="144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8"/>
          <p:cNvSpPr/>
          <p:nvPr/>
        </p:nvSpPr>
        <p:spPr>
          <a:xfrm rot="-2644197">
            <a:off x="7838722" y="3271100"/>
            <a:ext cx="392072" cy="226392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1" name="Google Shape;451;p8"/>
          <p:cNvCxnSpPr>
            <a:endCxn id="435" idx="0"/>
          </p:cNvCxnSpPr>
          <p:nvPr/>
        </p:nvCxnSpPr>
        <p:spPr>
          <a:xfrm rot="10800000">
            <a:off x="7082700" y="2766469"/>
            <a:ext cx="811200" cy="754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2" name="Google Shape;452;p8"/>
          <p:cNvCxnSpPr>
            <a:stCxn id="450" idx="6"/>
            <a:endCxn id="435" idx="0"/>
          </p:cNvCxnSpPr>
          <p:nvPr/>
        </p:nvCxnSpPr>
        <p:spPr>
          <a:xfrm rot="10800000">
            <a:off x="7082708" y="2766446"/>
            <a:ext cx="1092900" cy="48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8"/>
          <p:cNvCxnSpPr>
            <a:stCxn id="435" idx="0"/>
            <a:endCxn id="433" idx="2"/>
          </p:cNvCxnSpPr>
          <p:nvPr/>
        </p:nvCxnSpPr>
        <p:spPr>
          <a:xfrm flipH="1">
            <a:off x="5923200" y="2766469"/>
            <a:ext cx="1159500" cy="117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8"/>
          <p:cNvCxnSpPr>
            <a:stCxn id="435" idx="0"/>
            <a:endCxn id="433" idx="6"/>
          </p:cNvCxnSpPr>
          <p:nvPr/>
        </p:nvCxnSpPr>
        <p:spPr>
          <a:xfrm flipH="1">
            <a:off x="6601200" y="2766469"/>
            <a:ext cx="481500" cy="14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5" name="Google Shape;455;p8"/>
          <p:cNvCxnSpPr>
            <a:stCxn id="435" idx="0"/>
            <a:endCxn id="432" idx="2"/>
          </p:cNvCxnSpPr>
          <p:nvPr/>
        </p:nvCxnSpPr>
        <p:spPr>
          <a:xfrm>
            <a:off x="7082700" y="2766469"/>
            <a:ext cx="774600" cy="78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8"/>
          <p:cNvCxnSpPr>
            <a:stCxn id="435" idx="0"/>
            <a:endCxn id="432" idx="6"/>
          </p:cNvCxnSpPr>
          <p:nvPr/>
        </p:nvCxnSpPr>
        <p:spPr>
          <a:xfrm>
            <a:off x="7082700" y="2766469"/>
            <a:ext cx="1129500" cy="44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33d07e434d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600" y="735425"/>
            <a:ext cx="5848924" cy="42162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33d07e434d7_0_0"/>
          <p:cNvSpPr txBox="1">
            <a:spLocks noGrp="1"/>
          </p:cNvSpPr>
          <p:nvPr>
            <p:ph type="body" idx="1"/>
          </p:nvPr>
        </p:nvSpPr>
        <p:spPr>
          <a:xfrm>
            <a:off x="427200" y="1712675"/>
            <a:ext cx="2265600" cy="22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500">
                <a:solidFill>
                  <a:schemeClr val="dk1"/>
                </a:solidFill>
              </a:rPr>
              <a:t>Histogram between nominal (TES = 1) and shifted (TES = 0.9)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400">
                <a:solidFill>
                  <a:srgbClr val="1B212C"/>
                </a:solidFill>
              </a:rPr>
              <a:t> TES = 0.9, is an exaggeration, in practice it is sampled with a gaussian of 1 +/- 0.01 </a:t>
            </a:r>
            <a:endParaRPr sz="1400">
              <a:solidFill>
                <a:srgbClr val="1B212C"/>
              </a:solidFill>
            </a:endParaRPr>
          </a:p>
        </p:txBody>
      </p:sp>
      <p:sp>
        <p:nvSpPr>
          <p:cNvPr id="463" name="Google Shape;463;g33d07e434d7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64" name="Google Shape;464;g33d07e434d7_0_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655700" cy="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300" b="1">
                <a:solidFill>
                  <a:srgbClr val="172B4D"/>
                </a:solidFill>
              </a:rPr>
              <a:t>Tau Energy Scale Systematics Applied </a:t>
            </a:r>
            <a:endParaRPr sz="2300" b="1">
              <a:solidFill>
                <a:srgbClr val="172B4D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50" y="954725"/>
            <a:ext cx="3643450" cy="273258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9"/>
          <p:cNvSpPr txBox="1">
            <a:spLocks noGrp="1"/>
          </p:cNvSpPr>
          <p:nvPr>
            <p:ph type="body" idx="4294967295"/>
          </p:nvPr>
        </p:nvSpPr>
        <p:spPr>
          <a:xfrm>
            <a:off x="4223125" y="685050"/>
            <a:ext cx="46761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 multiple pseudo-experiment test sets: different signal strengths (𝝁) and systematics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/>
              <a:t>100</a:t>
            </a:r>
            <a:r>
              <a:rPr lang="en" sz="1400"/>
              <a:t>𝝁</a:t>
            </a:r>
            <a:r>
              <a:rPr lang="en" sz="1400" b="1"/>
              <a:t> </a:t>
            </a:r>
            <a:r>
              <a:rPr lang="en" sz="1400"/>
              <a:t>times </a:t>
            </a:r>
            <a:r>
              <a:rPr lang="en" sz="1400" b="1"/>
              <a:t>100 </a:t>
            </a:r>
            <a:r>
              <a:rPr lang="en" sz="1400"/>
              <a:t>pseudo-experiments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Task: predict uncertainty interval [𝝁</a:t>
            </a:r>
            <a:r>
              <a:rPr lang="en" sz="1400" baseline="-25000"/>
              <a:t>16</a:t>
            </a:r>
            <a:r>
              <a:rPr lang="en" sz="1400"/>
              <a:t>, 𝝁</a:t>
            </a:r>
            <a:r>
              <a:rPr lang="en" sz="1400" baseline="-25000"/>
              <a:t>84</a:t>
            </a:r>
            <a:r>
              <a:rPr lang="en" sz="1400"/>
              <a:t>]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 68% quantile of likelihood or assume 1</a:t>
            </a:r>
            <a:r>
              <a:rPr lang="en" sz="1400" i="1">
                <a:solidFill>
                  <a:srgbClr val="2E2E2E"/>
                </a:solidFill>
                <a:highlight>
                  <a:srgbClr val="FFFFFF"/>
                </a:highlight>
              </a:rPr>
              <a:t>σ</a:t>
            </a:r>
            <a:endParaRPr sz="1400"/>
          </a:p>
        </p:txBody>
      </p:sp>
      <p:sp>
        <p:nvSpPr>
          <p:cNvPr id="471" name="Google Shape;471;p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72" name="Google Shape;472;p9"/>
          <p:cNvSpPr/>
          <p:nvPr/>
        </p:nvSpPr>
        <p:spPr>
          <a:xfrm>
            <a:off x="7616284" y="2503920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7616284" y="2730589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7616284" y="2953394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9"/>
          <p:cNvSpPr/>
          <p:nvPr/>
        </p:nvSpPr>
        <p:spPr>
          <a:xfrm>
            <a:off x="7616284" y="3180062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9"/>
          <p:cNvSpPr/>
          <p:nvPr/>
        </p:nvSpPr>
        <p:spPr>
          <a:xfrm>
            <a:off x="7616234" y="3798568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9"/>
          <p:cNvSpPr/>
          <p:nvPr/>
        </p:nvSpPr>
        <p:spPr>
          <a:xfrm>
            <a:off x="7616234" y="4025236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p9"/>
          <p:cNvCxnSpPr/>
          <p:nvPr/>
        </p:nvCxnSpPr>
        <p:spPr>
          <a:xfrm>
            <a:off x="7854284" y="3476316"/>
            <a:ext cx="0" cy="246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79" name="Google Shape;479;p9"/>
          <p:cNvSpPr txBox="1"/>
          <p:nvPr/>
        </p:nvSpPr>
        <p:spPr>
          <a:xfrm>
            <a:off x="3399900" y="3031425"/>
            <a:ext cx="1741500" cy="690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pseudo experiments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with different systematics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9"/>
          <p:cNvSpPr/>
          <p:nvPr/>
        </p:nvSpPr>
        <p:spPr>
          <a:xfrm rot="5400000">
            <a:off x="6717675" y="3006525"/>
            <a:ext cx="124800" cy="2762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9"/>
          <p:cNvSpPr txBox="1"/>
          <p:nvPr/>
        </p:nvSpPr>
        <p:spPr>
          <a:xfrm>
            <a:off x="5468575" y="4492300"/>
            <a:ext cx="2762400" cy="34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sets each with different values of 𝜇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p9"/>
          <p:cNvCxnSpPr/>
          <p:nvPr/>
        </p:nvCxnSpPr>
        <p:spPr>
          <a:xfrm rot="10800000">
            <a:off x="7231216" y="3609606"/>
            <a:ext cx="254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83" name="Google Shape;483;p9"/>
          <p:cNvSpPr/>
          <p:nvPr/>
        </p:nvSpPr>
        <p:spPr>
          <a:xfrm>
            <a:off x="5271874" y="2375875"/>
            <a:ext cx="91200" cy="1914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Coverage Evaluation</a:t>
            </a:r>
            <a:endParaRPr/>
          </a:p>
        </p:txBody>
      </p:sp>
      <p:sp>
        <p:nvSpPr>
          <p:cNvPr id="485" name="Google Shape;485;p9"/>
          <p:cNvSpPr/>
          <p:nvPr/>
        </p:nvSpPr>
        <p:spPr>
          <a:xfrm>
            <a:off x="6542059" y="2503920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9"/>
          <p:cNvSpPr/>
          <p:nvPr/>
        </p:nvSpPr>
        <p:spPr>
          <a:xfrm>
            <a:off x="6542059" y="2730589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9"/>
          <p:cNvSpPr/>
          <p:nvPr/>
        </p:nvSpPr>
        <p:spPr>
          <a:xfrm>
            <a:off x="6542059" y="2953394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9"/>
          <p:cNvSpPr/>
          <p:nvPr/>
        </p:nvSpPr>
        <p:spPr>
          <a:xfrm>
            <a:off x="6542059" y="3180062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9"/>
          <p:cNvSpPr/>
          <p:nvPr/>
        </p:nvSpPr>
        <p:spPr>
          <a:xfrm>
            <a:off x="6542009" y="3798568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9"/>
          <p:cNvSpPr/>
          <p:nvPr/>
        </p:nvSpPr>
        <p:spPr>
          <a:xfrm>
            <a:off x="6542009" y="4025236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p9"/>
          <p:cNvCxnSpPr/>
          <p:nvPr/>
        </p:nvCxnSpPr>
        <p:spPr>
          <a:xfrm>
            <a:off x="6780059" y="3476316"/>
            <a:ext cx="0" cy="246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92" name="Google Shape;492;p9"/>
          <p:cNvSpPr/>
          <p:nvPr/>
        </p:nvSpPr>
        <p:spPr>
          <a:xfrm>
            <a:off x="6017834" y="2503920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9"/>
          <p:cNvSpPr/>
          <p:nvPr/>
        </p:nvSpPr>
        <p:spPr>
          <a:xfrm>
            <a:off x="6017834" y="2730589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9"/>
          <p:cNvSpPr/>
          <p:nvPr/>
        </p:nvSpPr>
        <p:spPr>
          <a:xfrm>
            <a:off x="6017834" y="2953394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9"/>
          <p:cNvSpPr/>
          <p:nvPr/>
        </p:nvSpPr>
        <p:spPr>
          <a:xfrm>
            <a:off x="6017834" y="3180062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9"/>
          <p:cNvSpPr/>
          <p:nvPr/>
        </p:nvSpPr>
        <p:spPr>
          <a:xfrm>
            <a:off x="6017784" y="3798568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9"/>
          <p:cNvSpPr/>
          <p:nvPr/>
        </p:nvSpPr>
        <p:spPr>
          <a:xfrm>
            <a:off x="6017784" y="4025236"/>
            <a:ext cx="476100" cy="226800"/>
          </a:xfrm>
          <a:prstGeom prst="rect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8" name="Google Shape;498;p9"/>
          <p:cNvCxnSpPr/>
          <p:nvPr/>
        </p:nvCxnSpPr>
        <p:spPr>
          <a:xfrm>
            <a:off x="6255834" y="3476316"/>
            <a:ext cx="0" cy="246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99" name="Google Shape;499;p9"/>
          <p:cNvSpPr/>
          <p:nvPr/>
        </p:nvSpPr>
        <p:spPr>
          <a:xfrm>
            <a:off x="5493559" y="2503920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9"/>
          <p:cNvSpPr/>
          <p:nvPr/>
        </p:nvSpPr>
        <p:spPr>
          <a:xfrm>
            <a:off x="5493559" y="2730589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9"/>
          <p:cNvSpPr/>
          <p:nvPr/>
        </p:nvSpPr>
        <p:spPr>
          <a:xfrm>
            <a:off x="5493559" y="2953394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9"/>
          <p:cNvSpPr/>
          <p:nvPr/>
        </p:nvSpPr>
        <p:spPr>
          <a:xfrm>
            <a:off x="5493559" y="3180062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9"/>
          <p:cNvSpPr/>
          <p:nvPr/>
        </p:nvSpPr>
        <p:spPr>
          <a:xfrm>
            <a:off x="5493509" y="3798568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9"/>
          <p:cNvSpPr/>
          <p:nvPr/>
        </p:nvSpPr>
        <p:spPr>
          <a:xfrm>
            <a:off x="5493509" y="4025236"/>
            <a:ext cx="476100" cy="2268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5" name="Google Shape;505;p9"/>
          <p:cNvCxnSpPr/>
          <p:nvPr/>
        </p:nvCxnSpPr>
        <p:spPr>
          <a:xfrm>
            <a:off x="5731559" y="3476316"/>
            <a:ext cx="0" cy="246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50" y="954725"/>
            <a:ext cx="3643450" cy="273258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0"/>
          <p:cNvSpPr txBox="1">
            <a:spLocks noGrp="1"/>
          </p:cNvSpPr>
          <p:nvPr>
            <p:ph type="body" idx="4294967295"/>
          </p:nvPr>
        </p:nvSpPr>
        <p:spPr>
          <a:xfrm>
            <a:off x="4223125" y="685050"/>
            <a:ext cx="46761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 multiple pseudo-experiment test sets: different signal strengths (𝝁) and systematics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/>
              <a:t>100</a:t>
            </a:r>
            <a:r>
              <a:rPr lang="en" sz="1400"/>
              <a:t>𝝁</a:t>
            </a:r>
            <a:r>
              <a:rPr lang="en" sz="1400" b="1"/>
              <a:t> </a:t>
            </a:r>
            <a:r>
              <a:rPr lang="en" sz="1400"/>
              <a:t>times </a:t>
            </a:r>
            <a:r>
              <a:rPr lang="en" sz="1400" b="1"/>
              <a:t>100 </a:t>
            </a:r>
            <a:r>
              <a:rPr lang="en" sz="1400"/>
              <a:t>pseudo-experiments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Task: predict uncertainty interval [𝝁</a:t>
            </a:r>
            <a:r>
              <a:rPr lang="en" sz="1400" baseline="-25000"/>
              <a:t>16</a:t>
            </a:r>
            <a:r>
              <a:rPr lang="en" sz="1400"/>
              <a:t>, 𝝁</a:t>
            </a:r>
            <a:r>
              <a:rPr lang="en" sz="1400" baseline="-25000"/>
              <a:t>84</a:t>
            </a:r>
            <a:r>
              <a:rPr lang="en" sz="1400"/>
              <a:t>]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 68% quantile of likelihood or assume 1</a:t>
            </a:r>
            <a:r>
              <a:rPr lang="en" sz="1400" i="1">
                <a:solidFill>
                  <a:srgbClr val="2E2E2E"/>
                </a:solidFill>
                <a:highlight>
                  <a:srgbClr val="FFFFFF"/>
                </a:highlight>
              </a:rPr>
              <a:t>σ</a:t>
            </a:r>
            <a:endParaRPr sz="1400"/>
          </a:p>
        </p:txBody>
      </p:sp>
      <p:sp>
        <p:nvSpPr>
          <p:cNvPr id="512" name="Google Shape;512;p1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Coverage Evaluation</a:t>
            </a:r>
            <a:endParaRPr/>
          </a:p>
        </p:txBody>
      </p:sp>
      <p:pic>
        <p:nvPicPr>
          <p:cNvPr id="513" name="Google Shape;51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733" y="2501706"/>
            <a:ext cx="3418766" cy="232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0"/>
          <p:cNvPicPr preferRelativeResize="0"/>
          <p:nvPr/>
        </p:nvPicPr>
        <p:blipFill rotWithShape="1">
          <a:blip r:embed="rId5">
            <a:alphaModFix/>
          </a:blip>
          <a:srcRect l="-1988" t="15602" b="9989"/>
          <a:stretch/>
        </p:blipFill>
        <p:spPr>
          <a:xfrm>
            <a:off x="2542960" y="3715726"/>
            <a:ext cx="2613084" cy="4446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5" name="Google Shape;515;p10"/>
          <p:cNvSpPr/>
          <p:nvPr/>
        </p:nvSpPr>
        <p:spPr>
          <a:xfrm>
            <a:off x="339225" y="3715725"/>
            <a:ext cx="1741500" cy="4533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Scoring formula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6" name="Google Shape;516;p10"/>
          <p:cNvSpPr txBox="1"/>
          <p:nvPr/>
        </p:nvSpPr>
        <p:spPr>
          <a:xfrm>
            <a:off x="2042500" y="4256850"/>
            <a:ext cx="108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Mean width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7" name="Google Shape;517;p10"/>
          <p:cNvCxnSpPr>
            <a:stCxn id="516" idx="3"/>
            <a:endCxn id="514" idx="2"/>
          </p:cNvCxnSpPr>
          <p:nvPr/>
        </p:nvCxnSpPr>
        <p:spPr>
          <a:xfrm rot="10800000" flipH="1">
            <a:off x="3127000" y="4160250"/>
            <a:ext cx="722400" cy="293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8" name="Google Shape;518;p10"/>
          <p:cNvSpPr txBox="1"/>
          <p:nvPr/>
        </p:nvSpPr>
        <p:spPr>
          <a:xfrm>
            <a:off x="4176100" y="4256850"/>
            <a:ext cx="1084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Coverage penalty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9" name="Google Shape;519;p10"/>
          <p:cNvCxnSpPr/>
          <p:nvPr/>
        </p:nvCxnSpPr>
        <p:spPr>
          <a:xfrm>
            <a:off x="4433900" y="4237575"/>
            <a:ext cx="693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0" name="Google Shape;520;p10"/>
          <p:cNvCxnSpPr>
            <a:stCxn id="515" idx="3"/>
            <a:endCxn id="514" idx="1"/>
          </p:cNvCxnSpPr>
          <p:nvPr/>
        </p:nvCxnSpPr>
        <p:spPr>
          <a:xfrm rot="10800000" flipH="1">
            <a:off x="2080725" y="3938175"/>
            <a:ext cx="462300" cy="42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1" name="Google Shape;521;p1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15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1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600"/>
              <a:t>Results</a:t>
            </a:r>
            <a:endParaRPr sz="5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32" name="Google Shape;532;p1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Winners</a:t>
            </a:r>
            <a:endParaRPr/>
          </a:p>
        </p:txBody>
      </p:sp>
      <p:pic>
        <p:nvPicPr>
          <p:cNvPr id="533" name="Google Shape;5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73195">
            <a:off x="8125303" y="316465"/>
            <a:ext cx="696484" cy="68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269721"/>
            <a:ext cx="8839201" cy="163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2" title="Capture d’écran 2025-05-18 à 23.35.4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93175"/>
            <a:ext cx="8839200" cy="296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8" descr="AGV_vUeBWiTJy4lo_X5Y8Iv6oQSXNF65LzOiIPxd6GS0Lbdoq5QA4Xhsp4XFgLQfBSBoKnMijWmyOR1frNzXhr7uv0G3piZ9uWaWc6aq81cOnfxY_EimqQOH1TgJXnxVfewNLieN8hOAEPR2AzAaerKxYeJW2dv_yaks=s2048.jpg"/>
          <p:cNvPicPr preferRelativeResize="0"/>
          <p:nvPr/>
        </p:nvPicPr>
        <p:blipFill rotWithShape="1">
          <a:blip r:embed="rId3">
            <a:alphaModFix/>
          </a:blip>
          <a:srcRect t="38045" r="28098"/>
          <a:stretch/>
        </p:blipFill>
        <p:spPr>
          <a:xfrm>
            <a:off x="19709" y="2913815"/>
            <a:ext cx="1773333" cy="229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-510047">
            <a:off x="7374230" y="-753788"/>
            <a:ext cx="2787694" cy="299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8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xfrm rot="1080000">
            <a:off x="1247031" y="4096610"/>
            <a:ext cx="892603" cy="17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8"/>
          <p:cNvSpPr txBox="1">
            <a:spLocks noGrp="1"/>
          </p:cNvSpPr>
          <p:nvPr>
            <p:ph type="body" idx="1"/>
          </p:nvPr>
        </p:nvSpPr>
        <p:spPr>
          <a:xfrm>
            <a:off x="1898300" y="3597300"/>
            <a:ext cx="58128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500"/>
              <a:buFont typeface="Avenir"/>
              <a:buNone/>
            </a:pPr>
            <a:r>
              <a:rPr lang="en" sz="2000"/>
              <a:t>IBRAHIM ELSHARKAWY </a:t>
            </a:r>
            <a:endParaRPr sz="19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100"/>
              <a:buFont typeface="Avenir"/>
              <a:buNone/>
            </a:pPr>
            <a:r>
              <a:rPr lang="en" sz="1600"/>
              <a:t>UNDER THE GUIDANCE OF PROF. YONI KAHN</a:t>
            </a:r>
            <a:endParaRPr sz="1900"/>
          </a:p>
        </p:txBody>
      </p:sp>
      <p:sp>
        <p:nvSpPr>
          <p:cNvPr id="544" name="Google Shape;544;p18"/>
          <p:cNvSpPr txBox="1">
            <a:spLocks noGrp="1"/>
          </p:cNvSpPr>
          <p:nvPr>
            <p:ph type="ctrTitle" idx="4294967295"/>
          </p:nvPr>
        </p:nvSpPr>
        <p:spPr>
          <a:xfrm>
            <a:off x="1449800" y="1248574"/>
            <a:ext cx="6882300" cy="23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venir"/>
              <a:buNone/>
            </a:pPr>
            <a:r>
              <a:rPr lang="en" sz="5000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CONTRASTIVE NORMALIZING FLOWS</a:t>
            </a:r>
            <a:endParaRPr sz="2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venir"/>
              <a:buNone/>
            </a:pPr>
            <a:r>
              <a:rPr lang="en" sz="3400" b="0" i="1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3000" b="0" i="1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FOR UNCERTAINTY-AWARE PARAMETER ESTIMATION</a:t>
            </a:r>
            <a:r>
              <a:rPr lang="en" sz="3400" b="0" i="1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18" descr="Image"/>
          <p:cNvPicPr preferRelativeResize="0">
            <a:picLocks noGrp="1"/>
          </p:cNvPicPr>
          <p:nvPr>
            <p:ph type="pic" idx="6"/>
          </p:nvPr>
        </p:nvPicPr>
        <p:blipFill rotWithShape="1">
          <a:blip r:embed="rId6">
            <a:alphaModFix/>
          </a:blip>
          <a:srcRect r="21214" b="20738"/>
          <a:stretch/>
        </p:blipFill>
        <p:spPr>
          <a:xfrm>
            <a:off x="7620795" y="3533303"/>
            <a:ext cx="2085361" cy="167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8" descr="neurips_logo.pd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2079" y="223946"/>
            <a:ext cx="1255605" cy="56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8" descr="logo-colored-text.sv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71650" y="219953"/>
            <a:ext cx="1773287" cy="75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8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9605" y="255029"/>
            <a:ext cx="662690" cy="50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8" descr="Color-Variation-Orange-Block-I-White-Backgroun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24155" y="175111"/>
            <a:ext cx="662690" cy="6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8"/>
          <p:cNvSpPr txBox="1"/>
          <p:nvPr/>
        </p:nvSpPr>
        <p:spPr>
          <a:xfrm>
            <a:off x="2994950" y="4569575"/>
            <a:ext cx="37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arXiv link : </a:t>
            </a: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https://arxiv.org/abs/2505.08709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18" descr="pasted-movi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773275" cy="17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18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Contrastive Normalizing Flows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558" name="Google Shape;558;p19"/>
          <p:cNvPicPr preferRelativeResize="0"/>
          <p:nvPr/>
        </p:nvPicPr>
        <p:blipFill rotWithShape="1">
          <a:blip r:embed="rId3">
            <a:alphaModFix/>
          </a:blip>
          <a:srcRect b="16742"/>
          <a:stretch/>
        </p:blipFill>
        <p:spPr>
          <a:xfrm>
            <a:off x="859550" y="762675"/>
            <a:ext cx="8105738" cy="32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4813" y="3829950"/>
            <a:ext cx="3404275" cy="970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0" name="Google Shape;560;p19"/>
          <p:cNvCxnSpPr>
            <a:stCxn id="561" idx="5"/>
            <a:endCxn id="562" idx="1"/>
          </p:cNvCxnSpPr>
          <p:nvPr/>
        </p:nvCxnSpPr>
        <p:spPr>
          <a:xfrm>
            <a:off x="5380461" y="4120540"/>
            <a:ext cx="2325000" cy="493200"/>
          </a:xfrm>
          <a:prstGeom prst="straightConnector1">
            <a:avLst/>
          </a:prstGeom>
          <a:noFill/>
          <a:ln w="9525" cap="flat" cmpd="sng">
            <a:solidFill>
              <a:srgbClr val="1414FF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562" name="Google Shape;562;p19"/>
          <p:cNvSpPr txBox="1"/>
          <p:nvPr/>
        </p:nvSpPr>
        <p:spPr>
          <a:xfrm>
            <a:off x="7705475" y="4360150"/>
            <a:ext cx="12597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Hyper parameter</a:t>
            </a:r>
            <a:endParaRPr sz="9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For tuning signal like vs Background like</a:t>
            </a:r>
            <a:endParaRPr sz="9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1" name="Google Shape;561;p19"/>
          <p:cNvSpPr/>
          <p:nvPr/>
        </p:nvSpPr>
        <p:spPr>
          <a:xfrm>
            <a:off x="5239625" y="3933100"/>
            <a:ext cx="165000" cy="219600"/>
          </a:xfrm>
          <a:prstGeom prst="ellipse">
            <a:avLst/>
          </a:prstGeom>
          <a:noFill/>
          <a:ln w="9525" cap="flat" cmpd="sng">
            <a:solidFill>
              <a:srgbClr val="1414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1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19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92bc32244_0_33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83" name="Google Shape;283;g3a92bc32244_0_33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Higgs Boson</a:t>
            </a:r>
            <a:endParaRPr/>
          </a:p>
        </p:txBody>
      </p:sp>
      <p:pic>
        <p:nvPicPr>
          <p:cNvPr id="284" name="Google Shape;284;g3a92bc32244_0_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700" y="737836"/>
            <a:ext cx="2641075" cy="1744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a92bc32244_0_332"/>
          <p:cNvSpPr txBox="1"/>
          <p:nvPr/>
        </p:nvSpPr>
        <p:spPr>
          <a:xfrm>
            <a:off x="269925" y="1137450"/>
            <a:ext cx="6020100" cy="1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The Higgs mechanism give mass of fundamental particles</a:t>
            </a:r>
            <a:endParaRPr sz="16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Proposed in 1964</a:t>
            </a:r>
            <a:endParaRPr sz="16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Discovered in 2012 at ATLAS and CMS experiment in LHC </a:t>
            </a:r>
            <a:endParaRPr sz="16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2013 Nobel Physics Prize </a:t>
            </a:r>
            <a:endParaRPr sz="16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g3a92bc32244_0_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126" y="2745450"/>
            <a:ext cx="1478518" cy="145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a92bc32244_0_332"/>
          <p:cNvPicPr preferRelativeResize="0"/>
          <p:nvPr/>
        </p:nvPicPr>
        <p:blipFill rotWithShape="1">
          <a:blip r:embed="rId5">
            <a:alphaModFix/>
          </a:blip>
          <a:srcRect b="11126"/>
          <a:stretch/>
        </p:blipFill>
        <p:spPr>
          <a:xfrm>
            <a:off x="2037301" y="2794289"/>
            <a:ext cx="1067915" cy="140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a92bc32244_0_332"/>
          <p:cNvPicPr preferRelativeResize="0"/>
          <p:nvPr/>
        </p:nvPicPr>
        <p:blipFill rotWithShape="1">
          <a:blip r:embed="rId6">
            <a:alphaModFix/>
          </a:blip>
          <a:srcRect b="11126"/>
          <a:stretch/>
        </p:blipFill>
        <p:spPr>
          <a:xfrm>
            <a:off x="3105236" y="2794289"/>
            <a:ext cx="1067915" cy="140603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a92bc32244_0_332"/>
          <p:cNvSpPr/>
          <p:nvPr/>
        </p:nvSpPr>
        <p:spPr>
          <a:xfrm>
            <a:off x="2056613" y="4249172"/>
            <a:ext cx="102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125" tIns="125125" rIns="125125" bIns="125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Peter W. Higgs</a:t>
            </a:r>
            <a:endParaRPr sz="1368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g3a92bc32244_0_332"/>
          <p:cNvSpPr/>
          <p:nvPr/>
        </p:nvSpPr>
        <p:spPr>
          <a:xfrm>
            <a:off x="3124549" y="4249172"/>
            <a:ext cx="102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125" tIns="125125" rIns="125125" bIns="125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François Englert</a:t>
            </a:r>
            <a:endParaRPr sz="1368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1" name="Google Shape;291;g3a92bc32244_0_3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9862" y="2482021"/>
            <a:ext cx="2251900" cy="231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DNN Training with CNF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569" name="Google Shape;569;p20" title="Screenshot 2025-05-21 11453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73" y="822650"/>
            <a:ext cx="7177676" cy="324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p20"/>
          <p:cNvGrpSpPr/>
          <p:nvPr/>
        </p:nvGrpSpPr>
        <p:grpSpPr>
          <a:xfrm>
            <a:off x="6075546" y="2289918"/>
            <a:ext cx="2890096" cy="2101276"/>
            <a:chOff x="12472191" y="2150869"/>
            <a:chExt cx="9151665" cy="6550113"/>
          </a:xfrm>
        </p:grpSpPr>
        <p:sp>
          <p:nvSpPr>
            <p:cNvPr id="571" name="Google Shape;571;p20"/>
            <p:cNvSpPr/>
            <p:nvPr/>
          </p:nvSpPr>
          <p:spPr>
            <a:xfrm>
              <a:off x="16784896" y="2569255"/>
              <a:ext cx="12729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18220656" y="2150869"/>
              <a:ext cx="3403200" cy="1803000"/>
            </a:xfrm>
            <a:prstGeom prst="roundRect">
              <a:avLst>
                <a:gd name="adj" fmla="val 748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venir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Score Histogram 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venir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and MLE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 rot="5400000">
              <a:off x="18771170" y="4861201"/>
              <a:ext cx="23022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18220656" y="6897982"/>
              <a:ext cx="3403200" cy="1803000"/>
            </a:xfrm>
            <a:prstGeom prst="roundRect">
              <a:avLst>
                <a:gd name="adj" fmla="val 748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venir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Inverse Neyman Construction  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 flipH="1">
              <a:off x="16506181" y="7316368"/>
              <a:ext cx="12729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12472191" y="7112163"/>
              <a:ext cx="3592500" cy="1374600"/>
            </a:xfrm>
            <a:prstGeom prst="roundRect">
              <a:avLst>
                <a:gd name="adj" fmla="val 9813"/>
              </a:avLst>
            </a:prstGeom>
            <a:solidFill>
              <a:srgbClr val="EB220C">
                <a:alpha val="68627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" sz="15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and 1-sigma Error Bars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20"/>
          <p:cNvSpPr txBox="1"/>
          <p:nvPr/>
        </p:nvSpPr>
        <p:spPr>
          <a:xfrm>
            <a:off x="2255100" y="4391200"/>
            <a:ext cx="46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 more at:  </a:t>
            </a: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https://arxiv.org/abs/2505.08709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20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4"/>
          <p:cNvSpPr txBox="1">
            <a:spLocks noGrp="1"/>
          </p:cNvSpPr>
          <p:nvPr>
            <p:ph type="title" idx="4294967295"/>
          </p:nvPr>
        </p:nvSpPr>
        <p:spPr>
          <a:xfrm>
            <a:off x="355669" y="1206301"/>
            <a:ext cx="8601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UNBINNED MEASUREMENTS WITH REFINABLE SYSTEMATICS</a:t>
            </a:r>
            <a:endParaRPr sz="2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Arial"/>
              <a:buChar char="-"/>
            </a:pPr>
            <a:r>
              <a:rPr lang="en" sz="2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HEPHY Vienna</a:t>
            </a:r>
            <a:endParaRPr sz="2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4"/>
          <p:cNvSpPr txBox="1">
            <a:spLocks noGrp="1"/>
          </p:cNvSpPr>
          <p:nvPr>
            <p:ph type="body" idx="4294967295"/>
          </p:nvPr>
        </p:nvSpPr>
        <p:spPr>
          <a:xfrm>
            <a:off x="355669" y="2549846"/>
            <a:ext cx="84144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>
                <a:latin typeface="Corbel"/>
                <a:ea typeface="Corbel"/>
                <a:cs typeface="Corbel"/>
                <a:sym typeface="Corbel"/>
              </a:rPr>
              <a:t>Lisa Benato, Cristina Giordano, Claudius Krause, Ang Li, Robert Schöfbeck, Dennis Schwarz, Maryam Shooshtari, Daohan Wang</a:t>
            </a:r>
            <a:endParaRPr sz="12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/>
              <a:t>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Full tall at EPS-HEP</a:t>
            </a:r>
            <a:r>
              <a:rPr lang="en" sz="1200"/>
              <a:t> : </a:t>
            </a:r>
            <a:r>
              <a:rPr lang="en" sz="1200" b="1" i="1" u="sng">
                <a:solidFill>
                  <a:schemeClr val="hlink"/>
                </a:solidFill>
                <a:hlinkClick r:id="rId4"/>
              </a:rPr>
              <a:t>Accepted by Phys RevD</a:t>
            </a:r>
            <a:endParaRPr sz="1200" b="1" i="1"/>
          </a:p>
        </p:txBody>
      </p:sp>
      <p:pic>
        <p:nvPicPr>
          <p:cNvPr id="586" name="Google Shape;58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0410" y="3379540"/>
            <a:ext cx="2641521" cy="175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4" descr="r1_patio_rainbow"/>
          <p:cNvPicPr preferRelativeResize="0"/>
          <p:nvPr/>
        </p:nvPicPr>
        <p:blipFill rotWithShape="1">
          <a:blip r:embed="rId6">
            <a:alphaModFix/>
          </a:blip>
          <a:srcRect l="14532" r="-17"/>
          <a:stretch/>
        </p:blipFill>
        <p:spPr>
          <a:xfrm>
            <a:off x="4417115" y="3379550"/>
            <a:ext cx="2980250" cy="17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0624" y="3379539"/>
            <a:ext cx="2643376" cy="176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4"/>
          <p:cNvPicPr preferRelativeResize="0"/>
          <p:nvPr/>
        </p:nvPicPr>
        <p:blipFill rotWithShape="1">
          <a:blip r:embed="rId8">
            <a:alphaModFix/>
          </a:blip>
          <a:srcRect l="100" t="30720" r="-96" b="31428"/>
          <a:stretch/>
        </p:blipFill>
        <p:spPr>
          <a:xfrm>
            <a:off x="0" y="-185057"/>
            <a:ext cx="9144000" cy="1946938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4"/>
          <p:cNvSpPr txBox="1"/>
          <p:nvPr/>
        </p:nvSpPr>
        <p:spPr>
          <a:xfrm>
            <a:off x="2416751" y="199505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1" name="Google Shape;591;p14" descr="pasted-movi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673" y="3273675"/>
            <a:ext cx="1899703" cy="189970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21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a9fdb82b8e_0_87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Statistic</a:t>
            </a:r>
            <a:endParaRPr/>
          </a:p>
        </p:txBody>
      </p:sp>
      <p:sp>
        <p:nvSpPr>
          <p:cNvPr id="598" name="Google Shape;598;g3a9fdb82b8e_0_87"/>
          <p:cNvSpPr txBox="1">
            <a:spLocks noGrp="1"/>
          </p:cNvSpPr>
          <p:nvPr>
            <p:ph type="body" idx="4294967295"/>
          </p:nvPr>
        </p:nvSpPr>
        <p:spPr>
          <a:xfrm>
            <a:off x="523250" y="957102"/>
            <a:ext cx="8395800" cy="38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1778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 dirty="0"/>
              <a:t>Profile log-likelihood test statistic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" sz="1700" dirty="0"/>
              <a:t>							   				          </a:t>
            </a:r>
            <a:endParaRPr sz="17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en" sz="1700" dirty="0"/>
              <a:t>Extended likelihood (for one selection)</a:t>
            </a:r>
            <a:endParaRPr sz="1700" dirty="0"/>
          </a:p>
          <a:p>
            <a:pPr marL="520700" lvl="1" indent="-76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1500" dirty="0"/>
          </a:p>
          <a:p>
            <a:pPr marL="342900" lvl="1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rPr lang="en" sz="1500" dirty="0"/>
              <a:t/>
            </a:r>
            <a:br>
              <a:rPr lang="en" sz="1500" dirty="0"/>
            </a:br>
            <a:r>
              <a:rPr lang="en" sz="1500" dirty="0"/>
              <a:t>… and its (log-) ratio </a:t>
            </a:r>
            <a:endParaRPr sz="1500" dirty="0"/>
          </a:p>
          <a:p>
            <a:pPr marL="520700" lvl="1" indent="-76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1500" dirty="0"/>
          </a:p>
          <a:p>
            <a:pPr marL="520700" lvl="1" indent="-76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1500"/>
          </a:p>
          <a:p>
            <a:pPr marL="520700" lvl="1" indent="-76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1500"/>
          </a:p>
          <a:p>
            <a:pPr marL="520700" lvl="1" indent="-171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</a:pPr>
            <a:r>
              <a:rPr lang="en" sz="1500" dirty="0"/>
              <a:t>Need to evaluate the differential </a:t>
            </a:r>
            <a:r>
              <a:rPr lang="en" sz="1500" dirty="0">
                <a:solidFill>
                  <a:srgbClr val="919EBA"/>
                </a:solidFill>
              </a:rPr>
              <a:t>cross section ratio (DCR)   </a:t>
            </a:r>
            <a:r>
              <a:rPr lang="en" sz="1500" dirty="0"/>
              <a:t>and the inclusive cross section</a:t>
            </a:r>
            <a:br>
              <a:rPr lang="en" sz="1500" dirty="0"/>
            </a:br>
            <a:r>
              <a:rPr lang="en" sz="1500" dirty="0"/>
              <a:t>for new observed data ( 𝓓 ) and as a function of the model parameters.</a:t>
            </a:r>
            <a:endParaRPr dirty="0"/>
          </a:p>
          <a:p>
            <a:pPr marL="863600" lvl="2" indent="-177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 dirty="0"/>
              <a:t>(</a:t>
            </a:r>
            <a:r>
              <a:rPr lang="en" sz="1400" dirty="0">
                <a:solidFill>
                  <a:srgbClr val="1414FF"/>
                </a:solidFill>
              </a:rPr>
              <a:t>μ</a:t>
            </a:r>
            <a:r>
              <a:rPr lang="en" sz="1400" dirty="0"/>
              <a:t>, </a:t>
            </a:r>
            <a:r>
              <a:rPr lang="en" sz="1400" dirty="0">
                <a:solidFill>
                  <a:srgbClr val="FFB700"/>
                </a:solidFill>
              </a:rPr>
              <a:t>𝜈</a:t>
            </a:r>
            <a:r>
              <a:rPr lang="en" sz="1400" dirty="0"/>
              <a:t>) = (1,0) is the “nominal” parameter point</a:t>
            </a:r>
            <a:endParaRPr sz="1500" dirty="0"/>
          </a:p>
        </p:txBody>
      </p:sp>
      <p:pic>
        <p:nvPicPr>
          <p:cNvPr id="599" name="Google Shape;599;g3a9fdb82b8e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4352" y="2909879"/>
            <a:ext cx="4968460" cy="7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3a9fdb82b8e_0_87"/>
          <p:cNvSpPr/>
          <p:nvPr/>
        </p:nvSpPr>
        <p:spPr>
          <a:xfrm>
            <a:off x="6452144" y="3028538"/>
            <a:ext cx="1280700" cy="479400"/>
          </a:xfrm>
          <a:prstGeom prst="rect">
            <a:avLst/>
          </a:prstGeom>
          <a:noFill/>
          <a:ln w="190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1" name="Google Shape;601;g3a9fdb82b8e_0_87"/>
          <p:cNvSpPr/>
          <p:nvPr/>
        </p:nvSpPr>
        <p:spPr>
          <a:xfrm>
            <a:off x="3598231" y="3923977"/>
            <a:ext cx="2018400" cy="336900"/>
          </a:xfrm>
          <a:prstGeom prst="rect">
            <a:avLst/>
          </a:prstGeom>
          <a:noFill/>
          <a:ln w="190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02" name="Google Shape;602;g3a9fdb82b8e_0_87"/>
          <p:cNvCxnSpPr>
            <a:stCxn id="601" idx="3"/>
          </p:cNvCxnSpPr>
          <p:nvPr/>
        </p:nvCxnSpPr>
        <p:spPr>
          <a:xfrm flipV="1">
            <a:off x="5616631" y="3524903"/>
            <a:ext cx="1138588" cy="56752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603" name="Google Shape;603;g3a9fdb82b8e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8894" y="846507"/>
            <a:ext cx="2972752" cy="61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3a9fdb82b8e_0_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9586" y="1576256"/>
            <a:ext cx="3762376" cy="6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3a9fdb82b8e_0_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8431" y="3028841"/>
            <a:ext cx="344760" cy="3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3a9fdb82b8e_0_87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22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a9fdb82b8e_0_10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Surrogates</a:t>
            </a:r>
            <a:endParaRPr/>
          </a:p>
        </p:txBody>
      </p:sp>
      <p:sp>
        <p:nvSpPr>
          <p:cNvPr id="612" name="Google Shape;612;g3a9fdb82b8e_0_100"/>
          <p:cNvSpPr txBox="1"/>
          <p:nvPr/>
        </p:nvSpPr>
        <p:spPr>
          <a:xfrm>
            <a:off x="6334675" y="1392035"/>
            <a:ext cx="23721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250" tIns="36600" rIns="73250" bIns="36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en" sz="1495" b="0" i="1" u="none" strike="noStrike" cap="none">
                <a:solidFill>
                  <a:srgbClr val="919EBA"/>
                </a:solidFill>
                <a:latin typeface="Gill Sans"/>
                <a:ea typeface="Gill Sans"/>
                <a:cs typeface="Gill Sans"/>
                <a:sym typeface="Gill Sans"/>
              </a:rPr>
              <a:t>NB1:  Still avalid measure </a:t>
            </a:r>
            <a:endParaRPr sz="11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en" sz="1495" b="0" i="1" u="none" strike="noStrike" cap="none">
                <a:solidFill>
                  <a:srgbClr val="919EBA"/>
                </a:solidFill>
                <a:latin typeface="Gill Sans"/>
                <a:ea typeface="Gill Sans"/>
                <a:cs typeface="Gill Sans"/>
                <a:sym typeface="Gill Sans"/>
              </a:rPr>
              <a:t>NB2:  The additive ansatz </a:t>
            </a:r>
            <a:br>
              <a:rPr lang="en" sz="1495" b="0" i="1" u="none" strike="noStrike" cap="none">
                <a:solidFill>
                  <a:srgbClr val="919EBA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 sz="1495" b="0" i="1" u="none" strike="noStrike" cap="none">
                <a:solidFill>
                  <a:srgbClr val="919EBA"/>
                </a:solidFill>
                <a:latin typeface="Gill Sans"/>
                <a:ea typeface="Gill Sans"/>
                <a:cs typeface="Gill Sans"/>
                <a:sym typeface="Gill Sans"/>
              </a:rPr>
              <a:t>facilitates to refinable modeling. </a:t>
            </a:r>
            <a:endParaRPr sz="1495" b="0" i="1" u="none" strike="noStrike" cap="none">
              <a:solidFill>
                <a:srgbClr val="919EB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13" name="Google Shape;613;g3a9fdb82b8e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849" y="1209550"/>
            <a:ext cx="5676510" cy="1191644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3a9fdb82b8e_0_100"/>
          <p:cNvSpPr txBox="1"/>
          <p:nvPr/>
        </p:nvSpPr>
        <p:spPr>
          <a:xfrm>
            <a:off x="1688009" y="3501049"/>
            <a:ext cx="22230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250" tIns="36600" rIns="73250" bIns="36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Form ratio wrt </a:t>
            </a:r>
            <a:r>
              <a:rPr lang="en" sz="1495" b="0" i="1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total</a:t>
            </a:r>
            <a: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nominal (a choice)</a:t>
            </a:r>
            <a:endParaRPr sz="11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g3a9fdb82b8e_0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11" y="2907304"/>
            <a:ext cx="8449137" cy="56254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3a9fdb82b8e_0_100"/>
          <p:cNvSpPr txBox="1"/>
          <p:nvPr/>
        </p:nvSpPr>
        <p:spPr>
          <a:xfrm>
            <a:off x="3821927" y="3559547"/>
            <a:ext cx="2617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250" tIns="36600" rIns="73250" bIns="36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model systematics per-process</a:t>
            </a:r>
            <a:r>
              <a:rPr lang="en" sz="1495" b="0" i="0" u="none" strike="noStrike" cap="none" baseline="-25000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n" sz="1495" b="0" i="0" u="none" strike="noStrike" cap="none" baseline="-25000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 sz="1495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(another choice)</a:t>
            </a:r>
            <a:endParaRPr sz="11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7" name="Google Shape;617;g3a9fdb82b8e_0_100"/>
          <p:cNvCxnSpPr>
            <a:stCxn id="614" idx="0"/>
          </p:cNvCxnSpPr>
          <p:nvPr/>
        </p:nvCxnSpPr>
        <p:spPr>
          <a:xfrm rot="10800000">
            <a:off x="2691809" y="3387949"/>
            <a:ext cx="107700" cy="1131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8" name="Google Shape;618;g3a9fdb82b8e_0_100"/>
          <p:cNvCxnSpPr>
            <a:stCxn id="614" idx="0"/>
          </p:cNvCxnSpPr>
          <p:nvPr/>
        </p:nvCxnSpPr>
        <p:spPr>
          <a:xfrm rot="10800000" flipH="1">
            <a:off x="2799509" y="3274849"/>
            <a:ext cx="220500" cy="2262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9" name="Google Shape;619;g3a9fdb82b8e_0_100"/>
          <p:cNvCxnSpPr/>
          <p:nvPr/>
        </p:nvCxnSpPr>
        <p:spPr>
          <a:xfrm rot="10800000">
            <a:off x="4621854" y="3469716"/>
            <a:ext cx="107700" cy="1131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0" name="Google Shape;620;g3a9fdb82b8e_0_100"/>
          <p:cNvCxnSpPr/>
          <p:nvPr/>
        </p:nvCxnSpPr>
        <p:spPr>
          <a:xfrm rot="10800000" flipH="1">
            <a:off x="4718621" y="3160116"/>
            <a:ext cx="405300" cy="4227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1" name="Google Shape;621;g3a9fdb82b8e_0_100"/>
          <p:cNvSpPr txBox="1"/>
          <p:nvPr/>
        </p:nvSpPr>
        <p:spPr>
          <a:xfrm>
            <a:off x="5570635" y="3573372"/>
            <a:ext cx="25773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250" tIns="36600" rIns="73250" bIns="36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2"/>
              <a:buFont typeface="Arial"/>
              <a:buNone/>
            </a:pPr>
            <a: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ML surrogate</a:t>
            </a:r>
            <a:b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for systematics</a:t>
            </a:r>
            <a:endParaRPr sz="12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a9fdb82b8e_0_100"/>
          <p:cNvSpPr txBox="1"/>
          <p:nvPr/>
        </p:nvSpPr>
        <p:spPr>
          <a:xfrm>
            <a:off x="7489650" y="3582825"/>
            <a:ext cx="138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250" tIns="36600" rIns="73250" bIns="36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2"/>
              <a:buFont typeface="Arial"/>
              <a:buNone/>
            </a:pPr>
            <a: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Likelihood-ratio</a:t>
            </a:r>
            <a:b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" sz="1281" b="0" i="0" u="none" strike="noStrike" cap="none">
                <a:solidFill>
                  <a:srgbClr val="909FBB"/>
                </a:solidFill>
                <a:latin typeface="Gill Sans"/>
                <a:ea typeface="Gill Sans"/>
                <a:cs typeface="Gill Sans"/>
                <a:sym typeface="Gill Sans"/>
              </a:rPr>
              <a:t>trick</a:t>
            </a:r>
            <a:endParaRPr sz="12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3" name="Google Shape;623;g3a9fdb82b8e_0_100"/>
          <p:cNvCxnSpPr>
            <a:stCxn id="621" idx="0"/>
          </p:cNvCxnSpPr>
          <p:nvPr/>
        </p:nvCxnSpPr>
        <p:spPr>
          <a:xfrm rot="10800000">
            <a:off x="6859285" y="3327372"/>
            <a:ext cx="0" cy="2460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g3a9fdb82b8e_0_100"/>
          <p:cNvCxnSpPr>
            <a:stCxn id="622" idx="0"/>
          </p:cNvCxnSpPr>
          <p:nvPr/>
        </p:nvCxnSpPr>
        <p:spPr>
          <a:xfrm rot="10800000">
            <a:off x="7897800" y="3367125"/>
            <a:ext cx="285300" cy="215700"/>
          </a:xfrm>
          <a:prstGeom prst="straightConnector1">
            <a:avLst/>
          </a:prstGeom>
          <a:noFill/>
          <a:ln w="10175" cap="flat" cmpd="sng">
            <a:solidFill>
              <a:srgbClr val="26262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5" name="Google Shape;625;g3a9fdb82b8e_0_100"/>
          <p:cNvSpPr/>
          <p:nvPr/>
        </p:nvSpPr>
        <p:spPr>
          <a:xfrm>
            <a:off x="1860855" y="1404103"/>
            <a:ext cx="1234500" cy="316500"/>
          </a:xfrm>
          <a:prstGeom prst="rect">
            <a:avLst/>
          </a:prstGeom>
          <a:noFill/>
          <a:ln w="203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73250" tIns="36600" rIns="73250" bIns="36600" anchor="ctr" anchorCtr="0">
            <a:noAutofit/>
          </a:bodyPr>
          <a:lstStyle/>
          <a:p>
            <a:pPr marL="230601" marR="0" lvl="0" indent="-1356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95"/>
              <a:buFont typeface="Arial"/>
              <a:buNone/>
            </a:pPr>
            <a:endParaRPr sz="1495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6" name="Google Shape;626;g3a9fdb82b8e_0_100"/>
          <p:cNvSpPr/>
          <p:nvPr/>
        </p:nvSpPr>
        <p:spPr>
          <a:xfrm>
            <a:off x="418308" y="3041393"/>
            <a:ext cx="1158600" cy="316500"/>
          </a:xfrm>
          <a:prstGeom prst="rect">
            <a:avLst/>
          </a:prstGeom>
          <a:noFill/>
          <a:ln w="203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73250" tIns="36600" rIns="73250" bIns="36600" anchor="ctr" anchorCtr="0">
            <a:noAutofit/>
          </a:bodyPr>
          <a:lstStyle/>
          <a:p>
            <a:pPr marL="230601" marR="0" lvl="0" indent="-1356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95"/>
              <a:buFont typeface="Arial"/>
              <a:buNone/>
            </a:pPr>
            <a:endParaRPr sz="1495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27" name="Google Shape;627;g3a9fdb82b8e_0_100"/>
          <p:cNvCxnSpPr/>
          <p:nvPr/>
        </p:nvCxnSpPr>
        <p:spPr>
          <a:xfrm rot="-5400000">
            <a:off x="841436" y="2014827"/>
            <a:ext cx="1292100" cy="717000"/>
          </a:xfrm>
          <a:prstGeom prst="bentConnector3">
            <a:avLst>
              <a:gd name="adj1" fmla="val 99998"/>
            </a:avLst>
          </a:prstGeom>
          <a:noFill/>
          <a:ln w="20350" cap="flat" cmpd="sng">
            <a:solidFill>
              <a:srgbClr val="919EB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28" name="Google Shape;628;g3a9fdb82b8e_0_10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23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a9fdb82b8e_0_12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NLL</a:t>
            </a:r>
            <a:endParaRPr/>
          </a:p>
        </p:txBody>
      </p:sp>
      <p:pic>
        <p:nvPicPr>
          <p:cNvPr id="634" name="Google Shape;634;g3a9fdb82b8e_0_129" descr="pasted-movi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5575" y="2581786"/>
            <a:ext cx="2734325" cy="213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3a9fdb82b8e_0_129" descr="corr2_mu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8975" y="2560411"/>
            <a:ext cx="2282014" cy="215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3a9fdb82b8e_0_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991" y="2480543"/>
            <a:ext cx="2734346" cy="21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3a9fdb82b8e_0_129"/>
          <p:cNvSpPr/>
          <p:nvPr/>
        </p:nvSpPr>
        <p:spPr>
          <a:xfrm>
            <a:off x="587548" y="1015568"/>
            <a:ext cx="8458800" cy="1250400"/>
          </a:xfrm>
          <a:prstGeom prst="roundRect">
            <a:avLst>
              <a:gd name="adj" fmla="val 3137"/>
            </a:avLst>
          </a:prstGeom>
          <a:solidFill>
            <a:srgbClr val="FEFFF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Repeat for Z, tt, VV &amp; put it together:</a:t>
            </a:r>
            <a:endParaRPr sz="15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38" name="Google Shape;638;g3a9fdb82b8e_0_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167" y="1467946"/>
            <a:ext cx="6544618" cy="95474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3a9fdb82b8e_0_129"/>
          <p:cNvSpPr txBox="1"/>
          <p:nvPr/>
        </p:nvSpPr>
        <p:spPr>
          <a:xfrm>
            <a:off x="940170" y="1668319"/>
            <a:ext cx="64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DCR =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a9fdb82b8e_0_129"/>
          <p:cNvSpPr txBox="1"/>
          <p:nvPr/>
        </p:nvSpPr>
        <p:spPr>
          <a:xfrm>
            <a:off x="7993250" y="2058125"/>
            <a:ext cx="990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= surrogate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a9fdb82b8e_0_129"/>
          <p:cNvSpPr/>
          <p:nvPr/>
        </p:nvSpPr>
        <p:spPr>
          <a:xfrm>
            <a:off x="2644370" y="1671299"/>
            <a:ext cx="399000" cy="2847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42" name="Google Shape;642;g3a9fdb82b8e_0_129"/>
          <p:cNvCxnSpPr>
            <a:stCxn id="641" idx="2"/>
            <a:endCxn id="636" idx="0"/>
          </p:cNvCxnSpPr>
          <p:nvPr/>
        </p:nvCxnSpPr>
        <p:spPr>
          <a:xfrm rot="5400000">
            <a:off x="2224820" y="1861349"/>
            <a:ext cx="524400" cy="713700"/>
          </a:xfrm>
          <a:prstGeom prst="bentConnector3">
            <a:avLst>
              <a:gd name="adj1" fmla="val 50014"/>
            </a:avLst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43" name="Google Shape;643;g3a9fdb82b8e_0_12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24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>
                <a:solidFill>
                  <a:srgbClr val="01395A"/>
                </a:solidFill>
              </a:rPr>
              <a:t>Conclusion</a:t>
            </a:r>
            <a:endParaRPr b="1">
              <a:solidFill>
                <a:srgbClr val="01395A"/>
              </a:solidFill>
            </a:endParaRPr>
          </a:p>
        </p:txBody>
      </p:sp>
      <p:sp>
        <p:nvSpPr>
          <p:cNvPr id="649" name="Google Shape;649;p21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body" idx="4294967295"/>
          </p:nvPr>
        </p:nvSpPr>
        <p:spPr>
          <a:xfrm>
            <a:off x="510875" y="805550"/>
            <a:ext cx="8397600" cy="25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just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AI challenge which addresses Systematic Uncertainty in HEP problem.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Large </a:t>
            </a:r>
            <a:r>
              <a:rPr lang="en" sz="1800" b="1">
                <a:solidFill>
                  <a:schemeClr val="dk1"/>
                </a:solidFill>
              </a:rPr>
              <a:t>Public </a:t>
            </a:r>
            <a:r>
              <a:rPr lang="en" sz="1800">
                <a:solidFill>
                  <a:schemeClr val="dk1"/>
                </a:solidFill>
              </a:rPr>
              <a:t>Data Set with ~280M Events (signal + background)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New Scoring to take Coverage and Confidence interval into account.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Large Computing Infrastructure as back_end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Exciting submissions which could be applied to future HEP analysis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New </a:t>
            </a:r>
            <a:r>
              <a:rPr lang="en" sz="1800" b="1">
                <a:solidFill>
                  <a:schemeClr val="dk1"/>
                </a:solidFill>
              </a:rPr>
              <a:t>long term permanent</a:t>
            </a:r>
            <a:r>
              <a:rPr lang="en" sz="1800">
                <a:solidFill>
                  <a:schemeClr val="dk1"/>
                </a:solidFill>
              </a:rPr>
              <a:t> benchmark will be launched Soon.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51" name="Google Shape;651;p21"/>
          <p:cNvSpPr txBox="1"/>
          <p:nvPr/>
        </p:nvSpPr>
        <p:spPr>
          <a:xfrm>
            <a:off x="388050" y="3337850"/>
            <a:ext cx="8520300" cy="997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 and feedback: </a:t>
            </a:r>
            <a:r>
              <a:rPr lang="en" sz="16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#higgsml-uncertainty-challenge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channel on the </a:t>
            </a:r>
            <a:r>
              <a:rPr lang="en" sz="16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Fair Universe Slack</a:t>
            </a:r>
            <a:endParaRPr sz="16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Ongoing information Google Group: </a:t>
            </a:r>
            <a:r>
              <a:rPr lang="en" sz="16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Fair-Universe-Announcements</a:t>
            </a:r>
            <a:endParaRPr sz="16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Collaborations, questions, comments: </a:t>
            </a:r>
            <a:r>
              <a:rPr lang="en" sz="16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fair-universe@lbl.gov</a:t>
            </a:r>
            <a:endParaRPr sz="1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2"/>
          <p:cNvSpPr txBox="1">
            <a:spLocks noGrp="1"/>
          </p:cNvSpPr>
          <p:nvPr>
            <p:ph type="title" idx="4294967295"/>
          </p:nvPr>
        </p:nvSpPr>
        <p:spPr>
          <a:xfrm>
            <a:off x="95175" y="3426000"/>
            <a:ext cx="3418500" cy="11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 b="1">
                <a:solidFill>
                  <a:schemeClr val="dk1"/>
                </a:solidFill>
              </a:rPr>
              <a:t>Thank you for your attention</a:t>
            </a:r>
            <a:r>
              <a:rPr lang="en" sz="2600" b="1">
                <a:solidFill>
                  <a:schemeClr val="dk1"/>
                </a:solidFill>
              </a:rPr>
              <a:t>!</a:t>
            </a:r>
            <a:endParaRPr sz="2600" b="1">
              <a:solidFill>
                <a:schemeClr val="dk1"/>
              </a:solidFill>
            </a:endParaRPr>
          </a:p>
        </p:txBody>
      </p:sp>
      <p:sp>
        <p:nvSpPr>
          <p:cNvPr id="657" name="Google Shape;6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658" name="Google Shape;658;p22" title="IMG_02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5104">
            <a:off x="5220818" y="669273"/>
            <a:ext cx="3992516" cy="26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2" title="IMG_022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85148">
            <a:off x="1626799" y="499875"/>
            <a:ext cx="4205500" cy="280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2" title="IMG_0218 (1).jpg"/>
          <p:cNvPicPr preferRelativeResize="0"/>
          <p:nvPr/>
        </p:nvPicPr>
        <p:blipFill rotWithShape="1">
          <a:blip r:embed="rId5">
            <a:alphaModFix/>
          </a:blip>
          <a:srcRect t="14919" b="6888"/>
          <a:stretch/>
        </p:blipFill>
        <p:spPr>
          <a:xfrm>
            <a:off x="3645350" y="3039475"/>
            <a:ext cx="3781652" cy="197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3"/>
          <p:cNvSpPr txBox="1">
            <a:spLocks noGrp="1"/>
          </p:cNvSpPr>
          <p:nvPr>
            <p:ph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00">
                <a:solidFill>
                  <a:srgbClr val="01395A"/>
                </a:solidFill>
              </a:rPr>
              <a:t>Back-up</a:t>
            </a:r>
            <a:endParaRPr sz="5000">
              <a:solidFill>
                <a:srgbClr val="01395A"/>
              </a:solidFill>
            </a:endParaRPr>
          </a:p>
        </p:txBody>
      </p:sp>
      <p:sp>
        <p:nvSpPr>
          <p:cNvPr id="666" name="Google Shape;66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27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3aa0ccea6c9_0_7"/>
          <p:cNvPicPr preferRelativeResize="0"/>
          <p:nvPr/>
        </p:nvPicPr>
        <p:blipFill rotWithShape="1">
          <a:blip r:embed="rId3">
            <a:alphaModFix/>
          </a:blip>
          <a:srcRect t="8533"/>
          <a:stretch/>
        </p:blipFill>
        <p:spPr>
          <a:xfrm>
            <a:off x="2480557" y="1132357"/>
            <a:ext cx="3956678" cy="34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3aa0ccea6c9_0_7"/>
          <p:cNvSpPr txBox="1"/>
          <p:nvPr/>
        </p:nvSpPr>
        <p:spPr>
          <a:xfrm>
            <a:off x="6465125" y="1552050"/>
            <a:ext cx="2526600" cy="20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latin typeface="Arial"/>
                <a:ea typeface="Arial"/>
                <a:cs typeface="Arial"/>
                <a:sym typeface="Arial"/>
              </a:rPr>
              <a:t>Bosons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0- or 1-spin</a:t>
            </a:r>
            <a:endParaRPr sz="1600"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1" i="0" u="none" strike="noStrike" cap="none">
                <a:solidFill>
                  <a:srgbClr val="F94C07"/>
                </a:solidFill>
                <a:latin typeface="Arial"/>
                <a:ea typeface="Arial"/>
                <a:cs typeface="Arial"/>
                <a:sym typeface="Arial"/>
              </a:rPr>
              <a:t>Gauge bosons 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🡨 mediate interactions</a:t>
            </a:r>
            <a:endParaRPr sz="1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1" i="0" u="none" strike="noStrike" cap="none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Higgs boson</a:t>
            </a:r>
            <a:r>
              <a:rPr lang="en" sz="1600" b="1" i="0" u="none" strike="noStrike" cap="none">
                <a:solidFill>
                  <a:srgbClr val="765A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🡨 mass term for fermions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3aa0ccea6c9_0_7"/>
          <p:cNvSpPr/>
          <p:nvPr/>
        </p:nvSpPr>
        <p:spPr>
          <a:xfrm>
            <a:off x="4175820" y="3055975"/>
            <a:ext cx="702000" cy="6858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40B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3aa0ccea6c9_0_7"/>
          <p:cNvSpPr/>
          <p:nvPr/>
        </p:nvSpPr>
        <p:spPr>
          <a:xfrm>
            <a:off x="5632853" y="1577231"/>
            <a:ext cx="702000" cy="6858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40B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3aa0ccea6c9_0_7"/>
          <p:cNvSpPr txBox="1"/>
          <p:nvPr/>
        </p:nvSpPr>
        <p:spPr>
          <a:xfrm>
            <a:off x="208050" y="1701000"/>
            <a:ext cx="2244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Fermions</a:t>
            </a:r>
            <a:r>
              <a:rPr lang="en" sz="1600">
                <a:solidFill>
                  <a:schemeClr val="dk1"/>
                </a:solidFill>
              </a:rPr>
              <a:t>: ½-spin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>
                <a:solidFill>
                  <a:srgbClr val="C04191"/>
                </a:solidFill>
              </a:rPr>
              <a:t>Quarks</a:t>
            </a:r>
            <a:r>
              <a:rPr lang="en" sz="1600">
                <a:solidFill>
                  <a:schemeClr val="dk1"/>
                </a:solidFill>
              </a:rPr>
              <a:t> 🡨 Strong (and weak) force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>
                <a:solidFill>
                  <a:srgbClr val="00B050"/>
                </a:solidFill>
              </a:rPr>
              <a:t>Leptons</a:t>
            </a:r>
            <a:r>
              <a:rPr lang="en" sz="1600">
                <a:solidFill>
                  <a:schemeClr val="dk1"/>
                </a:solidFill>
              </a:rPr>
              <a:t> 🡨 Weak force</a:t>
            </a:r>
            <a:endParaRPr sz="1600"/>
          </a:p>
        </p:txBody>
      </p:sp>
      <p:sp>
        <p:nvSpPr>
          <p:cNvPr id="677" name="Google Shape;677;g3aa0ccea6c9_0_7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78" name="Google Shape;678;g3aa0ccea6c9_0_7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Standard Model of Particle Physics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7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Background on Fair Universe Project</a:t>
            </a:r>
            <a:endParaRPr/>
          </a:p>
        </p:txBody>
      </p:sp>
      <p:sp>
        <p:nvSpPr>
          <p:cNvPr id="684" name="Google Shape;684;p27"/>
          <p:cNvSpPr txBox="1">
            <a:spLocks noGrp="1"/>
          </p:cNvSpPr>
          <p:nvPr>
            <p:ph type="body" idx="1"/>
          </p:nvPr>
        </p:nvSpPr>
        <p:spPr>
          <a:xfrm>
            <a:off x="1602625" y="842725"/>
            <a:ext cx="7038900" cy="3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 year US Dept. of Energy, AI for HEP project. Aims to: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Provide an open, </a:t>
            </a:r>
            <a:r>
              <a:rPr lang="en" sz="1600" b="1"/>
              <a:t>large-compute-scale AI ecosystem</a:t>
            </a:r>
            <a:r>
              <a:rPr lang="en" sz="1600"/>
              <a:t> for sharing datasets, training large models, fine-tuning those models, and </a:t>
            </a:r>
            <a:r>
              <a:rPr lang="en" sz="1600" b="1"/>
              <a:t>hosting challenges and benchmarks. </a:t>
            </a:r>
            <a:endParaRPr sz="1600" b="1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/>
              <a:t>Organize a challenge series</a:t>
            </a:r>
            <a:r>
              <a:rPr lang="en" sz="1600"/>
              <a:t>, progressively rolling in tasks of increasing difficulty, based on novel datasets. 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Tasks will focus on </a:t>
            </a:r>
            <a:r>
              <a:rPr lang="en" sz="1600" b="1"/>
              <a:t>measuring and minimizing the effects of systematic uncertainties</a:t>
            </a:r>
            <a:r>
              <a:rPr lang="en" sz="1600"/>
              <a:t> in HEP (particle physics and cosmology).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funding went to LBL, NERSC, U Washington, and Chalearn (Isabelle Guyon's Non-Profit US Organisation).</a:t>
            </a:r>
            <a:endParaRPr sz="1600"/>
          </a:p>
        </p:txBody>
      </p:sp>
      <p:sp>
        <p:nvSpPr>
          <p:cNvPr id="685" name="Google Shape;685;p27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686" name="Google Shape;686;p27"/>
          <p:cNvPicPr preferRelativeResize="0"/>
          <p:nvPr/>
        </p:nvPicPr>
        <p:blipFill rotWithShape="1">
          <a:blip r:embed="rId3">
            <a:alphaModFix/>
          </a:blip>
          <a:srcRect l="14772" r="16295"/>
          <a:stretch/>
        </p:blipFill>
        <p:spPr>
          <a:xfrm>
            <a:off x="233075" y="1773619"/>
            <a:ext cx="2084400" cy="129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3a92bc32244_0_62"/>
          <p:cNvPicPr preferRelativeResize="0"/>
          <p:nvPr/>
        </p:nvPicPr>
        <p:blipFill rotWithShape="1">
          <a:blip r:embed="rId3">
            <a:alphaModFix/>
          </a:blip>
          <a:srcRect t="14909" b="16540"/>
          <a:stretch/>
        </p:blipFill>
        <p:spPr>
          <a:xfrm>
            <a:off x="6138925" y="2845850"/>
            <a:ext cx="2650400" cy="19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a92bc32244_0_6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98" name="Google Shape;298;g3a92bc32244_0_62"/>
          <p:cNvPicPr preferRelativeResize="0"/>
          <p:nvPr/>
        </p:nvPicPr>
        <p:blipFill rotWithShape="1">
          <a:blip r:embed="rId4">
            <a:alphaModFix/>
          </a:blip>
          <a:srcRect b="9633"/>
          <a:stretch/>
        </p:blipFill>
        <p:spPr>
          <a:xfrm>
            <a:off x="3957550" y="2746150"/>
            <a:ext cx="2271475" cy="2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a92bc32244_0_6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Introduction</a:t>
            </a:r>
            <a:r>
              <a:rPr lang="en"/>
              <a:t> - </a:t>
            </a:r>
            <a:r>
              <a:rPr lang="en">
                <a:latin typeface="Bookman Old Style"/>
                <a:ea typeface="Bookman Old Style"/>
                <a:cs typeface="Bookman Old Style"/>
                <a:sym typeface="Bookman Old Style"/>
              </a:rPr>
              <a:t>H → ττ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0" name="Google Shape;300;g3a92bc32244_0_62"/>
          <p:cNvSpPr txBox="1"/>
          <p:nvPr/>
        </p:nvSpPr>
        <p:spPr>
          <a:xfrm>
            <a:off x="3664375" y="1085000"/>
            <a:ext cx="49122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Higgs to tau tau - interesting chanel to study</a:t>
            </a:r>
            <a:endParaRPr sz="15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Measures higgs coupling to leptons</a:t>
            </a:r>
            <a:endParaRPr sz="15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Tau lepton is unstable =&gt; decays to produce neutrinos </a:t>
            </a:r>
            <a:endParaRPr sz="15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1" name="Google Shape;301;g3a92bc32244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79250"/>
            <a:ext cx="3359575" cy="3301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050" y="1792368"/>
            <a:ext cx="3087247" cy="204094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Uncertainty Quantification Metric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693" name="Google Shape;693;p30"/>
          <p:cNvSpPr txBox="1">
            <a:spLocks noGrp="1"/>
          </p:cNvSpPr>
          <p:nvPr>
            <p:ph type="body" idx="1"/>
          </p:nvPr>
        </p:nvSpPr>
        <p:spPr>
          <a:xfrm>
            <a:off x="985425" y="1058075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Interval width (w)</a:t>
            </a:r>
            <a:r>
              <a:rPr lang="en" sz="1400"/>
              <a:t> averaged over N test sets 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Coverage (c)</a:t>
            </a:r>
            <a:r>
              <a:rPr lang="en" sz="1400"/>
              <a:t>: fraction of time 𝝁 is contained 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Combined using a </a:t>
            </a:r>
            <a:r>
              <a:rPr lang="en" sz="1400" b="1"/>
              <a:t>coverage function f(x):</a:t>
            </a:r>
            <a:endParaRPr sz="1400"/>
          </a:p>
        </p:txBody>
      </p:sp>
      <p:sp>
        <p:nvSpPr>
          <p:cNvPr id="694" name="Google Shape;694;p3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695" name="Google Shape;69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9776" y="958350"/>
            <a:ext cx="2569797" cy="37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0"/>
          <p:cNvPicPr preferRelativeResize="0"/>
          <p:nvPr/>
        </p:nvPicPr>
        <p:blipFill rotWithShape="1">
          <a:blip r:embed="rId5">
            <a:alphaModFix/>
          </a:blip>
          <a:srcRect t="7655"/>
          <a:stretch/>
        </p:blipFill>
        <p:spPr>
          <a:xfrm>
            <a:off x="5487901" y="1464572"/>
            <a:ext cx="3293550" cy="3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0"/>
          <p:cNvPicPr preferRelativeResize="0"/>
          <p:nvPr/>
        </p:nvPicPr>
        <p:blipFill rotWithShape="1">
          <a:blip r:embed="rId6">
            <a:alphaModFix/>
          </a:blip>
          <a:srcRect l="-1988" t="15602" b="9989"/>
          <a:stretch/>
        </p:blipFill>
        <p:spPr>
          <a:xfrm>
            <a:off x="5828135" y="4100501"/>
            <a:ext cx="2613084" cy="4446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8" name="Google Shape;69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8149" y="2016425"/>
            <a:ext cx="3087250" cy="155722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0"/>
          <p:cNvSpPr txBox="1"/>
          <p:nvPr/>
        </p:nvSpPr>
        <p:spPr>
          <a:xfrm>
            <a:off x="2110050" y="4663225"/>
            <a:ext cx="541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also </a:t>
            </a:r>
            <a:r>
              <a:rPr lang="en" sz="1400" b="0" i="0" u="sng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Sascha Diefenbacher’s AISSAI Workshop presentation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0"/>
          <p:cNvSpPr txBox="1"/>
          <p:nvPr/>
        </p:nvSpPr>
        <p:spPr>
          <a:xfrm>
            <a:off x="551300" y="3649325"/>
            <a:ext cx="49059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dependance for equivalent ideal coverage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Penalizes undercoverage more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score (s) designed to avoid large values or gaming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Competition Flow</a:t>
            </a:r>
            <a:endParaRPr/>
          </a:p>
        </p:txBody>
      </p:sp>
      <p:grpSp>
        <p:nvGrpSpPr>
          <p:cNvPr id="706" name="Google Shape;706;p31"/>
          <p:cNvGrpSpPr/>
          <p:nvPr/>
        </p:nvGrpSpPr>
        <p:grpSpPr>
          <a:xfrm>
            <a:off x="443496" y="1056454"/>
            <a:ext cx="2165904" cy="901086"/>
            <a:chOff x="264970" y="644121"/>
            <a:chExt cx="2354243" cy="1016454"/>
          </a:xfrm>
        </p:grpSpPr>
        <p:sp>
          <p:nvSpPr>
            <p:cNvPr id="707" name="Google Shape;707;p31"/>
            <p:cNvSpPr/>
            <p:nvPr/>
          </p:nvSpPr>
          <p:spPr>
            <a:xfrm>
              <a:off x="470913" y="930375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Get Public Data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8" name="Google Shape;70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2089000">
              <a:off x="358150" y="737301"/>
              <a:ext cx="475487" cy="4754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9" name="Google Shape;709;p31"/>
          <p:cNvGrpSpPr/>
          <p:nvPr/>
        </p:nvGrpSpPr>
        <p:grpSpPr>
          <a:xfrm>
            <a:off x="3472780" y="2083559"/>
            <a:ext cx="2745529" cy="1066896"/>
            <a:chOff x="5229183" y="2156958"/>
            <a:chExt cx="2984271" cy="1203492"/>
          </a:xfrm>
        </p:grpSpPr>
        <p:sp>
          <p:nvSpPr>
            <p:cNvPr id="710" name="Google Shape;710;p31"/>
            <p:cNvSpPr/>
            <p:nvPr/>
          </p:nvSpPr>
          <p:spPr>
            <a:xfrm>
              <a:off x="5445054" y="2419350"/>
              <a:ext cx="2768400" cy="9411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Prepare zip with model.py and pre-trained model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1" name="Google Shape;711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876099">
              <a:off x="5318050" y="2245825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2" name="Google Shape;712;p31"/>
          <p:cNvGrpSpPr/>
          <p:nvPr/>
        </p:nvGrpSpPr>
        <p:grpSpPr>
          <a:xfrm>
            <a:off x="1056788" y="2083564"/>
            <a:ext cx="2199062" cy="938336"/>
            <a:chOff x="1294450" y="2196528"/>
            <a:chExt cx="2390285" cy="1058472"/>
          </a:xfrm>
        </p:grpSpPr>
        <p:sp>
          <p:nvSpPr>
            <p:cNvPr id="713" name="Google Shape;713;p31"/>
            <p:cNvSpPr/>
            <p:nvPr/>
          </p:nvSpPr>
          <p:spPr>
            <a:xfrm>
              <a:off x="1294450" y="2524800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Make sure to not re-train in </a:t>
              </a:r>
              <a:r>
                <a:rPr lang="en" sz="1400" b="1" i="1" u="none" strike="noStrike" cap="none">
                  <a:solidFill>
                    <a:srgbClr val="980000"/>
                  </a:solidFill>
                  <a:highlight>
                    <a:srgbClr val="FFF2CC"/>
                  </a:highlight>
                  <a:latin typeface="Arial"/>
                  <a:ea typeface="Arial"/>
                  <a:cs typeface="Arial"/>
                  <a:sym typeface="Arial"/>
                </a:rPr>
                <a:t>fit</a:t>
              </a: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function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743530">
              <a:off x="3123700" y="2282075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5" name="Google Shape;715;p31"/>
          <p:cNvGrpSpPr/>
          <p:nvPr/>
        </p:nvGrpSpPr>
        <p:grpSpPr>
          <a:xfrm>
            <a:off x="521771" y="3370348"/>
            <a:ext cx="2713879" cy="1057248"/>
            <a:chOff x="470929" y="3759566"/>
            <a:chExt cx="2949869" cy="1192609"/>
          </a:xfrm>
        </p:grpSpPr>
        <p:sp>
          <p:nvSpPr>
            <p:cNvPr id="716" name="Google Shape;716;p31"/>
            <p:cNvSpPr/>
            <p:nvPr/>
          </p:nvSpPr>
          <p:spPr>
            <a:xfrm>
              <a:off x="470929" y="4011075"/>
              <a:ext cx="2768400" cy="9411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Submit your model to the competition website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7" name="Google Shape;717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70184">
              <a:off x="2871675" y="3833200"/>
              <a:ext cx="475489" cy="4754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8" name="Google Shape;718;p31"/>
          <p:cNvSpPr/>
          <p:nvPr/>
        </p:nvSpPr>
        <p:spPr>
          <a:xfrm>
            <a:off x="2783190" y="1514471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31"/>
          <p:cNvSpPr/>
          <p:nvPr/>
        </p:nvSpPr>
        <p:spPr>
          <a:xfrm rot="10800000">
            <a:off x="3133764" y="2622287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1"/>
          <p:cNvSpPr/>
          <p:nvPr/>
        </p:nvSpPr>
        <p:spPr>
          <a:xfrm>
            <a:off x="3206653" y="3932247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1" name="Google Shape;721;p31"/>
          <p:cNvGrpSpPr/>
          <p:nvPr/>
        </p:nvGrpSpPr>
        <p:grpSpPr>
          <a:xfrm>
            <a:off x="3740738" y="3392624"/>
            <a:ext cx="2477603" cy="971146"/>
            <a:chOff x="3693050" y="3458816"/>
            <a:chExt cx="2693047" cy="1095484"/>
          </a:xfrm>
        </p:grpSpPr>
        <p:sp>
          <p:nvSpPr>
            <p:cNvPr id="722" name="Google Shape;722;p31"/>
            <p:cNvSpPr/>
            <p:nvPr/>
          </p:nvSpPr>
          <p:spPr>
            <a:xfrm>
              <a:off x="3693050" y="3824100"/>
              <a:ext cx="2477700" cy="7302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Leaderboard is updated once a day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3" name="Google Shape;723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726456">
              <a:off x="5825526" y="3543900"/>
              <a:ext cx="475487" cy="475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31"/>
          <p:cNvSpPr/>
          <p:nvPr/>
        </p:nvSpPr>
        <p:spPr>
          <a:xfrm rot="5400000">
            <a:off x="5400480" y="1565589"/>
            <a:ext cx="719700" cy="516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1"/>
          <p:cNvSpPr/>
          <p:nvPr/>
        </p:nvSpPr>
        <p:spPr>
          <a:xfrm rot="-5400000" flipH="1">
            <a:off x="341657" y="2671040"/>
            <a:ext cx="719700" cy="516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31"/>
          <p:cNvSpPr/>
          <p:nvPr/>
        </p:nvSpPr>
        <p:spPr>
          <a:xfrm rot="10800000">
            <a:off x="1834709" y="4429135"/>
            <a:ext cx="2608200" cy="552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31"/>
          <p:cNvSpPr txBox="1"/>
          <p:nvPr/>
        </p:nvSpPr>
        <p:spPr>
          <a:xfrm>
            <a:off x="2039698" y="4429331"/>
            <a:ext cx="233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Repeat till phase ends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1"/>
          <p:cNvSpPr/>
          <p:nvPr/>
        </p:nvSpPr>
        <p:spPr>
          <a:xfrm>
            <a:off x="6558082" y="1056484"/>
            <a:ext cx="2267400" cy="402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1"/>
          <p:cNvSpPr txBox="1"/>
          <p:nvPr/>
        </p:nvSpPr>
        <p:spPr>
          <a:xfrm>
            <a:off x="6558078" y="739800"/>
            <a:ext cx="1259400" cy="3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Phase 2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31"/>
          <p:cNvGrpSpPr/>
          <p:nvPr/>
        </p:nvGrpSpPr>
        <p:grpSpPr>
          <a:xfrm>
            <a:off x="6656150" y="1540575"/>
            <a:ext cx="2163178" cy="1504862"/>
            <a:chOff x="5702625" y="3149168"/>
            <a:chExt cx="2351281" cy="1697532"/>
          </a:xfrm>
        </p:grpSpPr>
        <p:sp>
          <p:nvSpPr>
            <p:cNvPr id="731" name="Google Shape;731;p31"/>
            <p:cNvSpPr/>
            <p:nvPr/>
          </p:nvSpPr>
          <p:spPr>
            <a:xfrm>
              <a:off x="5702625" y="3494300"/>
              <a:ext cx="2148300" cy="13524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Compete with other best submissions and win the competition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2" name="Google Shape;732;p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572294">
              <a:off x="7496503" y="3229914"/>
              <a:ext cx="476656" cy="4766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Google Shape;733;p31"/>
          <p:cNvSpPr/>
          <p:nvPr/>
        </p:nvSpPr>
        <p:spPr>
          <a:xfrm>
            <a:off x="6082050" y="3984075"/>
            <a:ext cx="5742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1"/>
          <p:cNvSpPr/>
          <p:nvPr/>
        </p:nvSpPr>
        <p:spPr>
          <a:xfrm>
            <a:off x="6765892" y="3729451"/>
            <a:ext cx="1976400" cy="64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 submission is taken to </a:t>
            </a:r>
            <a:r>
              <a:rPr lang="en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2</a:t>
            </a:r>
            <a:endParaRPr sz="1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1"/>
          <p:cNvSpPr/>
          <p:nvPr/>
        </p:nvSpPr>
        <p:spPr>
          <a:xfrm rot="-5400000">
            <a:off x="7490884" y="3261941"/>
            <a:ext cx="402000" cy="25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6" name="Google Shape;736;p31"/>
          <p:cNvGrpSpPr/>
          <p:nvPr/>
        </p:nvGrpSpPr>
        <p:grpSpPr>
          <a:xfrm>
            <a:off x="3390218" y="1056472"/>
            <a:ext cx="2081915" cy="857634"/>
            <a:chOff x="3312050" y="539812"/>
            <a:chExt cx="2262951" cy="967438"/>
          </a:xfrm>
        </p:grpSpPr>
        <p:sp>
          <p:nvSpPr>
            <p:cNvPr id="737" name="Google Shape;737;p31"/>
            <p:cNvSpPr/>
            <p:nvPr/>
          </p:nvSpPr>
          <p:spPr>
            <a:xfrm>
              <a:off x="3312050" y="777050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Train model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8" name="Google Shape;738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61119">
              <a:off x="5038525" y="600800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9" name="Google Shape;739;p31"/>
          <p:cNvSpPr txBox="1"/>
          <p:nvPr/>
        </p:nvSpPr>
        <p:spPr>
          <a:xfrm>
            <a:off x="5011853" y="739800"/>
            <a:ext cx="1259400" cy="3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Phase 1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a92bc32244_0_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Final evaluation on 1000 x 100 p-e</a:t>
            </a:r>
            <a:endParaRPr/>
          </a:p>
        </p:txBody>
      </p:sp>
      <p:sp>
        <p:nvSpPr>
          <p:cNvPr id="745" name="Google Shape;745;g3a92bc32244_0_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746" name="Google Shape;746;g3a92bc3224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79250"/>
            <a:ext cx="9143999" cy="356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a92bc32244_0_6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Final evaluation on 1000 x 100 p-e</a:t>
            </a:r>
            <a:endParaRPr/>
          </a:p>
        </p:txBody>
      </p:sp>
      <p:sp>
        <p:nvSpPr>
          <p:cNvPr id="752" name="Google Shape;752;g3a92bc32244_0_6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753" name="Google Shape;753;g3a92bc32244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4213" y="2115525"/>
            <a:ext cx="2595563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3a92bc32244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50" y="2115525"/>
            <a:ext cx="2595563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3a92bc32244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2175" y="2115525"/>
            <a:ext cx="2595563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3a92bc32244_0_6"/>
          <p:cNvSpPr txBox="1"/>
          <p:nvPr/>
        </p:nvSpPr>
        <p:spPr>
          <a:xfrm>
            <a:off x="1651500" y="856450"/>
            <a:ext cx="6121800" cy="13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Sampled 10,000 times (with replacement)  100 trial of 100 pe each 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Computed the Interval, Coverage and Quantile Score for each trial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Analysed the results. 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</a:pP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Did </a:t>
            </a:r>
            <a:r>
              <a:rPr lang="en" sz="1300" b="1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NOT</a:t>
            </a:r>
            <a:r>
              <a:rPr lang="en" sz="13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 find enough precision to separate HEPHY’s and Ibrahim’s models </a:t>
            </a:r>
            <a:endParaRPr sz="1300" b="0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</a:pPr>
            <a:r>
              <a:rPr lang="en" sz="1300" b="1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Declared a Tie.</a:t>
            </a:r>
            <a:endParaRPr sz="1300" b="1" i="0" u="none" strike="noStrike" cap="none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2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Large-compute-scale AI ecosystem … hosting challenges and benchmarks.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762" name="Google Shape;76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3"/>
          <p:cNvSpPr txBox="1">
            <a:spLocks noGrp="1"/>
          </p:cNvSpPr>
          <p:nvPr>
            <p:ph type="body" idx="4294967295"/>
          </p:nvPr>
        </p:nvSpPr>
        <p:spPr>
          <a:xfrm>
            <a:off x="4129800" y="1110350"/>
            <a:ext cx="4662900" cy="3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1400"/>
              <a:t>Codabench - open source platform for AI benchmarks and challenges </a:t>
            </a:r>
            <a:endParaRPr sz="1400"/>
          </a:p>
          <a:p>
            <a:pPr marL="45720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Originally (CodaLab) Microsoft/Stanford now a Paris-Saclay/</a:t>
            </a:r>
            <a:r>
              <a:rPr lang="en" u="sng">
                <a:solidFill>
                  <a:schemeClr val="hlink"/>
                </a:solidFill>
                <a:hlinkClick r:id="rId3"/>
              </a:rPr>
              <a:t>LISN</a:t>
            </a:r>
            <a:r>
              <a:rPr lang="en"/>
              <a:t> led community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&gt; 600 challenges since 2013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Completely open-ended competition design.  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code submission as well as results e.g. for evaluation timing or reproducibility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data-centric AI “inverted competitions”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Queues for evaluation can run on diverse compute resources 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Platform itself can be deployed on different compute resources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Ranked best challenge platform for ML by </a:t>
            </a:r>
            <a:r>
              <a:rPr lang="en" u="sng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ML contests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68" name="Google Shape;768;p3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Codabench Platform </a:t>
            </a:r>
            <a:endParaRPr/>
          </a:p>
        </p:txBody>
      </p:sp>
      <p:sp>
        <p:nvSpPr>
          <p:cNvPr id="769" name="Google Shape;769;p3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35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770" name="Google Shape;770;p33"/>
          <p:cNvPicPr preferRelativeResize="0"/>
          <p:nvPr/>
        </p:nvPicPr>
        <p:blipFill rotWithShape="1">
          <a:blip r:embed="rId5">
            <a:alphaModFix/>
          </a:blip>
          <a:srcRect l="10643" r="18399" b="20716"/>
          <a:stretch/>
        </p:blipFill>
        <p:spPr>
          <a:xfrm>
            <a:off x="434000" y="1606950"/>
            <a:ext cx="3695801" cy="232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26" y="4297100"/>
            <a:ext cx="3863953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36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777" name="Google Shape;7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450" y="1490075"/>
            <a:ext cx="5006949" cy="33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34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Fair Universe Platform: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Codabench-NERSC integration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779" name="Google Shape;779;p34"/>
          <p:cNvPicPr preferRelativeResize="0"/>
          <p:nvPr/>
        </p:nvPicPr>
        <p:blipFill rotWithShape="1">
          <a:blip r:embed="rId4">
            <a:alphaModFix/>
          </a:blip>
          <a:srcRect r="24923" b="36143"/>
          <a:stretch/>
        </p:blipFill>
        <p:spPr>
          <a:xfrm>
            <a:off x="5381900" y="2489675"/>
            <a:ext cx="3594900" cy="133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p34"/>
          <p:cNvCxnSpPr/>
          <p:nvPr/>
        </p:nvCxnSpPr>
        <p:spPr>
          <a:xfrm>
            <a:off x="5231975" y="1643250"/>
            <a:ext cx="0" cy="3028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01395A"/>
                </a:solidFill>
              </a:rPr>
              <a:t>Basic Algorithm</a:t>
            </a:r>
            <a:endParaRPr sz="2300" b="1">
              <a:solidFill>
                <a:srgbClr val="01395A"/>
              </a:solidFill>
            </a:endParaRPr>
          </a:p>
        </p:txBody>
      </p:sp>
      <p:sp>
        <p:nvSpPr>
          <p:cNvPr id="786" name="Google Shape;78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37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87" name="Google Shape;787;p35"/>
          <p:cNvSpPr txBox="1">
            <a:spLocks noGrp="1"/>
          </p:cNvSpPr>
          <p:nvPr>
            <p:ph type="body" idx="1"/>
          </p:nvPr>
        </p:nvSpPr>
        <p:spPr>
          <a:xfrm>
            <a:off x="697000" y="1370050"/>
            <a:ext cx="4774800" cy="3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Divide data into </a:t>
            </a:r>
            <a:r>
              <a:rPr lang="en" b="1" i="1">
                <a:latin typeface="Courier New"/>
                <a:ea typeface="Courier New"/>
                <a:cs typeface="Courier New"/>
                <a:sym typeface="Courier New"/>
              </a:rPr>
              <a:t>train_set</a:t>
            </a:r>
            <a:r>
              <a:rPr lang="en"/>
              <a:t> and </a:t>
            </a:r>
            <a:r>
              <a:rPr lang="en" b="1" i="1">
                <a:latin typeface="Courier New"/>
                <a:ea typeface="Courier New"/>
                <a:cs typeface="Courier New"/>
                <a:sym typeface="Courier New"/>
              </a:rPr>
              <a:t>holdout_set</a:t>
            </a:r>
            <a:endParaRPr i="1"/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Use </a:t>
            </a:r>
            <a:r>
              <a:rPr lang="en" b="1" i="1">
                <a:latin typeface="Courier New"/>
                <a:ea typeface="Courier New"/>
                <a:cs typeface="Courier New"/>
                <a:sym typeface="Courier New"/>
              </a:rPr>
              <a:t>train_set</a:t>
            </a:r>
            <a:r>
              <a:rPr lang="en"/>
              <a:t> to Train the simple dense NN</a:t>
            </a:r>
            <a:endParaRPr/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Define S_i and B_i : predicted score bin content</a:t>
            </a:r>
            <a:endParaRPr/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Construct for S_i (𝛂) and B_i(𝛂) functions from </a:t>
            </a:r>
            <a:r>
              <a:rPr lang="en" b="1" i="1">
                <a:latin typeface="Courier New"/>
                <a:ea typeface="Courier New"/>
                <a:cs typeface="Courier New"/>
                <a:sym typeface="Courier New"/>
              </a:rPr>
              <a:t>holdout_set</a:t>
            </a:r>
            <a:r>
              <a:rPr lang="en"/>
              <a:t> </a:t>
            </a:r>
            <a:endParaRPr/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Combine define Binned Negative Log Likelihood function as function of NPs and 𝝁</a:t>
            </a:r>
            <a:endParaRPr/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For Each pseudo experiment</a:t>
            </a:r>
            <a:endParaRPr/>
          </a:p>
          <a:p>
            <a:pPr marL="914400" lvl="1" indent="-31115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Predict score for pseudo experiment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1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Use Minuit to find value of mu, sigma_mu and NP</a:t>
            </a:r>
            <a:endParaRPr sz="1300"/>
          </a:p>
          <a:p>
            <a:pPr marL="914400" lvl="1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Returns</a:t>
            </a:r>
            <a:endParaRPr sz="1300"/>
          </a:p>
          <a:p>
            <a:pPr marL="1371600" lvl="2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 b="1" i="1">
                <a:latin typeface="Courier New"/>
                <a:ea typeface="Courier New"/>
                <a:cs typeface="Courier New"/>
                <a:sym typeface="Courier New"/>
              </a:rPr>
              <a:t>mu_hat</a:t>
            </a:r>
            <a:r>
              <a:rPr lang="en" sz="1300" b="1" i="1"/>
              <a:t> </a:t>
            </a:r>
            <a:endParaRPr sz="1300" b="1" i="1"/>
          </a:p>
          <a:p>
            <a:pPr marL="1371600" lvl="2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/>
              <a:buChar char="■"/>
            </a:pPr>
            <a:r>
              <a:rPr lang="en" sz="1300" b="1" i="1">
                <a:latin typeface="Courier New"/>
                <a:ea typeface="Courier New"/>
                <a:cs typeface="Courier New"/>
                <a:sym typeface="Courier New"/>
              </a:rPr>
              <a:t>p16 = mu - sigma_mu </a:t>
            </a:r>
            <a:endParaRPr sz="1300" b="1" i="1">
              <a:latin typeface="Courier New"/>
              <a:ea typeface="Courier New"/>
              <a:cs typeface="Courier New"/>
              <a:sym typeface="Courier New"/>
            </a:endParaRPr>
          </a:p>
          <a:p>
            <a:pPr marL="1371600" lvl="2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/>
              <a:buChar char="■"/>
            </a:pPr>
            <a:r>
              <a:rPr lang="en" sz="1300" b="1" i="1">
                <a:latin typeface="Courier New"/>
                <a:ea typeface="Courier New"/>
                <a:cs typeface="Courier New"/>
                <a:sym typeface="Courier New"/>
              </a:rPr>
              <a:t>p84 = mu + sigma_mu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pic>
        <p:nvPicPr>
          <p:cNvPr id="788" name="Google Shape;788;p35"/>
          <p:cNvPicPr preferRelativeResize="0"/>
          <p:nvPr/>
        </p:nvPicPr>
        <p:blipFill rotWithShape="1">
          <a:blip r:embed="rId3">
            <a:alphaModFix/>
          </a:blip>
          <a:srcRect l="1256" r="1257"/>
          <a:stretch/>
        </p:blipFill>
        <p:spPr>
          <a:xfrm>
            <a:off x="5540925" y="1512050"/>
            <a:ext cx="3348025" cy="263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6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01395A"/>
                </a:solidFill>
              </a:rPr>
              <a:t>NN with L2 regularization using PyTorch</a:t>
            </a:r>
            <a:endParaRPr sz="2300" b="1">
              <a:solidFill>
                <a:srgbClr val="01395A"/>
              </a:solidFill>
            </a:endParaRPr>
          </a:p>
        </p:txBody>
      </p:sp>
      <p:sp>
        <p:nvSpPr>
          <p:cNvPr id="794" name="Google Shape;79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38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95" name="Google Shape;795;p36"/>
          <p:cNvSpPr txBox="1">
            <a:spLocks noGrp="1"/>
          </p:cNvSpPr>
          <p:nvPr>
            <p:ph type="body" idx="1"/>
          </p:nvPr>
        </p:nvSpPr>
        <p:spPr>
          <a:xfrm>
            <a:off x="450575" y="1512450"/>
            <a:ext cx="53607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PyTorch NN Classifier is Trained to distinguish Signal (Higgs) from Background (Z)</a:t>
            </a:r>
            <a:endParaRPr sz="1500"/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32 features, </a:t>
            </a:r>
            <a:endParaRPr sz="1500"/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Architecture</a:t>
            </a:r>
            <a:endParaRPr sz="1500"/>
          </a:p>
          <a:p>
            <a:pPr marL="914400" lvl="1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3 Hidden layers with 100 nodes</a:t>
            </a:r>
            <a:endParaRPr sz="1500"/>
          </a:p>
          <a:p>
            <a:pPr marL="914400" lvl="1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1 Output node </a:t>
            </a:r>
            <a:endParaRPr sz="1500"/>
          </a:p>
          <a:p>
            <a:pPr marL="914400" lvl="1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ReLU Activation between layers</a:t>
            </a:r>
            <a:endParaRPr sz="1500"/>
          </a:p>
          <a:p>
            <a:pPr marL="914400" lvl="1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L2 Regularization during training</a:t>
            </a:r>
            <a:endParaRPr sz="1500"/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Model return score between 0 (background) and 1(signal), </a:t>
            </a:r>
            <a:endParaRPr sz="1500"/>
          </a:p>
        </p:txBody>
      </p:sp>
      <p:sp>
        <p:nvSpPr>
          <p:cNvPr id="796" name="Google Shape;796;p36"/>
          <p:cNvSpPr/>
          <p:nvPr/>
        </p:nvSpPr>
        <p:spPr>
          <a:xfrm>
            <a:off x="6936412" y="1559712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6"/>
          <p:cNvSpPr/>
          <p:nvPr/>
        </p:nvSpPr>
        <p:spPr>
          <a:xfrm>
            <a:off x="6936412" y="1746523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6"/>
          <p:cNvSpPr/>
          <p:nvPr/>
        </p:nvSpPr>
        <p:spPr>
          <a:xfrm>
            <a:off x="6936412" y="1933334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36"/>
          <p:cNvSpPr/>
          <p:nvPr/>
        </p:nvSpPr>
        <p:spPr>
          <a:xfrm>
            <a:off x="6936412" y="2120145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36"/>
          <p:cNvSpPr/>
          <p:nvPr/>
        </p:nvSpPr>
        <p:spPr>
          <a:xfrm>
            <a:off x="6936412" y="2710242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36"/>
          <p:cNvSpPr/>
          <p:nvPr/>
        </p:nvSpPr>
        <p:spPr>
          <a:xfrm>
            <a:off x="6936412" y="2897053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6"/>
          <p:cNvSpPr/>
          <p:nvPr/>
        </p:nvSpPr>
        <p:spPr>
          <a:xfrm>
            <a:off x="6936412" y="3083864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6"/>
          <p:cNvSpPr/>
          <p:nvPr/>
        </p:nvSpPr>
        <p:spPr>
          <a:xfrm>
            <a:off x="6936412" y="3270675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6"/>
          <p:cNvSpPr/>
          <p:nvPr/>
        </p:nvSpPr>
        <p:spPr>
          <a:xfrm>
            <a:off x="7674917" y="1561212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36"/>
          <p:cNvSpPr/>
          <p:nvPr/>
        </p:nvSpPr>
        <p:spPr>
          <a:xfrm>
            <a:off x="7674917" y="1748023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6"/>
          <p:cNvSpPr/>
          <p:nvPr/>
        </p:nvSpPr>
        <p:spPr>
          <a:xfrm>
            <a:off x="7674917" y="1934834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6"/>
          <p:cNvSpPr/>
          <p:nvPr/>
        </p:nvSpPr>
        <p:spPr>
          <a:xfrm>
            <a:off x="7674917" y="2121645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6"/>
          <p:cNvSpPr/>
          <p:nvPr/>
        </p:nvSpPr>
        <p:spPr>
          <a:xfrm>
            <a:off x="7674917" y="2700835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36"/>
          <p:cNvSpPr/>
          <p:nvPr/>
        </p:nvSpPr>
        <p:spPr>
          <a:xfrm>
            <a:off x="7674917" y="2893898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6"/>
          <p:cNvSpPr/>
          <p:nvPr/>
        </p:nvSpPr>
        <p:spPr>
          <a:xfrm>
            <a:off x="7674917" y="3086961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36"/>
          <p:cNvSpPr/>
          <p:nvPr/>
        </p:nvSpPr>
        <p:spPr>
          <a:xfrm>
            <a:off x="7674917" y="3280024"/>
            <a:ext cx="178200" cy="150900"/>
          </a:xfrm>
          <a:prstGeom prst="ellipse">
            <a:avLst/>
          </a:prstGeom>
          <a:solidFill>
            <a:srgbClr val="9999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2" name="Google Shape;812;p36"/>
          <p:cNvCxnSpPr>
            <a:stCxn id="798" idx="6"/>
            <a:endCxn id="798" idx="6"/>
          </p:cNvCxnSpPr>
          <p:nvPr/>
        </p:nvCxnSpPr>
        <p:spPr>
          <a:xfrm>
            <a:off x="7114612" y="2008784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3" name="Google Shape;813;p36"/>
          <p:cNvCxnSpPr>
            <a:stCxn id="796" idx="6"/>
          </p:cNvCxnSpPr>
          <p:nvPr/>
        </p:nvCxnSpPr>
        <p:spPr>
          <a:xfrm>
            <a:off x="7114612" y="163516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4" name="Google Shape;814;p36"/>
          <p:cNvCxnSpPr>
            <a:stCxn id="796" idx="6"/>
            <a:endCxn id="811" idx="2"/>
          </p:cNvCxnSpPr>
          <p:nvPr/>
        </p:nvCxnSpPr>
        <p:spPr>
          <a:xfrm>
            <a:off x="7114612" y="1635162"/>
            <a:ext cx="560400" cy="1720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5" name="Google Shape;815;p36"/>
          <p:cNvCxnSpPr>
            <a:stCxn id="801" idx="6"/>
            <a:endCxn id="804" idx="2"/>
          </p:cNvCxnSpPr>
          <p:nvPr/>
        </p:nvCxnSpPr>
        <p:spPr>
          <a:xfrm rot="10800000" flipH="1">
            <a:off x="7114612" y="1636603"/>
            <a:ext cx="560400" cy="133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6" name="Google Shape;816;p36"/>
          <p:cNvCxnSpPr>
            <a:stCxn id="797" idx="6"/>
            <a:endCxn id="811" idx="2"/>
          </p:cNvCxnSpPr>
          <p:nvPr/>
        </p:nvCxnSpPr>
        <p:spPr>
          <a:xfrm>
            <a:off x="7114612" y="1821973"/>
            <a:ext cx="560400" cy="153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7" name="Google Shape;817;p36"/>
          <p:cNvCxnSpPr>
            <a:stCxn id="798" idx="6"/>
            <a:endCxn id="811" idx="2"/>
          </p:cNvCxnSpPr>
          <p:nvPr/>
        </p:nvCxnSpPr>
        <p:spPr>
          <a:xfrm>
            <a:off x="7114612" y="2008784"/>
            <a:ext cx="560400" cy="134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8" name="Google Shape;818;p36"/>
          <p:cNvCxnSpPr>
            <a:stCxn id="799" idx="6"/>
            <a:endCxn id="811" idx="2"/>
          </p:cNvCxnSpPr>
          <p:nvPr/>
        </p:nvCxnSpPr>
        <p:spPr>
          <a:xfrm>
            <a:off x="7114612" y="2195595"/>
            <a:ext cx="560400" cy="1159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9" name="Google Shape;819;p36"/>
          <p:cNvCxnSpPr>
            <a:stCxn id="800" idx="6"/>
            <a:endCxn id="811" idx="2"/>
          </p:cNvCxnSpPr>
          <p:nvPr/>
        </p:nvCxnSpPr>
        <p:spPr>
          <a:xfrm>
            <a:off x="7114612" y="2785692"/>
            <a:ext cx="560400" cy="56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0" name="Google Shape;820;p36"/>
          <p:cNvCxnSpPr>
            <a:stCxn id="801" idx="6"/>
            <a:endCxn id="811" idx="2"/>
          </p:cNvCxnSpPr>
          <p:nvPr/>
        </p:nvCxnSpPr>
        <p:spPr>
          <a:xfrm>
            <a:off x="7114612" y="2972503"/>
            <a:ext cx="560400" cy="383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1" name="Google Shape;821;p36"/>
          <p:cNvCxnSpPr>
            <a:stCxn id="802" idx="6"/>
            <a:endCxn id="811" idx="2"/>
          </p:cNvCxnSpPr>
          <p:nvPr/>
        </p:nvCxnSpPr>
        <p:spPr>
          <a:xfrm>
            <a:off x="7114612" y="3159314"/>
            <a:ext cx="560400" cy="196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2" name="Google Shape;822;p36"/>
          <p:cNvCxnSpPr>
            <a:stCxn id="803" idx="6"/>
            <a:endCxn id="811" idx="2"/>
          </p:cNvCxnSpPr>
          <p:nvPr/>
        </p:nvCxnSpPr>
        <p:spPr>
          <a:xfrm>
            <a:off x="7114612" y="3346125"/>
            <a:ext cx="560400" cy="9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3" name="Google Shape;823;p36"/>
          <p:cNvCxnSpPr>
            <a:stCxn id="803" idx="6"/>
            <a:endCxn id="810" idx="2"/>
          </p:cNvCxnSpPr>
          <p:nvPr/>
        </p:nvCxnSpPr>
        <p:spPr>
          <a:xfrm rot="10800000" flipH="1">
            <a:off x="7114612" y="3162525"/>
            <a:ext cx="560400" cy="18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4" name="Google Shape;824;p36"/>
          <p:cNvCxnSpPr>
            <a:stCxn id="803" idx="6"/>
            <a:endCxn id="809" idx="2"/>
          </p:cNvCxnSpPr>
          <p:nvPr/>
        </p:nvCxnSpPr>
        <p:spPr>
          <a:xfrm rot="10800000" flipH="1">
            <a:off x="7114612" y="2969325"/>
            <a:ext cx="560400" cy="376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5" name="Google Shape;825;p36"/>
          <p:cNvCxnSpPr>
            <a:stCxn id="803" idx="6"/>
            <a:endCxn id="807" idx="2"/>
          </p:cNvCxnSpPr>
          <p:nvPr/>
        </p:nvCxnSpPr>
        <p:spPr>
          <a:xfrm rot="10800000" flipH="1">
            <a:off x="7114612" y="2197125"/>
            <a:ext cx="560400" cy="11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6" name="Google Shape;826;p36"/>
          <p:cNvCxnSpPr>
            <a:stCxn id="803" idx="6"/>
            <a:endCxn id="806" idx="2"/>
          </p:cNvCxnSpPr>
          <p:nvPr/>
        </p:nvCxnSpPr>
        <p:spPr>
          <a:xfrm rot="10800000" flipH="1">
            <a:off x="7114612" y="2010225"/>
            <a:ext cx="560400" cy="133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36"/>
          <p:cNvCxnSpPr>
            <a:stCxn id="803" idx="6"/>
            <a:endCxn id="805" idx="2"/>
          </p:cNvCxnSpPr>
          <p:nvPr/>
        </p:nvCxnSpPr>
        <p:spPr>
          <a:xfrm rot="10800000" flipH="1">
            <a:off x="7114612" y="1823325"/>
            <a:ext cx="560400" cy="152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8" name="Google Shape;828;p36"/>
          <p:cNvCxnSpPr>
            <a:stCxn id="796" idx="6"/>
            <a:endCxn id="804" idx="2"/>
          </p:cNvCxnSpPr>
          <p:nvPr/>
        </p:nvCxnSpPr>
        <p:spPr>
          <a:xfrm>
            <a:off x="7114612" y="1635162"/>
            <a:ext cx="560400" cy="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9" name="Google Shape;829;p36"/>
          <p:cNvCxnSpPr>
            <a:stCxn id="804" idx="2"/>
            <a:endCxn id="797" idx="6"/>
          </p:cNvCxnSpPr>
          <p:nvPr/>
        </p:nvCxnSpPr>
        <p:spPr>
          <a:xfrm flipH="1">
            <a:off x="7114517" y="1636662"/>
            <a:ext cx="560400" cy="185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0" name="Google Shape;830;p36"/>
          <p:cNvCxnSpPr>
            <a:stCxn id="802" idx="6"/>
            <a:endCxn id="810" idx="2"/>
          </p:cNvCxnSpPr>
          <p:nvPr/>
        </p:nvCxnSpPr>
        <p:spPr>
          <a:xfrm>
            <a:off x="7114612" y="3159314"/>
            <a:ext cx="560400" cy="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1" name="Google Shape;831;p36"/>
          <p:cNvCxnSpPr>
            <a:stCxn id="802" idx="6"/>
            <a:endCxn id="809" idx="2"/>
          </p:cNvCxnSpPr>
          <p:nvPr/>
        </p:nvCxnSpPr>
        <p:spPr>
          <a:xfrm rot="10800000" flipH="1">
            <a:off x="7114612" y="2969414"/>
            <a:ext cx="560400" cy="18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2" name="Google Shape;832;p36"/>
          <p:cNvCxnSpPr>
            <a:stCxn id="802" idx="6"/>
            <a:endCxn id="808" idx="2"/>
          </p:cNvCxnSpPr>
          <p:nvPr/>
        </p:nvCxnSpPr>
        <p:spPr>
          <a:xfrm rot="10800000" flipH="1">
            <a:off x="7114612" y="2776214"/>
            <a:ext cx="560400" cy="383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3" name="Google Shape;833;p36"/>
          <p:cNvCxnSpPr>
            <a:stCxn id="802" idx="6"/>
            <a:endCxn id="807" idx="2"/>
          </p:cNvCxnSpPr>
          <p:nvPr/>
        </p:nvCxnSpPr>
        <p:spPr>
          <a:xfrm rot="10800000" flipH="1">
            <a:off x="7114612" y="2197214"/>
            <a:ext cx="560400" cy="96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4" name="Google Shape;834;p36"/>
          <p:cNvCxnSpPr>
            <a:stCxn id="802" idx="6"/>
            <a:endCxn id="806" idx="2"/>
          </p:cNvCxnSpPr>
          <p:nvPr/>
        </p:nvCxnSpPr>
        <p:spPr>
          <a:xfrm rot="10800000" flipH="1">
            <a:off x="7114612" y="2010314"/>
            <a:ext cx="560400" cy="11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5" name="Google Shape;835;p36"/>
          <p:cNvCxnSpPr>
            <a:stCxn id="802" idx="6"/>
            <a:endCxn id="805" idx="2"/>
          </p:cNvCxnSpPr>
          <p:nvPr/>
        </p:nvCxnSpPr>
        <p:spPr>
          <a:xfrm rot="10800000" flipH="1">
            <a:off x="7114612" y="1823414"/>
            <a:ext cx="560400" cy="133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6" name="Google Shape;836;p36"/>
          <p:cNvCxnSpPr>
            <a:stCxn id="801" idx="6"/>
            <a:endCxn id="808" idx="2"/>
          </p:cNvCxnSpPr>
          <p:nvPr/>
        </p:nvCxnSpPr>
        <p:spPr>
          <a:xfrm rot="10800000" flipH="1">
            <a:off x="7114612" y="2776303"/>
            <a:ext cx="560400" cy="196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7" name="Google Shape;837;p36"/>
          <p:cNvCxnSpPr>
            <a:stCxn id="801" idx="6"/>
            <a:endCxn id="809" idx="2"/>
          </p:cNvCxnSpPr>
          <p:nvPr/>
        </p:nvCxnSpPr>
        <p:spPr>
          <a:xfrm rot="10800000" flipH="1">
            <a:off x="7114612" y="2969203"/>
            <a:ext cx="560400" cy="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8" name="Google Shape;838;p36"/>
          <p:cNvCxnSpPr>
            <a:stCxn id="801" idx="6"/>
            <a:endCxn id="810" idx="2"/>
          </p:cNvCxnSpPr>
          <p:nvPr/>
        </p:nvCxnSpPr>
        <p:spPr>
          <a:xfrm>
            <a:off x="7114612" y="2972503"/>
            <a:ext cx="560400" cy="18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9" name="Google Shape;839;p36"/>
          <p:cNvCxnSpPr>
            <a:stCxn id="801" idx="6"/>
            <a:endCxn id="807" idx="2"/>
          </p:cNvCxnSpPr>
          <p:nvPr/>
        </p:nvCxnSpPr>
        <p:spPr>
          <a:xfrm rot="10800000" flipH="1">
            <a:off x="7114612" y="2197003"/>
            <a:ext cx="560400" cy="775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0" name="Google Shape;840;p36"/>
          <p:cNvCxnSpPr>
            <a:stCxn id="801" idx="6"/>
            <a:endCxn id="806" idx="2"/>
          </p:cNvCxnSpPr>
          <p:nvPr/>
        </p:nvCxnSpPr>
        <p:spPr>
          <a:xfrm rot="10800000" flipH="1">
            <a:off x="7114612" y="2010403"/>
            <a:ext cx="560400" cy="96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1" name="Google Shape;841;p36"/>
          <p:cNvCxnSpPr>
            <a:stCxn id="801" idx="6"/>
            <a:endCxn id="805" idx="2"/>
          </p:cNvCxnSpPr>
          <p:nvPr/>
        </p:nvCxnSpPr>
        <p:spPr>
          <a:xfrm rot="10800000" flipH="1">
            <a:off x="7114612" y="1823503"/>
            <a:ext cx="560400" cy="11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2" name="Google Shape;842;p36"/>
          <p:cNvCxnSpPr>
            <a:stCxn id="803" idx="6"/>
            <a:endCxn id="804" idx="2"/>
          </p:cNvCxnSpPr>
          <p:nvPr/>
        </p:nvCxnSpPr>
        <p:spPr>
          <a:xfrm rot="10800000" flipH="1">
            <a:off x="7114612" y="1636725"/>
            <a:ext cx="560400" cy="170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3" name="Google Shape;843;p36"/>
          <p:cNvCxnSpPr>
            <a:stCxn id="800" idx="6"/>
            <a:endCxn id="808" idx="2"/>
          </p:cNvCxnSpPr>
          <p:nvPr/>
        </p:nvCxnSpPr>
        <p:spPr>
          <a:xfrm rot="10800000" flipH="1">
            <a:off x="7114612" y="2776392"/>
            <a:ext cx="560400" cy="9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4" name="Google Shape;844;p36"/>
          <p:cNvCxnSpPr>
            <a:stCxn id="800" idx="6"/>
            <a:endCxn id="810" idx="2"/>
          </p:cNvCxnSpPr>
          <p:nvPr/>
        </p:nvCxnSpPr>
        <p:spPr>
          <a:xfrm>
            <a:off x="7114612" y="2785692"/>
            <a:ext cx="560400" cy="376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5" name="Google Shape;845;p36"/>
          <p:cNvCxnSpPr>
            <a:stCxn id="800" idx="6"/>
            <a:endCxn id="809" idx="2"/>
          </p:cNvCxnSpPr>
          <p:nvPr/>
        </p:nvCxnSpPr>
        <p:spPr>
          <a:xfrm>
            <a:off x="7114612" y="2785692"/>
            <a:ext cx="560400" cy="18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6" name="Google Shape;846;p36"/>
          <p:cNvCxnSpPr>
            <a:stCxn id="800" idx="6"/>
            <a:endCxn id="807" idx="2"/>
          </p:cNvCxnSpPr>
          <p:nvPr/>
        </p:nvCxnSpPr>
        <p:spPr>
          <a:xfrm rot="10800000" flipH="1">
            <a:off x="7114612" y="2197092"/>
            <a:ext cx="560400" cy="588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7" name="Google Shape;847;p36"/>
          <p:cNvCxnSpPr>
            <a:stCxn id="800" idx="6"/>
            <a:endCxn id="806" idx="2"/>
          </p:cNvCxnSpPr>
          <p:nvPr/>
        </p:nvCxnSpPr>
        <p:spPr>
          <a:xfrm rot="10800000" flipH="1">
            <a:off x="7114612" y="2010192"/>
            <a:ext cx="560400" cy="775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8" name="Google Shape;848;p36"/>
          <p:cNvCxnSpPr>
            <a:stCxn id="800" idx="6"/>
            <a:endCxn id="805" idx="2"/>
          </p:cNvCxnSpPr>
          <p:nvPr/>
        </p:nvCxnSpPr>
        <p:spPr>
          <a:xfrm rot="10800000" flipH="1">
            <a:off x="7114612" y="1823592"/>
            <a:ext cx="560400" cy="96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9" name="Google Shape;849;p36"/>
          <p:cNvCxnSpPr>
            <a:stCxn id="802" idx="6"/>
            <a:endCxn id="804" idx="2"/>
          </p:cNvCxnSpPr>
          <p:nvPr/>
        </p:nvCxnSpPr>
        <p:spPr>
          <a:xfrm rot="10800000" flipH="1">
            <a:off x="7114612" y="1636514"/>
            <a:ext cx="560400" cy="1522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0" name="Google Shape;850;p36"/>
          <p:cNvCxnSpPr>
            <a:stCxn id="800" idx="6"/>
            <a:endCxn id="804" idx="2"/>
          </p:cNvCxnSpPr>
          <p:nvPr/>
        </p:nvCxnSpPr>
        <p:spPr>
          <a:xfrm rot="10800000" flipH="1">
            <a:off x="7114612" y="1636692"/>
            <a:ext cx="560400" cy="11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1" name="Google Shape;851;p36"/>
          <p:cNvCxnSpPr>
            <a:stCxn id="799" idx="6"/>
            <a:endCxn id="810" idx="2"/>
          </p:cNvCxnSpPr>
          <p:nvPr/>
        </p:nvCxnSpPr>
        <p:spPr>
          <a:xfrm>
            <a:off x="7114612" y="2195595"/>
            <a:ext cx="560400" cy="966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2" name="Google Shape;852;p36"/>
          <p:cNvCxnSpPr>
            <a:stCxn id="799" idx="6"/>
            <a:endCxn id="809" idx="2"/>
          </p:cNvCxnSpPr>
          <p:nvPr/>
        </p:nvCxnSpPr>
        <p:spPr>
          <a:xfrm>
            <a:off x="7114612" y="2195595"/>
            <a:ext cx="560400" cy="773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36"/>
          <p:cNvCxnSpPr>
            <a:stCxn id="799" idx="6"/>
            <a:endCxn id="808" idx="2"/>
          </p:cNvCxnSpPr>
          <p:nvPr/>
        </p:nvCxnSpPr>
        <p:spPr>
          <a:xfrm>
            <a:off x="7114612" y="2195595"/>
            <a:ext cx="560400" cy="580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4" name="Google Shape;854;p36"/>
          <p:cNvCxnSpPr>
            <a:stCxn id="799" idx="6"/>
            <a:endCxn id="807" idx="2"/>
          </p:cNvCxnSpPr>
          <p:nvPr/>
        </p:nvCxnSpPr>
        <p:spPr>
          <a:xfrm>
            <a:off x="7114612" y="2195595"/>
            <a:ext cx="560400" cy="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5" name="Google Shape;855;p36"/>
          <p:cNvCxnSpPr>
            <a:stCxn id="799" idx="6"/>
            <a:endCxn id="806" idx="2"/>
          </p:cNvCxnSpPr>
          <p:nvPr/>
        </p:nvCxnSpPr>
        <p:spPr>
          <a:xfrm rot="10800000" flipH="1">
            <a:off x="7114612" y="2010195"/>
            <a:ext cx="560400" cy="185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6" name="Google Shape;856;p36"/>
          <p:cNvCxnSpPr>
            <a:stCxn id="799" idx="6"/>
            <a:endCxn id="805" idx="2"/>
          </p:cNvCxnSpPr>
          <p:nvPr/>
        </p:nvCxnSpPr>
        <p:spPr>
          <a:xfrm rot="10800000" flipH="1">
            <a:off x="7114612" y="1823595"/>
            <a:ext cx="560400" cy="372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7" name="Google Shape;857;p36"/>
          <p:cNvCxnSpPr>
            <a:stCxn id="804" idx="2"/>
            <a:endCxn id="799" idx="6"/>
          </p:cNvCxnSpPr>
          <p:nvPr/>
        </p:nvCxnSpPr>
        <p:spPr>
          <a:xfrm flipH="1">
            <a:off x="7114517" y="1636662"/>
            <a:ext cx="560400" cy="55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8" name="Google Shape;858;p36"/>
          <p:cNvCxnSpPr>
            <a:stCxn id="798" idx="6"/>
            <a:endCxn id="810" idx="2"/>
          </p:cNvCxnSpPr>
          <p:nvPr/>
        </p:nvCxnSpPr>
        <p:spPr>
          <a:xfrm>
            <a:off x="7114612" y="2008784"/>
            <a:ext cx="560400" cy="1153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9" name="Google Shape;859;p36"/>
          <p:cNvCxnSpPr>
            <a:stCxn id="798" idx="6"/>
            <a:endCxn id="808" idx="2"/>
          </p:cNvCxnSpPr>
          <p:nvPr/>
        </p:nvCxnSpPr>
        <p:spPr>
          <a:xfrm>
            <a:off x="7114612" y="2008784"/>
            <a:ext cx="560400" cy="767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0" name="Google Shape;860;p36"/>
          <p:cNvCxnSpPr>
            <a:stCxn id="798" idx="6"/>
            <a:endCxn id="807" idx="2"/>
          </p:cNvCxnSpPr>
          <p:nvPr/>
        </p:nvCxnSpPr>
        <p:spPr>
          <a:xfrm>
            <a:off x="7114612" y="2008784"/>
            <a:ext cx="560400" cy="188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1" name="Google Shape;861;p36"/>
          <p:cNvCxnSpPr>
            <a:stCxn id="798" idx="6"/>
            <a:endCxn id="806" idx="2"/>
          </p:cNvCxnSpPr>
          <p:nvPr/>
        </p:nvCxnSpPr>
        <p:spPr>
          <a:xfrm>
            <a:off x="7114612" y="2008784"/>
            <a:ext cx="560400" cy="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2" name="Google Shape;862;p36"/>
          <p:cNvCxnSpPr>
            <a:stCxn id="798" idx="6"/>
            <a:endCxn id="805" idx="2"/>
          </p:cNvCxnSpPr>
          <p:nvPr/>
        </p:nvCxnSpPr>
        <p:spPr>
          <a:xfrm rot="10800000" flipH="1">
            <a:off x="7114612" y="1823384"/>
            <a:ext cx="560400" cy="185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3" name="Google Shape;863;p36"/>
          <p:cNvCxnSpPr>
            <a:stCxn id="798" idx="6"/>
            <a:endCxn id="804" idx="2"/>
          </p:cNvCxnSpPr>
          <p:nvPr/>
        </p:nvCxnSpPr>
        <p:spPr>
          <a:xfrm rot="10800000" flipH="1">
            <a:off x="7114612" y="1636784"/>
            <a:ext cx="560400" cy="372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4" name="Google Shape;864;p36"/>
          <p:cNvCxnSpPr>
            <a:stCxn id="797" idx="6"/>
            <a:endCxn id="810" idx="2"/>
          </p:cNvCxnSpPr>
          <p:nvPr/>
        </p:nvCxnSpPr>
        <p:spPr>
          <a:xfrm>
            <a:off x="7114612" y="1821973"/>
            <a:ext cx="560400" cy="134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5" name="Google Shape;865;p36"/>
          <p:cNvCxnSpPr>
            <a:stCxn id="797" idx="6"/>
            <a:endCxn id="809" idx="2"/>
          </p:cNvCxnSpPr>
          <p:nvPr/>
        </p:nvCxnSpPr>
        <p:spPr>
          <a:xfrm>
            <a:off x="7114612" y="1821973"/>
            <a:ext cx="560400" cy="1147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6" name="Google Shape;866;p36"/>
          <p:cNvCxnSpPr>
            <a:stCxn id="797" idx="6"/>
            <a:endCxn id="808" idx="2"/>
          </p:cNvCxnSpPr>
          <p:nvPr/>
        </p:nvCxnSpPr>
        <p:spPr>
          <a:xfrm>
            <a:off x="7114612" y="1821973"/>
            <a:ext cx="560400" cy="954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7" name="Google Shape;867;p36"/>
          <p:cNvCxnSpPr>
            <a:stCxn id="797" idx="6"/>
            <a:endCxn id="807" idx="2"/>
          </p:cNvCxnSpPr>
          <p:nvPr/>
        </p:nvCxnSpPr>
        <p:spPr>
          <a:xfrm>
            <a:off x="7114612" y="1821973"/>
            <a:ext cx="560400" cy="375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8" name="Google Shape;868;p36"/>
          <p:cNvCxnSpPr>
            <a:stCxn id="797" idx="6"/>
            <a:endCxn id="806" idx="2"/>
          </p:cNvCxnSpPr>
          <p:nvPr/>
        </p:nvCxnSpPr>
        <p:spPr>
          <a:xfrm>
            <a:off x="7114612" y="1821973"/>
            <a:ext cx="560400" cy="188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9" name="Google Shape;869;p36"/>
          <p:cNvCxnSpPr>
            <a:stCxn id="797" idx="6"/>
            <a:endCxn id="805" idx="2"/>
          </p:cNvCxnSpPr>
          <p:nvPr/>
        </p:nvCxnSpPr>
        <p:spPr>
          <a:xfrm>
            <a:off x="7114612" y="1821973"/>
            <a:ext cx="560400" cy="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0" name="Google Shape;870;p36"/>
          <p:cNvCxnSpPr>
            <a:stCxn id="796" idx="6"/>
            <a:endCxn id="810" idx="2"/>
          </p:cNvCxnSpPr>
          <p:nvPr/>
        </p:nvCxnSpPr>
        <p:spPr>
          <a:xfrm>
            <a:off x="7114612" y="1635162"/>
            <a:ext cx="560400" cy="152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1" name="Google Shape;871;p36"/>
          <p:cNvCxnSpPr>
            <a:stCxn id="796" idx="6"/>
            <a:endCxn id="809" idx="2"/>
          </p:cNvCxnSpPr>
          <p:nvPr/>
        </p:nvCxnSpPr>
        <p:spPr>
          <a:xfrm>
            <a:off x="7114612" y="1635162"/>
            <a:ext cx="560400" cy="1334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2" name="Google Shape;872;p36"/>
          <p:cNvCxnSpPr>
            <a:stCxn id="796" idx="6"/>
            <a:endCxn id="808" idx="2"/>
          </p:cNvCxnSpPr>
          <p:nvPr/>
        </p:nvCxnSpPr>
        <p:spPr>
          <a:xfrm>
            <a:off x="7114612" y="1635162"/>
            <a:ext cx="560400" cy="114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3" name="Google Shape;873;p36"/>
          <p:cNvCxnSpPr>
            <a:stCxn id="796" idx="6"/>
            <a:endCxn id="806" idx="2"/>
          </p:cNvCxnSpPr>
          <p:nvPr/>
        </p:nvCxnSpPr>
        <p:spPr>
          <a:xfrm>
            <a:off x="7114612" y="1635162"/>
            <a:ext cx="560400" cy="375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4" name="Google Shape;874;p36"/>
          <p:cNvCxnSpPr>
            <a:stCxn id="796" idx="6"/>
            <a:endCxn id="805" idx="2"/>
          </p:cNvCxnSpPr>
          <p:nvPr/>
        </p:nvCxnSpPr>
        <p:spPr>
          <a:xfrm>
            <a:off x="7114612" y="1635162"/>
            <a:ext cx="560400" cy="188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5" name="Google Shape;875;p36"/>
          <p:cNvCxnSpPr>
            <a:stCxn id="796" idx="6"/>
            <a:endCxn id="807" idx="2"/>
          </p:cNvCxnSpPr>
          <p:nvPr/>
        </p:nvCxnSpPr>
        <p:spPr>
          <a:xfrm>
            <a:off x="7114612" y="1635162"/>
            <a:ext cx="560400" cy="561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6" name="Google Shape;876;p36"/>
          <p:cNvCxnSpPr>
            <a:stCxn id="803" idx="6"/>
            <a:endCxn id="808" idx="2"/>
          </p:cNvCxnSpPr>
          <p:nvPr/>
        </p:nvCxnSpPr>
        <p:spPr>
          <a:xfrm rot="10800000" flipH="1">
            <a:off x="7114612" y="2776425"/>
            <a:ext cx="560400" cy="56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7" name="Google Shape;877;p36"/>
          <p:cNvCxnSpPr>
            <a:stCxn id="798" idx="6"/>
            <a:endCxn id="809" idx="2"/>
          </p:cNvCxnSpPr>
          <p:nvPr/>
        </p:nvCxnSpPr>
        <p:spPr>
          <a:xfrm>
            <a:off x="7114612" y="2008784"/>
            <a:ext cx="560400" cy="96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8" name="Google Shape;878;p36"/>
          <p:cNvSpPr/>
          <p:nvPr/>
        </p:nvSpPr>
        <p:spPr>
          <a:xfrm>
            <a:off x="6315302" y="1905744"/>
            <a:ext cx="178200" cy="1509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36"/>
          <p:cNvSpPr/>
          <p:nvPr/>
        </p:nvSpPr>
        <p:spPr>
          <a:xfrm>
            <a:off x="6315302" y="2111536"/>
            <a:ext cx="178200" cy="1509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36"/>
          <p:cNvSpPr/>
          <p:nvPr/>
        </p:nvSpPr>
        <p:spPr>
          <a:xfrm>
            <a:off x="6315245" y="2703488"/>
            <a:ext cx="178200" cy="1509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6"/>
          <p:cNvSpPr/>
          <p:nvPr/>
        </p:nvSpPr>
        <p:spPr>
          <a:xfrm>
            <a:off x="6315302" y="2897492"/>
            <a:ext cx="178200" cy="1509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36"/>
          <p:cNvSpPr/>
          <p:nvPr/>
        </p:nvSpPr>
        <p:spPr>
          <a:xfrm>
            <a:off x="6386977" y="2365326"/>
            <a:ext cx="34800" cy="297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36"/>
          <p:cNvSpPr/>
          <p:nvPr/>
        </p:nvSpPr>
        <p:spPr>
          <a:xfrm>
            <a:off x="6386977" y="2498115"/>
            <a:ext cx="34800" cy="297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36"/>
          <p:cNvSpPr/>
          <p:nvPr/>
        </p:nvSpPr>
        <p:spPr>
          <a:xfrm>
            <a:off x="6386977" y="2630905"/>
            <a:ext cx="34800" cy="297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36"/>
          <p:cNvSpPr/>
          <p:nvPr/>
        </p:nvSpPr>
        <p:spPr>
          <a:xfrm>
            <a:off x="7008035" y="2343116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36"/>
          <p:cNvSpPr/>
          <p:nvPr/>
        </p:nvSpPr>
        <p:spPr>
          <a:xfrm>
            <a:off x="7008035" y="2475906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36"/>
          <p:cNvSpPr/>
          <p:nvPr/>
        </p:nvSpPr>
        <p:spPr>
          <a:xfrm>
            <a:off x="7008035" y="2608695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36"/>
          <p:cNvSpPr/>
          <p:nvPr/>
        </p:nvSpPr>
        <p:spPr>
          <a:xfrm>
            <a:off x="7746477" y="2339162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36"/>
          <p:cNvSpPr/>
          <p:nvPr/>
        </p:nvSpPr>
        <p:spPr>
          <a:xfrm>
            <a:off x="7746477" y="2471952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36"/>
          <p:cNvSpPr/>
          <p:nvPr/>
        </p:nvSpPr>
        <p:spPr>
          <a:xfrm>
            <a:off x="7746477" y="2604741"/>
            <a:ext cx="34800" cy="297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Google Shape;891;p36"/>
          <p:cNvCxnSpPr>
            <a:stCxn id="878" idx="6"/>
            <a:endCxn id="796" idx="1"/>
          </p:cNvCxnSpPr>
          <p:nvPr/>
        </p:nvCxnSpPr>
        <p:spPr>
          <a:xfrm rot="10800000" flipH="1">
            <a:off x="6493502" y="1581894"/>
            <a:ext cx="468900" cy="399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2" name="Google Shape;892;p36"/>
          <p:cNvCxnSpPr>
            <a:stCxn id="878" idx="6"/>
            <a:endCxn id="797" idx="2"/>
          </p:cNvCxnSpPr>
          <p:nvPr/>
        </p:nvCxnSpPr>
        <p:spPr>
          <a:xfrm rot="10800000" flipH="1">
            <a:off x="6493502" y="1821894"/>
            <a:ext cx="442800" cy="159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36"/>
          <p:cNvCxnSpPr>
            <a:stCxn id="878" idx="6"/>
            <a:endCxn id="798" idx="2"/>
          </p:cNvCxnSpPr>
          <p:nvPr/>
        </p:nvCxnSpPr>
        <p:spPr>
          <a:xfrm>
            <a:off x="6493502" y="1981194"/>
            <a:ext cx="442800" cy="2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36"/>
          <p:cNvCxnSpPr>
            <a:stCxn id="878" idx="6"/>
            <a:endCxn id="799" idx="2"/>
          </p:cNvCxnSpPr>
          <p:nvPr/>
        </p:nvCxnSpPr>
        <p:spPr>
          <a:xfrm>
            <a:off x="6493502" y="1981194"/>
            <a:ext cx="442800" cy="214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5" name="Google Shape;895;p36"/>
          <p:cNvCxnSpPr>
            <a:stCxn id="878" idx="6"/>
            <a:endCxn id="800" idx="2"/>
          </p:cNvCxnSpPr>
          <p:nvPr/>
        </p:nvCxnSpPr>
        <p:spPr>
          <a:xfrm>
            <a:off x="6493502" y="1981194"/>
            <a:ext cx="442800" cy="804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6" name="Google Shape;896;p36"/>
          <p:cNvCxnSpPr>
            <a:stCxn id="878" idx="6"/>
            <a:endCxn id="802" idx="2"/>
          </p:cNvCxnSpPr>
          <p:nvPr/>
        </p:nvCxnSpPr>
        <p:spPr>
          <a:xfrm>
            <a:off x="6493502" y="1981194"/>
            <a:ext cx="442800" cy="1178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7" name="Google Shape;897;p36"/>
          <p:cNvCxnSpPr>
            <a:stCxn id="878" idx="6"/>
            <a:endCxn id="803" idx="2"/>
          </p:cNvCxnSpPr>
          <p:nvPr/>
        </p:nvCxnSpPr>
        <p:spPr>
          <a:xfrm>
            <a:off x="6493502" y="1981194"/>
            <a:ext cx="442800" cy="1365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8" name="Google Shape;898;p36"/>
          <p:cNvCxnSpPr>
            <a:stCxn id="879" idx="6"/>
            <a:endCxn id="796" idx="2"/>
          </p:cNvCxnSpPr>
          <p:nvPr/>
        </p:nvCxnSpPr>
        <p:spPr>
          <a:xfrm rot="10800000" flipH="1">
            <a:off x="6493502" y="1635286"/>
            <a:ext cx="44280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9" name="Google Shape;899;p36"/>
          <p:cNvCxnSpPr>
            <a:stCxn id="879" idx="6"/>
            <a:endCxn id="797" idx="2"/>
          </p:cNvCxnSpPr>
          <p:nvPr/>
        </p:nvCxnSpPr>
        <p:spPr>
          <a:xfrm rot="10800000" flipH="1">
            <a:off x="6493502" y="1821886"/>
            <a:ext cx="442800" cy="365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0" name="Google Shape;900;p36"/>
          <p:cNvCxnSpPr>
            <a:stCxn id="879" idx="6"/>
            <a:endCxn id="798" idx="2"/>
          </p:cNvCxnSpPr>
          <p:nvPr/>
        </p:nvCxnSpPr>
        <p:spPr>
          <a:xfrm rot="10800000" flipH="1">
            <a:off x="6493502" y="2008786"/>
            <a:ext cx="442800" cy="17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1" name="Google Shape;901;p36"/>
          <p:cNvCxnSpPr>
            <a:stCxn id="879" idx="6"/>
            <a:endCxn id="799" idx="2"/>
          </p:cNvCxnSpPr>
          <p:nvPr/>
        </p:nvCxnSpPr>
        <p:spPr>
          <a:xfrm>
            <a:off x="6493502" y="2186986"/>
            <a:ext cx="442800" cy="8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2" name="Google Shape;902;p36"/>
          <p:cNvCxnSpPr>
            <a:stCxn id="879" idx="6"/>
            <a:endCxn id="800" idx="2"/>
          </p:cNvCxnSpPr>
          <p:nvPr/>
        </p:nvCxnSpPr>
        <p:spPr>
          <a:xfrm>
            <a:off x="6493502" y="2186986"/>
            <a:ext cx="442800" cy="598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3" name="Google Shape;903;p36"/>
          <p:cNvCxnSpPr>
            <a:stCxn id="879" idx="6"/>
            <a:endCxn id="803" idx="2"/>
          </p:cNvCxnSpPr>
          <p:nvPr/>
        </p:nvCxnSpPr>
        <p:spPr>
          <a:xfrm>
            <a:off x="6493502" y="2186986"/>
            <a:ext cx="442800" cy="1159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4" name="Google Shape;904;p36"/>
          <p:cNvCxnSpPr>
            <a:stCxn id="801" idx="2"/>
            <a:endCxn id="879" idx="6"/>
          </p:cNvCxnSpPr>
          <p:nvPr/>
        </p:nvCxnSpPr>
        <p:spPr>
          <a:xfrm rot="10800000">
            <a:off x="6493612" y="2187103"/>
            <a:ext cx="442800" cy="785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5" name="Google Shape;905;p36"/>
          <p:cNvCxnSpPr>
            <a:stCxn id="879" idx="6"/>
            <a:endCxn id="802" idx="2"/>
          </p:cNvCxnSpPr>
          <p:nvPr/>
        </p:nvCxnSpPr>
        <p:spPr>
          <a:xfrm>
            <a:off x="6493502" y="2186986"/>
            <a:ext cx="442800" cy="97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906;p36"/>
          <p:cNvCxnSpPr>
            <a:stCxn id="878" idx="6"/>
            <a:endCxn id="801" idx="2"/>
          </p:cNvCxnSpPr>
          <p:nvPr/>
        </p:nvCxnSpPr>
        <p:spPr>
          <a:xfrm>
            <a:off x="6493502" y="1981194"/>
            <a:ext cx="442800" cy="99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p36"/>
          <p:cNvCxnSpPr>
            <a:stCxn id="880" idx="6"/>
            <a:endCxn id="796" idx="2"/>
          </p:cNvCxnSpPr>
          <p:nvPr/>
        </p:nvCxnSpPr>
        <p:spPr>
          <a:xfrm rot="10800000" flipH="1">
            <a:off x="6493445" y="1635038"/>
            <a:ext cx="443100" cy="1143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8" name="Google Shape;908;p36"/>
          <p:cNvCxnSpPr>
            <a:stCxn id="880" idx="6"/>
            <a:endCxn id="797" idx="2"/>
          </p:cNvCxnSpPr>
          <p:nvPr/>
        </p:nvCxnSpPr>
        <p:spPr>
          <a:xfrm rot="10800000" flipH="1">
            <a:off x="6493445" y="1821938"/>
            <a:ext cx="443100" cy="957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9" name="Google Shape;909;p36"/>
          <p:cNvCxnSpPr>
            <a:stCxn id="880" idx="6"/>
            <a:endCxn id="798" idx="2"/>
          </p:cNvCxnSpPr>
          <p:nvPr/>
        </p:nvCxnSpPr>
        <p:spPr>
          <a:xfrm rot="10800000" flipH="1">
            <a:off x="6493445" y="2008838"/>
            <a:ext cx="443100" cy="77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0" name="Google Shape;910;p36"/>
          <p:cNvCxnSpPr>
            <a:stCxn id="880" idx="6"/>
            <a:endCxn id="799" idx="2"/>
          </p:cNvCxnSpPr>
          <p:nvPr/>
        </p:nvCxnSpPr>
        <p:spPr>
          <a:xfrm rot="10800000" flipH="1">
            <a:off x="6493445" y="2195738"/>
            <a:ext cx="443100" cy="583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1" name="Google Shape;911;p36"/>
          <p:cNvCxnSpPr>
            <a:stCxn id="880" idx="6"/>
            <a:endCxn id="800" idx="2"/>
          </p:cNvCxnSpPr>
          <p:nvPr/>
        </p:nvCxnSpPr>
        <p:spPr>
          <a:xfrm>
            <a:off x="6493445" y="2778938"/>
            <a:ext cx="443100" cy="6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2" name="Google Shape;912;p36"/>
          <p:cNvCxnSpPr>
            <a:stCxn id="880" idx="6"/>
            <a:endCxn id="801" idx="2"/>
          </p:cNvCxnSpPr>
          <p:nvPr/>
        </p:nvCxnSpPr>
        <p:spPr>
          <a:xfrm>
            <a:off x="6493445" y="2778938"/>
            <a:ext cx="443100" cy="193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3" name="Google Shape;913;p36"/>
          <p:cNvCxnSpPr>
            <a:stCxn id="880" idx="6"/>
            <a:endCxn id="802" idx="2"/>
          </p:cNvCxnSpPr>
          <p:nvPr/>
        </p:nvCxnSpPr>
        <p:spPr>
          <a:xfrm>
            <a:off x="6493445" y="2778938"/>
            <a:ext cx="443100" cy="38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4" name="Google Shape;914;p36"/>
          <p:cNvCxnSpPr>
            <a:stCxn id="880" idx="6"/>
            <a:endCxn id="803" idx="2"/>
          </p:cNvCxnSpPr>
          <p:nvPr/>
        </p:nvCxnSpPr>
        <p:spPr>
          <a:xfrm>
            <a:off x="6493445" y="2778938"/>
            <a:ext cx="443100" cy="56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5" name="Google Shape;915;p36"/>
          <p:cNvCxnSpPr>
            <a:stCxn id="881" idx="6"/>
            <a:endCxn id="796" idx="2"/>
          </p:cNvCxnSpPr>
          <p:nvPr/>
        </p:nvCxnSpPr>
        <p:spPr>
          <a:xfrm rot="10800000" flipH="1">
            <a:off x="6493502" y="1635242"/>
            <a:ext cx="442800" cy="1337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6" name="Google Shape;916;p36"/>
          <p:cNvCxnSpPr>
            <a:stCxn id="881" idx="6"/>
            <a:endCxn id="797" idx="2"/>
          </p:cNvCxnSpPr>
          <p:nvPr/>
        </p:nvCxnSpPr>
        <p:spPr>
          <a:xfrm rot="10800000" flipH="1">
            <a:off x="6493502" y="1821842"/>
            <a:ext cx="442800" cy="115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7" name="Google Shape;917;p36"/>
          <p:cNvCxnSpPr>
            <a:stCxn id="881" idx="6"/>
            <a:endCxn id="798" idx="2"/>
          </p:cNvCxnSpPr>
          <p:nvPr/>
        </p:nvCxnSpPr>
        <p:spPr>
          <a:xfrm rot="10800000" flipH="1">
            <a:off x="6493502" y="2008742"/>
            <a:ext cx="442800" cy="964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8" name="Google Shape;918;p36"/>
          <p:cNvCxnSpPr>
            <a:stCxn id="881" idx="6"/>
            <a:endCxn id="799" idx="2"/>
          </p:cNvCxnSpPr>
          <p:nvPr/>
        </p:nvCxnSpPr>
        <p:spPr>
          <a:xfrm rot="10800000" flipH="1">
            <a:off x="6493502" y="2195642"/>
            <a:ext cx="442800" cy="77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9" name="Google Shape;919;p36"/>
          <p:cNvCxnSpPr>
            <a:stCxn id="881" idx="6"/>
            <a:endCxn id="800" idx="2"/>
          </p:cNvCxnSpPr>
          <p:nvPr/>
        </p:nvCxnSpPr>
        <p:spPr>
          <a:xfrm rot="10800000" flipH="1">
            <a:off x="6493502" y="2785742"/>
            <a:ext cx="442800" cy="187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0" name="Google Shape;920;p36"/>
          <p:cNvCxnSpPr>
            <a:stCxn id="881" idx="6"/>
            <a:endCxn id="801" idx="2"/>
          </p:cNvCxnSpPr>
          <p:nvPr/>
        </p:nvCxnSpPr>
        <p:spPr>
          <a:xfrm rot="10800000" flipH="1">
            <a:off x="6493502" y="2972642"/>
            <a:ext cx="442800" cy="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1" name="Google Shape;921;p36"/>
          <p:cNvCxnSpPr>
            <a:stCxn id="881" idx="6"/>
            <a:endCxn id="802" idx="2"/>
          </p:cNvCxnSpPr>
          <p:nvPr/>
        </p:nvCxnSpPr>
        <p:spPr>
          <a:xfrm>
            <a:off x="6493502" y="2972942"/>
            <a:ext cx="442800" cy="186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2" name="Google Shape;922;p36"/>
          <p:cNvCxnSpPr>
            <a:stCxn id="881" idx="6"/>
            <a:endCxn id="803" idx="2"/>
          </p:cNvCxnSpPr>
          <p:nvPr/>
        </p:nvCxnSpPr>
        <p:spPr>
          <a:xfrm>
            <a:off x="6493502" y="2972942"/>
            <a:ext cx="442800" cy="373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3" name="Google Shape;923;p36"/>
          <p:cNvCxnSpPr/>
          <p:nvPr/>
        </p:nvCxnSpPr>
        <p:spPr>
          <a:xfrm>
            <a:off x="6954444" y="3553450"/>
            <a:ext cx="88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924" name="Google Shape;924;p36"/>
          <p:cNvCxnSpPr/>
          <p:nvPr/>
        </p:nvCxnSpPr>
        <p:spPr>
          <a:xfrm>
            <a:off x="8250117" y="3551956"/>
            <a:ext cx="267600" cy="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25" name="Google Shape;925;p36"/>
          <p:cNvSpPr/>
          <p:nvPr/>
        </p:nvSpPr>
        <p:spPr>
          <a:xfrm rot="5400000">
            <a:off x="7546452" y="1553150"/>
            <a:ext cx="29700" cy="348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6"/>
          <p:cNvSpPr/>
          <p:nvPr/>
        </p:nvSpPr>
        <p:spPr>
          <a:xfrm rot="5400000">
            <a:off x="7389810" y="1553150"/>
            <a:ext cx="29700" cy="34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6"/>
          <p:cNvSpPr/>
          <p:nvPr/>
        </p:nvSpPr>
        <p:spPr>
          <a:xfrm rot="5400000">
            <a:off x="7233168" y="1553150"/>
            <a:ext cx="29700" cy="348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6"/>
          <p:cNvSpPr/>
          <p:nvPr/>
        </p:nvSpPr>
        <p:spPr>
          <a:xfrm rot="5400000">
            <a:off x="7536664" y="3425690"/>
            <a:ext cx="29700" cy="348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6"/>
          <p:cNvSpPr/>
          <p:nvPr/>
        </p:nvSpPr>
        <p:spPr>
          <a:xfrm rot="5400000">
            <a:off x="7380022" y="3425690"/>
            <a:ext cx="29700" cy="34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6"/>
          <p:cNvSpPr/>
          <p:nvPr/>
        </p:nvSpPr>
        <p:spPr>
          <a:xfrm rot="5400000">
            <a:off x="7223380" y="3425690"/>
            <a:ext cx="29700" cy="348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6"/>
          <p:cNvSpPr txBox="1"/>
          <p:nvPr/>
        </p:nvSpPr>
        <p:spPr>
          <a:xfrm>
            <a:off x="6192263" y="3587386"/>
            <a:ext cx="48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layer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6"/>
          <p:cNvSpPr txBox="1"/>
          <p:nvPr/>
        </p:nvSpPr>
        <p:spPr>
          <a:xfrm>
            <a:off x="7102560" y="3558088"/>
            <a:ext cx="58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Hidden layer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6"/>
          <p:cNvSpPr txBox="1"/>
          <p:nvPr/>
        </p:nvSpPr>
        <p:spPr>
          <a:xfrm>
            <a:off x="8113314" y="3576276"/>
            <a:ext cx="54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layer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4" name="Google Shape;934;p36"/>
          <p:cNvCxnSpPr/>
          <p:nvPr/>
        </p:nvCxnSpPr>
        <p:spPr>
          <a:xfrm>
            <a:off x="6276793" y="3551956"/>
            <a:ext cx="267600" cy="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35" name="Google Shape;935;p36"/>
          <p:cNvSpPr/>
          <p:nvPr/>
        </p:nvSpPr>
        <p:spPr>
          <a:xfrm>
            <a:off x="8320167" y="2413493"/>
            <a:ext cx="178200" cy="150900"/>
          </a:xfrm>
          <a:prstGeom prst="ellipse">
            <a:avLst/>
          </a:prstGeom>
          <a:solidFill>
            <a:srgbClr val="FF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6" name="Google Shape;936;p36"/>
          <p:cNvCxnSpPr>
            <a:stCxn id="804" idx="6"/>
            <a:endCxn id="935" idx="2"/>
          </p:cNvCxnSpPr>
          <p:nvPr/>
        </p:nvCxnSpPr>
        <p:spPr>
          <a:xfrm>
            <a:off x="7853117" y="1636662"/>
            <a:ext cx="467100" cy="85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p36"/>
          <p:cNvCxnSpPr>
            <a:stCxn id="805" idx="6"/>
            <a:endCxn id="935" idx="2"/>
          </p:cNvCxnSpPr>
          <p:nvPr/>
        </p:nvCxnSpPr>
        <p:spPr>
          <a:xfrm>
            <a:off x="7853117" y="1823473"/>
            <a:ext cx="467100" cy="665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8" name="Google Shape;938;p36"/>
          <p:cNvCxnSpPr>
            <a:stCxn id="806" idx="6"/>
            <a:endCxn id="935" idx="2"/>
          </p:cNvCxnSpPr>
          <p:nvPr/>
        </p:nvCxnSpPr>
        <p:spPr>
          <a:xfrm>
            <a:off x="7853117" y="2010284"/>
            <a:ext cx="467100" cy="478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9" name="Google Shape;939;p36"/>
          <p:cNvCxnSpPr>
            <a:stCxn id="807" idx="6"/>
            <a:endCxn id="935" idx="2"/>
          </p:cNvCxnSpPr>
          <p:nvPr/>
        </p:nvCxnSpPr>
        <p:spPr>
          <a:xfrm>
            <a:off x="7853117" y="2197095"/>
            <a:ext cx="467100" cy="291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0" name="Google Shape;940;p36"/>
          <p:cNvCxnSpPr>
            <a:stCxn id="808" idx="6"/>
            <a:endCxn id="935" idx="2"/>
          </p:cNvCxnSpPr>
          <p:nvPr/>
        </p:nvCxnSpPr>
        <p:spPr>
          <a:xfrm rot="10800000" flipH="1">
            <a:off x="7853117" y="2488885"/>
            <a:ext cx="467100" cy="287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1" name="Google Shape;941;p36"/>
          <p:cNvCxnSpPr>
            <a:stCxn id="809" idx="6"/>
            <a:endCxn id="935" idx="2"/>
          </p:cNvCxnSpPr>
          <p:nvPr/>
        </p:nvCxnSpPr>
        <p:spPr>
          <a:xfrm rot="10800000" flipH="1">
            <a:off x="7853117" y="2489048"/>
            <a:ext cx="467100" cy="480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2" name="Google Shape;942;p36"/>
          <p:cNvCxnSpPr>
            <a:stCxn id="810" idx="6"/>
            <a:endCxn id="935" idx="2"/>
          </p:cNvCxnSpPr>
          <p:nvPr/>
        </p:nvCxnSpPr>
        <p:spPr>
          <a:xfrm rot="10800000" flipH="1">
            <a:off x="7853117" y="2488911"/>
            <a:ext cx="467100" cy="673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3" name="Google Shape;943;p36"/>
          <p:cNvCxnSpPr>
            <a:stCxn id="811" idx="6"/>
            <a:endCxn id="935" idx="2"/>
          </p:cNvCxnSpPr>
          <p:nvPr/>
        </p:nvCxnSpPr>
        <p:spPr>
          <a:xfrm rot="10800000" flipH="1">
            <a:off x="7853117" y="2489074"/>
            <a:ext cx="467100" cy="866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7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/>
              <a:t>Parameterisation of S(𝛼)</a:t>
            </a:r>
            <a:endParaRPr b="1"/>
          </a:p>
        </p:txBody>
      </p:sp>
      <p:pic>
        <p:nvPicPr>
          <p:cNvPr id="949" name="Google Shape;94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3088" y="2517396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935" y="2517398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6975" y="2517396"/>
            <a:ext cx="2861088" cy="2145816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39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53" name="Google Shape;953;p37"/>
          <p:cNvSpPr txBox="1"/>
          <p:nvPr/>
        </p:nvSpPr>
        <p:spPr>
          <a:xfrm>
            <a:off x="666300" y="1611225"/>
            <a:ext cx="78114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With the help of the </a:t>
            </a:r>
            <a:r>
              <a:rPr lang="en" sz="1400" b="0" i="1" u="none" strike="noStrike" cap="none">
                <a:solidFill>
                  <a:srgbClr val="434343"/>
                </a:solidFill>
                <a:latin typeface="Courier New"/>
                <a:ea typeface="Courier New"/>
                <a:cs typeface="Courier New"/>
                <a:sym typeface="Courier New"/>
              </a:rPr>
              <a:t>holdout_set</a:t>
            </a:r>
            <a:r>
              <a:rPr lang="en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for we get values of S and B for each NP in each bin.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 polynomial function is used to fit them. This function is later used in the NLL formalism</a:t>
            </a: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a92bc32244_0_71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307" name="Google Shape;307;g3a92bc32244_0_71"/>
          <p:cNvCxnSpPr/>
          <p:nvPr/>
        </p:nvCxnSpPr>
        <p:spPr>
          <a:xfrm rot="10800000">
            <a:off x="1280104" y="2163157"/>
            <a:ext cx="754200" cy="9651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g3a92bc32244_0_71"/>
          <p:cNvCxnSpPr/>
          <p:nvPr/>
        </p:nvCxnSpPr>
        <p:spPr>
          <a:xfrm rot="10800000" flipH="1">
            <a:off x="2034304" y="2789557"/>
            <a:ext cx="1194000" cy="3387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9" name="Google Shape;309;g3a92bc32244_0_71"/>
          <p:cNvCxnSpPr/>
          <p:nvPr/>
        </p:nvCxnSpPr>
        <p:spPr>
          <a:xfrm rot="10800000" flipH="1">
            <a:off x="2034304" y="1999057"/>
            <a:ext cx="526200" cy="112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10" name="Google Shape;310;g3a92bc32244_0_71"/>
          <p:cNvSpPr txBox="1"/>
          <p:nvPr/>
        </p:nvSpPr>
        <p:spPr>
          <a:xfrm>
            <a:off x="2380175" y="1520475"/>
            <a:ext cx="5487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MET</a:t>
            </a:r>
            <a:endParaRPr sz="1200" b="1">
              <a:solidFill>
                <a:srgbClr val="595959"/>
              </a:solidFill>
            </a:endParaRPr>
          </a:p>
        </p:txBody>
      </p:sp>
      <p:sp>
        <p:nvSpPr>
          <p:cNvPr id="311" name="Google Shape;311;g3a92bc32244_0_71"/>
          <p:cNvSpPr txBox="1"/>
          <p:nvPr/>
        </p:nvSpPr>
        <p:spPr>
          <a:xfrm>
            <a:off x="2335951" y="3883175"/>
            <a:ext cx="141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2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2" name="Google Shape;312;g3a92bc32244_0_71"/>
          <p:cNvSpPr txBox="1"/>
          <p:nvPr/>
        </p:nvSpPr>
        <p:spPr>
          <a:xfrm>
            <a:off x="177450" y="4359571"/>
            <a:ext cx="10764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2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3" name="Google Shape;313;g3a92bc32244_0_71"/>
          <p:cNvSpPr txBox="1"/>
          <p:nvPr/>
        </p:nvSpPr>
        <p:spPr>
          <a:xfrm>
            <a:off x="3330632" y="2558221"/>
            <a:ext cx="42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lep</a:t>
            </a:r>
            <a:endParaRPr sz="1600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14" name="Google Shape;314;g3a92bc32244_0_71"/>
          <p:cNvSpPr txBox="1"/>
          <p:nvPr/>
        </p:nvSpPr>
        <p:spPr>
          <a:xfrm>
            <a:off x="778905" y="1782375"/>
            <a:ext cx="52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sz="1600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15" name="Google Shape;315;g3a92bc32244_0_71"/>
          <p:cNvSpPr/>
          <p:nvPr/>
        </p:nvSpPr>
        <p:spPr>
          <a:xfrm rot="1435502">
            <a:off x="1003504" y="4194794"/>
            <a:ext cx="559253" cy="314364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6" name="Google Shape;316;g3a92bc32244_0_71"/>
          <p:cNvCxnSpPr>
            <a:stCxn id="315" idx="2"/>
            <a:endCxn id="317" idx="0"/>
          </p:cNvCxnSpPr>
          <p:nvPr/>
        </p:nvCxnSpPr>
        <p:spPr>
          <a:xfrm rot="10800000" flipH="1">
            <a:off x="1027530" y="3128276"/>
            <a:ext cx="1006800" cy="1110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g3a92bc32244_0_71"/>
          <p:cNvCxnSpPr>
            <a:stCxn id="315" idx="6"/>
            <a:endCxn id="317" idx="0"/>
          </p:cNvCxnSpPr>
          <p:nvPr/>
        </p:nvCxnSpPr>
        <p:spPr>
          <a:xfrm rot="10800000" flipH="1">
            <a:off x="1538730" y="3128276"/>
            <a:ext cx="495300" cy="1337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g3a92bc32244_0_71"/>
          <p:cNvSpPr/>
          <p:nvPr/>
        </p:nvSpPr>
        <p:spPr>
          <a:xfrm rot="-2665684">
            <a:off x="2725052" y="3597174"/>
            <a:ext cx="361279" cy="208231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0" name="Google Shape;320;g3a92bc32244_0_71"/>
          <p:cNvCxnSpPr/>
          <p:nvPr/>
        </p:nvCxnSpPr>
        <p:spPr>
          <a:xfrm rot="10800000">
            <a:off x="2034337" y="3128171"/>
            <a:ext cx="742500" cy="69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g3a92bc32244_0_71"/>
          <p:cNvCxnSpPr>
            <a:stCxn id="319" idx="6"/>
            <a:endCxn id="317" idx="0"/>
          </p:cNvCxnSpPr>
          <p:nvPr/>
        </p:nvCxnSpPr>
        <p:spPr>
          <a:xfrm rot="10800000">
            <a:off x="2034192" y="3128140"/>
            <a:ext cx="1000500" cy="44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g3a92bc32244_0_71"/>
          <p:cNvSpPr txBox="1">
            <a:spLocks noGrp="1"/>
          </p:cNvSpPr>
          <p:nvPr>
            <p:ph type="body" idx="1"/>
          </p:nvPr>
        </p:nvSpPr>
        <p:spPr>
          <a:xfrm>
            <a:off x="3753750" y="1845838"/>
            <a:ext cx="5310000" cy="18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Neutrinos can’t be measured in ATLAS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Classification of Signal and background is difficult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of ML help us improve signal significance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3a92bc32244_0_7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- ML in HEP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8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01395A"/>
                </a:solidFill>
              </a:rPr>
              <a:t>Parameterisation of B(alpha)</a:t>
            </a:r>
            <a:endParaRPr>
              <a:solidFill>
                <a:srgbClr val="01395A"/>
              </a:solidFill>
            </a:endParaRPr>
          </a:p>
        </p:txBody>
      </p:sp>
      <p:pic>
        <p:nvPicPr>
          <p:cNvPr id="959" name="Google Shape;95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550" y="636721"/>
            <a:ext cx="2861088" cy="214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9550" y="2875546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8698" y="583960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8688" y="2875546"/>
            <a:ext cx="2861088" cy="2145816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3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964" name="Google Shape;964;p3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01395A"/>
                </a:solidFill>
              </a:rPr>
              <a:t>Profile μ and 𝛼 simultaneously</a:t>
            </a:r>
            <a:endParaRPr sz="2300" b="1">
              <a:solidFill>
                <a:srgbClr val="01395A"/>
              </a:solidFill>
            </a:endParaRPr>
          </a:p>
        </p:txBody>
      </p:sp>
      <p:sp>
        <p:nvSpPr>
          <p:cNvPr id="970" name="Google Shape;970;p3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971" name="Google Shape;971;p39"/>
          <p:cNvSpPr txBox="1"/>
          <p:nvPr/>
        </p:nvSpPr>
        <p:spPr>
          <a:xfrm>
            <a:off x="666300" y="3740225"/>
            <a:ext cx="78114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 here is the likelihood estimator which depends on μ and 𝛼, where  </a:t>
            </a:r>
            <a:r>
              <a:rPr lang="en" sz="1700" b="0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𝛼</a:t>
            </a:r>
            <a:r>
              <a:rPr lang="en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is a vector of 5 NP thus the μ at which L is maximum or </a:t>
            </a:r>
            <a:r>
              <a:rPr lang="en" sz="17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en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is minimum is the predicted μ,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888" y="1460250"/>
            <a:ext cx="7258231" cy="21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3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911b708bd9_0_2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in Particle Physics</a:t>
            </a:r>
            <a:endParaRPr/>
          </a:p>
        </p:txBody>
      </p:sp>
      <p:pic>
        <p:nvPicPr>
          <p:cNvPr id="979" name="Google Shape;979;g3911b708bd9_0_2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835" y="1264665"/>
            <a:ext cx="7424242" cy="3252215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3911b708bd9_0_22"/>
          <p:cNvSpPr txBox="1"/>
          <p:nvPr/>
        </p:nvSpPr>
        <p:spPr>
          <a:xfrm>
            <a:off x="6855708" y="4482207"/>
            <a:ext cx="16095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14"/>
              <a:buFont typeface="Arial"/>
              <a:buNone/>
            </a:pPr>
            <a:r>
              <a:rPr lang="en" sz="714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Adapted from: R. Winterhalder</a:t>
            </a:r>
            <a:endParaRPr sz="714" b="0" i="0" u="none" strike="noStrike" cap="non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g3911b708bd9_0_22"/>
          <p:cNvSpPr txBox="1"/>
          <p:nvPr/>
        </p:nvSpPr>
        <p:spPr>
          <a:xfrm>
            <a:off x="457740" y="2431477"/>
            <a:ext cx="17700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1965"/>
              <a:buFont typeface="Helvetica Neue"/>
              <a:buNone/>
            </a:pPr>
            <a:endParaRPr sz="1964" b="1" i="0" u="none" strike="noStrike" cap="none">
              <a:solidFill>
                <a:srgbClr val="FFF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2" name="Google Shape;982;g3911b708bd9_0_2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42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911b708bd9_0_3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Bias and Uncertainty in Physics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8" name="Google Shape;988;g3911b708bd9_0_3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010" y="923654"/>
            <a:ext cx="7424242" cy="3252215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g3911b708bd9_0_30"/>
          <p:cNvSpPr/>
          <p:nvPr/>
        </p:nvSpPr>
        <p:spPr>
          <a:xfrm>
            <a:off x="298378" y="2099311"/>
            <a:ext cx="2154000" cy="797100"/>
          </a:xfrm>
          <a:prstGeom prst="roundRect">
            <a:avLst>
              <a:gd name="adj" fmla="val 15000"/>
            </a:avLst>
          </a:prstGeom>
          <a:solidFill>
            <a:srgbClr val="212121">
              <a:alpha val="95690"/>
            </a:srgbClr>
          </a:solidFill>
          <a:ln>
            <a:noFill/>
          </a:ln>
        </p:spPr>
        <p:txBody>
          <a:bodyPr spcFirstLastPara="1" wrap="square" lIns="30225" tIns="30225" rIns="30225" bIns="30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40"/>
              <a:buFont typeface="Calibri"/>
              <a:buNone/>
            </a:pPr>
            <a:r>
              <a:rPr lang="en" sz="213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Systematic uncertainties</a:t>
            </a:r>
            <a:endParaRPr sz="936"/>
          </a:p>
        </p:txBody>
      </p:sp>
      <p:sp>
        <p:nvSpPr>
          <p:cNvPr id="990" name="Google Shape;990;g3911b708bd9_0_30"/>
          <p:cNvSpPr/>
          <p:nvPr/>
        </p:nvSpPr>
        <p:spPr>
          <a:xfrm>
            <a:off x="5028133" y="839288"/>
            <a:ext cx="880500" cy="1084200"/>
          </a:xfrm>
          <a:prstGeom prst="rect">
            <a:avLst/>
          </a:prstGeom>
          <a:solidFill>
            <a:srgbClr val="FF2600">
              <a:alpha val="29800"/>
            </a:srgbClr>
          </a:solidFill>
          <a:ln w="33975" cap="flat" cmpd="sng">
            <a:solidFill>
              <a:srgbClr val="FF2600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30225" tIns="30225" rIns="30225" bIns="30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5"/>
              <a:buFont typeface="Helvetica Neue"/>
              <a:buNone/>
            </a:pPr>
            <a:endParaRPr sz="190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g3911b708bd9_0_30"/>
          <p:cNvSpPr/>
          <p:nvPr/>
        </p:nvSpPr>
        <p:spPr>
          <a:xfrm>
            <a:off x="1360817" y="3076903"/>
            <a:ext cx="2730600" cy="1048500"/>
          </a:xfrm>
          <a:prstGeom prst="rect">
            <a:avLst/>
          </a:prstGeom>
          <a:solidFill>
            <a:srgbClr val="942192">
              <a:alpha val="29800"/>
            </a:srgbClr>
          </a:solidFill>
          <a:ln w="33975" cap="flat" cmpd="sng">
            <a:solidFill>
              <a:srgbClr val="942192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30225" tIns="30225" rIns="30225" bIns="30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5"/>
              <a:buFont typeface="Helvetica Neue"/>
              <a:buNone/>
            </a:pPr>
            <a:endParaRPr sz="190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g3911b708bd9_0_30"/>
          <p:cNvSpPr/>
          <p:nvPr/>
        </p:nvSpPr>
        <p:spPr>
          <a:xfrm>
            <a:off x="5028133" y="3076903"/>
            <a:ext cx="880500" cy="1048500"/>
          </a:xfrm>
          <a:prstGeom prst="rect">
            <a:avLst/>
          </a:prstGeom>
          <a:solidFill>
            <a:srgbClr val="942192">
              <a:alpha val="29800"/>
            </a:srgbClr>
          </a:solidFill>
          <a:ln w="33975" cap="flat" cmpd="sng">
            <a:solidFill>
              <a:srgbClr val="942192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30225" tIns="30225" rIns="30225" bIns="30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5"/>
              <a:buFont typeface="Helvetica Neue"/>
              <a:buNone/>
            </a:pPr>
            <a:endParaRPr sz="190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g3911b708bd9_0_30"/>
          <p:cNvSpPr txBox="1"/>
          <p:nvPr/>
        </p:nvSpPr>
        <p:spPr>
          <a:xfrm>
            <a:off x="5090311" y="890556"/>
            <a:ext cx="791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594"/>
              <a:buFont typeface="Arial"/>
              <a:buNone/>
            </a:pPr>
            <a:r>
              <a:rPr lang="en" sz="595" b="1" i="0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Calibration</a:t>
            </a:r>
            <a:endParaRPr sz="936"/>
          </a:p>
        </p:txBody>
      </p:sp>
      <p:sp>
        <p:nvSpPr>
          <p:cNvPr id="994" name="Google Shape;994;g3911b708bd9_0_30"/>
          <p:cNvSpPr txBox="1"/>
          <p:nvPr/>
        </p:nvSpPr>
        <p:spPr>
          <a:xfrm>
            <a:off x="5060724" y="3129478"/>
            <a:ext cx="791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594"/>
              <a:buFont typeface="Arial"/>
              <a:buNone/>
            </a:pPr>
            <a:r>
              <a:rPr lang="en" sz="595" b="1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rPr>
              <a:t>Jet tagging</a:t>
            </a:r>
            <a:endParaRPr sz="936"/>
          </a:p>
        </p:txBody>
      </p:sp>
      <p:sp>
        <p:nvSpPr>
          <p:cNvPr id="995" name="Google Shape;995;g3911b708bd9_0_30"/>
          <p:cNvSpPr txBox="1"/>
          <p:nvPr/>
        </p:nvSpPr>
        <p:spPr>
          <a:xfrm>
            <a:off x="2521123" y="3129454"/>
            <a:ext cx="104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594"/>
              <a:buFont typeface="Arial"/>
              <a:buNone/>
            </a:pPr>
            <a:r>
              <a:rPr lang="en" sz="595" b="1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rPr>
              <a:t>Event generation</a:t>
            </a:r>
            <a:endParaRPr sz="936"/>
          </a:p>
        </p:txBody>
      </p:sp>
      <p:sp>
        <p:nvSpPr>
          <p:cNvPr id="996" name="Google Shape;996;g3911b708bd9_0_30"/>
          <p:cNvSpPr txBox="1"/>
          <p:nvPr/>
        </p:nvSpPr>
        <p:spPr>
          <a:xfrm>
            <a:off x="6855708" y="4227922"/>
            <a:ext cx="16095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14"/>
              <a:buFont typeface="Arial"/>
              <a:buNone/>
            </a:pPr>
            <a:r>
              <a:rPr lang="en" sz="714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Adapted from: R. Winterhalder</a:t>
            </a:r>
            <a:endParaRPr sz="714" b="0" i="0" u="none" strike="noStrike" cap="non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7" name="Google Shape;997;g3911b708bd9_0_30"/>
          <p:cNvCxnSpPr/>
          <p:nvPr/>
        </p:nvCxnSpPr>
        <p:spPr>
          <a:xfrm flipH="1">
            <a:off x="2245350" y="1911765"/>
            <a:ext cx="2831100" cy="586200"/>
          </a:xfrm>
          <a:prstGeom prst="straightConnector1">
            <a:avLst/>
          </a:prstGeom>
          <a:noFill/>
          <a:ln w="25475" cap="flat" cmpd="sng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998" name="Google Shape;998;g3911b708bd9_0_30"/>
          <p:cNvCxnSpPr/>
          <p:nvPr/>
        </p:nvCxnSpPr>
        <p:spPr>
          <a:xfrm rot="10800000">
            <a:off x="2260279" y="2755922"/>
            <a:ext cx="2793900" cy="483600"/>
          </a:xfrm>
          <a:prstGeom prst="straightConnector1">
            <a:avLst/>
          </a:prstGeom>
          <a:noFill/>
          <a:ln w="25475" cap="flat" cmpd="sng">
            <a:solidFill>
              <a:srgbClr val="7030A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999" name="Google Shape;999;g3911b708bd9_0_30"/>
          <p:cNvCxnSpPr>
            <a:stCxn id="991" idx="0"/>
          </p:cNvCxnSpPr>
          <p:nvPr/>
        </p:nvCxnSpPr>
        <p:spPr>
          <a:xfrm rot="10800000">
            <a:off x="2072717" y="2781403"/>
            <a:ext cx="653400" cy="295500"/>
          </a:xfrm>
          <a:prstGeom prst="straightConnector1">
            <a:avLst/>
          </a:prstGeom>
          <a:noFill/>
          <a:ln w="25475" cap="flat" cmpd="sng">
            <a:solidFill>
              <a:srgbClr val="7030A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1000" name="Google Shape;1000;g3911b708bd9_0_30"/>
          <p:cNvSpPr txBox="1"/>
          <p:nvPr/>
        </p:nvSpPr>
        <p:spPr>
          <a:xfrm>
            <a:off x="474725" y="4374125"/>
            <a:ext cx="8496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Differences between simulation and data can bias measurements 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g3911b708bd9_0_3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43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g3aa0ccea6c9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174" y="1318219"/>
            <a:ext cx="1101161" cy="11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g3aa0ccea6c9_0_18"/>
          <p:cNvPicPr preferRelativeResize="0"/>
          <p:nvPr/>
        </p:nvPicPr>
        <p:blipFill rotWithShape="1">
          <a:blip r:embed="rId4">
            <a:alphaModFix/>
          </a:blip>
          <a:srcRect l="2459" t="47169" r="67176" b="4120"/>
          <a:stretch/>
        </p:blipFill>
        <p:spPr>
          <a:xfrm>
            <a:off x="2017150" y="1469354"/>
            <a:ext cx="1105189" cy="103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3aa0ccea6c9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6661" y="1429403"/>
            <a:ext cx="1394930" cy="115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3aa0ccea6c9_0_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2328" y="1328477"/>
            <a:ext cx="1764394" cy="105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3aa0ccea6c9_0_18" descr="Mayall-modified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46255" y="1240754"/>
            <a:ext cx="1497746" cy="110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g3aa0ccea6c9_0_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14210" y="1429403"/>
            <a:ext cx="1048348" cy="69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g3aa0ccea6c9_0_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29759" y="1328477"/>
            <a:ext cx="1139420" cy="983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3" name="Google Shape;1013;g3aa0ccea6c9_0_18"/>
          <p:cNvCxnSpPr/>
          <p:nvPr/>
        </p:nvCxnSpPr>
        <p:spPr>
          <a:xfrm>
            <a:off x="1915464" y="1137950"/>
            <a:ext cx="1998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</p:cxnSp>
      <p:cxnSp>
        <p:nvCxnSpPr>
          <p:cNvPr id="1014" name="Google Shape;1014;g3aa0ccea6c9_0_18"/>
          <p:cNvCxnSpPr/>
          <p:nvPr/>
        </p:nvCxnSpPr>
        <p:spPr>
          <a:xfrm rot="10800000">
            <a:off x="4774545" y="1137823"/>
            <a:ext cx="3579600" cy="7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</p:cxnSp>
      <p:sp>
        <p:nvSpPr>
          <p:cNvPr id="1015" name="Google Shape;1015;g3aa0ccea6c9_0_18"/>
          <p:cNvSpPr/>
          <p:nvPr/>
        </p:nvSpPr>
        <p:spPr>
          <a:xfrm>
            <a:off x="6020713" y="3424850"/>
            <a:ext cx="3060000" cy="141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Exp/Obs  reconstruction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6" name="Google Shape;1016;g3aa0ccea6c9_0_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6841" y="2549482"/>
            <a:ext cx="941767" cy="77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g3aa0ccea6c9_0_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23417" y="2320882"/>
            <a:ext cx="1649117" cy="106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g3aa0ccea6c9_0_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36412" y="2275662"/>
            <a:ext cx="792753" cy="113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g3aa0ccea6c9_0_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52319" y="2510145"/>
            <a:ext cx="1443624" cy="83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g3aa0ccea6c9_0_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300" y="2085357"/>
            <a:ext cx="1764400" cy="1767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3aa0ccea6c9_0_1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1022" name="Google Shape;1022;g3aa0ccea6c9_0_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79545" y="2388161"/>
            <a:ext cx="1293936" cy="1036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g3aa0ccea6c9_0_18"/>
          <p:cNvSpPr txBox="1">
            <a:spLocks noGrp="1"/>
          </p:cNvSpPr>
          <p:nvPr>
            <p:ph type="title"/>
          </p:nvPr>
        </p:nvSpPr>
        <p:spPr>
          <a:xfrm>
            <a:off x="1038125" y="12750"/>
            <a:ext cx="81060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Bias and Uncertainty in Physics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24" name="Google Shape;1024;g3aa0ccea6c9_0_18"/>
          <p:cNvSpPr txBox="1"/>
          <p:nvPr/>
        </p:nvSpPr>
        <p:spPr>
          <a:xfrm>
            <a:off x="474725" y="4119850"/>
            <a:ext cx="8497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Differences between simulation and data can bias measurements 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0"/>
          <p:cNvSpPr/>
          <p:nvPr/>
        </p:nvSpPr>
        <p:spPr>
          <a:xfrm>
            <a:off x="-12900" y="0"/>
            <a:ext cx="9169800" cy="32709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3rd Place Solution </a:t>
            </a:r>
            <a:endParaRPr sz="32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Decision-Tree Aggregated Features</a:t>
            </a:r>
            <a:endParaRPr sz="32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and Hybrid Bin-Classifier/Quantile-Regressor</a:t>
            </a:r>
            <a:endParaRPr sz="32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40"/>
          <p:cNvSpPr txBox="1"/>
          <p:nvPr/>
        </p:nvSpPr>
        <p:spPr>
          <a:xfrm>
            <a:off x="5828525" y="3570500"/>
            <a:ext cx="3341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Yota Hashizume (hzume)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1031;p40" title="IMG_0218.jpg"/>
          <p:cNvPicPr preferRelativeResize="0"/>
          <p:nvPr/>
        </p:nvPicPr>
        <p:blipFill rotWithShape="1">
          <a:blip r:embed="rId3">
            <a:alphaModFix/>
          </a:blip>
          <a:srcRect l="10318" t="15256" r="65212" b="36781"/>
          <a:stretch/>
        </p:blipFill>
        <p:spPr>
          <a:xfrm>
            <a:off x="-26150" y="3270850"/>
            <a:ext cx="1435924" cy="187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Overview</a:t>
            </a:r>
            <a:endParaRPr/>
          </a:p>
        </p:txBody>
      </p:sp>
      <p:pic>
        <p:nvPicPr>
          <p:cNvPr id="1037" name="Google Shape;103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1376" y="1103400"/>
            <a:ext cx="4666174" cy="33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1"/>
          <p:cNvSpPr txBox="1"/>
          <p:nvPr/>
        </p:nvSpPr>
        <p:spPr>
          <a:xfrm>
            <a:off x="130075" y="953950"/>
            <a:ext cx="4181400" cy="3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2-stage, GPU-free GBDT-based model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stage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Aggregated features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2 models (①,②)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 stage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 68% confidence interval by using aggregated features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2 models (③,④) and merged their outputs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41"/>
          <p:cNvSpPr/>
          <p:nvPr/>
        </p:nvSpPr>
        <p:spPr>
          <a:xfrm>
            <a:off x="130075" y="4460575"/>
            <a:ext cx="884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https://indico.cern.ch/event/1523250/contributions/6456344/attachments/3070079/5431138/higgsml-3rd-place.pdf</a:t>
            </a:r>
            <a:endParaRPr sz="13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911b708bd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174" y="1318219"/>
            <a:ext cx="1101161" cy="11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911b708bd9_0_0"/>
          <p:cNvPicPr preferRelativeResize="0"/>
          <p:nvPr/>
        </p:nvPicPr>
        <p:blipFill rotWithShape="1">
          <a:blip r:embed="rId4">
            <a:alphaModFix/>
          </a:blip>
          <a:srcRect l="2459" t="47169" r="67176" b="4120"/>
          <a:stretch/>
        </p:blipFill>
        <p:spPr>
          <a:xfrm>
            <a:off x="2017150" y="1469354"/>
            <a:ext cx="1105189" cy="103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911b708bd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6661" y="1429403"/>
            <a:ext cx="1394930" cy="115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911b708bd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2328" y="1328477"/>
            <a:ext cx="1764394" cy="105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911b708bd9_0_0" descr="Mayall-modified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46255" y="1240754"/>
            <a:ext cx="1497746" cy="110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911b708bd9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14210" y="1429403"/>
            <a:ext cx="1048348" cy="69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911b708bd9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29759" y="1328477"/>
            <a:ext cx="1139420" cy="983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g3911b708bd9_0_0"/>
          <p:cNvCxnSpPr/>
          <p:nvPr/>
        </p:nvCxnSpPr>
        <p:spPr>
          <a:xfrm>
            <a:off x="1915464" y="1137950"/>
            <a:ext cx="1998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</p:cxnSp>
      <p:cxnSp>
        <p:nvCxnSpPr>
          <p:cNvPr id="336" name="Google Shape;336;g3911b708bd9_0_0"/>
          <p:cNvCxnSpPr/>
          <p:nvPr/>
        </p:nvCxnSpPr>
        <p:spPr>
          <a:xfrm rot="10800000">
            <a:off x="4774545" y="1137823"/>
            <a:ext cx="3579600" cy="7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</p:cxnSp>
      <p:sp>
        <p:nvSpPr>
          <p:cNvPr id="337" name="Google Shape;337;g3911b708bd9_0_0"/>
          <p:cNvSpPr/>
          <p:nvPr/>
        </p:nvSpPr>
        <p:spPr>
          <a:xfrm>
            <a:off x="6020713" y="3424850"/>
            <a:ext cx="3060000" cy="141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Exp/Obs  reconstruction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3911b708bd9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6841" y="2549482"/>
            <a:ext cx="941767" cy="77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911b708bd9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23417" y="2320882"/>
            <a:ext cx="1649117" cy="106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911b708bd9_0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36412" y="2275662"/>
            <a:ext cx="792753" cy="113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911b708bd9_0_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52319" y="2510145"/>
            <a:ext cx="1443624" cy="83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911b708bd9_0_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1300" y="2085357"/>
            <a:ext cx="1764400" cy="1767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911b708bd9_0_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44" name="Google Shape;344;g3911b708bd9_0_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79545" y="2388161"/>
            <a:ext cx="1293936" cy="103668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911b708bd9_0_0"/>
          <p:cNvSpPr txBox="1">
            <a:spLocks noGrp="1"/>
          </p:cNvSpPr>
          <p:nvPr>
            <p:ph type="title"/>
          </p:nvPr>
        </p:nvSpPr>
        <p:spPr>
          <a:xfrm>
            <a:off x="1038125" y="12750"/>
            <a:ext cx="81060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Bias and Uncertainty in Physics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46" name="Google Shape;346;g3911b708bd9_0_0"/>
          <p:cNvSpPr txBox="1"/>
          <p:nvPr/>
        </p:nvSpPr>
        <p:spPr>
          <a:xfrm>
            <a:off x="474725" y="4119850"/>
            <a:ext cx="8497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Differences between simulation and data can bias measurements 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7e4d9d0893_1_76"/>
          <p:cNvSpPr txBox="1">
            <a:spLocks noGrp="1"/>
          </p:cNvSpPr>
          <p:nvPr>
            <p:ph type="body" idx="1"/>
          </p:nvPr>
        </p:nvSpPr>
        <p:spPr>
          <a:xfrm>
            <a:off x="283650" y="871775"/>
            <a:ext cx="85767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ML methods in HEP are often trained based on simulation which has estimated systematic uncertainties (“Z”)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These are then applied in data with the different detector state Z=? </a:t>
            </a:r>
            <a:endParaRPr sz="1500"/>
          </a:p>
        </p:txBody>
      </p:sp>
      <p:sp>
        <p:nvSpPr>
          <p:cNvPr id="352" name="Google Shape;352;g37e4d9d0893_1_76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Bias and Uncertainty in ML in HEP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53" name="Google Shape;353;g37e4d9d0893_1_76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54" name="Google Shape;354;g37e4d9d0893_1_76"/>
          <p:cNvSpPr txBox="1"/>
          <p:nvPr/>
        </p:nvSpPr>
        <p:spPr>
          <a:xfrm>
            <a:off x="283650" y="2746374"/>
            <a:ext cx="8576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Common baseline approach: Train classifier on nominal data (e.g. Z=1) and estimate uncertainties with alternate simulations. Shift Z and look at impact or perform ful</a:t>
            </a: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 profile likelihood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5" name="Google Shape;355;g37e4d9d0893_1_76"/>
          <p:cNvGrpSpPr/>
          <p:nvPr/>
        </p:nvGrpSpPr>
        <p:grpSpPr>
          <a:xfrm>
            <a:off x="2176846" y="1878111"/>
            <a:ext cx="4397917" cy="738741"/>
            <a:chOff x="0" y="-561814"/>
            <a:chExt cx="11727779" cy="1969976"/>
          </a:xfrm>
        </p:grpSpPr>
        <p:grpSp>
          <p:nvGrpSpPr>
            <p:cNvPr id="356" name="Google Shape;356;g37e4d9d0893_1_76"/>
            <p:cNvGrpSpPr/>
            <p:nvPr/>
          </p:nvGrpSpPr>
          <p:grpSpPr>
            <a:xfrm>
              <a:off x="0" y="-561814"/>
              <a:ext cx="11727779" cy="1672823"/>
              <a:chOff x="0" y="-561814"/>
              <a:chExt cx="11727779" cy="1672823"/>
            </a:xfrm>
          </p:grpSpPr>
          <p:sp>
            <p:nvSpPr>
              <p:cNvPr id="357" name="Google Shape;357;g37e4d9d0893_1_76"/>
              <p:cNvSpPr/>
              <p:nvPr/>
            </p:nvSpPr>
            <p:spPr>
              <a:xfrm>
                <a:off x="0" y="-518591"/>
                <a:ext cx="2482800" cy="16296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tile tx="0" ty="0" sx="99996" sy="99996" flip="none" algn="tl"/>
              </a:blipFill>
              <a:ln>
                <a:noFill/>
              </a:ln>
              <a:effectLst>
                <a:outerShdw blurRad="38100" dist="25400" dir="5400000" rotWithShape="0">
                  <a:srgbClr val="000000">
                    <a:alpha val="49019"/>
                  </a:srgbClr>
                </a:outerShdw>
              </a:effectLst>
            </p:spPr>
            <p:txBody>
              <a:bodyPr spcFirstLastPara="1" wrap="square" lIns="19050" tIns="19050" rIns="19050" bIns="1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Simulation with Z = 1.0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37e4d9d0893_1_76"/>
              <p:cNvSpPr/>
              <p:nvPr/>
            </p:nvSpPr>
            <p:spPr>
              <a:xfrm>
                <a:off x="9244979" y="-561814"/>
                <a:ext cx="2482800" cy="1629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9019"/>
                  </a:srgbClr>
                </a:outerShdw>
              </a:effectLst>
            </p:spPr>
            <p:txBody>
              <a:bodyPr spcFirstLastPara="1" wrap="square" lIns="19050" tIns="19050" rIns="19050" bIns="1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Data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with Z = ?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g37e4d9d0893_1_76"/>
              <p:cNvSpPr/>
              <p:nvPr/>
            </p:nvSpPr>
            <p:spPr>
              <a:xfrm>
                <a:off x="2659566" y="-478608"/>
                <a:ext cx="6244722" cy="108122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6345" extrusionOk="0">
                    <a:moveTo>
                      <a:pt x="0" y="16345"/>
                    </a:moveTo>
                    <a:cubicBezTo>
                      <a:pt x="3510" y="-3394"/>
                      <a:pt x="10710" y="-5255"/>
                      <a:pt x="21600" y="10763"/>
                    </a:cubicBezTo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4275" tIns="17150" rIns="34275" bIns="1715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Helvetica Neue Light"/>
                  <a:buNone/>
                </a:pPr>
                <a:endParaRPr sz="19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grpSp>
          <p:nvGrpSpPr>
            <p:cNvPr id="360" name="Google Shape;360;g37e4d9d0893_1_76"/>
            <p:cNvGrpSpPr/>
            <p:nvPr/>
          </p:nvGrpSpPr>
          <p:grpSpPr>
            <a:xfrm>
              <a:off x="2773045" y="26288"/>
              <a:ext cx="5799011" cy="1381874"/>
              <a:chOff x="-1" y="-561814"/>
              <a:chExt cx="5799011" cy="1381874"/>
            </a:xfrm>
          </p:grpSpPr>
          <p:sp>
            <p:nvSpPr>
              <p:cNvPr id="361" name="Google Shape;361;g37e4d9d0893_1_76"/>
              <p:cNvSpPr txBox="1"/>
              <p:nvPr/>
            </p:nvSpPr>
            <p:spPr>
              <a:xfrm>
                <a:off x="-1" y="265960"/>
                <a:ext cx="926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050" tIns="19050" rIns="19050" bIns="1905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Helvetica Neue Light"/>
                  <a:buNone/>
                </a:pPr>
                <a:r>
                  <a:rPr lang="en" sz="1100" b="0" i="0" u="none" strike="noStrike" cap="none">
                    <a:solidFill>
                      <a:schemeClr val="accent1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Train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g37e4d9d0893_1_76"/>
              <p:cNvSpPr txBox="1"/>
              <p:nvPr/>
            </p:nvSpPr>
            <p:spPr>
              <a:xfrm>
                <a:off x="4689910" y="-561814"/>
                <a:ext cx="1109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050" tIns="19050" rIns="19050" bIns="1905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Helvetica Neue Light"/>
                  <a:buNone/>
                </a:pPr>
                <a:r>
                  <a:rPr lang="en" sz="11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Apply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3" name="Google Shape;363;g37e4d9d0893_1_76"/>
          <p:cNvGrpSpPr/>
          <p:nvPr/>
        </p:nvGrpSpPr>
        <p:grpSpPr>
          <a:xfrm>
            <a:off x="748347" y="3356065"/>
            <a:ext cx="7645218" cy="1419553"/>
            <a:chOff x="-2" y="-77209"/>
            <a:chExt cx="20387248" cy="3785474"/>
          </a:xfrm>
        </p:grpSpPr>
        <p:grpSp>
          <p:nvGrpSpPr>
            <p:cNvPr id="364" name="Google Shape;364;g37e4d9d0893_1_76"/>
            <p:cNvGrpSpPr/>
            <p:nvPr/>
          </p:nvGrpSpPr>
          <p:grpSpPr>
            <a:xfrm>
              <a:off x="-2" y="-77209"/>
              <a:ext cx="12432278" cy="3785474"/>
              <a:chOff x="-1" y="-445576"/>
              <a:chExt cx="12432278" cy="3785474"/>
            </a:xfrm>
          </p:grpSpPr>
          <p:sp>
            <p:nvSpPr>
              <p:cNvPr id="365" name="Google Shape;365;g37e4d9d0893_1_76"/>
              <p:cNvSpPr/>
              <p:nvPr/>
            </p:nvSpPr>
            <p:spPr>
              <a:xfrm>
                <a:off x="-1" y="43223"/>
                <a:ext cx="2636100" cy="16296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tile tx="0" ty="0" sx="99996" sy="99996" flip="none" algn="tl"/>
              </a:blipFill>
              <a:ln>
                <a:noFill/>
              </a:ln>
              <a:effectLst>
                <a:outerShdw blurRad="38100" dist="25400" dir="5400000" rotWithShape="0">
                  <a:srgbClr val="000000">
                    <a:alpha val="49019"/>
                  </a:srgbClr>
                </a:outerShdw>
              </a:effectLst>
            </p:spPr>
            <p:txBody>
              <a:bodyPr spcFirstLastPara="1" wrap="square" lIns="19050" tIns="19050" rIns="19050" bIns="1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Simulation with Z = 1.0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37e4d9d0893_1_76"/>
              <p:cNvSpPr/>
              <p:nvPr/>
            </p:nvSpPr>
            <p:spPr>
              <a:xfrm>
                <a:off x="9796177" y="-445576"/>
                <a:ext cx="2636100" cy="16296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tile tx="0" ty="0" sx="99996" sy="99996" flip="none" algn="tl"/>
              </a:blipFill>
              <a:ln>
                <a:noFill/>
              </a:ln>
              <a:effectLst>
                <a:outerShdw blurRad="38100" dist="25400" dir="5400000" rotWithShape="0">
                  <a:srgbClr val="000000">
                    <a:alpha val="49019"/>
                  </a:srgbClr>
                </a:outerShdw>
              </a:effectLst>
            </p:spPr>
            <p:txBody>
              <a:bodyPr spcFirstLastPara="1" wrap="square" lIns="19050" tIns="19050" rIns="19050" bIns="1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Simulation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with Z = 0.95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g37e4d9d0893_1_76"/>
              <p:cNvSpPr/>
              <p:nvPr/>
            </p:nvSpPr>
            <p:spPr>
              <a:xfrm>
                <a:off x="2804333" y="-362370"/>
                <a:ext cx="6630120" cy="108122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6345" extrusionOk="0">
                    <a:moveTo>
                      <a:pt x="0" y="16345"/>
                    </a:moveTo>
                    <a:cubicBezTo>
                      <a:pt x="3510" y="-3394"/>
                      <a:pt x="10710" y="-5255"/>
                      <a:pt x="21600" y="10763"/>
                    </a:cubicBezTo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4275" tIns="17150" rIns="34275" bIns="1715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Helvetica Neue Light"/>
                  <a:buNone/>
                </a:pPr>
                <a:endParaRPr sz="19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68" name="Google Shape;368;g37e4d9d0893_1_76"/>
              <p:cNvSpPr/>
              <p:nvPr/>
            </p:nvSpPr>
            <p:spPr>
              <a:xfrm>
                <a:off x="9796177" y="1710298"/>
                <a:ext cx="2636100" cy="16296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tile tx="0" ty="0" sx="99996" sy="99996" flip="none" algn="tl"/>
              </a:blipFill>
              <a:ln>
                <a:noFill/>
              </a:ln>
              <a:effectLst>
                <a:outerShdw blurRad="38100" dist="25400" dir="5400000" rotWithShape="0">
                  <a:srgbClr val="000000">
                    <a:alpha val="49019"/>
                  </a:srgbClr>
                </a:outerShdw>
              </a:effectLst>
            </p:spPr>
            <p:txBody>
              <a:bodyPr spcFirstLastPara="1" wrap="square" lIns="19050" tIns="19050" rIns="19050" bIns="1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Simulation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Helvetica Neue Light"/>
                  <a:buNone/>
                </a:pPr>
                <a:r>
                  <a:rPr lang="en" sz="1200" b="0" i="0" u="none" strike="noStrike" cap="none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with Z = 1.05</a:t>
                </a: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g37e4d9d0893_1_76"/>
              <p:cNvSpPr/>
              <p:nvPr/>
            </p:nvSpPr>
            <p:spPr>
              <a:xfrm>
                <a:off x="2931333" y="404024"/>
                <a:ext cx="6905358" cy="20616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7459" extrusionOk="0">
                    <a:moveTo>
                      <a:pt x="0" y="3741"/>
                    </a:moveTo>
                    <a:cubicBezTo>
                      <a:pt x="4624" y="-4141"/>
                      <a:pt x="11824" y="432"/>
                      <a:pt x="21600" y="17459"/>
                    </a:cubicBezTo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4275" tIns="17150" rIns="34275" bIns="1715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Helvetica Neue Light"/>
                  <a:buNone/>
                </a:pPr>
                <a:endParaRPr sz="19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grpSp>
          <p:nvGrpSpPr>
            <p:cNvPr id="370" name="Google Shape;370;g37e4d9d0893_1_76"/>
            <p:cNvGrpSpPr/>
            <p:nvPr/>
          </p:nvGrpSpPr>
          <p:grpSpPr>
            <a:xfrm>
              <a:off x="3178184" y="279399"/>
              <a:ext cx="6844880" cy="3106951"/>
              <a:chOff x="463105" y="279399"/>
              <a:chExt cx="6844880" cy="3106951"/>
            </a:xfrm>
          </p:grpSpPr>
          <p:cxnSp>
            <p:nvCxnSpPr>
              <p:cNvPr id="371" name="Google Shape;371;g37e4d9d0893_1_76"/>
              <p:cNvCxnSpPr/>
              <p:nvPr/>
            </p:nvCxnSpPr>
            <p:spPr>
              <a:xfrm>
                <a:off x="463105" y="545360"/>
                <a:ext cx="1269900" cy="126990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  <p:cxnSp>
            <p:nvCxnSpPr>
              <p:cNvPr id="372" name="Google Shape;372;g37e4d9d0893_1_76"/>
              <p:cNvCxnSpPr/>
              <p:nvPr/>
            </p:nvCxnSpPr>
            <p:spPr>
              <a:xfrm>
                <a:off x="5244456" y="279399"/>
                <a:ext cx="1269900" cy="126990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  <p:cxnSp>
            <p:nvCxnSpPr>
              <p:cNvPr id="373" name="Google Shape;373;g37e4d9d0893_1_76"/>
              <p:cNvCxnSpPr/>
              <p:nvPr/>
            </p:nvCxnSpPr>
            <p:spPr>
              <a:xfrm>
                <a:off x="6038085" y="2116450"/>
                <a:ext cx="1269900" cy="126990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</p:grpSp>
        <p:cxnSp>
          <p:nvCxnSpPr>
            <p:cNvPr id="374" name="Google Shape;374;g37e4d9d0893_1_76"/>
            <p:cNvCxnSpPr/>
            <p:nvPr/>
          </p:nvCxnSpPr>
          <p:spPr>
            <a:xfrm rot="10800000" flipH="1">
              <a:off x="12453677" y="2314569"/>
              <a:ext cx="2632800" cy="466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375" name="Google Shape;375;g37e4d9d0893_1_76"/>
            <p:cNvCxnSpPr/>
            <p:nvPr/>
          </p:nvCxnSpPr>
          <p:spPr>
            <a:xfrm>
              <a:off x="12453677" y="907879"/>
              <a:ext cx="2634900" cy="1151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sp>
          <p:nvSpPr>
            <p:cNvPr id="376" name="Google Shape;376;g37e4d9d0893_1_76"/>
            <p:cNvSpPr txBox="1"/>
            <p:nvPr/>
          </p:nvSpPr>
          <p:spPr>
            <a:xfrm>
              <a:off x="14588246" y="1602540"/>
              <a:ext cx="57990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 Light"/>
                <a:buNone/>
              </a:pPr>
              <a:r>
                <a:rPr lang="en" sz="13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Simplistic estimate of uncertainty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Landscape of Uncertainty Aware Learning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82" name="Google Shape;382;p3"/>
          <p:cNvSpPr txBox="1">
            <a:spLocks noGrp="1"/>
          </p:cNvSpPr>
          <p:nvPr>
            <p:ph type="body" idx="1"/>
          </p:nvPr>
        </p:nvSpPr>
        <p:spPr>
          <a:xfrm>
            <a:off x="418425" y="1148900"/>
            <a:ext cx="5975700" cy="3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“pivot” Louppe, Kagan, Cranmer :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arXiv:1611.01046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“Uncertainty-aware” approach  of Ghosh, Nachman, Whiteson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PhysRevD.104.056026</a:t>
            </a:r>
            <a:endParaRPr sz="16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Parameterize classifier using Z  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Measured on “Toy” 2D Gaussian Dataset and dataset from </a:t>
            </a:r>
            <a:r>
              <a:rPr lang="en" sz="1500" i="1" u="sng">
                <a:solidFill>
                  <a:schemeClr val="hlink"/>
                </a:solidFill>
                <a:hlinkClick r:id="rId5"/>
              </a:rPr>
              <a:t>HiggsML Challenge</a:t>
            </a:r>
            <a:r>
              <a:rPr lang="en" sz="1500"/>
              <a:t> modified to include systematic on tau-energy scale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Performs as well as classifier trained on true Z</a:t>
            </a:r>
            <a:endParaRPr sz="15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Other novel approaches e.g. (not comprehensive) </a:t>
            </a:r>
            <a:endParaRPr sz="16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Inferno: </a:t>
            </a:r>
            <a:r>
              <a:rPr lang="en" sz="1500" u="sng">
                <a:solidFill>
                  <a:schemeClr val="hlink"/>
                </a:solidFill>
                <a:hlinkClick r:id="rId6"/>
              </a:rPr>
              <a:t>arxiv:1806.04743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Direct profile-likelihood: e.g.  </a:t>
            </a:r>
            <a:r>
              <a:rPr lang="en" sz="1500" u="sng">
                <a:solidFill>
                  <a:schemeClr val="hlink"/>
                </a:solidFill>
                <a:hlinkClick r:id="rId7"/>
              </a:rPr>
              <a:t>arxiv:2203.13079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(Neuro) Simulation Based Inference has to include Z: </a:t>
            </a:r>
            <a:r>
              <a:rPr lang="en" sz="1500" u="sng">
                <a:solidFill>
                  <a:schemeClr val="hlink"/>
                </a:solidFill>
                <a:hlinkClick r:id="rId8"/>
              </a:rPr>
              <a:t>arXiv:1911.01429</a:t>
            </a:r>
            <a:endParaRPr sz="1500"/>
          </a:p>
        </p:txBody>
      </p:sp>
      <p:sp>
        <p:nvSpPr>
          <p:cNvPr id="383" name="Google Shape;383;p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384" name="Google Shape;384;p3"/>
          <p:cNvGrpSpPr/>
          <p:nvPr/>
        </p:nvGrpSpPr>
        <p:grpSpPr>
          <a:xfrm>
            <a:off x="6625300" y="2249384"/>
            <a:ext cx="2359842" cy="2494837"/>
            <a:chOff x="64449" y="340789"/>
            <a:chExt cx="9840877" cy="11202679"/>
          </a:xfrm>
        </p:grpSpPr>
        <p:pic>
          <p:nvPicPr>
            <p:cNvPr id="385" name="Google Shape;385;p3" descr="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449" y="340789"/>
              <a:ext cx="9840877" cy="11202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3"/>
            <p:cNvSpPr txBox="1"/>
            <p:nvPr/>
          </p:nvSpPr>
          <p:spPr>
            <a:xfrm>
              <a:off x="3677187" y="4071069"/>
              <a:ext cx="3662700" cy="19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 Light"/>
                <a:buNone/>
              </a:pPr>
              <a:r>
                <a:rPr lang="en" sz="13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Narrower is better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3"/>
          <p:cNvSpPr txBox="1"/>
          <p:nvPr/>
        </p:nvSpPr>
        <p:spPr>
          <a:xfrm>
            <a:off x="7092368" y="4796875"/>
            <a:ext cx="16290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(Signal Strength)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3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76268" y="820663"/>
            <a:ext cx="2309038" cy="137863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"/>
          <p:cNvSpPr/>
          <p:nvPr/>
        </p:nvSpPr>
        <p:spPr>
          <a:xfrm rot="-916768">
            <a:off x="418021" y="1929838"/>
            <a:ext cx="8357004" cy="19418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Many Methods Developed But No Common BenchMark</a:t>
            </a:r>
            <a:endParaRPr sz="2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>
            <a:off x="1002800" y="12750"/>
            <a:ext cx="81411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Fair Universe: HiggsML Uncertainty Challenge</a:t>
            </a:r>
            <a:endParaRPr/>
          </a:p>
        </p:txBody>
      </p:sp>
      <p:sp>
        <p:nvSpPr>
          <p:cNvPr id="395" name="Google Shape;395;p4"/>
          <p:cNvSpPr txBox="1">
            <a:spLocks noGrp="1"/>
          </p:cNvSpPr>
          <p:nvPr>
            <p:ph type="body" idx="1"/>
          </p:nvPr>
        </p:nvSpPr>
        <p:spPr>
          <a:xfrm>
            <a:off x="776250" y="2723300"/>
            <a:ext cx="7591500" cy="2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Full HiggsML Uncertainty Challenge  ran from September 2024 to March 2025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Accepted as </a:t>
            </a:r>
            <a:r>
              <a:rPr lang="en" sz="16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NeurIPS competition</a:t>
            </a:r>
            <a:r>
              <a:rPr lang="en" sz="1600"/>
              <a:t> 2024 (most important ML conference)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Dedicated</a:t>
            </a:r>
            <a:r>
              <a:rPr lang="en" sz="1600" u="sng">
                <a:solidFill>
                  <a:schemeClr val="lt2"/>
                </a:solidFill>
              </a:rPr>
              <a:t> </a:t>
            </a:r>
            <a:r>
              <a:rPr lang="en" sz="1600" u="sng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workshop at NeurIPS</a:t>
            </a:r>
            <a:r>
              <a:rPr lang="en" sz="1600"/>
              <a:t> 2024 at Vancouver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Final results presented in May 2025 at CERN(</a:t>
            </a:r>
            <a:r>
              <a:rPr lang="en" sz="1600" u="sng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satellite event of  IML - 2025</a:t>
            </a:r>
            <a:r>
              <a:rPr lang="en" sz="1600"/>
              <a:t>) 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Finally published in the </a:t>
            </a:r>
            <a:r>
              <a:rPr lang="en" sz="1600" u="sng">
                <a:solidFill>
                  <a:schemeClr val="l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Dataset and Benchmark track of NeurIPS 2025</a:t>
            </a:r>
            <a:r>
              <a:rPr lang="en" sz="1600"/>
              <a:t>.</a:t>
            </a:r>
            <a:endParaRPr sz="1600"/>
          </a:p>
        </p:txBody>
      </p:sp>
      <p:sp>
        <p:nvSpPr>
          <p:cNvPr id="396" name="Google Shape;396;p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97" name="Google Shape;39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650" y="1033025"/>
            <a:ext cx="8238001" cy="15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2725" y="979250"/>
            <a:ext cx="2872950" cy="109711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"/>
          <p:cNvSpPr txBox="1">
            <a:spLocks noGrp="1"/>
          </p:cNvSpPr>
          <p:nvPr>
            <p:ph type="title"/>
          </p:nvPr>
        </p:nvSpPr>
        <p:spPr>
          <a:xfrm>
            <a:off x="1185475" y="0"/>
            <a:ext cx="78465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300"/>
              <a:t>Fair Universe: HiggsML Uncertainty Challenge</a:t>
            </a:r>
            <a:endParaRPr sz="2300"/>
          </a:p>
        </p:txBody>
      </p:sp>
      <p:graphicFrame>
        <p:nvGraphicFramePr>
          <p:cNvPr id="404" name="Google Shape;404;p5"/>
          <p:cNvGraphicFramePr/>
          <p:nvPr/>
        </p:nvGraphicFramePr>
        <p:xfrm>
          <a:off x="536725" y="73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{ACDC4FED-3C5A-48C5-9C21-8CF6AF70EDC2}</a:tableStyleId>
              </a:tblPr>
              <a:tblGrid>
                <a:gridCol w="169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2014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2024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Data Source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ATLAS Open Data (Sample of real data)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New simulated dataset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Data Quantity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800,000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340,000,000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Parameterized systematics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❌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6 Systematics</a:t>
                      </a:r>
                      <a:endParaRPr sz="1600" u="none" strike="noStrike" cap="none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Inference 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Classification accuracy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Signal strength (𝜇) CI with  pseudo-experiment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Metric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Z - Classification Significance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/>
                        <a:t>New metric aimed at CI Coverage</a:t>
                      </a:r>
                      <a:endParaRPr sz="16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5" name="Google Shape;40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850" y="1135200"/>
            <a:ext cx="2304588" cy="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9</a:t>
            </a:fld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TLAS+IJCLab">
  <a:themeElements>
    <a:clrScheme name="Focus">
      <a:dk1>
        <a:srgbClr val="63043C"/>
      </a:dk1>
      <a:lt1>
        <a:srgbClr val="FFFFFF"/>
      </a:lt1>
      <a:dk2>
        <a:srgbClr val="D9D9D9"/>
      </a:dk2>
      <a:lt2>
        <a:srgbClr val="2484C4"/>
      </a:lt2>
      <a:accent1>
        <a:srgbClr val="FB7418"/>
      </a:accent1>
      <a:accent2>
        <a:srgbClr val="EECE1A"/>
      </a:accent2>
      <a:accent3>
        <a:srgbClr val="496491"/>
      </a:accent3>
      <a:accent4>
        <a:srgbClr val="F4D6AD"/>
      </a:accent4>
      <a:accent5>
        <a:srgbClr val="7890CD"/>
      </a:accent5>
      <a:accent6>
        <a:srgbClr val="F15E22"/>
      </a:accent6>
      <a:hlink>
        <a:srgbClr val="434343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1920</Words>
  <Application>Microsoft Office PowerPoint</Application>
  <PresentationFormat>On-screen Show (16:9)</PresentationFormat>
  <Paragraphs>342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Corbel</vt:lpstr>
      <vt:lpstr>Gill Sans</vt:lpstr>
      <vt:lpstr>Roboto</vt:lpstr>
      <vt:lpstr>Helvetica Neue</vt:lpstr>
      <vt:lpstr>Pacifico</vt:lpstr>
      <vt:lpstr>Helvetica Neue Light</vt:lpstr>
      <vt:lpstr>Bookman Old Style</vt:lpstr>
      <vt:lpstr>Calibri</vt:lpstr>
      <vt:lpstr>Courier New</vt:lpstr>
      <vt:lpstr>Lato</vt:lpstr>
      <vt:lpstr>Montserrat</vt:lpstr>
      <vt:lpstr>Arial</vt:lpstr>
      <vt:lpstr>Avenir</vt:lpstr>
      <vt:lpstr>ATLAS+IJCLab</vt:lpstr>
      <vt:lpstr>HiggsML Uncertainty Challenge</vt:lpstr>
      <vt:lpstr>Higgs Boson</vt:lpstr>
      <vt:lpstr>Introduction - H → ττ</vt:lpstr>
      <vt:lpstr>Introduction - ML in HEP</vt:lpstr>
      <vt:lpstr>Bias and Uncertainty in Physics </vt:lpstr>
      <vt:lpstr>Bias and Uncertainty in ML in HEP </vt:lpstr>
      <vt:lpstr>Landscape of Uncertainty Aware Learning  </vt:lpstr>
      <vt:lpstr>Fair Universe: HiggsML Uncertainty Challenge</vt:lpstr>
      <vt:lpstr>Fair Universe: HiggsML Uncertainty Challenge</vt:lpstr>
      <vt:lpstr>Challenge Objective</vt:lpstr>
      <vt:lpstr>Challenge Dataset</vt:lpstr>
      <vt:lpstr>Challenge Datasets - Systematics</vt:lpstr>
      <vt:lpstr>Tau Energy Scale Systematics Applied </vt:lpstr>
      <vt:lpstr>Coverage Evaluation</vt:lpstr>
      <vt:lpstr>Coverage Evaluation</vt:lpstr>
      <vt:lpstr>Results</vt:lpstr>
      <vt:lpstr>Winners</vt:lpstr>
      <vt:lpstr>CONTRASTIVE NORMALIZING FLOWS  FOR UNCERTAINTY-AWARE PARAMETER ESTIMATION </vt:lpstr>
      <vt:lpstr> Contrastive Normalizing Flows  </vt:lpstr>
      <vt:lpstr>DNN Training with CNF  </vt:lpstr>
      <vt:lpstr>UNBINNED MEASUREMENTS WITH REFINABLE SYSTEMATICS HEPHY Vienna</vt:lpstr>
      <vt:lpstr>Test Statistic</vt:lpstr>
      <vt:lpstr>ML Surrogates</vt:lpstr>
      <vt:lpstr>Building the NLL</vt:lpstr>
      <vt:lpstr>Conclusion</vt:lpstr>
      <vt:lpstr>Thank you for your attention!</vt:lpstr>
      <vt:lpstr>Back-up</vt:lpstr>
      <vt:lpstr>The Standard Model of Particle Physics</vt:lpstr>
      <vt:lpstr>Background on Fair Universe Project</vt:lpstr>
      <vt:lpstr>Uncertainty Quantification Metric </vt:lpstr>
      <vt:lpstr>Competition Flow</vt:lpstr>
      <vt:lpstr>Final evaluation on 1000 x 100 p-e</vt:lpstr>
      <vt:lpstr>Final evaluation on 1000 x 100 p-e</vt:lpstr>
      <vt:lpstr>Large-compute-scale AI ecosystem … hosting challenges and benchmarks.  </vt:lpstr>
      <vt:lpstr>Codabench Platform </vt:lpstr>
      <vt:lpstr>Fair Universe Platform:  Codabench-NERSC integration   </vt:lpstr>
      <vt:lpstr>Basic Algorithm</vt:lpstr>
      <vt:lpstr>NN with L2 regularization using PyTorch</vt:lpstr>
      <vt:lpstr>Parameterisation of S(𝛼)</vt:lpstr>
      <vt:lpstr>Parameterisation of B(alpha)</vt:lpstr>
      <vt:lpstr>Profile μ and 𝛼 simultaneously</vt:lpstr>
      <vt:lpstr>Analysis in Particle Physics</vt:lpstr>
      <vt:lpstr>Bias and Uncertainty in Physics </vt:lpstr>
      <vt:lpstr>Bias and Uncertainty in Physics </vt:lpstr>
      <vt:lpstr>PowerPoint Presentation</vt:lpstr>
      <vt:lpstr>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HiggsML Uncertainty Challenge</dc:title>
  <cp:lastModifiedBy>Ragansu Chakkappai</cp:lastModifiedBy>
  <cp:revision>1</cp:revision>
  <dcterms:modified xsi:type="dcterms:W3CDTF">2025-11-27T11:05:43Z</dcterms:modified>
</cp:coreProperties>
</file>