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74" r:id="rId3"/>
    <p:sldId id="272" r:id="rId4"/>
    <p:sldId id="273" r:id="rId5"/>
    <p:sldId id="257" r:id="rId6"/>
    <p:sldId id="258" r:id="rId7"/>
    <p:sldId id="259" r:id="rId8"/>
    <p:sldId id="260" r:id="rId9"/>
    <p:sldId id="261" r:id="rId10"/>
    <p:sldId id="262" r:id="rId11"/>
    <p:sldId id="268" r:id="rId12"/>
    <p:sldId id="269" r:id="rId13"/>
    <p:sldId id="263" r:id="rId14"/>
    <p:sldId id="265" r:id="rId15"/>
    <p:sldId id="271" r:id="rId16"/>
    <p:sldId id="266" r:id="rId17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PT Sans Narrow" panose="020B0506020203020204" pitchFamily="34" charset="77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73"/>
    <p:restoredTop sz="94694"/>
  </p:normalViewPr>
  <p:slideViewPr>
    <p:cSldViewPr snapToGrid="0">
      <p:cViewPr varScale="1">
        <p:scale>
          <a:sx n="161" d="100"/>
          <a:sy n="161" d="100"/>
        </p:scale>
        <p:origin x="1312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b2377abf5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b2377abf5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b2377abf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b2377abf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b2377abf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b2377abf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5b2377abf5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5b2377abf5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b2377abf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b2377abf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b2377abf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5b2377abf5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5b2377abf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5b2377abf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b2377abf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5b2377abf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b2377abf5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b2377abf5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b2377abf5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b2377abf5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81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b2377abf5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b2377abf5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8819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575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F09E12-0465-64FB-8F9D-988EF84C2BC0}"/>
              </a:ext>
            </a:extLst>
          </p:cNvPr>
          <p:cNvSpPr/>
          <p:nvPr/>
        </p:nvSpPr>
        <p:spPr>
          <a:xfrm>
            <a:off x="1004150" y="4184450"/>
            <a:ext cx="7136701" cy="959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Probabilistic inference of galaxy properties using multi-modal variational autoencoders in the era of LSST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7225" y="2850049"/>
            <a:ext cx="48705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Kirill Grishin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50" dirty="0">
                <a:solidFill>
                  <a:srgbClr val="999999"/>
                </a:solidFill>
              </a:rPr>
              <a:t>Eric Aubourg, Cécile Roucelle, Cyrille Rosset</a:t>
            </a:r>
            <a:endParaRPr sz="2050" dirty="0">
              <a:solidFill>
                <a:srgbClr val="99999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99999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999999"/>
                </a:solidFill>
              </a:rPr>
              <a:t>IN2P3/IRFU ML workshop, Caen</a:t>
            </a:r>
            <a:endParaRPr sz="1700" dirty="0">
              <a:solidFill>
                <a:srgbClr val="999999"/>
              </a:solidFill>
            </a:endParaRPr>
          </a:p>
        </p:txBody>
      </p:sp>
      <p:pic>
        <p:nvPicPr>
          <p:cNvPr id="68" name="Google Shape;68;p13"/>
          <p:cNvPicPr preferRelativeResize="0"/>
          <p:nvPr/>
        </p:nvPicPr>
        <p:blipFill rotWithShape="1">
          <a:blip r:embed="rId4">
            <a:alphaModFix/>
          </a:blip>
          <a:srcRect t="9477"/>
          <a:stretch/>
        </p:blipFill>
        <p:spPr>
          <a:xfrm>
            <a:off x="5928850" y="4240914"/>
            <a:ext cx="1387150" cy="8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 rotWithShape="1">
          <a:blip r:embed="rId5">
            <a:alphaModFix/>
          </a:blip>
          <a:srcRect r="31787"/>
          <a:stretch/>
        </p:blipFill>
        <p:spPr>
          <a:xfrm>
            <a:off x="3189375" y="4339475"/>
            <a:ext cx="2585350" cy="7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8050" y="4290195"/>
            <a:ext cx="1247204" cy="75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Latent space</a:t>
            </a:r>
            <a:r>
              <a:rPr lang="en-US" dirty="0"/>
              <a:t>: spectroscopic modality </a:t>
            </a:r>
            <a:endParaRPr dirty="0"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0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/>
              <a:t>Spectral VAE includes three layers – avoiding overtraining</a:t>
            </a:r>
            <a:endParaRPr lang="ru-RU" dirty="0"/>
          </a:p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/>
              <a:t>Latent space consists of 64 elements</a:t>
            </a:r>
          </a:p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/>
              <a:t>Distributions are close to Gaussians</a:t>
            </a:r>
          </a:p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endParaRPr lang="en-US" dirty="0"/>
          </a:p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endParaRPr dirty="0"/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358" y="1047136"/>
            <a:ext cx="4065639" cy="3830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Latent space</a:t>
            </a:r>
            <a:r>
              <a:rPr lang="en-US" dirty="0"/>
              <a:t>: photometric modality </a:t>
            </a:r>
            <a:endParaRPr dirty="0"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1957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/>
              <a:t>Photometric encoder </a:t>
            </a:r>
            <a:r>
              <a:rPr lang="en-US" u="sng" dirty="0"/>
              <a:t>includes three layers </a:t>
            </a:r>
          </a:p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/>
              <a:t>We used MC-dropout instead of inferring just (</a:t>
            </a:r>
            <a:r>
              <a:rPr lang="en-US" dirty="0" err="1"/>
              <a:t>μ</a:t>
            </a:r>
            <a:r>
              <a:rPr lang="en-US" dirty="0"/>
              <a:t>, logσ</a:t>
            </a:r>
            <a:r>
              <a:rPr lang="en-US" baseline="30000" dirty="0"/>
              <a:t>2</a:t>
            </a:r>
            <a:r>
              <a:rPr lang="en-US" dirty="0"/>
              <a:t>) – </a:t>
            </a:r>
            <a:r>
              <a:rPr lang="en-US" u="sng" dirty="0"/>
              <a:t>non-gaussian distributions</a:t>
            </a:r>
          </a:p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u="sng" dirty="0"/>
              <a:t>Easy transfer to another filter set </a:t>
            </a:r>
            <a:r>
              <a:rPr lang="en-US" dirty="0"/>
              <a:t>-- only this part should be modified/retrained.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lang="en-US" dirty="0"/>
          </a:p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BD5125-0627-6B29-8D2E-191327FD0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39" y="1012722"/>
            <a:ext cx="4319574" cy="401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05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Latent space</a:t>
            </a:r>
            <a:r>
              <a:rPr lang="en-US" dirty="0"/>
              <a:t>: sampling using photometric modality </a:t>
            </a:r>
            <a:endParaRPr dirty="0"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0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/>
              <a:t>Photometric encoder </a:t>
            </a:r>
            <a:r>
              <a:rPr lang="en-US" u="sng" dirty="0"/>
              <a:t>includes three layers </a:t>
            </a:r>
          </a:p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/>
              <a:t>We used MC-dropout instead of inferring just (</a:t>
            </a:r>
            <a:r>
              <a:rPr lang="en-US" dirty="0" err="1"/>
              <a:t>μ</a:t>
            </a:r>
            <a:r>
              <a:rPr lang="en-US" dirty="0"/>
              <a:t>, logσ</a:t>
            </a:r>
            <a:r>
              <a:rPr lang="en-US" baseline="30000" dirty="0"/>
              <a:t>2</a:t>
            </a:r>
            <a:r>
              <a:rPr lang="en-US" dirty="0"/>
              <a:t>) – </a:t>
            </a:r>
            <a:r>
              <a:rPr lang="en-US" u="sng" dirty="0"/>
              <a:t>non-gaussian distributions</a:t>
            </a:r>
          </a:p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u="sng" dirty="0"/>
              <a:t>Easy transfer to another filter set </a:t>
            </a:r>
            <a:r>
              <a:rPr lang="en-US" dirty="0"/>
              <a:t>-- only this part should be modified/retrained.</a:t>
            </a:r>
          </a:p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endParaRPr lang="en-US" dirty="0"/>
          </a:p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endParaRPr dirty="0"/>
          </a:p>
        </p:txBody>
      </p:sp>
      <p:pic>
        <p:nvPicPr>
          <p:cNvPr id="6" name="Picture 5" descr="A graph of a graph&#10;&#10;Description automatically generated">
            <a:extLst>
              <a:ext uri="{FF2B5EF4-FFF2-40B4-BE49-F238E27FC236}">
                <a16:creationId xmlns:a16="http://schemas.microsoft.com/office/drawing/2014/main" id="{46EFFFC4-2032-8E2B-8E18-D47793981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345" y="1342716"/>
            <a:ext cx="4254910" cy="319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59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Validation of the results</a:t>
            </a:r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796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/>
              <a:t>Dataset: HSC SSP + DESI DR1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/>
              <a:t>0.05 &lt; z &lt; 1.4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/>
              <a:t>Achieved scatter: </a:t>
            </a:r>
            <a:r>
              <a:rPr lang="ru" dirty="0"/>
              <a:t>Δz/(1+z)∼0.0</a:t>
            </a:r>
            <a:r>
              <a:rPr lang="en-US" dirty="0"/>
              <a:t>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/>
              <a:t>Two distinct sub-populations: quiescent and star-forming galaxies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 contrast="-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0300" y="1170125"/>
            <a:ext cx="4731301" cy="3311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Obtained distributions</a:t>
            </a:r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71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/>
              <a:t>Possibility for </a:t>
            </a:r>
            <a:r>
              <a:rPr lang="ru" u="sng" dirty="0"/>
              <a:t>joint probability distributions</a:t>
            </a:r>
            <a:r>
              <a:rPr lang="en-US" dirty="0"/>
              <a:t>, e.g. of </a:t>
            </a:r>
            <a:r>
              <a:rPr lang="ru" dirty="0"/>
              <a:t>redshift and stellar population age.</a:t>
            </a: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u="sng" dirty="0"/>
              <a:t>Sampling these distributions is computationally cheap</a:t>
            </a:r>
            <a:r>
              <a:rPr lang="en-US" dirty="0"/>
              <a:t> for individual objects and, hence, easily scalable.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5575" y="983800"/>
            <a:ext cx="4809301" cy="3753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9F47A-0EC8-2448-2153-0BC1FA974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Going beyond z-photo only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930C2-E000-E611-E307-3C271CA62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66325"/>
            <a:ext cx="4260300" cy="2404527"/>
          </a:xfrm>
        </p:spPr>
        <p:txBody>
          <a:bodyPr/>
          <a:lstStyle/>
          <a:p>
            <a:r>
              <a:rPr lang="en-US" dirty="0"/>
              <a:t>Redshift might be not the only value interesting for the cosmology.</a:t>
            </a:r>
          </a:p>
          <a:p>
            <a:r>
              <a:rPr lang="en-US" dirty="0"/>
              <a:t>Probabilistic analysis may use mean stellar age and analyze it jointly with priors given the age of the Universe.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4E1AF1-D399-6549-DBB6-5EE45A26C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002" y="1313408"/>
            <a:ext cx="4457700" cy="330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FDACA6-D7C9-A49D-4779-462754DC70DC}"/>
                  </a:ext>
                </a:extLst>
              </p:cNvPr>
              <p:cNvSpPr txBox="1"/>
              <p:nvPr/>
            </p:nvSpPr>
            <p:spPr>
              <a:xfrm>
                <a:off x="-72887" y="3831835"/>
                <a:ext cx="5135218" cy="5999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subSup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FDACA6-D7C9-A49D-4779-462754DC7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887" y="3831835"/>
                <a:ext cx="5135218" cy="599972"/>
              </a:xfrm>
              <a:prstGeom prst="rect">
                <a:avLst/>
              </a:prstGeom>
              <a:blipFill>
                <a:blip r:embed="rId3"/>
                <a:stretch>
                  <a:fillRect t="-139583" b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4552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575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Conclusions</a:t>
            </a:r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900" dirty="0">
                <a:solidFill>
                  <a:srgbClr val="6666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 application of multi-modal VAEs for inferring photometric properties of galaxies demonstrates several key advantages:</a:t>
            </a:r>
            <a:endParaRPr sz="1900" dirty="0">
              <a:solidFill>
                <a:srgbClr val="66666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lvl="0" indent="-322580" algn="l" rtl="0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Arial"/>
              <a:buChar char="●"/>
            </a:pPr>
            <a:r>
              <a:rPr lang="ru" sz="1900" b="1" dirty="0">
                <a:solidFill>
                  <a:srgbClr val="6666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Efficient training</a:t>
            </a:r>
            <a:r>
              <a:rPr lang="ru" sz="1900" dirty="0">
                <a:solidFill>
                  <a:srgbClr val="6666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Multi-modal VAEs can be effectively trained using a staged approach, where individual components are trained separately.</a:t>
            </a:r>
            <a:br>
              <a:rPr lang="ru" sz="1900" dirty="0">
                <a:solidFill>
                  <a:srgbClr val="6666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900" dirty="0">
              <a:solidFill>
                <a:srgbClr val="66666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Arial"/>
              <a:buChar char="●"/>
            </a:pPr>
            <a:r>
              <a:rPr lang="ru" sz="1900" b="1" dirty="0">
                <a:solidFill>
                  <a:srgbClr val="6666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Compact latent representation</a:t>
            </a:r>
            <a:r>
              <a:rPr lang="ru" sz="1900" dirty="0">
                <a:solidFill>
                  <a:srgbClr val="6666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The dimensionality of the latent space can be significantly reduced, helping to avoid degeneracies while preserving meaningful physical information.</a:t>
            </a:r>
            <a:br>
              <a:rPr lang="ru" sz="1900" dirty="0">
                <a:solidFill>
                  <a:srgbClr val="6666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sz="1900" dirty="0">
              <a:solidFill>
                <a:srgbClr val="66666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Arial"/>
              <a:buChar char="●"/>
            </a:pPr>
            <a:r>
              <a:rPr lang="ru" sz="1900" b="1" dirty="0">
                <a:solidFill>
                  <a:srgbClr val="6666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Training on mock data</a:t>
            </a:r>
            <a:r>
              <a:rPr lang="ru" sz="1900" dirty="0">
                <a:solidFill>
                  <a:srgbClr val="6666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Training exclusively on mock datasets proves to be effective, offering greater flexibility and enabling straightforward transfer of network weights to real observations.</a:t>
            </a:r>
            <a:endParaRPr sz="19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41F9B-CC24-83DD-CF51-0E4734FA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 we measure?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A39E4-B311-789B-8DAB-6799FAC4C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577" y="1051640"/>
            <a:ext cx="3840868" cy="3302700"/>
          </a:xfrm>
        </p:spPr>
        <p:txBody>
          <a:bodyPr>
            <a:normAutofit/>
          </a:bodyPr>
          <a:lstStyle/>
          <a:p>
            <a:r>
              <a:rPr lang="en-US" sz="1700" dirty="0"/>
              <a:t>3D Distribution of galaxies encodes the cosmological parameters</a:t>
            </a:r>
          </a:p>
          <a:p>
            <a:r>
              <a:rPr lang="en-US" sz="1700" dirty="0"/>
              <a:t>Our primary goal is to measure the redshift of galaxies – a measure of its distance to us.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6C653-E1BD-E10C-94C4-B0EAB51E0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445" y="1282227"/>
            <a:ext cx="5134555" cy="3306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14C188-5373-2E1F-0BF9-0C5355F9F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17092" y="2267384"/>
            <a:ext cx="1944779" cy="344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6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31D4-2A4E-15B9-399C-248EB22BD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790F6-BEA9-7A50-EB68-17E1FCC16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FD2BA-F8EF-B1FC-00F7-FAD2D1A88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720" y="0"/>
            <a:ext cx="69005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09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31D4-2A4E-15B9-399C-248EB22BD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790F6-BEA9-7A50-EB68-17E1FCC16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13598-B266-1508-E3ED-679FBCDC8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60" y="0"/>
            <a:ext cx="68944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35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Motivation</a:t>
            </a:r>
            <a:endParaRPr dirty="0"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311700" y="1152425"/>
            <a:ext cx="4735788" cy="13160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>
                <a:latin typeface="+mj-lt"/>
              </a:rPr>
              <a:t>We want to work not just with values and error bars but with the inferred distributions to account for degeneracies &amp; systematics.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F2501E-6C45-2168-9675-C7B0F6153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791461"/>
            <a:ext cx="4125343" cy="42091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CAB79-7597-5123-312A-2ED2251C7C1D}"/>
              </a:ext>
            </a:extLst>
          </p:cNvPr>
          <p:cNvSpPr txBox="1"/>
          <p:nvPr/>
        </p:nvSpPr>
        <p:spPr>
          <a:xfrm>
            <a:off x="6335905" y="4762499"/>
            <a:ext cx="18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Ghirardini+2024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1C6D7B-C843-6651-6BB2-D90FDDFFF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145" y="2402607"/>
            <a:ext cx="2874353" cy="24661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21D7DB-13CA-0EC0-376B-FD2CA31579D3}"/>
              </a:ext>
            </a:extLst>
          </p:cNvPr>
          <p:cNvSpPr txBox="1"/>
          <p:nvPr/>
        </p:nvSpPr>
        <p:spPr>
          <a:xfrm>
            <a:off x="1568794" y="4762499"/>
            <a:ext cx="18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Blundell+2015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311700" y="255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200" b="1" dirty="0"/>
              <a:t>Architecture of the network</a:t>
            </a:r>
            <a:endParaRPr sz="3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Google Shape;82;p15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41661" y="655805"/>
                <a:ext cx="5901425" cy="2070576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0584" lvl="0" indent="-285750" algn="l" rtl="0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Ø"/>
                </a:pPr>
                <a:r>
                  <a:rPr lang="en-US" sz="1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The idea is to constrain S given the observed B and non-invertible matrix A: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acc>
                      <m:accPr>
                        <m:chr m:val="⃗"/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</m:acc>
                  </m:oMath>
                </a14:m>
                <a:endParaRPr lang="en-US" sz="1400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0584" lvl="0" indent="-285750" algn="l" rtl="0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Ø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Structural and photometric parameter inference from the latent space</a:t>
                </a:r>
              </a:p>
              <a:p>
                <a:pPr marL="100584" lvl="0" indent="-285750" algn="l" rtl="0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Ø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Probability distributions provided in the output</a:t>
                </a:r>
                <a:endParaRPr lang="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0584" lvl="0" indent="-285750" algn="l" rtl="0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Ø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 part of </a:t>
                </a:r>
                <a:r>
                  <a:rPr lang="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broader probabilistic analysis pipeline that already includes object deblending (Biswas+24). 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0584" lvl="0" indent="-285750" algn="l" rtl="0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Ø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We aim to work directly with images</a:t>
                </a:r>
              </a:p>
              <a:p>
                <a:pPr marL="100584" lvl="0" indent="-285750" algn="l" rtl="0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Ø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Idea of the autoencoder is to represent the input dataset in a space of latent (or hidden) variables.  </a:t>
                </a:r>
                <a:endParaRPr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2" name="Google Shape;82;p1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41661" y="655805"/>
                <a:ext cx="5901425" cy="2070576"/>
              </a:xfrm>
              <a:prstGeom prst="rect">
                <a:avLst/>
              </a:prstGeom>
              <a:blipFill>
                <a:blip r:embed="rId3"/>
                <a:stretch>
                  <a:fillRect l="-645" r="-215"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661" y="2947428"/>
            <a:ext cx="4251049" cy="207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9087" y="2888653"/>
            <a:ext cx="4595250" cy="215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8;p17" title="pegase_bp.png">
            <a:extLst>
              <a:ext uri="{FF2B5EF4-FFF2-40B4-BE49-F238E27FC236}">
                <a16:creationId xmlns:a16="http://schemas.microsoft.com/office/drawing/2014/main" id="{2BC1A806-DD16-04E2-F74E-D727DF15841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1394"/>
          <a:stretch/>
        </p:blipFill>
        <p:spPr>
          <a:xfrm>
            <a:off x="5900035" y="665833"/>
            <a:ext cx="3243965" cy="2155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Multi-modal approach for the redshift </a:t>
            </a:r>
            <a:r>
              <a:rPr lang="ru" dirty="0"/>
              <a:t>part</a:t>
            </a:r>
            <a:endParaRPr dirty="0"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51146" y="1149560"/>
            <a:ext cx="4496849" cy="3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approach can be validated already on the photometric measurements for galaxies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aim to infer probability distributions for redshift and stellar populations 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further step is to transfer it to the images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4821" y="1149560"/>
            <a:ext cx="4689179" cy="3098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Training dataset</a:t>
            </a:r>
            <a:r>
              <a:rPr lang="en-US" dirty="0"/>
              <a:t>: mock photometric measurements</a:t>
            </a:r>
            <a:endParaRPr dirty="0"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247790" y="1274121"/>
            <a:ext cx="44895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use CIGALE code (Boquien+19) to generate  low-res spectra of galaxies and mock photometric measurements</a:t>
            </a:r>
          </a:p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dataset covers wide range of possible SF histories – from the recent starburst to quenched/quiescent galaxies</a:t>
            </a:r>
          </a:p>
          <a:p>
            <a:pPr marL="285750" lvl="0" indent="-285750" algn="l" rtl="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endParaRPr dirty="0"/>
          </a:p>
        </p:txBody>
      </p:sp>
      <p:pic>
        <p:nvPicPr>
          <p:cNvPr id="98" name="Google Shape;98;p17" title="pegase_bp.png"/>
          <p:cNvPicPr preferRelativeResize="0"/>
          <p:nvPr/>
        </p:nvPicPr>
        <p:blipFill rotWithShape="1">
          <a:blip r:embed="rId3">
            <a:alphaModFix/>
          </a:blip>
          <a:srcRect t="11394"/>
          <a:stretch/>
        </p:blipFill>
        <p:spPr>
          <a:xfrm>
            <a:off x="4619875" y="1266325"/>
            <a:ext cx="4524125" cy="300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Training </a:t>
            </a:r>
            <a:r>
              <a:rPr lang="en-US" dirty="0"/>
              <a:t>strategy</a:t>
            </a:r>
            <a:endParaRPr dirty="0"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76051" y="1161850"/>
            <a:ext cx="3974839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Training steps:</a:t>
            </a:r>
          </a:p>
          <a:p>
            <a:pPr marL="457200" lvl="0" indent="-317182" algn="l" rtl="0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ru" sz="7200" dirty="0">
                <a:latin typeface="Arial" panose="020B0604020202020204" pitchFamily="34" charset="0"/>
                <a:cs typeface="Arial" panose="020B0604020202020204" pitchFamily="34" charset="0"/>
              </a:rPr>
              <a:t>Classical training of the spectral VAE.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ru" sz="7200" dirty="0">
                <a:latin typeface="Arial" panose="020B0604020202020204" pitchFamily="34" charset="0"/>
                <a:cs typeface="Arial" panose="020B0604020202020204" pitchFamily="34" charset="0"/>
              </a:rPr>
              <a:t>Training only the encoder of the photometr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ru" sz="7200" dirty="0">
                <a:latin typeface="Arial" panose="020B0604020202020204" pitchFamily="34" charset="0"/>
                <a:cs typeface="Arial" panose="020B0604020202020204" pitchFamily="34" charset="0"/>
              </a:rPr>
              <a:t> VAE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, spectral decoder is fixed. </a:t>
            </a:r>
          </a:p>
          <a:p>
            <a:pPr marL="597218" lvl="1" indent="0">
              <a:buSzPct val="100000"/>
              <a:buNone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For step 2 loss function is computed directly in the latent space</a:t>
            </a:r>
            <a:endParaRPr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ru" sz="7200" dirty="0">
                <a:latin typeface="Arial" panose="020B0604020202020204" pitchFamily="34" charset="0"/>
                <a:cs typeface="Arial" panose="020B0604020202020204" pitchFamily="34" charset="0"/>
              </a:rPr>
              <a:t>Training the parameter decoder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" sz="7200" dirty="0">
                <a:latin typeface="Arial" panose="020B0604020202020204" pitchFamily="34" charset="0"/>
                <a:cs typeface="Arial" panose="020B0604020202020204" pitchFamily="34" charset="0"/>
              </a:rPr>
              <a:t>photometry VAE encoder fixed.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A8CB44-BF45-59A0-4219-4EB8696EA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4"/>
          <a:stretch/>
        </p:blipFill>
        <p:spPr>
          <a:xfrm>
            <a:off x="4591759" y="-1"/>
            <a:ext cx="4552242" cy="3633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99B36C-D379-C398-B0D8-5CC33A5F71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55" b="17250"/>
          <a:stretch/>
        </p:blipFill>
        <p:spPr>
          <a:xfrm>
            <a:off x="5171767" y="3848789"/>
            <a:ext cx="3822440" cy="1046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3567F7-8E8C-3993-849E-496121E4F952}"/>
              </a:ext>
            </a:extLst>
          </p:cNvPr>
          <p:cNvSpPr txBox="1"/>
          <p:nvPr/>
        </p:nvSpPr>
        <p:spPr>
          <a:xfrm>
            <a:off x="2830316" y="1828555"/>
            <a:ext cx="2885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Train: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4A9204-41E5-76F5-D0CF-DC7ED161A21B}"/>
              </a:ext>
            </a:extLst>
          </p:cNvPr>
          <p:cNvSpPr txBox="1"/>
          <p:nvPr/>
        </p:nvSpPr>
        <p:spPr>
          <a:xfrm>
            <a:off x="2878441" y="4128787"/>
            <a:ext cx="2885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Apply: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E7C09C-6044-78CB-8080-6EC0ED22D0D1}"/>
              </a:ext>
            </a:extLst>
          </p:cNvPr>
          <p:cNvSpPr/>
          <p:nvPr/>
        </p:nvSpPr>
        <p:spPr>
          <a:xfrm>
            <a:off x="3927987" y="47039"/>
            <a:ext cx="5176684" cy="36772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C69778-A4FF-17D8-1350-93049E19AF67}"/>
              </a:ext>
            </a:extLst>
          </p:cNvPr>
          <p:cNvSpPr/>
          <p:nvPr/>
        </p:nvSpPr>
        <p:spPr>
          <a:xfrm>
            <a:off x="3927987" y="3771344"/>
            <a:ext cx="5176684" cy="119325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{A56E223C-043D-1342-8132-5F7CE59470D8}tf10001122</Template>
  <TotalTime>5502</TotalTime>
  <Words>626</Words>
  <Application>Microsoft Macintosh PowerPoint</Application>
  <PresentationFormat>On-screen Show (16:9)</PresentationFormat>
  <Paragraphs>66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Wingdings</vt:lpstr>
      <vt:lpstr>PT Sans Narrow</vt:lpstr>
      <vt:lpstr>Open Sans</vt:lpstr>
      <vt:lpstr>Cambria Math</vt:lpstr>
      <vt:lpstr>Tropic</vt:lpstr>
      <vt:lpstr>Probabilistic inference of galaxy properties using multi-modal variational autoencoders in the era of LSST</vt:lpstr>
      <vt:lpstr>What do we measure?</vt:lpstr>
      <vt:lpstr>PowerPoint Presentation</vt:lpstr>
      <vt:lpstr>PowerPoint Presentation</vt:lpstr>
      <vt:lpstr>Motivation</vt:lpstr>
      <vt:lpstr>Architecture of the network </vt:lpstr>
      <vt:lpstr>Multi-modal approach for the redshift part</vt:lpstr>
      <vt:lpstr>Training dataset: mock photometric measurements</vt:lpstr>
      <vt:lpstr>Training strategy</vt:lpstr>
      <vt:lpstr>Latent space: spectroscopic modality </vt:lpstr>
      <vt:lpstr>Latent space: photometric modality </vt:lpstr>
      <vt:lpstr>Latent space: sampling using photometric modality </vt:lpstr>
      <vt:lpstr>Validation of the results</vt:lpstr>
      <vt:lpstr>Obtained distributions</vt:lpstr>
      <vt:lpstr>Going beyond z-photo only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Probabilistic inference of galaxy properties using multi-modal variational autoencoders in the era of LSST</dc:title>
  <cp:lastModifiedBy>Microsoft Office User</cp:lastModifiedBy>
  <cp:revision>19</cp:revision>
  <dcterms:modified xsi:type="dcterms:W3CDTF">2025-11-27T13:52:01Z</dcterms:modified>
</cp:coreProperties>
</file>