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6" r:id="rId1"/>
  </p:sldMasterIdLst>
  <p:notesMasterIdLst>
    <p:notesMasterId r:id="rId22"/>
  </p:notesMasterIdLst>
  <p:sldIdLst>
    <p:sldId id="264" r:id="rId2"/>
    <p:sldId id="265" r:id="rId3"/>
    <p:sldId id="276" r:id="rId4"/>
    <p:sldId id="275" r:id="rId5"/>
    <p:sldId id="277" r:id="rId6"/>
    <p:sldId id="278" r:id="rId7"/>
    <p:sldId id="279" r:id="rId8"/>
    <p:sldId id="280" r:id="rId9"/>
    <p:sldId id="281" r:id="rId10"/>
    <p:sldId id="282" r:id="rId11"/>
    <p:sldId id="283" r:id="rId12"/>
    <p:sldId id="284" r:id="rId13"/>
    <p:sldId id="273" r:id="rId14"/>
    <p:sldId id="287" r:id="rId15"/>
    <p:sldId id="286" r:id="rId16"/>
    <p:sldId id="285" r:id="rId17"/>
    <p:sldId id="289" r:id="rId18"/>
    <p:sldId id="288" r:id="rId19"/>
    <p:sldId id="267" r:id="rId20"/>
    <p:sldId id="26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28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BCC14C-A32F-47E9-897E-25BE86C2DEC6}" v="115" dt="2025-11-26T16:50:06.761"/>
    <p1510:client id="{C0E16E82-F811-4527-BA88-6BF05AD8344D}" v="499" dt="2025-11-26T16:44:48.345"/>
    <p1510:client id="{C6F0A283-504A-441C-B677-62BFAC07BFC6}" v="318" dt="2025-11-25T13:36:08.87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60"/>
    <p:restoredTop sz="95102"/>
  </p:normalViewPr>
  <p:slideViewPr>
    <p:cSldViewPr snapToGrid="0" showGuides="1">
      <p:cViewPr varScale="1">
        <p:scale>
          <a:sx n="89" d="100"/>
          <a:sy n="89" d="100"/>
        </p:scale>
        <p:origin x="1266" y="78"/>
      </p:cViewPr>
      <p:guideLst>
        <p:guide orient="horz" pos="384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B99DB-305D-5646-910A-9EAEF450D309}"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A1610-956B-9B48-8911-0F1144545A84}" type="slidenum">
              <a:rPr lang="en-US" smtClean="0"/>
              <a:t>‹#›</a:t>
            </a:fld>
            <a:endParaRPr lang="en-US"/>
          </a:p>
        </p:txBody>
      </p:sp>
    </p:spTree>
    <p:extLst>
      <p:ext uri="{BB962C8B-B14F-4D97-AF65-F5344CB8AC3E}">
        <p14:creationId xmlns:p14="http://schemas.microsoft.com/office/powerpoint/2010/main" val="3757269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1610-956B-9B48-8911-0F1144545A84}" type="slidenum">
              <a:rPr lang="en-US" smtClean="0"/>
              <a:t>2</a:t>
            </a:fld>
            <a:endParaRPr lang="en-US"/>
          </a:p>
        </p:txBody>
      </p:sp>
    </p:spTree>
    <p:extLst>
      <p:ext uri="{BB962C8B-B14F-4D97-AF65-F5344CB8AC3E}">
        <p14:creationId xmlns:p14="http://schemas.microsoft.com/office/powerpoint/2010/main" val="3082952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1610-956B-9B48-8911-0F1144545A84}" type="slidenum">
              <a:rPr lang="en-US" smtClean="0"/>
              <a:t>4</a:t>
            </a:fld>
            <a:endParaRPr lang="en-US"/>
          </a:p>
        </p:txBody>
      </p:sp>
    </p:spTree>
    <p:extLst>
      <p:ext uri="{BB962C8B-B14F-4D97-AF65-F5344CB8AC3E}">
        <p14:creationId xmlns:p14="http://schemas.microsoft.com/office/powerpoint/2010/main" val="1096535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1610-956B-9B48-8911-0F1144545A84}" type="slidenum">
              <a:rPr lang="en-US" smtClean="0"/>
              <a:t>6</a:t>
            </a:fld>
            <a:endParaRPr lang="en-US"/>
          </a:p>
        </p:txBody>
      </p:sp>
    </p:spTree>
    <p:extLst>
      <p:ext uri="{BB962C8B-B14F-4D97-AF65-F5344CB8AC3E}">
        <p14:creationId xmlns:p14="http://schemas.microsoft.com/office/powerpoint/2010/main" val="316236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1610-956B-9B48-8911-0F1144545A84}" type="slidenum">
              <a:rPr lang="en-US" smtClean="0"/>
              <a:t>7</a:t>
            </a:fld>
            <a:endParaRPr lang="en-US"/>
          </a:p>
        </p:txBody>
      </p:sp>
    </p:spTree>
    <p:extLst>
      <p:ext uri="{BB962C8B-B14F-4D97-AF65-F5344CB8AC3E}">
        <p14:creationId xmlns:p14="http://schemas.microsoft.com/office/powerpoint/2010/main" val="536104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1610-956B-9B48-8911-0F1144545A84}" type="slidenum">
              <a:rPr lang="en-US" smtClean="0"/>
              <a:t>8</a:t>
            </a:fld>
            <a:endParaRPr lang="en-US"/>
          </a:p>
        </p:txBody>
      </p:sp>
    </p:spTree>
    <p:extLst>
      <p:ext uri="{BB962C8B-B14F-4D97-AF65-F5344CB8AC3E}">
        <p14:creationId xmlns:p14="http://schemas.microsoft.com/office/powerpoint/2010/main" val="3017105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1610-956B-9B48-8911-0F1144545A84}" type="slidenum">
              <a:rPr lang="en-US" smtClean="0"/>
              <a:t>10</a:t>
            </a:fld>
            <a:endParaRPr lang="en-US"/>
          </a:p>
        </p:txBody>
      </p:sp>
    </p:spTree>
    <p:extLst>
      <p:ext uri="{BB962C8B-B14F-4D97-AF65-F5344CB8AC3E}">
        <p14:creationId xmlns:p14="http://schemas.microsoft.com/office/powerpoint/2010/main" val="349997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1610-956B-9B48-8911-0F1144545A84}" type="slidenum">
              <a:rPr lang="en-US" smtClean="0"/>
              <a:t>11</a:t>
            </a:fld>
            <a:endParaRPr lang="en-US"/>
          </a:p>
        </p:txBody>
      </p:sp>
    </p:spTree>
    <p:extLst>
      <p:ext uri="{BB962C8B-B14F-4D97-AF65-F5344CB8AC3E}">
        <p14:creationId xmlns:p14="http://schemas.microsoft.com/office/powerpoint/2010/main" val="175665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1610-956B-9B48-8911-0F1144545A84}" type="slidenum">
              <a:rPr lang="en-US" smtClean="0"/>
              <a:t>13</a:t>
            </a:fld>
            <a:endParaRPr lang="en-US"/>
          </a:p>
        </p:txBody>
      </p:sp>
    </p:spTree>
    <p:extLst>
      <p:ext uri="{BB962C8B-B14F-4D97-AF65-F5344CB8AC3E}">
        <p14:creationId xmlns:p14="http://schemas.microsoft.com/office/powerpoint/2010/main" val="306208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6395" y="80211"/>
            <a:ext cx="9905998" cy="680185"/>
          </a:xfrm>
        </p:spPr>
        <p:txBody>
          <a:bodyPr>
            <a:noAutofit/>
          </a:bodyPr>
          <a:lstStyle>
            <a:lvl1pPr>
              <a:defRPr sz="3600" cap="none" baseline="0">
                <a:latin typeface="Candara" panose="020E0502030303020204" pitchFamily="34" charset="0"/>
              </a:defRPr>
            </a:lvl1pPr>
          </a:lstStyle>
          <a:p>
            <a:r>
              <a:rPr lang="en-US" dirty="0"/>
              <a:t>Click to edit Master title style</a:t>
            </a:r>
          </a:p>
        </p:txBody>
      </p:sp>
      <p:sp>
        <p:nvSpPr>
          <p:cNvPr id="3" name="Content Placeholder 2"/>
          <p:cNvSpPr>
            <a:spLocks noGrp="1"/>
          </p:cNvSpPr>
          <p:nvPr>
            <p:ph sz="half" idx="1"/>
          </p:nvPr>
        </p:nvSpPr>
        <p:spPr>
          <a:xfrm>
            <a:off x="1141412" y="2666999"/>
            <a:ext cx="4876800" cy="3124201"/>
          </a:xfrm>
        </p:spPr>
        <p:txBody>
          <a:bodyPr anchor="t" anchorCtr="0">
            <a:noAutofit/>
          </a:bodyPr>
          <a:lstStyle>
            <a:lvl1pPr>
              <a:lnSpc>
                <a:spcPct val="100000"/>
              </a:lnSpc>
              <a:spcAft>
                <a:spcPts val="400"/>
              </a:spcAft>
              <a:defRPr sz="2000" cap="none" spc="-100" baseline="0">
                <a:latin typeface="Candara" panose="020E0502030303020204" pitchFamily="34" charset="0"/>
              </a:defRPr>
            </a:lvl1pPr>
            <a:lvl2pPr>
              <a:lnSpc>
                <a:spcPct val="100000"/>
              </a:lnSpc>
              <a:spcAft>
                <a:spcPts val="400"/>
              </a:spcAft>
              <a:defRPr sz="2000" cap="none" spc="-100" baseline="0">
                <a:latin typeface="Candara" panose="020E0502030303020204" pitchFamily="34" charset="0"/>
              </a:defRPr>
            </a:lvl2pPr>
            <a:lvl3pPr>
              <a:lnSpc>
                <a:spcPct val="100000"/>
              </a:lnSpc>
              <a:spcAft>
                <a:spcPts val="400"/>
              </a:spcAft>
              <a:defRPr sz="2000" cap="none" spc="-100" baseline="0">
                <a:latin typeface="Candara" panose="020E0502030303020204" pitchFamily="34" charset="0"/>
              </a:defRPr>
            </a:lvl3pPr>
            <a:lvl4pPr>
              <a:lnSpc>
                <a:spcPct val="100000"/>
              </a:lnSpc>
              <a:spcAft>
                <a:spcPts val="400"/>
              </a:spcAft>
              <a:defRPr sz="2000" cap="none" spc="-100" baseline="0">
                <a:latin typeface="Candara" panose="020E0502030303020204" pitchFamily="34" charset="0"/>
              </a:defRPr>
            </a:lvl4pPr>
            <a:lvl5pPr>
              <a:lnSpc>
                <a:spcPct val="100000"/>
              </a:lnSpc>
              <a:spcAft>
                <a:spcPts val="400"/>
              </a:spcAft>
              <a:defRPr sz="2000" cap="none" spc="-100" baseline="0">
                <a:latin typeface="Candara" panose="020E0502030303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0612" y="2667000"/>
            <a:ext cx="4876800" cy="3124200"/>
          </a:xfrm>
        </p:spPr>
        <p:txBody>
          <a:bodyPr anchor="t" anchorCtr="0">
            <a:noAutofit/>
          </a:bodyPr>
          <a:lstStyle>
            <a:lvl1pPr>
              <a:lnSpc>
                <a:spcPct val="100000"/>
              </a:lnSpc>
              <a:spcAft>
                <a:spcPts val="400"/>
              </a:spcAft>
              <a:defRPr sz="2000" spc="-100" baseline="0">
                <a:latin typeface="Candara" panose="020E0502030303020204" pitchFamily="34" charset="0"/>
              </a:defRPr>
            </a:lvl1pPr>
            <a:lvl2pPr>
              <a:lnSpc>
                <a:spcPct val="100000"/>
              </a:lnSpc>
              <a:spcAft>
                <a:spcPts val="400"/>
              </a:spcAft>
              <a:defRPr sz="2000" spc="-100" baseline="0">
                <a:latin typeface="Candara" panose="020E0502030303020204" pitchFamily="34" charset="0"/>
              </a:defRPr>
            </a:lvl2pPr>
            <a:lvl3pPr>
              <a:lnSpc>
                <a:spcPct val="100000"/>
              </a:lnSpc>
              <a:spcAft>
                <a:spcPts val="400"/>
              </a:spcAft>
              <a:defRPr sz="2000" spc="-100" baseline="0">
                <a:latin typeface="Candara" panose="020E0502030303020204" pitchFamily="34" charset="0"/>
              </a:defRPr>
            </a:lvl3pPr>
            <a:lvl4pPr>
              <a:lnSpc>
                <a:spcPct val="100000"/>
              </a:lnSpc>
              <a:spcAft>
                <a:spcPts val="400"/>
              </a:spcAft>
              <a:defRPr sz="2000" spc="-100" baseline="0">
                <a:latin typeface="Candara" panose="020E0502030303020204" pitchFamily="34" charset="0"/>
              </a:defRPr>
            </a:lvl4pPr>
            <a:lvl5pPr>
              <a:lnSpc>
                <a:spcPct val="100000"/>
              </a:lnSpc>
              <a:spcAft>
                <a:spcPts val="400"/>
              </a:spcAft>
              <a:defRPr sz="2000" spc="-100" baseline="0">
                <a:latin typeface="Candara" panose="020E0502030303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5D6AD9B-1B27-B044-A19B-4736C9FD9461}"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59D49-3469-EA46-9095-5692A564AA02}" type="slidenum">
              <a:rPr lang="en-US" smtClean="0"/>
              <a:t>‹#›</a:t>
            </a:fld>
            <a:endParaRPr lang="en-US"/>
          </a:p>
        </p:txBody>
      </p:sp>
    </p:spTree>
    <p:extLst>
      <p:ext uri="{BB962C8B-B14F-4D97-AF65-F5344CB8AC3E}">
        <p14:creationId xmlns:p14="http://schemas.microsoft.com/office/powerpoint/2010/main" val="260631949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5D6AD9B-1B27-B044-A19B-4736C9FD9461}" type="datetimeFigureOut">
              <a:rPr lang="en-US" smtClean="0"/>
              <a:t>11/27/2025</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35259D49-3469-EA46-9095-5692A564AA02}" type="slidenum">
              <a:rPr lang="en-US" smtClean="0"/>
              <a:t>‹#›</a:t>
            </a:fld>
            <a:endParaRPr lang="en-US"/>
          </a:p>
        </p:txBody>
      </p:sp>
    </p:spTree>
    <p:extLst>
      <p:ext uri="{BB962C8B-B14F-4D97-AF65-F5344CB8AC3E}">
        <p14:creationId xmlns:p14="http://schemas.microsoft.com/office/powerpoint/2010/main" val="1879678483"/>
      </p:ext>
    </p:extLst>
  </p:cSld>
  <p:clrMap bg1="dk1" tx1="lt1" bg2="dk2" tx2="lt2" accent1="accent1" accent2="accent2" accent3="accent3" accent4="accent4" accent5="accent5" accent6="accent6" hlink="hlink" folHlink="folHlink"/>
  <p:sldLayoutIdLst>
    <p:sldLayoutId id="2147483890" r:id="rId1"/>
  </p:sldLayoutIdLst>
  <p:txStyles>
    <p:titleStyle>
      <a:lvl1pPr algn="l" defTabSz="457200" rtl="0" eaLnBrk="1" latinLnBrk="0" hangingPunct="1">
        <a:spcBef>
          <a:spcPct val="0"/>
        </a:spcBef>
        <a:buNone/>
        <a:defRPr sz="4000" kern="1200" cap="none" baseline="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doi.org/10.5281/zenodo.14746879" TargetMode="External"/><Relationship Id="rId11" Type="http://schemas.openxmlformats.org/officeDocument/2006/relationships/image" Target="../media/image14.svg"/><Relationship Id="rId5" Type="http://schemas.openxmlformats.org/officeDocument/2006/relationships/hyperlink" Target="https://arxiv.org/abs/2503.18959" TargetMode="Externa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hyperlink" Target="https://doi.org/10.5281/zenodo.1467879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arxiv.org/abs/2503.18959"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arxiv.org/abs/2507.07109v2"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1.xml"/><Relationship Id="rId5" Type="http://schemas.openxmlformats.org/officeDocument/2006/relationships/hyperlink" Target="https://arxiv.org/abs/2507.07109v2" TargetMode="Externa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94A2C-8E81-795F-A175-98B28571CB8A}"/>
              </a:ext>
            </a:extLst>
          </p:cNvPr>
          <p:cNvSpPr>
            <a:spLocks noGrp="1"/>
          </p:cNvSpPr>
          <p:nvPr>
            <p:ph type="title"/>
          </p:nvPr>
        </p:nvSpPr>
        <p:spPr>
          <a:xfrm>
            <a:off x="691740" y="1623025"/>
            <a:ext cx="10816906" cy="2821176"/>
          </a:xfrm>
        </p:spPr>
        <p:txBody>
          <a:bodyPr>
            <a:noAutofit/>
          </a:bodyPr>
          <a:lstStyle/>
          <a:p>
            <a:pPr algn="ctr"/>
            <a:r>
              <a:rPr lang="en-US" dirty="0"/>
              <a:t>Deep Learning and Bayesian Optimization </a:t>
            </a:r>
            <a:br>
              <a:rPr lang="en-US" dirty="0"/>
            </a:br>
            <a:r>
              <a:rPr lang="en-US" dirty="0"/>
              <a:t>for </a:t>
            </a:r>
            <a:br>
              <a:rPr lang="en-US" dirty="0"/>
            </a:br>
            <a:r>
              <a:rPr lang="en-US" dirty="0"/>
              <a:t>Enhanced Sensitivity and Real-Time Control </a:t>
            </a:r>
            <a:br>
              <a:rPr lang="en-US" dirty="0"/>
            </a:br>
            <a:r>
              <a:rPr lang="en-US" dirty="0"/>
              <a:t>in </a:t>
            </a:r>
            <a:br>
              <a:rPr lang="en-US" dirty="0"/>
            </a:br>
            <a:r>
              <a:rPr lang="en-US" dirty="0"/>
              <a:t>GANIL Experiments</a:t>
            </a:r>
          </a:p>
        </p:txBody>
      </p:sp>
      <p:sp>
        <p:nvSpPr>
          <p:cNvPr id="3" name="Content Placeholder 2">
            <a:extLst>
              <a:ext uri="{FF2B5EF4-FFF2-40B4-BE49-F238E27FC236}">
                <a16:creationId xmlns:a16="http://schemas.microsoft.com/office/drawing/2014/main" id="{B70F9ACF-A932-7F8D-B917-F4B162E43A76}"/>
              </a:ext>
            </a:extLst>
          </p:cNvPr>
          <p:cNvSpPr>
            <a:spLocks noGrp="1"/>
          </p:cNvSpPr>
          <p:nvPr>
            <p:ph sz="half" idx="1"/>
          </p:nvPr>
        </p:nvSpPr>
        <p:spPr>
          <a:xfrm>
            <a:off x="3983296" y="5031504"/>
            <a:ext cx="4226944" cy="473186"/>
          </a:xfrm>
        </p:spPr>
        <p:txBody>
          <a:bodyPr/>
          <a:lstStyle/>
          <a:p>
            <a:pPr marL="0" indent="0" algn="ctr">
              <a:buNone/>
            </a:pPr>
            <a:r>
              <a:rPr lang="en-US" dirty="0">
                <a:gradFill flip="none">
                  <a:gsLst>
                    <a:gs pos="0">
                      <a:srgbClr val="FFFFFF"/>
                    </a:gs>
                    <a:gs pos="100000">
                      <a:srgbClr val="FFFFFF"/>
                    </a:gs>
                  </a:gsLst>
                  <a:lin ang="5580000" scaled="0"/>
                  <a:tileRect/>
                </a:gradFill>
                <a:latin typeface="Candara"/>
              </a:rPr>
              <a:t>Maurycy </a:t>
            </a:r>
            <a:r>
              <a:rPr lang="en-US" dirty="0" err="1">
                <a:gradFill flip="none">
                  <a:gsLst>
                    <a:gs pos="0">
                      <a:srgbClr val="FFFFFF"/>
                    </a:gs>
                    <a:gs pos="100000">
                      <a:srgbClr val="FFFFFF"/>
                    </a:gs>
                  </a:gsLst>
                  <a:lin ang="5580000" scaled="0"/>
                  <a:tileRect/>
                </a:gradFill>
                <a:latin typeface="Candara"/>
              </a:rPr>
              <a:t>Rejmund</a:t>
            </a:r>
            <a:r>
              <a:rPr lang="en-US" dirty="0">
                <a:gradFill flip="none">
                  <a:gsLst>
                    <a:gs pos="0">
                      <a:srgbClr val="FFFFFF"/>
                    </a:gs>
                    <a:gs pos="100000">
                      <a:srgbClr val="FFFFFF"/>
                    </a:gs>
                  </a:gsLst>
                  <a:lin ang="5580000" scaled="0"/>
                  <a:tileRect/>
                </a:gradFill>
                <a:latin typeface="Candara"/>
              </a:rPr>
              <a:t> and Antoine </a:t>
            </a:r>
            <a:r>
              <a:rPr lang="en-US" dirty="0" err="1">
                <a:gradFill flip="none">
                  <a:gsLst>
                    <a:gs pos="0">
                      <a:srgbClr val="FFFFFF"/>
                    </a:gs>
                    <a:gs pos="100000">
                      <a:srgbClr val="FFFFFF"/>
                    </a:gs>
                  </a:gsLst>
                  <a:lin ang="5580000" scaled="0"/>
                  <a:tileRect/>
                </a:gradFill>
                <a:latin typeface="Candara"/>
              </a:rPr>
              <a:t>Lemasson</a:t>
            </a:r>
            <a:b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b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GANIL</a:t>
            </a:r>
            <a:endParaRPr lang="fr-FR" dirty="0"/>
          </a:p>
        </p:txBody>
      </p:sp>
    </p:spTree>
    <p:extLst>
      <p:ext uri="{BB962C8B-B14F-4D97-AF65-F5344CB8AC3E}">
        <p14:creationId xmlns:p14="http://schemas.microsoft.com/office/powerpoint/2010/main" val="64072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C27B-4E77-CE89-39A1-F618B53D4CB3}"/>
              </a:ext>
            </a:extLst>
          </p:cNvPr>
          <p:cNvSpPr>
            <a:spLocks noGrp="1"/>
          </p:cNvSpPr>
          <p:nvPr>
            <p:ph type="title"/>
          </p:nvPr>
        </p:nvSpPr>
        <p:spPr>
          <a:xfrm>
            <a:off x="138409" y="49637"/>
            <a:ext cx="11243823" cy="680185"/>
          </a:xfrm>
        </p:spPr>
        <p:txBody>
          <a:bodyPr/>
          <a:lstStyle/>
          <a:p>
            <a:r>
              <a:rPr lang="en-US" dirty="0"/>
              <a:t>Particle Identification Using Silicon Telescopes: PISTA</a:t>
            </a:r>
          </a:p>
        </p:txBody>
      </p:sp>
      <p:sp>
        <p:nvSpPr>
          <p:cNvPr id="5" name="Content Placeholder 3">
            <a:extLst>
              <a:ext uri="{FF2B5EF4-FFF2-40B4-BE49-F238E27FC236}">
                <a16:creationId xmlns:a16="http://schemas.microsoft.com/office/drawing/2014/main" id="{43CCBA6A-953C-ABD6-84B4-86C6EE5E922B}"/>
              </a:ext>
            </a:extLst>
          </p:cNvPr>
          <p:cNvSpPr txBox="1">
            <a:spLocks/>
          </p:cNvSpPr>
          <p:nvPr/>
        </p:nvSpPr>
        <p:spPr>
          <a:xfrm>
            <a:off x="136394" y="731200"/>
            <a:ext cx="7960684" cy="832557"/>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Neural networks can be used to identify light ions in highly segmented solid silicon detector telescopes (500um </a:t>
            </a:r>
            <a:r>
              <a:rPr lang="en-US" sz="2000">
                <a:solidFill>
                  <a:srgbClr val="FFFF00"/>
                </a:solidFill>
              </a:rPr>
              <a:t>strip size), </a:t>
            </a:r>
            <a:r>
              <a:rPr lang="en-US" sz="2000" dirty="0">
                <a:solidFill>
                  <a:srgbClr val="FFFF00"/>
                </a:solidFill>
              </a:rPr>
              <a:t>simultaneously identifying the Z and A.</a:t>
            </a:r>
          </a:p>
        </p:txBody>
      </p:sp>
      <p:pic>
        <p:nvPicPr>
          <p:cNvPr id="11" name="Picture 10">
            <a:extLst>
              <a:ext uri="{FF2B5EF4-FFF2-40B4-BE49-F238E27FC236}">
                <a16:creationId xmlns:a16="http://schemas.microsoft.com/office/drawing/2014/main" id="{55DFB007-3A31-F20E-D04F-A0E7A5789DAB}"/>
              </a:ext>
            </a:extLst>
          </p:cNvPr>
          <p:cNvPicPr>
            <a:picLocks noChangeAspect="1"/>
          </p:cNvPicPr>
          <p:nvPr/>
        </p:nvPicPr>
        <p:blipFill>
          <a:blip r:embed="rId3"/>
          <a:stretch>
            <a:fillRect/>
          </a:stretch>
        </p:blipFill>
        <p:spPr>
          <a:xfrm rot="5400000">
            <a:off x="7405632" y="2185585"/>
            <a:ext cx="2225524" cy="6858000"/>
          </a:xfrm>
          <a:prstGeom prst="rect">
            <a:avLst/>
          </a:prstGeom>
        </p:spPr>
      </p:pic>
      <p:pic>
        <p:nvPicPr>
          <p:cNvPr id="9" name="Content Placeholder 8">
            <a:extLst>
              <a:ext uri="{FF2B5EF4-FFF2-40B4-BE49-F238E27FC236}">
                <a16:creationId xmlns:a16="http://schemas.microsoft.com/office/drawing/2014/main" id="{C3B6F956-F6DE-0A0C-4B87-337D05360C73}"/>
              </a:ext>
            </a:extLst>
          </p:cNvPr>
          <p:cNvPicPr>
            <a:picLocks noGrp="1" noChangeAspect="1"/>
          </p:cNvPicPr>
          <p:nvPr>
            <p:ph sz="half" idx="2"/>
          </p:nvPr>
        </p:nvPicPr>
        <p:blipFill>
          <a:blip r:embed="rId4"/>
          <a:stretch>
            <a:fillRect/>
          </a:stretch>
        </p:blipFill>
        <p:spPr>
          <a:xfrm>
            <a:off x="244606" y="1563757"/>
            <a:ext cx="4378102" cy="4195682"/>
          </a:xfrm>
        </p:spPr>
      </p:pic>
      <p:pic>
        <p:nvPicPr>
          <p:cNvPr id="7" name="Content Placeholder 6">
            <a:extLst>
              <a:ext uri="{FF2B5EF4-FFF2-40B4-BE49-F238E27FC236}">
                <a16:creationId xmlns:a16="http://schemas.microsoft.com/office/drawing/2014/main" id="{6C9A35C7-1882-5B79-DADC-F1B0A8666E38}"/>
              </a:ext>
            </a:extLst>
          </p:cNvPr>
          <p:cNvPicPr>
            <a:picLocks noGrp="1" noChangeAspect="1"/>
          </p:cNvPicPr>
          <p:nvPr>
            <p:ph sz="half" idx="1"/>
          </p:nvPr>
        </p:nvPicPr>
        <p:blipFill rotWithShape="1">
          <a:blip r:embed="rId5"/>
          <a:srcRect l="36334" t="32772" r="36268" b="26423"/>
          <a:stretch/>
        </p:blipFill>
        <p:spPr>
          <a:xfrm>
            <a:off x="8205290" y="1144707"/>
            <a:ext cx="3174928" cy="3546469"/>
          </a:xfrm>
        </p:spPr>
      </p:pic>
      <p:sp>
        <p:nvSpPr>
          <p:cNvPr id="12" name="Content Placeholder 3">
            <a:extLst>
              <a:ext uri="{FF2B5EF4-FFF2-40B4-BE49-F238E27FC236}">
                <a16:creationId xmlns:a16="http://schemas.microsoft.com/office/drawing/2014/main" id="{6D55D3FE-1CD2-0CE7-199B-6D6E41879224}"/>
              </a:ext>
            </a:extLst>
          </p:cNvPr>
          <p:cNvSpPr txBox="1">
            <a:spLocks/>
          </p:cNvSpPr>
          <p:nvPr/>
        </p:nvSpPr>
        <p:spPr>
          <a:xfrm>
            <a:off x="9001882" y="760690"/>
            <a:ext cx="1362016" cy="410807"/>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nSpc>
                <a:spcPts val="2800"/>
              </a:lnSpc>
              <a:buFont typeface="Arial"/>
              <a:buNone/>
            </a:pPr>
            <a:r>
              <a:rPr lang="en-US" sz="2000" dirty="0">
                <a:solidFill>
                  <a:schemeClr val="tx1"/>
                </a:solidFill>
              </a:rPr>
              <a:t>PISTA array</a:t>
            </a:r>
          </a:p>
        </p:txBody>
      </p:sp>
      <p:sp>
        <p:nvSpPr>
          <p:cNvPr id="6" name="Rectangle 5">
            <a:extLst>
              <a:ext uri="{FF2B5EF4-FFF2-40B4-BE49-F238E27FC236}">
                <a16:creationId xmlns:a16="http://schemas.microsoft.com/office/drawing/2014/main" id="{82018881-0602-A27A-B99B-FE4DE911E739}"/>
              </a:ext>
            </a:extLst>
          </p:cNvPr>
          <p:cNvSpPr/>
          <p:nvPr/>
        </p:nvSpPr>
        <p:spPr>
          <a:xfrm rot="2760000">
            <a:off x="6320270" y="1942847"/>
            <a:ext cx="1359243" cy="926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91E89E8-642D-2B44-5EAC-7AE9458BF194}"/>
              </a:ext>
            </a:extLst>
          </p:cNvPr>
          <p:cNvSpPr/>
          <p:nvPr/>
        </p:nvSpPr>
        <p:spPr>
          <a:xfrm rot="2760000">
            <a:off x="6068957" y="2121251"/>
            <a:ext cx="1359243" cy="9267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dirty="0"/>
          </a:p>
        </p:txBody>
      </p:sp>
      <p:cxnSp>
        <p:nvCxnSpPr>
          <p:cNvPr id="13" name="Connecteur droit avec flèche 12">
            <a:extLst>
              <a:ext uri="{FF2B5EF4-FFF2-40B4-BE49-F238E27FC236}">
                <a16:creationId xmlns:a16="http://schemas.microsoft.com/office/drawing/2014/main" id="{FC3499CE-679F-75C5-F373-94E158E70FFD}"/>
              </a:ext>
            </a:extLst>
          </p:cNvPr>
          <p:cNvCxnSpPr/>
          <p:nvPr/>
        </p:nvCxnSpPr>
        <p:spPr>
          <a:xfrm>
            <a:off x="5591432" y="2574324"/>
            <a:ext cx="10297" cy="576648"/>
          </a:xfrm>
          <a:prstGeom prst="straightConnector1">
            <a:avLst/>
          </a:prstGeom>
        </p:spPr>
        <p:style>
          <a:lnRef idx="3">
            <a:schemeClr val="accent4"/>
          </a:lnRef>
          <a:fillRef idx="0">
            <a:schemeClr val="accent4"/>
          </a:fillRef>
          <a:effectRef idx="2">
            <a:schemeClr val="accent4"/>
          </a:effectRef>
          <a:fontRef idx="minor">
            <a:schemeClr val="tx1"/>
          </a:fontRef>
        </p:style>
      </p:cxnSp>
      <p:sp>
        <p:nvSpPr>
          <p:cNvPr id="15" name="ZoneTexte 14">
            <a:extLst>
              <a:ext uri="{FF2B5EF4-FFF2-40B4-BE49-F238E27FC236}">
                <a16:creationId xmlns:a16="http://schemas.microsoft.com/office/drawing/2014/main" id="{07528E36-946F-AF77-9D39-5AE69F10AF7D}"/>
              </a:ext>
            </a:extLst>
          </p:cNvPr>
          <p:cNvSpPr txBox="1"/>
          <p:nvPr/>
        </p:nvSpPr>
        <p:spPr>
          <a:xfrm>
            <a:off x="5907852" y="1439334"/>
            <a:ext cx="5832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rgbClr val="FFFFFF"/>
                </a:solidFill>
                <a:latin typeface="Symbol"/>
              </a:rPr>
              <a:t>D</a:t>
            </a:r>
            <a:r>
              <a:rPr lang="fr-FR" dirty="0">
                <a:solidFill>
                  <a:srgbClr val="FFFFFF"/>
                </a:solidFill>
                <a:latin typeface="Candara"/>
              </a:rPr>
              <a:t>E</a:t>
            </a:r>
            <a:endParaRPr lang="fr-FR" dirty="0"/>
          </a:p>
        </p:txBody>
      </p:sp>
      <p:sp>
        <p:nvSpPr>
          <p:cNvPr id="16" name="ZoneTexte 15">
            <a:extLst>
              <a:ext uri="{FF2B5EF4-FFF2-40B4-BE49-F238E27FC236}">
                <a16:creationId xmlns:a16="http://schemas.microsoft.com/office/drawing/2014/main" id="{CF9960AC-3179-C6F6-6B19-8CE9E954C84A}"/>
              </a:ext>
            </a:extLst>
          </p:cNvPr>
          <p:cNvSpPr txBox="1"/>
          <p:nvPr/>
        </p:nvSpPr>
        <p:spPr>
          <a:xfrm>
            <a:off x="6274741" y="1251185"/>
            <a:ext cx="5832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rgbClr val="FFFFFF"/>
                </a:solidFill>
                <a:latin typeface="Candara"/>
              </a:rPr>
              <a:t>E</a:t>
            </a:r>
            <a:endParaRPr lang="fr-FR" dirty="0"/>
          </a:p>
        </p:txBody>
      </p:sp>
      <p:cxnSp>
        <p:nvCxnSpPr>
          <p:cNvPr id="17" name="Connecteur droit avec flèche 16">
            <a:extLst>
              <a:ext uri="{FF2B5EF4-FFF2-40B4-BE49-F238E27FC236}">
                <a16:creationId xmlns:a16="http://schemas.microsoft.com/office/drawing/2014/main" id="{DE69A6B2-B846-6603-296E-96683932952E}"/>
              </a:ext>
            </a:extLst>
          </p:cNvPr>
          <p:cNvCxnSpPr/>
          <p:nvPr/>
        </p:nvCxnSpPr>
        <p:spPr>
          <a:xfrm flipV="1">
            <a:off x="4985290" y="2862648"/>
            <a:ext cx="595844" cy="584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8" name="Connecteur droit avec flèche 17">
            <a:extLst>
              <a:ext uri="{FF2B5EF4-FFF2-40B4-BE49-F238E27FC236}">
                <a16:creationId xmlns:a16="http://schemas.microsoft.com/office/drawing/2014/main" id="{DDBE0ED1-EC9B-792B-7D32-EB3A096A35EE}"/>
              </a:ext>
            </a:extLst>
          </p:cNvPr>
          <p:cNvCxnSpPr>
            <a:cxnSpLocks/>
          </p:cNvCxnSpPr>
          <p:nvPr/>
        </p:nvCxnSpPr>
        <p:spPr>
          <a:xfrm flipV="1">
            <a:off x="5574687" y="1582841"/>
            <a:ext cx="1651808" cy="129472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Connecteur droit avec flèche 18">
            <a:extLst>
              <a:ext uri="{FF2B5EF4-FFF2-40B4-BE49-F238E27FC236}">
                <a16:creationId xmlns:a16="http://schemas.microsoft.com/office/drawing/2014/main" id="{6F2A7D43-A359-C9CE-EA2D-C9FF4668FBDF}"/>
              </a:ext>
            </a:extLst>
          </p:cNvPr>
          <p:cNvCxnSpPr>
            <a:cxnSpLocks/>
          </p:cNvCxnSpPr>
          <p:nvPr/>
        </p:nvCxnSpPr>
        <p:spPr>
          <a:xfrm>
            <a:off x="5613425" y="2889091"/>
            <a:ext cx="585546" cy="22069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8" name="ZoneTexte 7">
            <a:extLst>
              <a:ext uri="{FF2B5EF4-FFF2-40B4-BE49-F238E27FC236}">
                <a16:creationId xmlns:a16="http://schemas.microsoft.com/office/drawing/2014/main" id="{6FC2E6CA-9AFC-98D5-D15C-CF9DA6218832}"/>
              </a:ext>
            </a:extLst>
          </p:cNvPr>
          <p:cNvSpPr txBox="1"/>
          <p:nvPr/>
        </p:nvSpPr>
        <p:spPr>
          <a:xfrm>
            <a:off x="5138105" y="2198963"/>
            <a:ext cx="913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aseline="30000" dirty="0"/>
              <a:t>12</a:t>
            </a:r>
            <a:r>
              <a:rPr lang="fr-FR" sz="1400" dirty="0"/>
              <a:t>C </a:t>
            </a:r>
            <a:r>
              <a:rPr lang="fr-FR" sz="1400" dirty="0" err="1"/>
              <a:t>target</a:t>
            </a:r>
            <a:endParaRPr lang="fr-FR" sz="1400" dirty="0"/>
          </a:p>
        </p:txBody>
      </p:sp>
      <p:sp>
        <p:nvSpPr>
          <p:cNvPr id="14" name="ZoneTexte 13">
            <a:extLst>
              <a:ext uri="{FF2B5EF4-FFF2-40B4-BE49-F238E27FC236}">
                <a16:creationId xmlns:a16="http://schemas.microsoft.com/office/drawing/2014/main" id="{EE2457BD-F007-2F12-28ED-E21F99204E72}"/>
              </a:ext>
            </a:extLst>
          </p:cNvPr>
          <p:cNvSpPr txBox="1"/>
          <p:nvPr/>
        </p:nvSpPr>
        <p:spPr>
          <a:xfrm>
            <a:off x="4611961" y="2906533"/>
            <a:ext cx="12856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aseline="30000" dirty="0"/>
              <a:t>238</a:t>
            </a:r>
            <a:r>
              <a:rPr lang="fr-FR" sz="1400" dirty="0"/>
              <a:t>U </a:t>
            </a:r>
            <a:r>
              <a:rPr lang="fr-FR" sz="1400" dirty="0" err="1"/>
              <a:t>beam</a:t>
            </a:r>
            <a:r>
              <a:rPr lang="fr-FR" sz="1400" dirty="0"/>
              <a:t> </a:t>
            </a:r>
          </a:p>
        </p:txBody>
      </p:sp>
      <p:sp>
        <p:nvSpPr>
          <p:cNvPr id="20" name="ZoneTexte 19">
            <a:extLst>
              <a:ext uri="{FF2B5EF4-FFF2-40B4-BE49-F238E27FC236}">
                <a16:creationId xmlns:a16="http://schemas.microsoft.com/office/drawing/2014/main" id="{499A1A32-446F-CEC9-AC1A-C2FD1948D22A}"/>
              </a:ext>
            </a:extLst>
          </p:cNvPr>
          <p:cNvSpPr txBox="1"/>
          <p:nvPr/>
        </p:nvSpPr>
        <p:spPr>
          <a:xfrm>
            <a:off x="6054317" y="2416675"/>
            <a:ext cx="12856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aseline="30000" dirty="0"/>
              <a:t>12</a:t>
            </a:r>
            <a:r>
              <a:rPr lang="fr-FR" sz="1400" dirty="0"/>
              <a:t>C (</a:t>
            </a:r>
            <a:r>
              <a:rPr lang="fr-FR" sz="1400" dirty="0" err="1"/>
              <a:t>recoil</a:t>
            </a:r>
            <a:r>
              <a:rPr lang="fr-FR" sz="1400" dirty="0"/>
              <a:t>) </a:t>
            </a:r>
          </a:p>
        </p:txBody>
      </p:sp>
    </p:spTree>
    <p:extLst>
      <p:ext uri="{BB962C8B-B14F-4D97-AF65-F5344CB8AC3E}">
        <p14:creationId xmlns:p14="http://schemas.microsoft.com/office/powerpoint/2010/main" val="1367172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C27B-4E77-CE89-39A1-F618B53D4CB3}"/>
              </a:ext>
            </a:extLst>
          </p:cNvPr>
          <p:cNvSpPr>
            <a:spLocks noGrp="1"/>
          </p:cNvSpPr>
          <p:nvPr>
            <p:ph type="title"/>
          </p:nvPr>
        </p:nvSpPr>
        <p:spPr>
          <a:xfrm>
            <a:off x="136394" y="80211"/>
            <a:ext cx="11243823" cy="680185"/>
          </a:xfrm>
        </p:spPr>
        <p:txBody>
          <a:bodyPr/>
          <a:lstStyle/>
          <a:p>
            <a:r>
              <a:rPr lang="en-US" dirty="0"/>
              <a:t>Particle Identification Using Silicon Telescopes: FAZIA</a:t>
            </a:r>
          </a:p>
        </p:txBody>
      </p:sp>
      <p:sp>
        <p:nvSpPr>
          <p:cNvPr id="5" name="Content Placeholder 3">
            <a:extLst>
              <a:ext uri="{FF2B5EF4-FFF2-40B4-BE49-F238E27FC236}">
                <a16:creationId xmlns:a16="http://schemas.microsoft.com/office/drawing/2014/main" id="{43CCBA6A-953C-ABD6-84B4-86C6EE5E922B}"/>
              </a:ext>
            </a:extLst>
          </p:cNvPr>
          <p:cNvSpPr txBox="1">
            <a:spLocks/>
          </p:cNvSpPr>
          <p:nvPr/>
        </p:nvSpPr>
        <p:spPr>
          <a:xfrm>
            <a:off x="136394" y="731201"/>
            <a:ext cx="6509940" cy="731042"/>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Neural networks can be used to identify heavier ions in </a:t>
            </a:r>
            <a:br>
              <a:rPr lang="en-US" sz="2000" dirty="0">
                <a:solidFill>
                  <a:srgbClr val="FFFF00"/>
                </a:solidFill>
              </a:rPr>
            </a:br>
            <a:r>
              <a:rPr lang="en-US" sz="2000" dirty="0">
                <a:solidFill>
                  <a:srgbClr val="FFFF00"/>
                </a:solidFill>
              </a:rPr>
              <a:t>solid silicon detector telescopes.</a:t>
            </a:r>
          </a:p>
          <a:p>
            <a:pPr marL="0" indent="0">
              <a:spcAft>
                <a:spcPts val="400"/>
              </a:spcAft>
              <a:buNone/>
            </a:pPr>
            <a:endParaRPr lang="en-US" sz="20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spcAft>
                <a:spcPts val="400"/>
              </a:spcAft>
              <a:buNone/>
            </a:pPr>
            <a:endParaRPr lang="en-US" sz="2000"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spcAft>
                <a:spcPts val="400"/>
              </a:spcAft>
              <a:buNone/>
            </a:pPr>
            <a:endParaRPr lang="en-US" sz="2000" i="1" dirty="0" err="1">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endParaRPr>
          </a:p>
        </p:txBody>
      </p:sp>
      <p:sp>
        <p:nvSpPr>
          <p:cNvPr id="12" name="Content Placeholder 3">
            <a:extLst>
              <a:ext uri="{FF2B5EF4-FFF2-40B4-BE49-F238E27FC236}">
                <a16:creationId xmlns:a16="http://schemas.microsoft.com/office/drawing/2014/main" id="{6D55D3FE-1CD2-0CE7-199B-6D6E41879224}"/>
              </a:ext>
            </a:extLst>
          </p:cNvPr>
          <p:cNvSpPr txBox="1">
            <a:spLocks/>
          </p:cNvSpPr>
          <p:nvPr/>
        </p:nvSpPr>
        <p:spPr>
          <a:xfrm>
            <a:off x="9417518" y="820067"/>
            <a:ext cx="1362016" cy="410807"/>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nSpc>
                <a:spcPts val="2800"/>
              </a:lnSpc>
              <a:buFont typeface="Arial"/>
              <a:buNone/>
            </a:pPr>
            <a:r>
              <a:rPr lang="en-US" sz="2000" dirty="0">
                <a:solidFill>
                  <a:schemeClr val="tx1"/>
                </a:solidFill>
              </a:rPr>
              <a:t>FAZIA array</a:t>
            </a:r>
          </a:p>
        </p:txBody>
      </p:sp>
      <p:pic>
        <p:nvPicPr>
          <p:cNvPr id="13" name="Content Placeholder 12">
            <a:extLst>
              <a:ext uri="{FF2B5EF4-FFF2-40B4-BE49-F238E27FC236}">
                <a16:creationId xmlns:a16="http://schemas.microsoft.com/office/drawing/2014/main" id="{2C32BAB8-D7F5-7376-6A91-A522006F2BBC}"/>
              </a:ext>
            </a:extLst>
          </p:cNvPr>
          <p:cNvPicPr>
            <a:picLocks noGrp="1" noChangeAspect="1"/>
          </p:cNvPicPr>
          <p:nvPr>
            <p:ph sz="half" idx="1"/>
          </p:nvPr>
        </p:nvPicPr>
        <p:blipFill rotWithShape="1">
          <a:blip r:embed="rId3"/>
          <a:srcRect t="5368"/>
          <a:stretch/>
        </p:blipFill>
        <p:spPr>
          <a:xfrm>
            <a:off x="2342941" y="1433040"/>
            <a:ext cx="4946640" cy="2724442"/>
          </a:xfrm>
        </p:spPr>
      </p:pic>
      <p:pic>
        <p:nvPicPr>
          <p:cNvPr id="1026" name="Picture 2">
            <a:extLst>
              <a:ext uri="{FF2B5EF4-FFF2-40B4-BE49-F238E27FC236}">
                <a16:creationId xmlns:a16="http://schemas.microsoft.com/office/drawing/2014/main" id="{78DA6F13-2767-3A0F-2E7A-5B72CC17C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7078" y="1230874"/>
            <a:ext cx="3810000" cy="2946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2921F16-A907-0EE9-D1BA-241C30A8F6A4}"/>
              </a:ext>
            </a:extLst>
          </p:cNvPr>
          <p:cNvPicPr>
            <a:picLocks noChangeAspect="1"/>
          </p:cNvPicPr>
          <p:nvPr/>
        </p:nvPicPr>
        <p:blipFill>
          <a:blip r:embed="rId5"/>
          <a:stretch>
            <a:fillRect/>
          </a:stretch>
        </p:blipFill>
        <p:spPr>
          <a:xfrm>
            <a:off x="771705" y="4155993"/>
            <a:ext cx="11261806" cy="2621796"/>
          </a:xfrm>
          <a:prstGeom prst="rect">
            <a:avLst/>
          </a:prstGeom>
        </p:spPr>
      </p:pic>
      <p:sp>
        <p:nvSpPr>
          <p:cNvPr id="18" name="Content Placeholder 3">
            <a:extLst>
              <a:ext uri="{FF2B5EF4-FFF2-40B4-BE49-F238E27FC236}">
                <a16:creationId xmlns:a16="http://schemas.microsoft.com/office/drawing/2014/main" id="{D0F98561-FF1F-44AA-E76B-ECADB474D843}"/>
              </a:ext>
            </a:extLst>
          </p:cNvPr>
          <p:cNvSpPr txBox="1">
            <a:spLocks/>
          </p:cNvSpPr>
          <p:nvPr/>
        </p:nvSpPr>
        <p:spPr>
          <a:xfrm>
            <a:off x="1282836" y="4109830"/>
            <a:ext cx="10750675" cy="410807"/>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nSpc>
                <a:spcPts val="2800"/>
              </a:lnSpc>
              <a:buFont typeface="Arial"/>
              <a:buNone/>
            </a:pPr>
            <a:r>
              <a:rPr lang="en-US" sz="2000" dirty="0">
                <a:solidFill>
                  <a:schemeClr val="bg1"/>
                </a:solidFill>
                <a:latin typeface="Candara"/>
              </a:rPr>
              <a:t>Li	Be        B        C        N       O         F       Ne     Na    Mg      Al       Si         P         S       Cl       </a:t>
            </a:r>
            <a:r>
              <a:rPr lang="en-US" sz="2000" dirty="0" err="1">
                <a:solidFill>
                  <a:schemeClr val="bg1"/>
                </a:solidFill>
                <a:latin typeface="Candara"/>
              </a:rPr>
              <a:t>Ar</a:t>
            </a:r>
            <a:r>
              <a:rPr lang="en-US" sz="2000" dirty="0">
                <a:solidFill>
                  <a:schemeClr val="bg1"/>
                </a:solidFill>
                <a:latin typeface="Candara"/>
              </a:rPr>
              <a:t>      K         Ca      Sc      Ti       V      Cr         </a:t>
            </a:r>
          </a:p>
        </p:txBody>
      </p:sp>
      <p:sp>
        <p:nvSpPr>
          <p:cNvPr id="3" name="ZoneTexte 2">
            <a:extLst>
              <a:ext uri="{FF2B5EF4-FFF2-40B4-BE49-F238E27FC236}">
                <a16:creationId xmlns:a16="http://schemas.microsoft.com/office/drawing/2014/main" id="{E96C8925-D034-CAAC-C2A5-7F1B0E384AFF}"/>
              </a:ext>
            </a:extLst>
          </p:cNvPr>
          <p:cNvSpPr txBox="1"/>
          <p:nvPr/>
        </p:nvSpPr>
        <p:spPr>
          <a:xfrm>
            <a:off x="136394" y="2251628"/>
            <a:ext cx="6096000" cy="12541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10"/>
              </a:lnSpc>
            </a:pPr>
            <a:r>
              <a:rPr lang="en-US" sz="2000" b="0" i="1" u="none" strike="noStrike" baseline="0" dirty="0">
                <a:solidFill>
                  <a:srgbClr val="FFFF00"/>
                </a:solidFill>
                <a:latin typeface="Candara"/>
              </a:rPr>
              <a:t>E884 GANIL </a:t>
            </a:r>
            <a:r>
              <a:rPr lang="en-US" sz="2000" b="0" i="1" u="none" strike="noStrike" baseline="0" dirty="0" err="1">
                <a:solidFill>
                  <a:srgbClr val="FFFF00"/>
                </a:solidFill>
                <a:latin typeface="Candara"/>
              </a:rPr>
              <a:t>expt</a:t>
            </a:r>
            <a:r>
              <a:rPr lang="en-US" sz="2000" b="0" i="0" dirty="0">
                <a:latin typeface="Candara"/>
              </a:rPr>
              <a:t>​</a:t>
            </a:r>
            <a:r>
              <a:rPr lang="en-US" sz="2000" dirty="0">
                <a:latin typeface="Candara"/>
              </a:rPr>
              <a:t> </a:t>
            </a:r>
            <a:br>
              <a:rPr lang="en-US" sz="2000" dirty="0">
                <a:latin typeface="Candara"/>
              </a:rPr>
            </a:br>
            <a:r>
              <a:rPr lang="en-US" sz="2000" b="0" i="0" u="none" strike="noStrike" baseline="0" dirty="0">
                <a:solidFill>
                  <a:srgbClr val="FFFF00"/>
                </a:solidFill>
                <a:latin typeface="Candara"/>
              </a:rPr>
              <a:t>C. Ciampi </a:t>
            </a:r>
            <a:r>
              <a:rPr lang="en-US" sz="2000" b="0" i="1" u="none" strike="noStrike" baseline="0" dirty="0">
                <a:solidFill>
                  <a:srgbClr val="FFFF00"/>
                </a:solidFill>
                <a:latin typeface="Candara"/>
              </a:rPr>
              <a:t>et al.</a:t>
            </a:r>
            <a:r>
              <a:rPr lang="en-US" sz="2000" b="0" i="0" dirty="0">
                <a:latin typeface="Candara"/>
              </a:rPr>
              <a:t>​</a:t>
            </a:r>
            <a:br>
              <a:rPr lang="en-US" sz="2000" dirty="0">
                <a:latin typeface="Candara"/>
              </a:rPr>
            </a:br>
            <a:r>
              <a:rPr lang="en-US" sz="2000" dirty="0">
                <a:solidFill>
                  <a:srgbClr val="FFFF00"/>
                </a:solidFill>
                <a:latin typeface="Candara"/>
              </a:rPr>
              <a:t>(2025)</a:t>
            </a:r>
            <a:endParaRPr lang="en-US" sz="2000" b="0" i="0" dirty="0">
              <a:solidFill>
                <a:srgbClr val="FFFF00"/>
              </a:solidFill>
              <a:latin typeface="Candara"/>
            </a:endParaRPr>
          </a:p>
          <a:p>
            <a:pPr algn="ctr"/>
            <a:endParaRPr lang="fr-FR" dirty="0"/>
          </a:p>
        </p:txBody>
      </p:sp>
    </p:spTree>
    <p:extLst>
      <p:ext uri="{BB962C8B-B14F-4D97-AF65-F5344CB8AC3E}">
        <p14:creationId xmlns:p14="http://schemas.microsoft.com/office/powerpoint/2010/main" val="4008132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FF01-9B72-7657-31B3-E1018948CE6E}"/>
              </a:ext>
            </a:extLst>
          </p:cNvPr>
          <p:cNvSpPr>
            <a:spLocks noGrp="1"/>
          </p:cNvSpPr>
          <p:nvPr>
            <p:ph type="title"/>
          </p:nvPr>
        </p:nvSpPr>
        <p:spPr/>
        <p:txBody>
          <a:bodyPr/>
          <a:lstStyle/>
          <a:p>
            <a:r>
              <a:rPr lang="en-US" dirty="0">
                <a:gradFill flip="none">
                  <a:gsLst>
                    <a:gs pos="0">
                      <a:srgbClr val="FFFFFF"/>
                    </a:gs>
                    <a:gs pos="100000">
                      <a:srgbClr val="FFFFFF"/>
                    </a:gs>
                  </a:gsLst>
                  <a:lin ang="5580000" scaled="0"/>
                  <a:tileRect/>
                </a:gradFill>
                <a:latin typeface="Candara"/>
              </a:rPr>
              <a:t>Neural Networks as Everyday Working Tool ...</a:t>
            </a:r>
            <a:endParaRPr lang="en-US" dirty="0"/>
          </a:p>
        </p:txBody>
      </p:sp>
      <p:sp>
        <p:nvSpPr>
          <p:cNvPr id="3" name="Content Placeholder 2">
            <a:extLst>
              <a:ext uri="{FF2B5EF4-FFF2-40B4-BE49-F238E27FC236}">
                <a16:creationId xmlns:a16="http://schemas.microsoft.com/office/drawing/2014/main" id="{9CFCF9A6-174D-3BCC-7424-2ABBF1605215}"/>
              </a:ext>
            </a:extLst>
          </p:cNvPr>
          <p:cNvSpPr>
            <a:spLocks noGrp="1"/>
          </p:cNvSpPr>
          <p:nvPr>
            <p:ph sz="half" idx="1"/>
          </p:nvPr>
        </p:nvSpPr>
        <p:spPr>
          <a:xfrm>
            <a:off x="325017" y="2365604"/>
            <a:ext cx="6307277" cy="2611509"/>
          </a:xfrm>
        </p:spPr>
        <p:txBody>
          <a:bodyPr/>
          <a:lstStyle/>
          <a:p>
            <a:pPr marL="0" indent="0">
              <a:buNone/>
            </a:pPr>
            <a:r>
              <a:rPr lang="en-US" dirty="0">
                <a:gradFill flip="none">
                  <a:gsLst>
                    <a:gs pos="0">
                      <a:srgbClr val="FFFFFF"/>
                    </a:gs>
                    <a:gs pos="100000">
                      <a:srgbClr val="FFFFFF"/>
                    </a:gs>
                  </a:gsLst>
                  <a:lin ang="5580000" scaled="0"/>
                  <a:tileRect/>
                </a:gradFill>
                <a:latin typeface="Candara"/>
              </a:rPr>
              <a:t>Neural networks-based approaches guarantee the efficient acquisition of results that are:</a:t>
            </a:r>
          </a:p>
          <a:p>
            <a:pPr lvl="1">
              <a:buFont typeface="Wingdings" pitchFamily="2" charset="2"/>
              <a:buChar char="ü"/>
            </a:pPr>
            <a:r>
              <a:rPr lang="en-US" dirty="0">
                <a:gradFill flip="none">
                  <a:gsLst>
                    <a:gs pos="0">
                      <a:srgbClr val="FFFFFF"/>
                    </a:gs>
                    <a:gs pos="100000">
                      <a:srgbClr val="FFFFFF"/>
                    </a:gs>
                  </a:gsLst>
                  <a:lin ang="5580000" scaled="0"/>
                  <a:tileRect/>
                </a:gradFill>
                <a:latin typeface="Candara"/>
              </a:rPr>
              <a:t>Standardized,
Optimal,
Highly reproducible</a:t>
            </a:r>
          </a:p>
          <a:p>
            <a:pPr marL="0" indent="0">
              <a:buNone/>
            </a:pP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endParaRPr>
          </a:p>
          <a:p>
            <a:pPr marL="0" indent="0">
              <a:buNone/>
            </a:pP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Automating, reducing human factor in repetitive task.</a:t>
            </a:r>
          </a:p>
        </p:txBody>
      </p:sp>
      <p:sp>
        <p:nvSpPr>
          <p:cNvPr id="5" name="Content Placeholder 3">
            <a:extLst>
              <a:ext uri="{FF2B5EF4-FFF2-40B4-BE49-F238E27FC236}">
                <a16:creationId xmlns:a16="http://schemas.microsoft.com/office/drawing/2014/main" id="{3EFF548E-7A5D-C759-7919-00B4D2C350F8}"/>
              </a:ext>
            </a:extLst>
          </p:cNvPr>
          <p:cNvSpPr txBox="1">
            <a:spLocks/>
          </p:cNvSpPr>
          <p:nvPr/>
        </p:nvSpPr>
        <p:spPr>
          <a:xfrm>
            <a:off x="136394" y="731201"/>
            <a:ext cx="6970462" cy="773508"/>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Neural networks-based approaches are intended for everyday work, from online analysis during experiments to final results and publication.</a:t>
            </a:r>
          </a:p>
        </p:txBody>
      </p:sp>
      <p:pic>
        <p:nvPicPr>
          <p:cNvPr id="6" name="Picture 5">
            <a:extLst>
              <a:ext uri="{FF2B5EF4-FFF2-40B4-BE49-F238E27FC236}">
                <a16:creationId xmlns:a16="http://schemas.microsoft.com/office/drawing/2014/main" id="{8CD4DFB7-B004-CDB6-5478-8BA85974147A}"/>
              </a:ext>
            </a:extLst>
          </p:cNvPr>
          <p:cNvPicPr>
            <a:picLocks noChangeAspect="1"/>
          </p:cNvPicPr>
          <p:nvPr/>
        </p:nvPicPr>
        <p:blipFill>
          <a:blip r:embed="rId2"/>
          <a:stretch>
            <a:fillRect/>
          </a:stretch>
        </p:blipFill>
        <p:spPr>
          <a:xfrm>
            <a:off x="7512730" y="967483"/>
            <a:ext cx="4066435" cy="2796245"/>
          </a:xfrm>
          <a:prstGeom prst="rect">
            <a:avLst/>
          </a:prstGeom>
        </p:spPr>
      </p:pic>
      <p:pic>
        <p:nvPicPr>
          <p:cNvPr id="7" name="Picture 6">
            <a:extLst>
              <a:ext uri="{FF2B5EF4-FFF2-40B4-BE49-F238E27FC236}">
                <a16:creationId xmlns:a16="http://schemas.microsoft.com/office/drawing/2014/main" id="{A360E788-7040-8DB2-9020-750E57EA2C00}"/>
              </a:ext>
            </a:extLst>
          </p:cNvPr>
          <p:cNvPicPr>
            <a:picLocks noChangeAspect="1"/>
          </p:cNvPicPr>
          <p:nvPr/>
        </p:nvPicPr>
        <p:blipFill>
          <a:blip r:embed="rId3"/>
          <a:stretch>
            <a:fillRect/>
          </a:stretch>
        </p:blipFill>
        <p:spPr>
          <a:xfrm>
            <a:off x="6921660" y="3791626"/>
            <a:ext cx="4102986" cy="2851073"/>
          </a:xfrm>
          <a:prstGeom prst="rect">
            <a:avLst/>
          </a:prstGeom>
        </p:spPr>
      </p:pic>
    </p:spTree>
    <p:extLst>
      <p:ext uri="{BB962C8B-B14F-4D97-AF65-F5344CB8AC3E}">
        <p14:creationId xmlns:p14="http://schemas.microsoft.com/office/powerpoint/2010/main" val="3710450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97ED-AEFC-4DED-73A8-F27606339968}"/>
              </a:ext>
            </a:extLst>
          </p:cNvPr>
          <p:cNvSpPr>
            <a:spLocks noGrp="1"/>
          </p:cNvSpPr>
          <p:nvPr>
            <p:ph type="title"/>
          </p:nvPr>
        </p:nvSpPr>
        <p:spPr>
          <a:xfrm>
            <a:off x="136395" y="80211"/>
            <a:ext cx="9905998" cy="1139028"/>
          </a:xfrm>
        </p:spPr>
        <p:txBody>
          <a:bodyPr/>
          <a:lstStyle/>
          <a:p>
            <a:r>
              <a:rPr lang="en-US" dirty="0"/>
              <a:t>Optimization of Multiparametric Systems Using Autonomous Real-Time Learning Agents </a:t>
            </a:r>
          </a:p>
        </p:txBody>
      </p:sp>
      <p:sp>
        <p:nvSpPr>
          <p:cNvPr id="3" name="Content Placeholder 2">
            <a:extLst>
              <a:ext uri="{FF2B5EF4-FFF2-40B4-BE49-F238E27FC236}">
                <a16:creationId xmlns:a16="http://schemas.microsoft.com/office/drawing/2014/main" id="{04269132-0381-8071-9ED2-223F40947633}"/>
              </a:ext>
            </a:extLst>
          </p:cNvPr>
          <p:cNvSpPr>
            <a:spLocks noGrp="1"/>
          </p:cNvSpPr>
          <p:nvPr>
            <p:ph sz="half" idx="1"/>
          </p:nvPr>
        </p:nvSpPr>
        <p:spPr>
          <a:xfrm>
            <a:off x="666851" y="2151525"/>
            <a:ext cx="4287114" cy="4017781"/>
          </a:xfrm>
        </p:spPr>
        <p:txBody>
          <a:bodyPr/>
          <a:lstStyle/>
          <a:p>
            <a:pPr marL="0" indent="0">
              <a:buNone/>
            </a:pPr>
            <a:r>
              <a:rPr lang="en-US" b="1" dirty="0"/>
              <a:t>General requirements</a:t>
            </a:r>
          </a:p>
          <a:p>
            <a:pPr marL="0" indent="0">
              <a:buNone/>
            </a:pPr>
            <a:r>
              <a:rPr lang="en-US" b="1" dirty="0"/>
              <a:t>Agent requirements:</a:t>
            </a:r>
          </a:p>
          <a:p>
            <a:r>
              <a:rPr lang="en-US" dirty="0"/>
              <a:t>Autonomous,</a:t>
            </a:r>
          </a:p>
          <a:p>
            <a:r>
              <a:rPr lang="en-US" dirty="0"/>
              <a:t>Unbiased,</a:t>
            </a:r>
          </a:p>
          <a:p>
            <a:r>
              <a:rPr lang="en-US" dirty="0"/>
              <a:t>No pre-training,</a:t>
            </a:r>
          </a:p>
          <a:p>
            <a:r>
              <a:rPr lang="en-US" dirty="0"/>
              <a:t>No memory,</a:t>
            </a:r>
          </a:p>
          <a:p>
            <a:r>
              <a:rPr lang="en-US" dirty="0"/>
              <a:t>No physics knowledge.</a:t>
            </a:r>
          </a:p>
          <a:p>
            <a:pPr marL="0" indent="0">
              <a:buNone/>
            </a:pPr>
            <a:r>
              <a:rPr lang="en-US" b="1" dirty="0"/>
              <a:t>Learning process:</a:t>
            </a:r>
            <a:r>
              <a:rPr lang="en-US" dirty="0"/>
              <a:t>  Learns in real time.</a:t>
            </a:r>
          </a:p>
          <a:p>
            <a:pPr marL="0" indent="0">
              <a:buNone/>
            </a:pPr>
            <a:r>
              <a:rPr lang="en-US" b="1" dirty="0"/>
              <a:t>Optimization goal: </a:t>
            </a:r>
            <a:r>
              <a:rPr lang="en-US" dirty="0"/>
              <a:t>Achieve optimal results in a minimal number of steps (tens).</a:t>
            </a:r>
          </a:p>
          <a:p>
            <a:endParaRPr lang="en-US" dirty="0"/>
          </a:p>
        </p:txBody>
      </p:sp>
      <p:sp>
        <p:nvSpPr>
          <p:cNvPr id="19" name="Content Placeholder 3">
            <a:extLst>
              <a:ext uri="{FF2B5EF4-FFF2-40B4-BE49-F238E27FC236}">
                <a16:creationId xmlns:a16="http://schemas.microsoft.com/office/drawing/2014/main" id="{18999A72-B467-58B1-40E8-817DC36D0524}"/>
              </a:ext>
            </a:extLst>
          </p:cNvPr>
          <p:cNvSpPr txBox="1">
            <a:spLocks/>
          </p:cNvSpPr>
          <p:nvPr/>
        </p:nvSpPr>
        <p:spPr>
          <a:xfrm>
            <a:off x="136395" y="1162967"/>
            <a:ext cx="9905998" cy="1036223"/>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The machine learning approach can optimize the ion source, beam forming, and guiding equipment, ensuring beam quality and stability crucial for the experiments. Beams of ions ranging range from carbon to uranium, are about 1 mm</a:t>
            </a:r>
            <a:r>
              <a:rPr lang="en-US" sz="2000" baseline="30000" dirty="0">
                <a:solidFill>
                  <a:srgbClr val="FFFF00"/>
                </a:solidFill>
              </a:rPr>
              <a:t>2</a:t>
            </a:r>
            <a:r>
              <a:rPr lang="en-US" sz="2000" dirty="0">
                <a:solidFill>
                  <a:srgbClr val="FFFF00"/>
                </a:solidFill>
              </a:rPr>
              <a:t> large in size and their trajectories are of several tens of meters.</a:t>
            </a:r>
          </a:p>
          <a:p>
            <a:pPr marL="0" indent="0">
              <a:buFont typeface="Arial"/>
              <a:buNone/>
            </a:pPr>
            <a:endParaRPr lang="en-US" sz="2600" dirty="0">
              <a:solidFill>
                <a:srgbClr val="FFFF00"/>
              </a:solidFill>
            </a:endParaRPr>
          </a:p>
        </p:txBody>
      </p:sp>
      <p:sp>
        <p:nvSpPr>
          <p:cNvPr id="21" name="Content Placeholder 2">
            <a:extLst>
              <a:ext uri="{FF2B5EF4-FFF2-40B4-BE49-F238E27FC236}">
                <a16:creationId xmlns:a16="http://schemas.microsoft.com/office/drawing/2014/main" id="{CE30DCAD-619E-1074-6536-C3B23608C9B4}"/>
              </a:ext>
            </a:extLst>
          </p:cNvPr>
          <p:cNvSpPr txBox="1">
            <a:spLocks/>
          </p:cNvSpPr>
          <p:nvPr/>
        </p:nvSpPr>
        <p:spPr>
          <a:xfrm>
            <a:off x="5335931" y="3397037"/>
            <a:ext cx="5319921" cy="2772270"/>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b="1" dirty="0"/>
              <a:t>Workflow</a:t>
            </a:r>
          </a:p>
          <a:p>
            <a:pPr marL="0" indent="0">
              <a:buFont typeface="Arial"/>
              <a:buNone/>
            </a:pPr>
            <a:r>
              <a:rPr lang="en-US" b="1" dirty="0"/>
              <a:t>Agent initialization: </a:t>
            </a:r>
            <a:r>
              <a:rPr lang="en-US" dirty="0"/>
              <a:t>Starts in a random state.</a:t>
            </a:r>
          </a:p>
          <a:p>
            <a:pPr marL="0" indent="0">
              <a:buNone/>
            </a:pPr>
            <a:r>
              <a:rPr lang="en-US" b="1" dirty="0"/>
              <a:t>Agent constraints: </a:t>
            </a:r>
            <a:r>
              <a:rPr lang="en-US" dirty="0"/>
              <a:t>Receives the number of parameters and their ranges.</a:t>
            </a:r>
          </a:p>
          <a:p>
            <a:pPr marL="0" indent="0">
              <a:buNone/>
            </a:pPr>
            <a:r>
              <a:rPr lang="en-US" b="1" dirty="0"/>
              <a:t>Agent-environment interaction: </a:t>
            </a:r>
          </a:p>
          <a:p>
            <a:r>
              <a:rPr lang="en-US" dirty="0"/>
              <a:t>Interacts step-by-step with the environment ,</a:t>
            </a:r>
          </a:p>
          <a:p>
            <a:r>
              <a:rPr lang="en-US" dirty="0"/>
              <a:t>Receives feedback on the quality of actions.</a:t>
            </a:r>
          </a:p>
          <a:p>
            <a:pPr marL="0" indent="0">
              <a:buNone/>
            </a:pPr>
            <a:endParaRPr lang="en-US" dirty="0"/>
          </a:p>
        </p:txBody>
      </p:sp>
      <p:sp>
        <p:nvSpPr>
          <p:cNvPr id="22" name="Content Placeholder 2">
            <a:extLst>
              <a:ext uri="{FF2B5EF4-FFF2-40B4-BE49-F238E27FC236}">
                <a16:creationId xmlns:a16="http://schemas.microsoft.com/office/drawing/2014/main" id="{E44E7D1C-085F-26AB-C5F0-57150C891E8B}"/>
              </a:ext>
            </a:extLst>
          </p:cNvPr>
          <p:cNvSpPr txBox="1">
            <a:spLocks/>
          </p:cNvSpPr>
          <p:nvPr/>
        </p:nvSpPr>
        <p:spPr>
          <a:xfrm>
            <a:off x="136395" y="6309658"/>
            <a:ext cx="6924945" cy="449958"/>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dirty="0">
                <a:solidFill>
                  <a:srgbClr val="FFFF00"/>
                </a:solidFill>
              </a:rPr>
              <a:t>Here the application to the portion of the beam transport is studied.</a:t>
            </a:r>
          </a:p>
        </p:txBody>
      </p:sp>
    </p:spTree>
    <p:extLst>
      <p:ext uri="{BB962C8B-B14F-4D97-AF65-F5344CB8AC3E}">
        <p14:creationId xmlns:p14="http://schemas.microsoft.com/office/powerpoint/2010/main" val="1855040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97ED-AEFC-4DED-73A8-F27606339968}"/>
              </a:ext>
            </a:extLst>
          </p:cNvPr>
          <p:cNvSpPr>
            <a:spLocks noGrp="1"/>
          </p:cNvSpPr>
          <p:nvPr>
            <p:ph type="title"/>
          </p:nvPr>
        </p:nvSpPr>
        <p:spPr/>
        <p:txBody>
          <a:bodyPr/>
          <a:lstStyle/>
          <a:p>
            <a:r>
              <a:rPr lang="en-US" dirty="0"/>
              <a:t>Beam transport: Quadrupole Triplet</a:t>
            </a:r>
          </a:p>
        </p:txBody>
      </p:sp>
      <p:grpSp>
        <p:nvGrpSpPr>
          <p:cNvPr id="15" name="Group 14">
            <a:extLst>
              <a:ext uri="{FF2B5EF4-FFF2-40B4-BE49-F238E27FC236}">
                <a16:creationId xmlns:a16="http://schemas.microsoft.com/office/drawing/2014/main" id="{DC2D5A64-604B-A97F-977B-CB679E0F3F73}"/>
              </a:ext>
            </a:extLst>
          </p:cNvPr>
          <p:cNvGrpSpPr/>
          <p:nvPr/>
        </p:nvGrpSpPr>
        <p:grpSpPr>
          <a:xfrm>
            <a:off x="738708" y="1342047"/>
            <a:ext cx="10308704" cy="1411235"/>
            <a:chOff x="440576" y="1025362"/>
            <a:chExt cx="10308704" cy="1411235"/>
          </a:xfrm>
        </p:grpSpPr>
        <p:cxnSp>
          <p:nvCxnSpPr>
            <p:cNvPr id="5" name="Straight Arrow Connector 4">
              <a:extLst>
                <a:ext uri="{FF2B5EF4-FFF2-40B4-BE49-F238E27FC236}">
                  <a16:creationId xmlns:a16="http://schemas.microsoft.com/office/drawing/2014/main" id="{6E5609C6-4C9F-C91D-521E-093384142BAA}"/>
                </a:ext>
              </a:extLst>
            </p:cNvPr>
            <p:cNvCxnSpPr/>
            <p:nvPr/>
          </p:nvCxnSpPr>
          <p:spPr>
            <a:xfrm>
              <a:off x="899281" y="1961812"/>
              <a:ext cx="903111"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E558308-B30D-F975-B1F3-93727286253F}"/>
                </a:ext>
              </a:extLst>
            </p:cNvPr>
            <p:cNvSpPr/>
            <p:nvPr/>
          </p:nvSpPr>
          <p:spPr>
            <a:xfrm>
              <a:off x="1919730" y="1760334"/>
              <a:ext cx="7315200" cy="4029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F12DECEF-514A-4D4E-FA25-2AF8EEA7FFB5}"/>
                </a:ext>
              </a:extLst>
            </p:cNvPr>
            <p:cNvSpPr/>
            <p:nvPr/>
          </p:nvSpPr>
          <p:spPr>
            <a:xfrm>
              <a:off x="4082972" y="1487027"/>
              <a:ext cx="457200" cy="949570"/>
            </a:xfrm>
            <a:prstGeom prst="roundRect">
              <a:avLst/>
            </a:prstGeom>
            <a:gradFill flip="none" rotWithShape="1">
              <a:gsLst>
                <a:gs pos="0">
                  <a:srgbClr val="00B0F0"/>
                </a:gs>
                <a:gs pos="46000">
                  <a:schemeClr val="accent5">
                    <a:lumMod val="95000"/>
                    <a:lumOff val="5000"/>
                  </a:schemeClr>
                </a:gs>
                <a:gs pos="100000">
                  <a:srgbClr val="00B0F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47D98D1-6730-CC7E-FA5B-2C7F4F515A95}"/>
                </a:ext>
              </a:extLst>
            </p:cNvPr>
            <p:cNvSpPr/>
            <p:nvPr/>
          </p:nvSpPr>
          <p:spPr>
            <a:xfrm>
              <a:off x="4968264" y="1487027"/>
              <a:ext cx="457200" cy="949570"/>
            </a:xfrm>
            <a:prstGeom prst="roundRect">
              <a:avLst/>
            </a:prstGeom>
            <a:gradFill flip="none" rotWithShape="1">
              <a:gsLst>
                <a:gs pos="0">
                  <a:srgbClr val="00B0F0"/>
                </a:gs>
                <a:gs pos="46000">
                  <a:schemeClr val="accent5">
                    <a:lumMod val="95000"/>
                    <a:lumOff val="5000"/>
                  </a:schemeClr>
                </a:gs>
                <a:gs pos="100000">
                  <a:srgbClr val="00B0F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1B4AEE8-E8B7-7624-A719-F2E6C8951599}"/>
                </a:ext>
              </a:extLst>
            </p:cNvPr>
            <p:cNvSpPr/>
            <p:nvPr/>
          </p:nvSpPr>
          <p:spPr>
            <a:xfrm>
              <a:off x="5853556" y="1487027"/>
              <a:ext cx="457200" cy="949570"/>
            </a:xfrm>
            <a:prstGeom prst="roundRect">
              <a:avLst/>
            </a:prstGeom>
            <a:gradFill flip="none" rotWithShape="1">
              <a:gsLst>
                <a:gs pos="0">
                  <a:srgbClr val="00B0F0"/>
                </a:gs>
                <a:gs pos="46000">
                  <a:schemeClr val="accent5">
                    <a:lumMod val="95000"/>
                    <a:lumOff val="5000"/>
                  </a:schemeClr>
                </a:gs>
                <a:gs pos="100000">
                  <a:srgbClr val="00B0F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D779C1-1913-2AAA-AD84-EFFB03F44B00}"/>
                </a:ext>
              </a:extLst>
            </p:cNvPr>
            <p:cNvSpPr/>
            <p:nvPr/>
          </p:nvSpPr>
          <p:spPr>
            <a:xfrm>
              <a:off x="8926878" y="1623680"/>
              <a:ext cx="146957" cy="676263"/>
            </a:xfrm>
            <a:prstGeom prst="rect">
              <a:avLst/>
            </a:prstGeom>
            <a:pattFill prst="lgGrid">
              <a:fgClr>
                <a:schemeClr val="tx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70547F4-94A6-6809-4642-99E2790C2B45}"/>
                </a:ext>
              </a:extLst>
            </p:cNvPr>
            <p:cNvSpPr txBox="1"/>
            <p:nvPr/>
          </p:nvSpPr>
          <p:spPr>
            <a:xfrm>
              <a:off x="440576" y="1025362"/>
              <a:ext cx="2229174" cy="461665"/>
            </a:xfrm>
            <a:prstGeom prst="rect">
              <a:avLst/>
            </a:prstGeom>
            <a:noFill/>
          </p:spPr>
          <p:txBody>
            <a:bodyPr wrap="square" rtlCol="0">
              <a:spAutoFit/>
            </a:bodyPr>
            <a:lstStyle/>
            <a:p>
              <a:r>
                <a:rPr lang="en-US" sz="2400" dirty="0"/>
                <a:t>incoming beam</a:t>
              </a:r>
            </a:p>
          </p:txBody>
        </p:sp>
        <p:cxnSp>
          <p:nvCxnSpPr>
            <p:cNvPr id="12" name="Straight Arrow Connector 11">
              <a:extLst>
                <a:ext uri="{FF2B5EF4-FFF2-40B4-BE49-F238E27FC236}">
                  <a16:creationId xmlns:a16="http://schemas.microsoft.com/office/drawing/2014/main" id="{178E1549-6A4C-3B0D-3D44-A52DA22A2F43}"/>
                </a:ext>
              </a:extLst>
            </p:cNvPr>
            <p:cNvCxnSpPr/>
            <p:nvPr/>
          </p:nvCxnSpPr>
          <p:spPr>
            <a:xfrm>
              <a:off x="7833481" y="1958989"/>
              <a:ext cx="903111"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751BDB8-8BB7-7AB3-32BE-D54FC71336D4}"/>
                </a:ext>
              </a:extLst>
            </p:cNvPr>
            <p:cNvSpPr txBox="1"/>
            <p:nvPr/>
          </p:nvSpPr>
          <p:spPr>
            <a:xfrm>
              <a:off x="7022564" y="1028311"/>
              <a:ext cx="3726716" cy="461665"/>
            </a:xfrm>
            <a:prstGeom prst="rect">
              <a:avLst/>
            </a:prstGeom>
            <a:noFill/>
          </p:spPr>
          <p:txBody>
            <a:bodyPr wrap="square" rtlCol="0">
              <a:spAutoFit/>
            </a:bodyPr>
            <a:lstStyle/>
            <a:p>
              <a:r>
                <a:rPr lang="en-US" sz="2400" dirty="0"/>
                <a:t>outgoing beam and profiler</a:t>
              </a:r>
            </a:p>
          </p:txBody>
        </p:sp>
        <p:sp>
          <p:nvSpPr>
            <p:cNvPr id="14" name="TextBox 13">
              <a:extLst>
                <a:ext uri="{FF2B5EF4-FFF2-40B4-BE49-F238E27FC236}">
                  <a16:creationId xmlns:a16="http://schemas.microsoft.com/office/drawing/2014/main" id="{6C13987D-C981-1C3E-3131-82C31FF84EBA}"/>
                </a:ext>
              </a:extLst>
            </p:cNvPr>
            <p:cNvSpPr txBox="1"/>
            <p:nvPr/>
          </p:nvSpPr>
          <p:spPr>
            <a:xfrm>
              <a:off x="3900721" y="1025362"/>
              <a:ext cx="2686374" cy="461665"/>
            </a:xfrm>
            <a:prstGeom prst="rect">
              <a:avLst/>
            </a:prstGeom>
            <a:noFill/>
          </p:spPr>
          <p:txBody>
            <a:bodyPr wrap="square" rtlCol="0">
              <a:spAutoFit/>
            </a:bodyPr>
            <a:lstStyle/>
            <a:p>
              <a:r>
                <a:rPr lang="en-US" sz="2400" dirty="0"/>
                <a:t>quadrupole triplet</a:t>
              </a:r>
            </a:p>
          </p:txBody>
        </p:sp>
      </p:grpSp>
      <p:sp>
        <p:nvSpPr>
          <p:cNvPr id="18" name="Content Placeholder 3">
            <a:extLst>
              <a:ext uri="{FF2B5EF4-FFF2-40B4-BE49-F238E27FC236}">
                <a16:creationId xmlns:a16="http://schemas.microsoft.com/office/drawing/2014/main" id="{71618C2A-A728-B390-0C93-FFFA0BEDADAD}"/>
              </a:ext>
            </a:extLst>
          </p:cNvPr>
          <p:cNvSpPr txBox="1">
            <a:spLocks/>
          </p:cNvSpPr>
          <p:nvPr/>
        </p:nvSpPr>
        <p:spPr>
          <a:xfrm>
            <a:off x="136393" y="701221"/>
            <a:ext cx="8348039" cy="773508"/>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A simulated portion of a beam transport line, including a quadrupole triplet, </a:t>
            </a:r>
            <a:br>
              <a:rPr lang="en-US" sz="2000" dirty="0">
                <a:solidFill>
                  <a:srgbClr val="FFFF00"/>
                </a:solidFill>
              </a:rPr>
            </a:br>
            <a:r>
              <a:rPr lang="en-US" sz="2000" dirty="0">
                <a:solidFill>
                  <a:srgbClr val="FFFF00"/>
                </a:solidFill>
              </a:rPr>
              <a:t>is optimized using Bayesian Optimization.</a:t>
            </a:r>
          </a:p>
        </p:txBody>
      </p:sp>
      <p:sp>
        <p:nvSpPr>
          <p:cNvPr id="4" name="Subtitle 2">
            <a:extLst>
              <a:ext uri="{FF2B5EF4-FFF2-40B4-BE49-F238E27FC236}">
                <a16:creationId xmlns:a16="http://schemas.microsoft.com/office/drawing/2014/main" id="{0D36F3A3-B927-6AA9-7718-5E0971F8DD7D}"/>
              </a:ext>
            </a:extLst>
          </p:cNvPr>
          <p:cNvSpPr txBox="1">
            <a:spLocks/>
          </p:cNvSpPr>
          <p:nvPr/>
        </p:nvSpPr>
        <p:spPr>
          <a:xfrm>
            <a:off x="335698" y="3223637"/>
            <a:ext cx="7795915" cy="3115378"/>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b="1" dirty="0">
                <a:effectLst/>
              </a:rPr>
              <a:t>Beam Generation: </a:t>
            </a:r>
            <a:r>
              <a:rPr lang="en-US" dirty="0">
                <a:effectLst/>
              </a:rPr>
              <a:t>Beam is generated randomly with parameters:  </a:t>
            </a:r>
          </a:p>
          <a:p>
            <a:pPr lvl="1">
              <a:buFont typeface="Wingdings" pitchFamily="2" charset="2"/>
              <a:buChar char="ü"/>
            </a:pPr>
            <a:r>
              <a:rPr lang="en-US" dirty="0">
                <a:effectLst/>
              </a:rPr>
              <a:t>Positions and widths: x</a:t>
            </a:r>
            <a:r>
              <a:rPr lang="en-US" baseline="-25000" dirty="0">
                <a:effectLst/>
              </a:rPr>
              <a:t>i</a:t>
            </a:r>
            <a:r>
              <a:rPr lang="en-US" dirty="0">
                <a:effectLst/>
              </a:rPr>
              <a:t>, </a:t>
            </a:r>
            <a:r>
              <a:rPr lang="en-US" dirty="0" err="1">
                <a:effectLst/>
              </a:rPr>
              <a:t>σ</a:t>
            </a:r>
            <a:r>
              <a:rPr lang="en-US" dirty="0">
                <a:effectLst/>
              </a:rPr>
              <a:t>(x</a:t>
            </a:r>
            <a:r>
              <a:rPr lang="en-US" baseline="-25000" dirty="0">
                <a:effectLst/>
              </a:rPr>
              <a:t>i</a:t>
            </a:r>
            <a:r>
              <a:rPr lang="en-US" dirty="0">
                <a:effectLst/>
              </a:rPr>
              <a:t>), </a:t>
            </a:r>
            <a:r>
              <a:rPr lang="en-US" dirty="0" err="1">
                <a:effectLst/>
              </a:rPr>
              <a:t>y</a:t>
            </a:r>
            <a:r>
              <a:rPr lang="en-US" baseline="-25000" dirty="0" err="1">
                <a:effectLst/>
              </a:rPr>
              <a:t>i</a:t>
            </a:r>
            <a:r>
              <a:rPr lang="en-US" dirty="0">
                <a:effectLst/>
              </a:rPr>
              <a:t>, </a:t>
            </a:r>
            <a:r>
              <a:rPr lang="en-US" dirty="0" err="1">
                <a:effectLst/>
              </a:rPr>
              <a:t>σ</a:t>
            </a:r>
            <a:r>
              <a:rPr lang="en-US" dirty="0">
                <a:effectLst/>
              </a:rPr>
              <a:t>(</a:t>
            </a:r>
            <a:r>
              <a:rPr lang="en-US" dirty="0" err="1">
                <a:effectLst/>
              </a:rPr>
              <a:t>y</a:t>
            </a:r>
            <a:r>
              <a:rPr lang="en-US" baseline="-25000" dirty="0" err="1">
                <a:effectLst/>
              </a:rPr>
              <a:t>i</a:t>
            </a:r>
            <a:r>
              <a:rPr lang="en-US" dirty="0">
                <a:effectLst/>
              </a:rPr>
              <a:t>), </a:t>
            </a:r>
          </a:p>
          <a:p>
            <a:pPr lvl="1">
              <a:buFont typeface="Wingdings" pitchFamily="2" charset="2"/>
              <a:buChar char="ü"/>
            </a:pPr>
            <a:r>
              <a:rPr lang="en-US" dirty="0">
                <a:effectLst/>
              </a:rPr>
              <a:t>Angles and widths: </a:t>
            </a:r>
            <a:r>
              <a:rPr lang="en-US" dirty="0" err="1">
                <a:effectLst/>
              </a:rPr>
              <a:t>θ</a:t>
            </a:r>
            <a:r>
              <a:rPr lang="en-US" baseline="-25000" dirty="0" err="1">
                <a:effectLst/>
              </a:rPr>
              <a:t>i</a:t>
            </a:r>
            <a:r>
              <a:rPr lang="en-US" dirty="0">
                <a:effectLst/>
              </a:rPr>
              <a:t>, </a:t>
            </a:r>
            <a:r>
              <a:rPr lang="en-US" dirty="0" err="1">
                <a:effectLst/>
              </a:rPr>
              <a:t>σ</a:t>
            </a:r>
            <a:r>
              <a:rPr lang="en-US" dirty="0">
                <a:effectLst/>
              </a:rPr>
              <a:t>(</a:t>
            </a:r>
            <a:r>
              <a:rPr lang="en-US" dirty="0" err="1">
                <a:effectLst/>
              </a:rPr>
              <a:t>θ</a:t>
            </a:r>
            <a:r>
              <a:rPr lang="en-US" baseline="-25000" dirty="0" err="1">
                <a:effectLst/>
              </a:rPr>
              <a:t>i</a:t>
            </a:r>
            <a:r>
              <a:rPr lang="en-US" dirty="0">
                <a:effectLst/>
              </a:rPr>
              <a:t>), </a:t>
            </a:r>
            <a:r>
              <a:rPr lang="en-US" dirty="0" err="1">
                <a:effectLst/>
              </a:rPr>
              <a:t>ɸ</a:t>
            </a:r>
            <a:r>
              <a:rPr lang="en-US" baseline="-25000" dirty="0" err="1">
                <a:effectLst/>
              </a:rPr>
              <a:t>i</a:t>
            </a:r>
            <a:r>
              <a:rPr lang="en-US" dirty="0">
                <a:effectLst/>
              </a:rPr>
              <a:t>, </a:t>
            </a:r>
            <a:r>
              <a:rPr lang="en-US" dirty="0" err="1">
                <a:effectLst/>
              </a:rPr>
              <a:t>σ</a:t>
            </a:r>
            <a:r>
              <a:rPr lang="en-US" dirty="0">
                <a:effectLst/>
              </a:rPr>
              <a:t>(</a:t>
            </a:r>
            <a:r>
              <a:rPr lang="en-US" dirty="0" err="1">
                <a:effectLst/>
              </a:rPr>
              <a:t>ɸ</a:t>
            </a:r>
            <a:r>
              <a:rPr lang="en-US" baseline="-25000" dirty="0" err="1">
                <a:effectLst/>
              </a:rPr>
              <a:t>i</a:t>
            </a:r>
            <a:r>
              <a:rPr lang="en-US" dirty="0">
                <a:effectLst/>
              </a:rPr>
              <a:t>).</a:t>
            </a:r>
          </a:p>
          <a:p>
            <a:pPr marL="0" indent="0">
              <a:buNone/>
            </a:pPr>
            <a:r>
              <a:rPr lang="en-US" b="1" dirty="0">
                <a:effectLst/>
              </a:rPr>
              <a:t>Agent Interaction: </a:t>
            </a:r>
            <a:r>
              <a:rPr lang="en-US" dirty="0">
                <a:effectLst/>
              </a:rPr>
              <a:t>Agents interact with the equipment step-by-step, receiving feedback based on measured values on the profiler:  </a:t>
            </a:r>
          </a:p>
          <a:p>
            <a:pPr lvl="1">
              <a:buFont typeface="Wingdings" pitchFamily="2" charset="2"/>
              <a:buChar char="ü"/>
            </a:pPr>
            <a:r>
              <a:rPr lang="en-US">
                <a:effectLst/>
              </a:rPr>
              <a:t>Positions and </a:t>
            </a:r>
            <a:r>
              <a:rPr lang="en-US" dirty="0">
                <a:effectLst/>
              </a:rPr>
              <a:t>widths: x</a:t>
            </a:r>
            <a:r>
              <a:rPr lang="en-US" baseline="-25000" dirty="0">
                <a:effectLst/>
              </a:rPr>
              <a:t>o</a:t>
            </a:r>
            <a:r>
              <a:rPr lang="en-US" dirty="0">
                <a:effectLst/>
              </a:rPr>
              <a:t>, </a:t>
            </a:r>
            <a:r>
              <a:rPr lang="en-US" dirty="0" err="1">
                <a:effectLst/>
              </a:rPr>
              <a:t>σ</a:t>
            </a:r>
            <a:r>
              <a:rPr lang="en-US" dirty="0">
                <a:effectLst/>
              </a:rPr>
              <a:t>(x</a:t>
            </a:r>
            <a:r>
              <a:rPr lang="en-US" baseline="-25000" dirty="0">
                <a:effectLst/>
              </a:rPr>
              <a:t>o</a:t>
            </a:r>
            <a:r>
              <a:rPr lang="en-US" dirty="0">
                <a:effectLst/>
              </a:rPr>
              <a:t>), </a:t>
            </a:r>
            <a:r>
              <a:rPr lang="en-US" dirty="0" err="1">
                <a:effectLst/>
              </a:rPr>
              <a:t>y</a:t>
            </a:r>
            <a:r>
              <a:rPr lang="en-US" baseline="-25000" dirty="0" err="1">
                <a:effectLst/>
              </a:rPr>
              <a:t>o</a:t>
            </a:r>
            <a:r>
              <a:rPr lang="en-US" dirty="0">
                <a:effectLst/>
              </a:rPr>
              <a:t>, </a:t>
            </a:r>
            <a:r>
              <a:rPr lang="en-US" dirty="0" err="1">
                <a:effectLst/>
              </a:rPr>
              <a:t>σ</a:t>
            </a:r>
            <a:r>
              <a:rPr lang="en-US" dirty="0">
                <a:effectLst/>
              </a:rPr>
              <a:t>(</a:t>
            </a:r>
            <a:r>
              <a:rPr lang="en-US" dirty="0" err="1">
                <a:effectLst/>
              </a:rPr>
              <a:t>y</a:t>
            </a:r>
            <a:r>
              <a:rPr lang="en-US" baseline="-25000" dirty="0" err="1">
                <a:effectLst/>
              </a:rPr>
              <a:t>o</a:t>
            </a:r>
            <a:r>
              <a:rPr lang="en-US" dirty="0">
                <a:effectLst/>
              </a:rPr>
              <a:t>). </a:t>
            </a:r>
          </a:p>
          <a:p>
            <a:pPr marL="0" indent="0">
              <a:buNone/>
            </a:pPr>
            <a:r>
              <a:rPr lang="en-US" b="1" dirty="0">
                <a:effectLst/>
              </a:rPr>
              <a:t>Agent Optimization: </a:t>
            </a:r>
            <a:r>
              <a:rPr lang="en-US" dirty="0">
                <a:effectLst/>
              </a:rPr>
              <a:t>After exploration, agents initiate optimization based on the received feedback.</a:t>
            </a:r>
          </a:p>
        </p:txBody>
      </p:sp>
    </p:spTree>
    <p:extLst>
      <p:ext uri="{BB962C8B-B14F-4D97-AF65-F5344CB8AC3E}">
        <p14:creationId xmlns:p14="http://schemas.microsoft.com/office/powerpoint/2010/main" val="3521232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97ED-AEFC-4DED-73A8-F27606339968}"/>
              </a:ext>
            </a:extLst>
          </p:cNvPr>
          <p:cNvSpPr>
            <a:spLocks noGrp="1"/>
          </p:cNvSpPr>
          <p:nvPr>
            <p:ph type="title"/>
          </p:nvPr>
        </p:nvSpPr>
        <p:spPr/>
        <p:txBody>
          <a:bodyPr/>
          <a:lstStyle/>
          <a:p>
            <a:r>
              <a:rPr lang="en-US" dirty="0"/>
              <a:t>Beam transport: Quadrupole Triplet</a:t>
            </a:r>
          </a:p>
        </p:txBody>
      </p:sp>
      <p:grpSp>
        <p:nvGrpSpPr>
          <p:cNvPr id="15" name="Group 14">
            <a:extLst>
              <a:ext uri="{FF2B5EF4-FFF2-40B4-BE49-F238E27FC236}">
                <a16:creationId xmlns:a16="http://schemas.microsoft.com/office/drawing/2014/main" id="{DC2D5A64-604B-A97F-977B-CB679E0F3F73}"/>
              </a:ext>
            </a:extLst>
          </p:cNvPr>
          <p:cNvGrpSpPr/>
          <p:nvPr/>
        </p:nvGrpSpPr>
        <p:grpSpPr>
          <a:xfrm>
            <a:off x="738708" y="1342047"/>
            <a:ext cx="10308704" cy="1411235"/>
            <a:chOff x="440576" y="1025362"/>
            <a:chExt cx="10308704" cy="1411235"/>
          </a:xfrm>
        </p:grpSpPr>
        <p:cxnSp>
          <p:nvCxnSpPr>
            <p:cNvPr id="5" name="Straight Arrow Connector 4">
              <a:extLst>
                <a:ext uri="{FF2B5EF4-FFF2-40B4-BE49-F238E27FC236}">
                  <a16:creationId xmlns:a16="http://schemas.microsoft.com/office/drawing/2014/main" id="{6E5609C6-4C9F-C91D-521E-093384142BAA}"/>
                </a:ext>
              </a:extLst>
            </p:cNvPr>
            <p:cNvCxnSpPr/>
            <p:nvPr/>
          </p:nvCxnSpPr>
          <p:spPr>
            <a:xfrm>
              <a:off x="899281" y="1961812"/>
              <a:ext cx="903111"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E558308-B30D-F975-B1F3-93727286253F}"/>
                </a:ext>
              </a:extLst>
            </p:cNvPr>
            <p:cNvSpPr/>
            <p:nvPr/>
          </p:nvSpPr>
          <p:spPr>
            <a:xfrm>
              <a:off x="1919730" y="1760334"/>
              <a:ext cx="7315200" cy="4029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F12DECEF-514A-4D4E-FA25-2AF8EEA7FFB5}"/>
                </a:ext>
              </a:extLst>
            </p:cNvPr>
            <p:cNvSpPr/>
            <p:nvPr/>
          </p:nvSpPr>
          <p:spPr>
            <a:xfrm>
              <a:off x="4082972" y="1487027"/>
              <a:ext cx="457200" cy="949570"/>
            </a:xfrm>
            <a:prstGeom prst="roundRect">
              <a:avLst/>
            </a:prstGeom>
            <a:gradFill flip="none" rotWithShape="1">
              <a:gsLst>
                <a:gs pos="0">
                  <a:srgbClr val="00B0F0"/>
                </a:gs>
                <a:gs pos="46000">
                  <a:schemeClr val="accent5">
                    <a:lumMod val="95000"/>
                    <a:lumOff val="5000"/>
                  </a:schemeClr>
                </a:gs>
                <a:gs pos="100000">
                  <a:srgbClr val="00B0F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47D98D1-6730-CC7E-FA5B-2C7F4F515A95}"/>
                </a:ext>
              </a:extLst>
            </p:cNvPr>
            <p:cNvSpPr/>
            <p:nvPr/>
          </p:nvSpPr>
          <p:spPr>
            <a:xfrm>
              <a:off x="4968264" y="1487027"/>
              <a:ext cx="457200" cy="949570"/>
            </a:xfrm>
            <a:prstGeom prst="roundRect">
              <a:avLst/>
            </a:prstGeom>
            <a:gradFill flip="none" rotWithShape="1">
              <a:gsLst>
                <a:gs pos="0">
                  <a:srgbClr val="00B0F0"/>
                </a:gs>
                <a:gs pos="46000">
                  <a:schemeClr val="accent5">
                    <a:lumMod val="95000"/>
                    <a:lumOff val="5000"/>
                  </a:schemeClr>
                </a:gs>
                <a:gs pos="100000">
                  <a:srgbClr val="00B0F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1B4AEE8-E8B7-7624-A719-F2E6C8951599}"/>
                </a:ext>
              </a:extLst>
            </p:cNvPr>
            <p:cNvSpPr/>
            <p:nvPr/>
          </p:nvSpPr>
          <p:spPr>
            <a:xfrm>
              <a:off x="5853556" y="1487027"/>
              <a:ext cx="457200" cy="949570"/>
            </a:xfrm>
            <a:prstGeom prst="roundRect">
              <a:avLst/>
            </a:prstGeom>
            <a:gradFill flip="none" rotWithShape="1">
              <a:gsLst>
                <a:gs pos="0">
                  <a:srgbClr val="00B0F0"/>
                </a:gs>
                <a:gs pos="46000">
                  <a:schemeClr val="accent5">
                    <a:lumMod val="95000"/>
                    <a:lumOff val="5000"/>
                  </a:schemeClr>
                </a:gs>
                <a:gs pos="100000">
                  <a:srgbClr val="00B0F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D779C1-1913-2AAA-AD84-EFFB03F44B00}"/>
                </a:ext>
              </a:extLst>
            </p:cNvPr>
            <p:cNvSpPr/>
            <p:nvPr/>
          </p:nvSpPr>
          <p:spPr>
            <a:xfrm>
              <a:off x="8926878" y="1623680"/>
              <a:ext cx="146957" cy="676263"/>
            </a:xfrm>
            <a:prstGeom prst="rect">
              <a:avLst/>
            </a:prstGeom>
            <a:pattFill prst="lgGrid">
              <a:fgClr>
                <a:schemeClr val="tx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70547F4-94A6-6809-4642-99E2790C2B45}"/>
                </a:ext>
              </a:extLst>
            </p:cNvPr>
            <p:cNvSpPr txBox="1"/>
            <p:nvPr/>
          </p:nvSpPr>
          <p:spPr>
            <a:xfrm>
              <a:off x="440576" y="1025362"/>
              <a:ext cx="2229174" cy="461665"/>
            </a:xfrm>
            <a:prstGeom prst="rect">
              <a:avLst/>
            </a:prstGeom>
            <a:noFill/>
          </p:spPr>
          <p:txBody>
            <a:bodyPr wrap="square" rtlCol="0">
              <a:spAutoFit/>
            </a:bodyPr>
            <a:lstStyle/>
            <a:p>
              <a:r>
                <a:rPr lang="en-US" sz="2400" dirty="0"/>
                <a:t>incoming beam</a:t>
              </a:r>
            </a:p>
          </p:txBody>
        </p:sp>
        <p:cxnSp>
          <p:nvCxnSpPr>
            <p:cNvPr id="12" name="Straight Arrow Connector 11">
              <a:extLst>
                <a:ext uri="{FF2B5EF4-FFF2-40B4-BE49-F238E27FC236}">
                  <a16:creationId xmlns:a16="http://schemas.microsoft.com/office/drawing/2014/main" id="{178E1549-6A4C-3B0D-3D44-A52DA22A2F43}"/>
                </a:ext>
              </a:extLst>
            </p:cNvPr>
            <p:cNvCxnSpPr/>
            <p:nvPr/>
          </p:nvCxnSpPr>
          <p:spPr>
            <a:xfrm>
              <a:off x="7833481" y="1958989"/>
              <a:ext cx="903111"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751BDB8-8BB7-7AB3-32BE-D54FC71336D4}"/>
                </a:ext>
              </a:extLst>
            </p:cNvPr>
            <p:cNvSpPr txBox="1"/>
            <p:nvPr/>
          </p:nvSpPr>
          <p:spPr>
            <a:xfrm>
              <a:off x="7022564" y="1028311"/>
              <a:ext cx="3726716" cy="461665"/>
            </a:xfrm>
            <a:prstGeom prst="rect">
              <a:avLst/>
            </a:prstGeom>
            <a:noFill/>
          </p:spPr>
          <p:txBody>
            <a:bodyPr wrap="square" rtlCol="0">
              <a:spAutoFit/>
            </a:bodyPr>
            <a:lstStyle/>
            <a:p>
              <a:r>
                <a:rPr lang="en-US" sz="2400" dirty="0"/>
                <a:t>outgoing beam and profiler</a:t>
              </a:r>
            </a:p>
          </p:txBody>
        </p:sp>
        <p:sp>
          <p:nvSpPr>
            <p:cNvPr id="14" name="TextBox 13">
              <a:extLst>
                <a:ext uri="{FF2B5EF4-FFF2-40B4-BE49-F238E27FC236}">
                  <a16:creationId xmlns:a16="http://schemas.microsoft.com/office/drawing/2014/main" id="{6C13987D-C981-1C3E-3131-82C31FF84EBA}"/>
                </a:ext>
              </a:extLst>
            </p:cNvPr>
            <p:cNvSpPr txBox="1"/>
            <p:nvPr/>
          </p:nvSpPr>
          <p:spPr>
            <a:xfrm>
              <a:off x="3900721" y="1025362"/>
              <a:ext cx="2686374" cy="461665"/>
            </a:xfrm>
            <a:prstGeom prst="rect">
              <a:avLst/>
            </a:prstGeom>
            <a:noFill/>
          </p:spPr>
          <p:txBody>
            <a:bodyPr wrap="square" rtlCol="0">
              <a:spAutoFit/>
            </a:bodyPr>
            <a:lstStyle/>
            <a:p>
              <a:r>
                <a:rPr lang="en-US" sz="2400" dirty="0"/>
                <a:t>quadrupole triplet</a:t>
              </a:r>
            </a:p>
          </p:txBody>
        </p:sp>
      </p:grpSp>
      <p:pic>
        <p:nvPicPr>
          <p:cNvPr id="16" name="Picture 15">
            <a:extLst>
              <a:ext uri="{FF2B5EF4-FFF2-40B4-BE49-F238E27FC236}">
                <a16:creationId xmlns:a16="http://schemas.microsoft.com/office/drawing/2014/main" id="{499EF137-93FF-1136-ED5F-5B70D45D5923}"/>
              </a:ext>
            </a:extLst>
          </p:cNvPr>
          <p:cNvPicPr>
            <a:picLocks noChangeAspect="1"/>
          </p:cNvPicPr>
          <p:nvPr/>
        </p:nvPicPr>
        <p:blipFill>
          <a:blip r:embed="rId2"/>
          <a:stretch>
            <a:fillRect/>
          </a:stretch>
        </p:blipFill>
        <p:spPr>
          <a:xfrm>
            <a:off x="5444330" y="3513578"/>
            <a:ext cx="3344091" cy="2926080"/>
          </a:xfrm>
          <a:prstGeom prst="rect">
            <a:avLst/>
          </a:prstGeom>
        </p:spPr>
      </p:pic>
      <p:pic>
        <p:nvPicPr>
          <p:cNvPr id="17" name="Picture 16">
            <a:extLst>
              <a:ext uri="{FF2B5EF4-FFF2-40B4-BE49-F238E27FC236}">
                <a16:creationId xmlns:a16="http://schemas.microsoft.com/office/drawing/2014/main" id="{7C0BCF0E-B614-63EA-E3E5-C4B252B34BDE}"/>
              </a:ext>
            </a:extLst>
          </p:cNvPr>
          <p:cNvPicPr>
            <a:picLocks noChangeAspect="1"/>
          </p:cNvPicPr>
          <p:nvPr/>
        </p:nvPicPr>
        <p:blipFill>
          <a:blip r:embed="rId3"/>
          <a:stretch>
            <a:fillRect/>
          </a:stretch>
        </p:blipFill>
        <p:spPr>
          <a:xfrm>
            <a:off x="8890441" y="3513578"/>
            <a:ext cx="3344091" cy="2926080"/>
          </a:xfrm>
          <a:prstGeom prst="rect">
            <a:avLst/>
          </a:prstGeom>
        </p:spPr>
      </p:pic>
      <p:sp>
        <p:nvSpPr>
          <p:cNvPr id="18" name="Content Placeholder 3">
            <a:extLst>
              <a:ext uri="{FF2B5EF4-FFF2-40B4-BE49-F238E27FC236}">
                <a16:creationId xmlns:a16="http://schemas.microsoft.com/office/drawing/2014/main" id="{71618C2A-A728-B390-0C93-FFFA0BEDADAD}"/>
              </a:ext>
            </a:extLst>
          </p:cNvPr>
          <p:cNvSpPr txBox="1">
            <a:spLocks/>
          </p:cNvSpPr>
          <p:nvPr/>
        </p:nvSpPr>
        <p:spPr>
          <a:xfrm>
            <a:off x="136393" y="701221"/>
            <a:ext cx="8348039" cy="773508"/>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A simulated portion of a beam transport line, including a quadrupole triplet, </a:t>
            </a:r>
            <a:br>
              <a:rPr lang="en-US" sz="2000" dirty="0">
                <a:solidFill>
                  <a:srgbClr val="FFFF00"/>
                </a:solidFill>
              </a:rPr>
            </a:br>
            <a:r>
              <a:rPr lang="en-US" sz="2000" dirty="0">
                <a:solidFill>
                  <a:srgbClr val="FFFF00"/>
                </a:solidFill>
              </a:rPr>
              <a:t>is optimized using Bayesian Optimization.</a:t>
            </a:r>
          </a:p>
        </p:txBody>
      </p:sp>
      <p:sp>
        <p:nvSpPr>
          <p:cNvPr id="19" name="Subtitle 2">
            <a:extLst>
              <a:ext uri="{FF2B5EF4-FFF2-40B4-BE49-F238E27FC236}">
                <a16:creationId xmlns:a16="http://schemas.microsoft.com/office/drawing/2014/main" id="{A6D82F6E-D4C0-845B-A135-28C263956A65}"/>
              </a:ext>
            </a:extLst>
          </p:cNvPr>
          <p:cNvSpPr txBox="1">
            <a:spLocks/>
          </p:cNvSpPr>
          <p:nvPr/>
        </p:nvSpPr>
        <p:spPr>
          <a:xfrm>
            <a:off x="154046" y="3239492"/>
            <a:ext cx="5250528" cy="2465302"/>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b="1" dirty="0"/>
              <a:t>Convergence Time: </a:t>
            </a:r>
            <a:r>
              <a:rPr lang="en-US" dirty="0"/>
              <a:t>The agent converges to an optimum setting in less than 20 steps.</a:t>
            </a:r>
          </a:p>
          <a:p>
            <a:pPr marL="0" indent="0">
              <a:buNone/>
            </a:pPr>
            <a:r>
              <a:rPr lang="en-US" b="1" dirty="0"/>
              <a:t>Step Duration: </a:t>
            </a:r>
            <a:r>
              <a:rPr lang="en-US" dirty="0"/>
              <a:t>Each step takes approximately 10 seconds for setting currents and profiler readout.</a:t>
            </a:r>
          </a:p>
          <a:p>
            <a:pPr marL="0" indent="0">
              <a:buNone/>
            </a:pPr>
            <a:r>
              <a:rPr lang="en-US" b="1" dirty="0"/>
              <a:t>Total Optimization Time: </a:t>
            </a:r>
            <a:r>
              <a:rPr lang="en-US" dirty="0"/>
              <a:t>The optimal setting is obtained in less than 200 seconds.</a:t>
            </a:r>
          </a:p>
        </p:txBody>
      </p:sp>
      <p:sp>
        <p:nvSpPr>
          <p:cNvPr id="3" name="Content Placeholder 2">
            <a:extLst>
              <a:ext uri="{FF2B5EF4-FFF2-40B4-BE49-F238E27FC236}">
                <a16:creationId xmlns:a16="http://schemas.microsoft.com/office/drawing/2014/main" id="{29365CEB-B151-6452-FBB9-CDAA9762B9AD}"/>
              </a:ext>
            </a:extLst>
          </p:cNvPr>
          <p:cNvSpPr txBox="1">
            <a:spLocks/>
          </p:cNvSpPr>
          <p:nvPr/>
        </p:nvSpPr>
        <p:spPr>
          <a:xfrm>
            <a:off x="31612" y="6306588"/>
            <a:ext cx="5250528" cy="511304"/>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dirty="0">
                <a:solidFill>
                  <a:srgbClr val="FFFF00"/>
                </a:solidFill>
              </a:rPr>
              <a:t>Next step: Optimize separator or spectrometer.</a:t>
            </a:r>
          </a:p>
        </p:txBody>
      </p:sp>
    </p:spTree>
    <p:extLst>
      <p:ext uri="{BB962C8B-B14F-4D97-AF65-F5344CB8AC3E}">
        <p14:creationId xmlns:p14="http://schemas.microsoft.com/office/powerpoint/2010/main" val="324349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75229-0A73-6E39-A819-1BE9DC2A51B7}"/>
              </a:ext>
            </a:extLst>
          </p:cNvPr>
          <p:cNvSpPr>
            <a:spLocks noGrp="1"/>
          </p:cNvSpPr>
          <p:nvPr>
            <p:ph type="title"/>
          </p:nvPr>
        </p:nvSpPr>
        <p:spPr>
          <a:xfrm>
            <a:off x="136395" y="80211"/>
            <a:ext cx="11879897" cy="680185"/>
          </a:xfrm>
        </p:spPr>
        <p:txBody>
          <a:bodyPr/>
          <a:lstStyle/>
          <a:p>
            <a:pPr algn="ctr"/>
            <a:r>
              <a:rPr lang="en-US" dirty="0">
                <a:gradFill flip="none">
                  <a:gsLst>
                    <a:gs pos="0">
                      <a:srgbClr val="FFFFFF"/>
                    </a:gs>
                    <a:gs pos="100000">
                      <a:srgbClr val="FFFFFF"/>
                    </a:gs>
                  </a:gsLst>
                  <a:lin ang="5580000" scaled="0"/>
                  <a:tileRect/>
                </a:gradFill>
                <a:latin typeface="Candara"/>
              </a:rPr>
              <a:t>Summary &amp; Outlook</a:t>
            </a:r>
            <a:endParaRPr lang="fr-FR" dirty="0"/>
          </a:p>
        </p:txBody>
      </p:sp>
      <p:sp>
        <p:nvSpPr>
          <p:cNvPr id="3" name="Content Placeholder 2">
            <a:extLst>
              <a:ext uri="{FF2B5EF4-FFF2-40B4-BE49-F238E27FC236}">
                <a16:creationId xmlns:a16="http://schemas.microsoft.com/office/drawing/2014/main" id="{53D7CBA0-3EDD-FEE2-2EFD-F0DAA89105AA}"/>
              </a:ext>
            </a:extLst>
          </p:cNvPr>
          <p:cNvSpPr>
            <a:spLocks noGrp="1"/>
          </p:cNvSpPr>
          <p:nvPr>
            <p:ph sz="half" idx="1"/>
          </p:nvPr>
        </p:nvSpPr>
        <p:spPr>
          <a:xfrm>
            <a:off x="373476" y="1145686"/>
            <a:ext cx="5717967" cy="4938486"/>
          </a:xfrm>
        </p:spPr>
        <p:txBody>
          <a:bodyPr/>
          <a:lstStyle/>
          <a:p>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First Implementation of DNN </a:t>
            </a:r>
            <a:b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br>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at VAMOS++ large acceptance spectrometer</a:t>
            </a:r>
            <a:endPar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buFont typeface="Courier New"/>
              <a:buChar char="o"/>
            </a:pP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Trajectory Reconstruction  in Spectrometer</a:t>
            </a: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buFont typeface="Courier New"/>
              <a:buChar char="o"/>
            </a:pP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Particle Identification (Z, Q)</a:t>
            </a: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buFont typeface="Courier New"/>
              <a:buChar char="o"/>
            </a:pP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Improved quality</a:t>
            </a:r>
          </a:p>
          <a:p>
            <a:pPr lvl="1">
              <a:buClr>
                <a:srgbClr val="FFFFFF"/>
              </a:buClr>
              <a:buFont typeface="Courier New"/>
              <a:buChar char="o"/>
            </a:pP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Improved reliability and efficiency</a:t>
            </a:r>
          </a:p>
          <a:p>
            <a:pPr lvl="1">
              <a:buClr>
                <a:srgbClr val="FFFFFF"/>
              </a:buClr>
              <a:buFont typeface="Courier New"/>
              <a:buChar char="o"/>
            </a:pP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endParaRPr>
          </a:p>
          <a:p>
            <a:pPr>
              <a:buClr>
                <a:srgbClr val="FFFFFF"/>
              </a:buClr>
            </a:pPr>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Application to Particle Identification </a:t>
            </a:r>
            <a:b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br>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in  Silicon </a:t>
            </a:r>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Symbol" panose="05050102010706020507" pitchFamily="18" charset="2"/>
              </a:rPr>
              <a:t>D</a:t>
            </a:r>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E/E telescopes </a:t>
            </a:r>
          </a:p>
          <a:p>
            <a:pPr>
              <a:buClr>
                <a:srgbClr val="FFFFFF"/>
              </a:buClr>
            </a:pPr>
            <a:endPar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endParaRPr>
          </a:p>
          <a:p>
            <a:pPr>
              <a:buClr>
                <a:srgbClr val="FFFFFF"/>
              </a:buClr>
            </a:pPr>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Investigations on the application</a:t>
            </a:r>
            <a:b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br>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of Bayesian Optimization  </a:t>
            </a:r>
            <a:b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br>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to Beam Transport optimization</a:t>
            </a:r>
          </a:p>
          <a:p>
            <a:pPr>
              <a:buClr>
                <a:srgbClr val="FFFFFF"/>
              </a:buClr>
            </a:pP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4" name="Content Placeholder 3">
            <a:extLst>
              <a:ext uri="{FF2B5EF4-FFF2-40B4-BE49-F238E27FC236}">
                <a16:creationId xmlns:a16="http://schemas.microsoft.com/office/drawing/2014/main" id="{40CF238F-095C-0F3E-C20E-9D2E76D4579D}"/>
              </a:ext>
            </a:extLst>
          </p:cNvPr>
          <p:cNvSpPr>
            <a:spLocks noGrp="1"/>
          </p:cNvSpPr>
          <p:nvPr>
            <p:ph sz="half" idx="2"/>
          </p:nvPr>
        </p:nvSpPr>
        <p:spPr>
          <a:xfrm>
            <a:off x="6801447" y="851890"/>
            <a:ext cx="4876800" cy="3840842"/>
          </a:xfrm>
        </p:spPr>
        <p:txBody>
          <a:bodyPr/>
          <a:lstStyle/>
          <a:p>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Simple models yet very effective</a:t>
            </a:r>
          </a:p>
          <a:p>
            <a:pPr lvl="1">
              <a:buClr>
                <a:srgbClr val="FFFFFF"/>
              </a:buClr>
              <a:buFont typeface="Courier New"/>
              <a:buChar char="o"/>
            </a:pP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Small computational costs</a:t>
            </a:r>
          </a:p>
          <a:p>
            <a:pPr lvl="1">
              <a:buClr>
                <a:srgbClr val="FFFFFF"/>
              </a:buClr>
              <a:buFont typeface="Courier New,monospace"/>
              <a:buChar char="o"/>
            </a:pP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Speed up of analysis from several month to weeks</a:t>
            </a:r>
          </a:p>
          <a:p>
            <a:pPr lvl="1">
              <a:buClr>
                <a:srgbClr val="FFFFFF"/>
              </a:buClr>
              <a:buFont typeface="Courier New"/>
              <a:buChar char="o"/>
            </a:pP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Transformative methods</a:t>
            </a: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Generative ML for VAMOS++ Simulations</a:t>
            </a: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endParaRPr>
          </a:p>
          <a:p>
            <a:pPr lvl="1">
              <a:buClr>
                <a:srgbClr val="FFFFFF"/>
              </a:buClr>
              <a:buFont typeface="Courier New"/>
              <a:buChar char="o"/>
            </a:pPr>
            <a:r>
              <a:rPr lang="en-US"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Acceptance</a:t>
            </a:r>
          </a:p>
          <a:p>
            <a:pPr lvl="1">
              <a:buClr>
                <a:srgbClr val="FFFFFF"/>
              </a:buClr>
              <a:buFont typeface="Courier New"/>
              <a:buChar char="o"/>
            </a:pPr>
            <a:r>
              <a:rPr lang="en-US"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Experiment design / optimization</a:t>
            </a:r>
            <a:b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b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endParaRPr>
          </a:p>
          <a:p>
            <a:pPr>
              <a:buClr>
                <a:srgbClr val="FFFFFF"/>
              </a:buClr>
            </a:pPr>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Implementation of BO methods in real world</a:t>
            </a:r>
            <a:endPar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buFont typeface="Courier New"/>
              <a:buChar char="o"/>
            </a:pP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Coupling with </a:t>
            </a:r>
            <a:r>
              <a:rPr lang="en-US" dirty="0" err="1">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equipments</a:t>
            </a: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buFont typeface="Courier New"/>
              <a:buChar char="o"/>
            </a:pP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Future spectrometers </a:t>
            </a:r>
            <a:b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b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(S</a:t>
            </a:r>
            <a:r>
              <a:rPr lang="en-US" baseline="300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3  </a:t>
            </a:r>
            <a:r>
              <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rPr>
              <a:t>, High Resolution Separator DESIR, ...)</a:t>
            </a: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latin typeface="Candara"/>
              </a:rPr>
              <a:t>Anomaly detection at VAMOS++</a:t>
            </a:r>
            <a:endParaRPr lang="en-US" dirty="0">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559852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FA7945-B7F5-657A-E990-F5CAD2D867B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0E5522A-6706-23F5-AE02-2C554544F137}"/>
              </a:ext>
            </a:extLst>
          </p:cNvPr>
          <p:cNvSpPr>
            <a:spLocks noGrp="1"/>
          </p:cNvSpPr>
          <p:nvPr>
            <p:ph sz="half" idx="1"/>
          </p:nvPr>
        </p:nvSpPr>
        <p:spPr/>
        <p:txBody>
          <a:bodyPr/>
          <a:lstStyle/>
          <a:p>
            <a:endParaRPr lang="fr-FR"/>
          </a:p>
        </p:txBody>
      </p:sp>
      <p:sp>
        <p:nvSpPr>
          <p:cNvPr id="4" name="Espace réservé du contenu 3">
            <a:extLst>
              <a:ext uri="{FF2B5EF4-FFF2-40B4-BE49-F238E27FC236}">
                <a16:creationId xmlns:a16="http://schemas.microsoft.com/office/drawing/2014/main" id="{84CEEB90-0E63-07A3-31C5-0C314F0D9A9D}"/>
              </a:ext>
            </a:extLst>
          </p:cNvPr>
          <p:cNvSpPr>
            <a:spLocks noGrp="1"/>
          </p:cNvSpPr>
          <p:nvPr>
            <p:ph sz="half" idx="2"/>
          </p:nvPr>
        </p:nvSpPr>
        <p:spPr/>
        <p:txBody>
          <a:bodyPr/>
          <a:lstStyle/>
          <a:p>
            <a:endParaRPr lang="fr-FR"/>
          </a:p>
        </p:txBody>
      </p:sp>
    </p:spTree>
    <p:extLst>
      <p:ext uri="{BB962C8B-B14F-4D97-AF65-F5344CB8AC3E}">
        <p14:creationId xmlns:p14="http://schemas.microsoft.com/office/powerpoint/2010/main" val="2250423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81C6-1807-DEE8-0CC5-4595A208E1FC}"/>
              </a:ext>
            </a:extLst>
          </p:cNvPr>
          <p:cNvSpPr>
            <a:spLocks noGrp="1"/>
          </p:cNvSpPr>
          <p:nvPr>
            <p:ph type="title"/>
          </p:nvPr>
        </p:nvSpPr>
        <p:spPr/>
        <p:txBody>
          <a:bodyPr/>
          <a:lstStyle/>
          <a:p>
            <a:r>
              <a:rPr lang="en-US" dirty="0"/>
              <a:t>Bayesian Optimization</a:t>
            </a:r>
          </a:p>
        </p:txBody>
      </p:sp>
      <p:sp>
        <p:nvSpPr>
          <p:cNvPr id="3" name="Content Placeholder 2">
            <a:extLst>
              <a:ext uri="{FF2B5EF4-FFF2-40B4-BE49-F238E27FC236}">
                <a16:creationId xmlns:a16="http://schemas.microsoft.com/office/drawing/2014/main" id="{0100997F-F77B-2040-C41F-E195ED80C89A}"/>
              </a:ext>
            </a:extLst>
          </p:cNvPr>
          <p:cNvSpPr>
            <a:spLocks noGrp="1"/>
          </p:cNvSpPr>
          <p:nvPr>
            <p:ph sz="half" idx="1"/>
          </p:nvPr>
        </p:nvSpPr>
        <p:spPr>
          <a:xfrm>
            <a:off x="873053" y="1583635"/>
            <a:ext cx="10527129" cy="3187148"/>
          </a:xfrm>
        </p:spPr>
        <p:txBody>
          <a:bodyPr/>
          <a:lstStyle/>
          <a:p>
            <a:pPr marL="0" indent="0">
              <a:buNone/>
            </a:pPr>
            <a:r>
              <a:rPr lang="en-US" sz="2400" u="none" strike="noStrike" dirty="0">
                <a:solidFill>
                  <a:schemeClr val="tx1"/>
                </a:solidFill>
                <a:effectLst/>
              </a:rPr>
              <a:t>Bayesian Optimization is a strategy for optimizing expensive-to-evaluate functions. </a:t>
            </a:r>
          </a:p>
          <a:p>
            <a:pPr marL="0" indent="0">
              <a:buNone/>
            </a:pPr>
            <a:r>
              <a:rPr lang="en-US" sz="2400" u="none" strike="noStrike" dirty="0">
                <a:solidFill>
                  <a:schemeClr val="tx1"/>
                </a:solidFill>
                <a:effectLst/>
              </a:rPr>
              <a:t>It operates by building a probabilistic model of the objective function and using this model to select the most promising points to evaluate next. </a:t>
            </a:r>
          </a:p>
          <a:p>
            <a:pPr marL="0" indent="0">
              <a:buNone/>
            </a:pPr>
            <a:r>
              <a:rPr lang="en-US" sz="2400" u="none" strike="noStrike" dirty="0">
                <a:solidFill>
                  <a:schemeClr val="tx1"/>
                </a:solidFill>
                <a:effectLst/>
              </a:rPr>
              <a:t>This approach is particularly useful in scenarios where the objective function is unknown, noisy, or costly to evaluate, as it aims to minimize the number of evaluations required to find the optimal solution.</a:t>
            </a:r>
            <a:endParaRPr lang="en-US" sz="2400" dirty="0">
              <a:solidFill>
                <a:schemeClr val="tx1"/>
              </a:solidFill>
            </a:endParaRPr>
          </a:p>
        </p:txBody>
      </p:sp>
    </p:spTree>
    <p:extLst>
      <p:ext uri="{BB962C8B-B14F-4D97-AF65-F5344CB8AC3E}">
        <p14:creationId xmlns:p14="http://schemas.microsoft.com/office/powerpoint/2010/main" val="1174584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A226-2A73-151F-CE59-43142E136F6D}"/>
              </a:ext>
            </a:extLst>
          </p:cNvPr>
          <p:cNvSpPr>
            <a:spLocks noGrp="1"/>
          </p:cNvSpPr>
          <p:nvPr>
            <p:ph type="title"/>
          </p:nvPr>
        </p:nvSpPr>
        <p:spPr/>
        <p:txBody>
          <a:bodyPr>
            <a:normAutofit/>
          </a:bodyPr>
          <a:lstStyle/>
          <a:p>
            <a:r>
              <a:rPr lang="en-US" dirty="0"/>
              <a:t>Results with the cell</a:t>
            </a:r>
          </a:p>
        </p:txBody>
      </p:sp>
      <p:pic>
        <p:nvPicPr>
          <p:cNvPr id="6" name="Content Placeholder 5">
            <a:extLst>
              <a:ext uri="{FF2B5EF4-FFF2-40B4-BE49-F238E27FC236}">
                <a16:creationId xmlns:a16="http://schemas.microsoft.com/office/drawing/2014/main" id="{B022ABEF-6154-608B-72A1-D3EC3DAECDB0}"/>
              </a:ext>
            </a:extLst>
          </p:cNvPr>
          <p:cNvPicPr>
            <a:picLocks noGrp="1" noChangeAspect="1"/>
          </p:cNvPicPr>
          <p:nvPr>
            <p:ph sz="half" idx="1"/>
          </p:nvPr>
        </p:nvPicPr>
        <p:blipFill rotWithShape="1">
          <a:blip r:embed="rId2"/>
          <a:srcRect l="3470" t="8596" r="9030" b="5441"/>
          <a:stretch/>
        </p:blipFill>
        <p:spPr>
          <a:xfrm>
            <a:off x="188686" y="2280182"/>
            <a:ext cx="5907314" cy="3101340"/>
          </a:xfrm>
        </p:spPr>
      </p:pic>
      <p:pic>
        <p:nvPicPr>
          <p:cNvPr id="12" name="Content Placeholder 11">
            <a:extLst>
              <a:ext uri="{FF2B5EF4-FFF2-40B4-BE49-F238E27FC236}">
                <a16:creationId xmlns:a16="http://schemas.microsoft.com/office/drawing/2014/main" id="{B1C554DE-3823-FF36-4C16-40C32DCFAFFC}"/>
              </a:ext>
            </a:extLst>
          </p:cNvPr>
          <p:cNvPicPr>
            <a:picLocks noGrp="1" noChangeAspect="1"/>
          </p:cNvPicPr>
          <p:nvPr>
            <p:ph sz="half" idx="2"/>
          </p:nvPr>
        </p:nvPicPr>
        <p:blipFill rotWithShape="1">
          <a:blip r:embed="rId3"/>
          <a:srcRect l="4502" t="8596" r="7997"/>
          <a:stretch/>
        </p:blipFill>
        <p:spPr>
          <a:xfrm>
            <a:off x="6284686" y="2290710"/>
            <a:ext cx="5555637" cy="3101340"/>
          </a:xfrm>
        </p:spPr>
      </p:pic>
    </p:spTree>
    <p:extLst>
      <p:ext uri="{BB962C8B-B14F-4D97-AF65-F5344CB8AC3E}">
        <p14:creationId xmlns:p14="http://schemas.microsoft.com/office/powerpoint/2010/main" val="2923414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F0D8-4487-8BD5-7220-11395D11FAC5}"/>
              </a:ext>
            </a:extLst>
          </p:cNvPr>
          <p:cNvSpPr>
            <a:spLocks noGrp="1"/>
          </p:cNvSpPr>
          <p:nvPr>
            <p:ph type="title"/>
          </p:nvPr>
        </p:nvSpPr>
        <p:spPr/>
        <p:txBody>
          <a:bodyPr>
            <a:normAutofit/>
          </a:bodyPr>
          <a:lstStyle/>
          <a:p>
            <a:r>
              <a:rPr lang="en-US" dirty="0"/>
              <a:t>Experimental Challenges at GANIL:  Beam</a:t>
            </a:r>
          </a:p>
        </p:txBody>
      </p:sp>
      <p:sp>
        <p:nvSpPr>
          <p:cNvPr id="4" name="Content Placeholder 3">
            <a:extLst>
              <a:ext uri="{FF2B5EF4-FFF2-40B4-BE49-F238E27FC236}">
                <a16:creationId xmlns:a16="http://schemas.microsoft.com/office/drawing/2014/main" id="{D2962448-B1F3-60B3-8038-03EF55F1630D}"/>
              </a:ext>
            </a:extLst>
          </p:cNvPr>
          <p:cNvSpPr>
            <a:spLocks noGrp="1"/>
          </p:cNvSpPr>
          <p:nvPr>
            <p:ph sz="half" idx="2"/>
          </p:nvPr>
        </p:nvSpPr>
        <p:spPr>
          <a:xfrm>
            <a:off x="136395" y="705961"/>
            <a:ext cx="7250994" cy="540194"/>
          </a:xfrm>
        </p:spPr>
        <p:txBody>
          <a:bodyPr/>
          <a:lstStyle/>
          <a:p>
            <a:pPr marL="0" indent="0">
              <a:buNone/>
            </a:pPr>
            <a:r>
              <a:rPr lang="en-US" dirty="0">
                <a:solidFill>
                  <a:srgbClr val="FFFF00"/>
                </a:solidFill>
              </a:rPr>
              <a:t>GANIL creates and accelerates stable and radioactive beams of heavy ions.</a:t>
            </a:r>
          </a:p>
        </p:txBody>
      </p:sp>
      <p:pic>
        <p:nvPicPr>
          <p:cNvPr id="6" name="Picture 5">
            <a:extLst>
              <a:ext uri="{FF2B5EF4-FFF2-40B4-BE49-F238E27FC236}">
                <a16:creationId xmlns:a16="http://schemas.microsoft.com/office/drawing/2014/main" id="{E1AF2D71-10EF-4290-0F9A-886861B291F5}"/>
              </a:ext>
            </a:extLst>
          </p:cNvPr>
          <p:cNvPicPr>
            <a:picLocks noChangeAspect="1"/>
          </p:cNvPicPr>
          <p:nvPr/>
        </p:nvPicPr>
        <p:blipFill>
          <a:blip r:embed="rId3"/>
          <a:stretch>
            <a:fillRect/>
          </a:stretch>
        </p:blipFill>
        <p:spPr>
          <a:xfrm>
            <a:off x="113123" y="1851744"/>
            <a:ext cx="4738812" cy="3332373"/>
          </a:xfrm>
          <a:prstGeom prst="rect">
            <a:avLst/>
          </a:prstGeom>
        </p:spPr>
      </p:pic>
      <p:pic>
        <p:nvPicPr>
          <p:cNvPr id="3" name="Picture 2">
            <a:extLst>
              <a:ext uri="{FF2B5EF4-FFF2-40B4-BE49-F238E27FC236}">
                <a16:creationId xmlns:a16="http://schemas.microsoft.com/office/drawing/2014/main" id="{2073197B-CAC1-37E7-EB67-2D222CADE85F}"/>
              </a:ext>
            </a:extLst>
          </p:cNvPr>
          <p:cNvPicPr>
            <a:picLocks noChangeAspect="1"/>
          </p:cNvPicPr>
          <p:nvPr/>
        </p:nvPicPr>
        <p:blipFill rotWithShape="1">
          <a:blip r:embed="rId4"/>
          <a:srcRect l="5366" t="4530" r="2413"/>
          <a:stretch/>
        </p:blipFill>
        <p:spPr>
          <a:xfrm>
            <a:off x="8829109" y="183055"/>
            <a:ext cx="2143691" cy="2036041"/>
          </a:xfrm>
          <a:prstGeom prst="rect">
            <a:avLst/>
          </a:prstGeom>
        </p:spPr>
      </p:pic>
      <p:sp>
        <p:nvSpPr>
          <p:cNvPr id="9" name="Content Placeholder 8">
            <a:extLst>
              <a:ext uri="{FF2B5EF4-FFF2-40B4-BE49-F238E27FC236}">
                <a16:creationId xmlns:a16="http://schemas.microsoft.com/office/drawing/2014/main" id="{79B3AEAC-6508-DF99-8C90-DC2B2A5C1B25}"/>
              </a:ext>
            </a:extLst>
          </p:cNvPr>
          <p:cNvSpPr>
            <a:spLocks noGrp="1"/>
          </p:cNvSpPr>
          <p:nvPr>
            <p:ph sz="half" idx="1"/>
          </p:nvPr>
        </p:nvSpPr>
        <p:spPr>
          <a:xfrm>
            <a:off x="5049645" y="2680006"/>
            <a:ext cx="6410043" cy="2285534"/>
          </a:xfrm>
        </p:spPr>
        <p:txBody>
          <a:bodyPr/>
          <a:lstStyle/>
          <a:p>
            <a:r>
              <a:rPr lang="en-US" dirty="0"/>
              <a:t>Ions range from carbon to uranium, with sizes of a few femtometers (10</a:t>
            </a:r>
            <a:r>
              <a:rPr lang="en-US" baseline="30000" dirty="0"/>
              <a:t>-12</a:t>
            </a:r>
            <a:r>
              <a:rPr lang="en-US" dirty="0"/>
              <a:t> mm). </a:t>
            </a:r>
          </a:p>
          <a:p>
            <a:r>
              <a:rPr lang="en-US" dirty="0"/>
              <a:t>They form beams about 1 mm</a:t>
            </a:r>
            <a:r>
              <a:rPr lang="en-US" baseline="30000" dirty="0"/>
              <a:t>2</a:t>
            </a:r>
            <a:r>
              <a:rPr lang="en-US" dirty="0"/>
              <a:t> in size, consisting of 10-</a:t>
            </a:r>
            <a:r>
              <a:rPr lang="en-US" baseline="30000" dirty="0"/>
              <a:t>9</a:t>
            </a:r>
            <a:r>
              <a:rPr lang="en-US" dirty="0"/>
              <a:t> s long pulses every 10</a:t>
            </a:r>
            <a:r>
              <a:rPr lang="en-US" baseline="30000" dirty="0"/>
              <a:t>-7</a:t>
            </a:r>
            <a:r>
              <a:rPr lang="en-US" dirty="0"/>
              <a:t> s. </a:t>
            </a:r>
          </a:p>
          <a:p>
            <a:r>
              <a:rPr lang="en-US" dirty="0"/>
              <a:t>The beam intensities range from a few to 10</a:t>
            </a:r>
            <a:r>
              <a:rPr lang="en-US" baseline="30000" dirty="0"/>
              <a:t>11</a:t>
            </a:r>
            <a:r>
              <a:rPr lang="en-US" dirty="0"/>
              <a:t> ions per second, and their trajectories are several tens of meters.</a:t>
            </a:r>
          </a:p>
        </p:txBody>
      </p:sp>
      <p:sp>
        <p:nvSpPr>
          <p:cNvPr id="12" name="Content Placeholder 3">
            <a:extLst>
              <a:ext uri="{FF2B5EF4-FFF2-40B4-BE49-F238E27FC236}">
                <a16:creationId xmlns:a16="http://schemas.microsoft.com/office/drawing/2014/main" id="{50B9953C-9269-A0F9-5A63-2CBDCF7ABD2B}"/>
              </a:ext>
            </a:extLst>
          </p:cNvPr>
          <p:cNvSpPr txBox="1">
            <a:spLocks/>
          </p:cNvSpPr>
          <p:nvPr/>
        </p:nvSpPr>
        <p:spPr>
          <a:xfrm>
            <a:off x="113123" y="5995590"/>
            <a:ext cx="8389609" cy="862410"/>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The machine learning approach can optimize the ion source, beam forming, and guiding equipment, ensuring beam quality and stability crucial for the experiments.</a:t>
            </a:r>
          </a:p>
          <a:p>
            <a:pPr marL="0" indent="0">
              <a:buFont typeface="Arial"/>
              <a:buNone/>
            </a:pPr>
            <a:endParaRPr lang="en-US" sz="2600" dirty="0">
              <a:solidFill>
                <a:srgbClr val="FFFF00"/>
              </a:solidFill>
            </a:endParaRPr>
          </a:p>
        </p:txBody>
      </p:sp>
      <p:sp>
        <p:nvSpPr>
          <p:cNvPr id="13" name="Content Placeholder 3">
            <a:extLst>
              <a:ext uri="{FF2B5EF4-FFF2-40B4-BE49-F238E27FC236}">
                <a16:creationId xmlns:a16="http://schemas.microsoft.com/office/drawing/2014/main" id="{DAD6423D-F933-B42B-2B7C-327A2F536F8D}"/>
              </a:ext>
            </a:extLst>
          </p:cNvPr>
          <p:cNvSpPr txBox="1">
            <a:spLocks/>
          </p:cNvSpPr>
          <p:nvPr/>
        </p:nvSpPr>
        <p:spPr>
          <a:xfrm>
            <a:off x="9227940" y="1246155"/>
            <a:ext cx="1628905" cy="527785"/>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nSpc>
                <a:spcPts val="2800"/>
              </a:lnSpc>
              <a:buFont typeface="Arial"/>
              <a:buNone/>
            </a:pPr>
            <a:r>
              <a:rPr lang="en-US" sz="2000" dirty="0">
                <a:solidFill>
                  <a:schemeClr val="bg1"/>
                </a:solidFill>
              </a:rPr>
              <a:t>Beam spot</a:t>
            </a:r>
          </a:p>
        </p:txBody>
      </p:sp>
    </p:spTree>
    <p:extLst>
      <p:ext uri="{BB962C8B-B14F-4D97-AF65-F5344CB8AC3E}">
        <p14:creationId xmlns:p14="http://schemas.microsoft.com/office/powerpoint/2010/main" val="351025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F219-45F9-8EA7-AC1A-F4338EECF483}"/>
              </a:ext>
            </a:extLst>
          </p:cNvPr>
          <p:cNvSpPr>
            <a:spLocks noGrp="1"/>
          </p:cNvSpPr>
          <p:nvPr>
            <p:ph type="title"/>
          </p:nvPr>
        </p:nvSpPr>
        <p:spPr>
          <a:xfrm>
            <a:off x="531814" y="61785"/>
            <a:ext cx="9905998" cy="680185"/>
          </a:xfrm>
        </p:spPr>
        <p:txBody>
          <a:bodyPr>
            <a:normAutofit/>
          </a:bodyPr>
          <a:lstStyle/>
          <a:p>
            <a:r>
              <a:rPr lang="en-US" dirty="0"/>
              <a:t>Ionization chamber windows</a:t>
            </a:r>
          </a:p>
        </p:txBody>
      </p:sp>
      <p:pic>
        <p:nvPicPr>
          <p:cNvPr id="6" name="Picture 5">
            <a:extLst>
              <a:ext uri="{FF2B5EF4-FFF2-40B4-BE49-F238E27FC236}">
                <a16:creationId xmlns:a16="http://schemas.microsoft.com/office/drawing/2014/main" id="{555779C9-A5DF-CCB6-9DD0-EC9F29333983}"/>
              </a:ext>
            </a:extLst>
          </p:cNvPr>
          <p:cNvPicPr>
            <a:picLocks noChangeAspect="1"/>
          </p:cNvPicPr>
          <p:nvPr/>
        </p:nvPicPr>
        <p:blipFill>
          <a:blip r:embed="rId2"/>
          <a:stretch>
            <a:fillRect/>
          </a:stretch>
        </p:blipFill>
        <p:spPr>
          <a:xfrm>
            <a:off x="3483290" y="741970"/>
            <a:ext cx="5326647" cy="3154374"/>
          </a:xfrm>
          <a:prstGeom prst="rect">
            <a:avLst/>
          </a:prstGeom>
        </p:spPr>
      </p:pic>
      <p:pic>
        <p:nvPicPr>
          <p:cNvPr id="7" name="Picture 6">
            <a:extLst>
              <a:ext uri="{FF2B5EF4-FFF2-40B4-BE49-F238E27FC236}">
                <a16:creationId xmlns:a16="http://schemas.microsoft.com/office/drawing/2014/main" id="{DB1F3622-E822-F3F8-67A2-A287877DE9CB}"/>
              </a:ext>
            </a:extLst>
          </p:cNvPr>
          <p:cNvPicPr>
            <a:picLocks noChangeAspect="1"/>
          </p:cNvPicPr>
          <p:nvPr/>
        </p:nvPicPr>
        <p:blipFill>
          <a:blip r:embed="rId3"/>
          <a:stretch>
            <a:fillRect/>
          </a:stretch>
        </p:blipFill>
        <p:spPr>
          <a:xfrm>
            <a:off x="8708711" y="193830"/>
            <a:ext cx="3187990" cy="4250654"/>
          </a:xfrm>
          <a:prstGeom prst="rect">
            <a:avLst/>
          </a:prstGeom>
        </p:spPr>
      </p:pic>
      <p:pic>
        <p:nvPicPr>
          <p:cNvPr id="5" name="Picture 4">
            <a:extLst>
              <a:ext uri="{FF2B5EF4-FFF2-40B4-BE49-F238E27FC236}">
                <a16:creationId xmlns:a16="http://schemas.microsoft.com/office/drawing/2014/main" id="{03169ACB-C031-8F6C-4A67-A6DA4B97A61F}"/>
              </a:ext>
            </a:extLst>
          </p:cNvPr>
          <p:cNvPicPr>
            <a:picLocks noChangeAspect="1"/>
          </p:cNvPicPr>
          <p:nvPr/>
        </p:nvPicPr>
        <p:blipFill>
          <a:blip r:embed="rId4"/>
          <a:stretch>
            <a:fillRect/>
          </a:stretch>
        </p:blipFill>
        <p:spPr>
          <a:xfrm>
            <a:off x="531814" y="3536642"/>
            <a:ext cx="4506248" cy="3154374"/>
          </a:xfrm>
          <a:prstGeom prst="rect">
            <a:avLst/>
          </a:prstGeom>
        </p:spPr>
      </p:pic>
      <p:pic>
        <p:nvPicPr>
          <p:cNvPr id="9" name="Picture 8">
            <a:extLst>
              <a:ext uri="{FF2B5EF4-FFF2-40B4-BE49-F238E27FC236}">
                <a16:creationId xmlns:a16="http://schemas.microsoft.com/office/drawing/2014/main" id="{31F61856-2647-95B4-80E2-2AEA81D696E4}"/>
              </a:ext>
            </a:extLst>
          </p:cNvPr>
          <p:cNvPicPr>
            <a:picLocks noChangeAspect="1"/>
          </p:cNvPicPr>
          <p:nvPr/>
        </p:nvPicPr>
        <p:blipFill>
          <a:blip r:embed="rId5"/>
          <a:stretch>
            <a:fillRect/>
          </a:stretch>
        </p:blipFill>
        <p:spPr>
          <a:xfrm>
            <a:off x="5484813" y="3547482"/>
            <a:ext cx="4506248" cy="3154374"/>
          </a:xfrm>
          <a:prstGeom prst="rect">
            <a:avLst/>
          </a:prstGeom>
        </p:spPr>
      </p:pic>
    </p:spTree>
    <p:extLst>
      <p:ext uri="{BB962C8B-B14F-4D97-AF65-F5344CB8AC3E}">
        <p14:creationId xmlns:p14="http://schemas.microsoft.com/office/powerpoint/2010/main" val="635570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F0D8-4487-8BD5-7220-11395D11FAC5}"/>
              </a:ext>
            </a:extLst>
          </p:cNvPr>
          <p:cNvSpPr>
            <a:spLocks noGrp="1"/>
          </p:cNvSpPr>
          <p:nvPr>
            <p:ph type="title"/>
          </p:nvPr>
        </p:nvSpPr>
        <p:spPr/>
        <p:txBody>
          <a:bodyPr>
            <a:normAutofit/>
          </a:bodyPr>
          <a:lstStyle/>
          <a:p>
            <a:r>
              <a:rPr lang="en-US" dirty="0"/>
              <a:t>Experimental Challenges at GANIL: Experiment</a:t>
            </a:r>
          </a:p>
        </p:txBody>
      </p:sp>
      <p:sp>
        <p:nvSpPr>
          <p:cNvPr id="4" name="Content Placeholder 3">
            <a:extLst>
              <a:ext uri="{FF2B5EF4-FFF2-40B4-BE49-F238E27FC236}">
                <a16:creationId xmlns:a16="http://schemas.microsoft.com/office/drawing/2014/main" id="{D2962448-B1F3-60B3-8038-03EF55F1630D}"/>
              </a:ext>
            </a:extLst>
          </p:cNvPr>
          <p:cNvSpPr>
            <a:spLocks noGrp="1"/>
          </p:cNvSpPr>
          <p:nvPr>
            <p:ph sz="half" idx="2"/>
          </p:nvPr>
        </p:nvSpPr>
        <p:spPr>
          <a:xfrm>
            <a:off x="161795" y="2090460"/>
            <a:ext cx="6191504" cy="2823231"/>
          </a:xfrm>
        </p:spPr>
        <p:txBody>
          <a:bodyPr/>
          <a:lstStyle/>
          <a:p>
            <a:r>
              <a:rPr lang="en-US" dirty="0"/>
              <a:t>The target size is about 1 cm</a:t>
            </a:r>
            <a:r>
              <a:rPr lang="en-US" baseline="30000" dirty="0"/>
              <a:t>2</a:t>
            </a:r>
            <a:r>
              <a:rPr lang="en-US" dirty="0"/>
              <a:t>, with a thickness of less than 10</a:t>
            </a:r>
            <a:r>
              <a:rPr lang="en-US" baseline="30000" dirty="0"/>
              <a:t>-2</a:t>
            </a:r>
            <a:r>
              <a:rPr lang="en-US" dirty="0"/>
              <a:t> mm. </a:t>
            </a:r>
          </a:p>
          <a:p>
            <a:r>
              <a:rPr lang="en-US" dirty="0"/>
              <a:t>The equipment volume ranges from 1 cm</a:t>
            </a:r>
            <a:r>
              <a:rPr lang="en-US" baseline="30000" dirty="0"/>
              <a:t>3</a:t>
            </a:r>
            <a:r>
              <a:rPr lang="en-US" dirty="0"/>
              <a:t> to over 10 m</a:t>
            </a:r>
            <a:r>
              <a:rPr lang="en-US" baseline="30000" dirty="0"/>
              <a:t>3</a:t>
            </a:r>
            <a:r>
              <a:rPr lang="en-US" dirty="0"/>
              <a:t>. </a:t>
            </a:r>
          </a:p>
          <a:p>
            <a:r>
              <a:rPr lang="en-US" dirty="0"/>
              <a:t>Hundreds of detectors can process thousands of parameters. </a:t>
            </a:r>
          </a:p>
          <a:p>
            <a:r>
              <a:rPr lang="en-US" dirty="0"/>
              <a:t>The number of detected events ranges from a few to beyond 10</a:t>
            </a:r>
            <a:r>
              <a:rPr lang="en-US" baseline="30000" dirty="0"/>
              <a:t>4</a:t>
            </a:r>
            <a:r>
              <a:rPr lang="en-US" dirty="0"/>
              <a:t> per second.</a:t>
            </a:r>
          </a:p>
        </p:txBody>
      </p:sp>
      <p:sp>
        <p:nvSpPr>
          <p:cNvPr id="7" name="Content Placeholder 3">
            <a:extLst>
              <a:ext uri="{FF2B5EF4-FFF2-40B4-BE49-F238E27FC236}">
                <a16:creationId xmlns:a16="http://schemas.microsoft.com/office/drawing/2014/main" id="{A1734E26-7E90-77B7-2F7B-2D708FE1E5CB}"/>
              </a:ext>
            </a:extLst>
          </p:cNvPr>
          <p:cNvSpPr txBox="1">
            <a:spLocks/>
          </p:cNvSpPr>
          <p:nvPr/>
        </p:nvSpPr>
        <p:spPr>
          <a:xfrm>
            <a:off x="136395" y="684132"/>
            <a:ext cx="8042405" cy="806867"/>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Beams induce nuclear reactions on target material nuclei. Experimental equipment detects produced nuclei, charged particles, neutrons, or gamma rays.</a:t>
            </a:r>
          </a:p>
        </p:txBody>
      </p:sp>
      <p:pic>
        <p:nvPicPr>
          <p:cNvPr id="9" name="Picture 8">
            <a:extLst>
              <a:ext uri="{FF2B5EF4-FFF2-40B4-BE49-F238E27FC236}">
                <a16:creationId xmlns:a16="http://schemas.microsoft.com/office/drawing/2014/main" id="{7A87798A-08DE-C9ED-6ABE-E89988773041}"/>
              </a:ext>
            </a:extLst>
          </p:cNvPr>
          <p:cNvPicPr>
            <a:picLocks noChangeAspect="1"/>
          </p:cNvPicPr>
          <p:nvPr/>
        </p:nvPicPr>
        <p:blipFill>
          <a:blip r:embed="rId2"/>
          <a:stretch>
            <a:fillRect/>
          </a:stretch>
        </p:blipFill>
        <p:spPr>
          <a:xfrm>
            <a:off x="6692900" y="1989947"/>
            <a:ext cx="5426205" cy="2949145"/>
          </a:xfrm>
          <a:prstGeom prst="rect">
            <a:avLst/>
          </a:prstGeom>
        </p:spPr>
      </p:pic>
      <p:sp>
        <p:nvSpPr>
          <p:cNvPr id="10" name="Content Placeholder 3">
            <a:extLst>
              <a:ext uri="{FF2B5EF4-FFF2-40B4-BE49-F238E27FC236}">
                <a16:creationId xmlns:a16="http://schemas.microsoft.com/office/drawing/2014/main" id="{A3C04D97-8468-FC22-63F9-21E876D38357}"/>
              </a:ext>
            </a:extLst>
          </p:cNvPr>
          <p:cNvSpPr txBox="1">
            <a:spLocks/>
          </p:cNvSpPr>
          <p:nvPr/>
        </p:nvSpPr>
        <p:spPr>
          <a:xfrm>
            <a:off x="76200" y="5902219"/>
            <a:ext cx="8854044" cy="81289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The machine learning approach optimizes online and offline analysis of experimental data, ensuring standardized, optimal, and reproducible results with unprecedented efficiency.</a:t>
            </a:r>
          </a:p>
        </p:txBody>
      </p:sp>
      <p:sp>
        <p:nvSpPr>
          <p:cNvPr id="11" name="Content Placeholder 3">
            <a:extLst>
              <a:ext uri="{FF2B5EF4-FFF2-40B4-BE49-F238E27FC236}">
                <a16:creationId xmlns:a16="http://schemas.microsoft.com/office/drawing/2014/main" id="{8200A707-E5DD-9143-90A3-66CBF638789A}"/>
              </a:ext>
            </a:extLst>
          </p:cNvPr>
          <p:cNvSpPr txBox="1">
            <a:spLocks/>
          </p:cNvSpPr>
          <p:nvPr/>
        </p:nvSpPr>
        <p:spPr>
          <a:xfrm>
            <a:off x="7051805" y="4913692"/>
            <a:ext cx="3837868" cy="41832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sz="2000" dirty="0">
                <a:solidFill>
                  <a:schemeClr val="tx1"/>
                </a:solidFill>
              </a:rPr>
              <a:t>VAMOS++ + AGATA + EXOGAM setup</a:t>
            </a:r>
          </a:p>
        </p:txBody>
      </p:sp>
    </p:spTree>
    <p:extLst>
      <p:ext uri="{BB962C8B-B14F-4D97-AF65-F5344CB8AC3E}">
        <p14:creationId xmlns:p14="http://schemas.microsoft.com/office/powerpoint/2010/main" val="3313850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F0D8-4487-8BD5-7220-11395D11FAC5}"/>
              </a:ext>
            </a:extLst>
          </p:cNvPr>
          <p:cNvSpPr>
            <a:spLocks noGrp="1"/>
          </p:cNvSpPr>
          <p:nvPr>
            <p:ph type="title"/>
          </p:nvPr>
        </p:nvSpPr>
        <p:spPr>
          <a:xfrm>
            <a:off x="136395" y="80211"/>
            <a:ext cx="8718238" cy="680185"/>
          </a:xfrm>
        </p:spPr>
        <p:txBody>
          <a:bodyPr>
            <a:normAutofit/>
          </a:bodyPr>
          <a:lstStyle/>
          <a:p>
            <a:r>
              <a:rPr lang="en-US" dirty="0"/>
              <a:t>Tracking the Trajectory of Ions in VAMOS++</a:t>
            </a:r>
          </a:p>
        </p:txBody>
      </p:sp>
      <p:pic>
        <p:nvPicPr>
          <p:cNvPr id="5" name="Content Placeholder 4">
            <a:extLst>
              <a:ext uri="{FF2B5EF4-FFF2-40B4-BE49-F238E27FC236}">
                <a16:creationId xmlns:a16="http://schemas.microsoft.com/office/drawing/2014/main" id="{80A07299-AEC6-97F1-5C1B-A019C4276DC9}"/>
              </a:ext>
            </a:extLst>
          </p:cNvPr>
          <p:cNvPicPr>
            <a:picLocks noGrp="1" noChangeAspect="1"/>
          </p:cNvPicPr>
          <p:nvPr>
            <p:ph sz="half" idx="1"/>
          </p:nvPr>
        </p:nvPicPr>
        <p:blipFill rotWithShape="1">
          <a:blip r:embed="rId3"/>
          <a:srcRect l="3936" r="3067" b="50020"/>
          <a:stretch/>
        </p:blipFill>
        <p:spPr>
          <a:xfrm>
            <a:off x="6968135" y="3566309"/>
            <a:ext cx="5023578" cy="2479055"/>
          </a:xfrm>
          <a:prstGeom prst="rect">
            <a:avLst/>
          </a:prstGeom>
        </p:spPr>
      </p:pic>
      <p:sp>
        <p:nvSpPr>
          <p:cNvPr id="7" name="Content Placeholder 3">
            <a:extLst>
              <a:ext uri="{FF2B5EF4-FFF2-40B4-BE49-F238E27FC236}">
                <a16:creationId xmlns:a16="http://schemas.microsoft.com/office/drawing/2014/main" id="{A1734E26-7E90-77B7-2F7B-2D708FE1E5CB}"/>
              </a:ext>
            </a:extLst>
          </p:cNvPr>
          <p:cNvSpPr txBox="1">
            <a:spLocks/>
          </p:cNvSpPr>
          <p:nvPr/>
        </p:nvSpPr>
        <p:spPr>
          <a:xfrm>
            <a:off x="136395" y="731199"/>
            <a:ext cx="7261932" cy="1080588"/>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VAMOS++ (Variable Mode Spectrometer)  identifies reaction products on an event-by-event basis, providing atomic mass number (A), atomic charge state (Q), and atomic number (Z) information.</a:t>
            </a:r>
          </a:p>
        </p:txBody>
      </p:sp>
      <p:sp>
        <p:nvSpPr>
          <p:cNvPr id="10" name="Content Placeholder 3">
            <a:extLst>
              <a:ext uri="{FF2B5EF4-FFF2-40B4-BE49-F238E27FC236}">
                <a16:creationId xmlns:a16="http://schemas.microsoft.com/office/drawing/2014/main" id="{9609706E-E654-3707-5066-33C48ECCB538}"/>
              </a:ext>
            </a:extLst>
          </p:cNvPr>
          <p:cNvSpPr txBox="1">
            <a:spLocks/>
          </p:cNvSpPr>
          <p:nvPr/>
        </p:nvSpPr>
        <p:spPr>
          <a:xfrm>
            <a:off x="8335723" y="6089039"/>
            <a:ext cx="2288402" cy="41863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sz="2000" dirty="0">
                <a:solidFill>
                  <a:schemeClr val="tx1"/>
                </a:solidFill>
              </a:rPr>
              <a:t>VAMOS++ setup</a:t>
            </a:r>
          </a:p>
        </p:txBody>
      </p:sp>
      <p:pic>
        <p:nvPicPr>
          <p:cNvPr id="11" name="Obraz 8">
            <a:extLst>
              <a:ext uri="{FF2B5EF4-FFF2-40B4-BE49-F238E27FC236}">
                <a16:creationId xmlns:a16="http://schemas.microsoft.com/office/drawing/2014/main" id="{D9AE52B9-71A0-F805-E18F-DA0A7F6A5E43}"/>
              </a:ext>
            </a:extLst>
          </p:cNvPr>
          <p:cNvPicPr>
            <a:picLocks noChangeAspect="1"/>
          </p:cNvPicPr>
          <p:nvPr/>
        </p:nvPicPr>
        <p:blipFill rotWithShape="1">
          <a:blip r:embed="rId4">
            <a:extLst>
              <a:ext uri="{28A0092B-C50C-407E-A947-70E740481C1C}">
                <a14:useLocalDpi xmlns:a14="http://schemas.microsoft.com/office/drawing/2010/main" val="0"/>
              </a:ext>
            </a:extLst>
          </a:blip>
          <a:srcRect l="2434" t="17288" r="2476" b="16762"/>
          <a:stretch/>
        </p:blipFill>
        <p:spPr>
          <a:xfrm>
            <a:off x="9121731" y="803430"/>
            <a:ext cx="763887" cy="529785"/>
          </a:xfrm>
          <a:prstGeom prst="rect">
            <a:avLst/>
          </a:prstGeom>
        </p:spPr>
      </p:pic>
      <p:pic>
        <p:nvPicPr>
          <p:cNvPr id="13" name="Obraz 9">
            <a:extLst>
              <a:ext uri="{FF2B5EF4-FFF2-40B4-BE49-F238E27FC236}">
                <a16:creationId xmlns:a16="http://schemas.microsoft.com/office/drawing/2014/main" id="{C8427061-5B3F-0469-8CF7-6C80EF28B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096056" flipV="1">
            <a:off x="10031854" y="143872"/>
            <a:ext cx="2138467" cy="1445582"/>
          </a:xfrm>
          <a:prstGeom prst="rect">
            <a:avLst/>
          </a:prstGeom>
          <a:solidFill>
            <a:schemeClr val="tx1"/>
          </a:solidFill>
        </p:spPr>
      </p:pic>
      <p:pic>
        <p:nvPicPr>
          <p:cNvPr id="12" name="Obraz 10">
            <a:extLst>
              <a:ext uri="{FF2B5EF4-FFF2-40B4-BE49-F238E27FC236}">
                <a16:creationId xmlns:a16="http://schemas.microsoft.com/office/drawing/2014/main" id="{01191718-895B-BCCA-5B03-395C0ACBABD9}"/>
              </a:ext>
            </a:extLst>
          </p:cNvPr>
          <p:cNvPicPr>
            <a:picLocks noChangeAspect="1"/>
          </p:cNvPicPr>
          <p:nvPr/>
        </p:nvPicPr>
        <p:blipFill rotWithShape="1">
          <a:blip r:embed="rId6">
            <a:extLst>
              <a:ext uri="{28A0092B-C50C-407E-A947-70E740481C1C}">
                <a14:useLocalDpi xmlns:a14="http://schemas.microsoft.com/office/drawing/2010/main" val="0"/>
              </a:ext>
            </a:extLst>
          </a:blip>
          <a:srcRect t="27795" b="28289"/>
          <a:stretch/>
        </p:blipFill>
        <p:spPr>
          <a:xfrm rot="5400000">
            <a:off x="9408914" y="851359"/>
            <a:ext cx="1395143" cy="433928"/>
          </a:xfrm>
          <a:prstGeom prst="rect">
            <a:avLst/>
          </a:prstGeom>
        </p:spPr>
      </p:pic>
      <p:sp>
        <p:nvSpPr>
          <p:cNvPr id="3" name="Content Placeholder 8">
            <a:extLst>
              <a:ext uri="{FF2B5EF4-FFF2-40B4-BE49-F238E27FC236}">
                <a16:creationId xmlns:a16="http://schemas.microsoft.com/office/drawing/2014/main" id="{B3537263-1630-31CD-5A84-48A4F87B3C2E}"/>
              </a:ext>
            </a:extLst>
          </p:cNvPr>
          <p:cNvSpPr txBox="1">
            <a:spLocks/>
          </p:cNvSpPr>
          <p:nvPr/>
        </p:nvSpPr>
        <p:spPr>
          <a:xfrm>
            <a:off x="136395" y="2442854"/>
            <a:ext cx="6783933" cy="2096726"/>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Magnetic elements (quadrupoles and dipoles) efficiently transport reaction products, but the resulting image, which provides atomic mass number information, is strongly distorted.
Standard magnetic ray-tracing code calculates ion trajectories, but it’s time-consuming and incompatible with online and offline analysis.</a:t>
            </a:r>
          </a:p>
          <a:p>
            <a:endParaRPr lang="en-US" dirty="0"/>
          </a:p>
        </p:txBody>
      </p:sp>
      <p:sp>
        <p:nvSpPr>
          <p:cNvPr id="9" name="Content Placeholder 8">
            <a:extLst>
              <a:ext uri="{FF2B5EF4-FFF2-40B4-BE49-F238E27FC236}">
                <a16:creationId xmlns:a16="http://schemas.microsoft.com/office/drawing/2014/main" id="{6439334F-4E2C-417B-54AB-2ECA2EBB0DEA}"/>
              </a:ext>
            </a:extLst>
          </p:cNvPr>
          <p:cNvSpPr>
            <a:spLocks noGrp="1"/>
          </p:cNvSpPr>
          <p:nvPr>
            <p:ph sz="half" idx="2"/>
          </p:nvPr>
        </p:nvSpPr>
        <p:spPr>
          <a:xfrm>
            <a:off x="7443352" y="1759793"/>
            <a:ext cx="4876800" cy="1530411"/>
          </a:xfrm>
        </p:spPr>
        <p:txBody>
          <a:bodyPr/>
          <a:lstStyle/>
          <a:p>
            <a:pPr marL="0" indent="0">
              <a:buNone/>
            </a:pPr>
            <a:r>
              <a:rPr lang="en-US" dirty="0"/>
              <a:t>VAMOS++ concept:</a:t>
            </a:r>
          </a:p>
          <a:p>
            <a:r>
              <a:rPr lang="en-US" dirty="0"/>
              <a:t>A : Numerical correction of the distorted image after magnetic dipole decomposition.</a:t>
            </a:r>
          </a:p>
          <a:p>
            <a:r>
              <a:rPr lang="en-US" dirty="0"/>
              <a:t>Q, Z : Energy measurements</a:t>
            </a:r>
          </a:p>
        </p:txBody>
      </p:sp>
      <p:sp>
        <p:nvSpPr>
          <p:cNvPr id="16" name="Content Placeholder 3">
            <a:extLst>
              <a:ext uri="{FF2B5EF4-FFF2-40B4-BE49-F238E27FC236}">
                <a16:creationId xmlns:a16="http://schemas.microsoft.com/office/drawing/2014/main" id="{BC452C98-AC68-DA78-0EF8-4E5F9C623512}"/>
              </a:ext>
            </a:extLst>
          </p:cNvPr>
          <p:cNvSpPr txBox="1">
            <a:spLocks/>
          </p:cNvSpPr>
          <p:nvPr/>
        </p:nvSpPr>
        <p:spPr>
          <a:xfrm>
            <a:off x="136395" y="5345741"/>
            <a:ext cx="6585857" cy="81289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A time-efficient and high-resolution numerical method is necessary to correct the distortion of the measured image.</a:t>
            </a:r>
          </a:p>
        </p:txBody>
      </p:sp>
    </p:spTree>
    <p:extLst>
      <p:ext uri="{BB962C8B-B14F-4D97-AF65-F5344CB8AC3E}">
        <p14:creationId xmlns:p14="http://schemas.microsoft.com/office/powerpoint/2010/main" val="770647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507DD-3B79-E659-0AC6-2D83E4AA4FB5}"/>
              </a:ext>
            </a:extLst>
          </p:cNvPr>
          <p:cNvSpPr>
            <a:spLocks noGrp="1"/>
          </p:cNvSpPr>
          <p:nvPr>
            <p:ph type="title"/>
          </p:nvPr>
        </p:nvSpPr>
        <p:spPr/>
        <p:txBody>
          <a:bodyPr/>
          <a:lstStyle/>
          <a:p>
            <a:r>
              <a:rPr lang="en-US" sz="3600" dirty="0"/>
              <a:t>Tracking the Trajectory of Ions in VAMOS++</a:t>
            </a:r>
          </a:p>
        </p:txBody>
      </p:sp>
      <p:sp>
        <p:nvSpPr>
          <p:cNvPr id="3" name="Content Placeholder 2">
            <a:extLst>
              <a:ext uri="{FF2B5EF4-FFF2-40B4-BE49-F238E27FC236}">
                <a16:creationId xmlns:a16="http://schemas.microsoft.com/office/drawing/2014/main" id="{FE530504-DE20-3374-1CF2-C53BAD878AC1}"/>
              </a:ext>
            </a:extLst>
          </p:cNvPr>
          <p:cNvSpPr>
            <a:spLocks noGrp="1"/>
          </p:cNvSpPr>
          <p:nvPr>
            <p:ph sz="half" idx="1"/>
          </p:nvPr>
        </p:nvSpPr>
        <p:spPr>
          <a:xfrm>
            <a:off x="440768" y="1887117"/>
            <a:ext cx="5655232" cy="3504284"/>
          </a:xfrm>
        </p:spPr>
        <p:txBody>
          <a:bodyPr/>
          <a:lstStyle/>
          <a:p>
            <a:r>
              <a:rPr lang="en-US" dirty="0"/>
              <a:t>Measured are:</a:t>
            </a:r>
          </a:p>
          <a:p>
            <a:pPr lvl="1">
              <a:buFont typeface="Wingdings" pitchFamily="2" charset="2"/>
              <a:buChar char="ü"/>
            </a:pPr>
            <a:r>
              <a:rPr lang="en-US" dirty="0"/>
              <a:t>the ﻿horizontal and vertical angles of the incoming reaction products </a:t>
            </a:r>
            <a:r>
              <a:rPr lang="en-US" dirty="0" err="1"/>
              <a:t>θ</a:t>
            </a:r>
            <a:r>
              <a:rPr lang="en-US" baseline="-25000" dirty="0" err="1"/>
              <a:t>i</a:t>
            </a:r>
            <a:r>
              <a:rPr lang="en-US" dirty="0"/>
              <a:t>,  </a:t>
            </a:r>
            <a:r>
              <a:rPr lang="en-US" dirty="0" err="1"/>
              <a:t>ɸ</a:t>
            </a:r>
            <a:r>
              <a:rPr lang="en-US" baseline="-25000" dirty="0" err="1"/>
              <a:t>i</a:t>
            </a:r>
            <a:r>
              <a:rPr lang="en-US" dirty="0"/>
              <a:t>,</a:t>
            </a:r>
          </a:p>
          <a:p>
            <a:pPr lvl="1">
              <a:buFont typeface="Wingdings" pitchFamily="2" charset="2"/>
              <a:buChar char="ü"/>
            </a:pPr>
            <a:r>
              <a:rPr lang="en-US" dirty="0"/>
              <a:t>﻿the horizontal position and angle of the outgoing products </a:t>
            </a:r>
            <a:r>
              <a:rPr lang="en-US" dirty="0" err="1"/>
              <a:t>x</a:t>
            </a:r>
            <a:r>
              <a:rPr lang="en-US" baseline="-25000" dirty="0" err="1"/>
              <a:t>f</a:t>
            </a:r>
            <a:r>
              <a:rPr lang="en-US" dirty="0"/>
              <a:t>, </a:t>
            </a:r>
            <a:r>
              <a:rPr lang="en-US" dirty="0" err="1"/>
              <a:t>θ</a:t>
            </a:r>
            <a:r>
              <a:rPr lang="en-US" baseline="-25000" dirty="0" err="1"/>
              <a:t>f</a:t>
            </a:r>
            <a:r>
              <a:rPr lang="en-US" dirty="0"/>
              <a:t>, </a:t>
            </a:r>
          </a:p>
          <a:p>
            <a:pPr>
              <a:buFont typeface="Arial" panose="020B0604020202020204" pitchFamily="34" charset="0"/>
              <a:buChar char="•"/>
            </a:pPr>
            <a:r>
              <a:rPr lang="en-US" dirty="0"/>
              <a:t>Reconstructed are:</a:t>
            </a:r>
          </a:p>
          <a:p>
            <a:pPr lvl="1">
              <a:buFont typeface="Wingdings" pitchFamily="2" charset="2"/>
              <a:buChar char="ü"/>
            </a:pPr>
            <a:r>
              <a:rPr lang="en-US" dirty="0"/>
              <a:t>﻿the relative magnetic rigidity </a:t>
            </a:r>
            <a:r>
              <a:rPr lang="en-US" dirty="0" err="1"/>
              <a:t>δ</a:t>
            </a:r>
            <a:r>
              <a:rPr lang="en-US" dirty="0"/>
              <a:t> = B⍴/B⍴</a:t>
            </a:r>
            <a:r>
              <a:rPr lang="en-US" baseline="-25000" dirty="0"/>
              <a:t>0</a:t>
            </a:r>
            <a:endParaRPr lang="en-US" dirty="0"/>
          </a:p>
          <a:p>
            <a:pPr lvl="1">
              <a:buFont typeface="Wingdings" pitchFamily="2" charset="2"/>
              <a:buChar char="ü"/>
            </a:pPr>
            <a:r>
              <a:rPr lang="en-US" dirty="0"/>
              <a:t>the relative trajectory length in the spectrometer </a:t>
            </a:r>
            <a:r>
              <a:rPr lang="en-US" dirty="0" err="1"/>
              <a:t>ε</a:t>
            </a:r>
            <a:r>
              <a:rPr lang="en-US" dirty="0"/>
              <a:t> = l/l</a:t>
            </a:r>
            <a:r>
              <a:rPr lang="en-US" baseline="-25000" dirty="0"/>
              <a:t>0</a:t>
            </a:r>
            <a:endParaRPr lang="en-US" dirty="0"/>
          </a:p>
        </p:txBody>
      </p:sp>
      <p:pic>
        <p:nvPicPr>
          <p:cNvPr id="6" name="Content Placeholder 4">
            <a:extLst>
              <a:ext uri="{FF2B5EF4-FFF2-40B4-BE49-F238E27FC236}">
                <a16:creationId xmlns:a16="http://schemas.microsoft.com/office/drawing/2014/main" id="{AC05100B-2CF2-A25D-579F-423F1F6A04FD}"/>
              </a:ext>
            </a:extLst>
          </p:cNvPr>
          <p:cNvPicPr>
            <a:picLocks noChangeAspect="1"/>
          </p:cNvPicPr>
          <p:nvPr/>
        </p:nvPicPr>
        <p:blipFill rotWithShape="1">
          <a:blip r:embed="rId2"/>
          <a:srcRect t="56767" r="30202"/>
          <a:stretch/>
        </p:blipFill>
        <p:spPr>
          <a:xfrm>
            <a:off x="6518183" y="1458884"/>
            <a:ext cx="5493098" cy="3124199"/>
          </a:xfrm>
          <a:prstGeom prst="parallelogram">
            <a:avLst>
              <a:gd name="adj" fmla="val 0"/>
            </a:avLst>
          </a:prstGeom>
        </p:spPr>
      </p:pic>
      <p:sp>
        <p:nvSpPr>
          <p:cNvPr id="8" name="Content Placeholder 3">
            <a:extLst>
              <a:ext uri="{FF2B5EF4-FFF2-40B4-BE49-F238E27FC236}">
                <a16:creationId xmlns:a16="http://schemas.microsoft.com/office/drawing/2014/main" id="{BCEA55B6-52B6-8F59-B4A8-946F1A7AA13B}"/>
              </a:ext>
            </a:extLst>
          </p:cNvPr>
          <p:cNvSpPr txBox="1">
            <a:spLocks/>
          </p:cNvSpPr>
          <p:nvPr/>
        </p:nvSpPr>
        <p:spPr>
          <a:xfrm>
            <a:off x="136395" y="731199"/>
            <a:ext cx="6216904" cy="680185"/>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The classical numerical correction relies on a four-dimensional lookup table. </a:t>
            </a:r>
          </a:p>
        </p:txBody>
      </p:sp>
      <p:sp>
        <p:nvSpPr>
          <p:cNvPr id="9" name="Content Placeholder 3">
            <a:extLst>
              <a:ext uri="{FF2B5EF4-FFF2-40B4-BE49-F238E27FC236}">
                <a16:creationId xmlns:a16="http://schemas.microsoft.com/office/drawing/2014/main" id="{21E4671F-FE52-8633-D114-0B1A7AED4280}"/>
              </a:ext>
            </a:extLst>
          </p:cNvPr>
          <p:cNvSpPr txBox="1">
            <a:spLocks/>
          </p:cNvSpPr>
          <p:nvPr/>
        </p:nvSpPr>
        <p:spPr>
          <a:xfrm>
            <a:off x="8115883" y="4591884"/>
            <a:ext cx="2288402" cy="41863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sz="2000" dirty="0">
                <a:solidFill>
                  <a:schemeClr val="tx1"/>
                </a:solidFill>
              </a:rPr>
              <a:t>VAMOS++ setup</a:t>
            </a:r>
          </a:p>
        </p:txBody>
      </p:sp>
      <p:sp>
        <p:nvSpPr>
          <p:cNvPr id="10" name="Content Placeholder 3">
            <a:extLst>
              <a:ext uri="{FF2B5EF4-FFF2-40B4-BE49-F238E27FC236}">
                <a16:creationId xmlns:a16="http://schemas.microsoft.com/office/drawing/2014/main" id="{9AFE7B38-AFCC-E00C-A5CF-5F5744D15AB2}"/>
              </a:ext>
            </a:extLst>
          </p:cNvPr>
          <p:cNvSpPr txBox="1">
            <a:spLocks/>
          </p:cNvSpPr>
          <p:nvPr/>
        </p:nvSpPr>
        <p:spPr>
          <a:xfrm>
            <a:off x="7113020" y="788991"/>
            <a:ext cx="1900350" cy="680185"/>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sz="2000" dirty="0">
                <a:solidFill>
                  <a:schemeClr val="tx1"/>
                </a:solidFill>
              </a:rPr>
              <a:t>At the entrance of magnets</a:t>
            </a:r>
          </a:p>
        </p:txBody>
      </p:sp>
      <p:sp>
        <p:nvSpPr>
          <p:cNvPr id="11" name="Content Placeholder 3">
            <a:extLst>
              <a:ext uri="{FF2B5EF4-FFF2-40B4-BE49-F238E27FC236}">
                <a16:creationId xmlns:a16="http://schemas.microsoft.com/office/drawing/2014/main" id="{41D9F673-0A50-E450-E92A-CFC0F807EFAB}"/>
              </a:ext>
            </a:extLst>
          </p:cNvPr>
          <p:cNvSpPr txBox="1">
            <a:spLocks/>
          </p:cNvSpPr>
          <p:nvPr/>
        </p:nvSpPr>
        <p:spPr>
          <a:xfrm>
            <a:off x="9454110" y="788991"/>
            <a:ext cx="1900350" cy="680185"/>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sz="2000" dirty="0">
                <a:solidFill>
                  <a:schemeClr val="tx1"/>
                </a:solidFill>
              </a:rPr>
              <a:t>At the exit of magnets</a:t>
            </a:r>
          </a:p>
        </p:txBody>
      </p:sp>
      <p:sp>
        <p:nvSpPr>
          <p:cNvPr id="12" name="Content Placeholder 3">
            <a:extLst>
              <a:ext uri="{FF2B5EF4-FFF2-40B4-BE49-F238E27FC236}">
                <a16:creationId xmlns:a16="http://schemas.microsoft.com/office/drawing/2014/main" id="{70FEFB9D-0DB9-4A13-8690-60BFDACA2715}"/>
              </a:ext>
            </a:extLst>
          </p:cNvPr>
          <p:cNvSpPr txBox="1">
            <a:spLocks/>
          </p:cNvSpPr>
          <p:nvPr/>
        </p:nvSpPr>
        <p:spPr>
          <a:xfrm>
            <a:off x="6929550" y="5350817"/>
            <a:ext cx="4821682" cy="1426972"/>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Magnetic rigidity is a measure of the resistance of a particle to deflection by magnetic field, defined as the particle’s momentum divided by its charge. </a:t>
            </a:r>
          </a:p>
        </p:txBody>
      </p:sp>
      <p:sp>
        <p:nvSpPr>
          <p:cNvPr id="4" name="Content Placeholder 3">
            <a:extLst>
              <a:ext uri="{FF2B5EF4-FFF2-40B4-BE49-F238E27FC236}">
                <a16:creationId xmlns:a16="http://schemas.microsoft.com/office/drawing/2014/main" id="{82A5F502-4BF7-9113-D70A-7CFDF1B92831}"/>
              </a:ext>
            </a:extLst>
          </p:cNvPr>
          <p:cNvSpPr txBox="1">
            <a:spLocks/>
          </p:cNvSpPr>
          <p:nvPr/>
        </p:nvSpPr>
        <p:spPr>
          <a:xfrm>
            <a:off x="76200" y="5985344"/>
            <a:ext cx="6585857" cy="81289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A four-dimensional lookup table is very time-efficient, but a zero-compressed one occupies 1 GB of memory.</a:t>
            </a:r>
          </a:p>
        </p:txBody>
      </p:sp>
    </p:spTree>
    <p:extLst>
      <p:ext uri="{BB962C8B-B14F-4D97-AF65-F5344CB8AC3E}">
        <p14:creationId xmlns:p14="http://schemas.microsoft.com/office/powerpoint/2010/main" val="873630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7AA0-EFE7-38DD-457C-877EAE04DE00}"/>
              </a:ext>
            </a:extLst>
          </p:cNvPr>
          <p:cNvSpPr>
            <a:spLocks noGrp="1"/>
          </p:cNvSpPr>
          <p:nvPr>
            <p:ph type="title"/>
          </p:nvPr>
        </p:nvSpPr>
        <p:spPr/>
        <p:txBody>
          <a:bodyPr/>
          <a:lstStyle/>
          <a:p>
            <a:r>
              <a:rPr lang="en-US" sz="3600" dirty="0"/>
              <a:t>Application of the Neural Networks : Model</a:t>
            </a:r>
          </a:p>
        </p:txBody>
      </p:sp>
      <p:sp>
        <p:nvSpPr>
          <p:cNvPr id="3" name="Content Placeholder 2">
            <a:extLst>
              <a:ext uri="{FF2B5EF4-FFF2-40B4-BE49-F238E27FC236}">
                <a16:creationId xmlns:a16="http://schemas.microsoft.com/office/drawing/2014/main" id="{7630FA90-E53D-2466-2F17-92101744A582}"/>
              </a:ext>
            </a:extLst>
          </p:cNvPr>
          <p:cNvSpPr>
            <a:spLocks noGrp="1"/>
          </p:cNvSpPr>
          <p:nvPr>
            <p:ph sz="half" idx="1"/>
          </p:nvPr>
        </p:nvSpPr>
        <p:spPr>
          <a:xfrm>
            <a:off x="136393" y="1999553"/>
            <a:ext cx="7191163" cy="3708891"/>
          </a:xfrm>
        </p:spPr>
        <p:txBody>
          <a:bodyPr/>
          <a:lstStyle/>
          <a:p>
            <a:r>
              <a:rPr lang="en-US" dirty="0"/>
              <a:t>The optimal network architecture is </a:t>
            </a:r>
            <a:r>
              <a:rPr lang="en-US" dirty="0" err="1"/>
              <a:t>N</a:t>
            </a:r>
            <a:r>
              <a:rPr lang="en-US" baseline="-25000" dirty="0" err="1"/>
              <a:t>l</a:t>
            </a:r>
            <a:r>
              <a:rPr lang="en-US" dirty="0"/>
              <a:t> x N</a:t>
            </a:r>
            <a:r>
              <a:rPr lang="en-US" baseline="-25000" dirty="0"/>
              <a:t>u</a:t>
            </a:r>
            <a:r>
              <a:rPr lang="en-US" dirty="0"/>
              <a:t> = 6 x 32</a:t>
            </a:r>
          </a:p>
          <a:p>
            <a:r>
              <a:rPr lang="en-US" dirty="0"/>
              <a:t>Theoretical training dataset:</a:t>
            </a:r>
          </a:p>
          <a:p>
            <a:pPr lvl="1">
              <a:buFont typeface="Wingdings" pitchFamily="2" charset="2"/>
              <a:buChar char="ü"/>
            </a:pPr>
            <a:r>
              <a:rPr lang="en-US" dirty="0"/>
              <a:t>Standard magnetic ray-tracing code calculates 2x10</a:t>
            </a:r>
            <a:r>
              <a:rPr lang="en-US" baseline="30000" dirty="0"/>
              <a:t>8</a:t>
            </a:r>
            <a:r>
              <a:rPr lang="en-US" dirty="0"/>
              <a:t> ion trajectories randomly distributed over the seven-dimensional phase space, 90% training + 10% validation.</a:t>
            </a:r>
            <a:br>
              <a:rPr lang="en-US" dirty="0"/>
            </a:br>
            <a:r>
              <a:rPr lang="en-US" dirty="0"/>
              <a:t>=&gt; Dataset available on </a:t>
            </a:r>
            <a:r>
              <a:rPr lang="en-US" dirty="0" err="1"/>
              <a:t>Zenodo</a:t>
            </a:r>
            <a:r>
              <a:rPr lang="en-US" dirty="0"/>
              <a:t> : </a:t>
            </a:r>
          </a:p>
          <a:p>
            <a:pPr>
              <a:buFont typeface="Arial" panose="020B0604020202020204" pitchFamily="34" charset="0"/>
              <a:buChar char="•"/>
            </a:pPr>
            <a:r>
              <a:rPr lang="en-US" dirty="0"/>
              <a:t>Experimental validation dataset:</a:t>
            </a:r>
          </a:p>
          <a:p>
            <a:pPr lvl="1">
              <a:buFont typeface="Wingdings" pitchFamily="2" charset="2"/>
              <a:buChar char="ü"/>
            </a:pPr>
            <a:r>
              <a:rPr lang="en-US" dirty="0"/>
              <a:t>10</a:t>
            </a:r>
            <a:r>
              <a:rPr lang="en-US" baseline="30000" dirty="0"/>
              <a:t>7</a:t>
            </a:r>
            <a:r>
              <a:rPr lang="en-US" dirty="0"/>
              <a:t> events obtained experimentally with the thin target</a:t>
            </a:r>
          </a:p>
          <a:p>
            <a:r>
              <a:rPr lang="en-US" dirty="0"/>
              <a:t>﻿The training is terminated when the resolution, FWHM(A)/A, obtained for the experimental validation dataset no longer shows any further improvement.</a:t>
            </a:r>
          </a:p>
          <a:p>
            <a:endParaRPr lang="en-US" dirty="0"/>
          </a:p>
        </p:txBody>
      </p:sp>
      <p:sp>
        <p:nvSpPr>
          <p:cNvPr id="5" name="Content Placeholder 3">
            <a:extLst>
              <a:ext uri="{FF2B5EF4-FFF2-40B4-BE49-F238E27FC236}">
                <a16:creationId xmlns:a16="http://schemas.microsoft.com/office/drawing/2014/main" id="{C9A8FB07-5F2C-94D6-BB04-6BBCD5D8C287}"/>
              </a:ext>
            </a:extLst>
          </p:cNvPr>
          <p:cNvSpPr txBox="1">
            <a:spLocks/>
          </p:cNvSpPr>
          <p:nvPr/>
        </p:nvSpPr>
        <p:spPr>
          <a:xfrm>
            <a:off x="136394" y="731199"/>
            <a:ext cx="7425941" cy="1011104"/>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To use extended gas volume as a target, the tree-dimensional interaction position must be incorporated into the reconstruction method. Extending the classical method is not possible.</a:t>
            </a:r>
          </a:p>
        </p:txBody>
      </p:sp>
      <p:pic>
        <p:nvPicPr>
          <p:cNvPr id="6" name="Picture 5">
            <a:extLst>
              <a:ext uri="{FF2B5EF4-FFF2-40B4-BE49-F238E27FC236}">
                <a16:creationId xmlns:a16="http://schemas.microsoft.com/office/drawing/2014/main" id="{38D343B0-E18F-5C12-D6C9-F06B626CD00A}"/>
              </a:ext>
            </a:extLst>
          </p:cNvPr>
          <p:cNvPicPr>
            <a:picLocks noChangeAspect="1"/>
          </p:cNvPicPr>
          <p:nvPr/>
        </p:nvPicPr>
        <p:blipFill>
          <a:blip r:embed="rId3"/>
          <a:stretch>
            <a:fillRect/>
          </a:stretch>
        </p:blipFill>
        <p:spPr>
          <a:xfrm>
            <a:off x="6660292" y="1411384"/>
            <a:ext cx="5531708" cy="1740183"/>
          </a:xfrm>
          <a:prstGeom prst="rect">
            <a:avLst/>
          </a:prstGeom>
        </p:spPr>
      </p:pic>
      <p:pic>
        <p:nvPicPr>
          <p:cNvPr id="7" name="Content Placeholder 5">
            <a:extLst>
              <a:ext uri="{FF2B5EF4-FFF2-40B4-BE49-F238E27FC236}">
                <a16:creationId xmlns:a16="http://schemas.microsoft.com/office/drawing/2014/main" id="{2CE60089-E886-5755-F72B-1F12D906644E}"/>
              </a:ext>
            </a:extLst>
          </p:cNvPr>
          <p:cNvPicPr>
            <a:picLocks noChangeAspect="1"/>
          </p:cNvPicPr>
          <p:nvPr/>
        </p:nvPicPr>
        <p:blipFill>
          <a:blip r:embed="rId4"/>
          <a:stretch>
            <a:fillRect/>
          </a:stretch>
        </p:blipFill>
        <p:spPr>
          <a:xfrm>
            <a:off x="8215650" y="3530366"/>
            <a:ext cx="3202674" cy="3032555"/>
          </a:xfrm>
          <a:prstGeom prst="rect">
            <a:avLst/>
          </a:prstGeom>
        </p:spPr>
      </p:pic>
      <p:sp>
        <p:nvSpPr>
          <p:cNvPr id="8" name="Content Placeholder 2">
            <a:extLst>
              <a:ext uri="{FF2B5EF4-FFF2-40B4-BE49-F238E27FC236}">
                <a16:creationId xmlns:a16="http://schemas.microsoft.com/office/drawing/2014/main" id="{16994FEF-4725-3AB4-FD4D-7712D28EED81}"/>
              </a:ext>
            </a:extLst>
          </p:cNvPr>
          <p:cNvSpPr txBox="1">
            <a:spLocks/>
          </p:cNvSpPr>
          <p:nvPr/>
        </p:nvSpPr>
        <p:spPr>
          <a:xfrm>
            <a:off x="124036" y="5964394"/>
            <a:ext cx="7796645" cy="796237"/>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dirty="0">
                <a:solidFill>
                  <a:srgbClr val="FFFF00"/>
                </a:solidFill>
              </a:rPr>
              <a:t>﻿The model exhibits remarkable speed, enabling the treatment of approximately 1.4 x 10</a:t>
            </a:r>
            <a:r>
              <a:rPr lang="en-US" baseline="30000" dirty="0">
                <a:solidFill>
                  <a:srgbClr val="FFFF00"/>
                </a:solidFill>
              </a:rPr>
              <a:t>6</a:t>
            </a:r>
            <a:r>
              <a:rPr lang="en-US" dirty="0">
                <a:solidFill>
                  <a:srgbClr val="FFFF00"/>
                </a:solidFill>
              </a:rPr>
              <a:t> events per second and minimal memory consumption.</a:t>
            </a:r>
          </a:p>
          <a:p>
            <a:endParaRPr lang="en-US" dirty="0">
              <a:solidFill>
                <a:srgbClr val="FFFF00"/>
              </a:solidFill>
            </a:endParaRPr>
          </a:p>
        </p:txBody>
      </p:sp>
      <p:sp>
        <p:nvSpPr>
          <p:cNvPr id="4" name="ZoneTexte 3">
            <a:extLst>
              <a:ext uri="{FF2B5EF4-FFF2-40B4-BE49-F238E27FC236}">
                <a16:creationId xmlns:a16="http://schemas.microsoft.com/office/drawing/2014/main" id="{B99B6498-8C50-9594-AEC4-DE6B712DAA12}"/>
              </a:ext>
            </a:extLst>
          </p:cNvPr>
          <p:cNvSpPr txBox="1"/>
          <p:nvPr/>
        </p:nvSpPr>
        <p:spPr>
          <a:xfrm>
            <a:off x="8998857" y="635000"/>
            <a:ext cx="6096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baseline="0" dirty="0" err="1">
                <a:solidFill>
                  <a:srgbClr val="FF0000"/>
                </a:solidFill>
                <a:latin typeface="Candara"/>
                <a:ea typeface="Candara"/>
                <a:cs typeface="Candara"/>
              </a:rPr>
              <a:t>Nucl</a:t>
            </a:r>
            <a:r>
              <a:rPr lang="fr-FR" sz="1000" baseline="0" dirty="0">
                <a:solidFill>
                  <a:srgbClr val="FF0000"/>
                </a:solidFill>
                <a:latin typeface="Candara"/>
                <a:ea typeface="Candara"/>
                <a:cs typeface="Candara"/>
              </a:rPr>
              <a:t>. </a:t>
            </a:r>
            <a:r>
              <a:rPr lang="fr-FR" sz="1000" baseline="0" dirty="0" err="1">
                <a:solidFill>
                  <a:srgbClr val="FF0000"/>
                </a:solidFill>
                <a:latin typeface="Candara"/>
                <a:ea typeface="Candara"/>
                <a:cs typeface="Candara"/>
              </a:rPr>
              <a:t>Instr</a:t>
            </a:r>
            <a:r>
              <a:rPr lang="fr-FR" sz="1000" baseline="0" dirty="0">
                <a:solidFill>
                  <a:srgbClr val="FF0000"/>
                </a:solidFill>
                <a:latin typeface="Candara"/>
                <a:ea typeface="Candara"/>
                <a:cs typeface="Candara"/>
              </a:rPr>
              <a:t>. and Method A 1076, 170445 (2025)</a:t>
            </a:r>
            <a:r>
              <a:rPr sz="1000" dirty="0">
                <a:latin typeface="Candara"/>
                <a:ea typeface="Candara"/>
                <a:cs typeface="Candara"/>
              </a:rPr>
              <a:t>​</a:t>
            </a:r>
            <a:br>
              <a:rPr sz="1000" dirty="0">
                <a:latin typeface="Candara"/>
                <a:ea typeface="Candara"/>
                <a:cs typeface="Candara"/>
              </a:rPr>
            </a:br>
            <a:r>
              <a:rPr lang="fr-FR" sz="1000" b="0" i="0" u="sng" strike="noStrike" baseline="0" dirty="0">
                <a:solidFill>
                  <a:srgbClr val="F28943"/>
                </a:solidFill>
                <a:latin typeface="Candara"/>
                <a:ea typeface="Candara"/>
                <a:cs typeface="Candara"/>
                <a:hlinkClick r:id="rId5"/>
              </a:rPr>
              <a:t>arXiv:2503.18959</a:t>
            </a:r>
            <a:endParaRPr lang="fr-FR" sz="1000" b="0" i="0" u="none" strike="noStrike" baseline="0" dirty="0">
              <a:solidFill>
                <a:srgbClr val="000000"/>
              </a:solidFill>
              <a:latin typeface="Candara"/>
              <a:ea typeface="Candara"/>
              <a:cs typeface="Candara"/>
            </a:endParaRPr>
          </a:p>
        </p:txBody>
      </p:sp>
      <p:pic>
        <p:nvPicPr>
          <p:cNvPr id="16" name="Graphic 15">
            <a:hlinkClick r:id="rId6"/>
            <a:extLst>
              <a:ext uri="{FF2B5EF4-FFF2-40B4-BE49-F238E27FC236}">
                <a16:creationId xmlns:a16="http://schemas.microsoft.com/office/drawing/2014/main" id="{85AEF557-B53D-D1A6-ED84-08BAC99688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4238" y="1775678"/>
            <a:ext cx="1819275" cy="190500"/>
          </a:xfrm>
          <a:prstGeom prst="rect">
            <a:avLst/>
          </a:prstGeom>
        </p:spPr>
      </p:pic>
      <p:sp>
        <p:nvSpPr>
          <p:cNvPr id="17" name="TextBox 16">
            <a:extLst>
              <a:ext uri="{FF2B5EF4-FFF2-40B4-BE49-F238E27FC236}">
                <a16:creationId xmlns:a16="http://schemas.microsoft.com/office/drawing/2014/main" id="{DB57C5AB-0944-1B8E-93C4-F6A630440BD5}"/>
              </a:ext>
            </a:extLst>
          </p:cNvPr>
          <p:cNvSpPr txBox="1"/>
          <p:nvPr/>
        </p:nvSpPr>
        <p:spPr>
          <a:xfrm>
            <a:off x="353067" y="1686262"/>
            <a:ext cx="2269864" cy="369332"/>
          </a:xfrm>
          <a:prstGeom prst="rect">
            <a:avLst/>
          </a:prstGeom>
          <a:noFill/>
        </p:spPr>
        <p:txBody>
          <a:bodyPr wrap="square" rtlCol="0">
            <a:spAutoFit/>
          </a:bodyPr>
          <a:lstStyle/>
          <a:p>
            <a:r>
              <a:rPr lang="en-US" dirty="0"/>
              <a:t>Rec7NN Software : </a:t>
            </a:r>
          </a:p>
        </p:txBody>
      </p:sp>
      <p:pic>
        <p:nvPicPr>
          <p:cNvPr id="19" name="Graphic 18">
            <a:hlinkClick r:id="rId9"/>
            <a:extLst>
              <a:ext uri="{FF2B5EF4-FFF2-40B4-BE49-F238E27FC236}">
                <a16:creationId xmlns:a16="http://schemas.microsoft.com/office/drawing/2014/main" id="{42E1C22B-D7D9-96B1-708A-4D474F48F4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79756" y="3853998"/>
            <a:ext cx="1819275" cy="190500"/>
          </a:xfrm>
          <a:prstGeom prst="rect">
            <a:avLst/>
          </a:prstGeom>
        </p:spPr>
      </p:pic>
    </p:spTree>
    <p:extLst>
      <p:ext uri="{BB962C8B-B14F-4D97-AF65-F5344CB8AC3E}">
        <p14:creationId xmlns:p14="http://schemas.microsoft.com/office/powerpoint/2010/main" val="351400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7AA0-EFE7-38DD-457C-877EAE04DE00}"/>
              </a:ext>
            </a:extLst>
          </p:cNvPr>
          <p:cNvSpPr>
            <a:spLocks noGrp="1"/>
          </p:cNvSpPr>
          <p:nvPr>
            <p:ph type="title"/>
          </p:nvPr>
        </p:nvSpPr>
        <p:spPr/>
        <p:txBody>
          <a:bodyPr/>
          <a:lstStyle/>
          <a:p>
            <a:r>
              <a:rPr lang="en-US" sz="3600" dirty="0"/>
              <a:t>Application of the Neural Networks : Results</a:t>
            </a:r>
          </a:p>
        </p:txBody>
      </p:sp>
      <p:sp>
        <p:nvSpPr>
          <p:cNvPr id="3" name="Content Placeholder 2">
            <a:extLst>
              <a:ext uri="{FF2B5EF4-FFF2-40B4-BE49-F238E27FC236}">
                <a16:creationId xmlns:a16="http://schemas.microsoft.com/office/drawing/2014/main" id="{7630FA90-E53D-2466-2F17-92101744A582}"/>
              </a:ext>
            </a:extLst>
          </p:cNvPr>
          <p:cNvSpPr>
            <a:spLocks noGrp="1"/>
          </p:cNvSpPr>
          <p:nvPr>
            <p:ph sz="half" idx="1"/>
          </p:nvPr>
        </p:nvSpPr>
        <p:spPr>
          <a:xfrm>
            <a:off x="136393" y="2260840"/>
            <a:ext cx="6211398" cy="3401207"/>
          </a:xfrm>
        </p:spPr>
        <p:txBody>
          <a:bodyPr/>
          <a:lstStyle/>
          <a:p>
            <a:r>
              <a:rPr lang="en-US" dirty="0"/>
              <a:t>The FWHM(δ)/ δ and FWHM(ε)/ ε are evaluated for the theoretical dataset as a function of input variables </a:t>
            </a:r>
            <a:r>
              <a:rPr lang="en-US" dirty="0" err="1"/>
              <a:t>x</a:t>
            </a:r>
            <a:r>
              <a:rPr lang="en-US" baseline="-25000" dirty="0" err="1"/>
              <a:t>f</a:t>
            </a:r>
            <a:r>
              <a:rPr lang="en-US" dirty="0"/>
              <a:t>, </a:t>
            </a:r>
            <a:r>
              <a:rPr lang="en-US" dirty="0" err="1"/>
              <a:t>θ</a:t>
            </a:r>
            <a:r>
              <a:rPr lang="en-US" baseline="-25000" dirty="0" err="1"/>
              <a:t>f</a:t>
            </a:r>
            <a:r>
              <a:rPr lang="en-US" dirty="0"/>
              <a:t> resulting in a mean values of about FWHM(δ)/ δ = 0.6 ‰ and FWHM(ε)/ ε = 0.2 ‰.</a:t>
            </a:r>
          </a:p>
          <a:p>
            <a:endParaRPr lang="en-US" dirty="0"/>
          </a:p>
          <a:p>
            <a:endParaRPr lang="en-US" dirty="0"/>
          </a:p>
          <a:p>
            <a:r>
              <a:rPr lang="en-US" dirty="0"/>
              <a:t>The FWHM(A)/A are evaluated for the experimental dataset resulting in FWHM(A)/A = 4 ‰ for the heaviest ions and FWHM(A)/A = 7 ‰  for the lightest ions.</a:t>
            </a:r>
          </a:p>
          <a:p>
            <a:pPr lvl="1">
              <a:buFont typeface="Wingdings" pitchFamily="2" charset="2"/>
              <a:buChar char="ü"/>
            </a:pPr>
            <a:r>
              <a:rPr lang="en-US" dirty="0"/>
              <a:t>The experimentally obtained resolution is dominantly limited by the performance of the timing detectors.</a:t>
            </a:r>
          </a:p>
        </p:txBody>
      </p:sp>
      <p:sp>
        <p:nvSpPr>
          <p:cNvPr id="5" name="Content Placeholder 3">
            <a:extLst>
              <a:ext uri="{FF2B5EF4-FFF2-40B4-BE49-F238E27FC236}">
                <a16:creationId xmlns:a16="http://schemas.microsoft.com/office/drawing/2014/main" id="{C9A8FB07-5F2C-94D6-BB04-6BBCD5D8C287}"/>
              </a:ext>
            </a:extLst>
          </p:cNvPr>
          <p:cNvSpPr txBox="1">
            <a:spLocks/>
          </p:cNvSpPr>
          <p:nvPr/>
        </p:nvSpPr>
        <p:spPr>
          <a:xfrm>
            <a:off x="136394" y="746189"/>
            <a:ext cx="7038111" cy="796237"/>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Evaluate the model’s performance by comparing the resolution FWHM(var)/var for the theoretical and experimental datasets.</a:t>
            </a:r>
          </a:p>
        </p:txBody>
      </p:sp>
      <p:sp>
        <p:nvSpPr>
          <p:cNvPr id="8" name="Content Placeholder 2">
            <a:extLst>
              <a:ext uri="{FF2B5EF4-FFF2-40B4-BE49-F238E27FC236}">
                <a16:creationId xmlns:a16="http://schemas.microsoft.com/office/drawing/2014/main" id="{16994FEF-4725-3AB4-FD4D-7712D28EED81}"/>
              </a:ext>
            </a:extLst>
          </p:cNvPr>
          <p:cNvSpPr txBox="1">
            <a:spLocks/>
          </p:cNvSpPr>
          <p:nvPr/>
        </p:nvSpPr>
        <p:spPr>
          <a:xfrm>
            <a:off x="124036" y="6249204"/>
            <a:ext cx="7685843" cy="431057"/>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dirty="0">
                <a:solidFill>
                  <a:srgbClr val="FFFF00"/>
                </a:solidFill>
              </a:rPr>
              <a:t>The obtained resolution  is comparable or superior  to previously used methods</a:t>
            </a:r>
          </a:p>
        </p:txBody>
      </p:sp>
      <p:pic>
        <p:nvPicPr>
          <p:cNvPr id="4" name="Content Placeholder 2">
            <a:extLst>
              <a:ext uri="{FF2B5EF4-FFF2-40B4-BE49-F238E27FC236}">
                <a16:creationId xmlns:a16="http://schemas.microsoft.com/office/drawing/2014/main" id="{A7ECB0B2-61BC-DA18-1E81-3EA92601C1BC}"/>
              </a:ext>
            </a:extLst>
          </p:cNvPr>
          <p:cNvPicPr>
            <a:picLocks noGrp="1" noChangeAspect="1"/>
          </p:cNvPicPr>
          <p:nvPr>
            <p:ph sz="half" idx="2"/>
          </p:nvPr>
        </p:nvPicPr>
        <p:blipFill rotWithShape="1">
          <a:blip r:embed="rId3"/>
          <a:srcRect t="50104"/>
          <a:stretch/>
        </p:blipFill>
        <p:spPr>
          <a:xfrm>
            <a:off x="7745729" y="731199"/>
            <a:ext cx="4392356" cy="1558839"/>
          </a:xfrm>
          <a:prstGeom prst="rect">
            <a:avLst/>
          </a:prstGeom>
        </p:spPr>
      </p:pic>
      <p:pic>
        <p:nvPicPr>
          <p:cNvPr id="9" name="Picture 8">
            <a:extLst>
              <a:ext uri="{FF2B5EF4-FFF2-40B4-BE49-F238E27FC236}">
                <a16:creationId xmlns:a16="http://schemas.microsoft.com/office/drawing/2014/main" id="{5C8C05E1-8391-1E45-D0D1-EFB4F8B46BBB}"/>
              </a:ext>
            </a:extLst>
          </p:cNvPr>
          <p:cNvPicPr>
            <a:picLocks noChangeAspect="1"/>
          </p:cNvPicPr>
          <p:nvPr/>
        </p:nvPicPr>
        <p:blipFill>
          <a:blip r:embed="rId4"/>
          <a:stretch>
            <a:fillRect/>
          </a:stretch>
        </p:blipFill>
        <p:spPr>
          <a:xfrm>
            <a:off x="7745729" y="2352246"/>
            <a:ext cx="4392356" cy="3635341"/>
          </a:xfrm>
          <a:prstGeom prst="rect">
            <a:avLst/>
          </a:prstGeom>
        </p:spPr>
      </p:pic>
      <p:sp>
        <p:nvSpPr>
          <p:cNvPr id="11" name="TextBox 10">
            <a:extLst>
              <a:ext uri="{FF2B5EF4-FFF2-40B4-BE49-F238E27FC236}">
                <a16:creationId xmlns:a16="http://schemas.microsoft.com/office/drawing/2014/main" id="{F721E0D3-9CB5-4E21-3A7C-9A023229FFFB}"/>
              </a:ext>
            </a:extLst>
          </p:cNvPr>
          <p:cNvSpPr txBox="1"/>
          <p:nvPr/>
        </p:nvSpPr>
        <p:spPr>
          <a:xfrm>
            <a:off x="8293515" y="936879"/>
            <a:ext cx="321950" cy="461665"/>
          </a:xfrm>
          <a:prstGeom prst="rect">
            <a:avLst/>
          </a:prstGeom>
          <a:noFill/>
        </p:spPr>
        <p:txBody>
          <a:bodyPr wrap="square" rtlCol="0">
            <a:spAutoFit/>
          </a:bodyPr>
          <a:lstStyle/>
          <a:p>
            <a:r>
              <a:rPr lang="fr-FR" sz="2400" dirty="0" err="1">
                <a:solidFill>
                  <a:srgbClr val="3F28A1"/>
                </a:solidFill>
              </a:rPr>
              <a:t>ε</a:t>
            </a:r>
            <a:r>
              <a:rPr lang="fr-FR" sz="2400" dirty="0">
                <a:solidFill>
                  <a:srgbClr val="7030A0"/>
                </a:solidFill>
              </a:rPr>
              <a:t> </a:t>
            </a:r>
            <a:endParaRPr lang="en-US" sz="2400" dirty="0">
              <a:solidFill>
                <a:srgbClr val="FF0000"/>
              </a:solidFill>
            </a:endParaRPr>
          </a:p>
        </p:txBody>
      </p:sp>
      <p:sp>
        <p:nvSpPr>
          <p:cNvPr id="12" name="TextBox 11">
            <a:extLst>
              <a:ext uri="{FF2B5EF4-FFF2-40B4-BE49-F238E27FC236}">
                <a16:creationId xmlns:a16="http://schemas.microsoft.com/office/drawing/2014/main" id="{BF04D2FE-F752-3EB2-0038-C8A59F892A4A}"/>
              </a:ext>
            </a:extLst>
          </p:cNvPr>
          <p:cNvSpPr txBox="1"/>
          <p:nvPr/>
        </p:nvSpPr>
        <p:spPr>
          <a:xfrm>
            <a:off x="9186689" y="1180551"/>
            <a:ext cx="321950" cy="461665"/>
          </a:xfrm>
          <a:prstGeom prst="rect">
            <a:avLst/>
          </a:prstGeom>
          <a:noFill/>
        </p:spPr>
        <p:txBody>
          <a:bodyPr wrap="square" rtlCol="0">
            <a:spAutoFit/>
          </a:bodyPr>
          <a:lstStyle/>
          <a:p>
            <a:r>
              <a:rPr lang="fr-FR" sz="2400" dirty="0" err="1">
                <a:solidFill>
                  <a:srgbClr val="FF0000"/>
                </a:solidFill>
              </a:rPr>
              <a:t>δ</a:t>
            </a:r>
            <a:endParaRPr lang="en-US" sz="2400" dirty="0">
              <a:solidFill>
                <a:srgbClr val="FF0000"/>
              </a:solidFill>
            </a:endParaRPr>
          </a:p>
        </p:txBody>
      </p:sp>
      <p:sp>
        <p:nvSpPr>
          <p:cNvPr id="13" name="Content Placeholder 3">
            <a:extLst>
              <a:ext uri="{FF2B5EF4-FFF2-40B4-BE49-F238E27FC236}">
                <a16:creationId xmlns:a16="http://schemas.microsoft.com/office/drawing/2014/main" id="{1645C0BD-3A30-6696-74D7-6CDB1F7238F8}"/>
              </a:ext>
            </a:extLst>
          </p:cNvPr>
          <p:cNvSpPr txBox="1">
            <a:spLocks/>
          </p:cNvSpPr>
          <p:nvPr/>
        </p:nvSpPr>
        <p:spPr>
          <a:xfrm>
            <a:off x="7809880" y="5885060"/>
            <a:ext cx="4557005" cy="410807"/>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nSpc>
                <a:spcPts val="2800"/>
              </a:lnSpc>
              <a:buFont typeface="Arial"/>
              <a:buNone/>
            </a:pPr>
            <a:r>
              <a:rPr lang="en-US" sz="2000" dirty="0">
                <a:solidFill>
                  <a:schemeClr val="tx1"/>
                </a:solidFill>
              </a:rPr>
              <a:t>A of fission fragments detected in VAMOS++</a:t>
            </a:r>
          </a:p>
        </p:txBody>
      </p:sp>
      <p:sp>
        <p:nvSpPr>
          <p:cNvPr id="7" name="ZoneTexte 6">
            <a:extLst>
              <a:ext uri="{FF2B5EF4-FFF2-40B4-BE49-F238E27FC236}">
                <a16:creationId xmlns:a16="http://schemas.microsoft.com/office/drawing/2014/main" id="{C7033F69-7A41-0092-CF49-8D574D22C42C}"/>
              </a:ext>
            </a:extLst>
          </p:cNvPr>
          <p:cNvSpPr txBox="1"/>
          <p:nvPr/>
        </p:nvSpPr>
        <p:spPr>
          <a:xfrm>
            <a:off x="8291286" y="6295571"/>
            <a:ext cx="6096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baseline="0" dirty="0" err="1">
                <a:solidFill>
                  <a:srgbClr val="FF0000"/>
                </a:solidFill>
                <a:latin typeface="Candara"/>
                <a:ea typeface="Candara"/>
                <a:cs typeface="Candara"/>
              </a:rPr>
              <a:t>Nucl</a:t>
            </a:r>
            <a:r>
              <a:rPr lang="fr-FR" sz="1000" baseline="0" dirty="0">
                <a:solidFill>
                  <a:srgbClr val="FF0000"/>
                </a:solidFill>
                <a:latin typeface="Candara"/>
                <a:ea typeface="Candara"/>
                <a:cs typeface="Candara"/>
              </a:rPr>
              <a:t>. </a:t>
            </a:r>
            <a:r>
              <a:rPr lang="fr-FR" sz="1000" baseline="0" dirty="0" err="1">
                <a:solidFill>
                  <a:srgbClr val="FF0000"/>
                </a:solidFill>
                <a:latin typeface="Candara"/>
                <a:ea typeface="Candara"/>
                <a:cs typeface="Candara"/>
              </a:rPr>
              <a:t>Instr</a:t>
            </a:r>
            <a:r>
              <a:rPr lang="fr-FR" sz="1000" baseline="0" dirty="0">
                <a:solidFill>
                  <a:srgbClr val="FF0000"/>
                </a:solidFill>
                <a:latin typeface="Candara"/>
                <a:ea typeface="Candara"/>
                <a:cs typeface="Candara"/>
              </a:rPr>
              <a:t>. and Method A 1076, 170445 (2025)</a:t>
            </a:r>
            <a:r>
              <a:rPr sz="1000" dirty="0">
                <a:latin typeface="Candara"/>
                <a:ea typeface="Candara"/>
                <a:cs typeface="Candara"/>
              </a:rPr>
              <a:t>​</a:t>
            </a:r>
            <a:br>
              <a:rPr sz="1000" dirty="0">
                <a:latin typeface="Candara"/>
                <a:ea typeface="Candara"/>
                <a:cs typeface="Candara"/>
              </a:rPr>
            </a:br>
            <a:r>
              <a:rPr lang="fr-FR" sz="1000" b="0" i="0" u="sng" strike="noStrike" baseline="0" dirty="0">
                <a:solidFill>
                  <a:srgbClr val="F28943"/>
                </a:solidFill>
                <a:latin typeface="Candara"/>
                <a:ea typeface="Candara"/>
                <a:cs typeface="Candara"/>
                <a:hlinkClick r:id="rId5"/>
              </a:rPr>
              <a:t>arXiv:2503.18959</a:t>
            </a:r>
            <a:endParaRPr lang="fr-FR" sz="1000" b="0" i="0" u="none" strike="noStrike" baseline="0" dirty="0">
              <a:solidFill>
                <a:srgbClr val="000000"/>
              </a:solidFill>
              <a:latin typeface="Candara"/>
              <a:ea typeface="Candara"/>
              <a:cs typeface="Candara"/>
            </a:endParaRPr>
          </a:p>
        </p:txBody>
      </p:sp>
      <p:pic>
        <p:nvPicPr>
          <p:cNvPr id="10" name="Picture 9">
            <a:extLst>
              <a:ext uri="{FF2B5EF4-FFF2-40B4-BE49-F238E27FC236}">
                <a16:creationId xmlns:a16="http://schemas.microsoft.com/office/drawing/2014/main" id="{1297B5F5-BD75-2863-48FB-C8ADD9A5F950}"/>
              </a:ext>
            </a:extLst>
          </p:cNvPr>
          <p:cNvPicPr>
            <a:picLocks noChangeAspect="1"/>
          </p:cNvPicPr>
          <p:nvPr/>
        </p:nvPicPr>
        <p:blipFill>
          <a:blip r:embed="rId6"/>
          <a:stretch>
            <a:fillRect/>
          </a:stretch>
        </p:blipFill>
        <p:spPr>
          <a:xfrm>
            <a:off x="2198601" y="3629593"/>
            <a:ext cx="2292431" cy="727254"/>
          </a:xfrm>
          <a:prstGeom prst="rect">
            <a:avLst/>
          </a:prstGeom>
        </p:spPr>
      </p:pic>
    </p:spTree>
    <p:extLst>
      <p:ext uri="{BB962C8B-B14F-4D97-AF65-F5344CB8AC3E}">
        <p14:creationId xmlns:p14="http://schemas.microsoft.com/office/powerpoint/2010/main" val="1119155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16DAA-D2BB-4EE4-2CB1-FBF891ACE035}"/>
              </a:ext>
            </a:extLst>
          </p:cNvPr>
          <p:cNvSpPr>
            <a:spLocks noGrp="1"/>
          </p:cNvSpPr>
          <p:nvPr>
            <p:ph type="title"/>
          </p:nvPr>
        </p:nvSpPr>
        <p:spPr>
          <a:xfrm>
            <a:off x="136394" y="80211"/>
            <a:ext cx="12055605" cy="680185"/>
          </a:xfrm>
        </p:spPr>
        <p:txBody>
          <a:bodyPr/>
          <a:lstStyle/>
          <a:p>
            <a:r>
              <a:rPr lang="en-US" dirty="0"/>
              <a:t>﻿Analysis of Atomic Charge State Q and Atomic Number Z</a:t>
            </a:r>
          </a:p>
        </p:txBody>
      </p:sp>
      <p:sp>
        <p:nvSpPr>
          <p:cNvPr id="3" name="Content Placeholder 2">
            <a:extLst>
              <a:ext uri="{FF2B5EF4-FFF2-40B4-BE49-F238E27FC236}">
                <a16:creationId xmlns:a16="http://schemas.microsoft.com/office/drawing/2014/main" id="{A58A262A-2567-A184-AB9F-B98666391F74}"/>
              </a:ext>
            </a:extLst>
          </p:cNvPr>
          <p:cNvSpPr>
            <a:spLocks noGrp="1"/>
          </p:cNvSpPr>
          <p:nvPr>
            <p:ph sz="half" idx="1"/>
          </p:nvPr>
        </p:nvSpPr>
        <p:spPr>
          <a:xfrm>
            <a:off x="6096000" y="4040397"/>
            <a:ext cx="5768294" cy="2148804"/>
          </a:xfrm>
        </p:spPr>
        <p:txBody>
          <a:bodyPr/>
          <a:lstStyle/>
          <a:p>
            <a:r>
              <a:rPr lang="en-US" dirty="0"/>
              <a:t>﻿The first order energy calibration is typically performed during online data analysis.
Correlations of partially label experimental events for the lowest best-resolved Z and Q.
Unlabeled events have the training target value at each learning step, </a:t>
            </a:r>
            <a:r>
              <a:rPr lang="en-US" dirty="0" err="1"/>
              <a:t>v</a:t>
            </a:r>
            <a:r>
              <a:rPr lang="en-US" baseline="-25000" dirty="0" err="1"/>
              <a:t>t</a:t>
            </a:r>
            <a:r>
              <a:rPr lang="en-US" dirty="0"/>
              <a:t> = ⌊</a:t>
            </a:r>
            <a:r>
              <a:rPr lang="en-US" dirty="0" err="1"/>
              <a:t>v</a:t>
            </a:r>
            <a:r>
              <a:rPr lang="en-US" baseline="-25000" dirty="0" err="1"/>
              <a:t>p</a:t>
            </a:r>
            <a:r>
              <a:rPr lang="en-US" dirty="0"/>
              <a:t> + 0.5⌋.</a:t>
            </a:r>
          </a:p>
        </p:txBody>
      </p:sp>
      <p:sp>
        <p:nvSpPr>
          <p:cNvPr id="5" name="Content Placeholder 3">
            <a:extLst>
              <a:ext uri="{FF2B5EF4-FFF2-40B4-BE49-F238E27FC236}">
                <a16:creationId xmlns:a16="http://schemas.microsoft.com/office/drawing/2014/main" id="{41C1926A-CF5D-1DA3-69CF-966CFF714B6A}"/>
              </a:ext>
            </a:extLst>
          </p:cNvPr>
          <p:cNvSpPr txBox="1">
            <a:spLocks/>
          </p:cNvSpPr>
          <p:nvPr/>
        </p:nvSpPr>
        <p:spPr>
          <a:xfrm>
            <a:off x="136394" y="731199"/>
            <a:ext cx="7328708" cy="1082611"/>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8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Aft>
                <a:spcPts val="400"/>
              </a:spcAft>
              <a:buFont typeface="Arial"/>
              <a:buNone/>
            </a:pPr>
            <a:r>
              <a:rPr lang="en-US" sz="2000" dirty="0">
                <a:solidFill>
                  <a:srgbClr val="FFFF00"/>
                </a:solidFill>
              </a:rPr>
              <a:t>Q and Z are obtained by iteratively analyzing the correlations of energies deposited in the segmented ionization chamber layers, accounting for any imperfections in the detection system.</a:t>
            </a:r>
          </a:p>
        </p:txBody>
      </p:sp>
      <p:grpSp>
        <p:nvGrpSpPr>
          <p:cNvPr id="34" name="Group 33">
            <a:extLst>
              <a:ext uri="{FF2B5EF4-FFF2-40B4-BE49-F238E27FC236}">
                <a16:creationId xmlns:a16="http://schemas.microsoft.com/office/drawing/2014/main" id="{549A2733-51EB-1B29-E6CF-D1BBEEF410DC}"/>
              </a:ext>
            </a:extLst>
          </p:cNvPr>
          <p:cNvGrpSpPr/>
          <p:nvPr/>
        </p:nvGrpSpPr>
        <p:grpSpPr>
          <a:xfrm>
            <a:off x="8748692" y="1123053"/>
            <a:ext cx="2575125" cy="1149350"/>
            <a:chOff x="7309393" y="1317625"/>
            <a:chExt cx="2575125" cy="1149350"/>
          </a:xfrm>
        </p:grpSpPr>
        <p:sp>
          <p:nvSpPr>
            <p:cNvPr id="13" name="Rectangle 12">
              <a:extLst>
                <a:ext uri="{FF2B5EF4-FFF2-40B4-BE49-F238E27FC236}">
                  <a16:creationId xmlns:a16="http://schemas.microsoft.com/office/drawing/2014/main" id="{292848A7-8913-F015-6C59-257066A5B816}"/>
                </a:ext>
              </a:extLst>
            </p:cNvPr>
            <p:cNvSpPr/>
            <p:nvPr/>
          </p:nvSpPr>
          <p:spPr>
            <a:xfrm>
              <a:off x="7309393" y="1317625"/>
              <a:ext cx="107950" cy="1149350"/>
            </a:xfrm>
            <a:prstGeom prst="rect">
              <a:avLst/>
            </a:prstGeom>
            <a:solidFill>
              <a:srgbClr val="00B0F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92BEBB-08F8-093C-E5AD-81815FF84547}"/>
                </a:ext>
              </a:extLst>
            </p:cNvPr>
            <p:cNvSpPr/>
            <p:nvPr/>
          </p:nvSpPr>
          <p:spPr>
            <a:xfrm>
              <a:off x="7416179" y="1317625"/>
              <a:ext cx="107950" cy="1149350"/>
            </a:xfrm>
            <a:prstGeom prst="rect">
              <a:avLst/>
            </a:prstGeom>
            <a:solidFill>
              <a:srgbClr val="00B0F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1905218-9056-BE50-A4C6-EA2D8C1943FA}"/>
                </a:ext>
              </a:extLst>
            </p:cNvPr>
            <p:cNvSpPr/>
            <p:nvPr/>
          </p:nvSpPr>
          <p:spPr>
            <a:xfrm>
              <a:off x="7520820" y="1317625"/>
              <a:ext cx="107950" cy="1149350"/>
            </a:xfrm>
            <a:prstGeom prst="rect">
              <a:avLst/>
            </a:prstGeom>
            <a:solidFill>
              <a:srgbClr val="00B0F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77F0DCF-AD19-D559-B2C3-7D86DA1F849B}"/>
                </a:ext>
              </a:extLst>
            </p:cNvPr>
            <p:cNvSpPr/>
            <p:nvPr/>
          </p:nvSpPr>
          <p:spPr>
            <a:xfrm>
              <a:off x="7625081" y="1317625"/>
              <a:ext cx="107950" cy="1149350"/>
            </a:xfrm>
            <a:prstGeom prst="rect">
              <a:avLst/>
            </a:prstGeom>
            <a:solidFill>
              <a:srgbClr val="00B0F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7DB3182-62C7-A038-0C73-6B6416298EAA}"/>
                </a:ext>
              </a:extLst>
            </p:cNvPr>
            <p:cNvSpPr/>
            <p:nvPr/>
          </p:nvSpPr>
          <p:spPr>
            <a:xfrm>
              <a:off x="7734917" y="1317625"/>
              <a:ext cx="215900" cy="1149350"/>
            </a:xfrm>
            <a:prstGeom prst="rect">
              <a:avLst/>
            </a:prstGeom>
            <a:solidFill>
              <a:srgbClr val="00B0F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007104-02E1-C6CB-3A1F-40D2A1B8ABA6}"/>
                </a:ext>
              </a:extLst>
            </p:cNvPr>
            <p:cNvSpPr/>
            <p:nvPr/>
          </p:nvSpPr>
          <p:spPr>
            <a:xfrm>
              <a:off x="7951666" y="1317625"/>
              <a:ext cx="215900" cy="1149350"/>
            </a:xfrm>
            <a:prstGeom prst="rect">
              <a:avLst/>
            </a:prstGeom>
            <a:solidFill>
              <a:srgbClr val="00B0F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A160EA-CC85-3B5D-D695-C30A3C05732A}"/>
                </a:ext>
              </a:extLst>
            </p:cNvPr>
            <p:cNvSpPr/>
            <p:nvPr/>
          </p:nvSpPr>
          <p:spPr>
            <a:xfrm>
              <a:off x="8166060" y="1317625"/>
              <a:ext cx="431800" cy="1149350"/>
            </a:xfrm>
            <a:prstGeom prst="rect">
              <a:avLst/>
            </a:prstGeom>
            <a:solidFill>
              <a:srgbClr val="00B0F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357CA-2EC9-6E43-A65D-304B6EFAA3E8}"/>
                </a:ext>
              </a:extLst>
            </p:cNvPr>
            <p:cNvSpPr/>
            <p:nvPr/>
          </p:nvSpPr>
          <p:spPr>
            <a:xfrm>
              <a:off x="8598048" y="1317625"/>
              <a:ext cx="431800" cy="1149350"/>
            </a:xfrm>
            <a:prstGeom prst="rect">
              <a:avLst/>
            </a:prstGeom>
            <a:solidFill>
              <a:srgbClr val="00B0F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68C597-FA63-3B51-38EE-32EE8022B849}"/>
                </a:ext>
              </a:extLst>
            </p:cNvPr>
            <p:cNvSpPr/>
            <p:nvPr/>
          </p:nvSpPr>
          <p:spPr>
            <a:xfrm>
              <a:off x="9028988" y="1317625"/>
              <a:ext cx="431800" cy="1149350"/>
            </a:xfrm>
            <a:prstGeom prst="rect">
              <a:avLst/>
            </a:prstGeom>
            <a:solidFill>
              <a:srgbClr val="00B0F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73B434B-C39C-A639-CA79-D8C5746BDBBE}"/>
                </a:ext>
              </a:extLst>
            </p:cNvPr>
            <p:cNvSpPr/>
            <p:nvPr/>
          </p:nvSpPr>
          <p:spPr>
            <a:xfrm>
              <a:off x="9452718" y="1317625"/>
              <a:ext cx="431800" cy="1149350"/>
            </a:xfrm>
            <a:prstGeom prst="rect">
              <a:avLst/>
            </a:prstGeom>
            <a:solidFill>
              <a:srgbClr val="00B0F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a:extLst>
              <a:ext uri="{FF2B5EF4-FFF2-40B4-BE49-F238E27FC236}">
                <a16:creationId xmlns:a16="http://schemas.microsoft.com/office/drawing/2014/main" id="{D3B259C5-055F-9672-2E2D-F74758EF7637}"/>
              </a:ext>
            </a:extLst>
          </p:cNvPr>
          <p:cNvPicPr>
            <a:picLocks noChangeAspect="1"/>
          </p:cNvPicPr>
          <p:nvPr/>
        </p:nvPicPr>
        <p:blipFill rotWithShape="1">
          <a:blip r:embed="rId3"/>
          <a:srcRect l="10023" b="55983"/>
          <a:stretch/>
        </p:blipFill>
        <p:spPr>
          <a:xfrm>
            <a:off x="8121562" y="2360757"/>
            <a:ext cx="1677114" cy="791874"/>
          </a:xfrm>
          <a:prstGeom prst="rect">
            <a:avLst/>
          </a:prstGeom>
        </p:spPr>
      </p:pic>
      <p:pic>
        <p:nvPicPr>
          <p:cNvPr id="36" name="Picture 35">
            <a:extLst>
              <a:ext uri="{FF2B5EF4-FFF2-40B4-BE49-F238E27FC236}">
                <a16:creationId xmlns:a16="http://schemas.microsoft.com/office/drawing/2014/main" id="{3950C4BA-87C3-2562-89A1-458EA2EAEB35}"/>
              </a:ext>
            </a:extLst>
          </p:cNvPr>
          <p:cNvPicPr>
            <a:picLocks noChangeAspect="1"/>
          </p:cNvPicPr>
          <p:nvPr/>
        </p:nvPicPr>
        <p:blipFill rotWithShape="1">
          <a:blip r:embed="rId3"/>
          <a:srcRect t="55982"/>
          <a:stretch/>
        </p:blipFill>
        <p:spPr>
          <a:xfrm>
            <a:off x="9950038" y="2371467"/>
            <a:ext cx="1863934" cy="791874"/>
          </a:xfrm>
          <a:prstGeom prst="rect">
            <a:avLst/>
          </a:prstGeom>
        </p:spPr>
      </p:pic>
      <p:sp>
        <p:nvSpPr>
          <p:cNvPr id="37" name="Content Placeholder 3">
            <a:extLst>
              <a:ext uri="{FF2B5EF4-FFF2-40B4-BE49-F238E27FC236}">
                <a16:creationId xmlns:a16="http://schemas.microsoft.com/office/drawing/2014/main" id="{839CF0CD-656B-36BE-815A-E3825381B222}"/>
              </a:ext>
            </a:extLst>
          </p:cNvPr>
          <p:cNvSpPr txBox="1">
            <a:spLocks/>
          </p:cNvSpPr>
          <p:nvPr/>
        </p:nvSpPr>
        <p:spPr>
          <a:xfrm>
            <a:off x="8503879" y="696931"/>
            <a:ext cx="3223880" cy="410807"/>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26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nSpc>
                <a:spcPts val="2800"/>
              </a:lnSpc>
              <a:buFont typeface="Arial"/>
              <a:buNone/>
            </a:pPr>
            <a:r>
              <a:rPr lang="en-US" sz="2000" dirty="0">
                <a:solidFill>
                  <a:schemeClr val="tx1"/>
                </a:solidFill>
              </a:rPr>
              <a:t>Segmented ionization chamber</a:t>
            </a:r>
          </a:p>
        </p:txBody>
      </p:sp>
      <p:pic>
        <p:nvPicPr>
          <p:cNvPr id="38" name="Content Placeholder 6">
            <a:extLst>
              <a:ext uri="{FF2B5EF4-FFF2-40B4-BE49-F238E27FC236}">
                <a16:creationId xmlns:a16="http://schemas.microsoft.com/office/drawing/2014/main" id="{AADE7CF5-6655-249D-0E95-C0003F26F1A5}"/>
              </a:ext>
            </a:extLst>
          </p:cNvPr>
          <p:cNvPicPr>
            <a:picLocks noGrp="1" noChangeAspect="1"/>
          </p:cNvPicPr>
          <p:nvPr>
            <p:ph sz="half" idx="2"/>
          </p:nvPr>
        </p:nvPicPr>
        <p:blipFill>
          <a:blip r:embed="rId4"/>
          <a:stretch>
            <a:fillRect/>
          </a:stretch>
        </p:blipFill>
        <p:spPr>
          <a:xfrm>
            <a:off x="136394" y="3836146"/>
            <a:ext cx="3574744" cy="2502321"/>
          </a:xfrm>
          <a:prstGeom prst="rect">
            <a:avLst/>
          </a:prstGeom>
        </p:spPr>
      </p:pic>
      <p:pic>
        <p:nvPicPr>
          <p:cNvPr id="39" name="Picture 38">
            <a:extLst>
              <a:ext uri="{FF2B5EF4-FFF2-40B4-BE49-F238E27FC236}">
                <a16:creationId xmlns:a16="http://schemas.microsoft.com/office/drawing/2014/main" id="{E4E8AE4B-054A-912F-AC7D-CDF2E8F3A80D}"/>
              </a:ext>
            </a:extLst>
          </p:cNvPr>
          <p:cNvPicPr>
            <a:picLocks noChangeAspect="1"/>
          </p:cNvPicPr>
          <p:nvPr/>
        </p:nvPicPr>
        <p:blipFill>
          <a:blip r:embed="rId5"/>
          <a:stretch>
            <a:fillRect/>
          </a:stretch>
        </p:blipFill>
        <p:spPr>
          <a:xfrm>
            <a:off x="2576078" y="1774065"/>
            <a:ext cx="3574744" cy="2502321"/>
          </a:xfrm>
          <a:prstGeom prst="rect">
            <a:avLst/>
          </a:prstGeom>
        </p:spPr>
      </p:pic>
      <p:pic>
        <p:nvPicPr>
          <p:cNvPr id="40" name="Picture 39">
            <a:extLst>
              <a:ext uri="{FF2B5EF4-FFF2-40B4-BE49-F238E27FC236}">
                <a16:creationId xmlns:a16="http://schemas.microsoft.com/office/drawing/2014/main" id="{C2B52CA7-2930-836E-8C94-097C94592AE3}"/>
              </a:ext>
            </a:extLst>
          </p:cNvPr>
          <p:cNvPicPr>
            <a:picLocks noChangeAspect="1"/>
          </p:cNvPicPr>
          <p:nvPr/>
        </p:nvPicPr>
        <p:blipFill>
          <a:blip r:embed="rId6"/>
          <a:stretch>
            <a:fillRect/>
          </a:stretch>
        </p:blipFill>
        <p:spPr>
          <a:xfrm>
            <a:off x="8607082" y="3240889"/>
            <a:ext cx="2726273" cy="810218"/>
          </a:xfrm>
          <a:prstGeom prst="rect">
            <a:avLst/>
          </a:prstGeom>
        </p:spPr>
      </p:pic>
      <p:sp>
        <p:nvSpPr>
          <p:cNvPr id="41" name="Right Brace 40">
            <a:extLst>
              <a:ext uri="{FF2B5EF4-FFF2-40B4-BE49-F238E27FC236}">
                <a16:creationId xmlns:a16="http://schemas.microsoft.com/office/drawing/2014/main" id="{49848495-0F70-AE29-8214-8B9A15104D39}"/>
              </a:ext>
            </a:extLst>
          </p:cNvPr>
          <p:cNvSpPr/>
          <p:nvPr/>
        </p:nvSpPr>
        <p:spPr>
          <a:xfrm rot="16200000" flipH="1">
            <a:off x="8918000" y="1881015"/>
            <a:ext cx="292759" cy="533049"/>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42" name="Right Brace 41">
            <a:extLst>
              <a:ext uri="{FF2B5EF4-FFF2-40B4-BE49-F238E27FC236}">
                <a16:creationId xmlns:a16="http://schemas.microsoft.com/office/drawing/2014/main" id="{7EC962BA-F1F1-7F7A-A4D7-1322E5328F3E}"/>
              </a:ext>
            </a:extLst>
          </p:cNvPr>
          <p:cNvSpPr/>
          <p:nvPr/>
        </p:nvSpPr>
        <p:spPr>
          <a:xfrm rot="16200000" flipH="1">
            <a:off x="10254098" y="1293650"/>
            <a:ext cx="292759" cy="1677114"/>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44" name="Content Placeholder 2">
            <a:extLst>
              <a:ext uri="{FF2B5EF4-FFF2-40B4-BE49-F238E27FC236}">
                <a16:creationId xmlns:a16="http://schemas.microsoft.com/office/drawing/2014/main" id="{A41C2344-11E7-587C-AB93-678EBD2EB840}"/>
              </a:ext>
            </a:extLst>
          </p:cNvPr>
          <p:cNvSpPr txBox="1">
            <a:spLocks/>
          </p:cNvSpPr>
          <p:nvPr/>
        </p:nvSpPr>
        <p:spPr>
          <a:xfrm>
            <a:off x="-2426" y="6293795"/>
            <a:ext cx="8751118" cy="398835"/>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dirty="0">
                <a:solidFill>
                  <a:srgbClr val="FFFF00"/>
                </a:solidFill>
              </a:rPr>
              <a:t>The labeled events make up only 18% (lowest Qs) and 13% (lowest Zs) of the training data. </a:t>
            </a:r>
          </a:p>
        </p:txBody>
      </p:sp>
      <p:sp>
        <p:nvSpPr>
          <p:cNvPr id="4" name="ZoneTexte 3">
            <a:extLst>
              <a:ext uri="{FF2B5EF4-FFF2-40B4-BE49-F238E27FC236}">
                <a16:creationId xmlns:a16="http://schemas.microsoft.com/office/drawing/2014/main" id="{47506D87-B414-5C37-95E4-AD8876D808ED}"/>
              </a:ext>
            </a:extLst>
          </p:cNvPr>
          <p:cNvSpPr txBox="1"/>
          <p:nvPr/>
        </p:nvSpPr>
        <p:spPr>
          <a:xfrm>
            <a:off x="9488715" y="6096000"/>
            <a:ext cx="60960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ea typeface="+mn-lt"/>
                <a:cs typeface="+mn-lt"/>
              </a:rPr>
              <a:t>M. </a:t>
            </a:r>
            <a:r>
              <a:rPr lang="en-US" sz="1400" dirty="0" err="1">
                <a:solidFill>
                  <a:srgbClr val="FF0000"/>
                </a:solidFill>
                <a:ea typeface="+mn-lt"/>
                <a:cs typeface="+mn-lt"/>
              </a:rPr>
              <a:t>Rejmund</a:t>
            </a:r>
            <a:r>
              <a:rPr lang="en-US" sz="1400" dirty="0">
                <a:solidFill>
                  <a:srgbClr val="FF0000"/>
                </a:solidFill>
                <a:ea typeface="+mn-lt"/>
                <a:cs typeface="+mn-lt"/>
              </a:rPr>
              <a:t> and A. </a:t>
            </a:r>
            <a:r>
              <a:rPr lang="en-US" sz="1400" dirty="0" err="1">
                <a:solidFill>
                  <a:srgbClr val="FF0000"/>
                </a:solidFill>
                <a:ea typeface="+mn-lt"/>
                <a:cs typeface="+mn-lt"/>
              </a:rPr>
              <a:t>Lemasson</a:t>
            </a:r>
            <a:r>
              <a:rPr lang="en-US" sz="1400" dirty="0">
                <a:solidFill>
                  <a:srgbClr val="FF0000"/>
                </a:solidFill>
                <a:ea typeface="+mn-lt"/>
                <a:cs typeface="+mn-lt"/>
              </a:rPr>
              <a:t>  </a:t>
            </a:r>
            <a:br>
              <a:rPr lang="en-US" sz="1400" dirty="0">
                <a:solidFill>
                  <a:srgbClr val="FF0000"/>
                </a:solidFill>
                <a:ea typeface="+mn-lt"/>
                <a:cs typeface="+mn-lt"/>
              </a:rPr>
            </a:br>
            <a:r>
              <a:rPr lang="en-US" sz="1400" i="1">
                <a:solidFill>
                  <a:srgbClr val="FF0000"/>
                </a:solidFill>
                <a:ea typeface="+mn-lt"/>
                <a:cs typeface="+mn-lt"/>
              </a:rPr>
              <a:t>JINST</a:t>
            </a:r>
            <a:r>
              <a:rPr lang="en-US" sz="1400" dirty="0">
                <a:solidFill>
                  <a:srgbClr val="FF0000"/>
                </a:solidFill>
                <a:ea typeface="+mn-lt"/>
                <a:cs typeface="+mn-lt"/>
              </a:rPr>
              <a:t> </a:t>
            </a:r>
            <a:r>
              <a:rPr lang="en-US" sz="1400" b="1" dirty="0">
                <a:solidFill>
                  <a:srgbClr val="FF0000"/>
                </a:solidFill>
                <a:ea typeface="+mn-lt"/>
                <a:cs typeface="+mn-lt"/>
              </a:rPr>
              <a:t>20</a:t>
            </a:r>
            <a:r>
              <a:rPr lang="en-US" sz="1400" dirty="0">
                <a:solidFill>
                  <a:srgbClr val="FF0000"/>
                </a:solidFill>
                <a:ea typeface="+mn-lt"/>
                <a:cs typeface="+mn-lt"/>
              </a:rPr>
              <a:t> P08022 (2025)</a:t>
            </a:r>
            <a:br>
              <a:rPr lang="en-US" sz="1400" dirty="0">
                <a:ea typeface="+mn-lt"/>
                <a:cs typeface="+mn-lt"/>
              </a:rPr>
            </a:br>
            <a:r>
              <a:rPr lang="en-US" sz="1400" dirty="0">
                <a:solidFill>
                  <a:srgbClr val="FF0000"/>
                </a:solidFill>
                <a:hlinkClick r:id="rId7">
                  <a:extLst>
                    <a:ext uri="{A12FA001-AC4F-418D-AE19-62706E023703}">
                      <ahyp:hlinkClr xmlns:ahyp="http://schemas.microsoft.com/office/drawing/2018/hyperlinkcolor" val="tx"/>
                    </a:ext>
                  </a:extLst>
                </a:hlinkClick>
              </a:rPr>
              <a:t>arXiv:2507.07109v2</a:t>
            </a:r>
            <a:r>
              <a:rPr lang="en-US" sz="1400" dirty="0">
                <a:solidFill>
                  <a:srgbClr val="FF0000"/>
                </a:solidFill>
              </a:rPr>
              <a:t> </a:t>
            </a:r>
            <a:endParaRPr lang="fr-FR" sz="1400" dirty="0">
              <a:solidFill>
                <a:srgbClr val="FF0000"/>
              </a:solidFill>
            </a:endParaRPr>
          </a:p>
          <a:p>
            <a:pPr algn="ctr"/>
            <a:endParaRPr lang="fr-FR" sz="1400" dirty="0">
              <a:solidFill>
                <a:srgbClr val="FF0000"/>
              </a:solidFill>
            </a:endParaRPr>
          </a:p>
        </p:txBody>
      </p:sp>
      <p:cxnSp>
        <p:nvCxnSpPr>
          <p:cNvPr id="6" name="Connecteur droit avec flèche 5">
            <a:extLst>
              <a:ext uri="{FF2B5EF4-FFF2-40B4-BE49-F238E27FC236}">
                <a16:creationId xmlns:a16="http://schemas.microsoft.com/office/drawing/2014/main" id="{34B21D6A-FB32-C8B3-6844-A50CEA6C1277}"/>
              </a:ext>
            </a:extLst>
          </p:cNvPr>
          <p:cNvCxnSpPr/>
          <p:nvPr/>
        </p:nvCxnSpPr>
        <p:spPr>
          <a:xfrm>
            <a:off x="8180320" y="1638265"/>
            <a:ext cx="2850078" cy="1979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0391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69F0-07A3-F845-2C50-04F3D4CAC472}"/>
              </a:ext>
            </a:extLst>
          </p:cNvPr>
          <p:cNvSpPr>
            <a:spLocks noGrp="1"/>
          </p:cNvSpPr>
          <p:nvPr>
            <p:ph type="title"/>
          </p:nvPr>
        </p:nvSpPr>
        <p:spPr/>
        <p:txBody>
          <a:bodyPr/>
          <a:lstStyle/>
          <a:p>
            <a:r>
              <a:rPr lang="en-US" sz="3600" dirty="0"/>
              <a:t>Application of the Neural Networks : Results</a:t>
            </a:r>
            <a:endParaRPr lang="en-US" dirty="0"/>
          </a:p>
        </p:txBody>
      </p:sp>
      <p:pic>
        <p:nvPicPr>
          <p:cNvPr id="5" name="Content Placeholder 8">
            <a:extLst>
              <a:ext uri="{FF2B5EF4-FFF2-40B4-BE49-F238E27FC236}">
                <a16:creationId xmlns:a16="http://schemas.microsoft.com/office/drawing/2014/main" id="{7FD81DAC-30CE-4C99-57A8-02B057BE60F5}"/>
              </a:ext>
            </a:extLst>
          </p:cNvPr>
          <p:cNvPicPr>
            <a:picLocks noChangeAspect="1"/>
          </p:cNvPicPr>
          <p:nvPr/>
        </p:nvPicPr>
        <p:blipFill>
          <a:blip r:embed="rId2"/>
          <a:stretch>
            <a:fillRect/>
          </a:stretch>
        </p:blipFill>
        <p:spPr>
          <a:xfrm>
            <a:off x="4452318" y="1757748"/>
            <a:ext cx="3494104" cy="3494104"/>
          </a:xfrm>
          <a:prstGeom prst="rect">
            <a:avLst/>
          </a:prstGeom>
        </p:spPr>
      </p:pic>
      <p:pic>
        <p:nvPicPr>
          <p:cNvPr id="6" name="Picture 5">
            <a:extLst>
              <a:ext uri="{FF2B5EF4-FFF2-40B4-BE49-F238E27FC236}">
                <a16:creationId xmlns:a16="http://schemas.microsoft.com/office/drawing/2014/main" id="{ADC6E97C-B801-9BD5-F9BA-EE0A0A326F80}"/>
              </a:ext>
            </a:extLst>
          </p:cNvPr>
          <p:cNvPicPr>
            <a:picLocks noChangeAspect="1"/>
          </p:cNvPicPr>
          <p:nvPr/>
        </p:nvPicPr>
        <p:blipFill>
          <a:blip r:embed="rId3"/>
          <a:stretch>
            <a:fillRect/>
          </a:stretch>
        </p:blipFill>
        <p:spPr>
          <a:xfrm>
            <a:off x="8082964" y="3989192"/>
            <a:ext cx="3918858" cy="2743200"/>
          </a:xfrm>
          <a:prstGeom prst="rect">
            <a:avLst/>
          </a:prstGeom>
        </p:spPr>
      </p:pic>
      <p:pic>
        <p:nvPicPr>
          <p:cNvPr id="7" name="Picture 6">
            <a:extLst>
              <a:ext uri="{FF2B5EF4-FFF2-40B4-BE49-F238E27FC236}">
                <a16:creationId xmlns:a16="http://schemas.microsoft.com/office/drawing/2014/main" id="{FD278B39-C26C-63BE-A802-9076F00B0227}"/>
              </a:ext>
            </a:extLst>
          </p:cNvPr>
          <p:cNvPicPr>
            <a:picLocks noChangeAspect="1"/>
          </p:cNvPicPr>
          <p:nvPr/>
        </p:nvPicPr>
        <p:blipFill>
          <a:blip r:embed="rId4"/>
          <a:stretch>
            <a:fillRect/>
          </a:stretch>
        </p:blipFill>
        <p:spPr>
          <a:xfrm>
            <a:off x="8082964" y="1168130"/>
            <a:ext cx="3918857" cy="2743200"/>
          </a:xfrm>
          <a:prstGeom prst="rect">
            <a:avLst/>
          </a:prstGeom>
        </p:spPr>
      </p:pic>
      <p:sp>
        <p:nvSpPr>
          <p:cNvPr id="8" name="Content Placeholder 2">
            <a:extLst>
              <a:ext uri="{FF2B5EF4-FFF2-40B4-BE49-F238E27FC236}">
                <a16:creationId xmlns:a16="http://schemas.microsoft.com/office/drawing/2014/main" id="{C4ADCBBE-39A6-EF83-CD7F-ABE53A5A46BB}"/>
              </a:ext>
            </a:extLst>
          </p:cNvPr>
          <p:cNvSpPr txBox="1">
            <a:spLocks/>
          </p:cNvSpPr>
          <p:nvPr/>
        </p:nvSpPr>
        <p:spPr>
          <a:xfrm>
            <a:off x="174836" y="1886226"/>
            <a:ext cx="3918858" cy="3625573"/>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The optimal network architecture is </a:t>
            </a:r>
            <a:r>
              <a:rPr lang="en-US" dirty="0" err="1"/>
              <a:t>N</a:t>
            </a:r>
            <a:r>
              <a:rPr lang="en-US" baseline="-25000" dirty="0" err="1"/>
              <a:t>l</a:t>
            </a:r>
            <a:r>
              <a:rPr lang="en-US" dirty="0"/>
              <a:t> x N</a:t>
            </a:r>
            <a:r>
              <a:rPr lang="en-US" baseline="-25000" dirty="0"/>
              <a:t>u</a:t>
            </a:r>
            <a:r>
              <a:rPr lang="en-US" dirty="0"/>
              <a:t> = 8 x 32</a:t>
            </a:r>
          </a:p>
          <a:p>
            <a:r>
              <a:rPr lang="en-US" dirty="0"/>
              <a:t>The input values:</a:t>
            </a:r>
          </a:p>
          <a:p>
            <a:pPr lvl="1">
              <a:buFont typeface="Wingdings" pitchFamily="2" charset="2"/>
              <a:buChar char="ü"/>
            </a:pPr>
            <a:r>
              <a:rPr lang="en-US" dirty="0">
                <a:gradFill flip="none">
                  <a:gsLst>
                    <a:gs pos="0">
                      <a:srgbClr val="FFFFFF"/>
                    </a:gs>
                    <a:gs pos="100000">
                      <a:srgbClr val="FFFFFF"/>
                    </a:gs>
                  </a:gsLst>
                  <a:lin ang="5580000" scaled="0"/>
                  <a:tileRect/>
                </a:gradFill>
                <a:latin typeface="Candara"/>
              </a:rPr>
              <a:t>Raw energies </a:t>
            </a:r>
            <a:r>
              <a:rPr lang="en-US" dirty="0" err="1">
                <a:gradFill flip="none">
                  <a:gsLst>
                    <a:gs pos="0">
                      <a:srgbClr val="FFFFFF"/>
                    </a:gs>
                    <a:gs pos="100000">
                      <a:srgbClr val="FFFFFF"/>
                    </a:gs>
                  </a:gsLst>
                  <a:lin ang="5580000" scaled="0"/>
                  <a:tileRect/>
                </a:gradFill>
                <a:latin typeface="Candara"/>
              </a:rPr>
              <a:t>E</a:t>
            </a:r>
            <a:r>
              <a:rPr lang="en-US" baseline="-25000" dirty="0" err="1">
                <a:gradFill flip="none">
                  <a:gsLst>
                    <a:gs pos="0">
                      <a:srgbClr val="FFFFFF"/>
                    </a:gs>
                    <a:gs pos="100000">
                      <a:srgbClr val="FFFFFF"/>
                    </a:gs>
                  </a:gsLst>
                  <a:lin ang="5580000" scaled="0"/>
                  <a:tileRect/>
                </a:gradFill>
                <a:latin typeface="Candara"/>
              </a:rPr>
              <a:t>ic</a:t>
            </a:r>
            <a:endParaRPr lang="en-US" dirty="0">
              <a:gradFill flip="none">
                <a:gsLst>
                  <a:gs pos="0">
                    <a:srgbClr val="FFFFFF"/>
                  </a:gs>
                  <a:gs pos="100000">
                    <a:srgbClr val="FFFFFF"/>
                  </a:gs>
                </a:gsLst>
                <a:lin ang="5580000" scaled="0"/>
                <a:tileRect/>
              </a:gradFill>
              <a:latin typeface="Candara"/>
            </a:endParaRPr>
          </a:p>
          <a:p>
            <a:pPr lvl="1">
              <a:buFont typeface="Wingdings" pitchFamily="2" charset="2"/>
              <a:buChar char="ü"/>
            </a:pPr>
            <a:r>
              <a:rPr lang="en-US" dirty="0">
                <a:gradFill flip="none">
                  <a:gsLst>
                    <a:gs pos="0">
                      <a:srgbClr val="FFFFFF"/>
                    </a:gs>
                    <a:gs pos="100000">
                      <a:srgbClr val="FFFFFF"/>
                    </a:gs>
                  </a:gsLst>
                  <a:lin ang="5580000" scaled="0"/>
                  <a:tileRect/>
                </a:gradFill>
                <a:latin typeface="Candara"/>
              </a:rPr>
              <a:t>Positions on the detectors at the entrance and the exit of VAMOS++</a:t>
            </a: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endParaRPr>
          </a:p>
          <a:p>
            <a:pPr lvl="1">
              <a:buFont typeface="Wingdings" pitchFamily="2" charset="2"/>
              <a:buChar char="ü"/>
            </a:pPr>
            <a:r>
              <a:rPr lang="en-US" dirty="0">
                <a:gradFill flip="none">
                  <a:gsLst>
                    <a:gs pos="0">
                      <a:srgbClr val="FFFFFF"/>
                    </a:gs>
                    <a:gs pos="100000">
                      <a:srgbClr val="FFFFFF"/>
                    </a:gs>
                  </a:gsLst>
                  <a:lin ang="5580000" scaled="0"/>
                  <a:tileRect/>
                </a:gradFill>
                <a:latin typeface="Candara"/>
              </a:rPr>
              <a:t>﻿for Q only: the reciprocal of the mass-over-charge, (A/q), and of the Lorentz term, (ɣ − 1)</a:t>
            </a: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andara"/>
            </a:endParaRPr>
          </a:p>
          <a:p>
            <a:endParaRPr lang="en-US" dirty="0"/>
          </a:p>
        </p:txBody>
      </p:sp>
      <p:sp>
        <p:nvSpPr>
          <p:cNvPr id="9" name="Content Placeholder 2">
            <a:extLst>
              <a:ext uri="{FF2B5EF4-FFF2-40B4-BE49-F238E27FC236}">
                <a16:creationId xmlns:a16="http://schemas.microsoft.com/office/drawing/2014/main" id="{A122CBCA-6D0B-FE00-D00E-B066FFA4BA3E}"/>
              </a:ext>
            </a:extLst>
          </p:cNvPr>
          <p:cNvSpPr txBox="1">
            <a:spLocks/>
          </p:cNvSpPr>
          <p:nvPr/>
        </p:nvSpPr>
        <p:spPr>
          <a:xfrm>
            <a:off x="124037" y="5881048"/>
            <a:ext cx="6149763" cy="807841"/>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dirty="0">
                <a:solidFill>
                  <a:srgbClr val="FFFF00"/>
                </a:solidFill>
              </a:rPr>
              <a:t>The dependencies on other parameters are removed. </a:t>
            </a:r>
          </a:p>
          <a:p>
            <a:pPr marL="0" indent="0">
              <a:buNone/>
            </a:pPr>
            <a:r>
              <a:rPr lang="en-US" dirty="0">
                <a:solidFill>
                  <a:srgbClr val="FFFF00"/>
                </a:solidFill>
              </a:rPr>
              <a:t>The obtained resolution  is superior  to conventional methods. </a:t>
            </a:r>
          </a:p>
        </p:txBody>
      </p:sp>
      <p:sp>
        <p:nvSpPr>
          <p:cNvPr id="10" name="Content Placeholder 2">
            <a:extLst>
              <a:ext uri="{FF2B5EF4-FFF2-40B4-BE49-F238E27FC236}">
                <a16:creationId xmlns:a16="http://schemas.microsoft.com/office/drawing/2014/main" id="{F97E1923-071B-73A9-5BB7-E9DA0CD41F59}"/>
              </a:ext>
            </a:extLst>
          </p:cNvPr>
          <p:cNvSpPr txBox="1">
            <a:spLocks/>
          </p:cNvSpPr>
          <p:nvPr/>
        </p:nvSpPr>
        <p:spPr>
          <a:xfrm>
            <a:off x="61074" y="769295"/>
            <a:ext cx="7113343" cy="398835"/>
          </a:xfrm>
          <a:prstGeom prst="rect">
            <a:avLst/>
          </a:prstGeom>
        </p:spPr>
        <p:txBody>
          <a:bodyPr vert="horz" lIns="91440" tIns="45720" rIns="91440" bIns="45720" rtlCol="0" anchor="t" anchorCtr="0">
            <a:noAutofit/>
          </a:bodyPr>
          <a:lstStyle>
            <a:lvl1pPr marL="2857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1pPr>
            <a:lvl2pPr marL="7429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2pPr>
            <a:lvl3pPr marL="1200150" indent="-2857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3pPr>
            <a:lvl4pPr marL="15430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4pPr>
            <a:lvl5pPr marL="2000250" indent="-171450" algn="l" defTabSz="457200" rtl="0" eaLnBrk="1" latinLnBrk="0" hangingPunct="1">
              <a:lnSpc>
                <a:spcPct val="100000"/>
              </a:lnSpc>
              <a:spcBef>
                <a:spcPct val="20000"/>
              </a:spcBef>
              <a:spcAft>
                <a:spcPts val="400"/>
              </a:spcAft>
              <a:buClr>
                <a:schemeClr val="tx1"/>
              </a:buClr>
              <a:buSzPct val="100000"/>
              <a:buFont typeface="Arial"/>
              <a:buChar char="•"/>
              <a:defRPr sz="2000" kern="1200" cap="none" spc="-100"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andara" panose="020E0502030303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dirty="0">
                <a:solidFill>
                  <a:srgbClr val="FFFF00"/>
                </a:solidFill>
              </a:rPr>
              <a:t>The training is performed on the experimental data using 5 x 10</a:t>
            </a:r>
            <a:r>
              <a:rPr lang="en-US" baseline="30000" dirty="0">
                <a:solidFill>
                  <a:srgbClr val="FFFF00"/>
                </a:solidFill>
              </a:rPr>
              <a:t>7</a:t>
            </a:r>
            <a:r>
              <a:rPr lang="en-US" dirty="0">
                <a:solidFill>
                  <a:srgbClr val="FFFF00"/>
                </a:solidFill>
              </a:rPr>
              <a:t> events.</a:t>
            </a:r>
          </a:p>
        </p:txBody>
      </p:sp>
      <p:sp>
        <p:nvSpPr>
          <p:cNvPr id="4" name="ZoneTexte 3">
            <a:extLst>
              <a:ext uri="{FF2B5EF4-FFF2-40B4-BE49-F238E27FC236}">
                <a16:creationId xmlns:a16="http://schemas.microsoft.com/office/drawing/2014/main" id="{83C34A4D-9759-92BD-2492-907CF4A4D02E}"/>
              </a:ext>
            </a:extLst>
          </p:cNvPr>
          <p:cNvSpPr txBox="1"/>
          <p:nvPr/>
        </p:nvSpPr>
        <p:spPr>
          <a:xfrm>
            <a:off x="9488714" y="172357"/>
            <a:ext cx="6096000" cy="1190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617"/>
              </a:lnSpc>
            </a:pPr>
            <a:r>
              <a:rPr lang="en-US" sz="1400" b="0" i="0" u="none" strike="noStrike" baseline="0">
                <a:solidFill>
                  <a:srgbClr val="FF0000"/>
                </a:solidFill>
                <a:latin typeface="Candara"/>
              </a:rPr>
              <a:t>M. Rejmund and A. Lemasson  </a:t>
            </a:r>
            <a:r>
              <a:rPr lang="fr-FR" sz="1400" b="0" i="0">
                <a:latin typeface="Candara"/>
              </a:rPr>
              <a:t>​</a:t>
            </a:r>
            <a:br>
              <a:rPr lang="fr-FR" sz="1400" b="0" i="0">
                <a:latin typeface="Candara"/>
              </a:rPr>
            </a:br>
            <a:r>
              <a:rPr lang="en-US" sz="1400" b="0" i="1" u="none" strike="noStrike" baseline="0">
                <a:solidFill>
                  <a:srgbClr val="FF0000"/>
                </a:solidFill>
                <a:latin typeface="Candara"/>
              </a:rPr>
              <a:t>JINST</a:t>
            </a:r>
            <a:r>
              <a:rPr lang="en-US" sz="1400" b="0" i="0" u="none" strike="noStrike" baseline="0">
                <a:solidFill>
                  <a:srgbClr val="FF0000"/>
                </a:solidFill>
                <a:latin typeface="Candara"/>
              </a:rPr>
              <a:t> </a:t>
            </a:r>
            <a:r>
              <a:rPr lang="en-US" sz="1400" b="1" i="0" u="none" strike="noStrike" baseline="0">
                <a:solidFill>
                  <a:srgbClr val="FF0000"/>
                </a:solidFill>
                <a:latin typeface="Candara"/>
              </a:rPr>
              <a:t>20</a:t>
            </a:r>
            <a:r>
              <a:rPr lang="en-US" sz="1400" b="0" i="0" u="none" strike="noStrike" baseline="0">
                <a:solidFill>
                  <a:srgbClr val="FF0000"/>
                </a:solidFill>
                <a:latin typeface="Candara"/>
              </a:rPr>
              <a:t> P08022 (2025)</a:t>
            </a:r>
            <a:r>
              <a:rPr lang="fr-FR" sz="1400" b="0" i="0">
                <a:latin typeface="Candara"/>
              </a:rPr>
              <a:t>​</a:t>
            </a:r>
            <a:br>
              <a:rPr lang="fr-FR" sz="1400" b="0" i="0">
                <a:latin typeface="Candara"/>
              </a:rPr>
            </a:br>
            <a:r>
              <a:rPr lang="en-US" sz="1400" b="0" i="0" u="sng" strike="noStrike" baseline="0">
                <a:solidFill>
                  <a:srgbClr val="FF0000"/>
                </a:solidFill>
                <a:latin typeface="Candara"/>
                <a:hlinkClick r:id="rId5">
                  <a:extLst>
                    <a:ext uri="{A12FA001-AC4F-418D-AE19-62706E023703}">
                      <ahyp:hlinkClr xmlns:ahyp="http://schemas.microsoft.com/office/drawing/2018/hyperlinkcolor" val="tx"/>
                    </a:ext>
                  </a:extLst>
                </a:hlinkClick>
              </a:rPr>
              <a:t>arXiv:2507.07109v2</a:t>
            </a:r>
            <a:r>
              <a:rPr lang="en-US" sz="1400" b="0" i="0" u="none" strike="noStrike" baseline="0">
                <a:solidFill>
                  <a:srgbClr val="FF0000"/>
                </a:solidFill>
                <a:latin typeface="Candara"/>
              </a:rPr>
              <a:t> </a:t>
            </a:r>
            <a:r>
              <a:rPr lang="fr-FR" sz="1400" b="0" i="0">
                <a:latin typeface="Candara"/>
              </a:rPr>
              <a:t>​</a:t>
            </a:r>
          </a:p>
          <a:p>
            <a:pPr algn="ctr" rtl="0">
              <a:lnSpc>
                <a:spcPts val="1617"/>
              </a:lnSpc>
            </a:pPr>
            <a:r>
              <a:rPr lang="fr-FR" sz="1400" b="0" i="0">
                <a:latin typeface="Candara"/>
              </a:rPr>
              <a:t>​</a:t>
            </a:r>
          </a:p>
          <a:p>
            <a:pPr algn="ctr"/>
            <a:endParaRPr lang="fr-FR"/>
          </a:p>
        </p:txBody>
      </p:sp>
    </p:spTree>
    <p:extLst>
      <p:ext uri="{BB962C8B-B14F-4D97-AF65-F5344CB8AC3E}">
        <p14:creationId xmlns:p14="http://schemas.microsoft.com/office/powerpoint/2010/main" val="25475959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{AE1E1117-060E-924F-B600-29C3E9010A64}tf10001063</Template>
  <TotalTime>1211</TotalTime>
  <Words>1851</Words>
  <Application>Microsoft Office PowerPoint</Application>
  <PresentationFormat>Widescreen</PresentationFormat>
  <Paragraphs>172</Paragraphs>
  <Slides>20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Candara</vt:lpstr>
      <vt:lpstr>Courier New</vt:lpstr>
      <vt:lpstr>Courier New,monospace</vt:lpstr>
      <vt:lpstr>Symbol</vt:lpstr>
      <vt:lpstr>Wingdings</vt:lpstr>
      <vt:lpstr>Mesh</vt:lpstr>
      <vt:lpstr>Deep Learning and Bayesian Optimization  for  Enhanced Sensitivity and Real-Time Control  in  GANIL Experiments</vt:lpstr>
      <vt:lpstr>Experimental Challenges at GANIL:  Beam</vt:lpstr>
      <vt:lpstr>Experimental Challenges at GANIL: Experiment</vt:lpstr>
      <vt:lpstr>Tracking the Trajectory of Ions in VAMOS++</vt:lpstr>
      <vt:lpstr>Tracking the Trajectory of Ions in VAMOS++</vt:lpstr>
      <vt:lpstr>Application of the Neural Networks : Model</vt:lpstr>
      <vt:lpstr>Application of the Neural Networks : Results</vt:lpstr>
      <vt:lpstr>﻿Analysis of Atomic Charge State Q and Atomic Number Z</vt:lpstr>
      <vt:lpstr>Application of the Neural Networks : Results</vt:lpstr>
      <vt:lpstr>Particle Identification Using Silicon Telescopes: PISTA</vt:lpstr>
      <vt:lpstr>Particle Identification Using Silicon Telescopes: FAZIA</vt:lpstr>
      <vt:lpstr>Neural Networks as Everyday Working Tool ...</vt:lpstr>
      <vt:lpstr>Optimization of Multiparametric Systems Using Autonomous Real-Time Learning Agents </vt:lpstr>
      <vt:lpstr>Beam transport: Quadrupole Triplet</vt:lpstr>
      <vt:lpstr>Beam transport: Quadrupole Triplet</vt:lpstr>
      <vt:lpstr>Summary &amp; Outlook</vt:lpstr>
      <vt:lpstr>PowerPoint Presentation</vt:lpstr>
      <vt:lpstr>Bayesian Optimization</vt:lpstr>
      <vt:lpstr>Results with the cell</vt:lpstr>
      <vt:lpstr>Ionization chamber windows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Optimization Of Multiparametric Systems  Using  Autonomous Real Time Learning Agents</dc:title>
  <dc:subject/>
  <dc:creator>Rejmund Maurycy</dc:creator>
  <cp:keywords/>
  <dc:description/>
  <cp:lastModifiedBy>Antoine Lem</cp:lastModifiedBy>
  <cp:revision>377</cp:revision>
  <dcterms:created xsi:type="dcterms:W3CDTF">2025-06-15T12:43:28Z</dcterms:created>
  <dcterms:modified xsi:type="dcterms:W3CDTF">2025-11-27T08:55:16Z</dcterms:modified>
  <cp:category/>
</cp:coreProperties>
</file>