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305" r:id="rId5"/>
    <p:sldId id="309" r:id="rId6"/>
    <p:sldId id="295" r:id="rId7"/>
    <p:sldId id="261" r:id="rId8"/>
    <p:sldId id="306" r:id="rId9"/>
    <p:sldId id="307" r:id="rId10"/>
    <p:sldId id="308" r:id="rId11"/>
    <p:sldId id="278" r:id="rId12"/>
    <p:sldId id="296" r:id="rId13"/>
    <p:sldId id="262" r:id="rId14"/>
    <p:sldId id="314" r:id="rId15"/>
    <p:sldId id="279" r:id="rId16"/>
    <p:sldId id="281" r:id="rId17"/>
    <p:sldId id="280" r:id="rId18"/>
    <p:sldId id="282" r:id="rId19"/>
    <p:sldId id="290" r:id="rId20"/>
    <p:sldId id="310" r:id="rId21"/>
    <p:sldId id="284" r:id="rId22"/>
    <p:sldId id="315" r:id="rId23"/>
    <p:sldId id="311" r:id="rId24"/>
    <p:sldId id="312" r:id="rId25"/>
    <p:sldId id="313" r:id="rId26"/>
    <p:sldId id="260" r:id="rId27"/>
    <p:sldId id="287" r:id="rId28"/>
    <p:sldId id="259" r:id="rId29"/>
    <p:sldId id="304" r:id="rId30"/>
    <p:sldId id="300" r:id="rId31"/>
    <p:sldId id="298" r:id="rId32"/>
    <p:sldId id="299" r:id="rId33"/>
    <p:sldId id="301" r:id="rId34"/>
    <p:sldId id="302" r:id="rId35"/>
    <p:sldId id="303" r:id="rId36"/>
    <p:sldId id="291" r:id="rId37"/>
    <p:sldId id="283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2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4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C4485-848A-4047-8FD0-87152A29A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8D894F-91F9-4A29-B355-F370CFE30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42A7C4-72A9-452E-A862-AC14BF83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931062-2DD6-439E-9509-79D4358C6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34A0F9-267C-49CE-9481-46FFEDAB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42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F11132-C9C8-40CA-9451-2E10BA55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EB6C46-14AD-4445-9061-2A842828D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FA799A-41F9-471B-8ECA-6BAF4C6C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EE339E-7805-4AC7-A559-9A43E1F87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646375-AF34-42EC-BDAA-477BE2AF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06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43C440F-699C-4994-96B6-E4C8EC34C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13C4F4-F93E-4106-BAF5-26BC469E1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A0C633-D126-471B-89F9-C44633965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228431-A523-4A37-BF79-DA57E58F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96B454-7E0E-4D88-A696-3A5D9938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14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211FD6-AC35-4B0D-BA36-885913DF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96E47F-3990-436A-901D-4A610ED6D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BD3F5B-CBB2-4381-A46B-F421D73D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EFFB6-FC08-43CC-99C1-94EA9C65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ABED38-20D0-46B2-B3E3-008347A9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20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9A38DB-D1EF-466E-BD2C-78674048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1940B4-D237-4E13-A0B4-624C9DE7B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2D5613-45F5-4D44-BFB3-EA1E5727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CF8A02-81D8-42E1-80E1-916047F5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83F87-8A7C-4C61-92D5-222712E2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98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A33A55-3C52-4D00-9087-2DA84921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F2E7CE-E60B-4EC3-812C-E0FB73681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558852-1C07-45A3-89AC-9C2149747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454A5A-3A8B-41E7-8BA0-B57AC08BA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9E1568-5547-4A35-B807-2A2F285E0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B33C5C-4A75-4991-AD82-2A1DB783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39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27BC8F-59E5-4BB0-A958-8059764F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68B9AF-2559-46EE-A4FA-2F85CD3CD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55D3E0-5BA5-4091-BBFA-F2FA717AA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CA8D7C-7165-47DE-880F-90E0F1A87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4703E8C-E164-48D2-B5BC-F0AD27A3C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A38AD16-E23F-482F-AF3D-D7FA6B5E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BBE94B-141F-435F-A6DE-48F61BE2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926B8D-DC2A-4D5B-AB35-AF24E289C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33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F964F-7BC8-4C95-B57C-98268E66D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A4CD43-4033-4515-9D40-7B40EE40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3F46ED-F858-4A06-97ED-E1AA1E7D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7F7418-A93F-4AF4-82CB-510593E81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44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493ED2A-7899-40D2-B74A-B8DA14B5E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6EC7EF7-17B7-4BC7-976A-B36DE3FC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1348B1-3375-4CF6-B9D5-ABEB573E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5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F7FEB-9EA5-4748-8C6D-B7DED83B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0E11D9-B5E3-4C72-BC59-CF77F06B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43D56E-FEDB-4C13-9C27-88BC56A52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DE3355-5301-45C7-966C-F9C0227B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DDF458-9E03-4955-8203-66500C2AE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0378E9-746B-4CCA-A429-55ACA098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10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C0AE6B-2B2F-43AD-BC62-28A3D1E7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6696040-F10E-482B-9C0C-AC23B6AF17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4C1C4B-F3E7-4599-95A2-682F92F73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3B7771-E6A5-494D-8D95-1B9949AC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3D77C1-F7DC-455D-A5B6-0F1867AD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B249E9-FC0A-4A78-BFB7-2B3D3C24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81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0156FFD-0FFC-4779-99BB-B9DC1487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DC6261-6EB4-459D-95EE-11042F060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7F7C86-2374-431C-9C1A-6904C3033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383A1-C49A-4EDE-B943-283C57BB461A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6836C2-DF50-467D-9DEF-F544ECB82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013ED5-D9F0-40DA-AB47-6BE2631E6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82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27.0.0.1:1880/ui" TargetMode="External"/><Relationship Id="rId2" Type="http://schemas.openxmlformats.org/officeDocument/2006/relationships/hyperlink" Target="http://127.0.0.1:188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nodered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127.0.0.1:188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emf"/><Relationship Id="rId11" Type="http://schemas.openxmlformats.org/officeDocument/2006/relationships/image" Target="../media/image102.png"/><Relationship Id="rId5" Type="http://schemas.openxmlformats.org/officeDocument/2006/relationships/image" Target="../media/image96.emf"/><Relationship Id="rId10" Type="http://schemas.openxmlformats.org/officeDocument/2006/relationships/image" Target="../media/image101.png"/><Relationship Id="rId4" Type="http://schemas.openxmlformats.org/officeDocument/2006/relationships/image" Target="../media/image95.emf"/><Relationship Id="rId9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7" Type="http://schemas.openxmlformats.org/officeDocument/2006/relationships/image" Target="../media/image10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emf"/><Relationship Id="rId5" Type="http://schemas.openxmlformats.org/officeDocument/2006/relationships/image" Target="../media/image98.png"/><Relationship Id="rId4" Type="http://schemas.openxmlformats.org/officeDocument/2006/relationships/image" Target="../media/image9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emf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hyperlink" Target="https://gitlab.in2p3.fr/intercomputing/tp-arduino-stage-secondai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E7434A-C40F-49B1-B2CF-5EFACB8C6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975" y="108259"/>
            <a:ext cx="9144000" cy="1438402"/>
          </a:xfrm>
        </p:spPr>
        <p:txBody>
          <a:bodyPr>
            <a:normAutofit/>
          </a:bodyPr>
          <a:lstStyle/>
          <a:p>
            <a:r>
              <a:rPr lang="fr-FR" dirty="0"/>
              <a:t>TP Arduino</a:t>
            </a:r>
            <a:br>
              <a:rPr lang="fr-FR" dirty="0"/>
            </a:br>
            <a:r>
              <a:rPr lang="fr-FR" sz="3200" dirty="0"/>
              <a:t>Julien </a:t>
            </a:r>
            <a:r>
              <a:rPr lang="fr-FR" sz="3200" dirty="0" err="1"/>
              <a:t>Zoubian</a:t>
            </a:r>
            <a:r>
              <a:rPr lang="fr-FR" sz="3200" dirty="0"/>
              <a:t> &amp; Pierre Barrillon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10BE5E-C7C6-4BBB-8029-A3BFEF2AF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03102" y="4127145"/>
            <a:ext cx="2186873" cy="218687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525492F-86AC-4045-82BC-8EB1F9501009}"/>
              </a:ext>
            </a:extLst>
          </p:cNvPr>
          <p:cNvSpPr>
            <a:spLocks noGrp="1"/>
          </p:cNvSpPr>
          <p:nvPr/>
        </p:nvSpPr>
        <p:spPr bwMode="auto">
          <a:xfrm>
            <a:off x="8715616" y="5634807"/>
            <a:ext cx="1934572" cy="8852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fr-FR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</a:lstStyle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Node-RED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55704C-1629-4C82-AE56-4A129509EE5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13282" y="4134963"/>
            <a:ext cx="2042151" cy="217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A57FECF-1595-49AA-AEE0-B328D6728D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899" y="1720541"/>
            <a:ext cx="3771900" cy="50292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B7F8AA7-F191-46E4-9F77-98FC55B9B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" y="67010"/>
            <a:ext cx="1029460" cy="12441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F32CDBC-A253-4692-9FCF-D6B248E82F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638" y="67010"/>
            <a:ext cx="1755570" cy="7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0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0" y="0"/>
            <a:ext cx="274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Code Arduino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7E01A9-4B09-4E53-B608-A969A994A975}"/>
              </a:ext>
            </a:extLst>
          </p:cNvPr>
          <p:cNvSpPr txBox="1"/>
          <p:nvPr/>
        </p:nvSpPr>
        <p:spPr>
          <a:xfrm>
            <a:off x="169934" y="812124"/>
            <a:ext cx="5402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Vérification</a:t>
            </a:r>
            <a:r>
              <a:rPr lang="fr-FR" dirty="0"/>
              <a:t> sur le moniteur série ou traceur série après téléversement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Utilisez la lampe de votre téléphone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Réchauffez la sonde de t°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CA2FF73-AC65-4B5C-8CCF-1BB1EA23D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75" y="323165"/>
            <a:ext cx="3463394" cy="14529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DB26C4C-070D-4B46-B823-87F4AA640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42" y="2900276"/>
            <a:ext cx="1314633" cy="288647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7875F85-8AC2-465B-9081-B85F1BADE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580" y="1914121"/>
            <a:ext cx="3105583" cy="165758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708A773-B9BD-4A82-854D-8DA3607CD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030" y="2499375"/>
            <a:ext cx="3781643" cy="383742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8EB5B49-1875-415D-AF0B-1D52C79E9097}"/>
              </a:ext>
            </a:extLst>
          </p:cNvPr>
          <p:cNvSpPr txBox="1"/>
          <p:nvPr/>
        </p:nvSpPr>
        <p:spPr>
          <a:xfrm>
            <a:off x="6979428" y="3709678"/>
            <a:ext cx="4641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jamais la valeur pour la lumière ne varie pas beaucoup, débranchez le câble sur la pin D5 et branchez le sur la pin 3.3V.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B1C94F5-156E-415C-B630-E4E7D870CB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0793" y="4633008"/>
            <a:ext cx="2928115" cy="2194948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849DA5D-5481-4159-B7F5-3932B529B71D}"/>
              </a:ext>
            </a:extLst>
          </p:cNvPr>
          <p:cNvCxnSpPr/>
          <p:nvPr/>
        </p:nvCxnSpPr>
        <p:spPr>
          <a:xfrm flipH="1">
            <a:off x="9605818" y="4858327"/>
            <a:ext cx="554182" cy="17082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13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EB80E4-3A40-4B1E-845B-3A3E448A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87240"/>
          </a:xfrm>
        </p:spPr>
        <p:txBody>
          <a:bodyPr/>
          <a:lstStyle/>
          <a:p>
            <a:r>
              <a:rPr lang="fr-FR" dirty="0"/>
              <a:t>Description rapide de </a:t>
            </a:r>
            <a:r>
              <a:rPr lang="fr-FR" dirty="0" err="1"/>
              <a:t>node-red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370F8E-363D-437E-B3C9-FC9CAF14D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91" y="1056079"/>
            <a:ext cx="11411139" cy="5542966"/>
          </a:xfrm>
        </p:spPr>
        <p:txBody>
          <a:bodyPr>
            <a:normAutofit/>
          </a:bodyPr>
          <a:lstStyle/>
          <a:p>
            <a:r>
              <a:rPr lang="en-US" i="1" dirty="0"/>
              <a:t>Node-RED is a programming tool for wiring together hardware devices, APIs and online services in new and interesting ways.</a:t>
            </a:r>
          </a:p>
          <a:p>
            <a:r>
              <a:rPr lang="en-US" i="1" dirty="0"/>
              <a:t>It provides a browser-based editor that makes it easy to wire together flows using the wide range of nodes in the palette that can be deployed to its runtime in a single-click.</a:t>
            </a:r>
          </a:p>
          <a:p>
            <a:r>
              <a:rPr lang="fr-FR" dirty="0"/>
              <a:t>Une fois installé et exécuté on accède à l’interface pour coder à cette adresse : </a:t>
            </a:r>
            <a:r>
              <a:rPr lang="fr-FR" dirty="0">
                <a:hlinkClick r:id="rId2"/>
              </a:rPr>
              <a:t>http://127.0.0.1:1880</a:t>
            </a:r>
            <a:r>
              <a:rPr lang="fr-FR" dirty="0"/>
              <a:t>. On accède au </a:t>
            </a:r>
            <a:r>
              <a:rPr lang="fr-FR" dirty="0" err="1"/>
              <a:t>dashboard</a:t>
            </a:r>
            <a:r>
              <a:rPr lang="fr-FR" dirty="0"/>
              <a:t> (visualisation) à celle ci : </a:t>
            </a:r>
            <a:r>
              <a:rPr lang="fr-FR" dirty="0">
                <a:hlinkClick r:id="rId3"/>
              </a:rPr>
              <a:t>http://127.0.0.1:1880/ui</a:t>
            </a:r>
            <a:r>
              <a:rPr lang="fr-FR" dirty="0"/>
              <a:t>.</a:t>
            </a:r>
          </a:p>
          <a:p>
            <a:r>
              <a:rPr lang="fr-FR" dirty="0"/>
              <a:t>Utiliser pour du contrôle-commande ou du monitorage.</a:t>
            </a:r>
          </a:p>
          <a:p>
            <a:r>
              <a:rPr lang="fr-FR" dirty="0"/>
              <a:t>Programmation graphique avec des nœuds à connecter + javascript pour rajouter des algorithmes.</a:t>
            </a:r>
          </a:p>
          <a:p>
            <a:r>
              <a:rPr lang="fr-FR" dirty="0"/>
              <a:t>Entre chaque nœud connecté, le paramètre </a:t>
            </a:r>
            <a:r>
              <a:rPr lang="fr-FR" i="1" dirty="0" err="1">
                <a:solidFill>
                  <a:srgbClr val="FF0000"/>
                </a:solidFill>
              </a:rPr>
              <a:t>msg.payload</a:t>
            </a:r>
            <a:r>
              <a:rPr lang="fr-FR" dirty="0"/>
              <a:t> est transmis</a:t>
            </a:r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F7F5D-E7B3-4D8A-8F18-D7F64726F0F2}"/>
              </a:ext>
            </a:extLst>
          </p:cNvPr>
          <p:cNvSpPr/>
          <p:nvPr/>
        </p:nvSpPr>
        <p:spPr>
          <a:xfrm>
            <a:off x="8591762" y="41766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4"/>
              </a:rPr>
              <a:t>https://nodered.org/</a:t>
            </a:r>
            <a:r>
              <a:rPr lang="fr-FR" dirty="0"/>
              <a:t>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7E4F29-DEBB-442B-9E7F-0C3FF1700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560945" y="118877"/>
            <a:ext cx="649488" cy="6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EB80E4-3A40-4B1E-845B-3A3E448A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87240"/>
          </a:xfrm>
        </p:spPr>
        <p:txBody>
          <a:bodyPr/>
          <a:lstStyle/>
          <a:p>
            <a:r>
              <a:rPr lang="fr-FR" dirty="0"/>
              <a:t>Démarrage </a:t>
            </a:r>
            <a:r>
              <a:rPr lang="fr-FR" dirty="0" err="1"/>
              <a:t>node-red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370F8E-363D-437E-B3C9-FC9CAF14D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91" y="1056079"/>
            <a:ext cx="11411139" cy="5542966"/>
          </a:xfrm>
        </p:spPr>
        <p:txBody>
          <a:bodyPr>
            <a:normAutofit/>
          </a:bodyPr>
          <a:lstStyle/>
          <a:p>
            <a:r>
              <a:rPr lang="fr-FR" dirty="0"/>
              <a:t>Dans un terminal taper : </a:t>
            </a:r>
            <a:r>
              <a:rPr lang="fr-FR" i="1" dirty="0" err="1"/>
              <a:t>node-red</a:t>
            </a:r>
            <a:endParaRPr lang="fr-FR" i="1" dirty="0"/>
          </a:p>
          <a:p>
            <a:r>
              <a:rPr lang="fr-FR" dirty="0"/>
              <a:t>Dans un navigateur rentrer </a:t>
            </a:r>
            <a:r>
              <a:rPr lang="fr-FR" dirty="0">
                <a:hlinkClick r:id="rId2"/>
              </a:rPr>
              <a:t>http://127.0.0.1:1880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7E4F29-DEBB-442B-9E7F-0C3FF1700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60945" y="118877"/>
            <a:ext cx="649488" cy="6494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9D08807-7502-4445-9A12-CEC5D0505A5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3681" y="2506418"/>
            <a:ext cx="10311919" cy="2642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652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0" y="0"/>
            <a:ext cx="41654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Code final espéré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3B208D0-B53C-4969-BE1B-65C9F3F8F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2" y="769441"/>
            <a:ext cx="9942397" cy="601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04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0" y="0"/>
            <a:ext cx="73516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Mais on va commencer par ça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D2026D1-B020-4A6C-B2A4-A9FD18B85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" y="1154484"/>
            <a:ext cx="12165123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28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7D120B-396F-424E-95B4-D0A9D5236077}"/>
              </a:ext>
            </a:extLst>
          </p:cNvPr>
          <p:cNvSpPr txBox="1"/>
          <p:nvPr/>
        </p:nvSpPr>
        <p:spPr>
          <a:xfrm>
            <a:off x="4243806" y="636509"/>
            <a:ext cx="612731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Certains nœuds font partie de librairies à installer via la palette.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Pour nous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node-red-dashboard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node-red-node-serialport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node</a:t>
            </a:r>
            <a:r>
              <a:rPr lang="fr-FR" b="1" dirty="0"/>
              <a:t>-</a:t>
            </a:r>
            <a:r>
              <a:rPr lang="fr-FR" b="1" dirty="0" err="1"/>
              <a:t>red</a:t>
            </a:r>
            <a:r>
              <a:rPr lang="fr-FR" b="1" dirty="0"/>
              <a:t>-</a:t>
            </a:r>
            <a:r>
              <a:rPr lang="fr-FR" b="1" dirty="0" err="1"/>
              <a:t>node</a:t>
            </a:r>
            <a:r>
              <a:rPr lang="fr-FR" b="1" dirty="0"/>
              <a:t>-</a:t>
            </a:r>
            <a:r>
              <a:rPr lang="fr-FR" b="1" dirty="0" err="1"/>
              <a:t>ui</a:t>
            </a:r>
            <a:r>
              <a:rPr lang="fr-FR" b="1" dirty="0"/>
              <a:t>-table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node</a:t>
            </a:r>
            <a:r>
              <a:rPr lang="fr-FR" b="1" dirty="0"/>
              <a:t>-</a:t>
            </a:r>
            <a:r>
              <a:rPr lang="fr-FR" b="1" dirty="0" err="1"/>
              <a:t>red</a:t>
            </a:r>
            <a:r>
              <a:rPr lang="fr-FR" b="1" dirty="0"/>
              <a:t>-contrib-</a:t>
            </a:r>
            <a:r>
              <a:rPr lang="fr-FR" b="1" dirty="0" err="1"/>
              <a:t>ui</a:t>
            </a:r>
            <a:r>
              <a:rPr lang="fr-FR" b="1" dirty="0"/>
              <a:t>-</a:t>
            </a:r>
            <a:r>
              <a:rPr lang="fr-FR" b="1" dirty="0" err="1"/>
              <a:t>led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node</a:t>
            </a:r>
            <a:r>
              <a:rPr lang="fr-FR" b="1" dirty="0"/>
              <a:t>-</a:t>
            </a:r>
            <a:r>
              <a:rPr lang="fr-FR" b="1" dirty="0" err="1"/>
              <a:t>red</a:t>
            </a:r>
            <a:r>
              <a:rPr lang="fr-FR" b="1" dirty="0"/>
              <a:t>-contrib-</a:t>
            </a:r>
            <a:r>
              <a:rPr lang="fr-FR" b="1" dirty="0" err="1"/>
              <a:t>boolean</a:t>
            </a:r>
            <a:r>
              <a:rPr lang="fr-FR" b="1" dirty="0"/>
              <a:t>-</a:t>
            </a:r>
            <a:r>
              <a:rPr lang="fr-FR" b="1" dirty="0" err="1"/>
              <a:t>logic-ultimate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@</a:t>
            </a:r>
            <a:r>
              <a:rPr lang="fr-FR" b="1" dirty="0" err="1"/>
              <a:t>flowfuse</a:t>
            </a:r>
            <a:r>
              <a:rPr lang="fr-FR" b="1" dirty="0"/>
              <a:t>/</a:t>
            </a:r>
            <a:r>
              <a:rPr lang="fr-FR" b="1" dirty="0" err="1"/>
              <a:t>node-red-dashboard</a:t>
            </a:r>
            <a:endParaRPr lang="fr-FR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4874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Palette et installation de nœuds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DEB140D-6F20-4E36-8201-874F4583A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96" y="863103"/>
            <a:ext cx="2648320" cy="558242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D6766A5-C3E2-447E-9C05-9B38C0867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604" y="1074124"/>
            <a:ext cx="6639852" cy="202910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E7771ED-2B42-408D-89DF-0E8879DFF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335" y="5336138"/>
            <a:ext cx="5306165" cy="895475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1132933E-0F3E-4410-B795-3D82CB750E1F}"/>
              </a:ext>
            </a:extLst>
          </p:cNvPr>
          <p:cNvCxnSpPr/>
          <p:nvPr/>
        </p:nvCxnSpPr>
        <p:spPr>
          <a:xfrm>
            <a:off x="5126182" y="5061527"/>
            <a:ext cx="440835" cy="544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418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7D120B-396F-424E-95B4-D0A9D5236077}"/>
              </a:ext>
            </a:extLst>
          </p:cNvPr>
          <p:cNvSpPr txBox="1"/>
          <p:nvPr/>
        </p:nvSpPr>
        <p:spPr>
          <a:xfrm>
            <a:off x="1893798" y="1141405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Lien série IN ou OUT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2337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Nœuds utilisés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694401-C96B-4246-BA50-080F7D0AA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51" y="1005841"/>
            <a:ext cx="1390844" cy="7430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AF2CA26-ABC2-4810-A1CC-CC8C21D44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14" y="3023456"/>
            <a:ext cx="1295581" cy="6096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F8FFCD8-33E2-43B6-A48A-29E1031F0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09" y="1919713"/>
            <a:ext cx="1333686" cy="3715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C2E8016-246D-4423-878E-8663DB6BA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62" y="2462058"/>
            <a:ext cx="1314633" cy="3905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A499CEE-A273-42FF-ABEE-66514FA58E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830" y="3803959"/>
            <a:ext cx="1362265" cy="113363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5C70E07-89B9-44F0-9D24-5449207B98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409" y="5108410"/>
            <a:ext cx="1333686" cy="3810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9F9B3F0-0A64-4E60-8CE2-93CD741BEE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883" y="5660281"/>
            <a:ext cx="1343212" cy="3810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172F70B-ED56-4A51-AC53-0A0724DCD2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777" y="6212153"/>
            <a:ext cx="1381318" cy="41915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072920D-BCFF-45C5-AF0D-E608CDBFE27E}"/>
              </a:ext>
            </a:extLst>
          </p:cNvPr>
          <p:cNvSpPr txBox="1"/>
          <p:nvPr/>
        </p:nvSpPr>
        <p:spPr>
          <a:xfrm>
            <a:off x="1893798" y="1917546"/>
            <a:ext cx="211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Fonction codée en </a:t>
            </a:r>
            <a:r>
              <a:rPr lang="fr-FR" dirty="0" err="1"/>
              <a:t>js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F99B059-8B49-4208-BF8E-8459ED11EBA4}"/>
              </a:ext>
            </a:extLst>
          </p:cNvPr>
          <p:cNvSpPr txBox="1"/>
          <p:nvPr/>
        </p:nvSpPr>
        <p:spPr>
          <a:xfrm>
            <a:off x="1893798" y="2462058"/>
            <a:ext cx="66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Filtre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7592DC7-6C28-45B8-9AAE-70967D5DAB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6567" y="602229"/>
            <a:ext cx="5106113" cy="2229161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9CED2A7-1875-40C0-A3CC-3A9D200736E2}"/>
              </a:ext>
            </a:extLst>
          </p:cNvPr>
          <p:cNvCxnSpPr/>
          <p:nvPr/>
        </p:nvCxnSpPr>
        <p:spPr>
          <a:xfrm flipV="1">
            <a:off x="2788920" y="2102212"/>
            <a:ext cx="2231136" cy="544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552ECD2F-EFCD-48D6-BB3E-4CA0481D03C8}"/>
              </a:ext>
            </a:extLst>
          </p:cNvPr>
          <p:cNvSpPr txBox="1"/>
          <p:nvPr/>
        </p:nvSpPr>
        <p:spPr>
          <a:xfrm>
            <a:off x="1893798" y="3143632"/>
            <a:ext cx="284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Comparaison (valeur &gt; seuil)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5C51D64-CCA7-4656-97E3-C8417C5C6E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8506" y="3005111"/>
            <a:ext cx="4858428" cy="353426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066F285B-03BC-4D04-8C08-1481A37784FB}"/>
              </a:ext>
            </a:extLst>
          </p:cNvPr>
          <p:cNvCxnSpPr>
            <a:cxnSpLocks/>
          </p:cNvCxnSpPr>
          <p:nvPr/>
        </p:nvCxnSpPr>
        <p:spPr>
          <a:xfrm>
            <a:off x="4742527" y="3415888"/>
            <a:ext cx="1255979" cy="795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0E610061-2E6F-4FFB-9D0B-49F30B0A90BC}"/>
              </a:ext>
            </a:extLst>
          </p:cNvPr>
          <p:cNvSpPr txBox="1"/>
          <p:nvPr/>
        </p:nvSpPr>
        <p:spPr>
          <a:xfrm>
            <a:off x="1793483" y="3548043"/>
            <a:ext cx="2456826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Affichage sur </a:t>
            </a:r>
            <a:r>
              <a:rPr lang="fr-FR" dirty="0" err="1"/>
              <a:t>dashboard</a:t>
            </a:r>
            <a:endParaRPr lang="fr-FR" dirty="0"/>
          </a:p>
          <a:p>
            <a:pPr>
              <a:spcBef>
                <a:spcPts val="600"/>
              </a:spcBef>
            </a:pPr>
            <a:r>
              <a:rPr lang="fr-FR" dirty="0"/>
              <a:t>Texte</a:t>
            </a:r>
          </a:p>
          <a:p>
            <a:pPr>
              <a:spcBef>
                <a:spcPts val="600"/>
              </a:spcBef>
            </a:pPr>
            <a:r>
              <a:rPr lang="fr-FR" dirty="0"/>
              <a:t>Jauge</a:t>
            </a:r>
          </a:p>
          <a:p>
            <a:pPr>
              <a:spcBef>
                <a:spcPts val="600"/>
              </a:spcBef>
            </a:pPr>
            <a:r>
              <a:rPr lang="fr-FR" dirty="0"/>
              <a:t>Graphique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587DC50-83BC-4720-A53A-2BC6D040BF6B}"/>
              </a:ext>
            </a:extLst>
          </p:cNvPr>
          <p:cNvSpPr txBox="1"/>
          <p:nvPr/>
        </p:nvSpPr>
        <p:spPr>
          <a:xfrm>
            <a:off x="1994382" y="5108912"/>
            <a:ext cx="166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Glissière (input)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F3B27EC-C487-4A1C-BDF4-AA19E1BDE5DC}"/>
              </a:ext>
            </a:extLst>
          </p:cNvPr>
          <p:cNvSpPr txBox="1"/>
          <p:nvPr/>
        </p:nvSpPr>
        <p:spPr>
          <a:xfrm>
            <a:off x="1955903" y="5692771"/>
            <a:ext cx="1367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Texte (input)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879FBC9-84C6-4386-B340-A0C266A4CF63}"/>
              </a:ext>
            </a:extLst>
          </p:cNvPr>
          <p:cNvSpPr txBox="1"/>
          <p:nvPr/>
        </p:nvSpPr>
        <p:spPr>
          <a:xfrm>
            <a:off x="1911643" y="6259129"/>
            <a:ext cx="134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Interrupteur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755E8CA-DEC8-4E5B-BFE0-8B8E025D5B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799" y="577274"/>
            <a:ext cx="1390844" cy="38105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89A70B33-0170-405E-A487-7FDB0489E558}"/>
              </a:ext>
            </a:extLst>
          </p:cNvPr>
          <p:cNvSpPr txBox="1"/>
          <p:nvPr/>
        </p:nvSpPr>
        <p:spPr>
          <a:xfrm>
            <a:off x="1893798" y="606535"/>
            <a:ext cx="247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Changer des paramètres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4AEA41-A12F-49BD-9191-4C9CE689FF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0513" y="6212153"/>
            <a:ext cx="1286054" cy="419158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FA3ACEEF-89AA-45F2-BE5E-068C993E1E11}"/>
              </a:ext>
            </a:extLst>
          </p:cNvPr>
          <p:cNvSpPr txBox="1"/>
          <p:nvPr/>
        </p:nvSpPr>
        <p:spPr>
          <a:xfrm>
            <a:off x="3790182" y="5900474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Debug</a:t>
            </a:r>
            <a:r>
              <a:rPr lang="fr-FR" dirty="0"/>
              <a:t> output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414077-E406-4534-8C53-45DF0C5C3C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49949" y="5015746"/>
            <a:ext cx="1305107" cy="46679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3AEC4CD5-86C9-44FD-818F-CB7BBAA92775}"/>
              </a:ext>
            </a:extLst>
          </p:cNvPr>
          <p:cNvSpPr txBox="1"/>
          <p:nvPr/>
        </p:nvSpPr>
        <p:spPr>
          <a:xfrm>
            <a:off x="4084706" y="468403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Injection</a:t>
            </a:r>
          </a:p>
        </p:txBody>
      </p:sp>
    </p:spTree>
    <p:extLst>
      <p:ext uri="{BB962C8B-B14F-4D97-AF65-F5344CB8AC3E}">
        <p14:creationId xmlns:p14="http://schemas.microsoft.com/office/powerpoint/2010/main" val="1420524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7D120B-396F-424E-95B4-D0A9D5236077}"/>
              </a:ext>
            </a:extLst>
          </p:cNvPr>
          <p:cNvSpPr txBox="1"/>
          <p:nvPr/>
        </p:nvSpPr>
        <p:spPr>
          <a:xfrm>
            <a:off x="187077" y="1045312"/>
            <a:ext cx="438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Configuration sur </a:t>
            </a:r>
            <a:r>
              <a:rPr lang="fr-FR" dirty="0" err="1"/>
              <a:t>NodeRed</a:t>
            </a:r>
            <a:r>
              <a:rPr lang="fr-FR" dirty="0"/>
              <a:t> du lien série OUT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4860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Lecture de </a:t>
            </a:r>
            <a:r>
              <a:rPr lang="fr-FR" sz="2800" dirty="0" err="1"/>
              <a:t>l’arduino</a:t>
            </a:r>
            <a:r>
              <a:rPr lang="fr-FR" sz="2800" dirty="0"/>
              <a:t> et affichage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E8C3EE-F825-4303-AAF9-54AAD2A27BAF}"/>
              </a:ext>
            </a:extLst>
          </p:cNvPr>
          <p:cNvSpPr txBox="1"/>
          <p:nvPr/>
        </p:nvSpPr>
        <p:spPr>
          <a:xfrm>
            <a:off x="59861" y="4812640"/>
            <a:ext cx="494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Sélectionner le bon serial port et configurer le lien.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BE623D3-A614-415B-A4D5-3CD80FDB34DD}"/>
              </a:ext>
            </a:extLst>
          </p:cNvPr>
          <p:cNvSpPr txBox="1"/>
          <p:nvPr/>
        </p:nvSpPr>
        <p:spPr>
          <a:xfrm>
            <a:off x="6095999" y="636509"/>
            <a:ext cx="518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Chaque élément de la </a:t>
            </a:r>
            <a:r>
              <a:rPr lang="fr-FR" dirty="0" err="1"/>
              <a:t>dashboard</a:t>
            </a:r>
            <a:r>
              <a:rPr lang="fr-FR" dirty="0"/>
              <a:t> doit être mis dans un groupe et un onglet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C9EB4C4-1E45-40D7-887C-93BC6DE9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558" y="1282840"/>
            <a:ext cx="4239217" cy="4382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AAF9BDF-71F6-45FE-81BF-A1138A5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053" y="3072572"/>
            <a:ext cx="2800741" cy="144800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E80F650-0A0A-46F3-8E58-98A2714E3B33}"/>
              </a:ext>
            </a:extLst>
          </p:cNvPr>
          <p:cNvSpPr txBox="1"/>
          <p:nvPr/>
        </p:nvSpPr>
        <p:spPr>
          <a:xfrm>
            <a:off x="6095999" y="2426241"/>
            <a:ext cx="518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faut les créer si ils n’existent pas. Ils permettront l’affichage regroupé sur l’interface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6C7E319-F245-478E-B885-7310BCD3B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891" y="4771925"/>
            <a:ext cx="5864888" cy="80323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EFF8B0F-A6F2-473D-B460-7D3C09324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558" y="1743645"/>
            <a:ext cx="4277322" cy="4286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FCB3A1-C9C8-40EF-925B-4BC5AF0E1A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564" y="2580468"/>
            <a:ext cx="4791744" cy="20576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986147-73DA-4CD1-A39F-D0A233A7BC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381" y="1503625"/>
            <a:ext cx="198147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61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B0C8F805-13F0-41C5-B7FE-F7AB59E0BE42}"/>
              </a:ext>
            </a:extLst>
          </p:cNvPr>
          <p:cNvSpPr txBox="1"/>
          <p:nvPr/>
        </p:nvSpPr>
        <p:spPr>
          <a:xfrm>
            <a:off x="5198859" y="5173140"/>
            <a:ext cx="5953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Fonction javascript qui permet de séparer les valeurs de température et d’intensité lumineuse et leur donner un nom.</a:t>
            </a:r>
          </a:p>
          <a:p>
            <a:endParaRPr lang="fr-FR" dirty="0"/>
          </a:p>
          <a:p>
            <a:r>
              <a:rPr lang="fr-FR" dirty="0"/>
              <a:t>+ rajout du topic, on verra plus loin à quoi ça sert...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709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Récupérer les données transmises par l’Arduino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80FDDE-2A9D-4615-99F3-422E6C3E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179" y="1728018"/>
            <a:ext cx="4772691" cy="78115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2615DFF-B534-4AE7-85F0-A8E5C6712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118" y="2921503"/>
            <a:ext cx="5953956" cy="2162477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7C07795-D1ED-45AA-AFCD-6E33B77BD890}"/>
              </a:ext>
            </a:extLst>
          </p:cNvPr>
          <p:cNvCxnSpPr>
            <a:endCxn id="5" idx="0"/>
          </p:cNvCxnSpPr>
          <p:nvPr/>
        </p:nvCxnSpPr>
        <p:spPr>
          <a:xfrm flipH="1">
            <a:off x="8296096" y="2208578"/>
            <a:ext cx="524535" cy="71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597DFA37-80A3-41DE-B91C-913586773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38" y="1728018"/>
            <a:ext cx="3877216" cy="7049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BC94F7D-8EB3-4048-8E50-27937DC80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36" y="2951435"/>
            <a:ext cx="3296110" cy="1800476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A8A4AD9-B5B0-43C9-AA02-DBC74B76CAD0}"/>
              </a:ext>
            </a:extLst>
          </p:cNvPr>
          <p:cNvCxnSpPr>
            <a:cxnSpLocks/>
          </p:cNvCxnSpPr>
          <p:nvPr/>
        </p:nvCxnSpPr>
        <p:spPr>
          <a:xfrm flipH="1">
            <a:off x="2484583" y="2301621"/>
            <a:ext cx="683490" cy="649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C93E71F7-6060-473E-941E-5ACA42D9E78C}"/>
              </a:ext>
            </a:extLst>
          </p:cNvPr>
          <p:cNvSpPr txBox="1"/>
          <p:nvPr/>
        </p:nvSpPr>
        <p:spPr>
          <a:xfrm>
            <a:off x="681496" y="1127054"/>
            <a:ext cx="334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Debug</a:t>
            </a:r>
            <a:r>
              <a:rPr lang="fr-FR" dirty="0"/>
              <a:t> permet d’afficher le </a:t>
            </a:r>
            <a:r>
              <a:rPr lang="fr-FR" dirty="0" err="1"/>
              <a:t>msg.payload</a:t>
            </a:r>
            <a:r>
              <a:rPr lang="fr-FR" dirty="0"/>
              <a:t> en sortie d’un block</a:t>
            </a:r>
          </a:p>
        </p:txBody>
      </p:sp>
    </p:spTree>
    <p:extLst>
      <p:ext uri="{BB962C8B-B14F-4D97-AF65-F5344CB8AC3E}">
        <p14:creationId xmlns:p14="http://schemas.microsoft.com/office/powerpoint/2010/main" val="5740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4252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Affichage de la </a:t>
            </a:r>
            <a:r>
              <a:rPr lang="fr-FR" sz="2800" dirty="0" err="1"/>
              <a:t>témpérature</a:t>
            </a:r>
            <a:endParaRPr lang="fr-FR" sz="28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6C54FBE-8736-4D98-AA4E-9A9C8AFF0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06" y="1546850"/>
            <a:ext cx="4334480" cy="138131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737E71-E0E9-4EE2-A7D5-9F17533C5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25" y="3666836"/>
            <a:ext cx="4174439" cy="1812360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7C490C5-7221-4FB9-AD23-BBB8D24E5070}"/>
              </a:ext>
            </a:extLst>
          </p:cNvPr>
          <p:cNvCxnSpPr/>
          <p:nvPr/>
        </p:nvCxnSpPr>
        <p:spPr>
          <a:xfrm>
            <a:off x="1681018" y="2623127"/>
            <a:ext cx="314037" cy="1043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909B4F55-4855-4000-89B1-290B5A896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224" y="221023"/>
            <a:ext cx="2691184" cy="14321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F8E9BE-D626-4430-BB2C-37A188E27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524" y="4192429"/>
            <a:ext cx="3767052" cy="1812360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3C3266A-49F4-4435-8089-57768CB0E201}"/>
              </a:ext>
            </a:extLst>
          </p:cNvPr>
          <p:cNvCxnSpPr>
            <a:cxnSpLocks/>
          </p:cNvCxnSpPr>
          <p:nvPr/>
        </p:nvCxnSpPr>
        <p:spPr>
          <a:xfrm>
            <a:off x="4932218" y="2623127"/>
            <a:ext cx="1083280" cy="1505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BFC2749-9ACF-4EA8-A2FA-8F240593704F}"/>
              </a:ext>
            </a:extLst>
          </p:cNvPr>
          <p:cNvCxnSpPr>
            <a:cxnSpLocks/>
          </p:cNvCxnSpPr>
          <p:nvPr/>
        </p:nvCxnSpPr>
        <p:spPr>
          <a:xfrm flipV="1">
            <a:off x="4655127" y="1177063"/>
            <a:ext cx="1173018" cy="633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6D227694-16F2-41A5-B778-CE80E16E4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990" y="85821"/>
            <a:ext cx="2535965" cy="373827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6C75D66-FB1A-4527-8D31-95483EF99576}"/>
              </a:ext>
            </a:extLst>
          </p:cNvPr>
          <p:cNvSpPr txBox="1"/>
          <p:nvPr/>
        </p:nvSpPr>
        <p:spPr>
          <a:xfrm>
            <a:off x="6770928" y="1874604"/>
            <a:ext cx="133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configurer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B41ABED0-1EB8-4BD1-81DE-FFB2AA1E25F7}"/>
              </a:ext>
            </a:extLst>
          </p:cNvPr>
          <p:cNvCxnSpPr>
            <a:stCxn id="20" idx="3"/>
          </p:cNvCxnSpPr>
          <p:nvPr/>
        </p:nvCxnSpPr>
        <p:spPr>
          <a:xfrm>
            <a:off x="8106678" y="2059270"/>
            <a:ext cx="695577" cy="178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4C08D8EB-BCF0-472D-A231-593FAB016B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407" y="4090547"/>
            <a:ext cx="3730968" cy="268798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3B2CE40B-308B-406A-AF56-B7CA30DAC08A}"/>
              </a:ext>
            </a:extLst>
          </p:cNvPr>
          <p:cNvSpPr txBox="1"/>
          <p:nvPr/>
        </p:nvSpPr>
        <p:spPr>
          <a:xfrm>
            <a:off x="6423585" y="3747217"/>
            <a:ext cx="133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configurer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056E1F3-9E79-4252-97C8-77A1766AA03E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7759335" y="3931883"/>
            <a:ext cx="408087" cy="248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38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AB9CDF-84DC-4FD4-8F3C-E15FBD268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11" t="16737" r="40354" b="16470"/>
          <a:stretch/>
        </p:blipFill>
        <p:spPr>
          <a:xfrm>
            <a:off x="265616" y="5103075"/>
            <a:ext cx="406460" cy="136711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69F2AF1-62D4-4F71-8F0A-5D6ED06A0A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03" t="43546"/>
          <a:stretch/>
        </p:blipFill>
        <p:spPr>
          <a:xfrm>
            <a:off x="1078617" y="5233761"/>
            <a:ext cx="406459" cy="114274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-18732" y="-41730"/>
            <a:ext cx="2514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Introduction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7E01A9-4B09-4E53-B608-A969A994A975}"/>
              </a:ext>
            </a:extLst>
          </p:cNvPr>
          <p:cNvSpPr txBox="1"/>
          <p:nvPr/>
        </p:nvSpPr>
        <p:spPr>
          <a:xfrm>
            <a:off x="115505" y="623727"/>
            <a:ext cx="83300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But</a:t>
            </a:r>
            <a:r>
              <a:rPr lang="fr-FR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Utilisation d’un </a:t>
            </a:r>
            <a:r>
              <a:rPr lang="fr-FR" dirty="0" err="1"/>
              <a:t>arduino</a:t>
            </a:r>
            <a:r>
              <a:rPr lang="fr-FR" dirty="0"/>
              <a:t> pour récupérer les données mesurées par: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Un capteur de température PT100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Un capteur de lumière « photo – </a:t>
            </a:r>
            <a:r>
              <a:rPr lang="fr-FR" dirty="0" err="1"/>
              <a:t>resistor</a:t>
            </a:r>
            <a:r>
              <a:rPr lang="fr-FR" dirty="0"/>
              <a:t> »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Visualisation des données dans une interface graphique Node-</a:t>
            </a:r>
            <a:r>
              <a:rPr lang="fr-FR" dirty="0" err="1"/>
              <a:t>red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Commande d’un ventilateur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Matériel</a:t>
            </a:r>
            <a:r>
              <a:rPr lang="fr-FR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B050"/>
                </a:solidFill>
              </a:rPr>
              <a:t>Arduino UNO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PT100 « 4 fils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C000"/>
                </a:solidFill>
              </a:rPr>
              <a:t>Carte MAX 31865 (lecture PT100)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B0F0"/>
                </a:solidFill>
              </a:rPr>
              <a:t>Photo-</a:t>
            </a:r>
            <a:r>
              <a:rPr lang="fr-FR" dirty="0" err="1">
                <a:solidFill>
                  <a:srgbClr val="00B0F0"/>
                </a:solidFill>
              </a:rPr>
              <a:t>resistor</a:t>
            </a:r>
            <a:r>
              <a:rPr lang="fr-FR" dirty="0">
                <a:solidFill>
                  <a:srgbClr val="00B0F0"/>
                </a:solidFill>
              </a:rPr>
              <a:t> + </a:t>
            </a:r>
            <a:r>
              <a:rPr lang="fr-FR" dirty="0" err="1">
                <a:solidFill>
                  <a:srgbClr val="00B0F0"/>
                </a:solidFill>
              </a:rPr>
              <a:t>résitance</a:t>
            </a:r>
            <a:r>
              <a:rPr lang="fr-FR" dirty="0">
                <a:solidFill>
                  <a:srgbClr val="00B0F0"/>
                </a:solidFill>
              </a:rPr>
              <a:t> de 1kOhm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DE2AC9"/>
                </a:solidFill>
              </a:rPr>
              <a:t>Ventilateur 5V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Câbles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7030A0"/>
                </a:solidFill>
              </a:rPr>
              <a:t>Structure mécanique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3CE2C55-CB30-4673-91F0-4AE460461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147" y="4910703"/>
            <a:ext cx="1706885" cy="1787295"/>
          </a:xfrm>
          <a:prstGeom prst="rect">
            <a:avLst/>
          </a:prstGeom>
          <a:ln w="28575">
            <a:solidFill>
              <a:srgbClr val="DE2AC9"/>
            </a:solidFill>
          </a:ln>
        </p:spPr>
      </p:pic>
      <p:grpSp>
        <p:nvGrpSpPr>
          <p:cNvPr id="48" name="Groupe 47">
            <a:extLst>
              <a:ext uri="{FF2B5EF4-FFF2-40B4-BE49-F238E27FC236}">
                <a16:creationId xmlns:a16="http://schemas.microsoft.com/office/drawing/2014/main" id="{D03F2E5C-1926-4A94-A385-905F45C9CD13}"/>
              </a:ext>
            </a:extLst>
          </p:cNvPr>
          <p:cNvGrpSpPr/>
          <p:nvPr/>
        </p:nvGrpSpPr>
        <p:grpSpPr>
          <a:xfrm>
            <a:off x="1819593" y="5041571"/>
            <a:ext cx="2380864" cy="1428620"/>
            <a:chOff x="1679384" y="4655199"/>
            <a:chExt cx="2380864" cy="142862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4880D28A-2A9C-4F66-8509-51DA2E1FFFB8}"/>
                </a:ext>
              </a:extLst>
            </p:cNvPr>
            <p:cNvGrpSpPr/>
            <p:nvPr/>
          </p:nvGrpSpPr>
          <p:grpSpPr>
            <a:xfrm>
              <a:off x="1679384" y="4655199"/>
              <a:ext cx="2379979" cy="1428620"/>
              <a:chOff x="2499383" y="3179595"/>
              <a:chExt cx="2902452" cy="1872081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90421A2D-EDE4-40F0-92AB-F6BBDFFCE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9383" y="3179595"/>
                <a:ext cx="2902452" cy="1872081"/>
              </a:xfrm>
              <a:prstGeom prst="rect">
                <a:avLst/>
              </a:prstGeom>
            </p:spPr>
          </p:pic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2CFE9549-9002-4550-83CD-EF9309A146F9}"/>
                  </a:ext>
                </a:extLst>
              </p:cNvPr>
              <p:cNvSpPr txBox="1"/>
              <p:nvPr/>
            </p:nvSpPr>
            <p:spPr>
              <a:xfrm>
                <a:off x="4903774" y="3961781"/>
                <a:ext cx="43473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A7</a:t>
                </a:r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7D34812-3E73-4F38-8266-7F19F0C7DE45}"/>
                </a:ext>
              </a:extLst>
            </p:cNvPr>
            <p:cNvSpPr txBox="1"/>
            <p:nvPr/>
          </p:nvSpPr>
          <p:spPr>
            <a:xfrm>
              <a:off x="3646352" y="5252100"/>
              <a:ext cx="41389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A2</a:t>
              </a:r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EE495B2D-E2E3-42ED-9171-5F767BA1B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810" y="4391195"/>
            <a:ext cx="2407332" cy="168513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EF08358-B6C7-4360-B46D-426224B791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8758" y="526393"/>
            <a:ext cx="4061566" cy="304459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0C00A23-AA69-4A86-998D-59AD3435231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r="17272"/>
          <a:stretch/>
        </p:blipFill>
        <p:spPr>
          <a:xfrm>
            <a:off x="9437617" y="4080019"/>
            <a:ext cx="2149997" cy="2344161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91A6EE3-5FCD-45CB-B290-E91AF99450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5374" y="2316864"/>
            <a:ext cx="2407333" cy="173809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88833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B0C8F805-13F0-41C5-B7FE-F7AB59E0BE42}"/>
              </a:ext>
            </a:extLst>
          </p:cNvPr>
          <p:cNvSpPr txBox="1"/>
          <p:nvPr/>
        </p:nvSpPr>
        <p:spPr>
          <a:xfrm>
            <a:off x="418506" y="886544"/>
            <a:ext cx="389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Similaire à l’affichage de la température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4241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Affichage niveau de lumière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E3D0DC0-C5EC-47EC-9193-21E424A9D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71" y="1695232"/>
            <a:ext cx="3658111" cy="139084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B2F74A5-E04B-42AC-8A1E-DC8935889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39" y="3429000"/>
            <a:ext cx="4610743" cy="2181529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1603BD1-B149-42DA-AB2F-A97E5CE8D5E4}"/>
              </a:ext>
            </a:extLst>
          </p:cNvPr>
          <p:cNvCxnSpPr/>
          <p:nvPr/>
        </p:nvCxnSpPr>
        <p:spPr>
          <a:xfrm flipH="1">
            <a:off x="1662545" y="2946400"/>
            <a:ext cx="127041" cy="48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24CE1D2E-5279-43D4-B8B1-10C66D290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418" y="636509"/>
            <a:ext cx="3324689" cy="1781424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E86BA6E-2379-4875-8D75-AC041E24D003}"/>
              </a:ext>
            </a:extLst>
          </p:cNvPr>
          <p:cNvCxnSpPr>
            <a:endCxn id="8" idx="1"/>
          </p:cNvCxnSpPr>
          <p:nvPr/>
        </p:nvCxnSpPr>
        <p:spPr>
          <a:xfrm flipV="1">
            <a:off x="3916218" y="1527221"/>
            <a:ext cx="2032200" cy="449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38EBCAC8-8924-4C2A-B92F-ED27ECC82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5373" y="3719289"/>
            <a:ext cx="5610221" cy="2514927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890677E-E429-4273-B197-6D13B1490A83}"/>
              </a:ext>
            </a:extLst>
          </p:cNvPr>
          <p:cNvCxnSpPr>
            <a:cxnSpLocks/>
          </p:cNvCxnSpPr>
          <p:nvPr/>
        </p:nvCxnSpPr>
        <p:spPr>
          <a:xfrm>
            <a:off x="4529273" y="2783237"/>
            <a:ext cx="1280400" cy="1068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43874125-CA2A-4278-B567-EA47D3291D44}"/>
              </a:ext>
            </a:extLst>
          </p:cNvPr>
          <p:cNvSpPr txBox="1"/>
          <p:nvPr/>
        </p:nvSpPr>
        <p:spPr>
          <a:xfrm>
            <a:off x="6619881" y="2783237"/>
            <a:ext cx="198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configurer aussi !</a:t>
            </a:r>
          </a:p>
        </p:txBody>
      </p:sp>
    </p:spTree>
    <p:extLst>
      <p:ext uri="{BB962C8B-B14F-4D97-AF65-F5344CB8AC3E}">
        <p14:creationId xmlns:p14="http://schemas.microsoft.com/office/powerpoint/2010/main" val="4780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7D120B-396F-424E-95B4-D0A9D5236077}"/>
              </a:ext>
            </a:extLst>
          </p:cNvPr>
          <p:cNvSpPr txBox="1"/>
          <p:nvPr/>
        </p:nvSpPr>
        <p:spPr>
          <a:xfrm>
            <a:off x="168789" y="780136"/>
            <a:ext cx="401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Lien avec le ON/OFF codé dans </a:t>
            </a:r>
            <a:r>
              <a:rPr lang="fr-FR" dirty="0" err="1"/>
              <a:t>l’arduino</a:t>
            </a:r>
            <a:r>
              <a:rPr lang="fr-FR" dirty="0"/>
              <a:t>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5391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Envoie d’une commande à </a:t>
            </a:r>
            <a:r>
              <a:rPr lang="fr-FR" sz="2800" dirty="0" err="1"/>
              <a:t>l’arduino</a:t>
            </a:r>
            <a:endParaRPr lang="fr-FR" sz="28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15DE689-04C9-40A6-A3F1-74528974AC13}"/>
              </a:ext>
            </a:extLst>
          </p:cNvPr>
          <p:cNvSpPr txBox="1"/>
          <p:nvPr/>
        </p:nvSpPr>
        <p:spPr>
          <a:xfrm>
            <a:off x="168789" y="1361019"/>
            <a:ext cx="2474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Simple texte en input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89A709A0-CCB2-4344-9AE5-EF643852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64" y="1916626"/>
            <a:ext cx="3677163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19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2936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On va plus loin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429978E-1538-47CC-BCBE-698C70276E08}"/>
              </a:ext>
            </a:extLst>
          </p:cNvPr>
          <p:cNvSpPr txBox="1"/>
          <p:nvPr/>
        </p:nvSpPr>
        <p:spPr>
          <a:xfrm>
            <a:off x="199509" y="876041"/>
            <a:ext cx="566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Détection d’un niveau de lumière supérieur à un seuil réglé par l’opérateur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6A5C55-54FA-4BF9-B4E4-5CA0D15D5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004" y="1783073"/>
            <a:ext cx="4420217" cy="193384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13629659-B578-4B68-8C24-1008A8652CA2}"/>
              </a:ext>
            </a:extLst>
          </p:cNvPr>
          <p:cNvSpPr txBox="1"/>
          <p:nvPr/>
        </p:nvSpPr>
        <p:spPr>
          <a:xfrm>
            <a:off x="581389" y="1927712"/>
            <a:ext cx="1805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Utilisation du topic pour comparer 2 </a:t>
            </a:r>
            <a:r>
              <a:rPr lang="fr-FR" dirty="0" err="1"/>
              <a:t>payloads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3D44A3-C2F0-4CA3-8774-792DCFBA6AC4}"/>
              </a:ext>
            </a:extLst>
          </p:cNvPr>
          <p:cNvSpPr txBox="1"/>
          <p:nvPr/>
        </p:nvSpPr>
        <p:spPr>
          <a:xfrm>
            <a:off x="339441" y="3768584"/>
            <a:ext cx="169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Réglage du seuil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4E5DEFB-4E18-4F77-8089-48B97A8320E1}"/>
              </a:ext>
            </a:extLst>
          </p:cNvPr>
          <p:cNvCxnSpPr>
            <a:cxnSpLocks/>
          </p:cNvCxnSpPr>
          <p:nvPr/>
        </p:nvCxnSpPr>
        <p:spPr>
          <a:xfrm flipH="1" flipV="1">
            <a:off x="5868102" y="3716918"/>
            <a:ext cx="736322" cy="4642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BE02421C-5F13-4731-AAC7-8BEF1A29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34" y="4108004"/>
            <a:ext cx="9583487" cy="69542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28ECE47-446C-4881-9643-DAC863DE8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89" y="4919847"/>
            <a:ext cx="3067478" cy="1714739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C91CE76-BFC2-4FA3-9082-049A6787FF85}"/>
              </a:ext>
            </a:extLst>
          </p:cNvPr>
          <p:cNvCxnSpPr/>
          <p:nvPr/>
        </p:nvCxnSpPr>
        <p:spPr>
          <a:xfrm flipH="1">
            <a:off x="3066473" y="4710545"/>
            <a:ext cx="110836" cy="230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E77C52B5-3898-42AB-85B5-C572B8FE2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825" y="244543"/>
            <a:ext cx="3057510" cy="3669011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9168404-4EDE-4B86-B3F0-6D5168CD5D5A}"/>
              </a:ext>
            </a:extLst>
          </p:cNvPr>
          <p:cNvCxnSpPr/>
          <p:nvPr/>
        </p:nvCxnSpPr>
        <p:spPr>
          <a:xfrm flipV="1">
            <a:off x="8193500" y="3876592"/>
            <a:ext cx="258894" cy="345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F8DC7A61-D88C-4C76-AB64-D24FC651E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9825" y="5111529"/>
            <a:ext cx="4263191" cy="1643768"/>
          </a:xfrm>
          <a:prstGeom prst="rect">
            <a:avLst/>
          </a:prstGeom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8086127D-D222-4B20-B6F5-552992F4A850}"/>
              </a:ext>
            </a:extLst>
          </p:cNvPr>
          <p:cNvCxnSpPr/>
          <p:nvPr/>
        </p:nvCxnSpPr>
        <p:spPr>
          <a:xfrm>
            <a:off x="9104375" y="4710545"/>
            <a:ext cx="501443" cy="6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6DB8E35C-5733-4084-A7D7-775533DB2AC8}"/>
              </a:ext>
            </a:extLst>
          </p:cNvPr>
          <p:cNvSpPr txBox="1"/>
          <p:nvPr/>
        </p:nvSpPr>
        <p:spPr>
          <a:xfrm>
            <a:off x="10508835" y="2782669"/>
            <a:ext cx="1101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True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1</a:t>
            </a:r>
          </a:p>
          <a:p>
            <a:r>
              <a:rPr lang="fr-FR" dirty="0">
                <a:sym typeface="Wingdings" panose="05000000000000000000" pitchFamily="2" charset="2"/>
              </a:rPr>
              <a:t>False  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1058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7D120B-396F-424E-95B4-D0A9D5236077}"/>
              </a:ext>
            </a:extLst>
          </p:cNvPr>
          <p:cNvSpPr txBox="1"/>
          <p:nvPr/>
        </p:nvSpPr>
        <p:spPr>
          <a:xfrm>
            <a:off x="36945" y="5399313"/>
            <a:ext cx="4615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Fait suivre </a:t>
            </a:r>
            <a:r>
              <a:rPr lang="fr-FR" dirty="0" err="1"/>
              <a:t>msg.payload</a:t>
            </a:r>
            <a:r>
              <a:rPr lang="fr-FR" dirty="0"/>
              <a:t> que si la valeur change.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2936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On va plus loin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436C791-5261-418B-94E3-100FC9E23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214" y="1458687"/>
            <a:ext cx="4753638" cy="85737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BB5ABE1-24F5-4C09-AD8C-E16FD3786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56" y="2976418"/>
            <a:ext cx="4684472" cy="2241103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25EA2D2-C984-4A05-AA00-7B2A43FE4ABE}"/>
              </a:ext>
            </a:extLst>
          </p:cNvPr>
          <p:cNvCxnSpPr/>
          <p:nvPr/>
        </p:nvCxnSpPr>
        <p:spPr>
          <a:xfrm flipH="1">
            <a:off x="2493818" y="1887372"/>
            <a:ext cx="914400" cy="975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7D700344-832A-4A2A-9530-46FBAD80A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05" y="1372950"/>
            <a:ext cx="2067213" cy="600159"/>
          </a:xfrm>
          <a:prstGeom prst="rect">
            <a:avLst/>
          </a:prstGeom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393BDEB5-A453-45BF-846C-9A7746551E94}"/>
              </a:ext>
            </a:extLst>
          </p:cNvPr>
          <p:cNvSpPr/>
          <p:nvPr/>
        </p:nvSpPr>
        <p:spPr>
          <a:xfrm>
            <a:off x="2576128" y="1640479"/>
            <a:ext cx="543378" cy="65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FF0556B-1E6A-4AEE-9172-322D135C5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743" y="3047824"/>
            <a:ext cx="5096586" cy="466790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67720F9-4665-4D4F-A064-9E8BA0D694A3}"/>
              </a:ext>
            </a:extLst>
          </p:cNvPr>
          <p:cNvCxnSpPr/>
          <p:nvPr/>
        </p:nvCxnSpPr>
        <p:spPr>
          <a:xfrm>
            <a:off x="5264728" y="1887372"/>
            <a:ext cx="1136072" cy="1169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90566F46-B333-4F66-AB43-B4D551194DDC}"/>
              </a:ext>
            </a:extLst>
          </p:cNvPr>
          <p:cNvSpPr txBox="1"/>
          <p:nvPr/>
        </p:nvSpPr>
        <p:spPr>
          <a:xfrm>
            <a:off x="5893743" y="3714441"/>
            <a:ext cx="543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Affichage est ce que le seuil déclenche ou pas le ventilo.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85F6F1E-529F-4A37-9DD9-A233549C0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585" y="298354"/>
            <a:ext cx="4014679" cy="1744082"/>
          </a:xfrm>
          <a:prstGeom prst="rect">
            <a:avLst/>
          </a:prstGeom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7A5EFC1-5BFC-400F-BFF1-3E51E65A12C7}"/>
              </a:ext>
            </a:extLst>
          </p:cNvPr>
          <p:cNvCxnSpPr/>
          <p:nvPr/>
        </p:nvCxnSpPr>
        <p:spPr>
          <a:xfrm flipV="1">
            <a:off x="7803978" y="1458687"/>
            <a:ext cx="360967" cy="214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DEC415FC-449F-4F06-A6C2-FC92F6FF4321}"/>
              </a:ext>
            </a:extLst>
          </p:cNvPr>
          <p:cNvSpPr txBox="1"/>
          <p:nvPr/>
        </p:nvSpPr>
        <p:spPr>
          <a:xfrm>
            <a:off x="8257310" y="2179131"/>
            <a:ext cx="297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Sauvegarde dans une variable</a:t>
            </a:r>
          </a:p>
        </p:txBody>
      </p:sp>
    </p:spTree>
    <p:extLst>
      <p:ext uri="{BB962C8B-B14F-4D97-AF65-F5344CB8AC3E}">
        <p14:creationId xmlns:p14="http://schemas.microsoft.com/office/powerpoint/2010/main" val="3078369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2936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On va plus loin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25EA2D2-C984-4A05-AA00-7B2A43FE4ABE}"/>
              </a:ext>
            </a:extLst>
          </p:cNvPr>
          <p:cNvCxnSpPr>
            <a:cxnSpLocks/>
          </p:cNvCxnSpPr>
          <p:nvPr/>
        </p:nvCxnSpPr>
        <p:spPr>
          <a:xfrm flipH="1">
            <a:off x="840508" y="2358426"/>
            <a:ext cx="775855" cy="1317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DEC415FC-449F-4F06-A6C2-FC92F6FF4321}"/>
              </a:ext>
            </a:extLst>
          </p:cNvPr>
          <p:cNvSpPr txBox="1"/>
          <p:nvPr/>
        </p:nvSpPr>
        <p:spPr>
          <a:xfrm>
            <a:off x="7389091" y="3863170"/>
            <a:ext cx="297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Sauvegarde dans une variable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D8B8C16-C5F0-4F5D-B012-35C479347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86" y="1873375"/>
            <a:ext cx="4296375" cy="47631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E84226E-D8A6-4496-8DDB-268FDA6D3CF9}"/>
              </a:ext>
            </a:extLst>
          </p:cNvPr>
          <p:cNvSpPr txBox="1"/>
          <p:nvPr/>
        </p:nvSpPr>
        <p:spPr>
          <a:xfrm>
            <a:off x="961795" y="1363662"/>
            <a:ext cx="269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ON/OFF du ventilo manuel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876590C-7AFB-4961-9223-275B8C038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68" y="3752273"/>
            <a:ext cx="5220429" cy="54300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907765A-6E5D-4129-AB49-F23CB2971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277" y="1323059"/>
            <a:ext cx="4686954" cy="2429214"/>
          </a:xfrm>
          <a:prstGeom prst="rect">
            <a:avLst/>
          </a:prstGeom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7A5EFC1-5BFC-400F-BFF1-3E51E65A12C7}"/>
              </a:ext>
            </a:extLst>
          </p:cNvPr>
          <p:cNvCxnSpPr>
            <a:cxnSpLocks/>
          </p:cNvCxnSpPr>
          <p:nvPr/>
        </p:nvCxnSpPr>
        <p:spPr>
          <a:xfrm flipV="1">
            <a:off x="4756672" y="2179781"/>
            <a:ext cx="180114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095EC1F3-2A57-4571-8FB7-512EE7ADFEF4}"/>
              </a:ext>
            </a:extLst>
          </p:cNvPr>
          <p:cNvSpPr txBox="1"/>
          <p:nvPr/>
        </p:nvSpPr>
        <p:spPr>
          <a:xfrm>
            <a:off x="840508" y="4429202"/>
            <a:ext cx="245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Affichage sur </a:t>
            </a:r>
            <a:r>
              <a:rPr lang="fr-FR" dirty="0" err="1"/>
              <a:t>dashboard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7300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2936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On va plus loin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95EC1F3-2A57-4571-8FB7-512EE7ADFEF4}"/>
              </a:ext>
            </a:extLst>
          </p:cNvPr>
          <p:cNvSpPr txBox="1"/>
          <p:nvPr/>
        </p:nvSpPr>
        <p:spPr>
          <a:xfrm>
            <a:off x="388490" y="4674680"/>
            <a:ext cx="363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Action répétée toutes les 2 secondes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3A7362B-788C-435C-AB0F-88ED5CD3E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124" y="1370643"/>
            <a:ext cx="5468113" cy="116221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CB44DCE-5695-4EEC-B0DD-D5FFF568F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90" y="3330071"/>
            <a:ext cx="4229690" cy="990738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76AB8F5A-2C80-47D4-BDCC-D3DA45451E5E}"/>
              </a:ext>
            </a:extLst>
          </p:cNvPr>
          <p:cNvCxnSpPr/>
          <p:nvPr/>
        </p:nvCxnSpPr>
        <p:spPr>
          <a:xfrm flipH="1">
            <a:off x="1884124" y="1951749"/>
            <a:ext cx="840603" cy="13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A1B8C0D9-CC80-480C-8BFF-FCB1EB784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582" y="3005860"/>
            <a:ext cx="4846408" cy="3706971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DE1C731-880C-4828-8CA0-122DD98F87DB}"/>
              </a:ext>
            </a:extLst>
          </p:cNvPr>
          <p:cNvCxnSpPr/>
          <p:nvPr/>
        </p:nvCxnSpPr>
        <p:spPr>
          <a:xfrm>
            <a:off x="4508731" y="1951749"/>
            <a:ext cx="979722" cy="957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47239AB0-589B-4DD0-B064-B8B1C65F6F76}"/>
              </a:ext>
            </a:extLst>
          </p:cNvPr>
          <p:cNvSpPr txBox="1"/>
          <p:nvPr/>
        </p:nvSpPr>
        <p:spPr>
          <a:xfrm>
            <a:off x="9870990" y="3723840"/>
            <a:ext cx="2228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Utilisation des 2 variables pour faire un « ou » des deux.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C610086-F4B8-4A21-A6EF-32B41C41C75C}"/>
              </a:ext>
            </a:extLst>
          </p:cNvPr>
          <p:cNvSpPr txBox="1"/>
          <p:nvPr/>
        </p:nvSpPr>
        <p:spPr>
          <a:xfrm>
            <a:off x="7959063" y="1028419"/>
            <a:ext cx="1452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Envoi de la commande à l’Arduino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662EF36-950A-4CDF-AA81-939837210AF6}"/>
              </a:ext>
            </a:extLst>
          </p:cNvPr>
          <p:cNvCxnSpPr>
            <a:endCxn id="19" idx="1"/>
          </p:cNvCxnSpPr>
          <p:nvPr/>
        </p:nvCxnSpPr>
        <p:spPr>
          <a:xfrm flipV="1">
            <a:off x="7084291" y="1490084"/>
            <a:ext cx="874772" cy="190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31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33D6619-67C0-413F-B691-474FDFB67100}"/>
              </a:ext>
            </a:extLst>
          </p:cNvPr>
          <p:cNvSpPr txBox="1"/>
          <p:nvPr/>
        </p:nvSpPr>
        <p:spPr>
          <a:xfrm>
            <a:off x="175678" y="138570"/>
            <a:ext cx="1773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DashBoard</a:t>
            </a:r>
            <a:endParaRPr lang="fr-FR" sz="28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52E4CAE-BD6A-4CD5-AC68-354032678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78" y="904686"/>
            <a:ext cx="11453091" cy="519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3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BA6E780-6A00-496B-9BD1-7873250C3A72}"/>
              </a:ext>
            </a:extLst>
          </p:cNvPr>
          <p:cNvSpPr txBox="1"/>
          <p:nvPr/>
        </p:nvSpPr>
        <p:spPr>
          <a:xfrm>
            <a:off x="260218" y="4100299"/>
            <a:ext cx="87971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Comment faire pour avoir une LED allumée sur le </a:t>
            </a:r>
            <a:r>
              <a:rPr lang="fr-FR" dirty="0" err="1"/>
              <a:t>dashboard</a:t>
            </a:r>
            <a:r>
              <a:rPr lang="fr-FR" dirty="0"/>
              <a:t> quand le seuil est dépassé 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Avez-vous trouvé comment faire un graphique plus grand que 5 de côté ?</a:t>
            </a:r>
          </a:p>
          <a:p>
            <a:pPr>
              <a:spcBef>
                <a:spcPts val="600"/>
              </a:spcBef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D9D17B-69FC-400F-B982-DA0DD8B00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8" y="126231"/>
            <a:ext cx="6559296" cy="36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8C50EF6-29A6-4D20-9A96-40DA08031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050" y="1024314"/>
            <a:ext cx="3761362" cy="205667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46292B-99A5-47DB-8F31-44DCB79555D3}"/>
              </a:ext>
            </a:extLst>
          </p:cNvPr>
          <p:cNvSpPr txBox="1"/>
          <p:nvPr/>
        </p:nvSpPr>
        <p:spPr>
          <a:xfrm>
            <a:off x="2792326" y="449873"/>
            <a:ext cx="553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Rajout d’une fonction pour détecter un niveau trop élevé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4AB63C3-5C69-46B8-A398-A8725D176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090" y="3431750"/>
            <a:ext cx="4105802" cy="29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870EDA-6680-4BD6-9E03-EAAC15DA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 D’APPLICATION AU CPPM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2F05D7-1983-4B73-BF75-A9A8B27C9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92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0" y="-31553"/>
            <a:ext cx="268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Arduino UNO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7E01A9-4B09-4E53-B608-A969A994A975}"/>
              </a:ext>
            </a:extLst>
          </p:cNvPr>
          <p:cNvSpPr txBox="1"/>
          <p:nvPr/>
        </p:nvSpPr>
        <p:spPr>
          <a:xfrm>
            <a:off x="169935" y="812124"/>
            <a:ext cx="4675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Carte microcontrôleur ATmega328P.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14 pins I/O digital, 6 pins </a:t>
            </a:r>
            <a:r>
              <a:rPr lang="fr-FR" dirty="0" err="1"/>
              <a:t>analog</a:t>
            </a:r>
            <a:r>
              <a:rPr lang="fr-FR" dirty="0"/>
              <a:t>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Connection USB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Produit 5V et 3.3V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Communications I2C et </a:t>
            </a:r>
            <a:r>
              <a:rPr lang="fr-FR" b="1" dirty="0">
                <a:solidFill>
                  <a:srgbClr val="FF0000"/>
                </a:solidFill>
              </a:rPr>
              <a:t>SPI </a:t>
            </a:r>
            <a:r>
              <a:rPr lang="fr-FR" dirty="0"/>
              <a:t>disponibles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BCB5E46-AF8D-4CA6-B604-859855C72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51" y="3106449"/>
            <a:ext cx="3921269" cy="29394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DD8294-DB89-4F9F-9E38-C9014A923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148" y="-31553"/>
            <a:ext cx="749285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BAC59B-74F3-46E0-A3AD-814702420711}"/>
              </a:ext>
            </a:extLst>
          </p:cNvPr>
          <p:cNvSpPr/>
          <p:nvPr/>
        </p:nvSpPr>
        <p:spPr>
          <a:xfrm>
            <a:off x="9541164" y="2198255"/>
            <a:ext cx="258618" cy="7481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94449A-BF82-4ED1-BD84-320A9D5D68E4}"/>
              </a:ext>
            </a:extLst>
          </p:cNvPr>
          <p:cNvSpPr/>
          <p:nvPr/>
        </p:nvSpPr>
        <p:spPr>
          <a:xfrm>
            <a:off x="9527310" y="3106449"/>
            <a:ext cx="258618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0C8807-957D-4C46-AD1E-D3545BF07F07}"/>
              </a:ext>
            </a:extLst>
          </p:cNvPr>
          <p:cNvSpPr/>
          <p:nvPr/>
        </p:nvSpPr>
        <p:spPr>
          <a:xfrm>
            <a:off x="9550400" y="3646777"/>
            <a:ext cx="258618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622F09-F548-416E-BC6E-574C69C213A3}"/>
              </a:ext>
            </a:extLst>
          </p:cNvPr>
          <p:cNvSpPr/>
          <p:nvPr/>
        </p:nvSpPr>
        <p:spPr>
          <a:xfrm>
            <a:off x="6627910" y="2891700"/>
            <a:ext cx="258618" cy="2978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54EE2D-71CB-4075-B38B-EDC2A8E8A9CA}"/>
              </a:ext>
            </a:extLst>
          </p:cNvPr>
          <p:cNvSpPr/>
          <p:nvPr/>
        </p:nvSpPr>
        <p:spPr>
          <a:xfrm>
            <a:off x="6609437" y="3960812"/>
            <a:ext cx="258618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1A1D32-466C-42B9-A56A-8EE95C66034D}"/>
              </a:ext>
            </a:extLst>
          </p:cNvPr>
          <p:cNvSpPr/>
          <p:nvPr/>
        </p:nvSpPr>
        <p:spPr>
          <a:xfrm>
            <a:off x="11469926" y="2143555"/>
            <a:ext cx="629710" cy="876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190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re 1">
            <a:extLst>
              <a:ext uri="{FF2B5EF4-FFF2-40B4-BE49-F238E27FC236}">
                <a16:creationId xmlns:a16="http://schemas.microsoft.com/office/drawing/2014/main" id="{9F880819-634B-455E-95C1-432D4CB6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8"/>
            <a:ext cx="10515600" cy="771525"/>
          </a:xfrm>
        </p:spPr>
        <p:txBody>
          <a:bodyPr>
            <a:normAutofit/>
          </a:bodyPr>
          <a:lstStyle/>
          <a:p>
            <a:r>
              <a:rPr lang="fr-FR" sz="4000" dirty="0"/>
              <a:t>Système de test Modules/</a:t>
            </a:r>
            <a:r>
              <a:rPr lang="fr-FR" sz="4000" dirty="0" err="1"/>
              <a:t>Cells</a:t>
            </a:r>
            <a:r>
              <a:rPr lang="fr-FR" sz="4000" dirty="0"/>
              <a:t> </a:t>
            </a:r>
            <a:r>
              <a:rPr lang="fr-FR" sz="4000" dirty="0" err="1"/>
              <a:t>loaded</a:t>
            </a:r>
            <a:endParaRPr lang="en-US" sz="4000" dirty="0"/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8DC119E0-8C06-470F-ADEB-5114AAE5D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57" y="1175789"/>
            <a:ext cx="3751941" cy="5002589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F03F97BA-6597-496F-8208-F668F9E14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2" y="763898"/>
            <a:ext cx="4005517" cy="3004138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E92DAF33-C1F5-4AC7-8EEB-FB88A30CA95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3452" y="3924897"/>
            <a:ext cx="6393457" cy="2735057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B6BB27AE-A822-4F45-AD8D-336C3E9550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93" t="11778" b="20584"/>
          <a:stretch/>
        </p:blipFill>
        <p:spPr>
          <a:xfrm>
            <a:off x="4232321" y="763897"/>
            <a:ext cx="4005517" cy="29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01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2ABE4E6E-E6A0-4293-A55F-C1B5C8909335}"/>
              </a:ext>
            </a:extLst>
          </p:cNvPr>
          <p:cNvGrpSpPr/>
          <p:nvPr/>
        </p:nvGrpSpPr>
        <p:grpSpPr>
          <a:xfrm>
            <a:off x="4770447" y="3426611"/>
            <a:ext cx="3019430" cy="2151495"/>
            <a:chOff x="5224516" y="2106449"/>
            <a:chExt cx="3019430" cy="215149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DBE1357-66B7-4F51-A02A-9D38F7390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4516" y="2106449"/>
              <a:ext cx="3019430" cy="215149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D8C04AE-00EE-4592-B8B8-7253F170F409}"/>
                </a:ext>
              </a:extLst>
            </p:cNvPr>
            <p:cNvSpPr txBox="1"/>
            <p:nvPr/>
          </p:nvSpPr>
          <p:spPr>
            <a:xfrm>
              <a:off x="5224516" y="2106449"/>
              <a:ext cx="999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Cold Box</a:t>
              </a:r>
            </a:p>
          </p:txBody>
        </p:sp>
      </p:grpSp>
      <p:sp>
        <p:nvSpPr>
          <p:cNvPr id="7" name="Cube 6">
            <a:extLst>
              <a:ext uri="{FF2B5EF4-FFF2-40B4-BE49-F238E27FC236}">
                <a16:creationId xmlns:a16="http://schemas.microsoft.com/office/drawing/2014/main" id="{3CB7641A-E7CE-4F2A-82A0-798F65D12FDB}"/>
              </a:ext>
            </a:extLst>
          </p:cNvPr>
          <p:cNvSpPr/>
          <p:nvPr/>
        </p:nvSpPr>
        <p:spPr>
          <a:xfrm>
            <a:off x="9441672" y="3322770"/>
            <a:ext cx="612476" cy="854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11DBA3-8EEA-4501-A327-3A5848D4E05E}"/>
              </a:ext>
            </a:extLst>
          </p:cNvPr>
          <p:cNvSpPr txBox="1"/>
          <p:nvPr/>
        </p:nvSpPr>
        <p:spPr>
          <a:xfrm>
            <a:off x="10054148" y="3426611"/>
            <a:ext cx="159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Cooling</a:t>
            </a:r>
            <a:r>
              <a:rPr lang="fr-FR" dirty="0"/>
              <a:t> system</a:t>
            </a:r>
          </a:p>
          <a:p>
            <a:r>
              <a:rPr lang="fr-FR" dirty="0"/>
              <a:t>(e.g: chiller)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0AB7BC19-FBC7-449D-B4E1-9ED6C1C7D0D5}"/>
              </a:ext>
            </a:extLst>
          </p:cNvPr>
          <p:cNvSpPr/>
          <p:nvPr/>
        </p:nvSpPr>
        <p:spPr>
          <a:xfrm>
            <a:off x="9018978" y="4704911"/>
            <a:ext cx="612476" cy="854015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180818-8CBC-438D-8007-0BB7246B5BDB}"/>
              </a:ext>
            </a:extLst>
          </p:cNvPr>
          <p:cNvSpPr txBox="1"/>
          <p:nvPr/>
        </p:nvSpPr>
        <p:spPr>
          <a:xfrm>
            <a:off x="9637384" y="4896635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Vacuum </a:t>
            </a:r>
            <a:r>
              <a:rPr lang="fr-FR" dirty="0" err="1"/>
              <a:t>pump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DC88D6-1504-4608-856C-D80BC0BDEB40}"/>
              </a:ext>
            </a:extLst>
          </p:cNvPr>
          <p:cNvSpPr/>
          <p:nvPr/>
        </p:nvSpPr>
        <p:spPr>
          <a:xfrm>
            <a:off x="1686666" y="3740990"/>
            <a:ext cx="1431987" cy="3319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LV PSU (4 </a:t>
            </a:r>
            <a:r>
              <a:rPr lang="fr-FR" dirty="0" err="1"/>
              <a:t>ch</a:t>
            </a:r>
            <a:r>
              <a:rPr lang="fr-FR" dirty="0"/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8E6E36-B9AB-4C28-A3A4-4EF96169B07E}"/>
              </a:ext>
            </a:extLst>
          </p:cNvPr>
          <p:cNvSpPr/>
          <p:nvPr/>
        </p:nvSpPr>
        <p:spPr>
          <a:xfrm>
            <a:off x="1591994" y="4421224"/>
            <a:ext cx="1526659" cy="3319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HV PSU (4 </a:t>
            </a:r>
            <a:r>
              <a:rPr lang="fr-FR" dirty="0" err="1"/>
              <a:t>ch</a:t>
            </a:r>
            <a:r>
              <a:rPr lang="fr-FR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F286E-8DD2-4F5B-865B-EA372C046738}"/>
              </a:ext>
            </a:extLst>
          </p:cNvPr>
          <p:cNvSpPr/>
          <p:nvPr/>
        </p:nvSpPr>
        <p:spPr>
          <a:xfrm>
            <a:off x="859896" y="5104442"/>
            <a:ext cx="225875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Peltier PSU (4 x 2 </a:t>
            </a:r>
            <a:r>
              <a:rPr lang="fr-FR" dirty="0" err="1"/>
              <a:t>ch</a:t>
            </a:r>
            <a:r>
              <a:rPr lang="fr-FR" dirty="0"/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54AE82-0EF7-4F76-9C58-D1FAC40A8C2A}"/>
              </a:ext>
            </a:extLst>
          </p:cNvPr>
          <p:cNvSpPr/>
          <p:nvPr/>
        </p:nvSpPr>
        <p:spPr>
          <a:xfrm>
            <a:off x="4857963" y="6303211"/>
            <a:ext cx="2004206" cy="3319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ElectroValves</a:t>
            </a:r>
            <a:r>
              <a:rPr lang="fr-FR" dirty="0"/>
              <a:t> PSU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3C2948-D4C1-4268-9308-AACE1FC01F63}"/>
              </a:ext>
            </a:extLst>
          </p:cNvPr>
          <p:cNvSpPr/>
          <p:nvPr/>
        </p:nvSpPr>
        <p:spPr>
          <a:xfrm>
            <a:off x="4444206" y="1776605"/>
            <a:ext cx="1651794" cy="7073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Microcontroller</a:t>
            </a:r>
            <a:r>
              <a:rPr lang="fr-FR" dirty="0"/>
              <a:t> </a:t>
            </a:r>
            <a:r>
              <a:rPr lang="fr-FR" dirty="0" err="1"/>
              <a:t>board</a:t>
            </a:r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17A7D4-44EE-4E7B-981C-B7FC4320E88A}"/>
              </a:ext>
            </a:extLst>
          </p:cNvPr>
          <p:cNvSpPr/>
          <p:nvPr/>
        </p:nvSpPr>
        <p:spPr>
          <a:xfrm>
            <a:off x="2562357" y="2614232"/>
            <a:ext cx="1590100" cy="48468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Relay </a:t>
            </a:r>
            <a:r>
              <a:rPr lang="fr-FR" dirty="0" err="1"/>
              <a:t>board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A656D27-9988-48C6-8A6E-4DC10641A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62" y="972192"/>
            <a:ext cx="1511112" cy="11580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3C84159-C78E-46C1-9074-A2FC344FD477}"/>
              </a:ext>
            </a:extLst>
          </p:cNvPr>
          <p:cNvSpPr txBox="1"/>
          <p:nvPr/>
        </p:nvSpPr>
        <p:spPr>
          <a:xfrm>
            <a:off x="2133207" y="708072"/>
            <a:ext cx="565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Interlock (web interface: Node-</a:t>
            </a:r>
            <a:r>
              <a:rPr lang="fr-FR" dirty="0" err="1"/>
              <a:t>red</a:t>
            </a:r>
            <a:r>
              <a:rPr lang="fr-FR" dirty="0"/>
              <a:t>, </a:t>
            </a:r>
            <a:r>
              <a:rPr lang="fr-FR" dirty="0" err="1"/>
              <a:t>Influxdb</a:t>
            </a:r>
            <a:r>
              <a:rPr lang="fr-FR" dirty="0"/>
              <a:t>, </a:t>
            </a:r>
            <a:r>
              <a:rPr lang="fr-FR" dirty="0" err="1"/>
              <a:t>grafana</a:t>
            </a:r>
            <a:r>
              <a:rPr lang="fr-FR" dirty="0"/>
              <a:t>) and slow control (software </a:t>
            </a:r>
            <a:r>
              <a:rPr lang="fr-FR" dirty="0" err="1"/>
              <a:t>with</a:t>
            </a:r>
            <a:r>
              <a:rPr lang="fr-FR" dirty="0"/>
              <a:t> GUI)</a:t>
            </a:r>
          </a:p>
        </p:txBody>
      </p: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F9B482C4-7113-4A17-9FC1-FF4B27091F83}"/>
              </a:ext>
            </a:extLst>
          </p:cNvPr>
          <p:cNvCxnSpPr>
            <a:cxnSpLocks/>
          </p:cNvCxnSpPr>
          <p:nvPr/>
        </p:nvCxnSpPr>
        <p:spPr>
          <a:xfrm>
            <a:off x="1863306" y="1610629"/>
            <a:ext cx="2580900" cy="364817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38B4FCA-5804-4515-BD55-A58816289B8C}"/>
              </a:ext>
            </a:extLst>
          </p:cNvPr>
          <p:cNvCxnSpPr>
            <a:cxnSpLocks/>
          </p:cNvCxnSpPr>
          <p:nvPr/>
        </p:nvCxnSpPr>
        <p:spPr>
          <a:xfrm flipH="1">
            <a:off x="3605842" y="2200811"/>
            <a:ext cx="838364" cy="413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 : en arc 25">
            <a:extLst>
              <a:ext uri="{FF2B5EF4-FFF2-40B4-BE49-F238E27FC236}">
                <a16:creationId xmlns:a16="http://schemas.microsoft.com/office/drawing/2014/main" id="{C6F217E3-0330-480D-833D-A55EACCFB45A}"/>
              </a:ext>
            </a:extLst>
          </p:cNvPr>
          <p:cNvCxnSpPr>
            <a:cxnSpLocks/>
            <a:stCxn id="16" idx="1"/>
            <a:endCxn id="11" idx="1"/>
          </p:cNvCxnSpPr>
          <p:nvPr/>
        </p:nvCxnSpPr>
        <p:spPr>
          <a:xfrm rot="10800000" flipV="1">
            <a:off x="1686667" y="2856572"/>
            <a:ext cx="875691" cy="1050393"/>
          </a:xfrm>
          <a:prstGeom prst="curvedConnector3">
            <a:avLst>
              <a:gd name="adj1" fmla="val 126105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 : en arc 26">
            <a:extLst>
              <a:ext uri="{FF2B5EF4-FFF2-40B4-BE49-F238E27FC236}">
                <a16:creationId xmlns:a16="http://schemas.microsoft.com/office/drawing/2014/main" id="{C0A6EC4B-4F38-41A7-87D1-B5E63B805DBF}"/>
              </a:ext>
            </a:extLst>
          </p:cNvPr>
          <p:cNvCxnSpPr>
            <a:cxnSpLocks/>
            <a:stCxn id="16" idx="1"/>
            <a:endCxn id="12" idx="1"/>
          </p:cNvCxnSpPr>
          <p:nvPr/>
        </p:nvCxnSpPr>
        <p:spPr>
          <a:xfrm rot="10800000" flipV="1">
            <a:off x="1591995" y="2856573"/>
            <a:ext cx="970363" cy="1730628"/>
          </a:xfrm>
          <a:prstGeom prst="curvedConnector3">
            <a:avLst>
              <a:gd name="adj1" fmla="val 182231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 : en arc 30">
            <a:extLst>
              <a:ext uri="{FF2B5EF4-FFF2-40B4-BE49-F238E27FC236}">
                <a16:creationId xmlns:a16="http://schemas.microsoft.com/office/drawing/2014/main" id="{10CAFE05-F7E9-4720-8415-7D5F118913B2}"/>
              </a:ext>
            </a:extLst>
          </p:cNvPr>
          <p:cNvCxnSpPr>
            <a:cxnSpLocks/>
            <a:stCxn id="16" idx="1"/>
            <a:endCxn id="13" idx="1"/>
          </p:cNvCxnSpPr>
          <p:nvPr/>
        </p:nvCxnSpPr>
        <p:spPr>
          <a:xfrm rot="10800000" flipV="1">
            <a:off x="859897" y="2856572"/>
            <a:ext cx="1702461" cy="2432535"/>
          </a:xfrm>
          <a:prstGeom prst="curvedConnector3">
            <a:avLst>
              <a:gd name="adj1" fmla="val 137243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BFDBCEC8-5D0E-4E39-BF9A-EFFE3FE3FC38}"/>
              </a:ext>
            </a:extLst>
          </p:cNvPr>
          <p:cNvCxnSpPr/>
          <p:nvPr/>
        </p:nvCxnSpPr>
        <p:spPr>
          <a:xfrm>
            <a:off x="621102" y="2130288"/>
            <a:ext cx="0" cy="32784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5C989DEA-8671-452D-A828-FE8E1A4E7D05}"/>
              </a:ext>
            </a:extLst>
          </p:cNvPr>
          <p:cNvCxnSpPr/>
          <p:nvPr/>
        </p:nvCxnSpPr>
        <p:spPr>
          <a:xfrm>
            <a:off x="621101" y="5404765"/>
            <a:ext cx="25604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11AE29D5-FBFF-4286-BE3C-FAAE849FA336}"/>
              </a:ext>
            </a:extLst>
          </p:cNvPr>
          <p:cNvCxnSpPr>
            <a:cxnSpLocks/>
          </p:cNvCxnSpPr>
          <p:nvPr/>
        </p:nvCxnSpPr>
        <p:spPr>
          <a:xfrm>
            <a:off x="621101" y="4690717"/>
            <a:ext cx="970893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77B2B792-8DAC-42B1-AA37-3D1267296602}"/>
              </a:ext>
            </a:extLst>
          </p:cNvPr>
          <p:cNvCxnSpPr>
            <a:cxnSpLocks/>
          </p:cNvCxnSpPr>
          <p:nvPr/>
        </p:nvCxnSpPr>
        <p:spPr>
          <a:xfrm>
            <a:off x="621101" y="3993227"/>
            <a:ext cx="106556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04B77394-DD28-4B95-90F2-59FE28FCA147}"/>
              </a:ext>
            </a:extLst>
          </p:cNvPr>
          <p:cNvSpPr txBox="1"/>
          <p:nvPr/>
        </p:nvSpPr>
        <p:spPr>
          <a:xfrm>
            <a:off x="148731" y="2269021"/>
            <a:ext cx="188769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Slow control </a:t>
            </a:r>
            <a:r>
              <a:rPr lang="fr-FR" sz="1200" dirty="0" err="1">
                <a:solidFill>
                  <a:srgbClr val="FF0000"/>
                </a:solidFill>
              </a:rPr>
              <a:t>softw</a:t>
            </a:r>
            <a:r>
              <a:rPr lang="fr-FR" sz="1200" dirty="0">
                <a:solidFill>
                  <a:srgbClr val="FF0000"/>
                </a:solidFill>
              </a:rPr>
              <a:t> ON/OFF</a:t>
            </a:r>
          </a:p>
          <a:p>
            <a:r>
              <a:rPr lang="fr-FR" sz="1200" dirty="0">
                <a:solidFill>
                  <a:srgbClr val="FF0000"/>
                </a:solidFill>
              </a:rPr>
              <a:t>Voltage setting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CDAD75E-4396-40B7-A779-C7FE9123235F}"/>
              </a:ext>
            </a:extLst>
          </p:cNvPr>
          <p:cNvSpPr txBox="1"/>
          <p:nvPr/>
        </p:nvSpPr>
        <p:spPr>
          <a:xfrm>
            <a:off x="809490" y="3051357"/>
            <a:ext cx="1705532" cy="2769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Interlock </a:t>
            </a:r>
            <a:r>
              <a:rPr lang="fr-FR" sz="1200" dirty="0" err="1">
                <a:solidFill>
                  <a:srgbClr val="0070C0"/>
                </a:solidFill>
              </a:rPr>
              <a:t>hardw</a:t>
            </a:r>
            <a:r>
              <a:rPr lang="fr-FR" sz="1200" dirty="0">
                <a:solidFill>
                  <a:srgbClr val="0070C0"/>
                </a:solidFill>
              </a:rPr>
              <a:t> ON/OFF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7E057DD-1781-4852-A170-955A069533B5}"/>
              </a:ext>
            </a:extLst>
          </p:cNvPr>
          <p:cNvSpPr txBox="1"/>
          <p:nvPr/>
        </p:nvSpPr>
        <p:spPr>
          <a:xfrm>
            <a:off x="2611241" y="1404846"/>
            <a:ext cx="141673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Commands</a:t>
            </a:r>
            <a:r>
              <a:rPr lang="fr-FR" sz="1400" dirty="0">
                <a:solidFill>
                  <a:srgbClr val="0070C0"/>
                </a:solidFill>
              </a:rPr>
              <a:t>/Data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58945CD7-2332-4BCF-B5C2-A3027A6985E8}"/>
              </a:ext>
            </a:extLst>
          </p:cNvPr>
          <p:cNvCxnSpPr>
            <a:stCxn id="11" idx="3"/>
          </p:cNvCxnSpPr>
          <p:nvPr/>
        </p:nvCxnSpPr>
        <p:spPr>
          <a:xfrm>
            <a:off x="3118653" y="3906966"/>
            <a:ext cx="16517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EF61A78B-80DC-4214-AC5D-8605211A284A}"/>
              </a:ext>
            </a:extLst>
          </p:cNvPr>
          <p:cNvCxnSpPr>
            <a:cxnSpLocks/>
          </p:cNvCxnSpPr>
          <p:nvPr/>
        </p:nvCxnSpPr>
        <p:spPr>
          <a:xfrm flipV="1">
            <a:off x="5689325" y="5578106"/>
            <a:ext cx="0" cy="7144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9D59EF78-0AF0-421E-A100-FCD89152D7B1}"/>
              </a:ext>
            </a:extLst>
          </p:cNvPr>
          <p:cNvCxnSpPr/>
          <p:nvPr/>
        </p:nvCxnSpPr>
        <p:spPr>
          <a:xfrm>
            <a:off x="3118653" y="5289107"/>
            <a:ext cx="16517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336EFBD1-7CAC-4617-8298-E7E728D8EBD6}"/>
              </a:ext>
            </a:extLst>
          </p:cNvPr>
          <p:cNvSpPr txBox="1"/>
          <p:nvPr/>
        </p:nvSpPr>
        <p:spPr>
          <a:xfrm>
            <a:off x="3338031" y="3611277"/>
            <a:ext cx="8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Cells</a:t>
            </a:r>
            <a:r>
              <a:rPr lang="fr-FR" dirty="0"/>
              <a:t> LV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8DF14AEB-A538-44D5-81F4-E4B31589346F}"/>
              </a:ext>
            </a:extLst>
          </p:cNvPr>
          <p:cNvSpPr txBox="1"/>
          <p:nvPr/>
        </p:nvSpPr>
        <p:spPr>
          <a:xfrm>
            <a:off x="3287381" y="4270856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Cells</a:t>
            </a:r>
            <a:r>
              <a:rPr lang="fr-FR" dirty="0"/>
              <a:t> HV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EC7EA72B-65C9-49A0-942E-52A1123D5CB1}"/>
              </a:ext>
            </a:extLst>
          </p:cNvPr>
          <p:cNvSpPr txBox="1"/>
          <p:nvPr/>
        </p:nvSpPr>
        <p:spPr>
          <a:xfrm>
            <a:off x="3235109" y="4996231"/>
            <a:ext cx="141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Peltier config</a:t>
            </a:r>
          </a:p>
        </p:txBody>
      </p:sp>
      <p:sp>
        <p:nvSpPr>
          <p:cNvPr id="59" name="Flèche : droite 58">
            <a:extLst>
              <a:ext uri="{FF2B5EF4-FFF2-40B4-BE49-F238E27FC236}">
                <a16:creationId xmlns:a16="http://schemas.microsoft.com/office/drawing/2014/main" id="{4F998246-5CEC-4FA1-86B1-039887E84B5B}"/>
              </a:ext>
            </a:extLst>
          </p:cNvPr>
          <p:cNvSpPr/>
          <p:nvPr/>
        </p:nvSpPr>
        <p:spPr>
          <a:xfrm rot="10800000">
            <a:off x="7812467" y="3787095"/>
            <a:ext cx="1629204" cy="193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D1922BB-2D8E-407E-8149-ABA572118B60}"/>
              </a:ext>
            </a:extLst>
          </p:cNvPr>
          <p:cNvSpPr txBox="1"/>
          <p:nvPr/>
        </p:nvSpPr>
        <p:spPr>
          <a:xfrm>
            <a:off x="7859750" y="3500834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Cooling</a:t>
            </a:r>
            <a:r>
              <a:rPr lang="fr-FR" dirty="0"/>
              <a:t> </a:t>
            </a:r>
            <a:r>
              <a:rPr lang="fr-FR" dirty="0" err="1"/>
              <a:t>liquid</a:t>
            </a:r>
            <a:endParaRPr lang="fr-FR" dirty="0"/>
          </a:p>
        </p:txBody>
      </p:sp>
      <p:sp>
        <p:nvSpPr>
          <p:cNvPr id="61" name="Flèche : droite 60">
            <a:extLst>
              <a:ext uri="{FF2B5EF4-FFF2-40B4-BE49-F238E27FC236}">
                <a16:creationId xmlns:a16="http://schemas.microsoft.com/office/drawing/2014/main" id="{E6A74637-9DC4-4F00-AC29-4BD062ECFDBE}"/>
              </a:ext>
            </a:extLst>
          </p:cNvPr>
          <p:cNvSpPr/>
          <p:nvPr/>
        </p:nvSpPr>
        <p:spPr>
          <a:xfrm rot="10800000">
            <a:off x="7768372" y="5014502"/>
            <a:ext cx="1250606" cy="16358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9CC39DA-61EE-4B3F-A6AD-CEA3F095D5F6}"/>
              </a:ext>
            </a:extLst>
          </p:cNvPr>
          <p:cNvSpPr txBox="1"/>
          <p:nvPr/>
        </p:nvSpPr>
        <p:spPr>
          <a:xfrm>
            <a:off x="7789877" y="4711969"/>
            <a:ext cx="92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vacuum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C12539A-57F6-405E-9040-E7DBD0AE327F}"/>
              </a:ext>
            </a:extLst>
          </p:cNvPr>
          <p:cNvSpPr txBox="1"/>
          <p:nvPr/>
        </p:nvSpPr>
        <p:spPr>
          <a:xfrm>
            <a:off x="5689325" y="5832993"/>
            <a:ext cx="10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24V, 1.2A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473BDF54-972C-4FE0-9E8D-52095A58D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302" y="972192"/>
            <a:ext cx="1511112" cy="11580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6" name="ZoneTexte 65">
            <a:extLst>
              <a:ext uri="{FF2B5EF4-FFF2-40B4-BE49-F238E27FC236}">
                <a16:creationId xmlns:a16="http://schemas.microsoft.com/office/drawing/2014/main" id="{A02C397F-EB7F-42D1-BE21-98CB54E2E9C2}"/>
              </a:ext>
            </a:extLst>
          </p:cNvPr>
          <p:cNvSpPr txBox="1"/>
          <p:nvPr/>
        </p:nvSpPr>
        <p:spPr>
          <a:xfrm>
            <a:off x="8917885" y="1168634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YARR</a:t>
            </a:r>
          </a:p>
        </p:txBody>
      </p: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B22A1523-ECB8-43DA-976F-5A51992B226D}"/>
              </a:ext>
            </a:extLst>
          </p:cNvPr>
          <p:cNvCxnSpPr/>
          <p:nvPr/>
        </p:nvCxnSpPr>
        <p:spPr>
          <a:xfrm flipH="1">
            <a:off x="7341079" y="2130288"/>
            <a:ext cx="1377223" cy="120901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908F570D-ED43-4131-B22F-449D0B0402FA}"/>
              </a:ext>
            </a:extLst>
          </p:cNvPr>
          <p:cNvSpPr txBox="1"/>
          <p:nvPr/>
        </p:nvSpPr>
        <p:spPr>
          <a:xfrm>
            <a:off x="8350497" y="268185"/>
            <a:ext cx="256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YARR PC running scripts to test modules/</a:t>
            </a:r>
            <a:r>
              <a:rPr lang="fr-FR" dirty="0" err="1"/>
              <a:t>cells</a:t>
            </a:r>
            <a:endParaRPr lang="fr-FR" dirty="0"/>
          </a:p>
        </p:txBody>
      </p:sp>
      <p:sp>
        <p:nvSpPr>
          <p:cNvPr id="70" name="Cube 69">
            <a:extLst>
              <a:ext uri="{FF2B5EF4-FFF2-40B4-BE49-F238E27FC236}">
                <a16:creationId xmlns:a16="http://schemas.microsoft.com/office/drawing/2014/main" id="{D7BAA716-9015-4689-9BC2-715E5844CEEC}"/>
              </a:ext>
            </a:extLst>
          </p:cNvPr>
          <p:cNvSpPr/>
          <p:nvPr/>
        </p:nvSpPr>
        <p:spPr>
          <a:xfrm>
            <a:off x="10925300" y="1357893"/>
            <a:ext cx="830607" cy="84751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DB</a:t>
            </a:r>
          </a:p>
        </p:txBody>
      </p: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4FA16715-D54E-4008-A5F8-509127B876C9}"/>
              </a:ext>
            </a:extLst>
          </p:cNvPr>
          <p:cNvCxnSpPr>
            <a:endCxn id="70" idx="2"/>
          </p:cNvCxnSpPr>
          <p:nvPr/>
        </p:nvCxnSpPr>
        <p:spPr>
          <a:xfrm>
            <a:off x="10229414" y="1880558"/>
            <a:ext cx="695886" cy="49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B5AA4D6E-8A6E-49D6-8052-926B83CA6FCA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5615796" y="2499853"/>
            <a:ext cx="664366" cy="926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28C9F123-C880-4062-BA73-803075D0B165}"/>
              </a:ext>
            </a:extLst>
          </p:cNvPr>
          <p:cNvSpPr txBox="1"/>
          <p:nvPr/>
        </p:nvSpPr>
        <p:spPr>
          <a:xfrm>
            <a:off x="5180584" y="2825586"/>
            <a:ext cx="1437125" cy="2769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0070C0"/>
                </a:solidFill>
              </a:rPr>
              <a:t>Sensors</a:t>
            </a:r>
            <a:r>
              <a:rPr lang="fr-FR" sz="1200" dirty="0">
                <a:solidFill>
                  <a:srgbClr val="0070C0"/>
                </a:solidFill>
              </a:rPr>
              <a:t> output data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0772F9-573D-4602-8BF6-6C42E3C4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DA92-02A4-41F0-A901-CC610017C550}" type="slidenum">
              <a:rPr lang="fr-FR" smtClean="0"/>
              <a:t>31</a:t>
            </a:fld>
            <a:endParaRPr lang="fr-FR"/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90032E0C-B0D7-4BB5-8EB5-DCF6F02CC9C2}"/>
              </a:ext>
            </a:extLst>
          </p:cNvPr>
          <p:cNvCxnSpPr/>
          <p:nvPr/>
        </p:nvCxnSpPr>
        <p:spPr>
          <a:xfrm>
            <a:off x="3120157" y="4618031"/>
            <a:ext cx="16517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re 1">
            <a:extLst>
              <a:ext uri="{FF2B5EF4-FFF2-40B4-BE49-F238E27FC236}">
                <a16:creationId xmlns:a16="http://schemas.microsoft.com/office/drawing/2014/main" id="{066DF883-4AB5-4650-92E5-46ADE594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8"/>
            <a:ext cx="10515600" cy="771525"/>
          </a:xfrm>
        </p:spPr>
        <p:txBody>
          <a:bodyPr>
            <a:normAutofit/>
          </a:bodyPr>
          <a:lstStyle/>
          <a:p>
            <a:r>
              <a:rPr lang="fr-FR" sz="4000" dirty="0"/>
              <a:t>Système de test Modules/</a:t>
            </a:r>
            <a:r>
              <a:rPr lang="fr-FR" sz="4000" dirty="0" err="1"/>
              <a:t>Cells</a:t>
            </a:r>
            <a:r>
              <a:rPr lang="fr-FR" sz="4000" dirty="0"/>
              <a:t> </a:t>
            </a:r>
            <a:r>
              <a:rPr lang="fr-FR" sz="4000" dirty="0" err="1"/>
              <a:t>loaded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5507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2ABE4E6E-E6A0-4293-A55F-C1B5C8909335}"/>
              </a:ext>
            </a:extLst>
          </p:cNvPr>
          <p:cNvGrpSpPr/>
          <p:nvPr/>
        </p:nvGrpSpPr>
        <p:grpSpPr>
          <a:xfrm>
            <a:off x="4770447" y="3426611"/>
            <a:ext cx="3019430" cy="2151495"/>
            <a:chOff x="5224516" y="2106449"/>
            <a:chExt cx="3019430" cy="215149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DBE1357-66B7-4F51-A02A-9D38F7390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4516" y="2106449"/>
              <a:ext cx="3019430" cy="215149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D8C04AE-00EE-4592-B8B8-7253F170F409}"/>
                </a:ext>
              </a:extLst>
            </p:cNvPr>
            <p:cNvSpPr txBox="1"/>
            <p:nvPr/>
          </p:nvSpPr>
          <p:spPr>
            <a:xfrm>
              <a:off x="5224516" y="2106449"/>
              <a:ext cx="999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Cold Box</a:t>
              </a:r>
            </a:p>
          </p:txBody>
        </p:sp>
      </p:grpSp>
      <p:sp>
        <p:nvSpPr>
          <p:cNvPr id="7" name="Cube 6">
            <a:extLst>
              <a:ext uri="{FF2B5EF4-FFF2-40B4-BE49-F238E27FC236}">
                <a16:creationId xmlns:a16="http://schemas.microsoft.com/office/drawing/2014/main" id="{3CB7641A-E7CE-4F2A-82A0-798F65D12FDB}"/>
              </a:ext>
            </a:extLst>
          </p:cNvPr>
          <p:cNvSpPr/>
          <p:nvPr/>
        </p:nvSpPr>
        <p:spPr>
          <a:xfrm>
            <a:off x="9441672" y="3322770"/>
            <a:ext cx="612476" cy="8540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11DBA3-8EEA-4501-A327-3A5848D4E05E}"/>
              </a:ext>
            </a:extLst>
          </p:cNvPr>
          <p:cNvSpPr txBox="1"/>
          <p:nvPr/>
        </p:nvSpPr>
        <p:spPr>
          <a:xfrm>
            <a:off x="10054148" y="3426611"/>
            <a:ext cx="159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Cooling</a:t>
            </a:r>
            <a:r>
              <a:rPr lang="fr-FR" dirty="0"/>
              <a:t> system</a:t>
            </a:r>
          </a:p>
          <a:p>
            <a:r>
              <a:rPr lang="fr-FR" dirty="0"/>
              <a:t>(e.g: chiller)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0AB7BC19-FBC7-449D-B4E1-9ED6C1C7D0D5}"/>
              </a:ext>
            </a:extLst>
          </p:cNvPr>
          <p:cNvSpPr/>
          <p:nvPr/>
        </p:nvSpPr>
        <p:spPr>
          <a:xfrm>
            <a:off x="9018978" y="4704911"/>
            <a:ext cx="612476" cy="854015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180818-8CBC-438D-8007-0BB7246B5BDB}"/>
              </a:ext>
            </a:extLst>
          </p:cNvPr>
          <p:cNvSpPr txBox="1"/>
          <p:nvPr/>
        </p:nvSpPr>
        <p:spPr>
          <a:xfrm>
            <a:off x="9637384" y="4896635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Vacuum </a:t>
            </a:r>
            <a:r>
              <a:rPr lang="fr-FR" dirty="0" err="1"/>
              <a:t>pump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DC88D6-1504-4608-856C-D80BC0BDEB40}"/>
              </a:ext>
            </a:extLst>
          </p:cNvPr>
          <p:cNvSpPr/>
          <p:nvPr/>
        </p:nvSpPr>
        <p:spPr>
          <a:xfrm>
            <a:off x="1686666" y="3740990"/>
            <a:ext cx="1431987" cy="3319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LV PSU (4 </a:t>
            </a:r>
            <a:r>
              <a:rPr lang="fr-FR" dirty="0" err="1"/>
              <a:t>ch</a:t>
            </a:r>
            <a:r>
              <a:rPr lang="fr-FR" dirty="0"/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8E6E36-B9AB-4C28-A3A4-4EF96169B07E}"/>
              </a:ext>
            </a:extLst>
          </p:cNvPr>
          <p:cNvSpPr/>
          <p:nvPr/>
        </p:nvSpPr>
        <p:spPr>
          <a:xfrm>
            <a:off x="1591994" y="4421224"/>
            <a:ext cx="1526659" cy="3319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HV PSU (4 </a:t>
            </a:r>
            <a:r>
              <a:rPr lang="fr-FR" dirty="0" err="1"/>
              <a:t>ch</a:t>
            </a:r>
            <a:r>
              <a:rPr lang="fr-FR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F286E-8DD2-4F5B-865B-EA372C046738}"/>
              </a:ext>
            </a:extLst>
          </p:cNvPr>
          <p:cNvSpPr/>
          <p:nvPr/>
        </p:nvSpPr>
        <p:spPr>
          <a:xfrm>
            <a:off x="859896" y="5104442"/>
            <a:ext cx="225875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Peltier PSU (4 x 2 </a:t>
            </a:r>
            <a:r>
              <a:rPr lang="fr-FR" dirty="0" err="1"/>
              <a:t>ch</a:t>
            </a:r>
            <a:r>
              <a:rPr lang="fr-FR" dirty="0"/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3C2948-D4C1-4268-9308-AACE1FC01F63}"/>
              </a:ext>
            </a:extLst>
          </p:cNvPr>
          <p:cNvSpPr/>
          <p:nvPr/>
        </p:nvSpPr>
        <p:spPr>
          <a:xfrm>
            <a:off x="4444206" y="1776605"/>
            <a:ext cx="1651794" cy="7073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Microcontroller</a:t>
            </a:r>
            <a:r>
              <a:rPr lang="fr-FR" dirty="0"/>
              <a:t> </a:t>
            </a:r>
            <a:r>
              <a:rPr lang="fr-FR" dirty="0" err="1"/>
              <a:t>board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A656D27-9988-48C6-8A6E-4DC10641A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62" y="972192"/>
            <a:ext cx="1511112" cy="11580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3C84159-C78E-46C1-9074-A2FC344FD477}"/>
              </a:ext>
            </a:extLst>
          </p:cNvPr>
          <p:cNvSpPr txBox="1"/>
          <p:nvPr/>
        </p:nvSpPr>
        <p:spPr>
          <a:xfrm>
            <a:off x="2020070" y="592539"/>
            <a:ext cx="565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Interlock (web interface: Node-</a:t>
            </a:r>
            <a:r>
              <a:rPr lang="fr-FR" dirty="0" err="1"/>
              <a:t>red</a:t>
            </a:r>
            <a:r>
              <a:rPr lang="fr-FR" dirty="0"/>
              <a:t>, </a:t>
            </a:r>
            <a:r>
              <a:rPr lang="fr-FR" dirty="0" err="1"/>
              <a:t>Influxdb</a:t>
            </a:r>
            <a:r>
              <a:rPr lang="fr-FR" dirty="0"/>
              <a:t>, </a:t>
            </a:r>
            <a:r>
              <a:rPr lang="fr-FR" dirty="0" err="1"/>
              <a:t>grafana</a:t>
            </a:r>
            <a:r>
              <a:rPr lang="fr-FR" dirty="0"/>
              <a:t>) and slow control (</a:t>
            </a:r>
            <a:r>
              <a:rPr lang="fr-FR" dirty="0" err="1"/>
              <a:t>labview</a:t>
            </a:r>
            <a:r>
              <a:rPr lang="fr-FR" dirty="0"/>
              <a:t>/python software </a:t>
            </a:r>
            <a:r>
              <a:rPr lang="fr-FR" dirty="0" err="1"/>
              <a:t>with</a:t>
            </a:r>
            <a:r>
              <a:rPr lang="fr-FR" dirty="0"/>
              <a:t> GUI)</a:t>
            </a:r>
          </a:p>
        </p:txBody>
      </p: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F9B482C4-7113-4A17-9FC1-FF4B27091F83}"/>
              </a:ext>
            </a:extLst>
          </p:cNvPr>
          <p:cNvCxnSpPr>
            <a:cxnSpLocks/>
          </p:cNvCxnSpPr>
          <p:nvPr/>
        </p:nvCxnSpPr>
        <p:spPr>
          <a:xfrm>
            <a:off x="1863306" y="1610629"/>
            <a:ext cx="2580900" cy="364817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38B4FCA-5804-4515-BD55-A58816289B8C}"/>
              </a:ext>
            </a:extLst>
          </p:cNvPr>
          <p:cNvCxnSpPr>
            <a:cxnSpLocks/>
          </p:cNvCxnSpPr>
          <p:nvPr/>
        </p:nvCxnSpPr>
        <p:spPr>
          <a:xfrm flipH="1">
            <a:off x="3605842" y="2200811"/>
            <a:ext cx="838364" cy="413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 : en arc 25">
            <a:extLst>
              <a:ext uri="{FF2B5EF4-FFF2-40B4-BE49-F238E27FC236}">
                <a16:creationId xmlns:a16="http://schemas.microsoft.com/office/drawing/2014/main" id="{C6F217E3-0330-480D-833D-A55EACCFB45A}"/>
              </a:ext>
            </a:extLst>
          </p:cNvPr>
          <p:cNvCxnSpPr>
            <a:cxnSpLocks/>
            <a:endCxn id="11" idx="1"/>
          </p:cNvCxnSpPr>
          <p:nvPr/>
        </p:nvCxnSpPr>
        <p:spPr>
          <a:xfrm rot="10800000" flipV="1">
            <a:off x="1686667" y="2856572"/>
            <a:ext cx="875691" cy="1050393"/>
          </a:xfrm>
          <a:prstGeom prst="curvedConnector3">
            <a:avLst>
              <a:gd name="adj1" fmla="val 126105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 : en arc 26">
            <a:extLst>
              <a:ext uri="{FF2B5EF4-FFF2-40B4-BE49-F238E27FC236}">
                <a16:creationId xmlns:a16="http://schemas.microsoft.com/office/drawing/2014/main" id="{C0A6EC4B-4F38-41A7-87D1-B5E63B805DBF}"/>
              </a:ext>
            </a:extLst>
          </p:cNvPr>
          <p:cNvCxnSpPr>
            <a:cxnSpLocks/>
            <a:endCxn id="12" idx="1"/>
          </p:cNvCxnSpPr>
          <p:nvPr/>
        </p:nvCxnSpPr>
        <p:spPr>
          <a:xfrm rot="10800000" flipV="1">
            <a:off x="1591995" y="2856573"/>
            <a:ext cx="970363" cy="1730628"/>
          </a:xfrm>
          <a:prstGeom prst="curvedConnector3">
            <a:avLst>
              <a:gd name="adj1" fmla="val 182231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 : en arc 30">
            <a:extLst>
              <a:ext uri="{FF2B5EF4-FFF2-40B4-BE49-F238E27FC236}">
                <a16:creationId xmlns:a16="http://schemas.microsoft.com/office/drawing/2014/main" id="{10CAFE05-F7E9-4720-8415-7D5F118913B2}"/>
              </a:ext>
            </a:extLst>
          </p:cNvPr>
          <p:cNvCxnSpPr>
            <a:cxnSpLocks/>
            <a:endCxn id="13" idx="1"/>
          </p:cNvCxnSpPr>
          <p:nvPr/>
        </p:nvCxnSpPr>
        <p:spPr>
          <a:xfrm rot="10800000" flipV="1">
            <a:off x="859897" y="2856572"/>
            <a:ext cx="1702461" cy="2432535"/>
          </a:xfrm>
          <a:prstGeom prst="curvedConnector3">
            <a:avLst>
              <a:gd name="adj1" fmla="val 137243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BFDBCEC8-5D0E-4E39-BF9A-EFFE3FE3FC38}"/>
              </a:ext>
            </a:extLst>
          </p:cNvPr>
          <p:cNvCxnSpPr/>
          <p:nvPr/>
        </p:nvCxnSpPr>
        <p:spPr>
          <a:xfrm>
            <a:off x="621102" y="2130288"/>
            <a:ext cx="0" cy="32784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5C989DEA-8671-452D-A828-FE8E1A4E7D05}"/>
              </a:ext>
            </a:extLst>
          </p:cNvPr>
          <p:cNvCxnSpPr/>
          <p:nvPr/>
        </p:nvCxnSpPr>
        <p:spPr>
          <a:xfrm>
            <a:off x="621101" y="5404765"/>
            <a:ext cx="25604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11AE29D5-FBFF-4286-BE3C-FAAE849FA336}"/>
              </a:ext>
            </a:extLst>
          </p:cNvPr>
          <p:cNvCxnSpPr>
            <a:cxnSpLocks/>
          </p:cNvCxnSpPr>
          <p:nvPr/>
        </p:nvCxnSpPr>
        <p:spPr>
          <a:xfrm>
            <a:off x="621101" y="4690717"/>
            <a:ext cx="970893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77B2B792-8DAC-42B1-AA37-3D1267296602}"/>
              </a:ext>
            </a:extLst>
          </p:cNvPr>
          <p:cNvCxnSpPr>
            <a:cxnSpLocks/>
          </p:cNvCxnSpPr>
          <p:nvPr/>
        </p:nvCxnSpPr>
        <p:spPr>
          <a:xfrm>
            <a:off x="621101" y="3993227"/>
            <a:ext cx="106556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04B77394-DD28-4B95-90F2-59FE28FCA147}"/>
              </a:ext>
            </a:extLst>
          </p:cNvPr>
          <p:cNvSpPr txBox="1"/>
          <p:nvPr/>
        </p:nvSpPr>
        <p:spPr>
          <a:xfrm>
            <a:off x="148731" y="2269021"/>
            <a:ext cx="188769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Slow control </a:t>
            </a:r>
            <a:r>
              <a:rPr lang="fr-FR" sz="1200" dirty="0" err="1">
                <a:solidFill>
                  <a:srgbClr val="FF0000"/>
                </a:solidFill>
              </a:rPr>
              <a:t>softw</a:t>
            </a:r>
            <a:r>
              <a:rPr lang="fr-FR" sz="1200" dirty="0">
                <a:solidFill>
                  <a:srgbClr val="FF0000"/>
                </a:solidFill>
              </a:rPr>
              <a:t> ON/OFF</a:t>
            </a:r>
          </a:p>
          <a:p>
            <a:r>
              <a:rPr lang="fr-FR" sz="1200" dirty="0">
                <a:solidFill>
                  <a:srgbClr val="FF0000"/>
                </a:solidFill>
              </a:rPr>
              <a:t>Voltage setting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CDAD75E-4396-40B7-A779-C7FE9123235F}"/>
              </a:ext>
            </a:extLst>
          </p:cNvPr>
          <p:cNvSpPr txBox="1"/>
          <p:nvPr/>
        </p:nvSpPr>
        <p:spPr>
          <a:xfrm>
            <a:off x="809490" y="3051357"/>
            <a:ext cx="1705532" cy="2769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Interlock </a:t>
            </a:r>
            <a:r>
              <a:rPr lang="fr-FR" sz="1200" dirty="0" err="1">
                <a:solidFill>
                  <a:srgbClr val="0070C0"/>
                </a:solidFill>
              </a:rPr>
              <a:t>hardw</a:t>
            </a:r>
            <a:r>
              <a:rPr lang="fr-FR" sz="1200" dirty="0">
                <a:solidFill>
                  <a:srgbClr val="0070C0"/>
                </a:solidFill>
              </a:rPr>
              <a:t> ON/OFF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7E057DD-1781-4852-A170-955A069533B5}"/>
              </a:ext>
            </a:extLst>
          </p:cNvPr>
          <p:cNvSpPr txBox="1"/>
          <p:nvPr/>
        </p:nvSpPr>
        <p:spPr>
          <a:xfrm>
            <a:off x="2611241" y="1404846"/>
            <a:ext cx="141673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Commands</a:t>
            </a:r>
            <a:r>
              <a:rPr lang="fr-FR" sz="1400" dirty="0">
                <a:solidFill>
                  <a:srgbClr val="0070C0"/>
                </a:solidFill>
              </a:rPr>
              <a:t>/Data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58945CD7-2332-4BCF-B5C2-A3027A6985E8}"/>
              </a:ext>
            </a:extLst>
          </p:cNvPr>
          <p:cNvCxnSpPr>
            <a:stCxn id="11" idx="3"/>
          </p:cNvCxnSpPr>
          <p:nvPr/>
        </p:nvCxnSpPr>
        <p:spPr>
          <a:xfrm>
            <a:off x="3118653" y="3906966"/>
            <a:ext cx="16517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EF61A78B-80DC-4214-AC5D-8605211A284A}"/>
              </a:ext>
            </a:extLst>
          </p:cNvPr>
          <p:cNvCxnSpPr>
            <a:cxnSpLocks/>
          </p:cNvCxnSpPr>
          <p:nvPr/>
        </p:nvCxnSpPr>
        <p:spPr>
          <a:xfrm flipV="1">
            <a:off x="5689325" y="5578106"/>
            <a:ext cx="0" cy="7144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9D59EF78-0AF0-421E-A100-FCD89152D7B1}"/>
              </a:ext>
            </a:extLst>
          </p:cNvPr>
          <p:cNvCxnSpPr/>
          <p:nvPr/>
        </p:nvCxnSpPr>
        <p:spPr>
          <a:xfrm>
            <a:off x="3118653" y="5289107"/>
            <a:ext cx="16517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èche : droite 58">
            <a:extLst>
              <a:ext uri="{FF2B5EF4-FFF2-40B4-BE49-F238E27FC236}">
                <a16:creationId xmlns:a16="http://schemas.microsoft.com/office/drawing/2014/main" id="{4F998246-5CEC-4FA1-86B1-039887E84B5B}"/>
              </a:ext>
            </a:extLst>
          </p:cNvPr>
          <p:cNvSpPr/>
          <p:nvPr/>
        </p:nvSpPr>
        <p:spPr>
          <a:xfrm rot="10800000">
            <a:off x="7812467" y="3787095"/>
            <a:ext cx="1629204" cy="193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D1922BB-2D8E-407E-8149-ABA572118B60}"/>
              </a:ext>
            </a:extLst>
          </p:cNvPr>
          <p:cNvSpPr txBox="1"/>
          <p:nvPr/>
        </p:nvSpPr>
        <p:spPr>
          <a:xfrm>
            <a:off x="7859750" y="3500834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Cooling</a:t>
            </a:r>
            <a:r>
              <a:rPr lang="fr-FR" dirty="0"/>
              <a:t> </a:t>
            </a:r>
            <a:r>
              <a:rPr lang="fr-FR" dirty="0" err="1"/>
              <a:t>liquid</a:t>
            </a:r>
            <a:endParaRPr lang="fr-FR" dirty="0"/>
          </a:p>
        </p:txBody>
      </p:sp>
      <p:sp>
        <p:nvSpPr>
          <p:cNvPr id="61" name="Flèche : droite 60">
            <a:extLst>
              <a:ext uri="{FF2B5EF4-FFF2-40B4-BE49-F238E27FC236}">
                <a16:creationId xmlns:a16="http://schemas.microsoft.com/office/drawing/2014/main" id="{E6A74637-9DC4-4F00-AC29-4BD062ECFDBE}"/>
              </a:ext>
            </a:extLst>
          </p:cNvPr>
          <p:cNvSpPr/>
          <p:nvPr/>
        </p:nvSpPr>
        <p:spPr>
          <a:xfrm rot="10800000">
            <a:off x="7768372" y="5014502"/>
            <a:ext cx="1250606" cy="16358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9CC39DA-61EE-4B3F-A6AD-CEA3F095D5F6}"/>
              </a:ext>
            </a:extLst>
          </p:cNvPr>
          <p:cNvSpPr txBox="1"/>
          <p:nvPr/>
        </p:nvSpPr>
        <p:spPr>
          <a:xfrm>
            <a:off x="7789877" y="4711969"/>
            <a:ext cx="92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vacuum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C12539A-57F6-405E-9040-E7DBD0AE327F}"/>
              </a:ext>
            </a:extLst>
          </p:cNvPr>
          <p:cNvSpPr txBox="1"/>
          <p:nvPr/>
        </p:nvSpPr>
        <p:spPr>
          <a:xfrm>
            <a:off x="5689325" y="5832993"/>
            <a:ext cx="10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24V, 1.2A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473BDF54-972C-4FE0-9E8D-52095A58D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302" y="972192"/>
            <a:ext cx="1511112" cy="11580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6" name="ZoneTexte 65">
            <a:extLst>
              <a:ext uri="{FF2B5EF4-FFF2-40B4-BE49-F238E27FC236}">
                <a16:creationId xmlns:a16="http://schemas.microsoft.com/office/drawing/2014/main" id="{A02C397F-EB7F-42D1-BE21-98CB54E2E9C2}"/>
              </a:ext>
            </a:extLst>
          </p:cNvPr>
          <p:cNvSpPr txBox="1"/>
          <p:nvPr/>
        </p:nvSpPr>
        <p:spPr>
          <a:xfrm>
            <a:off x="8917885" y="1168634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YARR</a:t>
            </a:r>
          </a:p>
        </p:txBody>
      </p: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B22A1523-ECB8-43DA-976F-5A51992B226D}"/>
              </a:ext>
            </a:extLst>
          </p:cNvPr>
          <p:cNvCxnSpPr/>
          <p:nvPr/>
        </p:nvCxnSpPr>
        <p:spPr>
          <a:xfrm flipH="1">
            <a:off x="7341079" y="2130288"/>
            <a:ext cx="1377223" cy="120901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908F570D-ED43-4131-B22F-449D0B0402FA}"/>
              </a:ext>
            </a:extLst>
          </p:cNvPr>
          <p:cNvSpPr txBox="1"/>
          <p:nvPr/>
        </p:nvSpPr>
        <p:spPr>
          <a:xfrm>
            <a:off x="8350497" y="268185"/>
            <a:ext cx="256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YARR PC running scripts to test modules/</a:t>
            </a:r>
            <a:r>
              <a:rPr lang="fr-FR" dirty="0" err="1"/>
              <a:t>cells</a:t>
            </a:r>
            <a:endParaRPr lang="fr-FR" dirty="0"/>
          </a:p>
        </p:txBody>
      </p:sp>
      <p:sp>
        <p:nvSpPr>
          <p:cNvPr id="70" name="Cube 69">
            <a:extLst>
              <a:ext uri="{FF2B5EF4-FFF2-40B4-BE49-F238E27FC236}">
                <a16:creationId xmlns:a16="http://schemas.microsoft.com/office/drawing/2014/main" id="{D7BAA716-9015-4689-9BC2-715E5844CEEC}"/>
              </a:ext>
            </a:extLst>
          </p:cNvPr>
          <p:cNvSpPr/>
          <p:nvPr/>
        </p:nvSpPr>
        <p:spPr>
          <a:xfrm>
            <a:off x="10925300" y="1357893"/>
            <a:ext cx="830607" cy="84751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DB</a:t>
            </a:r>
          </a:p>
        </p:txBody>
      </p: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4FA16715-D54E-4008-A5F8-509127B876C9}"/>
              </a:ext>
            </a:extLst>
          </p:cNvPr>
          <p:cNvCxnSpPr>
            <a:endCxn id="70" idx="2"/>
          </p:cNvCxnSpPr>
          <p:nvPr/>
        </p:nvCxnSpPr>
        <p:spPr>
          <a:xfrm>
            <a:off x="10229414" y="1880558"/>
            <a:ext cx="695886" cy="49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B5AA4D6E-8A6E-49D6-8052-926B83CA6FCA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5615796" y="2499853"/>
            <a:ext cx="664366" cy="926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28C9F123-C880-4062-BA73-803075D0B165}"/>
              </a:ext>
            </a:extLst>
          </p:cNvPr>
          <p:cNvSpPr txBox="1"/>
          <p:nvPr/>
        </p:nvSpPr>
        <p:spPr>
          <a:xfrm>
            <a:off x="5180584" y="2825586"/>
            <a:ext cx="1437125" cy="2769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0070C0"/>
                </a:solidFill>
              </a:rPr>
              <a:t>Sensors</a:t>
            </a:r>
            <a:r>
              <a:rPr lang="fr-FR" sz="1200" dirty="0">
                <a:solidFill>
                  <a:srgbClr val="0070C0"/>
                </a:solidFill>
              </a:rPr>
              <a:t> output data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44926F-EB7D-4563-B658-D42F78BF4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113" y="3411889"/>
            <a:ext cx="1909015" cy="87803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DD49087-683D-49E4-B8D8-59B36C78C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08" y="5052689"/>
            <a:ext cx="1132216" cy="107317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31B553F-1B1C-4CA1-BF89-6338B46CC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4729" y="5060227"/>
            <a:ext cx="1200661" cy="104913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70E4EB1-DEF2-4269-BD49-4E8A45EEC3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792184" y="787554"/>
            <a:ext cx="1368456" cy="209662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A00C6D0-5DB6-44EC-9DFF-6939C59E41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8762" y="2619478"/>
            <a:ext cx="1499213" cy="84853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CFB7E5E-D2F7-4F7B-9FC3-BF155E04EA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8936" y="3152236"/>
            <a:ext cx="928603" cy="1177507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1326CAAA-C092-44AE-845D-AB433E572A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7069" y="4654930"/>
            <a:ext cx="1089492" cy="969999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FFE34023-3FC1-4678-BD47-0BFF35546E7D}"/>
              </a:ext>
            </a:extLst>
          </p:cNvPr>
          <p:cNvSpPr txBox="1"/>
          <p:nvPr/>
        </p:nvSpPr>
        <p:spPr>
          <a:xfrm>
            <a:off x="3121937" y="3466507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HMP4040*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97B1789-AE2C-435C-A166-F3E7835AB676}"/>
              </a:ext>
            </a:extLst>
          </p:cNvPr>
          <p:cNvSpPr txBox="1"/>
          <p:nvPr/>
        </p:nvSpPr>
        <p:spPr>
          <a:xfrm>
            <a:off x="3138308" y="4634231"/>
            <a:ext cx="134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DT8032BM*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7E83880-90EC-4503-B527-8E1264EFE532}"/>
              </a:ext>
            </a:extLst>
          </p:cNvPr>
          <p:cNvSpPr txBox="1"/>
          <p:nvPr/>
        </p:nvSpPr>
        <p:spPr>
          <a:xfrm>
            <a:off x="3144480" y="5402087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SPS5044X*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4AC1591D-F4C1-460F-BFC1-DAD813F1F7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5364" y="5963408"/>
            <a:ext cx="1304944" cy="81971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27B8343A-C56F-448E-8FF7-3586C7F9ECE2}"/>
              </a:ext>
            </a:extLst>
          </p:cNvPr>
          <p:cNvSpPr txBox="1"/>
          <p:nvPr/>
        </p:nvSpPr>
        <p:spPr>
          <a:xfrm>
            <a:off x="20730" y="6470577"/>
            <a:ext cx="275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*: </a:t>
            </a:r>
            <a:r>
              <a:rPr lang="fr-FR" dirty="0" err="1"/>
              <a:t>selected</a:t>
            </a:r>
            <a:r>
              <a:rPr lang="fr-FR" dirty="0"/>
              <a:t> at LPSC &amp; CPPM</a:t>
            </a:r>
          </a:p>
        </p:txBody>
      </p: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93C1AFD4-A7BC-4096-9A8D-D040856B56F4}"/>
              </a:ext>
            </a:extLst>
          </p:cNvPr>
          <p:cNvCxnSpPr/>
          <p:nvPr/>
        </p:nvCxnSpPr>
        <p:spPr>
          <a:xfrm>
            <a:off x="3124407" y="4647882"/>
            <a:ext cx="16517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9EA483E3-09FB-4340-BD38-BD41EEB651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7439" y="4329061"/>
            <a:ext cx="1956311" cy="708576"/>
          </a:xfrm>
          <a:prstGeom prst="rect">
            <a:avLst/>
          </a:prstGeom>
        </p:spPr>
      </p:pic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83F43D89-7DC2-4724-810C-D1A55FC5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DA92-02A4-41F0-A901-CC610017C550}" type="slidenum">
              <a:rPr lang="fr-FR" smtClean="0"/>
              <a:t>32</a:t>
            </a:fld>
            <a:endParaRPr lang="fr-FR"/>
          </a:p>
        </p:txBody>
      </p:sp>
      <p:sp>
        <p:nvSpPr>
          <p:cNvPr id="58" name="Titre 1">
            <a:extLst>
              <a:ext uri="{FF2B5EF4-FFF2-40B4-BE49-F238E27FC236}">
                <a16:creationId xmlns:a16="http://schemas.microsoft.com/office/drawing/2014/main" id="{9F880819-634B-455E-95C1-432D4CB6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8"/>
            <a:ext cx="10515600" cy="771525"/>
          </a:xfrm>
        </p:spPr>
        <p:txBody>
          <a:bodyPr>
            <a:normAutofit/>
          </a:bodyPr>
          <a:lstStyle/>
          <a:p>
            <a:r>
              <a:rPr lang="fr-FR" sz="4000" dirty="0"/>
              <a:t>Système de test Modules/</a:t>
            </a:r>
            <a:r>
              <a:rPr lang="fr-FR" sz="4000" dirty="0" err="1"/>
              <a:t>Cells</a:t>
            </a:r>
            <a:r>
              <a:rPr lang="fr-FR" sz="4000" dirty="0"/>
              <a:t> </a:t>
            </a:r>
            <a:r>
              <a:rPr lang="fr-FR" sz="4000" dirty="0" err="1"/>
              <a:t>loaded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37036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ZoneTexte 55">
            <a:extLst>
              <a:ext uri="{FF2B5EF4-FFF2-40B4-BE49-F238E27FC236}">
                <a16:creationId xmlns:a16="http://schemas.microsoft.com/office/drawing/2014/main" id="{4A0C0C42-EE12-4CDE-A56C-48782CB04023}"/>
              </a:ext>
            </a:extLst>
          </p:cNvPr>
          <p:cNvSpPr txBox="1"/>
          <p:nvPr/>
        </p:nvSpPr>
        <p:spPr>
          <a:xfrm>
            <a:off x="5314675" y="1819090"/>
            <a:ext cx="627095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WEB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A656D27-9988-48C6-8A6E-4DC10641A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649" y="828245"/>
            <a:ext cx="1511112" cy="11580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473BDF54-972C-4FE0-9E8D-52095A58D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803" y="875804"/>
            <a:ext cx="1511112" cy="11580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6" name="ZoneTexte 65">
            <a:extLst>
              <a:ext uri="{FF2B5EF4-FFF2-40B4-BE49-F238E27FC236}">
                <a16:creationId xmlns:a16="http://schemas.microsoft.com/office/drawing/2014/main" id="{A02C397F-EB7F-42D1-BE21-98CB54E2E9C2}"/>
              </a:ext>
            </a:extLst>
          </p:cNvPr>
          <p:cNvSpPr txBox="1"/>
          <p:nvPr/>
        </p:nvSpPr>
        <p:spPr>
          <a:xfrm>
            <a:off x="8508386" y="1072246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YARR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908F570D-ED43-4131-B22F-449D0B0402FA}"/>
              </a:ext>
            </a:extLst>
          </p:cNvPr>
          <p:cNvSpPr txBox="1"/>
          <p:nvPr/>
        </p:nvSpPr>
        <p:spPr>
          <a:xfrm>
            <a:off x="7783402" y="253494"/>
            <a:ext cx="256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YARR PC running scripts to test modules/</a:t>
            </a:r>
            <a:r>
              <a:rPr lang="fr-FR" dirty="0" err="1"/>
              <a:t>cells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44926F-EB7D-4563-B658-D42F78BF4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52" y="3339403"/>
            <a:ext cx="1909015" cy="87803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DD49087-683D-49E4-B8D8-59B36C78C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783" y="5167514"/>
            <a:ext cx="1132216" cy="107317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70E4EB1-DEF2-4269-BD49-4E8A45EEC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0232307" y="2701436"/>
            <a:ext cx="1368456" cy="209662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EA483E3-09FB-4340-BD38-BD41EEB65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513" y="4676420"/>
            <a:ext cx="1956311" cy="708576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37D71E79-6D80-4213-AC17-0F19FA512370}"/>
              </a:ext>
            </a:extLst>
          </p:cNvPr>
          <p:cNvSpPr txBox="1"/>
          <p:nvPr/>
        </p:nvSpPr>
        <p:spPr>
          <a:xfrm>
            <a:off x="330997" y="126634"/>
            <a:ext cx="3853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Interlock &amp; slow control PC</a:t>
            </a:r>
          </a:p>
          <a:p>
            <a:pPr algn="ctr"/>
            <a:r>
              <a:rPr lang="fr-FR" b="1" dirty="0"/>
              <a:t>IP: </a:t>
            </a:r>
            <a:r>
              <a:rPr lang="fr-FR" altLang="fr-FR" b="1" dirty="0"/>
              <a:t>10.11.12.13 – Mask: 255.255.255.0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1" name="Image 80">
            <a:extLst>
              <a:ext uri="{FF2B5EF4-FFF2-40B4-BE49-F238E27FC236}">
                <a16:creationId xmlns:a16="http://schemas.microsoft.com/office/drawing/2014/main" id="{5E1F1468-8387-42BD-8B47-493F36D75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838" y="5167513"/>
            <a:ext cx="1132216" cy="1073173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26216FE4-F570-447F-AB39-45B72AD62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043" y="5167513"/>
            <a:ext cx="1132216" cy="1073173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300BFAEA-42F0-42F7-9D0B-1796FE8FC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098" y="5167512"/>
            <a:ext cx="1132216" cy="1073173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96780D9E-DCAE-4329-B4FE-497A8919A70A}"/>
              </a:ext>
            </a:extLst>
          </p:cNvPr>
          <p:cNvGrpSpPr/>
          <p:nvPr/>
        </p:nvGrpSpPr>
        <p:grpSpPr>
          <a:xfrm>
            <a:off x="4024679" y="2419158"/>
            <a:ext cx="3592446" cy="690666"/>
            <a:chOff x="4024679" y="2419158"/>
            <a:chExt cx="3592446" cy="690666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C57C3FE6-34D4-4471-9939-8AFEC7A1A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24679" y="2732152"/>
              <a:ext cx="354306" cy="325467"/>
            </a:xfrm>
            <a:prstGeom prst="rect">
              <a:avLst/>
            </a:prstGeom>
          </p:spPr>
        </p:pic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F198D265-97AF-4D91-9338-ED6889DB2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78985" y="2732152"/>
              <a:ext cx="354306" cy="325467"/>
            </a:xfrm>
            <a:prstGeom prst="rect">
              <a:avLst/>
            </a:prstGeom>
          </p:spPr>
        </p:pic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991332C9-969B-41D8-BCDC-7EF826789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33291" y="2732151"/>
              <a:ext cx="354306" cy="325467"/>
            </a:xfrm>
            <a:prstGeom prst="rect">
              <a:avLst/>
            </a:prstGeom>
          </p:spPr>
        </p:pic>
        <p:pic>
          <p:nvPicPr>
            <p:cNvPr id="75" name="Image 74">
              <a:extLst>
                <a:ext uri="{FF2B5EF4-FFF2-40B4-BE49-F238E27FC236}">
                  <a16:creationId xmlns:a16="http://schemas.microsoft.com/office/drawing/2014/main" id="{E7D3A1FC-B670-4FCC-8A36-0B2957B1F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87597" y="2732150"/>
              <a:ext cx="354306" cy="325467"/>
            </a:xfrm>
            <a:prstGeom prst="rect">
              <a:avLst/>
            </a:prstGeom>
          </p:spPr>
        </p:pic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A221A4CC-1616-4325-B92E-A9DF80E76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41903" y="2736021"/>
              <a:ext cx="354306" cy="325467"/>
            </a:xfrm>
            <a:prstGeom prst="rect">
              <a:avLst/>
            </a:prstGeom>
          </p:spPr>
        </p:pic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40E77DE9-E8A6-4659-97E5-F10437A2F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96209" y="2736021"/>
              <a:ext cx="354306" cy="325467"/>
            </a:xfrm>
            <a:prstGeom prst="rect">
              <a:avLst/>
            </a:prstGeom>
          </p:spPr>
        </p:pic>
        <p:pic>
          <p:nvPicPr>
            <p:cNvPr id="79" name="Image 78">
              <a:extLst>
                <a:ext uri="{FF2B5EF4-FFF2-40B4-BE49-F238E27FC236}">
                  <a16:creationId xmlns:a16="http://schemas.microsoft.com/office/drawing/2014/main" id="{D5828C96-0107-415F-B0A1-68DB911CD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50515" y="2736020"/>
              <a:ext cx="354306" cy="325467"/>
            </a:xfrm>
            <a:prstGeom prst="rect">
              <a:avLst/>
            </a:prstGeom>
          </p:spPr>
        </p:pic>
        <p:pic>
          <p:nvPicPr>
            <p:cNvPr id="80" name="Image 79">
              <a:extLst>
                <a:ext uri="{FF2B5EF4-FFF2-40B4-BE49-F238E27FC236}">
                  <a16:creationId xmlns:a16="http://schemas.microsoft.com/office/drawing/2014/main" id="{B7CB4ACB-82D1-4AB5-A576-E5349B9BA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04821" y="2736019"/>
              <a:ext cx="354306" cy="325467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7CB8AE3-FF6C-4606-B5F9-EA4BCBC38818}"/>
                </a:ext>
              </a:extLst>
            </p:cNvPr>
            <p:cNvSpPr/>
            <p:nvPr/>
          </p:nvSpPr>
          <p:spPr>
            <a:xfrm>
              <a:off x="4024679" y="2467156"/>
              <a:ext cx="3592446" cy="64266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9892580D-776E-4BED-AF22-CFB472354736}"/>
                </a:ext>
              </a:extLst>
            </p:cNvPr>
            <p:cNvSpPr txBox="1"/>
            <p:nvPr/>
          </p:nvSpPr>
          <p:spPr>
            <a:xfrm>
              <a:off x="5099883" y="2419158"/>
              <a:ext cx="1471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Ethernet HUB</a:t>
              </a:r>
            </a:p>
          </p:txBody>
        </p:sp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B8F94F9E-CF0E-4864-87FF-30DB647BE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30319" y="2732148"/>
              <a:ext cx="354306" cy="325467"/>
            </a:xfrm>
            <a:prstGeom prst="rect">
              <a:avLst/>
            </a:prstGeom>
          </p:spPr>
        </p:pic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BE10799F-F9E1-4893-94CB-880EF35E440B}"/>
              </a:ext>
            </a:extLst>
          </p:cNvPr>
          <p:cNvSpPr txBox="1"/>
          <p:nvPr/>
        </p:nvSpPr>
        <p:spPr>
          <a:xfrm>
            <a:off x="6867570" y="6266417"/>
            <a:ext cx="2702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Peltier PSU 1 to 4 </a:t>
            </a:r>
          </a:p>
          <a:p>
            <a:r>
              <a:rPr lang="fr-FR" b="1" dirty="0"/>
              <a:t>IP: 10.11.12.51 (52, 53, 54)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DAA813B4-B78A-42AC-9B14-A157E0D39311}"/>
              </a:ext>
            </a:extLst>
          </p:cNvPr>
          <p:cNvSpPr txBox="1"/>
          <p:nvPr/>
        </p:nvSpPr>
        <p:spPr>
          <a:xfrm>
            <a:off x="953439" y="5353879"/>
            <a:ext cx="239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HV PSU, </a:t>
            </a:r>
            <a:r>
              <a:rPr lang="fr-FR" b="1" dirty="0"/>
              <a:t>IP: 10.11.12.60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85AC3BF8-7170-4945-B1EE-64E113FB039B}"/>
              </a:ext>
            </a:extLst>
          </p:cNvPr>
          <p:cNvSpPr txBox="1"/>
          <p:nvPr/>
        </p:nvSpPr>
        <p:spPr>
          <a:xfrm>
            <a:off x="348951" y="4156816"/>
            <a:ext cx="233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LV PSU, </a:t>
            </a:r>
            <a:r>
              <a:rPr lang="fr-FR" b="1" dirty="0"/>
              <a:t>IP: 10.11.12.70</a:t>
            </a:r>
          </a:p>
        </p:txBody>
      </p:sp>
      <p:cxnSp>
        <p:nvCxnSpPr>
          <p:cNvPr id="45" name="Connecteur : en angle 44">
            <a:extLst>
              <a:ext uri="{FF2B5EF4-FFF2-40B4-BE49-F238E27FC236}">
                <a16:creationId xmlns:a16="http://schemas.microsoft.com/office/drawing/2014/main" id="{4EF42DA5-6C4E-4221-BCFC-542BA5BD3DE9}"/>
              </a:ext>
            </a:extLst>
          </p:cNvPr>
          <p:cNvCxnSpPr>
            <a:cxnSpLocks/>
            <a:stCxn id="24" idx="2"/>
          </p:cNvCxnSpPr>
          <p:nvPr/>
        </p:nvCxnSpPr>
        <p:spPr>
          <a:xfrm rot="5400000" flipH="1">
            <a:off x="2768879" y="1624667"/>
            <a:ext cx="1366837" cy="1499068"/>
          </a:xfrm>
          <a:prstGeom prst="bentConnector4">
            <a:avLst>
              <a:gd name="adj1" fmla="val -16725"/>
              <a:gd name="adj2" fmla="val 55909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3177E97B-42BC-4FFF-BC52-D8F04EAF7C0E}"/>
              </a:ext>
            </a:extLst>
          </p:cNvPr>
          <p:cNvCxnSpPr>
            <a:stCxn id="4" idx="3"/>
          </p:cNvCxnSpPr>
          <p:nvPr/>
        </p:nvCxnSpPr>
        <p:spPr>
          <a:xfrm>
            <a:off x="2257967" y="3778422"/>
            <a:ext cx="2298171" cy="0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44849B32-D18A-479F-B09F-9E8865FEDB99}"/>
              </a:ext>
            </a:extLst>
          </p:cNvPr>
          <p:cNvCxnSpPr>
            <a:endCxn id="71" idx="2"/>
          </p:cNvCxnSpPr>
          <p:nvPr/>
        </p:nvCxnSpPr>
        <p:spPr>
          <a:xfrm flipV="1">
            <a:off x="4556138" y="3057619"/>
            <a:ext cx="0" cy="720803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02FA848B-D335-4516-B6FF-57A8BF6B58C7}"/>
              </a:ext>
            </a:extLst>
          </p:cNvPr>
          <p:cNvCxnSpPr>
            <a:cxnSpLocks/>
          </p:cNvCxnSpPr>
          <p:nvPr/>
        </p:nvCxnSpPr>
        <p:spPr>
          <a:xfrm>
            <a:off x="2834824" y="4873977"/>
            <a:ext cx="2083624" cy="0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173ACD8B-E585-4579-B9BD-ADC9FD642DA2}"/>
              </a:ext>
            </a:extLst>
          </p:cNvPr>
          <p:cNvCxnSpPr>
            <a:cxnSpLocks/>
          </p:cNvCxnSpPr>
          <p:nvPr/>
        </p:nvCxnSpPr>
        <p:spPr>
          <a:xfrm flipV="1">
            <a:off x="4918448" y="3057616"/>
            <a:ext cx="0" cy="1816361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113530AC-AF75-475F-8CB3-D02B1D565885}"/>
              </a:ext>
            </a:extLst>
          </p:cNvPr>
          <p:cNvCxnSpPr>
            <a:cxnSpLocks/>
          </p:cNvCxnSpPr>
          <p:nvPr/>
        </p:nvCxnSpPr>
        <p:spPr>
          <a:xfrm flipV="1">
            <a:off x="5264750" y="3057616"/>
            <a:ext cx="0" cy="2480929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3D57FF3D-9C74-43A1-A546-E82AE602A816}"/>
              </a:ext>
            </a:extLst>
          </p:cNvPr>
          <p:cNvCxnSpPr/>
          <p:nvPr/>
        </p:nvCxnSpPr>
        <p:spPr>
          <a:xfrm>
            <a:off x="5264750" y="5538545"/>
            <a:ext cx="247529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3DC8FD93-507C-4FCB-9877-0B6FA574EF1C}"/>
              </a:ext>
            </a:extLst>
          </p:cNvPr>
          <p:cNvCxnSpPr>
            <a:cxnSpLocks/>
          </p:cNvCxnSpPr>
          <p:nvPr/>
        </p:nvCxnSpPr>
        <p:spPr>
          <a:xfrm flipV="1">
            <a:off x="5619056" y="3050950"/>
            <a:ext cx="0" cy="1823027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7D95061C-8130-4747-8364-3BA60A8206E1}"/>
              </a:ext>
            </a:extLst>
          </p:cNvPr>
          <p:cNvCxnSpPr/>
          <p:nvPr/>
        </p:nvCxnSpPr>
        <p:spPr>
          <a:xfrm>
            <a:off x="5619056" y="4873977"/>
            <a:ext cx="15063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4BE34C85-5042-40C0-B7FB-6E35AB2C703E}"/>
              </a:ext>
            </a:extLst>
          </p:cNvPr>
          <p:cNvCxnSpPr/>
          <p:nvPr/>
        </p:nvCxnSpPr>
        <p:spPr>
          <a:xfrm>
            <a:off x="7108166" y="4873977"/>
            <a:ext cx="0" cy="293535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BCEA2FE4-EBE7-4776-B440-16ACFFDCF5C8}"/>
              </a:ext>
            </a:extLst>
          </p:cNvPr>
          <p:cNvCxnSpPr>
            <a:cxnSpLocks/>
          </p:cNvCxnSpPr>
          <p:nvPr/>
        </p:nvCxnSpPr>
        <p:spPr>
          <a:xfrm flipV="1">
            <a:off x="5968891" y="3057616"/>
            <a:ext cx="0" cy="1618804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D4E7F2D2-546F-44F2-B2DA-337F342CE802}"/>
              </a:ext>
            </a:extLst>
          </p:cNvPr>
          <p:cNvCxnSpPr>
            <a:cxnSpLocks/>
          </p:cNvCxnSpPr>
          <p:nvPr/>
        </p:nvCxnSpPr>
        <p:spPr>
          <a:xfrm>
            <a:off x="5968891" y="4676420"/>
            <a:ext cx="23399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2D5281FE-CA3D-4BB8-84FB-3D0AF8C01E68}"/>
              </a:ext>
            </a:extLst>
          </p:cNvPr>
          <p:cNvCxnSpPr>
            <a:cxnSpLocks/>
          </p:cNvCxnSpPr>
          <p:nvPr/>
        </p:nvCxnSpPr>
        <p:spPr>
          <a:xfrm>
            <a:off x="8308803" y="4676420"/>
            <a:ext cx="0" cy="491092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22C76AE4-A292-4421-9687-A26A42CCA72B}"/>
              </a:ext>
            </a:extLst>
          </p:cNvPr>
          <p:cNvCxnSpPr>
            <a:cxnSpLocks/>
          </p:cNvCxnSpPr>
          <p:nvPr/>
        </p:nvCxnSpPr>
        <p:spPr>
          <a:xfrm flipV="1">
            <a:off x="5617701" y="1560499"/>
            <a:ext cx="0" cy="260566"/>
          </a:xfrm>
          <a:prstGeom prst="line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0893CD81-CF13-4E1B-9A60-450E26759321}"/>
              </a:ext>
            </a:extLst>
          </p:cNvPr>
          <p:cNvCxnSpPr>
            <a:cxnSpLocks/>
          </p:cNvCxnSpPr>
          <p:nvPr/>
        </p:nvCxnSpPr>
        <p:spPr>
          <a:xfrm>
            <a:off x="6327668" y="4433977"/>
            <a:ext cx="32994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E8B2B301-8D9D-40D8-8D2F-3412D4F65C8C}"/>
              </a:ext>
            </a:extLst>
          </p:cNvPr>
          <p:cNvCxnSpPr>
            <a:cxnSpLocks/>
          </p:cNvCxnSpPr>
          <p:nvPr/>
        </p:nvCxnSpPr>
        <p:spPr>
          <a:xfrm>
            <a:off x="9627079" y="4433977"/>
            <a:ext cx="0" cy="733535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00C1B1C3-471E-4BA6-A485-C637836CFDF8}"/>
              </a:ext>
            </a:extLst>
          </p:cNvPr>
          <p:cNvCxnSpPr>
            <a:cxnSpLocks/>
          </p:cNvCxnSpPr>
          <p:nvPr/>
        </p:nvCxnSpPr>
        <p:spPr>
          <a:xfrm flipV="1">
            <a:off x="6678838" y="3050950"/>
            <a:ext cx="0" cy="1103095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081EB7DB-D874-4731-BC2D-B591DD970F77}"/>
              </a:ext>
            </a:extLst>
          </p:cNvPr>
          <p:cNvCxnSpPr>
            <a:cxnSpLocks/>
          </p:cNvCxnSpPr>
          <p:nvPr/>
        </p:nvCxnSpPr>
        <p:spPr>
          <a:xfrm>
            <a:off x="6678838" y="4150158"/>
            <a:ext cx="3189384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06B666E2-9B89-432A-A74E-E33FC3AC59CF}"/>
              </a:ext>
            </a:extLst>
          </p:cNvPr>
          <p:cNvCxnSpPr>
            <a:cxnSpLocks/>
          </p:cNvCxnSpPr>
          <p:nvPr/>
        </p:nvCxnSpPr>
        <p:spPr>
          <a:xfrm flipV="1">
            <a:off x="7413040" y="3049056"/>
            <a:ext cx="0" cy="479148"/>
          </a:xfrm>
          <a:prstGeom prst="line">
            <a:avLst/>
          </a:prstGeom>
          <a:ln w="28575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>
            <a:extLst>
              <a:ext uri="{FF2B5EF4-FFF2-40B4-BE49-F238E27FC236}">
                <a16:creationId xmlns:a16="http://schemas.microsoft.com/office/drawing/2014/main" id="{3391B0E7-49B3-4369-A20E-8EDF4BE0F532}"/>
              </a:ext>
            </a:extLst>
          </p:cNvPr>
          <p:cNvCxnSpPr>
            <a:cxnSpLocks/>
          </p:cNvCxnSpPr>
          <p:nvPr/>
        </p:nvCxnSpPr>
        <p:spPr>
          <a:xfrm>
            <a:off x="7407472" y="3528204"/>
            <a:ext cx="139479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8E90A1E3-DEA0-47E8-9F7E-2A08E18477B8}"/>
              </a:ext>
            </a:extLst>
          </p:cNvPr>
          <p:cNvCxnSpPr>
            <a:cxnSpLocks/>
          </p:cNvCxnSpPr>
          <p:nvPr/>
        </p:nvCxnSpPr>
        <p:spPr>
          <a:xfrm flipV="1">
            <a:off x="8802271" y="2033900"/>
            <a:ext cx="0" cy="1510769"/>
          </a:xfrm>
          <a:prstGeom prst="line">
            <a:avLst/>
          </a:prstGeom>
          <a:ln w="28575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ZoneTexte 144">
            <a:extLst>
              <a:ext uri="{FF2B5EF4-FFF2-40B4-BE49-F238E27FC236}">
                <a16:creationId xmlns:a16="http://schemas.microsoft.com/office/drawing/2014/main" id="{2143D40C-FC89-409D-BCDF-818054F88CBD}"/>
              </a:ext>
            </a:extLst>
          </p:cNvPr>
          <p:cNvSpPr txBox="1"/>
          <p:nvPr/>
        </p:nvSpPr>
        <p:spPr>
          <a:xfrm>
            <a:off x="9981385" y="4431412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Interlock </a:t>
            </a:r>
            <a:r>
              <a:rPr lang="fr-FR" dirty="0" err="1"/>
              <a:t>board</a:t>
            </a:r>
            <a:endParaRPr lang="fr-FR" dirty="0"/>
          </a:p>
          <a:p>
            <a:r>
              <a:rPr lang="fr-FR" b="1" dirty="0"/>
              <a:t>IP: </a:t>
            </a:r>
            <a:r>
              <a:rPr lang="fr-FR" altLang="fr-FR" b="1" dirty="0"/>
              <a:t>10.11.12.170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084888B2-CA4C-4FDF-B971-29DF8178E801}"/>
              </a:ext>
            </a:extLst>
          </p:cNvPr>
          <p:cNvCxnSpPr>
            <a:cxnSpLocks/>
            <a:endCxn id="62" idx="1"/>
          </p:cNvCxnSpPr>
          <p:nvPr/>
        </p:nvCxnSpPr>
        <p:spPr>
          <a:xfrm flipV="1">
            <a:off x="2702999" y="1370142"/>
            <a:ext cx="2208829" cy="5382"/>
          </a:xfrm>
          <a:prstGeom prst="line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94D3739A-8576-419C-9351-03D719093355}"/>
              </a:ext>
            </a:extLst>
          </p:cNvPr>
          <p:cNvSpPr txBox="1"/>
          <p:nvPr/>
        </p:nvSpPr>
        <p:spPr>
          <a:xfrm>
            <a:off x="3652036" y="1230"/>
            <a:ext cx="423923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/>
              <a:t>IP </a:t>
            </a:r>
            <a:r>
              <a:rPr lang="fr-FR" sz="2000" b="1" dirty="0" err="1"/>
              <a:t>adressing</a:t>
            </a:r>
            <a:r>
              <a:rPr lang="fr-FR" sz="2000" b="1" dirty="0"/>
              <a:t> of </a:t>
            </a:r>
            <a:r>
              <a:rPr lang="fr-FR" sz="2000" b="1" dirty="0" err="1"/>
              <a:t>loaded</a:t>
            </a:r>
            <a:r>
              <a:rPr lang="fr-FR" sz="2000" b="1" dirty="0"/>
              <a:t> </a:t>
            </a:r>
            <a:r>
              <a:rPr lang="fr-FR" sz="2000" b="1" dirty="0" err="1"/>
              <a:t>cells</a:t>
            </a:r>
            <a:r>
              <a:rPr lang="fr-FR" sz="2000" b="1" dirty="0"/>
              <a:t> test </a:t>
            </a:r>
            <a:r>
              <a:rPr lang="fr-FR" sz="2000" b="1" dirty="0" err="1"/>
              <a:t>set-up</a:t>
            </a:r>
            <a:endParaRPr lang="fr-FR" sz="2000" b="1" dirty="0"/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4C1271ED-9DCD-4341-9858-9A6A5A4BCE3D}"/>
              </a:ext>
            </a:extLst>
          </p:cNvPr>
          <p:cNvGrpSpPr/>
          <p:nvPr/>
        </p:nvGrpSpPr>
        <p:grpSpPr>
          <a:xfrm>
            <a:off x="4910444" y="902932"/>
            <a:ext cx="1472556" cy="682148"/>
            <a:chOff x="4023295" y="2427676"/>
            <a:chExt cx="1472556" cy="682148"/>
          </a:xfrm>
        </p:grpSpPr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7605C465-C73C-4250-84D4-DB7DB2C2B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24679" y="2732152"/>
              <a:ext cx="354306" cy="325467"/>
            </a:xfrm>
            <a:prstGeom prst="rect">
              <a:avLst/>
            </a:prstGeom>
          </p:spPr>
        </p:pic>
        <p:pic>
          <p:nvPicPr>
            <p:cNvPr id="63" name="Image 62">
              <a:extLst>
                <a:ext uri="{FF2B5EF4-FFF2-40B4-BE49-F238E27FC236}">
                  <a16:creationId xmlns:a16="http://schemas.microsoft.com/office/drawing/2014/main" id="{0735D0D3-0217-4D38-8D30-2B0FF59C0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78985" y="2732152"/>
              <a:ext cx="354306" cy="325467"/>
            </a:xfrm>
            <a:prstGeom prst="rect">
              <a:avLst/>
            </a:prstGeom>
          </p:spPr>
        </p:pic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42E835B4-059F-40F5-9566-142855A06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33291" y="2732151"/>
              <a:ext cx="354306" cy="325467"/>
            </a:xfrm>
            <a:prstGeom prst="rect">
              <a:avLst/>
            </a:prstGeom>
          </p:spPr>
        </p:pic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996DE43F-4D27-41B1-A387-BFE656B8A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87597" y="2732150"/>
              <a:ext cx="354306" cy="325467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B3B975C-ADEB-4DD4-8D9A-C264F9749CE9}"/>
                </a:ext>
              </a:extLst>
            </p:cNvPr>
            <p:cNvSpPr/>
            <p:nvPr/>
          </p:nvSpPr>
          <p:spPr>
            <a:xfrm>
              <a:off x="4024679" y="2467156"/>
              <a:ext cx="1471172" cy="64266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62EB8D55-9802-477E-892B-02B14E6A831C}"/>
                </a:ext>
              </a:extLst>
            </p:cNvPr>
            <p:cNvSpPr txBox="1"/>
            <p:nvPr/>
          </p:nvSpPr>
          <p:spPr>
            <a:xfrm>
              <a:off x="4023295" y="2427676"/>
              <a:ext cx="1471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Ethernet HUB</a:t>
              </a:r>
            </a:p>
          </p:txBody>
        </p:sp>
      </p:grp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64BD5296-5ABD-4949-9130-28156674968B}"/>
              </a:ext>
            </a:extLst>
          </p:cNvPr>
          <p:cNvCxnSpPr>
            <a:cxnSpLocks/>
          </p:cNvCxnSpPr>
          <p:nvPr/>
        </p:nvCxnSpPr>
        <p:spPr>
          <a:xfrm>
            <a:off x="6381616" y="1324576"/>
            <a:ext cx="1927187" cy="0"/>
          </a:xfrm>
          <a:prstGeom prst="line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A77E0BC1-C194-49DE-9D2B-13C6ECF9BB2C}"/>
              </a:ext>
            </a:extLst>
          </p:cNvPr>
          <p:cNvCxnSpPr>
            <a:cxnSpLocks/>
          </p:cNvCxnSpPr>
          <p:nvPr/>
        </p:nvCxnSpPr>
        <p:spPr>
          <a:xfrm flipV="1">
            <a:off x="6327668" y="3049056"/>
            <a:ext cx="0" cy="1382356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CB65334A-2C8F-454E-945F-76C469869462}"/>
              </a:ext>
            </a:extLst>
          </p:cNvPr>
          <p:cNvSpPr txBox="1"/>
          <p:nvPr/>
        </p:nvSpPr>
        <p:spPr>
          <a:xfrm>
            <a:off x="3134266" y="4552634"/>
            <a:ext cx="103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1m </a:t>
            </a:r>
            <a:r>
              <a:rPr lang="fr-FR" dirty="0" err="1"/>
              <a:t>cable</a:t>
            </a:r>
            <a:endParaRPr lang="fr-FR" dirty="0"/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97764F80-E921-4462-B6F0-CE4C75FC40DC}"/>
              </a:ext>
            </a:extLst>
          </p:cNvPr>
          <p:cNvSpPr txBox="1"/>
          <p:nvPr/>
        </p:nvSpPr>
        <p:spPr>
          <a:xfrm>
            <a:off x="2667367" y="3462499"/>
            <a:ext cx="103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1m </a:t>
            </a:r>
            <a:r>
              <a:rPr lang="fr-FR" dirty="0" err="1"/>
              <a:t>cable</a:t>
            </a:r>
            <a:endParaRPr lang="fr-FR" dirty="0"/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C11388DC-F53C-4BAF-8625-2D889FD5A7A6}"/>
              </a:ext>
            </a:extLst>
          </p:cNvPr>
          <p:cNvSpPr txBox="1"/>
          <p:nvPr/>
        </p:nvSpPr>
        <p:spPr>
          <a:xfrm>
            <a:off x="5029754" y="3807234"/>
            <a:ext cx="153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(4x) 1m </a:t>
            </a:r>
            <a:r>
              <a:rPr lang="fr-FR" dirty="0" err="1"/>
              <a:t>cables</a:t>
            </a:r>
            <a:endParaRPr lang="fr-FR" dirty="0"/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F25811CC-58EB-401E-ADE6-9E6E4F8672FA}"/>
              </a:ext>
            </a:extLst>
          </p:cNvPr>
          <p:cNvSpPr txBox="1"/>
          <p:nvPr/>
        </p:nvSpPr>
        <p:spPr>
          <a:xfrm>
            <a:off x="7393619" y="3848109"/>
            <a:ext cx="103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2m </a:t>
            </a:r>
            <a:r>
              <a:rPr lang="fr-FR" dirty="0" err="1"/>
              <a:t>cable</a:t>
            </a:r>
            <a:endParaRPr lang="fr-FR" dirty="0"/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AE0FD5A7-8632-4E70-BA2F-C0501DE75F44}"/>
              </a:ext>
            </a:extLst>
          </p:cNvPr>
          <p:cNvSpPr txBox="1"/>
          <p:nvPr/>
        </p:nvSpPr>
        <p:spPr>
          <a:xfrm>
            <a:off x="2616496" y="2208493"/>
            <a:ext cx="103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5m </a:t>
            </a:r>
            <a:r>
              <a:rPr lang="fr-FR" dirty="0" err="1"/>
              <a:t>cable</a:t>
            </a:r>
            <a:endParaRPr lang="fr-FR" dirty="0"/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96464BF6-C4E2-417B-B438-3505B6B5D05C}"/>
              </a:ext>
            </a:extLst>
          </p:cNvPr>
          <p:cNvSpPr txBox="1"/>
          <p:nvPr/>
        </p:nvSpPr>
        <p:spPr>
          <a:xfrm>
            <a:off x="3343445" y="1033243"/>
            <a:ext cx="103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1m </a:t>
            </a:r>
            <a:r>
              <a:rPr lang="fr-FR" dirty="0" err="1"/>
              <a:t>cable</a:t>
            </a:r>
            <a:endParaRPr lang="fr-FR" dirty="0"/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16FE3A05-1FFC-4C38-987A-195283A6CBB9}"/>
              </a:ext>
            </a:extLst>
          </p:cNvPr>
          <p:cNvSpPr txBox="1"/>
          <p:nvPr/>
        </p:nvSpPr>
        <p:spPr>
          <a:xfrm>
            <a:off x="6678953" y="1022740"/>
            <a:ext cx="103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1m </a:t>
            </a:r>
            <a:r>
              <a:rPr lang="fr-FR" dirty="0" err="1"/>
              <a:t>cable</a:t>
            </a:r>
            <a:endParaRPr lang="fr-FR" dirty="0"/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CD06081D-B6FB-4349-8FF2-1F6DCBCBF3E6}"/>
              </a:ext>
            </a:extLst>
          </p:cNvPr>
          <p:cNvSpPr txBox="1"/>
          <p:nvPr/>
        </p:nvSpPr>
        <p:spPr>
          <a:xfrm>
            <a:off x="5571976" y="1517536"/>
            <a:ext cx="103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1m </a:t>
            </a:r>
            <a:r>
              <a:rPr lang="fr-FR" dirty="0" err="1"/>
              <a:t>cable</a:t>
            </a:r>
            <a:endParaRPr lang="fr-FR" dirty="0"/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C68FD549-749B-4620-A447-3EDDCDF3C445}"/>
              </a:ext>
            </a:extLst>
          </p:cNvPr>
          <p:cNvSpPr txBox="1"/>
          <p:nvPr/>
        </p:nvSpPr>
        <p:spPr>
          <a:xfrm>
            <a:off x="7607482" y="3216620"/>
            <a:ext cx="103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5m </a:t>
            </a:r>
            <a:r>
              <a:rPr lang="fr-FR" dirty="0" err="1"/>
              <a:t>cable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738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EB80E4-3A40-4B1E-845B-3A3E448A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87240"/>
          </a:xfrm>
        </p:spPr>
        <p:txBody>
          <a:bodyPr/>
          <a:lstStyle/>
          <a:p>
            <a:r>
              <a:rPr lang="fr-FR" dirty="0"/>
              <a:t>Pour </a:t>
            </a:r>
            <a:r>
              <a:rPr lang="fr-FR" dirty="0" err="1"/>
              <a:t>itk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370F8E-363D-437E-B3C9-FC9CAF14D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50" y="887241"/>
            <a:ext cx="10893469" cy="4697740"/>
          </a:xfrm>
        </p:spPr>
        <p:txBody>
          <a:bodyPr/>
          <a:lstStyle/>
          <a:p>
            <a:r>
              <a:rPr lang="fr-FR" dirty="0"/>
              <a:t>Le code gère les données et logs fournis par le </a:t>
            </a:r>
            <a:r>
              <a:rPr lang="fr-FR" dirty="0" err="1"/>
              <a:t>microcontrolleur</a:t>
            </a:r>
            <a:endParaRPr lang="fr-FR" dirty="0"/>
          </a:p>
          <a:p>
            <a:r>
              <a:rPr lang="fr-FR" dirty="0"/>
              <a:t>Il intègre leur sauvegarde sur </a:t>
            </a:r>
            <a:r>
              <a:rPr lang="fr-FR" dirty="0" err="1"/>
              <a:t>Influxdb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933D10-E423-4181-82D0-CD0BD3377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9" y="2887174"/>
            <a:ext cx="6176310" cy="34850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02373DB-7A66-40C3-A19B-86262FF09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28" y="2887173"/>
            <a:ext cx="5268693" cy="34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68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EB80E4-3A40-4B1E-845B-3A3E448A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87240"/>
          </a:xfrm>
        </p:spPr>
        <p:txBody>
          <a:bodyPr/>
          <a:lstStyle/>
          <a:p>
            <a:r>
              <a:rPr lang="fr-FR" dirty="0"/>
              <a:t>Pour </a:t>
            </a:r>
            <a:r>
              <a:rPr lang="fr-FR" dirty="0" err="1"/>
              <a:t>itk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6EFF271-4CA2-44A9-A325-3E992C34B46C}"/>
              </a:ext>
            </a:extLst>
          </p:cNvPr>
          <p:cNvSpPr txBox="1"/>
          <p:nvPr/>
        </p:nvSpPr>
        <p:spPr>
          <a:xfrm>
            <a:off x="1725438" y="922474"/>
            <a:ext cx="169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Partie interlock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ECB61CA-A792-425F-9089-9C22BCCCFB98}"/>
              </a:ext>
            </a:extLst>
          </p:cNvPr>
          <p:cNvSpPr txBox="1"/>
          <p:nvPr/>
        </p:nvSpPr>
        <p:spPr>
          <a:xfrm>
            <a:off x="7248034" y="443621"/>
            <a:ext cx="3456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Partie slow control</a:t>
            </a:r>
          </a:p>
          <a:p>
            <a:r>
              <a:rPr lang="fr-FR" dirty="0"/>
              <a:t>Pilotage des 3 types d’alimentation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8ED4B16-ABFB-4453-939B-283700D5D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2" y="1403367"/>
            <a:ext cx="5378623" cy="35713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9784997-5C01-4C7C-B09A-0B36851B71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1349414"/>
            <a:ext cx="5760720" cy="16922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4035573-3262-4E88-B8A1-836532E8750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301151"/>
            <a:ext cx="5760720" cy="158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86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870EDA-6680-4BD6-9E03-EAAC15DA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BACK-UP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2F05D7-1983-4B73-BF75-A9A8B27C9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785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CA5C26-96DF-4A77-AC8C-C7E9DC866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43" y="3295454"/>
            <a:ext cx="4805774" cy="354425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0C8F805-13F0-41C5-B7FE-F7AB59E0BE42}"/>
              </a:ext>
            </a:extLst>
          </p:cNvPr>
          <p:cNvSpPr txBox="1"/>
          <p:nvPr/>
        </p:nvSpPr>
        <p:spPr>
          <a:xfrm>
            <a:off x="418506" y="886544"/>
            <a:ext cx="474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Supprimer les NaN via une fonction en javascript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4241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Affichage niveau de lumière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6A590BA-CEAE-42A6-BE87-8E474A2C2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147" y="1390768"/>
            <a:ext cx="9083566" cy="1662292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A1CFF1A-39DE-464D-B870-40B8D62E4ECA}"/>
              </a:ext>
            </a:extLst>
          </p:cNvPr>
          <p:cNvCxnSpPr>
            <a:cxnSpLocks/>
          </p:cNvCxnSpPr>
          <p:nvPr/>
        </p:nvCxnSpPr>
        <p:spPr>
          <a:xfrm flipH="1">
            <a:off x="3319272" y="2944368"/>
            <a:ext cx="685800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C305EDB9-5909-46ED-9B59-FFA397E6171E}"/>
              </a:ext>
            </a:extLst>
          </p:cNvPr>
          <p:cNvSpPr txBox="1"/>
          <p:nvPr/>
        </p:nvSpPr>
        <p:spPr>
          <a:xfrm>
            <a:off x="6540585" y="3483864"/>
            <a:ext cx="505978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 Black" panose="020B0A04020102020204" pitchFamily="34" charset="0"/>
              </a:rPr>
              <a:t>var output = </a:t>
            </a:r>
            <a:r>
              <a:rPr lang="fr-FR" dirty="0" err="1">
                <a:latin typeface="Arial Black" panose="020B0A04020102020204" pitchFamily="34" charset="0"/>
              </a:rPr>
              <a:t>parseFloat</a:t>
            </a:r>
            <a:r>
              <a:rPr lang="fr-FR" dirty="0">
                <a:latin typeface="Arial Black" panose="020B0A04020102020204" pitchFamily="34" charset="0"/>
              </a:rPr>
              <a:t>(</a:t>
            </a:r>
            <a:r>
              <a:rPr lang="fr-FR" dirty="0" err="1">
                <a:latin typeface="Arial Black" panose="020B0A04020102020204" pitchFamily="34" charset="0"/>
              </a:rPr>
              <a:t>msg.payload</a:t>
            </a:r>
            <a:r>
              <a:rPr lang="fr-FR" dirty="0">
                <a:latin typeface="Arial Black" panose="020B0A04020102020204" pitchFamily="34" charset="0"/>
              </a:rPr>
              <a:t>) ;</a:t>
            </a:r>
          </a:p>
          <a:p>
            <a:r>
              <a:rPr lang="fr-FR" dirty="0">
                <a:latin typeface="Arial Black" panose="020B0A04020102020204" pitchFamily="34" charset="0"/>
              </a:rPr>
              <a:t>if (!</a:t>
            </a:r>
            <a:r>
              <a:rPr lang="fr-FR" dirty="0" err="1">
                <a:latin typeface="Arial Black" panose="020B0A04020102020204" pitchFamily="34" charset="0"/>
              </a:rPr>
              <a:t>Number.isNaN</a:t>
            </a:r>
            <a:r>
              <a:rPr lang="fr-FR" dirty="0">
                <a:latin typeface="Arial Black" panose="020B0A04020102020204" pitchFamily="34" charset="0"/>
              </a:rPr>
              <a:t>(output))</a:t>
            </a:r>
          </a:p>
          <a:p>
            <a:r>
              <a:rPr lang="fr-FR" dirty="0">
                <a:latin typeface="Arial Black" panose="020B0A04020102020204" pitchFamily="34" charset="0"/>
              </a:rPr>
              <a:t>{</a:t>
            </a:r>
          </a:p>
          <a:p>
            <a:r>
              <a:rPr lang="fr-FR" dirty="0">
                <a:latin typeface="Arial Black" panose="020B0A04020102020204" pitchFamily="34" charset="0"/>
              </a:rPr>
              <a:t>    </a:t>
            </a:r>
            <a:r>
              <a:rPr lang="fr-FR" dirty="0" err="1">
                <a:latin typeface="Arial Black" panose="020B0A04020102020204" pitchFamily="34" charset="0"/>
              </a:rPr>
              <a:t>msg.payload</a:t>
            </a:r>
            <a:r>
              <a:rPr lang="fr-FR" dirty="0">
                <a:latin typeface="Arial Black" panose="020B0A04020102020204" pitchFamily="34" charset="0"/>
              </a:rPr>
              <a:t>= output; </a:t>
            </a:r>
          </a:p>
          <a:p>
            <a:r>
              <a:rPr lang="fr-FR" dirty="0">
                <a:latin typeface="Arial Black" panose="020B0A04020102020204" pitchFamily="34" charset="0"/>
              </a:rPr>
              <a:t>    </a:t>
            </a:r>
            <a:r>
              <a:rPr lang="fr-FR" dirty="0" err="1">
                <a:latin typeface="Arial Black" panose="020B0A04020102020204" pitchFamily="34" charset="0"/>
              </a:rPr>
              <a:t>msg.topic</a:t>
            </a:r>
            <a:r>
              <a:rPr lang="fr-FR" dirty="0">
                <a:latin typeface="Arial Black" panose="020B0A04020102020204" pitchFamily="34" charset="0"/>
              </a:rPr>
              <a:t>="</a:t>
            </a:r>
            <a:r>
              <a:rPr lang="fr-FR" dirty="0" err="1">
                <a:latin typeface="Arial Black" panose="020B0A04020102020204" pitchFamily="34" charset="0"/>
              </a:rPr>
              <a:t>Measurement</a:t>
            </a:r>
            <a:r>
              <a:rPr lang="fr-FR" dirty="0">
                <a:latin typeface="Arial Black" panose="020B0A04020102020204" pitchFamily="34" charset="0"/>
              </a:rPr>
              <a:t>"</a:t>
            </a:r>
          </a:p>
          <a:p>
            <a:r>
              <a:rPr lang="fr-FR" dirty="0">
                <a:latin typeface="Arial Black" panose="020B0A04020102020204" pitchFamily="34" charset="0"/>
              </a:rPr>
              <a:t>}</a:t>
            </a:r>
          </a:p>
          <a:p>
            <a:r>
              <a:rPr lang="fr-FR" dirty="0" err="1">
                <a:latin typeface="Arial Black" panose="020B0A04020102020204" pitchFamily="34" charset="0"/>
              </a:rPr>
              <a:t>else</a:t>
            </a:r>
            <a:endParaRPr lang="fr-FR" dirty="0">
              <a:latin typeface="Arial Black" panose="020B0A04020102020204" pitchFamily="34" charset="0"/>
            </a:endParaRPr>
          </a:p>
          <a:p>
            <a:r>
              <a:rPr lang="fr-FR" dirty="0">
                <a:latin typeface="Arial Black" panose="020B0A04020102020204" pitchFamily="34" charset="0"/>
              </a:rPr>
              <a:t>{</a:t>
            </a:r>
          </a:p>
          <a:p>
            <a:r>
              <a:rPr lang="fr-FR" dirty="0">
                <a:latin typeface="Arial Black" panose="020B0A04020102020204" pitchFamily="34" charset="0"/>
              </a:rPr>
              <a:t>    </a:t>
            </a:r>
            <a:r>
              <a:rPr lang="fr-FR" dirty="0" err="1">
                <a:latin typeface="Arial Black" panose="020B0A04020102020204" pitchFamily="34" charset="0"/>
              </a:rPr>
              <a:t>msg.payload</a:t>
            </a:r>
            <a:r>
              <a:rPr lang="fr-FR" dirty="0">
                <a:latin typeface="Arial Black" panose="020B0A04020102020204" pitchFamily="34" charset="0"/>
              </a:rPr>
              <a:t> = "";</a:t>
            </a:r>
          </a:p>
          <a:p>
            <a:r>
              <a:rPr lang="fr-FR" dirty="0">
                <a:latin typeface="Arial Black" panose="020B0A04020102020204" pitchFamily="34" charset="0"/>
              </a:rPr>
              <a:t>}</a:t>
            </a:r>
          </a:p>
          <a:p>
            <a:r>
              <a:rPr lang="fr-FR" dirty="0">
                <a:latin typeface="Arial Black" panose="020B0A04020102020204" pitchFamily="34" charset="0"/>
              </a:rPr>
              <a:t>return msg;</a:t>
            </a:r>
          </a:p>
        </p:txBody>
      </p:sp>
    </p:spTree>
    <p:extLst>
      <p:ext uri="{BB962C8B-B14F-4D97-AF65-F5344CB8AC3E}">
        <p14:creationId xmlns:p14="http://schemas.microsoft.com/office/powerpoint/2010/main" val="43185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91669" y="-24484"/>
            <a:ext cx="3677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Câblage - montage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3CE2C55-CB30-4673-91F0-4AE460461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752" y="3848418"/>
            <a:ext cx="1147848" cy="1201922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E8BC9197-3B32-46E6-AF8B-C6D904AB0BD0}"/>
              </a:ext>
            </a:extLst>
          </p:cNvPr>
          <p:cNvGrpSpPr/>
          <p:nvPr/>
        </p:nvGrpSpPr>
        <p:grpSpPr>
          <a:xfrm>
            <a:off x="740485" y="4998179"/>
            <a:ext cx="2379979" cy="1428620"/>
            <a:chOff x="1228521" y="5045102"/>
            <a:chExt cx="2379979" cy="142862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4880D28A-2A9C-4F66-8509-51DA2E1FFFB8}"/>
                </a:ext>
              </a:extLst>
            </p:cNvPr>
            <p:cNvGrpSpPr/>
            <p:nvPr/>
          </p:nvGrpSpPr>
          <p:grpSpPr>
            <a:xfrm>
              <a:off x="1228521" y="5045102"/>
              <a:ext cx="2379979" cy="1428620"/>
              <a:chOff x="2499383" y="3179595"/>
              <a:chExt cx="2902452" cy="1872081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90421A2D-EDE4-40F0-92AB-F6BBDFFCE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9383" y="3179595"/>
                <a:ext cx="2902452" cy="1872081"/>
              </a:xfrm>
              <a:prstGeom prst="rect">
                <a:avLst/>
              </a:prstGeom>
            </p:spPr>
          </p:pic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2CFE9549-9002-4550-83CD-EF9309A146F9}"/>
                  </a:ext>
                </a:extLst>
              </p:cNvPr>
              <p:cNvSpPr txBox="1"/>
              <p:nvPr/>
            </p:nvSpPr>
            <p:spPr>
              <a:xfrm>
                <a:off x="4903774" y="3961781"/>
                <a:ext cx="43473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A7</a:t>
                </a:r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7D34812-3E73-4F38-8266-7F19F0C7DE45}"/>
                </a:ext>
              </a:extLst>
            </p:cNvPr>
            <p:cNvSpPr txBox="1"/>
            <p:nvPr/>
          </p:nvSpPr>
          <p:spPr>
            <a:xfrm>
              <a:off x="3171385" y="5604604"/>
              <a:ext cx="41389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solidFill>
                    <a:srgbClr val="DE2AC9"/>
                  </a:solidFill>
                </a:rPr>
                <a:t>A2</a:t>
              </a:r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EE495B2D-E2E3-42ED-9171-5F767BA1B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339264" y="26575"/>
            <a:ext cx="1537092" cy="107596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EF08358-B6C7-4360-B46D-426224B79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519" y="2698239"/>
            <a:ext cx="4884233" cy="366127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0C00A23-AA69-4A86-998D-59AD343523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r="17272"/>
          <a:stretch/>
        </p:blipFill>
        <p:spPr>
          <a:xfrm>
            <a:off x="6148959" y="1268798"/>
            <a:ext cx="1298767" cy="141605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6E369F1-B39E-476D-A497-81A3B2CA39C8}"/>
              </a:ext>
            </a:extLst>
          </p:cNvPr>
          <p:cNvSpPr txBox="1"/>
          <p:nvPr/>
        </p:nvSpPr>
        <p:spPr>
          <a:xfrm>
            <a:off x="237868" y="824813"/>
            <a:ext cx="344972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La carte MAX31865 </a:t>
            </a:r>
            <a:r>
              <a:rPr lang="fr-FR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0000"/>
                </a:solidFill>
              </a:rPr>
              <a:t>Vin vers 5V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gnd</a:t>
            </a:r>
            <a:r>
              <a:rPr lang="fr-FR" sz="1600" dirty="0"/>
              <a:t> vs </a:t>
            </a:r>
            <a:r>
              <a:rPr lang="fr-FR" sz="1600" dirty="0" err="1"/>
              <a:t>gnd</a:t>
            </a: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CLK </a:t>
            </a:r>
            <a:r>
              <a:rPr lang="en-US" sz="1600" dirty="0" err="1">
                <a:solidFill>
                  <a:schemeClr val="accent1"/>
                </a:solidFill>
              </a:rPr>
              <a:t>vers</a:t>
            </a:r>
            <a:r>
              <a:rPr lang="en-US" sz="1600" dirty="0">
                <a:solidFill>
                  <a:schemeClr val="accent1"/>
                </a:solidFill>
              </a:rPr>
              <a:t> pin Digital #13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SDO </a:t>
            </a:r>
            <a:r>
              <a:rPr lang="en-US" sz="1600" dirty="0" err="1">
                <a:solidFill>
                  <a:srgbClr val="00B050"/>
                </a:solidFill>
              </a:rPr>
              <a:t>vers</a:t>
            </a:r>
            <a:r>
              <a:rPr lang="en-US" sz="1600" dirty="0">
                <a:solidFill>
                  <a:srgbClr val="00B050"/>
                </a:solidFill>
              </a:rPr>
              <a:t> pin Digital #12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SDI </a:t>
            </a:r>
            <a:r>
              <a:rPr lang="en-US" sz="1600" dirty="0" err="1">
                <a:solidFill>
                  <a:srgbClr val="FFFF00"/>
                </a:solidFill>
              </a:rPr>
              <a:t>vers</a:t>
            </a:r>
            <a:r>
              <a:rPr lang="en-US" sz="1600" dirty="0">
                <a:solidFill>
                  <a:srgbClr val="FFFF00"/>
                </a:solidFill>
              </a:rPr>
              <a:t> pin Digital #11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</a:rPr>
              <a:t>CS </a:t>
            </a:r>
            <a:r>
              <a:rPr lang="en-US" sz="1600" dirty="0" err="1">
                <a:solidFill>
                  <a:srgbClr val="FFC000"/>
                </a:solidFill>
              </a:rPr>
              <a:t>vers</a:t>
            </a:r>
            <a:r>
              <a:rPr lang="en-US" sz="1600" dirty="0">
                <a:solidFill>
                  <a:srgbClr val="FFC000"/>
                </a:solidFill>
              </a:rPr>
              <a:t> pin Digital #10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Le ventilateur </a:t>
            </a:r>
            <a:r>
              <a:rPr lang="fr-FR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0000"/>
                </a:solidFill>
              </a:rPr>
              <a:t>Câble rouge vers pin Digital #8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Câble noir vers </a:t>
            </a:r>
            <a:r>
              <a:rPr lang="fr-FR" sz="1600" dirty="0" err="1"/>
              <a:t>gnd</a:t>
            </a:r>
            <a:endParaRPr lang="fr-FR" sz="1600" dirty="0"/>
          </a:p>
          <a:p>
            <a:pPr lvl="1"/>
            <a:endParaRPr lang="en-US" sz="1600" dirty="0">
              <a:solidFill>
                <a:srgbClr val="FFC000"/>
              </a:solidFill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C473D47-50EE-4119-816A-ABF884AC82D0}"/>
              </a:ext>
            </a:extLst>
          </p:cNvPr>
          <p:cNvCxnSpPr>
            <a:cxnSpLocks/>
          </p:cNvCxnSpPr>
          <p:nvPr/>
        </p:nvCxnSpPr>
        <p:spPr>
          <a:xfrm>
            <a:off x="7107810" y="2499543"/>
            <a:ext cx="0" cy="63015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689FBA05-3A15-4634-A1EA-9EDF1DCB94B4}"/>
              </a:ext>
            </a:extLst>
          </p:cNvPr>
          <p:cNvCxnSpPr>
            <a:cxnSpLocks/>
          </p:cNvCxnSpPr>
          <p:nvPr/>
        </p:nvCxnSpPr>
        <p:spPr>
          <a:xfrm>
            <a:off x="6967979" y="2499543"/>
            <a:ext cx="0" cy="63015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4308ECC6-0D2B-4D05-BC60-A9C3A3CAE15B}"/>
              </a:ext>
            </a:extLst>
          </p:cNvPr>
          <p:cNvCxnSpPr>
            <a:cxnSpLocks/>
          </p:cNvCxnSpPr>
          <p:nvPr/>
        </p:nvCxnSpPr>
        <p:spPr>
          <a:xfrm flipH="1">
            <a:off x="6798342" y="2499543"/>
            <a:ext cx="65989" cy="6301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7769671E-19EC-4FDD-AED0-23AB12511779}"/>
              </a:ext>
            </a:extLst>
          </p:cNvPr>
          <p:cNvCxnSpPr>
            <a:cxnSpLocks/>
          </p:cNvCxnSpPr>
          <p:nvPr/>
        </p:nvCxnSpPr>
        <p:spPr>
          <a:xfrm flipH="1">
            <a:off x="6655324" y="2499543"/>
            <a:ext cx="69176" cy="6301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3F09C4B0-C13B-479C-865A-7321320FB8DD}"/>
              </a:ext>
            </a:extLst>
          </p:cNvPr>
          <p:cNvCxnSpPr>
            <a:cxnSpLocks/>
          </p:cNvCxnSpPr>
          <p:nvPr/>
        </p:nvCxnSpPr>
        <p:spPr>
          <a:xfrm>
            <a:off x="6515492" y="2549688"/>
            <a:ext cx="0" cy="6301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C80531EE-9F4A-4B90-82CB-BDDE4C106A4A}"/>
              </a:ext>
            </a:extLst>
          </p:cNvPr>
          <p:cNvCxnSpPr>
            <a:cxnSpLocks/>
          </p:cNvCxnSpPr>
          <p:nvPr/>
        </p:nvCxnSpPr>
        <p:spPr>
          <a:xfrm>
            <a:off x="6384463" y="2508970"/>
            <a:ext cx="0" cy="2475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5BA3FA7F-55A7-4A11-BB8F-D2D51ED399D9}"/>
              </a:ext>
            </a:extLst>
          </p:cNvPr>
          <p:cNvCxnSpPr>
            <a:cxnSpLocks/>
          </p:cNvCxnSpPr>
          <p:nvPr/>
        </p:nvCxnSpPr>
        <p:spPr>
          <a:xfrm>
            <a:off x="6384463" y="4998179"/>
            <a:ext cx="855323" cy="9256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F537BFB0-5E0C-4C62-8079-D98220FDBA72}"/>
              </a:ext>
            </a:extLst>
          </p:cNvPr>
          <p:cNvCxnSpPr>
            <a:cxnSpLocks/>
          </p:cNvCxnSpPr>
          <p:nvPr/>
        </p:nvCxnSpPr>
        <p:spPr>
          <a:xfrm flipH="1">
            <a:off x="6592928" y="1102539"/>
            <a:ext cx="62396" cy="3714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86E800EE-65F9-491F-9AA4-CA43F509584E}"/>
              </a:ext>
            </a:extLst>
          </p:cNvPr>
          <p:cNvCxnSpPr>
            <a:cxnSpLocks/>
          </p:cNvCxnSpPr>
          <p:nvPr/>
        </p:nvCxnSpPr>
        <p:spPr>
          <a:xfrm>
            <a:off x="6655324" y="1115923"/>
            <a:ext cx="34588" cy="3580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AB0739E5-B20F-4F0C-B0BB-74EF15C11482}"/>
              </a:ext>
            </a:extLst>
          </p:cNvPr>
          <p:cNvCxnSpPr>
            <a:cxnSpLocks/>
          </p:cNvCxnSpPr>
          <p:nvPr/>
        </p:nvCxnSpPr>
        <p:spPr>
          <a:xfrm>
            <a:off x="6724500" y="1102539"/>
            <a:ext cx="139831" cy="39953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9D53DBBD-C526-42BB-B622-330FFB063360}"/>
              </a:ext>
            </a:extLst>
          </p:cNvPr>
          <p:cNvCxnSpPr>
            <a:cxnSpLocks/>
          </p:cNvCxnSpPr>
          <p:nvPr/>
        </p:nvCxnSpPr>
        <p:spPr>
          <a:xfrm>
            <a:off x="6724500" y="1102539"/>
            <a:ext cx="383310" cy="38549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07FED1D3-5A84-40AF-A4C0-26733271F7E2}"/>
              </a:ext>
            </a:extLst>
          </p:cNvPr>
          <p:cNvGrpSpPr/>
          <p:nvPr/>
        </p:nvGrpSpPr>
        <p:grpSpPr>
          <a:xfrm>
            <a:off x="2906912" y="3587284"/>
            <a:ext cx="1619971" cy="549037"/>
            <a:chOff x="2831496" y="3587284"/>
            <a:chExt cx="1619971" cy="549037"/>
          </a:xfrm>
        </p:grpSpPr>
        <p:sp>
          <p:nvSpPr>
            <p:cNvPr id="67" name="Flèche : droite 66">
              <a:extLst>
                <a:ext uri="{FF2B5EF4-FFF2-40B4-BE49-F238E27FC236}">
                  <a16:creationId xmlns:a16="http://schemas.microsoft.com/office/drawing/2014/main" id="{86623E94-BAEE-4D24-92DB-60B8423012D3}"/>
                </a:ext>
              </a:extLst>
            </p:cNvPr>
            <p:cNvSpPr/>
            <p:nvPr/>
          </p:nvSpPr>
          <p:spPr>
            <a:xfrm rot="10800000">
              <a:off x="2831496" y="3587284"/>
              <a:ext cx="1619971" cy="5490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3CC3300E-C2D3-40A4-91D0-B7591DC73E52}"/>
                </a:ext>
              </a:extLst>
            </p:cNvPr>
            <p:cNvSpPr txBox="1"/>
            <p:nvPr/>
          </p:nvSpPr>
          <p:spPr>
            <a:xfrm>
              <a:off x="3085054" y="3692033"/>
              <a:ext cx="1294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USB vers PC</a:t>
              </a:r>
            </a:p>
          </p:txBody>
        </p:sp>
      </p:grp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B1CBA9A-2C61-478B-BD6F-F80C34A8753F}"/>
              </a:ext>
            </a:extLst>
          </p:cNvPr>
          <p:cNvCxnSpPr>
            <a:cxnSpLocks/>
          </p:cNvCxnSpPr>
          <p:nvPr/>
        </p:nvCxnSpPr>
        <p:spPr>
          <a:xfrm>
            <a:off x="7447727" y="3063711"/>
            <a:ext cx="1886053" cy="1072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802481C7-DD9D-44BB-A623-E6DAA6EC60F7}"/>
              </a:ext>
            </a:extLst>
          </p:cNvPr>
          <p:cNvCxnSpPr>
            <a:cxnSpLocks/>
          </p:cNvCxnSpPr>
          <p:nvPr/>
        </p:nvCxnSpPr>
        <p:spPr>
          <a:xfrm flipH="1">
            <a:off x="7352907" y="4771614"/>
            <a:ext cx="2048758" cy="1133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Image 74">
            <a:extLst>
              <a:ext uri="{FF2B5EF4-FFF2-40B4-BE49-F238E27FC236}">
                <a16:creationId xmlns:a16="http://schemas.microsoft.com/office/drawing/2014/main" id="{1588852A-A4A9-412C-B76F-1FFE50FDB7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203" t="43546"/>
          <a:stretch/>
        </p:blipFill>
        <p:spPr>
          <a:xfrm rot="20586610">
            <a:off x="10863522" y="5096788"/>
            <a:ext cx="292155" cy="821386"/>
          </a:xfrm>
          <a:prstGeom prst="rect">
            <a:avLst/>
          </a:prstGeom>
          <a:ln w="28575"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662EB92-7C2F-473B-B04D-ACF09D61D91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5385" r="2719" b="86366"/>
          <a:stretch/>
        </p:blipFill>
        <p:spPr>
          <a:xfrm>
            <a:off x="10945874" y="2801919"/>
            <a:ext cx="1008258" cy="885216"/>
          </a:xfrm>
          <a:prstGeom prst="rect">
            <a:avLst/>
          </a:prstGeom>
        </p:spPr>
      </p:pic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715A07CA-9234-43ED-8E85-0AE96ED0F0F3}"/>
              </a:ext>
            </a:extLst>
          </p:cNvPr>
          <p:cNvCxnSpPr>
            <a:cxnSpLocks/>
          </p:cNvCxnSpPr>
          <p:nvPr/>
        </p:nvCxnSpPr>
        <p:spPr>
          <a:xfrm>
            <a:off x="7934601" y="3041516"/>
            <a:ext cx="3117996" cy="3959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B0475B99-AD34-4E89-997C-55259F45F48B}"/>
              </a:ext>
            </a:extLst>
          </p:cNvPr>
          <p:cNvCxnSpPr>
            <a:cxnSpLocks/>
          </p:cNvCxnSpPr>
          <p:nvPr/>
        </p:nvCxnSpPr>
        <p:spPr>
          <a:xfrm>
            <a:off x="10958222" y="5787467"/>
            <a:ext cx="13012" cy="8317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F8BAE984-6F44-4562-BF50-B8DA92DB52E8}"/>
              </a:ext>
            </a:extLst>
          </p:cNvPr>
          <p:cNvCxnSpPr>
            <a:cxnSpLocks/>
          </p:cNvCxnSpPr>
          <p:nvPr/>
        </p:nvCxnSpPr>
        <p:spPr>
          <a:xfrm>
            <a:off x="7514701" y="6599112"/>
            <a:ext cx="3456533" cy="200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955D227C-9975-4895-8231-D25C8F2ADF80}"/>
              </a:ext>
            </a:extLst>
          </p:cNvPr>
          <p:cNvCxnSpPr>
            <a:cxnSpLocks/>
          </p:cNvCxnSpPr>
          <p:nvPr/>
        </p:nvCxnSpPr>
        <p:spPr>
          <a:xfrm flipV="1">
            <a:off x="7514701" y="5904876"/>
            <a:ext cx="0" cy="6942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1FA5B07E-F9A8-4880-9049-18B5F7AA150C}"/>
              </a:ext>
            </a:extLst>
          </p:cNvPr>
          <p:cNvCxnSpPr>
            <a:cxnSpLocks/>
          </p:cNvCxnSpPr>
          <p:nvPr/>
        </p:nvCxnSpPr>
        <p:spPr>
          <a:xfrm>
            <a:off x="10927348" y="3576441"/>
            <a:ext cx="24353" cy="1556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685B64BD-FC76-4F77-95A0-B12885BED82C}"/>
              </a:ext>
            </a:extLst>
          </p:cNvPr>
          <p:cNvCxnSpPr>
            <a:cxnSpLocks/>
          </p:cNvCxnSpPr>
          <p:nvPr/>
        </p:nvCxnSpPr>
        <p:spPr>
          <a:xfrm flipV="1">
            <a:off x="8208229" y="5145405"/>
            <a:ext cx="2756499" cy="797495"/>
          </a:xfrm>
          <a:prstGeom prst="line">
            <a:avLst/>
          </a:prstGeom>
          <a:ln w="38100">
            <a:solidFill>
              <a:srgbClr val="DE2A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>
            <a:extLst>
              <a:ext uri="{FF2B5EF4-FFF2-40B4-BE49-F238E27FC236}">
                <a16:creationId xmlns:a16="http://schemas.microsoft.com/office/drawing/2014/main" id="{F1276B40-E2D9-458C-947A-25911323C166}"/>
              </a:ext>
            </a:extLst>
          </p:cNvPr>
          <p:cNvSpPr txBox="1"/>
          <p:nvPr/>
        </p:nvSpPr>
        <p:spPr>
          <a:xfrm>
            <a:off x="8208229" y="1012528"/>
            <a:ext cx="34754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La Photo-</a:t>
            </a:r>
            <a:r>
              <a:rPr lang="fr-FR" b="1" u="sng" dirty="0" err="1"/>
              <a:t>resistor</a:t>
            </a:r>
            <a:r>
              <a:rPr lang="fr-FR" b="1" u="sng" dirty="0"/>
              <a:t> </a:t>
            </a:r>
            <a:r>
              <a:rPr lang="fr-FR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0000"/>
                </a:solidFill>
              </a:rPr>
              <a:t>Câble vers pin Digital #5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DE2AC9"/>
                </a:solidFill>
              </a:rPr>
              <a:t>Câble vers pin </a:t>
            </a:r>
            <a:r>
              <a:rPr lang="fr-FR" sz="1600" dirty="0" err="1">
                <a:solidFill>
                  <a:srgbClr val="DE2AC9"/>
                </a:solidFill>
              </a:rPr>
              <a:t>Analog</a:t>
            </a:r>
            <a:r>
              <a:rPr lang="fr-FR" sz="1600" dirty="0">
                <a:solidFill>
                  <a:srgbClr val="DE2AC9"/>
                </a:solidFill>
              </a:rPr>
              <a:t> #A2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Câble de la résistance vers </a:t>
            </a:r>
            <a:r>
              <a:rPr lang="fr-FR" sz="1600" dirty="0" err="1"/>
              <a:t>gnd</a:t>
            </a:r>
            <a:endParaRPr lang="fr-FR" sz="1600" dirty="0"/>
          </a:p>
          <a:p>
            <a:endParaRPr lang="fr-FR" dirty="0"/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25522D5F-A95B-4699-AE4A-4C1DB5541B4D}"/>
              </a:ext>
            </a:extLst>
          </p:cNvPr>
          <p:cNvSpPr txBox="1"/>
          <p:nvPr/>
        </p:nvSpPr>
        <p:spPr>
          <a:xfrm>
            <a:off x="3035162" y="4882664"/>
            <a:ext cx="55976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pin5</a:t>
            </a:r>
          </a:p>
        </p:txBody>
      </p:sp>
    </p:spTree>
    <p:extLst>
      <p:ext uri="{BB962C8B-B14F-4D97-AF65-F5344CB8AC3E}">
        <p14:creationId xmlns:p14="http://schemas.microsoft.com/office/powerpoint/2010/main" val="35737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91669" y="-24484"/>
            <a:ext cx="2263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Installation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C2C605-18E9-4C38-89EE-5F0D92270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88" y="1240485"/>
            <a:ext cx="4911219" cy="3545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F056A73-E0E9-43B5-B8CC-E9301B5BE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379" y="1240485"/>
            <a:ext cx="5077293" cy="3543951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9231517-A808-4555-B084-5E0C137350CC}"/>
              </a:ext>
            </a:extLst>
          </p:cNvPr>
          <p:cNvCxnSpPr>
            <a:cxnSpLocks/>
          </p:cNvCxnSpPr>
          <p:nvPr/>
        </p:nvCxnSpPr>
        <p:spPr>
          <a:xfrm flipV="1">
            <a:off x="4655127" y="3694546"/>
            <a:ext cx="203201" cy="1828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761715F-354B-440D-A18B-49DDDB4F7996}"/>
              </a:ext>
            </a:extLst>
          </p:cNvPr>
          <p:cNvSpPr txBox="1"/>
          <p:nvPr/>
        </p:nvSpPr>
        <p:spPr>
          <a:xfrm>
            <a:off x="3851564" y="5523345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Ventilateur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928AFEE1-8063-40F9-A800-F18324D8F6F6}"/>
              </a:ext>
            </a:extLst>
          </p:cNvPr>
          <p:cNvCxnSpPr>
            <a:cxnSpLocks/>
          </p:cNvCxnSpPr>
          <p:nvPr/>
        </p:nvCxnSpPr>
        <p:spPr>
          <a:xfrm flipH="1" flipV="1">
            <a:off x="7536875" y="3131129"/>
            <a:ext cx="83125" cy="2115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9D777A2C-6DF0-4C05-B066-A7FCBADDBCA0}"/>
              </a:ext>
            </a:extLst>
          </p:cNvPr>
          <p:cNvSpPr txBox="1"/>
          <p:nvPr/>
        </p:nvSpPr>
        <p:spPr>
          <a:xfrm>
            <a:off x="7237234" y="5229770"/>
            <a:ext cx="765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PT100</a:t>
            </a:r>
          </a:p>
        </p:txBody>
      </p:sp>
    </p:spTree>
    <p:extLst>
      <p:ext uri="{BB962C8B-B14F-4D97-AF65-F5344CB8AC3E}">
        <p14:creationId xmlns:p14="http://schemas.microsoft.com/office/powerpoint/2010/main" val="341673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0" y="-51202"/>
            <a:ext cx="22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Démarrage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7E01A9-4B09-4E53-B608-A969A994A975}"/>
              </a:ext>
            </a:extLst>
          </p:cNvPr>
          <p:cNvSpPr txBox="1"/>
          <p:nvPr/>
        </p:nvSpPr>
        <p:spPr>
          <a:xfrm>
            <a:off x="169934" y="812124"/>
            <a:ext cx="68215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Connection au PC. Demander le </a:t>
            </a:r>
            <a:r>
              <a:rPr lang="fr-FR" dirty="0" err="1"/>
              <a:t>mdp</a:t>
            </a:r>
            <a:r>
              <a:rPr lang="fr-F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Aller sur le navigateur Firefox et ouvrez le </a:t>
            </a:r>
            <a:r>
              <a:rPr lang="fr-FR" dirty="0">
                <a:hlinkClick r:id="rId2"/>
              </a:rPr>
              <a:t>marque page « </a:t>
            </a:r>
            <a:r>
              <a:rPr lang="fr-FR" dirty="0" err="1">
                <a:hlinkClick r:id="rId2"/>
              </a:rPr>
              <a:t>GitStage</a:t>
            </a:r>
            <a:r>
              <a:rPr lang="fr-FR" dirty="0">
                <a:hlinkClick r:id="rId2"/>
              </a:rPr>
              <a:t> » </a:t>
            </a:r>
            <a:r>
              <a:rPr lang="fr-FR" dirty="0"/>
              <a:t>ou nom approchant.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Suivez les instructions de « </a:t>
            </a:r>
            <a:r>
              <a:rPr lang="fr-FR" dirty="0" err="1"/>
              <a:t>getting</a:t>
            </a:r>
            <a:r>
              <a:rPr lang="fr-FR" dirty="0"/>
              <a:t> </a:t>
            </a:r>
            <a:r>
              <a:rPr lang="fr-FR" dirty="0" err="1"/>
              <a:t>started</a:t>
            </a:r>
            <a:r>
              <a:rPr lang="fr-FR" dirty="0"/>
              <a:t> » et « </a:t>
            </a:r>
            <a:r>
              <a:rPr lang="fr-FR" dirty="0" err="1"/>
              <a:t>upload</a:t>
            </a:r>
            <a:r>
              <a:rPr lang="fr-FR" dirty="0"/>
              <a:t> </a:t>
            </a:r>
            <a:r>
              <a:rPr lang="fr-FR" dirty="0" err="1"/>
              <a:t>arduino</a:t>
            </a:r>
            <a:r>
              <a:rPr lang="fr-FR" dirty="0"/>
              <a:t> code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code est décrit juste après.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Il faudra le « téléverser » dans la carte Arduino en sélectionnant le bon type de carte et le bon port.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B29A02F-CE3B-4F51-91B8-36B157E47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82" y="3824972"/>
            <a:ext cx="6331889" cy="256387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F6E337C-E281-459D-9BE5-D5F62A353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571" y="3824972"/>
            <a:ext cx="3764809" cy="281381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3F870B5-2D3F-415C-B90E-69216478C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690" y="1744437"/>
            <a:ext cx="3767690" cy="183927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16C80D7-B878-4415-BFB4-D4D29F4D72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9038"/>
          <a:stretch/>
        </p:blipFill>
        <p:spPr>
          <a:xfrm>
            <a:off x="7139636" y="138158"/>
            <a:ext cx="4882430" cy="151102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D84C7F6-4622-4982-915F-2D018203BF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3793" y="2113732"/>
            <a:ext cx="2419688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0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0" y="0"/>
            <a:ext cx="274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Code Arduino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7E01A9-4B09-4E53-B608-A969A994A975}"/>
              </a:ext>
            </a:extLst>
          </p:cNvPr>
          <p:cNvSpPr txBox="1"/>
          <p:nvPr/>
        </p:nvSpPr>
        <p:spPr>
          <a:xfrm>
            <a:off x="169933" y="812124"/>
            <a:ext cx="66583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Entête décrivant brièvement le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Appel de la librairie MAX31865 et utilisation pour définir les pins qui seront utilisées (10 à 13).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des résistances de référence et nominal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du paramètre correspondant à la température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de la pin utilisée pour le ventilateur (8)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des pins utilisés pour la photo-</a:t>
            </a:r>
            <a:r>
              <a:rPr lang="fr-FR" dirty="0" err="1"/>
              <a:t>resistor</a:t>
            </a:r>
            <a:r>
              <a:rPr lang="fr-FR" dirty="0"/>
              <a:t> (A2 et 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du paramètre correspondant à l’intensité lumineuse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B86283C-9196-4031-9478-85F33B3E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243"/>
            <a:ext cx="5105400" cy="45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7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0" y="0"/>
            <a:ext cx="274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Code Arduino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7E01A9-4B09-4E53-B608-A969A994A975}"/>
              </a:ext>
            </a:extLst>
          </p:cNvPr>
          <p:cNvSpPr txBox="1"/>
          <p:nvPr/>
        </p:nvSpPr>
        <p:spPr>
          <a:xfrm>
            <a:off x="169933" y="812124"/>
            <a:ext cx="66583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Entête décrivant brièvement le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Appel de la librairie MAX31865 et utilisation pour définir les pins qui seront utilisées (10 à 13).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des résistances de référence et nominal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du paramètre correspondant à la température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de la pin utilisée pour le ventilateur (8)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des pins utilisés pour la photo-</a:t>
            </a:r>
            <a:r>
              <a:rPr lang="fr-FR" dirty="0" err="1"/>
              <a:t>resistor</a:t>
            </a:r>
            <a:r>
              <a:rPr lang="fr-FR" dirty="0"/>
              <a:t> (A2 et 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du paramètre correspondant à l’intensité lumineuse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Démarrage de la liaison série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Déclaration du type de pin pour le ventilateur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Configuration de la lecture de PT100 en 4 fils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Réglage de la pin d’alimentation de la photo-</a:t>
            </a:r>
            <a:r>
              <a:rPr lang="fr-FR" dirty="0" err="1"/>
              <a:t>resistor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8C68F6-861A-4B70-96B4-61028DB9E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760" y="3114787"/>
            <a:ext cx="5739240" cy="132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9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0" y="0"/>
            <a:ext cx="274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Code Arduino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7E01A9-4B09-4E53-B608-A969A994A975}"/>
              </a:ext>
            </a:extLst>
          </p:cNvPr>
          <p:cNvSpPr txBox="1"/>
          <p:nvPr/>
        </p:nvSpPr>
        <p:spPr>
          <a:xfrm>
            <a:off x="169933" y="812124"/>
            <a:ext cx="665837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Entête décrivant brièvement le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Appel de la librairie MAX31865 et utilisation pour définir les pins qui seront utilisées (10 à 13).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des résistances de référence et nominal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du paramètre correspondant à la température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de la pin utilisée pour le ventilateur (8)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des pins utilisés pour la photo-</a:t>
            </a:r>
            <a:r>
              <a:rPr lang="fr-FR" dirty="0" err="1"/>
              <a:t>resistor</a:t>
            </a:r>
            <a:r>
              <a:rPr lang="fr-FR" dirty="0"/>
              <a:t> (A2 et 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Définition du paramètre correspondant à l’intensité lumineuse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Démarrage de la liaison série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Déclaration du type de pin pour le ventilateur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Configuration de la lecture de PT100 en 4 fils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Réglage de la pin d’alimentation de la photo-</a:t>
            </a:r>
            <a:r>
              <a:rPr lang="fr-FR" dirty="0" err="1"/>
              <a:t>resistor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Opération en boucle infinie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Lecture sur la liaison série pour détecter l’allumage/extinction du ventilateur via une commande ON/OFF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Récupération de la valeur de température et de l’intensité lumineuse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Ecriture sur la liaison série de ces valeurs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Attente de 1000 ms avant la prochaine mesure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668A16-DF4E-4871-885A-52C76629C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753" y="123462"/>
            <a:ext cx="4294805" cy="485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99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1572</Words>
  <Application>Microsoft Office PowerPoint</Application>
  <PresentationFormat>Grand écran</PresentationFormat>
  <Paragraphs>286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Liberation Sans</vt:lpstr>
      <vt:lpstr>Wingdings</vt:lpstr>
      <vt:lpstr>Thème Office</vt:lpstr>
      <vt:lpstr>TP Arduino Julien Zoubian &amp; Pierre Barrillon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Description rapide de node-red</vt:lpstr>
      <vt:lpstr>Démarrage node-red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 D’APPLICATION AU CPPM</vt:lpstr>
      <vt:lpstr>Système de test Modules/Cells loaded</vt:lpstr>
      <vt:lpstr>Système de test Modules/Cells loaded</vt:lpstr>
      <vt:lpstr>Système de test Modules/Cells loaded</vt:lpstr>
      <vt:lpstr>Présentation PowerPoint</vt:lpstr>
      <vt:lpstr>Pour itk</vt:lpstr>
      <vt:lpstr>Pour itk</vt:lpstr>
      <vt:lpstr>BACK-UP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Barrillon</dc:creator>
  <cp:lastModifiedBy>Pierre Barrillon</cp:lastModifiedBy>
  <cp:revision>113</cp:revision>
  <dcterms:created xsi:type="dcterms:W3CDTF">2023-12-18T13:52:59Z</dcterms:created>
  <dcterms:modified xsi:type="dcterms:W3CDTF">2025-06-18T11:49:35Z</dcterms:modified>
</cp:coreProperties>
</file>