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77" r:id="rId2"/>
    <p:sldId id="281" r:id="rId3"/>
    <p:sldId id="279" r:id="rId4"/>
    <p:sldId id="282" r:id="rId5"/>
    <p:sldId id="280" r:id="rId6"/>
    <p:sldId id="284" r:id="rId7"/>
    <p:sldId id="283" r:id="rId8"/>
    <p:sldId id="285" r:id="rId9"/>
    <p:sldId id="291" r:id="rId10"/>
    <p:sldId id="292" r:id="rId11"/>
    <p:sldId id="290" r:id="rId12"/>
    <p:sldId id="278" r:id="rId13"/>
    <p:sldId id="289" r:id="rId14"/>
    <p:sldId id="299" r:id="rId15"/>
    <p:sldId id="293" r:id="rId16"/>
    <p:sldId id="287" r:id="rId17"/>
    <p:sldId id="286" r:id="rId18"/>
    <p:sldId id="295" r:id="rId19"/>
    <p:sldId id="296" r:id="rId20"/>
    <p:sldId id="298" r:id="rId21"/>
  </p:sldIdLst>
  <p:sldSz cx="9144000" cy="5143500" type="screen16x9"/>
  <p:notesSz cx="7099300" cy="10234613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Times New Roman" pitchFamily="18" charset="0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Times New Roman" pitchFamily="18" charset="0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Times New Roman" pitchFamily="18" charset="0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Times New Roman" pitchFamily="18" charset="0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OL" initials="l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8080"/>
    <a:srgbClr val="000000"/>
    <a:srgbClr val="6A2800"/>
    <a:srgbClr val="008000"/>
    <a:srgbClr val="339933"/>
    <a:srgbClr val="0000FF"/>
    <a:srgbClr val="33CC33"/>
    <a:srgbClr val="FF0000"/>
    <a:srgbClr val="FFC0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Style à thème 2 - Accentuation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Style moyen 4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99044" autoAdjust="0"/>
  </p:normalViewPr>
  <p:slideViewPr>
    <p:cSldViewPr>
      <p:cViewPr varScale="1">
        <p:scale>
          <a:sx n="84" d="100"/>
          <a:sy n="84" d="100"/>
        </p:scale>
        <p:origin x="72" y="396"/>
      </p:cViewPr>
      <p:guideLst>
        <p:guide orient="horz"/>
        <p:guide pos="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3120" y="-114"/>
      </p:cViewPr>
      <p:guideLst>
        <p:guide orient="horz" pos="3224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2"/>
            <a:ext cx="3076574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746" tIns="48373" rIns="96746" bIns="48373" numCol="1" anchor="t" anchorCtr="0" compatLnSpc="1">
            <a:prstTxWarp prst="textNoShape">
              <a:avLst/>
            </a:prstTxWarp>
          </a:bodyPr>
          <a:lstStyle>
            <a:lvl1pPr algn="l" defTabSz="968256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6" y="2"/>
            <a:ext cx="3076574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746" tIns="48373" rIns="96746" bIns="48373" numCol="1" anchor="t" anchorCtr="0" compatLnSpc="1">
            <a:prstTxWarp prst="textNoShape">
              <a:avLst/>
            </a:prstTxWarp>
          </a:bodyPr>
          <a:lstStyle>
            <a:lvl1pPr algn="r" defTabSz="968256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" y="9725027"/>
            <a:ext cx="3076574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746" tIns="48373" rIns="96746" bIns="48373" numCol="1" anchor="b" anchorCtr="0" compatLnSpc="1">
            <a:prstTxWarp prst="textNoShape">
              <a:avLst/>
            </a:prstTxWarp>
          </a:bodyPr>
          <a:lstStyle>
            <a:lvl1pPr algn="l" defTabSz="968256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6" y="9725027"/>
            <a:ext cx="3076574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746" tIns="48373" rIns="96746" bIns="48373" numCol="1" anchor="b" anchorCtr="0" compatLnSpc="1">
            <a:prstTxWarp prst="textNoShape">
              <a:avLst/>
            </a:prstTxWarp>
          </a:bodyPr>
          <a:lstStyle>
            <a:lvl1pPr algn="r" defTabSz="968256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20539B04-F192-4AEC-AFD6-D5B18E2488E2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6094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2"/>
            <a:ext cx="3076574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746" tIns="48373" rIns="96746" bIns="48373" numCol="1" anchor="t" anchorCtr="0" compatLnSpc="1">
            <a:prstTxWarp prst="textNoShape">
              <a:avLst/>
            </a:prstTxWarp>
          </a:bodyPr>
          <a:lstStyle>
            <a:lvl1pPr algn="l" defTabSz="968256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6" y="2"/>
            <a:ext cx="3076574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746" tIns="48373" rIns="96746" bIns="48373" numCol="1" anchor="t" anchorCtr="0" compatLnSpc="1">
            <a:prstTxWarp prst="textNoShape">
              <a:avLst/>
            </a:prstTxWarp>
          </a:bodyPr>
          <a:lstStyle>
            <a:lvl1pPr algn="r" defTabSz="968256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9938"/>
            <a:ext cx="6819900" cy="38369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9725027"/>
            <a:ext cx="3076574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746" tIns="48373" rIns="96746" bIns="48373" numCol="1" anchor="b" anchorCtr="0" compatLnSpc="1">
            <a:prstTxWarp prst="textNoShape">
              <a:avLst/>
            </a:prstTxWarp>
          </a:bodyPr>
          <a:lstStyle>
            <a:lvl1pPr algn="l" defTabSz="968256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6" y="9725027"/>
            <a:ext cx="3076574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746" tIns="48373" rIns="96746" bIns="48373" numCol="1" anchor="b" anchorCtr="0" compatLnSpc="1">
            <a:prstTxWarp prst="textNoShape">
              <a:avLst/>
            </a:prstTxWarp>
          </a:bodyPr>
          <a:lstStyle>
            <a:lvl1pPr algn="r" defTabSz="968256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95265A7F-4646-4209-B6CF-4BBFC9E4AB3C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2530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9700" y="769938"/>
            <a:ext cx="6819900" cy="38369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946151" y="4859338"/>
            <a:ext cx="5207000" cy="46069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265A7F-4646-4209-B6CF-4BBFC9E4AB3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156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221601"/>
            <a:ext cx="7772400" cy="1478739"/>
          </a:xfrm>
        </p:spPr>
        <p:txBody>
          <a:bodyPr/>
          <a:lstStyle>
            <a:lvl1pPr>
              <a:defRPr sz="3600">
                <a:latin typeface="Calibri" panose="020F0502020204030204" pitchFamily="34" charset="0"/>
              </a:defRPr>
            </a:lvl1pPr>
          </a:lstStyle>
          <a:p>
            <a:r>
              <a:rPr lang="en-US" noProof="0" dirty="0" err="1"/>
              <a:t>Cliquez</a:t>
            </a:r>
            <a:r>
              <a:rPr lang="en-US" noProof="0" dirty="0"/>
              <a:t> pour modifier le style du </a:t>
            </a:r>
            <a:r>
              <a:rPr lang="en-US" noProof="0" dirty="0" err="1"/>
              <a:t>titre</a:t>
            </a:r>
            <a:endParaRPr lang="en-US" noProof="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noProof="0" dirty="0" err="1"/>
              <a:t>Cliquez</a:t>
            </a:r>
            <a:r>
              <a:rPr lang="en-US" noProof="0" dirty="0"/>
              <a:t> pour modifier le style des sous-</a:t>
            </a:r>
            <a:r>
              <a:rPr lang="en-US" noProof="0" dirty="0" err="1"/>
              <a:t>titres</a:t>
            </a:r>
            <a:r>
              <a:rPr lang="en-US" noProof="0" dirty="0"/>
              <a:t>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458200" y="4830570"/>
            <a:ext cx="609600" cy="180882"/>
          </a:xfrm>
          <a:ln/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6AE4923-378C-4491-9162-1281AAF598E8}" type="slidenum">
              <a:rPr lang="en-US" noProof="0" smtClean="0"/>
              <a:pPr>
                <a:defRPr/>
              </a:pPr>
              <a:t>‹N°›</a:t>
            </a:fld>
            <a:endParaRPr lang="en-US" noProof="0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3376862-A9C5-40F4-A375-97190A914B9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5800" y="4830570"/>
            <a:ext cx="77724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>
              <a:tabLst>
                <a:tab pos="5649913" algn="l"/>
              </a:tabLst>
              <a:defRPr/>
            </a:pPr>
            <a:r>
              <a:rPr lang="fr-FR"/>
              <a:t>O. Le Dortz Y. Le Roux / LLR		3 Juillet 2025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Calibri" panose="020F0502020204030204" pitchFamily="34" charset="0"/>
              </a:defRPr>
            </a:lvl1pPr>
          </a:lstStyle>
          <a:p>
            <a:r>
              <a:rPr lang="en-US" noProof="0" dirty="0" err="1"/>
              <a:t>Cliquez</a:t>
            </a:r>
            <a:r>
              <a:rPr lang="en-US" noProof="0" dirty="0"/>
              <a:t> pour modifier le style du </a:t>
            </a:r>
            <a:r>
              <a:rPr lang="en-US" noProof="0" dirty="0" err="1"/>
              <a:t>titre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/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/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3"/>
            <a:r>
              <a:rPr lang="en-US" noProof="0" dirty="0" err="1"/>
              <a:t>Quatrième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4"/>
            <a:r>
              <a:rPr lang="en-US" noProof="0" dirty="0" err="1"/>
              <a:t>Cinquième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458200" y="4834212"/>
            <a:ext cx="609600" cy="177240"/>
          </a:xfrm>
          <a:ln/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663CC41-D3BC-451B-BF86-39C142268E2C}" type="slidenum">
              <a:rPr lang="en-US" noProof="0" smtClean="0"/>
              <a:pPr>
                <a:defRPr/>
              </a:pPr>
              <a:t>‹N°›</a:t>
            </a:fld>
            <a:endParaRPr lang="en-US" noProof="0" dirty="0"/>
          </a:p>
        </p:txBody>
      </p:sp>
      <p:sp>
        <p:nvSpPr>
          <p:cNvPr id="6" name="Espace réservé du pied de pag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85800" y="4840002"/>
            <a:ext cx="7774632" cy="177240"/>
          </a:xfrm>
          <a:prstGeom prst="rect">
            <a:avLst/>
          </a:prstGeom>
          <a:ln/>
        </p:spPr>
        <p:txBody>
          <a:bodyPr/>
          <a:lstStyle>
            <a:lvl1pPr>
              <a:tabLst>
                <a:tab pos="6543675" algn="l"/>
              </a:tabLst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>
              <a:tabLst>
                <a:tab pos="5649913" algn="l"/>
              </a:tabLst>
              <a:defRPr/>
            </a:pPr>
            <a:r>
              <a:rPr lang="fr-FR"/>
              <a:t>O. Le Dortz Y. Le Roux / LLR		3 Juillet 2025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458200" y="4840002"/>
            <a:ext cx="609600" cy="1714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27A1FA-FDA5-4C43-88C3-E7E28819D644}" type="slidenum">
              <a:rPr lang="en-US" noProof="0" smtClean="0"/>
              <a:pPr>
                <a:defRPr/>
              </a:pPr>
              <a:t>‹N°›</a:t>
            </a:fld>
            <a:endParaRPr lang="en-US" noProof="0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CDFB361-CEBA-4224-8882-222BDF17CCB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5800" y="4830570"/>
            <a:ext cx="77724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>
              <a:tabLst>
                <a:tab pos="5649913" algn="l"/>
              </a:tabLst>
              <a:defRPr/>
            </a:pPr>
            <a:r>
              <a:rPr lang="fr-FR"/>
              <a:t>O. Le Dortz Y. Le Roux / LLR		3 Juillet 2025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458200" y="4840002"/>
            <a:ext cx="609600" cy="1714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27A1FA-FDA5-4C43-88C3-E7E28819D644}" type="slidenum">
              <a:rPr lang="en-US" noProof="0" smtClean="0"/>
              <a:pPr>
                <a:defRPr/>
              </a:pPr>
              <a:t>‹N°›</a:t>
            </a:fld>
            <a:endParaRPr lang="en-US" noProof="0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CDFB361-CEBA-4224-8882-222BDF17CCB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5800" y="4830570"/>
            <a:ext cx="77724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>
              <a:tabLst>
                <a:tab pos="5649913" algn="l"/>
              </a:tabLst>
              <a:defRPr/>
            </a:pPr>
            <a:r>
              <a:rPr lang="fr-FR"/>
              <a:t>O. Le Dortz Y. Le Roux / LLR		3 Juillet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9310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14300"/>
            <a:ext cx="7772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err="1"/>
              <a:t>Cliquez</a:t>
            </a:r>
            <a:r>
              <a:rPr lang="en-US" noProof="0" dirty="0"/>
              <a:t> pour modifier le style du </a:t>
            </a:r>
            <a:r>
              <a:rPr lang="en-US" noProof="0" dirty="0" err="1"/>
              <a:t>titre</a:t>
            </a:r>
            <a:r>
              <a:rPr lang="en-US" noProof="0" dirty="0"/>
              <a:t> du masque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742950"/>
            <a:ext cx="777240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/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/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3"/>
            <a:r>
              <a:rPr lang="en-US" noProof="0" dirty="0" err="1"/>
              <a:t>Quatrième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4"/>
            <a:r>
              <a:rPr lang="en-US" noProof="0" dirty="0" err="1"/>
              <a:t>Cinquième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5800" y="4830570"/>
            <a:ext cx="77724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>
              <a:tabLst>
                <a:tab pos="5649913" algn="l"/>
              </a:tabLst>
              <a:defRPr/>
            </a:pPr>
            <a:r>
              <a:rPr lang="fr-FR"/>
              <a:t>O. Le Dortz Y. Le Roux / LLR		3 Juillet 2025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82608" y="4840002"/>
            <a:ext cx="585192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accent2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57217AC-FB0A-4D2C-A8BB-DCA2F01CA274}" type="slidenum">
              <a:rPr lang="en-US" noProof="0" smtClean="0"/>
              <a:pPr>
                <a:defRPr/>
              </a:pPr>
              <a:t>‹N°›</a:t>
            </a:fld>
            <a:endParaRPr lang="en-US" noProof="0" dirty="0"/>
          </a:p>
        </p:txBody>
      </p:sp>
      <p:pic>
        <p:nvPicPr>
          <p:cNvPr id="9222" name="Picture 11" descr="bd10358_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628651"/>
            <a:ext cx="6629400" cy="82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6" r:id="rId4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Calibri" panose="020F05020202040302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336699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  <a:cs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336699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  <a:cs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336699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  <a:cs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336699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  <a:cs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336699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  <a:cs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336699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  <a:cs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336699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  <a:cs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336699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7"/>
        </a:buBlip>
        <a:defRPr sz="1400">
          <a:solidFill>
            <a:srgbClr val="00000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8"/>
        </a:buBlip>
        <a:defRPr sz="1400">
          <a:solidFill>
            <a:srgbClr val="00000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9"/>
        </a:buBlip>
        <a:defRPr sz="1200">
          <a:solidFill>
            <a:srgbClr val="00000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10"/>
        </a:buBlip>
        <a:defRPr sz="1200">
          <a:solidFill>
            <a:srgbClr val="00000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Arial" charset="0"/>
        <a:buChar char="–"/>
        <a:defRPr sz="1200">
          <a:solidFill>
            <a:srgbClr val="00000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6600"/>
        </a:buClr>
        <a:buFont typeface="Arial" charset="0"/>
        <a:buChar char="–"/>
        <a:defRPr>
          <a:solidFill>
            <a:srgbClr val="008080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6600"/>
        </a:buClr>
        <a:buFont typeface="Arial" charset="0"/>
        <a:buChar char="–"/>
        <a:defRPr>
          <a:solidFill>
            <a:srgbClr val="008080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6600"/>
        </a:buClr>
        <a:buFont typeface="Arial" charset="0"/>
        <a:buChar char="–"/>
        <a:defRPr>
          <a:solidFill>
            <a:srgbClr val="008080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6600"/>
        </a:buClr>
        <a:buFont typeface="Arial" charset="0"/>
        <a:buChar char="–"/>
        <a:defRPr>
          <a:solidFill>
            <a:srgbClr val="008080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7.png"/><Relationship Id="rId7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31.png"/><Relationship Id="rId5" Type="http://schemas.openxmlformats.org/officeDocument/2006/relationships/image" Target="../media/image29.png"/><Relationship Id="rId10" Type="http://schemas.openxmlformats.org/officeDocument/2006/relationships/image" Target="../media/image30.png"/><Relationship Id="rId4" Type="http://schemas.openxmlformats.org/officeDocument/2006/relationships/image" Target="../media/image28.png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nl.gov/eic/explore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4.jpeg"/><Relationship Id="rId7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5.png"/><Relationship Id="rId4" Type="http://schemas.openxmlformats.org/officeDocument/2006/relationships/image" Target="../media/image15.pn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0.jpeg"/><Relationship Id="rId7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3"/>
          <p:cNvSpPr>
            <a:spLocks noGrp="1"/>
          </p:cNvSpPr>
          <p:nvPr>
            <p:ph type="ctrTitle"/>
          </p:nvPr>
        </p:nvSpPr>
        <p:spPr>
          <a:xfrm>
            <a:off x="685800" y="771164"/>
            <a:ext cx="7774632" cy="1872594"/>
          </a:xfrm>
        </p:spPr>
        <p:txBody>
          <a:bodyPr/>
          <a:lstStyle/>
          <a:p>
            <a:pPr algn="ctr"/>
            <a:r>
              <a:rPr lang="fr-FR" b="0" dirty="0">
                <a:solidFill>
                  <a:srgbClr val="6A2800"/>
                </a:solidFill>
                <a:effectLst/>
              </a:rPr>
              <a:t>Electron-Proton/Ion </a:t>
            </a:r>
            <a:r>
              <a:rPr lang="fr-FR" b="0" dirty="0" err="1">
                <a:solidFill>
                  <a:srgbClr val="6A2800"/>
                </a:solidFill>
                <a:effectLst/>
              </a:rPr>
              <a:t>Collider</a:t>
            </a:r>
            <a:br>
              <a:rPr lang="fr-FR" b="0" dirty="0">
                <a:solidFill>
                  <a:srgbClr val="6A2800"/>
                </a:solidFill>
                <a:effectLst/>
              </a:rPr>
            </a:br>
            <a:r>
              <a:rPr lang="fr-FR" dirty="0">
                <a:solidFill>
                  <a:srgbClr val="6A2800"/>
                </a:solidFill>
                <a:effectLst/>
              </a:rPr>
              <a:t>EIC</a:t>
            </a:r>
            <a:br>
              <a:rPr lang="fr-FR" sz="3200" dirty="0"/>
            </a:br>
            <a:endParaRPr lang="fr-FR" sz="2400" dirty="0"/>
          </a:p>
        </p:txBody>
      </p:sp>
      <p:sp>
        <p:nvSpPr>
          <p:cNvPr id="8" name="Sous-titre 4"/>
          <p:cNvSpPr>
            <a:spLocks noGrp="1"/>
          </p:cNvSpPr>
          <p:nvPr>
            <p:ph type="subTitle" idx="1"/>
          </p:nvPr>
        </p:nvSpPr>
        <p:spPr>
          <a:xfrm>
            <a:off x="1371600" y="2859782"/>
            <a:ext cx="6872808" cy="2016224"/>
          </a:xfrm>
        </p:spPr>
        <p:txBody>
          <a:bodyPr/>
          <a:lstStyle/>
          <a:p>
            <a:r>
              <a:rPr lang="fr-FR" dirty="0"/>
              <a:t>O. Le </a:t>
            </a:r>
            <a:r>
              <a:rPr lang="fr-FR" dirty="0" err="1"/>
              <a:t>Dortz</a:t>
            </a:r>
            <a:r>
              <a:rPr lang="fr-FR" dirty="0"/>
              <a:t>, Yoann Le Roux, Rémi Guillaumat, Marc </a:t>
            </a:r>
            <a:r>
              <a:rPr lang="fr-FR" dirty="0" err="1"/>
              <a:t>Louzir</a:t>
            </a:r>
            <a:r>
              <a:rPr lang="fr-FR" dirty="0"/>
              <a:t> ( LLR, Palaiseau, France )</a:t>
            </a:r>
          </a:p>
          <a:p>
            <a:br>
              <a:rPr lang="fr-FR" dirty="0"/>
            </a:br>
            <a:r>
              <a:rPr lang="fr-FR" dirty="0"/>
              <a:t>Journée des groupes techniques</a:t>
            </a:r>
            <a:br>
              <a:rPr lang="fr-FR" dirty="0"/>
            </a:br>
            <a:r>
              <a:rPr lang="fr-FR" dirty="0"/>
              <a:t>3 Juillet 2025</a:t>
            </a:r>
            <a:br>
              <a:rPr lang="fr-FR" dirty="0"/>
            </a:br>
            <a:br>
              <a:rPr lang="fr-FR" dirty="0"/>
            </a:br>
            <a:r>
              <a:rPr lang="fr-FR" dirty="0"/>
              <a:t>https://indico.in2p3.fr/event/36539/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8960B21-AD7A-4175-AFCF-B605A987B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52" y="96262"/>
            <a:ext cx="1623060" cy="85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412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2D9334C-B74B-4005-BBD3-A65DA43D56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663CC41-D3BC-451B-BF86-39C142268E2C}" type="slidenum">
              <a:rPr lang="en-US" noProof="0" smtClean="0">
                <a:solidFill>
                  <a:srgbClr val="6A2800"/>
                </a:solidFill>
              </a:rPr>
              <a:pPr>
                <a:defRPr/>
              </a:pPr>
              <a:t>10</a:t>
            </a:fld>
            <a:endParaRPr lang="en-US" noProof="0" dirty="0">
              <a:solidFill>
                <a:srgbClr val="6A2800"/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ADA73F-9EA1-4FE0-8E12-828D6899F0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>
              <a:tabLst>
                <a:tab pos="5649913" algn="l"/>
              </a:tabLst>
              <a:defRPr/>
            </a:pPr>
            <a:r>
              <a:rPr lang="fr-FR" dirty="0">
                <a:solidFill>
                  <a:srgbClr val="6A2800"/>
                </a:solidFill>
              </a:rPr>
              <a:t>O. Le </a:t>
            </a:r>
            <a:r>
              <a:rPr lang="fr-FR" dirty="0" err="1">
                <a:solidFill>
                  <a:srgbClr val="6A2800"/>
                </a:solidFill>
              </a:rPr>
              <a:t>Dortz</a:t>
            </a:r>
            <a:r>
              <a:rPr lang="fr-FR" dirty="0">
                <a:solidFill>
                  <a:srgbClr val="6A2800"/>
                </a:solidFill>
              </a:rPr>
              <a:t> Y. Le Roux / LLR		3 Juillet 2025</a:t>
            </a:r>
            <a:endParaRPr lang="en-US" dirty="0">
              <a:solidFill>
                <a:srgbClr val="6A2800"/>
              </a:solidFill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8B595043-97B7-464A-A0D5-5967C5583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14300"/>
            <a:ext cx="7772400" cy="400050"/>
          </a:xfrm>
        </p:spPr>
        <p:txBody>
          <a:bodyPr/>
          <a:lstStyle/>
          <a:p>
            <a:r>
              <a:rPr lang="fr-FR" dirty="0">
                <a:solidFill>
                  <a:srgbClr val="6A2800"/>
                </a:solidFill>
              </a:rPr>
              <a:t>Le prototype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0E45766E-6D57-4325-B626-8C05FEF28BCD}"/>
              </a:ext>
            </a:extLst>
          </p:cNvPr>
          <p:cNvSpPr txBox="1">
            <a:spLocks/>
          </p:cNvSpPr>
          <p:nvPr/>
        </p:nvSpPr>
        <p:spPr bwMode="auto">
          <a:xfrm>
            <a:off x="685799" y="793656"/>
            <a:ext cx="3126605" cy="1419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2"/>
              </a:buBlip>
              <a:defRPr sz="14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14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 sz="12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2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 sz="12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9pPr>
          </a:lstStyle>
          <a:p>
            <a:r>
              <a:rPr lang="fr-FR" sz="1600" kern="0" dirty="0"/>
              <a:t>Oscillation </a:t>
            </a:r>
            <a:r>
              <a:rPr lang="fr-FR" sz="1600" kern="0" dirty="0" err="1"/>
              <a:t>Vbias</a:t>
            </a:r>
            <a:r>
              <a:rPr lang="fr-FR" sz="1600" kern="0" dirty="0"/>
              <a:t>:</a:t>
            </a:r>
          </a:p>
          <a:p>
            <a:pPr marL="0" indent="0">
              <a:buNone/>
            </a:pPr>
            <a:r>
              <a:rPr lang="fr-FR" sz="1600" kern="0" dirty="0"/>
              <a:t>     </a:t>
            </a:r>
            <a:r>
              <a:rPr lang="fr-FR" kern="0" dirty="0"/>
              <a:t>Blindage HLCD non relié au GND</a:t>
            </a:r>
          </a:p>
          <a:p>
            <a:pPr marL="0" indent="0">
              <a:buNone/>
            </a:pPr>
            <a:r>
              <a:rPr lang="fr-FR" kern="0" dirty="0"/>
              <a:t>      </a:t>
            </a:r>
            <a:r>
              <a:rPr lang="fr-FR" kern="0" dirty="0">
                <a:sym typeface="Wingdings" panose="05000000000000000000" pitchFamily="2" charset="2"/>
              </a:rPr>
              <a:t> 30 mV pp</a:t>
            </a:r>
          </a:p>
          <a:p>
            <a:pPr marL="0" indent="0">
              <a:buNone/>
            </a:pPr>
            <a:r>
              <a:rPr lang="fr-FR" kern="0" dirty="0">
                <a:sym typeface="Wingdings" panose="05000000000000000000" pitchFamily="2" charset="2"/>
              </a:rPr>
              <a:t>     </a:t>
            </a:r>
          </a:p>
          <a:p>
            <a:pPr marL="0" indent="0">
              <a:buNone/>
            </a:pPr>
            <a:r>
              <a:rPr lang="fr-FR" kern="0" dirty="0">
                <a:sym typeface="Wingdings" panose="05000000000000000000" pitchFamily="2" charset="2"/>
              </a:rPr>
              <a:t>     </a:t>
            </a:r>
            <a:r>
              <a:rPr lang="fr-FR" kern="0" dirty="0">
                <a:solidFill>
                  <a:srgbClr val="FF0000"/>
                </a:solidFill>
                <a:sym typeface="Wingdings" panose="05000000000000000000" pitchFamily="2" charset="2"/>
              </a:rPr>
              <a:t>Reste 300 mV pp, à 10-20kHz</a:t>
            </a:r>
          </a:p>
          <a:p>
            <a:pPr marL="457200" lvl="1" indent="0">
              <a:buFontTx/>
              <a:buNone/>
            </a:pPr>
            <a:endParaRPr lang="fr-FR" kern="0" dirty="0"/>
          </a:p>
          <a:p>
            <a:pPr marL="457200" lvl="1" indent="0">
              <a:buFontTx/>
              <a:buNone/>
            </a:pPr>
            <a:endParaRPr lang="fr-FR" kern="0" dirty="0"/>
          </a:p>
          <a:p>
            <a:pPr marL="457200" lvl="1" indent="0">
              <a:buFontTx/>
              <a:buNone/>
            </a:pPr>
            <a:endParaRPr lang="fr-FR" kern="0" dirty="0"/>
          </a:p>
          <a:p>
            <a:pPr marL="457200" lvl="1" indent="0">
              <a:buFontTx/>
              <a:buNone/>
            </a:pPr>
            <a:endParaRPr lang="fr-FR" kern="0" dirty="0"/>
          </a:p>
          <a:p>
            <a:pPr marL="457200" lvl="1" indent="0">
              <a:buFontTx/>
              <a:buNone/>
            </a:pPr>
            <a:endParaRPr lang="fr-FR" kern="0" dirty="0"/>
          </a:p>
          <a:p>
            <a:endParaRPr lang="fr-FR" kern="0" dirty="0"/>
          </a:p>
          <a:p>
            <a:pPr marL="0" indent="0">
              <a:buFontTx/>
              <a:buNone/>
            </a:pPr>
            <a:r>
              <a:rPr lang="fr-FR" kern="0" dirty="0"/>
              <a:t>	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059AD10-ABD4-4BCF-9EFD-F574FF841C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3331" y="793656"/>
            <a:ext cx="3855940" cy="2670144"/>
          </a:xfrm>
          <a:prstGeom prst="rect">
            <a:avLst/>
          </a:prstGeom>
          <a:ln>
            <a:solidFill>
              <a:srgbClr val="6A2800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0E9B406-6A35-43B9-BF03-E17A903F0532}"/>
              </a:ext>
            </a:extLst>
          </p:cNvPr>
          <p:cNvSpPr/>
          <p:nvPr/>
        </p:nvSpPr>
        <p:spPr bwMode="auto">
          <a:xfrm>
            <a:off x="4282887" y="1696680"/>
            <a:ext cx="432048" cy="43204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ACE3BD-EA67-43A1-BD55-92334663885A}"/>
              </a:ext>
            </a:extLst>
          </p:cNvPr>
          <p:cNvSpPr/>
          <p:nvPr/>
        </p:nvSpPr>
        <p:spPr bwMode="auto">
          <a:xfrm>
            <a:off x="4426903" y="1131590"/>
            <a:ext cx="288032" cy="285784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Times New Roman" pitchFamily="18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EA13E51-D196-4092-ABFF-9AE67D83821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187"/>
          <a:stretch/>
        </p:blipFill>
        <p:spPr>
          <a:xfrm>
            <a:off x="3883331" y="2408033"/>
            <a:ext cx="2101302" cy="262383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5242610-18F2-441B-A048-49163F7FA5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4054" y="787866"/>
            <a:ext cx="2450434" cy="1425205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274F55E8-9FB2-4654-A25A-22478324A28C}"/>
              </a:ext>
            </a:extLst>
          </p:cNvPr>
          <p:cNvCxnSpPr>
            <a:cxnSpLocks/>
          </p:cNvCxnSpPr>
          <p:nvPr/>
        </p:nvCxnSpPr>
        <p:spPr bwMode="auto">
          <a:xfrm flipH="1">
            <a:off x="3883331" y="2128727"/>
            <a:ext cx="399556" cy="279306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F8531BF9-8134-40FE-9B83-7EB3A1DFE110}"/>
              </a:ext>
            </a:extLst>
          </p:cNvPr>
          <p:cNvCxnSpPr>
            <a:cxnSpLocks/>
          </p:cNvCxnSpPr>
          <p:nvPr/>
        </p:nvCxnSpPr>
        <p:spPr bwMode="auto">
          <a:xfrm>
            <a:off x="4714935" y="2128726"/>
            <a:ext cx="1269698" cy="279307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B3443578-1927-4827-9AA5-2DF13D071664}"/>
              </a:ext>
            </a:extLst>
          </p:cNvPr>
          <p:cNvCxnSpPr>
            <a:cxnSpLocks/>
          </p:cNvCxnSpPr>
          <p:nvPr/>
        </p:nvCxnSpPr>
        <p:spPr bwMode="auto">
          <a:xfrm>
            <a:off x="4714935" y="1417374"/>
            <a:ext cx="1799119" cy="795697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D1715CDA-689F-41F7-ADBD-2B34738B2CC8}"/>
              </a:ext>
            </a:extLst>
          </p:cNvPr>
          <p:cNvCxnSpPr>
            <a:cxnSpLocks/>
          </p:cNvCxnSpPr>
          <p:nvPr/>
        </p:nvCxnSpPr>
        <p:spPr bwMode="auto">
          <a:xfrm flipV="1">
            <a:off x="4714935" y="787866"/>
            <a:ext cx="1799119" cy="343724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D810FC61-4045-45A6-A7B1-1AAE7F2CF341}"/>
              </a:ext>
            </a:extLst>
          </p:cNvPr>
          <p:cNvSpPr txBox="1"/>
          <p:nvPr/>
        </p:nvSpPr>
        <p:spPr>
          <a:xfrm>
            <a:off x="945528" y="2213071"/>
            <a:ext cx="28668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400" dirty="0">
                <a:solidFill>
                  <a:srgbClr val="FF0000"/>
                </a:solidFill>
              </a:rPr>
              <a:t> - ADC non utilisé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6BEE6067-674E-4CEC-8CEE-6897FCAE9239}"/>
              </a:ext>
            </a:extLst>
          </p:cNvPr>
          <p:cNvSpPr txBox="1"/>
          <p:nvPr/>
        </p:nvSpPr>
        <p:spPr>
          <a:xfrm>
            <a:off x="945528" y="2684547"/>
            <a:ext cx="28668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400" dirty="0">
                <a:solidFill>
                  <a:srgbClr val="FF0000"/>
                </a:solidFill>
              </a:rPr>
              <a:t> - Ferrite avec sa Capa ~ LC ?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00D0E143-1E6F-467E-9530-98D89F529876}"/>
              </a:ext>
            </a:extLst>
          </p:cNvPr>
          <p:cNvSpPr txBox="1"/>
          <p:nvPr/>
        </p:nvSpPr>
        <p:spPr>
          <a:xfrm>
            <a:off x="945528" y="3172017"/>
            <a:ext cx="2866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400" dirty="0">
                <a:solidFill>
                  <a:srgbClr val="000000"/>
                </a:solidFill>
              </a:rPr>
              <a:t> - Alim. </a:t>
            </a:r>
            <a:r>
              <a:rPr lang="fr-FR" sz="1400" dirty="0" err="1">
                <a:solidFill>
                  <a:srgbClr val="000000"/>
                </a:solidFill>
              </a:rPr>
              <a:t>Keithley</a:t>
            </a:r>
            <a:r>
              <a:rPr lang="fr-FR" sz="1400" dirty="0">
                <a:solidFill>
                  <a:srgbClr val="000000"/>
                </a:solidFill>
              </a:rPr>
              <a:t> en high capacitance élimine le bruit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A846269B-7F44-46CE-AA64-DCDB44ABCBF6}"/>
              </a:ext>
            </a:extLst>
          </p:cNvPr>
          <p:cNvSpPr txBox="1"/>
          <p:nvPr/>
        </p:nvSpPr>
        <p:spPr>
          <a:xfrm>
            <a:off x="5984632" y="3463800"/>
            <a:ext cx="17535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800" dirty="0">
                <a:solidFill>
                  <a:schemeClr val="bg1">
                    <a:lumMod val="50000"/>
                  </a:schemeClr>
                </a:solidFill>
              </a:rPr>
              <a:t>*</a:t>
            </a:r>
            <a:r>
              <a:rPr lang="fr-FR" sz="800" dirty="0" err="1">
                <a:solidFill>
                  <a:schemeClr val="bg1">
                    <a:lumMod val="50000"/>
                  </a:schemeClr>
                </a:solidFill>
              </a:rPr>
              <a:t>Miklos</a:t>
            </a:r>
            <a:r>
              <a:rPr lang="fr-FR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800" dirty="0" err="1">
                <a:solidFill>
                  <a:schemeClr val="bg1">
                    <a:lumMod val="50000"/>
                  </a:schemeClr>
                </a:solidFill>
              </a:rPr>
              <a:t>Czeller</a:t>
            </a:r>
            <a:r>
              <a:rPr lang="fr-FR" sz="800" dirty="0">
                <a:solidFill>
                  <a:schemeClr val="bg1">
                    <a:lumMod val="50000"/>
                  </a:schemeClr>
                </a:solidFill>
              </a:rPr>
              <a:t>/Gabor Nagy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481E3786-7977-4728-93B6-0E860DF8261D}"/>
              </a:ext>
            </a:extLst>
          </p:cNvPr>
          <p:cNvSpPr txBox="1"/>
          <p:nvPr/>
        </p:nvSpPr>
        <p:spPr>
          <a:xfrm>
            <a:off x="945528" y="3815952"/>
            <a:ext cx="3050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400" dirty="0">
                <a:solidFill>
                  <a:srgbClr val="000000"/>
                </a:solidFill>
              </a:rPr>
              <a:t>Correction pour prochain Beam test</a:t>
            </a:r>
          </a:p>
          <a:p>
            <a:pPr algn="l"/>
            <a:r>
              <a:rPr lang="fr-FR" sz="1400" dirty="0">
                <a:solidFill>
                  <a:srgbClr val="000000"/>
                </a:solidFill>
                <a:sym typeface="Wingdings" panose="05000000000000000000" pitchFamily="2" charset="2"/>
              </a:rPr>
              <a:t> début octobre 2025</a:t>
            </a:r>
            <a:endParaRPr lang="fr-FR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24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36" grpId="0"/>
      <p:bldP spid="37" grpId="0"/>
      <p:bldP spid="38" grpId="0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4D2E5B8-B551-4545-8031-2C49DEC34D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663CC41-D3BC-451B-BF86-39C142268E2C}" type="slidenum">
              <a:rPr lang="en-US" noProof="0" smtClean="0">
                <a:solidFill>
                  <a:srgbClr val="6A2800"/>
                </a:solidFill>
              </a:rPr>
              <a:pPr>
                <a:defRPr/>
              </a:pPr>
              <a:t>11</a:t>
            </a:fld>
            <a:endParaRPr lang="en-US" noProof="0" dirty="0">
              <a:solidFill>
                <a:srgbClr val="6A2800"/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01842B6-E664-49E8-BAC7-A0DA9D3EC0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>
              <a:tabLst>
                <a:tab pos="5649913" algn="l"/>
              </a:tabLst>
              <a:defRPr/>
            </a:pPr>
            <a:r>
              <a:rPr lang="fr-FR" dirty="0">
                <a:solidFill>
                  <a:srgbClr val="6A2800"/>
                </a:solidFill>
              </a:rPr>
              <a:t>O. Le </a:t>
            </a:r>
            <a:r>
              <a:rPr lang="fr-FR" dirty="0" err="1">
                <a:solidFill>
                  <a:srgbClr val="6A2800"/>
                </a:solidFill>
              </a:rPr>
              <a:t>Dortz</a:t>
            </a:r>
            <a:r>
              <a:rPr lang="fr-FR" dirty="0">
                <a:solidFill>
                  <a:srgbClr val="6A2800"/>
                </a:solidFill>
              </a:rPr>
              <a:t> Y. Le Roux / LLR		3 Juillet 2025</a:t>
            </a:r>
            <a:endParaRPr lang="en-US" dirty="0">
              <a:solidFill>
                <a:srgbClr val="6A2800"/>
              </a:solidFill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06D80E9-1B22-4BAC-AAAE-5FD559E30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14300"/>
            <a:ext cx="7772400" cy="400050"/>
          </a:xfrm>
        </p:spPr>
        <p:txBody>
          <a:bodyPr/>
          <a:lstStyle/>
          <a:p>
            <a:r>
              <a:rPr lang="fr-FR" dirty="0">
                <a:solidFill>
                  <a:srgbClr val="6A2800"/>
                </a:solidFill>
              </a:rPr>
              <a:t>Design électronique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4FE90758-AE32-4CEA-8DEF-D6A5FE2572F4}"/>
              </a:ext>
            </a:extLst>
          </p:cNvPr>
          <p:cNvSpPr txBox="1">
            <a:spLocks/>
          </p:cNvSpPr>
          <p:nvPr/>
        </p:nvSpPr>
        <p:spPr bwMode="auto">
          <a:xfrm>
            <a:off x="685800" y="718761"/>
            <a:ext cx="7486600" cy="1492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2"/>
              </a:buBlip>
              <a:defRPr sz="14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14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 sz="12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2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 sz="12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9pPr>
          </a:lstStyle>
          <a:p>
            <a:r>
              <a:rPr lang="fr-FR" sz="1600" kern="0" dirty="0"/>
              <a:t>Design concept:</a:t>
            </a:r>
          </a:p>
          <a:p>
            <a:pPr marL="0" indent="0">
              <a:buNone/>
            </a:pPr>
            <a:r>
              <a:rPr lang="fr-FR" kern="0" dirty="0"/>
              <a:t>      CALOROC 1B, version qui accepte des </a:t>
            </a:r>
            <a:r>
              <a:rPr lang="fr-FR" kern="0" dirty="0" err="1"/>
              <a:t>SiPMs</a:t>
            </a:r>
            <a:r>
              <a:rPr lang="fr-FR" kern="0" dirty="0"/>
              <a:t> avec des capa plus élevées</a:t>
            </a:r>
          </a:p>
          <a:p>
            <a:pPr marL="0" indent="0">
              <a:buNone/>
            </a:pPr>
            <a:r>
              <a:rPr lang="fr-FR" kern="0" dirty="0"/>
              <a:t>	          36 channels, 2 liens de données, FCMD, CLK, I2C, 0 triggers</a:t>
            </a:r>
          </a:p>
          <a:p>
            <a:pPr marL="0" indent="0">
              <a:buNone/>
            </a:pPr>
            <a:r>
              <a:rPr lang="fr-FR" kern="0" dirty="0"/>
              <a:t>      On envoie les données par lien optique avec des </a:t>
            </a:r>
            <a:r>
              <a:rPr lang="fr-FR" kern="0" dirty="0" err="1"/>
              <a:t>lpGBTs</a:t>
            </a:r>
            <a:endParaRPr lang="fr-FR" kern="0" dirty="0"/>
          </a:p>
          <a:p>
            <a:pPr marL="0" indent="0">
              <a:buNone/>
            </a:pPr>
            <a:endParaRPr lang="fr-FR" kern="0" dirty="0"/>
          </a:p>
          <a:p>
            <a:pPr marL="0" indent="0">
              <a:buNone/>
            </a:pPr>
            <a:endParaRPr lang="fr-FR" kern="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153FD23-7817-4486-A86A-492CDEF3C7BF}"/>
              </a:ext>
            </a:extLst>
          </p:cNvPr>
          <p:cNvSpPr txBox="1"/>
          <p:nvPr/>
        </p:nvSpPr>
        <p:spPr>
          <a:xfrm>
            <a:off x="997164" y="1921083"/>
            <a:ext cx="41509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400" dirty="0">
                <a:solidFill>
                  <a:srgbClr val="000000"/>
                </a:solidFill>
              </a:rPr>
              <a:t>Pour une FEB:</a:t>
            </a:r>
          </a:p>
          <a:p>
            <a:pPr algn="l"/>
            <a:r>
              <a:rPr lang="fr-FR" sz="1400" dirty="0">
                <a:solidFill>
                  <a:srgbClr val="000000"/>
                </a:solidFill>
              </a:rPr>
              <a:t>1 </a:t>
            </a:r>
            <a:r>
              <a:rPr lang="fr-FR" sz="1400" dirty="0" err="1">
                <a:solidFill>
                  <a:srgbClr val="000000"/>
                </a:solidFill>
              </a:rPr>
              <a:t>lpGBT</a:t>
            </a:r>
            <a:r>
              <a:rPr lang="fr-FR" sz="1400" dirty="0">
                <a:solidFill>
                  <a:srgbClr val="000000"/>
                </a:solidFill>
              </a:rPr>
              <a:t> 	</a:t>
            </a:r>
            <a:r>
              <a:rPr lang="fr-FR" sz="1400" dirty="0">
                <a:solidFill>
                  <a:srgbClr val="000000"/>
                </a:solidFill>
                <a:sym typeface="Wingdings" panose="05000000000000000000" pitchFamily="2" charset="2"/>
              </a:rPr>
              <a:t></a:t>
            </a:r>
            <a:r>
              <a:rPr lang="fr-FR" sz="1400" dirty="0">
                <a:solidFill>
                  <a:srgbClr val="000000"/>
                </a:solidFill>
              </a:rPr>
              <a:t> 7 liens de données</a:t>
            </a:r>
          </a:p>
          <a:p>
            <a:pPr algn="l"/>
            <a:r>
              <a:rPr lang="fr-FR" sz="1400" dirty="0">
                <a:solidFill>
                  <a:srgbClr val="000000"/>
                </a:solidFill>
              </a:rPr>
              <a:t>	</a:t>
            </a:r>
            <a:r>
              <a:rPr lang="fr-FR" sz="1400" dirty="0">
                <a:solidFill>
                  <a:srgbClr val="000000"/>
                </a:solidFill>
                <a:sym typeface="Wingdings" panose="05000000000000000000" pitchFamily="2" charset="2"/>
              </a:rPr>
              <a:t> 3 </a:t>
            </a:r>
            <a:r>
              <a:rPr lang="fr-FR" sz="1400" dirty="0" err="1">
                <a:solidFill>
                  <a:srgbClr val="000000"/>
                </a:solidFill>
                <a:sym typeface="Wingdings" panose="05000000000000000000" pitchFamily="2" charset="2"/>
              </a:rPr>
              <a:t>CALOROCs</a:t>
            </a:r>
            <a:endParaRPr lang="fr-FR" sz="1400" dirty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pPr algn="l"/>
            <a:r>
              <a:rPr lang="fr-FR" sz="1400" dirty="0">
                <a:solidFill>
                  <a:srgbClr val="000000"/>
                </a:solidFill>
                <a:sym typeface="Wingdings" panose="05000000000000000000" pitchFamily="2" charset="2"/>
              </a:rPr>
              <a:t>	 108 channels max.</a:t>
            </a:r>
          </a:p>
          <a:p>
            <a:pPr algn="l"/>
            <a:endParaRPr lang="fr-FR" sz="1400" dirty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pPr algn="l"/>
            <a:r>
              <a:rPr lang="fr-FR" sz="1400" dirty="0">
                <a:solidFill>
                  <a:srgbClr val="000000"/>
                </a:solidFill>
                <a:sym typeface="Wingdings" panose="05000000000000000000" pitchFamily="2" charset="2"/>
              </a:rPr>
              <a:t>Lecture </a:t>
            </a:r>
            <a:r>
              <a:rPr lang="fr-FR" sz="1400" dirty="0" err="1">
                <a:solidFill>
                  <a:srgbClr val="000000"/>
                </a:solidFill>
                <a:sym typeface="Wingdings" panose="05000000000000000000" pitchFamily="2" charset="2"/>
              </a:rPr>
              <a:t>SiPM</a:t>
            </a:r>
            <a:r>
              <a:rPr lang="fr-FR" sz="1400" dirty="0">
                <a:solidFill>
                  <a:srgbClr val="000000"/>
                </a:solidFill>
                <a:sym typeface="Wingdings" panose="05000000000000000000" pitchFamily="2" charset="2"/>
              </a:rPr>
              <a:t> indépendante (1 </a:t>
            </a:r>
            <a:r>
              <a:rPr lang="fr-FR" sz="1400" dirty="0" err="1">
                <a:solidFill>
                  <a:srgbClr val="000000"/>
                </a:solidFill>
                <a:sym typeface="Wingdings" panose="05000000000000000000" pitchFamily="2" charset="2"/>
              </a:rPr>
              <a:t>SiPM</a:t>
            </a:r>
            <a:r>
              <a:rPr lang="fr-FR" sz="1400" dirty="0">
                <a:solidFill>
                  <a:srgbClr val="000000"/>
                </a:solidFill>
                <a:sym typeface="Wingdings" panose="05000000000000000000" pitchFamily="2" charset="2"/>
              </a:rPr>
              <a:t> = 1 </a:t>
            </a:r>
            <a:r>
              <a:rPr lang="fr-FR" sz="1400" dirty="0" err="1">
                <a:solidFill>
                  <a:srgbClr val="000000"/>
                </a:solidFill>
                <a:sym typeface="Wingdings" panose="05000000000000000000" pitchFamily="2" charset="2"/>
              </a:rPr>
              <a:t>channel</a:t>
            </a:r>
            <a:r>
              <a:rPr lang="fr-FR" sz="1400" dirty="0">
                <a:solidFill>
                  <a:srgbClr val="000000"/>
                </a:solidFill>
                <a:sym typeface="Wingdings" panose="05000000000000000000" pitchFamily="2" charset="2"/>
              </a:rPr>
              <a:t>)</a:t>
            </a:r>
          </a:p>
          <a:p>
            <a:pPr marL="285750" indent="-285750" algn="l">
              <a:buFont typeface="Wingdings" panose="05000000000000000000" pitchFamily="2" charset="2"/>
              <a:buChar char="à"/>
            </a:pPr>
            <a:r>
              <a:rPr lang="fr-FR" sz="1400" dirty="0">
                <a:solidFill>
                  <a:srgbClr val="000000"/>
                </a:solidFill>
                <a:sym typeface="Wingdings" panose="05000000000000000000" pitchFamily="2" charset="2"/>
              </a:rPr>
              <a:t>6 matrices 4x4 </a:t>
            </a:r>
            <a:r>
              <a:rPr lang="fr-FR" sz="1400" dirty="0" err="1">
                <a:solidFill>
                  <a:srgbClr val="000000"/>
                </a:solidFill>
                <a:sym typeface="Wingdings" panose="05000000000000000000" pitchFamily="2" charset="2"/>
              </a:rPr>
              <a:t>SiPM</a:t>
            </a:r>
            <a:r>
              <a:rPr lang="fr-FR" sz="1400" dirty="0">
                <a:solidFill>
                  <a:srgbClr val="000000"/>
                </a:solidFill>
                <a:sym typeface="Wingdings" panose="05000000000000000000" pitchFamily="2" charset="2"/>
              </a:rPr>
              <a:t> (96 channels) / FEB</a:t>
            </a:r>
          </a:p>
          <a:p>
            <a:pPr marL="285750" indent="-285750" algn="l">
              <a:buFont typeface="Wingdings" panose="05000000000000000000" pitchFamily="2" charset="2"/>
              <a:buChar char="à"/>
            </a:pPr>
            <a:endParaRPr lang="fr-FR" sz="1400" dirty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pPr algn="l"/>
            <a:r>
              <a:rPr lang="fr-FR" sz="1400" dirty="0">
                <a:solidFill>
                  <a:srgbClr val="000000"/>
                </a:solidFill>
                <a:sym typeface="Wingdings" panose="05000000000000000000" pitchFamily="2" charset="2"/>
              </a:rPr>
              <a:t>On veut la FEB au plus proche des </a:t>
            </a:r>
            <a:r>
              <a:rPr lang="fr-FR" sz="1400" dirty="0" err="1">
                <a:solidFill>
                  <a:srgbClr val="000000"/>
                </a:solidFill>
                <a:sym typeface="Wingdings" panose="05000000000000000000" pitchFamily="2" charset="2"/>
              </a:rPr>
              <a:t>SiPMs</a:t>
            </a:r>
            <a:endParaRPr lang="fr-FR" sz="1400" dirty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pPr marL="285750" indent="-285750" algn="l">
              <a:buFont typeface="Wingdings" panose="05000000000000000000" pitchFamily="2" charset="2"/>
              <a:buChar char="à"/>
            </a:pPr>
            <a:r>
              <a:rPr lang="fr-FR" sz="1400" dirty="0">
                <a:solidFill>
                  <a:srgbClr val="000000"/>
                </a:solidFill>
                <a:sym typeface="Wingdings" panose="05000000000000000000" pitchFamily="2" charset="2"/>
              </a:rPr>
              <a:t>Connection direct sans câble</a:t>
            </a:r>
          </a:p>
          <a:p>
            <a:pPr marL="285750" indent="-285750" algn="l">
              <a:buFont typeface="Wingdings" panose="05000000000000000000" pitchFamily="2" charset="2"/>
              <a:buChar char="à"/>
            </a:pPr>
            <a:endParaRPr lang="fr-FR" sz="1400" dirty="0">
              <a:solidFill>
                <a:srgbClr val="00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144C5CD-F5A4-4CCB-846B-7253DF175888}"/>
              </a:ext>
            </a:extLst>
          </p:cNvPr>
          <p:cNvSpPr txBox="1"/>
          <p:nvPr/>
        </p:nvSpPr>
        <p:spPr>
          <a:xfrm>
            <a:off x="5073914" y="3079459"/>
            <a:ext cx="501287" cy="461665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4x4 </a:t>
            </a:r>
            <a:r>
              <a:rPr kumimoji="0" lang="fr-FR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SiPM</a:t>
            </a: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A0F079B-284F-4D8B-8C9B-49AB5795894D}"/>
              </a:ext>
            </a:extLst>
          </p:cNvPr>
          <p:cNvSpPr txBox="1"/>
          <p:nvPr/>
        </p:nvSpPr>
        <p:spPr>
          <a:xfrm>
            <a:off x="5073914" y="3556979"/>
            <a:ext cx="501287" cy="461665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4x4 </a:t>
            </a:r>
            <a:r>
              <a:rPr kumimoji="0" lang="fr-FR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SiPM</a:t>
            </a: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304A083-0910-495C-923F-BC8785181F85}"/>
              </a:ext>
            </a:extLst>
          </p:cNvPr>
          <p:cNvSpPr txBox="1"/>
          <p:nvPr/>
        </p:nvSpPr>
        <p:spPr>
          <a:xfrm>
            <a:off x="5073914" y="4034499"/>
            <a:ext cx="501287" cy="461665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4x4 </a:t>
            </a:r>
            <a:r>
              <a:rPr kumimoji="0" lang="fr-FR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SiPM</a:t>
            </a: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DF8093C-D0D9-4A2F-A3B8-0443FB613A43}"/>
              </a:ext>
            </a:extLst>
          </p:cNvPr>
          <p:cNvSpPr txBox="1"/>
          <p:nvPr/>
        </p:nvSpPr>
        <p:spPr>
          <a:xfrm>
            <a:off x="5592497" y="3079459"/>
            <a:ext cx="501287" cy="461665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4x4 </a:t>
            </a:r>
            <a:r>
              <a:rPr kumimoji="0" lang="fr-FR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SiPM</a:t>
            </a: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D4EA601-7D54-44B2-8AA5-1262C31123E7}"/>
              </a:ext>
            </a:extLst>
          </p:cNvPr>
          <p:cNvSpPr txBox="1"/>
          <p:nvPr/>
        </p:nvSpPr>
        <p:spPr>
          <a:xfrm>
            <a:off x="5592497" y="3556979"/>
            <a:ext cx="501287" cy="461665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4x4 </a:t>
            </a:r>
            <a:r>
              <a:rPr kumimoji="0" lang="fr-FR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SiPM</a:t>
            </a: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FB9FEA6-2C5D-4200-8D77-12F5E6E3E946}"/>
              </a:ext>
            </a:extLst>
          </p:cNvPr>
          <p:cNvSpPr txBox="1"/>
          <p:nvPr/>
        </p:nvSpPr>
        <p:spPr>
          <a:xfrm>
            <a:off x="5592497" y="4034499"/>
            <a:ext cx="501287" cy="461665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4x4 </a:t>
            </a:r>
            <a:r>
              <a:rPr kumimoji="0" lang="fr-FR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SiPM</a:t>
            </a: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4CAF23A3-58F2-48D5-B863-31649B74C0A5}"/>
              </a:ext>
            </a:extLst>
          </p:cNvPr>
          <p:cNvCxnSpPr>
            <a:cxnSpLocks/>
          </p:cNvCxnSpPr>
          <p:nvPr/>
        </p:nvCxnSpPr>
        <p:spPr bwMode="auto">
          <a:xfrm>
            <a:off x="5073914" y="4569105"/>
            <a:ext cx="1019870" cy="0"/>
          </a:xfrm>
          <a:prstGeom prst="straightConnector1">
            <a:avLst/>
          </a:prstGeom>
          <a:noFill/>
          <a:ln w="9525" cap="flat" cmpd="sng" algn="ctr">
            <a:solidFill>
              <a:schemeClr val="accent5">
                <a:lumMod val="25000"/>
              </a:schemeClr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238BE8C0-C9C3-4399-B142-EB618603D7F8}"/>
              </a:ext>
            </a:extLst>
          </p:cNvPr>
          <p:cNvSpPr txBox="1"/>
          <p:nvPr/>
        </p:nvSpPr>
        <p:spPr>
          <a:xfrm>
            <a:off x="5138922" y="4560108"/>
            <a:ext cx="889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6A2800"/>
                </a:solidFill>
              </a:rPr>
              <a:t>~4 cm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69DB32A4-1CC2-428C-B402-12168257D7AB}"/>
              </a:ext>
            </a:extLst>
          </p:cNvPr>
          <p:cNvCxnSpPr>
            <a:cxnSpLocks/>
          </p:cNvCxnSpPr>
          <p:nvPr/>
        </p:nvCxnSpPr>
        <p:spPr bwMode="auto">
          <a:xfrm flipV="1">
            <a:off x="6174440" y="3079459"/>
            <a:ext cx="0" cy="1416705"/>
          </a:xfrm>
          <a:prstGeom prst="straightConnector1">
            <a:avLst/>
          </a:prstGeom>
          <a:noFill/>
          <a:ln w="9525" cap="flat" cmpd="sng" algn="ctr">
            <a:solidFill>
              <a:schemeClr val="accent5">
                <a:lumMod val="25000"/>
              </a:schemeClr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F3E07732-08D0-49B5-87CC-FDC0D3A890D2}"/>
              </a:ext>
            </a:extLst>
          </p:cNvPr>
          <p:cNvSpPr txBox="1"/>
          <p:nvPr/>
        </p:nvSpPr>
        <p:spPr>
          <a:xfrm>
            <a:off x="5958416" y="3649311"/>
            <a:ext cx="889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6A2800"/>
                </a:solidFill>
              </a:rPr>
              <a:t>~6 cm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7242624-0F86-4F7E-AC76-5E6AF476CAD3}"/>
              </a:ext>
            </a:extLst>
          </p:cNvPr>
          <p:cNvSpPr/>
          <p:nvPr/>
        </p:nvSpPr>
        <p:spPr bwMode="auto">
          <a:xfrm>
            <a:off x="6710200" y="3079474"/>
            <a:ext cx="2326296" cy="1416690"/>
          </a:xfrm>
          <a:prstGeom prst="rect">
            <a:avLst/>
          </a:prstGeom>
          <a:noFill/>
          <a:ln w="15875" cap="flat" cmpd="sng" algn="ctr">
            <a:solidFill>
              <a:srgbClr val="6A28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Times New Roman" pitchFamily="18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rgbClr val="6A2800"/>
                </a:solidFill>
                <a:effectLst/>
                <a:latin typeface="Arial" charset="0"/>
                <a:cs typeface="Times New Roman" pitchFamily="18" charset="0"/>
              </a:rPr>
              <a:t>FEB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54A22FD0-A358-4C86-B8E2-821CC25A47AD}"/>
              </a:ext>
            </a:extLst>
          </p:cNvPr>
          <p:cNvCxnSpPr>
            <a:cxnSpLocks/>
          </p:cNvCxnSpPr>
          <p:nvPr/>
        </p:nvCxnSpPr>
        <p:spPr bwMode="auto">
          <a:xfrm>
            <a:off x="6710200" y="3003798"/>
            <a:ext cx="2326296" cy="0"/>
          </a:xfrm>
          <a:prstGeom prst="straightConnector1">
            <a:avLst/>
          </a:prstGeom>
          <a:noFill/>
          <a:ln w="9525" cap="flat" cmpd="sng" algn="ctr">
            <a:solidFill>
              <a:schemeClr val="accent5">
                <a:lumMod val="25000"/>
              </a:schemeClr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51B2FFF0-E538-45CA-A9E7-DF5925B55646}"/>
              </a:ext>
            </a:extLst>
          </p:cNvPr>
          <p:cNvSpPr txBox="1"/>
          <p:nvPr/>
        </p:nvSpPr>
        <p:spPr>
          <a:xfrm>
            <a:off x="7358467" y="2769056"/>
            <a:ext cx="1029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6A2800"/>
                </a:solidFill>
              </a:rPr>
              <a:t>max. 18 cm</a:t>
            </a: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1032B0E5-6589-4D8D-A61F-5C2BCDC6081A}"/>
              </a:ext>
            </a:extLst>
          </p:cNvPr>
          <p:cNvGrpSpPr/>
          <p:nvPr/>
        </p:nvGrpSpPr>
        <p:grpSpPr>
          <a:xfrm>
            <a:off x="5046565" y="2580217"/>
            <a:ext cx="4178249" cy="2278318"/>
            <a:chOff x="5004101" y="2582022"/>
            <a:chExt cx="4178249" cy="2278318"/>
          </a:xfrm>
        </p:grpSpPr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11BCE104-C865-4D1B-A06D-7071371328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572" r="2067"/>
            <a:stretch/>
          </p:blipFill>
          <p:spPr>
            <a:xfrm>
              <a:off x="5004101" y="2582022"/>
              <a:ext cx="4063699" cy="2278318"/>
            </a:xfrm>
            <a:prstGeom prst="rect">
              <a:avLst/>
            </a:prstGeom>
            <a:ln>
              <a:solidFill>
                <a:schemeClr val="accent5">
                  <a:lumMod val="25000"/>
                </a:schemeClr>
              </a:solidFill>
            </a:ln>
          </p:spPr>
        </p:pic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BD4290F0-CF20-4F19-BBFC-CF1C77CF2AEE}"/>
                </a:ext>
              </a:extLst>
            </p:cNvPr>
            <p:cNvSpPr txBox="1"/>
            <p:nvPr/>
          </p:nvSpPr>
          <p:spPr>
            <a:xfrm>
              <a:off x="5573129" y="2998804"/>
              <a:ext cx="8898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rgbClr val="000000"/>
                  </a:solidFill>
                </a:rPr>
                <a:t>cristal</a:t>
              </a: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B8E2C0BA-3D14-4802-8FC5-D7D21CEC7300}"/>
                </a:ext>
              </a:extLst>
            </p:cNvPr>
            <p:cNvSpPr txBox="1"/>
            <p:nvPr/>
          </p:nvSpPr>
          <p:spPr>
            <a:xfrm>
              <a:off x="7727473" y="2723904"/>
              <a:ext cx="8898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rgbClr val="000000"/>
                  </a:solidFill>
                </a:rPr>
                <a:t>isolant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07486115-B54E-4157-996C-6D7249E4FE98}"/>
                </a:ext>
              </a:extLst>
            </p:cNvPr>
            <p:cNvSpPr txBox="1"/>
            <p:nvPr/>
          </p:nvSpPr>
          <p:spPr>
            <a:xfrm>
              <a:off x="8560926" y="3013689"/>
              <a:ext cx="6214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rgbClr val="000000"/>
                  </a:solidFill>
                </a:rPr>
                <a:t>FEB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341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E520F2-FE65-4033-969E-55FB70A4C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6A2800"/>
                </a:solidFill>
              </a:rPr>
              <a:t>Design électronique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BB0A0D0-7715-41A4-AE2D-F1FACDEB03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663CC41-D3BC-451B-BF86-39C142268E2C}" type="slidenum">
              <a:rPr lang="en-US" noProof="0" smtClean="0">
                <a:solidFill>
                  <a:srgbClr val="6A2800"/>
                </a:solidFill>
              </a:rPr>
              <a:pPr>
                <a:defRPr/>
              </a:pPr>
              <a:t>12</a:t>
            </a:fld>
            <a:endParaRPr lang="en-US" noProof="0" dirty="0">
              <a:solidFill>
                <a:srgbClr val="6A2800"/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96A22A1-9F25-44D2-912C-E8BCADF913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>
              <a:tabLst>
                <a:tab pos="5649913" algn="l"/>
              </a:tabLst>
              <a:defRPr/>
            </a:pPr>
            <a:r>
              <a:rPr lang="fr-FR" dirty="0">
                <a:solidFill>
                  <a:srgbClr val="6A2800"/>
                </a:solidFill>
              </a:rPr>
              <a:t>O. Le </a:t>
            </a:r>
            <a:r>
              <a:rPr lang="fr-FR" dirty="0" err="1">
                <a:solidFill>
                  <a:srgbClr val="6A2800"/>
                </a:solidFill>
              </a:rPr>
              <a:t>Dortz</a:t>
            </a:r>
            <a:r>
              <a:rPr lang="fr-FR" dirty="0">
                <a:solidFill>
                  <a:srgbClr val="6A2800"/>
                </a:solidFill>
              </a:rPr>
              <a:t> Y. Le Roux / LLR		3 Juillet 2025</a:t>
            </a:r>
            <a:endParaRPr lang="en-US" dirty="0">
              <a:solidFill>
                <a:srgbClr val="6A2800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F903D9F-F756-4D38-A54D-D61DA555CBA1}"/>
              </a:ext>
            </a:extLst>
          </p:cNvPr>
          <p:cNvSpPr txBox="1"/>
          <p:nvPr/>
        </p:nvSpPr>
        <p:spPr>
          <a:xfrm>
            <a:off x="5877076" y="1689175"/>
            <a:ext cx="439685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fr-FR" sz="10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GC6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D435369-5524-479A-9691-3410A620B36E}"/>
              </a:ext>
            </a:extLst>
          </p:cNvPr>
          <p:cNvSpPr txBox="1"/>
          <p:nvPr/>
        </p:nvSpPr>
        <p:spPr>
          <a:xfrm>
            <a:off x="4796955" y="1689175"/>
            <a:ext cx="57484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fr-FR" sz="10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GC6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E490F12-3D15-4AD0-8935-9ADF0B97AE7C}"/>
              </a:ext>
            </a:extLst>
          </p:cNvPr>
          <p:cNvSpPr txBox="1"/>
          <p:nvPr/>
        </p:nvSpPr>
        <p:spPr>
          <a:xfrm>
            <a:off x="4284090" y="1689172"/>
            <a:ext cx="57484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fr-FR" sz="1000" dirty="0">
                <a:solidFill>
                  <a:srgbClr val="6A2800"/>
                </a:solidFill>
                <a:latin typeface="Calibri" panose="020F0502020204030204"/>
                <a:cs typeface="+mn-cs"/>
              </a:rPr>
              <a:t>HSEC6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fr-FR" sz="1000" dirty="0">
                <a:solidFill>
                  <a:srgbClr val="6A2800"/>
                </a:solidFill>
                <a:latin typeface="Calibri" panose="020F0502020204030204"/>
                <a:cs typeface="+mn-cs"/>
              </a:rPr>
              <a:t>2X70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4FD5AA8-6615-4E7B-AD49-5C81B1B9A7C2}"/>
              </a:ext>
            </a:extLst>
          </p:cNvPr>
          <p:cNvSpPr txBox="1"/>
          <p:nvPr/>
        </p:nvSpPr>
        <p:spPr>
          <a:xfrm>
            <a:off x="2844391" y="1658622"/>
            <a:ext cx="490318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fr-FR" sz="1000" dirty="0">
                <a:solidFill>
                  <a:srgbClr val="6A2800"/>
                </a:solidFill>
                <a:latin typeface="Calibri" panose="020F0502020204030204"/>
                <a:cs typeface="+mn-cs"/>
              </a:rPr>
              <a:t>SEAF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5A723BF-7528-4FC8-9E35-D575CF4374DC}"/>
              </a:ext>
            </a:extLst>
          </p:cNvPr>
          <p:cNvSpPr txBox="1"/>
          <p:nvPr/>
        </p:nvSpPr>
        <p:spPr>
          <a:xfrm>
            <a:off x="2655419" y="1840973"/>
            <a:ext cx="463045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fr-FR" sz="1000" dirty="0">
                <a:solidFill>
                  <a:srgbClr val="6A2800"/>
                </a:solidFill>
                <a:latin typeface="Calibri" panose="020F0502020204030204"/>
                <a:cs typeface="+mn-cs"/>
              </a:rPr>
              <a:t>8X30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4AA4F20-9581-4AB9-BE80-6A92728C734D}"/>
              </a:ext>
            </a:extLst>
          </p:cNvPr>
          <p:cNvSpPr txBox="1"/>
          <p:nvPr/>
        </p:nvSpPr>
        <p:spPr>
          <a:xfrm>
            <a:off x="1688645" y="1646850"/>
            <a:ext cx="586164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fr-FR" sz="1000" dirty="0">
                <a:solidFill>
                  <a:srgbClr val="6A2800"/>
                </a:solidFill>
                <a:latin typeface="Calibri" panose="020F0502020204030204"/>
                <a:cs typeface="+mn-cs"/>
              </a:rPr>
              <a:t>12 MLE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EAF0D61-D521-4712-B4D0-EA4217F2118F}"/>
              </a:ext>
            </a:extLst>
          </p:cNvPr>
          <p:cNvSpPr txBox="1"/>
          <p:nvPr/>
        </p:nvSpPr>
        <p:spPr>
          <a:xfrm>
            <a:off x="211916" y="1181102"/>
            <a:ext cx="501287" cy="461665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4x4 </a:t>
            </a:r>
            <a:r>
              <a:rPr kumimoji="0" lang="fr-FR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SiPM</a:t>
            </a: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2F08FF7C-BBD1-4494-B192-619BD22D6835}"/>
              </a:ext>
            </a:extLst>
          </p:cNvPr>
          <p:cNvSpPr txBox="1"/>
          <p:nvPr/>
        </p:nvSpPr>
        <p:spPr>
          <a:xfrm>
            <a:off x="211916" y="1658622"/>
            <a:ext cx="501287" cy="461665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4x4 </a:t>
            </a:r>
            <a:r>
              <a:rPr kumimoji="0" lang="fr-FR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SiPM</a:t>
            </a: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74CD371-D421-4DA9-8157-695F8077016E}"/>
              </a:ext>
            </a:extLst>
          </p:cNvPr>
          <p:cNvSpPr txBox="1"/>
          <p:nvPr/>
        </p:nvSpPr>
        <p:spPr>
          <a:xfrm>
            <a:off x="211916" y="2136142"/>
            <a:ext cx="501287" cy="461665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4x4 </a:t>
            </a:r>
            <a:r>
              <a:rPr kumimoji="0" lang="fr-FR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SiPM</a:t>
            </a: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04377876-3148-437E-B13F-B8687CEDA939}"/>
              </a:ext>
            </a:extLst>
          </p:cNvPr>
          <p:cNvSpPr txBox="1"/>
          <p:nvPr/>
        </p:nvSpPr>
        <p:spPr>
          <a:xfrm>
            <a:off x="730499" y="1181102"/>
            <a:ext cx="501287" cy="461665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4x4 </a:t>
            </a:r>
            <a:r>
              <a:rPr kumimoji="0" lang="fr-FR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SiPM</a:t>
            </a: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E17D605-F22F-4EF3-A6B4-89883C218A09}"/>
              </a:ext>
            </a:extLst>
          </p:cNvPr>
          <p:cNvSpPr txBox="1"/>
          <p:nvPr/>
        </p:nvSpPr>
        <p:spPr>
          <a:xfrm>
            <a:off x="730499" y="1658622"/>
            <a:ext cx="501287" cy="461665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4x4 </a:t>
            </a:r>
            <a:r>
              <a:rPr kumimoji="0" lang="fr-FR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SiPM</a:t>
            </a: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CF7CAE9-D06C-4F15-BB0A-5BA68EA5043C}"/>
              </a:ext>
            </a:extLst>
          </p:cNvPr>
          <p:cNvSpPr txBox="1"/>
          <p:nvPr/>
        </p:nvSpPr>
        <p:spPr>
          <a:xfrm>
            <a:off x="730499" y="2136142"/>
            <a:ext cx="501287" cy="461665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4x4 </a:t>
            </a:r>
            <a:r>
              <a:rPr kumimoji="0" lang="fr-FR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SiPM</a:t>
            </a: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9CF7980-EEE7-489F-BEF3-FEBF0B812E8A}"/>
              </a:ext>
            </a:extLst>
          </p:cNvPr>
          <p:cNvSpPr txBox="1"/>
          <p:nvPr/>
        </p:nvSpPr>
        <p:spPr>
          <a:xfrm rot="16200000">
            <a:off x="1637385" y="1750945"/>
            <a:ext cx="1416687" cy="276999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interposer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DAADDE0-B260-47F3-8F72-EC3E5E8BC4A2}"/>
              </a:ext>
            </a:extLst>
          </p:cNvPr>
          <p:cNvSpPr txBox="1"/>
          <p:nvPr/>
        </p:nvSpPr>
        <p:spPr>
          <a:xfrm>
            <a:off x="1157880" y="1646850"/>
            <a:ext cx="604672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000" dirty="0" err="1">
                <a:solidFill>
                  <a:srgbClr val="6A2800"/>
                </a:solidFill>
                <a:latin typeface="Calibri" panose="020F0502020204030204"/>
                <a:cs typeface="+mn-cs"/>
              </a:rPr>
              <a:t>FTMs</a:t>
            </a:r>
            <a:endParaRPr lang="fr-FR" sz="1000" dirty="0">
              <a:solidFill>
                <a:srgbClr val="6A2800"/>
              </a:solidFill>
              <a:latin typeface="Calibri" panose="020F0502020204030204"/>
              <a:cs typeface="+mn-cs"/>
            </a:endParaRP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C88497DC-3586-42DC-844D-F475F9FC2F4D}"/>
              </a:ext>
            </a:extLst>
          </p:cNvPr>
          <p:cNvCxnSpPr>
            <a:cxnSpLocks/>
          </p:cNvCxnSpPr>
          <p:nvPr/>
        </p:nvCxnSpPr>
        <p:spPr>
          <a:xfrm flipH="1">
            <a:off x="1279624" y="1889453"/>
            <a:ext cx="887412" cy="1"/>
          </a:xfrm>
          <a:prstGeom prst="straightConnector1">
            <a:avLst/>
          </a:prstGeom>
          <a:noFill/>
          <a:ln w="6350" cap="flat" cmpd="sng" algn="ctr">
            <a:solidFill>
              <a:srgbClr val="6A2800"/>
            </a:solidFill>
            <a:prstDash val="solid"/>
            <a:miter lim="800000"/>
            <a:headEnd type="triangle"/>
            <a:tailEnd type="triangle"/>
          </a:ln>
          <a:effectLst/>
        </p:spPr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521007F6-AD5F-491D-9B7D-16B47C075025}"/>
              </a:ext>
            </a:extLst>
          </p:cNvPr>
          <p:cNvCxnSpPr>
            <a:cxnSpLocks/>
          </p:cNvCxnSpPr>
          <p:nvPr/>
        </p:nvCxnSpPr>
        <p:spPr>
          <a:xfrm flipH="1">
            <a:off x="2524420" y="1889453"/>
            <a:ext cx="745608" cy="0"/>
          </a:xfrm>
          <a:prstGeom prst="straightConnector1">
            <a:avLst/>
          </a:prstGeom>
          <a:noFill/>
          <a:ln w="6350" cap="flat" cmpd="sng" algn="ctr">
            <a:solidFill>
              <a:srgbClr val="6A2800"/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33" name="ZoneTexte 32">
            <a:extLst>
              <a:ext uri="{FF2B5EF4-FFF2-40B4-BE49-F238E27FC236}">
                <a16:creationId xmlns:a16="http://schemas.microsoft.com/office/drawing/2014/main" id="{E77B6CDA-C7AB-4FE3-93C9-B0ADC544E8D7}"/>
              </a:ext>
            </a:extLst>
          </p:cNvPr>
          <p:cNvSpPr txBox="1"/>
          <p:nvPr/>
        </p:nvSpPr>
        <p:spPr>
          <a:xfrm>
            <a:off x="1816195" y="1852030"/>
            <a:ext cx="463045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fr-FR" sz="1000" dirty="0">
                <a:solidFill>
                  <a:srgbClr val="6A2800"/>
                </a:solidFill>
                <a:latin typeface="Calibri" panose="020F0502020204030204"/>
                <a:cs typeface="+mn-cs"/>
              </a:rPr>
              <a:t>2X10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036EEEC4-33DC-4346-AF2B-A8CF4F36DCAE}"/>
              </a:ext>
            </a:extLst>
          </p:cNvPr>
          <p:cNvSpPr txBox="1"/>
          <p:nvPr/>
        </p:nvSpPr>
        <p:spPr>
          <a:xfrm>
            <a:off x="2432588" y="1658622"/>
            <a:ext cx="490318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fr-FR" sz="1000" dirty="0">
                <a:solidFill>
                  <a:srgbClr val="6A2800"/>
                </a:solidFill>
                <a:latin typeface="Calibri" panose="020F0502020204030204"/>
                <a:cs typeface="+mn-cs"/>
              </a:rPr>
              <a:t>SEAM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B5AD2A91-85BE-48FF-BBF6-A222D3B4C18F}"/>
              </a:ext>
            </a:extLst>
          </p:cNvPr>
          <p:cNvSpPr txBox="1"/>
          <p:nvPr/>
        </p:nvSpPr>
        <p:spPr>
          <a:xfrm>
            <a:off x="3270027" y="1473954"/>
            <a:ext cx="1006795" cy="830997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 FEB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3 </a:t>
            </a:r>
            <a:r>
              <a:rPr kumimoji="0" lang="fr-FR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CALOROCs</a:t>
            </a: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69F627EA-1715-4F12-8C19-39C2C09090EF}"/>
              </a:ext>
            </a:extLst>
          </p:cNvPr>
          <p:cNvSpPr txBox="1"/>
          <p:nvPr/>
        </p:nvSpPr>
        <p:spPr>
          <a:xfrm>
            <a:off x="6947558" y="1566063"/>
            <a:ext cx="1086343" cy="646331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FEB adapter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3 </a:t>
            </a:r>
            <a:r>
              <a:rPr kumimoji="0" lang="fr-FR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LDOs</a:t>
            </a: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1D2/1A2/2A5</a:t>
            </a:r>
          </a:p>
        </p:txBody>
      </p:sp>
      <p:cxnSp>
        <p:nvCxnSpPr>
          <p:cNvPr id="37" name="Connecteur : en angle 36">
            <a:extLst>
              <a:ext uri="{FF2B5EF4-FFF2-40B4-BE49-F238E27FC236}">
                <a16:creationId xmlns:a16="http://schemas.microsoft.com/office/drawing/2014/main" id="{9A16EF4B-B5E1-4A90-970A-9930899EDC1F}"/>
              </a:ext>
            </a:extLst>
          </p:cNvPr>
          <p:cNvCxnSpPr>
            <a:cxnSpLocks/>
            <a:stCxn id="38" idx="0"/>
            <a:endCxn id="46" idx="0"/>
          </p:cNvCxnSpPr>
          <p:nvPr/>
        </p:nvCxnSpPr>
        <p:spPr>
          <a:xfrm rot="5400000" flipH="1" flipV="1">
            <a:off x="5565183" y="1043437"/>
            <a:ext cx="225" cy="1646088"/>
          </a:xfrm>
          <a:prstGeom prst="bentConnector3">
            <a:avLst>
              <a:gd name="adj1" fmla="val 290788889"/>
            </a:avLst>
          </a:prstGeom>
          <a:noFill/>
          <a:ln w="6350" cap="flat" cmpd="sng" algn="ctr">
            <a:solidFill>
              <a:srgbClr val="6A2800"/>
            </a:solidFill>
            <a:prstDash val="dash"/>
            <a:miter lim="800000"/>
            <a:headEnd type="triangle"/>
            <a:tailEnd type="triangle"/>
          </a:ln>
          <a:effectLst/>
        </p:spPr>
      </p:cxnSp>
      <p:sp>
        <p:nvSpPr>
          <p:cNvPr id="38" name="Ellipse 37">
            <a:extLst>
              <a:ext uri="{FF2B5EF4-FFF2-40B4-BE49-F238E27FC236}">
                <a16:creationId xmlns:a16="http://schemas.microsoft.com/office/drawing/2014/main" id="{6CB136BC-F27F-4D9F-BB42-8F2EE3477FD3}"/>
              </a:ext>
            </a:extLst>
          </p:cNvPr>
          <p:cNvSpPr/>
          <p:nvPr/>
        </p:nvSpPr>
        <p:spPr>
          <a:xfrm>
            <a:off x="4719391" y="1866593"/>
            <a:ext cx="45719" cy="45719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31A84B5A-4B0F-46B3-9827-0807EA0F8232}"/>
              </a:ext>
            </a:extLst>
          </p:cNvPr>
          <p:cNvCxnSpPr>
            <a:cxnSpLocks/>
            <a:stCxn id="38" idx="2"/>
          </p:cNvCxnSpPr>
          <p:nvPr/>
        </p:nvCxnSpPr>
        <p:spPr>
          <a:xfrm flipH="1">
            <a:off x="4286990" y="1889453"/>
            <a:ext cx="432401" cy="0"/>
          </a:xfrm>
          <a:prstGeom prst="straightConnector1">
            <a:avLst/>
          </a:prstGeom>
          <a:noFill/>
          <a:ln w="6350" cap="flat" cmpd="sng" algn="ctr">
            <a:solidFill>
              <a:srgbClr val="6A28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0812C151-3ADF-4B3E-B2BE-07C1D07EBB96}"/>
              </a:ext>
            </a:extLst>
          </p:cNvPr>
          <p:cNvSpPr txBox="1"/>
          <p:nvPr/>
        </p:nvSpPr>
        <p:spPr>
          <a:xfrm>
            <a:off x="5277307" y="1689175"/>
            <a:ext cx="614417" cy="400110"/>
          </a:xfrm>
          <a:prstGeom prst="rect">
            <a:avLst/>
          </a:prstGeom>
          <a:noFill/>
          <a:ln>
            <a:noFill/>
          </a:ln>
        </p:spPr>
        <p:txBody>
          <a:bodyPr wrap="square" lIns="18000" rIns="18000" rtlCol="0" anchor="ctr" anchorCtr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0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micro Coax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000" dirty="0" err="1">
                <a:solidFill>
                  <a:srgbClr val="FF0000"/>
                </a:solidFill>
                <a:latin typeface="Calibri" panose="020F0502020204030204"/>
                <a:cs typeface="+mn-cs"/>
              </a:rPr>
              <a:t>Twinax</a:t>
            </a:r>
            <a:endParaRPr lang="fr-FR" sz="1000" dirty="0">
              <a:solidFill>
                <a:srgbClr val="FF0000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F7BDA097-34BE-4946-A659-B9E448403EF4}"/>
              </a:ext>
            </a:extLst>
          </p:cNvPr>
          <p:cNvSpPr txBox="1"/>
          <p:nvPr/>
        </p:nvSpPr>
        <p:spPr>
          <a:xfrm>
            <a:off x="7076415" y="893763"/>
            <a:ext cx="83294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fr-FR" sz="1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Aux. power</a:t>
            </a:r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C77FF667-9C51-4509-9729-C72C223CDF24}"/>
              </a:ext>
            </a:extLst>
          </p:cNvPr>
          <p:cNvCxnSpPr>
            <a:cxnSpLocks/>
            <a:endCxn id="35" idx="0"/>
          </p:cNvCxnSpPr>
          <p:nvPr/>
        </p:nvCxnSpPr>
        <p:spPr>
          <a:xfrm>
            <a:off x="3773425" y="1124482"/>
            <a:ext cx="0" cy="349472"/>
          </a:xfrm>
          <a:prstGeom prst="straightConnector1">
            <a:avLst/>
          </a:prstGeom>
          <a:noFill/>
          <a:ln w="6350" cap="flat" cmpd="sng" algn="ctr">
            <a:solidFill>
              <a:srgbClr val="6A28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3" name="ZoneTexte 42">
            <a:extLst>
              <a:ext uri="{FF2B5EF4-FFF2-40B4-BE49-F238E27FC236}">
                <a16:creationId xmlns:a16="http://schemas.microsoft.com/office/drawing/2014/main" id="{CD6A3245-4041-4AFA-B84F-76B7EB3DCABD}"/>
              </a:ext>
            </a:extLst>
          </p:cNvPr>
          <p:cNvSpPr txBox="1"/>
          <p:nvPr/>
        </p:nvSpPr>
        <p:spPr>
          <a:xfrm>
            <a:off x="3764325" y="1110083"/>
            <a:ext cx="69332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fr-FR" sz="1000" dirty="0">
                <a:solidFill>
                  <a:srgbClr val="6A2800"/>
                </a:solidFill>
                <a:latin typeface="Calibri" panose="020F0502020204030204"/>
                <a:cs typeface="+mn-cs"/>
              </a:rPr>
              <a:t>Terminal block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409AEEE7-8D95-43A0-B00B-B1C65B687815}"/>
              </a:ext>
            </a:extLst>
          </p:cNvPr>
          <p:cNvSpPr txBox="1"/>
          <p:nvPr/>
        </p:nvSpPr>
        <p:spPr>
          <a:xfrm>
            <a:off x="3530655" y="893764"/>
            <a:ext cx="485538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0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Vbias</a:t>
            </a:r>
            <a:endParaRPr lang="fr-FR" sz="10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68B9C746-70A9-4F94-82BA-7E097531E37A}"/>
              </a:ext>
            </a:extLst>
          </p:cNvPr>
          <p:cNvCxnSpPr>
            <a:cxnSpLocks/>
            <a:stCxn id="38" idx="6"/>
            <a:endCxn id="40" idx="1"/>
          </p:cNvCxnSpPr>
          <p:nvPr/>
        </p:nvCxnSpPr>
        <p:spPr>
          <a:xfrm flipV="1">
            <a:off x="4765110" y="1889230"/>
            <a:ext cx="512197" cy="223"/>
          </a:xfrm>
          <a:prstGeom prst="straightConnector1">
            <a:avLst/>
          </a:prstGeom>
          <a:noFill/>
          <a:ln w="63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6" name="Ellipse 45">
            <a:extLst>
              <a:ext uri="{FF2B5EF4-FFF2-40B4-BE49-F238E27FC236}">
                <a16:creationId xmlns:a16="http://schemas.microsoft.com/office/drawing/2014/main" id="{560A2ADB-99F5-41D8-8F82-E0ADF1BC95D6}"/>
              </a:ext>
            </a:extLst>
          </p:cNvPr>
          <p:cNvSpPr/>
          <p:nvPr/>
        </p:nvSpPr>
        <p:spPr>
          <a:xfrm>
            <a:off x="6365479" y="1866368"/>
            <a:ext cx="45719" cy="45719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C121CDF9-E739-4E3A-8ED2-D53B790D2151}"/>
              </a:ext>
            </a:extLst>
          </p:cNvPr>
          <p:cNvSpPr txBox="1"/>
          <p:nvPr/>
        </p:nvSpPr>
        <p:spPr>
          <a:xfrm>
            <a:off x="6427638" y="1689172"/>
            <a:ext cx="57484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fr-FR" sz="1000" dirty="0">
                <a:solidFill>
                  <a:srgbClr val="6A2800"/>
                </a:solidFill>
                <a:latin typeface="Calibri" panose="020F0502020204030204"/>
                <a:cs typeface="+mn-cs"/>
              </a:rPr>
              <a:t>HSEC6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fr-FR" sz="1000" dirty="0">
                <a:solidFill>
                  <a:srgbClr val="6A2800"/>
                </a:solidFill>
                <a:latin typeface="Calibri" panose="020F0502020204030204"/>
                <a:cs typeface="+mn-cs"/>
              </a:rPr>
              <a:t>2X70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160A1170-3867-403E-ACDA-B3129F3BF825}"/>
              </a:ext>
            </a:extLst>
          </p:cNvPr>
          <p:cNvSpPr txBox="1"/>
          <p:nvPr/>
        </p:nvSpPr>
        <p:spPr>
          <a:xfrm>
            <a:off x="4750391" y="1001371"/>
            <a:ext cx="1738580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fr-FR" sz="1000" dirty="0">
                <a:solidFill>
                  <a:srgbClr val="6A2800"/>
                </a:solidFill>
                <a:latin typeface="Calibri" panose="020F0502020204030204"/>
                <a:cs typeface="+mn-cs"/>
              </a:rPr>
              <a:t>Direct </a:t>
            </a:r>
            <a:r>
              <a:rPr lang="fr-FR" sz="1000" dirty="0" err="1">
                <a:solidFill>
                  <a:srgbClr val="6A2800"/>
                </a:solidFill>
                <a:latin typeface="Calibri" panose="020F0502020204030204"/>
                <a:cs typeface="+mn-cs"/>
              </a:rPr>
              <a:t>board</a:t>
            </a:r>
            <a:r>
              <a:rPr lang="fr-FR" sz="1000" dirty="0">
                <a:solidFill>
                  <a:srgbClr val="6A2800"/>
                </a:solidFill>
                <a:latin typeface="Calibri" panose="020F0502020204030204"/>
                <a:cs typeface="+mn-cs"/>
              </a:rPr>
              <a:t> to </a:t>
            </a:r>
            <a:r>
              <a:rPr lang="fr-FR" sz="1000" dirty="0" err="1">
                <a:solidFill>
                  <a:srgbClr val="6A2800"/>
                </a:solidFill>
                <a:latin typeface="Calibri" panose="020F0502020204030204"/>
                <a:cs typeface="+mn-cs"/>
              </a:rPr>
              <a:t>board</a:t>
            </a:r>
            <a:r>
              <a:rPr lang="fr-FR" sz="1000" dirty="0">
                <a:solidFill>
                  <a:srgbClr val="6A2800"/>
                </a:solidFill>
                <a:latin typeface="Calibri" panose="020F0502020204030204"/>
                <a:cs typeface="+mn-cs"/>
              </a:rPr>
              <a:t> option</a:t>
            </a:r>
          </a:p>
        </p:txBody>
      </p: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983C0598-AFAA-4A29-A23A-E36C395A46EB}"/>
              </a:ext>
            </a:extLst>
          </p:cNvPr>
          <p:cNvCxnSpPr>
            <a:cxnSpLocks/>
            <a:stCxn id="46" idx="2"/>
            <a:endCxn id="40" idx="3"/>
          </p:cNvCxnSpPr>
          <p:nvPr/>
        </p:nvCxnSpPr>
        <p:spPr>
          <a:xfrm flipH="1">
            <a:off x="5891724" y="1889228"/>
            <a:ext cx="473755" cy="2"/>
          </a:xfrm>
          <a:prstGeom prst="straightConnector1">
            <a:avLst/>
          </a:prstGeom>
          <a:noFill/>
          <a:ln w="63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E6688F60-3F21-400D-8B9F-C36016D201D4}"/>
              </a:ext>
            </a:extLst>
          </p:cNvPr>
          <p:cNvCxnSpPr>
            <a:cxnSpLocks/>
            <a:stCxn id="46" idx="6"/>
          </p:cNvCxnSpPr>
          <p:nvPr/>
        </p:nvCxnSpPr>
        <p:spPr>
          <a:xfrm>
            <a:off x="6411198" y="1889228"/>
            <a:ext cx="536360" cy="0"/>
          </a:xfrm>
          <a:prstGeom prst="straightConnector1">
            <a:avLst/>
          </a:prstGeom>
          <a:noFill/>
          <a:ln w="6350" cap="flat" cmpd="sng" algn="ctr">
            <a:solidFill>
              <a:srgbClr val="6A28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0F0EAC7C-88D1-4ACB-BFD5-05E86BD20CC2}"/>
              </a:ext>
            </a:extLst>
          </p:cNvPr>
          <p:cNvCxnSpPr>
            <a:cxnSpLocks/>
            <a:stCxn id="41" idx="2"/>
            <a:endCxn id="36" idx="0"/>
          </p:cNvCxnSpPr>
          <p:nvPr/>
        </p:nvCxnSpPr>
        <p:spPr>
          <a:xfrm flipH="1">
            <a:off x="7490730" y="1139984"/>
            <a:ext cx="2160" cy="426079"/>
          </a:xfrm>
          <a:prstGeom prst="straightConnector1">
            <a:avLst/>
          </a:prstGeom>
          <a:noFill/>
          <a:ln w="6350" cap="flat" cmpd="sng" algn="ctr">
            <a:solidFill>
              <a:srgbClr val="6A28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29550353-3D00-4B8C-B803-C32E46C84642}"/>
              </a:ext>
            </a:extLst>
          </p:cNvPr>
          <p:cNvCxnSpPr>
            <a:cxnSpLocks/>
          </p:cNvCxnSpPr>
          <p:nvPr/>
        </p:nvCxnSpPr>
        <p:spPr>
          <a:xfrm>
            <a:off x="8033901" y="1778553"/>
            <a:ext cx="923780" cy="0"/>
          </a:xfrm>
          <a:prstGeom prst="straightConnector1">
            <a:avLst/>
          </a:prstGeom>
          <a:noFill/>
          <a:ln w="6350" cap="flat" cmpd="sng" algn="ctr">
            <a:solidFill>
              <a:srgbClr val="6A2800"/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53" name="ZoneTexte 52">
            <a:extLst>
              <a:ext uri="{FF2B5EF4-FFF2-40B4-BE49-F238E27FC236}">
                <a16:creationId xmlns:a16="http://schemas.microsoft.com/office/drawing/2014/main" id="{C6F7839D-05C2-4E80-8D85-792723049115}"/>
              </a:ext>
            </a:extLst>
          </p:cNvPr>
          <p:cNvSpPr txBox="1"/>
          <p:nvPr/>
        </p:nvSpPr>
        <p:spPr>
          <a:xfrm>
            <a:off x="8154556" y="1566959"/>
            <a:ext cx="78203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fr-FR" sz="1000" dirty="0">
                <a:solidFill>
                  <a:srgbClr val="6A2800"/>
                </a:solidFill>
                <a:latin typeface="Calibri" panose="020F0502020204030204"/>
                <a:cs typeface="+mn-cs"/>
              </a:rPr>
              <a:t>LPC FMC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fr-FR" sz="1000" dirty="0">
                <a:solidFill>
                  <a:srgbClr val="6A2800"/>
                </a:solidFill>
                <a:latin typeface="Calibri" panose="020F0502020204030204"/>
                <a:cs typeface="+mn-cs"/>
              </a:rPr>
              <a:t>to KCU105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8589690F-7079-41E3-BEA4-EA5BEAC40407}"/>
              </a:ext>
            </a:extLst>
          </p:cNvPr>
          <p:cNvSpPr txBox="1"/>
          <p:nvPr/>
        </p:nvSpPr>
        <p:spPr>
          <a:xfrm>
            <a:off x="4833994" y="2093614"/>
            <a:ext cx="1593644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fr-FR" sz="10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Cable option for </a:t>
            </a:r>
            <a:r>
              <a:rPr lang="fr-FR" sz="1000" dirty="0" err="1">
                <a:solidFill>
                  <a:srgbClr val="FF0000"/>
                </a:solidFill>
                <a:latin typeface="Calibri" panose="020F0502020204030204"/>
                <a:cs typeface="+mn-cs"/>
              </a:rPr>
              <a:t>beam</a:t>
            </a:r>
            <a:r>
              <a:rPr lang="fr-FR" sz="10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 test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82C0523C-8616-49A1-B621-DA8AA7414E69}"/>
              </a:ext>
            </a:extLst>
          </p:cNvPr>
          <p:cNvSpPr txBox="1"/>
          <p:nvPr/>
        </p:nvSpPr>
        <p:spPr>
          <a:xfrm>
            <a:off x="7490729" y="1187340"/>
            <a:ext cx="69332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fr-FR" sz="1000" dirty="0">
                <a:solidFill>
                  <a:srgbClr val="6A2800"/>
                </a:solidFill>
                <a:latin typeface="Calibri" panose="020F0502020204030204"/>
                <a:cs typeface="+mn-cs"/>
              </a:rPr>
              <a:t>Terminal block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2376B6D0-D819-4422-803C-4B377D82F68D}"/>
              </a:ext>
            </a:extLst>
          </p:cNvPr>
          <p:cNvSpPr txBox="1"/>
          <p:nvPr/>
        </p:nvSpPr>
        <p:spPr>
          <a:xfrm>
            <a:off x="3192952" y="2295320"/>
            <a:ext cx="1674228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fr-FR" sz="900" dirty="0" err="1">
                <a:solidFill>
                  <a:srgbClr val="000000"/>
                </a:solidFill>
                <a:latin typeface="Calibri" panose="020F0502020204030204"/>
                <a:cs typeface="+mn-cs"/>
              </a:rPr>
              <a:t>LEDs</a:t>
            </a:r>
            <a:r>
              <a:rPr lang="fr-FR" sz="900" dirty="0">
                <a:solidFill>
                  <a:srgbClr val="000000"/>
                </a:solidFill>
                <a:latin typeface="Calibri" panose="020F0502020204030204"/>
                <a:cs typeface="+mn-cs"/>
              </a:rPr>
              <a:t> driver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fr-FR" sz="900" dirty="0" err="1">
                <a:solidFill>
                  <a:srgbClr val="000000"/>
                </a:solidFill>
                <a:latin typeface="Calibri" panose="020F0502020204030204"/>
                <a:cs typeface="+mn-cs"/>
              </a:rPr>
              <a:t>LEDs</a:t>
            </a:r>
            <a:r>
              <a:rPr lang="fr-FR" sz="900" dirty="0">
                <a:solidFill>
                  <a:srgbClr val="000000"/>
                </a:solidFill>
                <a:latin typeface="Calibri" panose="020F0502020204030204"/>
                <a:cs typeface="+mn-cs"/>
              </a:rPr>
              <a:t> trigger </a:t>
            </a:r>
            <a:r>
              <a:rPr lang="fr-FR" sz="900" dirty="0" err="1">
                <a:solidFill>
                  <a:srgbClr val="000000"/>
                </a:solidFill>
                <a:latin typeface="Calibri" panose="020F0502020204030204"/>
                <a:cs typeface="+mn-cs"/>
              </a:rPr>
              <a:t>from</a:t>
            </a:r>
            <a:r>
              <a:rPr lang="fr-FR" sz="900" dirty="0">
                <a:solidFill>
                  <a:srgbClr val="000000"/>
                </a:solidFill>
                <a:latin typeface="Calibri" panose="020F0502020204030204"/>
                <a:cs typeface="+mn-cs"/>
              </a:rPr>
              <a:t> KCU105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fr-FR" sz="900" dirty="0" err="1">
                <a:solidFill>
                  <a:srgbClr val="000000"/>
                </a:solidFill>
                <a:latin typeface="Calibri" panose="020F0502020204030204"/>
                <a:cs typeface="+mn-cs"/>
              </a:rPr>
              <a:t>LDOs</a:t>
            </a:r>
            <a:endParaRPr lang="fr-FR" sz="900" dirty="0">
              <a:solidFill>
                <a:srgbClr val="000000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80BEBCF1-F029-4507-B7F4-AAD56613CFED}"/>
              </a:ext>
            </a:extLst>
          </p:cNvPr>
          <p:cNvSpPr txBox="1"/>
          <p:nvPr/>
        </p:nvSpPr>
        <p:spPr>
          <a:xfrm>
            <a:off x="6896106" y="2216724"/>
            <a:ext cx="1800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fr-FR" sz="900" dirty="0">
                <a:solidFill>
                  <a:srgbClr val="000000"/>
                </a:solidFill>
                <a:latin typeface="Calibri" panose="020F0502020204030204"/>
                <a:cs typeface="+mn-cs"/>
              </a:rPr>
              <a:t>3v3 </a:t>
            </a:r>
            <a:r>
              <a:rPr lang="fr-FR" sz="900" dirty="0" err="1">
                <a:solidFill>
                  <a:srgbClr val="000000"/>
                </a:solidFill>
                <a:latin typeface="Calibri" panose="020F0502020204030204"/>
                <a:cs typeface="+mn-cs"/>
              </a:rPr>
              <a:t>LEDs</a:t>
            </a:r>
            <a:r>
              <a:rPr lang="fr-FR" sz="900" dirty="0">
                <a:solidFill>
                  <a:srgbClr val="000000"/>
                </a:solidFill>
                <a:latin typeface="Calibri" panose="020F0502020204030204"/>
                <a:cs typeface="+mn-cs"/>
              </a:rPr>
              <a:t> </a:t>
            </a:r>
            <a:r>
              <a:rPr lang="fr-FR" sz="900" dirty="0" err="1">
                <a:solidFill>
                  <a:srgbClr val="000000"/>
                </a:solidFill>
                <a:latin typeface="Calibri" panose="020F0502020204030204"/>
                <a:cs typeface="+mn-cs"/>
              </a:rPr>
              <a:t>supply</a:t>
            </a:r>
            <a:r>
              <a:rPr lang="fr-FR" sz="900" dirty="0">
                <a:solidFill>
                  <a:srgbClr val="000000"/>
                </a:solidFill>
                <a:latin typeface="Calibri" panose="020F0502020204030204"/>
                <a:cs typeface="+mn-cs"/>
              </a:rPr>
              <a:t> </a:t>
            </a:r>
            <a:r>
              <a:rPr lang="fr-FR" sz="900" dirty="0" err="1">
                <a:solidFill>
                  <a:srgbClr val="000000"/>
                </a:solidFill>
                <a:latin typeface="Calibri" panose="020F0502020204030204"/>
                <a:cs typeface="+mn-cs"/>
              </a:rPr>
              <a:t>from</a:t>
            </a:r>
            <a:r>
              <a:rPr lang="fr-FR" sz="900" dirty="0">
                <a:solidFill>
                  <a:srgbClr val="000000"/>
                </a:solidFill>
                <a:latin typeface="Calibri" panose="020F0502020204030204"/>
                <a:cs typeface="+mn-cs"/>
              </a:rPr>
              <a:t> FMC Thermistor ADC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FBCA77DE-9D0F-4BA5-A1B5-A46910D0B883}"/>
              </a:ext>
            </a:extLst>
          </p:cNvPr>
          <p:cNvSpPr txBox="1"/>
          <p:nvPr/>
        </p:nvSpPr>
        <p:spPr>
          <a:xfrm>
            <a:off x="215343" y="2581021"/>
            <a:ext cx="104368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900" dirty="0">
                <a:solidFill>
                  <a:srgbClr val="000000"/>
                </a:solidFill>
                <a:latin typeface="Calibri" panose="020F0502020204030204"/>
                <a:cs typeface="+mn-cs"/>
              </a:rPr>
              <a:t>Matrix </a:t>
            </a:r>
            <a:r>
              <a:rPr lang="fr-FR" sz="900" dirty="0" err="1">
                <a:solidFill>
                  <a:srgbClr val="000000"/>
                </a:solidFill>
                <a:latin typeface="Calibri" panose="020F0502020204030204"/>
                <a:cs typeface="+mn-cs"/>
              </a:rPr>
              <a:t>from</a:t>
            </a:r>
            <a:r>
              <a:rPr lang="fr-FR" sz="900" dirty="0">
                <a:solidFill>
                  <a:srgbClr val="000000"/>
                </a:solidFill>
                <a:latin typeface="Calibri" panose="020F0502020204030204"/>
                <a:cs typeface="+mn-cs"/>
              </a:rPr>
              <a:t> the </a:t>
            </a:r>
            <a:r>
              <a:rPr lang="fr-FR" sz="900" dirty="0" err="1">
                <a:solidFill>
                  <a:srgbClr val="000000"/>
                </a:solidFill>
                <a:latin typeface="Calibri" panose="020F0502020204030204"/>
                <a:cs typeface="+mn-cs"/>
              </a:rPr>
              <a:t>current</a:t>
            </a:r>
            <a:r>
              <a:rPr lang="fr-FR" sz="900" dirty="0">
                <a:solidFill>
                  <a:srgbClr val="000000"/>
                </a:solidFill>
                <a:latin typeface="Calibri" panose="020F0502020204030204"/>
                <a:cs typeface="+mn-cs"/>
              </a:rPr>
              <a:t> prototype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5666342-787C-4259-8F32-87D5D2BE9B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03"/>
          <a:stretch/>
        </p:blipFill>
        <p:spPr>
          <a:xfrm>
            <a:off x="7292516" y="3754623"/>
            <a:ext cx="1433019" cy="98526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2EF24B3-CD49-495D-BE54-A6CB67A08E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96" b="2468"/>
          <a:stretch/>
        </p:blipFill>
        <p:spPr>
          <a:xfrm>
            <a:off x="6827177" y="2519746"/>
            <a:ext cx="1898358" cy="122020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E1B0F28-4148-4BF6-96D7-13F6CF3830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25"/>
          <a:stretch/>
        </p:blipFill>
        <p:spPr>
          <a:xfrm>
            <a:off x="4633160" y="2289338"/>
            <a:ext cx="2046218" cy="152003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87B0090-A028-4034-BDBA-28C76BFD7E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503"/>
          <a:stretch/>
        </p:blipFill>
        <p:spPr>
          <a:xfrm>
            <a:off x="4833994" y="3809376"/>
            <a:ext cx="2338453" cy="98526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BDE82EE-9A9C-431D-845F-85A2BAF06A9A}"/>
              </a:ext>
            </a:extLst>
          </p:cNvPr>
          <p:cNvSpPr txBox="1"/>
          <p:nvPr/>
        </p:nvSpPr>
        <p:spPr>
          <a:xfrm>
            <a:off x="5793282" y="4614396"/>
            <a:ext cx="25662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GC6 </a:t>
            </a:r>
            <a:r>
              <a:rPr lang="fr-FR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cable</a:t>
            </a:r>
            <a:r>
              <a:rPr lang="fr-FR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70 pins/</a:t>
            </a:r>
            <a:r>
              <a:rPr lang="fr-FR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row</a:t>
            </a:r>
            <a:r>
              <a:rPr lang="fr-FR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HSEC6 right angle</a:t>
            </a:r>
          </a:p>
        </p:txBody>
      </p:sp>
      <p:sp>
        <p:nvSpPr>
          <p:cNvPr id="55" name="Espace réservé du contenu 2">
            <a:extLst>
              <a:ext uri="{FF2B5EF4-FFF2-40B4-BE49-F238E27FC236}">
                <a16:creationId xmlns:a16="http://schemas.microsoft.com/office/drawing/2014/main" id="{10A6A688-A602-44CB-B05B-C5923EA69FC3}"/>
              </a:ext>
            </a:extLst>
          </p:cNvPr>
          <p:cNvSpPr txBox="1">
            <a:spLocks/>
          </p:cNvSpPr>
          <p:nvPr/>
        </p:nvSpPr>
        <p:spPr bwMode="auto">
          <a:xfrm>
            <a:off x="685800" y="718761"/>
            <a:ext cx="2584227" cy="369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14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4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2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9"/>
              </a:buBlip>
              <a:defRPr sz="12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 sz="12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9pPr>
          </a:lstStyle>
          <a:p>
            <a:r>
              <a:rPr lang="fr-FR" sz="1600" kern="0" dirty="0"/>
              <a:t>Design concept: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97378E28-C98D-4664-9A96-A6E769802438}"/>
              </a:ext>
            </a:extLst>
          </p:cNvPr>
          <p:cNvGrpSpPr/>
          <p:nvPr/>
        </p:nvGrpSpPr>
        <p:grpSpPr>
          <a:xfrm rot="16200000">
            <a:off x="2099190" y="3953482"/>
            <a:ext cx="648420" cy="899554"/>
            <a:chOff x="3106776" y="3802187"/>
            <a:chExt cx="648420" cy="899554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CF1A091E-EC08-4B70-A287-BFF30288E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118464" y="3802187"/>
              <a:ext cx="636732" cy="89955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96949FA-6E95-4179-8B55-2CB9F81E8A93}"/>
                </a:ext>
              </a:extLst>
            </p:cNvPr>
            <p:cNvSpPr/>
            <p:nvPr/>
          </p:nvSpPr>
          <p:spPr bwMode="auto">
            <a:xfrm>
              <a:off x="3106776" y="3998787"/>
              <a:ext cx="636732" cy="496933"/>
            </a:xfrm>
            <a:prstGeom prst="rect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" pitchFamily="18" charset="0"/>
              </a:endParaRPr>
            </a:p>
          </p:txBody>
        </p:sp>
      </p:grpSp>
      <p:sp>
        <p:nvSpPr>
          <p:cNvPr id="56" name="ZoneTexte 55">
            <a:extLst>
              <a:ext uri="{FF2B5EF4-FFF2-40B4-BE49-F238E27FC236}">
                <a16:creationId xmlns:a16="http://schemas.microsoft.com/office/drawing/2014/main" id="{2E1476DC-D613-45ED-BA76-57275351691F}"/>
              </a:ext>
            </a:extLst>
          </p:cNvPr>
          <p:cNvSpPr txBox="1"/>
          <p:nvPr/>
        </p:nvSpPr>
        <p:spPr>
          <a:xfrm>
            <a:off x="1977913" y="2895874"/>
            <a:ext cx="1043684" cy="830997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LEDs</a:t>
            </a: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 driver test </a:t>
            </a:r>
            <a:r>
              <a:rPr kumimoji="0" lang="fr-FR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board</a:t>
            </a: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B6DC1DC3-BB57-464A-99C3-F131C0752FEF}"/>
              </a:ext>
            </a:extLst>
          </p:cNvPr>
          <p:cNvSpPr txBox="1"/>
          <p:nvPr/>
        </p:nvSpPr>
        <p:spPr>
          <a:xfrm>
            <a:off x="1895992" y="3706204"/>
            <a:ext cx="167422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fr-FR" sz="900" dirty="0">
                <a:solidFill>
                  <a:srgbClr val="000000"/>
                </a:solidFill>
                <a:latin typeface="Calibri" panose="020F0502020204030204"/>
                <a:cs typeface="+mn-cs"/>
              </a:rPr>
              <a:t>NMOS Rad-hard </a:t>
            </a:r>
            <a:r>
              <a:rPr lang="fr-FR" sz="900" dirty="0" err="1">
                <a:solidFill>
                  <a:srgbClr val="000000"/>
                </a:solidFill>
                <a:latin typeface="Calibri" panose="020F0502020204030204"/>
                <a:cs typeface="+mn-cs"/>
              </a:rPr>
              <a:t>used</a:t>
            </a:r>
            <a:r>
              <a:rPr lang="fr-FR" sz="900" dirty="0">
                <a:solidFill>
                  <a:srgbClr val="000000"/>
                </a:solidFill>
                <a:latin typeface="Calibri" panose="020F0502020204030204"/>
                <a:cs typeface="+mn-cs"/>
              </a:rPr>
              <a:t> on CMS: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fr-FR" sz="900" dirty="0">
                <a:solidFill>
                  <a:srgbClr val="000000"/>
                </a:solidFill>
                <a:latin typeface="Calibri" panose="020F0502020204030204"/>
                <a:cs typeface="+mn-cs"/>
              </a:rPr>
              <a:t>ROHM, UM6K34N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FD6D47D-811B-4AFF-8E1D-2FD9DCC44E96}"/>
              </a:ext>
            </a:extLst>
          </p:cNvPr>
          <p:cNvSpPr/>
          <p:nvPr/>
        </p:nvSpPr>
        <p:spPr bwMode="auto">
          <a:xfrm>
            <a:off x="1459861" y="2819531"/>
            <a:ext cx="2556332" cy="1974430"/>
          </a:xfrm>
          <a:prstGeom prst="rect">
            <a:avLst/>
          </a:prstGeom>
          <a:noFill/>
          <a:ln w="9525" cap="flat" cmpd="sng" algn="ctr">
            <a:solidFill>
              <a:srgbClr val="6A28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Times New Roman" pitchFamily="18" charset="0"/>
            </a:endParaRPr>
          </a:p>
        </p:txBody>
      </p: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71E47E3F-D685-46BD-AA3C-31B186A09C6E}"/>
              </a:ext>
            </a:extLst>
          </p:cNvPr>
          <p:cNvCxnSpPr>
            <a:cxnSpLocks/>
          </p:cNvCxnSpPr>
          <p:nvPr/>
        </p:nvCxnSpPr>
        <p:spPr>
          <a:xfrm flipH="1">
            <a:off x="3021597" y="2950353"/>
            <a:ext cx="432401" cy="0"/>
          </a:xfrm>
          <a:prstGeom prst="straightConnector1">
            <a:avLst/>
          </a:prstGeom>
          <a:noFill/>
          <a:ln w="6350" cap="flat" cmpd="sng" algn="ctr">
            <a:solidFill>
              <a:srgbClr val="6A28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1761F82F-893A-434A-8C93-A8B2736AADF7}"/>
              </a:ext>
            </a:extLst>
          </p:cNvPr>
          <p:cNvCxnSpPr>
            <a:cxnSpLocks/>
          </p:cNvCxnSpPr>
          <p:nvPr/>
        </p:nvCxnSpPr>
        <p:spPr>
          <a:xfrm flipH="1">
            <a:off x="3021597" y="3219822"/>
            <a:ext cx="432401" cy="0"/>
          </a:xfrm>
          <a:prstGeom prst="straightConnector1">
            <a:avLst/>
          </a:prstGeom>
          <a:noFill/>
          <a:ln w="6350" cap="flat" cmpd="sng" algn="ctr">
            <a:solidFill>
              <a:srgbClr val="6A28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BEDDD7F3-4573-4582-9576-5A607CD2BC51}"/>
              </a:ext>
            </a:extLst>
          </p:cNvPr>
          <p:cNvCxnSpPr>
            <a:cxnSpLocks/>
          </p:cNvCxnSpPr>
          <p:nvPr/>
        </p:nvCxnSpPr>
        <p:spPr>
          <a:xfrm flipH="1">
            <a:off x="3021597" y="3147814"/>
            <a:ext cx="432401" cy="0"/>
          </a:xfrm>
          <a:prstGeom prst="straightConnector1">
            <a:avLst/>
          </a:prstGeom>
          <a:noFill/>
          <a:ln w="6350" cap="flat" cmpd="sng" algn="ctr">
            <a:solidFill>
              <a:srgbClr val="6A2800">
                <a:alpha val="54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72" name="ZoneTexte 71">
            <a:extLst>
              <a:ext uri="{FF2B5EF4-FFF2-40B4-BE49-F238E27FC236}">
                <a16:creationId xmlns:a16="http://schemas.microsoft.com/office/drawing/2014/main" id="{D474DC38-C354-49F6-9690-4363CF7A12B9}"/>
              </a:ext>
            </a:extLst>
          </p:cNvPr>
          <p:cNvSpPr txBox="1"/>
          <p:nvPr/>
        </p:nvSpPr>
        <p:spPr>
          <a:xfrm>
            <a:off x="3403711" y="2878244"/>
            <a:ext cx="73638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fr-FR" sz="1000" dirty="0">
                <a:solidFill>
                  <a:srgbClr val="6A2800"/>
                </a:solidFill>
                <a:latin typeface="Calibri" panose="020F0502020204030204"/>
                <a:cs typeface="+mn-cs"/>
              </a:rPr>
              <a:t>6 Enables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fr-FR" sz="1000" dirty="0">
                <a:solidFill>
                  <a:srgbClr val="6A2800"/>
                </a:solidFill>
                <a:latin typeface="Calibri" panose="020F0502020204030204"/>
                <a:cs typeface="+mn-cs"/>
              </a:rPr>
              <a:t>1/matrix</a:t>
            </a:r>
          </a:p>
        </p:txBody>
      </p: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FB6380E6-A800-42A4-B74E-23D1BEF5BC8B}"/>
              </a:ext>
            </a:extLst>
          </p:cNvPr>
          <p:cNvCxnSpPr>
            <a:cxnSpLocks/>
          </p:cNvCxnSpPr>
          <p:nvPr/>
        </p:nvCxnSpPr>
        <p:spPr>
          <a:xfrm flipH="1">
            <a:off x="3021597" y="3579862"/>
            <a:ext cx="432401" cy="0"/>
          </a:xfrm>
          <a:prstGeom prst="straightConnector1">
            <a:avLst/>
          </a:prstGeom>
          <a:noFill/>
          <a:ln w="6350" cap="flat" cmpd="sng" algn="ctr">
            <a:solidFill>
              <a:srgbClr val="6A28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74" name="ZoneTexte 73">
            <a:extLst>
              <a:ext uri="{FF2B5EF4-FFF2-40B4-BE49-F238E27FC236}">
                <a16:creationId xmlns:a16="http://schemas.microsoft.com/office/drawing/2014/main" id="{D5C463F6-4EF1-4F8C-ACFD-678D9FE872CC}"/>
              </a:ext>
            </a:extLst>
          </p:cNvPr>
          <p:cNvSpPr txBox="1"/>
          <p:nvPr/>
        </p:nvSpPr>
        <p:spPr>
          <a:xfrm>
            <a:off x="3073505" y="3337067"/>
            <a:ext cx="948591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fr-FR" sz="1000" dirty="0">
                <a:solidFill>
                  <a:srgbClr val="6A2800"/>
                </a:solidFill>
                <a:latin typeface="Calibri" panose="020F0502020204030204"/>
                <a:cs typeface="+mn-cs"/>
              </a:rPr>
              <a:t>Pulse, &lt;100ns</a:t>
            </a:r>
          </a:p>
        </p:txBody>
      </p:sp>
      <p:grpSp>
        <p:nvGrpSpPr>
          <p:cNvPr id="86" name="Groupe 85">
            <a:extLst>
              <a:ext uri="{FF2B5EF4-FFF2-40B4-BE49-F238E27FC236}">
                <a16:creationId xmlns:a16="http://schemas.microsoft.com/office/drawing/2014/main" id="{F20BC504-B534-47C2-AABF-8CA4CD1B2E27}"/>
              </a:ext>
            </a:extLst>
          </p:cNvPr>
          <p:cNvGrpSpPr/>
          <p:nvPr/>
        </p:nvGrpSpPr>
        <p:grpSpPr>
          <a:xfrm>
            <a:off x="4566743" y="6370018"/>
            <a:ext cx="175507" cy="90164"/>
            <a:chOff x="4457653" y="4638715"/>
            <a:chExt cx="175507" cy="90164"/>
          </a:xfrm>
        </p:grpSpPr>
        <p:cxnSp>
          <p:nvCxnSpPr>
            <p:cNvPr id="75" name="Connecteur droit avec flèche 74">
              <a:extLst>
                <a:ext uri="{FF2B5EF4-FFF2-40B4-BE49-F238E27FC236}">
                  <a16:creationId xmlns:a16="http://schemas.microsoft.com/office/drawing/2014/main" id="{D220788B-1932-4A41-A456-9F189142AD2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57653" y="4728878"/>
              <a:ext cx="60494" cy="1"/>
            </a:xfrm>
            <a:prstGeom prst="straightConnector1">
              <a:avLst/>
            </a:prstGeom>
            <a:noFill/>
            <a:ln w="6350" cap="flat" cmpd="sng" algn="ctr">
              <a:solidFill>
                <a:srgbClr val="6A28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77" name="Connecteur droit avec flèche 76">
              <a:extLst>
                <a:ext uri="{FF2B5EF4-FFF2-40B4-BE49-F238E27FC236}">
                  <a16:creationId xmlns:a16="http://schemas.microsoft.com/office/drawing/2014/main" id="{63F33D0A-7CCC-4B64-8918-702D442A95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81472" y="4726560"/>
              <a:ext cx="51688" cy="0"/>
            </a:xfrm>
            <a:prstGeom prst="straightConnector1">
              <a:avLst/>
            </a:prstGeom>
            <a:noFill/>
            <a:ln w="6350" cap="flat" cmpd="sng" algn="ctr">
              <a:solidFill>
                <a:srgbClr val="6A28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78" name="Connecteur droit avec flèche 77">
              <a:extLst>
                <a:ext uri="{FF2B5EF4-FFF2-40B4-BE49-F238E27FC236}">
                  <a16:creationId xmlns:a16="http://schemas.microsoft.com/office/drawing/2014/main" id="{BE66DCC8-D59A-4548-913D-3402D44AFC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18147" y="4638716"/>
              <a:ext cx="64084" cy="0"/>
            </a:xfrm>
            <a:prstGeom prst="straightConnector1">
              <a:avLst/>
            </a:prstGeom>
            <a:noFill/>
            <a:ln w="6350" cap="flat" cmpd="sng" algn="ctr">
              <a:solidFill>
                <a:srgbClr val="6A28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80" name="Connecteur droit avec flèche 79">
              <a:extLst>
                <a:ext uri="{FF2B5EF4-FFF2-40B4-BE49-F238E27FC236}">
                  <a16:creationId xmlns:a16="http://schemas.microsoft.com/office/drawing/2014/main" id="{7C2CDB46-C530-4307-9A24-80C499D661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18147" y="4638716"/>
              <a:ext cx="0" cy="90163"/>
            </a:xfrm>
            <a:prstGeom prst="straightConnector1">
              <a:avLst/>
            </a:prstGeom>
            <a:noFill/>
            <a:ln w="6350" cap="flat" cmpd="sng" algn="ctr">
              <a:solidFill>
                <a:srgbClr val="6A28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82" name="Connecteur droit avec flèche 81">
              <a:extLst>
                <a:ext uri="{FF2B5EF4-FFF2-40B4-BE49-F238E27FC236}">
                  <a16:creationId xmlns:a16="http://schemas.microsoft.com/office/drawing/2014/main" id="{9D7575E0-79B6-4F90-A1E3-01D6C4975B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81471" y="4638715"/>
              <a:ext cx="0" cy="90163"/>
            </a:xfrm>
            <a:prstGeom prst="straightConnector1">
              <a:avLst/>
            </a:prstGeom>
            <a:noFill/>
            <a:ln w="6350" cap="flat" cmpd="sng" algn="ctr">
              <a:solidFill>
                <a:srgbClr val="6A2800"/>
              </a:solidFill>
              <a:prstDash val="solid"/>
              <a:miter lim="800000"/>
              <a:tailEnd type="none"/>
            </a:ln>
            <a:effectLst/>
          </p:spPr>
        </p:cxnSp>
      </p:grpSp>
      <p:pic>
        <p:nvPicPr>
          <p:cNvPr id="88" name="Image 87">
            <a:extLst>
              <a:ext uri="{FF2B5EF4-FFF2-40B4-BE49-F238E27FC236}">
                <a16:creationId xmlns:a16="http://schemas.microsoft.com/office/drawing/2014/main" id="{15C7E6FE-35A6-415F-B64F-B23FAC2EE4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78645" y="3528893"/>
            <a:ext cx="168035" cy="98458"/>
          </a:xfrm>
          <a:prstGeom prst="rect">
            <a:avLst/>
          </a:prstGeom>
        </p:spPr>
      </p:pic>
      <p:cxnSp>
        <p:nvCxnSpPr>
          <p:cNvPr id="89" name="Connecteur droit avec flèche 88">
            <a:extLst>
              <a:ext uri="{FF2B5EF4-FFF2-40B4-BE49-F238E27FC236}">
                <a16:creationId xmlns:a16="http://schemas.microsoft.com/office/drawing/2014/main" id="{8DBCE8D6-97EE-4F8C-85C8-272AE23677C0}"/>
              </a:ext>
            </a:extLst>
          </p:cNvPr>
          <p:cNvCxnSpPr>
            <a:cxnSpLocks/>
          </p:cNvCxnSpPr>
          <p:nvPr/>
        </p:nvCxnSpPr>
        <p:spPr>
          <a:xfrm flipH="1">
            <a:off x="1546351" y="3190708"/>
            <a:ext cx="432401" cy="0"/>
          </a:xfrm>
          <a:prstGeom prst="straightConnector1">
            <a:avLst/>
          </a:prstGeom>
          <a:noFill/>
          <a:ln w="6350" cap="flat" cmpd="sng" algn="ctr">
            <a:solidFill>
              <a:srgbClr val="6A28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0" name="Connecteur droit avec flèche 89">
            <a:extLst>
              <a:ext uri="{FF2B5EF4-FFF2-40B4-BE49-F238E27FC236}">
                <a16:creationId xmlns:a16="http://schemas.microsoft.com/office/drawing/2014/main" id="{D9C0C64F-4147-486A-80FE-3660912F6391}"/>
              </a:ext>
            </a:extLst>
          </p:cNvPr>
          <p:cNvCxnSpPr>
            <a:cxnSpLocks/>
          </p:cNvCxnSpPr>
          <p:nvPr/>
        </p:nvCxnSpPr>
        <p:spPr>
          <a:xfrm flipH="1">
            <a:off x="1546351" y="3460177"/>
            <a:ext cx="432401" cy="0"/>
          </a:xfrm>
          <a:prstGeom prst="straightConnector1">
            <a:avLst/>
          </a:prstGeom>
          <a:noFill/>
          <a:ln w="6350" cap="flat" cmpd="sng" algn="ctr">
            <a:solidFill>
              <a:srgbClr val="6A28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1" name="Connecteur droit avec flèche 90">
            <a:extLst>
              <a:ext uri="{FF2B5EF4-FFF2-40B4-BE49-F238E27FC236}">
                <a16:creationId xmlns:a16="http://schemas.microsoft.com/office/drawing/2014/main" id="{CC7B095B-66D4-4A72-A367-E008C8F7310C}"/>
              </a:ext>
            </a:extLst>
          </p:cNvPr>
          <p:cNvCxnSpPr>
            <a:cxnSpLocks/>
          </p:cNvCxnSpPr>
          <p:nvPr/>
        </p:nvCxnSpPr>
        <p:spPr>
          <a:xfrm flipH="1">
            <a:off x="1546351" y="3388169"/>
            <a:ext cx="432401" cy="0"/>
          </a:xfrm>
          <a:prstGeom prst="straightConnector1">
            <a:avLst/>
          </a:prstGeom>
          <a:noFill/>
          <a:ln w="6350" cap="flat" cmpd="sng" algn="ctr">
            <a:solidFill>
              <a:srgbClr val="6A2800">
                <a:alpha val="54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92" name="ZoneTexte 91">
            <a:extLst>
              <a:ext uri="{FF2B5EF4-FFF2-40B4-BE49-F238E27FC236}">
                <a16:creationId xmlns:a16="http://schemas.microsoft.com/office/drawing/2014/main" id="{46ABD2B5-6067-492D-A4B6-CC9F98382357}"/>
              </a:ext>
            </a:extLst>
          </p:cNvPr>
          <p:cNvSpPr txBox="1"/>
          <p:nvPr/>
        </p:nvSpPr>
        <p:spPr>
          <a:xfrm>
            <a:off x="1414309" y="2793850"/>
            <a:ext cx="60467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000" dirty="0">
                <a:solidFill>
                  <a:srgbClr val="6A2800"/>
                </a:solidFill>
                <a:latin typeface="Calibri" panose="020F0502020204030204"/>
                <a:cs typeface="+mn-cs"/>
              </a:rPr>
              <a:t>6 LED supplies</a:t>
            </a:r>
          </a:p>
        </p:txBody>
      </p:sp>
    </p:spTree>
    <p:extLst>
      <p:ext uri="{BB962C8B-B14F-4D97-AF65-F5344CB8AC3E}">
        <p14:creationId xmlns:p14="http://schemas.microsoft.com/office/powerpoint/2010/main" val="720784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4D2E5B8-B551-4545-8031-2C49DEC34D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663CC41-D3BC-451B-BF86-39C142268E2C}" type="slidenum">
              <a:rPr lang="en-US" noProof="0" smtClean="0">
                <a:solidFill>
                  <a:srgbClr val="6A2800"/>
                </a:solidFill>
              </a:rPr>
              <a:pPr>
                <a:defRPr/>
              </a:pPr>
              <a:t>13</a:t>
            </a:fld>
            <a:endParaRPr lang="en-US" noProof="0" dirty="0">
              <a:solidFill>
                <a:srgbClr val="6A2800"/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01842B6-E664-49E8-BAC7-A0DA9D3EC0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>
              <a:tabLst>
                <a:tab pos="5649913" algn="l"/>
              </a:tabLst>
              <a:defRPr/>
            </a:pPr>
            <a:r>
              <a:rPr lang="fr-FR" dirty="0">
                <a:solidFill>
                  <a:srgbClr val="6A2800"/>
                </a:solidFill>
              </a:rPr>
              <a:t>O. Le </a:t>
            </a:r>
            <a:r>
              <a:rPr lang="fr-FR" dirty="0" err="1">
                <a:solidFill>
                  <a:srgbClr val="6A2800"/>
                </a:solidFill>
              </a:rPr>
              <a:t>Dortz</a:t>
            </a:r>
            <a:r>
              <a:rPr lang="fr-FR" dirty="0">
                <a:solidFill>
                  <a:srgbClr val="6A2800"/>
                </a:solidFill>
              </a:rPr>
              <a:t> Y. Le Roux / LLR		3 Juillet 2025</a:t>
            </a:r>
            <a:endParaRPr lang="en-US" dirty="0">
              <a:solidFill>
                <a:srgbClr val="6A2800"/>
              </a:solidFill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06D80E9-1B22-4BAC-AAAE-5FD559E30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14300"/>
            <a:ext cx="7772400" cy="400050"/>
          </a:xfrm>
        </p:spPr>
        <p:txBody>
          <a:bodyPr/>
          <a:lstStyle/>
          <a:p>
            <a:r>
              <a:rPr lang="fr-FR" dirty="0">
                <a:solidFill>
                  <a:srgbClr val="6A2800"/>
                </a:solidFill>
              </a:rPr>
              <a:t>Design électronique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3FD030BB-7CF3-4B50-ADC0-C6616F26FE2C}"/>
              </a:ext>
            </a:extLst>
          </p:cNvPr>
          <p:cNvSpPr txBox="1">
            <a:spLocks/>
          </p:cNvSpPr>
          <p:nvPr/>
        </p:nvSpPr>
        <p:spPr bwMode="auto">
          <a:xfrm>
            <a:off x="685800" y="718761"/>
            <a:ext cx="2584227" cy="369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2"/>
              </a:buBlip>
              <a:defRPr sz="14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14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 sz="12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2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 sz="12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9pPr>
          </a:lstStyle>
          <a:p>
            <a:r>
              <a:rPr lang="fr-FR" sz="1600" kern="0" dirty="0"/>
              <a:t>Tests placement: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52E77A9-12F7-4A89-9D87-854E1D4FA6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1880" y="1182696"/>
            <a:ext cx="4493855" cy="2415216"/>
          </a:xfrm>
          <a:prstGeom prst="rect">
            <a:avLst/>
          </a:prstGeom>
          <a:ln>
            <a:solidFill>
              <a:schemeClr val="accent5">
                <a:lumMod val="25000"/>
              </a:schemeClr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E899B96-9C54-455C-B09E-2C8CA00E8A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430115" y="1588277"/>
            <a:ext cx="2415216" cy="1604054"/>
          </a:xfrm>
          <a:prstGeom prst="rect">
            <a:avLst/>
          </a:prstGeom>
          <a:ln>
            <a:solidFill>
              <a:schemeClr val="accent5">
                <a:lumMod val="25000"/>
              </a:schemeClr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2AF55A9-6526-417C-AC03-563632A95C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602"/>
          <a:stretch/>
        </p:blipFill>
        <p:spPr>
          <a:xfrm>
            <a:off x="835237" y="1189041"/>
            <a:ext cx="957810" cy="657108"/>
          </a:xfrm>
          <a:prstGeom prst="rect">
            <a:avLst/>
          </a:prstGeom>
          <a:ln>
            <a:solidFill>
              <a:srgbClr val="6A2800"/>
            </a:solidFill>
          </a:ln>
        </p:spPr>
      </p:pic>
    </p:spTree>
    <p:extLst>
      <p:ext uri="{BB962C8B-B14F-4D97-AF65-F5344CB8AC3E}">
        <p14:creationId xmlns:p14="http://schemas.microsoft.com/office/powerpoint/2010/main" val="441581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4D2E5B8-B551-4545-8031-2C49DEC34D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663CC41-D3BC-451B-BF86-39C142268E2C}" type="slidenum">
              <a:rPr lang="en-US" noProof="0" smtClean="0">
                <a:solidFill>
                  <a:srgbClr val="6A2800"/>
                </a:solidFill>
              </a:rPr>
              <a:pPr>
                <a:defRPr/>
              </a:pPr>
              <a:t>14</a:t>
            </a:fld>
            <a:endParaRPr lang="en-US" noProof="0" dirty="0">
              <a:solidFill>
                <a:srgbClr val="6A2800"/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01842B6-E664-49E8-BAC7-A0DA9D3EC0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>
              <a:tabLst>
                <a:tab pos="5649913" algn="l"/>
              </a:tabLst>
              <a:defRPr/>
            </a:pPr>
            <a:r>
              <a:rPr lang="fr-FR" dirty="0">
                <a:solidFill>
                  <a:srgbClr val="6A2800"/>
                </a:solidFill>
              </a:rPr>
              <a:t>O. Le </a:t>
            </a:r>
            <a:r>
              <a:rPr lang="fr-FR" dirty="0" err="1">
                <a:solidFill>
                  <a:srgbClr val="6A2800"/>
                </a:solidFill>
              </a:rPr>
              <a:t>Dortz</a:t>
            </a:r>
            <a:r>
              <a:rPr lang="fr-FR" dirty="0">
                <a:solidFill>
                  <a:srgbClr val="6A2800"/>
                </a:solidFill>
              </a:rPr>
              <a:t> Y. Le Roux / LLR		3 Juillet 2025</a:t>
            </a:r>
            <a:endParaRPr lang="en-US" dirty="0">
              <a:solidFill>
                <a:srgbClr val="6A2800"/>
              </a:solidFill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06D80E9-1B22-4BAC-AAAE-5FD559E30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14300"/>
            <a:ext cx="7772400" cy="400050"/>
          </a:xfrm>
        </p:spPr>
        <p:txBody>
          <a:bodyPr/>
          <a:lstStyle/>
          <a:p>
            <a:r>
              <a:rPr lang="fr-FR" dirty="0">
                <a:solidFill>
                  <a:srgbClr val="6A2800"/>
                </a:solidFill>
              </a:rPr>
              <a:t>Design électronique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3FD030BB-7CF3-4B50-ADC0-C6616F26FE2C}"/>
              </a:ext>
            </a:extLst>
          </p:cNvPr>
          <p:cNvSpPr txBox="1">
            <a:spLocks/>
          </p:cNvSpPr>
          <p:nvPr/>
        </p:nvSpPr>
        <p:spPr bwMode="auto">
          <a:xfrm>
            <a:off x="251527" y="718761"/>
            <a:ext cx="4959867" cy="2933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2"/>
              </a:buBlip>
              <a:defRPr sz="14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14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 sz="12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2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 sz="12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9pPr>
          </a:lstStyle>
          <a:p>
            <a:r>
              <a:rPr lang="fr-FR" sz="1600" kern="0" dirty="0"/>
              <a:t>Prochain prototype:</a:t>
            </a:r>
          </a:p>
          <a:p>
            <a:endParaRPr lang="fr-FR" sz="1600" kern="0" dirty="0"/>
          </a:p>
          <a:p>
            <a:pPr marL="0" indent="0">
              <a:buNone/>
            </a:pPr>
            <a:r>
              <a:rPr lang="fr-FR" sz="1600" kern="0" dirty="0"/>
              <a:t>     - Prochain </a:t>
            </a:r>
            <a:r>
              <a:rPr lang="fr-FR" sz="1600" kern="0" dirty="0" err="1"/>
              <a:t>firmware</a:t>
            </a:r>
            <a:r>
              <a:rPr lang="fr-FR" sz="1600" kern="0" dirty="0"/>
              <a:t> de </a:t>
            </a:r>
            <a:r>
              <a:rPr lang="fr-FR" sz="1600" dirty="0"/>
              <a:t>ORNL </a:t>
            </a:r>
            <a:r>
              <a:rPr lang="fr-FR" sz="1600" dirty="0">
                <a:sym typeface="Wingdings" panose="05000000000000000000" pitchFamily="2" charset="2"/>
              </a:rPr>
              <a:t> 8 </a:t>
            </a:r>
            <a:r>
              <a:rPr lang="fr-FR" sz="1600" dirty="0" err="1">
                <a:sym typeface="Wingdings" panose="05000000000000000000" pitchFamily="2" charset="2"/>
              </a:rPr>
              <a:t>Asics</a:t>
            </a:r>
            <a:endParaRPr lang="fr-FR" sz="1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sz="1600" kern="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fr-FR" sz="1600" kern="0" dirty="0">
                <a:sym typeface="Wingdings" panose="05000000000000000000" pitchFamily="2" charset="2"/>
              </a:rPr>
              <a:t>     - 1 KCU105 = 2 FEB et FMC adapter (blocks 2x3)</a:t>
            </a:r>
          </a:p>
          <a:p>
            <a:pPr marL="0" indent="0">
              <a:buNone/>
            </a:pPr>
            <a:r>
              <a:rPr lang="fr-FR" sz="1600" kern="0" dirty="0">
                <a:sym typeface="Wingdings" panose="05000000000000000000" pitchFamily="2" charset="2"/>
              </a:rPr>
              <a:t>      3 KCU105</a:t>
            </a:r>
            <a:endParaRPr lang="fr-FR" sz="1600" kern="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D9D12BF-4652-4AA1-8638-501E64BD2C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1393" y="779752"/>
            <a:ext cx="1516374" cy="1475205"/>
          </a:xfrm>
          <a:prstGeom prst="rect">
            <a:avLst/>
          </a:prstGeom>
          <a:ln>
            <a:solidFill>
              <a:schemeClr val="accent5">
                <a:lumMod val="25000"/>
              </a:schemeClr>
            </a:solidFill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7475735-AD46-4C09-88C9-13AAA36B085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" t="17801" b="10801"/>
          <a:stretch/>
        </p:blipFill>
        <p:spPr>
          <a:xfrm>
            <a:off x="5211393" y="2826596"/>
            <a:ext cx="3602374" cy="1962598"/>
          </a:xfrm>
          <a:prstGeom prst="rect">
            <a:avLst/>
          </a:prstGeom>
          <a:ln>
            <a:solidFill>
              <a:srgbClr val="6A2800"/>
            </a:solidFill>
          </a:ln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078D12D0-4458-4E44-ABA4-C4116D699A1B}"/>
              </a:ext>
            </a:extLst>
          </p:cNvPr>
          <p:cNvCxnSpPr>
            <a:cxnSpLocks/>
          </p:cNvCxnSpPr>
          <p:nvPr/>
        </p:nvCxnSpPr>
        <p:spPr bwMode="auto">
          <a:xfrm>
            <a:off x="7592118" y="2538564"/>
            <a:ext cx="0" cy="412075"/>
          </a:xfrm>
          <a:prstGeom prst="line">
            <a:avLst/>
          </a:prstGeom>
          <a:noFill/>
          <a:ln w="9525" cap="flat" cmpd="sng" algn="ctr">
            <a:solidFill>
              <a:srgbClr val="6A2800"/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6F981E29-C676-4D57-96C0-EE770558FE40}"/>
              </a:ext>
            </a:extLst>
          </p:cNvPr>
          <p:cNvSpPr txBox="1"/>
          <p:nvPr/>
        </p:nvSpPr>
        <p:spPr>
          <a:xfrm>
            <a:off x="7196031" y="2292343"/>
            <a:ext cx="7921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6A2800"/>
                </a:solidFill>
              </a:rPr>
              <a:t>LPC FMC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E168FE7B-1854-407E-8F96-DC10EFCB59CB}"/>
              </a:ext>
            </a:extLst>
          </p:cNvPr>
          <p:cNvCxnSpPr>
            <a:cxnSpLocks/>
          </p:cNvCxnSpPr>
          <p:nvPr/>
        </p:nvCxnSpPr>
        <p:spPr bwMode="auto">
          <a:xfrm>
            <a:off x="6579544" y="2538564"/>
            <a:ext cx="0" cy="412075"/>
          </a:xfrm>
          <a:prstGeom prst="line">
            <a:avLst/>
          </a:prstGeom>
          <a:noFill/>
          <a:ln w="9525" cap="flat" cmpd="sng" algn="ctr">
            <a:solidFill>
              <a:srgbClr val="6A2800"/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95D7BA2A-7F7C-4CE6-A1F5-F6EE1F3060EE}"/>
              </a:ext>
            </a:extLst>
          </p:cNvPr>
          <p:cNvSpPr txBox="1"/>
          <p:nvPr/>
        </p:nvSpPr>
        <p:spPr>
          <a:xfrm>
            <a:off x="6183457" y="2292343"/>
            <a:ext cx="7921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6A2800"/>
                </a:solidFill>
              </a:rPr>
              <a:t>HPC FMC</a:t>
            </a:r>
          </a:p>
        </p:txBody>
      </p:sp>
    </p:spTree>
    <p:extLst>
      <p:ext uri="{BB962C8B-B14F-4D97-AF65-F5344CB8AC3E}">
        <p14:creationId xmlns:p14="http://schemas.microsoft.com/office/powerpoint/2010/main" val="258878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4D2E5B8-B551-4545-8031-2C49DEC34D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663CC41-D3BC-451B-BF86-39C142268E2C}" type="slidenum">
              <a:rPr lang="en-US" noProof="0" smtClean="0">
                <a:solidFill>
                  <a:srgbClr val="6A2800"/>
                </a:solidFill>
              </a:rPr>
              <a:pPr>
                <a:defRPr/>
              </a:pPr>
              <a:t>15</a:t>
            </a:fld>
            <a:endParaRPr lang="en-US" noProof="0" dirty="0">
              <a:solidFill>
                <a:srgbClr val="6A2800"/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01842B6-E664-49E8-BAC7-A0DA9D3EC0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>
              <a:tabLst>
                <a:tab pos="5649913" algn="l"/>
              </a:tabLst>
              <a:defRPr/>
            </a:pPr>
            <a:r>
              <a:rPr lang="fr-FR" dirty="0">
                <a:solidFill>
                  <a:srgbClr val="6A2800"/>
                </a:solidFill>
              </a:rPr>
              <a:t>O. Le </a:t>
            </a:r>
            <a:r>
              <a:rPr lang="fr-FR" dirty="0" err="1">
                <a:solidFill>
                  <a:srgbClr val="6A2800"/>
                </a:solidFill>
              </a:rPr>
              <a:t>Dortz</a:t>
            </a:r>
            <a:r>
              <a:rPr lang="fr-FR" dirty="0">
                <a:solidFill>
                  <a:srgbClr val="6A2800"/>
                </a:solidFill>
              </a:rPr>
              <a:t> Y. Le Roux / LLR		3 Juillet 2025</a:t>
            </a:r>
            <a:endParaRPr lang="en-US" dirty="0">
              <a:solidFill>
                <a:srgbClr val="6A2800"/>
              </a:solidFill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06D80E9-1B22-4BAC-AAAE-5FD559E30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14300"/>
            <a:ext cx="7772400" cy="400050"/>
          </a:xfrm>
        </p:spPr>
        <p:txBody>
          <a:bodyPr/>
          <a:lstStyle/>
          <a:p>
            <a:r>
              <a:rPr lang="fr-FR" dirty="0">
                <a:solidFill>
                  <a:srgbClr val="6A2800"/>
                </a:solidFill>
              </a:rPr>
              <a:t>Perspectives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3FD030BB-7CF3-4B50-ADC0-C6616F26FE2C}"/>
              </a:ext>
            </a:extLst>
          </p:cNvPr>
          <p:cNvSpPr txBox="1">
            <a:spLocks/>
          </p:cNvSpPr>
          <p:nvPr/>
        </p:nvSpPr>
        <p:spPr bwMode="auto">
          <a:xfrm>
            <a:off x="685800" y="771550"/>
            <a:ext cx="8278688" cy="2861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2"/>
              </a:buBlip>
              <a:defRPr sz="14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14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 sz="12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2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 sz="12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9pPr>
          </a:lstStyle>
          <a:p>
            <a:r>
              <a:rPr lang="fr-FR" kern="0" dirty="0"/>
              <a:t>Corriger les problèmes du setup actuel avant les tests en faisceau</a:t>
            </a:r>
          </a:p>
          <a:p>
            <a:endParaRPr lang="fr-FR" kern="0" dirty="0"/>
          </a:p>
          <a:p>
            <a:r>
              <a:rPr lang="fr-FR" kern="0" dirty="0"/>
              <a:t>Réaliser des tests en faisceau en automne à DESY</a:t>
            </a:r>
          </a:p>
          <a:p>
            <a:endParaRPr lang="fr-FR" kern="0" dirty="0"/>
          </a:p>
          <a:p>
            <a:r>
              <a:rPr lang="fr-FR" kern="0" dirty="0"/>
              <a:t>Terminer la V1 de la FEB et la tester, PCB disponible fin 2025</a:t>
            </a:r>
          </a:p>
          <a:p>
            <a:endParaRPr lang="fr-FR" kern="0" dirty="0"/>
          </a:p>
          <a:p>
            <a:r>
              <a:rPr lang="fr-FR" kern="0" dirty="0"/>
              <a:t>Prendre en main/update le </a:t>
            </a:r>
            <a:r>
              <a:rPr lang="fr-FR" kern="0" dirty="0" err="1"/>
              <a:t>firmware</a:t>
            </a:r>
            <a:r>
              <a:rPr lang="fr-FR" kern="0" dirty="0"/>
              <a:t> pour cette config. FEB V1</a:t>
            </a:r>
          </a:p>
          <a:p>
            <a:endParaRPr lang="fr-FR" kern="0" dirty="0"/>
          </a:p>
          <a:p>
            <a:r>
              <a:rPr lang="fr-FR" kern="0" dirty="0"/>
              <a:t>Apprendre à intégrer/utiliser un </a:t>
            </a:r>
            <a:r>
              <a:rPr lang="fr-FR" kern="0" dirty="0" err="1"/>
              <a:t>lpGBT</a:t>
            </a:r>
            <a:endParaRPr lang="fr-FR" kern="0" dirty="0"/>
          </a:p>
          <a:p>
            <a:endParaRPr lang="fr-FR" kern="0" dirty="0"/>
          </a:p>
          <a:p>
            <a:r>
              <a:rPr lang="fr-FR" kern="0" dirty="0"/>
              <a:t>Tester la FEB V1 avec la carte d’essai </a:t>
            </a:r>
            <a:r>
              <a:rPr lang="fr-FR" kern="0" dirty="0" err="1"/>
              <a:t>lpGBT</a:t>
            </a:r>
            <a:r>
              <a:rPr lang="fr-FR" kern="0" dirty="0"/>
              <a:t> du CERN (sans la carte « FEB adapter »)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135E1F7-871B-4AC1-AC18-585FB2FA7E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6752" y="3642454"/>
            <a:ext cx="7056784" cy="105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95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ACEF59-01A7-4A8C-BD89-D88E30849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2083693"/>
            <a:ext cx="6336704" cy="976114"/>
          </a:xfrm>
        </p:spPr>
        <p:txBody>
          <a:bodyPr/>
          <a:lstStyle/>
          <a:p>
            <a:pPr algn="ctr"/>
            <a:r>
              <a:rPr lang="fr-FR" sz="4800" dirty="0">
                <a:solidFill>
                  <a:srgbClr val="6A2800"/>
                </a:solidFill>
              </a:rPr>
              <a:t>SPARE SLIDE</a:t>
            </a:r>
          </a:p>
        </p:txBody>
      </p:sp>
    </p:spTree>
    <p:extLst>
      <p:ext uri="{BB962C8B-B14F-4D97-AF65-F5344CB8AC3E}">
        <p14:creationId xmlns:p14="http://schemas.microsoft.com/office/powerpoint/2010/main" val="17503148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8A16A1-17D9-4791-ADEE-9CA96682A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solidFill>
                  <a:srgbClr val="6A2800"/>
                </a:solidFill>
              </a:rPr>
              <a:t>EEEMCal</a:t>
            </a:r>
            <a:r>
              <a:rPr lang="fr-FR" dirty="0">
                <a:solidFill>
                  <a:srgbClr val="6A2800"/>
                </a:solidFill>
              </a:rPr>
              <a:t> plan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6ACC8AA-661B-4687-AAC3-135A84D5FC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>
              <a:tabLst>
                <a:tab pos="5649913" algn="l"/>
              </a:tabLst>
              <a:defRPr/>
            </a:pPr>
            <a:r>
              <a:rPr lang="fr-FR">
                <a:solidFill>
                  <a:srgbClr val="6A2800"/>
                </a:solidFill>
              </a:rPr>
              <a:t>O. Le Dortz Y. Le Roux / LLR		3 Juillet 2025</a:t>
            </a:r>
            <a:endParaRPr lang="en-US" dirty="0">
              <a:solidFill>
                <a:srgbClr val="6A2800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E92F9B9-239E-4195-A01A-DA56D9C63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587" y="758582"/>
            <a:ext cx="3995765" cy="3672408"/>
          </a:xfrm>
          <a:prstGeom prst="rect">
            <a:avLst/>
          </a:prstGeom>
          <a:ln>
            <a:solidFill>
              <a:schemeClr val="accent5">
                <a:lumMod val="25000"/>
              </a:schemeClr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52020B5-0B74-48AA-8172-D06B94E34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754008"/>
            <a:ext cx="3683370" cy="3672408"/>
          </a:xfrm>
          <a:prstGeom prst="rect">
            <a:avLst/>
          </a:prstGeom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4CC89D36-2F44-4692-9461-182612F8313D}"/>
              </a:ext>
            </a:extLst>
          </p:cNvPr>
          <p:cNvCxnSpPr/>
          <p:nvPr/>
        </p:nvCxnSpPr>
        <p:spPr bwMode="auto">
          <a:xfrm>
            <a:off x="5292080" y="4515966"/>
            <a:ext cx="3539354" cy="0"/>
          </a:xfrm>
          <a:prstGeom prst="straightConnector1">
            <a:avLst/>
          </a:prstGeom>
          <a:noFill/>
          <a:ln w="9525" cap="flat" cmpd="sng" algn="ctr">
            <a:solidFill>
              <a:schemeClr val="accent5">
                <a:lumMod val="25000"/>
              </a:schemeClr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3D430146-3875-42B7-82A5-689A25D85DEE}"/>
              </a:ext>
            </a:extLst>
          </p:cNvPr>
          <p:cNvSpPr txBox="1"/>
          <p:nvPr/>
        </p:nvSpPr>
        <p:spPr>
          <a:xfrm>
            <a:off x="6616830" y="4482660"/>
            <a:ext cx="889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6A2800"/>
                </a:solidFill>
              </a:rPr>
              <a:t>~118 cm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5F37E1E-5EB9-45BA-B4EA-8A52C00C06A8}"/>
              </a:ext>
            </a:extLst>
          </p:cNvPr>
          <p:cNvSpPr txBox="1"/>
          <p:nvPr/>
        </p:nvSpPr>
        <p:spPr>
          <a:xfrm>
            <a:off x="751127" y="4412757"/>
            <a:ext cx="34563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800" dirty="0">
                <a:solidFill>
                  <a:schemeClr val="bg1">
                    <a:lumMod val="50000"/>
                  </a:schemeClr>
                </a:solidFill>
              </a:rPr>
              <a:t>*mécanique </a:t>
            </a:r>
            <a:r>
              <a:rPr lang="fr-FR" sz="800" dirty="0" err="1">
                <a:solidFill>
                  <a:schemeClr val="bg1">
                    <a:lumMod val="50000"/>
                  </a:schemeClr>
                </a:solidFill>
              </a:rPr>
              <a:t>IJCLab</a:t>
            </a:r>
            <a:r>
              <a:rPr lang="fr-FR" sz="800" dirty="0">
                <a:solidFill>
                  <a:schemeClr val="bg1">
                    <a:lumMod val="50000"/>
                  </a:schemeClr>
                </a:solidFill>
              </a:rPr>
              <a:t>, Julien Bettane </a:t>
            </a:r>
          </a:p>
        </p:txBody>
      </p:sp>
    </p:spTree>
    <p:extLst>
      <p:ext uri="{BB962C8B-B14F-4D97-AF65-F5344CB8AC3E}">
        <p14:creationId xmlns:p14="http://schemas.microsoft.com/office/powerpoint/2010/main" val="2173025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8A16A1-17D9-4791-ADEE-9CA96682A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solidFill>
                  <a:srgbClr val="6A2800"/>
                </a:solidFill>
              </a:rPr>
              <a:t>EEEMCal</a:t>
            </a:r>
            <a:r>
              <a:rPr lang="fr-FR" dirty="0">
                <a:solidFill>
                  <a:srgbClr val="6A2800"/>
                </a:solidFill>
              </a:rPr>
              <a:t> plan pas trivial avec block 2x3 matrices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6ACC8AA-661B-4687-AAC3-135A84D5FC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>
              <a:tabLst>
                <a:tab pos="5649913" algn="l"/>
              </a:tabLst>
              <a:defRPr/>
            </a:pPr>
            <a:r>
              <a:rPr lang="fr-FR" dirty="0">
                <a:solidFill>
                  <a:srgbClr val="6A2800"/>
                </a:solidFill>
              </a:rPr>
              <a:t>O. Le </a:t>
            </a:r>
            <a:r>
              <a:rPr lang="fr-FR" dirty="0" err="1">
                <a:solidFill>
                  <a:srgbClr val="6A2800"/>
                </a:solidFill>
              </a:rPr>
              <a:t>Dortz</a:t>
            </a:r>
            <a:r>
              <a:rPr lang="fr-FR" dirty="0">
                <a:solidFill>
                  <a:srgbClr val="6A2800"/>
                </a:solidFill>
              </a:rPr>
              <a:t> Y. Le Roux / LLR		3 Juillet 2025</a:t>
            </a:r>
            <a:endParaRPr lang="en-US" dirty="0">
              <a:solidFill>
                <a:srgbClr val="6A2800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5F37E1E-5EB9-45BA-B4EA-8A52C00C06A8}"/>
              </a:ext>
            </a:extLst>
          </p:cNvPr>
          <p:cNvSpPr txBox="1"/>
          <p:nvPr/>
        </p:nvSpPr>
        <p:spPr>
          <a:xfrm>
            <a:off x="751127" y="4412757"/>
            <a:ext cx="34563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800" dirty="0">
                <a:solidFill>
                  <a:schemeClr val="bg1">
                    <a:lumMod val="50000"/>
                  </a:schemeClr>
                </a:solidFill>
              </a:rPr>
              <a:t>*mécanique </a:t>
            </a:r>
            <a:r>
              <a:rPr lang="fr-FR" sz="800" dirty="0" err="1">
                <a:solidFill>
                  <a:schemeClr val="bg1">
                    <a:lumMod val="50000"/>
                  </a:schemeClr>
                </a:solidFill>
              </a:rPr>
              <a:t>IJCLab</a:t>
            </a:r>
            <a:r>
              <a:rPr lang="fr-FR" sz="800" dirty="0">
                <a:solidFill>
                  <a:schemeClr val="bg1">
                    <a:lumMod val="50000"/>
                  </a:schemeClr>
                </a:solidFill>
              </a:rPr>
              <a:t>, Julien Bettane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A2ADAB0-5461-47E2-9BA7-8A383420BB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59"/>
          <a:stretch/>
        </p:blipFill>
        <p:spPr>
          <a:xfrm>
            <a:off x="4360499" y="750700"/>
            <a:ext cx="3406498" cy="3672408"/>
          </a:xfrm>
          <a:prstGeom prst="rect">
            <a:avLst/>
          </a:prstGeom>
          <a:ln>
            <a:solidFill>
              <a:schemeClr val="accent5">
                <a:lumMod val="25000"/>
              </a:schemeClr>
            </a:solidFill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E094486-04BF-46FD-9375-EF7DEC637B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14" b="-400"/>
          <a:stretch/>
        </p:blipFill>
        <p:spPr>
          <a:xfrm>
            <a:off x="827584" y="745897"/>
            <a:ext cx="3406497" cy="3666860"/>
          </a:xfrm>
          <a:prstGeom prst="rect">
            <a:avLst/>
          </a:prstGeom>
          <a:ln>
            <a:solidFill>
              <a:schemeClr val="accent5">
                <a:lumMod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2757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8A16A1-17D9-4791-ADEE-9CA96682A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solidFill>
                  <a:srgbClr val="6A2800"/>
                </a:solidFill>
              </a:rPr>
              <a:t>EEEMCal</a:t>
            </a:r>
            <a:r>
              <a:rPr lang="fr-FR" dirty="0">
                <a:solidFill>
                  <a:srgbClr val="6A2800"/>
                </a:solidFill>
              </a:rPr>
              <a:t> plan alternative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6ACC8AA-661B-4687-AAC3-135A84D5FC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>
              <a:tabLst>
                <a:tab pos="5649913" algn="l"/>
              </a:tabLst>
              <a:defRPr/>
            </a:pPr>
            <a:r>
              <a:rPr lang="fr-FR" dirty="0">
                <a:solidFill>
                  <a:srgbClr val="6A2800"/>
                </a:solidFill>
              </a:rPr>
              <a:t>O. Le </a:t>
            </a:r>
            <a:r>
              <a:rPr lang="fr-FR" dirty="0" err="1">
                <a:solidFill>
                  <a:srgbClr val="6A2800"/>
                </a:solidFill>
              </a:rPr>
              <a:t>Dortz</a:t>
            </a:r>
            <a:r>
              <a:rPr lang="fr-FR" dirty="0">
                <a:solidFill>
                  <a:srgbClr val="6A2800"/>
                </a:solidFill>
              </a:rPr>
              <a:t> Y. Le Roux / LLR		3 Juillet 2025</a:t>
            </a:r>
            <a:endParaRPr lang="en-US" dirty="0">
              <a:solidFill>
                <a:srgbClr val="6A2800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5F37E1E-5EB9-45BA-B4EA-8A52C00C06A8}"/>
              </a:ext>
            </a:extLst>
          </p:cNvPr>
          <p:cNvSpPr txBox="1"/>
          <p:nvPr/>
        </p:nvSpPr>
        <p:spPr>
          <a:xfrm>
            <a:off x="751127" y="4412757"/>
            <a:ext cx="34563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800" dirty="0">
                <a:solidFill>
                  <a:schemeClr val="bg1">
                    <a:lumMod val="50000"/>
                  </a:schemeClr>
                </a:solidFill>
              </a:rPr>
              <a:t>*mécanique </a:t>
            </a:r>
            <a:r>
              <a:rPr lang="fr-FR" sz="800" dirty="0" err="1">
                <a:solidFill>
                  <a:schemeClr val="bg1">
                    <a:lumMod val="50000"/>
                  </a:schemeClr>
                </a:solidFill>
              </a:rPr>
              <a:t>IJCLab</a:t>
            </a:r>
            <a:r>
              <a:rPr lang="fr-FR" sz="800" dirty="0">
                <a:solidFill>
                  <a:schemeClr val="bg1">
                    <a:lumMod val="50000"/>
                  </a:schemeClr>
                </a:solidFill>
              </a:rPr>
              <a:t>, Julien Bettane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100D5BA-8214-411C-B79E-820224D9BC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9" t="-362" r="2384" b="2208"/>
          <a:stretch/>
        </p:blipFill>
        <p:spPr>
          <a:xfrm>
            <a:off x="827584" y="745898"/>
            <a:ext cx="3570363" cy="3666859"/>
          </a:xfrm>
          <a:prstGeom prst="rect">
            <a:avLst/>
          </a:prstGeom>
          <a:ln>
            <a:solidFill>
              <a:schemeClr val="accent5">
                <a:lumMod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69010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3AFD4C-136A-45F9-B6D3-AC9CBB2C8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6A2800"/>
                </a:solidFill>
              </a:rPr>
              <a:t>Sommaire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83F594-ACEA-4474-B5F0-7E2BE2668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000" dirty="0"/>
              <a:t>Contexte</a:t>
            </a:r>
          </a:p>
          <a:p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r>
              <a:rPr lang="fr-FR" sz="2000" dirty="0"/>
              <a:t>Le prototype</a:t>
            </a:r>
          </a:p>
          <a:p>
            <a:endParaRPr lang="fr-FR" sz="2000" dirty="0"/>
          </a:p>
          <a:p>
            <a:endParaRPr lang="fr-FR" sz="2000" dirty="0"/>
          </a:p>
          <a:p>
            <a:r>
              <a:rPr lang="fr-FR" sz="2000" dirty="0"/>
              <a:t>Conception électronique</a:t>
            </a:r>
          </a:p>
          <a:p>
            <a:endParaRPr lang="fr-FR" sz="2000" dirty="0"/>
          </a:p>
          <a:p>
            <a:endParaRPr lang="fr-FR" sz="2000" dirty="0"/>
          </a:p>
          <a:p>
            <a:r>
              <a:rPr lang="fr-FR" sz="2000" dirty="0"/>
              <a:t>Perspectives</a:t>
            </a:r>
          </a:p>
          <a:p>
            <a:endParaRPr lang="fr-FR" sz="2000" dirty="0"/>
          </a:p>
          <a:p>
            <a:endParaRPr lang="fr-FR" sz="20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AC2E305-9592-4DE5-AA3D-3BFDCFDF13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663CC41-D3BC-451B-BF86-39C142268E2C}" type="slidenum">
              <a:rPr lang="en-US" noProof="0" smtClean="0">
                <a:solidFill>
                  <a:srgbClr val="6A2800"/>
                </a:solidFill>
              </a:rPr>
              <a:pPr>
                <a:defRPr/>
              </a:pPr>
              <a:t>2</a:t>
            </a:fld>
            <a:endParaRPr lang="en-US" noProof="0" dirty="0">
              <a:solidFill>
                <a:srgbClr val="6A2800"/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1E8B848-A3AD-4D92-8809-265B89938B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>
              <a:tabLst>
                <a:tab pos="5649913" algn="l"/>
              </a:tabLst>
              <a:defRPr/>
            </a:pPr>
            <a:r>
              <a:rPr lang="fr-FR">
                <a:solidFill>
                  <a:srgbClr val="6A2800"/>
                </a:solidFill>
              </a:rPr>
              <a:t>O. Le Dortz Y. Le Roux / LLR		3 Juillet 2025</a:t>
            </a:r>
            <a:endParaRPr lang="en-US" dirty="0">
              <a:solidFill>
                <a:srgbClr val="6A28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7489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8A16A1-17D9-4791-ADEE-9CA96682A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solidFill>
                  <a:srgbClr val="6A2800"/>
                </a:solidFill>
              </a:rPr>
              <a:t>SiPM</a:t>
            </a:r>
            <a:r>
              <a:rPr lang="fr-FR" dirty="0">
                <a:solidFill>
                  <a:srgbClr val="6A2800"/>
                </a:solidFill>
              </a:rPr>
              <a:t> PCB V2: 2x3 matrices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6ACC8AA-661B-4687-AAC3-135A84D5FC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>
              <a:tabLst>
                <a:tab pos="5649913" algn="l"/>
              </a:tabLst>
              <a:defRPr/>
            </a:pPr>
            <a:r>
              <a:rPr lang="fr-FR" dirty="0">
                <a:solidFill>
                  <a:srgbClr val="6A2800"/>
                </a:solidFill>
              </a:rPr>
              <a:t>O. Le </a:t>
            </a:r>
            <a:r>
              <a:rPr lang="fr-FR" dirty="0" err="1">
                <a:solidFill>
                  <a:srgbClr val="6A2800"/>
                </a:solidFill>
              </a:rPr>
              <a:t>Dortz</a:t>
            </a:r>
            <a:r>
              <a:rPr lang="fr-FR" dirty="0">
                <a:solidFill>
                  <a:srgbClr val="6A2800"/>
                </a:solidFill>
              </a:rPr>
              <a:t> Y. Le Roux / LLR		3 Juillet 2025</a:t>
            </a:r>
            <a:endParaRPr lang="en-US" dirty="0">
              <a:solidFill>
                <a:srgbClr val="6A2800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62FE228-A030-4481-889B-37AFB39AB4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662" r="2847"/>
          <a:stretch/>
        </p:blipFill>
        <p:spPr>
          <a:xfrm>
            <a:off x="685800" y="843558"/>
            <a:ext cx="3096344" cy="1656184"/>
          </a:xfrm>
          <a:prstGeom prst="rect">
            <a:avLst/>
          </a:prstGeom>
          <a:ln>
            <a:solidFill>
              <a:srgbClr val="6A2800"/>
            </a:solidFill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602E616-B6EF-4569-B068-91FDDA5FD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499742"/>
            <a:ext cx="3096344" cy="2058305"/>
          </a:xfrm>
          <a:prstGeom prst="rect">
            <a:avLst/>
          </a:prstGeom>
          <a:ln>
            <a:solidFill>
              <a:srgbClr val="6A2800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6AF239D-EEF7-4340-A51A-FFCEF4D0AE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1032" y="843558"/>
            <a:ext cx="2777168" cy="2520280"/>
          </a:xfrm>
          <a:prstGeom prst="rect">
            <a:avLst/>
          </a:prstGeom>
          <a:ln>
            <a:solidFill>
              <a:srgbClr val="6A2800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02FC6F8-0CE7-4864-AB2A-F8CEF1850658}"/>
              </a:ext>
            </a:extLst>
          </p:cNvPr>
          <p:cNvSpPr/>
          <p:nvPr/>
        </p:nvSpPr>
        <p:spPr bwMode="auto">
          <a:xfrm>
            <a:off x="7092280" y="2283718"/>
            <a:ext cx="1345488" cy="216024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Times New Roman" pitchFamily="18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91F12E0-ACEF-4C36-AA3B-B77ACC154DA9}"/>
              </a:ext>
            </a:extLst>
          </p:cNvPr>
          <p:cNvSpPr txBox="1"/>
          <p:nvPr/>
        </p:nvSpPr>
        <p:spPr>
          <a:xfrm>
            <a:off x="4999052" y="3627363"/>
            <a:ext cx="3456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rgbClr val="FF0000"/>
                </a:solidFill>
              </a:rPr>
              <a:t>Signal de la LED trop proche de la lecture </a:t>
            </a:r>
            <a:r>
              <a:rPr lang="fr-FR" sz="1200" dirty="0" err="1">
                <a:solidFill>
                  <a:srgbClr val="FF0000"/>
                </a:solidFill>
              </a:rPr>
              <a:t>SiPM</a:t>
            </a:r>
            <a:endParaRPr lang="fr-FR" sz="1200" dirty="0">
              <a:solidFill>
                <a:srgbClr val="FF0000"/>
              </a:solidFill>
            </a:endParaRP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48DFC8E6-5D01-431B-8DC9-E2186B396FCA}"/>
              </a:ext>
            </a:extLst>
          </p:cNvPr>
          <p:cNvCxnSpPr>
            <a:endCxn id="9" idx="0"/>
          </p:cNvCxnSpPr>
          <p:nvPr/>
        </p:nvCxnSpPr>
        <p:spPr bwMode="auto">
          <a:xfrm flipH="1">
            <a:off x="6727244" y="2499742"/>
            <a:ext cx="941100" cy="1127621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Parenthèse ouvrante 12">
            <a:extLst>
              <a:ext uri="{FF2B5EF4-FFF2-40B4-BE49-F238E27FC236}">
                <a16:creationId xmlns:a16="http://schemas.microsoft.com/office/drawing/2014/main" id="{F3AA4480-7851-4876-9312-C800BA35628F}"/>
              </a:ext>
            </a:extLst>
          </p:cNvPr>
          <p:cNvSpPr/>
          <p:nvPr/>
        </p:nvSpPr>
        <p:spPr bwMode="auto">
          <a:xfrm rot="5400000">
            <a:off x="6707658" y="1993768"/>
            <a:ext cx="98508" cy="3361712"/>
          </a:xfrm>
          <a:prstGeom prst="leftBracke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948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2CCF4D-7A6E-4D1B-A829-CADF2F114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6A2800"/>
                </a:solidFill>
              </a:rPr>
              <a:t>Contexte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1C3258F-7FF6-4FC8-A9C3-4A94A60982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663CC41-D3BC-451B-BF86-39C142268E2C}" type="slidenum">
              <a:rPr lang="en-US" noProof="0" smtClean="0">
                <a:solidFill>
                  <a:srgbClr val="6A2800"/>
                </a:solidFill>
              </a:rPr>
              <a:pPr>
                <a:defRPr/>
              </a:pPr>
              <a:t>3</a:t>
            </a:fld>
            <a:endParaRPr lang="en-US" noProof="0" dirty="0">
              <a:solidFill>
                <a:srgbClr val="6A2800"/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8A4DE6C-F065-4892-B805-9F8B5BE2B9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>
              <a:tabLst>
                <a:tab pos="5649913" algn="l"/>
              </a:tabLst>
              <a:defRPr/>
            </a:pPr>
            <a:r>
              <a:rPr lang="fr-FR" dirty="0">
                <a:solidFill>
                  <a:srgbClr val="6A2800"/>
                </a:solidFill>
              </a:rPr>
              <a:t>O. Le </a:t>
            </a:r>
            <a:r>
              <a:rPr lang="fr-FR" dirty="0" err="1">
                <a:solidFill>
                  <a:srgbClr val="6A2800"/>
                </a:solidFill>
              </a:rPr>
              <a:t>Dortz</a:t>
            </a:r>
            <a:r>
              <a:rPr lang="fr-FR" dirty="0">
                <a:solidFill>
                  <a:srgbClr val="6A2800"/>
                </a:solidFill>
              </a:rPr>
              <a:t> Y. Le Roux / LLR		3 Juillet 2025</a:t>
            </a:r>
            <a:endParaRPr lang="en-US" dirty="0">
              <a:solidFill>
                <a:srgbClr val="6A2800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3C9D5F5-A409-4BE0-AD6C-DA6DA1B0F1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6"/>
          <a:stretch/>
        </p:blipFill>
        <p:spPr>
          <a:xfrm>
            <a:off x="534734" y="795744"/>
            <a:ext cx="8081887" cy="3864238"/>
          </a:xfrm>
          <a:prstGeom prst="rect">
            <a:avLst/>
          </a:prstGeom>
          <a:solidFill>
            <a:srgbClr val="6A2800"/>
          </a:solidFill>
          <a:ln w="15875">
            <a:solidFill>
              <a:schemeClr val="accent5">
                <a:lumMod val="25000"/>
              </a:schemeClr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3779C97-E43E-481B-8F64-5C78B0D0B986}"/>
              </a:ext>
            </a:extLst>
          </p:cNvPr>
          <p:cNvSpPr/>
          <p:nvPr/>
        </p:nvSpPr>
        <p:spPr bwMode="auto">
          <a:xfrm>
            <a:off x="5724128" y="2355726"/>
            <a:ext cx="216024" cy="216024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Times New Roman" pitchFamily="18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AAD76F9-7CC2-4EA5-B65C-F9A552F0CF3E}"/>
              </a:ext>
            </a:extLst>
          </p:cNvPr>
          <p:cNvSpPr txBox="1"/>
          <p:nvPr/>
        </p:nvSpPr>
        <p:spPr>
          <a:xfrm>
            <a:off x="5652120" y="2571750"/>
            <a:ext cx="151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800" dirty="0">
                <a:solidFill>
                  <a:srgbClr val="FF0000"/>
                </a:solidFill>
              </a:rPr>
              <a:t>Brookhaven National </a:t>
            </a:r>
            <a:r>
              <a:rPr lang="fr-FR" sz="1800" dirty="0" err="1">
                <a:solidFill>
                  <a:srgbClr val="FF0000"/>
                </a:solidFill>
              </a:rPr>
              <a:t>Laboratory</a:t>
            </a:r>
            <a:endParaRPr lang="fr-FR" sz="1800" dirty="0">
              <a:solidFill>
                <a:srgbClr val="FF0000"/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5D94255-58BD-4A38-BCD2-E80D949D34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9" r="3079"/>
          <a:stretch/>
        </p:blipFill>
        <p:spPr>
          <a:xfrm>
            <a:off x="530346" y="785556"/>
            <a:ext cx="2495096" cy="3874425"/>
          </a:xfrm>
          <a:prstGeom prst="rect">
            <a:avLst/>
          </a:prstGeom>
          <a:ln w="15875">
            <a:solidFill>
              <a:srgbClr val="FF0000"/>
            </a:solidFill>
          </a:ln>
        </p:spPr>
      </p:pic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B60EF9CA-6EB9-46F6-84B1-F66BDF68DF1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025442" y="771552"/>
            <a:ext cx="2706205" cy="1592474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22B656D1-BE65-4594-BEC4-00ED121A8D9A}"/>
              </a:ext>
            </a:extLst>
          </p:cNvPr>
          <p:cNvCxnSpPr>
            <a:cxnSpLocks/>
          </p:cNvCxnSpPr>
          <p:nvPr/>
        </p:nvCxnSpPr>
        <p:spPr bwMode="auto">
          <a:xfrm flipH="1">
            <a:off x="3025442" y="2566545"/>
            <a:ext cx="2698686" cy="2103624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3D685A68-32B7-4F8B-A5EF-1FE40367E8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379" y="785555"/>
            <a:ext cx="2989633" cy="3876160"/>
          </a:xfrm>
          <a:prstGeom prst="rect">
            <a:avLst/>
          </a:prstGeom>
          <a:ln w="15875">
            <a:solidFill>
              <a:schemeClr val="accent5">
                <a:lumMod val="25000"/>
              </a:schemeClr>
            </a:solidFill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C5F31F1D-3EE4-438A-A9B5-F8CC350D2C05}"/>
              </a:ext>
            </a:extLst>
          </p:cNvPr>
          <p:cNvSpPr/>
          <p:nvPr/>
        </p:nvSpPr>
        <p:spPr bwMode="auto">
          <a:xfrm>
            <a:off x="3524366" y="780461"/>
            <a:ext cx="5099610" cy="3884614"/>
          </a:xfrm>
          <a:prstGeom prst="rect">
            <a:avLst/>
          </a:prstGeom>
          <a:solidFill>
            <a:schemeClr val="accent3">
              <a:lumMod val="50000"/>
              <a:alpha val="75000"/>
            </a:schemeClr>
          </a:solidFill>
          <a:ln w="15875" cap="flat" cmpd="sng" algn="ctr">
            <a:solidFill>
              <a:schemeClr val="accent5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>
                  <a:alpha val="1000"/>
                </a:schemeClr>
              </a:solidFill>
              <a:effectLst/>
              <a:latin typeface="Arial" charset="0"/>
              <a:cs typeface="Times New Roman" pitchFamily="18" charset="0"/>
            </a:endParaRP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E0C66D86-C7EA-4513-8245-6EF2909D3B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" t="3471" r="3031" b="1889"/>
          <a:stretch/>
        </p:blipFill>
        <p:spPr>
          <a:xfrm>
            <a:off x="3536304" y="794011"/>
            <a:ext cx="5075734" cy="3131244"/>
          </a:xfrm>
          <a:ln w="15875">
            <a:solidFill>
              <a:schemeClr val="accent5">
                <a:lumMod val="25000"/>
              </a:schemeClr>
            </a:solidFill>
          </a:ln>
        </p:spPr>
      </p:pic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D6EED762-1140-479E-A68F-533D8A77A3D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900233" y="3025145"/>
            <a:ext cx="1616664" cy="897426"/>
          </a:xfrm>
          <a:prstGeom prst="line">
            <a:avLst/>
          </a:prstGeom>
          <a:noFill/>
          <a:ln w="15875" cap="flat" cmpd="sng" algn="ctr">
            <a:solidFill>
              <a:schemeClr val="accent5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600D3AF8-BF76-4739-99B1-ACCF332509BE}"/>
              </a:ext>
            </a:extLst>
          </p:cNvPr>
          <p:cNvCxnSpPr>
            <a:cxnSpLocks/>
          </p:cNvCxnSpPr>
          <p:nvPr/>
        </p:nvCxnSpPr>
        <p:spPr bwMode="auto">
          <a:xfrm flipH="1">
            <a:off x="1892764" y="783821"/>
            <a:ext cx="1631602" cy="2075962"/>
          </a:xfrm>
          <a:prstGeom prst="line">
            <a:avLst/>
          </a:prstGeom>
          <a:noFill/>
          <a:ln w="15875" cap="flat" cmpd="sng" algn="ctr">
            <a:solidFill>
              <a:schemeClr val="accent5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FC5B6CD8-F9F9-4357-B783-DF63A2F63442}"/>
              </a:ext>
            </a:extLst>
          </p:cNvPr>
          <p:cNvSpPr/>
          <p:nvPr/>
        </p:nvSpPr>
        <p:spPr bwMode="auto">
          <a:xfrm>
            <a:off x="5292080" y="2047321"/>
            <a:ext cx="576064" cy="573907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Times New Roman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753F5D0-19D3-4CBB-A00D-017E1D28E6B8}"/>
              </a:ext>
            </a:extLst>
          </p:cNvPr>
          <p:cNvSpPr/>
          <p:nvPr/>
        </p:nvSpPr>
        <p:spPr>
          <a:xfrm>
            <a:off x="3623561" y="4131732"/>
            <a:ext cx="40571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FR" sz="1400" dirty="0">
                <a:solidFill>
                  <a:srgbClr val="6A2800">
                    <a:alpha val="60000"/>
                  </a:srgbClr>
                </a:solidFill>
              </a:rPr>
              <a:t>https://www.bnl.gov/eic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CC6B2881-D819-408B-AAE0-56C627ABC6DE}"/>
              </a:ext>
            </a:extLst>
          </p:cNvPr>
          <p:cNvSpPr txBox="1"/>
          <p:nvPr/>
        </p:nvSpPr>
        <p:spPr>
          <a:xfrm>
            <a:off x="5040052" y="2680100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>
                <a:solidFill>
                  <a:srgbClr val="FF0000"/>
                </a:solidFill>
              </a:rPr>
              <a:t>EEEMCal</a:t>
            </a:r>
            <a:endParaRPr lang="fr-FR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63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9" grpId="0" animBg="1"/>
      <p:bldP spid="40" grpId="0"/>
      <p:bldP spid="4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33B333-0D79-417F-B74C-F522E6D85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6A2800"/>
                </a:solidFill>
              </a:rPr>
              <a:t>Contexte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8625A24-22CB-48E1-A710-49148A946B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Objectif de l’expérience:</a:t>
            </a:r>
          </a:p>
          <a:p>
            <a:pPr marL="457200" lvl="1" indent="0">
              <a:buNone/>
            </a:pPr>
            <a:endParaRPr lang="fr-FR" dirty="0"/>
          </a:p>
          <a:p>
            <a:pPr marL="457200" lvl="1" indent="0">
              <a:buNone/>
            </a:pPr>
            <a:r>
              <a:rPr lang="fr-FR" dirty="0"/>
              <a:t>Etudier la matière du noyau</a:t>
            </a:r>
          </a:p>
          <a:p>
            <a:pPr marL="457200" lvl="1" indent="0">
              <a:buNone/>
            </a:pPr>
            <a:endParaRPr lang="fr-FR" dirty="0"/>
          </a:p>
          <a:p>
            <a:pPr marL="457200" lvl="1" indent="0">
              <a:buNone/>
            </a:pPr>
            <a:r>
              <a:rPr lang="fr-FR" dirty="0"/>
              <a:t>Obtenir plus d’informations sur les interactions fortes des quarks et des gluons</a:t>
            </a:r>
          </a:p>
          <a:p>
            <a:pPr marL="457200" lvl="1" indent="0">
              <a:buNone/>
            </a:pPr>
            <a:endParaRPr lang="fr-FR" dirty="0"/>
          </a:p>
          <a:p>
            <a:pPr marL="457200" lvl="1" indent="0">
              <a:buNone/>
            </a:pPr>
            <a:r>
              <a:rPr lang="fr-FR" dirty="0"/>
              <a:t>Comprendre comment quarks/gluons génèrent une partie importante de la masse</a:t>
            </a:r>
          </a:p>
          <a:p>
            <a:pPr marL="457200" lvl="1" indent="0">
              <a:buNone/>
            </a:pPr>
            <a:endParaRPr lang="fr-FR" dirty="0"/>
          </a:p>
          <a:p>
            <a:pPr marL="457200" lvl="1" indent="0">
              <a:buNone/>
            </a:pPr>
            <a:r>
              <a:rPr lang="fr-FR" dirty="0"/>
              <a:t>Comprendre la contribution des quarks/gluons au spin du proton</a:t>
            </a:r>
          </a:p>
          <a:p>
            <a:pPr marL="457200" lvl="1" indent="0">
              <a:buNone/>
            </a:pPr>
            <a:endParaRPr lang="fr-FR" dirty="0"/>
          </a:p>
          <a:p>
            <a:pPr marL="457200" lvl="1" indent="0">
              <a:buNone/>
            </a:pPr>
            <a:r>
              <a:rPr lang="fr-FR" dirty="0"/>
              <a:t>…</a:t>
            </a:r>
          </a:p>
          <a:p>
            <a:pPr marL="457200" lvl="1" indent="0">
              <a:buNone/>
            </a:pPr>
            <a:endParaRPr lang="fr-FR" dirty="0"/>
          </a:p>
          <a:p>
            <a:pPr marL="457200" lvl="1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>
                <a:solidFill>
                  <a:srgbClr val="6A2800">
                    <a:alpha val="60000"/>
                  </a:srgb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https://www.bnl.gov/eic/explore</a:t>
            </a:r>
            <a:endParaRPr lang="fr-FR" dirty="0">
              <a:solidFill>
                <a:srgbClr val="6A2800">
                  <a:alpha val="60000"/>
                </a:srgbClr>
              </a:solidFill>
            </a:endParaRP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2E033EF-1B64-4A13-B1EC-881219905E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663CC41-D3BC-451B-BF86-39C142268E2C}" type="slidenum">
              <a:rPr lang="en-US" noProof="0" smtClean="0">
                <a:solidFill>
                  <a:srgbClr val="6A2800"/>
                </a:solidFill>
              </a:rPr>
              <a:pPr>
                <a:defRPr/>
              </a:pPr>
              <a:t>4</a:t>
            </a:fld>
            <a:endParaRPr lang="en-US" noProof="0" dirty="0">
              <a:solidFill>
                <a:srgbClr val="6A2800"/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03A2B8E-AB4B-48C1-9AED-1781654C3D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>
              <a:tabLst>
                <a:tab pos="5649913" algn="l"/>
              </a:tabLst>
              <a:defRPr/>
            </a:pPr>
            <a:r>
              <a:rPr lang="fr-FR" dirty="0">
                <a:solidFill>
                  <a:srgbClr val="6A2800"/>
                </a:solidFill>
              </a:rPr>
              <a:t>O. Le </a:t>
            </a:r>
            <a:r>
              <a:rPr lang="fr-FR" dirty="0" err="1">
                <a:solidFill>
                  <a:srgbClr val="6A2800"/>
                </a:solidFill>
              </a:rPr>
              <a:t>Dortz</a:t>
            </a:r>
            <a:r>
              <a:rPr lang="fr-FR" dirty="0">
                <a:solidFill>
                  <a:srgbClr val="6A2800"/>
                </a:solidFill>
              </a:rPr>
              <a:t> Y. Le Roux / LLR		3 Juillet 2025</a:t>
            </a:r>
            <a:endParaRPr lang="en-US" dirty="0">
              <a:solidFill>
                <a:srgbClr val="6A28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525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F36570-7D92-4241-811F-FE6C56E5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6A2800"/>
                </a:solidFill>
              </a:rPr>
              <a:t>Contexte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CD5E319-D6A7-4F98-A3D4-49F2FB268B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663CC41-D3BC-451B-BF86-39C142268E2C}" type="slidenum">
              <a:rPr lang="en-US" noProof="0" smtClean="0">
                <a:solidFill>
                  <a:srgbClr val="6A2800"/>
                </a:solidFill>
              </a:rPr>
              <a:pPr>
                <a:defRPr/>
              </a:pPr>
              <a:t>5</a:t>
            </a:fld>
            <a:endParaRPr lang="en-US" noProof="0" dirty="0">
              <a:solidFill>
                <a:srgbClr val="6A2800"/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FDF8C38-0AF2-4F3F-9AAB-B0640B80DD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>
              <a:tabLst>
                <a:tab pos="5649913" algn="l"/>
              </a:tabLst>
              <a:defRPr/>
            </a:pPr>
            <a:r>
              <a:rPr lang="fr-FR" dirty="0">
                <a:solidFill>
                  <a:srgbClr val="6A2800"/>
                </a:solidFill>
              </a:rPr>
              <a:t>O. Le </a:t>
            </a:r>
            <a:r>
              <a:rPr lang="fr-FR" dirty="0" err="1">
                <a:solidFill>
                  <a:srgbClr val="6A2800"/>
                </a:solidFill>
              </a:rPr>
              <a:t>Dortz</a:t>
            </a:r>
            <a:r>
              <a:rPr lang="fr-FR" dirty="0">
                <a:solidFill>
                  <a:srgbClr val="6A2800"/>
                </a:solidFill>
              </a:rPr>
              <a:t> Y. Le Roux / LLR		3 Juillet 2025</a:t>
            </a:r>
            <a:endParaRPr lang="en-US" dirty="0">
              <a:solidFill>
                <a:srgbClr val="6A2800"/>
              </a:solidFill>
            </a:endParaRP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67F0E36D-1B20-4AE5-8944-5807EB1BD3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664" t="3702"/>
          <a:stretch/>
        </p:blipFill>
        <p:spPr>
          <a:xfrm>
            <a:off x="468660" y="693994"/>
            <a:ext cx="8206680" cy="3954785"/>
          </a:xfrm>
          <a:prstGeom prst="rect">
            <a:avLst/>
          </a:prstGeom>
          <a:ln w="9525">
            <a:solidFill>
              <a:schemeClr val="accent5">
                <a:lumMod val="25000"/>
              </a:schemeClr>
            </a:solidFill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906EBA5-344E-4A3E-8EFC-6221D2A8C72B}"/>
              </a:ext>
            </a:extLst>
          </p:cNvPr>
          <p:cNvSpPr txBox="1"/>
          <p:nvPr/>
        </p:nvSpPr>
        <p:spPr>
          <a:xfrm>
            <a:off x="395536" y="4618385"/>
            <a:ext cx="34563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800" dirty="0">
                <a:solidFill>
                  <a:schemeClr val="bg1">
                    <a:lumMod val="50000"/>
                  </a:schemeClr>
                </a:solidFill>
              </a:rPr>
              <a:t>*mécanique </a:t>
            </a:r>
            <a:r>
              <a:rPr lang="fr-FR" sz="800" dirty="0" err="1">
                <a:solidFill>
                  <a:schemeClr val="bg1">
                    <a:lumMod val="50000"/>
                  </a:schemeClr>
                </a:solidFill>
              </a:rPr>
              <a:t>IJCLab</a:t>
            </a:r>
            <a:r>
              <a:rPr lang="fr-FR" sz="800" dirty="0">
                <a:solidFill>
                  <a:schemeClr val="bg1">
                    <a:lumMod val="50000"/>
                  </a:schemeClr>
                </a:solidFill>
              </a:rPr>
              <a:t>, Julien Bettane </a:t>
            </a:r>
          </a:p>
        </p:txBody>
      </p:sp>
    </p:spTree>
    <p:extLst>
      <p:ext uri="{BB962C8B-B14F-4D97-AF65-F5344CB8AC3E}">
        <p14:creationId xmlns:p14="http://schemas.microsoft.com/office/powerpoint/2010/main" val="2836707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F36570-7D92-4241-811F-FE6C56E5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6A2800"/>
                </a:solidFill>
              </a:rPr>
              <a:t>Le prototype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9664288B-DF4E-4059-81F9-7F57FC8BCC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9912" y="960701"/>
            <a:ext cx="4889323" cy="2591708"/>
          </a:xfrm>
          <a:prstGeom prst="rect">
            <a:avLst/>
          </a:prstGeom>
          <a:ln w="15875">
            <a:solidFill>
              <a:srgbClr val="6A2800"/>
            </a:solidFill>
          </a:ln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CD5E319-D6A7-4F98-A3D4-49F2FB268B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663CC41-D3BC-451B-BF86-39C142268E2C}" type="slidenum">
              <a:rPr lang="en-US" noProof="0" smtClean="0">
                <a:solidFill>
                  <a:srgbClr val="6A2800"/>
                </a:solidFill>
              </a:rPr>
              <a:pPr>
                <a:defRPr/>
              </a:pPr>
              <a:t>6</a:t>
            </a:fld>
            <a:endParaRPr lang="en-US" noProof="0" dirty="0">
              <a:solidFill>
                <a:srgbClr val="6A2800"/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FDF8C38-0AF2-4F3F-9AAB-B0640B80DD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>
              <a:tabLst>
                <a:tab pos="5649913" algn="l"/>
              </a:tabLst>
              <a:defRPr/>
            </a:pPr>
            <a:r>
              <a:rPr lang="fr-FR">
                <a:solidFill>
                  <a:srgbClr val="6A2800"/>
                </a:solidFill>
              </a:rPr>
              <a:t>O. Le Dortz Y. Le Roux / LLR		3 Juillet 2025</a:t>
            </a:r>
            <a:endParaRPr lang="en-US" dirty="0">
              <a:solidFill>
                <a:srgbClr val="6A280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B136535-86E3-4C5D-BFAD-34120EF3D84B}"/>
              </a:ext>
            </a:extLst>
          </p:cNvPr>
          <p:cNvSpPr txBox="1"/>
          <p:nvPr/>
        </p:nvSpPr>
        <p:spPr>
          <a:xfrm>
            <a:off x="3685085" y="3552409"/>
            <a:ext cx="11521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800" dirty="0">
                <a:solidFill>
                  <a:srgbClr val="808080"/>
                </a:solidFill>
              </a:rPr>
              <a:t>*mécanique </a:t>
            </a:r>
            <a:r>
              <a:rPr lang="fr-FR" sz="800" dirty="0" err="1">
                <a:solidFill>
                  <a:srgbClr val="808080"/>
                </a:solidFill>
              </a:rPr>
              <a:t>IJCLab</a:t>
            </a:r>
            <a:endParaRPr lang="fr-FR" sz="800" dirty="0">
              <a:solidFill>
                <a:srgbClr val="808080"/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1B27F8AC-C691-4740-9B1A-20ACCD76ABA9}"/>
              </a:ext>
            </a:extLst>
          </p:cNvPr>
          <p:cNvSpPr txBox="1">
            <a:spLocks/>
          </p:cNvSpPr>
          <p:nvPr/>
        </p:nvSpPr>
        <p:spPr bwMode="auto">
          <a:xfrm>
            <a:off x="685800" y="960701"/>
            <a:ext cx="2878088" cy="273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3"/>
              </a:buBlip>
              <a:defRPr sz="14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 sz="14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2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2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 sz="12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9pPr>
          </a:lstStyle>
          <a:p>
            <a:r>
              <a:rPr lang="fr-FR" kern="0" dirty="0"/>
              <a:t>25 PCB </a:t>
            </a:r>
            <a:r>
              <a:rPr lang="fr-FR" kern="0" dirty="0" err="1"/>
              <a:t>SiPMs</a:t>
            </a:r>
            <a:r>
              <a:rPr lang="fr-FR" kern="0" dirty="0"/>
              <a:t>, matrices 4x4</a:t>
            </a:r>
          </a:p>
          <a:p>
            <a:endParaRPr lang="fr-FR" kern="0" dirty="0"/>
          </a:p>
          <a:p>
            <a:r>
              <a:rPr lang="fr-FR" kern="0" dirty="0"/>
              <a:t>1 câble par PCB</a:t>
            </a:r>
          </a:p>
          <a:p>
            <a:endParaRPr lang="fr-FR" kern="0" dirty="0"/>
          </a:p>
          <a:p>
            <a:r>
              <a:rPr lang="fr-FR" kern="0" dirty="0"/>
              <a:t>400 </a:t>
            </a:r>
            <a:r>
              <a:rPr lang="fr-FR" kern="0" dirty="0" err="1"/>
              <a:t>SiPMs</a:t>
            </a:r>
            <a:endParaRPr lang="fr-FR" kern="0" dirty="0"/>
          </a:p>
          <a:p>
            <a:pPr marL="0" indent="0">
              <a:buNone/>
            </a:pPr>
            <a:endParaRPr lang="fr-FR" kern="0" dirty="0"/>
          </a:p>
          <a:p>
            <a:pPr marL="457200" lvl="1" indent="0">
              <a:buNone/>
            </a:pPr>
            <a:endParaRPr lang="fr-FR" kern="0" dirty="0"/>
          </a:p>
          <a:p>
            <a:pPr marL="457200" lvl="1" indent="0">
              <a:buFontTx/>
              <a:buNone/>
            </a:pPr>
            <a:endParaRPr lang="fr-FR" kern="0" dirty="0"/>
          </a:p>
          <a:p>
            <a:pPr marL="457200" lvl="1" indent="0">
              <a:buFontTx/>
              <a:buNone/>
            </a:pPr>
            <a:endParaRPr lang="fr-FR" kern="0" dirty="0"/>
          </a:p>
          <a:p>
            <a:pPr marL="457200" lvl="1" indent="0">
              <a:buFontTx/>
              <a:buNone/>
            </a:pPr>
            <a:endParaRPr lang="fr-FR" kern="0" dirty="0"/>
          </a:p>
          <a:p>
            <a:pPr marL="457200" lvl="1" indent="0">
              <a:buFontTx/>
              <a:buNone/>
            </a:pPr>
            <a:endParaRPr lang="fr-FR" kern="0" dirty="0"/>
          </a:p>
          <a:p>
            <a:pPr marL="457200" lvl="1" indent="0">
              <a:buFontTx/>
              <a:buNone/>
            </a:pPr>
            <a:endParaRPr lang="fr-FR" kern="0" dirty="0"/>
          </a:p>
          <a:p>
            <a:endParaRPr lang="fr-FR" kern="0" dirty="0"/>
          </a:p>
          <a:p>
            <a:pPr marL="0" indent="0">
              <a:buFontTx/>
              <a:buNone/>
            </a:pPr>
            <a:r>
              <a:rPr lang="fr-FR" kern="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149200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F36570-7D92-4241-811F-FE6C56E5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6A2800"/>
                </a:solidFill>
              </a:rPr>
              <a:t>Le prototype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CD5E319-D6A7-4F98-A3D4-49F2FB268B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663CC41-D3BC-451B-BF86-39C142268E2C}" type="slidenum">
              <a:rPr lang="en-US" noProof="0" smtClean="0">
                <a:solidFill>
                  <a:srgbClr val="6A2800"/>
                </a:solidFill>
              </a:rPr>
              <a:pPr>
                <a:defRPr/>
              </a:pPr>
              <a:t>7</a:t>
            </a:fld>
            <a:endParaRPr lang="en-US" noProof="0" dirty="0">
              <a:solidFill>
                <a:srgbClr val="6A2800"/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FDF8C38-0AF2-4F3F-9AAB-B0640B80DD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>
              <a:tabLst>
                <a:tab pos="5649913" algn="l"/>
              </a:tabLst>
              <a:defRPr/>
            </a:pPr>
            <a:r>
              <a:rPr lang="fr-FR" dirty="0">
                <a:solidFill>
                  <a:srgbClr val="6A2800"/>
                </a:solidFill>
              </a:rPr>
              <a:t>O. Le </a:t>
            </a:r>
            <a:r>
              <a:rPr lang="fr-FR" dirty="0" err="1">
                <a:solidFill>
                  <a:srgbClr val="6A2800"/>
                </a:solidFill>
              </a:rPr>
              <a:t>Dortz</a:t>
            </a:r>
            <a:r>
              <a:rPr lang="fr-FR" dirty="0">
                <a:solidFill>
                  <a:srgbClr val="6A2800"/>
                </a:solidFill>
              </a:rPr>
              <a:t> Y. Le Roux / LLR		3 Juillet 2025</a:t>
            </a:r>
            <a:endParaRPr lang="en-US" dirty="0">
              <a:solidFill>
                <a:srgbClr val="6A2800"/>
              </a:solidFill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48472472-397C-49E8-AA2B-433CB26B3D33}"/>
              </a:ext>
            </a:extLst>
          </p:cNvPr>
          <p:cNvSpPr/>
          <p:nvPr/>
        </p:nvSpPr>
        <p:spPr bwMode="auto">
          <a:xfrm>
            <a:off x="979088" y="1277770"/>
            <a:ext cx="936104" cy="472499"/>
          </a:xfrm>
          <a:prstGeom prst="roundRect">
            <a:avLst/>
          </a:prstGeom>
          <a:noFill/>
          <a:ln w="9525" cap="flat" cmpd="sng" algn="ctr">
            <a:solidFill>
              <a:srgbClr val="6A28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cs typeface="Times New Roman" pitchFamily="18" charset="0"/>
              </a:rPr>
              <a:t>PCB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1200" dirty="0">
                <a:solidFill>
                  <a:srgbClr val="000000"/>
                </a:solidFill>
              </a:rPr>
              <a:t>4x4 </a:t>
            </a:r>
            <a:r>
              <a:rPr lang="fr-FR" sz="1200" dirty="0" err="1">
                <a:solidFill>
                  <a:srgbClr val="000000"/>
                </a:solidFill>
              </a:rPr>
              <a:t>SiPM</a:t>
            </a:r>
            <a:endParaRPr kumimoji="0" lang="fr-FR" sz="1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3A5DCAC2-F6A3-418A-9714-A10E046F1B4C}"/>
              </a:ext>
            </a:extLst>
          </p:cNvPr>
          <p:cNvSpPr/>
          <p:nvPr/>
        </p:nvSpPr>
        <p:spPr bwMode="auto">
          <a:xfrm>
            <a:off x="2431992" y="1275606"/>
            <a:ext cx="886240" cy="472499"/>
          </a:xfrm>
          <a:prstGeom prst="roundRect">
            <a:avLst/>
          </a:prstGeom>
          <a:noFill/>
          <a:ln w="9525" cap="flat" cmpd="sng" algn="ctr">
            <a:solidFill>
              <a:srgbClr val="6A28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cs typeface="Times New Roman" pitchFamily="18" charset="0"/>
              </a:rPr>
              <a:t>Daughter</a:t>
            </a:r>
            <a:endParaRPr kumimoji="0" lang="fr-FR" sz="1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cs typeface="Times New Roman" pitchFamily="18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1200" dirty="0" err="1">
                <a:solidFill>
                  <a:srgbClr val="000000"/>
                </a:solidFill>
              </a:rPr>
              <a:t>board</a:t>
            </a:r>
            <a:endParaRPr kumimoji="0" lang="fr-FR" sz="1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</a:endParaRP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9F33E113-E157-4EF7-BBAE-F5565C53E71B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 bwMode="auto">
          <a:xfrm flipV="1">
            <a:off x="1915192" y="1511856"/>
            <a:ext cx="516800" cy="2164"/>
          </a:xfrm>
          <a:prstGeom prst="line">
            <a:avLst/>
          </a:prstGeom>
          <a:noFill/>
          <a:ln w="9525" cap="flat" cmpd="sng" algn="ctr">
            <a:solidFill>
              <a:srgbClr val="6A28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B7E28C3A-B33F-4833-BE65-D6ECC3B3C2E7}"/>
              </a:ext>
            </a:extLst>
          </p:cNvPr>
          <p:cNvSpPr txBox="1"/>
          <p:nvPr/>
        </p:nvSpPr>
        <p:spPr>
          <a:xfrm>
            <a:off x="1813552" y="1313878"/>
            <a:ext cx="720080" cy="400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6A2800"/>
                </a:solidFill>
              </a:rPr>
              <a:t>FTM</a:t>
            </a:r>
          </a:p>
          <a:p>
            <a:r>
              <a:rPr lang="fr-FR" sz="1000" dirty="0">
                <a:solidFill>
                  <a:srgbClr val="6A2800"/>
                </a:solidFill>
              </a:rPr>
              <a:t>MLE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002F9DA8-743B-4B96-9B5B-F0A9F3D94DFE}"/>
              </a:ext>
            </a:extLst>
          </p:cNvPr>
          <p:cNvCxnSpPr>
            <a:cxnSpLocks/>
            <a:stCxn id="9" idx="3"/>
            <a:endCxn id="66" idx="1"/>
          </p:cNvCxnSpPr>
          <p:nvPr/>
        </p:nvCxnSpPr>
        <p:spPr bwMode="auto">
          <a:xfrm>
            <a:off x="3318232" y="1511856"/>
            <a:ext cx="946106" cy="0"/>
          </a:xfrm>
          <a:prstGeom prst="line">
            <a:avLst/>
          </a:prstGeom>
          <a:noFill/>
          <a:ln w="9525" cap="flat" cmpd="sng" algn="ctr">
            <a:solidFill>
              <a:srgbClr val="6A28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C6044D37-6C4D-44B8-9404-43D114F0493A}"/>
              </a:ext>
            </a:extLst>
          </p:cNvPr>
          <p:cNvSpPr txBox="1"/>
          <p:nvPr/>
        </p:nvSpPr>
        <p:spPr>
          <a:xfrm>
            <a:off x="3012612" y="1552001"/>
            <a:ext cx="792173" cy="400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dirty="0">
                <a:solidFill>
                  <a:srgbClr val="6A2800"/>
                </a:solidFill>
              </a:rPr>
              <a:t>LSHM</a:t>
            </a:r>
          </a:p>
          <a:p>
            <a:pPr algn="r"/>
            <a:r>
              <a:rPr lang="fr-FR" sz="1000" dirty="0" err="1">
                <a:solidFill>
                  <a:srgbClr val="6A2800"/>
                </a:solidFill>
              </a:rPr>
              <a:t>connector</a:t>
            </a:r>
            <a:endParaRPr lang="fr-FR" sz="1000" dirty="0">
              <a:solidFill>
                <a:srgbClr val="6A2800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C1577B6-BE30-4A90-93EF-304F819B27E7}"/>
              </a:ext>
            </a:extLst>
          </p:cNvPr>
          <p:cNvSpPr txBox="1"/>
          <p:nvPr/>
        </p:nvSpPr>
        <p:spPr>
          <a:xfrm>
            <a:off x="3777785" y="1552001"/>
            <a:ext cx="106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000" dirty="0">
                <a:solidFill>
                  <a:srgbClr val="6A2800"/>
                </a:solidFill>
              </a:rPr>
              <a:t>LHCD</a:t>
            </a:r>
          </a:p>
          <a:p>
            <a:pPr algn="l"/>
            <a:r>
              <a:rPr lang="fr-FR" sz="1000" dirty="0">
                <a:solidFill>
                  <a:srgbClr val="6A2800"/>
                </a:solidFill>
              </a:rPr>
              <a:t>Cable (60 cm)</a:t>
            </a:r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66B05D6F-EE5D-4B79-89B3-A7CADD9056FB}"/>
              </a:ext>
            </a:extLst>
          </p:cNvPr>
          <p:cNvGrpSpPr/>
          <p:nvPr/>
        </p:nvGrpSpPr>
        <p:grpSpPr>
          <a:xfrm>
            <a:off x="4147440" y="2284810"/>
            <a:ext cx="1609960" cy="1820062"/>
            <a:chOff x="2699792" y="2306896"/>
            <a:chExt cx="1609960" cy="1820062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14AC6F5D-0D5F-4876-B54A-3B31268FD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9793" y="2306896"/>
              <a:ext cx="1609959" cy="998039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3F6CD458-3DCB-44B4-9E79-C566D4D3F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080314" y="2897519"/>
              <a:ext cx="848918" cy="1609959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93B202B-92AC-4A47-B271-901D8355A9F0}"/>
                </a:ext>
              </a:extLst>
            </p:cNvPr>
            <p:cNvSpPr/>
            <p:nvPr/>
          </p:nvSpPr>
          <p:spPr bwMode="auto">
            <a:xfrm>
              <a:off x="2699792" y="2306896"/>
              <a:ext cx="1609959" cy="1820062"/>
            </a:xfrm>
            <a:prstGeom prst="rect">
              <a:avLst/>
            </a:prstGeom>
            <a:noFill/>
            <a:ln w="9525" cap="flat" cmpd="sng" algn="ctr">
              <a:solidFill>
                <a:srgbClr val="6A28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" pitchFamily="18" charset="0"/>
              </a:endParaRPr>
            </a:p>
          </p:txBody>
        </p:sp>
      </p:grpSp>
      <p:pic>
        <p:nvPicPr>
          <p:cNvPr id="36" name="Image 35">
            <a:extLst>
              <a:ext uri="{FF2B5EF4-FFF2-40B4-BE49-F238E27FC236}">
                <a16:creationId xmlns:a16="http://schemas.microsoft.com/office/drawing/2014/main" id="{F36C6C01-426C-4C79-ACFD-0E74FF0B16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3" y="1905684"/>
            <a:ext cx="2795007" cy="1228952"/>
          </a:xfrm>
          <a:prstGeom prst="rect">
            <a:avLst/>
          </a:prstGeom>
          <a:ln>
            <a:solidFill>
              <a:srgbClr val="6A2800"/>
            </a:solidFill>
          </a:ln>
        </p:spPr>
      </p:pic>
      <p:grpSp>
        <p:nvGrpSpPr>
          <p:cNvPr id="40" name="Groupe 39">
            <a:extLst>
              <a:ext uri="{FF2B5EF4-FFF2-40B4-BE49-F238E27FC236}">
                <a16:creationId xmlns:a16="http://schemas.microsoft.com/office/drawing/2014/main" id="{9A98F1E1-6057-4C39-9A67-84F8B50AEA57}"/>
              </a:ext>
            </a:extLst>
          </p:cNvPr>
          <p:cNvGrpSpPr/>
          <p:nvPr/>
        </p:nvGrpSpPr>
        <p:grpSpPr>
          <a:xfrm>
            <a:off x="894892" y="2284810"/>
            <a:ext cx="1352128" cy="2217617"/>
            <a:chOff x="179471" y="1745747"/>
            <a:chExt cx="1352128" cy="2217617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D58BDA48-0081-4090-9272-285F6B29EA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2602"/>
            <a:stretch/>
          </p:blipFill>
          <p:spPr>
            <a:xfrm>
              <a:off x="179512" y="3035761"/>
              <a:ext cx="1352087" cy="927603"/>
            </a:xfrm>
            <a:prstGeom prst="rect">
              <a:avLst/>
            </a:prstGeom>
            <a:ln>
              <a:solidFill>
                <a:srgbClr val="6A2800"/>
              </a:solidFill>
            </a:ln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C4576EA7-FDE9-465C-8144-253A74F2C9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6947"/>
            <a:stretch/>
          </p:blipFill>
          <p:spPr>
            <a:xfrm>
              <a:off x="179471" y="1745747"/>
              <a:ext cx="1352087" cy="1287119"/>
            </a:xfrm>
            <a:prstGeom prst="rect">
              <a:avLst/>
            </a:prstGeom>
            <a:ln>
              <a:solidFill>
                <a:srgbClr val="6A2800"/>
              </a:solidFill>
            </a:ln>
          </p:spPr>
        </p:pic>
      </p:grpSp>
      <p:cxnSp>
        <p:nvCxnSpPr>
          <p:cNvPr id="42" name="Connecteur : en angle 41">
            <a:extLst>
              <a:ext uri="{FF2B5EF4-FFF2-40B4-BE49-F238E27FC236}">
                <a16:creationId xmlns:a16="http://schemas.microsoft.com/office/drawing/2014/main" id="{4C938EE7-FA9B-4334-A662-034C229BEA68}"/>
              </a:ext>
            </a:extLst>
          </p:cNvPr>
          <p:cNvCxnSpPr>
            <a:cxnSpLocks/>
          </p:cNvCxnSpPr>
          <p:nvPr/>
        </p:nvCxnSpPr>
        <p:spPr bwMode="auto">
          <a:xfrm rot="10800000">
            <a:off x="396083" y="1751784"/>
            <a:ext cx="948073" cy="636008"/>
          </a:xfrm>
          <a:prstGeom prst="bentConnector2">
            <a:avLst/>
          </a:prstGeom>
          <a:noFill/>
          <a:ln w="9525" cap="flat" cmpd="sng" algn="ctr">
            <a:solidFill>
              <a:srgbClr val="6A2800"/>
            </a:solidFill>
            <a:prstDash val="solid"/>
            <a:round/>
            <a:headEnd type="oval" w="med" len="med"/>
            <a:tailEnd type="none"/>
          </a:ln>
          <a:effectLst/>
        </p:spPr>
      </p:cxn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1EDC0B81-B804-4B42-90EA-28A7C97E51DD}"/>
              </a:ext>
            </a:extLst>
          </p:cNvPr>
          <p:cNvGrpSpPr/>
          <p:nvPr/>
        </p:nvGrpSpPr>
        <p:grpSpPr>
          <a:xfrm>
            <a:off x="19168" y="1263408"/>
            <a:ext cx="837430" cy="738664"/>
            <a:chOff x="223223" y="894463"/>
            <a:chExt cx="720080" cy="738664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88105BE-706E-4484-A3B8-5A0D3A890E28}"/>
                </a:ext>
              </a:extLst>
            </p:cNvPr>
            <p:cNvSpPr txBox="1"/>
            <p:nvPr/>
          </p:nvSpPr>
          <p:spPr>
            <a:xfrm>
              <a:off x="223223" y="894463"/>
              <a:ext cx="72008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rgbClr val="000000"/>
                  </a:solidFill>
                </a:rPr>
                <a:t>Cristal</a:t>
              </a:r>
            </a:p>
            <a:p>
              <a:r>
                <a:rPr lang="fr-FR" sz="1400" dirty="0">
                  <a:solidFill>
                    <a:srgbClr val="000000"/>
                  </a:solidFill>
                </a:rPr>
                <a:t>2x2 cm</a:t>
              </a:r>
            </a:p>
          </p:txBody>
        </p:sp>
        <p:cxnSp>
          <p:nvCxnSpPr>
            <p:cNvPr id="45" name="Connecteur droit 44">
              <a:extLst>
                <a:ext uri="{FF2B5EF4-FFF2-40B4-BE49-F238E27FC236}">
                  <a16:creationId xmlns:a16="http://schemas.microsoft.com/office/drawing/2014/main" id="{C2538888-CB94-47D6-BAB8-AE394E56779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8076" y="1376348"/>
              <a:ext cx="480240" cy="0"/>
            </a:xfrm>
            <a:prstGeom prst="line">
              <a:avLst/>
            </a:prstGeom>
            <a:noFill/>
            <a:ln w="9525" cap="flat" cmpd="sng" algn="ctr">
              <a:solidFill>
                <a:srgbClr val="6A28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D3A5EB2C-8D37-4DEF-89DB-6447898299D3}"/>
              </a:ext>
            </a:extLst>
          </p:cNvPr>
          <p:cNvCxnSpPr>
            <a:cxnSpLocks/>
            <a:stCxn id="7" idx="2"/>
          </p:cNvCxnSpPr>
          <p:nvPr/>
        </p:nvCxnSpPr>
        <p:spPr bwMode="auto">
          <a:xfrm>
            <a:off x="1447140" y="1750269"/>
            <a:ext cx="11908" cy="952078"/>
          </a:xfrm>
          <a:prstGeom prst="line">
            <a:avLst/>
          </a:prstGeom>
          <a:noFill/>
          <a:ln w="9525" cap="flat" cmpd="sng" algn="ctr">
            <a:solidFill>
              <a:srgbClr val="6A2800"/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cxnSp>
        <p:nvCxnSpPr>
          <p:cNvPr id="52" name="Connecteur : en angle 51">
            <a:extLst>
              <a:ext uri="{FF2B5EF4-FFF2-40B4-BE49-F238E27FC236}">
                <a16:creationId xmlns:a16="http://schemas.microsoft.com/office/drawing/2014/main" id="{6D17FFE5-4F5C-4BCE-8782-E3B65CC5525D}"/>
              </a:ext>
            </a:extLst>
          </p:cNvPr>
          <p:cNvCxnSpPr>
            <a:cxnSpLocks/>
            <a:endCxn id="9" idx="2"/>
          </p:cNvCxnSpPr>
          <p:nvPr/>
        </p:nvCxnSpPr>
        <p:spPr bwMode="auto">
          <a:xfrm flipV="1">
            <a:off x="1459050" y="1748105"/>
            <a:ext cx="1416062" cy="1176170"/>
          </a:xfrm>
          <a:prstGeom prst="bentConnector2">
            <a:avLst/>
          </a:prstGeom>
          <a:noFill/>
          <a:ln w="9525" cap="flat" cmpd="sng" algn="ctr">
            <a:solidFill>
              <a:srgbClr val="6A2800"/>
            </a:solidFill>
            <a:prstDash val="solid"/>
            <a:round/>
            <a:headEnd type="oval" w="med" len="med"/>
            <a:tailEnd type="none"/>
          </a:ln>
          <a:effectLst/>
        </p:spPr>
      </p:cxnSp>
      <p:sp>
        <p:nvSpPr>
          <p:cNvPr id="66" name="Rectangle : coins arrondis 65">
            <a:extLst>
              <a:ext uri="{FF2B5EF4-FFF2-40B4-BE49-F238E27FC236}">
                <a16:creationId xmlns:a16="http://schemas.microsoft.com/office/drawing/2014/main" id="{B02A4605-226B-4E92-BD65-3FF6A830C88D}"/>
              </a:ext>
            </a:extLst>
          </p:cNvPr>
          <p:cNvSpPr/>
          <p:nvPr/>
        </p:nvSpPr>
        <p:spPr bwMode="auto">
          <a:xfrm>
            <a:off x="4264338" y="1275606"/>
            <a:ext cx="886240" cy="472499"/>
          </a:xfrm>
          <a:prstGeom prst="roundRect">
            <a:avLst/>
          </a:prstGeom>
          <a:noFill/>
          <a:ln w="9525" cap="flat" cmpd="sng" algn="ctr">
            <a:solidFill>
              <a:srgbClr val="6A28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cs typeface="Times New Roman" pitchFamily="18" charset="0"/>
              </a:rPr>
              <a:t>Proto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1200" dirty="0">
                <a:solidFill>
                  <a:srgbClr val="000000"/>
                </a:solidFill>
              </a:rPr>
              <a:t>adapter</a:t>
            </a:r>
            <a:endParaRPr kumimoji="0" lang="fr-FR" sz="1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</a:endParaRPr>
          </a:p>
        </p:txBody>
      </p:sp>
      <p:cxnSp>
        <p:nvCxnSpPr>
          <p:cNvPr id="69" name="Connecteur : en angle 68">
            <a:extLst>
              <a:ext uri="{FF2B5EF4-FFF2-40B4-BE49-F238E27FC236}">
                <a16:creationId xmlns:a16="http://schemas.microsoft.com/office/drawing/2014/main" id="{39ADEAC6-17F4-4B7F-BB1B-9437D551D7BF}"/>
              </a:ext>
            </a:extLst>
          </p:cNvPr>
          <p:cNvCxnSpPr>
            <a:cxnSpLocks/>
          </p:cNvCxnSpPr>
          <p:nvPr/>
        </p:nvCxnSpPr>
        <p:spPr bwMode="auto">
          <a:xfrm rot="10800000">
            <a:off x="4036352" y="1928360"/>
            <a:ext cx="513673" cy="426106"/>
          </a:xfrm>
          <a:prstGeom prst="bentConnector2">
            <a:avLst/>
          </a:prstGeom>
          <a:noFill/>
          <a:ln w="9525" cap="flat" cmpd="sng" algn="ctr">
            <a:solidFill>
              <a:srgbClr val="6A2800"/>
            </a:solidFill>
            <a:prstDash val="solid"/>
            <a:round/>
            <a:headEnd type="oval" w="med" len="med"/>
            <a:tailEnd type="none"/>
          </a:ln>
          <a:effectLst/>
        </p:spPr>
      </p:cxnSp>
      <p:cxnSp>
        <p:nvCxnSpPr>
          <p:cNvPr id="72" name="Connecteur : en angle 71">
            <a:extLst>
              <a:ext uri="{FF2B5EF4-FFF2-40B4-BE49-F238E27FC236}">
                <a16:creationId xmlns:a16="http://schemas.microsoft.com/office/drawing/2014/main" id="{8CD04444-3C76-4198-B151-24F23F2A6B99}"/>
              </a:ext>
            </a:extLst>
          </p:cNvPr>
          <p:cNvCxnSpPr>
            <a:cxnSpLocks/>
          </p:cNvCxnSpPr>
          <p:nvPr/>
        </p:nvCxnSpPr>
        <p:spPr bwMode="auto">
          <a:xfrm flipV="1">
            <a:off x="1468121" y="1929938"/>
            <a:ext cx="1961561" cy="1231378"/>
          </a:xfrm>
          <a:prstGeom prst="bentConnector2">
            <a:avLst/>
          </a:prstGeom>
          <a:noFill/>
          <a:ln w="9525" cap="flat" cmpd="sng" algn="ctr">
            <a:solidFill>
              <a:srgbClr val="6A2800"/>
            </a:solidFill>
            <a:prstDash val="solid"/>
            <a:round/>
            <a:headEnd type="oval" w="med" len="med"/>
            <a:tailEnd type="none"/>
          </a:ln>
          <a:effectLst/>
        </p:spPr>
      </p:cxnSp>
      <p:cxnSp>
        <p:nvCxnSpPr>
          <p:cNvPr id="78" name="Connecteur droit 77">
            <a:extLst>
              <a:ext uri="{FF2B5EF4-FFF2-40B4-BE49-F238E27FC236}">
                <a16:creationId xmlns:a16="http://schemas.microsoft.com/office/drawing/2014/main" id="{1DB239C9-0244-4499-9144-27D8450B73E3}"/>
              </a:ext>
            </a:extLst>
          </p:cNvPr>
          <p:cNvCxnSpPr>
            <a:cxnSpLocks/>
          </p:cNvCxnSpPr>
          <p:nvPr/>
        </p:nvCxnSpPr>
        <p:spPr bwMode="auto">
          <a:xfrm>
            <a:off x="3168578" y="1925226"/>
            <a:ext cx="546814" cy="0"/>
          </a:xfrm>
          <a:prstGeom prst="line">
            <a:avLst/>
          </a:prstGeom>
          <a:noFill/>
          <a:ln w="9525" cap="flat" cmpd="sng" algn="ctr">
            <a:solidFill>
              <a:srgbClr val="6A28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Connecteur droit 79">
            <a:extLst>
              <a:ext uri="{FF2B5EF4-FFF2-40B4-BE49-F238E27FC236}">
                <a16:creationId xmlns:a16="http://schemas.microsoft.com/office/drawing/2014/main" id="{76C2CE6B-91DE-4FC5-8E39-04E1769D9132}"/>
              </a:ext>
            </a:extLst>
          </p:cNvPr>
          <p:cNvCxnSpPr>
            <a:cxnSpLocks/>
          </p:cNvCxnSpPr>
          <p:nvPr/>
        </p:nvCxnSpPr>
        <p:spPr bwMode="auto">
          <a:xfrm>
            <a:off x="3859408" y="1925226"/>
            <a:ext cx="360040" cy="0"/>
          </a:xfrm>
          <a:prstGeom prst="line">
            <a:avLst/>
          </a:prstGeom>
          <a:noFill/>
          <a:ln w="9525" cap="flat" cmpd="sng" algn="ctr">
            <a:solidFill>
              <a:srgbClr val="6A28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Connecteur droit 81">
            <a:extLst>
              <a:ext uri="{FF2B5EF4-FFF2-40B4-BE49-F238E27FC236}">
                <a16:creationId xmlns:a16="http://schemas.microsoft.com/office/drawing/2014/main" id="{461D1DB5-B8ED-4704-A3BD-AE34E4D571D6}"/>
              </a:ext>
            </a:extLst>
          </p:cNvPr>
          <p:cNvCxnSpPr>
            <a:cxnSpLocks/>
          </p:cNvCxnSpPr>
          <p:nvPr/>
        </p:nvCxnSpPr>
        <p:spPr bwMode="auto">
          <a:xfrm>
            <a:off x="4841335" y="1752483"/>
            <a:ext cx="5954" cy="893192"/>
          </a:xfrm>
          <a:prstGeom prst="line">
            <a:avLst/>
          </a:prstGeom>
          <a:noFill/>
          <a:ln w="9525" cap="flat" cmpd="sng" algn="ctr">
            <a:solidFill>
              <a:srgbClr val="6A2800"/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4" name="ZoneTexte 83">
            <a:extLst>
              <a:ext uri="{FF2B5EF4-FFF2-40B4-BE49-F238E27FC236}">
                <a16:creationId xmlns:a16="http://schemas.microsoft.com/office/drawing/2014/main" id="{72FE0007-2DCC-4B78-A326-FE2914296FEF}"/>
              </a:ext>
            </a:extLst>
          </p:cNvPr>
          <p:cNvSpPr txBox="1"/>
          <p:nvPr/>
        </p:nvSpPr>
        <p:spPr>
          <a:xfrm>
            <a:off x="6148039" y="3082820"/>
            <a:ext cx="28670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800" dirty="0">
                <a:solidFill>
                  <a:schemeClr val="bg1">
                    <a:lumMod val="50000"/>
                  </a:schemeClr>
                </a:solidFill>
              </a:rPr>
              <a:t>*</a:t>
            </a:r>
            <a:r>
              <a:rPr lang="fr-FR" sz="800" dirty="0" err="1">
                <a:solidFill>
                  <a:schemeClr val="bg1">
                    <a:lumMod val="50000"/>
                  </a:schemeClr>
                </a:solidFill>
              </a:rPr>
              <a:t>Miklos</a:t>
            </a:r>
            <a:r>
              <a:rPr lang="fr-FR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800" dirty="0" err="1">
                <a:solidFill>
                  <a:schemeClr val="bg1">
                    <a:lumMod val="50000"/>
                  </a:schemeClr>
                </a:solidFill>
              </a:rPr>
              <a:t>Czeller</a:t>
            </a:r>
            <a:r>
              <a:rPr lang="fr-FR" sz="800" dirty="0">
                <a:solidFill>
                  <a:schemeClr val="bg1">
                    <a:lumMod val="50000"/>
                  </a:schemeClr>
                </a:solidFill>
              </a:rPr>
              <a:t>/Gabor Nagy</a:t>
            </a:r>
          </a:p>
        </p:txBody>
      </p:sp>
      <p:sp>
        <p:nvSpPr>
          <p:cNvPr id="85" name="Rectangle : coins arrondis 84">
            <a:extLst>
              <a:ext uri="{FF2B5EF4-FFF2-40B4-BE49-F238E27FC236}">
                <a16:creationId xmlns:a16="http://schemas.microsoft.com/office/drawing/2014/main" id="{77D42BEB-2879-4004-82F6-1D50CEF08950}"/>
              </a:ext>
            </a:extLst>
          </p:cNvPr>
          <p:cNvSpPr/>
          <p:nvPr/>
        </p:nvSpPr>
        <p:spPr bwMode="auto">
          <a:xfrm>
            <a:off x="6739742" y="1350888"/>
            <a:ext cx="1018019" cy="319676"/>
          </a:xfrm>
          <a:prstGeom prst="roundRect">
            <a:avLst/>
          </a:prstGeom>
          <a:noFill/>
          <a:ln w="9525" cap="flat" cmpd="sng" algn="ctr">
            <a:solidFill>
              <a:srgbClr val="6A28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cs typeface="Times New Roman" pitchFamily="18" charset="0"/>
              </a:rPr>
              <a:t>Protoboard</a:t>
            </a:r>
            <a:endParaRPr kumimoji="0" lang="fr-FR" sz="1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</a:endParaRPr>
          </a:p>
        </p:txBody>
      </p:sp>
      <p:cxnSp>
        <p:nvCxnSpPr>
          <p:cNvPr id="86" name="Connecteur droit 85">
            <a:extLst>
              <a:ext uri="{FF2B5EF4-FFF2-40B4-BE49-F238E27FC236}">
                <a16:creationId xmlns:a16="http://schemas.microsoft.com/office/drawing/2014/main" id="{A3F3ECDD-68DB-49AD-9FB1-0A86E8368EBC}"/>
              </a:ext>
            </a:extLst>
          </p:cNvPr>
          <p:cNvCxnSpPr>
            <a:cxnSpLocks/>
            <a:stCxn id="66" idx="3"/>
            <a:endCxn id="85" idx="1"/>
          </p:cNvCxnSpPr>
          <p:nvPr/>
        </p:nvCxnSpPr>
        <p:spPr bwMode="auto">
          <a:xfrm flipV="1">
            <a:off x="5150578" y="1510726"/>
            <a:ext cx="1589164" cy="1130"/>
          </a:xfrm>
          <a:prstGeom prst="line">
            <a:avLst/>
          </a:prstGeom>
          <a:noFill/>
          <a:ln w="9525" cap="flat" cmpd="sng" algn="ctr">
            <a:solidFill>
              <a:srgbClr val="6A28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0" name="ZoneTexte 89">
            <a:extLst>
              <a:ext uri="{FF2B5EF4-FFF2-40B4-BE49-F238E27FC236}">
                <a16:creationId xmlns:a16="http://schemas.microsoft.com/office/drawing/2014/main" id="{6D34F43C-D632-4BDE-8793-47E676CE73C0}"/>
              </a:ext>
            </a:extLst>
          </p:cNvPr>
          <p:cNvSpPr txBox="1"/>
          <p:nvPr/>
        </p:nvSpPr>
        <p:spPr>
          <a:xfrm>
            <a:off x="5546926" y="1317977"/>
            <a:ext cx="792173" cy="400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6A2800"/>
                </a:solidFill>
              </a:rPr>
              <a:t>HSEC8</a:t>
            </a:r>
          </a:p>
          <a:p>
            <a:r>
              <a:rPr lang="fr-FR" sz="1000" dirty="0">
                <a:solidFill>
                  <a:srgbClr val="6A2800"/>
                </a:solidFill>
              </a:rPr>
              <a:t>Edge </a:t>
            </a:r>
            <a:r>
              <a:rPr lang="fr-FR" sz="1000" dirty="0" err="1">
                <a:solidFill>
                  <a:srgbClr val="6A2800"/>
                </a:solidFill>
              </a:rPr>
              <a:t>card</a:t>
            </a:r>
            <a:endParaRPr lang="fr-FR" sz="1000" dirty="0">
              <a:solidFill>
                <a:srgbClr val="6A2800"/>
              </a:solidFill>
            </a:endParaRPr>
          </a:p>
        </p:txBody>
      </p:sp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7DEEEB4C-7BB2-40DC-8480-8C4E402CE7EB}"/>
              </a:ext>
            </a:extLst>
          </p:cNvPr>
          <p:cNvCxnSpPr>
            <a:cxnSpLocks/>
          </p:cNvCxnSpPr>
          <p:nvPr/>
        </p:nvCxnSpPr>
        <p:spPr bwMode="auto">
          <a:xfrm>
            <a:off x="5650138" y="1672250"/>
            <a:ext cx="588018" cy="0"/>
          </a:xfrm>
          <a:prstGeom prst="line">
            <a:avLst/>
          </a:prstGeom>
          <a:noFill/>
          <a:ln w="9525" cap="flat" cmpd="sng" algn="ctr">
            <a:solidFill>
              <a:srgbClr val="6A28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Connecteur : en angle 92">
            <a:extLst>
              <a:ext uri="{FF2B5EF4-FFF2-40B4-BE49-F238E27FC236}">
                <a16:creationId xmlns:a16="http://schemas.microsoft.com/office/drawing/2014/main" id="{8535DA99-0583-44B7-AADB-DD36D4A67BDD}"/>
              </a:ext>
            </a:extLst>
          </p:cNvPr>
          <p:cNvCxnSpPr>
            <a:cxnSpLocks/>
            <a:endCxn id="90" idx="2"/>
          </p:cNvCxnSpPr>
          <p:nvPr/>
        </p:nvCxnSpPr>
        <p:spPr bwMode="auto">
          <a:xfrm rot="5400000" flipH="1" flipV="1">
            <a:off x="4653071" y="2396534"/>
            <a:ext cx="2015911" cy="563973"/>
          </a:xfrm>
          <a:prstGeom prst="bentConnector3">
            <a:avLst>
              <a:gd name="adj1" fmla="val 21"/>
            </a:avLst>
          </a:prstGeom>
          <a:noFill/>
          <a:ln w="9525" cap="flat" cmpd="sng" algn="ctr">
            <a:solidFill>
              <a:srgbClr val="6A2800"/>
            </a:solidFill>
            <a:prstDash val="solid"/>
            <a:round/>
            <a:headEnd type="oval" w="med" len="med"/>
            <a:tailEnd type="none"/>
          </a:ln>
          <a:effectLst/>
        </p:spPr>
      </p:cxn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DB9287FA-E0AC-42A9-8686-BDFCD5F838EE}"/>
              </a:ext>
            </a:extLst>
          </p:cNvPr>
          <p:cNvCxnSpPr>
            <a:cxnSpLocks/>
          </p:cNvCxnSpPr>
          <p:nvPr/>
        </p:nvCxnSpPr>
        <p:spPr bwMode="auto">
          <a:xfrm>
            <a:off x="7508244" y="1676354"/>
            <a:ext cx="5954" cy="893192"/>
          </a:xfrm>
          <a:prstGeom prst="line">
            <a:avLst/>
          </a:prstGeom>
          <a:noFill/>
          <a:ln w="9525" cap="flat" cmpd="sng" algn="ctr">
            <a:solidFill>
              <a:srgbClr val="6A2800"/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cxnSp>
        <p:nvCxnSpPr>
          <p:cNvPr id="106" name="Connecteur : en angle 105">
            <a:extLst>
              <a:ext uri="{FF2B5EF4-FFF2-40B4-BE49-F238E27FC236}">
                <a16:creationId xmlns:a16="http://schemas.microsoft.com/office/drawing/2014/main" id="{C49B8E0C-A793-407E-B6CB-90B278A534BB}"/>
              </a:ext>
            </a:extLst>
          </p:cNvPr>
          <p:cNvCxnSpPr>
            <a:cxnSpLocks/>
          </p:cNvCxnSpPr>
          <p:nvPr/>
        </p:nvCxnSpPr>
        <p:spPr bwMode="auto">
          <a:xfrm rot="10800000">
            <a:off x="5935343" y="1769102"/>
            <a:ext cx="776173" cy="136583"/>
          </a:xfrm>
          <a:prstGeom prst="bentConnector3">
            <a:avLst>
              <a:gd name="adj1" fmla="val -178"/>
            </a:avLst>
          </a:prstGeom>
          <a:noFill/>
          <a:ln w="9525" cap="flat" cmpd="sng" algn="ctr">
            <a:solidFill>
              <a:srgbClr val="6A2800"/>
            </a:solidFill>
            <a:prstDash val="solid"/>
            <a:round/>
            <a:headEnd type="oval" w="med" len="med"/>
            <a:tailEnd type="none"/>
          </a:ln>
          <a:effectLst/>
        </p:spPr>
      </p:cxnSp>
      <p:cxnSp>
        <p:nvCxnSpPr>
          <p:cNvPr id="112" name="Connecteur droit 111">
            <a:extLst>
              <a:ext uri="{FF2B5EF4-FFF2-40B4-BE49-F238E27FC236}">
                <a16:creationId xmlns:a16="http://schemas.microsoft.com/office/drawing/2014/main" id="{61455C08-8B03-4249-8422-5AFA3F250BDD}"/>
              </a:ext>
            </a:extLst>
          </p:cNvPr>
          <p:cNvCxnSpPr>
            <a:cxnSpLocks/>
            <a:endCxn id="114" idx="3"/>
          </p:cNvCxnSpPr>
          <p:nvPr/>
        </p:nvCxnSpPr>
        <p:spPr bwMode="auto">
          <a:xfrm flipV="1">
            <a:off x="7757761" y="1518177"/>
            <a:ext cx="856744" cy="1130"/>
          </a:xfrm>
          <a:prstGeom prst="line">
            <a:avLst/>
          </a:prstGeom>
          <a:noFill/>
          <a:ln w="9525" cap="flat" cmpd="sng" algn="ctr">
            <a:solidFill>
              <a:srgbClr val="6A28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14" name="ZoneTexte 113">
            <a:extLst>
              <a:ext uri="{FF2B5EF4-FFF2-40B4-BE49-F238E27FC236}">
                <a16:creationId xmlns:a16="http://schemas.microsoft.com/office/drawing/2014/main" id="{7FFDF113-1454-46E0-9B73-E49AA8E9542C}"/>
              </a:ext>
            </a:extLst>
          </p:cNvPr>
          <p:cNvSpPr txBox="1"/>
          <p:nvPr/>
        </p:nvSpPr>
        <p:spPr>
          <a:xfrm>
            <a:off x="7822332" y="1318122"/>
            <a:ext cx="7921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000" dirty="0">
                <a:solidFill>
                  <a:srgbClr val="6A2800"/>
                </a:solidFill>
              </a:rPr>
              <a:t>LPC FMC</a:t>
            </a:r>
          </a:p>
          <a:p>
            <a:pPr algn="l"/>
            <a:r>
              <a:rPr lang="fr-FR" sz="1000" dirty="0">
                <a:solidFill>
                  <a:srgbClr val="6A2800"/>
                </a:solidFill>
              </a:rPr>
              <a:t>KCU105</a:t>
            </a:r>
          </a:p>
        </p:txBody>
      </p:sp>
      <p:sp>
        <p:nvSpPr>
          <p:cNvPr id="117" name="Espace réservé du contenu 2">
            <a:extLst>
              <a:ext uri="{FF2B5EF4-FFF2-40B4-BE49-F238E27FC236}">
                <a16:creationId xmlns:a16="http://schemas.microsoft.com/office/drawing/2014/main" id="{A509B376-00C9-4D04-AB46-5CACF2DF1769}"/>
              </a:ext>
            </a:extLst>
          </p:cNvPr>
          <p:cNvSpPr txBox="1">
            <a:spLocks/>
          </p:cNvSpPr>
          <p:nvPr/>
        </p:nvSpPr>
        <p:spPr bwMode="auto">
          <a:xfrm>
            <a:off x="685799" y="843477"/>
            <a:ext cx="4313651" cy="370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sz="14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9"/>
              </a:buBlip>
              <a:defRPr sz="12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0"/>
              </a:buBlip>
              <a:defRPr sz="12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 sz="12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9pPr>
          </a:lstStyle>
          <a:p>
            <a:r>
              <a:rPr lang="fr-FR" sz="1600" kern="0" dirty="0"/>
              <a:t>Chaine de mesure, une matrice </a:t>
            </a:r>
            <a:r>
              <a:rPr lang="fr-FR" sz="1600" kern="0" dirty="0" err="1"/>
              <a:t>SiPMs</a:t>
            </a:r>
            <a:r>
              <a:rPr lang="fr-FR" sz="1600" kern="0" dirty="0"/>
              <a:t>:</a:t>
            </a:r>
            <a:endParaRPr lang="fr-FR" kern="0" dirty="0"/>
          </a:p>
        </p:txBody>
      </p:sp>
      <p:sp>
        <p:nvSpPr>
          <p:cNvPr id="148" name="ZoneTexte 147">
            <a:extLst>
              <a:ext uri="{FF2B5EF4-FFF2-40B4-BE49-F238E27FC236}">
                <a16:creationId xmlns:a16="http://schemas.microsoft.com/office/drawing/2014/main" id="{FBE32478-7809-4E63-9F11-2B876D05ECC5}"/>
              </a:ext>
            </a:extLst>
          </p:cNvPr>
          <p:cNvSpPr txBox="1"/>
          <p:nvPr/>
        </p:nvSpPr>
        <p:spPr>
          <a:xfrm>
            <a:off x="3251733" y="1309285"/>
            <a:ext cx="9803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dirty="0">
                <a:solidFill>
                  <a:srgbClr val="6A2800"/>
                </a:solidFill>
              </a:rPr>
              <a:t>micro coax.</a:t>
            </a:r>
          </a:p>
        </p:txBody>
      </p:sp>
      <p:sp>
        <p:nvSpPr>
          <p:cNvPr id="149" name="ZoneTexte 148">
            <a:extLst>
              <a:ext uri="{FF2B5EF4-FFF2-40B4-BE49-F238E27FC236}">
                <a16:creationId xmlns:a16="http://schemas.microsoft.com/office/drawing/2014/main" id="{24169F92-C540-4A7D-B3B5-153C86FAADE2}"/>
              </a:ext>
            </a:extLst>
          </p:cNvPr>
          <p:cNvSpPr txBox="1"/>
          <p:nvPr/>
        </p:nvSpPr>
        <p:spPr>
          <a:xfrm>
            <a:off x="7330444" y="3210425"/>
            <a:ext cx="983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err="1">
                <a:solidFill>
                  <a:srgbClr val="008000"/>
                </a:solidFill>
              </a:rPr>
              <a:t>Vbias</a:t>
            </a:r>
            <a:r>
              <a:rPr lang="fr-FR" sz="900" dirty="0">
                <a:solidFill>
                  <a:srgbClr val="008000"/>
                </a:solidFill>
              </a:rPr>
              <a:t> 42V</a:t>
            </a:r>
          </a:p>
          <a:p>
            <a:r>
              <a:rPr lang="fr-FR" sz="900" dirty="0">
                <a:solidFill>
                  <a:srgbClr val="008000"/>
                </a:solidFill>
              </a:rPr>
              <a:t>Alim. </a:t>
            </a:r>
            <a:r>
              <a:rPr lang="fr-FR" sz="900" dirty="0" err="1">
                <a:solidFill>
                  <a:srgbClr val="008000"/>
                </a:solidFill>
              </a:rPr>
              <a:t>Keithley</a:t>
            </a:r>
            <a:endParaRPr lang="fr-FR" sz="900" dirty="0">
              <a:solidFill>
                <a:srgbClr val="008000"/>
              </a:solidFill>
            </a:endParaRPr>
          </a:p>
        </p:txBody>
      </p:sp>
      <p:cxnSp>
        <p:nvCxnSpPr>
          <p:cNvPr id="150" name="Connecteur : en angle 149">
            <a:extLst>
              <a:ext uri="{FF2B5EF4-FFF2-40B4-BE49-F238E27FC236}">
                <a16:creationId xmlns:a16="http://schemas.microsoft.com/office/drawing/2014/main" id="{E9D28860-062A-4BDE-9FEA-123783F381E4}"/>
              </a:ext>
            </a:extLst>
          </p:cNvPr>
          <p:cNvCxnSpPr>
            <a:cxnSpLocks/>
            <a:stCxn id="36" idx="3"/>
            <a:endCxn id="149" idx="3"/>
          </p:cNvCxnSpPr>
          <p:nvPr/>
        </p:nvCxnSpPr>
        <p:spPr bwMode="auto">
          <a:xfrm flipH="1">
            <a:off x="8314219" y="2520160"/>
            <a:ext cx="708971" cy="874931"/>
          </a:xfrm>
          <a:prstGeom prst="bentConnector3">
            <a:avLst>
              <a:gd name="adj1" fmla="val -9852"/>
            </a:avLst>
          </a:prstGeom>
          <a:noFill/>
          <a:ln w="9525" cap="flat" cmpd="sng" algn="ctr">
            <a:solidFill>
              <a:srgbClr val="008000"/>
            </a:solidFill>
            <a:prstDash val="solid"/>
            <a:round/>
            <a:headEnd type="oval" w="med" len="med"/>
            <a:tailEnd type="none"/>
          </a:ln>
          <a:effectLst/>
        </p:spPr>
      </p:cxnSp>
      <p:cxnSp>
        <p:nvCxnSpPr>
          <p:cNvPr id="155" name="Connecteur : en angle 154">
            <a:extLst>
              <a:ext uri="{FF2B5EF4-FFF2-40B4-BE49-F238E27FC236}">
                <a16:creationId xmlns:a16="http://schemas.microsoft.com/office/drawing/2014/main" id="{B551D318-8EA9-4B5D-9DAB-2B2E23692C78}"/>
              </a:ext>
            </a:extLst>
          </p:cNvPr>
          <p:cNvCxnSpPr>
            <a:cxnSpLocks/>
            <a:stCxn id="36" idx="1"/>
            <a:endCxn id="149" idx="1"/>
          </p:cNvCxnSpPr>
          <p:nvPr/>
        </p:nvCxnSpPr>
        <p:spPr bwMode="auto">
          <a:xfrm rot="10800000" flipH="1" flipV="1">
            <a:off x="6228182" y="2520159"/>
            <a:ext cx="1102261" cy="874931"/>
          </a:xfrm>
          <a:prstGeom prst="bentConnector3">
            <a:avLst>
              <a:gd name="adj1" fmla="val -7201"/>
            </a:avLst>
          </a:prstGeom>
          <a:noFill/>
          <a:ln w="9525" cap="flat" cmpd="sng" algn="ctr">
            <a:solidFill>
              <a:srgbClr val="008000"/>
            </a:solidFill>
            <a:prstDash val="solid"/>
            <a:round/>
            <a:headEnd type="oval" w="med" len="med"/>
            <a:tailEnd type="none"/>
          </a:ln>
          <a:effectLst/>
        </p:spPr>
      </p:cxnSp>
      <p:sp>
        <p:nvSpPr>
          <p:cNvPr id="169" name="ZoneTexte 168">
            <a:extLst>
              <a:ext uri="{FF2B5EF4-FFF2-40B4-BE49-F238E27FC236}">
                <a16:creationId xmlns:a16="http://schemas.microsoft.com/office/drawing/2014/main" id="{5F040E77-D0FE-4FB9-8EEE-4BB181B846EF}"/>
              </a:ext>
            </a:extLst>
          </p:cNvPr>
          <p:cNvSpPr txBox="1"/>
          <p:nvPr/>
        </p:nvSpPr>
        <p:spPr>
          <a:xfrm>
            <a:off x="6225028" y="3546716"/>
            <a:ext cx="23074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000" dirty="0">
                <a:solidFill>
                  <a:srgbClr val="000000"/>
                </a:solidFill>
              </a:rPr>
              <a:t>Per </a:t>
            </a:r>
            <a:r>
              <a:rPr lang="fr-FR" sz="1000" dirty="0" err="1">
                <a:solidFill>
                  <a:srgbClr val="000000"/>
                </a:solidFill>
              </a:rPr>
              <a:t>side</a:t>
            </a:r>
            <a:r>
              <a:rPr lang="fr-FR" sz="1000" dirty="0">
                <a:solidFill>
                  <a:srgbClr val="000000"/>
                </a:solidFill>
              </a:rPr>
              <a:t>:</a:t>
            </a:r>
          </a:p>
          <a:p>
            <a:pPr algn="l"/>
            <a:r>
              <a:rPr lang="fr-FR" sz="1000" dirty="0">
                <a:solidFill>
                  <a:srgbClr val="000000"/>
                </a:solidFill>
              </a:rPr>
              <a:t> - H2GCROC</a:t>
            </a:r>
          </a:p>
          <a:p>
            <a:pPr algn="l"/>
            <a:r>
              <a:rPr lang="fr-FR" sz="1000" dirty="0">
                <a:solidFill>
                  <a:srgbClr val="000000"/>
                </a:solidFill>
              </a:rPr>
              <a:t> - 72 channels dispo, 64 utilisés</a:t>
            </a:r>
          </a:p>
          <a:p>
            <a:pPr algn="l"/>
            <a:r>
              <a:rPr lang="fr-FR" sz="1000" dirty="0">
                <a:solidFill>
                  <a:srgbClr val="000000"/>
                </a:solidFill>
              </a:rPr>
              <a:t> - 8 </a:t>
            </a:r>
            <a:r>
              <a:rPr lang="fr-FR" sz="1000" dirty="0" err="1">
                <a:solidFill>
                  <a:srgbClr val="000000"/>
                </a:solidFill>
              </a:rPr>
              <a:t>Vbias</a:t>
            </a:r>
            <a:r>
              <a:rPr lang="fr-FR" sz="1000" dirty="0">
                <a:solidFill>
                  <a:srgbClr val="000000"/>
                </a:solidFill>
              </a:rPr>
              <a:t> </a:t>
            </a:r>
            <a:r>
              <a:rPr lang="fr-FR" sz="1000" dirty="0" err="1">
                <a:solidFill>
                  <a:srgbClr val="000000"/>
                </a:solidFill>
              </a:rPr>
              <a:t>connection</a:t>
            </a:r>
            <a:r>
              <a:rPr lang="fr-FR" sz="1000" dirty="0">
                <a:solidFill>
                  <a:srgbClr val="000000"/>
                </a:solidFill>
              </a:rPr>
              <a:t> avec filtre RC</a:t>
            </a:r>
          </a:p>
          <a:p>
            <a:pPr algn="l"/>
            <a:r>
              <a:rPr lang="fr-FR" sz="1000" dirty="0">
                <a:solidFill>
                  <a:srgbClr val="000000"/>
                </a:solidFill>
              </a:rPr>
              <a:t> - 2 diff. liens données, 1,28 Gb/s</a:t>
            </a:r>
          </a:p>
          <a:p>
            <a:pPr algn="l"/>
            <a:r>
              <a:rPr lang="fr-FR" sz="1000" dirty="0">
                <a:solidFill>
                  <a:srgbClr val="000000"/>
                </a:solidFill>
              </a:rPr>
              <a:t> - 4 diff. Lien trigger</a:t>
            </a:r>
          </a:p>
          <a:p>
            <a:pPr algn="l"/>
            <a:r>
              <a:rPr lang="fr-FR" sz="1000" dirty="0">
                <a:solidFill>
                  <a:srgbClr val="000000"/>
                </a:solidFill>
              </a:rPr>
              <a:t> - CLK, Fast Command (FCMD)</a:t>
            </a:r>
          </a:p>
          <a:p>
            <a:pPr algn="l"/>
            <a:r>
              <a:rPr lang="fr-FR" sz="1000" dirty="0">
                <a:solidFill>
                  <a:srgbClr val="000000"/>
                </a:solidFill>
              </a:rPr>
              <a:t> - I2C de config. commun</a:t>
            </a:r>
          </a:p>
          <a:p>
            <a:pPr algn="l"/>
            <a:endParaRPr lang="fr-FR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948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F36570-7D92-4241-811F-FE6C56E5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6A2800"/>
                </a:solidFill>
              </a:rPr>
              <a:t>Le prototype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CD5E319-D6A7-4F98-A3D4-49F2FB268B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663CC41-D3BC-451B-BF86-39C142268E2C}" type="slidenum">
              <a:rPr lang="en-US" noProof="0" smtClean="0">
                <a:solidFill>
                  <a:srgbClr val="6A2800"/>
                </a:solidFill>
              </a:rPr>
              <a:pPr>
                <a:defRPr/>
              </a:pPr>
              <a:t>8</a:t>
            </a:fld>
            <a:endParaRPr lang="en-US" noProof="0" dirty="0">
              <a:solidFill>
                <a:srgbClr val="6A2800"/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FDF8C38-0AF2-4F3F-9AAB-B0640B80DD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>
              <a:tabLst>
                <a:tab pos="5649913" algn="l"/>
              </a:tabLst>
              <a:defRPr/>
            </a:pPr>
            <a:r>
              <a:rPr lang="fr-FR" dirty="0">
                <a:solidFill>
                  <a:srgbClr val="6A2800"/>
                </a:solidFill>
              </a:rPr>
              <a:t>O. Le </a:t>
            </a:r>
            <a:r>
              <a:rPr lang="fr-FR" dirty="0" err="1">
                <a:solidFill>
                  <a:srgbClr val="6A2800"/>
                </a:solidFill>
              </a:rPr>
              <a:t>Dortz</a:t>
            </a:r>
            <a:r>
              <a:rPr lang="fr-FR" dirty="0">
                <a:solidFill>
                  <a:srgbClr val="6A2800"/>
                </a:solidFill>
              </a:rPr>
              <a:t> Y. Le Roux / LLR		3 Juillet 2025</a:t>
            </a:r>
            <a:endParaRPr lang="en-US" dirty="0">
              <a:solidFill>
                <a:srgbClr val="6A2800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287AED0-5F8B-4F0E-B2A0-D8F4F12C0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11" y="905488"/>
            <a:ext cx="5456393" cy="354208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59CE7AA-DC21-46EB-BB34-72C3271A8375}"/>
              </a:ext>
            </a:extLst>
          </p:cNvPr>
          <p:cNvSpPr txBox="1"/>
          <p:nvPr/>
        </p:nvSpPr>
        <p:spPr>
          <a:xfrm>
            <a:off x="5719947" y="915566"/>
            <a:ext cx="334785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dirty="0" err="1">
                <a:solidFill>
                  <a:srgbClr val="000000"/>
                </a:solidFill>
              </a:rPr>
              <a:t>Fanout</a:t>
            </a:r>
            <a:r>
              <a:rPr lang="fr-FR" sz="1200" dirty="0">
                <a:solidFill>
                  <a:srgbClr val="000000"/>
                </a:solidFill>
              </a:rPr>
              <a:t> horloge x2</a:t>
            </a:r>
          </a:p>
          <a:p>
            <a:pPr algn="l"/>
            <a:endParaRPr lang="fr-FR" sz="1200" dirty="0">
              <a:solidFill>
                <a:srgbClr val="000000"/>
              </a:solidFill>
            </a:endParaRPr>
          </a:p>
          <a:p>
            <a:pPr algn="l"/>
            <a:endParaRPr lang="fr-FR" sz="1200" dirty="0">
              <a:solidFill>
                <a:srgbClr val="000000"/>
              </a:solidFill>
            </a:endParaRPr>
          </a:p>
          <a:p>
            <a:pPr algn="l"/>
            <a:endParaRPr lang="fr-FR" sz="1200" dirty="0">
              <a:solidFill>
                <a:srgbClr val="000000"/>
              </a:solidFill>
            </a:endParaRPr>
          </a:p>
          <a:p>
            <a:pPr algn="l"/>
            <a:r>
              <a:rPr lang="fr-FR" sz="1200" dirty="0">
                <a:solidFill>
                  <a:srgbClr val="000000"/>
                </a:solidFill>
              </a:rPr>
              <a:t>KCU105 x4</a:t>
            </a:r>
          </a:p>
          <a:p>
            <a:pPr algn="l"/>
            <a:endParaRPr lang="fr-FR" sz="1200" dirty="0">
              <a:solidFill>
                <a:srgbClr val="000000"/>
              </a:solidFill>
            </a:endParaRPr>
          </a:p>
          <a:p>
            <a:pPr algn="l"/>
            <a:endParaRPr lang="fr-FR" sz="1200" dirty="0">
              <a:solidFill>
                <a:srgbClr val="000000"/>
              </a:solidFill>
            </a:endParaRPr>
          </a:p>
          <a:p>
            <a:pPr algn="l"/>
            <a:endParaRPr lang="fr-FR" sz="1200" dirty="0">
              <a:solidFill>
                <a:srgbClr val="000000"/>
              </a:solidFill>
            </a:endParaRPr>
          </a:p>
          <a:p>
            <a:pPr algn="l"/>
            <a:endParaRPr lang="fr-FR" sz="1200" dirty="0">
              <a:solidFill>
                <a:srgbClr val="000000"/>
              </a:solidFill>
            </a:endParaRPr>
          </a:p>
          <a:p>
            <a:pPr algn="l"/>
            <a:r>
              <a:rPr lang="fr-FR" sz="1200" dirty="0" err="1">
                <a:solidFill>
                  <a:srgbClr val="000000"/>
                </a:solidFill>
              </a:rPr>
              <a:t>Protoboard</a:t>
            </a:r>
            <a:r>
              <a:rPr lang="fr-FR" sz="1200" dirty="0">
                <a:solidFill>
                  <a:srgbClr val="000000"/>
                </a:solidFill>
              </a:rPr>
              <a:t> x4</a:t>
            </a:r>
          </a:p>
          <a:p>
            <a:pPr algn="l"/>
            <a:endParaRPr lang="fr-FR" sz="600" dirty="0">
              <a:solidFill>
                <a:srgbClr val="000000"/>
              </a:solidFill>
            </a:endParaRPr>
          </a:p>
          <a:p>
            <a:pPr algn="l"/>
            <a:r>
              <a:rPr lang="fr-FR" sz="1200" dirty="0">
                <a:solidFill>
                  <a:srgbClr val="000000"/>
                </a:solidFill>
              </a:rPr>
              <a:t>PCB </a:t>
            </a:r>
            <a:r>
              <a:rPr lang="fr-FR" sz="1200" dirty="0" err="1">
                <a:solidFill>
                  <a:srgbClr val="000000"/>
                </a:solidFill>
              </a:rPr>
              <a:t>SiPM</a:t>
            </a:r>
            <a:r>
              <a:rPr lang="fr-FR" sz="1200" dirty="0">
                <a:solidFill>
                  <a:srgbClr val="000000"/>
                </a:solidFill>
              </a:rPr>
              <a:t>/</a:t>
            </a:r>
            <a:r>
              <a:rPr lang="fr-FR" sz="1200" dirty="0" err="1">
                <a:solidFill>
                  <a:srgbClr val="000000"/>
                </a:solidFill>
              </a:rPr>
              <a:t>Daughters</a:t>
            </a:r>
            <a:r>
              <a:rPr lang="fr-FR" sz="1200" dirty="0">
                <a:solidFill>
                  <a:srgbClr val="000000"/>
                </a:solidFill>
              </a:rPr>
              <a:t>/</a:t>
            </a:r>
            <a:r>
              <a:rPr lang="fr-FR" sz="1200" dirty="0" err="1">
                <a:solidFill>
                  <a:srgbClr val="000000"/>
                </a:solidFill>
              </a:rPr>
              <a:t>Cables</a:t>
            </a:r>
            <a:r>
              <a:rPr lang="fr-FR" sz="1200" dirty="0">
                <a:solidFill>
                  <a:srgbClr val="000000"/>
                </a:solidFill>
              </a:rPr>
              <a:t> x25</a:t>
            </a:r>
          </a:p>
          <a:p>
            <a:pPr algn="l"/>
            <a:r>
              <a:rPr lang="fr-FR" sz="1200" dirty="0" err="1">
                <a:solidFill>
                  <a:srgbClr val="000000"/>
                </a:solidFill>
              </a:rPr>
              <a:t>Protoboard</a:t>
            </a:r>
            <a:r>
              <a:rPr lang="fr-FR" sz="1200" dirty="0">
                <a:solidFill>
                  <a:srgbClr val="000000"/>
                </a:solidFill>
              </a:rPr>
              <a:t> adapter x8</a:t>
            </a:r>
          </a:p>
          <a:p>
            <a:pPr algn="l"/>
            <a:endParaRPr lang="fr-FR" sz="1200" dirty="0">
              <a:solidFill>
                <a:srgbClr val="000000"/>
              </a:solidFill>
            </a:endParaRPr>
          </a:p>
          <a:p>
            <a:pPr algn="l"/>
            <a:endParaRPr lang="fr-FR" sz="1200" dirty="0">
              <a:solidFill>
                <a:srgbClr val="000000"/>
              </a:solidFill>
            </a:endParaRPr>
          </a:p>
          <a:p>
            <a:pPr algn="l"/>
            <a:r>
              <a:rPr lang="fr-FR" sz="1200" dirty="0" err="1">
                <a:solidFill>
                  <a:srgbClr val="000000"/>
                </a:solidFill>
              </a:rPr>
              <a:t>Firmware</a:t>
            </a:r>
            <a:r>
              <a:rPr lang="fr-FR" sz="1200" dirty="0">
                <a:solidFill>
                  <a:srgbClr val="000000"/>
                </a:solidFill>
              </a:rPr>
              <a:t>, ORNL (M. </a:t>
            </a:r>
            <a:r>
              <a:rPr lang="fr-FR" sz="1200" dirty="0" err="1">
                <a:solidFill>
                  <a:srgbClr val="000000"/>
                </a:solidFill>
              </a:rPr>
              <a:t>Czeller</a:t>
            </a:r>
            <a:r>
              <a:rPr lang="fr-FR" sz="1200" dirty="0">
                <a:solidFill>
                  <a:srgbClr val="000000"/>
                </a:solidFill>
              </a:rPr>
              <a:t>)</a:t>
            </a:r>
          </a:p>
          <a:p>
            <a:pPr algn="l"/>
            <a:r>
              <a:rPr lang="fr-FR" sz="1200" dirty="0">
                <a:solidFill>
                  <a:srgbClr val="000000"/>
                </a:solidFill>
              </a:rPr>
              <a:t>Software pilotage, ORNL (N. </a:t>
            </a:r>
            <a:r>
              <a:rPr lang="fr-FR" sz="1200" dirty="0" err="1">
                <a:solidFill>
                  <a:srgbClr val="000000"/>
                </a:solidFill>
              </a:rPr>
              <a:t>Novitzky</a:t>
            </a:r>
            <a:r>
              <a:rPr lang="fr-FR" sz="1200" dirty="0">
                <a:solidFill>
                  <a:srgbClr val="000000"/>
                </a:solidFill>
              </a:rPr>
              <a:t>) 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61FBF55C-1AED-4ECE-BAFC-AE5367DA6F0F}"/>
              </a:ext>
            </a:extLst>
          </p:cNvPr>
          <p:cNvCxnSpPr>
            <a:cxnSpLocks/>
          </p:cNvCxnSpPr>
          <p:nvPr/>
        </p:nvCxnSpPr>
        <p:spPr bwMode="auto">
          <a:xfrm>
            <a:off x="4572000" y="1066824"/>
            <a:ext cx="0" cy="424806"/>
          </a:xfrm>
          <a:prstGeom prst="line">
            <a:avLst/>
          </a:prstGeom>
          <a:noFill/>
          <a:ln w="15875" cap="flat" cmpd="sng" algn="ctr">
            <a:solidFill>
              <a:srgbClr val="6A2800"/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CAFFC5FB-EA8E-411E-8CAF-B94125EF7CF3}"/>
              </a:ext>
            </a:extLst>
          </p:cNvPr>
          <p:cNvCxnSpPr>
            <a:cxnSpLocks/>
          </p:cNvCxnSpPr>
          <p:nvPr/>
        </p:nvCxnSpPr>
        <p:spPr bwMode="auto">
          <a:xfrm flipH="1">
            <a:off x="2195736" y="1066824"/>
            <a:ext cx="3600400" cy="0"/>
          </a:xfrm>
          <a:prstGeom prst="line">
            <a:avLst/>
          </a:prstGeom>
          <a:noFill/>
          <a:ln w="15875" cap="flat" cmpd="sng" algn="ctr">
            <a:solidFill>
              <a:srgbClr val="6A2800"/>
            </a:solidFill>
            <a:prstDash val="solid"/>
            <a:round/>
            <a:headEnd type="triangle" w="med" len="med"/>
            <a:tailEnd type="oval" w="med" len="med"/>
          </a:ln>
          <a:effectLst/>
        </p:spPr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A1265F39-66D7-4566-B4A5-D9355B838C49}"/>
              </a:ext>
            </a:extLst>
          </p:cNvPr>
          <p:cNvCxnSpPr>
            <a:cxnSpLocks/>
          </p:cNvCxnSpPr>
          <p:nvPr/>
        </p:nvCxnSpPr>
        <p:spPr bwMode="auto">
          <a:xfrm flipH="1">
            <a:off x="2129604" y="1779662"/>
            <a:ext cx="3666532" cy="0"/>
          </a:xfrm>
          <a:prstGeom prst="line">
            <a:avLst/>
          </a:prstGeom>
          <a:noFill/>
          <a:ln w="15875" cap="flat" cmpd="sng" algn="ctr">
            <a:solidFill>
              <a:srgbClr val="6A2800"/>
            </a:solidFill>
            <a:prstDash val="solid"/>
            <a:round/>
            <a:headEnd type="triangle" w="med" len="med"/>
            <a:tailEnd type="oval" w="med" len="med"/>
          </a:ln>
          <a:effectLst/>
        </p:spPr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C9345EE0-B4FB-4C7E-9E14-B6CA2810D8BF}"/>
              </a:ext>
            </a:extLst>
          </p:cNvPr>
          <p:cNvCxnSpPr>
            <a:cxnSpLocks/>
          </p:cNvCxnSpPr>
          <p:nvPr/>
        </p:nvCxnSpPr>
        <p:spPr bwMode="auto">
          <a:xfrm>
            <a:off x="4499992" y="1775160"/>
            <a:ext cx="0" cy="648072"/>
          </a:xfrm>
          <a:prstGeom prst="line">
            <a:avLst/>
          </a:prstGeom>
          <a:noFill/>
          <a:ln w="15875" cap="flat" cmpd="sng" algn="ctr">
            <a:solidFill>
              <a:srgbClr val="6A2800"/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0EE22C60-0C89-4C74-B244-6DE478B9B8B6}"/>
              </a:ext>
            </a:extLst>
          </p:cNvPr>
          <p:cNvCxnSpPr>
            <a:cxnSpLocks/>
          </p:cNvCxnSpPr>
          <p:nvPr/>
        </p:nvCxnSpPr>
        <p:spPr bwMode="auto">
          <a:xfrm flipH="1">
            <a:off x="4283968" y="2715766"/>
            <a:ext cx="1512168" cy="0"/>
          </a:xfrm>
          <a:prstGeom prst="line">
            <a:avLst/>
          </a:prstGeom>
          <a:noFill/>
          <a:ln w="15875" cap="flat" cmpd="sng" algn="ctr">
            <a:solidFill>
              <a:srgbClr val="6A2800"/>
            </a:solidFill>
            <a:prstDash val="solid"/>
            <a:round/>
            <a:headEnd type="triangle" w="med" len="med"/>
            <a:tailEnd type="oval" w="med" len="med"/>
          </a:ln>
          <a:effectLst/>
        </p:spPr>
      </p:cxnSp>
      <p:sp>
        <p:nvSpPr>
          <p:cNvPr id="30" name="Parallélogramme 29">
            <a:extLst>
              <a:ext uri="{FF2B5EF4-FFF2-40B4-BE49-F238E27FC236}">
                <a16:creationId xmlns:a16="http://schemas.microsoft.com/office/drawing/2014/main" id="{E3F0BAE2-61CA-4172-863A-8B0EF501385C}"/>
              </a:ext>
            </a:extLst>
          </p:cNvPr>
          <p:cNvSpPr/>
          <p:nvPr/>
        </p:nvSpPr>
        <p:spPr bwMode="auto">
          <a:xfrm rot="5879875">
            <a:off x="1733398" y="2593195"/>
            <a:ext cx="683457" cy="487957"/>
          </a:xfrm>
          <a:prstGeom prst="parallelogram">
            <a:avLst>
              <a:gd name="adj" fmla="val 41087"/>
            </a:avLst>
          </a:prstGeom>
          <a:noFill/>
          <a:ln w="15875" cap="flat" cmpd="sng" algn="ctr">
            <a:solidFill>
              <a:srgbClr val="6A28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Times New Roman" pitchFamily="18" charset="0"/>
            </a:endParaRP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FEE3F396-B771-44BE-8E23-11D2345128F6}"/>
              </a:ext>
            </a:extLst>
          </p:cNvPr>
          <p:cNvCxnSpPr>
            <a:cxnSpLocks/>
            <a:endCxn id="30" idx="1"/>
          </p:cNvCxnSpPr>
          <p:nvPr/>
        </p:nvCxnSpPr>
        <p:spPr bwMode="auto">
          <a:xfrm flipH="1" flipV="1">
            <a:off x="2302784" y="2970388"/>
            <a:ext cx="3493352" cy="1"/>
          </a:xfrm>
          <a:prstGeom prst="line">
            <a:avLst/>
          </a:prstGeom>
          <a:noFill/>
          <a:ln w="15875" cap="flat" cmpd="sng" algn="ctr">
            <a:solidFill>
              <a:srgbClr val="6A28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DC51C033-FA4E-4E77-A14E-AD08C5E40D5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353887" y="3156783"/>
            <a:ext cx="1442249" cy="5041"/>
          </a:xfrm>
          <a:prstGeom prst="line">
            <a:avLst/>
          </a:prstGeom>
          <a:noFill/>
          <a:ln w="15875" cap="flat" cmpd="sng" algn="ctr">
            <a:solidFill>
              <a:srgbClr val="6A28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90782C83-6653-4F5B-BE6A-A500C8DB49FC}"/>
              </a:ext>
            </a:extLst>
          </p:cNvPr>
          <p:cNvCxnSpPr>
            <a:cxnSpLocks/>
          </p:cNvCxnSpPr>
          <p:nvPr/>
        </p:nvCxnSpPr>
        <p:spPr bwMode="auto">
          <a:xfrm flipH="1">
            <a:off x="3707904" y="3156783"/>
            <a:ext cx="648072" cy="495087"/>
          </a:xfrm>
          <a:prstGeom prst="line">
            <a:avLst/>
          </a:prstGeom>
          <a:noFill/>
          <a:ln w="15875" cap="flat" cmpd="sng" algn="ctr">
            <a:solidFill>
              <a:srgbClr val="6A2800"/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10064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2D9334C-B74B-4005-BBD3-A65DA43D56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663CC41-D3BC-451B-BF86-39C142268E2C}" type="slidenum">
              <a:rPr lang="en-US" noProof="0" smtClean="0">
                <a:solidFill>
                  <a:srgbClr val="6A2800"/>
                </a:solidFill>
              </a:rPr>
              <a:pPr>
                <a:defRPr/>
              </a:pPr>
              <a:t>9</a:t>
            </a:fld>
            <a:endParaRPr lang="en-US" noProof="0" dirty="0">
              <a:solidFill>
                <a:srgbClr val="6A2800"/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ADA73F-9EA1-4FE0-8E12-828D6899F0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>
              <a:tabLst>
                <a:tab pos="5649913" algn="l"/>
              </a:tabLst>
              <a:defRPr/>
            </a:pPr>
            <a:r>
              <a:rPr lang="fr-FR" dirty="0">
                <a:solidFill>
                  <a:srgbClr val="6A2800"/>
                </a:solidFill>
              </a:rPr>
              <a:t>O. Le </a:t>
            </a:r>
            <a:r>
              <a:rPr lang="fr-FR" dirty="0" err="1">
                <a:solidFill>
                  <a:srgbClr val="6A2800"/>
                </a:solidFill>
              </a:rPr>
              <a:t>Dortz</a:t>
            </a:r>
            <a:r>
              <a:rPr lang="fr-FR" dirty="0">
                <a:solidFill>
                  <a:srgbClr val="6A2800"/>
                </a:solidFill>
              </a:rPr>
              <a:t> Y. Le Roux / LLR		3 Juillet 2025</a:t>
            </a:r>
            <a:endParaRPr lang="en-US" dirty="0">
              <a:solidFill>
                <a:srgbClr val="6A2800"/>
              </a:solidFill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8B595043-97B7-464A-A0D5-5967C5583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14300"/>
            <a:ext cx="7772400" cy="400050"/>
          </a:xfrm>
        </p:spPr>
        <p:txBody>
          <a:bodyPr/>
          <a:lstStyle/>
          <a:p>
            <a:r>
              <a:rPr lang="fr-FR" dirty="0">
                <a:solidFill>
                  <a:srgbClr val="6A2800"/>
                </a:solidFill>
              </a:rPr>
              <a:t>Le prototype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ED87051-B6CD-4691-9D66-09BD88BDF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2405" y="793656"/>
            <a:ext cx="5255395" cy="2644165"/>
          </a:xfrm>
          <a:prstGeom prst="rect">
            <a:avLst/>
          </a:prstGeom>
          <a:ln w="9525">
            <a:solidFill>
              <a:srgbClr val="6A2800"/>
            </a:solidFill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72992ED-EC2D-4DD3-B219-55AA7D7A13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44" t="29285" r="45797" b="38517"/>
          <a:stretch/>
        </p:blipFill>
        <p:spPr>
          <a:xfrm rot="16200000">
            <a:off x="6054667" y="3186033"/>
            <a:ext cx="619302" cy="1424396"/>
          </a:xfrm>
          <a:prstGeom prst="rect">
            <a:avLst/>
          </a:prstGeom>
          <a:ln>
            <a:solidFill>
              <a:srgbClr val="6A2800"/>
            </a:solidFill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E5B6417-FE48-43BC-859B-455B073DEA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68" t="41711" r="27872" b="43072"/>
          <a:stretch/>
        </p:blipFill>
        <p:spPr>
          <a:xfrm>
            <a:off x="7643404" y="3588578"/>
            <a:ext cx="1424396" cy="619303"/>
          </a:xfrm>
          <a:prstGeom prst="rect">
            <a:avLst/>
          </a:prstGeom>
          <a:ln>
            <a:solidFill>
              <a:srgbClr val="6A2800"/>
            </a:solidFill>
          </a:ln>
        </p:spPr>
      </p:pic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8650659E-7FF4-4287-8097-6E99FF4CFC03}"/>
              </a:ext>
            </a:extLst>
          </p:cNvPr>
          <p:cNvCxnSpPr>
            <a:cxnSpLocks/>
          </p:cNvCxnSpPr>
          <p:nvPr/>
        </p:nvCxnSpPr>
        <p:spPr bwMode="auto">
          <a:xfrm flipH="1">
            <a:off x="5652120" y="3053351"/>
            <a:ext cx="576064" cy="526511"/>
          </a:xfrm>
          <a:prstGeom prst="line">
            <a:avLst/>
          </a:prstGeom>
          <a:noFill/>
          <a:ln w="9525" cap="flat" cmpd="sng" algn="ctr">
            <a:solidFill>
              <a:srgbClr val="6A28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7A1DE0F2-4C70-4769-9D20-96E8661B335C}"/>
              </a:ext>
            </a:extLst>
          </p:cNvPr>
          <p:cNvCxnSpPr>
            <a:cxnSpLocks/>
          </p:cNvCxnSpPr>
          <p:nvPr/>
        </p:nvCxnSpPr>
        <p:spPr bwMode="auto">
          <a:xfrm>
            <a:off x="6546734" y="3059760"/>
            <a:ext cx="529782" cy="520102"/>
          </a:xfrm>
          <a:prstGeom prst="line">
            <a:avLst/>
          </a:prstGeom>
          <a:noFill/>
          <a:ln w="9525" cap="flat" cmpd="sng" algn="ctr">
            <a:solidFill>
              <a:srgbClr val="6A28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5452671B-2736-4D7E-81E9-8871A324626D}"/>
              </a:ext>
            </a:extLst>
          </p:cNvPr>
          <p:cNvCxnSpPr>
            <a:cxnSpLocks/>
            <a:stCxn id="11" idx="2"/>
            <a:endCxn id="13" idx="1"/>
          </p:cNvCxnSpPr>
          <p:nvPr/>
        </p:nvCxnSpPr>
        <p:spPr bwMode="auto">
          <a:xfrm flipV="1">
            <a:off x="7076516" y="3898230"/>
            <a:ext cx="566888" cy="1"/>
          </a:xfrm>
          <a:prstGeom prst="line">
            <a:avLst/>
          </a:prstGeom>
          <a:noFill/>
          <a:ln w="9525" cap="flat" cmpd="sng" algn="ctr">
            <a:solidFill>
              <a:srgbClr val="6A28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id="{7E44DBA3-C7CD-40DF-953F-BBB1451801A9}"/>
              </a:ext>
            </a:extLst>
          </p:cNvPr>
          <p:cNvSpPr txBox="1">
            <a:spLocks/>
          </p:cNvSpPr>
          <p:nvPr/>
        </p:nvSpPr>
        <p:spPr bwMode="auto">
          <a:xfrm>
            <a:off x="685799" y="793656"/>
            <a:ext cx="3126605" cy="273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5"/>
              </a:buBlip>
              <a:defRPr sz="14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2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2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 sz="12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9pPr>
          </a:lstStyle>
          <a:p>
            <a:r>
              <a:rPr lang="fr-FR" sz="1600" kern="0" dirty="0"/>
              <a:t>Oscillation </a:t>
            </a:r>
            <a:r>
              <a:rPr lang="fr-FR" sz="1600" kern="0" dirty="0" err="1"/>
              <a:t>Vbias</a:t>
            </a:r>
            <a:r>
              <a:rPr lang="fr-FR" sz="1600" kern="0" dirty="0"/>
              <a:t>:</a:t>
            </a:r>
          </a:p>
          <a:p>
            <a:pPr marL="0" indent="0">
              <a:buNone/>
            </a:pPr>
            <a:r>
              <a:rPr lang="fr-FR" sz="1600" kern="0" dirty="0"/>
              <a:t>     </a:t>
            </a:r>
            <a:r>
              <a:rPr lang="fr-FR" kern="0" dirty="0"/>
              <a:t>Blindage HLCD non relié au GND</a:t>
            </a:r>
          </a:p>
          <a:p>
            <a:pPr marL="0" indent="0">
              <a:buNone/>
            </a:pPr>
            <a:r>
              <a:rPr lang="fr-FR" kern="0" dirty="0"/>
              <a:t>      </a:t>
            </a:r>
            <a:r>
              <a:rPr lang="fr-FR" kern="0" dirty="0">
                <a:sym typeface="Wingdings" panose="05000000000000000000" pitchFamily="2" charset="2"/>
              </a:rPr>
              <a:t> 30 mV pp</a:t>
            </a:r>
            <a:endParaRPr lang="fr-FR" kern="0" dirty="0"/>
          </a:p>
          <a:p>
            <a:pPr marL="457200" lvl="1" indent="0">
              <a:buFontTx/>
              <a:buNone/>
            </a:pPr>
            <a:endParaRPr lang="fr-FR" kern="0" dirty="0"/>
          </a:p>
          <a:p>
            <a:pPr marL="457200" lvl="1" indent="0">
              <a:buFontTx/>
              <a:buNone/>
            </a:pPr>
            <a:endParaRPr lang="fr-FR" kern="0" dirty="0"/>
          </a:p>
          <a:p>
            <a:pPr marL="457200" lvl="1" indent="0">
              <a:buFontTx/>
              <a:buNone/>
            </a:pPr>
            <a:endParaRPr lang="fr-FR" kern="0" dirty="0"/>
          </a:p>
          <a:p>
            <a:pPr marL="457200" lvl="1" indent="0">
              <a:buFontTx/>
              <a:buNone/>
            </a:pPr>
            <a:endParaRPr lang="fr-FR" kern="0" dirty="0"/>
          </a:p>
          <a:p>
            <a:pPr marL="457200" lvl="1" indent="0">
              <a:buFontTx/>
              <a:buNone/>
            </a:pPr>
            <a:endParaRPr lang="fr-FR" kern="0" dirty="0"/>
          </a:p>
          <a:p>
            <a:endParaRPr lang="fr-FR" kern="0" dirty="0"/>
          </a:p>
          <a:p>
            <a:pPr marL="0" indent="0">
              <a:buFontTx/>
              <a:buNone/>
            </a:pPr>
            <a:r>
              <a:rPr lang="fr-FR" kern="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713350559"/>
      </p:ext>
    </p:extLst>
  </p:cSld>
  <p:clrMapOvr>
    <a:masterClrMapping/>
  </p:clrMapOvr>
</p:sld>
</file>

<file path=ppt/theme/theme1.xml><?xml version="1.0" encoding="utf-8"?>
<a:theme xmlns:a="http://schemas.openxmlformats.org/drawingml/2006/main" name="Modèle par défaut">
  <a:themeElements>
    <a:clrScheme name="">
      <a:dk1>
        <a:srgbClr val="008080"/>
      </a:dk1>
      <a:lt1>
        <a:srgbClr val="FFFFFF"/>
      </a:lt1>
      <a:dk2>
        <a:srgbClr val="336699"/>
      </a:dk2>
      <a:lt2>
        <a:srgbClr val="808080"/>
      </a:lt2>
      <a:accent1>
        <a:srgbClr val="FF9900"/>
      </a:accent1>
      <a:accent2>
        <a:srgbClr val="3333CC"/>
      </a:accent2>
      <a:accent3>
        <a:srgbClr val="FFFFFF"/>
      </a:accent3>
      <a:accent4>
        <a:srgbClr val="006C6C"/>
      </a:accent4>
      <a:accent5>
        <a:srgbClr val="FFCAA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Arial Narrow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Times New Roman" pitchFamily="18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83373</TotalTime>
  <Words>1085</Words>
  <Application>Microsoft Office PowerPoint</Application>
  <PresentationFormat>Affichage à l'écran (16:9)</PresentationFormat>
  <Paragraphs>278</Paragraphs>
  <Slides>20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7" baseType="lpstr">
      <vt:lpstr>Arial</vt:lpstr>
      <vt:lpstr>Arial Narrow</vt:lpstr>
      <vt:lpstr>Calibri</vt:lpstr>
      <vt:lpstr>Tahoma</vt:lpstr>
      <vt:lpstr>Times New Roman</vt:lpstr>
      <vt:lpstr>Wingdings</vt:lpstr>
      <vt:lpstr>Modèle par défaut</vt:lpstr>
      <vt:lpstr>Electron-Proton/Ion Collider EIC </vt:lpstr>
      <vt:lpstr>Sommaire</vt:lpstr>
      <vt:lpstr>Contexte</vt:lpstr>
      <vt:lpstr>Contexte</vt:lpstr>
      <vt:lpstr>Contexte</vt:lpstr>
      <vt:lpstr>Le prototype</vt:lpstr>
      <vt:lpstr>Le prototype</vt:lpstr>
      <vt:lpstr>Le prototype</vt:lpstr>
      <vt:lpstr>Le prototype</vt:lpstr>
      <vt:lpstr>Le prototype</vt:lpstr>
      <vt:lpstr>Design électronique</vt:lpstr>
      <vt:lpstr>Design électronique</vt:lpstr>
      <vt:lpstr>Design électronique</vt:lpstr>
      <vt:lpstr>Design électronique</vt:lpstr>
      <vt:lpstr>Perspectives</vt:lpstr>
      <vt:lpstr>SPARE SLIDE</vt:lpstr>
      <vt:lpstr>EEEMCal plan</vt:lpstr>
      <vt:lpstr>EEEMCal plan pas trivial avec block 2x3 matrices</vt:lpstr>
      <vt:lpstr>EEEMCal plan alternative</vt:lpstr>
      <vt:lpstr>SiPM PCB V2: 2x3 matrices</vt:lpstr>
    </vt:vector>
  </TitlesOfParts>
  <Company>LAL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ledortz</dc:creator>
  <cp:lastModifiedBy>Yoann LE ROUX</cp:lastModifiedBy>
  <cp:revision>4986</cp:revision>
  <cp:lastPrinted>2020-05-23T12:46:29Z</cp:lastPrinted>
  <dcterms:created xsi:type="dcterms:W3CDTF">2003-03-13T13:24:34Z</dcterms:created>
  <dcterms:modified xsi:type="dcterms:W3CDTF">2025-07-03T06:54:21Z</dcterms:modified>
</cp:coreProperties>
</file>