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94" r:id="rId7"/>
    <p:sldId id="287" r:id="rId8"/>
    <p:sldId id="296" r:id="rId9"/>
    <p:sldId id="292" r:id="rId10"/>
    <p:sldId id="297" r:id="rId11"/>
    <p:sldId id="300" r:id="rId12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43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1B88F-75D8-436B-A60A-CA3D671DDA4B}" type="doc">
      <dgm:prSet loTypeId="urn:microsoft.com/office/officeart/2005/8/layout/hChevron3" loCatId="process" qsTypeId="urn:microsoft.com/office/officeart/2005/8/quickstyle/simple1" qsCatId="simple" csTypeId="urn:microsoft.com/office/officeart/2005/8/colors/colorful4" csCatId="colorful" phldr="1"/>
      <dgm:spPr/>
    </dgm:pt>
    <dgm:pt modelId="{C2797675-D7CC-4F2A-898E-877D5B11DF42}">
      <dgm:prSet phldrT="[Texte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solidFill>
                <a:prstClr val="black"/>
              </a:solidFill>
              <a:latin typeface="Bahnschrift" panose="020B0502040204020203" pitchFamily="34" charset="0"/>
              <a:ea typeface="+mn-ea"/>
              <a:cs typeface="+mn-cs"/>
            </a:rPr>
            <a:t>Pré-étude refroidissement détecteur</a:t>
          </a:r>
        </a:p>
      </dgm:t>
    </dgm:pt>
    <dgm:pt modelId="{083FD335-325D-4412-A7C5-454056FA5AAF}" type="parTrans" cxnId="{EE91F7A6-58C1-421D-BBF1-5FBF9E1F1DA6}">
      <dgm:prSet/>
      <dgm:spPr/>
      <dgm:t>
        <a:bodyPr/>
        <a:lstStyle/>
        <a:p>
          <a:endParaRPr lang="fr-FR"/>
        </a:p>
      </dgm:t>
    </dgm:pt>
    <dgm:pt modelId="{B087E59E-0DFC-463E-9E1A-85E54D8BE920}" type="sibTrans" cxnId="{EE91F7A6-58C1-421D-BBF1-5FBF9E1F1DA6}">
      <dgm:prSet/>
      <dgm:spPr/>
      <dgm:t>
        <a:bodyPr/>
        <a:lstStyle/>
        <a:p>
          <a:endParaRPr lang="fr-FR"/>
        </a:p>
      </dgm:t>
    </dgm:pt>
    <dgm:pt modelId="{F248ABFA-64A5-4020-9E82-58AFAB784BD4}">
      <dgm:prSet phldrT="[Texte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solidFill>
                <a:prstClr val="black"/>
              </a:solidFill>
              <a:latin typeface="Bahnschrift" panose="020B0502040204020203" pitchFamily="34" charset="0"/>
              <a:ea typeface="+mn-ea"/>
              <a:cs typeface="+mn-cs"/>
            </a:rPr>
            <a:t>Conception slab &amp; prototypage </a:t>
          </a:r>
          <a:r>
            <a:rPr lang="fr-FR" sz="1200" b="0" kern="1200" dirty="0" err="1">
              <a:solidFill>
                <a:prstClr val="black"/>
              </a:solidFill>
              <a:latin typeface="Bahnschrift" panose="020B0502040204020203" pitchFamily="34" charset="0"/>
              <a:ea typeface="+mn-ea"/>
              <a:cs typeface="+mn-cs"/>
            </a:rPr>
            <a:t>cooling</a:t>
          </a:r>
          <a:endParaRPr lang="fr-FR" sz="1200" b="0" kern="1200" dirty="0">
            <a:solidFill>
              <a:prstClr val="black"/>
            </a:solidFill>
            <a:latin typeface="Bahnschrift" panose="020B0502040204020203" pitchFamily="34" charset="0"/>
            <a:ea typeface="+mn-ea"/>
            <a:cs typeface="+mn-cs"/>
          </a:endParaRPr>
        </a:p>
      </dgm:t>
    </dgm:pt>
    <dgm:pt modelId="{4683CAE7-5BA7-4964-96E3-3E0154459DE5}" type="parTrans" cxnId="{73AACCE3-2DDC-4D61-8024-5A0854E73100}">
      <dgm:prSet/>
      <dgm:spPr/>
      <dgm:t>
        <a:bodyPr/>
        <a:lstStyle/>
        <a:p>
          <a:endParaRPr lang="fr-FR"/>
        </a:p>
      </dgm:t>
    </dgm:pt>
    <dgm:pt modelId="{8AE30F6B-EF27-46F2-8837-DF2E778ED4BA}" type="sibTrans" cxnId="{73AACCE3-2DDC-4D61-8024-5A0854E73100}">
      <dgm:prSet/>
      <dgm:spPr/>
      <dgm:t>
        <a:bodyPr/>
        <a:lstStyle/>
        <a:p>
          <a:endParaRPr lang="fr-FR"/>
        </a:p>
      </dgm:t>
    </dgm:pt>
    <dgm:pt modelId="{233AAA2E-01BB-417D-B80B-21053C8DCD35}">
      <dgm:prSet phldrT="[Texte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solidFill>
                <a:prstClr val="black"/>
              </a:solidFill>
              <a:latin typeface="Bahnschrift" panose="020B0502040204020203" pitchFamily="34" charset="0"/>
              <a:ea typeface="+mn-ea"/>
              <a:cs typeface="+mn-cs"/>
            </a:rPr>
            <a:t>Conception structure </a:t>
          </a:r>
        </a:p>
      </dgm:t>
    </dgm:pt>
    <dgm:pt modelId="{7211C8ED-71AD-492D-A135-D2B148B6220D}" type="parTrans" cxnId="{EFFE8F61-72EC-45F1-A22D-20390D784180}">
      <dgm:prSet/>
      <dgm:spPr/>
      <dgm:t>
        <a:bodyPr/>
        <a:lstStyle/>
        <a:p>
          <a:endParaRPr lang="fr-FR"/>
        </a:p>
      </dgm:t>
    </dgm:pt>
    <dgm:pt modelId="{E4E29BF7-908B-46DC-8910-DDFB02E7435F}" type="sibTrans" cxnId="{EFFE8F61-72EC-45F1-A22D-20390D784180}">
      <dgm:prSet/>
      <dgm:spPr/>
      <dgm:t>
        <a:bodyPr/>
        <a:lstStyle/>
        <a:p>
          <a:endParaRPr lang="fr-FR"/>
        </a:p>
      </dgm:t>
    </dgm:pt>
    <dgm:pt modelId="{71E67DB1-0BA0-448F-801E-3420E4F07FDC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solidFill>
                <a:prstClr val="black"/>
              </a:solidFill>
              <a:latin typeface="Bahnschrift" panose="020B0502040204020203" pitchFamily="34" charset="0"/>
              <a:ea typeface="+mn-ea"/>
              <a:cs typeface="+mn-cs"/>
            </a:rPr>
            <a:t>Prototypage module </a:t>
          </a:r>
        </a:p>
      </dgm:t>
    </dgm:pt>
    <dgm:pt modelId="{E63B9E70-7377-40F0-8258-3F09091D2980}" type="parTrans" cxnId="{7C50E553-92D5-4AF1-A0E5-EF1F86596B80}">
      <dgm:prSet/>
      <dgm:spPr/>
      <dgm:t>
        <a:bodyPr/>
        <a:lstStyle/>
        <a:p>
          <a:endParaRPr lang="fr-FR"/>
        </a:p>
      </dgm:t>
    </dgm:pt>
    <dgm:pt modelId="{F858EF66-D89B-4ECB-9A0E-FF439412B896}" type="sibTrans" cxnId="{7C50E553-92D5-4AF1-A0E5-EF1F86596B80}">
      <dgm:prSet/>
      <dgm:spPr/>
      <dgm:t>
        <a:bodyPr/>
        <a:lstStyle/>
        <a:p>
          <a:endParaRPr lang="fr-FR"/>
        </a:p>
      </dgm:t>
    </dgm:pt>
    <dgm:pt modelId="{C12C0EE7-C518-4FE7-9D87-4D29E8AC8079}" type="pres">
      <dgm:prSet presAssocID="{C041B88F-75D8-436B-A60A-CA3D671DDA4B}" presName="Name0" presStyleCnt="0">
        <dgm:presLayoutVars>
          <dgm:dir/>
          <dgm:resizeHandles val="exact"/>
        </dgm:presLayoutVars>
      </dgm:prSet>
      <dgm:spPr/>
    </dgm:pt>
    <dgm:pt modelId="{F6605CC9-642E-48A8-880C-2F6560F86904}" type="pres">
      <dgm:prSet presAssocID="{C2797675-D7CC-4F2A-898E-877D5B11DF42}" presName="parTxOnly" presStyleLbl="node1" presStyleIdx="0" presStyleCnt="4">
        <dgm:presLayoutVars>
          <dgm:bulletEnabled val="1"/>
        </dgm:presLayoutVars>
      </dgm:prSet>
      <dgm:spPr/>
    </dgm:pt>
    <dgm:pt modelId="{B0E2CF89-ABA1-4EDF-AB2A-B96A2CB38479}" type="pres">
      <dgm:prSet presAssocID="{B087E59E-0DFC-463E-9E1A-85E54D8BE920}" presName="parSpace" presStyleCnt="0"/>
      <dgm:spPr/>
    </dgm:pt>
    <dgm:pt modelId="{51F9B5D7-CE5F-4858-B834-978291668240}" type="pres">
      <dgm:prSet presAssocID="{F248ABFA-64A5-4020-9E82-58AFAB784BD4}" presName="parTxOnly" presStyleLbl="node1" presStyleIdx="1" presStyleCnt="4">
        <dgm:presLayoutVars>
          <dgm:bulletEnabled val="1"/>
        </dgm:presLayoutVars>
      </dgm:prSet>
      <dgm:spPr/>
    </dgm:pt>
    <dgm:pt modelId="{5B85381C-BD25-4D22-A6CB-5D0FD2AFAF0F}" type="pres">
      <dgm:prSet presAssocID="{8AE30F6B-EF27-46F2-8837-DF2E778ED4BA}" presName="parSpace" presStyleCnt="0"/>
      <dgm:spPr/>
    </dgm:pt>
    <dgm:pt modelId="{0922E746-BD0D-430D-AD90-9B543A6FC6A6}" type="pres">
      <dgm:prSet presAssocID="{233AAA2E-01BB-417D-B80B-21053C8DCD35}" presName="parTxOnly" presStyleLbl="node1" presStyleIdx="2" presStyleCnt="4">
        <dgm:presLayoutVars>
          <dgm:bulletEnabled val="1"/>
        </dgm:presLayoutVars>
      </dgm:prSet>
      <dgm:spPr/>
    </dgm:pt>
    <dgm:pt modelId="{764F0255-C792-4082-9FDA-C0E2660EA18D}" type="pres">
      <dgm:prSet presAssocID="{E4E29BF7-908B-46DC-8910-DDFB02E7435F}" presName="parSpace" presStyleCnt="0"/>
      <dgm:spPr/>
    </dgm:pt>
    <dgm:pt modelId="{AC0EAC77-AB65-48A3-BBA9-867026117231}" type="pres">
      <dgm:prSet presAssocID="{71E67DB1-0BA0-448F-801E-3420E4F07FDC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0264B1C-44C5-4856-83C8-1FF49A58746C}" type="presOf" srcId="{C041B88F-75D8-436B-A60A-CA3D671DDA4B}" destId="{C12C0EE7-C518-4FE7-9D87-4D29E8AC8079}" srcOrd="0" destOrd="0" presId="urn:microsoft.com/office/officeart/2005/8/layout/hChevron3"/>
    <dgm:cxn modelId="{8B405236-F85B-4BE4-B252-C61DED52FE17}" type="presOf" srcId="{F248ABFA-64A5-4020-9E82-58AFAB784BD4}" destId="{51F9B5D7-CE5F-4858-B834-978291668240}" srcOrd="0" destOrd="0" presId="urn:microsoft.com/office/officeart/2005/8/layout/hChevron3"/>
    <dgm:cxn modelId="{EFFE8F61-72EC-45F1-A22D-20390D784180}" srcId="{C041B88F-75D8-436B-A60A-CA3D671DDA4B}" destId="{233AAA2E-01BB-417D-B80B-21053C8DCD35}" srcOrd="2" destOrd="0" parTransId="{7211C8ED-71AD-492D-A135-D2B148B6220D}" sibTransId="{E4E29BF7-908B-46DC-8910-DDFB02E7435F}"/>
    <dgm:cxn modelId="{7C50E553-92D5-4AF1-A0E5-EF1F86596B80}" srcId="{C041B88F-75D8-436B-A60A-CA3D671DDA4B}" destId="{71E67DB1-0BA0-448F-801E-3420E4F07FDC}" srcOrd="3" destOrd="0" parTransId="{E63B9E70-7377-40F0-8258-3F09091D2980}" sibTransId="{F858EF66-D89B-4ECB-9A0E-FF439412B896}"/>
    <dgm:cxn modelId="{A48C7399-4808-4728-8E62-FD9BB0E9A879}" type="presOf" srcId="{233AAA2E-01BB-417D-B80B-21053C8DCD35}" destId="{0922E746-BD0D-430D-AD90-9B543A6FC6A6}" srcOrd="0" destOrd="0" presId="urn:microsoft.com/office/officeart/2005/8/layout/hChevron3"/>
    <dgm:cxn modelId="{EE91F7A6-58C1-421D-BBF1-5FBF9E1F1DA6}" srcId="{C041B88F-75D8-436B-A60A-CA3D671DDA4B}" destId="{C2797675-D7CC-4F2A-898E-877D5B11DF42}" srcOrd="0" destOrd="0" parTransId="{083FD335-325D-4412-A7C5-454056FA5AAF}" sibTransId="{B087E59E-0DFC-463E-9E1A-85E54D8BE920}"/>
    <dgm:cxn modelId="{82E5E9C9-D13F-4CBF-BA4C-CAFA67D8BFFE}" type="presOf" srcId="{C2797675-D7CC-4F2A-898E-877D5B11DF42}" destId="{F6605CC9-642E-48A8-880C-2F6560F86904}" srcOrd="0" destOrd="0" presId="urn:microsoft.com/office/officeart/2005/8/layout/hChevron3"/>
    <dgm:cxn modelId="{73AACCE3-2DDC-4D61-8024-5A0854E73100}" srcId="{C041B88F-75D8-436B-A60A-CA3D671DDA4B}" destId="{F248ABFA-64A5-4020-9E82-58AFAB784BD4}" srcOrd="1" destOrd="0" parTransId="{4683CAE7-5BA7-4964-96E3-3E0154459DE5}" sibTransId="{8AE30F6B-EF27-46F2-8837-DF2E778ED4BA}"/>
    <dgm:cxn modelId="{617DD1E4-F58B-479D-A59E-330D23D99563}" type="presOf" srcId="{71E67DB1-0BA0-448F-801E-3420E4F07FDC}" destId="{AC0EAC77-AB65-48A3-BBA9-867026117231}" srcOrd="0" destOrd="0" presId="urn:microsoft.com/office/officeart/2005/8/layout/hChevron3"/>
    <dgm:cxn modelId="{8DFA3B81-A4FD-4F04-ABA4-F723F90C7B3D}" type="presParOf" srcId="{C12C0EE7-C518-4FE7-9D87-4D29E8AC8079}" destId="{F6605CC9-642E-48A8-880C-2F6560F86904}" srcOrd="0" destOrd="0" presId="urn:microsoft.com/office/officeart/2005/8/layout/hChevron3"/>
    <dgm:cxn modelId="{8179CDF9-C7C5-4F5B-AE18-0AEC476ED4F4}" type="presParOf" srcId="{C12C0EE7-C518-4FE7-9D87-4D29E8AC8079}" destId="{B0E2CF89-ABA1-4EDF-AB2A-B96A2CB38479}" srcOrd="1" destOrd="0" presId="urn:microsoft.com/office/officeart/2005/8/layout/hChevron3"/>
    <dgm:cxn modelId="{C5933601-AD9A-46DD-BD8E-B6C56DDD08D7}" type="presParOf" srcId="{C12C0EE7-C518-4FE7-9D87-4D29E8AC8079}" destId="{51F9B5D7-CE5F-4858-B834-978291668240}" srcOrd="2" destOrd="0" presId="urn:microsoft.com/office/officeart/2005/8/layout/hChevron3"/>
    <dgm:cxn modelId="{DE6138DE-7CDC-4AFD-A92E-C1F0EB5300BF}" type="presParOf" srcId="{C12C0EE7-C518-4FE7-9D87-4D29E8AC8079}" destId="{5B85381C-BD25-4D22-A6CB-5D0FD2AFAF0F}" srcOrd="3" destOrd="0" presId="urn:microsoft.com/office/officeart/2005/8/layout/hChevron3"/>
    <dgm:cxn modelId="{CD73B907-A478-4C23-A5D3-81C091C7E7B8}" type="presParOf" srcId="{C12C0EE7-C518-4FE7-9D87-4D29E8AC8079}" destId="{0922E746-BD0D-430D-AD90-9B543A6FC6A6}" srcOrd="4" destOrd="0" presId="urn:microsoft.com/office/officeart/2005/8/layout/hChevron3"/>
    <dgm:cxn modelId="{9A9F85F7-B9A3-4D58-A7DE-BAF70E4C9A28}" type="presParOf" srcId="{C12C0EE7-C518-4FE7-9D87-4D29E8AC8079}" destId="{764F0255-C792-4082-9FDA-C0E2660EA18D}" srcOrd="5" destOrd="0" presId="urn:microsoft.com/office/officeart/2005/8/layout/hChevron3"/>
    <dgm:cxn modelId="{5A4C3451-EEAF-47A5-B546-D9D4A92135A0}" type="presParOf" srcId="{C12C0EE7-C518-4FE7-9D87-4D29E8AC8079}" destId="{AC0EAC77-AB65-48A3-BBA9-86702611723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05CC9-642E-48A8-880C-2F6560F86904}">
      <dsp:nvSpPr>
        <dsp:cNvPr id="0" name=""/>
        <dsp:cNvSpPr/>
      </dsp:nvSpPr>
      <dsp:spPr>
        <a:xfrm>
          <a:off x="2045" y="111634"/>
          <a:ext cx="2052028" cy="82081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solidFill>
                <a:prstClr val="black"/>
              </a:solidFill>
              <a:latin typeface="Bahnschrift" panose="020B0502040204020203" pitchFamily="34" charset="0"/>
              <a:ea typeface="+mn-ea"/>
              <a:cs typeface="+mn-cs"/>
            </a:rPr>
            <a:t>Pré-étude refroidissement détecteur</a:t>
          </a:r>
        </a:p>
      </dsp:txBody>
      <dsp:txXfrm>
        <a:off x="2045" y="111634"/>
        <a:ext cx="1846825" cy="820811"/>
      </dsp:txXfrm>
    </dsp:sp>
    <dsp:sp modelId="{51F9B5D7-CE5F-4858-B834-978291668240}">
      <dsp:nvSpPr>
        <dsp:cNvPr id="0" name=""/>
        <dsp:cNvSpPr/>
      </dsp:nvSpPr>
      <dsp:spPr>
        <a:xfrm>
          <a:off x="1643668" y="111634"/>
          <a:ext cx="2052028" cy="820811"/>
        </a:xfrm>
        <a:prstGeom prst="chevron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solidFill>
                <a:prstClr val="black"/>
              </a:solidFill>
              <a:latin typeface="Bahnschrift" panose="020B0502040204020203" pitchFamily="34" charset="0"/>
              <a:ea typeface="+mn-ea"/>
              <a:cs typeface="+mn-cs"/>
            </a:rPr>
            <a:t>Conception slab &amp; prototypage </a:t>
          </a:r>
          <a:r>
            <a:rPr lang="fr-FR" sz="1200" b="0" kern="1200" dirty="0" err="1">
              <a:solidFill>
                <a:prstClr val="black"/>
              </a:solidFill>
              <a:latin typeface="Bahnschrift" panose="020B0502040204020203" pitchFamily="34" charset="0"/>
              <a:ea typeface="+mn-ea"/>
              <a:cs typeface="+mn-cs"/>
            </a:rPr>
            <a:t>cooling</a:t>
          </a:r>
          <a:endParaRPr lang="fr-FR" sz="1200" b="0" kern="1200" dirty="0">
            <a:solidFill>
              <a:prstClr val="black"/>
            </a:solidFill>
            <a:latin typeface="Bahnschrift" panose="020B0502040204020203" pitchFamily="34" charset="0"/>
            <a:ea typeface="+mn-ea"/>
            <a:cs typeface="+mn-cs"/>
          </a:endParaRPr>
        </a:p>
      </dsp:txBody>
      <dsp:txXfrm>
        <a:off x="2054074" y="111634"/>
        <a:ext cx="1231217" cy="820811"/>
      </dsp:txXfrm>
    </dsp:sp>
    <dsp:sp modelId="{0922E746-BD0D-430D-AD90-9B543A6FC6A6}">
      <dsp:nvSpPr>
        <dsp:cNvPr id="0" name=""/>
        <dsp:cNvSpPr/>
      </dsp:nvSpPr>
      <dsp:spPr>
        <a:xfrm>
          <a:off x="3285291" y="111634"/>
          <a:ext cx="2052028" cy="820811"/>
        </a:xfrm>
        <a:prstGeom prst="chevron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solidFill>
                <a:prstClr val="black"/>
              </a:solidFill>
              <a:latin typeface="Bahnschrift" panose="020B0502040204020203" pitchFamily="34" charset="0"/>
              <a:ea typeface="+mn-ea"/>
              <a:cs typeface="+mn-cs"/>
            </a:rPr>
            <a:t>Conception structure </a:t>
          </a:r>
        </a:p>
      </dsp:txBody>
      <dsp:txXfrm>
        <a:off x="3695697" y="111634"/>
        <a:ext cx="1231217" cy="820811"/>
      </dsp:txXfrm>
    </dsp:sp>
    <dsp:sp modelId="{AC0EAC77-AB65-48A3-BBA9-867026117231}">
      <dsp:nvSpPr>
        <dsp:cNvPr id="0" name=""/>
        <dsp:cNvSpPr/>
      </dsp:nvSpPr>
      <dsp:spPr>
        <a:xfrm>
          <a:off x="4926914" y="111634"/>
          <a:ext cx="2052028" cy="820811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solidFill>
                <a:prstClr val="black"/>
              </a:solidFill>
              <a:latin typeface="Bahnschrift" panose="020B0502040204020203" pitchFamily="34" charset="0"/>
              <a:ea typeface="+mn-ea"/>
              <a:cs typeface="+mn-cs"/>
            </a:rPr>
            <a:t>Prototypage module </a:t>
          </a:r>
        </a:p>
      </dsp:txBody>
      <dsp:txXfrm>
        <a:off x="5337320" y="111634"/>
        <a:ext cx="1231217" cy="820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37F0311-12A3-4F1F-9BDE-53D27E87F8D9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9A67D0B-FFAD-4405-8AB9-731A8EE087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4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AD37C-96CA-439F-B181-D90E89768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F66C53-AB95-4D4A-9F94-4EF25160F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D2F153-EF79-4827-89E4-519F04B6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8CE535-9A8A-45B5-AD1A-E6640F1D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4D614-514A-4669-ADA6-C180961C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03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C6C13-766D-4828-92EF-178BAEB94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540341-E687-4B33-987F-45B280116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0E6535-ED12-4B22-8543-3E51C281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F6429-4592-4274-8730-9E834CAF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C1AA79-62D5-4A52-A235-7EB6816F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98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B388281-064B-44F6-917F-41B1B709D5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4245F6-1445-4A22-9033-41859FBF4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A75949-3353-4F18-A312-6166D5D7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828344-8E6F-40A6-A10E-63F350D0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6563F0-2E51-4E5B-B179-E494C6CB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66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2831C6-B240-43F8-B572-F5A38232F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1D01C6-E553-481F-BB43-9C9DB7590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C179EC-473C-47EF-906C-11D592859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13CE73-A7DD-49D2-B0CD-EAF50561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92724E-E6CF-4F20-8E5C-5D2D4FA5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71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539A8-AD40-4BEE-8A0A-377ABD3AD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1BD2A5-31AF-4604-B795-D4ADEFFD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46465C-1060-4F2F-87BB-FE478076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A9B901-D3AB-44F3-92B6-D7BBA96A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04C679-013D-46B5-9330-091601A6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8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07B051-ED46-4267-83C7-DD7D09FF2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60981C-8045-4BA9-9534-9285A3C99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CA04BB-4251-402E-9276-2097BF18F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9329C5-06F4-4D0C-A970-BD2696E73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48FF12-A4A2-4090-9430-94772BDB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AAF09B-7BDD-46EF-8A83-B8071A86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92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F61F2-B7BC-4493-8ACE-BEDF52223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A3528D-1136-4B20-A58B-3D77C1671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6F5879-47B6-4B2C-99E7-AF1178AC9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61622A-6C20-42B1-9936-6BAAA573D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5871C39-BE0B-4FC0-A303-A6390B2E5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1BC1C78-A0B4-4FE7-B01C-BC929108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A144D6-FB21-4ED5-8EB5-75E614D8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47A56A5-8340-4DD6-94F5-62FC70EB7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85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CD8A2A-81C0-4200-B52D-95112C18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E1593A-C759-49EF-BA8F-D0C2D3CA1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36434C-E979-4D00-9C7D-229DC7E5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183D8A-6DD2-4C16-B3EF-5A834F44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28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F8759D2-57A5-43BD-8B8A-7A31F8E1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5A0CF4-444C-4CCF-9BE6-2DECB85C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DF7179-6E39-4E6D-B666-2D649428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160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373D34-DD83-44BF-B9EA-7D6F1F6D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5BDB50-A9F8-423F-8234-3354E588D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AC9AB9-E21F-4D7A-9906-4AE438251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8162E4-3109-4F24-BE37-9EABC7AFB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F0347A-BBC8-4F6A-9399-01B4651A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67E4FF-C613-4E12-B292-485B567B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14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5B235B-006C-46E0-9439-5B63B844E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B87A4A-43FD-421F-9B54-C73A5C6C5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0D85F8-3237-4958-B190-C4262E739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3F9CF3-9557-4941-BA55-A99AFAC69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F293BF-5F60-4880-AFB1-A2A67EBB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DB6482-0A0B-4D83-9A30-254D95A62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49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85A8FE-3F36-4CE0-A3A2-1BCF781F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3F9B6-4AE5-4310-915F-21C157981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A9BE2F-386A-43CB-8C84-4036FEB21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03/07/2025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E24C02-7A18-4406-9EE5-6F488E54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Journée technique du LLR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9FC05D-4A81-4613-BECD-133466BC3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1662E-87A6-4743-9B6A-108F69DB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64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wissphotonics.net/libraries.files/Board-level_photonics1.pdf" TargetMode="External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D1B15-826A-4AAB-88E3-F3142BFD5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3" y="1618246"/>
            <a:ext cx="11135226" cy="3807995"/>
          </a:xfrm>
        </p:spPr>
        <p:txBody>
          <a:bodyPr>
            <a:norm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Journée des groupes techniques</a:t>
            </a:r>
            <a:b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FCC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e+e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SiW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-ECAL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F331B7-41C3-4751-B917-DEB5C5EE4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752" y="5474367"/>
            <a:ext cx="9144000" cy="1002559"/>
          </a:xfrm>
        </p:spPr>
        <p:txBody>
          <a:bodyPr/>
          <a:lstStyle/>
          <a:p>
            <a:r>
              <a:rPr lang="fr-FR" dirty="0"/>
              <a:t>03/07/2025 </a:t>
            </a:r>
          </a:p>
          <a:p>
            <a:r>
              <a:rPr lang="fr-FR" dirty="0"/>
              <a:t>Jérôme Nanni, François Joubert</a:t>
            </a:r>
          </a:p>
        </p:txBody>
      </p:sp>
      <p:pic>
        <p:nvPicPr>
          <p:cNvPr id="4" name="il_fi" descr="Afficher l'image d'origine">
            <a:extLst>
              <a:ext uri="{FF2B5EF4-FFF2-40B4-BE49-F238E27FC236}">
                <a16:creationId xmlns:a16="http://schemas.microsoft.com/office/drawing/2014/main" id="{F161AE60-D266-4978-BA3F-090393476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26" y="467265"/>
            <a:ext cx="1752253" cy="96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polywww.in2p3.fr/activites/physique/cms/tcc/fabrication/doc/logo/LLR_Logo.jpg">
            <a:extLst>
              <a:ext uri="{FF2B5EF4-FFF2-40B4-BE49-F238E27FC236}">
                <a16:creationId xmlns:a16="http://schemas.microsoft.com/office/drawing/2014/main" id="{FFB99FE9-261B-41A7-8E0E-E3D87C363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832" y="511810"/>
            <a:ext cx="2163445" cy="98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426879-379F-4558-8982-4ADE3B192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7" y="467265"/>
            <a:ext cx="2623645" cy="928176"/>
          </a:xfrm>
          <a:prstGeom prst="rect">
            <a:avLst/>
          </a:prstGeom>
        </p:spPr>
      </p:pic>
      <p:sp>
        <p:nvSpPr>
          <p:cNvPr id="7" name="Espace réservé de la date 5">
            <a:extLst>
              <a:ext uri="{FF2B5EF4-FFF2-40B4-BE49-F238E27FC236}">
                <a16:creationId xmlns:a16="http://schemas.microsoft.com/office/drawing/2014/main" id="{174194DF-1B33-44AF-9CC3-66752BD5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03/07/2025</a:t>
            </a:r>
          </a:p>
        </p:txBody>
      </p:sp>
      <p:sp>
        <p:nvSpPr>
          <p:cNvPr id="8" name="Espace réservé du pied de page 6">
            <a:extLst>
              <a:ext uri="{FF2B5EF4-FFF2-40B4-BE49-F238E27FC236}">
                <a16:creationId xmlns:a16="http://schemas.microsoft.com/office/drawing/2014/main" id="{7F9D2F58-A66F-40A8-8F7E-8B108EED8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Journée technique du LLR</a:t>
            </a:r>
          </a:p>
        </p:txBody>
      </p:sp>
      <p:sp>
        <p:nvSpPr>
          <p:cNvPr id="9" name="Espace réservé du numéro de diapositive 7">
            <a:extLst>
              <a:ext uri="{FF2B5EF4-FFF2-40B4-BE49-F238E27FC236}">
                <a16:creationId xmlns:a16="http://schemas.microsoft.com/office/drawing/2014/main" id="{E8C3E9FC-01EC-4222-8F0D-3CF8E36C0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111662E-87A6-4743-9B6A-108F69DBF26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862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EB3F7-EE2F-4890-8871-9CDB0511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101E1-52E2-475F-AEBF-88BD0BEEC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1837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2025: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Simulation et prédimensionnement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Conception plaque froide et faisabilité technique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2026: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900" dirty="0">
                <a:sym typeface="Wingdings" panose="05000000000000000000" pitchFamily="2" charset="2"/>
              </a:rPr>
              <a:t>Conception détaillé du slab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900" dirty="0">
                <a:sym typeface="Wingdings" panose="05000000000000000000" pitchFamily="2" charset="2"/>
              </a:rPr>
              <a:t>Réalisation d’un modèle thermique physique de slab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900" dirty="0">
                <a:sym typeface="Wingdings" panose="05000000000000000000" pitchFamily="2" charset="2"/>
              </a:rPr>
              <a:t>Recalage modèle numérique vs résultats d’essai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2027: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Focus sur la structure mécanique du module du calorimètre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Conception et réalisation prototype structure de module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2028: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Prototype de module 0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4F634F-1189-40C8-AD69-6C805DFE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03/07/2025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8BCF93-7546-436D-BFF2-C8D48ED7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technique LLR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34E5A1-23DF-4A0A-A886-09D98500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9C3E-3FA7-4B1F-BBAA-A0F4F1CA67EE}" type="slidenum">
              <a:rPr lang="fr-FR" smtClean="0"/>
              <a:t>10</a:t>
            </a:fld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B25297B-38C5-485D-A563-5739A6B0C472}"/>
              </a:ext>
            </a:extLst>
          </p:cNvPr>
          <p:cNvGrpSpPr/>
          <p:nvPr/>
        </p:nvGrpSpPr>
        <p:grpSpPr>
          <a:xfrm>
            <a:off x="4533232" y="361950"/>
            <a:ext cx="6980989" cy="1330325"/>
            <a:chOff x="3914942" y="-3167003"/>
            <a:chExt cx="8128000" cy="6904242"/>
          </a:xfrm>
        </p:grpSpPr>
        <p:graphicFrame>
          <p:nvGraphicFramePr>
            <p:cNvPr id="4" name="Diagramme 3">
              <a:extLst>
                <a:ext uri="{FF2B5EF4-FFF2-40B4-BE49-F238E27FC236}">
                  <a16:creationId xmlns:a16="http://schemas.microsoft.com/office/drawing/2014/main" id="{D9710FFF-9272-467E-8205-91300DE39BA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63205642"/>
                </p:ext>
              </p:extLst>
            </p:nvPr>
          </p:nvGraphicFramePr>
          <p:xfrm>
            <a:off x="3914942" y="-1681428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0EAE86-F55E-4FDE-AF97-840CFA5D87EF}"/>
                </a:ext>
              </a:extLst>
            </p:cNvPr>
            <p:cNvSpPr/>
            <p:nvPr/>
          </p:nvSpPr>
          <p:spPr>
            <a:xfrm>
              <a:off x="3914942" y="-3167003"/>
              <a:ext cx="1540703" cy="1916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>
                <a:lnSpc>
                  <a:spcPct val="100000"/>
                </a:lnSpc>
              </a:pPr>
              <a:r>
                <a:rPr lang="fr-FR" dirty="0">
                  <a:sym typeface="Wingdings" panose="05000000000000000000" pitchFamily="2" charset="2"/>
                </a:rPr>
                <a:t>2025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B310D8A6-4672-44D9-9EAA-D0206284A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7273" y="2359525"/>
            <a:ext cx="2843386" cy="57618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B69CD33-BA87-477F-8AE3-086CFC439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9697" y="5195756"/>
            <a:ext cx="1784030" cy="116589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D965812-2910-40E7-8B75-290F023C19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831" y="3598886"/>
            <a:ext cx="1558951" cy="84767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692B53-24B4-4EF7-BC17-B9B309433202}"/>
              </a:ext>
            </a:extLst>
          </p:cNvPr>
          <p:cNvSpPr/>
          <p:nvPr/>
        </p:nvSpPr>
        <p:spPr>
          <a:xfrm>
            <a:off x="6188831" y="361950"/>
            <a:ext cx="132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</a:pPr>
            <a:r>
              <a:rPr lang="fr-FR" dirty="0">
                <a:sym typeface="Wingdings" panose="05000000000000000000" pitchFamily="2" charset="2"/>
              </a:rPr>
              <a:t>2026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F54759-28B0-4E08-A63C-C4246A5938DF}"/>
              </a:ext>
            </a:extLst>
          </p:cNvPr>
          <p:cNvSpPr/>
          <p:nvPr/>
        </p:nvSpPr>
        <p:spPr>
          <a:xfrm>
            <a:off x="7844430" y="367464"/>
            <a:ext cx="1323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</a:pPr>
            <a:r>
              <a:rPr lang="fr-FR" dirty="0">
                <a:sym typeface="Wingdings" panose="05000000000000000000" pitchFamily="2" charset="2"/>
              </a:rPr>
              <a:t>2027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024963-8C44-4638-B563-3EF56DB3D71D}"/>
              </a:ext>
            </a:extLst>
          </p:cNvPr>
          <p:cNvSpPr/>
          <p:nvPr/>
        </p:nvSpPr>
        <p:spPr>
          <a:xfrm>
            <a:off x="9500028" y="361950"/>
            <a:ext cx="1655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</a:pPr>
            <a:r>
              <a:rPr lang="fr-FR" dirty="0">
                <a:sym typeface="Wingdings" panose="05000000000000000000" pitchFamily="2" charset="2"/>
              </a:rPr>
              <a:t>2028-2030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F55A123-2294-495B-8ECE-7D978BDAC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3863" y="5281767"/>
            <a:ext cx="1117971" cy="9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4F634F-1189-40C8-AD69-6C805DFE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03/07/2025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8BCF93-7546-436D-BFF2-C8D48ED7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technique LLR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34E5A1-23DF-4A0A-A886-09D98500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9C3E-3FA7-4B1F-BBAA-A0F4F1CA67EE}" type="slidenum">
              <a:rPr lang="fr-FR" smtClean="0"/>
              <a:t>11</a:t>
            </a:fld>
            <a:endParaRPr lang="fr-FR" dirty="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373519A5-A86A-4155-AE00-22F180F5A7C3}"/>
              </a:ext>
            </a:extLst>
          </p:cNvPr>
          <p:cNvSpPr txBox="1">
            <a:spLocks/>
          </p:cNvSpPr>
          <p:nvPr/>
        </p:nvSpPr>
        <p:spPr>
          <a:xfrm>
            <a:off x="553453" y="2664994"/>
            <a:ext cx="11135226" cy="1106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dirty="0">
                <a:latin typeface="Calibri" panose="020F0502020204030204" pitchFamily="34" charset="0"/>
                <a:cs typeface="Calibri" panose="020F0502020204030204" pitchFamily="34" charset="0"/>
              </a:rPr>
              <a:t>Merci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362737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DD1AE0-73CA-47A1-8A3D-A4F796A9E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Expérience FCC </a:t>
            </a:r>
            <a:r>
              <a:rPr lang="fr-FR" dirty="0" err="1"/>
              <a:t>e+e</a:t>
            </a:r>
            <a:r>
              <a:rPr lang="fr-FR" dirty="0"/>
              <a:t>-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931780-6C1F-49F6-8DF0-D693EF4BC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9526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Quelques chiffres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34 pays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147 institutions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100km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100TeV (x10 LHC)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2045 – </a:t>
            </a:r>
            <a:r>
              <a:rPr lang="fr-FR" dirty="0" err="1"/>
              <a:t>e+e</a:t>
            </a:r>
            <a:r>
              <a:rPr lang="fr-FR" dirty="0"/>
              <a:t>-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2070 - </a:t>
            </a:r>
            <a:r>
              <a:rPr lang="fr-FR" dirty="0" err="1"/>
              <a:t>hh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6BBB77-5226-420A-A25C-63E34796C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106" y="1354141"/>
            <a:ext cx="5892216" cy="26471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D1ECE7-E7C0-4512-8564-65686F9B4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68850"/>
            <a:ext cx="10877550" cy="1724025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72F5FFC-7CD2-480D-8B03-640E2A6E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03/07/2025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F0F1E4C-E751-48F1-AF21-7F497068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technique du LLR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64A091A-0180-462D-8080-19F3AA34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249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1B7A2-04D2-40DE-8EDB-386AEC28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229A59-1D9D-4936-B4AC-8DB6B652C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Produire un module 0 d’ici 2030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Evaluation de la puissance disponible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Evaluation de la dissipation active ou passive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 Simulation produite par Oscar et François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Etablir le cahier des charges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Etat des lieux des circuits intégrés existants ou à venir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Réfléchir à des architectures de carte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Echanger avec Hamamatsu pour des wafers</a:t>
            </a:r>
          </a:p>
          <a:p>
            <a:pPr lv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8860C0-D2F5-4C6A-8783-2F7555C92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8" b="25368"/>
          <a:stretch/>
        </p:blipFill>
        <p:spPr>
          <a:xfrm>
            <a:off x="9015980" y="3780213"/>
            <a:ext cx="1905000" cy="942474"/>
          </a:xfrm>
          <a:prstGeom prst="rect">
            <a:avLst/>
          </a:prstGeom>
        </p:spPr>
      </p:pic>
      <p:pic>
        <p:nvPicPr>
          <p:cNvPr id="1026" name="Picture 2" descr="The CALICE SiW ECAL Technological Prototype—Status and Outlook">
            <a:extLst>
              <a:ext uri="{FF2B5EF4-FFF2-40B4-BE49-F238E27FC236}">
                <a16:creationId xmlns:a16="http://schemas.microsoft.com/office/drawing/2014/main" id="{7B94BCD8-FF3D-4A3A-A30E-377B4178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28" y="365125"/>
            <a:ext cx="4837469" cy="1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96E5AE-8AA3-4B63-B750-DF1D9A59E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308" y="4874879"/>
            <a:ext cx="2277344" cy="1846596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A54BE5-056A-4087-A4C3-74072C55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5F846CB-1060-4F01-85E5-86898AEAD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E12539F-3C98-4E15-B56A-381CEB97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3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B54864F-D440-47EC-8A93-1F463C4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132" y="2670899"/>
            <a:ext cx="4723287" cy="95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DCFB1F-1AA2-40D9-A634-414AA70F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Electronique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1B3255-BFDB-4DA2-8EB3-9F3ED0411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Problématiques: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Longueur de 1,8m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Interconnexion entre carte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Configuration des N circuits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Gestion des alimentations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Gestion des données X*N @1.28Gbps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Encombrement en Z ~ 5mm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Collage des wafers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2037C7-1543-4C2B-B6DF-22C78075D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4" r="53216" b="30507"/>
          <a:stretch/>
        </p:blipFill>
        <p:spPr>
          <a:xfrm rot="5400000">
            <a:off x="4898905" y="1221196"/>
            <a:ext cx="3081589" cy="17445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8A2139-E13A-44D9-B835-C466F01BB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321" y="340394"/>
            <a:ext cx="4038600" cy="32575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1618A9-C5DD-4A13-8DE0-5AF2938069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877" r="35646"/>
          <a:stretch/>
        </p:blipFill>
        <p:spPr>
          <a:xfrm>
            <a:off x="1040176" y="5165431"/>
            <a:ext cx="1545374" cy="12509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23F441-A241-48CE-BBDE-2FD3E37E1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275" y="5529263"/>
            <a:ext cx="3219450" cy="647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FFAD1B-036F-44B3-A5E4-A9A0211F2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894" y="5395772"/>
            <a:ext cx="1744600" cy="11933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71D35E-D255-45FF-9C92-CE87857D7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927" y="5054307"/>
            <a:ext cx="2962275" cy="13620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CFC6925-F96D-4BDF-BFAD-8711B8AC8ACE}"/>
              </a:ext>
            </a:extLst>
          </p:cNvPr>
          <p:cNvSpPr txBox="1"/>
          <p:nvPr/>
        </p:nvSpPr>
        <p:spPr>
          <a:xfrm>
            <a:off x="5572477" y="5175877"/>
            <a:ext cx="321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8"/>
              </a:rPr>
              <a:t>Nouvelle techno: PCB optique: </a:t>
            </a:r>
            <a:endParaRPr lang="fr-FR" dirty="0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F18D0AE-ECC6-4284-A4D7-3F93DCCBB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03/07/2025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C10E660-FC24-4162-ACA0-547A0A63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technique du LLR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EF785703-A1D4-448F-9894-BB3ACE0D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662E-87A6-4743-9B6A-108F69DBF26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6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EB3F7-EE2F-4890-8871-9CDB0511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101E1-52E2-475F-AEBF-88BD0BEEC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2025: première réflexion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Sélection du CI (Integrated Circuit ) et de l’architecture de la carte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Choix de la DAQ – déjà existante pour démarrer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2026: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Premier design de carte avec N CI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 Compatible avec une carte d’évaluation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Test de différentes solutions pour les données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2027: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Test de différentes interconnexions entre cartes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Trouver des collaborateurs pour faire la DAQ (</a:t>
            </a:r>
            <a:r>
              <a:rPr lang="fr-FR" dirty="0" err="1"/>
              <a:t>IJClab</a:t>
            </a:r>
            <a:r>
              <a:rPr lang="fr-FR" dirty="0"/>
              <a:t> ?)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2028: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Démarrer le design de </a:t>
            </a:r>
            <a:r>
              <a:rPr lang="fr-FR" dirty="0" err="1"/>
              <a:t>pré-série</a:t>
            </a:r>
            <a:r>
              <a:rPr lang="fr-FR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 Inclure la mécanique pour l’intégration complète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4F634F-1189-40C8-AD69-6C805DFE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03/07/2025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8BCF93-7546-436D-BFF2-C8D48ED7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technique LLR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34E5A1-23DF-4A0A-A886-09D98500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9C3E-3FA7-4B1F-BBAA-A0F4F1CA67EE}" type="slidenum">
              <a:rPr lang="fr-FR" smtClean="0"/>
              <a:t>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1A8AD4E-F40C-47DC-8778-4A0153E8E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-130844"/>
            <a:ext cx="8071744" cy="16237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26B43E-F15A-4268-B6E5-E70692F4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894" y="3580781"/>
            <a:ext cx="2707106" cy="1571366"/>
          </a:xfrm>
          <a:prstGeom prst="rect">
            <a:avLst/>
          </a:prstGeom>
        </p:spPr>
      </p:pic>
      <p:pic>
        <p:nvPicPr>
          <p:cNvPr id="11" name="Picture 14" descr="5 800+ Teambuilding Stock Illustrations, graphiques vectoriels libre de  droits et Clip Art - iStock | Team building, Séminaire, Meeting">
            <a:extLst>
              <a:ext uri="{FF2B5EF4-FFF2-40B4-BE49-F238E27FC236}">
                <a16:creationId xmlns:a16="http://schemas.microsoft.com/office/drawing/2014/main" id="{F5396CCC-864C-4B19-A0FB-EACCABC36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8702" r="4455" b="10888"/>
          <a:stretch/>
        </p:blipFill>
        <p:spPr bwMode="auto">
          <a:xfrm>
            <a:off x="7269692" y="5241840"/>
            <a:ext cx="2386643" cy="147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C049BA-833D-4BCB-9BAC-75C1DE44E5AC}"/>
              </a:ext>
            </a:extLst>
          </p:cNvPr>
          <p:cNvSpPr txBox="1"/>
          <p:nvPr/>
        </p:nvSpPr>
        <p:spPr>
          <a:xfrm>
            <a:off x="9228222" y="5112073"/>
            <a:ext cx="3521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Xilinx</a:t>
            </a:r>
            <a:r>
              <a:rPr lang="fr-FR" sz="1400" dirty="0"/>
              <a:t> </a:t>
            </a:r>
            <a:r>
              <a:rPr lang="fr-FR" sz="1400" dirty="0" err="1"/>
              <a:t>Versal</a:t>
            </a:r>
            <a:r>
              <a:rPr lang="fr-FR" sz="1400" dirty="0"/>
              <a:t> Prime VMK180 ~ 10k€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06BBC82-17A9-4705-902A-0D06A8B2C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118" y="2641190"/>
            <a:ext cx="1865440" cy="187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3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657A7D4-A14B-49F5-A097-A8599C82AAB4}"/>
              </a:ext>
            </a:extLst>
          </p:cNvPr>
          <p:cNvSpPr txBox="1"/>
          <p:nvPr/>
        </p:nvSpPr>
        <p:spPr>
          <a:xfrm>
            <a:off x="-87883" y="1282820"/>
            <a:ext cx="5356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b="1" dirty="0"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</a:pPr>
            <a:endParaRPr lang="fr-FR" dirty="0"/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75912CF-0619-44BA-9D9A-8743914C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21" y="1086561"/>
            <a:ext cx="4549704" cy="24739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63315A-79D8-4719-96D3-99812960B946}"/>
              </a:ext>
            </a:extLst>
          </p:cNvPr>
          <p:cNvSpPr/>
          <p:nvPr/>
        </p:nvSpPr>
        <p:spPr>
          <a:xfrm>
            <a:off x="-146920" y="1754994"/>
            <a:ext cx="73988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Nouvelles contraintes de dissipation du détecteur sur FCC </a:t>
            </a:r>
            <a:r>
              <a:rPr lang="fr-FR" sz="1600" dirty="0">
                <a:sym typeface="Wingdings" panose="05000000000000000000" pitchFamily="2" charset="2"/>
              </a:rPr>
              <a:t>(≠ CALICE)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dirty="0">
                <a:sym typeface="Wingdings" panose="05000000000000000000" pitchFamily="2" charset="2"/>
              </a:rPr>
              <a:t>Conception d’une plaque froide en fonction de la chaleur à dissiper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dirty="0">
                <a:sym typeface="Wingdings" panose="05000000000000000000" pitchFamily="2" charset="2"/>
              </a:rPr>
              <a:t>Simulation thermique/fluidique sur </a:t>
            </a:r>
            <a:r>
              <a:rPr lang="fr-FR" dirty="0" err="1">
                <a:sym typeface="Wingdings" panose="05000000000000000000" pitchFamily="2" charset="2"/>
              </a:rPr>
              <a:t>Ansys</a:t>
            </a:r>
            <a:r>
              <a:rPr lang="fr-FR" dirty="0">
                <a:sym typeface="Wingdings" panose="05000000000000000000" pitchFamily="2" charset="2"/>
              </a:rPr>
              <a:t> Fluent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Objectifs :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>
                <a:sym typeface="Wingdings" panose="05000000000000000000" pitchFamily="2" charset="2"/>
              </a:rPr>
              <a:t>Pré-étude des dimensions des slabs </a:t>
            </a:r>
            <a:r>
              <a:rPr lang="fr-FR" sz="1400" dirty="0">
                <a:sym typeface="Wingdings" panose="05000000000000000000" pitchFamily="2" charset="2"/>
              </a:rPr>
              <a:t>(hypothèse 24 couche de slabs)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>
                <a:sym typeface="Wingdings" panose="05000000000000000000" pitchFamily="2" charset="2"/>
              </a:rPr>
              <a:t>Conception et réalisation d’un prototype courant 2026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>
                <a:sym typeface="Wingdings" panose="05000000000000000000" pitchFamily="2" charset="2"/>
              </a:rPr>
              <a:t>Résultats des essais de refroidissement comparable aux modèles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F4FBB48-F7FD-467D-A4E5-130E95031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21" y="3786319"/>
            <a:ext cx="4549704" cy="2473901"/>
          </a:xfrm>
          <a:prstGeom prst="rect">
            <a:avLst/>
          </a:prstGeom>
        </p:spPr>
      </p:pic>
      <p:sp>
        <p:nvSpPr>
          <p:cNvPr id="145" name="Titre 1">
            <a:extLst>
              <a:ext uri="{FF2B5EF4-FFF2-40B4-BE49-F238E27FC236}">
                <a16:creationId xmlns:a16="http://schemas.microsoft.com/office/drawing/2014/main" id="{399A768C-DE86-43B3-8F94-9F4C3031C897}"/>
              </a:ext>
            </a:extLst>
          </p:cNvPr>
          <p:cNvSpPr txBox="1">
            <a:spLocks/>
          </p:cNvSpPr>
          <p:nvPr/>
        </p:nvSpPr>
        <p:spPr>
          <a:xfrm>
            <a:off x="504929" y="46961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Etude mécanique sur </a:t>
            </a:r>
            <a:r>
              <a:rPr lang="fr-FR" sz="3600" dirty="0" err="1"/>
              <a:t>SiW</a:t>
            </a:r>
            <a:r>
              <a:rPr lang="fr-FR" sz="3600" dirty="0"/>
              <a:t>-ECAL  </a:t>
            </a:r>
          </a:p>
          <a:p>
            <a:r>
              <a:rPr lang="fr-FR" sz="2000" dirty="0"/>
              <a:t>Conception d’une plaque froide pour le slab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03B92F56-D4F3-4FDF-8ABF-98BFF916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03/07/2025</a:t>
            </a:r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4C365A3D-8E89-4C46-8A6D-D368DA91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Journée technique LLR</a:t>
            </a:r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BDAEA281-D46C-457B-B48E-AC58DC82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6C9C3E-3FA7-4B1F-BBAA-A0F4F1CA67EE}" type="slidenum">
              <a:rPr lang="fr-FR" smtClean="0"/>
              <a:t>6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05C5D35-FD8D-4834-A0E0-F86201400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204" y="4484665"/>
            <a:ext cx="4448791" cy="17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35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re 1">
            <a:extLst>
              <a:ext uri="{FF2B5EF4-FFF2-40B4-BE49-F238E27FC236}">
                <a16:creationId xmlns:a16="http://schemas.microsoft.com/office/drawing/2014/main" id="{BEEAAE6E-596A-489A-81C4-5B36D29789A9}"/>
              </a:ext>
            </a:extLst>
          </p:cNvPr>
          <p:cNvSpPr txBox="1">
            <a:spLocks/>
          </p:cNvSpPr>
          <p:nvPr/>
        </p:nvSpPr>
        <p:spPr>
          <a:xfrm>
            <a:off x="541637" y="45875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Etude du refroidissement actif</a:t>
            </a:r>
          </a:p>
          <a:p>
            <a:r>
              <a:rPr lang="fr-FR" sz="2000" dirty="0"/>
              <a:t>Modèle préliminaire CFD simplifié sur </a:t>
            </a:r>
            <a:r>
              <a:rPr lang="fr-FR" sz="2000" dirty="0" err="1"/>
              <a:t>Ansys</a:t>
            </a:r>
            <a:r>
              <a:rPr lang="fr-FR" sz="2000" dirty="0"/>
              <a:t> Fluent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57A7D4-A14B-49F5-A097-A8599C82AAB4}"/>
              </a:ext>
            </a:extLst>
          </p:cNvPr>
          <p:cNvSpPr txBox="1"/>
          <p:nvPr/>
        </p:nvSpPr>
        <p:spPr>
          <a:xfrm>
            <a:off x="-42995" y="1425849"/>
            <a:ext cx="65340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Données d’entrée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sz="1400" dirty="0">
                <a:sym typeface="Wingdings" panose="05000000000000000000" pitchFamily="2" charset="2"/>
              </a:rPr>
              <a:t>Puissance thermique d’un chip en continue : 1W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sz="1400" dirty="0">
                <a:sym typeface="Wingdings" panose="05000000000000000000" pitchFamily="2" charset="2"/>
              </a:rPr>
              <a:t>Température d’entrée du fluide : 15°C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sz="1400" dirty="0">
                <a:sym typeface="Wingdings" panose="05000000000000000000" pitchFamily="2" charset="2"/>
              </a:rPr>
              <a:t>Plaque en cuivre de 4mm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sz="1400" dirty="0">
                <a:sym typeface="Wingdings" panose="05000000000000000000" pitchFamily="2" charset="2"/>
              </a:rPr>
              <a:t>Tube 1/8’’ en inox 304 longueur 3000mm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sz="1400" dirty="0">
                <a:sym typeface="Wingdings" panose="05000000000000000000" pitchFamily="2" charset="2"/>
              </a:rPr>
              <a:t>Température d’entrée eau : 15°C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sz="1400" dirty="0">
                <a:sym typeface="Wingdings" panose="05000000000000000000" pitchFamily="2" charset="2"/>
              </a:rPr>
              <a:t>Débit eau = 0,2L/min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fr-FR" sz="1400" dirty="0"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Objectif : </a:t>
            </a:r>
            <a:r>
              <a:rPr lang="el-GR" sz="1400" dirty="0">
                <a:sym typeface="Wingdings" panose="05000000000000000000" pitchFamily="2" charset="2"/>
              </a:rPr>
              <a:t>Δ</a:t>
            </a:r>
            <a:r>
              <a:rPr lang="fr-FR" sz="1400" dirty="0">
                <a:sym typeface="Wingdings" panose="05000000000000000000" pitchFamily="2" charset="2"/>
              </a:rPr>
              <a:t>T Silicium &lt;  10°C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Maillage hexaédrique multizone sous Fluent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b="1" dirty="0"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</a:pPr>
            <a:endParaRPr lang="fr-FR" sz="1400" dirty="0"/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8B32F98-3B61-417F-A1C5-F3A426B2E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43" y="4204258"/>
            <a:ext cx="2451357" cy="14925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7ACB9C-804E-4151-99AA-B8DF9C8A5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64" y="4204258"/>
            <a:ext cx="2370198" cy="15109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8DB6B9-0A67-4686-9FCE-D142A27AC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37" y="5809057"/>
            <a:ext cx="5688346" cy="5472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D94B61-07A7-460A-83C8-42BA9AAE0A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970"/>
          <a:stretch/>
        </p:blipFill>
        <p:spPr>
          <a:xfrm>
            <a:off x="6780362" y="3678574"/>
            <a:ext cx="4367093" cy="17651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D05B7B-14FE-4742-98B7-2BAD06234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362" y="1575998"/>
            <a:ext cx="4367093" cy="1619566"/>
          </a:xfrm>
          <a:prstGeom prst="rect">
            <a:avLst/>
          </a:prstGeom>
        </p:spPr>
      </p:pic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A446339B-513B-4240-AD78-D95F3C91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03/07/2025</a:t>
            </a:r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DFC2F4DE-10B9-4B1A-A2EC-BD98CC19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Journée technique LLR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F53D9C5A-9D30-42F1-A4E7-FD8C528C8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6C9C3E-3FA7-4B1F-BBAA-A0F4F1CA67E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56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657A7D4-A14B-49F5-A097-A8599C82AAB4}"/>
              </a:ext>
            </a:extLst>
          </p:cNvPr>
          <p:cNvSpPr txBox="1"/>
          <p:nvPr/>
        </p:nvSpPr>
        <p:spPr>
          <a:xfrm>
            <a:off x="-87883" y="1282820"/>
            <a:ext cx="4918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b="1" dirty="0"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</a:pPr>
            <a:endParaRPr lang="fr-FR" dirty="0"/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3F93B4-9439-45C1-BA4F-C10285F03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70" y="3020843"/>
            <a:ext cx="8230482" cy="16574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14E1FA-706D-45A0-9DAB-02AC6B3C9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70" y="1141552"/>
            <a:ext cx="8129511" cy="17637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10BBBF-62DA-4A89-983A-3DE0CC2FD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70" y="4790063"/>
            <a:ext cx="8230482" cy="16626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DF989F-653E-4E94-A868-41B87B605B53}"/>
              </a:ext>
            </a:extLst>
          </p:cNvPr>
          <p:cNvSpPr/>
          <p:nvPr/>
        </p:nvSpPr>
        <p:spPr>
          <a:xfrm>
            <a:off x="8646652" y="1534916"/>
            <a:ext cx="25042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Débit = 0,2L/min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Δ</a:t>
            </a:r>
            <a:r>
              <a:rPr lang="fr-FR" dirty="0">
                <a:sym typeface="Wingdings" panose="05000000000000000000" pitchFamily="2" charset="2"/>
              </a:rPr>
              <a:t>P = 0,93 bar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Δ</a:t>
            </a:r>
            <a:r>
              <a:rPr lang="fr-FR" dirty="0">
                <a:sym typeface="Wingdings" panose="05000000000000000000" pitchFamily="2" charset="2"/>
              </a:rPr>
              <a:t>T Si = 6,6 °C</a:t>
            </a:r>
          </a:p>
          <a:p>
            <a:pPr lvl="1">
              <a:lnSpc>
                <a:spcPct val="100000"/>
              </a:lnSpc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8337B58-5BD7-48A1-9F89-119EABFD964D}"/>
              </a:ext>
            </a:extLst>
          </p:cNvPr>
          <p:cNvSpPr txBox="1"/>
          <p:nvPr/>
        </p:nvSpPr>
        <p:spPr>
          <a:xfrm>
            <a:off x="6567777" y="4790063"/>
            <a:ext cx="20709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Silicon </a:t>
            </a:r>
            <a:r>
              <a:rPr lang="fr-FR" dirty="0" err="1"/>
              <a:t>temperature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B246AE-8DE0-48B2-B9DE-B3779D7056F0}"/>
              </a:ext>
            </a:extLst>
          </p:cNvPr>
          <p:cNvSpPr txBox="1"/>
          <p:nvPr/>
        </p:nvSpPr>
        <p:spPr>
          <a:xfrm>
            <a:off x="6830170" y="3020843"/>
            <a:ext cx="18164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FEV </a:t>
            </a:r>
            <a:r>
              <a:rPr lang="fr-FR" dirty="0" err="1"/>
              <a:t>temperature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5BCA16-B4B0-46D7-9BB0-B3F7CD517252}"/>
              </a:ext>
            </a:extLst>
          </p:cNvPr>
          <p:cNvSpPr txBox="1"/>
          <p:nvPr/>
        </p:nvSpPr>
        <p:spPr>
          <a:xfrm>
            <a:off x="7043588" y="1142319"/>
            <a:ext cx="15020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Tube pressure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98855012-6190-4E05-ABF0-F9E2ACD6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334"/>
            <a:ext cx="2743200" cy="365125"/>
          </a:xfrm>
        </p:spPr>
        <p:txBody>
          <a:bodyPr/>
          <a:lstStyle/>
          <a:p>
            <a:r>
              <a:rPr lang="fr-FR" dirty="0"/>
              <a:t>03/07/2025</a:t>
            </a:r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7AF6D69E-2B79-4229-B32D-9013E6649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0334"/>
            <a:ext cx="4114800" cy="365125"/>
          </a:xfrm>
        </p:spPr>
        <p:txBody>
          <a:bodyPr/>
          <a:lstStyle/>
          <a:p>
            <a:r>
              <a:rPr lang="fr-FR" dirty="0"/>
              <a:t>Journée technique LLR</a:t>
            </a:r>
          </a:p>
        </p:txBody>
      </p:sp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2656A246-9AFF-40E6-BEE9-1707976E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6C9C3E-3FA7-4B1F-BBAA-A0F4F1CA67EE}" type="slidenum">
              <a:rPr lang="fr-FR" smtClean="0"/>
              <a:t>8</a:t>
            </a:fld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A3AF6F3D-78D6-44A6-90F9-BD115A57F75B}"/>
              </a:ext>
            </a:extLst>
          </p:cNvPr>
          <p:cNvSpPr txBox="1">
            <a:spLocks/>
          </p:cNvSpPr>
          <p:nvPr/>
        </p:nvSpPr>
        <p:spPr>
          <a:xfrm>
            <a:off x="541637" y="45875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Modèle CFD : Résultats préliminaires</a:t>
            </a:r>
          </a:p>
        </p:txBody>
      </p:sp>
    </p:spTree>
    <p:extLst>
      <p:ext uri="{BB962C8B-B14F-4D97-AF65-F5344CB8AC3E}">
        <p14:creationId xmlns:p14="http://schemas.microsoft.com/office/powerpoint/2010/main" val="1426575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85E847-80E2-442F-9111-7CC1E3E5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771" y="243580"/>
            <a:ext cx="3722934" cy="24329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8F1DFD-0E6F-4431-B1FA-53B3570F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25" y="3832554"/>
            <a:ext cx="2903555" cy="26171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C8C0AA-4BB0-48EB-A79B-EAB1ECB5B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127" y="4095863"/>
            <a:ext cx="2297435" cy="20708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5DED57-0F61-4CBA-94D2-2D1831221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010" y="4046880"/>
            <a:ext cx="2364426" cy="213122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104E2E0-059D-4E21-B6F3-93A062C4725F}"/>
              </a:ext>
            </a:extLst>
          </p:cNvPr>
          <p:cNvSpPr txBox="1">
            <a:spLocks/>
          </p:cNvSpPr>
          <p:nvPr/>
        </p:nvSpPr>
        <p:spPr>
          <a:xfrm>
            <a:off x="504929" y="46961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Etude mécanique sur </a:t>
            </a:r>
            <a:r>
              <a:rPr lang="fr-FR" sz="3600" dirty="0" err="1"/>
              <a:t>SiW</a:t>
            </a:r>
            <a:r>
              <a:rPr lang="fr-FR" sz="3600" dirty="0"/>
              <a:t>-ECAL : </a:t>
            </a:r>
          </a:p>
          <a:p>
            <a:r>
              <a:rPr lang="fr-FR" sz="2000" dirty="0"/>
              <a:t>Architecture Module et barrel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CBFD590-6439-4614-B228-785694A0764F}"/>
              </a:ext>
            </a:extLst>
          </p:cNvPr>
          <p:cNvCxnSpPr>
            <a:cxnSpLocks/>
          </p:cNvCxnSpPr>
          <p:nvPr/>
        </p:nvCxnSpPr>
        <p:spPr>
          <a:xfrm>
            <a:off x="9502612" y="3832556"/>
            <a:ext cx="193216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1237119-F2BB-45DD-B28A-68B82C5EB5F5}"/>
              </a:ext>
            </a:extLst>
          </p:cNvPr>
          <p:cNvCxnSpPr>
            <a:cxnSpLocks/>
          </p:cNvCxnSpPr>
          <p:nvPr/>
        </p:nvCxnSpPr>
        <p:spPr>
          <a:xfrm>
            <a:off x="9502612" y="3832556"/>
            <a:ext cx="0" cy="430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B38100-8C7F-47B2-B055-08672F109DC4}"/>
              </a:ext>
            </a:extLst>
          </p:cNvPr>
          <p:cNvCxnSpPr>
            <a:cxnSpLocks/>
          </p:cNvCxnSpPr>
          <p:nvPr/>
        </p:nvCxnSpPr>
        <p:spPr>
          <a:xfrm>
            <a:off x="11434775" y="3832556"/>
            <a:ext cx="0" cy="505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4024763-2F85-4AA0-A04C-6B19CFFDD0EB}"/>
              </a:ext>
            </a:extLst>
          </p:cNvPr>
          <p:cNvSpPr/>
          <p:nvPr/>
        </p:nvSpPr>
        <p:spPr>
          <a:xfrm>
            <a:off x="634997" y="1809074"/>
            <a:ext cx="934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dirty="0"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</a:pPr>
            <a:endParaRPr lang="fr-FR" dirty="0">
              <a:sym typeface="Wingdings" panose="05000000000000000000" pitchFamily="2" charset="2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AD09C91-C648-4CAA-8B42-CE4029AA9A9F}"/>
              </a:ext>
            </a:extLst>
          </p:cNvPr>
          <p:cNvCxnSpPr>
            <a:cxnSpLocks/>
          </p:cNvCxnSpPr>
          <p:nvPr/>
        </p:nvCxnSpPr>
        <p:spPr>
          <a:xfrm>
            <a:off x="6650060" y="4262843"/>
            <a:ext cx="0" cy="177070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5882443-4D66-434B-9375-0BC010B1ACC2}"/>
              </a:ext>
            </a:extLst>
          </p:cNvPr>
          <p:cNvCxnSpPr>
            <a:cxnSpLocks/>
          </p:cNvCxnSpPr>
          <p:nvPr/>
        </p:nvCxnSpPr>
        <p:spPr>
          <a:xfrm>
            <a:off x="6650060" y="4262843"/>
            <a:ext cx="13811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7E2EB61-2599-4B06-89E4-105168C27E13}"/>
              </a:ext>
            </a:extLst>
          </p:cNvPr>
          <p:cNvCxnSpPr>
            <a:cxnSpLocks/>
          </p:cNvCxnSpPr>
          <p:nvPr/>
        </p:nvCxnSpPr>
        <p:spPr>
          <a:xfrm>
            <a:off x="6622127" y="6033548"/>
            <a:ext cx="14767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47AC297-6AC7-4FCF-A40F-C324E72BC6BE}"/>
              </a:ext>
            </a:extLst>
          </p:cNvPr>
          <p:cNvSpPr/>
          <p:nvPr/>
        </p:nvSpPr>
        <p:spPr>
          <a:xfrm>
            <a:off x="9396556" y="3509389"/>
            <a:ext cx="1854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00000"/>
              </a:lnSpc>
            </a:pPr>
            <a:r>
              <a:rPr lang="fr-FR" dirty="0">
                <a:sym typeface="Wingdings" panose="05000000000000000000" pitchFamily="2" charset="2"/>
              </a:rPr>
              <a:t>L = 4600mm </a:t>
            </a:r>
          </a:p>
          <a:p>
            <a:pPr lvl="1">
              <a:lnSpc>
                <a:spcPct val="100000"/>
              </a:lnSpc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E5D87A-AA1B-4E29-9E86-040C672259A7}"/>
              </a:ext>
            </a:extLst>
          </p:cNvPr>
          <p:cNvSpPr/>
          <p:nvPr/>
        </p:nvSpPr>
        <p:spPr>
          <a:xfrm>
            <a:off x="4878407" y="4987587"/>
            <a:ext cx="1899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00000"/>
              </a:lnSpc>
            </a:pPr>
            <a:r>
              <a:rPr lang="fr-FR" dirty="0">
                <a:sym typeface="Wingdings" panose="05000000000000000000" pitchFamily="2" charset="2"/>
              </a:rPr>
              <a:t>D = 4295mm </a:t>
            </a:r>
          </a:p>
          <a:p>
            <a:pPr lvl="1">
              <a:lnSpc>
                <a:spcPct val="100000"/>
              </a:lnSpc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575B9E-66A7-4956-865F-91BA03875D70}"/>
              </a:ext>
            </a:extLst>
          </p:cNvPr>
          <p:cNvSpPr/>
          <p:nvPr/>
        </p:nvSpPr>
        <p:spPr>
          <a:xfrm>
            <a:off x="-93334" y="1809073"/>
            <a:ext cx="9010415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Pré-étude des dimensions du module (hypothèse 120 slabs par module)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Etude de faisabilité de l’encombrement pour les services / interfaces mécaniques</a:t>
            </a:r>
          </a:p>
          <a:p>
            <a:pPr lvl="1">
              <a:lnSpc>
                <a:spcPct val="100000"/>
              </a:lnSpc>
            </a:pP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Objectifs 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Estimation dimensions, bilan masse, coût matière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Prédimensionnement résistance mécanique structure et principe d’assemblage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Pré-étude de faisabilité du réseau de refroidissement et des interfaces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18" name="Espace réservé de la date 4">
            <a:extLst>
              <a:ext uri="{FF2B5EF4-FFF2-40B4-BE49-F238E27FC236}">
                <a16:creationId xmlns:a16="http://schemas.microsoft.com/office/drawing/2014/main" id="{1E2954F1-DA45-4CB9-BD1C-0DDDE4AC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03/07/2025</a:t>
            </a:r>
          </a:p>
        </p:txBody>
      </p:sp>
      <p:sp>
        <p:nvSpPr>
          <p:cNvPr id="19" name="Espace réservé du pied de page 5">
            <a:extLst>
              <a:ext uri="{FF2B5EF4-FFF2-40B4-BE49-F238E27FC236}">
                <a16:creationId xmlns:a16="http://schemas.microsoft.com/office/drawing/2014/main" id="{FE0320F8-7FE4-4FB2-B139-D82C6660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Journée technique LLR</a:t>
            </a:r>
          </a:p>
        </p:txBody>
      </p:sp>
      <p:sp>
        <p:nvSpPr>
          <p:cNvPr id="20" name="Espace réservé du numéro de diapositive 6">
            <a:extLst>
              <a:ext uri="{FF2B5EF4-FFF2-40B4-BE49-F238E27FC236}">
                <a16:creationId xmlns:a16="http://schemas.microsoft.com/office/drawing/2014/main" id="{CC266AB5-4A6F-4E05-B7BC-297906FB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6C9C3E-3FA7-4B1F-BBAA-A0F4F1CA67E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742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620</Words>
  <Application>Microsoft Office PowerPoint</Application>
  <PresentationFormat>Grand écran</PresentationFormat>
  <Paragraphs>151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Bahnschrift</vt:lpstr>
      <vt:lpstr>Calibri</vt:lpstr>
      <vt:lpstr>Calibri Light</vt:lpstr>
      <vt:lpstr>Courier New</vt:lpstr>
      <vt:lpstr>Wingdings</vt:lpstr>
      <vt:lpstr>Thème Office</vt:lpstr>
      <vt:lpstr>Journée des groupes techniques FCC e+e-  SiW-ECAL </vt:lpstr>
      <vt:lpstr>Expérience FCC e+e-</vt:lpstr>
      <vt:lpstr>Objectifs</vt:lpstr>
      <vt:lpstr>Electronique</vt:lpstr>
      <vt:lpstr>Planning</vt:lpstr>
      <vt:lpstr>Présentation PowerPoint</vt:lpstr>
      <vt:lpstr>Présentation PowerPoint</vt:lpstr>
      <vt:lpstr>Présentation PowerPoint</vt:lpstr>
      <vt:lpstr>Présentation PowerPoint</vt:lpstr>
      <vt:lpstr>Planning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e+e-</dc:title>
  <dc:creator>Jérôme NANNI</dc:creator>
  <cp:lastModifiedBy>François JOUBERT</cp:lastModifiedBy>
  <cp:revision>84</cp:revision>
  <cp:lastPrinted>2025-07-02T13:51:50Z</cp:lastPrinted>
  <dcterms:created xsi:type="dcterms:W3CDTF">2025-07-01T08:19:14Z</dcterms:created>
  <dcterms:modified xsi:type="dcterms:W3CDTF">2025-07-02T13:52:04Z</dcterms:modified>
</cp:coreProperties>
</file>