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B3F3D2-5509-4F67-8F80-FE6F37148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963" y="224009"/>
            <a:ext cx="8791575" cy="947069"/>
          </a:xfrm>
        </p:spPr>
        <p:txBody>
          <a:bodyPr>
            <a:normAutofit/>
          </a:bodyPr>
          <a:lstStyle/>
          <a:p>
            <a:r>
              <a:rPr lang="fr-FR" dirty="0"/>
              <a:t>Banc TEST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C01660-0963-465B-B812-CEC4CB21E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0269" y="1664363"/>
            <a:ext cx="7539793" cy="418298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sz="2800" cap="none" dirty="0">
                <a:solidFill>
                  <a:schemeClr val="tx1"/>
                </a:solidFill>
              </a:rPr>
              <a:t>Objectifs (1</a:t>
            </a:r>
            <a:r>
              <a:rPr lang="fr-FR" sz="2800" cap="none" baseline="30000" dirty="0">
                <a:solidFill>
                  <a:schemeClr val="tx1"/>
                </a:solidFill>
              </a:rPr>
              <a:t>er</a:t>
            </a:r>
            <a:r>
              <a:rPr lang="fr-FR" sz="2800" cap="none" dirty="0">
                <a:solidFill>
                  <a:schemeClr val="tx1"/>
                </a:solidFill>
              </a:rPr>
              <a:t> ordre)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cap="none" dirty="0">
                <a:solidFill>
                  <a:schemeClr val="tx1"/>
                </a:solidFill>
              </a:rPr>
              <a:t>Calibrer les 64 entrées de PEPITES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cap="none" dirty="0">
                <a:solidFill>
                  <a:schemeClr val="tx1"/>
                </a:solidFill>
              </a:rPr>
              <a:t>Caractériser la diaphonie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cap="none" dirty="0">
                <a:solidFill>
                  <a:schemeClr val="tx1"/>
                </a:solidFill>
              </a:rPr>
              <a:t>Comprendre les dysfonctionnements du mode TDC</a:t>
            </a:r>
          </a:p>
          <a:p>
            <a:pPr algn="just"/>
            <a:endParaRPr lang="fr-FR" sz="1500" cap="none" dirty="0">
              <a:solidFill>
                <a:schemeClr val="tx1"/>
              </a:solidFill>
            </a:endParaRPr>
          </a:p>
          <a:p>
            <a:pPr algn="just"/>
            <a:r>
              <a:rPr lang="fr-FR" sz="2800" cap="none" dirty="0">
                <a:solidFill>
                  <a:schemeClr val="tx1"/>
                </a:solidFill>
              </a:rPr>
              <a:t>Cahier des charges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cap="none" dirty="0">
                <a:solidFill>
                  <a:schemeClr val="tx1"/>
                </a:solidFill>
              </a:rPr>
              <a:t>Injecter des courants de quelques </a:t>
            </a:r>
            <a:r>
              <a:rPr lang="fr-FR" cap="none" dirty="0" err="1">
                <a:solidFill>
                  <a:schemeClr val="tx1"/>
                </a:solidFill>
              </a:rPr>
              <a:t>fA</a:t>
            </a:r>
            <a:r>
              <a:rPr lang="fr-FR" cap="none" dirty="0">
                <a:solidFill>
                  <a:schemeClr val="tx1"/>
                </a:solidFill>
              </a:rPr>
              <a:t> à quelques µA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cap="none" dirty="0">
                <a:solidFill>
                  <a:schemeClr val="tx1"/>
                </a:solidFill>
              </a:rPr>
              <a:t>Scriptable, communication avec un PC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cap="none" dirty="0">
                <a:solidFill>
                  <a:schemeClr val="tx1"/>
                </a:solidFill>
              </a:rPr>
              <a:t>S’adapter à la connectique d’entrée de PEPITES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A88E19-412E-49D7-AD7E-F764CB13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405" y="1823198"/>
            <a:ext cx="3197313" cy="160580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3D7472-73CC-4653-8967-2C3654991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477" y="4097068"/>
            <a:ext cx="1880874" cy="18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6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1BDB1E-1D0B-4499-93F4-D27A3376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896" y="618518"/>
            <a:ext cx="8836779" cy="1478570"/>
          </a:xfrm>
        </p:spPr>
        <p:txBody>
          <a:bodyPr/>
          <a:lstStyle/>
          <a:p>
            <a:r>
              <a:rPr lang="fr-FR" dirty="0"/>
              <a:t>MATERIEL DISPONIBLE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0E06F6C5-EA19-45DC-9FCD-20A29593D777}"/>
              </a:ext>
            </a:extLst>
          </p:cNvPr>
          <p:cNvSpPr txBox="1">
            <a:spLocks/>
          </p:cNvSpPr>
          <p:nvPr/>
        </p:nvSpPr>
        <p:spPr>
          <a:xfrm>
            <a:off x="1325895" y="1984703"/>
            <a:ext cx="5660441" cy="4456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4400" dirty="0"/>
              <a:t>Source de courant : </a:t>
            </a:r>
            <a:r>
              <a:rPr lang="fr-FR" sz="4400" dirty="0" err="1"/>
              <a:t>Keithley</a:t>
            </a:r>
            <a:r>
              <a:rPr lang="fr-FR" sz="4400" dirty="0"/>
              <a:t> 237</a:t>
            </a:r>
          </a:p>
          <a:p>
            <a:pPr algn="just"/>
            <a:r>
              <a:rPr lang="fr-FR" dirty="0"/>
              <a:t>100 </a:t>
            </a:r>
            <a:r>
              <a:rPr lang="fr-FR" dirty="0" err="1"/>
              <a:t>fA</a:t>
            </a:r>
            <a:r>
              <a:rPr lang="fr-FR" dirty="0"/>
              <a:t> à 100 mA, précision de +/- (0,3% + 450 </a:t>
            </a:r>
            <a:r>
              <a:rPr lang="fr-FR" dirty="0" err="1"/>
              <a:t>fA</a:t>
            </a:r>
            <a:r>
              <a:rPr lang="fr-FR" dirty="0"/>
              <a:t>) sur le calibre 1 </a:t>
            </a:r>
            <a:r>
              <a:rPr lang="fr-FR" dirty="0" err="1"/>
              <a:t>nA</a:t>
            </a:r>
            <a:endParaRPr lang="fr-FR" dirty="0"/>
          </a:p>
          <a:p>
            <a:pPr algn="just"/>
            <a:r>
              <a:rPr lang="fr-FR" dirty="0"/>
              <a:t>Sortie en </a:t>
            </a:r>
            <a:r>
              <a:rPr lang="fr-FR" dirty="0" err="1"/>
              <a:t>Triax</a:t>
            </a:r>
            <a:endParaRPr lang="fr-FR" dirty="0"/>
          </a:p>
          <a:p>
            <a:pPr algn="just"/>
            <a:r>
              <a:rPr lang="fr-FR" dirty="0"/>
              <a:t>Pilotable par GPIB</a:t>
            </a:r>
          </a:p>
          <a:p>
            <a:pPr marL="0" indent="0" algn="just">
              <a:buNone/>
            </a:pPr>
            <a:r>
              <a:rPr lang="fr-FR" dirty="0"/>
              <a:t>      &gt; ok pour la gamme de courant, pilotable mais une seule sortie</a:t>
            </a:r>
          </a:p>
          <a:p>
            <a:pPr algn="just"/>
            <a:endParaRPr lang="fr-FR" sz="1500" dirty="0"/>
          </a:p>
          <a:p>
            <a:pPr marL="0" indent="0" algn="just">
              <a:buNone/>
            </a:pPr>
            <a:r>
              <a:rPr lang="fr-FR" sz="4400" dirty="0"/>
              <a:t>Matrice de switch : </a:t>
            </a:r>
            <a:r>
              <a:rPr lang="fr-FR" sz="4400" dirty="0" err="1"/>
              <a:t>Keithley</a:t>
            </a:r>
            <a:r>
              <a:rPr lang="fr-FR" sz="4400" dirty="0"/>
              <a:t> 708B + 7174A</a:t>
            </a:r>
          </a:p>
          <a:p>
            <a:pPr algn="just"/>
            <a:r>
              <a:rPr lang="fr-FR" dirty="0"/>
              <a:t>8 x 12 entrées / sorties, offset 10 </a:t>
            </a:r>
            <a:r>
              <a:rPr lang="fr-FR" dirty="0" err="1"/>
              <a:t>fA</a:t>
            </a:r>
            <a:r>
              <a:rPr lang="fr-FR" dirty="0"/>
              <a:t> </a:t>
            </a:r>
            <a:r>
              <a:rPr lang="fr-FR" dirty="0" err="1"/>
              <a:t>typ</a:t>
            </a:r>
            <a:r>
              <a:rPr lang="fr-FR" dirty="0"/>
              <a:t>, 100 </a:t>
            </a:r>
            <a:r>
              <a:rPr lang="fr-FR" dirty="0" err="1"/>
              <a:t>fA</a:t>
            </a:r>
            <a:r>
              <a:rPr lang="fr-FR" dirty="0"/>
              <a:t> max</a:t>
            </a:r>
          </a:p>
          <a:p>
            <a:pPr algn="just"/>
            <a:r>
              <a:rPr lang="fr-FR" dirty="0"/>
              <a:t>Entrées / sorties en </a:t>
            </a:r>
            <a:r>
              <a:rPr lang="fr-FR" dirty="0" err="1"/>
              <a:t>Triax</a:t>
            </a:r>
            <a:endParaRPr lang="fr-FR" dirty="0"/>
          </a:p>
          <a:p>
            <a:pPr algn="just"/>
            <a:r>
              <a:rPr lang="fr-FR" dirty="0"/>
              <a:t>Pilotable par </a:t>
            </a:r>
            <a:r>
              <a:rPr lang="fr-FR" dirty="0" err="1"/>
              <a:t>ethernet</a:t>
            </a:r>
            <a:endParaRPr lang="fr-FR" dirty="0"/>
          </a:p>
          <a:p>
            <a:pPr marL="0" indent="0" algn="just">
              <a:buNone/>
            </a:pPr>
            <a:r>
              <a:rPr lang="fr-FR" dirty="0"/>
              <a:t>     &gt; ok pour les fuites / offsets, pilotable mais seulement 12 sorties (au lieu de 64), sorties </a:t>
            </a:r>
            <a:r>
              <a:rPr lang="fr-FR" dirty="0" err="1"/>
              <a:t>triax</a:t>
            </a:r>
            <a:r>
              <a:rPr lang="fr-FR" dirty="0"/>
              <a:t> (~30€ le connecteur)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A5AD51-21A6-4985-B7BE-7CF54B97E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390" y="2763753"/>
            <a:ext cx="3769895" cy="212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7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4071E5A-B596-4AB8-824F-08716C9A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618" y="313720"/>
            <a:ext cx="9905998" cy="1478570"/>
          </a:xfrm>
        </p:spPr>
        <p:txBody>
          <a:bodyPr/>
          <a:lstStyle/>
          <a:p>
            <a:r>
              <a:rPr lang="fr-FR" dirty="0"/>
              <a:t>CONNECTIQUE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4F4FB1-3491-4810-B835-CCC312C75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45" y="2335854"/>
            <a:ext cx="4952036" cy="1478570"/>
          </a:xfrm>
          <a:prstGeom prst="rect">
            <a:avLst/>
          </a:prstGeom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80874892-1982-44E1-9D77-E75E9CE3DC4D}"/>
              </a:ext>
            </a:extLst>
          </p:cNvPr>
          <p:cNvSpPr txBox="1">
            <a:spLocks/>
          </p:cNvSpPr>
          <p:nvPr/>
        </p:nvSpPr>
        <p:spPr>
          <a:xfrm>
            <a:off x="6644462" y="2335854"/>
            <a:ext cx="4528864" cy="1478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Objectif = minimiser fuites de courant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Loi d’Ohm : I = U / 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Ordre grandeur : 5 T</a:t>
            </a:r>
            <a:r>
              <a:rPr lang="el-GR" sz="2000" dirty="0"/>
              <a:t>Ω</a:t>
            </a:r>
            <a:r>
              <a:rPr lang="fr-FR" sz="2000" dirty="0"/>
              <a:t> pour un câble RG58 de 1 m, 200 </a:t>
            </a:r>
            <a:r>
              <a:rPr lang="fr-FR" sz="2000" dirty="0" err="1"/>
              <a:t>fA</a:t>
            </a:r>
            <a:r>
              <a:rPr lang="fr-FR" sz="2000" dirty="0"/>
              <a:t> de fuite pour 1 V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CD9C53CA-984B-4818-B9B9-486F2D67C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745" y="4038600"/>
            <a:ext cx="3185978" cy="630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/>
              <a:t>Comment passer de 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CB7CAE32-25E8-4E9B-8405-2B122CB49425}"/>
              </a:ext>
            </a:extLst>
          </p:cNvPr>
          <p:cNvSpPr txBox="1">
            <a:spLocks/>
          </p:cNvSpPr>
          <p:nvPr/>
        </p:nvSpPr>
        <p:spPr>
          <a:xfrm>
            <a:off x="3144051" y="5183890"/>
            <a:ext cx="470820" cy="551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/>
              <a:t>à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59CA23FE-6AB8-4E96-9AB9-9DD4C087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969" y="4790299"/>
            <a:ext cx="1428796" cy="133887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F058F24-8B90-43A9-97AC-6879DC440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923" y="4790300"/>
            <a:ext cx="2482393" cy="1396346"/>
          </a:xfrm>
          <a:prstGeom prst="rect">
            <a:avLst/>
          </a:prstGeom>
        </p:spPr>
      </p:pic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EF235D8A-5D70-49CD-B102-FA2766A96AEE}"/>
              </a:ext>
            </a:extLst>
          </p:cNvPr>
          <p:cNvSpPr txBox="1">
            <a:spLocks/>
          </p:cNvSpPr>
          <p:nvPr/>
        </p:nvSpPr>
        <p:spPr>
          <a:xfrm>
            <a:off x="6504675" y="5183890"/>
            <a:ext cx="4133356" cy="551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?    &gt;&gt;&gt; réalisation PCB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045D0795-0100-46FA-B4E2-E6BC0E05C375}"/>
              </a:ext>
            </a:extLst>
          </p:cNvPr>
          <p:cNvSpPr txBox="1">
            <a:spLocks/>
          </p:cNvSpPr>
          <p:nvPr/>
        </p:nvSpPr>
        <p:spPr>
          <a:xfrm>
            <a:off x="1389776" y="1499790"/>
            <a:ext cx="3185978" cy="630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800" dirty="0"/>
              <a:t>TRIAX</a:t>
            </a:r>
          </a:p>
        </p:txBody>
      </p:sp>
    </p:spTree>
    <p:extLst>
      <p:ext uri="{BB962C8B-B14F-4D97-AF65-F5344CB8AC3E}">
        <p14:creationId xmlns:p14="http://schemas.microsoft.com/office/powerpoint/2010/main" val="308868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AF79D64-2AB7-477D-9FB9-368242C3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390" y="379421"/>
            <a:ext cx="6181810" cy="1478570"/>
          </a:xfrm>
        </p:spPr>
        <p:txBody>
          <a:bodyPr/>
          <a:lstStyle/>
          <a:p>
            <a:r>
              <a:rPr lang="fr-FR" dirty="0"/>
              <a:t>LA CARTE DE TEST (CHOIX)</a:t>
            </a:r>
            <a:endParaRPr lang="fr-FR" sz="2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74F58-9861-4AE5-8A5D-FA257A072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601" y="1952708"/>
            <a:ext cx="9905999" cy="3822450"/>
          </a:xfrm>
        </p:spPr>
        <p:txBody>
          <a:bodyPr>
            <a:normAutofit/>
          </a:bodyPr>
          <a:lstStyle/>
          <a:p>
            <a:r>
              <a:rPr lang="fr-FR" dirty="0"/>
              <a:t>Aiguillage : la source n’a qu’une sortie, PEPITES a 64 entrées</a:t>
            </a:r>
          </a:p>
          <a:p>
            <a:r>
              <a:rPr lang="fr-FR" dirty="0"/>
              <a:t>Etude préliminaire relais, candidat retenu = relai </a:t>
            </a:r>
            <a:r>
              <a:rPr lang="fr-FR" dirty="0" err="1"/>
              <a:t>reed</a:t>
            </a:r>
            <a:r>
              <a:rPr lang="fr-FR" dirty="0"/>
              <a:t>, 280 T</a:t>
            </a:r>
            <a:r>
              <a:rPr lang="el-GR" dirty="0"/>
              <a:t>Ω</a:t>
            </a:r>
            <a:r>
              <a:rPr lang="fr-FR" dirty="0"/>
              <a:t> isolation + blindage</a:t>
            </a:r>
          </a:p>
          <a:p>
            <a:r>
              <a:rPr lang="fr-FR" dirty="0"/>
              <a:t>Conserver « l’esprit </a:t>
            </a:r>
            <a:r>
              <a:rPr lang="fr-FR" dirty="0" err="1"/>
              <a:t>triax</a:t>
            </a:r>
            <a:r>
              <a:rPr lang="fr-FR" dirty="0"/>
              <a:t> » pour minimiser fuites</a:t>
            </a:r>
          </a:p>
          <a:p>
            <a:r>
              <a:rPr lang="fr-FR" dirty="0"/>
              <a:t>Contrôle relais par un RP2040 + 4 registres à décalage 16 bits (1 MHz) + </a:t>
            </a:r>
            <a:r>
              <a:rPr lang="fr-FR" dirty="0" err="1"/>
              <a:t>ethernet</a:t>
            </a:r>
            <a:r>
              <a:rPr lang="fr-FR" dirty="0"/>
              <a:t> (TCPIP), commandes textes (inspiré SCPI)</a:t>
            </a:r>
          </a:p>
          <a:p>
            <a:r>
              <a:rPr lang="fr-FR" dirty="0"/>
              <a:t>Laisser portes ouvertes réglages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423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7D3D71A-BD5A-4C59-AD25-AE7972EB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391" y="379421"/>
            <a:ext cx="2871538" cy="1478570"/>
          </a:xfrm>
        </p:spPr>
        <p:txBody>
          <a:bodyPr/>
          <a:lstStyle/>
          <a:p>
            <a:r>
              <a:rPr lang="fr-FR" dirty="0"/>
              <a:t>LA CARTE</a:t>
            </a:r>
            <a:endParaRPr lang="fr-FR" sz="2000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3BB946A0-7E07-47F2-ABC1-29E9FC262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7316" y="1621601"/>
            <a:ext cx="6670325" cy="4447299"/>
          </a:xfrm>
        </p:spPr>
      </p:pic>
    </p:spTree>
    <p:extLst>
      <p:ext uri="{BB962C8B-B14F-4D97-AF65-F5344CB8AC3E}">
        <p14:creationId xmlns:p14="http://schemas.microsoft.com/office/powerpoint/2010/main" val="713247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2C0D7-3F53-4815-B478-C7BE598F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TEST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4374DBE-C603-48DC-85DE-9263EA799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789" y="2395770"/>
            <a:ext cx="5111502" cy="27346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97C70AC-AC63-4096-9F97-5031497FA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907" y="4073689"/>
            <a:ext cx="1026693" cy="11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894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2083</TotalTime>
  <Words>282</Words>
  <Application>Microsoft Office PowerPoint</Application>
  <PresentationFormat>Grand écran</PresentationFormat>
  <Paragraphs>38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Tw Cen MT</vt:lpstr>
      <vt:lpstr>Circuit</vt:lpstr>
      <vt:lpstr>Banc TEST</vt:lpstr>
      <vt:lpstr>MATERIEL DISPONIBLE</vt:lpstr>
      <vt:lpstr>CONNECTIQUE</vt:lpstr>
      <vt:lpstr>LA CARTE DE TEST (CHOIX)</vt:lpstr>
      <vt:lpstr>LA CARTE</vt:lpstr>
      <vt:lpstr>LE TEST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MATERIEL</dc:title>
  <dc:creator>Remi DUHAMEL</dc:creator>
  <cp:lastModifiedBy>Remi DUHAMEL</cp:lastModifiedBy>
  <cp:revision>45</cp:revision>
  <cp:lastPrinted>2025-07-02T17:19:22Z</cp:lastPrinted>
  <dcterms:created xsi:type="dcterms:W3CDTF">2024-01-19T15:18:53Z</dcterms:created>
  <dcterms:modified xsi:type="dcterms:W3CDTF">2025-07-02T17:25:28Z</dcterms:modified>
</cp:coreProperties>
</file>