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7" r:id="rId2"/>
    <p:sldId id="291" r:id="rId3"/>
    <p:sldId id="280" r:id="rId4"/>
    <p:sldId id="281" r:id="rId5"/>
    <p:sldId id="285" r:id="rId6"/>
    <p:sldId id="278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</p:sldIdLst>
  <p:sldSz cx="9144000" cy="5143500" type="screen16x9"/>
  <p:notesSz cx="7099300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" initials="l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2D050"/>
    <a:srgbClr val="0000FF"/>
    <a:srgbClr val="00FF01"/>
    <a:srgbClr val="FF00FE"/>
    <a:srgbClr val="33CC33"/>
    <a:srgbClr val="000000"/>
    <a:srgbClr val="339933"/>
    <a:srgbClr val="80808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3" autoAdjust="0"/>
    <p:restoredTop sz="99044" autoAdjust="0"/>
  </p:normalViewPr>
  <p:slideViewPr>
    <p:cSldViewPr>
      <p:cViewPr varScale="1">
        <p:scale>
          <a:sx n="136" d="100"/>
          <a:sy n="136" d="100"/>
        </p:scale>
        <p:origin x="144" y="648"/>
      </p:cViewPr>
      <p:guideLst>
        <p:guide orient="horz"/>
        <p:guide pos="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20" y="-11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t" anchorCtr="0" compatLnSpc="1">
            <a:prstTxWarp prst="textNoShape">
              <a:avLst/>
            </a:prstTxWarp>
          </a:bodyPr>
          <a:lstStyle>
            <a:lvl1pPr algn="l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6" y="2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t" anchorCtr="0" compatLnSpc="1">
            <a:prstTxWarp prst="textNoShape">
              <a:avLst/>
            </a:prstTxWarp>
          </a:bodyPr>
          <a:lstStyle>
            <a:lvl1pPr algn="r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725027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b" anchorCtr="0" compatLnSpc="1">
            <a:prstTxWarp prst="textNoShape">
              <a:avLst/>
            </a:prstTxWarp>
          </a:bodyPr>
          <a:lstStyle>
            <a:lvl1pPr algn="l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6" y="9725027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b" anchorCtr="0" compatLnSpc="1">
            <a:prstTxWarp prst="textNoShape">
              <a:avLst/>
            </a:prstTxWarp>
          </a:bodyPr>
          <a:lstStyle>
            <a:lvl1pPr algn="r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0539B04-F192-4AEC-AFD6-D5B18E2488E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94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t" anchorCtr="0" compatLnSpc="1">
            <a:prstTxWarp prst="textNoShape">
              <a:avLst/>
            </a:prstTxWarp>
          </a:bodyPr>
          <a:lstStyle>
            <a:lvl1pPr algn="l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6" y="2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t" anchorCtr="0" compatLnSpc="1">
            <a:prstTxWarp prst="textNoShape">
              <a:avLst/>
            </a:prstTxWarp>
          </a:bodyPr>
          <a:lstStyle>
            <a:lvl1pPr algn="r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9938"/>
            <a:ext cx="6819900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725027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b" anchorCtr="0" compatLnSpc="1">
            <a:prstTxWarp prst="textNoShape">
              <a:avLst/>
            </a:prstTxWarp>
          </a:bodyPr>
          <a:lstStyle>
            <a:lvl1pPr algn="l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6" y="9725027"/>
            <a:ext cx="3076574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46" tIns="48373" rIns="96746" bIns="48373" numCol="1" anchor="b" anchorCtr="0" compatLnSpc="1">
            <a:prstTxWarp prst="textNoShape">
              <a:avLst/>
            </a:prstTxWarp>
          </a:bodyPr>
          <a:lstStyle>
            <a:lvl1pPr algn="r" defTabSz="968256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5265A7F-4646-4209-B6CF-4BBFC9E4AB3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253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9938"/>
            <a:ext cx="6819900" cy="38369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46151" y="4859338"/>
            <a:ext cx="5207000" cy="46069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265A7F-4646-4209-B6CF-4BBFC9E4AB3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5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21601"/>
            <a:ext cx="7772400" cy="1478739"/>
          </a:xfrm>
        </p:spPr>
        <p:txBody>
          <a:bodyPr/>
          <a:lstStyle>
            <a:lvl1pPr>
              <a:defRPr sz="3600">
                <a:latin typeface="Calibri" panose="020F0502020204030204" pitchFamily="34" charset="0"/>
              </a:defRPr>
            </a:lvl1pPr>
          </a:lstStyle>
          <a:p>
            <a:r>
              <a:rPr lang="en-US" noProof="0" dirty="0" err="1"/>
              <a:t>Cliquez</a:t>
            </a:r>
            <a:r>
              <a:rPr lang="en-US" noProof="0" dirty="0"/>
              <a:t> pour modifier le style du 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0" dirty="0" err="1"/>
              <a:t>Cliquez</a:t>
            </a:r>
            <a:r>
              <a:rPr lang="en-US" noProof="0" dirty="0"/>
              <a:t> pour modifier le style des sous-</a:t>
            </a:r>
            <a:r>
              <a:rPr lang="en-US" noProof="0" dirty="0" err="1"/>
              <a:t>titres</a:t>
            </a:r>
            <a:r>
              <a:rPr lang="en-US" noProof="0" dirty="0"/>
              <a:t> du masque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701144A-FDC2-4CCC-A928-0D6D65AA02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dirty="0"/>
              <a:t>OL		Journée des groupes techniques du LLR		3 Juillet 2025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C16268E-E76D-4629-BE33-CD7A7565BF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4840002"/>
            <a:ext cx="1295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</a:lstStyle>
          <a:p>
            <a:r>
              <a:rPr lang="fr-FR" noProof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7F00E3-E598-466E-8F4D-36E2C94BDFC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dirty="0"/>
              <a:t>OL		Journée des groupes techniques du LLR		3 Juillet 2025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8071DC-5F4F-45C8-828B-E2993C65D9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4840002"/>
            <a:ext cx="1295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72400" y="4840002"/>
            <a:ext cx="1295400" cy="1714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7A1FA-FDA5-4C43-88C3-E7E28819D644}" type="slidenum">
              <a:rPr lang="en-US" noProof="0" smtClean="0"/>
              <a:pPr>
                <a:defRPr/>
              </a:pPr>
              <a:t>‹N°›</a:t>
            </a:fld>
            <a:endParaRPr lang="en-US" noProof="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3528" y="4840002"/>
            <a:ext cx="8168206" cy="16201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tabLst>
                <a:tab pos="1431925" algn="l"/>
                <a:tab pos="2778125" algn="l"/>
                <a:tab pos="6276975" algn="l"/>
              </a:tabLst>
              <a:defRPr/>
            </a:pPr>
            <a:r>
              <a:rPr lang="fr-FR" dirty="0"/>
              <a:t>OL		Journée des groupes techniques du LLR		3 Juillet 2025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506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4300"/>
            <a:ext cx="777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 style du titre du masque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742950"/>
            <a:ext cx="7772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dirty="0"/>
              <a:t>OL		Journée des groupes techniques du LLR		3 Juillet 2025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4840002"/>
            <a:ext cx="1295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9222" name="Picture 11" descr="bd10358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28651"/>
            <a:ext cx="6629400" cy="8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336699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7"/>
        </a:buBlip>
        <a:defRPr sz="14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8"/>
        </a:buBlip>
        <a:defRPr sz="14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9"/>
        </a:buBlip>
        <a:defRPr sz="1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0"/>
        </a:buBlip>
        <a:defRPr sz="1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–"/>
        <a:defRPr sz="1200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–"/>
        <a:defRPr>
          <a:solidFill>
            <a:srgbClr val="00808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–"/>
        <a:defRPr>
          <a:solidFill>
            <a:srgbClr val="00808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–"/>
        <a:defRPr>
          <a:solidFill>
            <a:srgbClr val="00808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–"/>
        <a:defRPr>
          <a:solidFill>
            <a:srgbClr val="008080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0848E6-687D-46B4-99E9-772A3EC141C4}"/>
              </a:ext>
            </a:extLst>
          </p:cNvPr>
          <p:cNvSpPr/>
          <p:nvPr/>
        </p:nvSpPr>
        <p:spPr bwMode="auto">
          <a:xfrm>
            <a:off x="143507" y="895198"/>
            <a:ext cx="8856984" cy="4193798"/>
          </a:xfrm>
          <a:prstGeom prst="rect">
            <a:avLst/>
          </a:prstGeom>
          <a:blipFill dpi="0" rotWithShape="1">
            <a:blip r:embed="rId3">
              <a:alphaModFix amt="33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7" name="Titre 3"/>
          <p:cNvSpPr>
            <a:spLocks noGrp="1"/>
          </p:cNvSpPr>
          <p:nvPr>
            <p:ph type="ctrTitle"/>
          </p:nvPr>
        </p:nvSpPr>
        <p:spPr>
          <a:xfrm>
            <a:off x="1403648" y="1457653"/>
            <a:ext cx="5791708" cy="693750"/>
          </a:xfrm>
          <a:noFill/>
        </p:spPr>
        <p:txBody>
          <a:bodyPr/>
          <a:lstStyle/>
          <a:p>
            <a:pPr algn="ctr"/>
            <a:r>
              <a:rPr lang="fr-FR" dirty="0"/>
              <a:t>Electronique CMS HGCAL</a:t>
            </a:r>
            <a:endParaRPr lang="fr-FR" sz="2800" dirty="0"/>
          </a:p>
        </p:txBody>
      </p:sp>
      <p:sp>
        <p:nvSpPr>
          <p:cNvPr id="8" name="Sous-titre 4"/>
          <p:cNvSpPr>
            <a:spLocks noGrp="1"/>
          </p:cNvSpPr>
          <p:nvPr>
            <p:ph type="subTitle" idx="1"/>
          </p:nvPr>
        </p:nvSpPr>
        <p:spPr>
          <a:xfrm>
            <a:off x="1371600" y="2992097"/>
            <a:ext cx="6296744" cy="832744"/>
          </a:xfrm>
        </p:spPr>
        <p:txBody>
          <a:bodyPr/>
          <a:lstStyle/>
          <a:p>
            <a:r>
              <a:rPr lang="fr-FR" dirty="0"/>
              <a:t>Florence Beaujean Delaune, Rémi Guillaumat, Olivier Le </a:t>
            </a:r>
            <a:r>
              <a:rPr lang="fr-FR" dirty="0" err="1"/>
              <a:t>Dortz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br>
              <a:rPr lang="fr-FR" sz="1600" dirty="0"/>
            </a:br>
            <a:br>
              <a:rPr lang="fr-FR" sz="1600" dirty="0"/>
            </a:br>
            <a:r>
              <a:rPr lang="fr-FR" sz="1600" dirty="0"/>
              <a:t>Journée des groupes techniques du LLR, 3 juillet 2025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06814A7-5E2E-4583-9113-98C96C1B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2360" y="254155"/>
            <a:ext cx="525714" cy="5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B80D4B-013F-4D2A-81E7-D717F90E7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2" y="-9882"/>
            <a:ext cx="1623060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1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12FA90C-726C-4880-A8F9-FCBD8D280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Système </a:t>
            </a:r>
            <a:r>
              <a:rPr lang="fr-FR" dirty="0" err="1"/>
              <a:t>Back-end</a:t>
            </a:r>
            <a:r>
              <a:rPr lang="fr-FR" dirty="0"/>
              <a:t> de lecture HGCAL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008359-7317-4415-86AA-ABFFEAB8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A05618-FDEC-4C28-9027-FB48628CF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89015"/>
            <a:ext cx="6131325" cy="3970762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D710AC7-8EC8-435D-9B00-9C3263703C71}"/>
              </a:ext>
            </a:extLst>
          </p:cNvPr>
          <p:cNvSpPr txBox="1">
            <a:spLocks/>
          </p:cNvSpPr>
          <p:nvPr/>
        </p:nvSpPr>
        <p:spPr bwMode="auto">
          <a:xfrm>
            <a:off x="7092280" y="987574"/>
            <a:ext cx="1800200" cy="9361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u="sng" kern="0" dirty="0"/>
              <a:t>Flux de données DATA</a:t>
            </a:r>
            <a:br>
              <a:rPr lang="fr-FR" sz="1200" kern="0" dirty="0"/>
            </a:br>
            <a:br>
              <a:rPr lang="fr-FR" sz="1200" kern="0" dirty="0"/>
            </a:br>
            <a:r>
              <a:rPr lang="fr-FR" sz="1100" kern="0" dirty="0"/>
              <a:t>Données conservées par le Trigger de niveau 1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EBA19FA3-3931-47CE-ACC5-6E7B4336567A}"/>
              </a:ext>
            </a:extLst>
          </p:cNvPr>
          <p:cNvSpPr txBox="1">
            <a:spLocks/>
          </p:cNvSpPr>
          <p:nvPr/>
        </p:nvSpPr>
        <p:spPr bwMode="auto">
          <a:xfrm>
            <a:off x="7092280" y="2923052"/>
            <a:ext cx="1975520" cy="17369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u="sng" kern="0" dirty="0"/>
              <a:t>Flux de données Trigger</a:t>
            </a:r>
            <a:br>
              <a:rPr lang="fr-FR" sz="1200" kern="0" dirty="0"/>
            </a:br>
            <a:endParaRPr lang="fr-FR" sz="1200" kern="0" dirty="0"/>
          </a:p>
          <a:p>
            <a:pPr marL="0" indent="0">
              <a:buNone/>
            </a:pPr>
            <a:r>
              <a:rPr lang="fr-FR" sz="1100" kern="0" dirty="0"/>
              <a:t>Toutes les 25 ns</a:t>
            </a:r>
            <a:br>
              <a:rPr lang="fr-FR" sz="1100" kern="0" dirty="0"/>
            </a:br>
            <a:r>
              <a:rPr lang="fr-FR" sz="1100" kern="0" dirty="0"/>
              <a:t>Alimente le Trigger de niveau 1</a:t>
            </a:r>
          </a:p>
          <a:p>
            <a:pPr marL="0" indent="0">
              <a:buNone/>
            </a:pPr>
            <a:endParaRPr lang="fr-FR" sz="1100" kern="0" dirty="0"/>
          </a:p>
          <a:p>
            <a:pPr marL="0" indent="0">
              <a:buNone/>
            </a:pPr>
            <a:r>
              <a:rPr lang="fr-FR" sz="1050" kern="0" dirty="0">
                <a:solidFill>
                  <a:srgbClr val="FF0000"/>
                </a:solidFill>
              </a:rPr>
              <a:t>Le LLR est impliqué dans le « TPG Stage 1 »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6F4FF3D-FE19-4A2B-A19E-BE12AF742B3A}"/>
              </a:ext>
            </a:extLst>
          </p:cNvPr>
          <p:cNvSpPr/>
          <p:nvPr/>
        </p:nvSpPr>
        <p:spPr bwMode="auto">
          <a:xfrm>
            <a:off x="2436253" y="3075806"/>
            <a:ext cx="576064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CA8F1C9F-6D13-4998-8F37-C1AE8CFC176D}"/>
              </a:ext>
            </a:extLst>
          </p:cNvPr>
          <p:cNvSpPr txBox="1">
            <a:spLocks/>
          </p:cNvSpPr>
          <p:nvPr/>
        </p:nvSpPr>
        <p:spPr bwMode="auto">
          <a:xfrm>
            <a:off x="928461" y="4440359"/>
            <a:ext cx="3121992" cy="45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kern="0" dirty="0">
                <a:solidFill>
                  <a:srgbClr val="FF0000"/>
                </a:solidFill>
              </a:rPr>
              <a:t>TPG = Trigger Primitive </a:t>
            </a:r>
            <a:r>
              <a:rPr lang="fr-FR" sz="1200" kern="0" dirty="0" err="1">
                <a:solidFill>
                  <a:srgbClr val="FF0000"/>
                </a:solidFill>
              </a:rPr>
              <a:t>Generator</a:t>
            </a:r>
            <a:endParaRPr lang="fr-FR" sz="1050" kern="0" dirty="0">
              <a:solidFill>
                <a:srgbClr val="FF0000"/>
              </a:solidFill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37BC2C35-2798-4D21-A6CF-F6B8281C26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</p:spTree>
    <p:extLst>
      <p:ext uri="{BB962C8B-B14F-4D97-AF65-F5344CB8AC3E}">
        <p14:creationId xmlns:p14="http://schemas.microsoft.com/office/powerpoint/2010/main" val="2633337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DE3F33-F86E-430A-ACA7-27854676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Architecture globale d’un </a:t>
            </a:r>
            <a:r>
              <a:rPr lang="fr-FR" dirty="0" err="1"/>
              <a:t>endcap</a:t>
            </a:r>
            <a:r>
              <a:rPr lang="fr-FR" dirty="0"/>
              <a:t> de TPG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DE2CEB-92C1-4720-9956-D30ACF371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70657B-798F-4F25-B762-9A5D25F4B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15566"/>
            <a:ext cx="5282839" cy="37238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F5A569-1AF2-4D45-99E2-ACADE8A7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00" b="9800"/>
          <a:stretch/>
        </p:blipFill>
        <p:spPr>
          <a:xfrm>
            <a:off x="6588224" y="514350"/>
            <a:ext cx="2102435" cy="23042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2F10962-5C67-47C4-82B5-57080A9B6716}"/>
              </a:ext>
            </a:extLst>
          </p:cNvPr>
          <p:cNvSpPr txBox="1">
            <a:spLocks/>
          </p:cNvSpPr>
          <p:nvPr/>
        </p:nvSpPr>
        <p:spPr bwMode="auto">
          <a:xfrm>
            <a:off x="6084167" y="2893200"/>
            <a:ext cx="2606491" cy="13347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kern="0" dirty="0"/>
              <a:t>Cartes = </a:t>
            </a:r>
            <a:r>
              <a:rPr lang="fr-FR" sz="1200" kern="0" dirty="0" err="1"/>
              <a:t>Serenity</a:t>
            </a:r>
            <a:r>
              <a:rPr lang="fr-FR" sz="1200" kern="0" dirty="0"/>
              <a:t> S</a:t>
            </a:r>
            <a:br>
              <a:rPr lang="fr-FR" sz="1200" kern="0" dirty="0"/>
            </a:br>
            <a:br>
              <a:rPr lang="fr-FR" sz="1200" kern="0" dirty="0"/>
            </a:br>
            <a:r>
              <a:rPr lang="fr-FR" sz="1200" kern="0" dirty="0"/>
              <a:t>A base de FPGA </a:t>
            </a:r>
            <a:r>
              <a:rPr lang="fr-FR" sz="1200" kern="0" dirty="0" err="1"/>
              <a:t>Virtex</a:t>
            </a:r>
            <a:r>
              <a:rPr lang="fr-FR" sz="1200" kern="0" dirty="0"/>
              <a:t> </a:t>
            </a:r>
            <a:r>
              <a:rPr lang="fr-FR" sz="1200" kern="0" dirty="0" err="1"/>
              <a:t>Ultrascale</a:t>
            </a:r>
            <a:r>
              <a:rPr lang="fr-FR" sz="1200" kern="0" dirty="0"/>
              <a:t>+</a:t>
            </a:r>
            <a:br>
              <a:rPr lang="fr-FR" sz="1200" kern="0" dirty="0"/>
            </a:br>
            <a:r>
              <a:rPr lang="fr-FR" sz="1200" kern="0" dirty="0"/>
              <a:t>( VU13P )</a:t>
            </a:r>
            <a:br>
              <a:rPr lang="fr-FR" sz="1200" kern="0" dirty="0"/>
            </a:br>
            <a:br>
              <a:rPr lang="fr-FR" sz="1200" kern="0" dirty="0"/>
            </a:br>
            <a:r>
              <a:rPr lang="fr-FR" sz="1200" kern="0" dirty="0"/>
              <a:t>Jusqu’à 128 entrées et 128 sorties optiques 16/25 Gb/s</a:t>
            </a:r>
            <a:endParaRPr lang="fr-FR" sz="1100" kern="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45B08B8-FA46-46F3-84B2-ED8E0BD56965}"/>
              </a:ext>
            </a:extLst>
          </p:cNvPr>
          <p:cNvCxnSpPr>
            <a:cxnSpLocks/>
            <a:endCxn id="7" idx="1"/>
          </p:cNvCxnSpPr>
          <p:nvPr/>
        </p:nvCxnSpPr>
        <p:spPr bwMode="auto">
          <a:xfrm flipV="1">
            <a:off x="4067944" y="1666478"/>
            <a:ext cx="2520280" cy="113184"/>
          </a:xfrm>
          <a:prstGeom prst="straightConnector1">
            <a:avLst/>
          </a:prstGeom>
          <a:noFill/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C38DAE9-6643-4A74-B8F2-31D77FB20990}"/>
              </a:ext>
            </a:extLst>
          </p:cNvPr>
          <p:cNvCxnSpPr>
            <a:cxnSpLocks/>
            <a:endCxn id="7" idx="1"/>
          </p:cNvCxnSpPr>
          <p:nvPr/>
        </p:nvCxnSpPr>
        <p:spPr bwMode="auto">
          <a:xfrm flipV="1">
            <a:off x="1903307" y="1666478"/>
            <a:ext cx="4684917" cy="1036082"/>
          </a:xfrm>
          <a:prstGeom prst="straightConnector1">
            <a:avLst/>
          </a:prstGeom>
          <a:noFill/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D469961-1244-4B00-8F50-4CE878955204}"/>
              </a:ext>
            </a:extLst>
          </p:cNvPr>
          <p:cNvSpPr/>
          <p:nvPr/>
        </p:nvSpPr>
        <p:spPr bwMode="auto">
          <a:xfrm>
            <a:off x="1733973" y="2499360"/>
            <a:ext cx="317747" cy="403758"/>
          </a:xfrm>
          <a:prstGeom prst="rect">
            <a:avLst/>
          </a:prstGeom>
          <a:noFill/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0ED6CF-ADEA-451A-831E-087D8D94484F}"/>
              </a:ext>
            </a:extLst>
          </p:cNvPr>
          <p:cNvSpPr/>
          <p:nvPr/>
        </p:nvSpPr>
        <p:spPr bwMode="auto">
          <a:xfrm>
            <a:off x="3901440" y="1537547"/>
            <a:ext cx="317747" cy="403758"/>
          </a:xfrm>
          <a:prstGeom prst="rect">
            <a:avLst/>
          </a:prstGeom>
          <a:noFill/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2836BA-1D09-4D47-82C3-07997226DD74}"/>
              </a:ext>
            </a:extLst>
          </p:cNvPr>
          <p:cNvSpPr/>
          <p:nvPr/>
        </p:nvSpPr>
        <p:spPr bwMode="auto">
          <a:xfrm>
            <a:off x="1358733" y="988907"/>
            <a:ext cx="864095" cy="27357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C5CB3505-546E-4D4F-8315-5673D359F6CD}"/>
              </a:ext>
            </a:extLst>
          </p:cNvPr>
          <p:cNvSpPr txBox="1">
            <a:spLocks/>
          </p:cNvSpPr>
          <p:nvPr/>
        </p:nvSpPr>
        <p:spPr bwMode="auto">
          <a:xfrm>
            <a:off x="1150148" y="701430"/>
            <a:ext cx="1392744" cy="30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050" kern="0" dirty="0">
                <a:solidFill>
                  <a:srgbClr val="FF0000"/>
                </a:solidFill>
              </a:rPr>
              <a:t>Participation du LLR</a:t>
            </a:r>
            <a:endParaRPr lang="fr-FR" sz="1000" kern="0" dirty="0">
              <a:solidFill>
                <a:srgbClr val="FF0000"/>
              </a:solidFill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C6D8E815-A38B-43C6-85C5-35D78B0F88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4B346B1-8B83-43AA-A3C5-7350E1BCD0D0}"/>
              </a:ext>
            </a:extLst>
          </p:cNvPr>
          <p:cNvSpPr txBox="1"/>
          <p:nvPr/>
        </p:nvSpPr>
        <p:spPr>
          <a:xfrm>
            <a:off x="7267600" y="261609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300"/>
              </a:spcAft>
              <a:tabLst>
                <a:tab pos="268288" algn="l"/>
              </a:tabLst>
            </a:pPr>
            <a:r>
              <a:rPr lang="fr-FR" sz="8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Credits</a:t>
            </a:r>
            <a:r>
              <a:rPr lang="fr-FR" sz="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ICL</a:t>
            </a:r>
          </a:p>
        </p:txBody>
      </p:sp>
    </p:spTree>
    <p:extLst>
      <p:ext uri="{BB962C8B-B14F-4D97-AF65-F5344CB8AC3E}">
        <p14:creationId xmlns:p14="http://schemas.microsoft.com/office/powerpoint/2010/main" val="4243016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65F009-620B-4A5C-831E-BC2318C2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4300"/>
            <a:ext cx="8568952" cy="400050"/>
          </a:xfrm>
        </p:spPr>
        <p:txBody>
          <a:bodyPr/>
          <a:lstStyle/>
          <a:p>
            <a:r>
              <a:rPr lang="fr-FR" dirty="0"/>
              <a:t>FPGA du TPG Stage 1: Entrées/Sorties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EABC44-83D9-4113-A1AB-95B830D63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42950"/>
            <a:ext cx="4032448" cy="3829050"/>
          </a:xfrm>
        </p:spPr>
        <p:txBody>
          <a:bodyPr/>
          <a:lstStyle/>
          <a:p>
            <a:endParaRPr lang="fr-FR" sz="1100" dirty="0">
              <a:highlight>
                <a:srgbClr val="33CC33"/>
              </a:highlight>
            </a:endParaRPr>
          </a:p>
          <a:p>
            <a:r>
              <a:rPr lang="fr-FR" sz="1100" dirty="0">
                <a:highlight>
                  <a:srgbClr val="33CC33"/>
                </a:highlight>
              </a:rPr>
              <a:t>120 entrées (RX)</a:t>
            </a:r>
            <a:r>
              <a:rPr lang="fr-FR" sz="1100" dirty="0"/>
              <a:t> issues du </a:t>
            </a:r>
            <a:r>
              <a:rPr lang="fr-FR" sz="1100" dirty="0" err="1"/>
              <a:t>front-end</a:t>
            </a:r>
            <a:br>
              <a:rPr lang="fr-FR" sz="1100" dirty="0"/>
            </a:br>
            <a:r>
              <a:rPr lang="fr-FR" sz="1100" dirty="0"/>
              <a:t>( 7x32 bits @ 40 MHz chacune )</a:t>
            </a:r>
          </a:p>
          <a:p>
            <a:endParaRPr lang="fr-FR" sz="1100" dirty="0">
              <a:highlight>
                <a:srgbClr val="00FFFF"/>
              </a:highlight>
            </a:endParaRPr>
          </a:p>
          <a:p>
            <a:r>
              <a:rPr lang="fr-FR" sz="1100" dirty="0">
                <a:highlight>
                  <a:srgbClr val="00FFFF"/>
                </a:highlight>
              </a:rPr>
              <a:t>108 sorties (TX)</a:t>
            </a:r>
            <a:r>
              <a:rPr lang="fr-FR" sz="1100" dirty="0"/>
              <a:t> vers le TPG Stage 2</a:t>
            </a:r>
          </a:p>
          <a:p>
            <a:pPr lvl="1"/>
            <a:r>
              <a:rPr lang="fr-FR" sz="1100" dirty="0"/>
              <a:t>6*64 bits @ 40 MHz chacune</a:t>
            </a:r>
          </a:p>
          <a:p>
            <a:pPr lvl="1"/>
            <a:r>
              <a:rPr lang="fr-FR" sz="1100" dirty="0"/>
              <a:t>Multiplexées en temps ( facteur 18 )</a:t>
            </a:r>
          </a:p>
          <a:p>
            <a:pPr lvl="1"/>
            <a:r>
              <a:rPr lang="fr-FR" sz="1100" dirty="0"/>
              <a:t>18 groupes de 6 sorties</a:t>
            </a:r>
          </a:p>
          <a:p>
            <a:pPr lvl="1"/>
            <a:r>
              <a:rPr lang="fr-FR" sz="1100" dirty="0"/>
              <a:t>1 </a:t>
            </a:r>
            <a:r>
              <a:rPr lang="fr-FR" sz="1100" dirty="0" err="1"/>
              <a:t>Evt</a:t>
            </a:r>
            <a:r>
              <a:rPr lang="fr-FR" sz="1100" dirty="0"/>
              <a:t> = 18x6 mots de 64b</a:t>
            </a:r>
          </a:p>
          <a:p>
            <a:pPr marL="457200" lvl="1" indent="0">
              <a:buNone/>
            </a:pPr>
            <a:endParaRPr lang="fr-FR" sz="1100" dirty="0"/>
          </a:p>
          <a:p>
            <a:r>
              <a:rPr lang="fr-FR" sz="1100" dirty="0">
                <a:highlight>
                  <a:srgbClr val="FF0000"/>
                </a:highlight>
              </a:rPr>
              <a:t>1 sortie « Common </a:t>
            </a:r>
            <a:r>
              <a:rPr lang="fr-FR" sz="1100" dirty="0" err="1">
                <a:highlight>
                  <a:srgbClr val="FF0000"/>
                </a:highlight>
              </a:rPr>
              <a:t>Readout</a:t>
            </a:r>
            <a:r>
              <a:rPr lang="fr-FR" sz="1100" dirty="0">
                <a:highlight>
                  <a:srgbClr val="FF0000"/>
                </a:highlight>
              </a:rPr>
              <a:t> »</a:t>
            </a:r>
            <a:r>
              <a:rPr lang="fr-FR" sz="1100" dirty="0"/>
              <a:t> : à chaque évènement accepté par le Trigger Niveau 1, 1 </a:t>
            </a:r>
            <a:r>
              <a:rPr lang="fr-FR" sz="1100" dirty="0" err="1"/>
              <a:t>packet</a:t>
            </a:r>
            <a:r>
              <a:rPr lang="fr-FR" sz="1100" dirty="0"/>
              <a:t> contenant un « aperçu » des entrées et sorties de cet instant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FF89B9-3BDB-49C3-8DD4-BE027CB53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83907D-A849-4972-BECA-5637F08D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411" y="930165"/>
            <a:ext cx="4855542" cy="3374774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074B97F6-5CB0-41E3-ACDF-D94B0489E8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344E7C-2811-4B01-9415-3C13C9967DEF}"/>
              </a:ext>
            </a:extLst>
          </p:cNvPr>
          <p:cNvSpPr txBox="1"/>
          <p:nvPr/>
        </p:nvSpPr>
        <p:spPr>
          <a:xfrm>
            <a:off x="6872300" y="4197217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300"/>
              </a:spcAft>
              <a:tabLst>
                <a:tab pos="268288" algn="l"/>
              </a:tabLst>
            </a:pPr>
            <a:r>
              <a:rPr lang="fr-FR" sz="8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Credits</a:t>
            </a:r>
            <a:r>
              <a:rPr lang="fr-FR" sz="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P. </a:t>
            </a:r>
            <a:r>
              <a:rPr lang="fr-FR" sz="8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Dauncey</a:t>
            </a:r>
            <a:r>
              <a:rPr lang="fr-FR" sz="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ICL</a:t>
            </a:r>
          </a:p>
        </p:txBody>
      </p:sp>
    </p:spTree>
    <p:extLst>
      <p:ext uri="{BB962C8B-B14F-4D97-AF65-F5344CB8AC3E}">
        <p14:creationId xmlns:p14="http://schemas.microsoft.com/office/powerpoint/2010/main" val="2719721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EE0D3-3B9C-4124-B7D7-5D4B0328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 du </a:t>
            </a:r>
            <a:r>
              <a:rPr lang="fr-FR" dirty="0" err="1"/>
              <a:t>firmware</a:t>
            </a:r>
            <a:r>
              <a:rPr lang="fr-FR" dirty="0"/>
              <a:t> TPG Stage 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7ECCD8-F7D5-46AF-992E-B383E6501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E3B6CA4-BB28-4358-B142-A9D9EE487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42950"/>
            <a:ext cx="3168352" cy="3829050"/>
          </a:xfrm>
        </p:spPr>
        <p:txBody>
          <a:bodyPr/>
          <a:lstStyle/>
          <a:p>
            <a:pPr marL="0" indent="0">
              <a:buNone/>
            </a:pPr>
            <a:r>
              <a:rPr lang="fr-FR" sz="1100" dirty="0"/>
              <a:t>Un développement intégré dans un environnement complet ( EMP </a:t>
            </a:r>
            <a:r>
              <a:rPr lang="fr-FR" sz="1100" dirty="0" err="1"/>
              <a:t>framework</a:t>
            </a:r>
            <a:r>
              <a:rPr lang="fr-FR" sz="1100" dirty="0"/>
              <a:t> 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B9F1E0-7263-4820-A41F-DFA193540108}"/>
              </a:ext>
            </a:extLst>
          </p:cNvPr>
          <p:cNvGrpSpPr/>
          <p:nvPr/>
        </p:nvGrpSpPr>
        <p:grpSpPr>
          <a:xfrm>
            <a:off x="3059832" y="1203598"/>
            <a:ext cx="5940152" cy="2853328"/>
            <a:chOff x="3059832" y="1203598"/>
            <a:chExt cx="5940152" cy="285332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A29F321-1F65-4723-B48F-B178C7AA1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9832" y="1203598"/>
              <a:ext cx="5940152" cy="285332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ADBE4A-A9A7-4581-B552-2627545576A9}"/>
                </a:ext>
              </a:extLst>
            </p:cNvPr>
            <p:cNvSpPr/>
            <p:nvPr/>
          </p:nvSpPr>
          <p:spPr bwMode="auto">
            <a:xfrm>
              <a:off x="6852976" y="3632478"/>
              <a:ext cx="633046" cy="26944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Common </a:t>
              </a:r>
              <a:r>
                <a:rPr kumimoji="0" lang="fr-FR" sz="7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Readout</a:t>
              </a:r>
              <a:endParaRPr kumimoji="0" lang="fr-FR" sz="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Rectangle 5">
            <a:extLst>
              <a:ext uri="{FF2B5EF4-FFF2-40B4-BE49-F238E27FC236}">
                <a16:creationId xmlns:a16="http://schemas.microsoft.com/office/drawing/2014/main" id="{46A53698-36CC-441D-B153-7FCFBC3E3C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</p:spTree>
    <p:extLst>
      <p:ext uri="{BB962C8B-B14F-4D97-AF65-F5344CB8AC3E}">
        <p14:creationId xmlns:p14="http://schemas.microsoft.com/office/powerpoint/2010/main" val="733914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EE0D3-3B9C-4124-B7D7-5D4B0328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 du </a:t>
            </a:r>
            <a:r>
              <a:rPr lang="fr-FR" dirty="0" err="1"/>
              <a:t>Firmware</a:t>
            </a:r>
            <a:r>
              <a:rPr lang="fr-FR" dirty="0"/>
              <a:t> TPG Stage 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4CC554-A8CF-438C-BC7E-696FE58B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dirty="0"/>
              <a:t>OL		Journée des groupes techniques du LLR		3 Juillet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7ECCD8-F7D5-46AF-992E-B383E6501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E3B6CA4-BB28-4358-B142-A9D9EE487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42950"/>
            <a:ext cx="3168352" cy="3829050"/>
          </a:xfrm>
        </p:spPr>
        <p:txBody>
          <a:bodyPr/>
          <a:lstStyle/>
          <a:p>
            <a:pPr marL="0" indent="0">
              <a:buNone/>
            </a:pP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Un développement intégré dans un environnement complet ( EMP </a:t>
            </a:r>
            <a:r>
              <a:rPr lang="fr-FR" sz="1100" dirty="0" err="1">
                <a:solidFill>
                  <a:schemeClr val="accent3">
                    <a:lumMod val="75000"/>
                  </a:schemeClr>
                </a:solidFill>
              </a:rPr>
              <a:t>framework</a:t>
            </a: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 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highlight>
                  <a:srgbClr val="00FFFF"/>
                </a:highlight>
              </a:rPr>
              <a:t>EMP </a:t>
            </a:r>
            <a:r>
              <a:rPr lang="fr-FR" sz="1100" dirty="0" err="1">
                <a:highlight>
                  <a:srgbClr val="00FFFF"/>
                </a:highlight>
              </a:rPr>
              <a:t>wrapper</a:t>
            </a:r>
            <a:r>
              <a:rPr lang="fr-FR" sz="1100" dirty="0">
                <a:highlight>
                  <a:srgbClr val="00FFFF"/>
                </a:highlight>
              </a:rPr>
              <a:t> </a:t>
            </a:r>
            <a:r>
              <a:rPr lang="fr-FR" sz="1100" dirty="0"/>
              <a:t>(développement commun pour toutes les cartes </a:t>
            </a:r>
            <a:r>
              <a:rPr lang="fr-FR" sz="1100" dirty="0" err="1"/>
              <a:t>Serenity</a:t>
            </a:r>
            <a:r>
              <a:rPr lang="fr-FR" sz="1100" dirty="0"/>
              <a:t> 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100" dirty="0"/>
              <a:t>Configuration/Timing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100" dirty="0" err="1"/>
              <a:t>Desér</a:t>
            </a:r>
            <a:r>
              <a:rPr lang="fr-FR" sz="1100" dirty="0"/>
              <a:t>/Sérialisation </a:t>
            </a:r>
            <a:r>
              <a:rPr lang="fr-FR" sz="1100" dirty="0" err="1"/>
              <a:t>IOs</a:t>
            </a:r>
            <a:endParaRPr lang="fr-FR" sz="11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100" dirty="0"/>
              <a:t>Emulation entrées et capture des sorties via « EMP buffers »</a:t>
            </a:r>
            <a:br>
              <a:rPr lang="fr-FR" sz="1100" dirty="0"/>
            </a:br>
            <a:endParaRPr lang="fr-FR" sz="11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B9F1E0-7263-4820-A41F-DFA193540108}"/>
              </a:ext>
            </a:extLst>
          </p:cNvPr>
          <p:cNvGrpSpPr/>
          <p:nvPr/>
        </p:nvGrpSpPr>
        <p:grpSpPr>
          <a:xfrm>
            <a:off x="3059832" y="1203598"/>
            <a:ext cx="5940152" cy="2853328"/>
            <a:chOff x="3059832" y="1203598"/>
            <a:chExt cx="5940152" cy="285332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A29F321-1F65-4723-B48F-B178C7AA1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9832" y="1203598"/>
              <a:ext cx="5940152" cy="285332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ADBE4A-A9A7-4581-B552-2627545576A9}"/>
                </a:ext>
              </a:extLst>
            </p:cNvPr>
            <p:cNvSpPr/>
            <p:nvPr/>
          </p:nvSpPr>
          <p:spPr bwMode="auto">
            <a:xfrm>
              <a:off x="6852976" y="3632478"/>
              <a:ext cx="633046" cy="26944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Common </a:t>
              </a:r>
              <a:r>
                <a:rPr kumimoji="0" lang="fr-FR" sz="7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Readout</a:t>
              </a:r>
              <a:endParaRPr kumimoji="0" lang="fr-FR" sz="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A82FE511-CBE2-4637-8383-F5CB82743886}"/>
              </a:ext>
            </a:extLst>
          </p:cNvPr>
          <p:cNvSpPr/>
          <p:nvPr/>
        </p:nvSpPr>
        <p:spPr bwMode="auto">
          <a:xfrm>
            <a:off x="3635895" y="1563638"/>
            <a:ext cx="4784773" cy="2435156"/>
          </a:xfrm>
          <a:custGeom>
            <a:avLst/>
            <a:gdLst>
              <a:gd name="connsiteX0" fmla="*/ 1405721 w 4784773"/>
              <a:gd name="connsiteY0" fmla="*/ 320722 h 2435156"/>
              <a:gd name="connsiteX1" fmla="*/ 1405721 w 4784773"/>
              <a:gd name="connsiteY1" fmla="*/ 1807359 h 2435156"/>
              <a:gd name="connsiteX2" fmla="*/ 3986381 w 4784773"/>
              <a:gd name="connsiteY2" fmla="*/ 1807359 h 2435156"/>
              <a:gd name="connsiteX3" fmla="*/ 3986381 w 4784773"/>
              <a:gd name="connsiteY3" fmla="*/ 320722 h 2435156"/>
              <a:gd name="connsiteX4" fmla="*/ 0 w 4784773"/>
              <a:gd name="connsiteY4" fmla="*/ 0 h 2435156"/>
              <a:gd name="connsiteX5" fmla="*/ 4784773 w 4784773"/>
              <a:gd name="connsiteY5" fmla="*/ 0 h 2435156"/>
              <a:gd name="connsiteX6" fmla="*/ 4784773 w 4784773"/>
              <a:gd name="connsiteY6" fmla="*/ 2435156 h 2435156"/>
              <a:gd name="connsiteX7" fmla="*/ 0 w 4784773"/>
              <a:gd name="connsiteY7" fmla="*/ 2435156 h 243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4773" h="2435156">
                <a:moveTo>
                  <a:pt x="1405721" y="320722"/>
                </a:moveTo>
                <a:lnTo>
                  <a:pt x="1405721" y="1807359"/>
                </a:lnTo>
                <a:lnTo>
                  <a:pt x="3986381" y="1807359"/>
                </a:lnTo>
                <a:lnTo>
                  <a:pt x="3986381" y="320722"/>
                </a:lnTo>
                <a:close/>
                <a:moveTo>
                  <a:pt x="0" y="0"/>
                </a:moveTo>
                <a:lnTo>
                  <a:pt x="4784773" y="0"/>
                </a:lnTo>
                <a:lnTo>
                  <a:pt x="4784773" y="2435156"/>
                </a:lnTo>
                <a:lnTo>
                  <a:pt x="0" y="2435156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6F7726-77EF-44D5-BE13-5E558944089C}"/>
              </a:ext>
            </a:extLst>
          </p:cNvPr>
          <p:cNvSpPr/>
          <p:nvPr/>
        </p:nvSpPr>
        <p:spPr bwMode="auto">
          <a:xfrm>
            <a:off x="5076056" y="1923678"/>
            <a:ext cx="2520280" cy="1440160"/>
          </a:xfrm>
          <a:prstGeom prst="rect">
            <a:avLst/>
          </a:prstGeom>
          <a:solidFill>
            <a:schemeClr val="bg2">
              <a:lumMod val="20000"/>
              <a:lumOff val="80000"/>
              <a:alpha val="82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293F75-DE7C-42DB-97BA-613C298446FB}"/>
              </a:ext>
            </a:extLst>
          </p:cNvPr>
          <p:cNvSpPr/>
          <p:nvPr/>
        </p:nvSpPr>
        <p:spPr bwMode="auto">
          <a:xfrm>
            <a:off x="6830705" y="3609833"/>
            <a:ext cx="682388" cy="30025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D9EA8D-66B4-4B24-92BC-948C2AABAB3B}"/>
              </a:ext>
            </a:extLst>
          </p:cNvPr>
          <p:cNvSpPr/>
          <p:nvPr/>
        </p:nvSpPr>
        <p:spPr bwMode="auto">
          <a:xfrm>
            <a:off x="5629869" y="3935374"/>
            <a:ext cx="2350747" cy="693088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</a:t>
            </a:r>
            <a:r>
              <a:rPr kumimoji="0" lang="fr-FR" sz="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Readout</a:t>
            </a:r>
            <a:r>
              <a:rPr kumimoji="0" lang="fr-FR" sz="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kumimoji="0" lang="fr-FR" sz="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fr-FR" sz="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Développement </a:t>
            </a:r>
            <a:r>
              <a:rPr lang="fr-FR" sz="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spécifique HGCAL</a:t>
            </a:r>
            <a:br>
              <a:rPr lang="fr-FR" sz="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Imperial </a:t>
            </a:r>
            <a:r>
              <a:rPr lang="fr-FR" sz="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College</a:t>
            </a:r>
            <a:r>
              <a:rPr lang="fr-FR" sz="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London et Olivier</a:t>
            </a:r>
            <a:endParaRPr kumimoji="0" lang="fr-FR" sz="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84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EE0D3-3B9C-4124-B7D7-5D4B0328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 du </a:t>
            </a:r>
            <a:r>
              <a:rPr lang="fr-FR" dirty="0" err="1"/>
              <a:t>Firmware</a:t>
            </a:r>
            <a:r>
              <a:rPr lang="fr-FR" dirty="0"/>
              <a:t> TPG Stage 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7ECCD8-F7D5-46AF-992E-B383E6501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E3B6CA4-BB28-4358-B142-A9D9EE487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42950"/>
            <a:ext cx="3168352" cy="3829050"/>
          </a:xfrm>
        </p:spPr>
        <p:txBody>
          <a:bodyPr/>
          <a:lstStyle/>
          <a:p>
            <a:pPr marL="0" indent="0">
              <a:buNone/>
            </a:pP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Un développement intégré dans un environnement complet ( EMP </a:t>
            </a:r>
            <a:r>
              <a:rPr lang="fr-FR" sz="1100" dirty="0" err="1">
                <a:solidFill>
                  <a:schemeClr val="accent3">
                    <a:lumMod val="75000"/>
                  </a:schemeClr>
                </a:solidFill>
              </a:rPr>
              <a:t>framework</a:t>
            </a: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 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EMP </a:t>
            </a:r>
            <a:r>
              <a:rPr lang="fr-FR" sz="1100" dirty="0" err="1">
                <a:solidFill>
                  <a:schemeClr val="accent3">
                    <a:lumMod val="75000"/>
                  </a:schemeClr>
                </a:solidFill>
              </a:rPr>
              <a:t>wrapper</a:t>
            </a: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 (développement commun pour toutes les cartes </a:t>
            </a:r>
            <a:r>
              <a:rPr lang="fr-FR" sz="1100" dirty="0" err="1">
                <a:solidFill>
                  <a:schemeClr val="accent3">
                    <a:lumMod val="75000"/>
                  </a:schemeClr>
                </a:solidFill>
              </a:rPr>
              <a:t>Serenity</a:t>
            </a: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 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Configuration/Timing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100" dirty="0" err="1">
                <a:solidFill>
                  <a:schemeClr val="accent3">
                    <a:lumMod val="75000"/>
                  </a:schemeClr>
                </a:solidFill>
              </a:rPr>
              <a:t>Desér</a:t>
            </a: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/Sérialisation </a:t>
            </a:r>
            <a:r>
              <a:rPr lang="fr-FR" sz="1100" dirty="0" err="1">
                <a:solidFill>
                  <a:schemeClr val="accent3">
                    <a:lumMod val="75000"/>
                  </a:schemeClr>
                </a:solidFill>
              </a:rPr>
              <a:t>IOs</a:t>
            </a:r>
            <a:endParaRPr lang="fr-FR" sz="110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Emulation entrées et capture des sorties via « EMP buffers 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/>
              <a:t>« </a:t>
            </a:r>
            <a:r>
              <a:rPr lang="fr-FR" sz="1100" dirty="0" err="1">
                <a:highlight>
                  <a:srgbClr val="00FF00"/>
                </a:highlight>
              </a:rPr>
              <a:t>Payload</a:t>
            </a:r>
            <a:r>
              <a:rPr lang="fr-FR" sz="1100" dirty="0"/>
              <a:t> », unité de traitement spécifique au TPG Stage 1: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100" dirty="0"/>
              <a:t>Horloge à 320 MHz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100" dirty="0"/>
              <a:t>Développement collaboratif: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000" dirty="0"/>
              <a:t>Unpacker (1) Imperial </a:t>
            </a:r>
            <a:r>
              <a:rPr lang="fr-FR" sz="1000" dirty="0" err="1"/>
              <a:t>College</a:t>
            </a:r>
            <a:endParaRPr lang="fr-FR" sz="10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FF0000"/>
                </a:solidFill>
              </a:rPr>
              <a:t>Trigger </a:t>
            </a:r>
            <a:r>
              <a:rPr lang="fr-FR" sz="1000" dirty="0" err="1">
                <a:solidFill>
                  <a:srgbClr val="FF0000"/>
                </a:solidFill>
              </a:rPr>
              <a:t>Cell</a:t>
            </a:r>
            <a:r>
              <a:rPr lang="fr-FR" sz="1000" dirty="0">
                <a:solidFill>
                  <a:srgbClr val="FF0000"/>
                </a:solidFill>
              </a:rPr>
              <a:t> Processor (2)</a:t>
            </a:r>
            <a:br>
              <a:rPr lang="fr-FR" sz="1000" dirty="0">
                <a:solidFill>
                  <a:srgbClr val="FF0000"/>
                </a:solidFill>
              </a:rPr>
            </a:br>
            <a:r>
              <a:rPr lang="fr-FR" sz="1000" dirty="0">
                <a:solidFill>
                  <a:srgbClr val="FF0000"/>
                </a:solidFill>
              </a:rPr>
              <a:t>Florence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000" dirty="0"/>
              <a:t>Tower Processor (3) Split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000" dirty="0"/>
              <a:t>Packer + TMUX (4) </a:t>
            </a:r>
            <a:r>
              <a:rPr lang="fr-FR" sz="1000" dirty="0" err="1"/>
              <a:t>Split+ICL</a:t>
            </a:r>
            <a:br>
              <a:rPr lang="fr-FR" sz="900" dirty="0"/>
            </a:br>
            <a:endParaRPr lang="fr-FR" sz="9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B9F1E0-7263-4820-A41F-DFA193540108}"/>
              </a:ext>
            </a:extLst>
          </p:cNvPr>
          <p:cNvGrpSpPr/>
          <p:nvPr/>
        </p:nvGrpSpPr>
        <p:grpSpPr>
          <a:xfrm>
            <a:off x="3059832" y="1203598"/>
            <a:ext cx="5940152" cy="2853328"/>
            <a:chOff x="3059832" y="1203598"/>
            <a:chExt cx="5940152" cy="285332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A29F321-1F65-4723-B48F-B178C7AA1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9832" y="1203598"/>
              <a:ext cx="5940152" cy="285332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ADBE4A-A9A7-4581-B552-2627545576A9}"/>
                </a:ext>
              </a:extLst>
            </p:cNvPr>
            <p:cNvSpPr/>
            <p:nvPr/>
          </p:nvSpPr>
          <p:spPr bwMode="auto">
            <a:xfrm>
              <a:off x="6852976" y="3632478"/>
              <a:ext cx="633046" cy="26944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Common </a:t>
              </a:r>
              <a:r>
                <a:rPr kumimoji="0" lang="fr-FR" sz="7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Readout</a:t>
              </a:r>
              <a:endParaRPr kumimoji="0" lang="fr-FR" sz="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A82FE511-CBE2-4637-8383-F5CB82743886}"/>
              </a:ext>
            </a:extLst>
          </p:cNvPr>
          <p:cNvSpPr/>
          <p:nvPr/>
        </p:nvSpPr>
        <p:spPr bwMode="auto">
          <a:xfrm>
            <a:off x="3635895" y="1563638"/>
            <a:ext cx="4784773" cy="2435156"/>
          </a:xfrm>
          <a:custGeom>
            <a:avLst/>
            <a:gdLst>
              <a:gd name="connsiteX0" fmla="*/ 1405721 w 4784773"/>
              <a:gd name="connsiteY0" fmla="*/ 320722 h 2435156"/>
              <a:gd name="connsiteX1" fmla="*/ 1405721 w 4784773"/>
              <a:gd name="connsiteY1" fmla="*/ 1807359 h 2435156"/>
              <a:gd name="connsiteX2" fmla="*/ 3986381 w 4784773"/>
              <a:gd name="connsiteY2" fmla="*/ 1807359 h 2435156"/>
              <a:gd name="connsiteX3" fmla="*/ 3986381 w 4784773"/>
              <a:gd name="connsiteY3" fmla="*/ 320722 h 2435156"/>
              <a:gd name="connsiteX4" fmla="*/ 0 w 4784773"/>
              <a:gd name="connsiteY4" fmla="*/ 0 h 2435156"/>
              <a:gd name="connsiteX5" fmla="*/ 4784773 w 4784773"/>
              <a:gd name="connsiteY5" fmla="*/ 0 h 2435156"/>
              <a:gd name="connsiteX6" fmla="*/ 4784773 w 4784773"/>
              <a:gd name="connsiteY6" fmla="*/ 2435156 h 2435156"/>
              <a:gd name="connsiteX7" fmla="*/ 0 w 4784773"/>
              <a:gd name="connsiteY7" fmla="*/ 2435156 h 243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4773" h="2435156">
                <a:moveTo>
                  <a:pt x="1405721" y="320722"/>
                </a:moveTo>
                <a:lnTo>
                  <a:pt x="1405721" y="1807359"/>
                </a:lnTo>
                <a:lnTo>
                  <a:pt x="3986381" y="1807359"/>
                </a:lnTo>
                <a:lnTo>
                  <a:pt x="3986381" y="320722"/>
                </a:lnTo>
                <a:close/>
                <a:moveTo>
                  <a:pt x="0" y="0"/>
                </a:moveTo>
                <a:lnTo>
                  <a:pt x="4784773" y="0"/>
                </a:lnTo>
                <a:lnTo>
                  <a:pt x="4784773" y="2435156"/>
                </a:lnTo>
                <a:lnTo>
                  <a:pt x="0" y="2435156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94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6F7726-77EF-44D5-BE13-5E558944089C}"/>
              </a:ext>
            </a:extLst>
          </p:cNvPr>
          <p:cNvSpPr/>
          <p:nvPr/>
        </p:nvSpPr>
        <p:spPr bwMode="auto">
          <a:xfrm>
            <a:off x="5076056" y="1923678"/>
            <a:ext cx="2520280" cy="1440160"/>
          </a:xfrm>
          <a:prstGeom prst="rect">
            <a:avLst/>
          </a:prstGeom>
          <a:solidFill>
            <a:srgbClr val="92D050">
              <a:alpha val="36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6F8F9D-CED5-47E5-BFF8-8DF1BD2CEC2D}"/>
              </a:ext>
            </a:extLst>
          </p:cNvPr>
          <p:cNvSpPr/>
          <p:nvPr/>
        </p:nvSpPr>
        <p:spPr bwMode="auto">
          <a:xfrm>
            <a:off x="4981910" y="3187589"/>
            <a:ext cx="381018" cy="1437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45CA95-D0CD-4197-9D0F-CC7830204896}"/>
              </a:ext>
            </a:extLst>
          </p:cNvPr>
          <p:cNvSpPr/>
          <p:nvPr/>
        </p:nvSpPr>
        <p:spPr bwMode="auto">
          <a:xfrm>
            <a:off x="6012316" y="2102592"/>
            <a:ext cx="381018" cy="1437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BE04E0-1CC6-43C3-AE2C-870FF55D3A5E}"/>
              </a:ext>
            </a:extLst>
          </p:cNvPr>
          <p:cNvSpPr/>
          <p:nvPr/>
        </p:nvSpPr>
        <p:spPr bwMode="auto">
          <a:xfrm>
            <a:off x="6039612" y="3160293"/>
            <a:ext cx="381018" cy="1437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7BBB5-2135-49B7-A39C-37DAC75FC6CA}"/>
              </a:ext>
            </a:extLst>
          </p:cNvPr>
          <p:cNvSpPr/>
          <p:nvPr/>
        </p:nvSpPr>
        <p:spPr bwMode="auto">
          <a:xfrm>
            <a:off x="7169499" y="1721815"/>
            <a:ext cx="381018" cy="1437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16DE79-7BA5-44B7-9A0C-70B91E6E26CC}"/>
              </a:ext>
            </a:extLst>
          </p:cNvPr>
          <p:cNvSpPr/>
          <p:nvPr/>
        </p:nvSpPr>
        <p:spPr bwMode="auto">
          <a:xfrm>
            <a:off x="5663821" y="2265528"/>
            <a:ext cx="1044054" cy="33437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603F8DC4-9F3E-446B-9B8E-655A81A270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</p:spTree>
    <p:extLst>
      <p:ext uri="{BB962C8B-B14F-4D97-AF65-F5344CB8AC3E}">
        <p14:creationId xmlns:p14="http://schemas.microsoft.com/office/powerpoint/2010/main" val="2033827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6FBFA436-5A8B-4A14-9B6F-E5F21E3435E1}"/>
              </a:ext>
            </a:extLst>
          </p:cNvPr>
          <p:cNvSpPr/>
          <p:nvPr/>
        </p:nvSpPr>
        <p:spPr bwMode="auto">
          <a:xfrm>
            <a:off x="6660232" y="411510"/>
            <a:ext cx="2101736" cy="419430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BEC1A0-B539-4540-9D54-3DE64FD1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Intégration du </a:t>
            </a:r>
            <a:r>
              <a:rPr lang="fr-FR" dirty="0" err="1"/>
              <a:t>Firmware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C67744-0E38-43D5-8EB2-EFF2CA921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42950"/>
            <a:ext cx="6408712" cy="1036712"/>
          </a:xfrm>
        </p:spPr>
        <p:txBody>
          <a:bodyPr/>
          <a:lstStyle/>
          <a:p>
            <a:r>
              <a:rPr lang="fr-FR" sz="1100" dirty="0"/>
              <a:t>Bloc </a:t>
            </a:r>
            <a:r>
              <a:rPr lang="fr-FR" sz="1100" dirty="0" err="1"/>
              <a:t>TC_Processor</a:t>
            </a:r>
            <a:r>
              <a:rPr lang="fr-FR" sz="1100" dirty="0"/>
              <a:t> développé/testé par Florence</a:t>
            </a:r>
          </a:p>
          <a:p>
            <a:r>
              <a:rPr lang="fr-FR" sz="1100" u="sng" dirty="0"/>
              <a:t>Désormais, engagée dans l’intégration du </a:t>
            </a:r>
            <a:r>
              <a:rPr lang="fr-FR" sz="1100" u="sng" dirty="0" err="1"/>
              <a:t>firmware</a:t>
            </a:r>
            <a:r>
              <a:rPr lang="fr-FR" sz="1100" u="sng" dirty="0"/>
              <a:t> complet</a:t>
            </a:r>
          </a:p>
          <a:p>
            <a:pPr lvl="1"/>
            <a:r>
              <a:rPr lang="fr-FR" sz="1100" dirty="0"/>
              <a:t>Assemblage de tous les blocs de la </a:t>
            </a:r>
            <a:r>
              <a:rPr lang="fr-FR" sz="1100" dirty="0" err="1"/>
              <a:t>payload</a:t>
            </a:r>
            <a:r>
              <a:rPr lang="fr-FR" sz="1100" dirty="0"/>
              <a:t> du TPG Stage 1</a:t>
            </a:r>
          </a:p>
          <a:p>
            <a:pPr marL="457200" lvl="1" indent="0">
              <a:buNone/>
            </a:pPr>
            <a:endParaRPr lang="fr-FR" sz="11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BFB053-679A-4C87-814F-9AEC40D7F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C0E50106-F9E3-4F2B-AB0D-E278809C9733}"/>
              </a:ext>
            </a:extLst>
          </p:cNvPr>
          <p:cNvGrpSpPr/>
          <p:nvPr/>
        </p:nvGrpSpPr>
        <p:grpSpPr>
          <a:xfrm>
            <a:off x="488916" y="2371510"/>
            <a:ext cx="5805640" cy="2234319"/>
            <a:chOff x="493560" y="2116278"/>
            <a:chExt cx="5805640" cy="2234319"/>
          </a:xfrm>
        </p:grpSpPr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70A6FB0D-7046-4A01-938B-9C994AB92B9A}"/>
                </a:ext>
              </a:extLst>
            </p:cNvPr>
            <p:cNvGrpSpPr/>
            <p:nvPr/>
          </p:nvGrpSpPr>
          <p:grpSpPr>
            <a:xfrm>
              <a:off x="5358860" y="2735495"/>
              <a:ext cx="720080" cy="1193767"/>
              <a:chOff x="5364088" y="2817813"/>
              <a:chExt cx="720080" cy="1193767"/>
            </a:xfrm>
          </p:grpSpPr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id="{861EECB0-28B9-41D2-980D-8DB34C57A3EF}"/>
                  </a:ext>
                </a:extLst>
              </p:cNvPr>
              <p:cNvCxnSpPr/>
              <p:nvPr/>
            </p:nvCxnSpPr>
            <p:spPr bwMode="auto">
              <a:xfrm>
                <a:off x="5364088" y="281781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8" name="Connecteur droit avec flèche 77">
                <a:extLst>
                  <a:ext uri="{FF2B5EF4-FFF2-40B4-BE49-F238E27FC236}">
                    <a16:creationId xmlns:a16="http://schemas.microsoft.com/office/drawing/2014/main" id="{CF0DF1D0-07FB-4B8D-BE60-569D66DBDC13}"/>
                  </a:ext>
                </a:extLst>
              </p:cNvPr>
              <p:cNvCxnSpPr/>
              <p:nvPr/>
            </p:nvCxnSpPr>
            <p:spPr bwMode="auto">
              <a:xfrm>
                <a:off x="5364088" y="2988576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E785D8AE-6E07-4F37-B623-1C2EEEBF7699}"/>
                  </a:ext>
                </a:extLst>
              </p:cNvPr>
              <p:cNvCxnSpPr/>
              <p:nvPr/>
            </p:nvCxnSpPr>
            <p:spPr bwMode="auto">
              <a:xfrm>
                <a:off x="5364088" y="317752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3" name="Connecteur droit avec flèche 82">
                <a:extLst>
                  <a:ext uri="{FF2B5EF4-FFF2-40B4-BE49-F238E27FC236}">
                    <a16:creationId xmlns:a16="http://schemas.microsoft.com/office/drawing/2014/main" id="{C4BF5A94-3652-427C-AA65-AC17DCD83FF6}"/>
                  </a:ext>
                </a:extLst>
              </p:cNvPr>
              <p:cNvCxnSpPr/>
              <p:nvPr/>
            </p:nvCxnSpPr>
            <p:spPr bwMode="auto">
              <a:xfrm>
                <a:off x="5364088" y="3651870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4" name="Connecteur droit avec flèche 83">
                <a:extLst>
                  <a:ext uri="{FF2B5EF4-FFF2-40B4-BE49-F238E27FC236}">
                    <a16:creationId xmlns:a16="http://schemas.microsoft.com/office/drawing/2014/main" id="{B6347EE7-F7B3-475D-8C8A-31578C98C5DC}"/>
                  </a:ext>
                </a:extLst>
              </p:cNvPr>
              <p:cNvCxnSpPr/>
              <p:nvPr/>
            </p:nvCxnSpPr>
            <p:spPr bwMode="auto">
              <a:xfrm>
                <a:off x="5364088" y="382263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5" name="Connecteur droit avec flèche 84">
                <a:extLst>
                  <a:ext uri="{FF2B5EF4-FFF2-40B4-BE49-F238E27FC236}">
                    <a16:creationId xmlns:a16="http://schemas.microsoft.com/office/drawing/2014/main" id="{1FEDE12D-D6BC-44CB-A5B1-BEC17F09C44F}"/>
                  </a:ext>
                </a:extLst>
              </p:cNvPr>
              <p:cNvCxnSpPr/>
              <p:nvPr/>
            </p:nvCxnSpPr>
            <p:spPr bwMode="auto">
              <a:xfrm>
                <a:off x="5364088" y="4011580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481E6A8D-593A-496E-809A-08E9A28F6564}"/>
                  </a:ext>
                </a:extLst>
              </p:cNvPr>
              <p:cNvCxnSpPr/>
              <p:nvPr/>
            </p:nvCxnSpPr>
            <p:spPr bwMode="auto">
              <a:xfrm>
                <a:off x="5724128" y="3259404"/>
                <a:ext cx="0" cy="342809"/>
              </a:xfrm>
              <a:prstGeom prst="lin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18D58F4A-499D-49EB-A90E-03D4FBFBA32F}"/>
                </a:ext>
              </a:extLst>
            </p:cNvPr>
            <p:cNvGrpSpPr/>
            <p:nvPr/>
          </p:nvGrpSpPr>
          <p:grpSpPr>
            <a:xfrm>
              <a:off x="1409726" y="2116278"/>
              <a:ext cx="2635802" cy="1485935"/>
              <a:chOff x="2040992" y="2075850"/>
              <a:chExt cx="2635802" cy="148593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F43E90F-4A06-4F34-85BC-426E30D76F43}"/>
                  </a:ext>
                </a:extLst>
              </p:cNvPr>
              <p:cNvSpPr/>
              <p:nvPr/>
            </p:nvSpPr>
            <p:spPr>
              <a:xfrm>
                <a:off x="2500104" y="2777385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073339E-1250-4E87-A8D5-1668DD4BBB37}"/>
                  </a:ext>
                </a:extLst>
              </p:cNvPr>
              <p:cNvSpPr/>
              <p:nvPr/>
            </p:nvSpPr>
            <p:spPr>
              <a:xfrm>
                <a:off x="2404725" y="2663014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7B3FA4-C92F-42C6-98D1-0342B5B4F6B4}"/>
                  </a:ext>
                </a:extLst>
              </p:cNvPr>
              <p:cNvSpPr/>
              <p:nvPr/>
            </p:nvSpPr>
            <p:spPr>
              <a:xfrm>
                <a:off x="2309346" y="2571750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BA8AAEA-D899-424D-904F-870E67C0CB40}"/>
                  </a:ext>
                </a:extLst>
              </p:cNvPr>
              <p:cNvSpPr/>
              <p:nvPr/>
            </p:nvSpPr>
            <p:spPr>
              <a:xfrm>
                <a:off x="2195736" y="2434576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AC1827C1-8E5A-4A61-AD20-272DB01BBA83}"/>
                  </a:ext>
                </a:extLst>
              </p:cNvPr>
              <p:cNvGrpSpPr/>
              <p:nvPr/>
            </p:nvGrpSpPr>
            <p:grpSpPr>
              <a:xfrm>
                <a:off x="2040992" y="2075850"/>
                <a:ext cx="2268130" cy="1061245"/>
                <a:chOff x="2040992" y="2075850"/>
                <a:chExt cx="2268130" cy="1061245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47C82BD-2983-4646-A244-1BCE8A03925C}"/>
                    </a:ext>
                  </a:extLst>
                </p:cNvPr>
                <p:cNvSpPr/>
                <p:nvPr/>
              </p:nvSpPr>
              <p:spPr>
                <a:xfrm>
                  <a:off x="2106922" y="2352695"/>
                  <a:ext cx="2176690" cy="7844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AD88C7D8-114E-4AF8-9CF5-59BDCE921DF6}"/>
                    </a:ext>
                  </a:extLst>
                </p:cNvPr>
                <p:cNvGrpSpPr/>
                <p:nvPr/>
              </p:nvGrpSpPr>
              <p:grpSpPr>
                <a:xfrm>
                  <a:off x="2040992" y="2075850"/>
                  <a:ext cx="2268130" cy="979364"/>
                  <a:chOff x="2040992" y="2085409"/>
                  <a:chExt cx="2268130" cy="979364"/>
                </a:xfrm>
              </p:grpSpPr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B9ED5753-CA82-442B-A651-F4CB8A982C14}"/>
                      </a:ext>
                    </a:extLst>
                  </p:cNvPr>
                  <p:cNvSpPr/>
                  <p:nvPr/>
                </p:nvSpPr>
                <p:spPr>
                  <a:xfrm>
                    <a:off x="2195736" y="2444135"/>
                    <a:ext cx="831552" cy="276999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Unpacker 0</a:t>
                    </a: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322CA68E-5FF2-48A7-A23B-FF4B64B7E6E6}"/>
                      </a:ext>
                    </a:extLst>
                  </p:cNvPr>
                  <p:cNvSpPr/>
                  <p:nvPr/>
                </p:nvSpPr>
                <p:spPr>
                  <a:xfrm>
                    <a:off x="2195736" y="2787774"/>
                    <a:ext cx="831552" cy="276999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Unpacker 1</a:t>
                    </a:r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E7C02A2D-B80D-4641-B0A1-A8E8C347B867}"/>
                      </a:ext>
                    </a:extLst>
                  </p:cNvPr>
                  <p:cNvSpPr/>
                  <p:nvPr/>
                </p:nvSpPr>
                <p:spPr>
                  <a:xfrm>
                    <a:off x="3331058" y="2444135"/>
                    <a:ext cx="880901" cy="620638"/>
                  </a:xfrm>
                  <a:prstGeom prst="rect">
                    <a:avLst/>
                  </a:prstGeom>
                  <a:solidFill>
                    <a:srgbClr val="5B9BD5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TC Proc</a:t>
                    </a:r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B0B7C5E7-EB59-4C9E-905D-42B2E35064D3}"/>
                      </a:ext>
                    </a:extLst>
                  </p:cNvPr>
                  <p:cNvSpPr/>
                  <p:nvPr/>
                </p:nvSpPr>
                <p:spPr>
                  <a:xfrm>
                    <a:off x="2040992" y="2085409"/>
                    <a:ext cx="2268130" cy="276999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000" kern="0" dirty="0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60x </a:t>
                    </a:r>
                    <a:r>
                      <a:rPr lang="en-US" sz="1000" kern="0" dirty="0" err="1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Paires</a:t>
                    </a:r>
                    <a:r>
                      <a:rPr lang="en-US" sz="1000" kern="0" dirty="0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 unpacker + </a:t>
                    </a:r>
                    <a:r>
                      <a:rPr lang="en-US" sz="1000" kern="0" dirty="0" err="1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TC_Processor</a:t>
                    </a: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FE7C86C4-62D4-407B-907B-5118B70B1397}"/>
                </a:ext>
              </a:extLst>
            </p:cNvPr>
            <p:cNvGrpSpPr/>
            <p:nvPr/>
          </p:nvGrpSpPr>
          <p:grpSpPr>
            <a:xfrm>
              <a:off x="584317" y="2575585"/>
              <a:ext cx="881679" cy="346389"/>
              <a:chOff x="682791" y="2610754"/>
              <a:chExt cx="881679" cy="346389"/>
            </a:xfrm>
          </p:grpSpPr>
          <p:cxnSp>
            <p:nvCxnSpPr>
              <p:cNvPr id="29" name="Connecteur : en angle 28">
                <a:extLst>
                  <a:ext uri="{FF2B5EF4-FFF2-40B4-BE49-F238E27FC236}">
                    <a16:creationId xmlns:a16="http://schemas.microsoft.com/office/drawing/2014/main" id="{83D9A70B-F0FC-4DE4-AC4B-8A30577AB6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2791" y="2785323"/>
                <a:ext cx="881679" cy="171820"/>
              </a:xfrm>
              <a:prstGeom prst="bentConnector3">
                <a:avLst/>
              </a:prstGeom>
              <a:noFill/>
              <a:ln w="28575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1" name="Connecteur : en angle 30">
                <a:extLst>
                  <a:ext uri="{FF2B5EF4-FFF2-40B4-BE49-F238E27FC236}">
                    <a16:creationId xmlns:a16="http://schemas.microsoft.com/office/drawing/2014/main" id="{ECFB0DCF-8BCA-4BC1-AE16-F4EE5955D0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82791" y="2610754"/>
                <a:ext cx="881679" cy="171820"/>
              </a:xfrm>
              <a:prstGeom prst="bentConnector3">
                <a:avLst/>
              </a:prstGeom>
              <a:noFill/>
              <a:ln w="28575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F2F41F-7A0A-4925-B69E-BA5EBF68CB24}"/>
                </a:ext>
              </a:extLst>
            </p:cNvPr>
            <p:cNvSpPr/>
            <p:nvPr/>
          </p:nvSpPr>
          <p:spPr>
            <a:xfrm>
              <a:off x="2699792" y="3729959"/>
              <a:ext cx="1345736" cy="6206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Tower</a:t>
              </a:r>
              <a:b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</a:b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Processor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170AC984-40F0-4C77-91AA-08EFBC16DF70}"/>
                </a:ext>
              </a:extLst>
            </p:cNvPr>
            <p:cNvGrpSpPr/>
            <p:nvPr/>
          </p:nvGrpSpPr>
          <p:grpSpPr>
            <a:xfrm>
              <a:off x="2396022" y="2613504"/>
              <a:ext cx="303770" cy="1426774"/>
              <a:chOff x="2396022" y="2613504"/>
              <a:chExt cx="303770" cy="1426774"/>
            </a:xfrm>
          </p:grpSpPr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465CDA50-063D-4A84-802A-C3ADA0A43C8B}"/>
                  </a:ext>
                </a:extLst>
              </p:cNvPr>
              <p:cNvGrpSpPr/>
              <p:nvPr/>
            </p:nvGrpSpPr>
            <p:grpSpPr>
              <a:xfrm>
                <a:off x="2396022" y="2613504"/>
                <a:ext cx="303770" cy="1426774"/>
                <a:chOff x="2396022" y="2613504"/>
                <a:chExt cx="303770" cy="1426774"/>
              </a:xfrm>
            </p:grpSpPr>
            <p:cxnSp>
              <p:nvCxnSpPr>
                <p:cNvPr id="36" name="Connecteur : en angle 35">
                  <a:extLst>
                    <a:ext uri="{FF2B5EF4-FFF2-40B4-BE49-F238E27FC236}">
                      <a16:creationId xmlns:a16="http://schemas.microsoft.com/office/drawing/2014/main" id="{6E1058CD-8FB2-4423-AFA1-5EB312E6BA93}"/>
                    </a:ext>
                  </a:extLst>
                </p:cNvPr>
                <p:cNvCxnSpPr>
                  <a:cxnSpLocks/>
                  <a:stCxn id="8" idx="3"/>
                  <a:endCxn id="34" idx="1"/>
                </p:cNvCxnSpPr>
                <p:nvPr/>
              </p:nvCxnSpPr>
              <p:spPr bwMode="auto">
                <a:xfrm>
                  <a:off x="2396022" y="2613504"/>
                  <a:ext cx="303770" cy="1426774"/>
                </a:xfrm>
                <a:prstGeom prst="bentConnector3">
                  <a:avLst>
                    <a:gd name="adj1" fmla="val 33277"/>
                  </a:avLst>
                </a:prstGeom>
                <a:noFill/>
                <a:ln w="28575" cap="flat" cmpd="sng" algn="ctr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E037B674-F746-44C2-9DC9-04EC0BD2F760}"/>
                    </a:ext>
                  </a:extLst>
                </p:cNvPr>
                <p:cNvCxnSpPr>
                  <a:cxnSpLocks/>
                  <a:stCxn id="10" idx="3"/>
                </p:cNvCxnSpPr>
                <p:nvPr/>
              </p:nvCxnSpPr>
              <p:spPr bwMode="auto">
                <a:xfrm>
                  <a:off x="2396022" y="2957143"/>
                  <a:ext cx="10905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50" name="Connecteur : en angle 49">
                <a:extLst>
                  <a:ext uri="{FF2B5EF4-FFF2-40B4-BE49-F238E27FC236}">
                    <a16:creationId xmlns:a16="http://schemas.microsoft.com/office/drawing/2014/main" id="{7D766730-0C03-498A-BAF7-A56DCF638084}"/>
                  </a:ext>
                </a:extLst>
              </p:cNvPr>
              <p:cNvCxnSpPr>
                <a:cxnSpLocks/>
                <a:stCxn id="8" idx="3"/>
              </p:cNvCxnSpPr>
              <p:nvPr/>
            </p:nvCxnSpPr>
            <p:spPr bwMode="auto">
              <a:xfrm>
                <a:off x="2396022" y="2613504"/>
                <a:ext cx="303770" cy="184431"/>
              </a:xfrm>
              <a:prstGeom prst="bentConnector3">
                <a:avLst>
                  <a:gd name="adj1" fmla="val 33791"/>
                </a:avLst>
              </a:prstGeom>
              <a:noFill/>
              <a:ln w="2857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F17480E-489B-4493-8FFC-B5E31150793F}"/>
                </a:ext>
              </a:extLst>
            </p:cNvPr>
            <p:cNvSpPr/>
            <p:nvPr/>
          </p:nvSpPr>
          <p:spPr>
            <a:xfrm>
              <a:off x="4520985" y="2479799"/>
              <a:ext cx="987119" cy="187079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Packer</a:t>
              </a:r>
              <a:b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</a:b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&amp; TMUX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6E7A6E2-5F89-4EB4-977C-38FFB9D35E3E}"/>
                </a:ext>
              </a:extLst>
            </p:cNvPr>
            <p:cNvSpPr/>
            <p:nvPr/>
          </p:nvSpPr>
          <p:spPr>
            <a:xfrm>
              <a:off x="493560" y="2719514"/>
              <a:ext cx="563076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120 RX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1" name="Connecteur : en angle 70">
              <a:extLst>
                <a:ext uri="{FF2B5EF4-FFF2-40B4-BE49-F238E27FC236}">
                  <a16:creationId xmlns:a16="http://schemas.microsoft.com/office/drawing/2014/main" id="{DC5C19F8-A70A-4829-A8F1-8A0EE86DA25D}"/>
                </a:ext>
              </a:extLst>
            </p:cNvPr>
            <p:cNvCxnSpPr>
              <a:stCxn id="34" idx="3"/>
            </p:cNvCxnSpPr>
            <p:nvPr/>
          </p:nvCxnSpPr>
          <p:spPr bwMode="auto">
            <a:xfrm flipV="1">
              <a:off x="4045528" y="3729959"/>
              <a:ext cx="475457" cy="310319"/>
            </a:xfrm>
            <a:prstGeom prst="bentConnector3">
              <a:avLst/>
            </a:prstGeom>
            <a:noFill/>
            <a:ln w="2857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2" name="Connecteur : en angle 71">
              <a:extLst>
                <a:ext uri="{FF2B5EF4-FFF2-40B4-BE49-F238E27FC236}">
                  <a16:creationId xmlns:a16="http://schemas.microsoft.com/office/drawing/2014/main" id="{A316240C-0467-483D-BB93-D70C44A194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80693" y="2744231"/>
              <a:ext cx="940292" cy="302187"/>
            </a:xfrm>
            <a:prstGeom prst="bentConnector3">
              <a:avLst>
                <a:gd name="adj1" fmla="val 74312"/>
              </a:avLst>
            </a:prstGeom>
            <a:noFill/>
            <a:ln w="2857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B866D44-6BF3-4505-A07B-CF873C3AF241}"/>
                </a:ext>
              </a:extLst>
            </p:cNvPr>
            <p:cNvSpPr/>
            <p:nvPr/>
          </p:nvSpPr>
          <p:spPr>
            <a:xfrm>
              <a:off x="5608368" y="2396287"/>
              <a:ext cx="690832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6x18 TX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3" name="Image 92">
            <a:extLst>
              <a:ext uri="{FF2B5EF4-FFF2-40B4-BE49-F238E27FC236}">
                <a16:creationId xmlns:a16="http://schemas.microsoft.com/office/drawing/2014/main" id="{1D5691FE-A95D-4816-9E4A-F031CAD61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212" y="510420"/>
            <a:ext cx="1855782" cy="3961172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AED94CEB-A148-4222-BCEA-F5E79CB3ADFB}"/>
              </a:ext>
            </a:extLst>
          </p:cNvPr>
          <p:cNvSpPr/>
          <p:nvPr/>
        </p:nvSpPr>
        <p:spPr>
          <a:xfrm>
            <a:off x="6740491" y="226114"/>
            <a:ext cx="1980427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Ressources</a:t>
            </a:r>
            <a:r>
              <a:rPr lang="en-US" sz="1000" kern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 du FPGA, Payload vide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5">
            <a:extLst>
              <a:ext uri="{FF2B5EF4-FFF2-40B4-BE49-F238E27FC236}">
                <a16:creationId xmlns:a16="http://schemas.microsoft.com/office/drawing/2014/main" id="{C201F76A-6D9B-4F50-9523-00E7099523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58E8991-BE94-40A9-A146-43DC4CBC2789}"/>
              </a:ext>
            </a:extLst>
          </p:cNvPr>
          <p:cNvSpPr/>
          <p:nvPr/>
        </p:nvSpPr>
        <p:spPr>
          <a:xfrm>
            <a:off x="5354216" y="831646"/>
            <a:ext cx="1432255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lang="en-US" sz="1000" kern="0" dirty="0">
                <a:solidFill>
                  <a:srgbClr val="002060"/>
                </a:solidFill>
                <a:latin typeface="Calibri" panose="020F0502020204030204"/>
                <a:cs typeface="+mn-cs"/>
              </a:rPr>
              <a:t>MP Wrapper:</a:t>
            </a:r>
            <a:br>
              <a:rPr lang="en-US" sz="1000" kern="0" dirty="0">
                <a:solidFill>
                  <a:srgbClr val="002060"/>
                </a:solidFill>
                <a:latin typeface="Calibri" panose="020F0502020204030204"/>
                <a:cs typeface="+mn-cs"/>
              </a:rPr>
            </a:br>
            <a:r>
              <a:rPr lang="en-US" sz="1000" kern="0" dirty="0">
                <a:solidFill>
                  <a:srgbClr val="002060"/>
                </a:solidFill>
                <a:latin typeface="Calibri" panose="020F0502020204030204"/>
                <a:cs typeface="+mn-cs"/>
              </a:rPr>
              <a:t>~30% </a:t>
            </a:r>
            <a:r>
              <a:rPr lang="en-US" sz="1000" kern="0" dirty="0" err="1">
                <a:solidFill>
                  <a:srgbClr val="002060"/>
                </a:solidFill>
                <a:latin typeface="Calibri" panose="020F0502020204030204"/>
                <a:cs typeface="+mn-cs"/>
              </a:rPr>
              <a:t>ressources</a:t>
            </a:r>
            <a:r>
              <a:rPr lang="en-US" sz="1000" kern="0" dirty="0">
                <a:solidFill>
                  <a:srgbClr val="002060"/>
                </a:solidFill>
                <a:latin typeface="Calibri" panose="020F0502020204030204"/>
                <a:cs typeface="+mn-cs"/>
              </a:rPr>
              <a:t> FPGA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343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6FBFA436-5A8B-4A14-9B6F-E5F21E3435E1}"/>
              </a:ext>
            </a:extLst>
          </p:cNvPr>
          <p:cNvSpPr/>
          <p:nvPr/>
        </p:nvSpPr>
        <p:spPr bwMode="auto">
          <a:xfrm>
            <a:off x="6660232" y="411510"/>
            <a:ext cx="2101736" cy="419430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BEC1A0-B539-4540-9D54-3DE64FD1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Intégration du </a:t>
            </a:r>
            <a:r>
              <a:rPr lang="fr-FR" dirty="0" err="1"/>
              <a:t>Firmware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C67744-0E38-43D5-8EB2-EFF2CA921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42950"/>
            <a:ext cx="6408712" cy="1036712"/>
          </a:xfrm>
        </p:spPr>
        <p:txBody>
          <a:bodyPr/>
          <a:lstStyle/>
          <a:p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Bloc </a:t>
            </a:r>
            <a:r>
              <a:rPr lang="fr-FR" sz="1100" dirty="0" err="1">
                <a:solidFill>
                  <a:schemeClr val="accent3">
                    <a:lumMod val="75000"/>
                  </a:schemeClr>
                </a:solidFill>
              </a:rPr>
              <a:t>TC_Processor</a:t>
            </a: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 développé/testé par Florence</a:t>
            </a:r>
          </a:p>
          <a:p>
            <a:r>
              <a:rPr lang="fr-FR" sz="1100" u="sng" dirty="0">
                <a:solidFill>
                  <a:schemeClr val="accent3">
                    <a:lumMod val="75000"/>
                  </a:schemeClr>
                </a:solidFill>
              </a:rPr>
              <a:t>Désormais, engagée dans l’intégration du </a:t>
            </a:r>
            <a:r>
              <a:rPr lang="fr-FR" sz="1100" u="sng" dirty="0" err="1">
                <a:solidFill>
                  <a:schemeClr val="accent3">
                    <a:lumMod val="75000"/>
                  </a:schemeClr>
                </a:solidFill>
              </a:rPr>
              <a:t>firmware</a:t>
            </a:r>
            <a:r>
              <a:rPr lang="fr-FR" sz="1100" u="sng" dirty="0">
                <a:solidFill>
                  <a:schemeClr val="accent3">
                    <a:lumMod val="75000"/>
                  </a:schemeClr>
                </a:solidFill>
              </a:rPr>
              <a:t> complet</a:t>
            </a:r>
          </a:p>
          <a:p>
            <a:pPr lvl="1"/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Assemblage de tous les blocs de la </a:t>
            </a:r>
            <a:r>
              <a:rPr lang="fr-FR" sz="1100" dirty="0" err="1">
                <a:solidFill>
                  <a:schemeClr val="accent3">
                    <a:lumMod val="75000"/>
                  </a:schemeClr>
                </a:solidFill>
              </a:rPr>
              <a:t>payload</a:t>
            </a: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 du TPG Stage 1</a:t>
            </a:r>
          </a:p>
          <a:p>
            <a:pPr lvl="1"/>
            <a:endParaRPr lang="fr-FR" sz="1100" dirty="0"/>
          </a:p>
          <a:p>
            <a:r>
              <a:rPr lang="fr-FR" sz="1100" dirty="0" err="1"/>
              <a:t>Firmware</a:t>
            </a:r>
            <a:r>
              <a:rPr lang="fr-FR" sz="1100" dirty="0"/>
              <a:t> partiel Unpacker + TC processor</a:t>
            </a:r>
          </a:p>
          <a:p>
            <a:pPr marL="457200" lvl="1" indent="0">
              <a:buNone/>
            </a:pPr>
            <a:endParaRPr lang="fr-FR" sz="11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E3D41D-FCA9-4091-9A6D-A3C6462B7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392" y="4876006"/>
            <a:ext cx="7796808" cy="162018"/>
          </a:xfrm>
        </p:spPr>
        <p:txBody>
          <a:bodyPr/>
          <a:lstStyle/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BFB053-679A-4C87-814F-9AEC40D7F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C0E50106-F9E3-4F2B-AB0D-E278809C9733}"/>
              </a:ext>
            </a:extLst>
          </p:cNvPr>
          <p:cNvGrpSpPr/>
          <p:nvPr/>
        </p:nvGrpSpPr>
        <p:grpSpPr>
          <a:xfrm>
            <a:off x="488916" y="2371510"/>
            <a:ext cx="5805640" cy="2234319"/>
            <a:chOff x="493560" y="2116278"/>
            <a:chExt cx="5805640" cy="2234319"/>
          </a:xfrm>
        </p:grpSpPr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70A6FB0D-7046-4A01-938B-9C994AB92B9A}"/>
                </a:ext>
              </a:extLst>
            </p:cNvPr>
            <p:cNvGrpSpPr/>
            <p:nvPr/>
          </p:nvGrpSpPr>
          <p:grpSpPr>
            <a:xfrm>
              <a:off x="5358860" y="2735495"/>
              <a:ext cx="720080" cy="1193767"/>
              <a:chOff x="5364088" y="2817813"/>
              <a:chExt cx="720080" cy="1193767"/>
            </a:xfrm>
          </p:grpSpPr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id="{861EECB0-28B9-41D2-980D-8DB34C57A3EF}"/>
                  </a:ext>
                </a:extLst>
              </p:cNvPr>
              <p:cNvCxnSpPr/>
              <p:nvPr/>
            </p:nvCxnSpPr>
            <p:spPr bwMode="auto">
              <a:xfrm>
                <a:off x="5364088" y="281781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8" name="Connecteur droit avec flèche 77">
                <a:extLst>
                  <a:ext uri="{FF2B5EF4-FFF2-40B4-BE49-F238E27FC236}">
                    <a16:creationId xmlns:a16="http://schemas.microsoft.com/office/drawing/2014/main" id="{CF0DF1D0-07FB-4B8D-BE60-569D66DBDC13}"/>
                  </a:ext>
                </a:extLst>
              </p:cNvPr>
              <p:cNvCxnSpPr/>
              <p:nvPr/>
            </p:nvCxnSpPr>
            <p:spPr bwMode="auto">
              <a:xfrm>
                <a:off x="5364088" y="2988576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E785D8AE-6E07-4F37-B623-1C2EEEBF7699}"/>
                  </a:ext>
                </a:extLst>
              </p:cNvPr>
              <p:cNvCxnSpPr/>
              <p:nvPr/>
            </p:nvCxnSpPr>
            <p:spPr bwMode="auto">
              <a:xfrm>
                <a:off x="5364088" y="317752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3" name="Connecteur droit avec flèche 82">
                <a:extLst>
                  <a:ext uri="{FF2B5EF4-FFF2-40B4-BE49-F238E27FC236}">
                    <a16:creationId xmlns:a16="http://schemas.microsoft.com/office/drawing/2014/main" id="{C4BF5A94-3652-427C-AA65-AC17DCD83FF6}"/>
                  </a:ext>
                </a:extLst>
              </p:cNvPr>
              <p:cNvCxnSpPr/>
              <p:nvPr/>
            </p:nvCxnSpPr>
            <p:spPr bwMode="auto">
              <a:xfrm>
                <a:off x="5364088" y="3651870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4" name="Connecteur droit avec flèche 83">
                <a:extLst>
                  <a:ext uri="{FF2B5EF4-FFF2-40B4-BE49-F238E27FC236}">
                    <a16:creationId xmlns:a16="http://schemas.microsoft.com/office/drawing/2014/main" id="{B6347EE7-F7B3-475D-8C8A-31578C98C5DC}"/>
                  </a:ext>
                </a:extLst>
              </p:cNvPr>
              <p:cNvCxnSpPr/>
              <p:nvPr/>
            </p:nvCxnSpPr>
            <p:spPr bwMode="auto">
              <a:xfrm>
                <a:off x="5364088" y="382263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5" name="Connecteur droit avec flèche 84">
                <a:extLst>
                  <a:ext uri="{FF2B5EF4-FFF2-40B4-BE49-F238E27FC236}">
                    <a16:creationId xmlns:a16="http://schemas.microsoft.com/office/drawing/2014/main" id="{1FEDE12D-D6BC-44CB-A5B1-BEC17F09C44F}"/>
                  </a:ext>
                </a:extLst>
              </p:cNvPr>
              <p:cNvCxnSpPr/>
              <p:nvPr/>
            </p:nvCxnSpPr>
            <p:spPr bwMode="auto">
              <a:xfrm>
                <a:off x="5364088" y="4011580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481E6A8D-593A-496E-809A-08E9A28F6564}"/>
                  </a:ext>
                </a:extLst>
              </p:cNvPr>
              <p:cNvCxnSpPr/>
              <p:nvPr/>
            </p:nvCxnSpPr>
            <p:spPr bwMode="auto">
              <a:xfrm>
                <a:off x="5724128" y="3259404"/>
                <a:ext cx="0" cy="342809"/>
              </a:xfrm>
              <a:prstGeom prst="lin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18D58F4A-499D-49EB-A90E-03D4FBFBA32F}"/>
                </a:ext>
              </a:extLst>
            </p:cNvPr>
            <p:cNvGrpSpPr/>
            <p:nvPr/>
          </p:nvGrpSpPr>
          <p:grpSpPr>
            <a:xfrm>
              <a:off x="1409726" y="2116278"/>
              <a:ext cx="2635802" cy="1485935"/>
              <a:chOff x="2040992" y="2075850"/>
              <a:chExt cx="2635802" cy="148593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F43E90F-4A06-4F34-85BC-426E30D76F43}"/>
                  </a:ext>
                </a:extLst>
              </p:cNvPr>
              <p:cNvSpPr/>
              <p:nvPr/>
            </p:nvSpPr>
            <p:spPr>
              <a:xfrm>
                <a:off x="2500104" y="2777385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073339E-1250-4E87-A8D5-1668DD4BBB37}"/>
                  </a:ext>
                </a:extLst>
              </p:cNvPr>
              <p:cNvSpPr/>
              <p:nvPr/>
            </p:nvSpPr>
            <p:spPr>
              <a:xfrm>
                <a:off x="2404725" y="2663014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7B3FA4-C92F-42C6-98D1-0342B5B4F6B4}"/>
                  </a:ext>
                </a:extLst>
              </p:cNvPr>
              <p:cNvSpPr/>
              <p:nvPr/>
            </p:nvSpPr>
            <p:spPr>
              <a:xfrm>
                <a:off x="2309346" y="2571750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BA8AAEA-D899-424D-904F-870E67C0CB40}"/>
                  </a:ext>
                </a:extLst>
              </p:cNvPr>
              <p:cNvSpPr/>
              <p:nvPr/>
            </p:nvSpPr>
            <p:spPr>
              <a:xfrm>
                <a:off x="2195736" y="2434576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AC1827C1-8E5A-4A61-AD20-272DB01BBA83}"/>
                  </a:ext>
                </a:extLst>
              </p:cNvPr>
              <p:cNvGrpSpPr/>
              <p:nvPr/>
            </p:nvGrpSpPr>
            <p:grpSpPr>
              <a:xfrm>
                <a:off x="2040992" y="2075850"/>
                <a:ext cx="2268130" cy="1061245"/>
                <a:chOff x="2040992" y="2075850"/>
                <a:chExt cx="2268130" cy="1061245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47C82BD-2983-4646-A244-1BCE8A03925C}"/>
                    </a:ext>
                  </a:extLst>
                </p:cNvPr>
                <p:cNvSpPr/>
                <p:nvPr/>
              </p:nvSpPr>
              <p:spPr>
                <a:xfrm>
                  <a:off x="2106922" y="2352695"/>
                  <a:ext cx="2176690" cy="7844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AD88C7D8-114E-4AF8-9CF5-59BDCE921DF6}"/>
                    </a:ext>
                  </a:extLst>
                </p:cNvPr>
                <p:cNvGrpSpPr/>
                <p:nvPr/>
              </p:nvGrpSpPr>
              <p:grpSpPr>
                <a:xfrm>
                  <a:off x="2040992" y="2075850"/>
                  <a:ext cx="2268130" cy="979364"/>
                  <a:chOff x="2040992" y="2085409"/>
                  <a:chExt cx="2268130" cy="979364"/>
                </a:xfrm>
              </p:grpSpPr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B9ED5753-CA82-442B-A651-F4CB8A982C14}"/>
                      </a:ext>
                    </a:extLst>
                  </p:cNvPr>
                  <p:cNvSpPr/>
                  <p:nvPr/>
                </p:nvSpPr>
                <p:spPr>
                  <a:xfrm>
                    <a:off x="2195736" y="2444135"/>
                    <a:ext cx="831552" cy="276999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Unpacker 0</a:t>
                    </a: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322CA68E-5FF2-48A7-A23B-FF4B64B7E6E6}"/>
                      </a:ext>
                    </a:extLst>
                  </p:cNvPr>
                  <p:cNvSpPr/>
                  <p:nvPr/>
                </p:nvSpPr>
                <p:spPr>
                  <a:xfrm>
                    <a:off x="2195736" y="2787774"/>
                    <a:ext cx="831552" cy="276999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Unpacker 1</a:t>
                    </a:r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E7C02A2D-B80D-4641-B0A1-A8E8C347B867}"/>
                      </a:ext>
                    </a:extLst>
                  </p:cNvPr>
                  <p:cNvSpPr/>
                  <p:nvPr/>
                </p:nvSpPr>
                <p:spPr>
                  <a:xfrm>
                    <a:off x="3331058" y="2444135"/>
                    <a:ext cx="880901" cy="620638"/>
                  </a:xfrm>
                  <a:prstGeom prst="rect">
                    <a:avLst/>
                  </a:prstGeom>
                  <a:solidFill>
                    <a:srgbClr val="5B9BD5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TC Proc</a:t>
                    </a:r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B0B7C5E7-EB59-4C9E-905D-42B2E35064D3}"/>
                      </a:ext>
                    </a:extLst>
                  </p:cNvPr>
                  <p:cNvSpPr/>
                  <p:nvPr/>
                </p:nvSpPr>
                <p:spPr>
                  <a:xfrm>
                    <a:off x="2040992" y="2085409"/>
                    <a:ext cx="2268130" cy="276999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000" kern="0" dirty="0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60x </a:t>
                    </a:r>
                    <a:r>
                      <a:rPr lang="en-US" sz="1000" kern="0" dirty="0" err="1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Paires</a:t>
                    </a:r>
                    <a:r>
                      <a:rPr lang="en-US" sz="1000" kern="0" dirty="0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 unpacker + </a:t>
                    </a:r>
                    <a:r>
                      <a:rPr lang="en-US" sz="1000" kern="0" dirty="0" err="1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TC_Processor</a:t>
                    </a: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FE7C86C4-62D4-407B-907B-5118B70B1397}"/>
                </a:ext>
              </a:extLst>
            </p:cNvPr>
            <p:cNvGrpSpPr/>
            <p:nvPr/>
          </p:nvGrpSpPr>
          <p:grpSpPr>
            <a:xfrm>
              <a:off x="584317" y="2575585"/>
              <a:ext cx="881679" cy="346389"/>
              <a:chOff x="682791" y="2610754"/>
              <a:chExt cx="881679" cy="346389"/>
            </a:xfrm>
          </p:grpSpPr>
          <p:cxnSp>
            <p:nvCxnSpPr>
              <p:cNvPr id="29" name="Connecteur : en angle 28">
                <a:extLst>
                  <a:ext uri="{FF2B5EF4-FFF2-40B4-BE49-F238E27FC236}">
                    <a16:creationId xmlns:a16="http://schemas.microsoft.com/office/drawing/2014/main" id="{83D9A70B-F0FC-4DE4-AC4B-8A30577AB6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2791" y="2785323"/>
                <a:ext cx="881679" cy="171820"/>
              </a:xfrm>
              <a:prstGeom prst="bentConnector3">
                <a:avLst/>
              </a:prstGeom>
              <a:noFill/>
              <a:ln w="28575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1" name="Connecteur : en angle 30">
                <a:extLst>
                  <a:ext uri="{FF2B5EF4-FFF2-40B4-BE49-F238E27FC236}">
                    <a16:creationId xmlns:a16="http://schemas.microsoft.com/office/drawing/2014/main" id="{ECFB0DCF-8BCA-4BC1-AE16-F4EE5955D0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82791" y="2610754"/>
                <a:ext cx="881679" cy="171820"/>
              </a:xfrm>
              <a:prstGeom prst="bentConnector3">
                <a:avLst/>
              </a:prstGeom>
              <a:noFill/>
              <a:ln w="28575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F2F41F-7A0A-4925-B69E-BA5EBF68CB24}"/>
                </a:ext>
              </a:extLst>
            </p:cNvPr>
            <p:cNvSpPr/>
            <p:nvPr/>
          </p:nvSpPr>
          <p:spPr>
            <a:xfrm>
              <a:off x="2699792" y="3729959"/>
              <a:ext cx="1345736" cy="6206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Tower</a:t>
              </a:r>
              <a:b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</a:b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Processor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170AC984-40F0-4C77-91AA-08EFBC16DF70}"/>
                </a:ext>
              </a:extLst>
            </p:cNvPr>
            <p:cNvGrpSpPr/>
            <p:nvPr/>
          </p:nvGrpSpPr>
          <p:grpSpPr>
            <a:xfrm>
              <a:off x="2396022" y="2613504"/>
              <a:ext cx="303770" cy="1426774"/>
              <a:chOff x="2396022" y="2613504"/>
              <a:chExt cx="303770" cy="1426774"/>
            </a:xfrm>
          </p:grpSpPr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465CDA50-063D-4A84-802A-C3ADA0A43C8B}"/>
                  </a:ext>
                </a:extLst>
              </p:cNvPr>
              <p:cNvGrpSpPr/>
              <p:nvPr/>
            </p:nvGrpSpPr>
            <p:grpSpPr>
              <a:xfrm>
                <a:off x="2396022" y="2613504"/>
                <a:ext cx="303770" cy="1426774"/>
                <a:chOff x="2396022" y="2613504"/>
                <a:chExt cx="303770" cy="1426774"/>
              </a:xfrm>
            </p:grpSpPr>
            <p:cxnSp>
              <p:nvCxnSpPr>
                <p:cNvPr id="36" name="Connecteur : en angle 35">
                  <a:extLst>
                    <a:ext uri="{FF2B5EF4-FFF2-40B4-BE49-F238E27FC236}">
                      <a16:creationId xmlns:a16="http://schemas.microsoft.com/office/drawing/2014/main" id="{6E1058CD-8FB2-4423-AFA1-5EB312E6BA93}"/>
                    </a:ext>
                  </a:extLst>
                </p:cNvPr>
                <p:cNvCxnSpPr>
                  <a:cxnSpLocks/>
                  <a:stCxn id="8" idx="3"/>
                  <a:endCxn id="34" idx="1"/>
                </p:cNvCxnSpPr>
                <p:nvPr/>
              </p:nvCxnSpPr>
              <p:spPr bwMode="auto">
                <a:xfrm>
                  <a:off x="2396022" y="2613504"/>
                  <a:ext cx="303770" cy="1426774"/>
                </a:xfrm>
                <a:prstGeom prst="bentConnector3">
                  <a:avLst>
                    <a:gd name="adj1" fmla="val 33277"/>
                  </a:avLst>
                </a:prstGeom>
                <a:noFill/>
                <a:ln w="28575" cap="flat" cmpd="sng" algn="ctr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E037B674-F746-44C2-9DC9-04EC0BD2F760}"/>
                    </a:ext>
                  </a:extLst>
                </p:cNvPr>
                <p:cNvCxnSpPr>
                  <a:cxnSpLocks/>
                  <a:stCxn id="10" idx="3"/>
                </p:cNvCxnSpPr>
                <p:nvPr/>
              </p:nvCxnSpPr>
              <p:spPr bwMode="auto">
                <a:xfrm>
                  <a:off x="2396022" y="2957143"/>
                  <a:ext cx="10905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50" name="Connecteur : en angle 49">
                <a:extLst>
                  <a:ext uri="{FF2B5EF4-FFF2-40B4-BE49-F238E27FC236}">
                    <a16:creationId xmlns:a16="http://schemas.microsoft.com/office/drawing/2014/main" id="{7D766730-0C03-498A-BAF7-A56DCF638084}"/>
                  </a:ext>
                </a:extLst>
              </p:cNvPr>
              <p:cNvCxnSpPr>
                <a:cxnSpLocks/>
                <a:stCxn id="8" idx="3"/>
              </p:cNvCxnSpPr>
              <p:nvPr/>
            </p:nvCxnSpPr>
            <p:spPr bwMode="auto">
              <a:xfrm>
                <a:off x="2396022" y="2613504"/>
                <a:ext cx="303770" cy="184431"/>
              </a:xfrm>
              <a:prstGeom prst="bentConnector3">
                <a:avLst>
                  <a:gd name="adj1" fmla="val 33791"/>
                </a:avLst>
              </a:prstGeom>
              <a:noFill/>
              <a:ln w="2857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F17480E-489B-4493-8FFC-B5E31150793F}"/>
                </a:ext>
              </a:extLst>
            </p:cNvPr>
            <p:cNvSpPr/>
            <p:nvPr/>
          </p:nvSpPr>
          <p:spPr>
            <a:xfrm>
              <a:off x="4520985" y="2479799"/>
              <a:ext cx="987119" cy="187079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Packer</a:t>
              </a:r>
              <a:b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</a:b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&amp; TMUX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6E7A6E2-5F89-4EB4-977C-38FFB9D35E3E}"/>
                </a:ext>
              </a:extLst>
            </p:cNvPr>
            <p:cNvSpPr/>
            <p:nvPr/>
          </p:nvSpPr>
          <p:spPr>
            <a:xfrm>
              <a:off x="493560" y="2719514"/>
              <a:ext cx="563076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120 RX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1" name="Connecteur : en angle 70">
              <a:extLst>
                <a:ext uri="{FF2B5EF4-FFF2-40B4-BE49-F238E27FC236}">
                  <a16:creationId xmlns:a16="http://schemas.microsoft.com/office/drawing/2014/main" id="{DC5C19F8-A70A-4829-A8F1-8A0EE86DA25D}"/>
                </a:ext>
              </a:extLst>
            </p:cNvPr>
            <p:cNvCxnSpPr>
              <a:stCxn id="34" idx="3"/>
            </p:cNvCxnSpPr>
            <p:nvPr/>
          </p:nvCxnSpPr>
          <p:spPr bwMode="auto">
            <a:xfrm flipV="1">
              <a:off x="4045528" y="3729959"/>
              <a:ext cx="475457" cy="310319"/>
            </a:xfrm>
            <a:prstGeom prst="bentConnector3">
              <a:avLst/>
            </a:prstGeom>
            <a:noFill/>
            <a:ln w="2857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2" name="Connecteur : en angle 71">
              <a:extLst>
                <a:ext uri="{FF2B5EF4-FFF2-40B4-BE49-F238E27FC236}">
                  <a16:creationId xmlns:a16="http://schemas.microsoft.com/office/drawing/2014/main" id="{A316240C-0467-483D-BB93-D70C44A194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80693" y="2744231"/>
              <a:ext cx="940292" cy="302187"/>
            </a:xfrm>
            <a:prstGeom prst="bentConnector3">
              <a:avLst>
                <a:gd name="adj1" fmla="val 74312"/>
              </a:avLst>
            </a:prstGeom>
            <a:noFill/>
            <a:ln w="2857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B866D44-6BF3-4505-A07B-CF873C3AF241}"/>
                </a:ext>
              </a:extLst>
            </p:cNvPr>
            <p:cNvSpPr/>
            <p:nvPr/>
          </p:nvSpPr>
          <p:spPr>
            <a:xfrm>
              <a:off x="5608368" y="2396287"/>
              <a:ext cx="690832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6x18 TX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3" name="Image 92">
            <a:extLst>
              <a:ext uri="{FF2B5EF4-FFF2-40B4-BE49-F238E27FC236}">
                <a16:creationId xmlns:a16="http://schemas.microsoft.com/office/drawing/2014/main" id="{1D5691FE-A95D-4816-9E4A-F031CAD61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12" y="511145"/>
            <a:ext cx="1855782" cy="39597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F37682-A021-4EC7-B3E0-F1706C030399}"/>
              </a:ext>
            </a:extLst>
          </p:cNvPr>
          <p:cNvSpPr/>
          <p:nvPr/>
        </p:nvSpPr>
        <p:spPr bwMode="auto">
          <a:xfrm>
            <a:off x="1252159" y="2292825"/>
            <a:ext cx="2987020" cy="1678719"/>
          </a:xfrm>
          <a:prstGeom prst="rect">
            <a:avLst/>
          </a:prstGeom>
          <a:solidFill>
            <a:srgbClr val="92D050">
              <a:alpha val="3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1533018-600E-4D47-8F1D-BB0644E1F0F4}"/>
              </a:ext>
            </a:extLst>
          </p:cNvPr>
          <p:cNvCxnSpPr/>
          <p:nvPr/>
        </p:nvCxnSpPr>
        <p:spPr bwMode="auto">
          <a:xfrm flipV="1">
            <a:off x="4040884" y="1617260"/>
            <a:ext cx="3410794" cy="873745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19502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EC1A0-B539-4540-9D54-3DE64FD1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Intégration du </a:t>
            </a:r>
            <a:r>
              <a:rPr lang="fr-FR" dirty="0" err="1"/>
              <a:t>Firmware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E3D41D-FCA9-4091-9A6D-A3C6462B7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392" y="4876006"/>
            <a:ext cx="7796808" cy="162018"/>
          </a:xfrm>
        </p:spPr>
        <p:txBody>
          <a:bodyPr/>
          <a:lstStyle/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BFB053-679A-4C87-814F-9AEC40D7F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C0E50106-F9E3-4F2B-AB0D-E278809C9733}"/>
              </a:ext>
            </a:extLst>
          </p:cNvPr>
          <p:cNvGrpSpPr/>
          <p:nvPr/>
        </p:nvGrpSpPr>
        <p:grpSpPr>
          <a:xfrm>
            <a:off x="488916" y="2371510"/>
            <a:ext cx="5805640" cy="2234319"/>
            <a:chOff x="493560" y="2116278"/>
            <a:chExt cx="5805640" cy="2234319"/>
          </a:xfrm>
        </p:grpSpPr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70A6FB0D-7046-4A01-938B-9C994AB92B9A}"/>
                </a:ext>
              </a:extLst>
            </p:cNvPr>
            <p:cNvGrpSpPr/>
            <p:nvPr/>
          </p:nvGrpSpPr>
          <p:grpSpPr>
            <a:xfrm>
              <a:off x="5358860" y="2735495"/>
              <a:ext cx="720080" cy="1193767"/>
              <a:chOff x="5364088" y="2817813"/>
              <a:chExt cx="720080" cy="1193767"/>
            </a:xfrm>
          </p:grpSpPr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id="{861EECB0-28B9-41D2-980D-8DB34C57A3EF}"/>
                  </a:ext>
                </a:extLst>
              </p:cNvPr>
              <p:cNvCxnSpPr/>
              <p:nvPr/>
            </p:nvCxnSpPr>
            <p:spPr bwMode="auto">
              <a:xfrm>
                <a:off x="5364088" y="281781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8" name="Connecteur droit avec flèche 77">
                <a:extLst>
                  <a:ext uri="{FF2B5EF4-FFF2-40B4-BE49-F238E27FC236}">
                    <a16:creationId xmlns:a16="http://schemas.microsoft.com/office/drawing/2014/main" id="{CF0DF1D0-07FB-4B8D-BE60-569D66DBDC13}"/>
                  </a:ext>
                </a:extLst>
              </p:cNvPr>
              <p:cNvCxnSpPr/>
              <p:nvPr/>
            </p:nvCxnSpPr>
            <p:spPr bwMode="auto">
              <a:xfrm>
                <a:off x="5364088" y="2988576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E785D8AE-6E07-4F37-B623-1C2EEEBF7699}"/>
                  </a:ext>
                </a:extLst>
              </p:cNvPr>
              <p:cNvCxnSpPr/>
              <p:nvPr/>
            </p:nvCxnSpPr>
            <p:spPr bwMode="auto">
              <a:xfrm>
                <a:off x="5364088" y="317752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3" name="Connecteur droit avec flèche 82">
                <a:extLst>
                  <a:ext uri="{FF2B5EF4-FFF2-40B4-BE49-F238E27FC236}">
                    <a16:creationId xmlns:a16="http://schemas.microsoft.com/office/drawing/2014/main" id="{C4BF5A94-3652-427C-AA65-AC17DCD83FF6}"/>
                  </a:ext>
                </a:extLst>
              </p:cNvPr>
              <p:cNvCxnSpPr/>
              <p:nvPr/>
            </p:nvCxnSpPr>
            <p:spPr bwMode="auto">
              <a:xfrm>
                <a:off x="5364088" y="3651870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4" name="Connecteur droit avec flèche 83">
                <a:extLst>
                  <a:ext uri="{FF2B5EF4-FFF2-40B4-BE49-F238E27FC236}">
                    <a16:creationId xmlns:a16="http://schemas.microsoft.com/office/drawing/2014/main" id="{B6347EE7-F7B3-475D-8C8A-31578C98C5DC}"/>
                  </a:ext>
                </a:extLst>
              </p:cNvPr>
              <p:cNvCxnSpPr/>
              <p:nvPr/>
            </p:nvCxnSpPr>
            <p:spPr bwMode="auto">
              <a:xfrm>
                <a:off x="5364088" y="382263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5" name="Connecteur droit avec flèche 84">
                <a:extLst>
                  <a:ext uri="{FF2B5EF4-FFF2-40B4-BE49-F238E27FC236}">
                    <a16:creationId xmlns:a16="http://schemas.microsoft.com/office/drawing/2014/main" id="{1FEDE12D-D6BC-44CB-A5B1-BEC17F09C44F}"/>
                  </a:ext>
                </a:extLst>
              </p:cNvPr>
              <p:cNvCxnSpPr/>
              <p:nvPr/>
            </p:nvCxnSpPr>
            <p:spPr bwMode="auto">
              <a:xfrm>
                <a:off x="5364088" y="4011580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481E6A8D-593A-496E-809A-08E9A28F6564}"/>
                  </a:ext>
                </a:extLst>
              </p:cNvPr>
              <p:cNvCxnSpPr/>
              <p:nvPr/>
            </p:nvCxnSpPr>
            <p:spPr bwMode="auto">
              <a:xfrm>
                <a:off x="5724128" y="3259404"/>
                <a:ext cx="0" cy="342809"/>
              </a:xfrm>
              <a:prstGeom prst="lin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18D58F4A-499D-49EB-A90E-03D4FBFBA32F}"/>
                </a:ext>
              </a:extLst>
            </p:cNvPr>
            <p:cNvGrpSpPr/>
            <p:nvPr/>
          </p:nvGrpSpPr>
          <p:grpSpPr>
            <a:xfrm>
              <a:off x="1409726" y="2116278"/>
              <a:ext cx="2635802" cy="1485935"/>
              <a:chOff x="2040992" y="2075850"/>
              <a:chExt cx="2635802" cy="148593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F43E90F-4A06-4F34-85BC-426E30D76F43}"/>
                  </a:ext>
                </a:extLst>
              </p:cNvPr>
              <p:cNvSpPr/>
              <p:nvPr/>
            </p:nvSpPr>
            <p:spPr>
              <a:xfrm>
                <a:off x="2500104" y="2777385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073339E-1250-4E87-A8D5-1668DD4BBB37}"/>
                  </a:ext>
                </a:extLst>
              </p:cNvPr>
              <p:cNvSpPr/>
              <p:nvPr/>
            </p:nvSpPr>
            <p:spPr>
              <a:xfrm>
                <a:off x="2404725" y="2663014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7B3FA4-C92F-42C6-98D1-0342B5B4F6B4}"/>
                  </a:ext>
                </a:extLst>
              </p:cNvPr>
              <p:cNvSpPr/>
              <p:nvPr/>
            </p:nvSpPr>
            <p:spPr>
              <a:xfrm>
                <a:off x="2309346" y="2571750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BA8AAEA-D899-424D-904F-870E67C0CB40}"/>
                  </a:ext>
                </a:extLst>
              </p:cNvPr>
              <p:cNvSpPr/>
              <p:nvPr/>
            </p:nvSpPr>
            <p:spPr>
              <a:xfrm>
                <a:off x="2195736" y="2434576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AC1827C1-8E5A-4A61-AD20-272DB01BBA83}"/>
                  </a:ext>
                </a:extLst>
              </p:cNvPr>
              <p:cNvGrpSpPr/>
              <p:nvPr/>
            </p:nvGrpSpPr>
            <p:grpSpPr>
              <a:xfrm>
                <a:off x="2040992" y="2075850"/>
                <a:ext cx="2268130" cy="1061245"/>
                <a:chOff x="2040992" y="2075850"/>
                <a:chExt cx="2268130" cy="1061245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47C82BD-2983-4646-A244-1BCE8A03925C}"/>
                    </a:ext>
                  </a:extLst>
                </p:cNvPr>
                <p:cNvSpPr/>
                <p:nvPr/>
              </p:nvSpPr>
              <p:spPr>
                <a:xfrm>
                  <a:off x="2106922" y="2352695"/>
                  <a:ext cx="2176690" cy="7844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AD88C7D8-114E-4AF8-9CF5-59BDCE921DF6}"/>
                    </a:ext>
                  </a:extLst>
                </p:cNvPr>
                <p:cNvGrpSpPr/>
                <p:nvPr/>
              </p:nvGrpSpPr>
              <p:grpSpPr>
                <a:xfrm>
                  <a:off x="2040992" y="2075850"/>
                  <a:ext cx="2268130" cy="979364"/>
                  <a:chOff x="2040992" y="2085409"/>
                  <a:chExt cx="2268130" cy="979364"/>
                </a:xfrm>
              </p:grpSpPr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B9ED5753-CA82-442B-A651-F4CB8A982C14}"/>
                      </a:ext>
                    </a:extLst>
                  </p:cNvPr>
                  <p:cNvSpPr/>
                  <p:nvPr/>
                </p:nvSpPr>
                <p:spPr>
                  <a:xfrm>
                    <a:off x="2195736" y="2444135"/>
                    <a:ext cx="831552" cy="276999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Unpacker 0</a:t>
                    </a: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322CA68E-5FF2-48A7-A23B-FF4B64B7E6E6}"/>
                      </a:ext>
                    </a:extLst>
                  </p:cNvPr>
                  <p:cNvSpPr/>
                  <p:nvPr/>
                </p:nvSpPr>
                <p:spPr>
                  <a:xfrm>
                    <a:off x="2195736" y="2787774"/>
                    <a:ext cx="831552" cy="276999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Unpacker 1</a:t>
                    </a:r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E7C02A2D-B80D-4641-B0A1-A8E8C347B867}"/>
                      </a:ext>
                    </a:extLst>
                  </p:cNvPr>
                  <p:cNvSpPr/>
                  <p:nvPr/>
                </p:nvSpPr>
                <p:spPr>
                  <a:xfrm>
                    <a:off x="3331058" y="2444135"/>
                    <a:ext cx="880901" cy="620638"/>
                  </a:xfrm>
                  <a:prstGeom prst="rect">
                    <a:avLst/>
                  </a:prstGeom>
                  <a:solidFill>
                    <a:srgbClr val="5B9BD5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TC Proc</a:t>
                    </a:r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B0B7C5E7-EB59-4C9E-905D-42B2E35064D3}"/>
                      </a:ext>
                    </a:extLst>
                  </p:cNvPr>
                  <p:cNvSpPr/>
                  <p:nvPr/>
                </p:nvSpPr>
                <p:spPr>
                  <a:xfrm>
                    <a:off x="2040992" y="2085409"/>
                    <a:ext cx="2268130" cy="276999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000" kern="0" dirty="0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60x </a:t>
                    </a:r>
                    <a:r>
                      <a:rPr lang="en-US" sz="1000" kern="0" dirty="0" err="1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Paires</a:t>
                    </a:r>
                    <a:r>
                      <a:rPr lang="en-US" sz="1000" kern="0" dirty="0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 unpacker + </a:t>
                    </a:r>
                    <a:r>
                      <a:rPr lang="en-US" sz="1000" kern="0" dirty="0" err="1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TC_Processor</a:t>
                    </a: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FE7C86C4-62D4-407B-907B-5118B70B1397}"/>
                </a:ext>
              </a:extLst>
            </p:cNvPr>
            <p:cNvGrpSpPr/>
            <p:nvPr/>
          </p:nvGrpSpPr>
          <p:grpSpPr>
            <a:xfrm>
              <a:off x="584317" y="2575585"/>
              <a:ext cx="881679" cy="346389"/>
              <a:chOff x="682791" y="2610754"/>
              <a:chExt cx="881679" cy="346389"/>
            </a:xfrm>
          </p:grpSpPr>
          <p:cxnSp>
            <p:nvCxnSpPr>
              <p:cNvPr id="29" name="Connecteur : en angle 28">
                <a:extLst>
                  <a:ext uri="{FF2B5EF4-FFF2-40B4-BE49-F238E27FC236}">
                    <a16:creationId xmlns:a16="http://schemas.microsoft.com/office/drawing/2014/main" id="{83D9A70B-F0FC-4DE4-AC4B-8A30577AB6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2791" y="2785323"/>
                <a:ext cx="881679" cy="171820"/>
              </a:xfrm>
              <a:prstGeom prst="bentConnector3">
                <a:avLst/>
              </a:prstGeom>
              <a:noFill/>
              <a:ln w="28575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1" name="Connecteur : en angle 30">
                <a:extLst>
                  <a:ext uri="{FF2B5EF4-FFF2-40B4-BE49-F238E27FC236}">
                    <a16:creationId xmlns:a16="http://schemas.microsoft.com/office/drawing/2014/main" id="{ECFB0DCF-8BCA-4BC1-AE16-F4EE5955D0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82791" y="2610754"/>
                <a:ext cx="881679" cy="171820"/>
              </a:xfrm>
              <a:prstGeom prst="bentConnector3">
                <a:avLst/>
              </a:prstGeom>
              <a:noFill/>
              <a:ln w="28575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F2F41F-7A0A-4925-B69E-BA5EBF68CB24}"/>
                </a:ext>
              </a:extLst>
            </p:cNvPr>
            <p:cNvSpPr/>
            <p:nvPr/>
          </p:nvSpPr>
          <p:spPr>
            <a:xfrm>
              <a:off x="2699792" y="3729959"/>
              <a:ext cx="1345736" cy="6206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Tower</a:t>
              </a:r>
              <a:b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</a:b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Processor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170AC984-40F0-4C77-91AA-08EFBC16DF70}"/>
                </a:ext>
              </a:extLst>
            </p:cNvPr>
            <p:cNvGrpSpPr/>
            <p:nvPr/>
          </p:nvGrpSpPr>
          <p:grpSpPr>
            <a:xfrm>
              <a:off x="2396022" y="2613504"/>
              <a:ext cx="303770" cy="1426774"/>
              <a:chOff x="2396022" y="2613504"/>
              <a:chExt cx="303770" cy="1426774"/>
            </a:xfrm>
          </p:grpSpPr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465CDA50-063D-4A84-802A-C3ADA0A43C8B}"/>
                  </a:ext>
                </a:extLst>
              </p:cNvPr>
              <p:cNvGrpSpPr/>
              <p:nvPr/>
            </p:nvGrpSpPr>
            <p:grpSpPr>
              <a:xfrm>
                <a:off x="2396022" y="2613504"/>
                <a:ext cx="303770" cy="1426774"/>
                <a:chOff x="2396022" y="2613504"/>
                <a:chExt cx="303770" cy="1426774"/>
              </a:xfrm>
            </p:grpSpPr>
            <p:cxnSp>
              <p:nvCxnSpPr>
                <p:cNvPr id="36" name="Connecteur : en angle 35">
                  <a:extLst>
                    <a:ext uri="{FF2B5EF4-FFF2-40B4-BE49-F238E27FC236}">
                      <a16:creationId xmlns:a16="http://schemas.microsoft.com/office/drawing/2014/main" id="{6E1058CD-8FB2-4423-AFA1-5EB312E6BA93}"/>
                    </a:ext>
                  </a:extLst>
                </p:cNvPr>
                <p:cNvCxnSpPr>
                  <a:cxnSpLocks/>
                  <a:stCxn id="8" idx="3"/>
                  <a:endCxn id="34" idx="1"/>
                </p:cNvCxnSpPr>
                <p:nvPr/>
              </p:nvCxnSpPr>
              <p:spPr bwMode="auto">
                <a:xfrm>
                  <a:off x="2396022" y="2613504"/>
                  <a:ext cx="303770" cy="1426774"/>
                </a:xfrm>
                <a:prstGeom prst="bentConnector3">
                  <a:avLst>
                    <a:gd name="adj1" fmla="val 33277"/>
                  </a:avLst>
                </a:prstGeom>
                <a:noFill/>
                <a:ln w="28575" cap="flat" cmpd="sng" algn="ctr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E037B674-F746-44C2-9DC9-04EC0BD2F760}"/>
                    </a:ext>
                  </a:extLst>
                </p:cNvPr>
                <p:cNvCxnSpPr>
                  <a:cxnSpLocks/>
                  <a:stCxn id="10" idx="3"/>
                </p:cNvCxnSpPr>
                <p:nvPr/>
              </p:nvCxnSpPr>
              <p:spPr bwMode="auto">
                <a:xfrm>
                  <a:off x="2396022" y="2957143"/>
                  <a:ext cx="10905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50" name="Connecteur : en angle 49">
                <a:extLst>
                  <a:ext uri="{FF2B5EF4-FFF2-40B4-BE49-F238E27FC236}">
                    <a16:creationId xmlns:a16="http://schemas.microsoft.com/office/drawing/2014/main" id="{7D766730-0C03-498A-BAF7-A56DCF638084}"/>
                  </a:ext>
                </a:extLst>
              </p:cNvPr>
              <p:cNvCxnSpPr>
                <a:cxnSpLocks/>
                <a:stCxn id="8" idx="3"/>
              </p:cNvCxnSpPr>
              <p:nvPr/>
            </p:nvCxnSpPr>
            <p:spPr bwMode="auto">
              <a:xfrm>
                <a:off x="2396022" y="2613504"/>
                <a:ext cx="303770" cy="184431"/>
              </a:xfrm>
              <a:prstGeom prst="bentConnector3">
                <a:avLst>
                  <a:gd name="adj1" fmla="val 33791"/>
                </a:avLst>
              </a:prstGeom>
              <a:noFill/>
              <a:ln w="2857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F17480E-489B-4493-8FFC-B5E31150793F}"/>
                </a:ext>
              </a:extLst>
            </p:cNvPr>
            <p:cNvSpPr/>
            <p:nvPr/>
          </p:nvSpPr>
          <p:spPr>
            <a:xfrm>
              <a:off x="4520985" y="2479799"/>
              <a:ext cx="987119" cy="1870798"/>
            </a:xfrm>
            <a:prstGeom prst="rect">
              <a:avLst/>
            </a:prstGeom>
            <a:solidFill>
              <a:srgbClr val="00FF01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Packer</a:t>
              </a:r>
              <a:b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</a:b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&amp; TMUX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6E7A6E2-5F89-4EB4-977C-38FFB9D35E3E}"/>
                </a:ext>
              </a:extLst>
            </p:cNvPr>
            <p:cNvSpPr/>
            <p:nvPr/>
          </p:nvSpPr>
          <p:spPr>
            <a:xfrm>
              <a:off x="493560" y="2719514"/>
              <a:ext cx="563076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120 RX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1" name="Connecteur : en angle 70">
              <a:extLst>
                <a:ext uri="{FF2B5EF4-FFF2-40B4-BE49-F238E27FC236}">
                  <a16:creationId xmlns:a16="http://schemas.microsoft.com/office/drawing/2014/main" id="{DC5C19F8-A70A-4829-A8F1-8A0EE86DA25D}"/>
                </a:ext>
              </a:extLst>
            </p:cNvPr>
            <p:cNvCxnSpPr>
              <a:stCxn id="34" idx="3"/>
            </p:cNvCxnSpPr>
            <p:nvPr/>
          </p:nvCxnSpPr>
          <p:spPr bwMode="auto">
            <a:xfrm flipV="1">
              <a:off x="4045528" y="3729959"/>
              <a:ext cx="475457" cy="310319"/>
            </a:xfrm>
            <a:prstGeom prst="bentConnector3">
              <a:avLst/>
            </a:prstGeom>
            <a:noFill/>
            <a:ln w="2857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2" name="Connecteur : en angle 71">
              <a:extLst>
                <a:ext uri="{FF2B5EF4-FFF2-40B4-BE49-F238E27FC236}">
                  <a16:creationId xmlns:a16="http://schemas.microsoft.com/office/drawing/2014/main" id="{A316240C-0467-483D-BB93-D70C44A194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80693" y="2744231"/>
              <a:ext cx="940292" cy="302187"/>
            </a:xfrm>
            <a:prstGeom prst="bentConnector3">
              <a:avLst>
                <a:gd name="adj1" fmla="val 74312"/>
              </a:avLst>
            </a:prstGeom>
            <a:noFill/>
            <a:ln w="2857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B866D44-6BF3-4505-A07B-CF873C3AF241}"/>
                </a:ext>
              </a:extLst>
            </p:cNvPr>
            <p:cNvSpPr/>
            <p:nvPr/>
          </p:nvSpPr>
          <p:spPr>
            <a:xfrm>
              <a:off x="5608368" y="2396287"/>
              <a:ext cx="690832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6x18 TX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7F37682-A021-4EC7-B3E0-F1706C030399}"/>
              </a:ext>
            </a:extLst>
          </p:cNvPr>
          <p:cNvSpPr/>
          <p:nvPr/>
        </p:nvSpPr>
        <p:spPr bwMode="auto">
          <a:xfrm>
            <a:off x="1252159" y="2292825"/>
            <a:ext cx="2987020" cy="1678719"/>
          </a:xfrm>
          <a:prstGeom prst="rect">
            <a:avLst/>
          </a:prstGeom>
          <a:solidFill>
            <a:srgbClr val="FF00FE">
              <a:alpha val="35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2468C6-B10C-4198-89E5-82FCC867A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168" y="503564"/>
            <a:ext cx="1757218" cy="4017254"/>
          </a:xfrm>
          <a:prstGeom prst="rect">
            <a:avLst/>
          </a:prstGeom>
        </p:spPr>
      </p:pic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836C7BF0-4D42-428B-972D-FA39F0563142}"/>
              </a:ext>
            </a:extLst>
          </p:cNvPr>
          <p:cNvCxnSpPr/>
          <p:nvPr/>
        </p:nvCxnSpPr>
        <p:spPr bwMode="auto">
          <a:xfrm flipV="1">
            <a:off x="4040884" y="1617260"/>
            <a:ext cx="3410794" cy="873745"/>
          </a:xfrm>
          <a:prstGeom prst="straightConnector1">
            <a:avLst/>
          </a:prstGeom>
          <a:noFill/>
          <a:ln w="28575" cap="flat" cmpd="sng" algn="ctr">
            <a:solidFill>
              <a:srgbClr val="FF00FE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5234D8CC-3D46-40C2-8909-194768F4914C}"/>
              </a:ext>
            </a:extLst>
          </p:cNvPr>
          <p:cNvCxnSpPr>
            <a:cxnSpLocks/>
          </p:cNvCxnSpPr>
          <p:nvPr/>
        </p:nvCxnSpPr>
        <p:spPr bwMode="auto">
          <a:xfrm flipV="1">
            <a:off x="5292080" y="2101624"/>
            <a:ext cx="2491426" cy="807224"/>
          </a:xfrm>
          <a:prstGeom prst="straightConnector1">
            <a:avLst/>
          </a:prstGeom>
          <a:noFill/>
          <a:ln w="28575" cap="flat" cmpd="sng" algn="ctr">
            <a:solidFill>
              <a:srgbClr val="00FF0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2" name="Espace réservé du contenu 2">
            <a:extLst>
              <a:ext uri="{FF2B5EF4-FFF2-40B4-BE49-F238E27FC236}">
                <a16:creationId xmlns:a16="http://schemas.microsoft.com/office/drawing/2014/main" id="{226E21DD-EE7D-4CEF-948C-9668A69FD283}"/>
              </a:ext>
            </a:extLst>
          </p:cNvPr>
          <p:cNvSpPr txBox="1">
            <a:spLocks/>
          </p:cNvSpPr>
          <p:nvPr/>
        </p:nvSpPr>
        <p:spPr bwMode="auto">
          <a:xfrm>
            <a:off x="107504" y="742950"/>
            <a:ext cx="6408712" cy="10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r>
              <a:rPr lang="fr-FR" sz="1100" kern="0" dirty="0">
                <a:solidFill>
                  <a:schemeClr val="accent3">
                    <a:lumMod val="75000"/>
                  </a:schemeClr>
                </a:solidFill>
              </a:rPr>
              <a:t>Bloc </a:t>
            </a:r>
            <a:r>
              <a:rPr lang="fr-FR" sz="1100" kern="0" dirty="0" err="1">
                <a:solidFill>
                  <a:schemeClr val="accent3">
                    <a:lumMod val="75000"/>
                  </a:schemeClr>
                </a:solidFill>
              </a:rPr>
              <a:t>TC_Processor</a:t>
            </a:r>
            <a:r>
              <a:rPr lang="fr-FR" sz="1100" kern="0" dirty="0">
                <a:solidFill>
                  <a:schemeClr val="accent3">
                    <a:lumMod val="75000"/>
                  </a:schemeClr>
                </a:solidFill>
              </a:rPr>
              <a:t> développé/testé par Florence</a:t>
            </a:r>
          </a:p>
          <a:p>
            <a:r>
              <a:rPr lang="fr-FR" sz="1100" u="sng" kern="0" dirty="0">
                <a:solidFill>
                  <a:schemeClr val="accent3">
                    <a:lumMod val="75000"/>
                  </a:schemeClr>
                </a:solidFill>
              </a:rPr>
              <a:t>Désormais, engagée dans l’intégration du </a:t>
            </a:r>
            <a:r>
              <a:rPr lang="fr-FR" sz="1100" u="sng" kern="0" dirty="0" err="1">
                <a:solidFill>
                  <a:schemeClr val="accent3">
                    <a:lumMod val="75000"/>
                  </a:schemeClr>
                </a:solidFill>
              </a:rPr>
              <a:t>firmware</a:t>
            </a:r>
            <a:r>
              <a:rPr lang="fr-FR" sz="1100" u="sng" kern="0" dirty="0">
                <a:solidFill>
                  <a:schemeClr val="accent3">
                    <a:lumMod val="75000"/>
                  </a:schemeClr>
                </a:solidFill>
              </a:rPr>
              <a:t> complet</a:t>
            </a:r>
          </a:p>
          <a:p>
            <a:pPr lvl="1"/>
            <a:r>
              <a:rPr lang="fr-FR" sz="1100" kern="0" dirty="0">
                <a:solidFill>
                  <a:schemeClr val="accent3">
                    <a:lumMod val="75000"/>
                  </a:schemeClr>
                </a:solidFill>
              </a:rPr>
              <a:t>Assemblage de tous les blocs de la </a:t>
            </a:r>
            <a:r>
              <a:rPr lang="fr-FR" sz="1100" kern="0" dirty="0" err="1">
                <a:solidFill>
                  <a:schemeClr val="accent3">
                    <a:lumMod val="75000"/>
                  </a:schemeClr>
                </a:solidFill>
              </a:rPr>
              <a:t>payload</a:t>
            </a:r>
            <a:r>
              <a:rPr lang="fr-FR" sz="1100" kern="0" dirty="0">
                <a:solidFill>
                  <a:schemeClr val="accent3">
                    <a:lumMod val="75000"/>
                  </a:schemeClr>
                </a:solidFill>
              </a:rPr>
              <a:t> du TPG Stage 1</a:t>
            </a:r>
          </a:p>
          <a:p>
            <a:pPr lvl="1"/>
            <a:endParaRPr lang="fr-FR" sz="1100" kern="0" dirty="0"/>
          </a:p>
          <a:p>
            <a:r>
              <a:rPr lang="fr-FR" sz="1100" kern="0" dirty="0" err="1"/>
              <a:t>Firmware</a:t>
            </a:r>
            <a:r>
              <a:rPr lang="fr-FR" sz="1100" kern="0" dirty="0"/>
              <a:t> partiel Unpacker + TC processor + Packer/TMUX</a:t>
            </a:r>
          </a:p>
          <a:p>
            <a:pPr marL="457200" lvl="1" indent="0">
              <a:buFontTx/>
              <a:buNone/>
            </a:pPr>
            <a:endParaRPr lang="fr-FR" sz="1100" kern="0" dirty="0"/>
          </a:p>
        </p:txBody>
      </p:sp>
    </p:spTree>
    <p:extLst>
      <p:ext uri="{BB962C8B-B14F-4D97-AF65-F5344CB8AC3E}">
        <p14:creationId xmlns:p14="http://schemas.microsoft.com/office/powerpoint/2010/main" val="2022291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EC1A0-B539-4540-9D54-3DE64FD16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 dirty="0"/>
              <a:t>Intégration du </a:t>
            </a:r>
            <a:r>
              <a:rPr lang="fr-FR" dirty="0" err="1"/>
              <a:t>Firmware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C67744-0E38-43D5-8EB2-EFF2CA921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42949"/>
            <a:ext cx="6408712" cy="1540283"/>
          </a:xfrm>
        </p:spPr>
        <p:txBody>
          <a:bodyPr/>
          <a:lstStyle/>
          <a:p>
            <a:r>
              <a:rPr lang="fr-FR" sz="1100" dirty="0" err="1"/>
              <a:t>Firmware</a:t>
            </a:r>
            <a:r>
              <a:rPr lang="fr-FR" sz="1100" dirty="0"/>
              <a:t> total avec Tower Processor: en cours d’optimisation</a:t>
            </a:r>
          </a:p>
          <a:p>
            <a:r>
              <a:rPr lang="fr-FR" sz="1100" dirty="0"/>
              <a:t>Un environnement très contraignant:</a:t>
            </a:r>
          </a:p>
          <a:p>
            <a:pPr lvl="1"/>
            <a:r>
              <a:rPr lang="fr-FR" sz="1100" dirty="0"/>
              <a:t>&gt;60% ressources LUT du FPGA</a:t>
            </a:r>
          </a:p>
          <a:p>
            <a:pPr lvl="1"/>
            <a:r>
              <a:rPr lang="fr-FR" sz="1100" dirty="0"/>
              <a:t>Horloge rapide 320 MHz</a:t>
            </a:r>
          </a:p>
          <a:p>
            <a:pPr lvl="1"/>
            <a:r>
              <a:rPr lang="fr-FR" sz="1100" dirty="0"/>
              <a:t>Temps de compilation &gt; 6-7 heures</a:t>
            </a:r>
          </a:p>
          <a:p>
            <a:pPr lvl="1"/>
            <a:r>
              <a:rPr lang="fr-FR" sz="1100" dirty="0"/>
              <a:t>Tower Processor + Packer = goulet d’étranglement</a:t>
            </a:r>
          </a:p>
          <a:p>
            <a:pPr marL="457200" lvl="1" indent="0">
              <a:buNone/>
            </a:pPr>
            <a:endParaRPr lang="fr-FR" sz="11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E3D41D-FCA9-4091-9A6D-A3C6462B7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392" y="4876006"/>
            <a:ext cx="7796808" cy="162018"/>
          </a:xfrm>
        </p:spPr>
        <p:txBody>
          <a:bodyPr/>
          <a:lstStyle/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BFB053-679A-4C87-814F-9AEC40D7F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C0E50106-F9E3-4F2B-AB0D-E278809C9733}"/>
              </a:ext>
            </a:extLst>
          </p:cNvPr>
          <p:cNvGrpSpPr/>
          <p:nvPr/>
        </p:nvGrpSpPr>
        <p:grpSpPr>
          <a:xfrm>
            <a:off x="488916" y="2371510"/>
            <a:ext cx="5805640" cy="2234319"/>
            <a:chOff x="493560" y="2116278"/>
            <a:chExt cx="5805640" cy="2234319"/>
          </a:xfrm>
        </p:grpSpPr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70A6FB0D-7046-4A01-938B-9C994AB92B9A}"/>
                </a:ext>
              </a:extLst>
            </p:cNvPr>
            <p:cNvGrpSpPr/>
            <p:nvPr/>
          </p:nvGrpSpPr>
          <p:grpSpPr>
            <a:xfrm>
              <a:off x="5358860" y="2735495"/>
              <a:ext cx="720080" cy="1193767"/>
              <a:chOff x="5364088" y="2817813"/>
              <a:chExt cx="720080" cy="1193767"/>
            </a:xfrm>
          </p:grpSpPr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id="{861EECB0-28B9-41D2-980D-8DB34C57A3EF}"/>
                  </a:ext>
                </a:extLst>
              </p:cNvPr>
              <p:cNvCxnSpPr/>
              <p:nvPr/>
            </p:nvCxnSpPr>
            <p:spPr bwMode="auto">
              <a:xfrm>
                <a:off x="5364088" y="281781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8" name="Connecteur droit avec flèche 77">
                <a:extLst>
                  <a:ext uri="{FF2B5EF4-FFF2-40B4-BE49-F238E27FC236}">
                    <a16:creationId xmlns:a16="http://schemas.microsoft.com/office/drawing/2014/main" id="{CF0DF1D0-07FB-4B8D-BE60-569D66DBDC13}"/>
                  </a:ext>
                </a:extLst>
              </p:cNvPr>
              <p:cNvCxnSpPr/>
              <p:nvPr/>
            </p:nvCxnSpPr>
            <p:spPr bwMode="auto">
              <a:xfrm>
                <a:off x="5364088" y="2988576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E785D8AE-6E07-4F37-B623-1C2EEEBF7699}"/>
                  </a:ext>
                </a:extLst>
              </p:cNvPr>
              <p:cNvCxnSpPr/>
              <p:nvPr/>
            </p:nvCxnSpPr>
            <p:spPr bwMode="auto">
              <a:xfrm>
                <a:off x="5364088" y="317752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3" name="Connecteur droit avec flèche 82">
                <a:extLst>
                  <a:ext uri="{FF2B5EF4-FFF2-40B4-BE49-F238E27FC236}">
                    <a16:creationId xmlns:a16="http://schemas.microsoft.com/office/drawing/2014/main" id="{C4BF5A94-3652-427C-AA65-AC17DCD83FF6}"/>
                  </a:ext>
                </a:extLst>
              </p:cNvPr>
              <p:cNvCxnSpPr/>
              <p:nvPr/>
            </p:nvCxnSpPr>
            <p:spPr bwMode="auto">
              <a:xfrm>
                <a:off x="5364088" y="3651870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4" name="Connecteur droit avec flèche 83">
                <a:extLst>
                  <a:ext uri="{FF2B5EF4-FFF2-40B4-BE49-F238E27FC236}">
                    <a16:creationId xmlns:a16="http://schemas.microsoft.com/office/drawing/2014/main" id="{B6347EE7-F7B3-475D-8C8A-31578C98C5DC}"/>
                  </a:ext>
                </a:extLst>
              </p:cNvPr>
              <p:cNvCxnSpPr/>
              <p:nvPr/>
            </p:nvCxnSpPr>
            <p:spPr bwMode="auto">
              <a:xfrm>
                <a:off x="5364088" y="3822633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5" name="Connecteur droit avec flèche 84">
                <a:extLst>
                  <a:ext uri="{FF2B5EF4-FFF2-40B4-BE49-F238E27FC236}">
                    <a16:creationId xmlns:a16="http://schemas.microsoft.com/office/drawing/2014/main" id="{1FEDE12D-D6BC-44CB-A5B1-BEC17F09C44F}"/>
                  </a:ext>
                </a:extLst>
              </p:cNvPr>
              <p:cNvCxnSpPr/>
              <p:nvPr/>
            </p:nvCxnSpPr>
            <p:spPr bwMode="auto">
              <a:xfrm>
                <a:off x="5364088" y="4011580"/>
                <a:ext cx="7200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481E6A8D-593A-496E-809A-08E9A28F6564}"/>
                  </a:ext>
                </a:extLst>
              </p:cNvPr>
              <p:cNvCxnSpPr/>
              <p:nvPr/>
            </p:nvCxnSpPr>
            <p:spPr bwMode="auto">
              <a:xfrm>
                <a:off x="5724128" y="3259404"/>
                <a:ext cx="0" cy="342809"/>
              </a:xfrm>
              <a:prstGeom prst="lin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18D58F4A-499D-49EB-A90E-03D4FBFBA32F}"/>
                </a:ext>
              </a:extLst>
            </p:cNvPr>
            <p:cNvGrpSpPr/>
            <p:nvPr/>
          </p:nvGrpSpPr>
          <p:grpSpPr>
            <a:xfrm>
              <a:off x="1409726" y="2116278"/>
              <a:ext cx="2635802" cy="1485935"/>
              <a:chOff x="2040992" y="2075850"/>
              <a:chExt cx="2635802" cy="148593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F43E90F-4A06-4F34-85BC-426E30D76F43}"/>
                  </a:ext>
                </a:extLst>
              </p:cNvPr>
              <p:cNvSpPr/>
              <p:nvPr/>
            </p:nvSpPr>
            <p:spPr>
              <a:xfrm>
                <a:off x="2500104" y="2777385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073339E-1250-4E87-A8D5-1668DD4BBB37}"/>
                  </a:ext>
                </a:extLst>
              </p:cNvPr>
              <p:cNvSpPr/>
              <p:nvPr/>
            </p:nvSpPr>
            <p:spPr>
              <a:xfrm>
                <a:off x="2404725" y="2663014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7B3FA4-C92F-42C6-98D1-0342B5B4F6B4}"/>
                  </a:ext>
                </a:extLst>
              </p:cNvPr>
              <p:cNvSpPr/>
              <p:nvPr/>
            </p:nvSpPr>
            <p:spPr>
              <a:xfrm>
                <a:off x="2309346" y="2571750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BA8AAEA-D899-424D-904F-870E67C0CB40}"/>
                  </a:ext>
                </a:extLst>
              </p:cNvPr>
              <p:cNvSpPr/>
              <p:nvPr/>
            </p:nvSpPr>
            <p:spPr>
              <a:xfrm>
                <a:off x="2195736" y="2434576"/>
                <a:ext cx="2176690" cy="784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AC1827C1-8E5A-4A61-AD20-272DB01BBA83}"/>
                  </a:ext>
                </a:extLst>
              </p:cNvPr>
              <p:cNvGrpSpPr/>
              <p:nvPr/>
            </p:nvGrpSpPr>
            <p:grpSpPr>
              <a:xfrm>
                <a:off x="2040992" y="2075850"/>
                <a:ext cx="2268130" cy="1061245"/>
                <a:chOff x="2040992" y="2075850"/>
                <a:chExt cx="2268130" cy="1061245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47C82BD-2983-4646-A244-1BCE8A03925C}"/>
                    </a:ext>
                  </a:extLst>
                </p:cNvPr>
                <p:cNvSpPr/>
                <p:nvPr/>
              </p:nvSpPr>
              <p:spPr>
                <a:xfrm>
                  <a:off x="2106922" y="2352695"/>
                  <a:ext cx="2176690" cy="7844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AD88C7D8-114E-4AF8-9CF5-59BDCE921DF6}"/>
                    </a:ext>
                  </a:extLst>
                </p:cNvPr>
                <p:cNvGrpSpPr/>
                <p:nvPr/>
              </p:nvGrpSpPr>
              <p:grpSpPr>
                <a:xfrm>
                  <a:off x="2040992" y="2075850"/>
                  <a:ext cx="2268130" cy="979364"/>
                  <a:chOff x="2040992" y="2085409"/>
                  <a:chExt cx="2268130" cy="979364"/>
                </a:xfrm>
              </p:grpSpPr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B9ED5753-CA82-442B-A651-F4CB8A982C14}"/>
                      </a:ext>
                    </a:extLst>
                  </p:cNvPr>
                  <p:cNvSpPr/>
                  <p:nvPr/>
                </p:nvSpPr>
                <p:spPr>
                  <a:xfrm>
                    <a:off x="2195736" y="2444135"/>
                    <a:ext cx="831552" cy="276999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Unpacker 0</a:t>
                    </a: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322CA68E-5FF2-48A7-A23B-FF4B64B7E6E6}"/>
                      </a:ext>
                    </a:extLst>
                  </p:cNvPr>
                  <p:cNvSpPr/>
                  <p:nvPr/>
                </p:nvSpPr>
                <p:spPr>
                  <a:xfrm>
                    <a:off x="2195736" y="2787774"/>
                    <a:ext cx="831552" cy="276999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Unpacker 1</a:t>
                    </a:r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E7C02A2D-B80D-4641-B0A1-A8E8C347B867}"/>
                      </a:ext>
                    </a:extLst>
                  </p:cNvPr>
                  <p:cNvSpPr/>
                  <p:nvPr/>
                </p:nvSpPr>
                <p:spPr>
                  <a:xfrm>
                    <a:off x="3331058" y="2444135"/>
                    <a:ext cx="880901" cy="620638"/>
                  </a:xfrm>
                  <a:prstGeom prst="rect">
                    <a:avLst/>
                  </a:prstGeom>
                  <a:solidFill>
                    <a:srgbClr val="5B9BD5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TC Proc</a:t>
                    </a:r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B0B7C5E7-EB59-4C9E-905D-42B2E35064D3}"/>
                      </a:ext>
                    </a:extLst>
                  </p:cNvPr>
                  <p:cNvSpPr/>
                  <p:nvPr/>
                </p:nvSpPr>
                <p:spPr>
                  <a:xfrm>
                    <a:off x="2040992" y="2085409"/>
                    <a:ext cx="2268130" cy="276999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000" kern="0" dirty="0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60x </a:t>
                    </a:r>
                    <a:r>
                      <a:rPr lang="en-US" sz="1000" kern="0" dirty="0" err="1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Paires</a:t>
                    </a:r>
                    <a:r>
                      <a:rPr lang="en-US" sz="1000" kern="0" dirty="0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 unpacker + </a:t>
                    </a:r>
                    <a:r>
                      <a:rPr lang="en-US" sz="1000" kern="0" dirty="0" err="1">
                        <a:solidFill>
                          <a:prstClr val="black"/>
                        </a:solidFill>
                        <a:latin typeface="Calibri" panose="020F0502020204030204"/>
                        <a:cs typeface="+mn-cs"/>
                      </a:rPr>
                      <a:t>TC_Processor</a:t>
                    </a: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FE7C86C4-62D4-407B-907B-5118B70B1397}"/>
                </a:ext>
              </a:extLst>
            </p:cNvPr>
            <p:cNvGrpSpPr/>
            <p:nvPr/>
          </p:nvGrpSpPr>
          <p:grpSpPr>
            <a:xfrm>
              <a:off x="584317" y="2575585"/>
              <a:ext cx="881679" cy="346389"/>
              <a:chOff x="682791" y="2610754"/>
              <a:chExt cx="881679" cy="346389"/>
            </a:xfrm>
          </p:grpSpPr>
          <p:cxnSp>
            <p:nvCxnSpPr>
              <p:cNvPr id="29" name="Connecteur : en angle 28">
                <a:extLst>
                  <a:ext uri="{FF2B5EF4-FFF2-40B4-BE49-F238E27FC236}">
                    <a16:creationId xmlns:a16="http://schemas.microsoft.com/office/drawing/2014/main" id="{83D9A70B-F0FC-4DE4-AC4B-8A30577AB6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2791" y="2785323"/>
                <a:ext cx="881679" cy="171820"/>
              </a:xfrm>
              <a:prstGeom prst="bentConnector3">
                <a:avLst/>
              </a:prstGeom>
              <a:noFill/>
              <a:ln w="28575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1" name="Connecteur : en angle 30">
                <a:extLst>
                  <a:ext uri="{FF2B5EF4-FFF2-40B4-BE49-F238E27FC236}">
                    <a16:creationId xmlns:a16="http://schemas.microsoft.com/office/drawing/2014/main" id="{ECFB0DCF-8BCA-4BC1-AE16-F4EE5955D0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82791" y="2610754"/>
                <a:ext cx="881679" cy="171820"/>
              </a:xfrm>
              <a:prstGeom prst="bentConnector3">
                <a:avLst/>
              </a:prstGeom>
              <a:noFill/>
              <a:ln w="28575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F2F41F-7A0A-4925-B69E-BA5EBF68CB24}"/>
                </a:ext>
              </a:extLst>
            </p:cNvPr>
            <p:cNvSpPr/>
            <p:nvPr/>
          </p:nvSpPr>
          <p:spPr>
            <a:xfrm>
              <a:off x="2699792" y="3729959"/>
              <a:ext cx="1345736" cy="6206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Tower</a:t>
              </a:r>
              <a:b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</a:b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Processor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170AC984-40F0-4C77-91AA-08EFBC16DF70}"/>
                </a:ext>
              </a:extLst>
            </p:cNvPr>
            <p:cNvGrpSpPr/>
            <p:nvPr/>
          </p:nvGrpSpPr>
          <p:grpSpPr>
            <a:xfrm>
              <a:off x="2396022" y="2613504"/>
              <a:ext cx="303770" cy="1426774"/>
              <a:chOff x="2396022" y="2613504"/>
              <a:chExt cx="303770" cy="1426774"/>
            </a:xfrm>
          </p:grpSpPr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465CDA50-063D-4A84-802A-C3ADA0A43C8B}"/>
                  </a:ext>
                </a:extLst>
              </p:cNvPr>
              <p:cNvGrpSpPr/>
              <p:nvPr/>
            </p:nvGrpSpPr>
            <p:grpSpPr>
              <a:xfrm>
                <a:off x="2396022" y="2613504"/>
                <a:ext cx="303770" cy="1426774"/>
                <a:chOff x="2396022" y="2613504"/>
                <a:chExt cx="303770" cy="1426774"/>
              </a:xfrm>
            </p:grpSpPr>
            <p:cxnSp>
              <p:nvCxnSpPr>
                <p:cNvPr id="36" name="Connecteur : en angle 35">
                  <a:extLst>
                    <a:ext uri="{FF2B5EF4-FFF2-40B4-BE49-F238E27FC236}">
                      <a16:creationId xmlns:a16="http://schemas.microsoft.com/office/drawing/2014/main" id="{6E1058CD-8FB2-4423-AFA1-5EB312E6BA93}"/>
                    </a:ext>
                  </a:extLst>
                </p:cNvPr>
                <p:cNvCxnSpPr>
                  <a:cxnSpLocks/>
                  <a:stCxn id="8" idx="3"/>
                  <a:endCxn id="34" idx="1"/>
                </p:cNvCxnSpPr>
                <p:nvPr/>
              </p:nvCxnSpPr>
              <p:spPr bwMode="auto">
                <a:xfrm>
                  <a:off x="2396022" y="2613504"/>
                  <a:ext cx="303770" cy="1426774"/>
                </a:xfrm>
                <a:prstGeom prst="bentConnector3">
                  <a:avLst>
                    <a:gd name="adj1" fmla="val 33277"/>
                  </a:avLst>
                </a:prstGeom>
                <a:noFill/>
                <a:ln w="28575" cap="flat" cmpd="sng" algn="ctr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E037B674-F746-44C2-9DC9-04EC0BD2F760}"/>
                    </a:ext>
                  </a:extLst>
                </p:cNvPr>
                <p:cNvCxnSpPr>
                  <a:cxnSpLocks/>
                  <a:stCxn id="10" idx="3"/>
                </p:cNvCxnSpPr>
                <p:nvPr/>
              </p:nvCxnSpPr>
              <p:spPr bwMode="auto">
                <a:xfrm>
                  <a:off x="2396022" y="2957143"/>
                  <a:ext cx="10905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5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50" name="Connecteur : en angle 49">
                <a:extLst>
                  <a:ext uri="{FF2B5EF4-FFF2-40B4-BE49-F238E27FC236}">
                    <a16:creationId xmlns:a16="http://schemas.microsoft.com/office/drawing/2014/main" id="{7D766730-0C03-498A-BAF7-A56DCF638084}"/>
                  </a:ext>
                </a:extLst>
              </p:cNvPr>
              <p:cNvCxnSpPr>
                <a:cxnSpLocks/>
                <a:stCxn id="8" idx="3"/>
              </p:cNvCxnSpPr>
              <p:nvPr/>
            </p:nvCxnSpPr>
            <p:spPr bwMode="auto">
              <a:xfrm>
                <a:off x="2396022" y="2613504"/>
                <a:ext cx="303770" cy="184431"/>
              </a:xfrm>
              <a:prstGeom prst="bentConnector3">
                <a:avLst>
                  <a:gd name="adj1" fmla="val 33791"/>
                </a:avLst>
              </a:prstGeom>
              <a:noFill/>
              <a:ln w="2857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F17480E-489B-4493-8FFC-B5E31150793F}"/>
                </a:ext>
              </a:extLst>
            </p:cNvPr>
            <p:cNvSpPr/>
            <p:nvPr/>
          </p:nvSpPr>
          <p:spPr>
            <a:xfrm>
              <a:off x="4520985" y="2479799"/>
              <a:ext cx="987119" cy="187079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Packer</a:t>
              </a:r>
              <a:b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</a:b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&amp; TMUX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6E7A6E2-5F89-4EB4-977C-38FFB9D35E3E}"/>
                </a:ext>
              </a:extLst>
            </p:cNvPr>
            <p:cNvSpPr/>
            <p:nvPr/>
          </p:nvSpPr>
          <p:spPr>
            <a:xfrm>
              <a:off x="493560" y="2719514"/>
              <a:ext cx="563076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120 RX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1" name="Connecteur : en angle 70">
              <a:extLst>
                <a:ext uri="{FF2B5EF4-FFF2-40B4-BE49-F238E27FC236}">
                  <a16:creationId xmlns:a16="http://schemas.microsoft.com/office/drawing/2014/main" id="{DC5C19F8-A70A-4829-A8F1-8A0EE86DA25D}"/>
                </a:ext>
              </a:extLst>
            </p:cNvPr>
            <p:cNvCxnSpPr>
              <a:stCxn id="34" idx="3"/>
            </p:cNvCxnSpPr>
            <p:nvPr/>
          </p:nvCxnSpPr>
          <p:spPr bwMode="auto">
            <a:xfrm flipV="1">
              <a:off x="4045528" y="3729959"/>
              <a:ext cx="475457" cy="310319"/>
            </a:xfrm>
            <a:prstGeom prst="bentConnector3">
              <a:avLst/>
            </a:prstGeom>
            <a:noFill/>
            <a:ln w="2857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2" name="Connecteur : en angle 71">
              <a:extLst>
                <a:ext uri="{FF2B5EF4-FFF2-40B4-BE49-F238E27FC236}">
                  <a16:creationId xmlns:a16="http://schemas.microsoft.com/office/drawing/2014/main" id="{A316240C-0467-483D-BB93-D70C44A194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80693" y="2744231"/>
              <a:ext cx="940292" cy="302187"/>
            </a:xfrm>
            <a:prstGeom prst="bentConnector3">
              <a:avLst>
                <a:gd name="adj1" fmla="val 74312"/>
              </a:avLst>
            </a:prstGeom>
            <a:noFill/>
            <a:ln w="2857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B866D44-6BF3-4505-A07B-CF873C3AF241}"/>
                </a:ext>
              </a:extLst>
            </p:cNvPr>
            <p:cNvSpPr/>
            <p:nvPr/>
          </p:nvSpPr>
          <p:spPr>
            <a:xfrm>
              <a:off x="5608368" y="2396287"/>
              <a:ext cx="690832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6x18 TX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72F68BBA-162B-4573-9DA5-87D91574D7B9}"/>
              </a:ext>
            </a:extLst>
          </p:cNvPr>
          <p:cNvGrpSpPr/>
          <p:nvPr/>
        </p:nvGrpSpPr>
        <p:grpSpPr>
          <a:xfrm>
            <a:off x="4716016" y="402298"/>
            <a:ext cx="4151254" cy="2149651"/>
            <a:chOff x="4716016" y="402298"/>
            <a:chExt cx="4151254" cy="2149651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2AA06F48-209E-48B4-B7C3-719FEFC72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35" t="13768" r="2296" b="15699"/>
            <a:stretch/>
          </p:blipFill>
          <p:spPr>
            <a:xfrm>
              <a:off x="4716016" y="402298"/>
              <a:ext cx="4151254" cy="214965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5D5492-33F3-4D31-A974-D8B4AFCA2775}"/>
                </a:ext>
              </a:extLst>
            </p:cNvPr>
            <p:cNvSpPr/>
            <p:nvPr/>
          </p:nvSpPr>
          <p:spPr bwMode="auto">
            <a:xfrm>
              <a:off x="6516217" y="627534"/>
              <a:ext cx="526028" cy="1754000"/>
            </a:xfrm>
            <a:prstGeom prst="rect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" pitchFamily="18" charset="0"/>
              </a:endParaRP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52131B39-0E3E-427E-919B-F7BABF0170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24" y="843558"/>
              <a:ext cx="912492" cy="432048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88999D12-2A2F-416D-AB0B-87A682CA54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79095" y="1198829"/>
              <a:ext cx="961750" cy="206508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48A213A7-A0A9-41B4-B455-E7F59834396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063672" y="843558"/>
              <a:ext cx="1180736" cy="412507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73C326E8-9BFF-4C98-941D-24E05A2C5F1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039042" y="1198829"/>
              <a:ext cx="1225546" cy="186967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D6DAF451-B8B0-43E0-BA13-3D921528C16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80904" y="1555845"/>
              <a:ext cx="935902" cy="5225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790BFF95-D5D2-4827-9C26-4F0D8F98E6E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80315" y="1806508"/>
              <a:ext cx="935901" cy="116226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4BA37AF8-B78D-412C-B103-CC5B79E162A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99162" y="2175403"/>
              <a:ext cx="935901" cy="116226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4F062150-29B3-469B-A452-888BAD7269A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018862" y="1544063"/>
              <a:ext cx="1225546" cy="36004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8177C462-6263-4CE6-B673-549FADF33F1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063672" y="1811025"/>
              <a:ext cx="1180736" cy="129519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0" name="Connecteur droit avec flèche 69">
              <a:extLst>
                <a:ext uri="{FF2B5EF4-FFF2-40B4-BE49-F238E27FC236}">
                  <a16:creationId xmlns:a16="http://schemas.microsoft.com/office/drawing/2014/main" id="{33B4FA6A-6FC7-4181-A991-529C659ECD3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052958" y="2180640"/>
              <a:ext cx="1180736" cy="129519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3B20800C-BA1F-410A-9D9E-C0274A7DC6E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327966" y="663543"/>
              <a:ext cx="1195765" cy="206078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BF2182F5-8D6D-41CE-AD4B-8A0741216FA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354217" y="1079590"/>
              <a:ext cx="1095502" cy="23319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6" name="Connecteur droit avec flèche 75">
              <a:extLst>
                <a:ext uri="{FF2B5EF4-FFF2-40B4-BE49-F238E27FC236}">
                  <a16:creationId xmlns:a16="http://schemas.microsoft.com/office/drawing/2014/main" id="{C6F80C00-028F-4B7F-91FD-F5F32267B10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356524" y="1378120"/>
              <a:ext cx="1138266" cy="99003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9" name="Connecteur droit avec flèche 78">
              <a:extLst>
                <a:ext uri="{FF2B5EF4-FFF2-40B4-BE49-F238E27FC236}">
                  <a16:creationId xmlns:a16="http://schemas.microsoft.com/office/drawing/2014/main" id="{5C5C2FCE-555C-41F4-B102-9E5E5AA198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332835" y="1701057"/>
              <a:ext cx="1180304" cy="27286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1" name="Connecteur droit avec flèche 80">
              <a:extLst>
                <a:ext uri="{FF2B5EF4-FFF2-40B4-BE49-F238E27FC236}">
                  <a16:creationId xmlns:a16="http://schemas.microsoft.com/office/drawing/2014/main" id="{01EBD399-1C88-44D3-B401-6C83A60A53D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336486" y="2082855"/>
              <a:ext cx="1180304" cy="27286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2" name="Connecteur droit avec flèche 81">
              <a:extLst>
                <a:ext uri="{FF2B5EF4-FFF2-40B4-BE49-F238E27FC236}">
                  <a16:creationId xmlns:a16="http://schemas.microsoft.com/office/drawing/2014/main" id="{40C130D2-2106-45F3-BD54-A1FF07B00D0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18863" y="680072"/>
              <a:ext cx="939094" cy="208898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28F5A958-BDE7-44D8-8271-CCB5888A0AB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22976" y="1112033"/>
              <a:ext cx="939094" cy="208898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3B709DC0-2F10-405F-A4A0-232795EB773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29489" y="1371005"/>
              <a:ext cx="918891" cy="284968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2" name="Connecteur droit avec flèche 91">
              <a:extLst>
                <a:ext uri="{FF2B5EF4-FFF2-40B4-BE49-F238E27FC236}">
                  <a16:creationId xmlns:a16="http://schemas.microsoft.com/office/drawing/2014/main" id="{410C1330-AD07-4A51-83EA-0A98D0597C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35866" y="1947576"/>
              <a:ext cx="922091" cy="165590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1197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AC2ED0-4846-4D5E-AD53-3B411F34420D}"/>
              </a:ext>
            </a:extLst>
          </p:cNvPr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18C9E5-5F04-4674-A8E5-1731AC074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118812"/>
            <a:ext cx="4896544" cy="1478739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fr-FR" dirty="0"/>
              <a:t>Electronique </a:t>
            </a:r>
            <a:r>
              <a:rPr lang="fr-FR" dirty="0" err="1"/>
              <a:t>Front-End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Wagons HD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2D79F225-86BE-49DE-8FAA-BD60B4933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1680" y="1916868"/>
            <a:ext cx="1832248" cy="433214"/>
          </a:xfrm>
        </p:spPr>
        <p:txBody>
          <a:bodyPr/>
          <a:lstStyle/>
          <a:p>
            <a:pPr algn="l"/>
            <a:r>
              <a:rPr lang="fr-FR" sz="1200" dirty="0"/>
              <a:t>Rémi G., Olivier L.D.</a:t>
            </a:r>
          </a:p>
          <a:p>
            <a:pPr algn="l"/>
            <a:r>
              <a:rPr lang="fr-FR" sz="1200" dirty="0"/>
              <a:t>Marie-Lise M. (LPCA)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069F5C-29BF-4396-937F-550C1B4DD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416271D-BE25-41F1-8983-F28EDFAEC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2606B-C0C4-4854-883D-DC4161F2FB2E}"/>
              </a:ext>
            </a:extLst>
          </p:cNvPr>
          <p:cNvSpPr/>
          <p:nvPr/>
        </p:nvSpPr>
        <p:spPr bwMode="auto">
          <a:xfrm>
            <a:off x="5796136" y="411510"/>
            <a:ext cx="2995788" cy="4167894"/>
          </a:xfrm>
          <a:prstGeom prst="rect">
            <a:avLst/>
          </a:prstGeom>
          <a:solidFill>
            <a:schemeClr val="bg1">
              <a:alpha val="28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1489618-93F2-4B29-AC72-ADE9919A4F4D}"/>
              </a:ext>
            </a:extLst>
          </p:cNvPr>
          <p:cNvGrpSpPr/>
          <p:nvPr/>
        </p:nvGrpSpPr>
        <p:grpSpPr>
          <a:xfrm>
            <a:off x="5894951" y="497206"/>
            <a:ext cx="2546831" cy="4015376"/>
            <a:chOff x="6084168" y="482352"/>
            <a:chExt cx="1855904" cy="3319388"/>
          </a:xfrm>
          <a:noFill/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B890496-A179-4AC8-9E3C-F0A6CC2FA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2962" y="482352"/>
              <a:ext cx="707110" cy="3319388"/>
            </a:xfrm>
            <a:prstGeom prst="rect">
              <a:avLst/>
            </a:prstGeom>
            <a:grpFill/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6527EF1-FA62-425C-BEC0-15648E5C0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4168" y="482352"/>
              <a:ext cx="726708" cy="331938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11857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E26B31D4-FF6D-472A-AEFE-DD6284FC53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528" y="742949"/>
                <a:ext cx="8568952" cy="4087621"/>
              </a:xfrm>
            </p:spPr>
            <p:txBody>
              <a:bodyPr/>
              <a:lstStyle/>
              <a:p>
                <a:r>
                  <a:rPr lang="fr-FR" sz="1200" dirty="0"/>
                  <a:t>Le Common </a:t>
                </a:r>
                <a:r>
                  <a:rPr lang="fr-FR" sz="1200" dirty="0" err="1"/>
                  <a:t>Readout</a:t>
                </a:r>
                <a:r>
                  <a:rPr lang="fr-FR" sz="1200" dirty="0"/>
                  <a:t> (CRO) est une fonctionnalité insérée dans l’EMP </a:t>
                </a:r>
                <a:r>
                  <a:rPr lang="fr-FR" sz="1200" dirty="0" err="1"/>
                  <a:t>wrapper</a:t>
                </a:r>
                <a:r>
                  <a:rPr lang="fr-FR" sz="1200" dirty="0"/>
                  <a:t> (périphérie englobant la </a:t>
                </a:r>
                <a:r>
                  <a:rPr lang="fr-FR" sz="1200" dirty="0" err="1"/>
                  <a:t>payload</a:t>
                </a:r>
                <a:r>
                  <a:rPr lang="fr-FR" sz="1200" dirty="0"/>
                  <a:t> du </a:t>
                </a:r>
                <a:r>
                  <a:rPr lang="fr-FR" sz="1200" dirty="0" err="1"/>
                  <a:t>firmware</a:t>
                </a:r>
                <a:r>
                  <a:rPr lang="fr-FR" sz="1200" dirty="0"/>
                  <a:t>). Développement initié par </a:t>
                </a:r>
                <a:r>
                  <a:rPr lang="fr-FR" sz="1200" dirty="0" err="1"/>
                  <a:t>S.Mallios</a:t>
                </a:r>
                <a:r>
                  <a:rPr lang="fr-FR" sz="1200" dirty="0"/>
                  <a:t> (ICL), rejoint ensuite par Olivier</a:t>
                </a:r>
                <a:br>
                  <a:rPr lang="fr-FR" sz="1200" dirty="0"/>
                </a:br>
                <a:endParaRPr lang="fr-FR" sz="1200" dirty="0"/>
              </a:p>
              <a:p>
                <a:r>
                  <a:rPr lang="fr-FR" sz="1200" dirty="0"/>
                  <a:t>1 bloc par entrée/sortie du FPGA (Stage 1: 228)</a:t>
                </a:r>
                <a:br>
                  <a:rPr lang="fr-FR" sz="1200" dirty="0"/>
                </a:br>
                <a:endParaRPr lang="fr-FR" sz="1200" dirty="0"/>
              </a:p>
              <a:p>
                <a:r>
                  <a:rPr lang="fr-FR" sz="1200" dirty="0"/>
                  <a:t>A chaque trigger L1A, envoi vers un lien série dédié d’un paquet</a:t>
                </a:r>
                <a:br>
                  <a:rPr lang="fr-FR" sz="1200" dirty="0"/>
                </a:br>
                <a:r>
                  <a:rPr lang="fr-FR" sz="1200" dirty="0"/>
                  <a:t>contenant les données reçues et émises sur chaque lien</a:t>
                </a:r>
                <a:br>
                  <a:rPr lang="fr-FR" sz="1200" dirty="0"/>
                </a:br>
                <a:r>
                  <a:rPr lang="fr-FR" sz="1200" dirty="0"/>
                  <a:t>RX et TX (selon configuration)</a:t>
                </a:r>
                <a:br>
                  <a:rPr lang="fr-FR" sz="1200" dirty="0"/>
                </a:br>
                <a:endParaRPr lang="fr-FR" sz="1200" dirty="0"/>
              </a:p>
              <a:p>
                <a:pPr/>
                <a:r>
                  <a:rPr lang="fr-FR" sz="1200" dirty="0"/>
                  <a:t>Gestion d’un mode étendu:</a:t>
                </a:r>
                <a:br>
                  <a:rPr lang="fr-FR" sz="1200" dirty="0"/>
                </a:br>
                <a:r>
                  <a:rPr lang="fr-FR" sz="1200" dirty="0"/>
                  <a:t>Envoi des données RX/TX d’une fenêtre temporelle autour</a:t>
                </a:r>
                <a:br>
                  <a:rPr lang="fr-FR" sz="1200" dirty="0"/>
                </a:br>
                <a:r>
                  <a:rPr lang="fr-FR" sz="1200" dirty="0"/>
                  <a:t>de l’instant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/>
                  <a:t>du L1A :</a:t>
                </a:r>
                <a:br>
                  <a:rPr lang="fr-FR" sz="1200" dirty="0"/>
                </a:br>
                <a:r>
                  <a:rPr lang="fr-FR" sz="12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h𝑤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h𝑤</m:t>
                    </m:r>
                  </m:oMath>
                </a14:m>
                <a:br>
                  <a:rPr lang="fr-FR" sz="1200" dirty="0"/>
                </a:br>
                <a:r>
                  <a:rPr lang="fr-FR" sz="1200" dirty="0"/>
                  <a:t>Paramètre 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≤3</m:t>
                    </m:r>
                  </m:oMath>
                </a14:m>
                <a:endParaRPr lang="fr-FR" sz="1200" dirty="0"/>
              </a:p>
              <a:p>
                <a:pPr/>
                <a:endParaRPr lang="fr-FR" sz="1200" dirty="0"/>
              </a:p>
              <a:p>
                <a:pPr/>
                <a:r>
                  <a:rPr lang="fr-FR" sz="1200" dirty="0"/>
                  <a:t>Conçu sur une base de « </a:t>
                </a:r>
                <a:r>
                  <a:rPr lang="fr-FR" sz="1200" dirty="0" err="1"/>
                  <a:t>daisy</a:t>
                </a:r>
                <a:r>
                  <a:rPr lang="fr-FR" sz="1200" dirty="0"/>
                  <a:t> </a:t>
                </a:r>
                <a:r>
                  <a:rPr lang="fr-FR" sz="1200" dirty="0" err="1"/>
                  <a:t>chain</a:t>
                </a:r>
                <a:r>
                  <a:rPr lang="fr-FR" sz="1200" dirty="0"/>
                  <a:t> » parcourant toute la</a:t>
                </a:r>
                <a:br>
                  <a:rPr lang="fr-FR" sz="1200" dirty="0"/>
                </a:br>
                <a:r>
                  <a:rPr lang="fr-FR" sz="1200" dirty="0"/>
                  <a:t>périphérie du circuit</a:t>
                </a:r>
              </a:p>
              <a:p>
                <a:pPr/>
                <a:endParaRPr lang="fr-FR" sz="1200" dirty="0"/>
              </a:p>
              <a:p>
                <a:pPr/>
                <a:r>
                  <a:rPr lang="fr-FR" sz="1200" dirty="0"/>
                  <a:t>Empreinte en ressources FPGA pour le TPG Stage 1:</a:t>
                </a:r>
                <a:br>
                  <a:rPr lang="fr-FR" sz="1200" dirty="0"/>
                </a:br>
                <a:r>
                  <a:rPr lang="fr-FR" sz="1200" dirty="0">
                    <a:solidFill>
                      <a:srgbClr val="339933"/>
                    </a:solidFill>
                  </a:rPr>
                  <a:t>9% LUT, 7% FF, 13% BRAM, 36% Ultra-RAM</a:t>
                </a:r>
                <a:endParaRPr lang="fr-FR" sz="1200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E26B31D4-FF6D-472A-AEFE-DD6284FC53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742949"/>
                <a:ext cx="8568952" cy="4087621"/>
              </a:xfrm>
              <a:blipFill>
                <a:blip r:embed="rId2"/>
                <a:stretch>
                  <a:fillRect t="-1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DE4DCCA7-80EE-495C-A528-B792A427532D}"/>
              </a:ext>
            </a:extLst>
          </p:cNvPr>
          <p:cNvGrpSpPr/>
          <p:nvPr/>
        </p:nvGrpSpPr>
        <p:grpSpPr>
          <a:xfrm>
            <a:off x="5116564" y="1497929"/>
            <a:ext cx="3927645" cy="3205077"/>
            <a:chOff x="5116564" y="1497929"/>
            <a:chExt cx="3927645" cy="3205077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7157562-EA2F-4687-95F8-B41E5050BAA8}"/>
                </a:ext>
              </a:extLst>
            </p:cNvPr>
            <p:cNvSpPr txBox="1"/>
            <p:nvPr/>
          </p:nvSpPr>
          <p:spPr>
            <a:xfrm>
              <a:off x="5116564" y="4487562"/>
              <a:ext cx="24482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300"/>
                </a:spcAft>
                <a:tabLst>
                  <a:tab pos="268288" algn="l"/>
                </a:tabLst>
              </a:pPr>
              <a:r>
                <a:rPr lang="fr-FR" sz="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( Common </a:t>
              </a:r>
              <a:r>
                <a:rPr lang="fr-FR" sz="800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Readout</a:t>
              </a:r>
              <a:r>
                <a:rPr lang="fr-FR" sz="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fr-FR" sz="800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daisy</a:t>
              </a:r>
              <a:r>
                <a:rPr lang="fr-FR" sz="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fr-FR" sz="800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chain</a:t>
              </a:r>
              <a:r>
                <a:rPr lang="fr-FR" sz="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. </a:t>
              </a:r>
              <a:r>
                <a:rPr lang="fr-FR" sz="800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Credits</a:t>
              </a:r>
              <a:r>
                <a:rPr lang="fr-FR" sz="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: </a:t>
              </a:r>
              <a:r>
                <a:rPr lang="fr-FR" sz="800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S.Mallios</a:t>
              </a:r>
              <a:r>
                <a:rPr lang="fr-FR" sz="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)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152BA30-04C6-429D-A6E5-D82DBF911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8971" y="1497929"/>
              <a:ext cx="3865238" cy="3022165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F0E60C2-7E00-43D0-827F-26A21F5A33AB}"/>
                </a:ext>
              </a:extLst>
            </p:cNvPr>
            <p:cNvSpPr txBox="1"/>
            <p:nvPr/>
          </p:nvSpPr>
          <p:spPr>
            <a:xfrm>
              <a:off x="7504374" y="2159169"/>
              <a:ext cx="1434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300"/>
                </a:spcAft>
                <a:tabLst>
                  <a:tab pos="268288" algn="l"/>
                </a:tabLst>
              </a:pPr>
              <a:r>
                <a:rPr lang="fr-FR" sz="800">
                  <a:solidFill>
                    <a:srgbClr val="0000FF"/>
                  </a:solidFill>
                  <a:latin typeface="Calibri" panose="020F0502020204030204"/>
                  <a:cs typeface="+mn-cs"/>
                </a:rPr>
                <a:t>Stage 1:</a:t>
              </a:r>
              <a:br>
                <a:rPr lang="fr-FR" sz="800">
                  <a:solidFill>
                    <a:srgbClr val="0000FF"/>
                  </a:solidFill>
                  <a:latin typeface="Calibri" panose="020F0502020204030204"/>
                  <a:cs typeface="+mn-cs"/>
                </a:rPr>
              </a:br>
              <a:r>
                <a:rPr lang="fr-FR" sz="800">
                  <a:solidFill>
                    <a:srgbClr val="0000FF"/>
                  </a:solidFill>
                  <a:latin typeface="Calibri" panose="020F0502020204030204"/>
                  <a:cs typeface="+mn-cs"/>
                </a:rPr>
                <a:t>120 lpGBT RX</a:t>
              </a:r>
              <a:br>
                <a:rPr lang="fr-FR" sz="800">
                  <a:solidFill>
                    <a:srgbClr val="0000FF"/>
                  </a:solidFill>
                  <a:latin typeface="Calibri" panose="020F0502020204030204"/>
                  <a:cs typeface="+mn-cs"/>
                </a:rPr>
              </a:br>
              <a:r>
                <a:rPr lang="fr-FR" sz="800">
                  <a:solidFill>
                    <a:srgbClr val="0000FF"/>
                  </a:solidFill>
                  <a:latin typeface="Calibri" panose="020F0502020204030204"/>
                  <a:cs typeface="+mn-cs"/>
                </a:rPr>
                <a:t>108 CSP16 TX towards Stage 2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DD56F575-721D-42C1-8E13-AB57564A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/>
              <a:t>Bloc « Common Readout »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CDFB2A-B635-4ECA-8C71-845724EE7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/>
              <a:t>OL		Journée des groupes techniques du LLR		3 Juillet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01E3A8-82AB-4B52-800C-4EABEA8B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798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6B31D4-FF6D-472A-AEFE-DD6284FC5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42949"/>
            <a:ext cx="8568952" cy="4087621"/>
          </a:xfrm>
        </p:spPr>
        <p:txBody>
          <a:bodyPr/>
          <a:lstStyle/>
          <a:p>
            <a:r>
              <a:rPr lang="fr-FR" sz="1100" dirty="0"/>
              <a:t>Déploiement pour le cas du TPG Stage 1</a:t>
            </a:r>
          </a:p>
          <a:p>
            <a:r>
              <a:rPr lang="fr-FR" sz="1100" dirty="0"/>
              <a:t>Améliorations du code VHDL, débogage. Mise en place de simulation système complète (+ scripts d’analyse python)</a:t>
            </a:r>
          </a:p>
          <a:p>
            <a:r>
              <a:rPr lang="fr-FR" sz="1100" dirty="0"/>
              <a:t>Validation sur hardware</a:t>
            </a:r>
            <a:endParaRPr lang="en-US" sz="11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56F575-721D-42C1-8E13-AB57564A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 dirty="0"/>
              <a:t>Contribution LLR au « Common </a:t>
            </a:r>
            <a:r>
              <a:rPr lang="fr-FR" dirty="0" err="1"/>
              <a:t>Readout</a:t>
            </a:r>
            <a:r>
              <a:rPr lang="fr-FR" dirty="0"/>
              <a:t> »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CDFB2A-B635-4ECA-8C71-845724EE7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01E3A8-82AB-4B52-800C-4EABEA8B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CD4CD2-5686-40A2-8482-900D443E3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07654"/>
            <a:ext cx="7128792" cy="284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37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6B31D4-FF6D-472A-AEFE-DD6284FC5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0" y="3992487"/>
            <a:ext cx="2520280" cy="1036713"/>
          </a:xfrm>
        </p:spPr>
        <p:txBody>
          <a:bodyPr/>
          <a:lstStyle/>
          <a:p>
            <a:pPr marL="0" indent="0">
              <a:buNone/>
            </a:pPr>
            <a:r>
              <a:rPr lang="fr-FR" sz="1100" b="1" u="sng" dirty="0">
                <a:solidFill>
                  <a:srgbClr val="FF0000"/>
                </a:solidFill>
              </a:rPr>
              <a:t>Bloc désormais opérationnel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56F575-721D-42C1-8E13-AB57564A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/>
              <a:t>Contribution LLR au « Common Readout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01E3A8-82AB-4B52-800C-4EABEA8B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D06D6A6-2562-4720-BFCA-29BD2D4F6952}"/>
              </a:ext>
            </a:extLst>
          </p:cNvPr>
          <p:cNvGrpSpPr/>
          <p:nvPr/>
        </p:nvGrpSpPr>
        <p:grpSpPr>
          <a:xfrm>
            <a:off x="2387201" y="767121"/>
            <a:ext cx="6026731" cy="4162837"/>
            <a:chOff x="2387201" y="767121"/>
            <a:chExt cx="6026731" cy="416283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2CE927E-4E0E-4A69-B554-8D63A9379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7201" y="767121"/>
              <a:ext cx="5821391" cy="403687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9888F4E-445F-4602-A676-4F04F07EFD00}"/>
                </a:ext>
              </a:extLst>
            </p:cNvPr>
            <p:cNvSpPr txBox="1"/>
            <p:nvPr/>
          </p:nvSpPr>
          <p:spPr>
            <a:xfrm>
              <a:off x="6613732" y="4714514"/>
              <a:ext cx="180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300"/>
                </a:spcAft>
                <a:tabLst>
                  <a:tab pos="268288" algn="l"/>
                </a:tabLst>
              </a:pPr>
              <a:r>
                <a:rPr lang="fr-FR" sz="800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Credits</a:t>
              </a:r>
              <a:r>
                <a:rPr lang="fr-FR" sz="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: </a:t>
              </a:r>
              <a:r>
                <a:rPr lang="fr-FR" sz="800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S.Mallios</a:t>
              </a:r>
              <a:r>
                <a:rPr lang="fr-FR" sz="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, ICL</a:t>
              </a:r>
            </a:p>
          </p:txBody>
        </p:sp>
      </p:grp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AE45211-6084-4274-BD53-1CE5DBA41D80}"/>
              </a:ext>
            </a:extLst>
          </p:cNvPr>
          <p:cNvSpPr txBox="1">
            <a:spLocks/>
          </p:cNvSpPr>
          <p:nvPr/>
        </p:nvSpPr>
        <p:spPr bwMode="auto">
          <a:xfrm>
            <a:off x="42110" y="824735"/>
            <a:ext cx="2520280" cy="10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r-FR" sz="1100" kern="0" dirty="0"/>
              <a:t>Optimisation de la machine d’état de la </a:t>
            </a:r>
            <a:r>
              <a:rPr lang="fr-FR" sz="1100" kern="0" dirty="0" err="1"/>
              <a:t>daisy</a:t>
            </a:r>
            <a:r>
              <a:rPr lang="fr-FR" sz="1100" kern="0" dirty="0"/>
              <a:t> </a:t>
            </a:r>
            <a:r>
              <a:rPr lang="fr-FR" sz="1100" kern="0" dirty="0" err="1"/>
              <a:t>chain</a:t>
            </a:r>
            <a:r>
              <a:rPr lang="fr-FR" sz="1100" kern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58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9BCB28-16F1-45FF-AD89-14606305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HGCAL Electronics System Overview (SI Region)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2960521-D1B1-4147-B85A-6FC72BAB7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16" y="728341"/>
            <a:ext cx="5296772" cy="3987397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EFE761EF-97BB-4D2B-8E3F-D877F0CB49BB}"/>
              </a:ext>
            </a:extLst>
          </p:cNvPr>
          <p:cNvSpPr txBox="1">
            <a:spLocks/>
          </p:cNvSpPr>
          <p:nvPr/>
        </p:nvSpPr>
        <p:spPr bwMode="auto">
          <a:xfrm>
            <a:off x="189054" y="2717945"/>
            <a:ext cx="3446842" cy="13787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u="sng" kern="0" dirty="0"/>
              <a:t>Vue d’une cassette HGCAL</a:t>
            </a:r>
            <a:br>
              <a:rPr lang="fr-FR" sz="1200" u="sng" kern="0" dirty="0"/>
            </a:br>
            <a:r>
              <a:rPr lang="fr-FR" sz="1200" kern="0" dirty="0"/>
              <a:t>CE-E (Double </a:t>
            </a:r>
            <a:r>
              <a:rPr lang="fr-FR" sz="1200" kern="0" dirty="0" err="1"/>
              <a:t>Sided</a:t>
            </a:r>
            <a:r>
              <a:rPr lang="fr-FR" sz="1200" kern="0" dirty="0"/>
              <a:t>)</a:t>
            </a:r>
          </a:p>
          <a:p>
            <a:pPr marL="0" indent="0">
              <a:buNone/>
            </a:pPr>
            <a:r>
              <a:rPr lang="fr-FR" sz="1100" kern="0" dirty="0"/>
              <a:t>Modules (</a:t>
            </a:r>
            <a:r>
              <a:rPr lang="fr-FR" sz="1100" kern="0" dirty="0" err="1"/>
              <a:t>hexaboards</a:t>
            </a:r>
            <a:r>
              <a:rPr lang="fr-FR" sz="1100" kern="0" dirty="0"/>
              <a:t>) </a:t>
            </a:r>
            <a:r>
              <a:rPr lang="fr-FR" sz="1100" kern="0" dirty="0">
                <a:sym typeface="Wingdings" panose="05000000000000000000" pitchFamily="2" charset="2"/>
              </a:rPr>
              <a:t> Wagons  Engines  BE</a:t>
            </a:r>
            <a:endParaRPr lang="fr-FR" sz="1100" kern="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AF95789-6FC3-41F2-BD2D-6DE3834D3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13" y="915566"/>
            <a:ext cx="1636783" cy="1509990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BD43404D-EAF8-4870-8B54-664415C02F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D4DBED5-B094-40A9-A9D2-1689BCFB5C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4840002"/>
            <a:ext cx="1295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F992A70-24EA-4565-9510-1F9A55EFF890}"/>
              </a:ext>
            </a:extLst>
          </p:cNvPr>
          <p:cNvSpPr txBox="1"/>
          <p:nvPr/>
        </p:nvSpPr>
        <p:spPr>
          <a:xfrm>
            <a:off x="7267600" y="4252927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300"/>
              </a:spcAft>
              <a:tabLst>
                <a:tab pos="268288" algn="l"/>
              </a:tabLst>
            </a:pPr>
            <a:r>
              <a:rPr lang="fr-FR" sz="8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Credits</a:t>
            </a:r>
            <a:r>
              <a:rPr lang="fr-FR" sz="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M. </a:t>
            </a:r>
            <a:r>
              <a:rPr lang="fr-FR" sz="8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Noy</a:t>
            </a:r>
            <a:r>
              <a:rPr lang="fr-FR" sz="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CERN</a:t>
            </a:r>
          </a:p>
        </p:txBody>
      </p:sp>
    </p:spTree>
    <p:extLst>
      <p:ext uri="{BB962C8B-B14F-4D97-AF65-F5344CB8AC3E}">
        <p14:creationId xmlns:p14="http://schemas.microsoft.com/office/powerpoint/2010/main" val="837193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9BCB28-16F1-45FF-AD89-14606305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Rôle des Wagons HD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63D719-0012-4CE0-B80D-0E512F42D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2400" y="4840002"/>
            <a:ext cx="1295400" cy="171450"/>
          </a:xfrm>
        </p:spPr>
        <p:txBody>
          <a:bodyPr/>
          <a:lstStyle/>
          <a:p>
            <a:pPr>
              <a:defRPr/>
            </a:pPr>
            <a:fld id="{9663CC41-D3BC-451B-BF86-39C142268E2C}" type="slidenum">
              <a:rPr lang="fr-FR" noProof="0" smtClean="0"/>
              <a:pPr>
                <a:defRPr/>
              </a:pPr>
              <a:t>4</a:t>
            </a:fld>
            <a:endParaRPr lang="fr-FR" noProof="0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BD5E8F2-049E-4DE7-A093-414943731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09392"/>
            <a:ext cx="8568952" cy="858969"/>
          </a:xfrm>
        </p:spPr>
        <p:txBody>
          <a:bodyPr/>
          <a:lstStyle/>
          <a:p>
            <a:r>
              <a:rPr lang="fr-FR" sz="1200" dirty="0">
                <a:solidFill>
                  <a:schemeClr val="tx1">
                    <a:lumMod val="50000"/>
                  </a:schemeClr>
                </a:solidFill>
              </a:rPr>
              <a:t>Envoi des données trigger et données acceptées des </a:t>
            </a:r>
            <a:r>
              <a:rPr lang="fr-FR" sz="1200" dirty="0" err="1">
                <a:solidFill>
                  <a:schemeClr val="tx1">
                    <a:lumMod val="50000"/>
                  </a:schemeClr>
                </a:solidFill>
              </a:rPr>
              <a:t>hexaboards</a:t>
            </a:r>
            <a:r>
              <a:rPr lang="fr-FR" sz="1200" dirty="0">
                <a:solidFill>
                  <a:schemeClr val="tx1">
                    <a:lumMod val="50000"/>
                  </a:schemeClr>
                </a:solidFill>
              </a:rPr>
              <a:t> vers le « HD engine » ( liens 1.28 Gbits/s )</a:t>
            </a:r>
          </a:p>
          <a:p>
            <a:r>
              <a:rPr lang="fr-FR" sz="1200" dirty="0">
                <a:solidFill>
                  <a:schemeClr val="tx1">
                    <a:lumMod val="50000"/>
                  </a:schemeClr>
                </a:solidFill>
              </a:rPr>
              <a:t>Transmission informations d’horloge et de contrôle rapide (FC) du « HD Engine » vers les « </a:t>
            </a:r>
            <a:r>
              <a:rPr lang="fr-FR" sz="1200" dirty="0" err="1">
                <a:solidFill>
                  <a:schemeClr val="tx1">
                    <a:lumMod val="50000"/>
                  </a:schemeClr>
                </a:solidFill>
              </a:rPr>
              <a:t>hexaboards</a:t>
            </a:r>
            <a:r>
              <a:rPr lang="fr-FR" sz="1200" dirty="0">
                <a:solidFill>
                  <a:schemeClr val="tx1">
                    <a:lumMod val="50000"/>
                  </a:schemeClr>
                </a:solidFill>
              </a:rPr>
              <a:t> » ( 320 MHz )</a:t>
            </a:r>
          </a:p>
          <a:p>
            <a:r>
              <a:rPr lang="fr-FR" sz="1200" dirty="0"/>
              <a:t>Configuration de tous les </a:t>
            </a:r>
            <a:r>
              <a:rPr lang="fr-FR" sz="1200" dirty="0" err="1"/>
              <a:t>ASICs</a:t>
            </a:r>
            <a:r>
              <a:rPr lang="fr-FR" sz="1200" dirty="0"/>
              <a:t> </a:t>
            </a:r>
            <a:r>
              <a:rPr lang="fr-FR" sz="1200" dirty="0" err="1"/>
              <a:t>front-end</a:t>
            </a:r>
            <a:r>
              <a:rPr lang="fr-FR" sz="1200" dirty="0"/>
              <a:t> (par I2C)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B8C0F11-09AE-4839-9643-A7443B1A53D9}"/>
              </a:ext>
            </a:extLst>
          </p:cNvPr>
          <p:cNvGrpSpPr/>
          <p:nvPr/>
        </p:nvGrpSpPr>
        <p:grpSpPr>
          <a:xfrm>
            <a:off x="236904" y="1707654"/>
            <a:ext cx="8619157" cy="2742194"/>
            <a:chOff x="236904" y="1707654"/>
            <a:chExt cx="8619157" cy="274219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21A722B-A41B-4F84-8C7C-E63DA061A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04" y="1707654"/>
              <a:ext cx="8619157" cy="2454822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C6BCAE4-131F-467C-9645-E60E2220B741}"/>
                </a:ext>
              </a:extLst>
            </p:cNvPr>
            <p:cNvSpPr txBox="1"/>
            <p:nvPr/>
          </p:nvSpPr>
          <p:spPr>
            <a:xfrm>
              <a:off x="2682029" y="4188238"/>
              <a:ext cx="30700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Représentation du chemin de </a:t>
              </a:r>
              <a:r>
                <a:rPr lang="fr-FR" sz="1100" u="sng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données</a:t>
              </a:r>
              <a:r>
                <a:rPr lang="fr-FR" sz="11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fr-FR" sz="1100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Front-End</a:t>
              </a:r>
              <a:endParaRPr lang="fr-FR" sz="11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9" name="Rectangle 5">
            <a:extLst>
              <a:ext uri="{FF2B5EF4-FFF2-40B4-BE49-F238E27FC236}">
                <a16:creationId xmlns:a16="http://schemas.microsoft.com/office/drawing/2014/main" id="{AB2B0E1B-792C-493F-98CB-6F73F04E87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593841-FEBA-4A24-8D85-6A05FABAD258}"/>
              </a:ext>
            </a:extLst>
          </p:cNvPr>
          <p:cNvSpPr txBox="1"/>
          <p:nvPr/>
        </p:nvSpPr>
        <p:spPr>
          <a:xfrm>
            <a:off x="7164288" y="4109842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300"/>
              </a:spcAft>
              <a:tabLst>
                <a:tab pos="268288" algn="l"/>
              </a:tabLst>
            </a:pPr>
            <a:r>
              <a:rPr lang="fr-FR" sz="8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Credits</a:t>
            </a:r>
            <a:r>
              <a:rPr lang="fr-FR" sz="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M. </a:t>
            </a:r>
            <a:r>
              <a:rPr lang="fr-FR" sz="8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Noy</a:t>
            </a:r>
            <a:r>
              <a:rPr lang="fr-FR" sz="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CERN</a:t>
            </a:r>
          </a:p>
        </p:txBody>
      </p:sp>
    </p:spTree>
    <p:extLst>
      <p:ext uri="{BB962C8B-B14F-4D97-AF65-F5344CB8AC3E}">
        <p14:creationId xmlns:p14="http://schemas.microsoft.com/office/powerpoint/2010/main" val="251774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07CDB-B0F7-46A7-BDB2-44849989D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Historique Wagons HD au LLR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CF0BAE-E902-4664-A68E-91576613C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742950"/>
            <a:ext cx="8280920" cy="4091262"/>
          </a:xfrm>
        </p:spPr>
        <p:txBody>
          <a:bodyPr/>
          <a:lstStyle/>
          <a:p>
            <a:r>
              <a:rPr lang="fr-FR" sz="1100" u="sng" dirty="0"/>
              <a:t>Décembre 2022</a:t>
            </a:r>
            <a:r>
              <a:rPr lang="fr-FR" sz="1100" dirty="0"/>
              <a:t>: appel de la collaboration HGCAL ( K. Gill, </a:t>
            </a:r>
            <a:r>
              <a:rPr lang="fr-FR" sz="1100" dirty="0" err="1"/>
              <a:t>subsystem</a:t>
            </a:r>
            <a:r>
              <a:rPr lang="fr-FR" sz="1100" dirty="0"/>
              <a:t> manager &amp; P. </a:t>
            </a:r>
            <a:r>
              <a:rPr lang="fr-FR" sz="1100" dirty="0" err="1"/>
              <a:t>Aspell</a:t>
            </a:r>
            <a:r>
              <a:rPr lang="fr-FR" sz="1100" dirty="0"/>
              <a:t> responsable électronique) pour la prise en charge du design des Wagons HD (ou de certaines variantes parmi les 8 à concevoir)</a:t>
            </a:r>
            <a:br>
              <a:rPr lang="fr-FR" sz="1100" dirty="0"/>
            </a:br>
            <a:endParaRPr lang="fr-FR" sz="1100" dirty="0"/>
          </a:p>
          <a:p>
            <a:r>
              <a:rPr lang="fr-FR" sz="1100" u="sng" dirty="0"/>
              <a:t>Début 2023</a:t>
            </a:r>
            <a:r>
              <a:rPr lang="fr-FR" sz="1100" dirty="0"/>
              <a:t>: discussions techniques initiales CERN (</a:t>
            </a:r>
            <a:r>
              <a:rPr lang="fr-FR" sz="1100" dirty="0" err="1"/>
              <a:t>P.Aspell</a:t>
            </a:r>
            <a:r>
              <a:rPr lang="fr-FR" sz="1100" dirty="0"/>
              <a:t>, </a:t>
            </a:r>
            <a:r>
              <a:rPr lang="fr-FR" sz="1100" dirty="0" err="1"/>
              <a:t>M.Noy</a:t>
            </a:r>
            <a:r>
              <a:rPr lang="fr-FR" sz="1100" dirty="0"/>
              <a:t>) / Université Minnesota (</a:t>
            </a:r>
            <a:r>
              <a:rPr lang="fr-FR" sz="1100" dirty="0" err="1"/>
              <a:t>N.Strobbe</a:t>
            </a:r>
            <a:r>
              <a:rPr lang="fr-FR" sz="1100" dirty="0"/>
              <a:t>)/ LLR (Franck, Éric)</a:t>
            </a:r>
          </a:p>
          <a:p>
            <a:r>
              <a:rPr lang="fr-FR" sz="1100" u="sng" dirty="0"/>
              <a:t>Avril  2023</a:t>
            </a:r>
            <a:r>
              <a:rPr lang="fr-FR" sz="1100" dirty="0"/>
              <a:t>: accord que le LLR étudierait la faisabilité en amorçant le design d’un wagon</a:t>
            </a:r>
            <a:br>
              <a:rPr lang="fr-FR" sz="1100" dirty="0"/>
            </a:br>
            <a:endParaRPr lang="fr-FR" sz="1100" dirty="0"/>
          </a:p>
          <a:p>
            <a:r>
              <a:rPr lang="fr-FR" sz="1100" dirty="0"/>
              <a:t>A mon arrivée au LLR (mai 2023), prise en charge de la conception d’une variante du Wagon HD ( 3 modules ), selon l’organisation suivante:</a:t>
            </a:r>
          </a:p>
          <a:p>
            <a:pPr lvl="1"/>
            <a:r>
              <a:rPr lang="fr-FR" sz="1100" dirty="0"/>
              <a:t>Schéma électronique fourni par l’UMN (format </a:t>
            </a:r>
            <a:r>
              <a:rPr lang="fr-FR" sz="1100" dirty="0" err="1"/>
              <a:t>Altium</a:t>
            </a:r>
            <a:r>
              <a:rPr lang="fr-FR" sz="1100" dirty="0"/>
              <a:t>)</a:t>
            </a:r>
            <a:br>
              <a:rPr lang="fr-FR" sz="1100" dirty="0"/>
            </a:br>
            <a:endParaRPr lang="fr-FR" sz="1100" dirty="0"/>
          </a:p>
          <a:p>
            <a:pPr lvl="1"/>
            <a:r>
              <a:rPr lang="fr-FR" sz="1100" dirty="0"/>
              <a:t>Au LLR:</a:t>
            </a:r>
          </a:p>
          <a:p>
            <a:pPr lvl="2"/>
            <a:r>
              <a:rPr lang="fr-FR" sz="1050" dirty="0"/>
              <a:t>Conversion schématique </a:t>
            </a:r>
            <a:r>
              <a:rPr lang="fr-FR" sz="1050" dirty="0" err="1"/>
              <a:t>Altium</a:t>
            </a:r>
            <a:r>
              <a:rPr lang="fr-FR" sz="1050" dirty="0"/>
              <a:t> =&gt; Cadence Allegro, remise en forme…</a:t>
            </a:r>
          </a:p>
          <a:p>
            <a:pPr lvl="2"/>
            <a:r>
              <a:rPr lang="fr-FR" sz="1050" dirty="0"/>
              <a:t>Collaboration avec le service CAO PCB du LPCA ( Marie-Lise Mercier ) pour le placement-routage</a:t>
            </a:r>
          </a:p>
          <a:p>
            <a:pPr lvl="2"/>
            <a:r>
              <a:rPr lang="fr-FR" sz="1050" dirty="0"/>
              <a:t>Interfaces avec le CERN et l’UMN pour les validations mécaniques / électroniques</a:t>
            </a:r>
            <a:br>
              <a:rPr lang="fr-FR" sz="1050" dirty="0"/>
            </a:br>
            <a:endParaRPr lang="fr-FR" sz="1050" dirty="0"/>
          </a:p>
          <a:p>
            <a:pPr lvl="1"/>
            <a:r>
              <a:rPr lang="fr-FR" sz="1100" dirty="0"/>
              <a:t>Après validation par la collaboration du design</a:t>
            </a:r>
          </a:p>
          <a:p>
            <a:pPr lvl="2"/>
            <a:r>
              <a:rPr lang="fr-FR" sz="1100" dirty="0"/>
              <a:t>Fabrication du PCB et assemblage par l’UMN</a:t>
            </a:r>
          </a:p>
          <a:p>
            <a:pPr lvl="2"/>
            <a:r>
              <a:rPr lang="fr-FR" sz="1100" dirty="0"/>
              <a:t>Tests électriques et validations au CERN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094FE8-6FFD-40C0-BF50-EA37C958E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2400" y="4840002"/>
            <a:ext cx="1295400" cy="171450"/>
          </a:xfrm>
        </p:spPr>
        <p:txBody>
          <a:bodyPr/>
          <a:lstStyle/>
          <a:p>
            <a:pPr>
              <a:defRPr/>
            </a:pPr>
            <a:fld id="{9663CC41-D3BC-451B-BF86-39C142268E2C}" type="slidenum">
              <a:rPr lang="fr-FR" noProof="0" smtClean="0"/>
              <a:pPr>
                <a:defRPr/>
              </a:pPr>
              <a:t>5</a:t>
            </a:fld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E5C207-9303-4F55-928B-917A119AD095}"/>
              </a:ext>
            </a:extLst>
          </p:cNvPr>
          <p:cNvSpPr/>
          <p:nvPr/>
        </p:nvSpPr>
        <p:spPr bwMode="auto">
          <a:xfrm>
            <a:off x="971600" y="2601632"/>
            <a:ext cx="6624736" cy="800848"/>
          </a:xfrm>
          <a:prstGeom prst="rect">
            <a:avLst/>
          </a:prstGeom>
          <a:noFill/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0C06EFC-AA55-4B05-892B-692EC7BF72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</p:spTree>
    <p:extLst>
      <p:ext uri="{BB962C8B-B14F-4D97-AF65-F5344CB8AC3E}">
        <p14:creationId xmlns:p14="http://schemas.microsoft.com/office/powerpoint/2010/main" val="2623961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9E16DF-67AE-4C32-AFB0-474A4A76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 dirty="0">
                <a:latin typeface="Calibri"/>
              </a:rPr>
              <a:t>Première variante WH-30A1 (Ananas)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C25E28-3BA2-4D41-8E19-5F9706461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9" y="742950"/>
            <a:ext cx="8591227" cy="3989040"/>
          </a:xfrm>
        </p:spPr>
        <p:txBody>
          <a:bodyPr/>
          <a:lstStyle/>
          <a:p>
            <a:r>
              <a:rPr lang="fr-FR" sz="1050" u="sng" dirty="0"/>
              <a:t>Novembre 2023</a:t>
            </a:r>
            <a:r>
              <a:rPr lang="fr-FR" sz="1050" dirty="0"/>
              <a:t>:</a:t>
            </a:r>
          </a:p>
          <a:p>
            <a:pPr lvl="1"/>
            <a:r>
              <a:rPr lang="fr-FR" sz="1050" dirty="0"/>
              <a:t>Finalisation du design en 10 couches</a:t>
            </a:r>
          </a:p>
          <a:p>
            <a:r>
              <a:rPr lang="fr-FR" sz="1050" u="sng" dirty="0"/>
              <a:t>Décembre 2023</a:t>
            </a:r>
            <a:r>
              <a:rPr lang="fr-FR" sz="1050" dirty="0"/>
              <a:t>: « Mini-revue » du design (UMN, CERN)</a:t>
            </a:r>
          </a:p>
          <a:p>
            <a:pPr lvl="1"/>
            <a:r>
              <a:rPr lang="fr-FR" sz="1050" dirty="0"/>
              <a:t>Mécanique quasi validée ( quelques modifications de positionnement à appliquer )</a:t>
            </a:r>
          </a:p>
          <a:p>
            <a:pPr lvl="1"/>
            <a:r>
              <a:rPr lang="fr-FR" sz="1050" dirty="0"/>
              <a:t>Tests d’intégrité de signal (lignes de transmission notamment) ont révélé des soucis sur certaines lignes.</a:t>
            </a:r>
            <a:br>
              <a:rPr lang="fr-FR" sz="1050" dirty="0"/>
            </a:br>
            <a:r>
              <a:rPr lang="fr-FR" sz="1050" dirty="0"/>
              <a:t>Cela nécessite une reprise de l’empilement. Passage à 12 couches</a:t>
            </a:r>
            <a:br>
              <a:rPr lang="fr-FR" sz="1050" dirty="0"/>
            </a:br>
            <a:endParaRPr lang="fr-FR" sz="1050" dirty="0"/>
          </a:p>
          <a:p>
            <a:r>
              <a:rPr lang="fr-FR" sz="1050" u="sng" dirty="0"/>
              <a:t>Février=&gt;Mai 2024</a:t>
            </a:r>
            <a:r>
              <a:rPr lang="fr-FR" sz="1050" dirty="0"/>
              <a:t>: routage 12 couches + revue</a:t>
            </a:r>
          </a:p>
          <a:p>
            <a:r>
              <a:rPr lang="fr-FR" sz="1050" u="sng" dirty="0"/>
              <a:t>Juillet 2024</a:t>
            </a:r>
            <a:r>
              <a:rPr lang="fr-FR" sz="1050" dirty="0"/>
              <a:t>: fourniture fichiers de production</a:t>
            </a:r>
            <a:br>
              <a:rPr lang="fr-FR" sz="1050" dirty="0"/>
            </a:br>
            <a:r>
              <a:rPr lang="fr-FR" sz="1050" dirty="0"/>
              <a:t>fabrication prototype par UMN puis tests</a:t>
            </a:r>
            <a:br>
              <a:rPr lang="fr-FR" sz="1050" dirty="0"/>
            </a:br>
            <a:endParaRPr lang="fr-FR" sz="1050" dirty="0"/>
          </a:p>
          <a:p>
            <a:r>
              <a:rPr lang="fr-FR" sz="1050" u="sng" dirty="0"/>
              <a:t>Octobre 2024</a:t>
            </a:r>
            <a:r>
              <a:rPr lang="fr-FR" sz="1050" dirty="0"/>
              <a:t>: découverte d’un bug sur le dessin initial</a:t>
            </a:r>
            <a:br>
              <a:rPr lang="fr-FR" sz="1050" dirty="0"/>
            </a:br>
            <a:r>
              <a:rPr lang="fr-FR" sz="1050" dirty="0"/>
              <a:t>=&gt; correctif urgent =&gt; fourniture des fichiers </a:t>
            </a:r>
            <a:r>
              <a:rPr lang="en-US" sz="1050" dirty="0">
                <a:solidFill>
                  <a:srgbClr val="33CC33"/>
                </a:solidFill>
              </a:rPr>
              <a:t>WH-30A1_v2</a:t>
            </a:r>
            <a:endParaRPr lang="fr-FR" sz="1050" dirty="0"/>
          </a:p>
          <a:p>
            <a:endParaRPr lang="fr-FR" sz="1000" dirty="0"/>
          </a:p>
          <a:p>
            <a:r>
              <a:rPr lang="fr-FR" sz="1050" dirty="0"/>
              <a:t>Entre-temps, correction « hardware » du bug sur les wagons v1</a:t>
            </a:r>
            <a:br>
              <a:rPr lang="fr-FR" sz="1050" dirty="0"/>
            </a:br>
            <a:r>
              <a:rPr lang="fr-FR" sz="1050" dirty="0"/>
              <a:t>pour continuer les tests système au CERN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659543-911C-4AFA-B69E-1463ECFDE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2400" y="4840002"/>
            <a:ext cx="1295400" cy="171450"/>
          </a:xfrm>
        </p:spPr>
        <p:txBody>
          <a:bodyPr/>
          <a:lstStyle/>
          <a:p>
            <a:pPr>
              <a:defRPr/>
            </a:pPr>
            <a:fld id="{9663CC41-D3BC-451B-BF86-39C142268E2C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F84ED0-F41A-443C-90F6-A29DB0C853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4300"/>
            <a:ext cx="788157" cy="7881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A9A6DD-400C-4341-AEF6-7291F8CBD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3" y="1979018"/>
            <a:ext cx="3435371" cy="2737257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2C52314-829F-4967-BFF8-BE8B6AC7315C}"/>
              </a:ext>
            </a:extLst>
          </p:cNvPr>
          <p:cNvSpPr txBox="1">
            <a:spLocks/>
          </p:cNvSpPr>
          <p:nvPr/>
        </p:nvSpPr>
        <p:spPr bwMode="auto">
          <a:xfrm>
            <a:off x="2360764" y="3975906"/>
            <a:ext cx="40834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12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>
                <a:solidFill>
                  <a:srgbClr val="008080"/>
                </a:solidFill>
                <a:latin typeface="+mn-lt"/>
                <a:cs typeface="+mn-cs"/>
              </a:defRPr>
            </a:lvl9pPr>
          </a:lstStyle>
          <a:p>
            <a:r>
              <a:rPr lang="en-US" sz="800" kern="0" dirty="0">
                <a:latin typeface="Tahoma"/>
                <a:ea typeface="Tahoma"/>
                <a:cs typeface="Tahoma"/>
              </a:rPr>
              <a:t>500x87mm</a:t>
            </a:r>
            <a:r>
              <a:rPr lang="en-US" sz="800" kern="0" baseline="30000" dirty="0">
                <a:latin typeface="Tahoma"/>
                <a:ea typeface="Tahoma"/>
                <a:cs typeface="Tahoma"/>
              </a:rPr>
              <a:t>2</a:t>
            </a:r>
          </a:p>
          <a:p>
            <a:r>
              <a:rPr lang="en-US" sz="800" kern="0" dirty="0">
                <a:latin typeface="Tahoma"/>
                <a:ea typeface="Tahoma"/>
                <a:cs typeface="Tahoma"/>
              </a:rPr>
              <a:t>Components mounted on the BOTTOM layer</a:t>
            </a:r>
          </a:p>
          <a:p>
            <a:r>
              <a:rPr lang="en-US" sz="800" kern="0" dirty="0">
                <a:latin typeface="Tahoma"/>
                <a:ea typeface="Tahoma"/>
                <a:cs typeface="Tahoma"/>
              </a:rPr>
              <a:t>4 power and ground domains ( Engine, 3 modules )</a:t>
            </a:r>
          </a:p>
          <a:p>
            <a:r>
              <a:rPr lang="en-US" sz="800" kern="0" dirty="0">
                <a:latin typeface="Tahoma"/>
                <a:ea typeface="Tahoma"/>
                <a:cs typeface="Tahoma"/>
              </a:rPr>
              <a:t>200~ differential pairs ( 320 MHz or 1.28 Gb/s )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AFB7CD9-D8E4-4CED-BCE4-28062E9E9D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</p:spTree>
    <p:extLst>
      <p:ext uri="{BB962C8B-B14F-4D97-AF65-F5344CB8AC3E}">
        <p14:creationId xmlns:p14="http://schemas.microsoft.com/office/powerpoint/2010/main" val="282083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9E16DF-67AE-4C32-AFB0-474A4A76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00050"/>
          </a:xfrm>
        </p:spPr>
        <p:txBody>
          <a:bodyPr/>
          <a:lstStyle/>
          <a:p>
            <a:r>
              <a:rPr lang="fr-FR" dirty="0">
                <a:latin typeface="Calibri"/>
              </a:rPr>
              <a:t>Seconde variante WH-30B1 (Banane)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C25E28-3BA2-4D41-8E19-5F9706461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9" y="742950"/>
            <a:ext cx="8591227" cy="3989040"/>
          </a:xfrm>
        </p:spPr>
        <p:txBody>
          <a:bodyPr/>
          <a:lstStyle/>
          <a:p>
            <a:r>
              <a:rPr lang="fr-FR" sz="1050" u="sng" dirty="0"/>
              <a:t>Août 2024</a:t>
            </a:r>
            <a:r>
              <a:rPr lang="fr-FR" sz="1050" dirty="0"/>
              <a:t>:</a:t>
            </a:r>
          </a:p>
          <a:p>
            <a:pPr lvl="1"/>
            <a:r>
              <a:rPr lang="fr-FR" sz="1050" dirty="0"/>
              <a:t>adaptation du schéma</a:t>
            </a:r>
          </a:p>
          <a:p>
            <a:pPr lvl="1"/>
            <a:r>
              <a:rPr lang="fr-FR" sz="1050" dirty="0"/>
              <a:t>mise à jour géométrie</a:t>
            </a:r>
            <a:br>
              <a:rPr lang="fr-FR" sz="1050" dirty="0"/>
            </a:br>
            <a:r>
              <a:rPr lang="fr-FR" sz="1050" dirty="0"/>
              <a:t>( puis correction du schéma en octobre à cause du bug découvert sur la 1</a:t>
            </a:r>
            <a:r>
              <a:rPr lang="fr-FR" sz="1050" baseline="30000" dirty="0"/>
              <a:t>ère</a:t>
            </a:r>
            <a:r>
              <a:rPr lang="fr-FR" sz="1050" dirty="0"/>
              <a:t> variante )</a:t>
            </a:r>
            <a:br>
              <a:rPr lang="fr-FR" sz="1050" dirty="0"/>
            </a:br>
            <a:endParaRPr lang="fr-FR" sz="1050" dirty="0"/>
          </a:p>
          <a:p>
            <a:r>
              <a:rPr lang="fr-FR" sz="1050" u="sng" dirty="0"/>
              <a:t>Novembre 2024</a:t>
            </a:r>
            <a:r>
              <a:rPr lang="fr-FR" sz="1050" dirty="0"/>
              <a:t>: routage terminé</a:t>
            </a:r>
          </a:p>
          <a:p>
            <a:pPr marL="0" indent="0">
              <a:buNone/>
            </a:pPr>
            <a:endParaRPr lang="fr-FR" sz="1050" dirty="0"/>
          </a:p>
          <a:p>
            <a:r>
              <a:rPr lang="fr-FR" sz="1050" u="sng" dirty="0"/>
              <a:t>Décembre 2024</a:t>
            </a:r>
            <a:r>
              <a:rPr lang="fr-FR" sz="1050" dirty="0"/>
              <a:t>:</a:t>
            </a:r>
          </a:p>
          <a:p>
            <a:pPr lvl="1"/>
            <a:r>
              <a:rPr lang="fr-FR" sz="1050" dirty="0"/>
              <a:t>mini-revue</a:t>
            </a:r>
          </a:p>
          <a:p>
            <a:pPr lvl="1"/>
            <a:r>
              <a:rPr lang="fr-FR" sz="1050" dirty="0"/>
              <a:t>correction des points les plus critiques par Rémi et fourniture des fichiers</a:t>
            </a:r>
            <a:br>
              <a:rPr lang="fr-FR" sz="1050" dirty="0"/>
            </a:br>
            <a:r>
              <a:rPr lang="fr-FR" sz="1050" dirty="0"/>
              <a:t>finaux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659543-911C-4AFA-B69E-1463ECFDE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2400" y="4840002"/>
            <a:ext cx="1295400" cy="171450"/>
          </a:xfrm>
        </p:spPr>
        <p:txBody>
          <a:bodyPr/>
          <a:lstStyle/>
          <a:p>
            <a:pPr>
              <a:defRPr/>
            </a:pPr>
            <a:fld id="{9663CC41-D3BC-451B-BF86-39C142268E2C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63659C4-9CE8-4D5A-8D57-E67A6C087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164" y="458919"/>
            <a:ext cx="893380" cy="41937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1BB90B-7C58-48D1-A3DB-54B159092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94" y="514350"/>
            <a:ext cx="1331506" cy="40544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34124B-0BD4-41AE-9F95-875A713AC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6258"/>
            <a:ext cx="659482" cy="659482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B88328FE-6E4D-43B8-9979-78DC2D6A78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</p:spTree>
    <p:extLst>
      <p:ext uri="{BB962C8B-B14F-4D97-AF65-F5344CB8AC3E}">
        <p14:creationId xmlns:p14="http://schemas.microsoft.com/office/powerpoint/2010/main" val="3920794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52688A-A1FF-4D01-9FBE-6EDDF4B4F5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840288"/>
            <a:ext cx="1295400" cy="171450"/>
          </a:xfrm>
        </p:spPr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44A54C-9BAB-43CA-AF65-EA658F8FE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1361"/>
            <a:ext cx="5977413" cy="33123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5E0F09-0357-4246-A5B4-12304669E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862" y="349771"/>
            <a:ext cx="2157618" cy="44439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FADD403-B352-433A-A47A-C8F0E4214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7494"/>
            <a:ext cx="3748975" cy="1144218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D23207C-B9DA-4455-A3F2-4D185950FE21}"/>
              </a:ext>
            </a:extLst>
          </p:cNvPr>
          <p:cNvSpPr/>
          <p:nvPr/>
        </p:nvSpPr>
        <p:spPr bwMode="auto">
          <a:xfrm rot="17935674">
            <a:off x="95290" y="2517190"/>
            <a:ext cx="2009422" cy="82834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751F82-E41A-421E-9957-E55FD70A4A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3" y="1707654"/>
            <a:ext cx="432050" cy="43205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3455349-B861-4E3F-8271-86B43162086F}"/>
              </a:ext>
            </a:extLst>
          </p:cNvPr>
          <p:cNvCxnSpPr/>
          <p:nvPr/>
        </p:nvCxnSpPr>
        <p:spPr bwMode="auto">
          <a:xfrm>
            <a:off x="467544" y="2139702"/>
            <a:ext cx="504056" cy="72008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2A276465-C8EC-4A34-8128-C5DDCBFF59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62" y="2921478"/>
            <a:ext cx="432050" cy="43205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623AAFD-A8E6-406D-AC67-A79B11F0DCC0}"/>
              </a:ext>
            </a:extLst>
          </p:cNvPr>
          <p:cNvSpPr txBox="1"/>
          <p:nvPr/>
        </p:nvSpPr>
        <p:spPr>
          <a:xfrm>
            <a:off x="4716016" y="4863378"/>
            <a:ext cx="2157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300"/>
              </a:spcAft>
              <a:tabLst>
                <a:tab pos="268288" algn="l"/>
              </a:tabLst>
            </a:pPr>
            <a:r>
              <a:rPr lang="fr-FR" sz="8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Credits</a:t>
            </a:r>
            <a:r>
              <a:rPr lang="fr-FR" sz="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</a:t>
            </a:r>
            <a:r>
              <a:rPr lang="fr-FR" sz="8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M.Noy</a:t>
            </a:r>
            <a:r>
              <a:rPr lang="fr-FR" sz="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CERN. Groupe CMS LLR</a:t>
            </a:r>
          </a:p>
        </p:txBody>
      </p:sp>
    </p:spTree>
    <p:extLst>
      <p:ext uri="{BB962C8B-B14F-4D97-AF65-F5344CB8AC3E}">
        <p14:creationId xmlns:p14="http://schemas.microsoft.com/office/powerpoint/2010/main" val="2475253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FB789A-8D5F-4970-AE0B-0221F0B555F5}"/>
              </a:ext>
            </a:extLst>
          </p:cNvPr>
          <p:cNvSpPr/>
          <p:nvPr/>
        </p:nvSpPr>
        <p:spPr bwMode="auto">
          <a:xfrm>
            <a:off x="179512" y="294591"/>
            <a:ext cx="7592888" cy="764991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9D3017-C05C-4DFC-9012-B3EA48F123A1}"/>
              </a:ext>
            </a:extLst>
          </p:cNvPr>
          <p:cNvSpPr/>
          <p:nvPr/>
        </p:nvSpPr>
        <p:spPr bwMode="auto">
          <a:xfrm>
            <a:off x="6811505" y="195486"/>
            <a:ext cx="2209821" cy="2592288"/>
          </a:xfrm>
          <a:prstGeom prst="rect">
            <a:avLst/>
          </a:prstGeom>
          <a:blipFill dpi="0" rotWithShape="1">
            <a:blip r:embed="rId2">
              <a:alphaModFix amt="34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416271D-BE25-41F1-8983-F28EDFAEC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57217AC-FB0A-4D2C-A8BB-DCA2F01CA274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E3FC2A-838A-4873-BFA9-279443D20E50}"/>
              </a:ext>
            </a:extLst>
          </p:cNvPr>
          <p:cNvSpPr/>
          <p:nvPr/>
        </p:nvSpPr>
        <p:spPr bwMode="auto">
          <a:xfrm>
            <a:off x="0" y="0"/>
            <a:ext cx="5364088" cy="4840002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18C9E5-5F04-4674-A8E5-1731AC074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94591"/>
            <a:ext cx="5364088" cy="1478739"/>
          </a:xfrm>
          <a:solidFill>
            <a:schemeClr val="bg1">
              <a:lumMod val="85000"/>
              <a:alpha val="34000"/>
            </a:schemeClr>
          </a:solidFill>
        </p:spPr>
        <p:txBody>
          <a:bodyPr/>
          <a:lstStyle/>
          <a:p>
            <a:r>
              <a:rPr lang="fr-FR" dirty="0"/>
              <a:t>Electronique </a:t>
            </a:r>
            <a:r>
              <a:rPr lang="fr-FR" dirty="0" err="1"/>
              <a:t>Back-End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 err="1"/>
              <a:t>Firmware</a:t>
            </a:r>
            <a:r>
              <a:rPr lang="fr-FR" dirty="0"/>
              <a:t> Trigger HGCAL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D812E6-3FD7-4B47-AB58-2F792F5DB8AA}"/>
              </a:ext>
            </a:extLst>
          </p:cNvPr>
          <p:cNvSpPr/>
          <p:nvPr/>
        </p:nvSpPr>
        <p:spPr bwMode="auto">
          <a:xfrm>
            <a:off x="4268717" y="2325427"/>
            <a:ext cx="1257135" cy="2089487"/>
          </a:xfrm>
          <a:prstGeom prst="rect">
            <a:avLst/>
          </a:prstGeom>
          <a:blipFill dpi="0" rotWithShape="1">
            <a:blip r:embed="rId4">
              <a:alphaModFix amt="34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2D79F225-86BE-49DE-8FAA-BD60B4933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026" y="1964281"/>
            <a:ext cx="2209821" cy="287852"/>
          </a:xfrm>
        </p:spPr>
        <p:txBody>
          <a:bodyPr/>
          <a:lstStyle/>
          <a:p>
            <a:pPr algn="l"/>
            <a:r>
              <a:rPr lang="fr-FR" sz="1200" dirty="0"/>
              <a:t>Florence B.D., Olivier L.D.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B9A3AAE-938E-4225-B95D-65E6100940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1392" y="4840002"/>
            <a:ext cx="7796808" cy="16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1925" algn="l"/>
                <a:tab pos="1701800" algn="l"/>
                <a:tab pos="4840288" algn="l"/>
                <a:tab pos="6461125" algn="l"/>
              </a:tabLst>
              <a:defRPr sz="120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tabLst>
                <a:tab pos="1431925" algn="l"/>
                <a:tab pos="2509838" algn="l"/>
                <a:tab pos="6276975" algn="l"/>
              </a:tabLst>
              <a:defRPr/>
            </a:pPr>
            <a:r>
              <a:rPr lang="fr-FR" sz="1050" dirty="0"/>
              <a:t>OL		Journée des groupes techniques du LLR		3 Juillet 2025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2F5137-AC69-41C7-A893-8CF83AE2EC9F}"/>
              </a:ext>
            </a:extLst>
          </p:cNvPr>
          <p:cNvSpPr/>
          <p:nvPr/>
        </p:nvSpPr>
        <p:spPr bwMode="auto">
          <a:xfrm>
            <a:off x="5755349" y="2735698"/>
            <a:ext cx="3293669" cy="2089488"/>
          </a:xfrm>
          <a:prstGeom prst="rect">
            <a:avLst/>
          </a:prstGeom>
          <a:blipFill dpi="0" rotWithShape="1">
            <a:blip r:embed="rId5">
              <a:alphaModFix amt="34000"/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84237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">
      <a:dk1>
        <a:srgbClr val="008080"/>
      </a:dk1>
      <a:lt1>
        <a:srgbClr val="FFFFFF"/>
      </a:lt1>
      <a:dk2>
        <a:srgbClr val="336699"/>
      </a:dk2>
      <a:lt2>
        <a:srgbClr val="808080"/>
      </a:lt2>
      <a:accent1>
        <a:srgbClr val="FF9900"/>
      </a:accent1>
      <a:accent2>
        <a:srgbClr val="3333CC"/>
      </a:accent2>
      <a:accent3>
        <a:srgbClr val="FFFFFF"/>
      </a:accent3>
      <a:accent4>
        <a:srgbClr val="006C6C"/>
      </a:accent4>
      <a:accent5>
        <a:srgbClr val="FFCAA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 Narrow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triangle"/>
        </a:ln>
        <a:effectLst/>
      </a:spPr>
      <a:bodyPr/>
      <a:lstStyle/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79628</TotalTime>
  <Words>1827</Words>
  <Application>Microsoft Office PowerPoint</Application>
  <PresentationFormat>Affichage à l'écran (16:9)</PresentationFormat>
  <Paragraphs>227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Cambria Math</vt:lpstr>
      <vt:lpstr>Tahoma</vt:lpstr>
      <vt:lpstr>Times New Roman</vt:lpstr>
      <vt:lpstr>Wingdings</vt:lpstr>
      <vt:lpstr>Modèle par défaut</vt:lpstr>
      <vt:lpstr>Electronique CMS HGCAL</vt:lpstr>
      <vt:lpstr>Electronique Front-End: Wagons HD</vt:lpstr>
      <vt:lpstr>HGCAL Electronics System Overview (SI Region)</vt:lpstr>
      <vt:lpstr>Rôle des Wagons HD</vt:lpstr>
      <vt:lpstr>Historique Wagons HD au LLR</vt:lpstr>
      <vt:lpstr>Première variante WH-30A1 (Ananas) </vt:lpstr>
      <vt:lpstr>Seconde variante WH-30B1 (Banane) </vt:lpstr>
      <vt:lpstr>Présentation PowerPoint</vt:lpstr>
      <vt:lpstr>Electronique Back-End: Firmware Trigger HGCAL</vt:lpstr>
      <vt:lpstr>Système Back-end de lecture HGCAL</vt:lpstr>
      <vt:lpstr>Architecture globale d’un endcap de TPG</vt:lpstr>
      <vt:lpstr>FPGA du TPG Stage 1: Entrées/Sorties</vt:lpstr>
      <vt:lpstr>Schéma du firmware TPG Stage 1</vt:lpstr>
      <vt:lpstr>Schéma du Firmware TPG Stage 1</vt:lpstr>
      <vt:lpstr>Schéma du Firmware TPG Stage 1</vt:lpstr>
      <vt:lpstr>Intégration du Firmware</vt:lpstr>
      <vt:lpstr>Intégration du Firmware</vt:lpstr>
      <vt:lpstr>Intégration du Firmware</vt:lpstr>
      <vt:lpstr>Intégration du Firmware</vt:lpstr>
      <vt:lpstr>Bloc « Common Readout »</vt:lpstr>
      <vt:lpstr>Contribution LLR au « Common Readout »</vt:lpstr>
      <vt:lpstr>Contribution LLR au « Common Readout »</vt:lpstr>
    </vt:vector>
  </TitlesOfParts>
  <Company>LAL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ledortz</dc:creator>
  <cp:lastModifiedBy>Olivier LE DORTZ</cp:lastModifiedBy>
  <cp:revision>4743</cp:revision>
  <cp:lastPrinted>2020-05-23T12:46:29Z</cp:lastPrinted>
  <dcterms:created xsi:type="dcterms:W3CDTF">2003-03-13T13:24:34Z</dcterms:created>
  <dcterms:modified xsi:type="dcterms:W3CDTF">2025-07-01T14:00:29Z</dcterms:modified>
</cp:coreProperties>
</file>