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433" r:id="rId2"/>
    <p:sldId id="498" r:id="rId3"/>
    <p:sldId id="400" r:id="rId4"/>
    <p:sldId id="401" r:id="rId5"/>
    <p:sldId id="470" r:id="rId6"/>
    <p:sldId id="471" r:id="rId7"/>
    <p:sldId id="472" r:id="rId8"/>
    <p:sldId id="473" r:id="rId9"/>
    <p:sldId id="479" r:id="rId10"/>
    <p:sldId id="480" r:id="rId11"/>
    <p:sldId id="474" r:id="rId12"/>
    <p:sldId id="475" r:id="rId13"/>
    <p:sldId id="481" r:id="rId14"/>
    <p:sldId id="482" r:id="rId15"/>
    <p:sldId id="476" r:id="rId16"/>
    <p:sldId id="443" r:id="rId17"/>
    <p:sldId id="439" r:id="rId18"/>
    <p:sldId id="271" r:id="rId19"/>
    <p:sldId id="259" r:id="rId20"/>
    <p:sldId id="262" r:id="rId21"/>
    <p:sldId id="264" r:id="rId22"/>
    <p:sldId id="265" r:id="rId23"/>
    <p:sldId id="302" r:id="rId24"/>
    <p:sldId id="483" r:id="rId25"/>
    <p:sldId id="268" r:id="rId26"/>
    <p:sldId id="277" r:id="rId27"/>
    <p:sldId id="437" r:id="rId28"/>
    <p:sldId id="442" r:id="rId29"/>
    <p:sldId id="261" r:id="rId30"/>
    <p:sldId id="484" r:id="rId31"/>
    <p:sldId id="485" r:id="rId32"/>
    <p:sldId id="489" r:id="rId33"/>
    <p:sldId id="490" r:id="rId34"/>
    <p:sldId id="496" r:id="rId35"/>
    <p:sldId id="491" r:id="rId36"/>
    <p:sldId id="492" r:id="rId37"/>
    <p:sldId id="493" r:id="rId38"/>
    <p:sldId id="494" r:id="rId39"/>
    <p:sldId id="497" r:id="rId40"/>
    <p:sldId id="257" r:id="rId41"/>
    <p:sldId id="434" r:id="rId42"/>
    <p:sldId id="487" r:id="rId43"/>
    <p:sldId id="266" r:id="rId44"/>
    <p:sldId id="267" r:id="rId45"/>
    <p:sldId id="340" r:id="rId46"/>
    <p:sldId id="445" r:id="rId47"/>
    <p:sldId id="343" r:id="rId48"/>
    <p:sldId id="444" r:id="rId49"/>
    <p:sldId id="282" r:id="rId50"/>
    <p:sldId id="438" r:id="rId51"/>
    <p:sldId id="272" r:id="rId52"/>
    <p:sldId id="273" r:id="rId53"/>
    <p:sldId id="274" r:id="rId54"/>
    <p:sldId id="275" r:id="rId55"/>
    <p:sldId id="292" r:id="rId56"/>
    <p:sldId id="270" r:id="rId57"/>
    <p:sldId id="290" r:id="rId58"/>
    <p:sldId id="440" r:id="rId59"/>
    <p:sldId id="293" r:id="rId60"/>
    <p:sldId id="276" r:id="rId61"/>
    <p:sldId id="291" r:id="rId62"/>
    <p:sldId id="284" r:id="rId63"/>
    <p:sldId id="286" r:id="rId64"/>
    <p:sldId id="287" r:id="rId65"/>
    <p:sldId id="406" r:id="rId66"/>
    <p:sldId id="449" r:id="rId67"/>
    <p:sldId id="450" r:id="rId68"/>
    <p:sldId id="451" r:id="rId69"/>
    <p:sldId id="452" r:id="rId70"/>
    <p:sldId id="453" r:id="rId71"/>
    <p:sldId id="454" r:id="rId72"/>
    <p:sldId id="455" r:id="rId73"/>
    <p:sldId id="456" r:id="rId74"/>
    <p:sldId id="457" r:id="rId75"/>
    <p:sldId id="458" r:id="rId76"/>
    <p:sldId id="459" r:id="rId77"/>
    <p:sldId id="460" r:id="rId78"/>
    <p:sldId id="461" r:id="rId79"/>
    <p:sldId id="462" r:id="rId80"/>
    <p:sldId id="464" r:id="rId81"/>
    <p:sldId id="469" r:id="rId8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6408"/>
    <a:srgbClr val="A6B7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038" autoAdjust="0"/>
    <p:restoredTop sz="94689" autoAdjust="0"/>
  </p:normalViewPr>
  <p:slideViewPr>
    <p:cSldViewPr snapToGrid="0">
      <p:cViewPr varScale="1">
        <p:scale>
          <a:sx n="104" d="100"/>
          <a:sy n="104" d="100"/>
        </p:scale>
        <p:origin x="54" y="246"/>
      </p:cViewPr>
      <p:guideLst/>
    </p:cSldViewPr>
  </p:slideViewPr>
  <p:notesTextViewPr>
    <p:cViewPr>
      <p:scale>
        <a:sx n="1" d="1"/>
        <a:sy n="1" d="1"/>
      </p:scale>
      <p:origin x="0" y="0"/>
    </p:cViewPr>
  </p:notesTextViewPr>
  <p:sorterViewPr>
    <p:cViewPr>
      <p:scale>
        <a:sx n="100" d="100"/>
        <a:sy n="100" d="100"/>
      </p:scale>
      <p:origin x="0" y="-487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9840538800574"/>
          <c:y val="8.7939703636720379E-2"/>
          <c:w val="0.87230599712771761"/>
          <c:h val="0.72390970901118401"/>
        </c:manualLayout>
      </c:layout>
      <c:barChart>
        <c:barDir val="col"/>
        <c:grouping val="clustered"/>
        <c:varyColors val="0"/>
        <c:ser>
          <c:idx val="0"/>
          <c:order val="0"/>
          <c:tx>
            <c:strRef>
              <c:f>Sheet2!$C$2</c:f>
              <c:strCache>
                <c:ptCount val="1"/>
                <c:pt idx="0">
                  <c:v>0.01</c:v>
                </c:pt>
              </c:strCache>
            </c:strRef>
          </c:tx>
          <c:spPr>
            <a:solidFill>
              <a:schemeClr val="accent1">
                <a:alpha val="75000"/>
              </a:schemeClr>
            </a:solidFill>
            <a:ln>
              <a:solidFill>
                <a:schemeClr val="tx1"/>
              </a:solidFill>
            </a:ln>
            <a:effectLst/>
          </c:spPr>
          <c:invertIfNegative val="0"/>
          <c:cat>
            <c:numRef>
              <c:f>Sheet2!$B$3:$B$8</c:f>
              <c:numCache>
                <c:formatCode>General</c:formatCode>
                <c:ptCount val="6"/>
                <c:pt idx="0">
                  <c:v>0.05</c:v>
                </c:pt>
                <c:pt idx="1">
                  <c:v>0.1</c:v>
                </c:pt>
                <c:pt idx="2">
                  <c:v>0.5</c:v>
                </c:pt>
                <c:pt idx="3" formatCode="0.0">
                  <c:v>1</c:v>
                </c:pt>
                <c:pt idx="4" formatCode="0.0">
                  <c:v>5</c:v>
                </c:pt>
                <c:pt idx="5" formatCode="0.0">
                  <c:v>10</c:v>
                </c:pt>
              </c:numCache>
            </c:numRef>
          </c:cat>
          <c:val>
            <c:numRef>
              <c:f>Sheet2!$C$3:$C$8</c:f>
              <c:numCache>
                <c:formatCode>General</c:formatCode>
                <c:ptCount val="6"/>
                <c:pt idx="0">
                  <c:v>3.45364</c:v>
                </c:pt>
                <c:pt idx="1">
                  <c:v>3.4538099999999998</c:v>
                </c:pt>
                <c:pt idx="2">
                  <c:v>3.4580099999999998</c:v>
                </c:pt>
                <c:pt idx="3">
                  <c:v>3.4691100000000001</c:v>
                </c:pt>
                <c:pt idx="4">
                  <c:v>3.4394900000000002</c:v>
                </c:pt>
                <c:pt idx="5">
                  <c:v>3.39927</c:v>
                </c:pt>
              </c:numCache>
            </c:numRef>
          </c:val>
          <c:extLst>
            <c:ext xmlns:c16="http://schemas.microsoft.com/office/drawing/2014/chart" uri="{C3380CC4-5D6E-409C-BE32-E72D297353CC}">
              <c16:uniqueId val="{00000000-8B57-4B8C-9EAA-71855BA3F4F7}"/>
            </c:ext>
          </c:extLst>
        </c:ser>
        <c:ser>
          <c:idx val="1"/>
          <c:order val="1"/>
          <c:tx>
            <c:strRef>
              <c:f>Sheet2!$D$2</c:f>
              <c:strCache>
                <c:ptCount val="1"/>
                <c:pt idx="0">
                  <c:v>0.1</c:v>
                </c:pt>
              </c:strCache>
            </c:strRef>
          </c:tx>
          <c:spPr>
            <a:solidFill>
              <a:schemeClr val="accent2">
                <a:alpha val="75000"/>
              </a:schemeClr>
            </a:solidFill>
            <a:ln>
              <a:solidFill>
                <a:schemeClr val="tx1"/>
              </a:solidFill>
            </a:ln>
            <a:effectLst/>
          </c:spPr>
          <c:invertIfNegative val="0"/>
          <c:cat>
            <c:numRef>
              <c:f>Sheet2!$B$3:$B$8</c:f>
              <c:numCache>
                <c:formatCode>General</c:formatCode>
                <c:ptCount val="6"/>
                <c:pt idx="0">
                  <c:v>0.05</c:v>
                </c:pt>
                <c:pt idx="1">
                  <c:v>0.1</c:v>
                </c:pt>
                <c:pt idx="2">
                  <c:v>0.5</c:v>
                </c:pt>
                <c:pt idx="3" formatCode="0.0">
                  <c:v>1</c:v>
                </c:pt>
                <c:pt idx="4" formatCode="0.0">
                  <c:v>5</c:v>
                </c:pt>
                <c:pt idx="5" formatCode="0.0">
                  <c:v>10</c:v>
                </c:pt>
              </c:numCache>
            </c:numRef>
          </c:cat>
          <c:val>
            <c:numRef>
              <c:f>Sheet2!$D$3:$D$8</c:f>
              <c:numCache>
                <c:formatCode>General</c:formatCode>
                <c:ptCount val="6"/>
                <c:pt idx="0">
                  <c:v>3.5075699999999999</c:v>
                </c:pt>
                <c:pt idx="1">
                  <c:v>3.5083799999999998</c:v>
                </c:pt>
                <c:pt idx="2">
                  <c:v>3.5345300000000002</c:v>
                </c:pt>
                <c:pt idx="3">
                  <c:v>3.6222500000000002</c:v>
                </c:pt>
                <c:pt idx="4">
                  <c:v>3.40021</c:v>
                </c:pt>
                <c:pt idx="5">
                  <c:v>3.3990399999999998</c:v>
                </c:pt>
              </c:numCache>
            </c:numRef>
          </c:val>
          <c:extLst>
            <c:ext xmlns:c16="http://schemas.microsoft.com/office/drawing/2014/chart" uri="{C3380CC4-5D6E-409C-BE32-E72D297353CC}">
              <c16:uniqueId val="{00000001-8B57-4B8C-9EAA-71855BA3F4F7}"/>
            </c:ext>
          </c:extLst>
        </c:ser>
        <c:ser>
          <c:idx val="2"/>
          <c:order val="2"/>
          <c:tx>
            <c:strRef>
              <c:f>Sheet2!$E$2</c:f>
              <c:strCache>
                <c:ptCount val="1"/>
                <c:pt idx="0">
                  <c:v>1</c:v>
                </c:pt>
              </c:strCache>
            </c:strRef>
          </c:tx>
          <c:spPr>
            <a:solidFill>
              <a:schemeClr val="accent3">
                <a:alpha val="75000"/>
              </a:schemeClr>
            </a:solidFill>
            <a:ln>
              <a:solidFill>
                <a:schemeClr val="tx1"/>
              </a:solidFill>
            </a:ln>
            <a:effectLst/>
          </c:spPr>
          <c:invertIfNegative val="0"/>
          <c:cat>
            <c:numRef>
              <c:f>Sheet2!$B$3:$B$8</c:f>
              <c:numCache>
                <c:formatCode>General</c:formatCode>
                <c:ptCount val="6"/>
                <c:pt idx="0">
                  <c:v>0.05</c:v>
                </c:pt>
                <c:pt idx="1">
                  <c:v>0.1</c:v>
                </c:pt>
                <c:pt idx="2">
                  <c:v>0.5</c:v>
                </c:pt>
                <c:pt idx="3" formatCode="0.0">
                  <c:v>1</c:v>
                </c:pt>
                <c:pt idx="4" formatCode="0.0">
                  <c:v>5</c:v>
                </c:pt>
                <c:pt idx="5" formatCode="0.0">
                  <c:v>10</c:v>
                </c:pt>
              </c:numCache>
            </c:numRef>
          </c:cat>
          <c:val>
            <c:numRef>
              <c:f>Sheet2!$E$3:$E$8</c:f>
              <c:numCache>
                <c:formatCode>General</c:formatCode>
                <c:ptCount val="6"/>
                <c:pt idx="0">
                  <c:v>3.5592100000000002</c:v>
                </c:pt>
                <c:pt idx="1">
                  <c:v>3.5619299999999998</c:v>
                </c:pt>
                <c:pt idx="2">
                  <c:v>3.75454</c:v>
                </c:pt>
                <c:pt idx="3">
                  <c:v>3.9076300000000002</c:v>
                </c:pt>
                <c:pt idx="4">
                  <c:v>3.3998200000000001</c:v>
                </c:pt>
                <c:pt idx="5">
                  <c:v>3.39899</c:v>
                </c:pt>
              </c:numCache>
            </c:numRef>
          </c:val>
          <c:extLst>
            <c:ext xmlns:c16="http://schemas.microsoft.com/office/drawing/2014/chart" uri="{C3380CC4-5D6E-409C-BE32-E72D297353CC}">
              <c16:uniqueId val="{00000002-8B57-4B8C-9EAA-71855BA3F4F7}"/>
            </c:ext>
          </c:extLst>
        </c:ser>
        <c:ser>
          <c:idx val="3"/>
          <c:order val="3"/>
          <c:tx>
            <c:strRef>
              <c:f>Sheet2!$F$2</c:f>
              <c:strCache>
                <c:ptCount val="1"/>
                <c:pt idx="0">
                  <c:v>10</c:v>
                </c:pt>
              </c:strCache>
            </c:strRef>
          </c:tx>
          <c:spPr>
            <a:solidFill>
              <a:schemeClr val="accent4">
                <a:alpha val="75000"/>
              </a:schemeClr>
            </a:solidFill>
            <a:ln>
              <a:solidFill>
                <a:schemeClr val="tx1"/>
              </a:solidFill>
            </a:ln>
            <a:effectLst/>
          </c:spPr>
          <c:invertIfNegative val="0"/>
          <c:cat>
            <c:numRef>
              <c:f>Sheet2!$B$3:$B$8</c:f>
              <c:numCache>
                <c:formatCode>General</c:formatCode>
                <c:ptCount val="6"/>
                <c:pt idx="0">
                  <c:v>0.05</c:v>
                </c:pt>
                <c:pt idx="1">
                  <c:v>0.1</c:v>
                </c:pt>
                <c:pt idx="2">
                  <c:v>0.5</c:v>
                </c:pt>
                <c:pt idx="3" formatCode="0.0">
                  <c:v>1</c:v>
                </c:pt>
                <c:pt idx="4" formatCode="0.0">
                  <c:v>5</c:v>
                </c:pt>
                <c:pt idx="5" formatCode="0.0">
                  <c:v>10</c:v>
                </c:pt>
              </c:numCache>
            </c:numRef>
          </c:cat>
          <c:val>
            <c:numRef>
              <c:f>Sheet2!$F$3:$F$8</c:f>
              <c:numCache>
                <c:formatCode>General</c:formatCode>
                <c:ptCount val="6"/>
                <c:pt idx="0">
                  <c:v>3.5912799999999998</c:v>
                </c:pt>
                <c:pt idx="1">
                  <c:v>3.6127500000000001</c:v>
                </c:pt>
                <c:pt idx="2">
                  <c:v>4.1294700000000004</c:v>
                </c:pt>
                <c:pt idx="3">
                  <c:v>3.8705699999999998</c:v>
                </c:pt>
                <c:pt idx="4">
                  <c:v>3.3997999999999999</c:v>
                </c:pt>
                <c:pt idx="5">
                  <c:v>3.39893</c:v>
                </c:pt>
              </c:numCache>
            </c:numRef>
          </c:val>
          <c:extLst>
            <c:ext xmlns:c16="http://schemas.microsoft.com/office/drawing/2014/chart" uri="{C3380CC4-5D6E-409C-BE32-E72D297353CC}">
              <c16:uniqueId val="{00000003-8B57-4B8C-9EAA-71855BA3F4F7}"/>
            </c:ext>
          </c:extLst>
        </c:ser>
        <c:ser>
          <c:idx val="4"/>
          <c:order val="4"/>
          <c:tx>
            <c:strRef>
              <c:f>Sheet2!$G$2</c:f>
              <c:strCache>
                <c:ptCount val="1"/>
                <c:pt idx="0">
                  <c:v>100</c:v>
                </c:pt>
              </c:strCache>
            </c:strRef>
          </c:tx>
          <c:spPr>
            <a:solidFill>
              <a:schemeClr val="accent6">
                <a:alpha val="75000"/>
              </a:schemeClr>
            </a:solidFill>
            <a:ln>
              <a:solidFill>
                <a:schemeClr val="tx1"/>
              </a:solidFill>
            </a:ln>
            <a:effectLst/>
          </c:spPr>
          <c:invertIfNegative val="0"/>
          <c:cat>
            <c:numRef>
              <c:f>Sheet2!$B$3:$B$8</c:f>
              <c:numCache>
                <c:formatCode>General</c:formatCode>
                <c:ptCount val="6"/>
                <c:pt idx="0">
                  <c:v>0.05</c:v>
                </c:pt>
                <c:pt idx="1">
                  <c:v>0.1</c:v>
                </c:pt>
                <c:pt idx="2">
                  <c:v>0.5</c:v>
                </c:pt>
                <c:pt idx="3" formatCode="0.0">
                  <c:v>1</c:v>
                </c:pt>
                <c:pt idx="4" formatCode="0.0">
                  <c:v>5</c:v>
                </c:pt>
                <c:pt idx="5" formatCode="0.0">
                  <c:v>10</c:v>
                </c:pt>
              </c:numCache>
            </c:numRef>
          </c:cat>
          <c:val>
            <c:numRef>
              <c:f>Sheet2!$G$3:$G$8</c:f>
              <c:numCache>
                <c:formatCode>General</c:formatCode>
                <c:ptCount val="6"/>
                <c:pt idx="0">
                  <c:v>3.6292900000000001</c:v>
                </c:pt>
                <c:pt idx="1">
                  <c:v>3.7906599999999999</c:v>
                </c:pt>
                <c:pt idx="2">
                  <c:v>4.1265599999999996</c:v>
                </c:pt>
                <c:pt idx="3">
                  <c:v>3.8641299999999998</c:v>
                </c:pt>
                <c:pt idx="4">
                  <c:v>3.3998400000000002</c:v>
                </c:pt>
                <c:pt idx="5">
                  <c:v>3.39899</c:v>
                </c:pt>
              </c:numCache>
            </c:numRef>
          </c:val>
          <c:extLst>
            <c:ext xmlns:c16="http://schemas.microsoft.com/office/drawing/2014/chart" uri="{C3380CC4-5D6E-409C-BE32-E72D297353CC}">
              <c16:uniqueId val="{00000004-8B57-4B8C-9EAA-71855BA3F4F7}"/>
            </c:ext>
          </c:extLst>
        </c:ser>
        <c:dLbls>
          <c:showLegendKey val="0"/>
          <c:showVal val="0"/>
          <c:showCatName val="0"/>
          <c:showSerName val="0"/>
          <c:showPercent val="0"/>
          <c:showBubbleSize val="0"/>
        </c:dLbls>
        <c:gapWidth val="219"/>
        <c:overlap val="-27"/>
        <c:axId val="1"/>
        <c:axId val="2"/>
      </c:barChart>
      <c:catAx>
        <c:axId val="1"/>
        <c:scaling>
          <c:orientation val="minMax"/>
        </c:scaling>
        <c:delete val="0"/>
        <c:axPos val="b"/>
        <c:title>
          <c:tx>
            <c:rich>
              <a:bodyPr rot="0" horzOverflow="overflow" wrap="square" anchor="ctr" anchorCtr="1"/>
              <a:lstStyle/>
              <a:p>
                <a:pPr algn="ctr" rtl="0">
                  <a:defRPr sz="2000" b="0" i="0" u="none" strike="noStrike" kern="1200" baseline="0">
                    <a:solidFill>
                      <a:schemeClr val="tx1">
                        <a:lumMod val="65000"/>
                        <a:lumOff val="35000"/>
                      </a:schemeClr>
                    </a:solidFill>
                    <a:latin typeface="+mn-lt"/>
                    <a:ea typeface="+mn-ea"/>
                    <a:cs typeface="+mn-cs"/>
                  </a:defRPr>
                </a:pPr>
                <a:r>
                  <a:rPr lang="en-US" altLang="ja-JP" sz="2000" b="0" i="1" u="none" strike="noStrike" kern="1200" baseline="0" dirty="0" err="1">
                    <a:solidFill>
                      <a:schemeClr val="tx1">
                        <a:lumMod val="65000"/>
                        <a:lumOff val="35000"/>
                      </a:schemeClr>
                    </a:solidFill>
                    <a:latin typeface="+mn-lt"/>
                    <a:ea typeface="+mn-ea"/>
                    <a:cs typeface="+mn-cs"/>
                  </a:rPr>
                  <a:t>m</a:t>
                </a:r>
                <a:r>
                  <a:rPr lang="en-US" altLang="ja-JP" sz="2000" b="0" i="0" u="none" strike="noStrike" kern="1200" baseline="-25000" dirty="0" err="1">
                    <a:solidFill>
                      <a:schemeClr val="tx1">
                        <a:lumMod val="65000"/>
                        <a:lumOff val="35000"/>
                      </a:schemeClr>
                    </a:solidFill>
                    <a:latin typeface="+mn-lt"/>
                    <a:ea typeface="+mn-ea"/>
                    <a:cs typeface="+mn-cs"/>
                  </a:rPr>
                  <a:t>φ</a:t>
                </a:r>
                <a:r>
                  <a:rPr lang="en-US" altLang="ja-JP" sz="2000" b="0" i="0" u="none" strike="noStrike" kern="1200" baseline="0" dirty="0">
                    <a:solidFill>
                      <a:schemeClr val="tx1">
                        <a:lumMod val="65000"/>
                        <a:lumOff val="35000"/>
                      </a:schemeClr>
                    </a:solidFill>
                    <a:latin typeface="+mn-lt"/>
                    <a:ea typeface="+mn-ea"/>
                    <a:cs typeface="+mn-cs"/>
                  </a:rPr>
                  <a:t> [MeV]</a:t>
                </a:r>
                <a:endParaRPr lang="ja-JP" altLang="en-US" sz="2000" b="0" i="0" u="none" strike="noStrike" kern="1200" baseline="-25000">
                  <a:solidFill>
                    <a:schemeClr val="tx1">
                      <a:lumMod val="65000"/>
                      <a:lumOff val="35000"/>
                    </a:schemeClr>
                  </a:solidFill>
                  <a:latin typeface="+mn-lt"/>
                  <a:ea typeface="+mn-ea"/>
                  <a:cs typeface="+mn-cs"/>
                </a:endParaRPr>
              </a:p>
            </c:rich>
          </c:tx>
          <c:layout>
            <c:manualLayout>
              <c:xMode val="edge"/>
              <c:yMode val="edge"/>
              <c:x val="0.4811199100112486"/>
              <c:y val="0.8644673560734681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horzOverflow="overflow" wrap="square" anchor="ctr" anchorCtr="1"/>
          <a:lstStyle/>
          <a:p>
            <a:pPr algn="ctr" rtl="0">
              <a:defRPr sz="1800" b="0" i="0" u="none" strike="noStrike" kern="1200" baseline="0">
                <a:solidFill>
                  <a:schemeClr val="tx1">
                    <a:lumMod val="65000"/>
                    <a:lumOff val="35000"/>
                  </a:schemeClr>
                </a:solidFill>
                <a:latin typeface="+mn-lt"/>
                <a:ea typeface="+mn-ea"/>
                <a:cs typeface="+mn-cs"/>
              </a:defRPr>
            </a:pPr>
            <a:endParaRPr lang="ja-JP"/>
          </a:p>
        </c:txPr>
        <c:crossAx val="2"/>
        <c:crosses val="autoZero"/>
        <c:auto val="1"/>
        <c:lblAlgn val="ctr"/>
        <c:lblOffset val="100"/>
        <c:noMultiLvlLbl val="0"/>
      </c:catAx>
      <c:valAx>
        <c:axId val="2"/>
        <c:scaling>
          <c:orientation val="minMax"/>
          <c:min val="3"/>
        </c:scaling>
        <c:delete val="0"/>
        <c:axPos val="l"/>
        <c:majorGridlines>
          <c:spPr>
            <a:ln w="9525" cap="flat" cmpd="sng" algn="ctr">
              <a:solidFill>
                <a:schemeClr val="tx1">
                  <a:lumMod val="15000"/>
                  <a:lumOff val="85000"/>
                </a:schemeClr>
              </a:solidFill>
              <a:round/>
            </a:ln>
            <a:effectLst/>
          </c:spPr>
        </c:majorGridlines>
        <c:title>
          <c:tx>
            <c:rich>
              <a:bodyPr rot="-5400000" horzOverflow="overflow" wrap="square" anchor="ctr" anchorCtr="1"/>
              <a:lstStyle/>
              <a:p>
                <a:pPr algn="ctr" rtl="0">
                  <a:defRPr sz="2000" b="0" i="0" u="none" strike="noStrike" kern="1200" baseline="0">
                    <a:solidFill>
                      <a:schemeClr val="tx1">
                        <a:lumMod val="65000"/>
                        <a:lumOff val="35000"/>
                      </a:schemeClr>
                    </a:solidFill>
                    <a:latin typeface="+mn-lt"/>
                    <a:ea typeface="+mn-ea"/>
                    <a:cs typeface="+mn-cs"/>
                  </a:defRPr>
                </a:pPr>
                <a:r>
                  <a:rPr lang="en-US" altLang="ja-JP" sz="2000" b="0" i="1" u="none" strike="noStrike" kern="1200" baseline="0">
                    <a:solidFill>
                      <a:schemeClr val="tx1">
                        <a:lumMod val="65000"/>
                        <a:lumOff val="35000"/>
                      </a:schemeClr>
                    </a:solidFill>
                    <a:latin typeface="+mn-lt"/>
                    <a:ea typeface="+mn-ea"/>
                    <a:cs typeface="+mn-cs"/>
                  </a:rPr>
                  <a:t>N</a:t>
                </a:r>
                <a:r>
                  <a:rPr lang="en-US" altLang="ja-JP" sz="2000" b="0" i="0" u="none" strike="noStrike" kern="1200" baseline="-25000">
                    <a:solidFill>
                      <a:schemeClr val="tx1">
                        <a:lumMod val="65000"/>
                        <a:lumOff val="35000"/>
                      </a:schemeClr>
                    </a:solidFill>
                    <a:latin typeface="+mn-lt"/>
                    <a:ea typeface="+mn-ea"/>
                    <a:cs typeface="+mn-cs"/>
                  </a:rPr>
                  <a:t>eff</a:t>
                </a:r>
                <a:endParaRPr lang="ja-JP" altLang="en-US" sz="2000" b="0" i="0" u="none" strike="noStrike" kern="1200" baseline="-25000">
                  <a:solidFill>
                    <a:schemeClr val="tx1">
                      <a:lumMod val="65000"/>
                      <a:lumOff val="35000"/>
                    </a:schemeClr>
                  </a:solidFill>
                  <a:latin typeface="+mn-lt"/>
                  <a:ea typeface="+mn-ea"/>
                  <a:cs typeface="+mn-cs"/>
                </a:endParaRPr>
              </a:p>
            </c:rich>
          </c:tx>
          <c:layout>
            <c:manualLayout>
              <c:xMode val="edge"/>
              <c:yMode val="edge"/>
              <c:x val="1.8120224971878519E-2"/>
              <c:y val="0.40013291133841206"/>
            </c:manualLayout>
          </c:layout>
          <c:overlay val="0"/>
          <c:spPr>
            <a:noFill/>
            <a:ln>
              <a:noFill/>
            </a:ln>
            <a:effectLst/>
          </c:spPr>
        </c:title>
        <c:numFmt formatCode="General" sourceLinked="1"/>
        <c:majorTickMark val="none"/>
        <c:minorTickMark val="none"/>
        <c:tickLblPos val="nextTo"/>
        <c:spPr>
          <a:noFill/>
          <a:ln>
            <a:noFill/>
          </a:ln>
          <a:effectLst/>
        </c:spPr>
        <c:txPr>
          <a:bodyPr horzOverflow="overflow" wrap="square" anchor="ctr" anchorCtr="1"/>
          <a:lstStyle/>
          <a:p>
            <a:pPr algn="ctr" rtl="0">
              <a:defRPr sz="18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1"/>
      </c:valAx>
      <c:spPr>
        <a:noFill/>
        <a:ln>
          <a:noFill/>
        </a:ln>
        <a:effectLst/>
      </c:spPr>
    </c:plotArea>
    <c:legend>
      <c:legendPos val="tr"/>
      <c:layout>
        <c:manualLayout>
          <c:xMode val="edge"/>
          <c:yMode val="edge"/>
          <c:x val="0.86808161979752529"/>
          <c:y val="0.13001083423618634"/>
          <c:w val="7.2489808773903264E-2"/>
          <c:h val="0.32687743663678009"/>
        </c:manualLayout>
      </c:layout>
      <c:overlay val="0"/>
      <c:spPr>
        <a:noFill/>
        <a:ln>
          <a:noFill/>
        </a:ln>
        <a:effectLst/>
      </c:spPr>
      <c:txPr>
        <a:bodyPr rot="0" horzOverflow="overflow" wrap="square" anchor="ctr" anchorCtr="1"/>
        <a:lstStyle/>
        <a:p>
          <a:pPr algn="l" rtl="0">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horzOverflow="overflow" anchor="ctr"/>
    <a:lstStyle/>
    <a:p>
      <a:pPr algn="ctr" rtl="0">
        <a:defRPr lang="ja-JP" altLang="en-US" sz="1000">
          <a:solidFill>
            <a:schemeClr val="tx1"/>
          </a:solidFill>
        </a:defRPr>
      </a:pPr>
      <a:endParaRPr lang="ja-JP"/>
    </a:p>
  </c:txPr>
  <c:externalData r:id="rId1">
    <c:autoUpdate val="0"/>
  </c:externalData>
  <c:userShapes r:id="rId2"/>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9840538800574"/>
          <c:y val="8.7939703636720379E-2"/>
          <c:w val="0.87230599712771761"/>
          <c:h val="0.72390970901118401"/>
        </c:manualLayout>
      </c:layout>
      <c:barChart>
        <c:barDir val="col"/>
        <c:grouping val="clustered"/>
        <c:varyColors val="0"/>
        <c:ser>
          <c:idx val="0"/>
          <c:order val="0"/>
          <c:tx>
            <c:strRef>
              <c:f>Sheet3!$C$2</c:f>
              <c:strCache>
                <c:ptCount val="1"/>
                <c:pt idx="0">
                  <c:v>0.01</c:v>
                </c:pt>
              </c:strCache>
            </c:strRef>
          </c:tx>
          <c:spPr>
            <a:solidFill>
              <a:schemeClr val="accent1">
                <a:alpha val="75000"/>
              </a:schemeClr>
            </a:solidFill>
            <a:ln>
              <a:solidFill>
                <a:schemeClr val="tx1"/>
              </a:solidFill>
            </a:ln>
            <a:effectLst/>
          </c:spPr>
          <c:invertIfNegative val="0"/>
          <c:cat>
            <c:numRef>
              <c:f>Sheet3!$B$3:$B$8</c:f>
              <c:numCache>
                <c:formatCode>General</c:formatCode>
                <c:ptCount val="6"/>
                <c:pt idx="0">
                  <c:v>0.05</c:v>
                </c:pt>
                <c:pt idx="1">
                  <c:v>0.1</c:v>
                </c:pt>
                <c:pt idx="2">
                  <c:v>0.5</c:v>
                </c:pt>
                <c:pt idx="3" formatCode="0.0">
                  <c:v>1</c:v>
                </c:pt>
                <c:pt idx="4" formatCode="0.0">
                  <c:v>5</c:v>
                </c:pt>
                <c:pt idx="5" formatCode="0.0">
                  <c:v>10</c:v>
                </c:pt>
              </c:numCache>
            </c:numRef>
          </c:cat>
          <c:val>
            <c:numRef>
              <c:f>Sheet3!$C$3:$C$8</c:f>
              <c:numCache>
                <c:formatCode>General</c:formatCode>
                <c:ptCount val="6"/>
                <c:pt idx="0">
                  <c:v>4.5001600000000002</c:v>
                </c:pt>
                <c:pt idx="1">
                  <c:v>4.5003000000000002</c:v>
                </c:pt>
                <c:pt idx="2">
                  <c:v>4.4984799999999998</c:v>
                </c:pt>
                <c:pt idx="3">
                  <c:v>4.4902199999999999</c:v>
                </c:pt>
                <c:pt idx="4">
                  <c:v>3.7586900000000001</c:v>
                </c:pt>
                <c:pt idx="5">
                  <c:v>3.4022299999999999</c:v>
                </c:pt>
              </c:numCache>
            </c:numRef>
          </c:val>
          <c:extLst>
            <c:ext xmlns:c16="http://schemas.microsoft.com/office/drawing/2014/chart" uri="{C3380CC4-5D6E-409C-BE32-E72D297353CC}">
              <c16:uniqueId val="{00000000-6596-4C3A-8207-C0DABF127032}"/>
            </c:ext>
          </c:extLst>
        </c:ser>
        <c:ser>
          <c:idx val="1"/>
          <c:order val="1"/>
          <c:tx>
            <c:strRef>
              <c:f>Sheet3!$D$2</c:f>
              <c:strCache>
                <c:ptCount val="1"/>
                <c:pt idx="0">
                  <c:v>0.1</c:v>
                </c:pt>
              </c:strCache>
            </c:strRef>
          </c:tx>
          <c:spPr>
            <a:solidFill>
              <a:schemeClr val="accent2">
                <a:alpha val="75000"/>
              </a:schemeClr>
            </a:solidFill>
            <a:ln>
              <a:solidFill>
                <a:schemeClr val="tx1"/>
              </a:solidFill>
            </a:ln>
            <a:effectLst/>
          </c:spPr>
          <c:invertIfNegative val="0"/>
          <c:cat>
            <c:numRef>
              <c:f>Sheet3!$B$3:$B$8</c:f>
              <c:numCache>
                <c:formatCode>General</c:formatCode>
                <c:ptCount val="6"/>
                <c:pt idx="0">
                  <c:v>0.05</c:v>
                </c:pt>
                <c:pt idx="1">
                  <c:v>0.1</c:v>
                </c:pt>
                <c:pt idx="2">
                  <c:v>0.5</c:v>
                </c:pt>
                <c:pt idx="3" formatCode="0.0">
                  <c:v>1</c:v>
                </c:pt>
                <c:pt idx="4" formatCode="0.0">
                  <c:v>5</c:v>
                </c:pt>
                <c:pt idx="5" formatCode="0.0">
                  <c:v>10</c:v>
                </c:pt>
              </c:numCache>
            </c:numRef>
          </c:cat>
          <c:val>
            <c:numRef>
              <c:f>Sheet3!$D$3:$D$8</c:f>
              <c:numCache>
                <c:formatCode>General</c:formatCode>
                <c:ptCount val="6"/>
                <c:pt idx="0">
                  <c:v>4.1579300000000003</c:v>
                </c:pt>
                <c:pt idx="1">
                  <c:v>4.1582800000000004</c:v>
                </c:pt>
                <c:pt idx="2">
                  <c:v>4.1596799999999998</c:v>
                </c:pt>
                <c:pt idx="3">
                  <c:v>4.13218</c:v>
                </c:pt>
                <c:pt idx="4">
                  <c:v>3.40029</c:v>
                </c:pt>
                <c:pt idx="5">
                  <c:v>3.3990800000000001</c:v>
                </c:pt>
              </c:numCache>
            </c:numRef>
          </c:val>
          <c:extLst>
            <c:ext xmlns:c16="http://schemas.microsoft.com/office/drawing/2014/chart" uri="{C3380CC4-5D6E-409C-BE32-E72D297353CC}">
              <c16:uniqueId val="{00000001-6596-4C3A-8207-C0DABF127032}"/>
            </c:ext>
          </c:extLst>
        </c:ser>
        <c:ser>
          <c:idx val="2"/>
          <c:order val="2"/>
          <c:tx>
            <c:strRef>
              <c:f>Sheet3!$E$2</c:f>
              <c:strCache>
                <c:ptCount val="1"/>
                <c:pt idx="0">
                  <c:v>1</c:v>
                </c:pt>
              </c:strCache>
            </c:strRef>
          </c:tx>
          <c:spPr>
            <a:solidFill>
              <a:schemeClr val="accent3">
                <a:alpha val="75000"/>
              </a:schemeClr>
            </a:solidFill>
            <a:ln>
              <a:solidFill>
                <a:schemeClr val="tx1"/>
              </a:solidFill>
            </a:ln>
            <a:effectLst/>
          </c:spPr>
          <c:invertIfNegative val="0"/>
          <c:cat>
            <c:numRef>
              <c:f>Sheet3!$B$3:$B$8</c:f>
              <c:numCache>
                <c:formatCode>General</c:formatCode>
                <c:ptCount val="6"/>
                <c:pt idx="0">
                  <c:v>0.05</c:v>
                </c:pt>
                <c:pt idx="1">
                  <c:v>0.1</c:v>
                </c:pt>
                <c:pt idx="2">
                  <c:v>0.5</c:v>
                </c:pt>
                <c:pt idx="3" formatCode="0.0">
                  <c:v>1</c:v>
                </c:pt>
                <c:pt idx="4" formatCode="0.0">
                  <c:v>5</c:v>
                </c:pt>
                <c:pt idx="5" formatCode="0.0">
                  <c:v>10</c:v>
                </c:pt>
              </c:numCache>
            </c:numRef>
          </c:cat>
          <c:val>
            <c:numRef>
              <c:f>Sheet3!$E$3:$E$8</c:f>
              <c:numCache>
                <c:formatCode>General</c:formatCode>
                <c:ptCount val="6"/>
                <c:pt idx="0">
                  <c:v>4.0770299999999997</c:v>
                </c:pt>
                <c:pt idx="1">
                  <c:v>4.07761</c:v>
                </c:pt>
                <c:pt idx="2">
                  <c:v>4.1068499999999997</c:v>
                </c:pt>
                <c:pt idx="3">
                  <c:v>3.94801</c:v>
                </c:pt>
                <c:pt idx="4">
                  <c:v>3.3995700000000002</c:v>
                </c:pt>
                <c:pt idx="5">
                  <c:v>3.3992900000000001</c:v>
                </c:pt>
              </c:numCache>
            </c:numRef>
          </c:val>
          <c:extLst>
            <c:ext xmlns:c16="http://schemas.microsoft.com/office/drawing/2014/chart" uri="{C3380CC4-5D6E-409C-BE32-E72D297353CC}">
              <c16:uniqueId val="{00000002-6596-4C3A-8207-C0DABF127032}"/>
            </c:ext>
          </c:extLst>
        </c:ser>
        <c:ser>
          <c:idx val="3"/>
          <c:order val="3"/>
          <c:tx>
            <c:strRef>
              <c:f>Sheet3!$F$2</c:f>
              <c:strCache>
                <c:ptCount val="1"/>
                <c:pt idx="0">
                  <c:v>10</c:v>
                </c:pt>
              </c:strCache>
            </c:strRef>
          </c:tx>
          <c:spPr>
            <a:solidFill>
              <a:schemeClr val="accent4">
                <a:alpha val="75000"/>
              </a:schemeClr>
            </a:solidFill>
            <a:ln>
              <a:solidFill>
                <a:schemeClr val="tx1"/>
              </a:solidFill>
            </a:ln>
            <a:effectLst/>
          </c:spPr>
          <c:invertIfNegative val="0"/>
          <c:cat>
            <c:numRef>
              <c:f>Sheet3!$B$3:$B$8</c:f>
              <c:numCache>
                <c:formatCode>General</c:formatCode>
                <c:ptCount val="6"/>
                <c:pt idx="0">
                  <c:v>0.05</c:v>
                </c:pt>
                <c:pt idx="1">
                  <c:v>0.1</c:v>
                </c:pt>
                <c:pt idx="2">
                  <c:v>0.5</c:v>
                </c:pt>
                <c:pt idx="3" formatCode="0.0">
                  <c:v>1</c:v>
                </c:pt>
                <c:pt idx="4" formatCode="0.0">
                  <c:v>5</c:v>
                </c:pt>
                <c:pt idx="5" formatCode="0.0">
                  <c:v>10</c:v>
                </c:pt>
              </c:numCache>
            </c:numRef>
          </c:cat>
          <c:val>
            <c:numRef>
              <c:f>Sheet3!$F$3:$F$8</c:f>
              <c:numCache>
                <c:formatCode>General</c:formatCode>
                <c:ptCount val="6"/>
                <c:pt idx="0">
                  <c:v>4.0677300000000001</c:v>
                </c:pt>
                <c:pt idx="1">
                  <c:v>4.0726199999999997</c:v>
                </c:pt>
                <c:pt idx="2">
                  <c:v>4.14398</c:v>
                </c:pt>
                <c:pt idx="3">
                  <c:v>3.8710499999999999</c:v>
                </c:pt>
                <c:pt idx="4">
                  <c:v>3.4002500000000002</c:v>
                </c:pt>
                <c:pt idx="5">
                  <c:v>3.3990100000000001</c:v>
                </c:pt>
              </c:numCache>
            </c:numRef>
          </c:val>
          <c:extLst>
            <c:ext xmlns:c16="http://schemas.microsoft.com/office/drawing/2014/chart" uri="{C3380CC4-5D6E-409C-BE32-E72D297353CC}">
              <c16:uniqueId val="{00000003-6596-4C3A-8207-C0DABF127032}"/>
            </c:ext>
          </c:extLst>
        </c:ser>
        <c:ser>
          <c:idx val="4"/>
          <c:order val="4"/>
          <c:tx>
            <c:strRef>
              <c:f>Sheet3!$G$2</c:f>
              <c:strCache>
                <c:ptCount val="1"/>
                <c:pt idx="0">
                  <c:v>100</c:v>
                </c:pt>
              </c:strCache>
            </c:strRef>
          </c:tx>
          <c:spPr>
            <a:solidFill>
              <a:schemeClr val="accent6">
                <a:alpha val="75000"/>
              </a:schemeClr>
            </a:solidFill>
            <a:ln>
              <a:solidFill>
                <a:schemeClr val="tx1"/>
              </a:solidFill>
            </a:ln>
            <a:effectLst/>
          </c:spPr>
          <c:invertIfNegative val="0"/>
          <c:cat>
            <c:numRef>
              <c:f>Sheet3!$B$3:$B$8</c:f>
              <c:numCache>
                <c:formatCode>General</c:formatCode>
                <c:ptCount val="6"/>
                <c:pt idx="0">
                  <c:v>0.05</c:v>
                </c:pt>
                <c:pt idx="1">
                  <c:v>0.1</c:v>
                </c:pt>
                <c:pt idx="2">
                  <c:v>0.5</c:v>
                </c:pt>
                <c:pt idx="3" formatCode="0.0">
                  <c:v>1</c:v>
                </c:pt>
                <c:pt idx="4" formatCode="0.0">
                  <c:v>5</c:v>
                </c:pt>
                <c:pt idx="5" formatCode="0.0">
                  <c:v>10</c:v>
                </c:pt>
              </c:numCache>
            </c:numRef>
          </c:cat>
          <c:val>
            <c:numRef>
              <c:f>Sheet3!$G$3:$G$8</c:f>
              <c:numCache>
                <c:formatCode>General</c:formatCode>
                <c:ptCount val="6"/>
                <c:pt idx="0">
                  <c:v>4.0744499999999997</c:v>
                </c:pt>
                <c:pt idx="1">
                  <c:v>4.1188200000000004</c:v>
                </c:pt>
                <c:pt idx="2">
                  <c:v>4.1270899999999999</c:v>
                </c:pt>
                <c:pt idx="3">
                  <c:v>3.8646799999999999</c:v>
                </c:pt>
                <c:pt idx="4">
                  <c:v>3.3999100000000002</c:v>
                </c:pt>
                <c:pt idx="5">
                  <c:v>3.3999199999999998</c:v>
                </c:pt>
              </c:numCache>
            </c:numRef>
          </c:val>
          <c:extLst>
            <c:ext xmlns:c16="http://schemas.microsoft.com/office/drawing/2014/chart" uri="{C3380CC4-5D6E-409C-BE32-E72D297353CC}">
              <c16:uniqueId val="{00000004-6596-4C3A-8207-C0DABF127032}"/>
            </c:ext>
          </c:extLst>
        </c:ser>
        <c:dLbls>
          <c:showLegendKey val="0"/>
          <c:showVal val="0"/>
          <c:showCatName val="0"/>
          <c:showSerName val="0"/>
          <c:showPercent val="0"/>
          <c:showBubbleSize val="0"/>
        </c:dLbls>
        <c:gapWidth val="219"/>
        <c:overlap val="-27"/>
        <c:axId val="1"/>
        <c:axId val="2"/>
      </c:barChart>
      <c:catAx>
        <c:axId val="1"/>
        <c:scaling>
          <c:orientation val="minMax"/>
        </c:scaling>
        <c:delete val="0"/>
        <c:axPos val="b"/>
        <c:title>
          <c:tx>
            <c:rich>
              <a:bodyPr rot="0" horzOverflow="overflow" wrap="square" anchor="ctr" anchorCtr="1"/>
              <a:lstStyle/>
              <a:p>
                <a:pPr algn="ctr" rtl="0">
                  <a:defRPr sz="2000" b="0" i="0" u="none" strike="noStrike" kern="1200" baseline="0">
                    <a:solidFill>
                      <a:schemeClr val="tx1">
                        <a:lumMod val="65000"/>
                        <a:lumOff val="35000"/>
                      </a:schemeClr>
                    </a:solidFill>
                    <a:latin typeface="+mn-lt"/>
                    <a:ea typeface="+mn-ea"/>
                    <a:cs typeface="+mn-cs"/>
                  </a:defRPr>
                </a:pPr>
                <a:r>
                  <a:rPr lang="en-US" altLang="ja-JP" sz="2000" b="0" i="1" u="none" strike="noStrike" kern="1200" baseline="0" dirty="0" err="1">
                    <a:solidFill>
                      <a:schemeClr val="tx1">
                        <a:lumMod val="65000"/>
                        <a:lumOff val="35000"/>
                      </a:schemeClr>
                    </a:solidFill>
                    <a:latin typeface="+mn-lt"/>
                    <a:ea typeface="+mn-ea"/>
                    <a:cs typeface="+mn-cs"/>
                  </a:rPr>
                  <a:t>m</a:t>
                </a:r>
                <a:r>
                  <a:rPr lang="en-US" altLang="ja-JP" sz="2000" b="0" i="0" u="none" strike="noStrike" kern="1200" baseline="-25000" dirty="0" err="1">
                    <a:solidFill>
                      <a:schemeClr val="tx1">
                        <a:lumMod val="65000"/>
                        <a:lumOff val="35000"/>
                      </a:schemeClr>
                    </a:solidFill>
                    <a:latin typeface="+mn-lt"/>
                    <a:ea typeface="+mn-ea"/>
                    <a:cs typeface="+mn-cs"/>
                  </a:rPr>
                  <a:t>φ</a:t>
                </a:r>
                <a:r>
                  <a:rPr lang="en-US" altLang="ja-JP" sz="2000" b="0" i="0" u="none" strike="noStrike" kern="1200" baseline="0" dirty="0">
                    <a:solidFill>
                      <a:schemeClr val="tx1">
                        <a:lumMod val="65000"/>
                        <a:lumOff val="35000"/>
                      </a:schemeClr>
                    </a:solidFill>
                    <a:latin typeface="+mn-lt"/>
                    <a:ea typeface="+mn-ea"/>
                    <a:cs typeface="+mn-cs"/>
                  </a:rPr>
                  <a:t> [MeV]</a:t>
                </a:r>
                <a:endParaRPr lang="ja-JP" altLang="en-US" sz="2000" b="0" i="0" u="none" strike="noStrike" kern="1200" baseline="-25000">
                  <a:solidFill>
                    <a:schemeClr val="tx1">
                      <a:lumMod val="65000"/>
                      <a:lumOff val="35000"/>
                    </a:schemeClr>
                  </a:solidFill>
                  <a:latin typeface="+mn-lt"/>
                  <a:ea typeface="+mn-ea"/>
                  <a:cs typeface="+mn-cs"/>
                </a:endParaRPr>
              </a:p>
            </c:rich>
          </c:tx>
          <c:layout>
            <c:manualLayout>
              <c:xMode val="edge"/>
              <c:yMode val="edge"/>
              <c:x val="0.4811199100112486"/>
              <c:y val="0.8652685203556652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horzOverflow="overflow" wrap="square" anchor="ctr" anchorCtr="1"/>
          <a:lstStyle/>
          <a:p>
            <a:pPr algn="ctr" rtl="0">
              <a:defRPr sz="1800" b="0" i="0" u="none" strike="noStrike" kern="1200" baseline="0">
                <a:solidFill>
                  <a:schemeClr val="tx1">
                    <a:lumMod val="65000"/>
                    <a:lumOff val="35000"/>
                  </a:schemeClr>
                </a:solidFill>
                <a:latin typeface="+mn-lt"/>
                <a:ea typeface="+mn-ea"/>
                <a:cs typeface="+mn-cs"/>
              </a:defRPr>
            </a:pPr>
            <a:endParaRPr lang="ja-JP"/>
          </a:p>
        </c:txPr>
        <c:crossAx val="2"/>
        <c:crosses val="autoZero"/>
        <c:auto val="1"/>
        <c:lblAlgn val="ctr"/>
        <c:lblOffset val="100"/>
        <c:noMultiLvlLbl val="0"/>
      </c:catAx>
      <c:valAx>
        <c:axId val="2"/>
        <c:scaling>
          <c:orientation val="minMax"/>
          <c:min val="3.1"/>
        </c:scaling>
        <c:delete val="0"/>
        <c:axPos val="l"/>
        <c:majorGridlines>
          <c:spPr>
            <a:ln w="9525" cap="flat" cmpd="sng" algn="ctr">
              <a:solidFill>
                <a:schemeClr val="tx1">
                  <a:lumMod val="15000"/>
                  <a:lumOff val="85000"/>
                </a:schemeClr>
              </a:solidFill>
              <a:round/>
            </a:ln>
            <a:effectLst/>
          </c:spPr>
        </c:majorGridlines>
        <c:title>
          <c:tx>
            <c:rich>
              <a:bodyPr rot="-5400000" horzOverflow="overflow" wrap="square" anchor="ctr" anchorCtr="1"/>
              <a:lstStyle/>
              <a:p>
                <a:pPr algn="ctr" rtl="0">
                  <a:defRPr sz="2000" b="0" i="0" u="none" strike="noStrike" kern="1200" baseline="0">
                    <a:solidFill>
                      <a:schemeClr val="tx1">
                        <a:lumMod val="65000"/>
                        <a:lumOff val="35000"/>
                      </a:schemeClr>
                    </a:solidFill>
                    <a:latin typeface="+mn-lt"/>
                    <a:ea typeface="+mn-ea"/>
                    <a:cs typeface="+mn-cs"/>
                  </a:defRPr>
                </a:pPr>
                <a:r>
                  <a:rPr lang="en-US" altLang="ja-JP" sz="2000" b="0" i="1" u="none" strike="noStrike" kern="1200" baseline="0">
                    <a:solidFill>
                      <a:schemeClr val="tx1">
                        <a:lumMod val="65000"/>
                        <a:lumOff val="35000"/>
                      </a:schemeClr>
                    </a:solidFill>
                    <a:latin typeface="+mn-lt"/>
                    <a:ea typeface="+mn-ea"/>
                    <a:cs typeface="+mn-cs"/>
                  </a:rPr>
                  <a:t>N</a:t>
                </a:r>
                <a:r>
                  <a:rPr lang="en-US" altLang="ja-JP" sz="2000" b="0" i="0" u="none" strike="noStrike" kern="1200" baseline="-25000">
                    <a:solidFill>
                      <a:schemeClr val="tx1">
                        <a:lumMod val="65000"/>
                        <a:lumOff val="35000"/>
                      </a:schemeClr>
                    </a:solidFill>
                    <a:latin typeface="+mn-lt"/>
                    <a:ea typeface="+mn-ea"/>
                    <a:cs typeface="+mn-cs"/>
                  </a:rPr>
                  <a:t>eff</a:t>
                </a:r>
                <a:endParaRPr lang="ja-JP" altLang="en-US" sz="2000" b="0" i="0" u="none" strike="noStrike" kern="1200" baseline="-25000">
                  <a:solidFill>
                    <a:schemeClr val="tx1">
                      <a:lumMod val="65000"/>
                      <a:lumOff val="35000"/>
                    </a:schemeClr>
                  </a:solidFill>
                  <a:latin typeface="+mn-lt"/>
                  <a:ea typeface="+mn-ea"/>
                  <a:cs typeface="+mn-cs"/>
                </a:endParaRPr>
              </a:p>
            </c:rich>
          </c:tx>
          <c:layout>
            <c:manualLayout>
              <c:xMode val="edge"/>
              <c:yMode val="edge"/>
              <c:x val="1.8120224971878519E-2"/>
              <c:y val="0.40013291133841206"/>
            </c:manualLayout>
          </c:layout>
          <c:overlay val="0"/>
          <c:spPr>
            <a:noFill/>
            <a:ln>
              <a:noFill/>
            </a:ln>
            <a:effectLst/>
          </c:spPr>
        </c:title>
        <c:numFmt formatCode="General" sourceLinked="1"/>
        <c:majorTickMark val="none"/>
        <c:minorTickMark val="none"/>
        <c:tickLblPos val="nextTo"/>
        <c:spPr>
          <a:noFill/>
          <a:ln>
            <a:noFill/>
          </a:ln>
          <a:effectLst/>
        </c:spPr>
        <c:txPr>
          <a:bodyPr horzOverflow="overflow" wrap="square" anchor="ctr" anchorCtr="1"/>
          <a:lstStyle/>
          <a:p>
            <a:pPr algn="ctr" rtl="0">
              <a:defRPr sz="18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2"/>
      </c:valAx>
      <c:spPr>
        <a:noFill/>
        <a:ln>
          <a:noFill/>
        </a:ln>
        <a:effectLst/>
      </c:spPr>
    </c:plotArea>
    <c:legend>
      <c:legendPos val="tr"/>
      <c:layout>
        <c:manualLayout>
          <c:xMode val="edge"/>
          <c:yMode val="edge"/>
          <c:x val="0.86808161979752529"/>
          <c:y val="0.13001083423618634"/>
          <c:w val="7.2489808773903264E-2"/>
          <c:h val="0.32687743663678009"/>
        </c:manualLayout>
      </c:layout>
      <c:overlay val="0"/>
      <c:spPr>
        <a:noFill/>
        <a:ln>
          <a:noFill/>
        </a:ln>
        <a:effectLst/>
      </c:spPr>
      <c:txPr>
        <a:bodyPr rot="0" horzOverflow="overflow" wrap="square" anchor="ctr" anchorCtr="1"/>
        <a:lstStyle/>
        <a:p>
          <a:pPr algn="l" rtl="0">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horzOverflow="overflow" anchor="ctr"/>
    <a:lstStyle/>
    <a:p>
      <a:pPr algn="ctr" rtl="0">
        <a:defRPr lang="ja-JP" altLang="en-US" sz="1000">
          <a:solidFill>
            <a:schemeClr val="tx1"/>
          </a:solidFill>
        </a:defRPr>
      </a:pPr>
      <a:endParaRPr lang="ja-JP"/>
    </a:p>
  </c:txPr>
  <c:externalData r:id="rId1">
    <c:autoUpdate val="0"/>
  </c:externalData>
  <c:userShapes r:id="rId2"/>
  <c:extLst/>
</c:chartSpace>
</file>

<file path=ppt/drawings/drawing1.xml><?xml version="1.0" encoding="utf-8"?>
<c:userShapes xmlns:c="http://schemas.openxmlformats.org/drawingml/2006/chart">
  <cdr:relSizeAnchor xmlns:cdr="http://schemas.openxmlformats.org/drawingml/2006/chartDrawing">
    <cdr:from>
      <cdr:x>0.1095</cdr:x>
      <cdr:y>0.51225</cdr:y>
    </cdr:from>
    <cdr:to>
      <cdr:x>0.97925</cdr:x>
      <cdr:y>0.51225</cdr:y>
    </cdr:to>
    <cdr:sp macro="" textlink="">
      <cdr:nvSpPr>
        <cdr:cNvPr id="3" name="直線コネクタ 2"/>
        <cdr:cNvSpPr/>
      </cdr:nvSpPr>
      <cdr:spPr>
        <a:xfrm xmlns:a="http://schemas.openxmlformats.org/drawingml/2006/main">
          <a:off x="1232394" y="2678995"/>
          <a:ext cx="9788810" cy="0"/>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0.11075</cdr:x>
      <cdr:y>0.62925</cdr:y>
    </cdr:from>
    <cdr:to>
      <cdr:x>0.9805</cdr:x>
      <cdr:y>0.62925</cdr:y>
    </cdr:to>
    <cdr:sp macro="" textlink="">
      <cdr:nvSpPr>
        <cdr:cNvPr id="6" name="直線コネクタ 5"/>
        <cdr:cNvSpPr/>
      </cdr:nvSpPr>
      <cdr:spPr>
        <a:xfrm xmlns:a="http://schemas.openxmlformats.org/drawingml/2006/main">
          <a:off x="1246462" y="3290889"/>
          <a:ext cx="9788810" cy="0"/>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0.8755</cdr:x>
      <cdr:y>0.043</cdr:y>
    </cdr:from>
    <cdr:to>
      <cdr:x>0.95425</cdr:x>
      <cdr:y>0.121</cdr:y>
    </cdr:to>
    <cdr:sp macro="" textlink="">
      <cdr:nvSpPr>
        <cdr:cNvPr id="7" name="テキスト ボックス 6"/>
        <cdr:cNvSpPr txBox="1"/>
      </cdr:nvSpPr>
      <cdr:spPr>
        <a:xfrm xmlns:a="http://schemas.openxmlformats.org/drawingml/2006/main">
          <a:off x="9853524" y="224883"/>
          <a:ext cx="886310" cy="407929"/>
        </a:xfrm>
        <a:prstGeom xmlns:a="http://schemas.openxmlformats.org/drawingml/2006/main" prst="rect">
          <a:avLst/>
        </a:prstGeom>
      </cdr:spPr>
      <cdr:txBody>
        <a:bodyPr xmlns:a="http://schemas.openxmlformats.org/drawingml/2006/main" vertOverflow="clip" horzOverflow="overflow" wrap="square" rtlCol="0"/>
        <a:lstStyle xmlns:a="http://schemas.openxmlformats.org/drawingml/2006/main"/>
        <a:p xmlns:a="http://schemas.openxmlformats.org/drawingml/2006/main">
          <a:r>
            <a:rPr lang="en-US" altLang="ja-JP" sz="2000" b="0" i="0">
              <a:latin typeface="Cambria Math"/>
            </a:rPr>
            <a:t>Γ_eff</a:t>
          </a:r>
          <a:endParaRPr lang="ja-JP" altLang="en-US" sz="2000"/>
        </a:p>
      </cdr:txBody>
    </cdr:sp>
  </cdr:relSizeAnchor>
</c:userShapes>
</file>

<file path=ppt/drawings/drawing2.xml><?xml version="1.0" encoding="utf-8"?>
<c:userShapes xmlns:c="http://schemas.openxmlformats.org/drawingml/2006/chart">
  <cdr:relSizeAnchor xmlns:cdr="http://schemas.openxmlformats.org/drawingml/2006/chartDrawing">
    <cdr:from>
      <cdr:x>0.1095</cdr:x>
      <cdr:y>0.62725</cdr:y>
    </cdr:from>
    <cdr:to>
      <cdr:x>0.97925</cdr:x>
      <cdr:y>0.62725</cdr:y>
    </cdr:to>
    <cdr:sp macro="" textlink="">
      <cdr:nvSpPr>
        <cdr:cNvPr id="3" name="直線コネクタ 2"/>
        <cdr:cNvSpPr/>
      </cdr:nvSpPr>
      <cdr:spPr>
        <a:xfrm xmlns:a="http://schemas.openxmlformats.org/drawingml/2006/main">
          <a:off x="1232394" y="3360887"/>
          <a:ext cx="9788810" cy="0"/>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0.1095</cdr:x>
      <cdr:y>0.71825</cdr:y>
    </cdr:from>
    <cdr:to>
      <cdr:x>0.97925</cdr:x>
      <cdr:y>0.71825</cdr:y>
    </cdr:to>
    <cdr:sp macro="" textlink="">
      <cdr:nvSpPr>
        <cdr:cNvPr id="6" name="直線コネクタ 5"/>
        <cdr:cNvSpPr/>
      </cdr:nvSpPr>
      <cdr:spPr>
        <a:xfrm xmlns:a="http://schemas.openxmlformats.org/drawingml/2006/main">
          <a:off x="1232394" y="3848476"/>
          <a:ext cx="9788810" cy="0"/>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0.873</cdr:x>
      <cdr:y>0.04425</cdr:y>
    </cdr:from>
    <cdr:to>
      <cdr:x>0.952</cdr:x>
      <cdr:y>0.12225</cdr:y>
    </cdr:to>
    <cdr:sp macro="" textlink="">
      <cdr:nvSpPr>
        <cdr:cNvPr id="7" name="テキスト ボックス 6"/>
        <cdr:cNvSpPr txBox="1"/>
      </cdr:nvSpPr>
      <cdr:spPr>
        <a:xfrm xmlns:a="http://schemas.openxmlformats.org/drawingml/2006/main">
          <a:off x="9825388" y="237097"/>
          <a:ext cx="889124" cy="417934"/>
        </a:xfrm>
        <a:prstGeom xmlns:a="http://schemas.openxmlformats.org/drawingml/2006/main" prst="rect">
          <a:avLst/>
        </a:prstGeom>
      </cdr:spPr>
      <cdr:txBody>
        <a:bodyPr xmlns:a="http://schemas.openxmlformats.org/drawingml/2006/main" vertOverflow="clip" horzOverflow="overflow" wrap="square" rtlCol="0"/>
        <a:lstStyle xmlns:a="http://schemas.openxmlformats.org/drawingml/2006/main"/>
        <a:p xmlns:a="http://schemas.openxmlformats.org/drawingml/2006/main">
          <a:r>
            <a:rPr lang="en-US" altLang="ja-JP" sz="2000" b="0" i="0">
              <a:latin typeface="Cambria Math"/>
            </a:rPr>
            <a:t>Γ_eff</a:t>
          </a:r>
          <a:endParaRPr lang="ja-JP" altLang="en-US" sz="20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2025/7/7</a:t>
            </a:fld>
            <a:endParaRPr kumimoji="1" lang="ja-JP" altLang="en-US"/>
          </a:p>
        </p:txBody>
      </p:sp>
      <p:sp>
        <p:nvSpPr>
          <p:cNvPr id="1102"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スライド イメージ プレースホルダー 1"/>
          <p:cNvSpPr>
            <a:spLocks noGrp="1" noRot="1" noChangeAspect="1"/>
          </p:cNvSpPr>
          <p:nvPr>
            <p:ph type="sldImg"/>
          </p:nvPr>
        </p:nvSpPr>
        <p:spPr/>
      </p:sp>
      <p:sp>
        <p:nvSpPr>
          <p:cNvPr id="1890" name="ノート プレースホルダー 2"/>
          <p:cNvSpPr>
            <a:spLocks noGrp="1"/>
          </p:cNvSpPr>
          <p:nvPr>
            <p:ph type="body" idx="1"/>
          </p:nvPr>
        </p:nvSpPr>
        <p:spPr/>
        <p:txBody>
          <a:bodyPr/>
          <a:lstStyle/>
          <a:p>
            <a:endParaRPr kumimoji="1" lang="ja-JP" altLang="en-US"/>
          </a:p>
        </p:txBody>
      </p:sp>
      <p:sp>
        <p:nvSpPr>
          <p:cNvPr id="1891" name="スライド番号プレースホルダー 3"/>
          <p:cNvSpPr>
            <a:spLocks noGrp="1"/>
          </p:cNvSpPr>
          <p:nvPr>
            <p:ph type="sldNum" sz="quarter" idx="5"/>
          </p:nvPr>
        </p:nvSpPr>
        <p:spPr/>
        <p:txBody>
          <a:bodyPr/>
          <a:lstStyle/>
          <a:p>
            <a:fld id="{842E248E-D2FA-544B-B90F-AB32D64E71FB}" type="slidenum">
              <a:rPr kumimoji="1" lang="ja-JP" altLang="en-US" smtClean="0"/>
              <a:t>17</a:t>
            </a:fld>
            <a:endParaRPr kumimoji="1" lang="ja-JP" altLang="en-US"/>
          </a:p>
        </p:txBody>
      </p:sp>
    </p:spTree>
    <p:extLst>
      <p:ext uri="{BB962C8B-B14F-4D97-AF65-F5344CB8AC3E}">
        <p14:creationId xmlns:p14="http://schemas.microsoft.com/office/powerpoint/2010/main" val="368920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 name="スライド イメージ プレースホルダー 1"/>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1872"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9" name="スライド イメージ プレースホルダー 1"/>
          <p:cNvSpPr>
            <a:spLocks noGrp="1" noRot="1" noChangeAspect="1"/>
          </p:cNvSpPr>
          <p:nvPr>
            <p:ph type="sldImg"/>
          </p:nvPr>
        </p:nvSpPr>
        <p:spPr/>
      </p:sp>
      <p:sp>
        <p:nvSpPr>
          <p:cNvPr id="2610" name="ノート プレースホルダー 2"/>
          <p:cNvSpPr>
            <a:spLocks noGrp="1"/>
          </p:cNvSpPr>
          <p:nvPr>
            <p:ph type="body" idx="1"/>
          </p:nvPr>
        </p:nvSpPr>
        <p:spPr/>
        <p:txBody>
          <a:bodyPr/>
          <a:lstStyle/>
          <a:p>
            <a:endParaRPr kumimoji="1" lang="ja-JP" altLang="en-US"/>
          </a:p>
        </p:txBody>
      </p:sp>
      <p:sp>
        <p:nvSpPr>
          <p:cNvPr id="2611" name="スライド番号プレースホルダー 3"/>
          <p:cNvSpPr>
            <a:spLocks noGrp="1"/>
          </p:cNvSpPr>
          <p:nvPr>
            <p:ph type="sldNum" sz="quarter" idx="5"/>
          </p:nvPr>
        </p:nvSpPr>
        <p:spPr/>
        <p:txBody>
          <a:bodyPr/>
          <a:lstStyle/>
          <a:p>
            <a:fld id="{842E248E-D2FA-544B-B90F-AB32D64E71FB}" type="slidenum">
              <a:rPr kumimoji="1" lang="ja-JP" altLang="en-US" smtClean="0"/>
              <a:t>30</a:t>
            </a:fld>
            <a:endParaRPr kumimoji="1" lang="ja-JP" altLang="en-US"/>
          </a:p>
        </p:txBody>
      </p:sp>
    </p:spTree>
    <p:extLst>
      <p:ext uri="{BB962C8B-B14F-4D97-AF65-F5344CB8AC3E}">
        <p14:creationId xmlns:p14="http://schemas.microsoft.com/office/powerpoint/2010/main" val="329159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3" name="スライド イメージ プレースホルダー 1"/>
          <p:cNvSpPr>
            <a:spLocks noGrp="1" noRot="1" noChangeAspect="1"/>
          </p:cNvSpPr>
          <p:nvPr>
            <p:ph type="sldImg"/>
          </p:nvPr>
        </p:nvSpPr>
        <p:spPr/>
      </p:sp>
      <p:sp>
        <p:nvSpPr>
          <p:cNvPr id="2624" name="ノート プレースホルダー 2"/>
          <p:cNvSpPr>
            <a:spLocks noGrp="1"/>
          </p:cNvSpPr>
          <p:nvPr>
            <p:ph type="body" idx="1"/>
          </p:nvPr>
        </p:nvSpPr>
        <p:spPr/>
        <p:txBody>
          <a:bodyPr/>
          <a:lstStyle/>
          <a:p>
            <a:endParaRPr kumimoji="1" lang="ja-JP" altLang="en-US"/>
          </a:p>
        </p:txBody>
      </p:sp>
      <p:sp>
        <p:nvSpPr>
          <p:cNvPr id="2625" name="スライド番号プレースホルダー 3"/>
          <p:cNvSpPr>
            <a:spLocks noGrp="1"/>
          </p:cNvSpPr>
          <p:nvPr>
            <p:ph type="sldNum" sz="quarter" idx="5"/>
          </p:nvPr>
        </p:nvSpPr>
        <p:spPr/>
        <p:txBody>
          <a:bodyPr/>
          <a:lstStyle/>
          <a:p>
            <a:fld id="{842E248E-D2FA-544B-B90F-AB32D64E71FB}" type="slidenum">
              <a:rPr kumimoji="1" lang="ja-JP" altLang="en-US" smtClean="0"/>
              <a:t>31</a:t>
            </a:fld>
            <a:endParaRPr kumimoji="1" lang="ja-JP" altLang="en-US"/>
          </a:p>
        </p:txBody>
      </p:sp>
    </p:spTree>
    <p:extLst>
      <p:ext uri="{BB962C8B-B14F-4D97-AF65-F5344CB8AC3E}">
        <p14:creationId xmlns:p14="http://schemas.microsoft.com/office/powerpoint/2010/main" val="124738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2E248E-D2FA-544B-B90F-AB32D64E71FB}" type="slidenum">
              <a:rPr kumimoji="1" lang="ja-JP" altLang="en-US" smtClean="0"/>
              <a:t>32</a:t>
            </a:fld>
            <a:endParaRPr kumimoji="1" lang="ja-JP" altLang="en-US"/>
          </a:p>
        </p:txBody>
      </p:sp>
    </p:spTree>
    <p:extLst>
      <p:ext uri="{BB962C8B-B14F-4D97-AF65-F5344CB8AC3E}">
        <p14:creationId xmlns:p14="http://schemas.microsoft.com/office/powerpoint/2010/main" val="1166504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0" name="スライド イメージ プレースホルダー 1"/>
          <p:cNvSpPr>
            <a:spLocks noGrp="1" noRot="1" noChangeAspect="1"/>
          </p:cNvSpPr>
          <p:nvPr>
            <p:ph type="sldImg"/>
          </p:nvPr>
        </p:nvSpPr>
        <p:spPr/>
      </p:sp>
      <p:sp>
        <p:nvSpPr>
          <p:cNvPr id="2651" name="ノート プレースホルダー 2"/>
          <p:cNvSpPr>
            <a:spLocks noGrp="1"/>
          </p:cNvSpPr>
          <p:nvPr>
            <p:ph type="body" idx="1"/>
          </p:nvPr>
        </p:nvSpPr>
        <p:spPr/>
        <p:txBody>
          <a:bodyPr/>
          <a:lstStyle/>
          <a:p>
            <a:endParaRPr kumimoji="1" lang="ja-JP" altLang="en-US"/>
          </a:p>
        </p:txBody>
      </p:sp>
      <p:sp>
        <p:nvSpPr>
          <p:cNvPr id="2652" name="スライド番号プレースホルダー 3"/>
          <p:cNvSpPr>
            <a:spLocks noGrp="1"/>
          </p:cNvSpPr>
          <p:nvPr>
            <p:ph type="sldNum" sz="quarter" idx="5"/>
          </p:nvPr>
        </p:nvSpPr>
        <p:spPr/>
        <p:txBody>
          <a:bodyPr/>
          <a:lstStyle/>
          <a:p>
            <a:fld id="{842E248E-D2FA-544B-B90F-AB32D64E71FB}" type="slidenum">
              <a:rPr kumimoji="1" lang="ja-JP" altLang="en-US" smtClean="0"/>
              <a:t>42</a:t>
            </a:fld>
            <a:endParaRPr kumimoji="1" lang="ja-JP" altLang="en-US"/>
          </a:p>
        </p:txBody>
      </p:sp>
    </p:spTree>
    <p:extLst>
      <p:ext uri="{BB962C8B-B14F-4D97-AF65-F5344CB8AC3E}">
        <p14:creationId xmlns:p14="http://schemas.microsoft.com/office/powerpoint/2010/main" val="26245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 name="スライド番号プレースホルダー 6"/>
          <p:cNvSpPr txBox="1">
            <a:spLocks noGrp="1"/>
          </p:cNvSpPr>
          <p:nvPr>
            <p:ph type="sldNum" sz="quarter" idx="5"/>
          </p:nvPr>
        </p:nvSpPr>
        <p:spPr>
          <a:ln/>
        </p:spPr>
        <p:txBody>
          <a:bodyPr lIns="0" tIns="0" rIns="0" bIns="0" anchor="b" anchorCtr="0">
            <a:noAutofit/>
          </a:bodyPr>
          <a:lstStyle/>
          <a:p>
            <a:pPr lvl="0"/>
            <a:fld id="{243493C0-BCFD-4B71-B2ED-2C6CE741E170}" type="slidenum">
              <a:t>45</a:t>
            </a:fld>
            <a:endParaRPr lang="en-US"/>
          </a:p>
        </p:txBody>
      </p:sp>
      <p:sp>
        <p:nvSpPr>
          <p:cNvPr id="1950" name="スライド イメージ プレースホルダー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1951" name="ノート プレースホルダー 2"/>
          <p:cNvSpPr txBox="1">
            <a:spLocks noGrp="1"/>
          </p:cNvSpPr>
          <p:nvPr>
            <p:ph type="body" sz="quarter" idx="1"/>
          </p:nvPr>
        </p:nvSpPr>
        <p:spPr/>
        <p:txBody>
          <a:bodyPr/>
          <a:lstStyle/>
          <a:p>
            <a:endParaRPr lang="en-US" altLang="ja-JP"/>
          </a:p>
        </p:txBody>
      </p:sp>
    </p:spTree>
    <p:extLst>
      <p:ext uri="{BB962C8B-B14F-4D97-AF65-F5344CB8AC3E}">
        <p14:creationId xmlns:p14="http://schemas.microsoft.com/office/powerpoint/2010/main" val="3137246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 name="スライド番号プレースホルダー 6"/>
          <p:cNvSpPr txBox="1">
            <a:spLocks noGrp="1"/>
          </p:cNvSpPr>
          <p:nvPr>
            <p:ph type="sldNum" sz="quarter" idx="5"/>
          </p:nvPr>
        </p:nvSpPr>
        <p:spPr>
          <a:ln/>
        </p:spPr>
        <p:txBody>
          <a:bodyPr lIns="0" tIns="0" rIns="0" bIns="0" anchor="b" anchorCtr="0">
            <a:noAutofit/>
          </a:bodyPr>
          <a:lstStyle/>
          <a:p>
            <a:pPr lvl="0"/>
            <a:fld id="{243493C0-BCFD-4B71-B2ED-2C6CE741E170}" type="slidenum">
              <a:t>46</a:t>
            </a:fld>
            <a:endParaRPr lang="en-US"/>
          </a:p>
        </p:txBody>
      </p:sp>
      <p:sp>
        <p:nvSpPr>
          <p:cNvPr id="1926" name="スライド イメージ プレースホルダー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1927" name="ノート プレースホルダー 2"/>
          <p:cNvSpPr txBox="1">
            <a:spLocks noGrp="1"/>
          </p:cNvSpPr>
          <p:nvPr>
            <p:ph type="body" sz="quarter" idx="1"/>
          </p:nvPr>
        </p:nvSpPr>
        <p:spPr/>
        <p:txBody>
          <a:bodyPr/>
          <a:lstStyle/>
          <a:p>
            <a:endParaRPr lang="en-US" altLang="ja-JP"/>
          </a:p>
        </p:txBody>
      </p:sp>
    </p:spTree>
    <p:extLst>
      <p:ext uri="{BB962C8B-B14F-4D97-AF65-F5344CB8AC3E}">
        <p14:creationId xmlns:p14="http://schemas.microsoft.com/office/powerpoint/2010/main" val="421834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 name="スライド番号プレースホルダー 6"/>
          <p:cNvSpPr txBox="1">
            <a:spLocks noGrp="1"/>
          </p:cNvSpPr>
          <p:nvPr>
            <p:ph type="sldNum" sz="quarter" idx="5"/>
          </p:nvPr>
        </p:nvSpPr>
        <p:spPr>
          <a:ln/>
        </p:spPr>
        <p:txBody>
          <a:bodyPr lIns="0" tIns="0" rIns="0" bIns="0" anchor="b" anchorCtr="0">
            <a:noAutofit/>
          </a:bodyPr>
          <a:lstStyle/>
          <a:p>
            <a:pPr lvl="0"/>
            <a:fld id="{D2DED4F2-5D16-4189-BA21-3879467839EA}" type="slidenum">
              <a:t>47</a:t>
            </a:fld>
            <a:endParaRPr lang="en-US"/>
          </a:p>
        </p:txBody>
      </p:sp>
      <p:sp>
        <p:nvSpPr>
          <p:cNvPr id="1968" name="スライド イメージ プレースホルダー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1969" name="ノート プレースホルダー 2"/>
          <p:cNvSpPr txBox="1">
            <a:spLocks noGrp="1"/>
          </p:cNvSpPr>
          <p:nvPr>
            <p:ph type="body" sz="quarter" idx="1"/>
          </p:nvPr>
        </p:nvSpPr>
        <p:spPr/>
        <p:txBody>
          <a:bodyPr/>
          <a:lstStyle/>
          <a:p>
            <a:endParaRPr lang="en-US" altLang="ja-JP"/>
          </a:p>
        </p:txBody>
      </p:sp>
    </p:spTree>
    <p:extLst>
      <p:ext uri="{BB962C8B-B14F-4D97-AF65-F5344CB8AC3E}">
        <p14:creationId xmlns:p14="http://schemas.microsoft.com/office/powerpoint/2010/main" val="206505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 name="スライド番号プレースホルダー 6"/>
          <p:cNvSpPr txBox="1">
            <a:spLocks noGrp="1"/>
          </p:cNvSpPr>
          <p:nvPr>
            <p:ph type="sldNum" sz="quarter" idx="5"/>
          </p:nvPr>
        </p:nvSpPr>
        <p:spPr>
          <a:ln/>
        </p:spPr>
        <p:txBody>
          <a:bodyPr lIns="0" tIns="0" rIns="0" bIns="0" anchor="b" anchorCtr="0">
            <a:noAutofit/>
          </a:bodyPr>
          <a:lstStyle/>
          <a:p>
            <a:pPr lvl="0"/>
            <a:fld id="{4AA10C93-8B6C-4C7F-8465-832B4B3F1FE6}" type="slidenum">
              <a:t>49</a:t>
            </a:fld>
            <a:endParaRPr lang="en-US"/>
          </a:p>
        </p:txBody>
      </p:sp>
      <p:sp>
        <p:nvSpPr>
          <p:cNvPr id="1988" name="スライド イメージ プレースホルダー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1989" name="ノート プレースホルダー 2"/>
          <p:cNvSpPr txBox="1">
            <a:spLocks noGrp="1"/>
          </p:cNvSpPr>
          <p:nvPr>
            <p:ph type="body" sz="quarter" idx="1"/>
          </p:nvPr>
        </p:nvSpPr>
        <p:spPr/>
        <p:txBody>
          <a:bodyPr/>
          <a:lstStyle/>
          <a:p>
            <a:endParaRPr lang="en-US" altLang="ja-JP"/>
          </a:p>
        </p:txBody>
      </p:sp>
    </p:spTree>
    <p:extLst>
      <p:ext uri="{BB962C8B-B14F-4D97-AF65-F5344CB8AC3E}">
        <p14:creationId xmlns:p14="http://schemas.microsoft.com/office/powerpoint/2010/main" val="201359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 name="スライド イメージ プレースホルダー 1"/>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1544"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2" name="スライド イメージ プレースホルダー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2343"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4" name="スライド イメージ プレースホルダー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2355"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3" name="スライド イメージ プレースホルダー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2384"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1" name="スライド イメージ プレースホルダー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2532"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5" name="スライド イメージ プレースホルダー 1"/>
          <p:cNvSpPr>
            <a:spLocks noGrp="1" noRot="1" noChangeAspect="1"/>
          </p:cNvSpPr>
          <p:nvPr>
            <p:ph type="sldImg"/>
          </p:nvPr>
        </p:nvSpPr>
        <p:spPr/>
      </p:sp>
      <p:sp>
        <p:nvSpPr>
          <p:cNvPr id="2566" name="ノート プレースホルダー 2"/>
          <p:cNvSpPr>
            <a:spLocks noGrp="1"/>
          </p:cNvSpPr>
          <p:nvPr>
            <p:ph type="body" idx="1"/>
          </p:nvPr>
        </p:nvSpPr>
        <p:spPr/>
        <p:txBody>
          <a:bodyPr/>
          <a:lstStyle/>
          <a:p>
            <a:endParaRPr kumimoji="1" lang="ja-JP" altLang="en-US"/>
          </a:p>
        </p:txBody>
      </p:sp>
      <p:sp>
        <p:nvSpPr>
          <p:cNvPr id="2567" name="スライド番号プレースホルダー 3"/>
          <p:cNvSpPr>
            <a:spLocks noGrp="1"/>
          </p:cNvSpPr>
          <p:nvPr>
            <p:ph type="sldNum" sz="quarter" idx="5"/>
          </p:nvPr>
        </p:nvSpPr>
        <p:spPr/>
        <p:txBody>
          <a:bodyPr/>
          <a:lstStyle/>
          <a:p>
            <a:fld id="{842E248E-D2FA-544B-B90F-AB32D64E71FB}" type="slidenum">
              <a:rPr kumimoji="1" lang="ja-JP" altLang="en-US" smtClean="0"/>
              <a:t>55</a:t>
            </a:fld>
            <a:endParaRPr kumimoji="1" lang="ja-JP" altLang="en-US"/>
          </a:p>
        </p:txBody>
      </p:sp>
    </p:spTree>
    <p:extLst>
      <p:ext uri="{BB962C8B-B14F-4D97-AF65-F5344CB8AC3E}">
        <p14:creationId xmlns:p14="http://schemas.microsoft.com/office/powerpoint/2010/main" val="1691972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6" name="スライド イメージ プレースホルダー 1"/>
          <p:cNvSpPr>
            <a:spLocks noGrp="1" noRot="1" noChangeAspect="1"/>
          </p:cNvSpPr>
          <p:nvPr>
            <p:ph type="sldImg"/>
          </p:nvPr>
        </p:nvSpPr>
        <p:spPr/>
      </p:sp>
      <p:sp>
        <p:nvSpPr>
          <p:cNvPr id="2577" name="ノート プレースホルダー 2"/>
          <p:cNvSpPr>
            <a:spLocks noGrp="1"/>
          </p:cNvSpPr>
          <p:nvPr>
            <p:ph type="body" idx="1"/>
          </p:nvPr>
        </p:nvSpPr>
        <p:spPr/>
        <p:txBody>
          <a:bodyPr/>
          <a:lstStyle/>
          <a:p>
            <a:endParaRPr kumimoji="1" lang="ja-JP" altLang="en-US"/>
          </a:p>
        </p:txBody>
      </p:sp>
      <p:sp>
        <p:nvSpPr>
          <p:cNvPr id="2578" name="スライド番号プレースホルダー 3"/>
          <p:cNvSpPr>
            <a:spLocks noGrp="1"/>
          </p:cNvSpPr>
          <p:nvPr>
            <p:ph type="sldNum" sz="quarter" idx="5"/>
          </p:nvPr>
        </p:nvSpPr>
        <p:spPr/>
        <p:txBody>
          <a:bodyPr/>
          <a:lstStyle/>
          <a:p>
            <a:fld id="{842E248E-D2FA-544B-B90F-AB32D64E71FB}" type="slidenum">
              <a:rPr kumimoji="1" lang="ja-JP" altLang="en-US" smtClean="0"/>
              <a:t>56</a:t>
            </a:fld>
            <a:endParaRPr kumimoji="1" lang="ja-JP" altLang="en-US"/>
          </a:p>
        </p:txBody>
      </p:sp>
    </p:spTree>
    <p:extLst>
      <p:ext uri="{BB962C8B-B14F-4D97-AF65-F5344CB8AC3E}">
        <p14:creationId xmlns:p14="http://schemas.microsoft.com/office/powerpoint/2010/main" val="2210610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9" name="スライド イメージ プレースホルダー 1"/>
          <p:cNvSpPr>
            <a:spLocks noGrp="1" noRot="1" noChangeAspect="1"/>
          </p:cNvSpPr>
          <p:nvPr>
            <p:ph type="sldImg"/>
          </p:nvPr>
        </p:nvSpPr>
        <p:spPr/>
      </p:sp>
      <p:sp>
        <p:nvSpPr>
          <p:cNvPr id="2610" name="ノート プレースホルダー 2"/>
          <p:cNvSpPr>
            <a:spLocks noGrp="1"/>
          </p:cNvSpPr>
          <p:nvPr>
            <p:ph type="body" idx="1"/>
          </p:nvPr>
        </p:nvSpPr>
        <p:spPr/>
        <p:txBody>
          <a:bodyPr/>
          <a:lstStyle/>
          <a:p>
            <a:endParaRPr kumimoji="1" lang="ja-JP" altLang="en-US"/>
          </a:p>
        </p:txBody>
      </p:sp>
      <p:sp>
        <p:nvSpPr>
          <p:cNvPr id="2611" name="スライド番号プレースホルダー 3"/>
          <p:cNvSpPr>
            <a:spLocks noGrp="1"/>
          </p:cNvSpPr>
          <p:nvPr>
            <p:ph type="sldNum" sz="quarter" idx="5"/>
          </p:nvPr>
        </p:nvSpPr>
        <p:spPr/>
        <p:txBody>
          <a:bodyPr/>
          <a:lstStyle/>
          <a:p>
            <a:fld id="{842E248E-D2FA-544B-B90F-AB32D64E71FB}" type="slidenum">
              <a:rPr kumimoji="1" lang="ja-JP" altLang="en-US" smtClean="0"/>
              <a:t>57</a:t>
            </a:fld>
            <a:endParaRPr kumimoji="1" lang="ja-JP" altLang="en-US"/>
          </a:p>
        </p:txBody>
      </p:sp>
    </p:spTree>
    <p:extLst>
      <p:ext uri="{BB962C8B-B14F-4D97-AF65-F5344CB8AC3E}">
        <p14:creationId xmlns:p14="http://schemas.microsoft.com/office/powerpoint/2010/main" val="3291599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3" name="スライド イメージ プレースホルダー 1"/>
          <p:cNvSpPr>
            <a:spLocks noGrp="1" noRot="1" noChangeAspect="1"/>
          </p:cNvSpPr>
          <p:nvPr>
            <p:ph type="sldImg"/>
          </p:nvPr>
        </p:nvSpPr>
        <p:spPr/>
      </p:sp>
      <p:sp>
        <p:nvSpPr>
          <p:cNvPr id="2624" name="ノート プレースホルダー 2"/>
          <p:cNvSpPr>
            <a:spLocks noGrp="1"/>
          </p:cNvSpPr>
          <p:nvPr>
            <p:ph type="body" idx="1"/>
          </p:nvPr>
        </p:nvSpPr>
        <p:spPr/>
        <p:txBody>
          <a:bodyPr/>
          <a:lstStyle/>
          <a:p>
            <a:endParaRPr kumimoji="1" lang="ja-JP" altLang="en-US"/>
          </a:p>
        </p:txBody>
      </p:sp>
      <p:sp>
        <p:nvSpPr>
          <p:cNvPr id="2625" name="スライド番号プレースホルダー 3"/>
          <p:cNvSpPr>
            <a:spLocks noGrp="1"/>
          </p:cNvSpPr>
          <p:nvPr>
            <p:ph type="sldNum" sz="quarter" idx="5"/>
          </p:nvPr>
        </p:nvSpPr>
        <p:spPr/>
        <p:txBody>
          <a:bodyPr/>
          <a:lstStyle/>
          <a:p>
            <a:fld id="{842E248E-D2FA-544B-B90F-AB32D64E71FB}" type="slidenum">
              <a:rPr kumimoji="1" lang="ja-JP" altLang="en-US" smtClean="0"/>
              <a:t>58</a:t>
            </a:fld>
            <a:endParaRPr kumimoji="1" lang="ja-JP" altLang="en-US"/>
          </a:p>
        </p:txBody>
      </p:sp>
    </p:spTree>
    <p:extLst>
      <p:ext uri="{BB962C8B-B14F-4D97-AF65-F5344CB8AC3E}">
        <p14:creationId xmlns:p14="http://schemas.microsoft.com/office/powerpoint/2010/main" val="1247386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5" name="スライド イメージ プレースホルダー 1"/>
          <p:cNvSpPr>
            <a:spLocks noGrp="1" noRot="1" noChangeAspect="1"/>
          </p:cNvSpPr>
          <p:nvPr>
            <p:ph type="sldImg"/>
          </p:nvPr>
        </p:nvSpPr>
        <p:spPr/>
      </p:sp>
      <p:sp>
        <p:nvSpPr>
          <p:cNvPr id="2636" name="ノート プレースホルダー 2"/>
          <p:cNvSpPr>
            <a:spLocks noGrp="1"/>
          </p:cNvSpPr>
          <p:nvPr>
            <p:ph type="body" idx="1"/>
          </p:nvPr>
        </p:nvSpPr>
        <p:spPr/>
        <p:txBody>
          <a:bodyPr/>
          <a:lstStyle/>
          <a:p>
            <a:endParaRPr kumimoji="1" lang="ja-JP" altLang="en-US"/>
          </a:p>
        </p:txBody>
      </p:sp>
      <p:sp>
        <p:nvSpPr>
          <p:cNvPr id="2637" name="スライド番号プレースホルダー 3"/>
          <p:cNvSpPr>
            <a:spLocks noGrp="1"/>
          </p:cNvSpPr>
          <p:nvPr>
            <p:ph type="sldNum" sz="quarter" idx="5"/>
          </p:nvPr>
        </p:nvSpPr>
        <p:spPr/>
        <p:txBody>
          <a:bodyPr/>
          <a:lstStyle/>
          <a:p>
            <a:fld id="{842E248E-D2FA-544B-B90F-AB32D64E71FB}" type="slidenum">
              <a:rPr kumimoji="1" lang="ja-JP" altLang="en-US" smtClean="0"/>
              <a:t>59</a:t>
            </a:fld>
            <a:endParaRPr kumimoji="1" lang="ja-JP" altLang="en-US"/>
          </a:p>
        </p:txBody>
      </p:sp>
    </p:spTree>
    <p:extLst>
      <p:ext uri="{BB962C8B-B14F-4D97-AF65-F5344CB8AC3E}">
        <p14:creationId xmlns:p14="http://schemas.microsoft.com/office/powerpoint/2010/main" val="1844116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0" name="スライド イメージ プレースホルダー 1"/>
          <p:cNvSpPr>
            <a:spLocks noGrp="1" noRot="1" noChangeAspect="1"/>
          </p:cNvSpPr>
          <p:nvPr>
            <p:ph type="sldImg"/>
          </p:nvPr>
        </p:nvSpPr>
        <p:spPr/>
      </p:sp>
      <p:sp>
        <p:nvSpPr>
          <p:cNvPr id="2651" name="ノート プレースホルダー 2"/>
          <p:cNvSpPr>
            <a:spLocks noGrp="1"/>
          </p:cNvSpPr>
          <p:nvPr>
            <p:ph type="body" idx="1"/>
          </p:nvPr>
        </p:nvSpPr>
        <p:spPr/>
        <p:txBody>
          <a:bodyPr/>
          <a:lstStyle/>
          <a:p>
            <a:endParaRPr kumimoji="1" lang="ja-JP" altLang="en-US"/>
          </a:p>
        </p:txBody>
      </p:sp>
      <p:sp>
        <p:nvSpPr>
          <p:cNvPr id="2652" name="スライド番号プレースホルダー 3"/>
          <p:cNvSpPr>
            <a:spLocks noGrp="1"/>
          </p:cNvSpPr>
          <p:nvPr>
            <p:ph type="sldNum" sz="quarter" idx="5"/>
          </p:nvPr>
        </p:nvSpPr>
        <p:spPr/>
        <p:txBody>
          <a:bodyPr/>
          <a:lstStyle/>
          <a:p>
            <a:fld id="{842E248E-D2FA-544B-B90F-AB32D64E71FB}" type="slidenum">
              <a:rPr kumimoji="1" lang="ja-JP" altLang="en-US" smtClean="0"/>
              <a:t>60</a:t>
            </a:fld>
            <a:endParaRPr kumimoji="1" lang="ja-JP" altLang="en-US"/>
          </a:p>
        </p:txBody>
      </p:sp>
    </p:spTree>
    <p:extLst>
      <p:ext uri="{BB962C8B-B14F-4D97-AF65-F5344CB8AC3E}">
        <p14:creationId xmlns:p14="http://schemas.microsoft.com/office/powerpoint/2010/main" val="26245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986BE0A5-6D53-6001-A188-9FB7BE2DCEEC}"/>
              </a:ext>
            </a:extLst>
          </p:cNvPr>
          <p:cNvSpPr txBox="1">
            <a:spLocks noGrp="1"/>
          </p:cNvSpPr>
          <p:nvPr>
            <p:ph type="sldNum" sz="quarter" idx="5"/>
          </p:nvPr>
        </p:nvSpPr>
        <p:spPr>
          <a:ln/>
        </p:spPr>
        <p:txBody>
          <a:bodyPr lIns="0" tIns="0" rIns="0" bIns="0" anchor="b" anchorCtr="0">
            <a:noAutofit/>
          </a:bodyPr>
          <a:lstStyle/>
          <a:p>
            <a:pPr lvl="0"/>
            <a:fld id="{1A940FD9-477E-45F5-BE51-2998BBE3F90A}" type="slidenum">
              <a:t>19</a:t>
            </a:fld>
            <a:endParaRPr lang="en-US"/>
          </a:p>
        </p:txBody>
      </p:sp>
      <p:sp>
        <p:nvSpPr>
          <p:cNvPr id="2" name="スライド イメージ プレースホルダー 1">
            <a:extLst>
              <a:ext uri="{FF2B5EF4-FFF2-40B4-BE49-F238E27FC236}">
                <a16:creationId xmlns:a16="http://schemas.microsoft.com/office/drawing/2014/main" id="{7C704298-6B71-8EE4-26CF-DB6E8ACA2F5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ノート プレースホルダー 2">
            <a:extLst>
              <a:ext uri="{FF2B5EF4-FFF2-40B4-BE49-F238E27FC236}">
                <a16:creationId xmlns:a16="http://schemas.microsoft.com/office/drawing/2014/main" id="{18C35A88-7F0F-5A2A-9ED5-828E8EDB844F}"/>
              </a:ext>
            </a:extLst>
          </p:cNvPr>
          <p:cNvSpPr txBox="1">
            <a:spLocks noGrp="1"/>
          </p:cNvSpPr>
          <p:nvPr>
            <p:ph type="body" sz="quarter" idx="1"/>
          </p:nvPr>
        </p:nvSpPr>
        <p:spPr/>
        <p:txBody>
          <a:bodyPr/>
          <a:lstStyle/>
          <a:p>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9" name="スライド イメージ プレースホルダー 1"/>
          <p:cNvSpPr>
            <a:spLocks noGrp="1" noRot="1" noChangeAspect="1"/>
          </p:cNvSpPr>
          <p:nvPr>
            <p:ph type="sldImg"/>
          </p:nvPr>
        </p:nvSpPr>
        <p:spPr/>
      </p:sp>
      <p:sp>
        <p:nvSpPr>
          <p:cNvPr id="2660" name="ノート プレースホルダー 2"/>
          <p:cNvSpPr>
            <a:spLocks noGrp="1"/>
          </p:cNvSpPr>
          <p:nvPr>
            <p:ph type="body" idx="1"/>
          </p:nvPr>
        </p:nvSpPr>
        <p:spPr/>
        <p:txBody>
          <a:bodyPr/>
          <a:lstStyle/>
          <a:p>
            <a:endParaRPr kumimoji="1" lang="ja-JP" altLang="en-US"/>
          </a:p>
        </p:txBody>
      </p:sp>
      <p:sp>
        <p:nvSpPr>
          <p:cNvPr id="2661" name="スライド番号プレースホルダー 3"/>
          <p:cNvSpPr>
            <a:spLocks noGrp="1"/>
          </p:cNvSpPr>
          <p:nvPr>
            <p:ph type="sldNum" sz="quarter" idx="5"/>
          </p:nvPr>
        </p:nvSpPr>
        <p:spPr/>
        <p:txBody>
          <a:bodyPr/>
          <a:lstStyle/>
          <a:p>
            <a:fld id="{842E248E-D2FA-544B-B90F-AB32D64E71FB}" type="slidenum">
              <a:rPr kumimoji="1" lang="ja-JP" altLang="en-US" smtClean="0"/>
              <a:t>61</a:t>
            </a:fld>
            <a:endParaRPr kumimoji="1" lang="ja-JP" altLang="en-US"/>
          </a:p>
        </p:txBody>
      </p:sp>
    </p:spTree>
    <p:extLst>
      <p:ext uri="{BB962C8B-B14F-4D97-AF65-F5344CB8AC3E}">
        <p14:creationId xmlns:p14="http://schemas.microsoft.com/office/powerpoint/2010/main" val="2197891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0" name="スライド イメージ プレースホルダー 1"/>
          <p:cNvSpPr>
            <a:spLocks noGrp="1" noRot="1" noChangeAspect="1"/>
          </p:cNvSpPr>
          <p:nvPr>
            <p:ph type="sldImg"/>
          </p:nvPr>
        </p:nvSpPr>
        <p:spPr/>
      </p:sp>
      <p:sp>
        <p:nvSpPr>
          <p:cNvPr id="2671" name="ノート プレースホルダー 2"/>
          <p:cNvSpPr>
            <a:spLocks noGrp="1"/>
          </p:cNvSpPr>
          <p:nvPr>
            <p:ph type="body" idx="1"/>
          </p:nvPr>
        </p:nvSpPr>
        <p:spPr/>
        <p:txBody>
          <a:bodyPr/>
          <a:lstStyle/>
          <a:p>
            <a:endParaRPr kumimoji="1" lang="ja-JP" altLang="en-US"/>
          </a:p>
        </p:txBody>
      </p:sp>
      <p:sp>
        <p:nvSpPr>
          <p:cNvPr id="2672" name="スライド番号プレースホルダー 3"/>
          <p:cNvSpPr>
            <a:spLocks noGrp="1"/>
          </p:cNvSpPr>
          <p:nvPr>
            <p:ph type="sldNum" sz="quarter" idx="5"/>
          </p:nvPr>
        </p:nvSpPr>
        <p:spPr/>
        <p:txBody>
          <a:bodyPr/>
          <a:lstStyle/>
          <a:p>
            <a:fld id="{842E248E-D2FA-544B-B90F-AB32D64E71FB}" type="slidenum">
              <a:rPr kumimoji="1" lang="ja-JP" altLang="en-US" smtClean="0"/>
              <a:t>62</a:t>
            </a:fld>
            <a:endParaRPr kumimoji="1" lang="ja-JP" altLang="en-US"/>
          </a:p>
        </p:txBody>
      </p:sp>
    </p:spTree>
    <p:extLst>
      <p:ext uri="{BB962C8B-B14F-4D97-AF65-F5344CB8AC3E}">
        <p14:creationId xmlns:p14="http://schemas.microsoft.com/office/powerpoint/2010/main" val="1340773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 name="スライド イメージ プレースホルダー 1"/>
          <p:cNvSpPr>
            <a:spLocks noGrp="1" noRot="1" noChangeAspect="1"/>
          </p:cNvSpPr>
          <p:nvPr>
            <p:ph type="sldImg"/>
          </p:nvPr>
        </p:nvSpPr>
        <p:spPr/>
      </p:sp>
      <p:sp>
        <p:nvSpPr>
          <p:cNvPr id="2684" name="ノート プレースホルダー 2"/>
          <p:cNvSpPr>
            <a:spLocks noGrp="1"/>
          </p:cNvSpPr>
          <p:nvPr>
            <p:ph type="body" idx="1"/>
          </p:nvPr>
        </p:nvSpPr>
        <p:spPr/>
        <p:txBody>
          <a:bodyPr/>
          <a:lstStyle/>
          <a:p>
            <a:endParaRPr kumimoji="1" lang="ja-JP" altLang="en-US"/>
          </a:p>
        </p:txBody>
      </p:sp>
      <p:sp>
        <p:nvSpPr>
          <p:cNvPr id="2685" name="スライド番号プレースホルダー 3"/>
          <p:cNvSpPr>
            <a:spLocks noGrp="1"/>
          </p:cNvSpPr>
          <p:nvPr>
            <p:ph type="sldNum" sz="quarter" idx="5"/>
          </p:nvPr>
        </p:nvSpPr>
        <p:spPr/>
        <p:txBody>
          <a:bodyPr/>
          <a:lstStyle/>
          <a:p>
            <a:fld id="{842E248E-D2FA-544B-B90F-AB32D64E71FB}" type="slidenum">
              <a:rPr kumimoji="1" lang="ja-JP" altLang="en-US" smtClean="0"/>
              <a:t>63</a:t>
            </a:fld>
            <a:endParaRPr kumimoji="1" lang="ja-JP" altLang="en-US"/>
          </a:p>
        </p:txBody>
      </p:sp>
    </p:spTree>
    <p:extLst>
      <p:ext uri="{BB962C8B-B14F-4D97-AF65-F5344CB8AC3E}">
        <p14:creationId xmlns:p14="http://schemas.microsoft.com/office/powerpoint/2010/main" val="196851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4" name="スライド イメージ プレースホルダー 1"/>
          <p:cNvSpPr>
            <a:spLocks noGrp="1" noRot="1" noChangeAspect="1"/>
          </p:cNvSpPr>
          <p:nvPr>
            <p:ph type="sldImg"/>
          </p:nvPr>
        </p:nvSpPr>
        <p:spPr/>
      </p:sp>
      <p:sp>
        <p:nvSpPr>
          <p:cNvPr id="2695" name="ノート プレースホルダー 2"/>
          <p:cNvSpPr>
            <a:spLocks noGrp="1"/>
          </p:cNvSpPr>
          <p:nvPr>
            <p:ph type="body" idx="1"/>
          </p:nvPr>
        </p:nvSpPr>
        <p:spPr/>
        <p:txBody>
          <a:bodyPr/>
          <a:lstStyle/>
          <a:p>
            <a:endParaRPr kumimoji="1" lang="ja-JP" altLang="en-US"/>
          </a:p>
        </p:txBody>
      </p:sp>
      <p:sp>
        <p:nvSpPr>
          <p:cNvPr id="2696" name="スライド番号プレースホルダー 3"/>
          <p:cNvSpPr>
            <a:spLocks noGrp="1"/>
          </p:cNvSpPr>
          <p:nvPr>
            <p:ph type="sldNum" sz="quarter" idx="5"/>
          </p:nvPr>
        </p:nvSpPr>
        <p:spPr/>
        <p:txBody>
          <a:bodyPr/>
          <a:lstStyle/>
          <a:p>
            <a:fld id="{842E248E-D2FA-544B-B90F-AB32D64E71FB}" type="slidenum">
              <a:rPr kumimoji="1" lang="ja-JP" altLang="en-US" smtClean="0"/>
              <a:t>64</a:t>
            </a:fld>
            <a:endParaRPr kumimoji="1" lang="ja-JP" altLang="en-US"/>
          </a:p>
        </p:txBody>
      </p:sp>
    </p:spTree>
    <p:extLst>
      <p:ext uri="{BB962C8B-B14F-4D97-AF65-F5344CB8AC3E}">
        <p14:creationId xmlns:p14="http://schemas.microsoft.com/office/powerpoint/2010/main" val="27411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 name="スライド番号プレースホルダー 6"/>
          <p:cNvSpPr txBox="1">
            <a:spLocks noGrp="1"/>
          </p:cNvSpPr>
          <p:nvPr>
            <p:ph type="sldNum" sz="quarter" idx="5"/>
          </p:nvPr>
        </p:nvSpPr>
        <p:spPr>
          <a:ln/>
        </p:spPr>
        <p:txBody>
          <a:bodyPr lIns="0" tIns="0" rIns="0" bIns="0" anchor="b" anchorCtr="0">
            <a:noAutofit/>
          </a:bodyPr>
          <a:lstStyle/>
          <a:p>
            <a:pPr lvl="0"/>
            <a:fld id="{F2072FA3-4ED1-4C58-A5CE-896BF36B453C}" type="slidenum">
              <a:t>23</a:t>
            </a:fld>
            <a:endParaRPr lang="en-US"/>
          </a:p>
        </p:txBody>
      </p:sp>
      <p:sp>
        <p:nvSpPr>
          <p:cNvPr id="1493" name="スライド イメージ プレースホルダー 1"/>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1494" name="ノート プレースホルダー 2"/>
          <p:cNvSpPr txBox="1">
            <a:spLocks noGrp="1"/>
          </p:cNvSpPr>
          <p:nvPr>
            <p:ph type="body" sz="quarter" idx="1"/>
          </p:nvPr>
        </p:nvSpPr>
        <p:spPr/>
        <p:txBody>
          <a:bodyPr/>
          <a:lstStyle/>
          <a:p>
            <a:pPr lvl="0"/>
            <a:r>
              <a:rPr lang="ja-JP" altLang="en-US"/>
              <a:t>先行研究において、</a:t>
            </a:r>
            <a:r>
              <a:rPr lang="en-US"/>
              <a:t>LmLt</a:t>
            </a:r>
            <a:r>
              <a:rPr lang="ja-JP" altLang="en-US"/>
              <a:t>模型の</a:t>
            </a:r>
            <a:r>
              <a:rPr lang="en-US"/>
              <a:t>Z'</a:t>
            </a:r>
            <a:r>
              <a:rPr lang="ja-JP" altLang="en-US"/>
              <a:t>を媒介する、宇宙ニュートリノと背景ニュートリノの散乱によって宇宙ニュートリノが</a:t>
            </a:r>
            <a:r>
              <a:rPr lang="en-US"/>
              <a:t>IceCube</a:t>
            </a:r>
            <a:r>
              <a:rPr lang="ja-JP" altLang="en-US"/>
              <a:t>に到達しないというシナリオが提唱されています。</a:t>
            </a:r>
          </a:p>
          <a:p>
            <a:pPr lvl="0"/>
            <a:endParaRPr lang="en-US"/>
          </a:p>
          <a:p>
            <a:pPr lvl="0"/>
            <a:r>
              <a:rPr lang="ja-JP" altLang="en-US"/>
              <a:t>この散乱過程の断面積は、宇宙ニュートリノと背景ニュートリノの重心エネルギーが媒介する</a:t>
            </a:r>
            <a:r>
              <a:rPr lang="en-US"/>
              <a:t>Z'</a:t>
            </a:r>
            <a:r>
              <a:rPr lang="ja-JP" altLang="en-US"/>
              <a:t>の質量と同じくらいであるときに増大するような構造をしています。</a:t>
            </a:r>
          </a:p>
          <a:p>
            <a:pPr lvl="0"/>
            <a:r>
              <a:rPr lang="ja-JP" altLang="en-US"/>
              <a:t>宇宙ニュートリノのエネルギーが空白部と同じ</a:t>
            </a:r>
            <a:r>
              <a:rPr lang="en-US"/>
              <a:t>500TeV</a:t>
            </a:r>
            <a:r>
              <a:rPr lang="ja-JP" altLang="en-US"/>
              <a:t>程度で、ニュートリノの質量が</a:t>
            </a:r>
            <a:r>
              <a:rPr lang="en-US"/>
              <a:t>10^{-3}</a:t>
            </a:r>
            <a:r>
              <a:rPr lang="ja-JP" altLang="en-US"/>
              <a:t>程度であるとすると、</a:t>
            </a:r>
          </a:p>
          <a:p>
            <a:pPr lvl="0"/>
            <a:r>
              <a:rPr lang="ja-JP" altLang="en-US"/>
              <a:t>重心系エネルギーは</a:t>
            </a:r>
            <a:r>
              <a:rPr lang="en-US"/>
              <a:t>MeV</a:t>
            </a:r>
            <a:r>
              <a:rPr lang="ja-JP" altLang="en-US"/>
              <a:t>程度になります。</a:t>
            </a:r>
          </a:p>
          <a:p>
            <a:pPr lvl="0"/>
            <a:endParaRPr lang="en-US"/>
          </a:p>
        </p:txBody>
      </p:sp>
    </p:spTree>
    <p:extLst>
      <p:ext uri="{BB962C8B-B14F-4D97-AF65-F5344CB8AC3E}">
        <p14:creationId xmlns:p14="http://schemas.microsoft.com/office/powerpoint/2010/main" val="359341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ノート プレースホルダー 2"/>
          <p:cNvSpPr txBox="1">
            <a:spLocks noGrp="1"/>
          </p:cNvSpPr>
          <p:nvPr>
            <p:ph type="body" sz="quarter" idx="1"/>
          </p:nvPr>
        </p:nvSpPr>
        <p:spPr/>
        <p:txBody>
          <a:bodyPr/>
          <a:lstStyle/>
          <a:p>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289269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48419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41877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52" name="本文レベル1…"/>
          <p:cNvSpPr txBox="1">
            <a:spLocks noGrp="1"/>
          </p:cNvSpPr>
          <p:nvPr>
            <p:ph type="body" idx="1" hasCustomPrompt="1"/>
          </p:nvPr>
        </p:nvSpPr>
        <p:spPr>
          <a:prstGeom prst="rect">
            <a:avLst/>
          </a:prstGeom>
        </p:spPr>
        <p:txBody>
          <a:bodyPr numCol="2" spcCol="1098550"/>
          <a:lstStyle/>
          <a:p>
            <a:r>
              <a:t>スライドの箇条書きテキスト</a:t>
            </a:r>
          </a:p>
          <a:p>
            <a:pPr lvl="1"/>
            <a:endParaRPr/>
          </a:p>
          <a:p>
            <a:pPr lvl="2"/>
            <a:endParaRPr/>
          </a:p>
          <a:p>
            <a:pPr lvl="3"/>
            <a:endParaRPr/>
          </a:p>
          <a:p>
            <a:pPr lvl="4"/>
            <a:endParaRPr/>
          </a:p>
        </p:txBody>
      </p:sp>
      <p:sp>
        <p:nvSpPr>
          <p:cNvPr id="5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9274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324408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360141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258819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13828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26768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394265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338101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2A33B228-A093-4B3B-9C38-1433069EAD56}" type="datetimeFigureOut">
              <a:rPr kumimoji="1" lang="ja-JP" altLang="en-US" smtClean="0"/>
              <a:t>2025/7/7</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192985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3B228-A093-4B3B-9C38-1433069EAD56}" type="datetimeFigureOut">
              <a:rPr kumimoji="1" lang="ja-JP" altLang="en-US" smtClean="0"/>
              <a:t>2025/7/7</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8B5AF-04F4-4E3C-8FAB-19F9C9AD6BC7}" type="slidenum">
              <a:rPr kumimoji="1" lang="ja-JP" altLang="en-US" smtClean="0"/>
              <a:t>‹#›</a:t>
            </a:fld>
            <a:endParaRPr kumimoji="1" lang="ja-JP" altLang="en-US"/>
          </a:p>
        </p:txBody>
      </p:sp>
    </p:spTree>
    <p:extLst>
      <p:ext uri="{BB962C8B-B14F-4D97-AF65-F5344CB8AC3E}">
        <p14:creationId xmlns:p14="http://schemas.microsoft.com/office/powerpoint/2010/main" val="212150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370.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7.wmf"/></Relationships>
</file>

<file path=ppt/slides/_rels/slide2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9.xml"/><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69.jpeg"/><Relationship Id="rId1" Type="http://schemas.openxmlformats.org/officeDocument/2006/relationships/slideLayout" Target="../slideLayouts/slideLayout6.xml"/><Relationship Id="rId4" Type="http://schemas.openxmlformats.org/officeDocument/2006/relationships/image" Target="../media/image390.png"/></Relationships>
</file>

<file path=ppt/slides/_rels/slide28.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1.png"/><Relationship Id="rId7"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image" Target="../media/image76.jpe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141.png"/><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8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79.emf"/><Relationship Id="rId7" Type="http://schemas.openxmlformats.org/officeDocument/2006/relationships/image" Target="../media/image86.png"/><Relationship Id="rId2" Type="http://schemas.openxmlformats.org/officeDocument/2006/relationships/image" Target="../media/image78.emf"/><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0.png"/><Relationship Id="rId2" Type="http://schemas.openxmlformats.org/officeDocument/2006/relationships/image" Target="../media/image87.png"/><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93.jpg"/><Relationship Id="rId4" Type="http://schemas.openxmlformats.org/officeDocument/2006/relationships/image" Target="../media/image92.jpg"/></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01.jpeg"/><Relationship Id="rId5" Type="http://schemas.openxmlformats.org/officeDocument/2006/relationships/image" Target="../media/image149.png"/><Relationship Id="rId4" Type="http://schemas.openxmlformats.org/officeDocument/2006/relationships/image" Target="../media/image148.png"/><Relationship Id="rId9" Type="http://schemas.openxmlformats.org/officeDocument/2006/relationships/image" Target="../media/image75.jpeg"/></Relationships>
</file>

<file path=ppt/slides/_rels/slide4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92.jpg"/><Relationship Id="rId7" Type="http://schemas.openxmlformats.org/officeDocument/2006/relationships/image" Target="../media/image106.png"/><Relationship Id="rId2" Type="http://schemas.openxmlformats.org/officeDocument/2006/relationships/image" Target="../media/image102.jpeg"/><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87.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7.png"/><Relationship Id="rId2" Type="http://schemas.openxmlformats.org/officeDocument/2006/relationships/image" Target="../media/image108.png"/><Relationship Id="rId1" Type="http://schemas.openxmlformats.org/officeDocument/2006/relationships/slideLayout" Target="../slideLayouts/slideLayout12.xml"/><Relationship Id="rId6" Type="http://schemas.openxmlformats.org/officeDocument/2006/relationships/image" Target="../media/image112.png"/><Relationship Id="rId11" Type="http://schemas.openxmlformats.org/officeDocument/2006/relationships/image" Target="../media/image116.png"/><Relationship Id="rId5" Type="http://schemas.openxmlformats.org/officeDocument/2006/relationships/image" Target="../media/image111.png"/><Relationship Id="rId10" Type="http://schemas.openxmlformats.org/officeDocument/2006/relationships/image" Target="../media/image115.png"/><Relationship Id="rId4" Type="http://schemas.openxmlformats.org/officeDocument/2006/relationships/image" Target="../media/image110.png"/><Relationship Id="rId9" Type="http://schemas.openxmlformats.org/officeDocument/2006/relationships/image" Target="../media/image104.png"/></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4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3" Type="http://schemas.openxmlformats.org/officeDocument/2006/relationships/image" Target="../media/image420.png"/><Relationship Id="rId7" Type="http://schemas.openxmlformats.org/officeDocument/2006/relationships/image" Target="../media/image460.png"/><Relationship Id="rId2" Type="http://schemas.openxmlformats.org/officeDocument/2006/relationships/image" Target="../media/image410.png"/><Relationship Id="rId1" Type="http://schemas.openxmlformats.org/officeDocument/2006/relationships/slideLayout" Target="../slideLayouts/slideLayout6.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51.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emf"/><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52.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41.emf"/><Relationship Id="rId7" Type="http://schemas.openxmlformats.org/officeDocument/2006/relationships/image" Target="../media/image145.png"/><Relationship Id="rId12" Type="http://schemas.openxmlformats.org/officeDocument/2006/relationships/image" Target="../media/image15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4.png"/><Relationship Id="rId11" Type="http://schemas.openxmlformats.org/officeDocument/2006/relationships/image" Target="../media/image153.png"/><Relationship Id="rId5" Type="http://schemas.openxmlformats.org/officeDocument/2006/relationships/image" Target="../media/image143.png"/><Relationship Id="rId10" Type="http://schemas.openxmlformats.org/officeDocument/2006/relationships/image" Target="../media/image150.png"/><Relationship Id="rId4" Type="http://schemas.openxmlformats.org/officeDocument/2006/relationships/image" Target="../media/image142.png"/><Relationship Id="rId9" Type="http://schemas.openxmlformats.org/officeDocument/2006/relationships/image" Target="../media/image146.png"/></Relationships>
</file>

<file path=ppt/slides/_rels/slide54.x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180.png"/><Relationship Id="rId13" Type="http://schemas.openxmlformats.org/officeDocument/2006/relationships/image" Target="../media/image1230.png"/><Relationship Id="rId3" Type="http://schemas.openxmlformats.org/officeDocument/2006/relationships/image" Target="../media/image1130.png"/><Relationship Id="rId7" Type="http://schemas.openxmlformats.org/officeDocument/2006/relationships/image" Target="../media/image1170.png"/><Relationship Id="rId12" Type="http://schemas.openxmlformats.org/officeDocument/2006/relationships/image" Target="../media/image1220.png"/><Relationship Id="rId2" Type="http://schemas.openxmlformats.org/officeDocument/2006/relationships/notesSlide" Target="../notesSlides/notesSlide24.xml"/><Relationship Id="rId16" Type="http://schemas.openxmlformats.org/officeDocument/2006/relationships/image" Target="../media/image1260.png"/><Relationship Id="rId1" Type="http://schemas.openxmlformats.org/officeDocument/2006/relationships/slideLayout" Target="../slideLayouts/slideLayout6.xml"/><Relationship Id="rId6" Type="http://schemas.openxmlformats.org/officeDocument/2006/relationships/image" Target="../media/image1160.png"/><Relationship Id="rId11" Type="http://schemas.openxmlformats.org/officeDocument/2006/relationships/image" Target="../media/image1210.png"/><Relationship Id="rId5" Type="http://schemas.openxmlformats.org/officeDocument/2006/relationships/image" Target="../media/image1150.png"/><Relationship Id="rId15" Type="http://schemas.openxmlformats.org/officeDocument/2006/relationships/image" Target="../media/image1250.png"/><Relationship Id="rId10" Type="http://schemas.openxmlformats.org/officeDocument/2006/relationships/image" Target="../media/image1200.png"/><Relationship Id="rId4" Type="http://schemas.openxmlformats.org/officeDocument/2006/relationships/image" Target="../media/image1140.png"/><Relationship Id="rId9" Type="http://schemas.openxmlformats.org/officeDocument/2006/relationships/image" Target="../media/image1190.png"/><Relationship Id="rId14" Type="http://schemas.openxmlformats.org/officeDocument/2006/relationships/image" Target="../media/image1240.png"/></Relationships>
</file>

<file path=ppt/slides/_rels/slide56.xml.rels><?xml version="1.0" encoding="UTF-8" standalone="yes"?>
<Relationships xmlns="http://schemas.openxmlformats.org/package/2006/relationships"><Relationship Id="rId3" Type="http://schemas.openxmlformats.org/officeDocument/2006/relationships/image" Target="../media/image127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300.png"/><Relationship Id="rId5" Type="http://schemas.openxmlformats.org/officeDocument/2006/relationships/image" Target="../media/image1290.png"/><Relationship Id="rId4" Type="http://schemas.openxmlformats.org/officeDocument/2006/relationships/image" Target="../media/image1280.png"/></Relationships>
</file>

<file path=ppt/slides/_rels/slide5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1310.png"/><Relationship Id="rId7"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340.png"/><Relationship Id="rId5" Type="http://schemas.openxmlformats.org/officeDocument/2006/relationships/image" Target="../media/image72.jpeg"/><Relationship Id="rId10" Type="http://schemas.openxmlformats.org/officeDocument/2006/relationships/image" Target="../media/image76.jpeg"/><Relationship Id="rId4" Type="http://schemas.openxmlformats.org/officeDocument/2006/relationships/image" Target="../media/image71.jpeg"/><Relationship Id="rId9" Type="http://schemas.openxmlformats.org/officeDocument/2006/relationships/image" Target="../media/image75.jpeg"/></Relationships>
</file>

<file path=ppt/slides/_rels/slide58.xml.rels><?xml version="1.0" encoding="UTF-8" standalone="yes"?>
<Relationships xmlns="http://schemas.openxmlformats.org/package/2006/relationships"><Relationship Id="rId3" Type="http://schemas.openxmlformats.org/officeDocument/2006/relationships/image" Target="../media/image1390.png"/><Relationship Id="rId7" Type="http://schemas.openxmlformats.org/officeDocument/2006/relationships/image" Target="../media/image75.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1410.png"/><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3" Type="http://schemas.openxmlformats.org/officeDocument/2006/relationships/image" Target="../media/image1420.png"/><Relationship Id="rId7" Type="http://schemas.openxmlformats.org/officeDocument/2006/relationships/image" Target="../media/image146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450.png"/><Relationship Id="rId5" Type="http://schemas.openxmlformats.org/officeDocument/2006/relationships/image" Target="../media/image1440.png"/><Relationship Id="rId4" Type="http://schemas.openxmlformats.org/officeDocument/2006/relationships/image" Target="../media/image1430.png"/></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520.png"/><Relationship Id="rId3" Type="http://schemas.openxmlformats.org/officeDocument/2006/relationships/image" Target="../media/image1470.png"/><Relationship Id="rId7" Type="http://schemas.openxmlformats.org/officeDocument/2006/relationships/image" Target="../media/image1510.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01.jpeg"/><Relationship Id="rId5" Type="http://schemas.openxmlformats.org/officeDocument/2006/relationships/image" Target="../media/image1490.png"/><Relationship Id="rId4" Type="http://schemas.openxmlformats.org/officeDocument/2006/relationships/image" Target="../media/image1480.png"/><Relationship Id="rId9" Type="http://schemas.openxmlformats.org/officeDocument/2006/relationships/image" Target="../media/image75.jpeg"/></Relationships>
</file>

<file path=ppt/slides/_rels/slide61.xml.rels><?xml version="1.0" encoding="UTF-8" standalone="yes"?>
<Relationships xmlns="http://schemas.openxmlformats.org/package/2006/relationships"><Relationship Id="rId3" Type="http://schemas.openxmlformats.org/officeDocument/2006/relationships/image" Target="../media/image153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540.png"/></Relationships>
</file>

<file path=ppt/slides/_rels/slide62.xml.rels><?xml version="1.0" encoding="UTF-8" standalone="yes"?>
<Relationships xmlns="http://schemas.openxmlformats.org/package/2006/relationships"><Relationship Id="rId3" Type="http://schemas.openxmlformats.org/officeDocument/2006/relationships/image" Target="../media/image155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57.emf"/><Relationship Id="rId5" Type="http://schemas.openxmlformats.org/officeDocument/2006/relationships/image" Target="../media/image156.emf"/><Relationship Id="rId4" Type="http://schemas.openxmlformats.org/officeDocument/2006/relationships/image" Target="../media/image1560.png"/></Relationships>
</file>

<file path=ppt/slides/_rels/slide63.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9.png"/><Relationship Id="rId7" Type="http://schemas.openxmlformats.org/officeDocument/2006/relationships/image" Target="../media/image162.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chart" Target="../charts/chart1.xml"/></Relationships>
</file>

<file path=ppt/slides/_rels/slide6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65.png"/><Relationship Id="rId4" Type="http://schemas.openxmlformats.org/officeDocument/2006/relationships/chart" Target="../charts/char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5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8.png"/><Relationship Id="rId7" Type="http://schemas.openxmlformats.org/officeDocument/2006/relationships/hyperlink" Target="https://texclip.marutank.net/#s=%5Cbegin%7Balign*%7D%0A%20%20%5Ccdots%5Ccdots%0A%5Cend%7Balign*%7D" TargetMode="External"/><Relationship Id="rId2" Type="http://schemas.openxmlformats.org/officeDocument/2006/relationships/image" Target="../media/image167.png"/><Relationship Id="rId1" Type="http://schemas.openxmlformats.org/officeDocument/2006/relationships/slideLayout" Target="../slideLayouts/slideLayout6.xml"/><Relationship Id="rId6" Type="http://schemas.openxmlformats.org/officeDocument/2006/relationships/image" Target="../media/image171.png"/><Relationship Id="rId5" Type="http://schemas.openxmlformats.org/officeDocument/2006/relationships/image" Target="../media/image170.png"/><Relationship Id="rId10" Type="http://schemas.openxmlformats.org/officeDocument/2006/relationships/image" Target="../media/image174.png"/><Relationship Id="rId4" Type="http://schemas.openxmlformats.org/officeDocument/2006/relationships/image" Target="../media/image169.png"/><Relationship Id="rId9" Type="http://schemas.openxmlformats.org/officeDocument/2006/relationships/image" Target="../media/image173.png"/></Relationships>
</file>

<file path=ppt/slides/_rels/slide68.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emf"/><Relationship Id="rId2" Type="http://schemas.openxmlformats.org/officeDocument/2006/relationships/image" Target="../media/image175.png"/><Relationship Id="rId1" Type="http://schemas.openxmlformats.org/officeDocument/2006/relationships/slideLayout" Target="../slideLayouts/slideLayout6.xml"/><Relationship Id="rId6" Type="http://schemas.openxmlformats.org/officeDocument/2006/relationships/image" Target="../media/image179.png"/><Relationship Id="rId5" Type="http://schemas.openxmlformats.org/officeDocument/2006/relationships/image" Target="../media/image178.png"/><Relationship Id="rId10" Type="http://schemas.openxmlformats.org/officeDocument/2006/relationships/image" Target="../media/image183.png"/><Relationship Id="rId4" Type="http://schemas.openxmlformats.org/officeDocument/2006/relationships/image" Target="../media/image177.png"/><Relationship Id="rId9" Type="http://schemas.openxmlformats.org/officeDocument/2006/relationships/image" Target="../media/image182.png"/></Relationships>
</file>

<file path=ppt/slides/_rels/slide69.xml.rels><?xml version="1.0" encoding="UTF-8" standalone="yes"?>
<Relationships xmlns="http://schemas.openxmlformats.org/package/2006/relationships"><Relationship Id="rId3" Type="http://schemas.openxmlformats.org/officeDocument/2006/relationships/image" Target="../media/image180.emf"/><Relationship Id="rId2" Type="http://schemas.openxmlformats.org/officeDocument/2006/relationships/image" Target="../media/image184.emf"/><Relationship Id="rId1" Type="http://schemas.openxmlformats.org/officeDocument/2006/relationships/slideLayout" Target="../slideLayouts/slideLayout6.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3" Type="http://schemas.openxmlformats.org/officeDocument/2006/relationships/image" Target="../media/image180.emf"/><Relationship Id="rId7" Type="http://schemas.openxmlformats.org/officeDocument/2006/relationships/image" Target="../media/image188.png"/><Relationship Id="rId2" Type="http://schemas.openxmlformats.org/officeDocument/2006/relationships/image" Target="../media/image184.emf"/><Relationship Id="rId1" Type="http://schemas.openxmlformats.org/officeDocument/2006/relationships/slideLayout" Target="../slideLayouts/slideLayout6.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emf"/></Relationships>
</file>

<file path=ppt/slides/_rels/slide71.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image" Target="../media/image187.png"/><Relationship Id="rId1" Type="http://schemas.openxmlformats.org/officeDocument/2006/relationships/slideLayout" Target="../slideLayouts/slideLayout6.xml"/><Relationship Id="rId5" Type="http://schemas.openxmlformats.org/officeDocument/2006/relationships/image" Target="../media/image191.emf"/><Relationship Id="rId4" Type="http://schemas.openxmlformats.org/officeDocument/2006/relationships/image" Target="../media/image190.emf"/></Relationships>
</file>

<file path=ppt/slides/_rels/slide72.x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image" Target="../media/image192.emf"/><Relationship Id="rId1" Type="http://schemas.openxmlformats.org/officeDocument/2006/relationships/slideLayout" Target="../slideLayouts/slideLayout6.xml"/><Relationship Id="rId4" Type="http://schemas.openxmlformats.org/officeDocument/2006/relationships/image" Target="../media/image194.emf"/></Relationships>
</file>

<file path=ppt/slides/_rels/slide73.xml.rels><?xml version="1.0" encoding="UTF-8" standalone="yes"?>
<Relationships xmlns="http://schemas.openxmlformats.org/package/2006/relationships"><Relationship Id="rId3" Type="http://schemas.openxmlformats.org/officeDocument/2006/relationships/image" Target="../media/image196.emf"/><Relationship Id="rId2" Type="http://schemas.openxmlformats.org/officeDocument/2006/relationships/image" Target="../media/image195.emf"/><Relationship Id="rId1" Type="http://schemas.openxmlformats.org/officeDocument/2006/relationships/slideLayout" Target="../slideLayouts/slideLayout6.xml"/><Relationship Id="rId5" Type="http://schemas.openxmlformats.org/officeDocument/2006/relationships/image" Target="../media/image198.emf"/><Relationship Id="rId4" Type="http://schemas.openxmlformats.org/officeDocument/2006/relationships/image" Target="../media/image197.emf"/></Relationships>
</file>

<file path=ppt/slides/_rels/slide74.x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199.emf"/><Relationship Id="rId1" Type="http://schemas.openxmlformats.org/officeDocument/2006/relationships/slideLayout" Target="../slideLayouts/slideLayout6.xml"/><Relationship Id="rId5" Type="http://schemas.openxmlformats.org/officeDocument/2006/relationships/image" Target="../media/image202.emf"/><Relationship Id="rId4" Type="http://schemas.openxmlformats.org/officeDocument/2006/relationships/image" Target="../media/image201.emf"/></Relationships>
</file>

<file path=ppt/slides/_rels/slide75.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image" Target="../media/image203.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image" Target="../media/image203.e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205.emf"/><Relationship Id="rId1" Type="http://schemas.openxmlformats.org/officeDocument/2006/relationships/slideLayout" Target="../slideLayouts/slideLayout6.xml"/><Relationship Id="rId4" Type="http://schemas.openxmlformats.org/officeDocument/2006/relationships/image" Target="../media/image206.emf"/></Relationships>
</file>

<file path=ppt/slides/_rels/slide78.xml.rels><?xml version="1.0" encoding="UTF-8" standalone="yes"?>
<Relationships xmlns="http://schemas.openxmlformats.org/package/2006/relationships"><Relationship Id="rId3" Type="http://schemas.openxmlformats.org/officeDocument/2006/relationships/image" Target="../media/image203.emf"/><Relationship Id="rId2" Type="http://schemas.openxmlformats.org/officeDocument/2006/relationships/image" Target="../media/image200.emf"/><Relationship Id="rId1" Type="http://schemas.openxmlformats.org/officeDocument/2006/relationships/slideLayout" Target="../slideLayouts/slideLayout6.xml"/><Relationship Id="rId4" Type="http://schemas.openxmlformats.org/officeDocument/2006/relationships/image" Target="../media/image207.emf"/></Relationships>
</file>

<file path=ppt/slides/_rels/slide79.xml.rels><?xml version="1.0" encoding="UTF-8" standalone="yes"?>
<Relationships xmlns="http://schemas.openxmlformats.org/package/2006/relationships"><Relationship Id="rId2" Type="http://schemas.openxmlformats.org/officeDocument/2006/relationships/image" Target="../media/image20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hyperlink" Target="https://en.wikipedia.org/wiki/Nuclear_physic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字幕 2"/>
          <p:cNvSpPr>
            <a:spLocks noGrp="1"/>
          </p:cNvSpPr>
          <p:nvPr>
            <p:ph type="subTitle" idx="1"/>
          </p:nvPr>
        </p:nvSpPr>
        <p:spPr>
          <a:xfrm>
            <a:off x="470081" y="2996140"/>
            <a:ext cx="11251837" cy="1569486"/>
          </a:xfrm>
        </p:spPr>
        <p:txBody>
          <a:bodyPr>
            <a:normAutofit/>
          </a:bodyPr>
          <a:lstStyle/>
          <a:p>
            <a:r>
              <a:rPr lang="en-US" altLang="ja-JP" dirty="0"/>
              <a:t>2025/July/07</a:t>
            </a:r>
            <a:r>
              <a:rPr kumimoji="1" lang="ja-JP" altLang="en-US" dirty="0"/>
              <a:t>　　　佐藤丈</a:t>
            </a:r>
            <a:r>
              <a:rPr kumimoji="1" lang="en-US" altLang="ja-JP" dirty="0"/>
              <a:t>(SATO, Joe)</a:t>
            </a:r>
          </a:p>
          <a:p>
            <a:r>
              <a:rPr kumimoji="1" lang="ja-JP" altLang="en-US" dirty="0"/>
              <a:t>（横浜国立大学 </a:t>
            </a:r>
            <a:r>
              <a:rPr kumimoji="1" lang="en-US" altLang="ja-JP" dirty="0"/>
              <a:t>Yokohama National University</a:t>
            </a:r>
            <a:r>
              <a:rPr kumimoji="1" lang="ja-JP" altLang="en-US" dirty="0"/>
              <a:t>）</a:t>
            </a:r>
          </a:p>
        </p:txBody>
      </p:sp>
      <p:pic>
        <p:nvPicPr>
          <p:cNvPr id="1110" name="Picture 2" descr="MAB計画 – 横浜国立大学 UNESCO Chair"/>
          <p:cNvPicPr>
            <a:picLocks noChangeAspect="1" noChangeArrowheads="1"/>
          </p:cNvPicPr>
          <p:nvPr/>
        </p:nvPicPr>
        <p:blipFill>
          <a:blip r:embed="rId2"/>
          <a:stretch>
            <a:fillRect/>
          </a:stretch>
        </p:blipFill>
        <p:spPr>
          <a:xfrm>
            <a:off x="3660245" y="3861860"/>
            <a:ext cx="5133975" cy="885825"/>
          </a:xfrm>
          <a:prstGeom prst="rect">
            <a:avLst/>
          </a:prstGeom>
          <a:noFill/>
        </p:spPr>
      </p:pic>
      <p:sp>
        <p:nvSpPr>
          <p:cNvPr id="5" name="タイトル 4">
            <a:extLst>
              <a:ext uri="{FF2B5EF4-FFF2-40B4-BE49-F238E27FC236}">
                <a16:creationId xmlns:a16="http://schemas.microsoft.com/office/drawing/2014/main" id="{E7590069-6F2E-892E-B0F9-636E1294AC64}"/>
              </a:ext>
            </a:extLst>
          </p:cNvPr>
          <p:cNvSpPr>
            <a:spLocks noGrp="1"/>
          </p:cNvSpPr>
          <p:nvPr>
            <p:ph type="ctrTitle"/>
          </p:nvPr>
        </p:nvSpPr>
        <p:spPr>
          <a:xfrm>
            <a:off x="1524000" y="726314"/>
            <a:ext cx="9144000" cy="2387600"/>
          </a:xfrm>
        </p:spPr>
        <p:txBody>
          <a:bodyPr>
            <a:normAutofit fontScale="90000"/>
          </a:bodyPr>
          <a:lstStyle/>
          <a:p>
            <a:r>
              <a:rPr lang="en-US" altLang="ja-JP" b="1" dirty="0">
                <a:latin typeface="HGP創英角ﾎﾟｯﾌﾟ体" panose="040B0A00000000000000" pitchFamily="50" charset="-128"/>
                <a:ea typeface="HGP創英角ﾎﾟｯﾌﾟ体" panose="040B0A00000000000000" pitchFamily="50" charset="-128"/>
              </a:rPr>
              <a:t>An Analytic Prescription</a:t>
            </a:r>
            <a:br>
              <a:rPr lang="en-US" altLang="ja-JP" b="1" dirty="0">
                <a:latin typeface="HGP創英角ﾎﾟｯﾌﾟ体" panose="040B0A00000000000000" pitchFamily="50" charset="-128"/>
                <a:ea typeface="HGP創英角ﾎﾟｯﾌﾟ体" panose="040B0A00000000000000" pitchFamily="50" charset="-128"/>
              </a:rPr>
            </a:br>
            <a:r>
              <a:rPr lang="en-US" altLang="ja-JP" b="1" dirty="0">
                <a:latin typeface="HGP創英角ﾎﾟｯﾌﾟ体" panose="040B0A00000000000000" pitchFamily="50" charset="-128"/>
                <a:ea typeface="HGP創英角ﾎﾟｯﾌﾟ体" panose="040B0A00000000000000" pitchFamily="50" charset="-128"/>
              </a:rPr>
              <a:t> for</a:t>
            </a:r>
            <a:br>
              <a:rPr lang="en-US" altLang="ja-JP" b="1" dirty="0">
                <a:latin typeface="HGP創英角ﾎﾟｯﾌﾟ体" panose="040B0A00000000000000" pitchFamily="50" charset="-128"/>
                <a:ea typeface="HGP創英角ﾎﾟｯﾌﾟ体" panose="040B0A00000000000000" pitchFamily="50" charset="-128"/>
              </a:rPr>
            </a:br>
            <a:r>
              <a:rPr lang="en-US" altLang="ja-JP" b="1" dirty="0">
                <a:latin typeface="HGP創英角ﾎﾟｯﾌﾟ体" panose="040B0A00000000000000" pitchFamily="50" charset="-128"/>
                <a:ea typeface="HGP創英角ﾎﾟｯﾌﾟ体" panose="040B0A00000000000000" pitchFamily="50" charset="-128"/>
              </a:rPr>
              <a:t> t-channel Singularities</a:t>
            </a:r>
            <a:br>
              <a:rPr lang="ja-JP" altLang="en-US" dirty="0"/>
            </a:br>
            <a:endParaRPr lang="ja-JP" altLang="en-US" dirty="0"/>
          </a:p>
        </p:txBody>
      </p:sp>
      <p:sp>
        <p:nvSpPr>
          <p:cNvPr id="7" name="Rectangle 1">
            <a:extLst>
              <a:ext uri="{FF2B5EF4-FFF2-40B4-BE49-F238E27FC236}">
                <a16:creationId xmlns:a16="http://schemas.microsoft.com/office/drawing/2014/main" id="{C54A4B8E-78D8-373E-0B90-AF3D8532C881}"/>
              </a:ext>
            </a:extLst>
          </p:cNvPr>
          <p:cNvSpPr>
            <a:spLocks noChangeArrowheads="1"/>
          </p:cNvSpPr>
          <p:nvPr/>
        </p:nvSpPr>
        <p:spPr bwMode="auto">
          <a:xfrm>
            <a:off x="3660245" y="4747685"/>
            <a:ext cx="48013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a:t>
            </a:r>
            <a:r>
              <a:rPr kumimoji="0" lang="ja-JP" altLang="en-US" sz="3600" dirty="0">
                <a:solidFill>
                  <a:srgbClr val="000000"/>
                </a:solidFill>
                <a:latin typeface="ＭＳ 明朝" panose="02020609040205080304" pitchFamily="17" charset="-128"/>
                <a:ea typeface="ＭＳ 明朝" panose="02020609040205080304" pitchFamily="17" charset="-128"/>
              </a:rPr>
              <a:t> </a:t>
            </a:r>
            <a:r>
              <a:rPr kumimoji="0" lang="en-US" altLang="ja-JP" sz="3600" dirty="0">
                <a:solidFill>
                  <a:srgbClr val="000000"/>
                </a:solidFill>
                <a:latin typeface="ＭＳ 明朝" panose="02020609040205080304" pitchFamily="17" charset="-128"/>
                <a:ea typeface="ＭＳ 明朝" panose="02020609040205080304" pitchFamily="17" charset="-128"/>
              </a:rPr>
              <a:t>Universite Lyon 1</a:t>
            </a:r>
            <a:r>
              <a:rPr kumimoji="0" lang="ja-JP" altLang="ja-JP" sz="36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36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2" name="sketch line">
            <a:extLst>
              <a:ext uri="{FF2B5EF4-FFF2-40B4-BE49-F238E27FC236}">
                <a16:creationId xmlns:a16="http://schemas.microsoft.com/office/drawing/2014/main" id="{27956594-9C33-2AE2-6DBC-626C30877510}"/>
              </a:ext>
            </a:extLst>
          </p:cNvPr>
          <p:cNvSpPr/>
          <p:nvPr/>
        </p:nvSpPr>
        <p:spPr>
          <a:xfrm>
            <a:off x="591733" y="2360085"/>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テキスト ボックス 2">
            <a:extLst>
              <a:ext uri="{FF2B5EF4-FFF2-40B4-BE49-F238E27FC236}">
                <a16:creationId xmlns:a16="http://schemas.microsoft.com/office/drawing/2014/main" id="{8062613B-F8C1-7E15-2233-994B3C2B7E67}"/>
              </a:ext>
            </a:extLst>
          </p:cNvPr>
          <p:cNvSpPr txBox="1"/>
          <p:nvPr/>
        </p:nvSpPr>
        <p:spPr>
          <a:xfrm>
            <a:off x="1078172" y="5351498"/>
            <a:ext cx="10003809" cy="923330"/>
          </a:xfrm>
          <a:prstGeom prst="rect">
            <a:avLst/>
          </a:prstGeom>
          <a:noFill/>
        </p:spPr>
        <p:txBody>
          <a:bodyPr wrap="square" rtlCol="0">
            <a:spAutoFit/>
          </a:bodyPr>
          <a:lstStyle/>
          <a:p>
            <a:r>
              <a:rPr kumimoji="1" lang="en-US" altLang="ja-JP" dirty="0"/>
              <a:t>Based on works with</a:t>
            </a:r>
          </a:p>
          <a:p>
            <a:r>
              <a:rPr kumimoji="1" lang="en-US" altLang="ja-JP" dirty="0"/>
              <a:t>T. Araki, </a:t>
            </a:r>
            <a:r>
              <a:rPr kumimoji="1" lang="en-US" altLang="ja-JP" b="1" dirty="0"/>
              <a:t>K. Asai</a:t>
            </a:r>
            <a:r>
              <a:rPr kumimoji="1" lang="en-US" altLang="ja-JP" dirty="0"/>
              <a:t>, T. Asano, </a:t>
            </a:r>
            <a:r>
              <a:rPr kumimoji="1" lang="en-US" altLang="ja-JP" b="1" dirty="0"/>
              <a:t>N. Hiroshima</a:t>
            </a:r>
            <a:r>
              <a:rPr kumimoji="1" lang="en-US" altLang="ja-JP" dirty="0"/>
              <a:t>, K. Honda, F. Kaneko, </a:t>
            </a:r>
          </a:p>
          <a:p>
            <a:r>
              <a:rPr kumimoji="1" lang="en-US" altLang="ja-JP" dirty="0"/>
              <a:t>R. Kasuya, T. Ota, </a:t>
            </a:r>
            <a:r>
              <a:rPr kumimoji="1" lang="en-US" altLang="ja-JP" b="1" dirty="0"/>
              <a:t>R. Sato</a:t>
            </a:r>
            <a:r>
              <a:rPr kumimoji="1" lang="en-US" altLang="ja-JP" dirty="0"/>
              <a:t>, T. Shimomura, </a:t>
            </a:r>
            <a:r>
              <a:rPr kumimoji="1" lang="en-US" altLang="ja-JP" b="1" dirty="0"/>
              <a:t>M.S. Yang </a:t>
            </a:r>
            <a:endParaRPr kumimoji="1" lang="ja-JP" altLang="en-US" b="1" dirty="0"/>
          </a:p>
        </p:txBody>
      </p:sp>
      <p:pic>
        <p:nvPicPr>
          <p:cNvPr id="4" name="図 3">
            <a:extLst>
              <a:ext uri="{FF2B5EF4-FFF2-40B4-BE49-F238E27FC236}">
                <a16:creationId xmlns:a16="http://schemas.microsoft.com/office/drawing/2014/main" id="{15D76116-3540-E386-F4BC-41459AA7C364}"/>
              </a:ext>
            </a:extLst>
          </p:cNvPr>
          <p:cNvPicPr>
            <a:picLocks noChangeAspect="1"/>
          </p:cNvPicPr>
          <p:nvPr/>
        </p:nvPicPr>
        <p:blipFill>
          <a:blip r:embed="rId3"/>
          <a:stretch>
            <a:fillRect/>
          </a:stretch>
        </p:blipFill>
        <p:spPr>
          <a:xfrm>
            <a:off x="910858" y="2996140"/>
            <a:ext cx="1943100" cy="1828800"/>
          </a:xfrm>
          <a:prstGeom prst="rect">
            <a:avLst/>
          </a:prstGeom>
        </p:spPr>
      </p:pic>
    </p:spTree>
    <p:extLst>
      <p:ext uri="{BB962C8B-B14F-4D97-AF65-F5344CB8AC3E}">
        <p14:creationId xmlns:p14="http://schemas.microsoft.com/office/powerpoint/2010/main" val="275049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キッズサイエンティスト【宇宙線の最高エネルギー】">
            <a:extLst>
              <a:ext uri="{FF2B5EF4-FFF2-40B4-BE49-F238E27FC236}">
                <a16:creationId xmlns:a16="http://schemas.microsoft.com/office/drawing/2014/main" id="{660E94A9-0E7F-02E1-613A-8B75F66DE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360" y="1123744"/>
            <a:ext cx="3574153" cy="337208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5A8A8E4-0FA0-A1DD-B06E-EA49CF9ACC7A}"/>
              </a:ext>
            </a:extLst>
          </p:cNvPr>
          <p:cNvSpPr txBox="1"/>
          <p:nvPr/>
        </p:nvSpPr>
        <p:spPr>
          <a:xfrm>
            <a:off x="1956662" y="4916557"/>
            <a:ext cx="1815548" cy="369332"/>
          </a:xfrm>
          <a:prstGeom prst="rect">
            <a:avLst/>
          </a:prstGeom>
          <a:noFill/>
        </p:spPr>
        <p:txBody>
          <a:bodyPr wrap="square" rtlCol="0">
            <a:spAutoFit/>
          </a:bodyPr>
          <a:lstStyle/>
          <a:p>
            <a:r>
              <a:rPr lang="en-US" altLang="ja-JP" dirty="0"/>
              <a:t>www2.kek.jp</a:t>
            </a:r>
            <a:endParaRPr kumimoji="1" lang="ja-JP" altLang="en-US" dirty="0"/>
          </a:p>
        </p:txBody>
      </p:sp>
      <p:sp>
        <p:nvSpPr>
          <p:cNvPr id="8" name="テキスト ボックス 7">
            <a:extLst>
              <a:ext uri="{FF2B5EF4-FFF2-40B4-BE49-F238E27FC236}">
                <a16:creationId xmlns:a16="http://schemas.microsoft.com/office/drawing/2014/main" id="{0E44E0B8-690C-1ACD-B201-EA6AAE2C69DD}"/>
              </a:ext>
            </a:extLst>
          </p:cNvPr>
          <p:cNvSpPr txBox="1"/>
          <p:nvPr/>
        </p:nvSpPr>
        <p:spPr>
          <a:xfrm>
            <a:off x="5752013" y="3272401"/>
            <a:ext cx="2885726" cy="584775"/>
          </a:xfrm>
          <a:prstGeom prst="rect">
            <a:avLst/>
          </a:prstGeom>
          <a:noFill/>
        </p:spPr>
        <p:txBody>
          <a:bodyPr wrap="none" rtlCol="0">
            <a:spAutoFit/>
          </a:bodyPr>
          <a:lstStyle/>
          <a:p>
            <a:r>
              <a:rPr kumimoji="1" lang="ja-JP" altLang="en-US" sz="3200" dirty="0"/>
              <a:t>→</a:t>
            </a:r>
            <a:r>
              <a:rPr kumimoji="1" lang="en-US" altLang="ja-JP" sz="3200" b="1" dirty="0">
                <a:solidFill>
                  <a:srgbClr val="002060"/>
                </a:solidFill>
              </a:rPr>
              <a:t>GZK cut off</a:t>
            </a:r>
            <a:endParaRPr kumimoji="1" lang="ja-JP" altLang="en-US" sz="3200" b="1" dirty="0">
              <a:solidFill>
                <a:srgbClr val="002060"/>
              </a:solidFill>
            </a:endParaRPr>
          </a:p>
        </p:txBody>
      </p:sp>
      <p:sp>
        <p:nvSpPr>
          <p:cNvPr id="10" name="テキスト ボックス 9">
            <a:extLst>
              <a:ext uri="{FF2B5EF4-FFF2-40B4-BE49-F238E27FC236}">
                <a16:creationId xmlns:a16="http://schemas.microsoft.com/office/drawing/2014/main" id="{16986846-55FD-9C5D-78CF-F3218EDC86AE}"/>
              </a:ext>
            </a:extLst>
          </p:cNvPr>
          <p:cNvSpPr txBox="1"/>
          <p:nvPr/>
        </p:nvSpPr>
        <p:spPr>
          <a:xfrm>
            <a:off x="4917126" y="1823687"/>
            <a:ext cx="6096000" cy="1200329"/>
          </a:xfrm>
          <a:prstGeom prst="rect">
            <a:avLst/>
          </a:prstGeom>
          <a:noFill/>
        </p:spPr>
        <p:txBody>
          <a:bodyPr wrap="square">
            <a:spAutoFit/>
          </a:bodyPr>
          <a:lstStyle/>
          <a:p>
            <a:r>
              <a:rPr lang="en-US" altLang="ja-JP" sz="2400" b="1" dirty="0"/>
              <a:t>This effect sets a theoretical upper bound (cutoff) on the energy of cosmic rays from distant sources.</a:t>
            </a:r>
            <a:endParaRPr lang="ja-JP" altLang="en-US" sz="2400" b="1" dirty="0"/>
          </a:p>
        </p:txBody>
      </p:sp>
    </p:spTree>
    <p:extLst>
      <p:ext uri="{BB962C8B-B14F-4D97-AF65-F5344CB8AC3E}">
        <p14:creationId xmlns:p14="http://schemas.microsoft.com/office/powerpoint/2010/main" val="413271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184F-167E-6021-6CE6-67052C2AA019}"/>
            </a:ext>
          </a:extLst>
        </p:cNvPr>
        <p:cNvGrpSpPr/>
        <p:nvPr/>
      </p:nvGrpSpPr>
      <p:grpSpPr>
        <a:xfrm>
          <a:off x="0" y="0"/>
          <a:ext cx="0" cy="0"/>
          <a:chOff x="0" y="0"/>
          <a:chExt cx="0" cy="0"/>
        </a:xfrm>
      </p:grpSpPr>
      <p:pic>
        <p:nvPicPr>
          <p:cNvPr id="4106" name="Picture 10" descr="画像が生成されました">
            <a:extLst>
              <a:ext uri="{FF2B5EF4-FFF2-40B4-BE49-F238E27FC236}">
                <a16:creationId xmlns:a16="http://schemas.microsoft.com/office/drawing/2014/main" id="{00BBFCE0-5618-0455-1098-E77A7AA48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705" y="120187"/>
            <a:ext cx="2926080" cy="292608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874BD56-2290-B576-ACEF-1AED738B0DD2}"/>
              </a:ext>
            </a:extLst>
          </p:cNvPr>
          <p:cNvSpPr txBox="1"/>
          <p:nvPr/>
        </p:nvSpPr>
        <p:spPr>
          <a:xfrm>
            <a:off x="560090" y="581311"/>
            <a:ext cx="1664238" cy="584775"/>
          </a:xfrm>
          <a:prstGeom prst="rect">
            <a:avLst/>
          </a:prstGeom>
          <a:noFill/>
        </p:spPr>
        <p:txBody>
          <a:bodyPr wrap="none" rtlCol="0">
            <a:spAutoFit/>
          </a:bodyPr>
          <a:lstStyle/>
          <a:p>
            <a:r>
              <a:rPr kumimoji="1" lang="en-US" altLang="ja-JP" sz="3200" b="1" dirty="0">
                <a:solidFill>
                  <a:srgbClr val="002060"/>
                </a:solidFill>
              </a:rPr>
              <a:t>Z-burst</a:t>
            </a:r>
            <a:endParaRPr kumimoji="1" lang="ja-JP" altLang="en-US" sz="3200" b="1" dirty="0">
              <a:solidFill>
                <a:srgbClr val="002060"/>
              </a:solidFill>
            </a:endParaRPr>
          </a:p>
        </p:txBody>
      </p:sp>
      <p:sp>
        <p:nvSpPr>
          <p:cNvPr id="5" name="テキスト ボックス 4">
            <a:extLst>
              <a:ext uri="{FF2B5EF4-FFF2-40B4-BE49-F238E27FC236}">
                <a16:creationId xmlns:a16="http://schemas.microsoft.com/office/drawing/2014/main" id="{02307077-D5EF-EDA3-187B-11B82BF81C63}"/>
              </a:ext>
            </a:extLst>
          </p:cNvPr>
          <p:cNvSpPr txBox="1"/>
          <p:nvPr/>
        </p:nvSpPr>
        <p:spPr>
          <a:xfrm>
            <a:off x="592282" y="4688033"/>
            <a:ext cx="3316934" cy="400110"/>
          </a:xfrm>
          <a:prstGeom prst="rect">
            <a:avLst/>
          </a:prstGeom>
          <a:noFill/>
        </p:spPr>
        <p:txBody>
          <a:bodyPr wrap="none" rtlCol="0">
            <a:spAutoFit/>
          </a:bodyPr>
          <a:lstStyle/>
          <a:p>
            <a:r>
              <a:rPr lang="en-US" altLang="ja-JP" sz="2000" b="1" dirty="0">
                <a:solidFill>
                  <a:srgbClr val="00B050"/>
                </a:solidFill>
              </a:rPr>
              <a:t>We use this analogy later</a:t>
            </a:r>
            <a:endParaRPr kumimoji="1" lang="ja-JP" altLang="en-US" sz="2000" b="1" dirty="0">
              <a:solidFill>
                <a:srgbClr val="00B050"/>
              </a:solidFill>
            </a:endParaRPr>
          </a:p>
        </p:txBody>
      </p:sp>
      <p:sp>
        <p:nvSpPr>
          <p:cNvPr id="6" name="テキスト ボックス 5">
            <a:extLst>
              <a:ext uri="{FF2B5EF4-FFF2-40B4-BE49-F238E27FC236}">
                <a16:creationId xmlns:a16="http://schemas.microsoft.com/office/drawing/2014/main" id="{96400179-5818-00E5-57C5-E8346E1CAB00}"/>
              </a:ext>
            </a:extLst>
          </p:cNvPr>
          <p:cNvSpPr txBox="1"/>
          <p:nvPr/>
        </p:nvSpPr>
        <p:spPr>
          <a:xfrm>
            <a:off x="560090" y="1365639"/>
            <a:ext cx="8700386" cy="830997"/>
          </a:xfrm>
          <a:prstGeom prst="rect">
            <a:avLst/>
          </a:prstGeom>
          <a:noFill/>
        </p:spPr>
        <p:txBody>
          <a:bodyPr wrap="square">
            <a:spAutoFit/>
          </a:bodyPr>
          <a:lstStyle/>
          <a:p>
            <a:r>
              <a:rPr lang="en-US" altLang="ja-JP" sz="2400" b="1" dirty="0"/>
              <a:t>High-energy cosmic neutrinos      interact with</a:t>
            </a:r>
          </a:p>
          <a:p>
            <a:r>
              <a:rPr lang="en-US" altLang="ja-JP" sz="2400" b="1" dirty="0"/>
              <a:t> relic background neutrinos </a:t>
            </a:r>
            <a:endParaRPr lang="ja-JP" altLang="en-US" sz="2400" b="1" dirty="0"/>
          </a:p>
        </p:txBody>
      </p:sp>
      <p:pic>
        <p:nvPicPr>
          <p:cNvPr id="4098" name="Picture 2" descr="$\nu$">
            <a:extLst>
              <a:ext uri="{FF2B5EF4-FFF2-40B4-BE49-F238E27FC236}">
                <a16:creationId xmlns:a16="http://schemas.microsoft.com/office/drawing/2014/main" id="{47ECE293-D6EB-09BF-B930-783D5A3B7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634" y="1461513"/>
            <a:ext cx="270476" cy="2434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u_{B}$">
            <a:extLst>
              <a:ext uri="{FF2B5EF4-FFF2-40B4-BE49-F238E27FC236}">
                <a16:creationId xmlns:a16="http://schemas.microsoft.com/office/drawing/2014/main" id="{0D30561F-7481-FF75-72C2-FBBEF8FC9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767" y="1916425"/>
            <a:ext cx="502858" cy="2742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u+\nu_{B}\to Z \to f\bar{f}$">
            <a:extLst>
              <a:ext uri="{FF2B5EF4-FFF2-40B4-BE49-F238E27FC236}">
                <a16:creationId xmlns:a16="http://schemas.microsoft.com/office/drawing/2014/main" id="{936CDFD6-40FB-6737-BCAE-2D4FA05C9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283" y="2394615"/>
            <a:ext cx="3171825" cy="4191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F1E483C1-CD42-BF10-D02E-41FB5E137A5B}"/>
              </a:ext>
            </a:extLst>
          </p:cNvPr>
          <p:cNvSpPr txBox="1"/>
          <p:nvPr/>
        </p:nvSpPr>
        <p:spPr>
          <a:xfrm>
            <a:off x="592282" y="3011694"/>
            <a:ext cx="9201075" cy="461665"/>
          </a:xfrm>
          <a:prstGeom prst="rect">
            <a:avLst/>
          </a:prstGeom>
          <a:noFill/>
        </p:spPr>
        <p:txBody>
          <a:bodyPr wrap="square">
            <a:spAutoFit/>
          </a:bodyPr>
          <a:lstStyle/>
          <a:p>
            <a:pPr>
              <a:defRPr sz="2000"/>
            </a:pPr>
            <a:r>
              <a:rPr lang="en-US" altLang="ja-JP" sz="2400" b="1" dirty="0"/>
              <a:t>At resonance energy (~10^22 eV), they form a </a:t>
            </a:r>
            <a:r>
              <a:rPr lang="en-US" altLang="ja-JP" sz="2400" b="1" dirty="0">
                <a:solidFill>
                  <a:srgbClr val="FF0000"/>
                </a:solidFill>
              </a:rPr>
              <a:t>real Z boson</a:t>
            </a:r>
          </a:p>
        </p:txBody>
      </p:sp>
      <p:pic>
        <p:nvPicPr>
          <p:cNvPr id="4104" name="Picture 8" descr="Resonant condition: $E_\nu \simeq \frac{M_Z^2}{2m_\nu} \simeq 10^{22}$ eV for $m_\nu \sim$  0.1 eV.&#10;">
            <a:extLst>
              <a:ext uri="{FF2B5EF4-FFF2-40B4-BE49-F238E27FC236}">
                <a16:creationId xmlns:a16="http://schemas.microsoft.com/office/drawing/2014/main" id="{A09ABE73-1DE9-C0D4-6BC2-A52C8902C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0940" y="3526957"/>
            <a:ext cx="6120000" cy="382857"/>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EACB4B03-DFCA-0063-B9D2-764CDF01B876}"/>
              </a:ext>
            </a:extLst>
          </p:cNvPr>
          <p:cNvSpPr txBox="1"/>
          <p:nvPr/>
        </p:nvSpPr>
        <p:spPr>
          <a:xfrm>
            <a:off x="3712925" y="684652"/>
            <a:ext cx="3869635" cy="369332"/>
          </a:xfrm>
          <a:prstGeom prst="rect">
            <a:avLst/>
          </a:prstGeom>
          <a:noFill/>
        </p:spPr>
        <p:txBody>
          <a:bodyPr wrap="square">
            <a:spAutoFit/>
          </a:bodyPr>
          <a:lstStyle/>
          <a:p>
            <a:r>
              <a:rPr lang="en-US" altLang="ja-JP" dirty="0"/>
              <a:t>T. J. Weiler PRL 49, 234 (1982)</a:t>
            </a:r>
            <a:endParaRPr lang="ja-JP" altLang="en-US" dirty="0"/>
          </a:p>
        </p:txBody>
      </p:sp>
    </p:spTree>
    <p:extLst>
      <p:ext uri="{BB962C8B-B14F-4D97-AF65-F5344CB8AC3E}">
        <p14:creationId xmlns:p14="http://schemas.microsoft.com/office/powerpoint/2010/main" val="366217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68599-52A9-EC00-574F-497CF345801F}"/>
            </a:ext>
          </a:extLst>
        </p:cNvPr>
        <p:cNvGrpSpPr/>
        <p:nvPr/>
      </p:nvGrpSpPr>
      <p:grpSpPr>
        <a:xfrm>
          <a:off x="0" y="0"/>
          <a:ext cx="0" cy="0"/>
          <a:chOff x="0" y="0"/>
          <a:chExt cx="0" cy="0"/>
        </a:xfrm>
      </p:grpSpPr>
      <p:sp>
        <p:nvSpPr>
          <p:cNvPr id="1112" name="タイトル 1">
            <a:extLst>
              <a:ext uri="{FF2B5EF4-FFF2-40B4-BE49-F238E27FC236}">
                <a16:creationId xmlns:a16="http://schemas.microsoft.com/office/drawing/2014/main" id="{091A08AB-FCA2-8B01-F9E7-114847CE87DA}"/>
              </a:ext>
            </a:extLst>
          </p:cNvPr>
          <p:cNvSpPr>
            <a:spLocks noGrp="1"/>
          </p:cNvSpPr>
          <p:nvPr>
            <p:ph type="title"/>
          </p:nvPr>
        </p:nvSpPr>
        <p:spPr/>
        <p:txBody>
          <a:bodyPr/>
          <a:lstStyle/>
          <a:p>
            <a:r>
              <a:rPr kumimoji="1" lang="ja-JP" altLang="en-US" sz="2800" b="0" i="0" u="none" strike="noStrike" kern="1200" cap="none" spc="0" normalizeH="0" baseline="50000" noProof="0" dirty="0">
                <a:ln>
                  <a:noFill/>
                </a:ln>
                <a:solidFill>
                  <a:prstClr val="black"/>
                </a:solidFill>
                <a:effectLst/>
                <a:uLnTx/>
                <a:uFillTx/>
                <a:latin typeface="游ゴシック Light"/>
                <a:ea typeface="游ゴシック Light" panose="020B0300000000000000" pitchFamily="50" charset="-128"/>
                <a:cs typeface="+mj-cs"/>
              </a:rPr>
              <a:t>○ </a:t>
            </a:r>
            <a:r>
              <a:rPr lang="en-US" altLang="ja-JP" dirty="0"/>
              <a:t>t-channel singularity</a:t>
            </a:r>
            <a:endParaRPr kumimoji="1" lang="ja-JP" altLang="en-US" dirty="0"/>
          </a:p>
        </p:txBody>
      </p:sp>
      <p:sp>
        <p:nvSpPr>
          <p:cNvPr id="4" name="テキスト ボックス 3">
            <a:extLst>
              <a:ext uri="{FF2B5EF4-FFF2-40B4-BE49-F238E27FC236}">
                <a16:creationId xmlns:a16="http://schemas.microsoft.com/office/drawing/2014/main" id="{80C69EFF-5693-2D75-CE2F-8A929ED501D9}"/>
              </a:ext>
            </a:extLst>
          </p:cNvPr>
          <p:cNvSpPr txBox="1"/>
          <p:nvPr/>
        </p:nvSpPr>
        <p:spPr>
          <a:xfrm>
            <a:off x="3274623" y="3651952"/>
            <a:ext cx="7967191" cy="1077218"/>
          </a:xfrm>
          <a:prstGeom prst="rect">
            <a:avLst/>
          </a:prstGeom>
          <a:noFill/>
        </p:spPr>
        <p:txBody>
          <a:bodyPr wrap="square" rtlCol="0">
            <a:spAutoFit/>
          </a:bodyPr>
          <a:lstStyle/>
          <a:p>
            <a:r>
              <a:rPr kumimoji="1" lang="en-US" altLang="ja-JP" sz="3200" dirty="0"/>
              <a:t>Decay then </a:t>
            </a:r>
            <a:r>
              <a:rPr lang="en-US" altLang="ja-JP" sz="3200" dirty="0"/>
              <a:t>Inverse </a:t>
            </a:r>
            <a:r>
              <a:rPr kumimoji="1" lang="en-US" altLang="ja-JP" sz="3200" dirty="0"/>
              <a:t>Decay</a:t>
            </a:r>
          </a:p>
          <a:p>
            <a:r>
              <a:rPr lang="ja-JP" altLang="en-US" sz="3200" dirty="0"/>
              <a:t>→</a:t>
            </a:r>
            <a:r>
              <a:rPr lang="en-US" altLang="ja-JP" sz="3200" dirty="0"/>
              <a:t>M(</a:t>
            </a:r>
            <a:r>
              <a:rPr lang="en-US" altLang="ja-JP" sz="3200" dirty="0" err="1"/>
              <a:t>ediator</a:t>
            </a:r>
            <a:r>
              <a:rPr lang="en-US" altLang="ja-JP" sz="3200" dirty="0"/>
              <a:t>)</a:t>
            </a:r>
            <a:r>
              <a:rPr kumimoji="1" lang="en-US" altLang="ja-JP" sz="3200" dirty="0"/>
              <a:t> </a:t>
            </a:r>
            <a:r>
              <a:rPr lang="en-US" altLang="ja-JP" sz="3200" dirty="0"/>
              <a:t>can be</a:t>
            </a:r>
            <a:r>
              <a:rPr kumimoji="1" lang="en-US" altLang="ja-JP" sz="3200" dirty="0"/>
              <a:t> stable</a:t>
            </a:r>
            <a:endParaRPr kumimoji="1" lang="ja-JP" altLang="en-US" sz="3200" dirty="0"/>
          </a:p>
        </p:txBody>
      </p:sp>
      <p:sp>
        <p:nvSpPr>
          <p:cNvPr id="7" name="テキスト ボックス 6">
            <a:extLst>
              <a:ext uri="{FF2B5EF4-FFF2-40B4-BE49-F238E27FC236}">
                <a16:creationId xmlns:a16="http://schemas.microsoft.com/office/drawing/2014/main" id="{C57165C1-AB81-1772-DA93-7CEBC65EBE4B}"/>
              </a:ext>
            </a:extLst>
          </p:cNvPr>
          <p:cNvSpPr txBox="1"/>
          <p:nvPr/>
        </p:nvSpPr>
        <p:spPr>
          <a:xfrm>
            <a:off x="838200" y="5185279"/>
            <a:ext cx="9113392" cy="461665"/>
          </a:xfrm>
          <a:prstGeom prst="rect">
            <a:avLst/>
          </a:prstGeom>
          <a:noFill/>
        </p:spPr>
        <p:txBody>
          <a:bodyPr wrap="none" rtlCol="0">
            <a:spAutoFit/>
          </a:bodyPr>
          <a:lstStyle/>
          <a:p>
            <a:r>
              <a:rPr lang="en-US" altLang="ja-JP" sz="2400" b="1" dirty="0">
                <a:solidFill>
                  <a:srgbClr val="002060"/>
                </a:solidFill>
              </a:rPr>
              <a:t>If stable, propagator cannot be regulated b</a:t>
            </a:r>
            <a:r>
              <a:rPr kumimoji="1" lang="en-US" altLang="ja-JP" sz="2400" b="1" dirty="0">
                <a:solidFill>
                  <a:srgbClr val="002060"/>
                </a:solidFill>
              </a:rPr>
              <a:t>y its decay width</a:t>
            </a:r>
            <a:endParaRPr kumimoji="1" lang="ja-JP" altLang="en-US" sz="2400" b="1" dirty="0">
              <a:solidFill>
                <a:srgbClr val="002060"/>
              </a:solidFill>
            </a:endParaRPr>
          </a:p>
        </p:txBody>
      </p:sp>
      <p:pic>
        <p:nvPicPr>
          <p:cNvPr id="5" name="図 4">
            <a:extLst>
              <a:ext uri="{FF2B5EF4-FFF2-40B4-BE49-F238E27FC236}">
                <a16:creationId xmlns:a16="http://schemas.microsoft.com/office/drawing/2014/main" id="{56A40D17-208D-1DDD-4A4D-B8C3BECD1ABA}"/>
              </a:ext>
            </a:extLst>
          </p:cNvPr>
          <p:cNvPicPr>
            <a:picLocks noChangeAspect="1"/>
          </p:cNvPicPr>
          <p:nvPr/>
        </p:nvPicPr>
        <p:blipFill>
          <a:blip r:embed="rId2"/>
          <a:stretch>
            <a:fillRect/>
          </a:stretch>
        </p:blipFill>
        <p:spPr>
          <a:xfrm>
            <a:off x="1039732" y="1422888"/>
            <a:ext cx="6218487" cy="2262792"/>
          </a:xfrm>
          <a:prstGeom prst="rect">
            <a:avLst/>
          </a:prstGeom>
        </p:spPr>
      </p:pic>
    </p:spTree>
    <p:extLst>
      <p:ext uri="{BB962C8B-B14F-4D97-AF65-F5344CB8AC3E}">
        <p14:creationId xmlns:p14="http://schemas.microsoft.com/office/powerpoint/2010/main" val="332381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38704-D068-0047-F759-14EEB855B872}"/>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A6FF45C-6B7F-A4D8-E9AD-A8F1E4B89E67}"/>
              </a:ext>
            </a:extLst>
          </p:cNvPr>
          <p:cNvSpPr txBox="1"/>
          <p:nvPr/>
        </p:nvSpPr>
        <p:spPr>
          <a:xfrm>
            <a:off x="1298621" y="3864445"/>
            <a:ext cx="10669909" cy="830997"/>
          </a:xfrm>
          <a:prstGeom prst="rect">
            <a:avLst/>
          </a:prstGeom>
          <a:noFill/>
        </p:spPr>
        <p:txBody>
          <a:bodyPr wrap="none" rtlCol="0">
            <a:spAutoFit/>
          </a:bodyPr>
          <a:lstStyle/>
          <a:p>
            <a:r>
              <a:rPr lang="en-US" altLang="ja-JP" sz="2400" dirty="0"/>
              <a:t>Though it is not recognized as “singularity”</a:t>
            </a:r>
          </a:p>
          <a:p>
            <a:r>
              <a:rPr lang="en-US" altLang="ja-JP" sz="2400" dirty="0"/>
              <a:t>Instead s-channel “singularity” could be explained by t channel singularity</a:t>
            </a:r>
          </a:p>
        </p:txBody>
      </p:sp>
      <p:sp>
        <p:nvSpPr>
          <p:cNvPr id="13" name="テキスト ボックス 12">
            <a:extLst>
              <a:ext uri="{FF2B5EF4-FFF2-40B4-BE49-F238E27FC236}">
                <a16:creationId xmlns:a16="http://schemas.microsoft.com/office/drawing/2014/main" id="{995D87AD-B80C-BE50-96A3-836521B31782}"/>
              </a:ext>
            </a:extLst>
          </p:cNvPr>
          <p:cNvSpPr txBox="1"/>
          <p:nvPr/>
        </p:nvSpPr>
        <p:spPr>
          <a:xfrm>
            <a:off x="1304445" y="1195401"/>
            <a:ext cx="3124200" cy="584775"/>
          </a:xfrm>
          <a:prstGeom prst="rect">
            <a:avLst/>
          </a:prstGeom>
          <a:noFill/>
        </p:spPr>
        <p:txBody>
          <a:bodyPr wrap="square" rtlCol="0">
            <a:spAutoFit/>
          </a:bodyPr>
          <a:lstStyle/>
          <a:p>
            <a:r>
              <a:rPr lang="en-US" altLang="ja-JP" sz="3200" b="1" dirty="0">
                <a:solidFill>
                  <a:srgbClr val="002060"/>
                </a:solidFill>
              </a:rPr>
              <a:t>First example</a:t>
            </a:r>
            <a:endParaRPr kumimoji="1" lang="ja-JP" altLang="en-US" sz="3200" b="1" dirty="0">
              <a:solidFill>
                <a:srgbClr val="002060"/>
              </a:solidFill>
            </a:endParaRPr>
          </a:p>
        </p:txBody>
      </p:sp>
      <p:sp>
        <p:nvSpPr>
          <p:cNvPr id="3" name="テキスト ボックス 2">
            <a:extLst>
              <a:ext uri="{FF2B5EF4-FFF2-40B4-BE49-F238E27FC236}">
                <a16:creationId xmlns:a16="http://schemas.microsoft.com/office/drawing/2014/main" id="{11D0DE3F-A4D7-C141-20B0-1FCE39B911D8}"/>
              </a:ext>
            </a:extLst>
          </p:cNvPr>
          <p:cNvSpPr txBox="1"/>
          <p:nvPr/>
        </p:nvSpPr>
        <p:spPr>
          <a:xfrm>
            <a:off x="5389411" y="2529959"/>
            <a:ext cx="6096000" cy="369332"/>
          </a:xfrm>
          <a:prstGeom prst="rect">
            <a:avLst/>
          </a:prstGeom>
          <a:noFill/>
        </p:spPr>
        <p:txBody>
          <a:bodyPr wrap="square">
            <a:spAutoFit/>
          </a:bodyPr>
          <a:lstStyle/>
          <a:p>
            <a:r>
              <a:rPr lang="en-US" altLang="ja-JP" dirty="0"/>
              <a:t>R. F. </a:t>
            </a:r>
            <a:r>
              <a:rPr lang="en-US" altLang="ja-JP" dirty="0" err="1"/>
              <a:t>Peierls</a:t>
            </a:r>
            <a:r>
              <a:rPr lang="en-US" altLang="ja-JP" dirty="0"/>
              <a:t>. PRL, 6:641–643, (1961)</a:t>
            </a:r>
            <a:endParaRPr lang="ja-JP" altLang="en-US" dirty="0"/>
          </a:p>
        </p:txBody>
      </p:sp>
      <p:sp>
        <p:nvSpPr>
          <p:cNvPr id="9" name="テキスト ボックス 8">
            <a:extLst>
              <a:ext uri="{FF2B5EF4-FFF2-40B4-BE49-F238E27FC236}">
                <a16:creationId xmlns:a16="http://schemas.microsoft.com/office/drawing/2014/main" id="{A6AD2ABF-DC7E-B84B-887F-BF987B4354AE}"/>
              </a:ext>
            </a:extLst>
          </p:cNvPr>
          <p:cNvSpPr txBox="1"/>
          <p:nvPr/>
        </p:nvSpPr>
        <p:spPr>
          <a:xfrm>
            <a:off x="833661" y="425960"/>
            <a:ext cx="2836033" cy="769441"/>
          </a:xfrm>
          <a:prstGeom prst="rect">
            <a:avLst/>
          </a:prstGeom>
          <a:noFill/>
        </p:spPr>
        <p:txBody>
          <a:bodyPr wrap="none" rtlCol="0">
            <a:spAutoFit/>
          </a:bodyPr>
          <a:lstStyle/>
          <a:p>
            <a:r>
              <a:rPr kumimoji="1" lang="en-US" altLang="ja-JP" sz="4400" b="1" dirty="0"/>
              <a:t>Examples</a:t>
            </a:r>
            <a:endParaRPr kumimoji="1" lang="ja-JP" altLang="en-US" sz="3200" dirty="0"/>
          </a:p>
        </p:txBody>
      </p:sp>
      <p:pic>
        <p:nvPicPr>
          <p:cNvPr id="11" name="図 10">
            <a:extLst>
              <a:ext uri="{FF2B5EF4-FFF2-40B4-BE49-F238E27FC236}">
                <a16:creationId xmlns:a16="http://schemas.microsoft.com/office/drawing/2014/main" id="{09A1715C-49F5-A2BF-428D-B8DB06578317}"/>
              </a:ext>
            </a:extLst>
          </p:cNvPr>
          <p:cNvPicPr>
            <a:picLocks noChangeAspect="1"/>
          </p:cNvPicPr>
          <p:nvPr/>
        </p:nvPicPr>
        <p:blipFill>
          <a:blip r:embed="rId2"/>
          <a:stretch>
            <a:fillRect/>
          </a:stretch>
        </p:blipFill>
        <p:spPr>
          <a:xfrm>
            <a:off x="1775229" y="2000250"/>
            <a:ext cx="3124200" cy="1428750"/>
          </a:xfrm>
          <a:prstGeom prst="rect">
            <a:avLst/>
          </a:prstGeom>
        </p:spPr>
      </p:pic>
      <p:pic>
        <p:nvPicPr>
          <p:cNvPr id="5122" name="Picture 2" descr="$\pi+N^*\to\pi+N^{**}$&#10;">
            <a:extLst>
              <a:ext uri="{FF2B5EF4-FFF2-40B4-BE49-F238E27FC236}">
                <a16:creationId xmlns:a16="http://schemas.microsoft.com/office/drawing/2014/main" id="{0A3C43CD-4EB0-40D1-3B4C-B547F3955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429" y="1301552"/>
            <a:ext cx="325755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5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FA76-460C-C3D5-481A-63EE0D5DD2C4}"/>
            </a:ext>
          </a:extLst>
        </p:cNvPr>
        <p:cNvGrpSpPr/>
        <p:nvPr/>
      </p:nvGrpSpPr>
      <p:grpSpPr>
        <a:xfrm>
          <a:off x="0" y="0"/>
          <a:ext cx="0" cy="0"/>
          <a:chOff x="0" y="0"/>
          <a:chExt cx="0" cy="0"/>
        </a:xfrm>
      </p:grpSpPr>
      <p:sp>
        <p:nvSpPr>
          <p:cNvPr id="1112" name="タイトル 1">
            <a:extLst>
              <a:ext uri="{FF2B5EF4-FFF2-40B4-BE49-F238E27FC236}">
                <a16:creationId xmlns:a16="http://schemas.microsoft.com/office/drawing/2014/main" id="{A1F4E344-C774-858C-6507-067C7E4961EE}"/>
              </a:ext>
            </a:extLst>
          </p:cNvPr>
          <p:cNvSpPr>
            <a:spLocks noGrp="1"/>
          </p:cNvSpPr>
          <p:nvPr>
            <p:ph type="title"/>
          </p:nvPr>
        </p:nvSpPr>
        <p:spPr/>
        <p:txBody>
          <a:bodyPr/>
          <a:lstStyle/>
          <a:p>
            <a:r>
              <a:rPr kumimoji="1" lang="en-US" altLang="ja-JP" b="1" dirty="0">
                <a:solidFill>
                  <a:srgbClr val="002060"/>
                </a:solidFill>
              </a:rPr>
              <a:t>Muon collider</a:t>
            </a:r>
            <a:endParaRPr kumimoji="1" lang="ja-JP" altLang="en-US" b="1" dirty="0">
              <a:solidFill>
                <a:srgbClr val="002060"/>
              </a:solidFill>
            </a:endParaRPr>
          </a:p>
        </p:txBody>
      </p:sp>
      <p:sp>
        <p:nvSpPr>
          <p:cNvPr id="13" name="テキスト ボックス 12">
            <a:extLst>
              <a:ext uri="{FF2B5EF4-FFF2-40B4-BE49-F238E27FC236}">
                <a16:creationId xmlns:a16="http://schemas.microsoft.com/office/drawing/2014/main" id="{13259192-30B2-3691-11E7-882AD87575F4}"/>
              </a:ext>
            </a:extLst>
          </p:cNvPr>
          <p:cNvSpPr txBox="1"/>
          <p:nvPr/>
        </p:nvSpPr>
        <p:spPr>
          <a:xfrm>
            <a:off x="907584" y="4917799"/>
            <a:ext cx="10210990" cy="1200329"/>
          </a:xfrm>
          <a:prstGeom prst="rect">
            <a:avLst/>
          </a:prstGeom>
          <a:noFill/>
        </p:spPr>
        <p:txBody>
          <a:bodyPr wrap="square" rtlCol="0">
            <a:spAutoFit/>
          </a:bodyPr>
          <a:lstStyle/>
          <a:p>
            <a:r>
              <a:rPr kumimoji="1" lang="en-US" altLang="ja-JP" sz="2400" dirty="0"/>
              <a:t>Beam Size Effect : Regulated by beam size</a:t>
            </a:r>
          </a:p>
          <a:p>
            <a:endParaRPr kumimoji="1" lang="en-US" altLang="ja-JP" sz="2400" dirty="0"/>
          </a:p>
          <a:p>
            <a:r>
              <a:rPr lang="en-US" altLang="ja-JP" sz="2400" dirty="0"/>
              <a:t>                             </a:t>
            </a:r>
            <a:r>
              <a:rPr kumimoji="1" lang="en-US" altLang="ja-JP" sz="2400" dirty="0">
                <a:solidFill>
                  <a:srgbClr val="0070C0"/>
                </a:solidFill>
              </a:rPr>
              <a:t> </a:t>
            </a:r>
            <a:endParaRPr kumimoji="1" lang="ja-JP" altLang="en-US" sz="2400" dirty="0">
              <a:solidFill>
                <a:srgbClr val="0070C0"/>
              </a:solidFill>
            </a:endParaRPr>
          </a:p>
        </p:txBody>
      </p:sp>
      <p:sp>
        <p:nvSpPr>
          <p:cNvPr id="23" name="テキスト ボックス 22">
            <a:extLst>
              <a:ext uri="{FF2B5EF4-FFF2-40B4-BE49-F238E27FC236}">
                <a16:creationId xmlns:a16="http://schemas.microsoft.com/office/drawing/2014/main" id="{BB77E172-8AC1-30F7-4CF7-3C43FEBA4737}"/>
              </a:ext>
            </a:extLst>
          </p:cNvPr>
          <p:cNvSpPr txBox="1"/>
          <p:nvPr/>
        </p:nvSpPr>
        <p:spPr>
          <a:xfrm>
            <a:off x="4870816" y="1948028"/>
            <a:ext cx="5753498" cy="461665"/>
          </a:xfrm>
          <a:prstGeom prst="rect">
            <a:avLst/>
          </a:prstGeom>
          <a:noFill/>
        </p:spPr>
        <p:txBody>
          <a:bodyPr wrap="none" rtlCol="0">
            <a:spAutoFit/>
          </a:bodyPr>
          <a:lstStyle/>
          <a:p>
            <a:r>
              <a:rPr kumimoji="1" lang="en-US" altLang="ja-JP" sz="2400" dirty="0"/>
              <a:t>Neutrino </a:t>
            </a:r>
            <a:r>
              <a:rPr lang="en-US" altLang="ja-JP" sz="2400" dirty="0"/>
              <a:t>can be real. Since it is stable.</a:t>
            </a:r>
            <a:r>
              <a:rPr kumimoji="1" lang="en-US" altLang="ja-JP" sz="2400" dirty="0"/>
              <a:t> </a:t>
            </a:r>
            <a:endParaRPr kumimoji="1" lang="ja-JP" altLang="en-US" sz="2400" dirty="0"/>
          </a:p>
        </p:txBody>
      </p:sp>
      <p:sp>
        <p:nvSpPr>
          <p:cNvPr id="4" name="テキスト ボックス 3">
            <a:extLst>
              <a:ext uri="{FF2B5EF4-FFF2-40B4-BE49-F238E27FC236}">
                <a16:creationId xmlns:a16="http://schemas.microsoft.com/office/drawing/2014/main" id="{E02AD6F6-86A2-36D5-631C-AD0DCA4103F8}"/>
              </a:ext>
            </a:extLst>
          </p:cNvPr>
          <p:cNvSpPr txBox="1"/>
          <p:nvPr/>
        </p:nvSpPr>
        <p:spPr>
          <a:xfrm>
            <a:off x="4427876" y="295258"/>
            <a:ext cx="7146222" cy="1077218"/>
          </a:xfrm>
          <a:prstGeom prst="rect">
            <a:avLst/>
          </a:prstGeom>
          <a:noFill/>
        </p:spPr>
        <p:txBody>
          <a:bodyPr wrap="square">
            <a:spAutoFit/>
          </a:bodyPr>
          <a:lstStyle/>
          <a:p>
            <a:r>
              <a:rPr lang="en-US" altLang="ja-JP" sz="1600" dirty="0"/>
              <a:t>K. Melnikov and V. G. </a:t>
            </a:r>
            <a:r>
              <a:rPr lang="en-US" altLang="ja-JP" sz="1600" dirty="0" err="1"/>
              <a:t>Serbo</a:t>
            </a:r>
            <a:r>
              <a:rPr lang="en-US" altLang="ja-JP" sz="1600" dirty="0"/>
              <a:t>. PRL, 76:3263–3266, 1996: NPB, 483:67–82, 1997. [Erratum: ibid 662, 409 (2003)].</a:t>
            </a:r>
          </a:p>
          <a:p>
            <a:r>
              <a:rPr lang="en-US" altLang="ja-JP" sz="1600" dirty="0"/>
              <a:t>K. Melnikov, G. L. Kotkin, and V. G. </a:t>
            </a:r>
            <a:r>
              <a:rPr lang="en-US" altLang="ja-JP" sz="1600" dirty="0" err="1"/>
              <a:t>Serbo</a:t>
            </a:r>
            <a:r>
              <a:rPr lang="en-US" altLang="ja-JP" sz="1600" dirty="0"/>
              <a:t>. PRD, 54:3289–3295, 1996.</a:t>
            </a:r>
          </a:p>
          <a:p>
            <a:r>
              <a:rPr lang="en-US" altLang="ja-JP" sz="1600" dirty="0"/>
              <a:t>C. Dams, R. Kleiss. EPJC, 29:11–17, 2003. ibid 36:177–181, 2004.</a:t>
            </a:r>
            <a:endParaRPr lang="ja-JP" altLang="en-US" sz="1600" dirty="0"/>
          </a:p>
        </p:txBody>
      </p:sp>
      <p:pic>
        <p:nvPicPr>
          <p:cNvPr id="12" name="図 11">
            <a:extLst>
              <a:ext uri="{FF2B5EF4-FFF2-40B4-BE49-F238E27FC236}">
                <a16:creationId xmlns:a16="http://schemas.microsoft.com/office/drawing/2014/main" id="{FB74DD1E-8426-B7A7-6FB2-97F1E36FE28B}"/>
              </a:ext>
            </a:extLst>
          </p:cNvPr>
          <p:cNvPicPr>
            <a:picLocks noChangeAspect="1"/>
          </p:cNvPicPr>
          <p:nvPr/>
        </p:nvPicPr>
        <p:blipFill>
          <a:blip r:embed="rId2"/>
          <a:stretch>
            <a:fillRect/>
          </a:stretch>
        </p:blipFill>
        <p:spPr>
          <a:xfrm>
            <a:off x="903112" y="1365780"/>
            <a:ext cx="3581400" cy="2667000"/>
          </a:xfrm>
          <a:prstGeom prst="rect">
            <a:avLst/>
          </a:prstGeom>
        </p:spPr>
      </p:pic>
      <p:sp>
        <p:nvSpPr>
          <p:cNvPr id="14" name="テキスト ボックス 13">
            <a:extLst>
              <a:ext uri="{FF2B5EF4-FFF2-40B4-BE49-F238E27FC236}">
                <a16:creationId xmlns:a16="http://schemas.microsoft.com/office/drawing/2014/main" id="{F4ED077D-6574-BAC3-0396-A0DBBB85E157}"/>
              </a:ext>
            </a:extLst>
          </p:cNvPr>
          <p:cNvSpPr txBox="1"/>
          <p:nvPr/>
        </p:nvSpPr>
        <p:spPr>
          <a:xfrm>
            <a:off x="903112" y="4200790"/>
            <a:ext cx="6258333" cy="338554"/>
          </a:xfrm>
          <a:prstGeom prst="rect">
            <a:avLst/>
          </a:prstGeom>
          <a:noFill/>
        </p:spPr>
        <p:txBody>
          <a:bodyPr wrap="square">
            <a:spAutoFit/>
          </a:bodyPr>
          <a:lstStyle/>
          <a:p>
            <a:r>
              <a:rPr lang="en-US" altLang="ja-JP" sz="1600" dirty="0"/>
              <a:t>K. Melnikov and V. G. </a:t>
            </a:r>
            <a:r>
              <a:rPr lang="en-US" altLang="ja-JP" sz="1600" dirty="0" err="1"/>
              <a:t>Serbo</a:t>
            </a:r>
            <a:r>
              <a:rPr lang="en-US" altLang="ja-JP" sz="1600" dirty="0"/>
              <a:t>. PRL, 76:3263–3266, 1996</a:t>
            </a:r>
            <a:endParaRPr lang="ja-JP" altLang="en-US" sz="1600" dirty="0"/>
          </a:p>
        </p:txBody>
      </p:sp>
      <p:pic>
        <p:nvPicPr>
          <p:cNvPr id="1026" name="Picture 2" descr="$\mu^-+\mu^+\to e^-\bar{\nu}_e+W^+$&#10;">
            <a:extLst>
              <a:ext uri="{FF2B5EF4-FFF2-40B4-BE49-F238E27FC236}">
                <a16:creationId xmlns:a16="http://schemas.microsoft.com/office/drawing/2014/main" id="{8FBF3E39-6F59-DC2C-0960-602546B60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948" y="2409693"/>
            <a:ext cx="40481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E3771E5-10FA-AA09-49F5-9E7DB3C726D4}"/>
              </a:ext>
            </a:extLst>
          </p:cNvPr>
          <p:cNvSpPr txBox="1"/>
          <p:nvPr/>
        </p:nvSpPr>
        <p:spPr>
          <a:xfrm>
            <a:off x="4859087" y="2482367"/>
            <a:ext cx="543339" cy="369332"/>
          </a:xfrm>
          <a:prstGeom prst="rect">
            <a:avLst/>
          </a:prstGeom>
          <a:noFill/>
        </p:spPr>
        <p:txBody>
          <a:bodyPr wrap="square" rtlCol="0">
            <a:spAutoFit/>
          </a:bodyPr>
          <a:lstStyle/>
          <a:p>
            <a:r>
              <a:rPr kumimoji="1" lang="en-US" altLang="ja-JP" dirty="0"/>
              <a:t>e.g.</a:t>
            </a:r>
            <a:endParaRPr kumimoji="1" lang="ja-JP" altLang="en-US" dirty="0"/>
          </a:p>
        </p:txBody>
      </p:sp>
      <p:sp>
        <p:nvSpPr>
          <p:cNvPr id="7" name="テキスト ボックス 6">
            <a:extLst>
              <a:ext uri="{FF2B5EF4-FFF2-40B4-BE49-F238E27FC236}">
                <a16:creationId xmlns:a16="http://schemas.microsoft.com/office/drawing/2014/main" id="{AFC45CF6-2171-A764-6262-42DE06B0E783}"/>
              </a:ext>
            </a:extLst>
          </p:cNvPr>
          <p:cNvSpPr txBox="1"/>
          <p:nvPr/>
        </p:nvSpPr>
        <p:spPr>
          <a:xfrm>
            <a:off x="7580432" y="2935909"/>
            <a:ext cx="3775119" cy="369332"/>
          </a:xfrm>
          <a:prstGeom prst="rect">
            <a:avLst/>
          </a:prstGeom>
          <a:noFill/>
        </p:spPr>
        <p:txBody>
          <a:bodyPr wrap="square" rtlCol="0">
            <a:spAutoFit/>
          </a:bodyPr>
          <a:lstStyle/>
          <a:p>
            <a:r>
              <a:rPr kumimoji="1" lang="en-US" altLang="ja-JP" dirty="0"/>
              <a:t>On-shell=t-channel singular</a:t>
            </a:r>
            <a:endParaRPr kumimoji="1" lang="ja-JP" altLang="en-US" dirty="0"/>
          </a:p>
        </p:txBody>
      </p:sp>
      <p:sp>
        <p:nvSpPr>
          <p:cNvPr id="8" name="矢印: 下 7">
            <a:extLst>
              <a:ext uri="{FF2B5EF4-FFF2-40B4-BE49-F238E27FC236}">
                <a16:creationId xmlns:a16="http://schemas.microsoft.com/office/drawing/2014/main" id="{198B7332-8D66-8F42-F8BE-0372FCE1C200}"/>
              </a:ext>
            </a:extLst>
          </p:cNvPr>
          <p:cNvSpPr/>
          <p:nvPr/>
        </p:nvSpPr>
        <p:spPr>
          <a:xfrm>
            <a:off x="7161445" y="2885837"/>
            <a:ext cx="256254" cy="4292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mu^-\to e^-+\bar{\nu}_e+\nu_\mu$&#10;">
            <a:extLst>
              <a:ext uri="{FF2B5EF4-FFF2-40B4-BE49-F238E27FC236}">
                <a16:creationId xmlns:a16="http://schemas.microsoft.com/office/drawing/2014/main" id="{E834E28C-A3EE-65D4-4D8E-A2A9E21C2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907" y="3384993"/>
            <a:ext cx="326707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10;$\mu^+\to W^+$&#10;">
            <a:extLst>
              <a:ext uri="{FF2B5EF4-FFF2-40B4-BE49-F238E27FC236}">
                <a16:creationId xmlns:a16="http://schemas.microsoft.com/office/drawing/2014/main" id="{C8FF969D-6426-6F46-C479-76CA53E7F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964" y="3848370"/>
            <a:ext cx="176212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3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0B4BF-52D0-1922-8B57-49A536783B8B}"/>
            </a:ext>
          </a:extLst>
        </p:cNvPr>
        <p:cNvGrpSpPr/>
        <p:nvPr/>
      </p:nvGrpSpPr>
      <p:grpSpPr>
        <a:xfrm>
          <a:off x="0" y="0"/>
          <a:ext cx="0" cy="0"/>
          <a:chOff x="0" y="0"/>
          <a:chExt cx="0" cy="0"/>
        </a:xfrm>
      </p:grpSpPr>
      <p:sp>
        <p:nvSpPr>
          <p:cNvPr id="1112" name="タイトル 1">
            <a:extLst>
              <a:ext uri="{FF2B5EF4-FFF2-40B4-BE49-F238E27FC236}">
                <a16:creationId xmlns:a16="http://schemas.microsoft.com/office/drawing/2014/main" id="{4E7B0D80-925E-A7C7-E59D-E18E96ECFF44}"/>
              </a:ext>
            </a:extLst>
          </p:cNvPr>
          <p:cNvSpPr>
            <a:spLocks noGrp="1"/>
          </p:cNvSpPr>
          <p:nvPr>
            <p:ph type="title"/>
          </p:nvPr>
        </p:nvSpPr>
        <p:spPr/>
        <p:txBody>
          <a:bodyPr/>
          <a:lstStyle/>
          <a:p>
            <a:r>
              <a:rPr lang="en-US" altLang="ja-JP" b="1" dirty="0">
                <a:solidFill>
                  <a:srgbClr val="002060"/>
                </a:solidFill>
              </a:rPr>
              <a:t>Cosmology</a:t>
            </a:r>
            <a:endParaRPr kumimoji="1" lang="ja-JP" altLang="en-US" b="1" dirty="0">
              <a:solidFill>
                <a:srgbClr val="002060"/>
              </a:solidFill>
            </a:endParaRPr>
          </a:p>
        </p:txBody>
      </p:sp>
      <p:pic>
        <p:nvPicPr>
          <p:cNvPr id="7" name="図 6">
            <a:extLst>
              <a:ext uri="{FF2B5EF4-FFF2-40B4-BE49-F238E27FC236}">
                <a16:creationId xmlns:a16="http://schemas.microsoft.com/office/drawing/2014/main" id="{938AAD1F-07DD-A1A1-7C64-16AE0BD390B0}"/>
              </a:ext>
            </a:extLst>
          </p:cNvPr>
          <p:cNvPicPr>
            <a:picLocks noChangeAspect="1"/>
          </p:cNvPicPr>
          <p:nvPr/>
        </p:nvPicPr>
        <p:blipFill>
          <a:blip r:embed="rId2"/>
          <a:stretch>
            <a:fillRect/>
          </a:stretch>
        </p:blipFill>
        <p:spPr>
          <a:xfrm>
            <a:off x="1257374" y="1488391"/>
            <a:ext cx="3571875" cy="2952750"/>
          </a:xfrm>
          <a:prstGeom prst="rect">
            <a:avLst/>
          </a:prstGeom>
        </p:spPr>
      </p:pic>
      <p:sp>
        <p:nvSpPr>
          <p:cNvPr id="9" name="テキスト ボックス 8">
            <a:extLst>
              <a:ext uri="{FF2B5EF4-FFF2-40B4-BE49-F238E27FC236}">
                <a16:creationId xmlns:a16="http://schemas.microsoft.com/office/drawing/2014/main" id="{CB57B34F-664A-F2FC-EE58-A0817E854A70}"/>
              </a:ext>
            </a:extLst>
          </p:cNvPr>
          <p:cNvSpPr txBox="1"/>
          <p:nvPr/>
        </p:nvSpPr>
        <p:spPr>
          <a:xfrm>
            <a:off x="1434340" y="4441141"/>
            <a:ext cx="3571875" cy="369332"/>
          </a:xfrm>
          <a:prstGeom prst="rect">
            <a:avLst/>
          </a:prstGeom>
          <a:noFill/>
        </p:spPr>
        <p:txBody>
          <a:bodyPr wrap="square">
            <a:spAutoFit/>
          </a:bodyPr>
          <a:lstStyle/>
          <a:p>
            <a:r>
              <a:rPr lang="en-US" altLang="ja-JP" dirty="0"/>
              <a:t>Typical graph from 2505.10890</a:t>
            </a:r>
            <a:endParaRPr lang="ja-JP" altLang="en-US" dirty="0"/>
          </a:p>
        </p:txBody>
      </p:sp>
      <p:cxnSp>
        <p:nvCxnSpPr>
          <p:cNvPr id="16" name="コネクタ: 曲線 15">
            <a:extLst>
              <a:ext uri="{FF2B5EF4-FFF2-40B4-BE49-F238E27FC236}">
                <a16:creationId xmlns:a16="http://schemas.microsoft.com/office/drawing/2014/main" id="{3537F7EF-51E0-6347-AF58-C7B2E44E745A}"/>
              </a:ext>
            </a:extLst>
          </p:cNvPr>
          <p:cNvCxnSpPr/>
          <p:nvPr/>
        </p:nvCxnSpPr>
        <p:spPr>
          <a:xfrm flipV="1">
            <a:off x="2464904" y="2597426"/>
            <a:ext cx="1510748" cy="56984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410EC82-C6C9-5743-5FF2-6A8F42EED9D6}"/>
              </a:ext>
            </a:extLst>
          </p:cNvPr>
          <p:cNvSpPr txBox="1"/>
          <p:nvPr/>
        </p:nvSpPr>
        <p:spPr>
          <a:xfrm>
            <a:off x="4280451" y="2412760"/>
            <a:ext cx="2928731" cy="646331"/>
          </a:xfrm>
          <a:prstGeom prst="rect">
            <a:avLst/>
          </a:prstGeom>
          <a:noFill/>
        </p:spPr>
        <p:txBody>
          <a:bodyPr wrap="square" rtlCol="0">
            <a:spAutoFit/>
          </a:bodyPr>
          <a:lstStyle/>
          <a:p>
            <a:r>
              <a:rPr kumimoji="1" lang="en-US" altLang="ja-JP" b="1" dirty="0">
                <a:solidFill>
                  <a:srgbClr val="002060"/>
                </a:solidFill>
              </a:rPr>
              <a:t>(</a:t>
            </a:r>
            <a:r>
              <a:rPr lang="en-US" altLang="ja-JP" b="1" dirty="0">
                <a:solidFill>
                  <a:srgbClr val="002060"/>
                </a:solidFill>
              </a:rPr>
              <a:t>t-channel) </a:t>
            </a:r>
          </a:p>
          <a:p>
            <a:r>
              <a:rPr kumimoji="1" lang="en-US" altLang="ja-JP" b="1" dirty="0">
                <a:solidFill>
                  <a:srgbClr val="002060"/>
                </a:solidFill>
              </a:rPr>
              <a:t>Cut here</a:t>
            </a:r>
            <a:endParaRPr kumimoji="1" lang="ja-JP" altLang="en-US" b="1" dirty="0">
              <a:solidFill>
                <a:srgbClr val="002060"/>
              </a:solidFill>
            </a:endParaRPr>
          </a:p>
        </p:txBody>
      </p:sp>
      <p:sp>
        <p:nvSpPr>
          <p:cNvPr id="18" name="テキスト ボックス 17">
            <a:extLst>
              <a:ext uri="{FF2B5EF4-FFF2-40B4-BE49-F238E27FC236}">
                <a16:creationId xmlns:a16="http://schemas.microsoft.com/office/drawing/2014/main" id="{E2EBCC4B-4988-CEFE-3976-A1D3B7987395}"/>
              </a:ext>
            </a:extLst>
          </p:cNvPr>
          <p:cNvSpPr txBox="1"/>
          <p:nvPr/>
        </p:nvSpPr>
        <p:spPr>
          <a:xfrm>
            <a:off x="6215269" y="1075134"/>
            <a:ext cx="2544418" cy="461665"/>
          </a:xfrm>
          <a:prstGeom prst="rect">
            <a:avLst/>
          </a:prstGeom>
          <a:noFill/>
        </p:spPr>
        <p:txBody>
          <a:bodyPr wrap="square" rtlCol="0">
            <a:spAutoFit/>
          </a:bodyPr>
          <a:lstStyle/>
          <a:p>
            <a:r>
              <a:rPr kumimoji="1" lang="en-US" altLang="ja-JP" sz="2400" b="1" dirty="0"/>
              <a:t>1.Thermal mass </a:t>
            </a:r>
            <a:endParaRPr kumimoji="1" lang="ja-JP" altLang="en-US" sz="2400" b="1" dirty="0"/>
          </a:p>
        </p:txBody>
      </p:sp>
      <p:sp>
        <p:nvSpPr>
          <p:cNvPr id="22" name="テキスト ボックス 21">
            <a:extLst>
              <a:ext uri="{FF2B5EF4-FFF2-40B4-BE49-F238E27FC236}">
                <a16:creationId xmlns:a16="http://schemas.microsoft.com/office/drawing/2014/main" id="{7525EB80-CE55-815F-D8A2-ED1EFA990A83}"/>
              </a:ext>
            </a:extLst>
          </p:cNvPr>
          <p:cNvSpPr txBox="1"/>
          <p:nvPr/>
        </p:nvSpPr>
        <p:spPr>
          <a:xfrm>
            <a:off x="6263005" y="1536799"/>
            <a:ext cx="7886626" cy="307777"/>
          </a:xfrm>
          <a:prstGeom prst="rect">
            <a:avLst/>
          </a:prstGeom>
          <a:noFill/>
        </p:spPr>
        <p:txBody>
          <a:bodyPr wrap="square">
            <a:spAutoFit/>
          </a:bodyPr>
          <a:lstStyle/>
          <a:p>
            <a:r>
              <a:rPr lang="en-US" altLang="ja-JP" sz="1400" dirty="0"/>
              <a:t>B. </a:t>
            </a:r>
            <a:r>
              <a:rPr lang="en-US" altLang="ja-JP" sz="1400" dirty="0" err="1"/>
              <a:t>Grzadkowski</a:t>
            </a:r>
            <a:r>
              <a:rPr lang="en-US" altLang="ja-JP" sz="1400" dirty="0"/>
              <a:t>, M. </a:t>
            </a:r>
            <a:r>
              <a:rPr lang="en-US" altLang="ja-JP" sz="1400" dirty="0" err="1"/>
              <a:t>Iglicki</a:t>
            </a:r>
            <a:r>
              <a:rPr lang="en-US" altLang="ja-JP" sz="1400" dirty="0"/>
              <a:t>, S. </a:t>
            </a:r>
            <a:r>
              <a:rPr lang="en-US" altLang="ja-JP" sz="1400" dirty="0" err="1"/>
              <a:t>Mrówczyński</a:t>
            </a:r>
            <a:r>
              <a:rPr lang="en-US" altLang="ja-JP" sz="1400" dirty="0"/>
              <a:t>, NPB 984 (2022) 115967 ….</a:t>
            </a:r>
            <a:endParaRPr lang="ja-JP" altLang="en-US" sz="1400" dirty="0"/>
          </a:p>
        </p:txBody>
      </p:sp>
      <p:sp>
        <p:nvSpPr>
          <p:cNvPr id="24" name="テキスト ボックス 23">
            <a:extLst>
              <a:ext uri="{FF2B5EF4-FFF2-40B4-BE49-F238E27FC236}">
                <a16:creationId xmlns:a16="http://schemas.microsoft.com/office/drawing/2014/main" id="{AA155179-ED9A-B0D1-6AAA-43E14B6061FD}"/>
              </a:ext>
            </a:extLst>
          </p:cNvPr>
          <p:cNvSpPr txBox="1"/>
          <p:nvPr/>
        </p:nvSpPr>
        <p:spPr>
          <a:xfrm>
            <a:off x="6805760" y="1820891"/>
            <a:ext cx="4548040" cy="646331"/>
          </a:xfrm>
          <a:prstGeom prst="rect">
            <a:avLst/>
          </a:prstGeom>
          <a:noFill/>
        </p:spPr>
        <p:txBody>
          <a:bodyPr wrap="none" rtlCol="0">
            <a:spAutoFit/>
          </a:bodyPr>
          <a:lstStyle/>
          <a:p>
            <a:r>
              <a:rPr kumimoji="1" lang="en-US" altLang="ja-JP" b="1" dirty="0"/>
              <a:t>It indeed regulate the propagator.</a:t>
            </a:r>
          </a:p>
          <a:p>
            <a:r>
              <a:rPr lang="en-US" altLang="ja-JP" b="1" dirty="0">
                <a:solidFill>
                  <a:schemeClr val="accent1"/>
                </a:solidFill>
              </a:rPr>
              <a:t>But f</a:t>
            </a:r>
            <a:r>
              <a:rPr kumimoji="1" lang="en-US" altLang="ja-JP" b="1" dirty="0">
                <a:solidFill>
                  <a:schemeClr val="accent1"/>
                </a:solidFill>
              </a:rPr>
              <a:t>or neutrino in low temperature ??</a:t>
            </a:r>
            <a:endParaRPr kumimoji="1" lang="ja-JP" altLang="en-US" b="1" dirty="0">
              <a:solidFill>
                <a:schemeClr val="accent1"/>
              </a:solidFill>
            </a:endParaRPr>
          </a:p>
        </p:txBody>
      </p:sp>
      <p:sp>
        <p:nvSpPr>
          <p:cNvPr id="25" name="テキスト ボックス 24">
            <a:extLst>
              <a:ext uri="{FF2B5EF4-FFF2-40B4-BE49-F238E27FC236}">
                <a16:creationId xmlns:a16="http://schemas.microsoft.com/office/drawing/2014/main" id="{7E73A46E-FD42-5F22-621C-87C1447598E4}"/>
              </a:ext>
            </a:extLst>
          </p:cNvPr>
          <p:cNvSpPr txBox="1"/>
          <p:nvPr/>
        </p:nvSpPr>
        <p:spPr>
          <a:xfrm>
            <a:off x="6317393" y="2397937"/>
            <a:ext cx="5524774" cy="830997"/>
          </a:xfrm>
          <a:prstGeom prst="rect">
            <a:avLst/>
          </a:prstGeom>
          <a:noFill/>
        </p:spPr>
        <p:txBody>
          <a:bodyPr wrap="square" rtlCol="0">
            <a:spAutoFit/>
          </a:bodyPr>
          <a:lstStyle/>
          <a:p>
            <a:r>
              <a:rPr lang="en-US" altLang="ja-JP" sz="2400" b="1" dirty="0"/>
              <a:t>2</a:t>
            </a:r>
            <a:r>
              <a:rPr kumimoji="1" lang="en-US" altLang="ja-JP" sz="2400" b="1" dirty="0"/>
              <a:t>.Complex momentum from unstable initial particle</a:t>
            </a:r>
            <a:endParaRPr kumimoji="1" lang="ja-JP" altLang="en-US" sz="2400" b="1" dirty="0"/>
          </a:p>
        </p:txBody>
      </p:sp>
      <p:sp>
        <p:nvSpPr>
          <p:cNvPr id="27" name="テキスト ボックス 26">
            <a:extLst>
              <a:ext uri="{FF2B5EF4-FFF2-40B4-BE49-F238E27FC236}">
                <a16:creationId xmlns:a16="http://schemas.microsoft.com/office/drawing/2014/main" id="{3F9EBA14-9F66-C8DA-96F4-9FFCCC3564B1}"/>
              </a:ext>
            </a:extLst>
          </p:cNvPr>
          <p:cNvSpPr txBox="1"/>
          <p:nvPr/>
        </p:nvSpPr>
        <p:spPr>
          <a:xfrm>
            <a:off x="6322669" y="3174471"/>
            <a:ext cx="7076660" cy="307777"/>
          </a:xfrm>
          <a:prstGeom prst="rect">
            <a:avLst/>
          </a:prstGeom>
          <a:noFill/>
        </p:spPr>
        <p:txBody>
          <a:bodyPr wrap="square">
            <a:spAutoFit/>
          </a:bodyPr>
          <a:lstStyle/>
          <a:p>
            <a:r>
              <a:rPr lang="en-US" altLang="ja-JP" sz="1400" dirty="0"/>
              <a:t>I. F. </a:t>
            </a:r>
            <a:r>
              <a:rPr lang="en-US" altLang="ja-JP" sz="1400" dirty="0" err="1"/>
              <a:t>Ginzburg,Nucl</a:t>
            </a:r>
            <a:r>
              <a:rPr lang="en-US" altLang="ja-JP" sz="1400" dirty="0"/>
              <a:t>. Phys. B Proc. Suppl., 51:85–89, 1996.</a:t>
            </a:r>
            <a:endParaRPr lang="ja-JP" altLang="en-US" sz="1400" dirty="0"/>
          </a:p>
        </p:txBody>
      </p:sp>
      <p:sp>
        <p:nvSpPr>
          <p:cNvPr id="28" name="テキスト ボックス 27">
            <a:extLst>
              <a:ext uri="{FF2B5EF4-FFF2-40B4-BE49-F238E27FC236}">
                <a16:creationId xmlns:a16="http://schemas.microsoft.com/office/drawing/2014/main" id="{B7768C7E-512F-E5A2-FA1B-5DC9978B015D}"/>
              </a:ext>
            </a:extLst>
          </p:cNvPr>
          <p:cNvSpPr txBox="1"/>
          <p:nvPr/>
        </p:nvSpPr>
        <p:spPr>
          <a:xfrm>
            <a:off x="6918404" y="3504164"/>
            <a:ext cx="4815742" cy="923330"/>
          </a:xfrm>
          <a:prstGeom prst="rect">
            <a:avLst/>
          </a:prstGeom>
          <a:noFill/>
        </p:spPr>
        <p:txBody>
          <a:bodyPr wrap="none" rtlCol="0">
            <a:spAutoFit/>
          </a:bodyPr>
          <a:lstStyle/>
          <a:p>
            <a:r>
              <a:rPr kumimoji="1" lang="en-US" altLang="ja-JP" b="1" dirty="0"/>
              <a:t>Imaginary part can regulate</a:t>
            </a:r>
          </a:p>
          <a:p>
            <a:r>
              <a:rPr lang="en-US" altLang="ja-JP" b="1" dirty="0">
                <a:solidFill>
                  <a:schemeClr val="accent1"/>
                </a:solidFill>
              </a:rPr>
              <a:t>But how to get momentum conservation?</a:t>
            </a:r>
          </a:p>
          <a:p>
            <a:r>
              <a:rPr kumimoji="1" lang="en-US" altLang="ja-JP" b="1" dirty="0">
                <a:solidFill>
                  <a:schemeClr val="accent1"/>
                </a:solidFill>
              </a:rPr>
              <a:t>                                            only for real p</a:t>
            </a:r>
            <a:endParaRPr kumimoji="1" lang="ja-JP" altLang="en-US" b="1" dirty="0">
              <a:solidFill>
                <a:schemeClr val="accent1"/>
              </a:solidFill>
            </a:endParaRPr>
          </a:p>
        </p:txBody>
      </p:sp>
      <p:pic>
        <p:nvPicPr>
          <p:cNvPr id="2050" name="Picture 2" descr="$\int \exp{(ipx)}\ dx=2\pi\delta (p)$ ">
            <a:extLst>
              <a:ext uri="{FF2B5EF4-FFF2-40B4-BE49-F238E27FC236}">
                <a16:creationId xmlns:a16="http://schemas.microsoft.com/office/drawing/2014/main" id="{2BB3921B-049A-8D9A-3AE4-16EF35B5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404" y="4172411"/>
            <a:ext cx="2820000" cy="306667"/>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id="{35CD9258-F11C-A6EB-6092-6DC9C822CE28}"/>
              </a:ext>
            </a:extLst>
          </p:cNvPr>
          <p:cNvSpPr txBox="1"/>
          <p:nvPr/>
        </p:nvSpPr>
        <p:spPr>
          <a:xfrm>
            <a:off x="6317393" y="4625807"/>
            <a:ext cx="5524774" cy="1200329"/>
          </a:xfrm>
          <a:prstGeom prst="rect">
            <a:avLst/>
          </a:prstGeom>
          <a:noFill/>
        </p:spPr>
        <p:txBody>
          <a:bodyPr wrap="square" rtlCol="0">
            <a:spAutoFit/>
          </a:bodyPr>
          <a:lstStyle/>
          <a:p>
            <a:r>
              <a:rPr kumimoji="1" lang="en-US" altLang="ja-JP" sz="2400" b="1" dirty="0"/>
              <a:t>3.Just to ignore </a:t>
            </a:r>
          </a:p>
          <a:p>
            <a:r>
              <a:rPr kumimoji="1" lang="en-US" altLang="ja-JP" sz="2400" b="1" dirty="0"/>
              <a:t>as </a:t>
            </a:r>
            <a:r>
              <a:rPr lang="en-US" altLang="ja-JP" sz="2400" b="1" dirty="0"/>
              <a:t>it(divergent part)</a:t>
            </a:r>
            <a:r>
              <a:rPr kumimoji="1" lang="en-US" altLang="ja-JP" sz="2400" b="1" dirty="0"/>
              <a:t> is included</a:t>
            </a:r>
          </a:p>
          <a:p>
            <a:r>
              <a:rPr lang="en-US" altLang="ja-JP" sz="2400" b="1" dirty="0"/>
              <a:t>in inverse decay</a:t>
            </a:r>
            <a:endParaRPr kumimoji="1" lang="ja-JP" altLang="en-US" sz="2400" b="1" dirty="0"/>
          </a:p>
        </p:txBody>
      </p:sp>
      <p:sp>
        <p:nvSpPr>
          <p:cNvPr id="31" name="テキスト ボックス 30">
            <a:extLst>
              <a:ext uri="{FF2B5EF4-FFF2-40B4-BE49-F238E27FC236}">
                <a16:creationId xmlns:a16="http://schemas.microsoft.com/office/drawing/2014/main" id="{65C5D845-F12F-EF63-8CA4-79B2B6382632}"/>
              </a:ext>
            </a:extLst>
          </p:cNvPr>
          <p:cNvSpPr txBox="1"/>
          <p:nvPr/>
        </p:nvSpPr>
        <p:spPr>
          <a:xfrm>
            <a:off x="6073344" y="5782866"/>
            <a:ext cx="7072744" cy="307777"/>
          </a:xfrm>
          <a:prstGeom prst="rect">
            <a:avLst/>
          </a:prstGeom>
          <a:noFill/>
        </p:spPr>
        <p:txBody>
          <a:bodyPr wrap="square">
            <a:spAutoFit/>
          </a:bodyPr>
          <a:lstStyle/>
          <a:p>
            <a:r>
              <a:rPr lang="en-US" altLang="ja-JP" sz="1400" dirty="0"/>
              <a:t>M. Escudero, Dan Hooper, G. </a:t>
            </a:r>
            <a:r>
              <a:rPr lang="en-US" altLang="ja-JP" sz="1400" dirty="0" err="1"/>
              <a:t>Krnjaic</a:t>
            </a:r>
            <a:r>
              <a:rPr lang="en-US" altLang="ja-JP" sz="1400" dirty="0"/>
              <a:t>, M. Pierre. JHEP, 03:071, 2019</a:t>
            </a:r>
            <a:endParaRPr lang="ja-JP" altLang="en-US" sz="1400" dirty="0"/>
          </a:p>
        </p:txBody>
      </p:sp>
      <p:sp>
        <p:nvSpPr>
          <p:cNvPr id="32" name="テキスト ボックス 31">
            <a:extLst>
              <a:ext uri="{FF2B5EF4-FFF2-40B4-BE49-F238E27FC236}">
                <a16:creationId xmlns:a16="http://schemas.microsoft.com/office/drawing/2014/main" id="{C3EFBD4C-8F32-676A-81C7-2462CB4110D0}"/>
              </a:ext>
            </a:extLst>
          </p:cNvPr>
          <p:cNvSpPr txBox="1"/>
          <p:nvPr/>
        </p:nvSpPr>
        <p:spPr>
          <a:xfrm>
            <a:off x="2751716" y="6173311"/>
            <a:ext cx="6858000" cy="523220"/>
          </a:xfrm>
          <a:prstGeom prst="rect">
            <a:avLst/>
          </a:prstGeom>
          <a:noFill/>
        </p:spPr>
        <p:txBody>
          <a:bodyPr wrap="square" rtlCol="0">
            <a:spAutoFit/>
          </a:bodyPr>
          <a:lstStyle/>
          <a:p>
            <a:r>
              <a:rPr kumimoji="1" lang="en-US" altLang="ja-JP" sz="2800" b="1" dirty="0">
                <a:solidFill>
                  <a:srgbClr val="FF0000"/>
                </a:solidFill>
              </a:rPr>
              <a:t>4. Our approach … stay tuned !!!</a:t>
            </a:r>
            <a:endParaRPr kumimoji="1" lang="ja-JP" altLang="en-US" sz="2800" b="1" dirty="0">
              <a:solidFill>
                <a:srgbClr val="FF0000"/>
              </a:solidFill>
            </a:endParaRPr>
          </a:p>
        </p:txBody>
      </p:sp>
    </p:spTree>
    <p:extLst>
      <p:ext uri="{BB962C8B-B14F-4D97-AF65-F5344CB8AC3E}">
        <p14:creationId xmlns:p14="http://schemas.microsoft.com/office/powerpoint/2010/main" val="20691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 name="タイトル 1"/>
          <p:cNvSpPr>
            <a:spLocks noGrp="1"/>
          </p:cNvSpPr>
          <p:nvPr>
            <p:ph type="title"/>
          </p:nvPr>
        </p:nvSpPr>
        <p:spPr>
          <a:xfrm>
            <a:off x="336368" y="500062"/>
            <a:ext cx="11519263" cy="1325563"/>
          </a:xfrm>
        </p:spPr>
        <p:txBody>
          <a:bodyPr/>
          <a:lstStyle/>
          <a:p>
            <a:r>
              <a:rPr lang="en-US" altLang="ja-JP" dirty="0"/>
              <a:t>2</a:t>
            </a:r>
            <a:r>
              <a:rPr kumimoji="1" lang="en-US" altLang="ja-JP" dirty="0"/>
              <a:t>.Our Motivation</a:t>
            </a:r>
            <a:endParaRPr kumimoji="1" lang="ja-JP" altLang="en-US" dirty="0"/>
          </a:p>
        </p:txBody>
      </p:sp>
      <p:sp>
        <p:nvSpPr>
          <p:cNvPr id="1902" name="コンテンツ プレースホルダー 2"/>
          <p:cNvSpPr>
            <a:spLocks noGrp="1"/>
          </p:cNvSpPr>
          <p:nvPr>
            <p:ph idx="1"/>
          </p:nvPr>
        </p:nvSpPr>
        <p:spPr/>
        <p:txBody>
          <a:bodyPr>
            <a:normAutofit/>
          </a:bodyPr>
          <a:lstStyle/>
          <a:p>
            <a:r>
              <a:rPr lang="en-US" altLang="ja-JP" dirty="0">
                <a:solidFill>
                  <a:prstClr val="black"/>
                </a:solidFill>
                <a:latin typeface="游ゴシック"/>
                <a:ea typeface="游ゴシック" panose="020B0400000000000000" pitchFamily="50" charset="-128"/>
              </a:rPr>
              <a:t>We have examined </a:t>
            </a:r>
            <a:r>
              <a:rPr lang="en-US" altLang="ja-JP" b="1" dirty="0" err="1">
                <a:solidFill>
                  <a:srgbClr val="FF0000"/>
                </a:solidFill>
                <a:latin typeface="游ゴシック"/>
                <a:ea typeface="游ゴシック" panose="020B0400000000000000" pitchFamily="50" charset="-128"/>
              </a:rPr>
              <a:t>Lμ</a:t>
            </a:r>
            <a:r>
              <a:rPr lang="ja-JP" altLang="en-US" b="1" dirty="0">
                <a:solidFill>
                  <a:srgbClr val="FF0000"/>
                </a:solidFill>
                <a:latin typeface="游ゴシック"/>
                <a:ea typeface="游ゴシック" panose="020B0400000000000000" pitchFamily="50" charset="-128"/>
              </a:rPr>
              <a:t>ー</a:t>
            </a:r>
            <a:r>
              <a:rPr lang="en-US" altLang="ja-JP" b="1" dirty="0" err="1">
                <a:solidFill>
                  <a:srgbClr val="FF0000"/>
                </a:solidFill>
                <a:latin typeface="游ゴシック"/>
                <a:ea typeface="游ゴシック" panose="020B0400000000000000" pitchFamily="50" charset="-128"/>
              </a:rPr>
              <a:t>LτModel</a:t>
            </a:r>
            <a:r>
              <a:rPr lang="en-US" altLang="ja-JP" b="1" dirty="0">
                <a:solidFill>
                  <a:srgbClr val="FF0000"/>
                </a:solidFill>
                <a:latin typeface="游ゴシック"/>
                <a:ea typeface="游ゴシック" panose="020B0400000000000000" pitchFamily="50" charset="-128"/>
              </a:rPr>
              <a:t> </a:t>
            </a:r>
            <a:r>
              <a:rPr lang="en-US" altLang="ja-JP" dirty="0">
                <a:solidFill>
                  <a:prstClr val="black"/>
                </a:solidFill>
                <a:latin typeface="游ゴシック"/>
                <a:ea typeface="游ゴシック" panose="020B0400000000000000" pitchFamily="50" charset="-128"/>
              </a:rPr>
              <a:t>in the context of</a:t>
            </a:r>
          </a:p>
          <a:p>
            <a:pPr marL="0" indent="0">
              <a:buNone/>
            </a:pPr>
            <a:r>
              <a:rPr kumimoji="1" lang="en-US" altLang="ja-JP" sz="2400" dirty="0">
                <a:solidFill>
                  <a:prstClr val="black"/>
                </a:solidFill>
                <a:latin typeface="游ゴシック"/>
                <a:ea typeface="游ゴシック" panose="020B0400000000000000" pitchFamily="50" charset="-128"/>
              </a:rPr>
              <a:t>   </a:t>
            </a:r>
            <a:r>
              <a:rPr kumimoji="1" lang="ja-JP" altLang="en-US" sz="2400" dirty="0">
                <a:solidFill>
                  <a:prstClr val="black"/>
                </a:solidFill>
                <a:latin typeface="游ゴシック"/>
                <a:ea typeface="游ゴシック" panose="020B0400000000000000" pitchFamily="50" charset="-128"/>
              </a:rPr>
              <a:t>☆ </a:t>
            </a:r>
            <a:r>
              <a:rPr kumimoji="1" lang="en-US" altLang="ja-JP" b="1" dirty="0" err="1">
                <a:solidFill>
                  <a:srgbClr val="FF0000"/>
                </a:solidFill>
                <a:latin typeface="游ゴシック"/>
                <a:ea typeface="游ゴシック" panose="020B0400000000000000" pitchFamily="50" charset="-128"/>
              </a:rPr>
              <a:t>IceCube</a:t>
            </a:r>
            <a:r>
              <a:rPr kumimoji="1" lang="en-US" altLang="ja-JP" b="1" dirty="0">
                <a:solidFill>
                  <a:srgbClr val="FF0000"/>
                </a:solidFill>
                <a:latin typeface="游ゴシック"/>
                <a:ea typeface="游ゴシック" panose="020B0400000000000000" pitchFamily="50" charset="-128"/>
              </a:rPr>
              <a:t> Gap </a:t>
            </a:r>
            <a:r>
              <a:rPr kumimoji="1" lang="ja-JP" altLang="en-US" sz="2400" dirty="0">
                <a:solidFill>
                  <a:prstClr val="black"/>
                </a:solidFill>
                <a:latin typeface="游ゴシック"/>
                <a:ea typeface="游ゴシック" panose="020B0400000000000000" pitchFamily="50" charset="-128"/>
              </a:rPr>
              <a:t>～ </a:t>
            </a:r>
            <a:r>
              <a:rPr kumimoji="1" lang="en-US" altLang="ja-JP" sz="2400" dirty="0">
                <a:solidFill>
                  <a:prstClr val="black"/>
                </a:solidFill>
                <a:latin typeface="游ゴシック"/>
                <a:ea typeface="游ゴシック" panose="020B0400000000000000" pitchFamily="50" charset="-128"/>
              </a:rPr>
              <a:t>example of s channel singularity = resonance</a:t>
            </a:r>
          </a:p>
          <a:p>
            <a:pPr marL="0" indent="0">
              <a:buNone/>
            </a:pPr>
            <a:r>
              <a:rPr lang="en-US" altLang="ja-JP" sz="2400" dirty="0">
                <a:solidFill>
                  <a:prstClr val="black"/>
                </a:solidFill>
                <a:latin typeface="游ゴシック"/>
                <a:ea typeface="游ゴシック" panose="020B0400000000000000" pitchFamily="50" charset="-128"/>
              </a:rPr>
              <a:t>                                 Key gradient to explain the gap</a:t>
            </a:r>
          </a:p>
          <a:p>
            <a:pPr marL="0" indent="0">
              <a:buNone/>
            </a:pPr>
            <a:r>
              <a:rPr lang="en-US" altLang="ja-JP" sz="2400" dirty="0">
                <a:solidFill>
                  <a:prstClr val="black"/>
                </a:solidFill>
                <a:latin typeface="游ゴシック"/>
                <a:ea typeface="游ゴシック" panose="020B0400000000000000" pitchFamily="50" charset="-128"/>
              </a:rPr>
              <a:t>              </a:t>
            </a:r>
            <a:r>
              <a:rPr lang="en-US" altLang="ja-JP" sz="1600" dirty="0" err="1">
                <a:solidFill>
                  <a:prstClr val="black"/>
                </a:solidFill>
                <a:latin typeface="游ゴシック"/>
                <a:ea typeface="游ゴシック" panose="020B0400000000000000" pitchFamily="50" charset="-128"/>
              </a:rPr>
              <a:t>Phys.Rev.D</a:t>
            </a:r>
            <a:r>
              <a:rPr lang="en-US" altLang="ja-JP" sz="1600" dirty="0">
                <a:solidFill>
                  <a:prstClr val="black"/>
                </a:solidFill>
                <a:latin typeface="游ゴシック"/>
                <a:ea typeface="游ゴシック" panose="020B0400000000000000" pitchFamily="50" charset="-128"/>
              </a:rPr>
              <a:t> 91 (2015) 3, 037301 , </a:t>
            </a:r>
            <a:r>
              <a:rPr lang="en-US" altLang="ja-JP" sz="1600" dirty="0" err="1">
                <a:solidFill>
                  <a:prstClr val="black"/>
                </a:solidFill>
                <a:latin typeface="游ゴシック"/>
                <a:ea typeface="游ゴシック" panose="020B0400000000000000" pitchFamily="50" charset="-128"/>
              </a:rPr>
              <a:t>Phys.Rev.D</a:t>
            </a:r>
            <a:r>
              <a:rPr lang="en-US" altLang="ja-JP" sz="1600" dirty="0">
                <a:solidFill>
                  <a:prstClr val="black"/>
                </a:solidFill>
                <a:latin typeface="游ゴシック"/>
                <a:ea typeface="游ゴシック" panose="020B0400000000000000" pitchFamily="50" charset="-128"/>
              </a:rPr>
              <a:t> 93 (2016) 1, 013014 </a:t>
            </a:r>
            <a:endParaRPr kumimoji="1" lang="en-US" altLang="ja-JP" sz="2400" dirty="0">
              <a:solidFill>
                <a:prstClr val="black"/>
              </a:solidFill>
              <a:latin typeface="游ゴシック"/>
              <a:ea typeface="游ゴシック" panose="020B0400000000000000" pitchFamily="50" charset="-128"/>
            </a:endParaRPr>
          </a:p>
          <a:p>
            <a:pPr marL="0" indent="0">
              <a:buNone/>
            </a:pPr>
            <a:r>
              <a:rPr lang="en-US" altLang="ja-JP" sz="2400" dirty="0">
                <a:solidFill>
                  <a:prstClr val="black"/>
                </a:solidFill>
                <a:latin typeface="游ゴシック"/>
                <a:ea typeface="游ゴシック" panose="020B0400000000000000" pitchFamily="50" charset="-128"/>
              </a:rPr>
              <a:t>   </a:t>
            </a:r>
            <a:r>
              <a:rPr lang="ja-JP" altLang="en-US" sz="2400" dirty="0">
                <a:solidFill>
                  <a:prstClr val="black"/>
                </a:solidFill>
                <a:latin typeface="游ゴシック"/>
                <a:ea typeface="游ゴシック" panose="020B0400000000000000" pitchFamily="50" charset="-128"/>
              </a:rPr>
              <a:t>☆ </a:t>
            </a:r>
            <a:r>
              <a:rPr lang="en-US" altLang="ja-JP" b="1" dirty="0">
                <a:solidFill>
                  <a:srgbClr val="FF0000"/>
                </a:solidFill>
                <a:latin typeface="游ゴシック"/>
                <a:ea typeface="游ゴシック" panose="020B0400000000000000" pitchFamily="50" charset="-128"/>
              </a:rPr>
              <a:t>Hubble tension </a:t>
            </a:r>
            <a:r>
              <a:rPr lang="ja-JP" altLang="en-US" sz="2400" dirty="0">
                <a:solidFill>
                  <a:prstClr val="black"/>
                </a:solidFill>
                <a:latin typeface="游ゴシック"/>
                <a:ea typeface="游ゴシック" panose="020B0400000000000000" pitchFamily="50" charset="-128"/>
              </a:rPr>
              <a:t>～ </a:t>
            </a:r>
            <a:r>
              <a:rPr lang="en-US" altLang="ja-JP" sz="2400" dirty="0">
                <a:solidFill>
                  <a:prstClr val="black"/>
                </a:solidFill>
                <a:latin typeface="游ゴシック"/>
                <a:ea typeface="游ゴシック" panose="020B0400000000000000" pitchFamily="50" charset="-128"/>
              </a:rPr>
              <a:t>example of t channel singularity</a:t>
            </a:r>
          </a:p>
          <a:p>
            <a:pPr marL="0" indent="0">
              <a:buNone/>
            </a:pPr>
            <a:r>
              <a:rPr kumimoji="1" lang="en-US" altLang="ja-JP" sz="2400" dirty="0">
                <a:solidFill>
                  <a:prstClr val="black"/>
                </a:solidFill>
                <a:latin typeface="游ゴシック"/>
                <a:ea typeface="游ゴシック" panose="020B0400000000000000" pitchFamily="50" charset="-128"/>
              </a:rPr>
              <a:t>                                 though subdominant</a:t>
            </a:r>
            <a:r>
              <a:rPr lang="en-US" altLang="ja-JP" sz="2400" dirty="0">
                <a:solidFill>
                  <a:prstClr val="black"/>
                </a:solidFill>
                <a:latin typeface="游ゴシック"/>
                <a:ea typeface="游ゴシック" panose="020B0400000000000000" pitchFamily="50" charset="-128"/>
              </a:rPr>
              <a:t>, motivation to the today’s topic</a:t>
            </a:r>
            <a:endParaRPr kumimoji="1" lang="en-US" altLang="ja-JP" sz="2400" dirty="0"/>
          </a:p>
          <a:p>
            <a:pPr marL="0" indent="0">
              <a:buNone/>
            </a:pPr>
            <a:r>
              <a:rPr lang="en-US" altLang="ja-JP" dirty="0"/>
              <a:t>             </a:t>
            </a:r>
            <a:r>
              <a:rPr kumimoji="1" lang="en-US" altLang="ja-JP" sz="1600" dirty="0"/>
              <a:t>PTEP 2021 (2021) 10, 103, </a:t>
            </a:r>
            <a:r>
              <a:rPr kumimoji="1" lang="pt-BR" altLang="ja-JP" sz="1600" b="1" dirty="0"/>
              <a:t>PTEP 2024 (2024) 7, 073E01</a:t>
            </a:r>
            <a:endParaRPr kumimoji="1" lang="ja-JP" altLang="en-US" sz="1600" b="1" dirty="0"/>
          </a:p>
        </p:txBody>
      </p:sp>
    </p:spTree>
    <p:extLst>
      <p:ext uri="{BB962C8B-B14F-4D97-AF65-F5344CB8AC3E}">
        <p14:creationId xmlns:p14="http://schemas.microsoft.com/office/powerpoint/2010/main" val="316187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84" name="タイトル 1">
                <a:extLst>
                  <a:ext uri="{FF2B5EF4-FFF2-40B4-BE49-F238E27FC236}">
                    <a16:creationId xmlns:a16="http://schemas.microsoft.com/office/drawing/2014/main" id="{24EC97B0-B2B5-EE38-8472-2F60294C82C8}"/>
                  </a:ext>
                </a:extLst>
              </p:cNvPr>
              <p:cNvSpPr>
                <a:spLocks noGrp="1"/>
              </p:cNvSpPr>
              <p:nvPr>
                <p:ph type="title"/>
              </p:nvPr>
            </p:nvSpPr>
            <p:spPr>
              <a:xfrm>
                <a:off x="838200" y="365125"/>
                <a:ext cx="7177644" cy="644277"/>
              </a:xfrm>
            </p:spPr>
            <p:txBody>
              <a:bodyPr>
                <a:noAutofit/>
              </a:bodyPr>
              <a:lstStyle/>
              <a:p>
                <a:r>
                  <a:rPr lang="en-US" altLang="ja-JP" sz="3600" b="1" dirty="0"/>
                  <a:t>Renormalizable </a:t>
                </a:r>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i="1" smtClean="0">
                            <a:latin typeface="Cambria Math" panose="02040503050406030204" pitchFamily="18" charset="0"/>
                          </a:rPr>
                          <m:t>𝑳</m:t>
                        </m:r>
                      </m:e>
                      <m:sub>
                        <m:r>
                          <a:rPr lang="en-US" altLang="ja-JP" sz="3600" b="1" i="1" smtClean="0">
                            <a:latin typeface="Cambria Math" panose="02040503050406030204" pitchFamily="18" charset="0"/>
                          </a:rPr>
                          <m:t>𝝁</m:t>
                        </m:r>
                      </m:sub>
                    </m:sSub>
                    <m:r>
                      <a:rPr lang="en-US" altLang="ja-JP" sz="3600" b="1" i="1" smtClean="0">
                        <a:latin typeface="Cambria Math" panose="02040503050406030204" pitchFamily="18" charset="0"/>
                      </a:rPr>
                      <m:t>−</m:t>
                    </m:r>
                    <m:sSub>
                      <m:sSubPr>
                        <m:ctrlPr>
                          <a:rPr lang="en-US" altLang="ja-JP" sz="3600" b="1" i="1" smtClean="0">
                            <a:latin typeface="Cambria Math" panose="02040503050406030204" pitchFamily="18" charset="0"/>
                          </a:rPr>
                        </m:ctrlPr>
                      </m:sSubPr>
                      <m:e>
                        <m:r>
                          <a:rPr lang="en-US" altLang="ja-JP" sz="3600" b="1" i="1" smtClean="0">
                            <a:latin typeface="Cambria Math" panose="02040503050406030204" pitchFamily="18" charset="0"/>
                          </a:rPr>
                          <m:t>𝑳</m:t>
                        </m:r>
                      </m:e>
                      <m:sub>
                        <m:r>
                          <a:rPr lang="en-US" altLang="ja-JP" sz="3600" b="1" i="1" smtClean="0">
                            <a:latin typeface="Cambria Math" panose="02040503050406030204" pitchFamily="18" charset="0"/>
                          </a:rPr>
                          <m:t>𝝉</m:t>
                        </m:r>
                      </m:sub>
                    </m:sSub>
                  </m:oMath>
                </a14:m>
                <a:r>
                  <a:rPr lang="en-US" altLang="ja-JP" sz="3600" b="1" dirty="0"/>
                  <a:t> model</a:t>
                </a:r>
                <a:endParaRPr lang="ja-JP" altLang="en-US" sz="3600" b="1" dirty="0"/>
              </a:p>
            </p:txBody>
          </p:sp>
        </mc:Choice>
        <mc:Fallback xmlns="">
          <p:sp>
            <p:nvSpPr>
              <p:cNvPr id="1884" name="タイトル 1"/>
              <p:cNvSpPr>
                <a:spLocks noGrp="1" noRot="1" noChangeAspect="1" noMove="1" noResize="1" noEditPoints="1" noAdjustHandles="1" noChangeArrowheads="1" noChangeShapeType="1" noTextEdit="1"/>
              </p:cNvSpPr>
              <p:nvPr>
                <p:ph type="title"/>
              </p:nvPr>
            </p:nvSpPr>
            <p:spPr>
              <a:xfrm>
                <a:off x="838200" y="365125"/>
                <a:ext cx="7177644" cy="644277"/>
              </a:xfrm>
              <a:blipFill>
                <a:blip r:embed="rId3"/>
                <a:stretch>
                  <a:fillRect l="-2634" t="-18868"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85" name="テキスト ボックス 8">
                <a:extLst>
                  <a:ext uri="{FF2B5EF4-FFF2-40B4-BE49-F238E27FC236}">
                    <a16:creationId xmlns:a16="http://schemas.microsoft.com/office/drawing/2014/main" id="{8DA69CBB-384C-47A5-0860-8D4660D2B827}"/>
                  </a:ext>
                </a:extLst>
              </p:cNvPr>
              <p:cNvSpPr txBox="1"/>
              <p:nvPr/>
            </p:nvSpPr>
            <p:spPr>
              <a:xfrm>
                <a:off x="838199" y="4652820"/>
                <a:ext cx="3829190" cy="1221488"/>
              </a:xfrm>
              <a:prstGeom prst="rect">
                <a:avLst/>
              </a:prstGeom>
              <a:noFill/>
              <a:ln w="28575">
                <a:noFill/>
              </a:ln>
            </p:spPr>
            <p:txBody>
              <a:bodyPr wrap="none" rtlCol="0">
                <a:spAutoFit/>
              </a:bodyPr>
              <a:lstStyle/>
              <a:p>
                <a:pPr marL="342900" indent="-342900">
                  <a:lnSpc>
                    <a:spcPct val="150000"/>
                  </a:lnSpc>
                  <a:buFont typeface="Arial" panose="020B0604020202020204" pitchFamily="34" charset="0"/>
                  <a:buChar char="•"/>
                </a:pPr>
                <a14:m>
                  <m:oMath xmlns:m="http://schemas.openxmlformats.org/officeDocument/2006/math">
                    <m:r>
                      <a:rPr kumimoji="1" lang="en-US" altLang="ja-JP" sz="2400" b="1" i="1" smtClean="0">
                        <a:latin typeface="Cambria Math" panose="02040503050406030204" pitchFamily="18" charset="0"/>
                      </a:rPr>
                      <m:t>𝝓</m:t>
                    </m:r>
                  </m:oMath>
                </a14:m>
                <a:r>
                  <a:rPr kumimoji="1" lang="en-US" altLang="ja-JP" sz="2400" b="1" dirty="0"/>
                  <a:t> </a:t>
                </a:r>
                <a:endParaRPr lang="en-US" altLang="ja-JP" sz="2400" b="1" dirty="0"/>
              </a:p>
              <a:p>
                <a:pPr>
                  <a:lnSpc>
                    <a:spcPct val="150000"/>
                  </a:lnSpc>
                </a:pPr>
                <a14:m>
                  <m:oMath xmlns:m="http://schemas.openxmlformats.org/officeDocument/2006/math">
                    <m:sSub>
                      <m:sSubPr>
                        <m:ctrlPr>
                          <a:rPr kumimoji="1" lang="en-US" altLang="ja-JP" sz="2400" i="1" smtClean="0">
                            <a:solidFill>
                              <a:srgbClr val="FF0000"/>
                            </a:solidFill>
                            <a:latin typeface="Cambria Math" panose="02040503050406030204" pitchFamily="18" charset="0"/>
                            <a:ea typeface="Cambria Math" panose="02040503050406030204" pitchFamily="18" charset="0"/>
                          </a:rPr>
                        </m:ctrlPr>
                      </m:sSubPr>
                      <m:e>
                        <m:r>
                          <a:rPr kumimoji="1" lang="en-US" altLang="ja-JP" sz="2400" b="0" i="1" smtClean="0">
                            <a:solidFill>
                              <a:srgbClr val="FF0000"/>
                            </a:solidFill>
                            <a:latin typeface="Cambria Math" panose="02040503050406030204" pitchFamily="18" charset="0"/>
                            <a:ea typeface="Cambria Math" panose="02040503050406030204" pitchFamily="18" charset="0"/>
                          </a:rPr>
                          <m:t>ℒ</m:t>
                        </m:r>
                      </m:e>
                      <m:sub>
                        <m:r>
                          <a:rPr kumimoji="1" lang="en-US" altLang="ja-JP" sz="2400" b="0" i="1" smtClean="0">
                            <a:solidFill>
                              <a:srgbClr val="FF0000"/>
                            </a:solidFill>
                            <a:latin typeface="Cambria Math" panose="02040503050406030204" pitchFamily="18" charset="0"/>
                            <a:ea typeface="Cambria Math" panose="02040503050406030204" pitchFamily="18" charset="0"/>
                          </a:rPr>
                          <m:t>𝜙</m:t>
                        </m:r>
                      </m:sub>
                    </m:sSub>
                    <m:r>
                      <a:rPr kumimoji="1" lang="en-US" altLang="ja-JP" sz="2400" b="0" i="1" smtClean="0">
                        <a:solidFill>
                          <a:srgbClr val="FF0000"/>
                        </a:solidFill>
                        <a:latin typeface="Cambria Math" panose="02040503050406030204" pitchFamily="18" charset="0"/>
                        <a:ea typeface="Cambria Math" panose="02040503050406030204" pitchFamily="18" charset="0"/>
                      </a:rPr>
                      <m:t>=</m:t>
                    </m:r>
                    <m:sSub>
                      <m:sSub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Pr>
                      <m:e>
                        <m:r>
                          <a:rPr kumimoji="1" lang="en-US" altLang="ja-JP" sz="2400" b="0" i="1" smtClean="0">
                            <a:solidFill>
                              <a:srgbClr val="FF0000"/>
                            </a:solidFill>
                            <a:latin typeface="Cambria Math" panose="02040503050406030204" pitchFamily="18" charset="0"/>
                            <a:ea typeface="Cambria Math" panose="02040503050406030204" pitchFamily="18" charset="0"/>
                          </a:rPr>
                          <m:t>h</m:t>
                        </m:r>
                      </m:e>
                      <m:sub>
                        <m:r>
                          <a:rPr kumimoji="1" lang="en-US" altLang="ja-JP" sz="2400" b="0" i="1" smtClean="0">
                            <a:solidFill>
                              <a:srgbClr val="FF0000"/>
                            </a:solidFill>
                            <a:latin typeface="Cambria Math" panose="02040503050406030204" pitchFamily="18" charset="0"/>
                            <a:ea typeface="Cambria Math" panose="02040503050406030204" pitchFamily="18" charset="0"/>
                          </a:rPr>
                          <m:t>𝛼𝛽</m:t>
                        </m:r>
                      </m:sub>
                    </m:sSub>
                    <m:r>
                      <a:rPr kumimoji="1" lang="en-US" altLang="ja-JP" sz="2400" b="0" i="1" smtClean="0">
                        <a:solidFill>
                          <a:srgbClr val="FF0000"/>
                        </a:solidFill>
                        <a:latin typeface="Cambria Math" panose="02040503050406030204" pitchFamily="18" charset="0"/>
                        <a:ea typeface="Cambria Math" panose="02040503050406030204" pitchFamily="18" charset="0"/>
                      </a:rPr>
                      <m:t> </m:t>
                    </m:r>
                    <m:sSub>
                      <m:sSub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Pr>
                      <m:e>
                        <m:acc>
                          <m:accPr>
                            <m:chr m:val="̅"/>
                            <m:ctrlPr>
                              <a:rPr kumimoji="1" lang="en-US" altLang="ja-JP" sz="2400" b="0" i="1" smtClean="0">
                                <a:solidFill>
                                  <a:srgbClr val="FF0000"/>
                                </a:solidFill>
                                <a:latin typeface="Cambria Math" panose="02040503050406030204" pitchFamily="18" charset="0"/>
                                <a:ea typeface="Cambria Math" panose="02040503050406030204" pitchFamily="18" charset="0"/>
                              </a:rPr>
                            </m:ctrlPr>
                          </m:accPr>
                          <m:e>
                            <m:r>
                              <a:rPr kumimoji="1" lang="en-US" altLang="ja-JP" sz="2400" b="0" i="1" smtClean="0">
                                <a:solidFill>
                                  <a:srgbClr val="FF0000"/>
                                </a:solidFill>
                                <a:latin typeface="Cambria Math" panose="02040503050406030204" pitchFamily="18" charset="0"/>
                                <a:ea typeface="Cambria Math" panose="02040503050406030204" pitchFamily="18" charset="0"/>
                              </a:rPr>
                              <m:t>𝜈</m:t>
                            </m:r>
                          </m:e>
                        </m:acc>
                      </m:e>
                      <m:sub>
                        <m:r>
                          <a:rPr kumimoji="1" lang="en-US" altLang="ja-JP" sz="2400" b="0" i="1" smtClean="0">
                            <a:solidFill>
                              <a:srgbClr val="FF0000"/>
                            </a:solidFill>
                            <a:latin typeface="Cambria Math" panose="02040503050406030204" pitchFamily="18" charset="0"/>
                            <a:ea typeface="Cambria Math" panose="02040503050406030204" pitchFamily="18" charset="0"/>
                          </a:rPr>
                          <m:t>𝐿</m:t>
                        </m:r>
                        <m:r>
                          <a:rPr kumimoji="1" lang="en-US" altLang="ja-JP" sz="2400" b="0" i="1" smtClean="0">
                            <a:solidFill>
                              <a:srgbClr val="FF0000"/>
                            </a:solidFill>
                            <a:latin typeface="Cambria Math" panose="02040503050406030204" pitchFamily="18" charset="0"/>
                            <a:ea typeface="Cambria Math" panose="02040503050406030204" pitchFamily="18" charset="0"/>
                          </a:rPr>
                          <m:t>, </m:t>
                        </m:r>
                        <m:r>
                          <a:rPr kumimoji="1" lang="en-US" altLang="ja-JP" sz="2400" b="0" i="1" smtClean="0">
                            <a:solidFill>
                              <a:srgbClr val="FF0000"/>
                            </a:solidFill>
                            <a:latin typeface="Cambria Math" panose="02040503050406030204" pitchFamily="18" charset="0"/>
                            <a:ea typeface="Cambria Math" panose="02040503050406030204" pitchFamily="18" charset="0"/>
                          </a:rPr>
                          <m:t>𝛼</m:t>
                        </m:r>
                      </m:sub>
                    </m:sSub>
                    <m:r>
                      <a:rPr kumimoji="1" lang="en-US" altLang="ja-JP" sz="2400" b="0" i="1" smtClean="0">
                        <a:solidFill>
                          <a:srgbClr val="FF0000"/>
                        </a:solidFill>
                        <a:latin typeface="Cambria Math" panose="02040503050406030204" pitchFamily="18" charset="0"/>
                        <a:ea typeface="Cambria Math" panose="02040503050406030204" pitchFamily="18" charset="0"/>
                      </a:rPr>
                      <m:t> </m:t>
                    </m:r>
                    <m:sSubSup>
                      <m:sSub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SupPr>
                      <m:e>
                        <m:r>
                          <a:rPr kumimoji="1" lang="en-US" altLang="ja-JP" sz="2400" b="0" i="1" smtClean="0">
                            <a:solidFill>
                              <a:srgbClr val="FF0000"/>
                            </a:solidFill>
                            <a:latin typeface="Cambria Math" panose="02040503050406030204" pitchFamily="18" charset="0"/>
                            <a:ea typeface="Cambria Math" panose="02040503050406030204" pitchFamily="18" charset="0"/>
                          </a:rPr>
                          <m:t>𝜈</m:t>
                        </m:r>
                      </m:e>
                      <m:sub>
                        <m:r>
                          <a:rPr kumimoji="1" lang="en-US" altLang="ja-JP" sz="2400" b="0" i="1" smtClean="0">
                            <a:solidFill>
                              <a:srgbClr val="FF0000"/>
                            </a:solidFill>
                            <a:latin typeface="Cambria Math" panose="02040503050406030204" pitchFamily="18" charset="0"/>
                            <a:ea typeface="Cambria Math" panose="02040503050406030204" pitchFamily="18" charset="0"/>
                          </a:rPr>
                          <m:t>𝐿</m:t>
                        </m:r>
                        <m:r>
                          <a:rPr kumimoji="1" lang="en-US" altLang="ja-JP" sz="2400" b="0" i="1" smtClean="0">
                            <a:solidFill>
                              <a:srgbClr val="FF0000"/>
                            </a:solidFill>
                            <a:latin typeface="Cambria Math" panose="02040503050406030204" pitchFamily="18" charset="0"/>
                            <a:ea typeface="Cambria Math" panose="02040503050406030204" pitchFamily="18" charset="0"/>
                          </a:rPr>
                          <m:t>,</m:t>
                        </m:r>
                        <m:r>
                          <a:rPr kumimoji="1" lang="en-US" altLang="ja-JP" sz="2400" b="0" i="1" smtClean="0">
                            <a:solidFill>
                              <a:srgbClr val="FF0000"/>
                            </a:solidFill>
                            <a:latin typeface="Cambria Math" panose="02040503050406030204" pitchFamily="18" charset="0"/>
                            <a:ea typeface="Cambria Math" panose="02040503050406030204" pitchFamily="18" charset="0"/>
                          </a:rPr>
                          <m:t>𝛽</m:t>
                        </m:r>
                      </m:sub>
                      <m:sup>
                        <m:r>
                          <a:rPr kumimoji="1" lang="en-US" altLang="ja-JP" sz="2400" b="0" i="1" smtClean="0">
                            <a:solidFill>
                              <a:srgbClr val="FF0000"/>
                            </a:solidFill>
                            <a:latin typeface="Cambria Math" panose="02040503050406030204" pitchFamily="18" charset="0"/>
                            <a:ea typeface="Cambria Math" panose="02040503050406030204" pitchFamily="18" charset="0"/>
                          </a:rPr>
                          <m:t>𝑐</m:t>
                        </m:r>
                      </m:sup>
                    </m:sSubSup>
                    <m:r>
                      <a:rPr kumimoji="1" lang="en-US" altLang="ja-JP" sz="2400" b="0" i="1" smtClean="0">
                        <a:solidFill>
                          <a:srgbClr val="FF0000"/>
                        </a:solidFill>
                        <a:latin typeface="Cambria Math" panose="02040503050406030204" pitchFamily="18" charset="0"/>
                        <a:ea typeface="Cambria Math" panose="02040503050406030204" pitchFamily="18" charset="0"/>
                      </a:rPr>
                      <m:t> </m:t>
                    </m:r>
                    <m:r>
                      <a:rPr kumimoji="1" lang="en-US" altLang="ja-JP" sz="2400" b="0" i="1" smtClean="0">
                        <a:solidFill>
                          <a:srgbClr val="FF0000"/>
                        </a:solidFill>
                        <a:latin typeface="Cambria Math" panose="02040503050406030204" pitchFamily="18" charset="0"/>
                        <a:ea typeface="Cambria Math" panose="02040503050406030204" pitchFamily="18" charset="0"/>
                      </a:rPr>
                      <m:t>𝜙</m:t>
                    </m:r>
                    <m:r>
                      <a:rPr kumimoji="1" lang="en-US" altLang="ja-JP" sz="2400" b="0" i="1" smtClean="0">
                        <a:solidFill>
                          <a:srgbClr val="FF0000"/>
                        </a:solidFill>
                        <a:latin typeface="Cambria Math" panose="02040503050406030204" pitchFamily="18" charset="0"/>
                        <a:ea typeface="Cambria Math" panose="02040503050406030204" pitchFamily="18" charset="0"/>
                      </a:rPr>
                      <m:t>+</m:t>
                    </m:r>
                    <m:r>
                      <a:rPr kumimoji="1" lang="en-US" altLang="ja-JP" sz="2400" b="0" i="1" smtClean="0">
                        <a:solidFill>
                          <a:srgbClr val="FF0000"/>
                        </a:solidFill>
                        <a:latin typeface="Cambria Math" panose="02040503050406030204" pitchFamily="18" charset="0"/>
                        <a:ea typeface="Cambria Math" panose="02040503050406030204" pitchFamily="18" charset="0"/>
                      </a:rPr>
                      <m:t>h</m:t>
                    </m:r>
                    <m:r>
                      <a:rPr kumimoji="1" lang="en-US" altLang="ja-JP" sz="2400" b="0" i="1" smtClean="0">
                        <a:solidFill>
                          <a:srgbClr val="FF0000"/>
                        </a:solidFill>
                        <a:latin typeface="Cambria Math" panose="02040503050406030204" pitchFamily="18" charset="0"/>
                        <a:ea typeface="Cambria Math" panose="02040503050406030204" pitchFamily="18" charset="0"/>
                      </a:rPr>
                      <m:t>.</m:t>
                    </m:r>
                    <m:r>
                      <a:rPr kumimoji="1" lang="en-US" altLang="ja-JP" sz="2400" b="0" i="1" smtClean="0">
                        <a:solidFill>
                          <a:srgbClr val="FF0000"/>
                        </a:solidFill>
                        <a:latin typeface="Cambria Math" panose="02040503050406030204" pitchFamily="18" charset="0"/>
                        <a:ea typeface="Cambria Math" panose="02040503050406030204" pitchFamily="18" charset="0"/>
                      </a:rPr>
                      <m:t>𝑐</m:t>
                    </m:r>
                    <m:r>
                      <a:rPr kumimoji="1" lang="en-US" altLang="ja-JP" sz="2400" b="0" i="1" smtClean="0">
                        <a:solidFill>
                          <a:srgbClr val="FF0000"/>
                        </a:solidFill>
                        <a:latin typeface="Cambria Math" panose="02040503050406030204" pitchFamily="18" charset="0"/>
                        <a:ea typeface="Cambria Math" panose="02040503050406030204" pitchFamily="18" charset="0"/>
                      </a:rPr>
                      <m:t>.</m:t>
                    </m:r>
                  </m:oMath>
                </a14:m>
                <a:r>
                  <a:rPr kumimoji="1" lang="en-US" altLang="ja-JP" sz="2400" dirty="0">
                    <a:solidFill>
                      <a:srgbClr val="FF0000"/>
                    </a:solidFill>
                  </a:rPr>
                  <a:t> </a:t>
                </a:r>
                <a:endParaRPr kumimoji="1" lang="ja-JP" altLang="en-US" sz="2400" dirty="0"/>
              </a:p>
            </p:txBody>
          </p:sp>
        </mc:Choice>
        <mc:Fallback xmlns="">
          <p:sp>
            <p:nvSpPr>
              <p:cNvPr id="1885" name="テキスト ボックス 8"/>
              <p:cNvSpPr txBox="1">
                <a:spLocks noRot="1" noChangeAspect="1" noMove="1" noResize="1" noEditPoints="1" noAdjustHandles="1" noChangeArrowheads="1" noChangeShapeType="1" noTextEdit="1"/>
              </p:cNvSpPr>
              <p:nvPr/>
            </p:nvSpPr>
            <p:spPr>
              <a:xfrm>
                <a:off x="838199" y="4652820"/>
                <a:ext cx="3829190" cy="1221488"/>
              </a:xfrm>
              <a:prstGeom prst="rect">
                <a:avLst/>
              </a:prstGeom>
              <a:blipFill>
                <a:blip r:embed="rId4"/>
                <a:stretch>
                  <a:fillRect l="-2067" b="-3980"/>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86" name="テキスト ボックス 3">
                <a:extLst>
                  <a:ext uri="{FF2B5EF4-FFF2-40B4-BE49-F238E27FC236}">
                    <a16:creationId xmlns:a16="http://schemas.microsoft.com/office/drawing/2014/main" id="{5A2B7405-24FC-01CD-95A3-A65AE1E7D8B4}"/>
                  </a:ext>
                </a:extLst>
              </p:cNvPr>
              <p:cNvSpPr txBox="1"/>
              <p:nvPr/>
            </p:nvSpPr>
            <p:spPr>
              <a:xfrm>
                <a:off x="838199" y="1819863"/>
                <a:ext cx="6493933" cy="2890150"/>
              </a:xfrm>
              <a:prstGeom prst="rect">
                <a:avLst/>
              </a:prstGeom>
              <a:noFill/>
              <a:ln w="28575">
                <a:noFill/>
              </a:ln>
            </p:spPr>
            <p:txBody>
              <a:bodyPr wrap="square" rtlCol="0">
                <a:spAutoFit/>
              </a:bodyPr>
              <a:lstStyle/>
              <a:p>
                <a:pPr marL="342900" indent="-342900">
                  <a:lnSpc>
                    <a:spcPct val="150000"/>
                  </a:lnSpc>
                  <a:buFont typeface="Arial" panose="020B0604020202020204" pitchFamily="34" charset="0"/>
                  <a:buChar char="•"/>
                </a:pPr>
                <a14:m>
                  <m:oMath xmlns:m="http://schemas.openxmlformats.org/officeDocument/2006/math">
                    <m:sSup>
                      <m:sSupPr>
                        <m:ctrlPr>
                          <a:rPr kumimoji="1" lang="en-US" altLang="ja-JP" sz="2400" b="1" i="1" smtClean="0">
                            <a:latin typeface="Cambria Math" panose="02040503050406030204" pitchFamily="18" charset="0"/>
                            <a:ea typeface="Cambria Math" panose="02040503050406030204" pitchFamily="18" charset="0"/>
                          </a:rPr>
                        </m:ctrlPr>
                      </m:sSupPr>
                      <m:e>
                        <m:r>
                          <a:rPr kumimoji="1" lang="en-US" altLang="ja-JP" sz="2400" b="1" i="1" smtClean="0">
                            <a:latin typeface="Cambria Math" panose="02040503050406030204" pitchFamily="18" charset="0"/>
                            <a:ea typeface="Cambria Math" panose="02040503050406030204" pitchFamily="18" charset="0"/>
                          </a:rPr>
                          <m:t>𝒁</m:t>
                        </m:r>
                      </m:e>
                      <m:sup>
                        <m:r>
                          <a:rPr kumimoji="1" lang="en-US" altLang="ja-JP" sz="2400" b="1" i="1" smtClean="0">
                            <a:latin typeface="Cambria Math" panose="02040503050406030204" pitchFamily="18" charset="0"/>
                            <a:ea typeface="Cambria Math" panose="02040503050406030204" pitchFamily="18" charset="0"/>
                          </a:rPr>
                          <m:t>′</m:t>
                        </m:r>
                      </m:sup>
                    </m:sSup>
                    <m:r>
                      <a:rPr kumimoji="1" lang="en-US" altLang="ja-JP" sz="2400" b="1" i="1" smtClean="0">
                        <a:latin typeface="Cambria Math" panose="02040503050406030204" pitchFamily="18" charset="0"/>
                        <a:ea typeface="Cambria Math" panose="02040503050406030204" pitchFamily="18" charset="0"/>
                      </a:rPr>
                      <m:t> </m:t>
                    </m:r>
                    <m:r>
                      <m:rPr>
                        <m:sty m:val="p"/>
                      </m:rPr>
                      <a:rPr kumimoji="1" lang="en-US" altLang="ja-JP" sz="2400" b="0" i="0" smtClean="0">
                        <a:latin typeface="Cambria Math" panose="02040503050406030204" pitchFamily="18" charset="0"/>
                        <a:ea typeface="Cambria Math" panose="02040503050406030204" pitchFamily="18" charset="0"/>
                      </a:rPr>
                      <m:t>ingeraction</m:t>
                    </m:r>
                  </m:oMath>
                </a14:m>
                <a:endParaRPr kumimoji="1" lang="en-US" altLang="ja-JP" sz="2400"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Pr>
                        <m:e>
                          <m:r>
                            <a:rPr kumimoji="1" lang="en-US" altLang="ja-JP" sz="2400" i="1" smtClean="0">
                              <a:solidFill>
                                <a:srgbClr val="FF0000"/>
                              </a:solidFill>
                              <a:latin typeface="Cambria Math" panose="02040503050406030204" pitchFamily="18" charset="0"/>
                              <a:ea typeface="Cambria Math" panose="02040503050406030204" pitchFamily="18" charset="0"/>
                            </a:rPr>
                            <m:t>ℒ</m:t>
                          </m:r>
                        </m:e>
                        <m:sub>
                          <m:r>
                            <a:rPr kumimoji="1" lang="en-US" altLang="ja-JP" sz="2400" b="0" i="1" smtClean="0">
                              <a:solidFill>
                                <a:srgbClr val="FF0000"/>
                              </a:solidFill>
                              <a:latin typeface="Cambria Math" panose="02040503050406030204" pitchFamily="18" charset="0"/>
                              <a:ea typeface="Cambria Math" panose="02040503050406030204" pitchFamily="18" charset="0"/>
                            </a:rPr>
                            <m:t>𝑍</m:t>
                          </m:r>
                          <m:r>
                            <a:rPr kumimoji="1" lang="en-US" altLang="ja-JP" sz="2400" b="0" i="1" smtClean="0">
                              <a:solidFill>
                                <a:srgbClr val="FF0000"/>
                              </a:solidFill>
                              <a:latin typeface="Cambria Math" panose="02040503050406030204" pitchFamily="18" charset="0"/>
                              <a:ea typeface="Cambria Math" panose="02040503050406030204" pitchFamily="18" charset="0"/>
                            </a:rPr>
                            <m:t>′</m:t>
                          </m:r>
                        </m:sub>
                      </m:sSub>
                      <m:r>
                        <a:rPr kumimoji="1" lang="en-US" altLang="ja-JP" sz="2400" b="0" i="1" smtClean="0">
                          <a:solidFill>
                            <a:srgbClr val="FF0000"/>
                          </a:solidFill>
                          <a:latin typeface="Cambria Math" panose="02040503050406030204" pitchFamily="18" charset="0"/>
                          <a:ea typeface="Cambria Math" panose="02040503050406030204" pitchFamily="18" charset="0"/>
                        </a:rPr>
                        <m:t>=−</m:t>
                      </m:r>
                      <m:f>
                        <m:fPr>
                          <m:ctrlPr>
                            <a:rPr kumimoji="1" lang="en-US" altLang="ja-JP" sz="2400" b="0" i="1" smtClean="0">
                              <a:solidFill>
                                <a:srgbClr val="FF0000"/>
                              </a:solidFill>
                              <a:latin typeface="Cambria Math" panose="02040503050406030204" pitchFamily="18" charset="0"/>
                              <a:ea typeface="Cambria Math" panose="02040503050406030204" pitchFamily="18" charset="0"/>
                            </a:rPr>
                          </m:ctrlPr>
                        </m:fPr>
                        <m:num>
                          <m:r>
                            <a:rPr kumimoji="1" lang="en-US" altLang="ja-JP" sz="2400" b="0" i="1" smtClean="0">
                              <a:solidFill>
                                <a:srgbClr val="FF0000"/>
                              </a:solidFill>
                              <a:latin typeface="Cambria Math" panose="02040503050406030204" pitchFamily="18" charset="0"/>
                              <a:ea typeface="Cambria Math" panose="02040503050406030204" pitchFamily="18" charset="0"/>
                            </a:rPr>
                            <m:t>1</m:t>
                          </m:r>
                        </m:num>
                        <m:den>
                          <m:r>
                            <a:rPr kumimoji="1" lang="en-US" altLang="ja-JP" sz="2400" b="0" i="1" smtClean="0">
                              <a:solidFill>
                                <a:srgbClr val="FF0000"/>
                              </a:solidFill>
                              <a:latin typeface="Cambria Math" panose="02040503050406030204" pitchFamily="18" charset="0"/>
                              <a:ea typeface="Cambria Math" panose="02040503050406030204" pitchFamily="18" charset="0"/>
                            </a:rPr>
                            <m:t>4</m:t>
                          </m:r>
                        </m:den>
                      </m:f>
                      <m:r>
                        <a:rPr kumimoji="1" lang="en-US" altLang="ja-JP" sz="2400" b="0" i="1" smtClean="0">
                          <a:solidFill>
                            <a:srgbClr val="FF0000"/>
                          </a:solidFill>
                          <a:latin typeface="Cambria Math" panose="02040503050406030204" pitchFamily="18" charset="0"/>
                          <a:ea typeface="Cambria Math" panose="02040503050406030204" pitchFamily="18" charset="0"/>
                        </a:rPr>
                        <m:t> </m:t>
                      </m:r>
                      <m:sSup>
                        <m:s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pPr>
                        <m:e>
                          <m:r>
                            <a:rPr kumimoji="1" lang="en-US" altLang="ja-JP" sz="2400" b="0" i="1" smtClean="0">
                              <a:solidFill>
                                <a:srgbClr val="FF0000"/>
                              </a:solidFill>
                              <a:latin typeface="Cambria Math" panose="02040503050406030204" pitchFamily="18" charset="0"/>
                              <a:ea typeface="Cambria Math" panose="02040503050406030204" pitchFamily="18" charset="0"/>
                            </a:rPr>
                            <m:t>𝑍</m:t>
                          </m:r>
                        </m:e>
                        <m:sup>
                          <m:r>
                            <a:rPr kumimoji="1" lang="en-US" altLang="ja-JP" sz="2400" b="0" i="1" smtClean="0">
                              <a:solidFill>
                                <a:srgbClr val="FF0000"/>
                              </a:solidFill>
                              <a:latin typeface="Cambria Math" panose="02040503050406030204" pitchFamily="18" charset="0"/>
                              <a:ea typeface="Cambria Math" panose="02040503050406030204" pitchFamily="18" charset="0"/>
                            </a:rPr>
                            <m:t>′</m:t>
                          </m:r>
                          <m:r>
                            <a:rPr kumimoji="1" lang="en-US" altLang="ja-JP" sz="2400" b="0" i="1" smtClean="0">
                              <a:solidFill>
                                <a:srgbClr val="FF0000"/>
                              </a:solidFill>
                              <a:latin typeface="Cambria Math" panose="02040503050406030204" pitchFamily="18" charset="0"/>
                              <a:ea typeface="Cambria Math" panose="02040503050406030204" pitchFamily="18" charset="0"/>
                            </a:rPr>
                            <m:t>𝜌𝜎</m:t>
                          </m:r>
                        </m:sup>
                      </m:sSup>
                      <m:sSubSup>
                        <m:sSub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SupPr>
                        <m:e>
                          <m:r>
                            <a:rPr kumimoji="1" lang="en-US" altLang="ja-JP" sz="2400" b="0" i="1" smtClean="0">
                              <a:solidFill>
                                <a:srgbClr val="FF0000"/>
                              </a:solidFill>
                              <a:latin typeface="Cambria Math" panose="02040503050406030204" pitchFamily="18" charset="0"/>
                              <a:ea typeface="Cambria Math" panose="02040503050406030204" pitchFamily="18" charset="0"/>
                            </a:rPr>
                            <m:t>𝑍</m:t>
                          </m:r>
                        </m:e>
                        <m:sub>
                          <m:r>
                            <a:rPr kumimoji="1" lang="en-US" altLang="ja-JP" sz="2400" b="0" i="1" smtClean="0">
                              <a:solidFill>
                                <a:srgbClr val="FF0000"/>
                              </a:solidFill>
                              <a:latin typeface="Cambria Math" panose="02040503050406030204" pitchFamily="18" charset="0"/>
                              <a:ea typeface="Cambria Math" panose="02040503050406030204" pitchFamily="18" charset="0"/>
                            </a:rPr>
                            <m:t>𝜌𝜎</m:t>
                          </m:r>
                        </m:sub>
                        <m:sup>
                          <m:r>
                            <a:rPr kumimoji="1" lang="en-US" altLang="ja-JP" sz="2400" b="0" i="1" smtClean="0">
                              <a:solidFill>
                                <a:srgbClr val="FF0000"/>
                              </a:solidFill>
                              <a:latin typeface="Cambria Math" panose="02040503050406030204" pitchFamily="18" charset="0"/>
                              <a:ea typeface="Cambria Math" panose="02040503050406030204" pitchFamily="18" charset="0"/>
                            </a:rPr>
                            <m:t>′</m:t>
                          </m:r>
                        </m:sup>
                      </m:sSubSup>
                      <m:r>
                        <a:rPr kumimoji="1" lang="en-US" altLang="ja-JP" sz="2400" b="0" i="1" smtClean="0">
                          <a:solidFill>
                            <a:srgbClr val="FF0000"/>
                          </a:solidFill>
                          <a:latin typeface="Cambria Math" panose="02040503050406030204" pitchFamily="18" charset="0"/>
                          <a:ea typeface="Cambria Math" panose="02040503050406030204" pitchFamily="18" charset="0"/>
                        </a:rPr>
                        <m:t>+</m:t>
                      </m:r>
                      <m:f>
                        <m:fPr>
                          <m:ctrlPr>
                            <a:rPr kumimoji="1" lang="en-US" altLang="ja-JP" sz="2400" b="0" i="1" smtClean="0">
                              <a:solidFill>
                                <a:srgbClr val="FF0000"/>
                              </a:solidFill>
                              <a:latin typeface="Cambria Math" panose="02040503050406030204" pitchFamily="18" charset="0"/>
                              <a:ea typeface="Cambria Math" panose="02040503050406030204" pitchFamily="18" charset="0"/>
                            </a:rPr>
                          </m:ctrlPr>
                        </m:fPr>
                        <m:num>
                          <m:r>
                            <a:rPr kumimoji="1" lang="en-US" altLang="ja-JP" sz="2400" b="0" i="1" smtClean="0">
                              <a:solidFill>
                                <a:srgbClr val="FF0000"/>
                              </a:solidFill>
                              <a:latin typeface="Cambria Math" panose="02040503050406030204" pitchFamily="18" charset="0"/>
                              <a:ea typeface="Cambria Math" panose="02040503050406030204" pitchFamily="18" charset="0"/>
                            </a:rPr>
                            <m:t>1</m:t>
                          </m:r>
                        </m:num>
                        <m:den>
                          <m:r>
                            <a:rPr kumimoji="1" lang="en-US" altLang="ja-JP" sz="2400" b="0" i="1" smtClean="0">
                              <a:solidFill>
                                <a:srgbClr val="FF0000"/>
                              </a:solidFill>
                              <a:latin typeface="Cambria Math" panose="02040503050406030204" pitchFamily="18" charset="0"/>
                              <a:ea typeface="Cambria Math" panose="02040503050406030204" pitchFamily="18" charset="0"/>
                            </a:rPr>
                            <m:t>2</m:t>
                          </m:r>
                        </m:den>
                      </m:f>
                      <m:r>
                        <a:rPr kumimoji="1" lang="en-US" altLang="ja-JP" sz="2400" b="0" i="1" smtClean="0">
                          <a:solidFill>
                            <a:srgbClr val="FF0000"/>
                          </a:solidFill>
                          <a:latin typeface="Cambria Math" panose="02040503050406030204" pitchFamily="18" charset="0"/>
                          <a:ea typeface="Cambria Math" panose="02040503050406030204" pitchFamily="18" charset="0"/>
                        </a:rPr>
                        <m:t> </m:t>
                      </m:r>
                      <m:sSubSup>
                        <m:sSub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SupPr>
                        <m:e>
                          <m:r>
                            <a:rPr kumimoji="1" lang="en-US" altLang="ja-JP" sz="2400" b="0" i="1" smtClean="0">
                              <a:solidFill>
                                <a:srgbClr val="FF0000"/>
                              </a:solidFill>
                              <a:latin typeface="Cambria Math" panose="02040503050406030204" pitchFamily="18" charset="0"/>
                              <a:ea typeface="Cambria Math" panose="02040503050406030204" pitchFamily="18" charset="0"/>
                            </a:rPr>
                            <m:t>𝑚</m:t>
                          </m:r>
                        </m:e>
                        <m:sub>
                          <m:sSup>
                            <m:s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pPr>
                            <m:e>
                              <m:r>
                                <a:rPr kumimoji="1" lang="en-US" altLang="ja-JP" sz="2400" b="0" i="1" smtClean="0">
                                  <a:solidFill>
                                    <a:srgbClr val="FF0000"/>
                                  </a:solidFill>
                                  <a:latin typeface="Cambria Math" panose="02040503050406030204" pitchFamily="18" charset="0"/>
                                  <a:ea typeface="Cambria Math" panose="02040503050406030204" pitchFamily="18" charset="0"/>
                                </a:rPr>
                                <m:t>𝑍</m:t>
                              </m:r>
                            </m:e>
                            <m:sup>
                              <m:r>
                                <a:rPr kumimoji="1" lang="en-US" altLang="ja-JP" sz="2400" b="0" i="1" smtClean="0">
                                  <a:solidFill>
                                    <a:srgbClr val="FF0000"/>
                                  </a:solidFill>
                                  <a:latin typeface="Cambria Math" panose="02040503050406030204" pitchFamily="18" charset="0"/>
                                  <a:ea typeface="Cambria Math" panose="02040503050406030204" pitchFamily="18" charset="0"/>
                                </a:rPr>
                                <m:t>′</m:t>
                              </m:r>
                            </m:sup>
                          </m:sSup>
                        </m:sub>
                        <m:sup>
                          <m:r>
                            <a:rPr kumimoji="1" lang="en-US" altLang="ja-JP" sz="2400" b="0" i="1" smtClean="0">
                              <a:solidFill>
                                <a:srgbClr val="FF0000"/>
                              </a:solidFill>
                              <a:latin typeface="Cambria Math" panose="02040503050406030204" pitchFamily="18" charset="0"/>
                              <a:ea typeface="Cambria Math" panose="02040503050406030204" pitchFamily="18" charset="0"/>
                            </a:rPr>
                            <m:t>2</m:t>
                          </m:r>
                        </m:sup>
                      </m:sSubSup>
                      <m:sSup>
                        <m:s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pPr>
                        <m:e>
                          <m:sSup>
                            <m:s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pPr>
                            <m:e>
                              <m:r>
                                <a:rPr kumimoji="1" lang="en-US" altLang="ja-JP" sz="2400" b="0" i="1" smtClean="0">
                                  <a:solidFill>
                                    <a:srgbClr val="FF0000"/>
                                  </a:solidFill>
                                  <a:latin typeface="Cambria Math" panose="02040503050406030204" pitchFamily="18" charset="0"/>
                                  <a:ea typeface="Cambria Math" panose="02040503050406030204" pitchFamily="18" charset="0"/>
                                </a:rPr>
                                <m:t>𝑍</m:t>
                              </m:r>
                            </m:e>
                            <m:sup>
                              <m:r>
                                <a:rPr kumimoji="1" lang="en-US" altLang="ja-JP" sz="2400" b="0" i="1" smtClean="0">
                                  <a:solidFill>
                                    <a:srgbClr val="FF0000"/>
                                  </a:solidFill>
                                  <a:latin typeface="Cambria Math" panose="02040503050406030204" pitchFamily="18" charset="0"/>
                                  <a:ea typeface="Cambria Math" panose="02040503050406030204" pitchFamily="18" charset="0"/>
                                </a:rPr>
                                <m:t>′</m:t>
                              </m:r>
                            </m:sup>
                          </m:sSup>
                        </m:e>
                        <m:sup>
                          <m:r>
                            <a:rPr kumimoji="1" lang="en-US" altLang="ja-JP" sz="2400" b="0" i="1" smtClean="0">
                              <a:solidFill>
                                <a:srgbClr val="FF0000"/>
                              </a:solidFill>
                              <a:latin typeface="Cambria Math" panose="02040503050406030204" pitchFamily="18" charset="0"/>
                              <a:ea typeface="Cambria Math" panose="02040503050406030204" pitchFamily="18" charset="0"/>
                            </a:rPr>
                            <m:t>𝜌</m:t>
                          </m:r>
                        </m:sup>
                      </m:sSup>
                      <m:sSubSup>
                        <m:sSub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SupPr>
                        <m:e>
                          <m:r>
                            <a:rPr kumimoji="1" lang="en-US" altLang="ja-JP" sz="2400" b="0" i="1" smtClean="0">
                              <a:solidFill>
                                <a:srgbClr val="FF0000"/>
                              </a:solidFill>
                              <a:latin typeface="Cambria Math" panose="02040503050406030204" pitchFamily="18" charset="0"/>
                              <a:ea typeface="Cambria Math" panose="02040503050406030204" pitchFamily="18" charset="0"/>
                            </a:rPr>
                            <m:t>𝑍</m:t>
                          </m:r>
                        </m:e>
                        <m:sub>
                          <m:r>
                            <a:rPr kumimoji="1" lang="en-US" altLang="ja-JP" sz="2400" b="0" i="1" smtClean="0">
                              <a:solidFill>
                                <a:srgbClr val="FF0000"/>
                              </a:solidFill>
                              <a:latin typeface="Cambria Math" panose="02040503050406030204" pitchFamily="18" charset="0"/>
                              <a:ea typeface="Cambria Math" panose="02040503050406030204" pitchFamily="18" charset="0"/>
                            </a:rPr>
                            <m:t>𝜌</m:t>
                          </m:r>
                        </m:sub>
                        <m:sup>
                          <m:r>
                            <a:rPr kumimoji="1" lang="en-US" altLang="ja-JP" sz="2400" b="0" i="1" smtClean="0">
                              <a:solidFill>
                                <a:srgbClr val="FF0000"/>
                              </a:solidFill>
                              <a:latin typeface="Cambria Math" panose="02040503050406030204" pitchFamily="18" charset="0"/>
                              <a:ea typeface="Cambria Math" panose="02040503050406030204" pitchFamily="18" charset="0"/>
                            </a:rPr>
                            <m:t>′</m:t>
                          </m:r>
                        </m:sup>
                      </m:sSubSup>
                      <m:r>
                        <a:rPr kumimoji="1" lang="en-US" altLang="ja-JP" sz="2400" b="0" i="1" smtClean="0">
                          <a:solidFill>
                            <a:srgbClr val="FF0000"/>
                          </a:solidFill>
                          <a:latin typeface="Cambria Math" panose="02040503050406030204" pitchFamily="18" charset="0"/>
                          <a:ea typeface="Cambria Math" panose="02040503050406030204" pitchFamily="18" charset="0"/>
                        </a:rPr>
                        <m:t>+</m:t>
                      </m:r>
                      <m:sSub>
                        <m:sSub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Pr>
                        <m:e>
                          <m:r>
                            <a:rPr kumimoji="1" lang="en-US" altLang="ja-JP" sz="2400" b="0" i="1" smtClean="0">
                              <a:solidFill>
                                <a:srgbClr val="FF0000"/>
                              </a:solidFill>
                              <a:latin typeface="Cambria Math" panose="02040503050406030204" pitchFamily="18" charset="0"/>
                              <a:ea typeface="Cambria Math" panose="02040503050406030204" pitchFamily="18" charset="0"/>
                            </a:rPr>
                            <m:t>𝑔</m:t>
                          </m:r>
                        </m:e>
                        <m:sub>
                          <m:r>
                            <a:rPr kumimoji="1" lang="en-US" altLang="ja-JP" sz="2400" b="0" i="1" smtClean="0">
                              <a:solidFill>
                                <a:srgbClr val="FF0000"/>
                              </a:solidFill>
                              <a:latin typeface="Cambria Math" panose="02040503050406030204" pitchFamily="18" charset="0"/>
                              <a:ea typeface="Cambria Math" panose="02040503050406030204" pitchFamily="18" charset="0"/>
                            </a:rPr>
                            <m:t>𝜇</m:t>
                          </m:r>
                          <m:r>
                            <a:rPr kumimoji="1" lang="en-US" altLang="ja-JP" sz="2400" b="0" i="1" smtClean="0">
                              <a:solidFill>
                                <a:srgbClr val="FF0000"/>
                              </a:solidFill>
                              <a:latin typeface="Cambria Math" panose="02040503050406030204" pitchFamily="18" charset="0"/>
                              <a:ea typeface="Cambria Math" panose="02040503050406030204" pitchFamily="18" charset="0"/>
                            </a:rPr>
                            <m:t>−</m:t>
                          </m:r>
                          <m:r>
                            <a:rPr kumimoji="1" lang="en-US" altLang="ja-JP" sz="2400" b="0" i="1" smtClean="0">
                              <a:solidFill>
                                <a:srgbClr val="FF0000"/>
                              </a:solidFill>
                              <a:latin typeface="Cambria Math" panose="02040503050406030204" pitchFamily="18" charset="0"/>
                              <a:ea typeface="Cambria Math" panose="02040503050406030204" pitchFamily="18" charset="0"/>
                            </a:rPr>
                            <m:t>𝜏</m:t>
                          </m:r>
                        </m:sub>
                      </m:sSub>
                      <m:sSubSup>
                        <m:sSub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SupPr>
                        <m:e>
                          <m:r>
                            <a:rPr kumimoji="1" lang="en-US" altLang="ja-JP" sz="2400" b="0" i="1" smtClean="0">
                              <a:solidFill>
                                <a:srgbClr val="FF0000"/>
                              </a:solidFill>
                              <a:latin typeface="Cambria Math" panose="02040503050406030204" pitchFamily="18" charset="0"/>
                              <a:ea typeface="Cambria Math" panose="02040503050406030204" pitchFamily="18" charset="0"/>
                            </a:rPr>
                            <m:t>𝑍</m:t>
                          </m:r>
                        </m:e>
                        <m:sub>
                          <m:r>
                            <a:rPr kumimoji="1" lang="en-US" altLang="ja-JP" sz="2400" b="0" i="1" smtClean="0">
                              <a:solidFill>
                                <a:srgbClr val="FF0000"/>
                              </a:solidFill>
                              <a:latin typeface="Cambria Math" panose="02040503050406030204" pitchFamily="18" charset="0"/>
                              <a:ea typeface="Cambria Math" panose="02040503050406030204" pitchFamily="18" charset="0"/>
                            </a:rPr>
                            <m:t>𝜌</m:t>
                          </m:r>
                        </m:sub>
                        <m:sup>
                          <m:r>
                            <a:rPr kumimoji="1" lang="en-US" altLang="ja-JP" sz="2400" b="0" i="1" smtClean="0">
                              <a:solidFill>
                                <a:srgbClr val="FF0000"/>
                              </a:solidFill>
                              <a:latin typeface="Cambria Math" panose="02040503050406030204" pitchFamily="18" charset="0"/>
                              <a:ea typeface="Cambria Math" panose="02040503050406030204" pitchFamily="18" charset="0"/>
                            </a:rPr>
                            <m:t>′</m:t>
                          </m:r>
                        </m:sup>
                      </m:sSubSup>
                      <m:r>
                        <a:rPr kumimoji="1" lang="en-US" altLang="ja-JP" sz="2400" b="0" i="1" smtClean="0">
                          <a:solidFill>
                            <a:srgbClr val="FF0000"/>
                          </a:solidFill>
                          <a:latin typeface="Cambria Math" panose="02040503050406030204" pitchFamily="18" charset="0"/>
                          <a:ea typeface="Cambria Math" panose="02040503050406030204" pitchFamily="18" charset="0"/>
                        </a:rPr>
                        <m:t> </m:t>
                      </m:r>
                      <m:sSubSup>
                        <m:sSub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SupPr>
                        <m:e>
                          <m:r>
                            <a:rPr kumimoji="1" lang="en-US" altLang="ja-JP" sz="2400" b="0" i="1" smtClean="0">
                              <a:solidFill>
                                <a:srgbClr val="FF0000"/>
                              </a:solidFill>
                              <a:latin typeface="Cambria Math" panose="02040503050406030204" pitchFamily="18" charset="0"/>
                              <a:ea typeface="Cambria Math" panose="02040503050406030204" pitchFamily="18" charset="0"/>
                            </a:rPr>
                            <m:t>𝐽</m:t>
                          </m:r>
                        </m:e>
                        <m:sub>
                          <m:r>
                            <a:rPr kumimoji="1" lang="en-US" altLang="ja-JP" sz="2400" b="0" i="1" smtClean="0">
                              <a:solidFill>
                                <a:srgbClr val="FF0000"/>
                              </a:solidFill>
                              <a:latin typeface="Cambria Math" panose="02040503050406030204" pitchFamily="18" charset="0"/>
                              <a:ea typeface="Cambria Math" panose="02040503050406030204" pitchFamily="18" charset="0"/>
                            </a:rPr>
                            <m:t>𝜇</m:t>
                          </m:r>
                          <m:r>
                            <a:rPr kumimoji="1" lang="en-US" altLang="ja-JP" sz="2400" b="0" i="1" smtClean="0">
                              <a:solidFill>
                                <a:srgbClr val="FF0000"/>
                              </a:solidFill>
                              <a:latin typeface="Cambria Math" panose="02040503050406030204" pitchFamily="18" charset="0"/>
                              <a:ea typeface="Cambria Math" panose="02040503050406030204" pitchFamily="18" charset="0"/>
                            </a:rPr>
                            <m:t>−</m:t>
                          </m:r>
                          <m:r>
                            <a:rPr kumimoji="1" lang="en-US" altLang="ja-JP" sz="2400" b="0" i="1" smtClean="0">
                              <a:solidFill>
                                <a:srgbClr val="FF0000"/>
                              </a:solidFill>
                              <a:latin typeface="Cambria Math" panose="02040503050406030204" pitchFamily="18" charset="0"/>
                              <a:ea typeface="Cambria Math" panose="02040503050406030204" pitchFamily="18" charset="0"/>
                            </a:rPr>
                            <m:t>𝜏</m:t>
                          </m:r>
                        </m:sub>
                        <m:sup>
                          <m:r>
                            <a:rPr kumimoji="1" lang="en-US" altLang="ja-JP" sz="2400" b="0" i="1" smtClean="0">
                              <a:solidFill>
                                <a:srgbClr val="FF0000"/>
                              </a:solidFill>
                              <a:latin typeface="Cambria Math" panose="02040503050406030204" pitchFamily="18" charset="0"/>
                              <a:ea typeface="Cambria Math" panose="02040503050406030204" pitchFamily="18" charset="0"/>
                            </a:rPr>
                            <m:t>𝜌</m:t>
                          </m:r>
                        </m:sup>
                      </m:sSubSup>
                    </m:oMath>
                  </m:oMathPara>
                </a14:m>
                <a:endParaRPr kumimoji="1" lang="en-US" altLang="ja-JP" sz="2400" dirty="0"/>
              </a:p>
              <a:p>
                <a:pPr>
                  <a:lnSpc>
                    <a:spcPct val="150000"/>
                  </a:lnSpc>
                </a:pPr>
                <a14:m>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𝑍</m:t>
                        </m:r>
                      </m:e>
                      <m:sub>
                        <m:r>
                          <a:rPr kumimoji="1" lang="en-US" altLang="ja-JP" sz="2400" b="0" i="1" smtClean="0">
                            <a:latin typeface="Cambria Math" panose="02040503050406030204" pitchFamily="18" charset="0"/>
                          </a:rPr>
                          <m:t>𝜌𝜎</m:t>
                        </m:r>
                      </m:sub>
                      <m:sup>
                        <m:r>
                          <a:rPr kumimoji="1" lang="en-US" altLang="ja-JP" sz="2400" b="0" i="1" smtClean="0">
                            <a:latin typeface="Cambria Math" panose="02040503050406030204" pitchFamily="18" charset="0"/>
                          </a:rPr>
                          <m:t>′</m:t>
                        </m:r>
                      </m:sup>
                    </m:sSubSup>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m:t>
                        </m:r>
                      </m:e>
                      <m:sub>
                        <m:r>
                          <a:rPr kumimoji="1" lang="en-US" altLang="ja-JP" sz="2400" b="0" i="1" smtClean="0">
                            <a:latin typeface="Cambria Math" panose="02040503050406030204" pitchFamily="18" charset="0"/>
                            <a:ea typeface="Cambria Math" panose="02040503050406030204" pitchFamily="18" charset="0"/>
                          </a:rPr>
                          <m:t>𝜌</m:t>
                        </m:r>
                      </m:sub>
                    </m:sSub>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𝑍</m:t>
                        </m:r>
                      </m:e>
                      <m:sub>
                        <m:r>
                          <a:rPr kumimoji="1" lang="en-US" altLang="ja-JP" sz="2400" b="0" i="1" smtClean="0">
                            <a:latin typeface="Cambria Math" panose="02040503050406030204" pitchFamily="18" charset="0"/>
                            <a:ea typeface="Cambria Math" panose="02040503050406030204" pitchFamily="18" charset="0"/>
                          </a:rPr>
                          <m:t>𝜎</m:t>
                        </m:r>
                      </m:sub>
                      <m:sup>
                        <m:r>
                          <a:rPr kumimoji="1" lang="en-US" altLang="ja-JP" sz="2400" b="0" i="1" smtClean="0">
                            <a:latin typeface="Cambria Math" panose="02040503050406030204" pitchFamily="18" charset="0"/>
                            <a:ea typeface="Cambria Math" panose="02040503050406030204" pitchFamily="18" charset="0"/>
                          </a:rPr>
                          <m:t>′</m:t>
                        </m:r>
                      </m:sup>
                    </m:sSubSup>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m:t>
                        </m:r>
                      </m:e>
                      <m:sub>
                        <m:r>
                          <a:rPr kumimoji="1" lang="en-US" altLang="ja-JP" sz="2400" b="0" i="1" smtClean="0">
                            <a:latin typeface="Cambria Math" panose="02040503050406030204" pitchFamily="18" charset="0"/>
                            <a:ea typeface="Cambria Math" panose="02040503050406030204" pitchFamily="18" charset="0"/>
                          </a:rPr>
                          <m:t>𝜎</m:t>
                        </m:r>
                      </m:sub>
                    </m:sSub>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𝑍</m:t>
                        </m:r>
                      </m:e>
                      <m:sub>
                        <m:r>
                          <a:rPr kumimoji="1" lang="en-US" altLang="ja-JP" sz="2400" b="0" i="1" smtClean="0">
                            <a:latin typeface="Cambria Math" panose="02040503050406030204" pitchFamily="18" charset="0"/>
                            <a:ea typeface="Cambria Math" panose="02040503050406030204" pitchFamily="18" charset="0"/>
                          </a:rPr>
                          <m:t>𝜌</m:t>
                        </m:r>
                      </m:sub>
                      <m:sup>
                        <m:r>
                          <a:rPr kumimoji="1" lang="en-US" altLang="ja-JP" sz="2400" b="0" i="1" smtClean="0">
                            <a:latin typeface="Cambria Math" panose="02040503050406030204" pitchFamily="18" charset="0"/>
                            <a:ea typeface="Cambria Math" panose="02040503050406030204" pitchFamily="18" charset="0"/>
                          </a:rPr>
                          <m:t>′</m:t>
                        </m:r>
                      </m:sup>
                    </m:sSubSup>
                  </m:oMath>
                </a14:m>
                <a:r>
                  <a:rPr kumimoji="1" lang="en-US" altLang="ja-JP" sz="2400" dirty="0"/>
                  <a:t> </a:t>
                </a:r>
              </a:p>
              <a:p>
                <a:pPr>
                  <a:lnSpc>
                    <a:spcPct val="150000"/>
                  </a:lnSpc>
                </a:pPr>
                <a14:m>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𝐽</m:t>
                        </m:r>
                      </m:e>
                      <m:sub>
                        <m:r>
                          <a:rPr kumimoji="1" lang="en-US" altLang="ja-JP" sz="2400" b="0" i="1" smtClean="0">
                            <a:latin typeface="Cambria Math" panose="02040503050406030204" pitchFamily="18" charset="0"/>
                          </a:rPr>
                          <m:t>𝜇</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𝜏</m:t>
                        </m:r>
                      </m:sub>
                      <m:sup>
                        <m:r>
                          <a:rPr kumimoji="1" lang="en-US" altLang="ja-JP" sz="2400" b="0" i="1" smtClean="0">
                            <a:latin typeface="Cambria Math" panose="02040503050406030204" pitchFamily="18" charset="0"/>
                          </a:rPr>
                          <m:t>𝜌</m:t>
                        </m:r>
                      </m:sup>
                    </m:sSubSup>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𝜇</m:t>
                        </m:r>
                      </m:e>
                    </m:acc>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𝛾</m:t>
                        </m:r>
                      </m:e>
                      <m:sup>
                        <m:r>
                          <a:rPr kumimoji="1" lang="en-US" altLang="ja-JP" sz="2400" b="0" i="1" smtClean="0">
                            <a:latin typeface="Cambria Math" panose="02040503050406030204" pitchFamily="18" charset="0"/>
                            <a:ea typeface="Cambria Math" panose="02040503050406030204" pitchFamily="18" charset="0"/>
                          </a:rPr>
                          <m:t>𝜌</m:t>
                        </m:r>
                      </m:sup>
                    </m:sSup>
                    <m:r>
                      <a:rPr kumimoji="1" lang="en-US" altLang="ja-JP" sz="2400" b="0" i="1" smtClean="0">
                        <a:latin typeface="Cambria Math" panose="02040503050406030204" pitchFamily="18" charset="0"/>
                        <a:ea typeface="Cambria Math" panose="02040503050406030204" pitchFamily="18" charset="0"/>
                      </a:rPr>
                      <m:t>𝜇</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𝜈</m:t>
                            </m:r>
                          </m:e>
                        </m:acc>
                      </m:e>
                      <m:sub>
                        <m:r>
                          <a:rPr kumimoji="1" lang="en-US" altLang="ja-JP" sz="2400" b="0" i="1" smtClean="0">
                            <a:latin typeface="Cambria Math" panose="02040503050406030204" pitchFamily="18" charset="0"/>
                            <a:ea typeface="Cambria Math" panose="02040503050406030204" pitchFamily="18" charset="0"/>
                          </a:rPr>
                          <m:t>𝜇</m:t>
                        </m:r>
                      </m:sub>
                    </m:s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𝛾</m:t>
                        </m:r>
                      </m:e>
                      <m:sup>
                        <m:r>
                          <a:rPr kumimoji="1" lang="en-US" altLang="ja-JP" sz="2400" b="0" i="1" smtClean="0">
                            <a:latin typeface="Cambria Math" panose="02040503050406030204" pitchFamily="18" charset="0"/>
                            <a:ea typeface="Cambria Math" panose="02040503050406030204" pitchFamily="18" charset="0"/>
                          </a:rPr>
                          <m:t>𝜌</m:t>
                        </m:r>
                      </m:sup>
                    </m:sSup>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𝑃</m:t>
                        </m:r>
                      </m:e>
                      <m:sub>
                        <m:r>
                          <a:rPr kumimoji="1" lang="en-US" altLang="ja-JP" sz="2400" b="0" i="1" smtClean="0">
                            <a:latin typeface="Cambria Math" panose="02040503050406030204" pitchFamily="18" charset="0"/>
                            <a:ea typeface="Cambria Math" panose="02040503050406030204" pitchFamily="18" charset="0"/>
                          </a:rPr>
                          <m:t>𝐿</m:t>
                        </m:r>
                      </m:sub>
                    </m:s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𝜈</m:t>
                        </m:r>
                      </m:e>
                      <m:sub>
                        <m:r>
                          <a:rPr kumimoji="1" lang="en-US" altLang="ja-JP" sz="2400" b="0" i="1" smtClean="0">
                            <a:latin typeface="Cambria Math" panose="02040503050406030204" pitchFamily="18" charset="0"/>
                            <a:ea typeface="Cambria Math" panose="02040503050406030204" pitchFamily="18" charset="0"/>
                          </a:rPr>
                          <m:t>𝜇</m:t>
                        </m:r>
                      </m:sub>
                    </m:sSub>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𝜏</m:t>
                        </m:r>
                      </m:e>
                    </m:acc>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𝛾</m:t>
                        </m:r>
                      </m:e>
                      <m:sup>
                        <m:r>
                          <a:rPr kumimoji="1" lang="en-US" altLang="ja-JP" sz="2400" b="0" i="1" smtClean="0">
                            <a:latin typeface="Cambria Math" panose="02040503050406030204" pitchFamily="18" charset="0"/>
                            <a:ea typeface="Cambria Math" panose="02040503050406030204" pitchFamily="18" charset="0"/>
                          </a:rPr>
                          <m:t>𝜌</m:t>
                        </m:r>
                      </m:sup>
                    </m:sSup>
                    <m:r>
                      <a:rPr kumimoji="1" lang="en-US" altLang="ja-JP" sz="2400" b="0" i="1" smtClean="0">
                        <a:latin typeface="Cambria Math" panose="02040503050406030204" pitchFamily="18" charset="0"/>
                        <a:ea typeface="Cambria Math" panose="02040503050406030204" pitchFamily="18" charset="0"/>
                      </a:rPr>
                      <m:t>𝜏</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𝜈</m:t>
                            </m:r>
                          </m:e>
                        </m:acc>
                      </m:e>
                      <m:sub>
                        <m:r>
                          <a:rPr kumimoji="1" lang="en-US" altLang="ja-JP" sz="2400" b="0" i="1" smtClean="0">
                            <a:latin typeface="Cambria Math" panose="02040503050406030204" pitchFamily="18" charset="0"/>
                            <a:ea typeface="Cambria Math" panose="02040503050406030204" pitchFamily="18" charset="0"/>
                          </a:rPr>
                          <m:t>𝜏</m:t>
                        </m:r>
                      </m:sub>
                    </m:s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𝛾</m:t>
                        </m:r>
                      </m:e>
                      <m:sup>
                        <m:r>
                          <a:rPr kumimoji="1" lang="en-US" altLang="ja-JP" sz="2400" b="0" i="1" smtClean="0">
                            <a:latin typeface="Cambria Math" panose="02040503050406030204" pitchFamily="18" charset="0"/>
                            <a:ea typeface="Cambria Math" panose="02040503050406030204" pitchFamily="18" charset="0"/>
                          </a:rPr>
                          <m:t>𝜌</m:t>
                        </m:r>
                      </m:sup>
                    </m:sSup>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𝑃</m:t>
                        </m:r>
                      </m:e>
                      <m:sub>
                        <m:r>
                          <a:rPr kumimoji="1" lang="en-US" altLang="ja-JP" sz="2400" b="0" i="1" smtClean="0">
                            <a:latin typeface="Cambria Math" panose="02040503050406030204" pitchFamily="18" charset="0"/>
                            <a:ea typeface="Cambria Math" panose="02040503050406030204" pitchFamily="18" charset="0"/>
                          </a:rPr>
                          <m:t>𝐿</m:t>
                        </m:r>
                      </m:sub>
                    </m:s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𝜈</m:t>
                        </m:r>
                      </m:e>
                      <m:sub>
                        <m:r>
                          <a:rPr kumimoji="1" lang="en-US" altLang="ja-JP" sz="2400" b="0" i="1" smtClean="0">
                            <a:latin typeface="Cambria Math" panose="02040503050406030204" pitchFamily="18" charset="0"/>
                            <a:ea typeface="Cambria Math" panose="02040503050406030204" pitchFamily="18" charset="0"/>
                          </a:rPr>
                          <m:t>𝜏</m:t>
                        </m:r>
                      </m:sub>
                    </m:sSub>
                  </m:oMath>
                </a14:m>
                <a:r>
                  <a:rPr kumimoji="1" lang="en-US" altLang="ja-JP" sz="2400" dirty="0"/>
                  <a:t> </a:t>
                </a:r>
                <a:endParaRPr kumimoji="1" lang="ja-JP" altLang="en-US" sz="2400" dirty="0"/>
              </a:p>
            </p:txBody>
          </p:sp>
        </mc:Choice>
        <mc:Fallback xmlns="">
          <p:sp>
            <p:nvSpPr>
              <p:cNvPr id="1886" name="テキスト ボックス 3">
                <a:extLst>
                  <a:ext uri="{FF2B5EF4-FFF2-40B4-BE49-F238E27FC236}">
                    <a16:creationId xmlns:a16="http://schemas.microsoft.com/office/drawing/2014/main" id="{5A2B7405-24FC-01CD-95A3-A65AE1E7D8B4}"/>
                  </a:ext>
                </a:extLst>
              </p:cNvPr>
              <p:cNvSpPr txBox="1">
                <a:spLocks noRot="1" noChangeAspect="1" noMove="1" noResize="1" noEditPoints="1" noAdjustHandles="1" noChangeArrowheads="1" noChangeShapeType="1" noTextEdit="1"/>
              </p:cNvSpPr>
              <p:nvPr/>
            </p:nvSpPr>
            <p:spPr>
              <a:xfrm>
                <a:off x="838199" y="1819863"/>
                <a:ext cx="6493933" cy="2890150"/>
              </a:xfrm>
              <a:prstGeom prst="rect">
                <a:avLst/>
              </a:prstGeom>
              <a:blipFill>
                <a:blip r:embed="rId5"/>
                <a:stretch>
                  <a:fillRect l="-1220"/>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87" name="テキスト ボックス 5">
                <a:extLst>
                  <a:ext uri="{FF2B5EF4-FFF2-40B4-BE49-F238E27FC236}">
                    <a16:creationId xmlns:a16="http://schemas.microsoft.com/office/drawing/2014/main" id="{CD71DF63-5272-40EF-9E0A-75A4BDFE8533}"/>
                  </a:ext>
                </a:extLst>
              </p:cNvPr>
              <p:cNvSpPr txBox="1"/>
              <p:nvPr/>
            </p:nvSpPr>
            <p:spPr>
              <a:xfrm>
                <a:off x="7332133" y="3173505"/>
                <a:ext cx="4236737" cy="2958630"/>
              </a:xfrm>
              <a:prstGeom prst="rect">
                <a:avLst/>
              </a:prstGeom>
              <a:noFill/>
              <a:ln w="28575">
                <a:solidFill>
                  <a:srgbClr val="FF0000"/>
                </a:solidFill>
              </a:ln>
            </p:spPr>
            <p:txBody>
              <a:bodyPr wrap="none" rtlCol="0">
                <a:spAutoFit/>
              </a:bodyPr>
              <a:lstStyle/>
              <a:p>
                <a:pPr marL="342900" indent="-342900">
                  <a:lnSpc>
                    <a:spcPct val="150000"/>
                  </a:lnSpc>
                  <a:buFont typeface="Arial" panose="020B0604020202020204" pitchFamily="34" charset="0"/>
                  <a:buChar char="•"/>
                </a:pPr>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r>
                      <a:rPr lang="en-US" altLang="ja-JP" sz="2400" i="1">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𝜈</m:t>
                        </m:r>
                      </m:e>
                      <m:sub>
                        <m:r>
                          <a:rPr lang="en-US" altLang="ja-JP" sz="2400" b="0" i="1" smtClean="0">
                            <a:latin typeface="Cambria Math" panose="02040503050406030204" pitchFamily="18" charset="0"/>
                            <a:ea typeface="Cambria Math" panose="02040503050406030204" pitchFamily="18" charset="0"/>
                          </a:rPr>
                          <m:t>𝛼</m:t>
                        </m:r>
                        <m:r>
                          <a:rPr lang="en-US" altLang="ja-JP" sz="2400" b="0" i="1" smtClean="0">
                            <a:latin typeface="Cambria Math" panose="02040503050406030204" pitchFamily="18" charset="0"/>
                            <a:ea typeface="Cambria Math" panose="02040503050406030204" pitchFamily="18" charset="0"/>
                          </a:rPr>
                          <m:t>′</m:t>
                        </m:r>
                      </m:sub>
                    </m:sSub>
                    <m:sSub>
                      <m:sSubPr>
                        <m:ctrlPr>
                          <a:rPr kumimoji="1"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𝜈</m:t>
                            </m:r>
                          </m:e>
                        </m:acc>
                      </m:e>
                      <m:sub>
                        <m:r>
                          <a:rPr kumimoji="1" lang="en-US" altLang="ja-JP" sz="2400" b="0" i="1" smtClean="0">
                            <a:latin typeface="Cambria Math" panose="02040503050406030204" pitchFamily="18" charset="0"/>
                            <a:ea typeface="Cambria Math" panose="02040503050406030204" pitchFamily="18" charset="0"/>
                          </a:rPr>
                          <m:t>𝛼</m:t>
                        </m:r>
                        <m:r>
                          <a:rPr kumimoji="1" lang="en-US" altLang="ja-JP" sz="2400" b="0" i="1" smtClean="0">
                            <a:latin typeface="Cambria Math" panose="02040503050406030204" pitchFamily="18" charset="0"/>
                            <a:ea typeface="Cambria Math" panose="02040503050406030204" pitchFamily="18" charset="0"/>
                          </a:rPr>
                          <m:t>′</m:t>
                        </m:r>
                      </m:sub>
                    </m:sSub>
                  </m:oMath>
                </a14:m>
                <a:r>
                  <a:rPr kumimoji="1" lang="en-US" altLang="ja-JP" sz="2400" dirty="0"/>
                  <a:t>  (</a:t>
                </a:r>
                <a14:m>
                  <m:oMath xmlns:m="http://schemas.openxmlformats.org/officeDocument/2006/math">
                    <m:sSup>
                      <m:sSupPr>
                        <m:ctrlPr>
                          <a:rPr kumimoji="1" lang="en-US" altLang="ja-JP" sz="2400" b="0" i="1" dirty="0" smtClean="0">
                            <a:latin typeface="Cambria Math" panose="02040503050406030204" pitchFamily="18" charset="0"/>
                          </a:rPr>
                        </m:ctrlPr>
                      </m:sSupPr>
                      <m:e>
                        <m:r>
                          <a:rPr kumimoji="1" lang="en-US" altLang="ja-JP" sz="2400" b="0" i="1" dirty="0" smtClean="0">
                            <a:latin typeface="Cambria Math" panose="02040503050406030204" pitchFamily="18" charset="0"/>
                          </a:rPr>
                          <m:t>𝛼</m:t>
                        </m:r>
                      </m:e>
                      <m:sup>
                        <m:r>
                          <a:rPr kumimoji="1" lang="en-US" altLang="ja-JP" sz="2400" b="0" i="1" dirty="0" smtClean="0">
                            <a:latin typeface="Cambria Math" panose="02040503050406030204" pitchFamily="18" charset="0"/>
                          </a:rPr>
                          <m:t>′</m:t>
                        </m:r>
                      </m:sup>
                    </m:sSup>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𝜇</m:t>
                    </m:r>
                    <m:r>
                      <a:rPr kumimoji="1" lang="en-US" altLang="ja-JP" sz="2400" b="0" i="1" dirty="0" smtClean="0">
                        <a:latin typeface="Cambria Math" panose="02040503050406030204" pitchFamily="18" charset="0"/>
                      </a:rPr>
                      <m:t>, </m:t>
                    </m:r>
                    <m:r>
                      <a:rPr kumimoji="1" lang="en-US" altLang="ja-JP" sz="2400" b="0" i="1" dirty="0" smtClean="0">
                        <a:latin typeface="Cambria Math" panose="02040503050406030204" pitchFamily="18" charset="0"/>
                      </a:rPr>
                      <m:t>𝜏</m:t>
                    </m:r>
                  </m:oMath>
                </a14:m>
                <a:r>
                  <a:rPr kumimoji="1" lang="en-US" altLang="ja-JP" sz="2400" dirty="0"/>
                  <a:t>)</a:t>
                </a:r>
              </a:p>
              <a:p>
                <a:pPr marL="342900" indent="-342900">
                  <a:lnSpc>
                    <a:spcPct val="150000"/>
                  </a:lnSpc>
                  <a:buFont typeface="Arial" panose="020B0604020202020204" pitchFamily="34" charset="0"/>
                  <a:buChar char="•"/>
                </a:pPr>
                <a14:m>
                  <m:oMath xmlns:m="http://schemas.openxmlformats.org/officeDocument/2006/math">
                    <m:r>
                      <a:rPr kumimoji="1" lang="en-US" altLang="ja-JP" sz="2400" b="0" i="1" smtClean="0">
                        <a:latin typeface="Cambria Math" panose="02040503050406030204" pitchFamily="18" charset="0"/>
                      </a:rPr>
                      <m:t>𝜙</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𝜈</m:t>
                        </m:r>
                      </m:e>
                      <m:sub>
                        <m:r>
                          <a:rPr kumimoji="1" lang="en-US" altLang="ja-JP" sz="2400" b="0" i="1" smtClean="0">
                            <a:latin typeface="Cambria Math" panose="02040503050406030204" pitchFamily="18" charset="0"/>
                            <a:ea typeface="Cambria Math" panose="02040503050406030204" pitchFamily="18" charset="0"/>
                          </a:rPr>
                          <m:t>𝛼</m:t>
                        </m:r>
                      </m:sub>
                    </m:s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𝜈</m:t>
                        </m:r>
                      </m:e>
                      <m:sub>
                        <m:r>
                          <a:rPr kumimoji="1" lang="en-US" altLang="ja-JP" sz="2400" b="0" i="1" smtClean="0">
                            <a:latin typeface="Cambria Math" panose="02040503050406030204" pitchFamily="18" charset="0"/>
                            <a:ea typeface="Cambria Math" panose="02040503050406030204" pitchFamily="18" charset="0"/>
                          </a:rPr>
                          <m:t>𝛽</m:t>
                        </m:r>
                      </m:sub>
                    </m:sSub>
                  </m:oMath>
                </a14:m>
                <a:endParaRPr kumimoji="1" lang="en-US" altLang="ja-JP" sz="2400" dirty="0"/>
              </a:p>
              <a:p>
                <a:pPr marL="342900" indent="-342900">
                  <a:lnSpc>
                    <a:spcPct val="150000"/>
                  </a:lnSpc>
                  <a:buFont typeface="Arial" panose="020B0604020202020204" pitchFamily="34" charset="0"/>
                  <a:buChar char="•"/>
                </a:pPr>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𝜈</m:t>
                        </m:r>
                      </m:e>
                      <m:sub>
                        <m:r>
                          <a:rPr kumimoji="1" lang="en-US" altLang="ja-JP" sz="2400" b="0" i="1" smtClean="0">
                            <a:latin typeface="Cambria Math" panose="02040503050406030204" pitchFamily="18" charset="0"/>
                          </a:rPr>
                          <m:t>𝛼</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𝜙</m:t>
                    </m:r>
                    <m:sSub>
                      <m:sSubPr>
                        <m:ctrlPr>
                          <a:rPr kumimoji="1" lang="en-US" altLang="ja-JP" sz="2400" b="0" i="1" smtClean="0">
                            <a:latin typeface="Cambria Math" panose="02040503050406030204" pitchFamily="18" charset="0"/>
                            <a:ea typeface="Cambria Math" panose="02040503050406030204" pitchFamily="18" charset="0"/>
                          </a:rPr>
                        </m:ctrlPr>
                      </m:sSub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𝜈</m:t>
                            </m:r>
                          </m:e>
                        </m:acc>
                      </m:e>
                      <m:sub>
                        <m:r>
                          <a:rPr kumimoji="1" lang="en-US" altLang="ja-JP" sz="2400" b="0" i="1" smtClean="0">
                            <a:latin typeface="Cambria Math" panose="02040503050406030204" pitchFamily="18" charset="0"/>
                            <a:ea typeface="Cambria Math" panose="02040503050406030204" pitchFamily="18" charset="0"/>
                          </a:rPr>
                          <m:t>𝛽</m:t>
                        </m:r>
                      </m:sub>
                    </m:sSub>
                  </m:oMath>
                </a14:m>
                <a:r>
                  <a:rPr kumimoji="1" lang="en-US" altLang="ja-JP" sz="2400" dirty="0"/>
                  <a:t>  (</a:t>
                </a:r>
                <a14:m>
                  <m:oMath xmlns:m="http://schemas.openxmlformats.org/officeDocument/2006/math">
                    <m:r>
                      <a:rPr kumimoji="1" lang="en-US" altLang="ja-JP" sz="2400" b="0" i="1" dirty="0" smtClean="0">
                        <a:latin typeface="Cambria Math" panose="02040503050406030204" pitchFamily="18" charset="0"/>
                      </a:rPr>
                      <m:t>𝜈</m:t>
                    </m:r>
                    <m:r>
                      <a:rPr kumimoji="1" lang="en-US" altLang="ja-JP" sz="2400" b="0" i="1" dirty="0" smtClean="0">
                        <a:latin typeface="Cambria Math" panose="02040503050406030204" pitchFamily="18" charset="0"/>
                        <a:ea typeface="Cambria Math" panose="02040503050406030204" pitchFamily="18" charset="0"/>
                      </a:rPr>
                      <m:t>↔</m:t>
                    </m:r>
                    <m:acc>
                      <m:accPr>
                        <m:chr m:val="̅"/>
                        <m:ctrlPr>
                          <a:rPr kumimoji="1" lang="en-US" altLang="ja-JP" sz="2400" b="0" i="1" dirty="0" smtClean="0">
                            <a:latin typeface="Cambria Math" panose="02040503050406030204" pitchFamily="18" charset="0"/>
                            <a:ea typeface="Cambria Math" panose="02040503050406030204" pitchFamily="18" charset="0"/>
                          </a:rPr>
                        </m:ctrlPr>
                      </m:accPr>
                      <m:e>
                        <m:r>
                          <a:rPr kumimoji="1" lang="en-US" altLang="ja-JP" sz="2400" b="0" i="1" dirty="0" smtClean="0">
                            <a:latin typeface="Cambria Math" panose="02040503050406030204" pitchFamily="18" charset="0"/>
                            <a:ea typeface="Cambria Math" panose="02040503050406030204" pitchFamily="18" charset="0"/>
                          </a:rPr>
                          <m:t>𝜈</m:t>
                        </m:r>
                      </m:e>
                    </m:acc>
                  </m:oMath>
                </a14:m>
                <a:r>
                  <a:rPr kumimoji="1" lang="ja-JP" altLang="en-US" sz="2400" dirty="0"/>
                  <a:t>もあり</a:t>
                </a:r>
                <a:r>
                  <a:rPr kumimoji="1" lang="en-US" altLang="ja-JP" sz="2400" dirty="0"/>
                  <a:t>)</a:t>
                </a:r>
              </a:p>
              <a:p>
                <a:pPr marL="342900" indent="-342900">
                  <a:lnSpc>
                    <a:spcPct val="150000"/>
                  </a:lnSpc>
                  <a:buFont typeface="Arial" panose="020B0604020202020204" pitchFamily="34" charset="0"/>
                  <a:buChar char="•"/>
                </a:pPr>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r>
                      <a:rPr kumimoji="1" lang="en-US" altLang="ja-JP" sz="2400" b="0" i="1" smtClean="0">
                        <a:latin typeface="Cambria Math" panose="02040503050406030204" pitchFamily="18" charset="0"/>
                      </a:rPr>
                      <m:t>𝜙</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𝜈</m:t>
                        </m:r>
                      </m:e>
                      <m:sub>
                        <m:r>
                          <a:rPr kumimoji="1" lang="en-US" altLang="ja-JP" sz="2400" b="0" i="1" smtClean="0">
                            <a:latin typeface="Cambria Math" panose="02040503050406030204" pitchFamily="18" charset="0"/>
                            <a:ea typeface="Cambria Math" panose="02040503050406030204" pitchFamily="18" charset="0"/>
                          </a:rPr>
                          <m:t>𝛼</m:t>
                        </m:r>
                      </m:sub>
                    </m:s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𝜈</m:t>
                        </m:r>
                      </m:e>
                      <m:sub>
                        <m:r>
                          <a:rPr kumimoji="1" lang="en-US" altLang="ja-JP" sz="2400" b="0" i="1" smtClean="0">
                            <a:latin typeface="Cambria Math" panose="02040503050406030204" pitchFamily="18" charset="0"/>
                            <a:ea typeface="Cambria Math" panose="02040503050406030204" pitchFamily="18" charset="0"/>
                          </a:rPr>
                          <m:t>𝛽</m:t>
                        </m:r>
                      </m:sub>
                    </m:sSub>
                  </m:oMath>
                </a14:m>
                <a:r>
                  <a:rPr kumimoji="1" lang="en-US" altLang="ja-JP" sz="2400" dirty="0"/>
                  <a:t>  </a:t>
                </a:r>
                <a:r>
                  <a:rPr lang="en-US" altLang="ja-JP" sz="2400" dirty="0"/>
                  <a:t>(</a:t>
                </a:r>
                <a14:m>
                  <m:oMath xmlns:m="http://schemas.openxmlformats.org/officeDocument/2006/math">
                    <m:r>
                      <a:rPr lang="en-US" altLang="ja-JP" sz="2400" i="1" dirty="0">
                        <a:latin typeface="Cambria Math" panose="02040503050406030204" pitchFamily="18" charset="0"/>
                      </a:rPr>
                      <m:t>𝜈</m:t>
                    </m:r>
                    <m:r>
                      <a:rPr lang="en-US" altLang="ja-JP" sz="2400" i="1" dirty="0">
                        <a:latin typeface="Cambria Math" panose="02040503050406030204" pitchFamily="18" charset="0"/>
                        <a:ea typeface="Cambria Math" panose="02040503050406030204" pitchFamily="18" charset="0"/>
                      </a:rPr>
                      <m:t>↔</m:t>
                    </m:r>
                    <m:acc>
                      <m:accPr>
                        <m:chr m:val="̅"/>
                        <m:ctrlPr>
                          <a:rPr lang="en-US" altLang="ja-JP" sz="2400" i="1" dirty="0">
                            <a:latin typeface="Cambria Math" panose="02040503050406030204" pitchFamily="18" charset="0"/>
                            <a:ea typeface="Cambria Math" panose="02040503050406030204" pitchFamily="18" charset="0"/>
                          </a:rPr>
                        </m:ctrlPr>
                      </m:accPr>
                      <m:e>
                        <m:r>
                          <a:rPr lang="en-US" altLang="ja-JP" sz="2400" i="1" dirty="0">
                            <a:latin typeface="Cambria Math" panose="02040503050406030204" pitchFamily="18" charset="0"/>
                            <a:ea typeface="Cambria Math" panose="02040503050406030204" pitchFamily="18" charset="0"/>
                          </a:rPr>
                          <m:t>𝜈</m:t>
                        </m:r>
                      </m:e>
                    </m:acc>
                  </m:oMath>
                </a14:m>
                <a:r>
                  <a:rPr lang="ja-JP" altLang="en-US" sz="2400" dirty="0"/>
                  <a:t>もあり</a:t>
                </a:r>
                <a:r>
                  <a:rPr lang="en-US" altLang="ja-JP" sz="2400" dirty="0"/>
                  <a:t>)</a:t>
                </a:r>
                <a:endParaRPr kumimoji="1" lang="en-US" altLang="ja-JP" sz="2400" dirty="0"/>
              </a:p>
              <a:p>
                <a:pPr>
                  <a:lnSpc>
                    <a:spcPct val="150000"/>
                  </a:lnSpc>
                </a:pPr>
                <a:r>
                  <a:rPr kumimoji="1" lang="en-US" altLang="ja-JP" sz="2400" dirty="0"/>
                  <a:t>Should</a:t>
                </a:r>
                <a:r>
                  <a:rPr kumimoji="1" lang="ja-JP" altLang="en-US" sz="2400" dirty="0"/>
                  <a:t> </a:t>
                </a:r>
                <a:r>
                  <a:rPr kumimoji="1" lang="en-US" altLang="ja-JP" sz="2400" dirty="0"/>
                  <a:t>be</a:t>
                </a:r>
                <a:r>
                  <a:rPr kumimoji="1" lang="ja-JP" altLang="en-US" sz="2400" dirty="0"/>
                  <a:t> </a:t>
                </a:r>
                <a:r>
                  <a:rPr kumimoji="1" lang="en-US" altLang="ja-JP" sz="2400" dirty="0"/>
                  <a:t>included</a:t>
                </a:r>
                <a:endParaRPr kumimoji="1" lang="ja-JP" altLang="en-US" sz="2400" dirty="0"/>
              </a:p>
            </p:txBody>
          </p:sp>
        </mc:Choice>
        <mc:Fallback xmlns="">
          <p:sp>
            <p:nvSpPr>
              <p:cNvPr id="1887" name="テキスト ボックス 5"/>
              <p:cNvSpPr txBox="1">
                <a:spLocks noRot="1" noChangeAspect="1" noMove="1" noResize="1" noEditPoints="1" noAdjustHandles="1" noChangeArrowheads="1" noChangeShapeType="1" noTextEdit="1"/>
              </p:cNvSpPr>
              <p:nvPr/>
            </p:nvSpPr>
            <p:spPr>
              <a:xfrm>
                <a:off x="7332133" y="3173505"/>
                <a:ext cx="4236737" cy="2958630"/>
              </a:xfrm>
              <a:prstGeom prst="rect">
                <a:avLst/>
              </a:prstGeom>
              <a:blipFill>
                <a:blip r:embed="rId6"/>
                <a:stretch>
                  <a:fillRect l="-2000" r="-714" b="-3265"/>
                </a:stretch>
              </a:blipFill>
              <a:ln w="28575">
                <a:solidFill>
                  <a:srgbClr val="FF0000"/>
                </a:solidFill>
              </a:ln>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CC1B38AB-05CD-47BB-9771-3ACBE9ED89B8}"/>
              </a:ext>
            </a:extLst>
          </p:cNvPr>
          <p:cNvSpPr txBox="1"/>
          <p:nvPr/>
        </p:nvSpPr>
        <p:spPr>
          <a:xfrm>
            <a:off x="7187949" y="1009402"/>
            <a:ext cx="6096750" cy="369332"/>
          </a:xfrm>
          <a:prstGeom prst="rect">
            <a:avLst/>
          </a:prstGeom>
          <a:noFill/>
        </p:spPr>
        <p:txBody>
          <a:bodyPr wrap="square">
            <a:spAutoFit/>
          </a:bodyPr>
          <a:lstStyle/>
          <a:p>
            <a:r>
              <a:rPr lang="en-US" altLang="ja-JP" dirty="0"/>
              <a:t>e.g. </a:t>
            </a:r>
            <a:r>
              <a:rPr lang="en-US" altLang="ja-JP" dirty="0" err="1"/>
              <a:t>Phys.Rev.D</a:t>
            </a:r>
            <a:r>
              <a:rPr lang="en-US" altLang="ja-JP" dirty="0"/>
              <a:t> 100 (2019) 9, 095012</a:t>
            </a:r>
            <a:endParaRPr lang="ja-JP" altLang="en-US" dirty="0"/>
          </a:p>
        </p:txBody>
      </p:sp>
    </p:spTree>
    <p:extLst>
      <p:ext uri="{BB962C8B-B14F-4D97-AF65-F5344CB8AC3E}">
        <p14:creationId xmlns:p14="http://schemas.microsoft.com/office/powerpoint/2010/main" val="383938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 name="タイトル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dirty="0">
                <a:solidFill>
                  <a:srgbClr val="990099"/>
                </a:solidFill>
                <a:latin typeface="URW Bookman L" pitchFamily="18"/>
              </a:rPr>
              <a:t>A gauged U(1): mu - tau</a:t>
            </a:r>
          </a:p>
        </p:txBody>
      </p:sp>
      <p:sp>
        <p:nvSpPr>
          <p:cNvPr id="1531" name="テキスト プレースホルダー 2"/>
          <p:cNvSpPr txBox="1">
            <a:spLocks noGrp="1"/>
          </p:cNvSpPr>
          <p:nvPr>
            <p:ph type="body" idx="4294967295"/>
          </p:nvPr>
        </p:nvSpPr>
        <p:spPr>
          <a:xfrm>
            <a:off x="1581068" y="1609087"/>
            <a:ext cx="8425905" cy="5122820"/>
          </a:xfrm>
        </p:spPr>
        <p:txBody>
          <a:bodyPr/>
          <a:lstStyle>
            <a:defPPr marL="432000" lvl="0" indent="-324000">
              <a:spcBef>
                <a:spcPts val="0"/>
              </a:spcBef>
              <a:spcAft>
                <a:spcPts val="1417"/>
              </a:spcAft>
              <a:buSzPct val="45000"/>
              <a:buFont typeface="StarSymbol"/>
              <a:buNone/>
              <a:defRPr lang="en-US" sz="3200" b="0" i="0" u="none" strike="noStrike" kern="1200" cap="none">
                <a:ln>
                  <a:noFill/>
                </a:ln>
                <a:latin typeface="Liberation Sans" pitchFamily="18"/>
                <a:ea typeface="VL Pゴシック" pitchFamily="2"/>
                <a:cs typeface="VL Pゴシック" pitchFamily="2"/>
              </a:defRPr>
            </a:defPPr>
            <a:lvl1pPr marL="43200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VL Pゴシック" pitchFamily="2"/>
                <a:cs typeface="VL Pゴシック" pitchFamily="2"/>
              </a:defRPr>
            </a:lvl1pPr>
            <a:lvl2pPr marL="86400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VL Pゴシック" pitchFamily="2"/>
                <a:cs typeface="VL Pゴシック" pitchFamily="2"/>
              </a:defRPr>
            </a:lvl2pPr>
            <a:lvl3pPr marL="1295999" lvl="2" indent="-288000">
              <a:spcBef>
                <a:spcPts val="0"/>
              </a:spcBef>
              <a:spcAft>
                <a:spcPts val="850"/>
              </a:spcAft>
              <a:buSzPct val="45000"/>
              <a:buFont typeface="StarSymbol"/>
              <a:buChar char="●"/>
              <a:defRPr lang="en-US" sz="2400" b="0" i="0" u="none" strike="noStrike" kern="1200" cap="none">
                <a:ln>
                  <a:noFill/>
                </a:ln>
                <a:latin typeface="Liberation Sans" pitchFamily="18"/>
                <a:ea typeface="VL Pゴシック" pitchFamily="2"/>
                <a:cs typeface="VL Pゴシック" pitchFamily="2"/>
              </a:defRPr>
            </a:lvl3pPr>
            <a:lvl4pPr marL="1728000" lvl="3" indent="-216000">
              <a:spcBef>
                <a:spcPts val="0"/>
              </a:spcBef>
              <a:spcAft>
                <a:spcPts val="567"/>
              </a:spcAft>
              <a:buSzPct val="75000"/>
              <a:buFont typeface="StarSymbol"/>
              <a:buChar char="–"/>
              <a:defRPr lang="en-US" sz="2000" b="0" i="0" u="none" strike="noStrike" kern="1200" cap="none">
                <a:ln>
                  <a:noFill/>
                </a:ln>
                <a:latin typeface="Liberation Sans" pitchFamily="18"/>
                <a:ea typeface="VL Pゴシック" pitchFamily="2"/>
                <a:cs typeface="VL Pゴシック" pitchFamily="2"/>
              </a:defRPr>
            </a:lvl4pPr>
            <a:lvl5pPr marL="2160000" lvl="4"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5pPr>
            <a:lvl6pPr marL="2592000" lvl="5"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6pPr>
            <a:lvl7pPr marL="3024000" lvl="6"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7pPr>
            <a:lvl8pPr marL="3456000" lvl="7"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8pPr>
            <a:lvl9pPr marL="3887999" lvl="8"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9pPr>
          </a:lstStyle>
          <a:p>
            <a:pPr algn="ctr">
              <a:spcAft>
                <a:spcPts val="257"/>
              </a:spcAft>
              <a:buNone/>
            </a:pPr>
            <a:r>
              <a:rPr lang="en-US" sz="2177" dirty="0">
                <a:latin typeface="URW Bookman L" pitchFamily="2"/>
              </a:rPr>
              <a:t>We introduce a new U(1) gauge symmetry associated with</a:t>
            </a:r>
          </a:p>
          <a:p>
            <a:pPr algn="ctr">
              <a:spcAft>
                <a:spcPts val="257"/>
              </a:spcAft>
              <a:buNone/>
            </a:pPr>
            <a:r>
              <a:rPr lang="en-US" sz="2540" dirty="0">
                <a:solidFill>
                  <a:srgbClr val="FF0000"/>
                </a:solidFill>
                <a:latin typeface="URW Bookman L" pitchFamily="2"/>
              </a:rPr>
              <a:t>the muon number minus tau number:                 </a:t>
            </a:r>
          </a:p>
          <a:p>
            <a:pPr>
              <a:spcAft>
                <a:spcPts val="257"/>
              </a:spcAft>
              <a:buNone/>
            </a:pPr>
            <a:endParaRPr lang="en-US" sz="2177" dirty="0">
              <a:solidFill>
                <a:srgbClr val="000000"/>
              </a:solidFill>
              <a:latin typeface="URW Bookman L" pitchFamily="2"/>
            </a:endParaRPr>
          </a:p>
          <a:p>
            <a:pPr>
              <a:spcAft>
                <a:spcPts val="257"/>
              </a:spcAft>
              <a:buNone/>
            </a:pPr>
            <a:endParaRPr lang="en-US" sz="2177" dirty="0">
              <a:solidFill>
                <a:srgbClr val="000000"/>
              </a:solidFill>
              <a:latin typeface="URW Bookman L" pitchFamily="2"/>
            </a:endParaRPr>
          </a:p>
          <a:p>
            <a:pPr>
              <a:spcAft>
                <a:spcPts val="257"/>
              </a:spcAft>
              <a:buNone/>
            </a:pPr>
            <a:endParaRPr lang="en-US" sz="2177" dirty="0">
              <a:solidFill>
                <a:srgbClr val="000000"/>
              </a:solidFill>
              <a:latin typeface="URW Bookman L" pitchFamily="2"/>
            </a:endParaRPr>
          </a:p>
          <a:p>
            <a:pPr>
              <a:spcAft>
                <a:spcPts val="257"/>
              </a:spcAft>
              <a:buNone/>
            </a:pPr>
            <a:endParaRPr lang="en-US" sz="2177" dirty="0">
              <a:solidFill>
                <a:srgbClr val="000000"/>
              </a:solidFill>
              <a:latin typeface="URW Bookman L" pitchFamily="2"/>
            </a:endParaRPr>
          </a:p>
          <a:p>
            <a:pPr>
              <a:spcAft>
                <a:spcPts val="257"/>
              </a:spcAft>
              <a:buNone/>
            </a:pPr>
            <a:endParaRPr lang="en-US" sz="2177" dirty="0">
              <a:solidFill>
                <a:srgbClr val="000000"/>
              </a:solidFill>
              <a:latin typeface="URW Bookman L" pitchFamily="2"/>
            </a:endParaRPr>
          </a:p>
          <a:p>
            <a:pPr>
              <a:spcAft>
                <a:spcPts val="257"/>
              </a:spcAft>
              <a:buNone/>
            </a:pPr>
            <a:endParaRPr lang="en-US" sz="2177" dirty="0">
              <a:solidFill>
                <a:srgbClr val="000000"/>
              </a:solidFill>
              <a:latin typeface="URW Bookman L" pitchFamily="2"/>
            </a:endParaRPr>
          </a:p>
          <a:p>
            <a:pPr>
              <a:spcAft>
                <a:spcPts val="257"/>
              </a:spcAft>
              <a:buNone/>
            </a:pPr>
            <a:endParaRPr lang="en-US" sz="2177" dirty="0">
              <a:solidFill>
                <a:srgbClr val="000000"/>
              </a:solidFill>
              <a:latin typeface="URW Bookman L" pitchFamily="2"/>
            </a:endParaRPr>
          </a:p>
          <a:p>
            <a:pPr>
              <a:spcAft>
                <a:spcPts val="257"/>
              </a:spcAft>
              <a:buNone/>
            </a:pPr>
            <a:endParaRPr lang="en-US" sz="2177" dirty="0">
              <a:solidFill>
                <a:srgbClr val="000000"/>
              </a:solidFill>
              <a:latin typeface="URW Bookman L" pitchFamily="2"/>
            </a:endParaRPr>
          </a:p>
          <a:p>
            <a:pPr>
              <a:spcAft>
                <a:spcPts val="257"/>
              </a:spcAft>
              <a:buNone/>
            </a:pPr>
            <a:r>
              <a:rPr lang="en-US" sz="2177" dirty="0">
                <a:solidFill>
                  <a:srgbClr val="000000"/>
                </a:solidFill>
                <a:latin typeface="URW Bookman L" pitchFamily="2"/>
              </a:rPr>
              <a:t>1. No quantum gauge anomalies.</a:t>
            </a:r>
          </a:p>
          <a:p>
            <a:pPr>
              <a:spcAft>
                <a:spcPts val="257"/>
              </a:spcAft>
              <a:buNone/>
            </a:pPr>
            <a:r>
              <a:rPr lang="en-US" sz="2177" dirty="0">
                <a:solidFill>
                  <a:srgbClr val="000000"/>
                </a:solidFill>
                <a:latin typeface="URW Bookman L" pitchFamily="2"/>
              </a:rPr>
              <a:t>2. No LFV couplings.</a:t>
            </a:r>
          </a:p>
          <a:p>
            <a:pPr>
              <a:spcAft>
                <a:spcPts val="257"/>
              </a:spcAft>
              <a:buNone/>
            </a:pPr>
            <a:r>
              <a:rPr lang="en-US" sz="2177" dirty="0">
                <a:solidFill>
                  <a:srgbClr val="000000"/>
                </a:solidFill>
                <a:latin typeface="URW Bookman L" pitchFamily="2"/>
              </a:rPr>
              <a:t>3. Large atm. and small reactor mixing:</a:t>
            </a:r>
          </a:p>
          <a:p>
            <a:pPr>
              <a:spcAft>
                <a:spcPts val="257"/>
              </a:spcAft>
              <a:buNone/>
            </a:pPr>
            <a:r>
              <a:rPr lang="en-US" sz="2177" dirty="0">
                <a:solidFill>
                  <a:srgbClr val="000000"/>
                </a:solidFill>
                <a:latin typeface="URW Bookman L" pitchFamily="2"/>
              </a:rPr>
              <a:t>4. </a:t>
            </a:r>
            <a:r>
              <a:rPr lang="en-US" sz="2177" dirty="0">
                <a:solidFill>
                  <a:srgbClr val="FF3333"/>
                </a:solidFill>
                <a:latin typeface="URW Bookman L" pitchFamily="2"/>
              </a:rPr>
              <a:t>A possible solution for muon anomalous magnetic moment</a:t>
            </a:r>
            <a:r>
              <a:rPr lang="en-US" sz="2177" dirty="0">
                <a:solidFill>
                  <a:srgbClr val="000000"/>
                </a:solidFill>
                <a:latin typeface="URW Bookman L" pitchFamily="2"/>
              </a:rPr>
              <a:t>.</a:t>
            </a:r>
          </a:p>
        </p:txBody>
      </p:sp>
      <p:pic>
        <p:nvPicPr>
          <p:cNvPr id="1532" name="図 3" descr="28§display§{\color{red}U(1)_{L_\mu - L_\tau}^{}} .§png§600§FALSE" title="TexMaths"/>
          <p:cNvPicPr>
            <a:picLocks noChangeAspect="1"/>
          </p:cNvPicPr>
          <p:nvPr/>
        </p:nvPicPr>
        <p:blipFill>
          <a:blip r:embed="rId3"/>
          <a:stretch>
            <a:fillRect/>
          </a:stretch>
        </p:blipFill>
        <p:spPr>
          <a:xfrm>
            <a:off x="8414474" y="1992172"/>
            <a:ext cx="1562711" cy="380472"/>
          </a:xfrm>
          <a:prstGeom prst="rect">
            <a:avLst/>
          </a:prstGeom>
          <a:noFill/>
          <a:ln>
            <a:noFill/>
          </a:ln>
        </p:spPr>
      </p:pic>
      <p:pic>
        <p:nvPicPr>
          <p:cNvPr id="1533" name="図 4" descr="24§display§+{\color{red} g_{Z^\prime}^{} }_x000a_( _x000a_\bar{\nu}_\mu^{} \gamma^\rho_{} P_L^{}\nu_\mu^{} _x000a_-\bar{\nu}_\tau^{} \gamma^\rho_{} P_L^{}\nu_\tau^{} _x000a_+\bar{\mu} \gamma^\rho_{} \mu _x000a_-\bar{\tau} \gamma^\rho_{} \tau _x000a_) _x000a_{\color{red}Z_\rho^\prime}§png§600§FALSE" title="TexMaths"/>
          <p:cNvPicPr>
            <a:picLocks noChangeAspect="1"/>
          </p:cNvPicPr>
          <p:nvPr/>
        </p:nvPicPr>
        <p:blipFill>
          <a:blip r:embed="rId4"/>
          <a:stretch>
            <a:fillRect/>
          </a:stretch>
        </p:blipFill>
        <p:spPr>
          <a:xfrm>
            <a:off x="3515692" y="3265855"/>
            <a:ext cx="5642743" cy="332464"/>
          </a:xfrm>
          <a:prstGeom prst="rect">
            <a:avLst/>
          </a:prstGeom>
          <a:noFill/>
          <a:ln>
            <a:noFill/>
          </a:ln>
        </p:spPr>
      </p:pic>
      <p:sp>
        <p:nvSpPr>
          <p:cNvPr id="1534" name="フリーフォーム 5"/>
          <p:cNvSpPr/>
          <p:nvPr/>
        </p:nvSpPr>
        <p:spPr>
          <a:xfrm>
            <a:off x="8120220" y="3886368"/>
            <a:ext cx="2090147" cy="718488"/>
          </a:xfrm>
          <a:custGeom>
            <a:avLst>
              <a:gd name="f0" fmla="val 8739"/>
              <a:gd name="f1" fmla="val -7438"/>
            </a:avLst>
            <a:gdLst>
              <a:gd name="f2" fmla="val 21600000"/>
              <a:gd name="f3" fmla="val 10800000"/>
              <a:gd name="f4" fmla="val 5400000"/>
              <a:gd name="f5" fmla="val 180"/>
              <a:gd name="f6" fmla="val w"/>
              <a:gd name="f7" fmla="val h"/>
              <a:gd name="f8" fmla="*/ 5419351 1 1725033"/>
              <a:gd name="f9" fmla="val -2147483648"/>
              <a:gd name="f10" fmla="val 2147483520"/>
              <a:gd name="f11" fmla="min 0 21600"/>
              <a:gd name="f12" fmla="max 0 21600"/>
              <a:gd name="f13" fmla="+- 0 0 0"/>
              <a:gd name="f14" fmla="*/ f6 1 21600"/>
              <a:gd name="f15" fmla="*/ f7 1 21600"/>
              <a:gd name="f16" fmla="*/ f8 1 180"/>
              <a:gd name="f17" fmla="pin -2147483648 f0 2147483520"/>
              <a:gd name="f18" fmla="pin -2147483648 f1 2147483520"/>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noFill/>
          <a:ln w="36000">
            <a:solidFill>
              <a:srgbClr val="000000"/>
            </a:solidFill>
            <a:prstDash val="solid"/>
          </a:ln>
        </p:spPr>
        <p:txBody>
          <a:bodyPr vert="horz" wrap="none" lIns="97976" tIns="57152" rIns="97976" bIns="57152" anchor="ctr" anchorCtr="0" compatLnSpc="0"/>
          <a:lstStyle/>
          <a:p>
            <a:pPr algn="ctr" hangingPunct="0"/>
            <a:r>
              <a:rPr lang="en-US" sz="1633" b="1">
                <a:latin typeface="URW Bookman L" pitchFamily="18"/>
                <a:ea typeface="VL Pゴシック" pitchFamily="2"/>
                <a:cs typeface="VL Pゴシック" pitchFamily="2"/>
              </a:rPr>
              <a:t>New gauge boson</a:t>
            </a:r>
          </a:p>
        </p:txBody>
      </p:sp>
      <p:sp>
        <p:nvSpPr>
          <p:cNvPr id="1535" name="フリーフォーム 6"/>
          <p:cNvSpPr/>
          <p:nvPr/>
        </p:nvSpPr>
        <p:spPr>
          <a:xfrm>
            <a:off x="2502950" y="3893226"/>
            <a:ext cx="2319083" cy="718488"/>
          </a:xfrm>
          <a:custGeom>
            <a:avLst>
              <a:gd name="f0" fmla="val 12503"/>
              <a:gd name="f1" fmla="val -6045"/>
            </a:avLst>
            <a:gdLst>
              <a:gd name="f2" fmla="val 21600000"/>
              <a:gd name="f3" fmla="val 10800000"/>
              <a:gd name="f4" fmla="val 5400000"/>
              <a:gd name="f5" fmla="val 180"/>
              <a:gd name="f6" fmla="val w"/>
              <a:gd name="f7" fmla="val h"/>
              <a:gd name="f8" fmla="*/ 5419351 1 1725033"/>
              <a:gd name="f9" fmla="val -2147483648"/>
              <a:gd name="f10" fmla="val 2147483520"/>
              <a:gd name="f11" fmla="min 0 21600"/>
              <a:gd name="f12" fmla="max 0 21600"/>
              <a:gd name="f13" fmla="+- 0 0 0"/>
              <a:gd name="f14" fmla="*/ f6 1 21600"/>
              <a:gd name="f15" fmla="*/ f7 1 21600"/>
              <a:gd name="f16" fmla="*/ f8 1 180"/>
              <a:gd name="f17" fmla="pin -2147483648 f0 2147483520"/>
              <a:gd name="f18" fmla="pin -2147483648 f1 2147483520"/>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noFill/>
          <a:ln w="36000">
            <a:solidFill>
              <a:srgbClr val="000000"/>
            </a:solidFill>
            <a:prstDash val="solid"/>
          </a:ln>
        </p:spPr>
        <p:txBody>
          <a:bodyPr vert="horz" wrap="none" lIns="97976" tIns="57152" rIns="97976" bIns="57152" anchor="ctr" anchorCtr="0" compatLnSpc="0"/>
          <a:lstStyle/>
          <a:p>
            <a:pPr algn="ctr" hangingPunct="0"/>
            <a:r>
              <a:rPr lang="en-US" sz="1633" b="1">
                <a:latin typeface="URW Bookman L" pitchFamily="18"/>
                <a:ea typeface="VL Pゴシック" pitchFamily="2"/>
                <a:cs typeface="VL Pゴシック" pitchFamily="2"/>
              </a:rPr>
              <a:t>New gauge coupling</a:t>
            </a:r>
          </a:p>
        </p:txBody>
      </p:sp>
      <p:sp>
        <p:nvSpPr>
          <p:cNvPr id="1536" name="直線コネクタ 7"/>
          <p:cNvSpPr/>
          <p:nvPr/>
        </p:nvSpPr>
        <p:spPr>
          <a:xfrm>
            <a:off x="4201521" y="3690416"/>
            <a:ext cx="4441563" cy="0"/>
          </a:xfrm>
          <a:prstGeom prst="line">
            <a:avLst/>
          </a:prstGeom>
          <a:noFill/>
          <a:ln w="36000">
            <a:solidFill>
              <a:srgbClr val="3333FF"/>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pic>
        <p:nvPicPr>
          <p:cNvPr id="1537" name="図 8" descr="28§display§L_\mu^{} - L_\tau^{}§png§600§FALSE" title="TexMaths"/>
          <p:cNvPicPr>
            <a:picLocks noChangeAspect="1"/>
          </p:cNvPicPr>
          <p:nvPr/>
        </p:nvPicPr>
        <p:blipFill>
          <a:blip r:embed="rId5"/>
          <a:stretch>
            <a:fillRect/>
          </a:stretch>
        </p:blipFill>
        <p:spPr>
          <a:xfrm>
            <a:off x="5888989" y="3821051"/>
            <a:ext cx="1117575" cy="349446"/>
          </a:xfrm>
          <a:prstGeom prst="rect">
            <a:avLst/>
          </a:prstGeom>
          <a:noFill/>
          <a:ln>
            <a:noFill/>
          </a:ln>
        </p:spPr>
      </p:pic>
      <p:pic>
        <p:nvPicPr>
          <p:cNvPr id="1538" name="図 9" descr="24§display§\theta_{23}^{}=45^\circ ,~\theta_{13}^{}=0^\circ .§png§600§FALSE" title="TexMaths"/>
          <p:cNvPicPr>
            <a:picLocks noChangeAspect="1"/>
          </p:cNvPicPr>
          <p:nvPr/>
        </p:nvPicPr>
        <p:blipFill>
          <a:blip r:embed="rId6"/>
          <a:stretch>
            <a:fillRect/>
          </a:stretch>
        </p:blipFill>
        <p:spPr>
          <a:xfrm>
            <a:off x="6275992" y="6118579"/>
            <a:ext cx="2367091" cy="273679"/>
          </a:xfrm>
          <a:prstGeom prst="rect">
            <a:avLst/>
          </a:prstGeom>
          <a:noFill/>
          <a:ln>
            <a:noFill/>
          </a:ln>
        </p:spPr>
      </p:pic>
      <p:pic>
        <p:nvPicPr>
          <p:cNvPr id="1539" name="図 10" descr="24§display§+m_{Z^\prime}^{} Z^\prime_\rho Z^{\prime\rho}_{}§png§600§FALSE" title="TexMaths"/>
          <p:cNvPicPr>
            <a:picLocks noChangeAspect="1"/>
          </p:cNvPicPr>
          <p:nvPr/>
        </p:nvPicPr>
        <p:blipFill>
          <a:blip r:embed="rId7"/>
          <a:stretch>
            <a:fillRect/>
          </a:stretch>
        </p:blipFill>
        <p:spPr>
          <a:xfrm>
            <a:off x="5246595" y="2574147"/>
            <a:ext cx="1382763" cy="332464"/>
          </a:xfrm>
          <a:prstGeom prst="rect">
            <a:avLst/>
          </a:prstGeom>
          <a:noFill/>
          <a:ln>
            <a:noFill/>
          </a:ln>
        </p:spPr>
      </p:pic>
      <p:pic>
        <p:nvPicPr>
          <p:cNvPr id="1540" name="図 11" descr="24§display§{\cal L}={\cal L}_{\rm SM}^{}_x000a_-\frac{1}{4}Z_{\rho\sigma}^{\prime}Z^{\prime\rho\sigma}_{}_x000a_-\frac{\epsilon}{4}Z_{\rho\sigma}^{\prime}B^{\rho\sigma}_{}_x000a_++m_{Z^\prime}^{} Z^\prime_\rho Z^{\prime\rho}_{}§png§600§FALSE" title="TexMaths"/>
          <p:cNvPicPr>
            <a:picLocks noChangeAspect="1"/>
          </p:cNvPicPr>
          <p:nvPr/>
        </p:nvPicPr>
        <p:blipFill>
          <a:blip r:embed="rId8"/>
          <a:stretch>
            <a:fillRect/>
          </a:stretch>
        </p:blipFill>
        <p:spPr>
          <a:xfrm>
            <a:off x="2535935" y="2416733"/>
            <a:ext cx="5774358" cy="553236"/>
          </a:xfrm>
          <a:prstGeom prst="rect">
            <a:avLst/>
          </a:prstGeom>
          <a:noFill/>
          <a:ln>
            <a:noFill/>
          </a:ln>
        </p:spPr>
      </p:pic>
      <p:sp>
        <p:nvSpPr>
          <p:cNvPr id="1541" name="直線コネクタ 12"/>
          <p:cNvSpPr/>
          <p:nvPr/>
        </p:nvSpPr>
        <p:spPr>
          <a:xfrm flipV="1">
            <a:off x="5311912" y="2416733"/>
            <a:ext cx="1241025" cy="653171"/>
          </a:xfrm>
          <a:prstGeom prst="line">
            <a:avLst/>
          </a:prstGeom>
          <a:noFill/>
          <a:ln w="36000">
            <a:solidFill>
              <a:srgbClr val="000000"/>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350FC-23A2-5640-357A-C7DEC98D24BC}"/>
              </a:ext>
            </a:extLst>
          </p:cNvPr>
          <p:cNvSpPr txBox="1">
            <a:spLocks noGrp="1"/>
          </p:cNvSpPr>
          <p:nvPr>
            <p:ph type="title" idx="4294967295"/>
          </p:nvPr>
        </p:nvSpPr>
        <p:spPr>
          <a:xfrm>
            <a:off x="838200" y="684100"/>
            <a:ext cx="10515600" cy="1325563"/>
          </a:xfrm>
        </p:spPr>
        <p:txBody>
          <a:bodyPr/>
          <a:lstStyle/>
          <a:p>
            <a:pPr lvl="0" algn="l"/>
            <a:r>
              <a:rPr lang="en-US" b="1" u="sng" dirty="0">
                <a:solidFill>
                  <a:srgbClr val="990099"/>
                </a:solidFill>
                <a:latin typeface="URW Bookman L" pitchFamily="18"/>
              </a:rPr>
              <a:t>High energy cosmic neutrinos</a:t>
            </a:r>
          </a:p>
        </p:txBody>
      </p:sp>
      <p:pic>
        <p:nvPicPr>
          <p:cNvPr id="3" name="図 2">
            <a:extLst>
              <a:ext uri="{FF2B5EF4-FFF2-40B4-BE49-F238E27FC236}">
                <a16:creationId xmlns:a16="http://schemas.microsoft.com/office/drawing/2014/main" id="{4587BC8E-BD79-670A-7293-9D9DCCB4177D}"/>
              </a:ext>
            </a:extLst>
          </p:cNvPr>
          <p:cNvPicPr>
            <a:picLocks noChangeAspect="1"/>
          </p:cNvPicPr>
          <p:nvPr/>
        </p:nvPicPr>
        <p:blipFill>
          <a:blip r:embed="rId3">
            <a:lum/>
            <a:alphaModFix/>
          </a:blip>
          <a:srcRect/>
          <a:stretch>
            <a:fillRect/>
          </a:stretch>
        </p:blipFill>
        <p:spPr>
          <a:xfrm>
            <a:off x="1935627" y="3130153"/>
            <a:ext cx="8320745" cy="5028763"/>
          </a:xfrm>
          <a:prstGeom prst="rect">
            <a:avLst/>
          </a:prstGeom>
          <a:noFill/>
          <a:ln>
            <a:noFill/>
          </a:ln>
        </p:spPr>
      </p:pic>
      <p:sp>
        <p:nvSpPr>
          <p:cNvPr id="4" name="テキスト ボックス 3">
            <a:extLst>
              <a:ext uri="{FF2B5EF4-FFF2-40B4-BE49-F238E27FC236}">
                <a16:creationId xmlns:a16="http://schemas.microsoft.com/office/drawing/2014/main" id="{8DE215E3-09A9-01BA-1E01-FE6152837F4F}"/>
              </a:ext>
            </a:extLst>
          </p:cNvPr>
          <p:cNvSpPr txBox="1"/>
          <p:nvPr/>
        </p:nvSpPr>
        <p:spPr>
          <a:xfrm>
            <a:off x="1915423" y="1508260"/>
            <a:ext cx="6898525" cy="820851"/>
          </a:xfrm>
          <a:prstGeom prst="rect">
            <a:avLst/>
          </a:prstGeom>
          <a:noFill/>
          <a:ln>
            <a:noFill/>
          </a:ln>
        </p:spPr>
        <p:txBody>
          <a:bodyPr vert="horz" wrap="none" lIns="81646" tIns="40823" rIns="81646" bIns="40823" anchorCtr="0" compatLnSpc="0">
            <a:spAutoFit/>
          </a:bodyPr>
          <a:lstStyle/>
          <a:p>
            <a:pPr hangingPunct="0"/>
            <a:r>
              <a:rPr lang="en-US" sz="2540" b="1" u="sng">
                <a:latin typeface="URW Bookman L" pitchFamily="18"/>
                <a:ea typeface="VL Pゴシック" pitchFamily="2"/>
                <a:cs typeface="VL Pゴシック" pitchFamily="2"/>
              </a:rPr>
              <a:t>Our target:</a:t>
            </a:r>
            <a:r>
              <a:rPr lang="en-US" sz="2177">
                <a:latin typeface="URW Bookman L" pitchFamily="18"/>
                <a:ea typeface="VL Pゴシック" pitchFamily="2"/>
                <a:cs typeface="VL Pゴシック" pitchFamily="2"/>
              </a:rPr>
              <a:t> neutrinos produced in cosmic-ray interactions</a:t>
            </a:r>
          </a:p>
          <a:p>
            <a:pPr hangingPunct="0"/>
            <a:r>
              <a:rPr lang="en-US" sz="2177">
                <a:latin typeface="URW Bookman L" pitchFamily="18"/>
                <a:ea typeface="VL Pゴシック" pitchFamily="2"/>
                <a:cs typeface="VL Pゴシック" pitchFamily="2"/>
              </a:rPr>
              <a:t>with gas ( p ) or radiation (    ), followed by pion decays.</a:t>
            </a:r>
          </a:p>
        </p:txBody>
      </p:sp>
      <p:grpSp>
        <p:nvGrpSpPr>
          <p:cNvPr id="5" name="グループ化 4" descr="28§display§\gamma§svg§600§FALSE" title="TexMaths">
            <a:extLst>
              <a:ext uri="{FF2B5EF4-FFF2-40B4-BE49-F238E27FC236}">
                <a16:creationId xmlns:a16="http://schemas.microsoft.com/office/drawing/2014/main" id="{4597E981-2C81-6CB1-5F07-50538AC5E735}"/>
              </a:ext>
            </a:extLst>
          </p:cNvPr>
          <p:cNvGrpSpPr/>
          <p:nvPr/>
        </p:nvGrpSpPr>
        <p:grpSpPr>
          <a:xfrm>
            <a:off x="5649600" y="2000097"/>
            <a:ext cx="184521" cy="211954"/>
            <a:chOff x="4548239" y="1962000"/>
            <a:chExt cx="203400" cy="233640"/>
          </a:xfrm>
        </p:grpSpPr>
        <p:sp>
          <p:nvSpPr>
            <p:cNvPr id="6" name="フリーフォーム: 図形 5">
              <a:extLst>
                <a:ext uri="{FF2B5EF4-FFF2-40B4-BE49-F238E27FC236}">
                  <a16:creationId xmlns:a16="http://schemas.microsoft.com/office/drawing/2014/main" id="{86A8995F-CC81-6C63-5321-3185D8821751}"/>
                </a:ext>
              </a:extLst>
            </p:cNvPr>
            <p:cNvSpPr/>
            <p:nvPr/>
          </p:nvSpPr>
          <p:spPr>
            <a:xfrm>
              <a:off x="4548239" y="1965960"/>
              <a:ext cx="203400" cy="222480"/>
            </a:xfrm>
            <a:custGeom>
              <a:avLst/>
              <a:gdLst/>
              <a:ahLst/>
              <a:cxnLst>
                <a:cxn ang="3cd4">
                  <a:pos x="hc" y="t"/>
                </a:cxn>
                <a:cxn ang="cd2">
                  <a:pos x="l" y="vc"/>
                </a:cxn>
                <a:cxn ang="cd4">
                  <a:pos x="hc" y="b"/>
                </a:cxn>
                <a:cxn ang="0">
                  <a:pos x="r" y="vc"/>
                </a:cxn>
              </a:cxnLst>
              <a:rect l="l" t="t" r="r" b="b"/>
              <a:pathLst>
                <a:path w="566" h="619">
                  <a:moveTo>
                    <a:pt x="283" y="619"/>
                  </a:moveTo>
                  <a:lnTo>
                    <a:pt x="0" y="619"/>
                  </a:lnTo>
                  <a:lnTo>
                    <a:pt x="0" y="0"/>
                  </a:lnTo>
                  <a:lnTo>
                    <a:pt x="566" y="0"/>
                  </a:lnTo>
                  <a:lnTo>
                    <a:pt x="566" y="619"/>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7" name="フリーフォーム: 図形 6">
              <a:extLst>
                <a:ext uri="{FF2B5EF4-FFF2-40B4-BE49-F238E27FC236}">
                  <a16:creationId xmlns:a16="http://schemas.microsoft.com/office/drawing/2014/main" id="{6A61F7C3-127C-EC6D-597B-9ADD1FE3A5D6}"/>
                </a:ext>
              </a:extLst>
            </p:cNvPr>
            <p:cNvSpPr/>
            <p:nvPr/>
          </p:nvSpPr>
          <p:spPr>
            <a:xfrm>
              <a:off x="4554360" y="1962000"/>
              <a:ext cx="187200" cy="233640"/>
            </a:xfrm>
            <a:custGeom>
              <a:avLst/>
              <a:gdLst/>
              <a:ahLst/>
              <a:cxnLst>
                <a:cxn ang="3cd4">
                  <a:pos x="hc" y="t"/>
                </a:cxn>
                <a:cxn ang="cd2">
                  <a:pos x="l" y="vc"/>
                </a:cxn>
                <a:cxn ang="cd4">
                  <a:pos x="hc" y="b"/>
                </a:cxn>
                <a:cxn ang="0">
                  <a:pos x="r" y="vc"/>
                </a:cxn>
              </a:cxnLst>
              <a:rect l="l" t="t" r="r" b="b"/>
              <a:pathLst>
                <a:path w="521" h="650">
                  <a:moveTo>
                    <a:pt x="22" y="185"/>
                  </a:moveTo>
                  <a:cubicBezTo>
                    <a:pt x="62" y="73"/>
                    <a:pt x="168" y="70"/>
                    <a:pt x="179" y="70"/>
                  </a:cubicBezTo>
                  <a:cubicBezTo>
                    <a:pt x="331" y="70"/>
                    <a:pt x="342" y="244"/>
                    <a:pt x="342" y="322"/>
                  </a:cubicBezTo>
                  <a:cubicBezTo>
                    <a:pt x="342" y="384"/>
                    <a:pt x="336" y="401"/>
                    <a:pt x="328" y="420"/>
                  </a:cubicBezTo>
                  <a:cubicBezTo>
                    <a:pt x="308" y="490"/>
                    <a:pt x="277" y="605"/>
                    <a:pt x="277" y="633"/>
                  </a:cubicBezTo>
                  <a:cubicBezTo>
                    <a:pt x="277" y="642"/>
                    <a:pt x="283" y="650"/>
                    <a:pt x="291" y="650"/>
                  </a:cubicBezTo>
                  <a:cubicBezTo>
                    <a:pt x="303" y="650"/>
                    <a:pt x="311" y="628"/>
                    <a:pt x="322" y="591"/>
                  </a:cubicBezTo>
                  <a:cubicBezTo>
                    <a:pt x="345" y="507"/>
                    <a:pt x="356" y="451"/>
                    <a:pt x="359" y="420"/>
                  </a:cubicBezTo>
                  <a:cubicBezTo>
                    <a:pt x="361" y="406"/>
                    <a:pt x="361" y="395"/>
                    <a:pt x="367" y="381"/>
                  </a:cubicBezTo>
                  <a:cubicBezTo>
                    <a:pt x="398" y="283"/>
                    <a:pt x="462" y="137"/>
                    <a:pt x="502" y="59"/>
                  </a:cubicBezTo>
                  <a:cubicBezTo>
                    <a:pt x="507" y="48"/>
                    <a:pt x="521" y="25"/>
                    <a:pt x="521" y="20"/>
                  </a:cubicBezTo>
                  <a:cubicBezTo>
                    <a:pt x="521" y="11"/>
                    <a:pt x="510" y="11"/>
                    <a:pt x="507" y="11"/>
                  </a:cubicBezTo>
                  <a:cubicBezTo>
                    <a:pt x="504" y="11"/>
                    <a:pt x="499" y="11"/>
                    <a:pt x="496" y="17"/>
                  </a:cubicBezTo>
                  <a:cubicBezTo>
                    <a:pt x="446" y="112"/>
                    <a:pt x="406" y="210"/>
                    <a:pt x="364" y="311"/>
                  </a:cubicBezTo>
                  <a:cubicBezTo>
                    <a:pt x="364" y="280"/>
                    <a:pt x="364" y="205"/>
                    <a:pt x="325" y="109"/>
                  </a:cubicBezTo>
                  <a:cubicBezTo>
                    <a:pt x="300" y="48"/>
                    <a:pt x="261" y="0"/>
                    <a:pt x="193" y="0"/>
                  </a:cubicBezTo>
                  <a:cubicBezTo>
                    <a:pt x="70" y="0"/>
                    <a:pt x="0" y="151"/>
                    <a:pt x="0" y="182"/>
                  </a:cubicBezTo>
                  <a:cubicBezTo>
                    <a:pt x="0" y="191"/>
                    <a:pt x="8" y="191"/>
                    <a:pt x="20" y="19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8" name="テキスト ボックス 7">
            <a:extLst>
              <a:ext uri="{FF2B5EF4-FFF2-40B4-BE49-F238E27FC236}">
                <a16:creationId xmlns:a16="http://schemas.microsoft.com/office/drawing/2014/main" id="{7DF19557-563D-B4F4-B1DA-7A1DE1C41FA5}"/>
              </a:ext>
            </a:extLst>
          </p:cNvPr>
          <p:cNvSpPr txBox="1"/>
          <p:nvPr/>
        </p:nvSpPr>
        <p:spPr>
          <a:xfrm>
            <a:off x="2591509" y="2327629"/>
            <a:ext cx="1263329" cy="423242"/>
          </a:xfrm>
          <a:prstGeom prst="rect">
            <a:avLst/>
          </a:prstGeom>
          <a:noFill/>
          <a:ln>
            <a:noFill/>
          </a:ln>
        </p:spPr>
        <p:txBody>
          <a:bodyPr vert="horz" wrap="none" lIns="81646" tIns="40823" rIns="81646" bIns="40823" anchorCtr="0" compatLnSpc="0">
            <a:spAutoFit/>
          </a:bodyPr>
          <a:lstStyle/>
          <a:p>
            <a:pPr hangingPunct="0"/>
            <a:r>
              <a:rPr lang="en-US" sz="2177" b="1" u="sng" dirty="0">
                <a:latin typeface="URW Bookman L" pitchFamily="18"/>
                <a:ea typeface="VL Pゴシック" pitchFamily="2"/>
                <a:cs typeface="VL Pゴシック" pitchFamily="2"/>
              </a:rPr>
              <a:t>@ Source</a:t>
            </a:r>
          </a:p>
        </p:txBody>
      </p:sp>
      <p:grpSp>
        <p:nvGrpSpPr>
          <p:cNvPr id="9" name="グループ化 8" descr="28§display§\nu_e : \nu_\mu : \nu_\tau§svg§600§FALSE" title="TexMaths">
            <a:extLst>
              <a:ext uri="{FF2B5EF4-FFF2-40B4-BE49-F238E27FC236}">
                <a16:creationId xmlns:a16="http://schemas.microsoft.com/office/drawing/2014/main" id="{2E8C9B73-C7B6-7F63-4355-3CE91C7EE489}"/>
              </a:ext>
            </a:extLst>
          </p:cNvPr>
          <p:cNvGrpSpPr/>
          <p:nvPr/>
        </p:nvGrpSpPr>
        <p:grpSpPr>
          <a:xfrm>
            <a:off x="1851605" y="2826756"/>
            <a:ext cx="1467349" cy="239386"/>
            <a:chOff x="1712160" y="3119040"/>
            <a:chExt cx="1617480" cy="263879"/>
          </a:xfrm>
        </p:grpSpPr>
        <p:sp>
          <p:nvSpPr>
            <p:cNvPr id="10" name="フリーフォーム: 図形 9">
              <a:extLst>
                <a:ext uri="{FF2B5EF4-FFF2-40B4-BE49-F238E27FC236}">
                  <a16:creationId xmlns:a16="http://schemas.microsoft.com/office/drawing/2014/main" id="{9609BEED-1166-1B79-54FE-C3E16C3DF6AE}"/>
                </a:ext>
              </a:extLst>
            </p:cNvPr>
            <p:cNvSpPr/>
            <p:nvPr/>
          </p:nvSpPr>
          <p:spPr>
            <a:xfrm>
              <a:off x="1712160" y="3123000"/>
              <a:ext cx="1617480" cy="254880"/>
            </a:xfrm>
            <a:custGeom>
              <a:avLst/>
              <a:gdLst/>
              <a:ahLst/>
              <a:cxnLst>
                <a:cxn ang="3cd4">
                  <a:pos x="hc" y="t"/>
                </a:cxn>
                <a:cxn ang="cd2">
                  <a:pos x="l" y="vc"/>
                </a:cxn>
                <a:cxn ang="cd4">
                  <a:pos x="hc" y="b"/>
                </a:cxn>
                <a:cxn ang="0">
                  <a:pos x="r" y="vc"/>
                </a:cxn>
              </a:cxnLst>
              <a:rect l="l" t="t" r="r" b="b"/>
              <a:pathLst>
                <a:path w="4494" h="709">
                  <a:moveTo>
                    <a:pt x="2248" y="709"/>
                  </a:moveTo>
                  <a:lnTo>
                    <a:pt x="0" y="709"/>
                  </a:lnTo>
                  <a:lnTo>
                    <a:pt x="0" y="0"/>
                  </a:lnTo>
                  <a:lnTo>
                    <a:pt x="4494" y="0"/>
                  </a:lnTo>
                  <a:lnTo>
                    <a:pt x="4494" y="709"/>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1" name="フリーフォーム: 図形 10">
              <a:extLst>
                <a:ext uri="{FF2B5EF4-FFF2-40B4-BE49-F238E27FC236}">
                  <a16:creationId xmlns:a16="http://schemas.microsoft.com/office/drawing/2014/main" id="{E89860E3-3D2C-EFFC-BC5B-80AEDF526248}"/>
                </a:ext>
              </a:extLst>
            </p:cNvPr>
            <p:cNvSpPr/>
            <p:nvPr/>
          </p:nvSpPr>
          <p:spPr>
            <a:xfrm>
              <a:off x="1731240" y="3119040"/>
              <a:ext cx="168120" cy="156960"/>
            </a:xfrm>
            <a:custGeom>
              <a:avLst/>
              <a:gdLst/>
              <a:ahLst/>
              <a:cxnLst>
                <a:cxn ang="3cd4">
                  <a:pos x="hc" y="t"/>
                </a:cxn>
                <a:cxn ang="cd2">
                  <a:pos x="l" y="vc"/>
                </a:cxn>
                <a:cxn ang="cd4">
                  <a:pos x="hc" y="b"/>
                </a:cxn>
                <a:cxn ang="0">
                  <a:pos x="r" y="vc"/>
                </a:cxn>
              </a:cxnLst>
              <a:rect l="l" t="t" r="r" b="b"/>
              <a:pathLst>
                <a:path w="468" h="437">
                  <a:moveTo>
                    <a:pt x="168" y="11"/>
                  </a:moveTo>
                  <a:cubicBezTo>
                    <a:pt x="168" y="11"/>
                    <a:pt x="168" y="0"/>
                    <a:pt x="157" y="0"/>
                  </a:cubicBezTo>
                  <a:cubicBezTo>
                    <a:pt x="134" y="0"/>
                    <a:pt x="62" y="8"/>
                    <a:pt x="36" y="11"/>
                  </a:cubicBezTo>
                  <a:cubicBezTo>
                    <a:pt x="28" y="11"/>
                    <a:pt x="17" y="11"/>
                    <a:pt x="17" y="31"/>
                  </a:cubicBezTo>
                  <a:cubicBezTo>
                    <a:pt x="17" y="42"/>
                    <a:pt x="25" y="42"/>
                    <a:pt x="39" y="42"/>
                  </a:cubicBezTo>
                  <a:cubicBezTo>
                    <a:pt x="87" y="42"/>
                    <a:pt x="90" y="48"/>
                    <a:pt x="90" y="59"/>
                  </a:cubicBezTo>
                  <a:cubicBezTo>
                    <a:pt x="90" y="64"/>
                    <a:pt x="78" y="112"/>
                    <a:pt x="70" y="140"/>
                  </a:cubicBezTo>
                  <a:lnTo>
                    <a:pt x="11" y="381"/>
                  </a:lnTo>
                  <a:cubicBezTo>
                    <a:pt x="6" y="395"/>
                    <a:pt x="0" y="423"/>
                    <a:pt x="0" y="426"/>
                  </a:cubicBezTo>
                  <a:cubicBezTo>
                    <a:pt x="0" y="437"/>
                    <a:pt x="11" y="437"/>
                    <a:pt x="17" y="437"/>
                  </a:cubicBezTo>
                  <a:lnTo>
                    <a:pt x="31" y="437"/>
                  </a:lnTo>
                  <a:cubicBezTo>
                    <a:pt x="98" y="426"/>
                    <a:pt x="207" y="387"/>
                    <a:pt x="308" y="291"/>
                  </a:cubicBezTo>
                  <a:cubicBezTo>
                    <a:pt x="440" y="171"/>
                    <a:pt x="468" y="36"/>
                    <a:pt x="468" y="28"/>
                  </a:cubicBezTo>
                  <a:cubicBezTo>
                    <a:pt x="468" y="11"/>
                    <a:pt x="454" y="0"/>
                    <a:pt x="437" y="0"/>
                  </a:cubicBezTo>
                  <a:cubicBezTo>
                    <a:pt x="428" y="0"/>
                    <a:pt x="406" y="3"/>
                    <a:pt x="398" y="34"/>
                  </a:cubicBezTo>
                  <a:cubicBezTo>
                    <a:pt x="336" y="258"/>
                    <a:pt x="185" y="370"/>
                    <a:pt x="73" y="40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2" name="フリーフォーム: 図形 11">
              <a:extLst>
                <a:ext uri="{FF2B5EF4-FFF2-40B4-BE49-F238E27FC236}">
                  <a16:creationId xmlns:a16="http://schemas.microsoft.com/office/drawing/2014/main" id="{1094C653-05FB-3A51-8C5D-16BADA4FD0FB}"/>
                </a:ext>
              </a:extLst>
            </p:cNvPr>
            <p:cNvSpPr/>
            <p:nvPr/>
          </p:nvSpPr>
          <p:spPr>
            <a:xfrm>
              <a:off x="1903680" y="3219839"/>
              <a:ext cx="106560" cy="112680"/>
            </a:xfrm>
            <a:custGeom>
              <a:avLst/>
              <a:gdLst/>
              <a:ahLst/>
              <a:cxnLst>
                <a:cxn ang="3cd4">
                  <a:pos x="hc" y="t"/>
                </a:cxn>
                <a:cxn ang="cd2">
                  <a:pos x="l" y="vc"/>
                </a:cxn>
                <a:cxn ang="cd4">
                  <a:pos x="hc" y="b"/>
                </a:cxn>
                <a:cxn ang="0">
                  <a:pos x="r" y="vc"/>
                </a:cxn>
              </a:cxnLst>
              <a:rect l="l" t="t" r="r" b="b"/>
              <a:pathLst>
                <a:path w="297" h="314">
                  <a:moveTo>
                    <a:pt x="109" y="148"/>
                  </a:moveTo>
                  <a:cubicBezTo>
                    <a:pt x="129" y="148"/>
                    <a:pt x="185" y="146"/>
                    <a:pt x="221" y="134"/>
                  </a:cubicBezTo>
                  <a:cubicBezTo>
                    <a:pt x="272" y="115"/>
                    <a:pt x="283" y="81"/>
                    <a:pt x="283" y="62"/>
                  </a:cubicBezTo>
                  <a:cubicBezTo>
                    <a:pt x="283" y="22"/>
                    <a:pt x="244" y="0"/>
                    <a:pt x="196" y="0"/>
                  </a:cubicBezTo>
                  <a:cubicBezTo>
                    <a:pt x="112" y="0"/>
                    <a:pt x="0" y="64"/>
                    <a:pt x="0" y="182"/>
                  </a:cubicBezTo>
                  <a:cubicBezTo>
                    <a:pt x="0" y="252"/>
                    <a:pt x="45" y="314"/>
                    <a:pt x="126" y="314"/>
                  </a:cubicBezTo>
                  <a:cubicBezTo>
                    <a:pt x="244" y="314"/>
                    <a:pt x="297" y="244"/>
                    <a:pt x="297" y="235"/>
                  </a:cubicBezTo>
                  <a:cubicBezTo>
                    <a:pt x="297" y="230"/>
                    <a:pt x="291" y="224"/>
                    <a:pt x="286" y="224"/>
                  </a:cubicBezTo>
                  <a:cubicBezTo>
                    <a:pt x="283" y="224"/>
                    <a:pt x="280" y="224"/>
                    <a:pt x="274" y="230"/>
                  </a:cubicBezTo>
                  <a:cubicBezTo>
                    <a:pt x="221" y="294"/>
                    <a:pt x="140" y="294"/>
                    <a:pt x="126" y="294"/>
                  </a:cubicBezTo>
                  <a:cubicBezTo>
                    <a:pt x="84" y="294"/>
                    <a:pt x="56" y="266"/>
                    <a:pt x="56" y="210"/>
                  </a:cubicBezTo>
                  <a:cubicBezTo>
                    <a:pt x="56" y="199"/>
                    <a:pt x="56" y="188"/>
                    <a:pt x="64" y="148"/>
                  </a:cubicBezTo>
                  <a:close/>
                  <a:moveTo>
                    <a:pt x="70" y="129"/>
                  </a:moveTo>
                  <a:cubicBezTo>
                    <a:pt x="101" y="28"/>
                    <a:pt x="176" y="20"/>
                    <a:pt x="196" y="20"/>
                  </a:cubicBezTo>
                  <a:cubicBezTo>
                    <a:pt x="227" y="20"/>
                    <a:pt x="252" y="34"/>
                    <a:pt x="252" y="62"/>
                  </a:cubicBezTo>
                  <a:cubicBezTo>
                    <a:pt x="252" y="129"/>
                    <a:pt x="134" y="129"/>
                    <a:pt x="106" y="12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3" name="フリーフォーム: 図形 12">
              <a:extLst>
                <a:ext uri="{FF2B5EF4-FFF2-40B4-BE49-F238E27FC236}">
                  <a16:creationId xmlns:a16="http://schemas.microsoft.com/office/drawing/2014/main" id="{88E757F9-A44C-50C3-B05C-5F662F65D1C9}"/>
                </a:ext>
              </a:extLst>
            </p:cNvPr>
            <p:cNvSpPr/>
            <p:nvPr/>
          </p:nvSpPr>
          <p:spPr>
            <a:xfrm>
              <a:off x="2167920" y="3123000"/>
              <a:ext cx="37800" cy="153000"/>
            </a:xfrm>
            <a:custGeom>
              <a:avLst/>
              <a:gdLst/>
              <a:ahLst/>
              <a:cxnLst>
                <a:cxn ang="3cd4">
                  <a:pos x="hc" y="t"/>
                </a:cxn>
                <a:cxn ang="cd2">
                  <a:pos x="l" y="vc"/>
                </a:cxn>
                <a:cxn ang="cd4">
                  <a:pos x="hc" y="b"/>
                </a:cxn>
                <a:cxn ang="0">
                  <a:pos x="r" y="vc"/>
                </a:cxn>
              </a:cxnLst>
              <a:rect l="l" t="t" r="r" b="b"/>
              <a:pathLst>
                <a:path w="106" h="426">
                  <a:moveTo>
                    <a:pt x="106" y="53"/>
                  </a:moveTo>
                  <a:cubicBezTo>
                    <a:pt x="106" y="22"/>
                    <a:pt x="84" y="0"/>
                    <a:pt x="53" y="0"/>
                  </a:cubicBezTo>
                  <a:cubicBezTo>
                    <a:pt x="25" y="0"/>
                    <a:pt x="0" y="22"/>
                    <a:pt x="0" y="53"/>
                  </a:cubicBezTo>
                  <a:cubicBezTo>
                    <a:pt x="0" y="81"/>
                    <a:pt x="25" y="106"/>
                    <a:pt x="53" y="106"/>
                  </a:cubicBezTo>
                  <a:cubicBezTo>
                    <a:pt x="84" y="106"/>
                    <a:pt x="106" y="81"/>
                    <a:pt x="106" y="53"/>
                  </a:cubicBezTo>
                  <a:close/>
                  <a:moveTo>
                    <a:pt x="106" y="375"/>
                  </a:moveTo>
                  <a:cubicBezTo>
                    <a:pt x="106" y="345"/>
                    <a:pt x="84" y="322"/>
                    <a:pt x="53" y="322"/>
                  </a:cubicBezTo>
                  <a:cubicBezTo>
                    <a:pt x="25" y="322"/>
                    <a:pt x="0" y="345"/>
                    <a:pt x="0" y="375"/>
                  </a:cubicBezTo>
                  <a:cubicBezTo>
                    <a:pt x="0" y="403"/>
                    <a:pt x="25" y="426"/>
                    <a:pt x="53" y="426"/>
                  </a:cubicBezTo>
                  <a:cubicBezTo>
                    <a:pt x="84" y="426"/>
                    <a:pt x="106" y="403"/>
                    <a:pt x="106" y="37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4" name="フリーフォーム: 図形 13">
              <a:extLst>
                <a:ext uri="{FF2B5EF4-FFF2-40B4-BE49-F238E27FC236}">
                  <a16:creationId xmlns:a16="http://schemas.microsoft.com/office/drawing/2014/main" id="{84B8BC23-DEA0-0D4B-DFEF-065D1B7940DC}"/>
                </a:ext>
              </a:extLst>
            </p:cNvPr>
            <p:cNvSpPr/>
            <p:nvPr/>
          </p:nvSpPr>
          <p:spPr>
            <a:xfrm>
              <a:off x="2353320" y="3119040"/>
              <a:ext cx="168120" cy="156960"/>
            </a:xfrm>
            <a:custGeom>
              <a:avLst/>
              <a:gdLst/>
              <a:ahLst/>
              <a:cxnLst>
                <a:cxn ang="3cd4">
                  <a:pos x="hc" y="t"/>
                </a:cxn>
                <a:cxn ang="cd2">
                  <a:pos x="l" y="vc"/>
                </a:cxn>
                <a:cxn ang="cd4">
                  <a:pos x="hc" y="b"/>
                </a:cxn>
                <a:cxn ang="0">
                  <a:pos x="r" y="vc"/>
                </a:cxn>
              </a:cxnLst>
              <a:rect l="l" t="t" r="r" b="b"/>
              <a:pathLst>
                <a:path w="468" h="437">
                  <a:moveTo>
                    <a:pt x="168" y="11"/>
                  </a:moveTo>
                  <a:cubicBezTo>
                    <a:pt x="168" y="11"/>
                    <a:pt x="168" y="0"/>
                    <a:pt x="157" y="0"/>
                  </a:cubicBezTo>
                  <a:cubicBezTo>
                    <a:pt x="134" y="0"/>
                    <a:pt x="62" y="8"/>
                    <a:pt x="36" y="11"/>
                  </a:cubicBezTo>
                  <a:cubicBezTo>
                    <a:pt x="28" y="11"/>
                    <a:pt x="17" y="11"/>
                    <a:pt x="17" y="31"/>
                  </a:cubicBezTo>
                  <a:cubicBezTo>
                    <a:pt x="17" y="42"/>
                    <a:pt x="25" y="42"/>
                    <a:pt x="39" y="42"/>
                  </a:cubicBezTo>
                  <a:cubicBezTo>
                    <a:pt x="87" y="42"/>
                    <a:pt x="90" y="48"/>
                    <a:pt x="90" y="59"/>
                  </a:cubicBezTo>
                  <a:cubicBezTo>
                    <a:pt x="90" y="64"/>
                    <a:pt x="78" y="112"/>
                    <a:pt x="70" y="140"/>
                  </a:cubicBezTo>
                  <a:lnTo>
                    <a:pt x="11" y="381"/>
                  </a:lnTo>
                  <a:cubicBezTo>
                    <a:pt x="6" y="395"/>
                    <a:pt x="0" y="423"/>
                    <a:pt x="0" y="426"/>
                  </a:cubicBezTo>
                  <a:cubicBezTo>
                    <a:pt x="0" y="437"/>
                    <a:pt x="11" y="437"/>
                    <a:pt x="17" y="437"/>
                  </a:cubicBezTo>
                  <a:lnTo>
                    <a:pt x="31" y="437"/>
                  </a:lnTo>
                  <a:cubicBezTo>
                    <a:pt x="98" y="426"/>
                    <a:pt x="207" y="387"/>
                    <a:pt x="308" y="291"/>
                  </a:cubicBezTo>
                  <a:cubicBezTo>
                    <a:pt x="440" y="171"/>
                    <a:pt x="468" y="36"/>
                    <a:pt x="468" y="28"/>
                  </a:cubicBezTo>
                  <a:cubicBezTo>
                    <a:pt x="468" y="11"/>
                    <a:pt x="454" y="0"/>
                    <a:pt x="437" y="0"/>
                  </a:cubicBezTo>
                  <a:cubicBezTo>
                    <a:pt x="428" y="0"/>
                    <a:pt x="406" y="3"/>
                    <a:pt x="398" y="34"/>
                  </a:cubicBezTo>
                  <a:cubicBezTo>
                    <a:pt x="336" y="258"/>
                    <a:pt x="185" y="370"/>
                    <a:pt x="73" y="40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5" name="フリーフォーム: 図形 14">
              <a:extLst>
                <a:ext uri="{FF2B5EF4-FFF2-40B4-BE49-F238E27FC236}">
                  <a16:creationId xmlns:a16="http://schemas.microsoft.com/office/drawing/2014/main" id="{C3FAEA46-BA0D-2477-8BEC-536B9F074BC0}"/>
                </a:ext>
              </a:extLst>
            </p:cNvPr>
            <p:cNvSpPr/>
            <p:nvPr/>
          </p:nvSpPr>
          <p:spPr>
            <a:xfrm>
              <a:off x="2521440" y="3219839"/>
              <a:ext cx="148680" cy="163080"/>
            </a:xfrm>
            <a:custGeom>
              <a:avLst/>
              <a:gdLst/>
              <a:ahLst/>
              <a:cxnLst>
                <a:cxn ang="3cd4">
                  <a:pos x="hc" y="t"/>
                </a:cxn>
                <a:cxn ang="cd2">
                  <a:pos x="l" y="vc"/>
                </a:cxn>
                <a:cxn ang="cd4">
                  <a:pos x="hc" y="b"/>
                </a:cxn>
                <a:cxn ang="0">
                  <a:pos x="r" y="vc"/>
                </a:cxn>
              </a:cxnLst>
              <a:rect l="l" t="t" r="r" b="b"/>
              <a:pathLst>
                <a:path w="414" h="454">
                  <a:moveTo>
                    <a:pt x="3" y="417"/>
                  </a:moveTo>
                  <a:cubicBezTo>
                    <a:pt x="0" y="429"/>
                    <a:pt x="0" y="431"/>
                    <a:pt x="0" y="431"/>
                  </a:cubicBezTo>
                  <a:cubicBezTo>
                    <a:pt x="0" y="448"/>
                    <a:pt x="11" y="454"/>
                    <a:pt x="22" y="454"/>
                  </a:cubicBezTo>
                  <a:cubicBezTo>
                    <a:pt x="48" y="454"/>
                    <a:pt x="53" y="431"/>
                    <a:pt x="56" y="420"/>
                  </a:cubicBezTo>
                  <a:cubicBezTo>
                    <a:pt x="59" y="417"/>
                    <a:pt x="73" y="361"/>
                    <a:pt x="90" y="291"/>
                  </a:cubicBezTo>
                  <a:cubicBezTo>
                    <a:pt x="109" y="308"/>
                    <a:pt x="137" y="314"/>
                    <a:pt x="162" y="314"/>
                  </a:cubicBezTo>
                  <a:cubicBezTo>
                    <a:pt x="224" y="314"/>
                    <a:pt x="260" y="263"/>
                    <a:pt x="263" y="263"/>
                  </a:cubicBezTo>
                  <a:cubicBezTo>
                    <a:pt x="277" y="311"/>
                    <a:pt x="325" y="314"/>
                    <a:pt x="333" y="314"/>
                  </a:cubicBezTo>
                  <a:cubicBezTo>
                    <a:pt x="358" y="314"/>
                    <a:pt x="375" y="297"/>
                    <a:pt x="389" y="277"/>
                  </a:cubicBezTo>
                  <a:cubicBezTo>
                    <a:pt x="403" y="249"/>
                    <a:pt x="414" y="210"/>
                    <a:pt x="414" y="207"/>
                  </a:cubicBezTo>
                  <a:cubicBezTo>
                    <a:pt x="414" y="199"/>
                    <a:pt x="403" y="199"/>
                    <a:pt x="403" y="199"/>
                  </a:cubicBezTo>
                  <a:cubicBezTo>
                    <a:pt x="392" y="199"/>
                    <a:pt x="392" y="202"/>
                    <a:pt x="386" y="219"/>
                  </a:cubicBezTo>
                  <a:cubicBezTo>
                    <a:pt x="378" y="252"/>
                    <a:pt x="367" y="294"/>
                    <a:pt x="336" y="294"/>
                  </a:cubicBezTo>
                  <a:cubicBezTo>
                    <a:pt x="319" y="294"/>
                    <a:pt x="314" y="277"/>
                    <a:pt x="314" y="261"/>
                  </a:cubicBezTo>
                  <a:cubicBezTo>
                    <a:pt x="314" y="247"/>
                    <a:pt x="319" y="221"/>
                    <a:pt x="325" y="205"/>
                  </a:cubicBezTo>
                  <a:cubicBezTo>
                    <a:pt x="328" y="185"/>
                    <a:pt x="336" y="157"/>
                    <a:pt x="339" y="143"/>
                  </a:cubicBezTo>
                  <a:lnTo>
                    <a:pt x="356" y="81"/>
                  </a:lnTo>
                  <a:cubicBezTo>
                    <a:pt x="358" y="64"/>
                    <a:pt x="367" y="34"/>
                    <a:pt x="367" y="28"/>
                  </a:cubicBezTo>
                  <a:cubicBezTo>
                    <a:pt x="367" y="14"/>
                    <a:pt x="356" y="6"/>
                    <a:pt x="344" y="6"/>
                  </a:cubicBezTo>
                  <a:cubicBezTo>
                    <a:pt x="336" y="6"/>
                    <a:pt x="322" y="11"/>
                    <a:pt x="316" y="22"/>
                  </a:cubicBezTo>
                  <a:cubicBezTo>
                    <a:pt x="314" y="28"/>
                    <a:pt x="308" y="50"/>
                    <a:pt x="305" y="64"/>
                  </a:cubicBezTo>
                  <a:lnTo>
                    <a:pt x="291" y="120"/>
                  </a:lnTo>
                  <a:lnTo>
                    <a:pt x="269" y="207"/>
                  </a:lnTo>
                  <a:cubicBezTo>
                    <a:pt x="263" y="224"/>
                    <a:pt x="263" y="227"/>
                    <a:pt x="258" y="235"/>
                  </a:cubicBezTo>
                  <a:cubicBezTo>
                    <a:pt x="235" y="266"/>
                    <a:pt x="204" y="294"/>
                    <a:pt x="165" y="294"/>
                  </a:cubicBezTo>
                  <a:cubicBezTo>
                    <a:pt x="109" y="294"/>
                    <a:pt x="109" y="244"/>
                    <a:pt x="109" y="233"/>
                  </a:cubicBezTo>
                  <a:cubicBezTo>
                    <a:pt x="109" y="213"/>
                    <a:pt x="112" y="205"/>
                    <a:pt x="120" y="168"/>
                  </a:cubicBezTo>
                  <a:cubicBezTo>
                    <a:pt x="129" y="137"/>
                    <a:pt x="129" y="132"/>
                    <a:pt x="137" y="104"/>
                  </a:cubicBezTo>
                  <a:lnTo>
                    <a:pt x="146" y="67"/>
                  </a:lnTo>
                  <a:cubicBezTo>
                    <a:pt x="148" y="50"/>
                    <a:pt x="157" y="25"/>
                    <a:pt x="157" y="22"/>
                  </a:cubicBezTo>
                  <a:cubicBezTo>
                    <a:pt x="157" y="8"/>
                    <a:pt x="146" y="0"/>
                    <a:pt x="132" y="0"/>
                  </a:cubicBezTo>
                  <a:cubicBezTo>
                    <a:pt x="106" y="0"/>
                    <a:pt x="101" y="25"/>
                    <a:pt x="98" y="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6" name="フリーフォーム: 図形 15">
              <a:extLst>
                <a:ext uri="{FF2B5EF4-FFF2-40B4-BE49-F238E27FC236}">
                  <a16:creationId xmlns:a16="http://schemas.microsoft.com/office/drawing/2014/main" id="{1F1A88B5-D617-4FC2-EBF6-6807BDDACCED}"/>
                </a:ext>
              </a:extLst>
            </p:cNvPr>
            <p:cNvSpPr/>
            <p:nvPr/>
          </p:nvSpPr>
          <p:spPr>
            <a:xfrm>
              <a:off x="2828160" y="3123000"/>
              <a:ext cx="37800" cy="153000"/>
            </a:xfrm>
            <a:custGeom>
              <a:avLst/>
              <a:gdLst/>
              <a:ahLst/>
              <a:cxnLst>
                <a:cxn ang="3cd4">
                  <a:pos x="hc" y="t"/>
                </a:cxn>
                <a:cxn ang="cd2">
                  <a:pos x="l" y="vc"/>
                </a:cxn>
                <a:cxn ang="cd4">
                  <a:pos x="hc" y="b"/>
                </a:cxn>
                <a:cxn ang="0">
                  <a:pos x="r" y="vc"/>
                </a:cxn>
              </a:cxnLst>
              <a:rect l="l" t="t" r="r" b="b"/>
              <a:pathLst>
                <a:path w="106" h="426">
                  <a:moveTo>
                    <a:pt x="106" y="53"/>
                  </a:moveTo>
                  <a:cubicBezTo>
                    <a:pt x="106" y="22"/>
                    <a:pt x="84" y="0"/>
                    <a:pt x="53" y="0"/>
                  </a:cubicBezTo>
                  <a:cubicBezTo>
                    <a:pt x="25" y="0"/>
                    <a:pt x="0" y="22"/>
                    <a:pt x="0" y="53"/>
                  </a:cubicBezTo>
                  <a:cubicBezTo>
                    <a:pt x="0" y="81"/>
                    <a:pt x="25" y="106"/>
                    <a:pt x="53" y="106"/>
                  </a:cubicBezTo>
                  <a:cubicBezTo>
                    <a:pt x="84" y="106"/>
                    <a:pt x="106" y="81"/>
                    <a:pt x="106" y="53"/>
                  </a:cubicBezTo>
                  <a:close/>
                  <a:moveTo>
                    <a:pt x="106" y="375"/>
                  </a:moveTo>
                  <a:cubicBezTo>
                    <a:pt x="106" y="345"/>
                    <a:pt x="84" y="322"/>
                    <a:pt x="53" y="322"/>
                  </a:cubicBezTo>
                  <a:cubicBezTo>
                    <a:pt x="25" y="322"/>
                    <a:pt x="0" y="345"/>
                    <a:pt x="0" y="375"/>
                  </a:cubicBezTo>
                  <a:cubicBezTo>
                    <a:pt x="0" y="403"/>
                    <a:pt x="25" y="426"/>
                    <a:pt x="53" y="426"/>
                  </a:cubicBezTo>
                  <a:cubicBezTo>
                    <a:pt x="84" y="426"/>
                    <a:pt x="106" y="403"/>
                    <a:pt x="106" y="37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7" name="フリーフォーム: 図形 16">
              <a:extLst>
                <a:ext uri="{FF2B5EF4-FFF2-40B4-BE49-F238E27FC236}">
                  <a16:creationId xmlns:a16="http://schemas.microsoft.com/office/drawing/2014/main" id="{64E8DB07-FA23-1052-4A93-4494896CC37A}"/>
                </a:ext>
              </a:extLst>
            </p:cNvPr>
            <p:cNvSpPr/>
            <p:nvPr/>
          </p:nvSpPr>
          <p:spPr>
            <a:xfrm>
              <a:off x="3013560" y="3119040"/>
              <a:ext cx="168120" cy="156960"/>
            </a:xfrm>
            <a:custGeom>
              <a:avLst/>
              <a:gdLst/>
              <a:ahLst/>
              <a:cxnLst>
                <a:cxn ang="3cd4">
                  <a:pos x="hc" y="t"/>
                </a:cxn>
                <a:cxn ang="cd2">
                  <a:pos x="l" y="vc"/>
                </a:cxn>
                <a:cxn ang="cd4">
                  <a:pos x="hc" y="b"/>
                </a:cxn>
                <a:cxn ang="0">
                  <a:pos x="r" y="vc"/>
                </a:cxn>
              </a:cxnLst>
              <a:rect l="l" t="t" r="r" b="b"/>
              <a:pathLst>
                <a:path w="468" h="437">
                  <a:moveTo>
                    <a:pt x="168" y="11"/>
                  </a:moveTo>
                  <a:cubicBezTo>
                    <a:pt x="168" y="11"/>
                    <a:pt x="168" y="0"/>
                    <a:pt x="157" y="0"/>
                  </a:cubicBezTo>
                  <a:cubicBezTo>
                    <a:pt x="134" y="0"/>
                    <a:pt x="62" y="8"/>
                    <a:pt x="36" y="11"/>
                  </a:cubicBezTo>
                  <a:cubicBezTo>
                    <a:pt x="28" y="11"/>
                    <a:pt x="17" y="11"/>
                    <a:pt x="17" y="31"/>
                  </a:cubicBezTo>
                  <a:cubicBezTo>
                    <a:pt x="17" y="42"/>
                    <a:pt x="25" y="42"/>
                    <a:pt x="39" y="42"/>
                  </a:cubicBezTo>
                  <a:cubicBezTo>
                    <a:pt x="87" y="42"/>
                    <a:pt x="90" y="48"/>
                    <a:pt x="90" y="59"/>
                  </a:cubicBezTo>
                  <a:cubicBezTo>
                    <a:pt x="90" y="64"/>
                    <a:pt x="78" y="112"/>
                    <a:pt x="70" y="140"/>
                  </a:cubicBezTo>
                  <a:lnTo>
                    <a:pt x="11" y="381"/>
                  </a:lnTo>
                  <a:cubicBezTo>
                    <a:pt x="6" y="395"/>
                    <a:pt x="0" y="423"/>
                    <a:pt x="0" y="426"/>
                  </a:cubicBezTo>
                  <a:cubicBezTo>
                    <a:pt x="0" y="437"/>
                    <a:pt x="11" y="437"/>
                    <a:pt x="17" y="437"/>
                  </a:cubicBezTo>
                  <a:lnTo>
                    <a:pt x="31" y="437"/>
                  </a:lnTo>
                  <a:cubicBezTo>
                    <a:pt x="98" y="426"/>
                    <a:pt x="207" y="387"/>
                    <a:pt x="308" y="291"/>
                  </a:cubicBezTo>
                  <a:cubicBezTo>
                    <a:pt x="440" y="171"/>
                    <a:pt x="468" y="36"/>
                    <a:pt x="468" y="28"/>
                  </a:cubicBezTo>
                  <a:cubicBezTo>
                    <a:pt x="468" y="11"/>
                    <a:pt x="454" y="0"/>
                    <a:pt x="437" y="0"/>
                  </a:cubicBezTo>
                  <a:cubicBezTo>
                    <a:pt x="428" y="0"/>
                    <a:pt x="406" y="3"/>
                    <a:pt x="398" y="34"/>
                  </a:cubicBezTo>
                  <a:cubicBezTo>
                    <a:pt x="336" y="258"/>
                    <a:pt x="185" y="370"/>
                    <a:pt x="73" y="40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 name="フリーフォーム: 図形 17">
              <a:extLst>
                <a:ext uri="{FF2B5EF4-FFF2-40B4-BE49-F238E27FC236}">
                  <a16:creationId xmlns:a16="http://schemas.microsoft.com/office/drawing/2014/main" id="{584B8A3D-B8E3-FBF1-1E1A-3580C06A006D}"/>
                </a:ext>
              </a:extLst>
            </p:cNvPr>
            <p:cNvSpPr/>
            <p:nvPr/>
          </p:nvSpPr>
          <p:spPr>
            <a:xfrm>
              <a:off x="3180960" y="3222000"/>
              <a:ext cx="133560" cy="110520"/>
            </a:xfrm>
            <a:custGeom>
              <a:avLst/>
              <a:gdLst/>
              <a:ahLst/>
              <a:cxnLst>
                <a:cxn ang="3cd4">
                  <a:pos x="hc" y="t"/>
                </a:cxn>
                <a:cxn ang="cd2">
                  <a:pos x="l" y="vc"/>
                </a:cxn>
                <a:cxn ang="cd4">
                  <a:pos x="hc" y="b"/>
                </a:cxn>
                <a:cxn ang="0">
                  <a:pos x="r" y="vc"/>
                </a:cxn>
              </a:cxnLst>
              <a:rect l="l" t="t" r="r" b="b"/>
              <a:pathLst>
                <a:path w="372" h="308">
                  <a:moveTo>
                    <a:pt x="207" y="48"/>
                  </a:moveTo>
                  <a:lnTo>
                    <a:pt x="336" y="48"/>
                  </a:lnTo>
                  <a:cubicBezTo>
                    <a:pt x="344" y="48"/>
                    <a:pt x="372" y="48"/>
                    <a:pt x="372" y="20"/>
                  </a:cubicBezTo>
                  <a:cubicBezTo>
                    <a:pt x="372" y="0"/>
                    <a:pt x="356" y="0"/>
                    <a:pt x="342" y="0"/>
                  </a:cubicBezTo>
                  <a:lnTo>
                    <a:pt x="123" y="0"/>
                  </a:lnTo>
                  <a:cubicBezTo>
                    <a:pt x="104" y="0"/>
                    <a:pt x="81" y="0"/>
                    <a:pt x="45" y="34"/>
                  </a:cubicBezTo>
                  <a:cubicBezTo>
                    <a:pt x="25" y="53"/>
                    <a:pt x="0" y="90"/>
                    <a:pt x="0" y="95"/>
                  </a:cubicBezTo>
                  <a:cubicBezTo>
                    <a:pt x="0" y="104"/>
                    <a:pt x="8" y="104"/>
                    <a:pt x="11" y="104"/>
                  </a:cubicBezTo>
                  <a:cubicBezTo>
                    <a:pt x="20" y="104"/>
                    <a:pt x="20" y="101"/>
                    <a:pt x="25" y="95"/>
                  </a:cubicBezTo>
                  <a:cubicBezTo>
                    <a:pt x="59" y="48"/>
                    <a:pt x="101" y="48"/>
                    <a:pt x="118" y="48"/>
                  </a:cubicBezTo>
                  <a:lnTo>
                    <a:pt x="179" y="48"/>
                  </a:lnTo>
                  <a:lnTo>
                    <a:pt x="112" y="269"/>
                  </a:lnTo>
                  <a:cubicBezTo>
                    <a:pt x="106" y="280"/>
                    <a:pt x="106" y="283"/>
                    <a:pt x="106" y="286"/>
                  </a:cubicBezTo>
                  <a:cubicBezTo>
                    <a:pt x="106" y="305"/>
                    <a:pt x="126" y="308"/>
                    <a:pt x="132" y="308"/>
                  </a:cubicBezTo>
                  <a:cubicBezTo>
                    <a:pt x="157" y="308"/>
                    <a:pt x="162" y="283"/>
                    <a:pt x="165" y="27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19" name="グループ化 18" descr="28§display§=1:2:0§svg§600§FALSE" title="TexMaths">
            <a:extLst>
              <a:ext uri="{FF2B5EF4-FFF2-40B4-BE49-F238E27FC236}">
                <a16:creationId xmlns:a16="http://schemas.microsoft.com/office/drawing/2014/main" id="{8EDF7D67-0F80-20D8-E46C-867DF6A0D8A7}"/>
              </a:ext>
            </a:extLst>
          </p:cNvPr>
          <p:cNvGrpSpPr/>
          <p:nvPr/>
        </p:nvGrpSpPr>
        <p:grpSpPr>
          <a:xfrm>
            <a:off x="3550412" y="2798668"/>
            <a:ext cx="1357615" cy="221752"/>
            <a:chOff x="2664000" y="3533040"/>
            <a:chExt cx="1496519" cy="244440"/>
          </a:xfrm>
        </p:grpSpPr>
        <p:sp>
          <p:nvSpPr>
            <p:cNvPr id="20" name="フリーフォーム: 図形 19">
              <a:extLst>
                <a:ext uri="{FF2B5EF4-FFF2-40B4-BE49-F238E27FC236}">
                  <a16:creationId xmlns:a16="http://schemas.microsoft.com/office/drawing/2014/main" id="{CC2AC989-01D9-6240-4B50-27A9945E3910}"/>
                </a:ext>
              </a:extLst>
            </p:cNvPr>
            <p:cNvSpPr/>
            <p:nvPr/>
          </p:nvSpPr>
          <p:spPr>
            <a:xfrm>
              <a:off x="2664000" y="3540960"/>
              <a:ext cx="1496519" cy="228240"/>
            </a:xfrm>
            <a:custGeom>
              <a:avLst/>
              <a:gdLst/>
              <a:ahLst/>
              <a:cxnLst>
                <a:cxn ang="3cd4">
                  <a:pos x="hc" y="t"/>
                </a:cxn>
                <a:cxn ang="cd2">
                  <a:pos x="l" y="vc"/>
                </a:cxn>
                <a:cxn ang="cd4">
                  <a:pos x="hc" y="b"/>
                </a:cxn>
                <a:cxn ang="0">
                  <a:pos x="r" y="vc"/>
                </a:cxn>
              </a:cxnLst>
              <a:rect l="l" t="t" r="r" b="b"/>
              <a:pathLst>
                <a:path w="4158" h="635">
                  <a:moveTo>
                    <a:pt x="2078" y="635"/>
                  </a:moveTo>
                  <a:lnTo>
                    <a:pt x="0" y="635"/>
                  </a:lnTo>
                  <a:lnTo>
                    <a:pt x="0" y="0"/>
                  </a:lnTo>
                  <a:lnTo>
                    <a:pt x="4158" y="0"/>
                  </a:lnTo>
                  <a:lnTo>
                    <a:pt x="4158" y="635"/>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1" name="フリーフォーム: 図形 20">
              <a:extLst>
                <a:ext uri="{FF2B5EF4-FFF2-40B4-BE49-F238E27FC236}">
                  <a16:creationId xmlns:a16="http://schemas.microsoft.com/office/drawing/2014/main" id="{3C3AA05E-C6AC-A8C6-EC66-E0D81D2999CC}"/>
                </a:ext>
              </a:extLst>
            </p:cNvPr>
            <p:cNvSpPr/>
            <p:nvPr/>
          </p:nvSpPr>
          <p:spPr>
            <a:xfrm>
              <a:off x="2684160" y="3639959"/>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2" name="フリーフォーム: 図形 21">
              <a:extLst>
                <a:ext uri="{FF2B5EF4-FFF2-40B4-BE49-F238E27FC236}">
                  <a16:creationId xmlns:a16="http://schemas.microsoft.com/office/drawing/2014/main" id="{B7721B70-1E8D-010E-9C75-45A644E24F76}"/>
                </a:ext>
              </a:extLst>
            </p:cNvPr>
            <p:cNvSpPr/>
            <p:nvPr/>
          </p:nvSpPr>
          <p:spPr>
            <a:xfrm>
              <a:off x="3069360" y="3533040"/>
              <a:ext cx="117720" cy="236520"/>
            </a:xfrm>
            <a:custGeom>
              <a:avLst/>
              <a:gdLst/>
              <a:ahLst/>
              <a:cxnLst>
                <a:cxn ang="3cd4">
                  <a:pos x="hc" y="t"/>
                </a:cxn>
                <a:cxn ang="cd2">
                  <a:pos x="l" y="vc"/>
                </a:cxn>
                <a:cxn ang="cd4">
                  <a:pos x="hc" y="b"/>
                </a:cxn>
                <a:cxn ang="0">
                  <a:pos x="r" y="vc"/>
                </a:cxn>
              </a:cxnLst>
              <a:rect l="l" t="t" r="r" b="b"/>
              <a:pathLst>
                <a:path w="328" h="658">
                  <a:moveTo>
                    <a:pt x="204" y="25"/>
                  </a:moveTo>
                  <a:cubicBezTo>
                    <a:pt x="204" y="3"/>
                    <a:pt x="204" y="0"/>
                    <a:pt x="182" y="0"/>
                  </a:cubicBezTo>
                  <a:cubicBezTo>
                    <a:pt x="120" y="64"/>
                    <a:pt x="31" y="64"/>
                    <a:pt x="0" y="64"/>
                  </a:cubicBezTo>
                  <a:lnTo>
                    <a:pt x="0" y="95"/>
                  </a:lnTo>
                  <a:cubicBezTo>
                    <a:pt x="20" y="95"/>
                    <a:pt x="78" y="95"/>
                    <a:pt x="129" y="67"/>
                  </a:cubicBezTo>
                  <a:lnTo>
                    <a:pt x="129" y="579"/>
                  </a:lnTo>
                  <a:cubicBezTo>
                    <a:pt x="129" y="616"/>
                    <a:pt x="126" y="627"/>
                    <a:pt x="36" y="627"/>
                  </a:cubicBezTo>
                  <a:lnTo>
                    <a:pt x="6" y="627"/>
                  </a:lnTo>
                  <a:lnTo>
                    <a:pt x="6" y="658"/>
                  </a:lnTo>
                  <a:cubicBezTo>
                    <a:pt x="42" y="655"/>
                    <a:pt x="126" y="655"/>
                    <a:pt x="168" y="655"/>
                  </a:cubicBezTo>
                  <a:cubicBezTo>
                    <a:pt x="207" y="655"/>
                    <a:pt x="294" y="655"/>
                    <a:pt x="328" y="658"/>
                  </a:cubicBezTo>
                  <a:lnTo>
                    <a:pt x="328" y="627"/>
                  </a:lnTo>
                  <a:lnTo>
                    <a:pt x="297" y="627"/>
                  </a:lnTo>
                  <a:cubicBezTo>
                    <a:pt x="207" y="627"/>
                    <a:pt x="204" y="616"/>
                    <a:pt x="204" y="57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 name="フリーフォーム: 図形 22">
              <a:extLst>
                <a:ext uri="{FF2B5EF4-FFF2-40B4-BE49-F238E27FC236}">
                  <a16:creationId xmlns:a16="http://schemas.microsoft.com/office/drawing/2014/main" id="{0FE8F7DA-5DCF-E7C2-F738-AEB33EB09F0E}"/>
                </a:ext>
              </a:extLst>
            </p:cNvPr>
            <p:cNvSpPr/>
            <p:nvPr/>
          </p:nvSpPr>
          <p:spPr>
            <a:xfrm>
              <a:off x="3344399" y="3616560"/>
              <a:ext cx="37800" cy="152640"/>
            </a:xfrm>
            <a:custGeom>
              <a:avLst/>
              <a:gdLst/>
              <a:ahLst/>
              <a:cxnLst>
                <a:cxn ang="3cd4">
                  <a:pos x="hc" y="t"/>
                </a:cxn>
                <a:cxn ang="cd2">
                  <a:pos x="l" y="vc"/>
                </a:cxn>
                <a:cxn ang="cd4">
                  <a:pos x="hc" y="b"/>
                </a:cxn>
                <a:cxn ang="0">
                  <a:pos x="r" y="vc"/>
                </a:cxn>
              </a:cxnLst>
              <a:rect l="l" t="t" r="r" b="b"/>
              <a:pathLst>
                <a:path w="106" h="425">
                  <a:moveTo>
                    <a:pt x="106" y="53"/>
                  </a:moveTo>
                  <a:cubicBezTo>
                    <a:pt x="106" y="22"/>
                    <a:pt x="84" y="0"/>
                    <a:pt x="53" y="0"/>
                  </a:cubicBezTo>
                  <a:cubicBezTo>
                    <a:pt x="25" y="0"/>
                    <a:pt x="0" y="22"/>
                    <a:pt x="0" y="53"/>
                  </a:cubicBezTo>
                  <a:cubicBezTo>
                    <a:pt x="0" y="81"/>
                    <a:pt x="25" y="106"/>
                    <a:pt x="53" y="106"/>
                  </a:cubicBezTo>
                  <a:cubicBezTo>
                    <a:pt x="84" y="106"/>
                    <a:pt x="106" y="81"/>
                    <a:pt x="106" y="53"/>
                  </a:cubicBezTo>
                  <a:close/>
                  <a:moveTo>
                    <a:pt x="106" y="375"/>
                  </a:moveTo>
                  <a:cubicBezTo>
                    <a:pt x="106" y="344"/>
                    <a:pt x="84" y="322"/>
                    <a:pt x="53" y="322"/>
                  </a:cubicBezTo>
                  <a:cubicBezTo>
                    <a:pt x="25" y="322"/>
                    <a:pt x="0" y="344"/>
                    <a:pt x="0" y="375"/>
                  </a:cubicBezTo>
                  <a:cubicBezTo>
                    <a:pt x="0" y="403"/>
                    <a:pt x="25" y="425"/>
                    <a:pt x="53" y="425"/>
                  </a:cubicBezTo>
                  <a:cubicBezTo>
                    <a:pt x="84" y="425"/>
                    <a:pt x="106" y="403"/>
                    <a:pt x="106" y="37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 name="フリーフォーム: 図形 23">
              <a:extLst>
                <a:ext uri="{FF2B5EF4-FFF2-40B4-BE49-F238E27FC236}">
                  <a16:creationId xmlns:a16="http://schemas.microsoft.com/office/drawing/2014/main" id="{9875CD20-4509-D5BA-EE0C-043C1212D046}"/>
                </a:ext>
              </a:extLst>
            </p:cNvPr>
            <p:cNvSpPr/>
            <p:nvPr/>
          </p:nvSpPr>
          <p:spPr>
            <a:xfrm>
              <a:off x="3528000" y="3533040"/>
              <a:ext cx="141840" cy="236520"/>
            </a:xfrm>
            <a:custGeom>
              <a:avLst/>
              <a:gdLst/>
              <a:ahLst/>
              <a:cxnLst>
                <a:cxn ang="3cd4">
                  <a:pos x="hc" y="t"/>
                </a:cxn>
                <a:cxn ang="cd2">
                  <a:pos x="l" y="vc"/>
                </a:cxn>
                <a:cxn ang="cd4">
                  <a:pos x="hc" y="b"/>
                </a:cxn>
                <a:cxn ang="0">
                  <a:pos x="r" y="vc"/>
                </a:cxn>
              </a:cxnLst>
              <a:rect l="l" t="t" r="r" b="b"/>
              <a:pathLst>
                <a:path w="395" h="658">
                  <a:moveTo>
                    <a:pt x="76" y="582"/>
                  </a:moveTo>
                  <a:lnTo>
                    <a:pt x="182" y="481"/>
                  </a:lnTo>
                  <a:cubicBezTo>
                    <a:pt x="336" y="344"/>
                    <a:pt x="395" y="291"/>
                    <a:pt x="395" y="190"/>
                  </a:cubicBezTo>
                  <a:cubicBezTo>
                    <a:pt x="395" y="78"/>
                    <a:pt x="305" y="0"/>
                    <a:pt x="185" y="0"/>
                  </a:cubicBezTo>
                  <a:cubicBezTo>
                    <a:pt x="73" y="0"/>
                    <a:pt x="0" y="90"/>
                    <a:pt x="0" y="179"/>
                  </a:cubicBezTo>
                  <a:cubicBezTo>
                    <a:pt x="0" y="235"/>
                    <a:pt x="50" y="235"/>
                    <a:pt x="53" y="235"/>
                  </a:cubicBezTo>
                  <a:cubicBezTo>
                    <a:pt x="70" y="235"/>
                    <a:pt x="104" y="221"/>
                    <a:pt x="104" y="182"/>
                  </a:cubicBezTo>
                  <a:cubicBezTo>
                    <a:pt x="104" y="157"/>
                    <a:pt x="87" y="132"/>
                    <a:pt x="50" y="132"/>
                  </a:cubicBezTo>
                  <a:cubicBezTo>
                    <a:pt x="45" y="132"/>
                    <a:pt x="42" y="132"/>
                    <a:pt x="39" y="132"/>
                  </a:cubicBezTo>
                  <a:cubicBezTo>
                    <a:pt x="62" y="67"/>
                    <a:pt x="115" y="31"/>
                    <a:pt x="174" y="31"/>
                  </a:cubicBezTo>
                  <a:cubicBezTo>
                    <a:pt x="263" y="31"/>
                    <a:pt x="305" y="112"/>
                    <a:pt x="305" y="190"/>
                  </a:cubicBezTo>
                  <a:cubicBezTo>
                    <a:pt x="305" y="271"/>
                    <a:pt x="255" y="350"/>
                    <a:pt x="202" y="409"/>
                  </a:cubicBezTo>
                  <a:lnTo>
                    <a:pt x="11" y="621"/>
                  </a:lnTo>
                  <a:cubicBezTo>
                    <a:pt x="0" y="632"/>
                    <a:pt x="0" y="635"/>
                    <a:pt x="0" y="658"/>
                  </a:cubicBezTo>
                  <a:lnTo>
                    <a:pt x="367" y="658"/>
                  </a:lnTo>
                  <a:lnTo>
                    <a:pt x="395" y="487"/>
                  </a:lnTo>
                  <a:lnTo>
                    <a:pt x="370" y="487"/>
                  </a:lnTo>
                  <a:cubicBezTo>
                    <a:pt x="367" y="515"/>
                    <a:pt x="358" y="560"/>
                    <a:pt x="350" y="574"/>
                  </a:cubicBezTo>
                  <a:cubicBezTo>
                    <a:pt x="342" y="582"/>
                    <a:pt x="277" y="582"/>
                    <a:pt x="255" y="58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 name="フリーフォーム: 図形 24">
              <a:extLst>
                <a:ext uri="{FF2B5EF4-FFF2-40B4-BE49-F238E27FC236}">
                  <a16:creationId xmlns:a16="http://schemas.microsoft.com/office/drawing/2014/main" id="{6177D1F2-038B-A1BD-5065-46776CAF1FAC}"/>
                </a:ext>
              </a:extLst>
            </p:cNvPr>
            <p:cNvSpPr/>
            <p:nvPr/>
          </p:nvSpPr>
          <p:spPr>
            <a:xfrm>
              <a:off x="3816000" y="3616560"/>
              <a:ext cx="37800" cy="152640"/>
            </a:xfrm>
            <a:custGeom>
              <a:avLst/>
              <a:gdLst/>
              <a:ahLst/>
              <a:cxnLst>
                <a:cxn ang="3cd4">
                  <a:pos x="hc" y="t"/>
                </a:cxn>
                <a:cxn ang="cd2">
                  <a:pos x="l" y="vc"/>
                </a:cxn>
                <a:cxn ang="cd4">
                  <a:pos x="hc" y="b"/>
                </a:cxn>
                <a:cxn ang="0">
                  <a:pos x="r" y="vc"/>
                </a:cxn>
              </a:cxnLst>
              <a:rect l="l" t="t" r="r" b="b"/>
              <a:pathLst>
                <a:path w="106" h="425">
                  <a:moveTo>
                    <a:pt x="106" y="53"/>
                  </a:moveTo>
                  <a:cubicBezTo>
                    <a:pt x="106" y="22"/>
                    <a:pt x="84" y="0"/>
                    <a:pt x="53" y="0"/>
                  </a:cubicBezTo>
                  <a:cubicBezTo>
                    <a:pt x="25" y="0"/>
                    <a:pt x="0" y="22"/>
                    <a:pt x="0" y="53"/>
                  </a:cubicBezTo>
                  <a:cubicBezTo>
                    <a:pt x="0" y="81"/>
                    <a:pt x="25" y="106"/>
                    <a:pt x="53" y="106"/>
                  </a:cubicBezTo>
                  <a:cubicBezTo>
                    <a:pt x="84" y="106"/>
                    <a:pt x="106" y="81"/>
                    <a:pt x="106" y="53"/>
                  </a:cubicBezTo>
                  <a:close/>
                  <a:moveTo>
                    <a:pt x="106" y="375"/>
                  </a:moveTo>
                  <a:cubicBezTo>
                    <a:pt x="106" y="344"/>
                    <a:pt x="84" y="322"/>
                    <a:pt x="53" y="322"/>
                  </a:cubicBezTo>
                  <a:cubicBezTo>
                    <a:pt x="25" y="322"/>
                    <a:pt x="0" y="344"/>
                    <a:pt x="0" y="375"/>
                  </a:cubicBezTo>
                  <a:cubicBezTo>
                    <a:pt x="0" y="403"/>
                    <a:pt x="25" y="425"/>
                    <a:pt x="53" y="425"/>
                  </a:cubicBezTo>
                  <a:cubicBezTo>
                    <a:pt x="84" y="425"/>
                    <a:pt x="106" y="403"/>
                    <a:pt x="106" y="37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6" name="フリーフォーム: 図形 25">
              <a:extLst>
                <a:ext uri="{FF2B5EF4-FFF2-40B4-BE49-F238E27FC236}">
                  <a16:creationId xmlns:a16="http://schemas.microsoft.com/office/drawing/2014/main" id="{1A55FB9E-867E-B8EF-920B-2FC72DDB9AF5}"/>
                </a:ext>
              </a:extLst>
            </p:cNvPr>
            <p:cNvSpPr/>
            <p:nvPr/>
          </p:nvSpPr>
          <p:spPr>
            <a:xfrm>
              <a:off x="3996720" y="3533040"/>
              <a:ext cx="149760" cy="244440"/>
            </a:xfrm>
            <a:custGeom>
              <a:avLst/>
              <a:gdLst/>
              <a:ahLst/>
              <a:cxnLst>
                <a:cxn ang="3cd4">
                  <a:pos x="hc" y="t"/>
                </a:cxn>
                <a:cxn ang="cd2">
                  <a:pos x="l" y="vc"/>
                </a:cxn>
                <a:cxn ang="cd4">
                  <a:pos x="hc" y="b"/>
                </a:cxn>
                <a:cxn ang="0">
                  <a:pos x="r" y="vc"/>
                </a:cxn>
              </a:cxnLst>
              <a:rect l="l" t="t" r="r" b="b"/>
              <a:pathLst>
                <a:path w="417" h="680">
                  <a:moveTo>
                    <a:pt x="417" y="341"/>
                  </a:moveTo>
                  <a:cubicBezTo>
                    <a:pt x="417" y="263"/>
                    <a:pt x="412" y="185"/>
                    <a:pt x="378" y="112"/>
                  </a:cubicBezTo>
                  <a:cubicBezTo>
                    <a:pt x="333" y="17"/>
                    <a:pt x="252" y="0"/>
                    <a:pt x="210" y="0"/>
                  </a:cubicBezTo>
                  <a:cubicBezTo>
                    <a:pt x="148" y="0"/>
                    <a:pt x="78" y="25"/>
                    <a:pt x="36" y="118"/>
                  </a:cubicBezTo>
                  <a:cubicBezTo>
                    <a:pt x="6" y="185"/>
                    <a:pt x="0" y="263"/>
                    <a:pt x="0" y="341"/>
                  </a:cubicBezTo>
                  <a:cubicBezTo>
                    <a:pt x="0" y="417"/>
                    <a:pt x="3" y="504"/>
                    <a:pt x="45" y="579"/>
                  </a:cubicBezTo>
                  <a:cubicBezTo>
                    <a:pt x="87" y="660"/>
                    <a:pt x="160" y="680"/>
                    <a:pt x="207" y="680"/>
                  </a:cubicBezTo>
                  <a:cubicBezTo>
                    <a:pt x="260" y="680"/>
                    <a:pt x="336" y="658"/>
                    <a:pt x="381" y="565"/>
                  </a:cubicBezTo>
                  <a:cubicBezTo>
                    <a:pt x="412" y="498"/>
                    <a:pt x="417" y="420"/>
                    <a:pt x="417" y="341"/>
                  </a:cubicBezTo>
                  <a:close/>
                  <a:moveTo>
                    <a:pt x="207" y="658"/>
                  </a:moveTo>
                  <a:cubicBezTo>
                    <a:pt x="171" y="658"/>
                    <a:pt x="112" y="632"/>
                    <a:pt x="92" y="537"/>
                  </a:cubicBezTo>
                  <a:cubicBezTo>
                    <a:pt x="81" y="479"/>
                    <a:pt x="81" y="389"/>
                    <a:pt x="81" y="330"/>
                  </a:cubicBezTo>
                  <a:cubicBezTo>
                    <a:pt x="81" y="266"/>
                    <a:pt x="81" y="201"/>
                    <a:pt x="90" y="148"/>
                  </a:cubicBezTo>
                  <a:cubicBezTo>
                    <a:pt x="109" y="31"/>
                    <a:pt x="182" y="22"/>
                    <a:pt x="207" y="22"/>
                  </a:cubicBezTo>
                  <a:cubicBezTo>
                    <a:pt x="241" y="22"/>
                    <a:pt x="305" y="39"/>
                    <a:pt x="325" y="137"/>
                  </a:cubicBezTo>
                  <a:cubicBezTo>
                    <a:pt x="336" y="193"/>
                    <a:pt x="336" y="269"/>
                    <a:pt x="336" y="330"/>
                  </a:cubicBezTo>
                  <a:cubicBezTo>
                    <a:pt x="336" y="403"/>
                    <a:pt x="336" y="470"/>
                    <a:pt x="325" y="534"/>
                  </a:cubicBezTo>
                  <a:cubicBezTo>
                    <a:pt x="308" y="627"/>
                    <a:pt x="252" y="658"/>
                    <a:pt x="207" y="65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27" name="テキスト ボックス 26">
            <a:extLst>
              <a:ext uri="{FF2B5EF4-FFF2-40B4-BE49-F238E27FC236}">
                <a16:creationId xmlns:a16="http://schemas.microsoft.com/office/drawing/2014/main" id="{E3217074-FCFC-2966-39AD-EB957946DFB6}"/>
              </a:ext>
            </a:extLst>
          </p:cNvPr>
          <p:cNvSpPr txBox="1"/>
          <p:nvPr/>
        </p:nvSpPr>
        <p:spPr>
          <a:xfrm>
            <a:off x="7336318" y="2343076"/>
            <a:ext cx="1094949" cy="423242"/>
          </a:xfrm>
          <a:prstGeom prst="rect">
            <a:avLst/>
          </a:prstGeom>
          <a:noFill/>
          <a:ln>
            <a:noFill/>
          </a:ln>
        </p:spPr>
        <p:txBody>
          <a:bodyPr vert="horz" wrap="none" lIns="81646" tIns="40823" rIns="81646" bIns="40823" anchorCtr="0" compatLnSpc="0">
            <a:spAutoFit/>
          </a:bodyPr>
          <a:lstStyle/>
          <a:p>
            <a:pPr hangingPunct="0"/>
            <a:r>
              <a:rPr lang="en-US" sz="2177" b="1" u="sng" dirty="0">
                <a:latin typeface="URW Bookman L" pitchFamily="18"/>
                <a:ea typeface="VL Pゴシック" pitchFamily="2"/>
                <a:cs typeface="VL Pゴシック" pitchFamily="2"/>
              </a:rPr>
              <a:t>@ Earth</a:t>
            </a:r>
          </a:p>
        </p:txBody>
      </p:sp>
      <p:sp>
        <p:nvSpPr>
          <p:cNvPr id="28" name="フリーフォーム: 図形 27">
            <a:extLst>
              <a:ext uri="{FF2B5EF4-FFF2-40B4-BE49-F238E27FC236}">
                <a16:creationId xmlns:a16="http://schemas.microsoft.com/office/drawing/2014/main" id="{66B4159B-F11E-46FA-609C-7B6D4744BA54}"/>
              </a:ext>
            </a:extLst>
          </p:cNvPr>
          <p:cNvSpPr/>
          <p:nvPr/>
        </p:nvSpPr>
        <p:spPr>
          <a:xfrm>
            <a:off x="4992775" y="2387532"/>
            <a:ext cx="2024830" cy="783805"/>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99"/>
          </a:solidFill>
          <a:ln w="0">
            <a:solidFill>
              <a:srgbClr val="3465A4"/>
            </a:solidFill>
            <a:prstDash val="solid"/>
          </a:ln>
        </p:spPr>
        <p:txBody>
          <a:bodyPr vert="horz" wrap="none" lIns="81646" tIns="40823" rIns="81646" bIns="40823" anchor="ctr" anchorCtr="0" compatLnSpc="0">
            <a:noAutofit/>
          </a:bodyPr>
          <a:lstStyle/>
          <a:p>
            <a:pPr algn="ctr" hangingPunct="0"/>
            <a:r>
              <a:rPr lang="en-US" sz="1814" b="1">
                <a:latin typeface="URW Bookman L" pitchFamily="18"/>
                <a:ea typeface="VL Pゴシック" pitchFamily="2"/>
                <a:cs typeface="VL Pゴシック" pitchFamily="2"/>
              </a:rPr>
              <a:t>oscillation</a:t>
            </a:r>
          </a:p>
        </p:txBody>
      </p:sp>
      <p:grpSp>
        <p:nvGrpSpPr>
          <p:cNvPr id="29" name="グループ化 28" descr="36§display§\simeq 1:1:1§svg§600§FALSE" title="TexMaths">
            <a:extLst>
              <a:ext uri="{FF2B5EF4-FFF2-40B4-BE49-F238E27FC236}">
                <a16:creationId xmlns:a16="http://schemas.microsoft.com/office/drawing/2014/main" id="{4ECCF5AF-FFEF-CEBC-1339-0B7AFFF4A102}"/>
              </a:ext>
            </a:extLst>
          </p:cNvPr>
          <p:cNvGrpSpPr/>
          <p:nvPr/>
        </p:nvGrpSpPr>
        <p:grpSpPr>
          <a:xfrm>
            <a:off x="7818626" y="2715846"/>
            <a:ext cx="1745599" cy="275965"/>
            <a:chOff x="7020000" y="3219120"/>
            <a:chExt cx="1924200" cy="304200"/>
          </a:xfrm>
        </p:grpSpPr>
        <p:sp>
          <p:nvSpPr>
            <p:cNvPr id="30" name="フリーフォーム: 図形 29">
              <a:extLst>
                <a:ext uri="{FF2B5EF4-FFF2-40B4-BE49-F238E27FC236}">
                  <a16:creationId xmlns:a16="http://schemas.microsoft.com/office/drawing/2014/main" id="{05151B4A-F273-F5E0-FDF6-FD315A0AAAD8}"/>
                </a:ext>
              </a:extLst>
            </p:cNvPr>
            <p:cNvSpPr/>
            <p:nvPr/>
          </p:nvSpPr>
          <p:spPr>
            <a:xfrm>
              <a:off x="7020000" y="3229560"/>
              <a:ext cx="1924200" cy="293760"/>
            </a:xfrm>
            <a:custGeom>
              <a:avLst/>
              <a:gdLst/>
              <a:ahLst/>
              <a:cxnLst>
                <a:cxn ang="3cd4">
                  <a:pos x="hc" y="t"/>
                </a:cxn>
                <a:cxn ang="cd2">
                  <a:pos x="l" y="vc"/>
                </a:cxn>
                <a:cxn ang="cd4">
                  <a:pos x="hc" y="b"/>
                </a:cxn>
                <a:cxn ang="0">
                  <a:pos x="r" y="vc"/>
                </a:cxn>
              </a:cxnLst>
              <a:rect l="l" t="t" r="r" b="b"/>
              <a:pathLst>
                <a:path w="5346" h="817">
                  <a:moveTo>
                    <a:pt x="2671" y="817"/>
                  </a:moveTo>
                  <a:lnTo>
                    <a:pt x="0" y="817"/>
                  </a:lnTo>
                  <a:lnTo>
                    <a:pt x="0" y="0"/>
                  </a:lnTo>
                  <a:lnTo>
                    <a:pt x="5346" y="0"/>
                  </a:lnTo>
                  <a:lnTo>
                    <a:pt x="5346" y="817"/>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1" name="フリーフォーム: 図形 30">
              <a:extLst>
                <a:ext uri="{FF2B5EF4-FFF2-40B4-BE49-F238E27FC236}">
                  <a16:creationId xmlns:a16="http://schemas.microsoft.com/office/drawing/2014/main" id="{F0277181-9FE1-5594-3AFE-3FEF6A84CCA2}"/>
                </a:ext>
              </a:extLst>
            </p:cNvPr>
            <p:cNvSpPr/>
            <p:nvPr/>
          </p:nvSpPr>
          <p:spPr>
            <a:xfrm>
              <a:off x="7044479" y="3311279"/>
              <a:ext cx="304200" cy="195480"/>
            </a:xfrm>
            <a:custGeom>
              <a:avLst/>
              <a:gdLst/>
              <a:ahLst/>
              <a:cxnLst>
                <a:cxn ang="3cd4">
                  <a:pos x="hc" y="t"/>
                </a:cxn>
                <a:cxn ang="cd2">
                  <a:pos x="l" y="vc"/>
                </a:cxn>
                <a:cxn ang="cd4">
                  <a:pos x="hc" y="b"/>
                </a:cxn>
                <a:cxn ang="0">
                  <a:pos x="r" y="vc"/>
                </a:cxn>
              </a:cxnLst>
              <a:rect l="l" t="t" r="r" b="b"/>
              <a:pathLst>
                <a:path w="846" h="544">
                  <a:moveTo>
                    <a:pt x="846" y="40"/>
                  </a:moveTo>
                  <a:cubicBezTo>
                    <a:pt x="846" y="14"/>
                    <a:pt x="839" y="0"/>
                    <a:pt x="828" y="0"/>
                  </a:cubicBezTo>
                  <a:cubicBezTo>
                    <a:pt x="824" y="0"/>
                    <a:pt x="814" y="7"/>
                    <a:pt x="814" y="36"/>
                  </a:cubicBezTo>
                  <a:cubicBezTo>
                    <a:pt x="806" y="140"/>
                    <a:pt x="716" y="202"/>
                    <a:pt x="634" y="202"/>
                  </a:cubicBezTo>
                  <a:cubicBezTo>
                    <a:pt x="558" y="202"/>
                    <a:pt x="497" y="158"/>
                    <a:pt x="432" y="104"/>
                  </a:cubicBezTo>
                  <a:cubicBezTo>
                    <a:pt x="364" y="54"/>
                    <a:pt x="299" y="0"/>
                    <a:pt x="212" y="0"/>
                  </a:cubicBezTo>
                  <a:cubicBezTo>
                    <a:pt x="86" y="0"/>
                    <a:pt x="0" y="112"/>
                    <a:pt x="0" y="230"/>
                  </a:cubicBezTo>
                  <a:cubicBezTo>
                    <a:pt x="0" y="270"/>
                    <a:pt x="18" y="270"/>
                    <a:pt x="18" y="270"/>
                  </a:cubicBezTo>
                  <a:cubicBezTo>
                    <a:pt x="32" y="270"/>
                    <a:pt x="36" y="245"/>
                    <a:pt x="36" y="241"/>
                  </a:cubicBezTo>
                  <a:cubicBezTo>
                    <a:pt x="43" y="119"/>
                    <a:pt x="144" y="72"/>
                    <a:pt x="212" y="72"/>
                  </a:cubicBezTo>
                  <a:cubicBezTo>
                    <a:pt x="288" y="72"/>
                    <a:pt x="349" y="115"/>
                    <a:pt x="414" y="166"/>
                  </a:cubicBezTo>
                  <a:cubicBezTo>
                    <a:pt x="482" y="220"/>
                    <a:pt x="551" y="274"/>
                    <a:pt x="634" y="274"/>
                  </a:cubicBezTo>
                  <a:cubicBezTo>
                    <a:pt x="760" y="274"/>
                    <a:pt x="846" y="162"/>
                    <a:pt x="846" y="40"/>
                  </a:cubicBezTo>
                  <a:close/>
                  <a:moveTo>
                    <a:pt x="47" y="493"/>
                  </a:moveTo>
                  <a:cubicBezTo>
                    <a:pt x="25" y="493"/>
                    <a:pt x="0" y="493"/>
                    <a:pt x="0" y="518"/>
                  </a:cubicBezTo>
                  <a:cubicBezTo>
                    <a:pt x="0" y="544"/>
                    <a:pt x="22" y="544"/>
                    <a:pt x="43" y="544"/>
                  </a:cubicBezTo>
                  <a:lnTo>
                    <a:pt x="803" y="544"/>
                  </a:lnTo>
                  <a:cubicBezTo>
                    <a:pt x="824" y="544"/>
                    <a:pt x="846" y="544"/>
                    <a:pt x="846" y="518"/>
                  </a:cubicBezTo>
                  <a:cubicBezTo>
                    <a:pt x="846" y="493"/>
                    <a:pt x="824" y="493"/>
                    <a:pt x="803" y="49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2" name="フリーフォーム: 図形 31">
              <a:extLst>
                <a:ext uri="{FF2B5EF4-FFF2-40B4-BE49-F238E27FC236}">
                  <a16:creationId xmlns:a16="http://schemas.microsoft.com/office/drawing/2014/main" id="{5B48986F-6856-8827-1DCD-5CE38DB6CD52}"/>
                </a:ext>
              </a:extLst>
            </p:cNvPr>
            <p:cNvSpPr/>
            <p:nvPr/>
          </p:nvSpPr>
          <p:spPr>
            <a:xfrm>
              <a:off x="7540920" y="3219120"/>
              <a:ext cx="151200" cy="304200"/>
            </a:xfrm>
            <a:custGeom>
              <a:avLst/>
              <a:gdLst/>
              <a:ahLst/>
              <a:cxnLst>
                <a:cxn ang="3cd4">
                  <a:pos x="hc" y="t"/>
                </a:cxn>
                <a:cxn ang="cd2">
                  <a:pos x="l" y="vc"/>
                </a:cxn>
                <a:cxn ang="cd4">
                  <a:pos x="hc" y="b"/>
                </a:cxn>
                <a:cxn ang="0">
                  <a:pos x="r" y="vc"/>
                </a:cxn>
              </a:cxnLst>
              <a:rect l="l" t="t" r="r" b="b"/>
              <a:pathLst>
                <a:path w="421" h="846">
                  <a:moveTo>
                    <a:pt x="263" y="32"/>
                  </a:moveTo>
                  <a:cubicBezTo>
                    <a:pt x="263" y="4"/>
                    <a:pt x="263" y="0"/>
                    <a:pt x="234" y="0"/>
                  </a:cubicBezTo>
                  <a:cubicBezTo>
                    <a:pt x="155" y="83"/>
                    <a:pt x="40" y="83"/>
                    <a:pt x="0" y="83"/>
                  </a:cubicBezTo>
                  <a:lnTo>
                    <a:pt x="0" y="122"/>
                  </a:lnTo>
                  <a:cubicBezTo>
                    <a:pt x="25" y="122"/>
                    <a:pt x="101" y="122"/>
                    <a:pt x="166" y="86"/>
                  </a:cubicBezTo>
                  <a:lnTo>
                    <a:pt x="166" y="745"/>
                  </a:lnTo>
                  <a:cubicBezTo>
                    <a:pt x="166" y="792"/>
                    <a:pt x="162" y="806"/>
                    <a:pt x="47" y="806"/>
                  </a:cubicBezTo>
                  <a:lnTo>
                    <a:pt x="7" y="806"/>
                  </a:lnTo>
                  <a:lnTo>
                    <a:pt x="7" y="846"/>
                  </a:lnTo>
                  <a:cubicBezTo>
                    <a:pt x="54" y="842"/>
                    <a:pt x="162" y="842"/>
                    <a:pt x="216" y="842"/>
                  </a:cubicBezTo>
                  <a:cubicBezTo>
                    <a:pt x="266" y="842"/>
                    <a:pt x="378" y="842"/>
                    <a:pt x="421" y="846"/>
                  </a:cubicBezTo>
                  <a:lnTo>
                    <a:pt x="421" y="806"/>
                  </a:lnTo>
                  <a:lnTo>
                    <a:pt x="382" y="806"/>
                  </a:lnTo>
                  <a:cubicBezTo>
                    <a:pt x="266" y="806"/>
                    <a:pt x="263" y="792"/>
                    <a:pt x="263" y="74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3" name="フリーフォーム: 図形 32">
              <a:extLst>
                <a:ext uri="{FF2B5EF4-FFF2-40B4-BE49-F238E27FC236}">
                  <a16:creationId xmlns:a16="http://schemas.microsoft.com/office/drawing/2014/main" id="{B7A70D09-8221-39E2-DA0D-44BE6847E6D7}"/>
                </a:ext>
              </a:extLst>
            </p:cNvPr>
            <p:cNvSpPr/>
            <p:nvPr/>
          </p:nvSpPr>
          <p:spPr>
            <a:xfrm>
              <a:off x="7894800" y="3326759"/>
              <a:ext cx="48960" cy="196560"/>
            </a:xfrm>
            <a:custGeom>
              <a:avLst/>
              <a:gdLst/>
              <a:ahLst/>
              <a:cxnLst>
                <a:cxn ang="3cd4">
                  <a:pos x="hc" y="t"/>
                </a:cxn>
                <a:cxn ang="cd2">
                  <a:pos x="l" y="vc"/>
                </a:cxn>
                <a:cxn ang="cd4">
                  <a:pos x="hc" y="b"/>
                </a:cxn>
                <a:cxn ang="0">
                  <a:pos x="r" y="vc"/>
                </a:cxn>
              </a:cxnLst>
              <a:rect l="l" t="t" r="r" b="b"/>
              <a:pathLst>
                <a:path w="137" h="547">
                  <a:moveTo>
                    <a:pt x="137" y="68"/>
                  </a:moveTo>
                  <a:cubicBezTo>
                    <a:pt x="137" y="29"/>
                    <a:pt x="108" y="0"/>
                    <a:pt x="68" y="0"/>
                  </a:cubicBezTo>
                  <a:cubicBezTo>
                    <a:pt x="32" y="0"/>
                    <a:pt x="0" y="29"/>
                    <a:pt x="0" y="68"/>
                  </a:cubicBezTo>
                  <a:cubicBezTo>
                    <a:pt x="0" y="104"/>
                    <a:pt x="32" y="137"/>
                    <a:pt x="68" y="137"/>
                  </a:cubicBezTo>
                  <a:cubicBezTo>
                    <a:pt x="108" y="137"/>
                    <a:pt x="137" y="104"/>
                    <a:pt x="137" y="68"/>
                  </a:cubicBezTo>
                  <a:close/>
                  <a:moveTo>
                    <a:pt x="137" y="482"/>
                  </a:moveTo>
                  <a:cubicBezTo>
                    <a:pt x="137" y="443"/>
                    <a:pt x="108" y="414"/>
                    <a:pt x="68" y="414"/>
                  </a:cubicBezTo>
                  <a:cubicBezTo>
                    <a:pt x="32" y="414"/>
                    <a:pt x="0" y="443"/>
                    <a:pt x="0" y="482"/>
                  </a:cubicBezTo>
                  <a:cubicBezTo>
                    <a:pt x="0" y="518"/>
                    <a:pt x="32" y="547"/>
                    <a:pt x="68" y="547"/>
                  </a:cubicBezTo>
                  <a:cubicBezTo>
                    <a:pt x="108" y="547"/>
                    <a:pt x="137" y="518"/>
                    <a:pt x="137" y="48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4" name="フリーフォーム: 図形 33">
              <a:extLst>
                <a:ext uri="{FF2B5EF4-FFF2-40B4-BE49-F238E27FC236}">
                  <a16:creationId xmlns:a16="http://schemas.microsoft.com/office/drawing/2014/main" id="{8D674C04-151D-F3C0-D732-E12F0CFA2CBC}"/>
                </a:ext>
              </a:extLst>
            </p:cNvPr>
            <p:cNvSpPr/>
            <p:nvPr/>
          </p:nvSpPr>
          <p:spPr>
            <a:xfrm>
              <a:off x="8148960" y="3219120"/>
              <a:ext cx="151200" cy="304200"/>
            </a:xfrm>
            <a:custGeom>
              <a:avLst/>
              <a:gdLst/>
              <a:ahLst/>
              <a:cxnLst>
                <a:cxn ang="3cd4">
                  <a:pos x="hc" y="t"/>
                </a:cxn>
                <a:cxn ang="cd2">
                  <a:pos x="l" y="vc"/>
                </a:cxn>
                <a:cxn ang="cd4">
                  <a:pos x="hc" y="b"/>
                </a:cxn>
                <a:cxn ang="0">
                  <a:pos x="r" y="vc"/>
                </a:cxn>
              </a:cxnLst>
              <a:rect l="l" t="t" r="r" b="b"/>
              <a:pathLst>
                <a:path w="421" h="846">
                  <a:moveTo>
                    <a:pt x="263" y="32"/>
                  </a:moveTo>
                  <a:cubicBezTo>
                    <a:pt x="263" y="4"/>
                    <a:pt x="263" y="0"/>
                    <a:pt x="234" y="0"/>
                  </a:cubicBezTo>
                  <a:cubicBezTo>
                    <a:pt x="155" y="83"/>
                    <a:pt x="40" y="83"/>
                    <a:pt x="0" y="83"/>
                  </a:cubicBezTo>
                  <a:lnTo>
                    <a:pt x="0" y="122"/>
                  </a:lnTo>
                  <a:cubicBezTo>
                    <a:pt x="25" y="122"/>
                    <a:pt x="101" y="122"/>
                    <a:pt x="166" y="86"/>
                  </a:cubicBezTo>
                  <a:lnTo>
                    <a:pt x="166" y="745"/>
                  </a:lnTo>
                  <a:cubicBezTo>
                    <a:pt x="166" y="792"/>
                    <a:pt x="162" y="806"/>
                    <a:pt x="47" y="806"/>
                  </a:cubicBezTo>
                  <a:lnTo>
                    <a:pt x="7" y="806"/>
                  </a:lnTo>
                  <a:lnTo>
                    <a:pt x="7" y="846"/>
                  </a:lnTo>
                  <a:cubicBezTo>
                    <a:pt x="54" y="842"/>
                    <a:pt x="162" y="842"/>
                    <a:pt x="216" y="842"/>
                  </a:cubicBezTo>
                  <a:cubicBezTo>
                    <a:pt x="266" y="842"/>
                    <a:pt x="378" y="842"/>
                    <a:pt x="421" y="846"/>
                  </a:cubicBezTo>
                  <a:lnTo>
                    <a:pt x="421" y="806"/>
                  </a:lnTo>
                  <a:lnTo>
                    <a:pt x="382" y="806"/>
                  </a:lnTo>
                  <a:cubicBezTo>
                    <a:pt x="266" y="806"/>
                    <a:pt x="263" y="792"/>
                    <a:pt x="263" y="74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5" name="フリーフォーム: 図形 34">
              <a:extLst>
                <a:ext uri="{FF2B5EF4-FFF2-40B4-BE49-F238E27FC236}">
                  <a16:creationId xmlns:a16="http://schemas.microsoft.com/office/drawing/2014/main" id="{6E9477F5-122C-8520-E3F1-9EAFA8C1402D}"/>
                </a:ext>
              </a:extLst>
            </p:cNvPr>
            <p:cNvSpPr/>
            <p:nvPr/>
          </p:nvSpPr>
          <p:spPr>
            <a:xfrm>
              <a:off x="8501400" y="3326759"/>
              <a:ext cx="48960" cy="196560"/>
            </a:xfrm>
            <a:custGeom>
              <a:avLst/>
              <a:gdLst/>
              <a:ahLst/>
              <a:cxnLst>
                <a:cxn ang="3cd4">
                  <a:pos x="hc" y="t"/>
                </a:cxn>
                <a:cxn ang="cd2">
                  <a:pos x="l" y="vc"/>
                </a:cxn>
                <a:cxn ang="cd4">
                  <a:pos x="hc" y="b"/>
                </a:cxn>
                <a:cxn ang="0">
                  <a:pos x="r" y="vc"/>
                </a:cxn>
              </a:cxnLst>
              <a:rect l="l" t="t" r="r" b="b"/>
              <a:pathLst>
                <a:path w="137" h="547">
                  <a:moveTo>
                    <a:pt x="137" y="68"/>
                  </a:moveTo>
                  <a:cubicBezTo>
                    <a:pt x="137" y="29"/>
                    <a:pt x="108" y="0"/>
                    <a:pt x="68" y="0"/>
                  </a:cubicBezTo>
                  <a:cubicBezTo>
                    <a:pt x="32" y="0"/>
                    <a:pt x="0" y="29"/>
                    <a:pt x="0" y="68"/>
                  </a:cubicBezTo>
                  <a:cubicBezTo>
                    <a:pt x="0" y="104"/>
                    <a:pt x="32" y="137"/>
                    <a:pt x="68" y="137"/>
                  </a:cubicBezTo>
                  <a:cubicBezTo>
                    <a:pt x="108" y="137"/>
                    <a:pt x="137" y="104"/>
                    <a:pt x="137" y="68"/>
                  </a:cubicBezTo>
                  <a:close/>
                  <a:moveTo>
                    <a:pt x="137" y="482"/>
                  </a:moveTo>
                  <a:cubicBezTo>
                    <a:pt x="137" y="443"/>
                    <a:pt x="108" y="414"/>
                    <a:pt x="68" y="414"/>
                  </a:cubicBezTo>
                  <a:cubicBezTo>
                    <a:pt x="32" y="414"/>
                    <a:pt x="0" y="443"/>
                    <a:pt x="0" y="482"/>
                  </a:cubicBezTo>
                  <a:cubicBezTo>
                    <a:pt x="0" y="518"/>
                    <a:pt x="32" y="547"/>
                    <a:pt x="68" y="547"/>
                  </a:cubicBezTo>
                  <a:cubicBezTo>
                    <a:pt x="108" y="547"/>
                    <a:pt x="137" y="518"/>
                    <a:pt x="137" y="48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6" name="フリーフォーム: 図形 35">
              <a:extLst>
                <a:ext uri="{FF2B5EF4-FFF2-40B4-BE49-F238E27FC236}">
                  <a16:creationId xmlns:a16="http://schemas.microsoft.com/office/drawing/2014/main" id="{369904B6-EA39-D25B-E60E-B1CA9DE1F035}"/>
                </a:ext>
              </a:extLst>
            </p:cNvPr>
            <p:cNvSpPr/>
            <p:nvPr/>
          </p:nvSpPr>
          <p:spPr>
            <a:xfrm>
              <a:off x="8755200" y="3219120"/>
              <a:ext cx="151200" cy="304200"/>
            </a:xfrm>
            <a:custGeom>
              <a:avLst/>
              <a:gdLst/>
              <a:ahLst/>
              <a:cxnLst>
                <a:cxn ang="3cd4">
                  <a:pos x="hc" y="t"/>
                </a:cxn>
                <a:cxn ang="cd2">
                  <a:pos x="l" y="vc"/>
                </a:cxn>
                <a:cxn ang="cd4">
                  <a:pos x="hc" y="b"/>
                </a:cxn>
                <a:cxn ang="0">
                  <a:pos x="r" y="vc"/>
                </a:cxn>
              </a:cxnLst>
              <a:rect l="l" t="t" r="r" b="b"/>
              <a:pathLst>
                <a:path w="421" h="846">
                  <a:moveTo>
                    <a:pt x="263" y="32"/>
                  </a:moveTo>
                  <a:cubicBezTo>
                    <a:pt x="263" y="4"/>
                    <a:pt x="263" y="0"/>
                    <a:pt x="234" y="0"/>
                  </a:cubicBezTo>
                  <a:cubicBezTo>
                    <a:pt x="155" y="83"/>
                    <a:pt x="40" y="83"/>
                    <a:pt x="0" y="83"/>
                  </a:cubicBezTo>
                  <a:lnTo>
                    <a:pt x="0" y="122"/>
                  </a:lnTo>
                  <a:cubicBezTo>
                    <a:pt x="25" y="122"/>
                    <a:pt x="101" y="122"/>
                    <a:pt x="166" y="86"/>
                  </a:cubicBezTo>
                  <a:lnTo>
                    <a:pt x="166" y="745"/>
                  </a:lnTo>
                  <a:cubicBezTo>
                    <a:pt x="166" y="792"/>
                    <a:pt x="162" y="806"/>
                    <a:pt x="47" y="806"/>
                  </a:cubicBezTo>
                  <a:lnTo>
                    <a:pt x="7" y="806"/>
                  </a:lnTo>
                  <a:lnTo>
                    <a:pt x="7" y="846"/>
                  </a:lnTo>
                  <a:cubicBezTo>
                    <a:pt x="54" y="842"/>
                    <a:pt x="162" y="842"/>
                    <a:pt x="216" y="842"/>
                  </a:cubicBezTo>
                  <a:cubicBezTo>
                    <a:pt x="266" y="842"/>
                    <a:pt x="378" y="842"/>
                    <a:pt x="421" y="846"/>
                  </a:cubicBezTo>
                  <a:lnTo>
                    <a:pt x="421" y="806"/>
                  </a:lnTo>
                  <a:lnTo>
                    <a:pt x="382" y="806"/>
                  </a:lnTo>
                  <a:cubicBezTo>
                    <a:pt x="266" y="806"/>
                    <a:pt x="263" y="792"/>
                    <a:pt x="263" y="74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37" name="テキスト ボックス 36">
            <a:extLst>
              <a:ext uri="{FF2B5EF4-FFF2-40B4-BE49-F238E27FC236}">
                <a16:creationId xmlns:a16="http://schemas.microsoft.com/office/drawing/2014/main" id="{593DAB9C-37ED-CD4D-FEF2-0CB375017853}"/>
              </a:ext>
            </a:extLst>
          </p:cNvPr>
          <p:cNvSpPr txBox="1"/>
          <p:nvPr/>
        </p:nvSpPr>
        <p:spPr>
          <a:xfrm>
            <a:off x="364858" y="198195"/>
            <a:ext cx="5986393" cy="923330"/>
          </a:xfrm>
          <a:prstGeom prst="rect">
            <a:avLst/>
          </a:prstGeom>
          <a:noFill/>
        </p:spPr>
        <p:txBody>
          <a:bodyPr wrap="square" rtlCol="0">
            <a:spAutoFit/>
          </a:bodyPr>
          <a:lstStyle/>
          <a:p>
            <a:r>
              <a:rPr kumimoji="1" lang="en-US" altLang="ja-JP" sz="5400" b="1" dirty="0"/>
              <a:t>2.1 </a:t>
            </a:r>
            <a:r>
              <a:rPr kumimoji="1" lang="en-US" altLang="ja-JP" sz="5400" b="1" dirty="0" err="1"/>
              <a:t>IceCube</a:t>
            </a:r>
            <a:r>
              <a:rPr kumimoji="1" lang="en-US" altLang="ja-JP" sz="5400" b="1" dirty="0"/>
              <a:t> Gap</a:t>
            </a:r>
            <a:endParaRPr kumimoji="1" lang="ja-JP" altLang="en-US"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 マップ&#10;&#10;AI 生成コンテンツは誤りを含む可能性があります。">
            <a:extLst>
              <a:ext uri="{FF2B5EF4-FFF2-40B4-BE49-F238E27FC236}">
                <a16:creationId xmlns:a16="http://schemas.microsoft.com/office/drawing/2014/main" id="{F259C029-39E1-87F7-C33A-CAC6FF097A8E}"/>
              </a:ext>
            </a:extLst>
          </p:cNvPr>
          <p:cNvPicPr>
            <a:picLocks noChangeAspect="1"/>
          </p:cNvPicPr>
          <p:nvPr/>
        </p:nvPicPr>
        <p:blipFill>
          <a:blip r:embed="rId2" cstate="print">
            <a:extLst>
              <a:ext uri="{28A0092B-C50C-407E-A947-70E740481C1C}">
                <a14:useLocalDpi xmlns:a14="http://schemas.microsoft.com/office/drawing/2010/main" val="0"/>
              </a:ext>
            </a:extLst>
          </a:blip>
          <a:srcRect l="27461" t="18683" r="1041" b="5794"/>
          <a:stretch>
            <a:fillRect/>
          </a:stretch>
        </p:blipFill>
        <p:spPr>
          <a:xfrm>
            <a:off x="-1" y="344624"/>
            <a:ext cx="9936000" cy="5904000"/>
          </a:xfrm>
          <a:prstGeom prst="rect">
            <a:avLst/>
          </a:prstGeom>
        </p:spPr>
      </p:pic>
      <p:sp>
        <p:nvSpPr>
          <p:cNvPr id="5" name="楕円 4">
            <a:extLst>
              <a:ext uri="{FF2B5EF4-FFF2-40B4-BE49-F238E27FC236}">
                <a16:creationId xmlns:a16="http://schemas.microsoft.com/office/drawing/2014/main" id="{DD7B9FA3-9964-95EB-28FD-27A36034AB23}"/>
              </a:ext>
            </a:extLst>
          </p:cNvPr>
          <p:cNvSpPr/>
          <p:nvPr/>
        </p:nvSpPr>
        <p:spPr>
          <a:xfrm>
            <a:off x="5473628" y="2577465"/>
            <a:ext cx="1842868" cy="1325563"/>
          </a:xfrm>
          <a:prstGeom prst="ellips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mn-lt"/>
              <a:ea typeface="+mn-ea"/>
              <a:cs typeface="+mn-cs"/>
              <a:sym typeface="游ゴシック"/>
            </a:endParaRPr>
          </a:p>
        </p:txBody>
      </p:sp>
      <p:sp>
        <p:nvSpPr>
          <p:cNvPr id="6" name="テキスト ボックス 5">
            <a:extLst>
              <a:ext uri="{FF2B5EF4-FFF2-40B4-BE49-F238E27FC236}">
                <a16:creationId xmlns:a16="http://schemas.microsoft.com/office/drawing/2014/main" id="{516E6875-58A7-8033-7FBD-D0A36B40A41B}"/>
              </a:ext>
            </a:extLst>
          </p:cNvPr>
          <p:cNvSpPr txBox="1"/>
          <p:nvPr/>
        </p:nvSpPr>
        <p:spPr>
          <a:xfrm>
            <a:off x="7355114" y="2702128"/>
            <a:ext cx="18428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000000"/>
                </a:solidFill>
                <a:effectLst/>
                <a:highlight>
                  <a:srgbClr val="FFFF00"/>
                </a:highlight>
                <a:uFillTx/>
                <a:latin typeface="+mn-lt"/>
                <a:ea typeface="+mn-ea"/>
                <a:cs typeface="+mn-cs"/>
                <a:sym typeface="游ゴシック"/>
              </a:rPr>
              <a:t>Haneda Airport</a:t>
            </a:r>
            <a:endParaRPr kumimoji="0" lang="ja-JP" altLang="en-US" sz="1800" b="1" i="0" u="none" strike="noStrike" cap="none" spc="0" normalizeH="0" baseline="0" dirty="0">
              <a:ln>
                <a:noFill/>
              </a:ln>
              <a:solidFill>
                <a:srgbClr val="000000"/>
              </a:solidFill>
              <a:effectLst/>
              <a:highlight>
                <a:srgbClr val="FFFF00"/>
              </a:highlight>
              <a:uFillTx/>
              <a:latin typeface="+mn-lt"/>
              <a:ea typeface="+mn-ea"/>
              <a:cs typeface="+mn-cs"/>
              <a:sym typeface="游ゴシック"/>
            </a:endParaRPr>
          </a:p>
        </p:txBody>
      </p:sp>
      <p:sp>
        <p:nvSpPr>
          <p:cNvPr id="7" name="テキスト ボックス 6">
            <a:extLst>
              <a:ext uri="{FF2B5EF4-FFF2-40B4-BE49-F238E27FC236}">
                <a16:creationId xmlns:a16="http://schemas.microsoft.com/office/drawing/2014/main" id="{60C5D1A3-5F58-BD12-8435-69AF06F9045C}"/>
              </a:ext>
            </a:extLst>
          </p:cNvPr>
          <p:cNvSpPr txBox="1"/>
          <p:nvPr/>
        </p:nvSpPr>
        <p:spPr>
          <a:xfrm>
            <a:off x="2155317" y="4459834"/>
            <a:ext cx="20653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000000"/>
                </a:solidFill>
                <a:effectLst/>
                <a:highlight>
                  <a:srgbClr val="FFFF00"/>
                </a:highlight>
                <a:uFillTx/>
                <a:latin typeface="+mn-lt"/>
                <a:ea typeface="+mn-ea"/>
                <a:cs typeface="+mn-cs"/>
                <a:sym typeface="游ゴシック"/>
              </a:rPr>
              <a:t>YNU</a:t>
            </a:r>
            <a:endParaRPr kumimoji="0" lang="ja-JP" altLang="en-US" sz="1800" b="1" i="0" u="none" strike="noStrike" cap="none" spc="0" normalizeH="0" baseline="0" dirty="0">
              <a:ln>
                <a:noFill/>
              </a:ln>
              <a:solidFill>
                <a:srgbClr val="000000"/>
              </a:solidFill>
              <a:effectLst/>
              <a:highlight>
                <a:srgbClr val="FFFF00"/>
              </a:highlight>
              <a:uFillTx/>
              <a:latin typeface="+mn-lt"/>
              <a:ea typeface="+mn-ea"/>
              <a:cs typeface="+mn-cs"/>
              <a:sym typeface="游ゴシック"/>
            </a:endParaRPr>
          </a:p>
        </p:txBody>
      </p:sp>
      <p:sp>
        <p:nvSpPr>
          <p:cNvPr id="8" name="楕円 7">
            <a:extLst>
              <a:ext uri="{FF2B5EF4-FFF2-40B4-BE49-F238E27FC236}">
                <a16:creationId xmlns:a16="http://schemas.microsoft.com/office/drawing/2014/main" id="{A560EE96-ADAB-4ED0-0D22-7980E85D1124}"/>
              </a:ext>
            </a:extLst>
          </p:cNvPr>
          <p:cNvSpPr/>
          <p:nvPr/>
        </p:nvSpPr>
        <p:spPr>
          <a:xfrm>
            <a:off x="2844289" y="5123397"/>
            <a:ext cx="905210" cy="647891"/>
          </a:xfrm>
          <a:prstGeom prst="ellips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mn-lt"/>
              <a:ea typeface="+mn-ea"/>
              <a:cs typeface="+mn-cs"/>
              <a:sym typeface="游ゴシック"/>
            </a:endParaRPr>
          </a:p>
        </p:txBody>
      </p:sp>
      <p:sp>
        <p:nvSpPr>
          <p:cNvPr id="9" name="テキスト ボックス 8">
            <a:extLst>
              <a:ext uri="{FF2B5EF4-FFF2-40B4-BE49-F238E27FC236}">
                <a16:creationId xmlns:a16="http://schemas.microsoft.com/office/drawing/2014/main" id="{9BCA70FD-9A5A-12FA-8B79-2DA19B2B2887}"/>
              </a:ext>
            </a:extLst>
          </p:cNvPr>
          <p:cNvSpPr txBox="1"/>
          <p:nvPr/>
        </p:nvSpPr>
        <p:spPr>
          <a:xfrm>
            <a:off x="3813829" y="5123397"/>
            <a:ext cx="206536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000000"/>
                </a:solidFill>
                <a:effectLst/>
                <a:highlight>
                  <a:srgbClr val="FFFF00"/>
                </a:highlight>
                <a:uFillTx/>
                <a:latin typeface="+mn-lt"/>
                <a:ea typeface="+mn-ea"/>
                <a:cs typeface="+mn-cs"/>
                <a:sym typeface="游ゴシック"/>
              </a:rPr>
              <a:t>Center</a:t>
            </a:r>
            <a:r>
              <a:rPr kumimoji="0" lang="en-US" altLang="ja-JP" sz="1800" b="0" i="0" u="none" strike="noStrike" cap="none" spc="0" normalizeH="0" baseline="0" dirty="0">
                <a:ln>
                  <a:noFill/>
                </a:ln>
                <a:solidFill>
                  <a:srgbClr val="000000"/>
                </a:solidFill>
                <a:effectLst/>
                <a:highlight>
                  <a:srgbClr val="FFFF00"/>
                </a:highlight>
                <a:uFillTx/>
                <a:latin typeface="+mn-lt"/>
                <a:ea typeface="+mn-ea"/>
                <a:cs typeface="+mn-cs"/>
                <a:sym typeface="游ゴシック"/>
              </a:rPr>
              <a:t> of </a:t>
            </a:r>
            <a:r>
              <a:rPr kumimoji="0" lang="en-US" altLang="ja-JP" sz="1800" b="1" i="0" u="none" strike="noStrike" cap="none" spc="0" normalizeH="0" baseline="0" dirty="0">
                <a:ln>
                  <a:noFill/>
                </a:ln>
                <a:solidFill>
                  <a:srgbClr val="000000"/>
                </a:solidFill>
                <a:effectLst/>
                <a:highlight>
                  <a:srgbClr val="FFFF00"/>
                </a:highlight>
                <a:uFillTx/>
                <a:latin typeface="+mn-lt"/>
                <a:ea typeface="+mn-ea"/>
                <a:cs typeface="+mn-cs"/>
                <a:sym typeface="游ゴシック"/>
              </a:rPr>
              <a:t>YOKOHAMA</a:t>
            </a:r>
            <a:endParaRPr kumimoji="0" lang="ja-JP" altLang="en-US" sz="1800" b="1" i="0" u="none" strike="noStrike" cap="none" spc="0" normalizeH="0" baseline="0" dirty="0">
              <a:ln>
                <a:noFill/>
              </a:ln>
              <a:solidFill>
                <a:srgbClr val="000000"/>
              </a:solidFill>
              <a:effectLst/>
              <a:highlight>
                <a:srgbClr val="FFFF00"/>
              </a:highlight>
              <a:uFillTx/>
              <a:latin typeface="+mn-lt"/>
              <a:ea typeface="+mn-ea"/>
              <a:cs typeface="+mn-cs"/>
              <a:sym typeface="游ゴシック"/>
            </a:endParaRPr>
          </a:p>
        </p:txBody>
      </p:sp>
      <p:sp>
        <p:nvSpPr>
          <p:cNvPr id="10" name="テキスト ボックス 9">
            <a:extLst>
              <a:ext uri="{FF2B5EF4-FFF2-40B4-BE49-F238E27FC236}">
                <a16:creationId xmlns:a16="http://schemas.microsoft.com/office/drawing/2014/main" id="{F2EEC125-A6FA-6968-E9B0-657CA5554A22}"/>
              </a:ext>
            </a:extLst>
          </p:cNvPr>
          <p:cNvSpPr txBox="1"/>
          <p:nvPr/>
        </p:nvSpPr>
        <p:spPr>
          <a:xfrm>
            <a:off x="7796273" y="1596577"/>
            <a:ext cx="427945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FF0000"/>
                </a:solidFill>
                <a:effectLst/>
                <a:highlight>
                  <a:srgbClr val="FFFF00"/>
                </a:highlight>
                <a:uFillTx/>
                <a:latin typeface="+mn-lt"/>
                <a:ea typeface="+mn-ea"/>
                <a:cs typeface="+mn-cs"/>
                <a:sym typeface="游ゴシック"/>
              </a:rPr>
              <a:t>Close to Haneda</a:t>
            </a:r>
          </a:p>
          <a:p>
            <a:pPr marL="0" marR="0" indent="0" algn="l" defTabSz="914400" rtl="0" fontAlgn="auto" latinLnBrk="0" hangingPunct="0">
              <a:lnSpc>
                <a:spcPct val="100000"/>
              </a:lnSpc>
              <a:spcBef>
                <a:spcPts val="0"/>
              </a:spcBef>
              <a:spcAft>
                <a:spcPts val="0"/>
              </a:spcAft>
              <a:buClrTx/>
              <a:buSzTx/>
              <a:buFontTx/>
              <a:buNone/>
              <a:tabLst/>
            </a:pPr>
            <a:r>
              <a:rPr lang="en-US" altLang="ja-JP" b="1" dirty="0">
                <a:highlight>
                  <a:srgbClr val="FFFF00"/>
                </a:highlight>
              </a:rPr>
              <a:t>Less than </a:t>
            </a:r>
            <a:r>
              <a:rPr lang="en-US" altLang="ja-JP" b="1" dirty="0">
                <a:solidFill>
                  <a:srgbClr val="FF0000"/>
                </a:solidFill>
                <a:highlight>
                  <a:srgbClr val="FFFF00"/>
                </a:highlight>
              </a:rPr>
              <a:t>1h</a:t>
            </a:r>
            <a:r>
              <a:rPr lang="en-US" altLang="ja-JP" b="1" dirty="0">
                <a:highlight>
                  <a:srgbClr val="FFFF00"/>
                </a:highlight>
              </a:rPr>
              <a:t> by public transportation</a:t>
            </a:r>
            <a:endParaRPr kumimoji="0" lang="ja-JP" altLang="en-US" sz="1800" b="1" i="0" u="none" strike="noStrike" cap="none" spc="0" normalizeH="0" baseline="0" dirty="0">
              <a:ln>
                <a:noFill/>
              </a:ln>
              <a:solidFill>
                <a:srgbClr val="000000"/>
              </a:solidFill>
              <a:effectLst/>
              <a:highlight>
                <a:srgbClr val="FFFF00"/>
              </a:highlight>
              <a:uFillTx/>
              <a:latin typeface="+mn-lt"/>
              <a:ea typeface="+mn-ea"/>
              <a:cs typeface="+mn-cs"/>
              <a:sym typeface="游ゴシック"/>
            </a:endParaRPr>
          </a:p>
        </p:txBody>
      </p:sp>
      <p:sp>
        <p:nvSpPr>
          <p:cNvPr id="11" name="楕円 10">
            <a:extLst>
              <a:ext uri="{FF2B5EF4-FFF2-40B4-BE49-F238E27FC236}">
                <a16:creationId xmlns:a16="http://schemas.microsoft.com/office/drawing/2014/main" id="{EA7651D1-000B-6F4B-99CE-F154B3237066}"/>
              </a:ext>
            </a:extLst>
          </p:cNvPr>
          <p:cNvSpPr/>
          <p:nvPr/>
        </p:nvSpPr>
        <p:spPr>
          <a:xfrm>
            <a:off x="2713864" y="211652"/>
            <a:ext cx="3781664" cy="2490476"/>
          </a:xfrm>
          <a:prstGeom prst="ellips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mn-lt"/>
              <a:ea typeface="+mn-ea"/>
              <a:cs typeface="+mn-cs"/>
              <a:sym typeface="游ゴシック"/>
            </a:endParaRPr>
          </a:p>
        </p:txBody>
      </p:sp>
      <p:sp>
        <p:nvSpPr>
          <p:cNvPr id="12" name="テキスト ボックス 11">
            <a:extLst>
              <a:ext uri="{FF2B5EF4-FFF2-40B4-BE49-F238E27FC236}">
                <a16:creationId xmlns:a16="http://schemas.microsoft.com/office/drawing/2014/main" id="{A930767E-05F8-6EDB-E47F-6ADE4451131F}"/>
              </a:ext>
            </a:extLst>
          </p:cNvPr>
          <p:cNvSpPr txBox="1"/>
          <p:nvPr/>
        </p:nvSpPr>
        <p:spPr>
          <a:xfrm>
            <a:off x="3924109" y="1217668"/>
            <a:ext cx="2049358" cy="378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000000"/>
                </a:solidFill>
                <a:effectLst/>
                <a:highlight>
                  <a:srgbClr val="FFFF00"/>
                </a:highlight>
                <a:uFillTx/>
                <a:latin typeface="+mn-lt"/>
                <a:ea typeface="+mn-ea"/>
                <a:cs typeface="+mn-cs"/>
                <a:sym typeface="游ゴシック"/>
              </a:rPr>
              <a:t>Tokyo</a:t>
            </a:r>
            <a:endParaRPr kumimoji="0" lang="ja-JP" altLang="en-US" sz="1800" b="1" i="0" u="none" strike="noStrike" cap="none" spc="0" normalizeH="0" baseline="0" dirty="0">
              <a:ln>
                <a:noFill/>
              </a:ln>
              <a:solidFill>
                <a:srgbClr val="000000"/>
              </a:solidFill>
              <a:effectLst/>
              <a:highlight>
                <a:srgbClr val="FFFF00"/>
              </a:highlight>
              <a:uFillTx/>
              <a:latin typeface="+mn-lt"/>
              <a:ea typeface="+mn-ea"/>
              <a:cs typeface="+mn-cs"/>
              <a:sym typeface="游ゴシック"/>
            </a:endParaRPr>
          </a:p>
        </p:txBody>
      </p:sp>
      <p:sp>
        <p:nvSpPr>
          <p:cNvPr id="13" name="テキスト ボックス 12">
            <a:extLst>
              <a:ext uri="{FF2B5EF4-FFF2-40B4-BE49-F238E27FC236}">
                <a16:creationId xmlns:a16="http://schemas.microsoft.com/office/drawing/2014/main" id="{4E45A010-A8AF-A530-7BA0-D4D4C8474F12}"/>
              </a:ext>
            </a:extLst>
          </p:cNvPr>
          <p:cNvSpPr txBox="1"/>
          <p:nvPr/>
        </p:nvSpPr>
        <p:spPr>
          <a:xfrm>
            <a:off x="1004001" y="2886793"/>
            <a:ext cx="368057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000000"/>
                </a:solidFill>
                <a:effectLst/>
                <a:highlight>
                  <a:srgbClr val="FFFF00"/>
                </a:highlight>
                <a:uFillTx/>
                <a:latin typeface="+mn-lt"/>
                <a:ea typeface="+mn-ea"/>
                <a:cs typeface="+mn-cs"/>
                <a:sym typeface="游ゴシック"/>
              </a:rPr>
              <a:t>To Tokyo </a:t>
            </a:r>
            <a:r>
              <a:rPr lang="en-US" altLang="ja-JP" b="1" dirty="0">
                <a:highlight>
                  <a:srgbClr val="FFFF00"/>
                </a:highlight>
              </a:rPr>
              <a:t>More or less 1h</a:t>
            </a:r>
            <a:endParaRPr kumimoji="0" lang="ja-JP" altLang="en-US" sz="1800" b="1" i="0" u="none" strike="noStrike" cap="none" spc="0" normalizeH="0" baseline="0" dirty="0">
              <a:ln>
                <a:noFill/>
              </a:ln>
              <a:solidFill>
                <a:srgbClr val="000000"/>
              </a:solidFill>
              <a:effectLst/>
              <a:highlight>
                <a:srgbClr val="FFFF00"/>
              </a:highlight>
              <a:uFillTx/>
              <a:latin typeface="+mn-lt"/>
              <a:ea typeface="+mn-ea"/>
              <a:cs typeface="+mn-cs"/>
              <a:sym typeface="游ゴシック"/>
            </a:endParaRPr>
          </a:p>
        </p:txBody>
      </p:sp>
      <p:sp>
        <p:nvSpPr>
          <p:cNvPr id="2" name="テキスト ボックス 1">
            <a:extLst>
              <a:ext uri="{FF2B5EF4-FFF2-40B4-BE49-F238E27FC236}">
                <a16:creationId xmlns:a16="http://schemas.microsoft.com/office/drawing/2014/main" id="{7B610E68-30A9-E682-8A80-64B3492FBF4E}"/>
              </a:ext>
            </a:extLst>
          </p:cNvPr>
          <p:cNvSpPr txBox="1"/>
          <p:nvPr/>
        </p:nvSpPr>
        <p:spPr>
          <a:xfrm>
            <a:off x="8300187" y="3916497"/>
            <a:ext cx="3271623" cy="800219"/>
          </a:xfrm>
          <a:prstGeom prst="rect">
            <a:avLst/>
          </a:prstGeom>
          <a:noFill/>
        </p:spPr>
        <p:txBody>
          <a:bodyPr wrap="square" rtlCol="0">
            <a:spAutoFit/>
          </a:bodyPr>
          <a:lstStyle/>
          <a:p>
            <a:r>
              <a:rPr kumimoji="1" lang="en-US" altLang="ja-JP" sz="2800" b="1" dirty="0">
                <a:solidFill>
                  <a:srgbClr val="FF0000"/>
                </a:solidFill>
              </a:rPr>
              <a:t>2</a:t>
            </a:r>
            <a:r>
              <a:rPr kumimoji="1" lang="en-US" altLang="ja-JP" sz="2800" b="1" baseline="30000" dirty="0">
                <a:solidFill>
                  <a:srgbClr val="FF0000"/>
                </a:solidFill>
              </a:rPr>
              <a:t>nd</a:t>
            </a:r>
            <a:r>
              <a:rPr kumimoji="1" lang="en-US" altLang="ja-JP" sz="2800" b="1" dirty="0">
                <a:solidFill>
                  <a:srgbClr val="FF0000"/>
                </a:solidFill>
              </a:rPr>
              <a:t> Biggest City</a:t>
            </a:r>
          </a:p>
          <a:p>
            <a:r>
              <a:rPr lang="en-US" altLang="ja-JP" dirty="0"/>
              <a:t>3.77 million</a:t>
            </a:r>
            <a:endParaRPr kumimoji="1" lang="ja-JP" altLang="en-US" dirty="0"/>
          </a:p>
        </p:txBody>
      </p:sp>
    </p:spTree>
    <p:extLst>
      <p:ext uri="{BB962C8B-B14F-4D97-AF65-F5344CB8AC3E}">
        <p14:creationId xmlns:p14="http://schemas.microsoft.com/office/powerpoint/2010/main" val="330184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Three-year data</a:t>
            </a:r>
          </a:p>
        </p:txBody>
      </p:sp>
      <p:sp>
        <p:nvSpPr>
          <p:cNvPr id="3" name="テキスト ボックス 2"/>
          <p:cNvSpPr txBox="1"/>
          <p:nvPr/>
        </p:nvSpPr>
        <p:spPr>
          <a:xfrm>
            <a:off x="1915423" y="1353044"/>
            <a:ext cx="5616315" cy="423242"/>
          </a:xfrm>
          <a:prstGeom prst="rect">
            <a:avLst/>
          </a:prstGeom>
          <a:noFill/>
          <a:ln>
            <a:noFill/>
          </a:ln>
        </p:spPr>
        <p:txBody>
          <a:bodyPr vert="horz" wrap="none" lIns="81646" tIns="40823" rIns="81646" bIns="40823" anchorCtr="0" compatLnSpc="0">
            <a:spAutoFit/>
          </a:bodyPr>
          <a:lstStyle/>
          <a:p>
            <a:pPr hangingPunct="0"/>
            <a:r>
              <a:rPr lang="en-US" sz="2177" dirty="0">
                <a:latin typeface="URW Bookman L" pitchFamily="18"/>
                <a:ea typeface="VL Pゴシック" pitchFamily="2"/>
                <a:cs typeface="VL Pゴシック" pitchFamily="2"/>
              </a:rPr>
              <a:t>Neutrino flux (         </a:t>
            </a:r>
            <a:r>
              <a:rPr lang="ja-JP" altLang="en-US" sz="2177" dirty="0">
                <a:latin typeface="URW Bookman L" pitchFamily="18"/>
                <a:ea typeface="VL Pゴシック" pitchFamily="2"/>
                <a:cs typeface="VL Pゴシック" pitchFamily="2"/>
              </a:rPr>
              <a:t>  </a:t>
            </a:r>
            <a:r>
              <a:rPr lang="en-US" sz="2177" dirty="0">
                <a:latin typeface="URW Bookman L" pitchFamily="18"/>
                <a:ea typeface="VL Pゴシック" pitchFamily="2"/>
                <a:cs typeface="VL Pゴシック" pitchFamily="2"/>
              </a:rPr>
              <a:t>) as a function of its energy.</a:t>
            </a:r>
          </a:p>
        </p:txBody>
      </p:sp>
      <p:sp>
        <p:nvSpPr>
          <p:cNvPr id="4" name="テキスト ボックス 3"/>
          <p:cNvSpPr txBox="1"/>
          <p:nvPr/>
        </p:nvSpPr>
        <p:spPr>
          <a:xfrm>
            <a:off x="7434718" y="2155465"/>
            <a:ext cx="2616776" cy="3262738"/>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It rejects a purely</a:t>
            </a:r>
          </a:p>
          <a:p>
            <a:pPr hangingPunct="0"/>
            <a:r>
              <a:rPr lang="en-US" sz="1814">
                <a:latin typeface="URW Bookman L" pitchFamily="18"/>
                <a:ea typeface="VL Pゴシック" pitchFamily="2"/>
                <a:cs typeface="VL Pゴシック" pitchFamily="2"/>
              </a:rPr>
              <a:t>atmospheric explanation</a:t>
            </a:r>
          </a:p>
          <a:p>
            <a:pPr hangingPunct="0"/>
            <a:r>
              <a:rPr lang="en-US" sz="1814">
                <a:latin typeface="URW Bookman L" pitchFamily="18"/>
                <a:ea typeface="VL Pゴシック" pitchFamily="2"/>
                <a:cs typeface="VL Pゴシック" pitchFamily="2"/>
              </a:rPr>
              <a:t>      at  </a:t>
            </a:r>
            <a:r>
              <a:rPr lang="en-US" sz="2540">
                <a:latin typeface="URW Bookman L" pitchFamily="18"/>
                <a:ea typeface="VL Pゴシック" pitchFamily="2"/>
                <a:cs typeface="VL Pゴシック" pitchFamily="2"/>
              </a:rPr>
              <a:t>5.7</a:t>
            </a:r>
            <a:r>
              <a:rPr lang="en-US" sz="1814">
                <a:latin typeface="URW Bookman L" pitchFamily="18"/>
                <a:ea typeface="VL Pゴシック" pitchFamily="2"/>
                <a:cs typeface="VL Pゴシック" pitchFamily="2"/>
              </a:rPr>
              <a:t>  sigma.</a:t>
            </a:r>
          </a:p>
          <a:p>
            <a:pPr hangingPunct="0"/>
            <a:endParaRPr lang="en-US" sz="1814">
              <a:latin typeface="URW Bookman L" pitchFamily="18"/>
              <a:ea typeface="VL Pゴシック" pitchFamily="2"/>
              <a:cs typeface="VL Pゴシック" pitchFamily="2"/>
            </a:endParaRPr>
          </a:p>
          <a:p>
            <a:pPr hangingPunct="0"/>
            <a:r>
              <a:rPr lang="en-US" sz="1814">
                <a:latin typeface="URW Bookman L" pitchFamily="18"/>
                <a:ea typeface="VL Pゴシック" pitchFamily="2"/>
                <a:cs typeface="VL Pゴシック" pitchFamily="2"/>
              </a:rPr>
              <a:t>The data are consistent</a:t>
            </a:r>
          </a:p>
          <a:p>
            <a:pPr hangingPunct="0"/>
            <a:r>
              <a:rPr lang="en-US" sz="1814">
                <a:latin typeface="URW Bookman L" pitchFamily="18"/>
                <a:ea typeface="VL Pゴシック" pitchFamily="2"/>
                <a:cs typeface="VL Pゴシック" pitchFamily="2"/>
              </a:rPr>
              <a:t>with equal (</a:t>
            </a:r>
            <a:r>
              <a:rPr lang="en-US" sz="2540">
                <a:latin typeface="URW Bookman L" pitchFamily="18"/>
                <a:ea typeface="VL Pゴシック" pitchFamily="2"/>
                <a:cs typeface="VL Pゴシック" pitchFamily="2"/>
              </a:rPr>
              <a:t>1:1:1</a:t>
            </a:r>
            <a:r>
              <a:rPr lang="en-US" sz="1814">
                <a:latin typeface="URW Bookman L" pitchFamily="18"/>
                <a:ea typeface="VL Pゴシック" pitchFamily="2"/>
                <a:cs typeface="VL Pゴシック" pitchFamily="2"/>
              </a:rPr>
              <a:t>) flavor</a:t>
            </a:r>
          </a:p>
          <a:p>
            <a:pPr hangingPunct="0"/>
            <a:r>
              <a:rPr lang="en-US" sz="1814">
                <a:latin typeface="URW Bookman L" pitchFamily="18"/>
                <a:ea typeface="VL Pゴシック" pitchFamily="2"/>
                <a:cs typeface="VL Pゴシック" pitchFamily="2"/>
              </a:rPr>
              <a:t>ratios and </a:t>
            </a:r>
            <a:r>
              <a:rPr lang="en-US" sz="2540">
                <a:latin typeface="URW Bookman L" pitchFamily="18"/>
                <a:ea typeface="VL Pゴシック" pitchFamily="2"/>
                <a:cs typeface="VL Pゴシック" pitchFamily="2"/>
              </a:rPr>
              <a:t>isotropic</a:t>
            </a:r>
          </a:p>
          <a:p>
            <a:pPr hangingPunct="0"/>
            <a:r>
              <a:rPr lang="en-US" sz="1814">
                <a:latin typeface="URW Bookman L" pitchFamily="18"/>
                <a:ea typeface="VL Pゴシック" pitchFamily="2"/>
                <a:cs typeface="VL Pゴシック" pitchFamily="2"/>
              </a:rPr>
              <a:t>arrival directions.</a:t>
            </a:r>
          </a:p>
          <a:p>
            <a:pPr hangingPunct="0"/>
            <a:endParaRPr lang="en-US" sz="1814">
              <a:latin typeface="URW Bookman L" pitchFamily="18"/>
              <a:ea typeface="VL Pゴシック" pitchFamily="2"/>
              <a:cs typeface="VL Pゴシック" pitchFamily="2"/>
            </a:endParaRPr>
          </a:p>
          <a:p>
            <a:pPr hangingPunct="0"/>
            <a:r>
              <a:rPr lang="en-US" sz="1814">
                <a:latin typeface="URW Bookman L" pitchFamily="18"/>
                <a:ea typeface="VL Pゴシック" pitchFamily="2"/>
                <a:cs typeface="VL Pゴシック" pitchFamily="2"/>
              </a:rPr>
              <a:t>The best-fit power low is</a:t>
            </a:r>
          </a:p>
        </p:txBody>
      </p:sp>
      <p:pic>
        <p:nvPicPr>
          <p:cNvPr id="5" name="図 4" descr="24§display§\nu+\bar{\nu}§png§600§FALSE" title="TexMaths"/>
          <p:cNvPicPr>
            <a:picLocks noChangeAspect="1"/>
          </p:cNvPicPr>
          <p:nvPr/>
        </p:nvPicPr>
        <p:blipFill>
          <a:blip r:embed="rId3">
            <a:lum/>
            <a:alphaModFix/>
          </a:blip>
          <a:srcRect/>
          <a:stretch>
            <a:fillRect/>
          </a:stretch>
        </p:blipFill>
        <p:spPr>
          <a:xfrm>
            <a:off x="3646326" y="1502294"/>
            <a:ext cx="619206" cy="184194"/>
          </a:xfrm>
          <a:prstGeom prst="rect">
            <a:avLst/>
          </a:prstGeom>
          <a:noFill/>
          <a:ln>
            <a:noFill/>
          </a:ln>
        </p:spPr>
      </p:pic>
      <p:pic>
        <p:nvPicPr>
          <p:cNvPr id="6" name="図 5"/>
          <p:cNvPicPr>
            <a:picLocks noChangeAspect="1"/>
          </p:cNvPicPr>
          <p:nvPr/>
        </p:nvPicPr>
        <p:blipFill>
          <a:blip r:embed="rId4">
            <a:lum/>
            <a:alphaModFix/>
          </a:blip>
          <a:srcRect/>
          <a:stretch>
            <a:fillRect/>
          </a:stretch>
        </p:blipFill>
        <p:spPr>
          <a:xfrm>
            <a:off x="1654155" y="2593089"/>
            <a:ext cx="5551953" cy="3889633"/>
          </a:xfrm>
          <a:prstGeom prst="rect">
            <a:avLst/>
          </a:prstGeom>
          <a:noFill/>
          <a:ln>
            <a:noFill/>
          </a:ln>
        </p:spPr>
      </p:pic>
      <p:sp>
        <p:nvSpPr>
          <p:cNvPr id="7" name="テキスト ボックス 6"/>
          <p:cNvSpPr txBox="1"/>
          <p:nvPr/>
        </p:nvSpPr>
        <p:spPr>
          <a:xfrm>
            <a:off x="7402059" y="6041832"/>
            <a:ext cx="2495205" cy="492940"/>
          </a:xfrm>
          <a:prstGeom prst="rect">
            <a:avLst/>
          </a:prstGeom>
          <a:noFill/>
          <a:ln>
            <a:noFill/>
          </a:ln>
        </p:spPr>
        <p:txBody>
          <a:bodyPr vert="horz" wrap="none" lIns="81646" tIns="40823" rIns="81646" bIns="40823" anchorCtr="0" compatLnSpc="0">
            <a:spAutoFit/>
          </a:bodyPr>
          <a:lstStyle/>
          <a:p>
            <a:pPr hangingPunct="0"/>
            <a:r>
              <a:rPr lang="en-US" sz="1270">
                <a:latin typeface="URW Bookman L" pitchFamily="18"/>
                <a:ea typeface="VL Pゴシック" pitchFamily="2"/>
                <a:cs typeface="VL Pゴシック" pitchFamily="2"/>
              </a:rPr>
              <a:t>※ Combined analysis:</a:t>
            </a:r>
          </a:p>
          <a:p>
            <a:pPr hangingPunct="0"/>
            <a:r>
              <a:rPr lang="en-US" sz="1270">
                <a:latin typeface="URW Bookman L" pitchFamily="18"/>
                <a:ea typeface="VL Pゴシック" pitchFamily="2"/>
                <a:cs typeface="VL Pゴシック" pitchFamily="2"/>
              </a:rPr>
              <a:t>      [ Astrophys. J. 809 (2015) 1, 98 ]</a:t>
            </a:r>
          </a:p>
        </p:txBody>
      </p:sp>
      <p:grpSp>
        <p:nvGrpSpPr>
          <p:cNvPr id="8" name="グループ化 7"/>
          <p:cNvGrpSpPr/>
          <p:nvPr/>
        </p:nvGrpSpPr>
        <p:grpSpPr>
          <a:xfrm>
            <a:off x="1523520" y="-1306"/>
            <a:ext cx="65644" cy="75441"/>
            <a:chOff x="0" y="-1440"/>
            <a:chExt cx="72360" cy="83160"/>
          </a:xfrm>
        </p:grpSpPr>
        <p:sp>
          <p:nvSpPr>
            <p:cNvPr id="9" name="フリーフォーム 8"/>
            <p:cNvSpPr/>
            <p:nvPr/>
          </p:nvSpPr>
          <p:spPr>
            <a:xfrm>
              <a:off x="0" y="0"/>
              <a:ext cx="72360" cy="79200"/>
            </a:xfrm>
            <a:custGeom>
              <a:avLst/>
              <a:gdLst/>
              <a:ahLst/>
              <a:cxnLst>
                <a:cxn ang="3cd4">
                  <a:pos x="hc" y="t"/>
                </a:cxn>
                <a:cxn ang="cd2">
                  <a:pos x="l" y="vc"/>
                </a:cxn>
                <a:cxn ang="cd4">
                  <a:pos x="hc" y="b"/>
                </a:cxn>
                <a:cxn ang="0">
                  <a:pos x="r" y="vc"/>
                </a:cxn>
              </a:cxnLst>
              <a:rect l="l" t="t" r="r" b="b"/>
              <a:pathLst>
                <a:path w="202" h="221">
                  <a:moveTo>
                    <a:pt x="101" y="221"/>
                  </a:moveTo>
                  <a:lnTo>
                    <a:pt x="0" y="221"/>
                  </a:lnTo>
                  <a:lnTo>
                    <a:pt x="0" y="0"/>
                  </a:lnTo>
                  <a:lnTo>
                    <a:pt x="202" y="0"/>
                  </a:lnTo>
                  <a:lnTo>
                    <a:pt x="202" y="221"/>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0" name="フリーフォーム 9"/>
            <p:cNvSpPr/>
            <p:nvPr/>
          </p:nvSpPr>
          <p:spPr>
            <a:xfrm>
              <a:off x="2160" y="-1440"/>
              <a:ext cx="66600" cy="83160"/>
            </a:xfrm>
            <a:custGeom>
              <a:avLst/>
              <a:gdLst/>
              <a:ahLst/>
              <a:cxnLst>
                <a:cxn ang="3cd4">
                  <a:pos x="hc" y="t"/>
                </a:cxn>
                <a:cxn ang="cd2">
                  <a:pos x="l" y="vc"/>
                </a:cxn>
                <a:cxn ang="cd4">
                  <a:pos x="hc" y="b"/>
                </a:cxn>
                <a:cxn ang="0">
                  <a:pos x="r" y="vc"/>
                </a:cxn>
              </a:cxnLst>
              <a:rect l="l" t="t" r="r" b="b"/>
              <a:pathLst>
                <a:path w="186" h="232">
                  <a:moveTo>
                    <a:pt x="8" y="66"/>
                  </a:moveTo>
                  <a:cubicBezTo>
                    <a:pt x="22" y="26"/>
                    <a:pt x="60" y="25"/>
                    <a:pt x="64" y="25"/>
                  </a:cubicBezTo>
                  <a:cubicBezTo>
                    <a:pt x="118" y="25"/>
                    <a:pt x="122" y="87"/>
                    <a:pt x="122" y="115"/>
                  </a:cubicBezTo>
                  <a:cubicBezTo>
                    <a:pt x="122" y="137"/>
                    <a:pt x="120" y="143"/>
                    <a:pt x="117" y="150"/>
                  </a:cubicBezTo>
                  <a:cubicBezTo>
                    <a:pt x="110" y="175"/>
                    <a:pt x="99" y="216"/>
                    <a:pt x="99" y="226"/>
                  </a:cubicBezTo>
                  <a:cubicBezTo>
                    <a:pt x="99" y="229"/>
                    <a:pt x="101" y="232"/>
                    <a:pt x="104" y="232"/>
                  </a:cubicBezTo>
                  <a:cubicBezTo>
                    <a:pt x="108" y="232"/>
                    <a:pt x="111" y="224"/>
                    <a:pt x="115" y="211"/>
                  </a:cubicBezTo>
                  <a:cubicBezTo>
                    <a:pt x="123" y="181"/>
                    <a:pt x="127" y="161"/>
                    <a:pt x="128" y="150"/>
                  </a:cubicBezTo>
                  <a:cubicBezTo>
                    <a:pt x="129" y="145"/>
                    <a:pt x="129" y="141"/>
                    <a:pt x="131" y="136"/>
                  </a:cubicBezTo>
                  <a:cubicBezTo>
                    <a:pt x="142" y="101"/>
                    <a:pt x="165" y="49"/>
                    <a:pt x="179" y="21"/>
                  </a:cubicBezTo>
                  <a:cubicBezTo>
                    <a:pt x="181" y="17"/>
                    <a:pt x="186" y="9"/>
                    <a:pt x="186" y="7"/>
                  </a:cubicBezTo>
                  <a:cubicBezTo>
                    <a:pt x="186" y="4"/>
                    <a:pt x="182" y="4"/>
                    <a:pt x="181" y="4"/>
                  </a:cubicBezTo>
                  <a:cubicBezTo>
                    <a:pt x="180" y="4"/>
                    <a:pt x="178" y="4"/>
                    <a:pt x="177" y="6"/>
                  </a:cubicBezTo>
                  <a:cubicBezTo>
                    <a:pt x="159" y="40"/>
                    <a:pt x="145" y="75"/>
                    <a:pt x="130" y="111"/>
                  </a:cubicBezTo>
                  <a:cubicBezTo>
                    <a:pt x="130" y="100"/>
                    <a:pt x="130" y="73"/>
                    <a:pt x="116" y="39"/>
                  </a:cubicBezTo>
                  <a:cubicBezTo>
                    <a:pt x="107" y="17"/>
                    <a:pt x="93" y="0"/>
                    <a:pt x="69" y="0"/>
                  </a:cubicBezTo>
                  <a:cubicBezTo>
                    <a:pt x="25" y="0"/>
                    <a:pt x="0" y="54"/>
                    <a:pt x="0" y="65"/>
                  </a:cubicBezTo>
                  <a:cubicBezTo>
                    <a:pt x="0" y="68"/>
                    <a:pt x="3" y="68"/>
                    <a:pt x="7" y="6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pic>
        <p:nvPicPr>
          <p:cNvPr id="11" name="図 10" descr="20§display§\Phi(E)=&#10;\phi&#10;\left[ \frac{E_\nu}{100{\rm TeV}} \right]^{-2.5}§png§600§FALSE" title="TexMaths"/>
          <p:cNvPicPr>
            <a:picLocks noChangeAspect="1"/>
          </p:cNvPicPr>
          <p:nvPr/>
        </p:nvPicPr>
        <p:blipFill>
          <a:blip r:embed="rId5">
            <a:lum/>
            <a:alphaModFix/>
          </a:blip>
          <a:srcRect/>
          <a:stretch>
            <a:fillRect/>
          </a:stretch>
        </p:blipFill>
        <p:spPr>
          <a:xfrm>
            <a:off x="7805719" y="5388661"/>
            <a:ext cx="2419345" cy="595039"/>
          </a:xfrm>
          <a:prstGeom prst="rect">
            <a:avLst/>
          </a:prstGeom>
          <a:noFill/>
          <a:ln>
            <a:noFill/>
          </a:ln>
        </p:spPr>
      </p:pic>
      <p:sp>
        <p:nvSpPr>
          <p:cNvPr id="12" name="フリーフォーム 11"/>
          <p:cNvSpPr/>
          <p:nvPr/>
        </p:nvSpPr>
        <p:spPr>
          <a:xfrm>
            <a:off x="9818792" y="5225368"/>
            <a:ext cx="457219" cy="4572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FF3333"/>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13" name="テキスト ボックス 12"/>
          <p:cNvSpPr txBox="1"/>
          <p:nvPr/>
        </p:nvSpPr>
        <p:spPr>
          <a:xfrm>
            <a:off x="3159714" y="2187471"/>
            <a:ext cx="2646656"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 PRL 113 (2014), 101101 ]</a:t>
            </a:r>
          </a:p>
        </p:txBody>
      </p:sp>
      <p:sp>
        <p:nvSpPr>
          <p:cNvPr id="14" name="テキスト ボックス 13"/>
          <p:cNvSpPr txBox="1"/>
          <p:nvPr/>
        </p:nvSpPr>
        <p:spPr>
          <a:xfrm>
            <a:off x="7108132" y="2155465"/>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1.</a:t>
            </a:r>
          </a:p>
        </p:txBody>
      </p:sp>
      <p:sp>
        <p:nvSpPr>
          <p:cNvPr id="15" name="テキスト ボックス 14"/>
          <p:cNvSpPr txBox="1"/>
          <p:nvPr/>
        </p:nvSpPr>
        <p:spPr>
          <a:xfrm>
            <a:off x="7108459" y="3331172"/>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2.</a:t>
            </a:r>
          </a:p>
        </p:txBody>
      </p:sp>
      <p:sp>
        <p:nvSpPr>
          <p:cNvPr id="16" name="テキスト ボックス 15"/>
          <p:cNvSpPr txBox="1"/>
          <p:nvPr/>
        </p:nvSpPr>
        <p:spPr>
          <a:xfrm>
            <a:off x="7108786" y="4898783"/>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80B4BDF1-1703-4CBC-9DB1-2D5973BABDB3}"/>
              </a:ext>
            </a:extLst>
          </p:cNvPr>
          <p:cNvPicPr>
            <a:picLocks noChangeAspect="1"/>
          </p:cNvPicPr>
          <p:nvPr/>
        </p:nvPicPr>
        <p:blipFill>
          <a:blip r:embed="rId3">
            <a:lum/>
            <a:alphaModFix/>
          </a:blip>
          <a:srcRect/>
          <a:stretch>
            <a:fillRect/>
          </a:stretch>
        </p:blipFill>
        <p:spPr>
          <a:xfrm>
            <a:off x="1654155" y="2593089"/>
            <a:ext cx="5551953" cy="3889633"/>
          </a:xfrm>
          <a:prstGeom prst="rect">
            <a:avLst/>
          </a:prstGeom>
          <a:noFill/>
          <a:ln>
            <a:noFill/>
          </a:ln>
        </p:spPr>
      </p:pic>
      <p:sp>
        <p:nvSpPr>
          <p:cNvPr id="2" name="タイトル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Gap or fluctuation?</a:t>
            </a:r>
          </a:p>
        </p:txBody>
      </p:sp>
      <p:sp>
        <p:nvSpPr>
          <p:cNvPr id="3" name="テキスト ボックス 2"/>
          <p:cNvSpPr txBox="1"/>
          <p:nvPr/>
        </p:nvSpPr>
        <p:spPr>
          <a:xfrm>
            <a:off x="1915423" y="1353044"/>
            <a:ext cx="5490127" cy="423242"/>
          </a:xfrm>
          <a:prstGeom prst="rect">
            <a:avLst/>
          </a:prstGeom>
          <a:noFill/>
          <a:ln>
            <a:noFill/>
          </a:ln>
        </p:spPr>
        <p:txBody>
          <a:bodyPr vert="horz" wrap="none" lIns="81646" tIns="40823" rIns="81646" bIns="40823" anchorCtr="0" compatLnSpc="0">
            <a:spAutoFit/>
          </a:bodyPr>
          <a:lstStyle/>
          <a:p>
            <a:pPr hangingPunct="0"/>
            <a:r>
              <a:rPr lang="en-US" sz="2177">
                <a:latin typeface="URW Bookman L" pitchFamily="18"/>
                <a:ea typeface="VL Pゴシック" pitchFamily="2"/>
                <a:cs typeface="VL Pゴシック" pitchFamily="2"/>
              </a:rPr>
              <a:t>Neutrino flux (         ) as a function of its energy.</a:t>
            </a:r>
          </a:p>
        </p:txBody>
      </p:sp>
      <p:sp>
        <p:nvSpPr>
          <p:cNvPr id="4" name="テキスト ボックス 3"/>
          <p:cNvSpPr txBox="1"/>
          <p:nvPr/>
        </p:nvSpPr>
        <p:spPr>
          <a:xfrm>
            <a:off x="7434718" y="2155465"/>
            <a:ext cx="2616776" cy="3262738"/>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It rejects a purely</a:t>
            </a:r>
          </a:p>
          <a:p>
            <a:pPr hangingPunct="0"/>
            <a:r>
              <a:rPr lang="en-US" sz="1814">
                <a:latin typeface="URW Bookman L" pitchFamily="18"/>
                <a:ea typeface="VL Pゴシック" pitchFamily="2"/>
                <a:cs typeface="VL Pゴシック" pitchFamily="2"/>
              </a:rPr>
              <a:t>atmospheric explanation</a:t>
            </a:r>
          </a:p>
          <a:p>
            <a:pPr hangingPunct="0"/>
            <a:r>
              <a:rPr lang="en-US" sz="1814">
                <a:latin typeface="URW Bookman L" pitchFamily="18"/>
                <a:ea typeface="VL Pゴシック" pitchFamily="2"/>
                <a:cs typeface="VL Pゴシック" pitchFamily="2"/>
              </a:rPr>
              <a:t>      at  </a:t>
            </a:r>
            <a:r>
              <a:rPr lang="en-US" sz="2540">
                <a:latin typeface="URW Bookman L" pitchFamily="18"/>
                <a:ea typeface="VL Pゴシック" pitchFamily="2"/>
                <a:cs typeface="VL Pゴシック" pitchFamily="2"/>
              </a:rPr>
              <a:t>5.7</a:t>
            </a:r>
            <a:r>
              <a:rPr lang="en-US" sz="1814">
                <a:latin typeface="URW Bookman L" pitchFamily="18"/>
                <a:ea typeface="VL Pゴシック" pitchFamily="2"/>
                <a:cs typeface="VL Pゴシック" pitchFamily="2"/>
              </a:rPr>
              <a:t>  sigma.</a:t>
            </a:r>
          </a:p>
          <a:p>
            <a:pPr hangingPunct="0"/>
            <a:endParaRPr lang="en-US" sz="1814">
              <a:latin typeface="URW Bookman L" pitchFamily="18"/>
              <a:ea typeface="VL Pゴシック" pitchFamily="2"/>
              <a:cs typeface="VL Pゴシック" pitchFamily="2"/>
            </a:endParaRPr>
          </a:p>
          <a:p>
            <a:pPr hangingPunct="0"/>
            <a:r>
              <a:rPr lang="en-US" sz="1814">
                <a:latin typeface="URW Bookman L" pitchFamily="18"/>
                <a:ea typeface="VL Pゴシック" pitchFamily="2"/>
                <a:cs typeface="VL Pゴシック" pitchFamily="2"/>
              </a:rPr>
              <a:t>The data are consistent</a:t>
            </a:r>
          </a:p>
          <a:p>
            <a:pPr hangingPunct="0"/>
            <a:r>
              <a:rPr lang="en-US" sz="1814">
                <a:latin typeface="URW Bookman L" pitchFamily="18"/>
                <a:ea typeface="VL Pゴシック" pitchFamily="2"/>
                <a:cs typeface="VL Pゴシック" pitchFamily="2"/>
              </a:rPr>
              <a:t>with equal (</a:t>
            </a:r>
            <a:r>
              <a:rPr lang="en-US" sz="2540">
                <a:latin typeface="URW Bookman L" pitchFamily="18"/>
                <a:ea typeface="VL Pゴシック" pitchFamily="2"/>
                <a:cs typeface="VL Pゴシック" pitchFamily="2"/>
              </a:rPr>
              <a:t>1:1:1</a:t>
            </a:r>
            <a:r>
              <a:rPr lang="en-US" sz="1814">
                <a:latin typeface="URW Bookman L" pitchFamily="18"/>
                <a:ea typeface="VL Pゴシック" pitchFamily="2"/>
                <a:cs typeface="VL Pゴシック" pitchFamily="2"/>
              </a:rPr>
              <a:t>) flavor</a:t>
            </a:r>
          </a:p>
          <a:p>
            <a:pPr hangingPunct="0"/>
            <a:r>
              <a:rPr lang="en-US" sz="1814">
                <a:latin typeface="URW Bookman L" pitchFamily="18"/>
                <a:ea typeface="VL Pゴシック" pitchFamily="2"/>
                <a:cs typeface="VL Pゴシック" pitchFamily="2"/>
              </a:rPr>
              <a:t>ratios and </a:t>
            </a:r>
            <a:r>
              <a:rPr lang="en-US" sz="2540">
                <a:latin typeface="URW Bookman L" pitchFamily="18"/>
                <a:ea typeface="VL Pゴシック" pitchFamily="2"/>
                <a:cs typeface="VL Pゴシック" pitchFamily="2"/>
              </a:rPr>
              <a:t>isotropic</a:t>
            </a:r>
          </a:p>
          <a:p>
            <a:pPr hangingPunct="0"/>
            <a:r>
              <a:rPr lang="en-US" sz="1814">
                <a:latin typeface="URW Bookman L" pitchFamily="18"/>
                <a:ea typeface="VL Pゴシック" pitchFamily="2"/>
                <a:cs typeface="VL Pゴシック" pitchFamily="2"/>
              </a:rPr>
              <a:t>arrival directions.</a:t>
            </a:r>
          </a:p>
          <a:p>
            <a:pPr hangingPunct="0"/>
            <a:endParaRPr lang="en-US" sz="1814">
              <a:latin typeface="URW Bookman L" pitchFamily="18"/>
              <a:ea typeface="VL Pゴシック" pitchFamily="2"/>
              <a:cs typeface="VL Pゴシック" pitchFamily="2"/>
            </a:endParaRPr>
          </a:p>
          <a:p>
            <a:pPr hangingPunct="0"/>
            <a:r>
              <a:rPr lang="en-US" sz="1814">
                <a:latin typeface="URW Bookman L" pitchFamily="18"/>
                <a:ea typeface="VL Pゴシック" pitchFamily="2"/>
                <a:cs typeface="VL Pゴシック" pitchFamily="2"/>
              </a:rPr>
              <a:t>The best-fit power low is</a:t>
            </a:r>
          </a:p>
        </p:txBody>
      </p:sp>
      <p:pic>
        <p:nvPicPr>
          <p:cNvPr id="5" name="図 4" descr="24§display§\nu+\bar{\nu}§png§600§FALSE" title="TexMaths"/>
          <p:cNvPicPr>
            <a:picLocks noChangeAspect="1"/>
          </p:cNvPicPr>
          <p:nvPr/>
        </p:nvPicPr>
        <p:blipFill>
          <a:blip r:embed="rId4">
            <a:lum/>
            <a:alphaModFix/>
          </a:blip>
          <a:srcRect/>
          <a:stretch>
            <a:fillRect/>
          </a:stretch>
        </p:blipFill>
        <p:spPr>
          <a:xfrm>
            <a:off x="4034310" y="1502293"/>
            <a:ext cx="619206" cy="184194"/>
          </a:xfrm>
          <a:prstGeom prst="rect">
            <a:avLst/>
          </a:prstGeom>
          <a:noFill/>
          <a:ln>
            <a:noFill/>
          </a:ln>
        </p:spPr>
      </p:pic>
      <p:sp>
        <p:nvSpPr>
          <p:cNvPr id="7" name="テキスト ボックス 6"/>
          <p:cNvSpPr txBox="1"/>
          <p:nvPr/>
        </p:nvSpPr>
        <p:spPr>
          <a:xfrm>
            <a:off x="7402059" y="6041832"/>
            <a:ext cx="2495205" cy="492940"/>
          </a:xfrm>
          <a:prstGeom prst="rect">
            <a:avLst/>
          </a:prstGeom>
          <a:noFill/>
          <a:ln>
            <a:noFill/>
          </a:ln>
        </p:spPr>
        <p:txBody>
          <a:bodyPr vert="horz" wrap="none" lIns="81646" tIns="40823" rIns="81646" bIns="40823" anchorCtr="0" compatLnSpc="0">
            <a:spAutoFit/>
          </a:bodyPr>
          <a:lstStyle/>
          <a:p>
            <a:pPr hangingPunct="0"/>
            <a:r>
              <a:rPr lang="en-US" sz="1270">
                <a:latin typeface="URW Bookman L" pitchFamily="18"/>
                <a:ea typeface="VL Pゴシック" pitchFamily="2"/>
                <a:cs typeface="VL Pゴシック" pitchFamily="2"/>
              </a:rPr>
              <a:t>※ Combined analysis:</a:t>
            </a:r>
          </a:p>
          <a:p>
            <a:pPr hangingPunct="0"/>
            <a:r>
              <a:rPr lang="en-US" sz="1270">
                <a:latin typeface="URW Bookman L" pitchFamily="18"/>
                <a:ea typeface="VL Pゴシック" pitchFamily="2"/>
                <a:cs typeface="VL Pゴシック" pitchFamily="2"/>
              </a:rPr>
              <a:t>      [ Astrophys. J. 809 (2015) 1, 98 ]</a:t>
            </a:r>
          </a:p>
        </p:txBody>
      </p:sp>
      <p:grpSp>
        <p:nvGrpSpPr>
          <p:cNvPr id="8" name="グループ化 7"/>
          <p:cNvGrpSpPr/>
          <p:nvPr/>
        </p:nvGrpSpPr>
        <p:grpSpPr>
          <a:xfrm>
            <a:off x="1523520" y="-1306"/>
            <a:ext cx="65644" cy="75441"/>
            <a:chOff x="0" y="-1440"/>
            <a:chExt cx="72360" cy="83160"/>
          </a:xfrm>
        </p:grpSpPr>
        <p:sp>
          <p:nvSpPr>
            <p:cNvPr id="9" name="フリーフォーム 8"/>
            <p:cNvSpPr/>
            <p:nvPr/>
          </p:nvSpPr>
          <p:spPr>
            <a:xfrm>
              <a:off x="0" y="0"/>
              <a:ext cx="72360" cy="79200"/>
            </a:xfrm>
            <a:custGeom>
              <a:avLst/>
              <a:gdLst/>
              <a:ahLst/>
              <a:cxnLst>
                <a:cxn ang="3cd4">
                  <a:pos x="hc" y="t"/>
                </a:cxn>
                <a:cxn ang="cd2">
                  <a:pos x="l" y="vc"/>
                </a:cxn>
                <a:cxn ang="cd4">
                  <a:pos x="hc" y="b"/>
                </a:cxn>
                <a:cxn ang="0">
                  <a:pos x="r" y="vc"/>
                </a:cxn>
              </a:cxnLst>
              <a:rect l="l" t="t" r="r" b="b"/>
              <a:pathLst>
                <a:path w="202" h="221">
                  <a:moveTo>
                    <a:pt x="101" y="221"/>
                  </a:moveTo>
                  <a:lnTo>
                    <a:pt x="0" y="221"/>
                  </a:lnTo>
                  <a:lnTo>
                    <a:pt x="0" y="0"/>
                  </a:lnTo>
                  <a:lnTo>
                    <a:pt x="202" y="0"/>
                  </a:lnTo>
                  <a:lnTo>
                    <a:pt x="202" y="221"/>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0" name="フリーフォーム 9"/>
            <p:cNvSpPr/>
            <p:nvPr/>
          </p:nvSpPr>
          <p:spPr>
            <a:xfrm>
              <a:off x="2160" y="-1440"/>
              <a:ext cx="66600" cy="83160"/>
            </a:xfrm>
            <a:custGeom>
              <a:avLst/>
              <a:gdLst/>
              <a:ahLst/>
              <a:cxnLst>
                <a:cxn ang="3cd4">
                  <a:pos x="hc" y="t"/>
                </a:cxn>
                <a:cxn ang="cd2">
                  <a:pos x="l" y="vc"/>
                </a:cxn>
                <a:cxn ang="cd4">
                  <a:pos x="hc" y="b"/>
                </a:cxn>
                <a:cxn ang="0">
                  <a:pos x="r" y="vc"/>
                </a:cxn>
              </a:cxnLst>
              <a:rect l="l" t="t" r="r" b="b"/>
              <a:pathLst>
                <a:path w="186" h="232">
                  <a:moveTo>
                    <a:pt x="8" y="66"/>
                  </a:moveTo>
                  <a:cubicBezTo>
                    <a:pt x="22" y="26"/>
                    <a:pt x="60" y="25"/>
                    <a:pt x="64" y="25"/>
                  </a:cubicBezTo>
                  <a:cubicBezTo>
                    <a:pt x="118" y="25"/>
                    <a:pt x="122" y="87"/>
                    <a:pt x="122" y="115"/>
                  </a:cubicBezTo>
                  <a:cubicBezTo>
                    <a:pt x="122" y="137"/>
                    <a:pt x="120" y="143"/>
                    <a:pt x="117" y="150"/>
                  </a:cubicBezTo>
                  <a:cubicBezTo>
                    <a:pt x="110" y="175"/>
                    <a:pt x="99" y="216"/>
                    <a:pt x="99" y="226"/>
                  </a:cubicBezTo>
                  <a:cubicBezTo>
                    <a:pt x="99" y="229"/>
                    <a:pt x="101" y="232"/>
                    <a:pt x="104" y="232"/>
                  </a:cubicBezTo>
                  <a:cubicBezTo>
                    <a:pt x="108" y="232"/>
                    <a:pt x="111" y="224"/>
                    <a:pt x="115" y="211"/>
                  </a:cubicBezTo>
                  <a:cubicBezTo>
                    <a:pt x="123" y="181"/>
                    <a:pt x="127" y="161"/>
                    <a:pt x="128" y="150"/>
                  </a:cubicBezTo>
                  <a:cubicBezTo>
                    <a:pt x="129" y="145"/>
                    <a:pt x="129" y="141"/>
                    <a:pt x="131" y="136"/>
                  </a:cubicBezTo>
                  <a:cubicBezTo>
                    <a:pt x="142" y="101"/>
                    <a:pt x="165" y="49"/>
                    <a:pt x="179" y="21"/>
                  </a:cubicBezTo>
                  <a:cubicBezTo>
                    <a:pt x="181" y="17"/>
                    <a:pt x="186" y="9"/>
                    <a:pt x="186" y="7"/>
                  </a:cubicBezTo>
                  <a:cubicBezTo>
                    <a:pt x="186" y="4"/>
                    <a:pt x="182" y="4"/>
                    <a:pt x="181" y="4"/>
                  </a:cubicBezTo>
                  <a:cubicBezTo>
                    <a:pt x="180" y="4"/>
                    <a:pt x="178" y="4"/>
                    <a:pt x="177" y="6"/>
                  </a:cubicBezTo>
                  <a:cubicBezTo>
                    <a:pt x="159" y="40"/>
                    <a:pt x="145" y="75"/>
                    <a:pt x="130" y="111"/>
                  </a:cubicBezTo>
                  <a:cubicBezTo>
                    <a:pt x="130" y="100"/>
                    <a:pt x="130" y="73"/>
                    <a:pt x="116" y="39"/>
                  </a:cubicBezTo>
                  <a:cubicBezTo>
                    <a:pt x="107" y="17"/>
                    <a:pt x="93" y="0"/>
                    <a:pt x="69" y="0"/>
                  </a:cubicBezTo>
                  <a:cubicBezTo>
                    <a:pt x="25" y="0"/>
                    <a:pt x="0" y="54"/>
                    <a:pt x="0" y="65"/>
                  </a:cubicBezTo>
                  <a:cubicBezTo>
                    <a:pt x="0" y="68"/>
                    <a:pt x="3" y="68"/>
                    <a:pt x="7" y="6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pic>
        <p:nvPicPr>
          <p:cNvPr id="11" name="図 10" descr="20§display§\Phi(E)=&#10;\phi&#10;\left[ \frac{E_\nu}{100{\rm TeV}} \right]^{-2.5}§png§600§FALSE" title="TexMaths"/>
          <p:cNvPicPr>
            <a:picLocks noChangeAspect="1"/>
          </p:cNvPicPr>
          <p:nvPr/>
        </p:nvPicPr>
        <p:blipFill>
          <a:blip r:embed="rId5">
            <a:lum/>
            <a:alphaModFix/>
          </a:blip>
          <a:srcRect/>
          <a:stretch>
            <a:fillRect/>
          </a:stretch>
        </p:blipFill>
        <p:spPr>
          <a:xfrm>
            <a:off x="7805719" y="5388661"/>
            <a:ext cx="2419345" cy="595039"/>
          </a:xfrm>
          <a:prstGeom prst="rect">
            <a:avLst/>
          </a:prstGeom>
          <a:noFill/>
          <a:ln>
            <a:noFill/>
          </a:ln>
        </p:spPr>
      </p:pic>
      <p:sp>
        <p:nvSpPr>
          <p:cNvPr id="12" name="フリーフォーム 11"/>
          <p:cNvSpPr/>
          <p:nvPr/>
        </p:nvSpPr>
        <p:spPr>
          <a:xfrm>
            <a:off x="9818792" y="5225368"/>
            <a:ext cx="457219" cy="4572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000000"/>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13" name="テキスト ボックス 12"/>
          <p:cNvSpPr txBox="1"/>
          <p:nvPr/>
        </p:nvSpPr>
        <p:spPr>
          <a:xfrm>
            <a:off x="3159714" y="2187471"/>
            <a:ext cx="2646656"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 PRL 113 (2014), 101101 ]</a:t>
            </a:r>
          </a:p>
        </p:txBody>
      </p:sp>
      <p:sp>
        <p:nvSpPr>
          <p:cNvPr id="14" name="テキスト ボックス 13"/>
          <p:cNvSpPr txBox="1"/>
          <p:nvPr/>
        </p:nvSpPr>
        <p:spPr>
          <a:xfrm>
            <a:off x="7108132" y="2155465"/>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1.</a:t>
            </a:r>
          </a:p>
        </p:txBody>
      </p:sp>
      <p:sp>
        <p:nvSpPr>
          <p:cNvPr id="15" name="テキスト ボックス 14"/>
          <p:cNvSpPr txBox="1"/>
          <p:nvPr/>
        </p:nvSpPr>
        <p:spPr>
          <a:xfrm>
            <a:off x="7108459" y="3331172"/>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2.</a:t>
            </a:r>
          </a:p>
        </p:txBody>
      </p:sp>
      <p:sp>
        <p:nvSpPr>
          <p:cNvPr id="16" name="テキスト ボックス 15"/>
          <p:cNvSpPr txBox="1"/>
          <p:nvPr/>
        </p:nvSpPr>
        <p:spPr>
          <a:xfrm>
            <a:off x="7108786" y="4898783"/>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3.</a:t>
            </a:r>
          </a:p>
        </p:txBody>
      </p:sp>
      <p:sp>
        <p:nvSpPr>
          <p:cNvPr id="17" name="フリーフォーム 16"/>
          <p:cNvSpPr/>
          <p:nvPr/>
        </p:nvSpPr>
        <p:spPr>
          <a:xfrm>
            <a:off x="2699228" y="2808636"/>
            <a:ext cx="1306342" cy="28739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alpha val="50000"/>
            </a:srgbClr>
          </a:solidFill>
          <a:ln>
            <a:no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sp>
        <p:nvSpPr>
          <p:cNvPr id="18" name="フリーフォーム 17"/>
          <p:cNvSpPr/>
          <p:nvPr/>
        </p:nvSpPr>
        <p:spPr>
          <a:xfrm>
            <a:off x="4364813" y="2808636"/>
            <a:ext cx="2384074" cy="28739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alpha val="50000"/>
            </a:srgbClr>
          </a:solidFill>
          <a:ln>
            <a:no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sp>
        <p:nvSpPr>
          <p:cNvPr id="19" name="フリーフォーム 18"/>
          <p:cNvSpPr/>
          <p:nvPr/>
        </p:nvSpPr>
        <p:spPr>
          <a:xfrm>
            <a:off x="3973238" y="2776303"/>
            <a:ext cx="424561" cy="29066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72000">
            <a:solidFill>
              <a:srgbClr val="FF3333"/>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sp>
        <p:nvSpPr>
          <p:cNvPr id="20" name="フリーフォーム 19"/>
          <p:cNvSpPr/>
          <p:nvPr/>
        </p:nvSpPr>
        <p:spPr>
          <a:xfrm>
            <a:off x="1901706" y="2638812"/>
            <a:ext cx="2024830" cy="914438"/>
          </a:xfrm>
          <a:custGeom>
            <a:avLst>
              <a:gd name="f0" fmla="val 22143"/>
              <a:gd name="f1" fmla="val 22209"/>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f6 1 21600"/>
              <a:gd name="f15" fmla="*/ f7 1 21600"/>
              <a:gd name="f16" fmla="*/ f8 1 180"/>
              <a:gd name="f17" fmla="pin -2147483647 f0 2147483647"/>
              <a:gd name="f18" fmla="pin -2147483647 f1 2147483647"/>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ahXY gdRefX="f0" minX="f9" maxX="f10" gdRefY="f1" minY="f9" maxY="f10">
                <a:pos x="f23" y="f24"/>
              </a:ahXY>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FFFFFF"/>
          </a:solidFill>
          <a:ln w="72000">
            <a:solidFill>
              <a:srgbClr val="FF3333"/>
            </a:solidFill>
            <a:prstDash val="solid"/>
          </a:ln>
        </p:spPr>
        <p:txBody>
          <a:bodyPr vert="horz" wrap="none" lIns="114305" tIns="73482" rIns="114305" bIns="73482" anchor="ctr" anchorCtr="0" compatLnSpc="0"/>
          <a:lstStyle/>
          <a:p>
            <a:pPr algn="ctr" hangingPunct="0"/>
            <a:r>
              <a:rPr lang="en-US" sz="3629" b="1">
                <a:solidFill>
                  <a:srgbClr val="FF3333"/>
                </a:solidFill>
                <a:latin typeface="URW Bookman L" pitchFamily="18"/>
                <a:ea typeface="VL Pゴシック" pitchFamily="2"/>
                <a:cs typeface="VL Pゴシック" pitchFamily="2"/>
              </a:rPr>
              <a:t>Gap !?</a:t>
            </a:r>
          </a:p>
        </p:txBody>
      </p:sp>
      <p:sp>
        <p:nvSpPr>
          <p:cNvPr id="21" name="テキスト ボックス 20"/>
          <p:cNvSpPr txBox="1"/>
          <p:nvPr/>
        </p:nvSpPr>
        <p:spPr>
          <a:xfrm>
            <a:off x="2829863" y="5780564"/>
            <a:ext cx="2281428" cy="451712"/>
          </a:xfrm>
          <a:prstGeom prst="rect">
            <a:avLst/>
          </a:prstGeom>
          <a:solidFill>
            <a:srgbClr val="FFFFFF"/>
          </a:solidFill>
          <a:ln>
            <a:noFill/>
          </a:ln>
        </p:spPr>
        <p:txBody>
          <a:bodyPr vert="horz" wrap="none" lIns="81646" tIns="40823" rIns="81646" bIns="40823" anchorCtr="0" compatLnSpc="0">
            <a:spAutoFit/>
          </a:bodyPr>
          <a:lstStyle/>
          <a:p>
            <a:pPr hangingPunct="0"/>
            <a:r>
              <a:rPr lang="en-US" sz="2359" b="1">
                <a:latin typeface="URW Bookman L" pitchFamily="18"/>
                <a:ea typeface="VL Pゴシック" pitchFamily="2"/>
                <a:cs typeface="VL Pゴシック" pitchFamily="2"/>
              </a:rPr>
              <a:t>400 TeV  –  1 PeV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95992B8E-2022-4532-B18F-7182F110B93D}"/>
              </a:ext>
            </a:extLst>
          </p:cNvPr>
          <p:cNvPicPr>
            <a:picLocks noChangeAspect="1"/>
          </p:cNvPicPr>
          <p:nvPr/>
        </p:nvPicPr>
        <p:blipFill>
          <a:blip r:embed="rId3">
            <a:lum/>
            <a:alphaModFix/>
          </a:blip>
          <a:srcRect/>
          <a:stretch>
            <a:fillRect/>
          </a:stretch>
        </p:blipFill>
        <p:spPr>
          <a:xfrm>
            <a:off x="1654155" y="2593089"/>
            <a:ext cx="5551953" cy="3889633"/>
          </a:xfrm>
          <a:prstGeom prst="rect">
            <a:avLst/>
          </a:prstGeom>
          <a:noFill/>
          <a:ln>
            <a:noFill/>
          </a:ln>
        </p:spPr>
      </p:pic>
      <p:sp>
        <p:nvSpPr>
          <p:cNvPr id="2" name="タイトル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Gap or fluctuation?</a:t>
            </a:r>
          </a:p>
        </p:txBody>
      </p:sp>
      <p:sp>
        <p:nvSpPr>
          <p:cNvPr id="3" name="テキスト ボックス 2"/>
          <p:cNvSpPr txBox="1"/>
          <p:nvPr/>
        </p:nvSpPr>
        <p:spPr>
          <a:xfrm>
            <a:off x="1915423" y="1353044"/>
            <a:ext cx="5553221" cy="423242"/>
          </a:xfrm>
          <a:prstGeom prst="rect">
            <a:avLst/>
          </a:prstGeom>
          <a:noFill/>
          <a:ln>
            <a:noFill/>
          </a:ln>
        </p:spPr>
        <p:txBody>
          <a:bodyPr vert="horz" wrap="none" lIns="81646" tIns="40823" rIns="81646" bIns="40823" anchorCtr="0" compatLnSpc="0">
            <a:spAutoFit/>
          </a:bodyPr>
          <a:lstStyle/>
          <a:p>
            <a:pPr hangingPunct="0"/>
            <a:r>
              <a:rPr lang="en-US" sz="2177" dirty="0">
                <a:latin typeface="URW Bookman L" pitchFamily="18"/>
                <a:ea typeface="VL Pゴシック" pitchFamily="2"/>
                <a:cs typeface="VL Pゴシック" pitchFamily="2"/>
              </a:rPr>
              <a:t>Neutrino flux (          ) as a function of its energy.</a:t>
            </a:r>
          </a:p>
        </p:txBody>
      </p:sp>
      <p:sp>
        <p:nvSpPr>
          <p:cNvPr id="4" name="テキスト ボックス 3"/>
          <p:cNvSpPr txBox="1"/>
          <p:nvPr/>
        </p:nvSpPr>
        <p:spPr>
          <a:xfrm>
            <a:off x="7434718" y="2155465"/>
            <a:ext cx="2616776" cy="3262738"/>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It rejects a purely</a:t>
            </a:r>
          </a:p>
          <a:p>
            <a:pPr hangingPunct="0"/>
            <a:r>
              <a:rPr lang="en-US" sz="1814">
                <a:latin typeface="URW Bookman L" pitchFamily="18"/>
                <a:ea typeface="VL Pゴシック" pitchFamily="2"/>
                <a:cs typeface="VL Pゴシック" pitchFamily="2"/>
              </a:rPr>
              <a:t>atmospheric explanation</a:t>
            </a:r>
          </a:p>
          <a:p>
            <a:pPr hangingPunct="0"/>
            <a:r>
              <a:rPr lang="en-US" sz="1814">
                <a:latin typeface="URW Bookman L" pitchFamily="18"/>
                <a:ea typeface="VL Pゴシック" pitchFamily="2"/>
                <a:cs typeface="VL Pゴシック" pitchFamily="2"/>
              </a:rPr>
              <a:t>      at  </a:t>
            </a:r>
            <a:r>
              <a:rPr lang="en-US" sz="2540">
                <a:latin typeface="URW Bookman L" pitchFamily="18"/>
                <a:ea typeface="VL Pゴシック" pitchFamily="2"/>
                <a:cs typeface="VL Pゴシック" pitchFamily="2"/>
              </a:rPr>
              <a:t>5.7</a:t>
            </a:r>
            <a:r>
              <a:rPr lang="en-US" sz="1814">
                <a:latin typeface="URW Bookman L" pitchFamily="18"/>
                <a:ea typeface="VL Pゴシック" pitchFamily="2"/>
                <a:cs typeface="VL Pゴシック" pitchFamily="2"/>
              </a:rPr>
              <a:t>  sigma.</a:t>
            </a:r>
          </a:p>
          <a:p>
            <a:pPr hangingPunct="0"/>
            <a:endParaRPr lang="en-US" sz="1814">
              <a:latin typeface="URW Bookman L" pitchFamily="18"/>
              <a:ea typeface="VL Pゴシック" pitchFamily="2"/>
              <a:cs typeface="VL Pゴシック" pitchFamily="2"/>
            </a:endParaRPr>
          </a:p>
          <a:p>
            <a:pPr hangingPunct="0"/>
            <a:r>
              <a:rPr lang="en-US" sz="1814">
                <a:latin typeface="URW Bookman L" pitchFamily="18"/>
                <a:ea typeface="VL Pゴシック" pitchFamily="2"/>
                <a:cs typeface="VL Pゴシック" pitchFamily="2"/>
              </a:rPr>
              <a:t>The data are consistent</a:t>
            </a:r>
          </a:p>
          <a:p>
            <a:pPr hangingPunct="0"/>
            <a:r>
              <a:rPr lang="en-US" sz="1814">
                <a:latin typeface="URW Bookman L" pitchFamily="18"/>
                <a:ea typeface="VL Pゴシック" pitchFamily="2"/>
                <a:cs typeface="VL Pゴシック" pitchFamily="2"/>
              </a:rPr>
              <a:t>with equal (</a:t>
            </a:r>
            <a:r>
              <a:rPr lang="en-US" sz="2540">
                <a:latin typeface="URW Bookman L" pitchFamily="18"/>
                <a:ea typeface="VL Pゴシック" pitchFamily="2"/>
                <a:cs typeface="VL Pゴシック" pitchFamily="2"/>
              </a:rPr>
              <a:t>1:1:1</a:t>
            </a:r>
            <a:r>
              <a:rPr lang="en-US" sz="1814">
                <a:latin typeface="URW Bookman L" pitchFamily="18"/>
                <a:ea typeface="VL Pゴシック" pitchFamily="2"/>
                <a:cs typeface="VL Pゴシック" pitchFamily="2"/>
              </a:rPr>
              <a:t>) flavor</a:t>
            </a:r>
          </a:p>
          <a:p>
            <a:pPr hangingPunct="0"/>
            <a:r>
              <a:rPr lang="en-US" sz="1814">
                <a:latin typeface="URW Bookman L" pitchFamily="18"/>
                <a:ea typeface="VL Pゴシック" pitchFamily="2"/>
                <a:cs typeface="VL Pゴシック" pitchFamily="2"/>
              </a:rPr>
              <a:t>ratios and </a:t>
            </a:r>
            <a:r>
              <a:rPr lang="en-US" sz="2540">
                <a:latin typeface="URW Bookman L" pitchFamily="18"/>
                <a:ea typeface="VL Pゴシック" pitchFamily="2"/>
                <a:cs typeface="VL Pゴシック" pitchFamily="2"/>
              </a:rPr>
              <a:t>isotropic</a:t>
            </a:r>
          </a:p>
          <a:p>
            <a:pPr hangingPunct="0"/>
            <a:r>
              <a:rPr lang="en-US" sz="1814">
                <a:latin typeface="URW Bookman L" pitchFamily="18"/>
                <a:ea typeface="VL Pゴシック" pitchFamily="2"/>
                <a:cs typeface="VL Pゴシック" pitchFamily="2"/>
              </a:rPr>
              <a:t>arrival directions.</a:t>
            </a:r>
          </a:p>
          <a:p>
            <a:pPr hangingPunct="0"/>
            <a:endParaRPr lang="en-US" sz="1814">
              <a:latin typeface="URW Bookman L" pitchFamily="18"/>
              <a:ea typeface="VL Pゴシック" pitchFamily="2"/>
              <a:cs typeface="VL Pゴシック" pitchFamily="2"/>
            </a:endParaRPr>
          </a:p>
          <a:p>
            <a:pPr hangingPunct="0"/>
            <a:r>
              <a:rPr lang="en-US" sz="1814">
                <a:latin typeface="URW Bookman L" pitchFamily="18"/>
                <a:ea typeface="VL Pゴシック" pitchFamily="2"/>
                <a:cs typeface="VL Pゴシック" pitchFamily="2"/>
              </a:rPr>
              <a:t>The best-fit power low is</a:t>
            </a:r>
          </a:p>
        </p:txBody>
      </p:sp>
      <p:pic>
        <p:nvPicPr>
          <p:cNvPr id="5" name="図 4" descr="24§display§\nu+\bar{\nu}§png§600§FALSE" title="TexMaths"/>
          <p:cNvPicPr>
            <a:picLocks noChangeAspect="1"/>
          </p:cNvPicPr>
          <p:nvPr/>
        </p:nvPicPr>
        <p:blipFill>
          <a:blip r:embed="rId4">
            <a:lum/>
            <a:alphaModFix/>
          </a:blip>
          <a:srcRect/>
          <a:stretch>
            <a:fillRect/>
          </a:stretch>
        </p:blipFill>
        <p:spPr>
          <a:xfrm>
            <a:off x="3628000" y="1490699"/>
            <a:ext cx="619206" cy="184194"/>
          </a:xfrm>
          <a:prstGeom prst="rect">
            <a:avLst/>
          </a:prstGeom>
          <a:noFill/>
          <a:ln>
            <a:noFill/>
          </a:ln>
        </p:spPr>
      </p:pic>
      <p:sp>
        <p:nvSpPr>
          <p:cNvPr id="7" name="テキスト ボックス 6"/>
          <p:cNvSpPr txBox="1"/>
          <p:nvPr/>
        </p:nvSpPr>
        <p:spPr>
          <a:xfrm>
            <a:off x="7402059" y="6041832"/>
            <a:ext cx="2495205" cy="492940"/>
          </a:xfrm>
          <a:prstGeom prst="rect">
            <a:avLst/>
          </a:prstGeom>
          <a:noFill/>
          <a:ln>
            <a:noFill/>
          </a:ln>
        </p:spPr>
        <p:txBody>
          <a:bodyPr vert="horz" wrap="none" lIns="81646" tIns="40823" rIns="81646" bIns="40823" anchorCtr="0" compatLnSpc="0">
            <a:spAutoFit/>
          </a:bodyPr>
          <a:lstStyle/>
          <a:p>
            <a:pPr hangingPunct="0"/>
            <a:r>
              <a:rPr lang="en-US" sz="1270">
                <a:latin typeface="URW Bookman L" pitchFamily="18"/>
                <a:ea typeface="VL Pゴシック" pitchFamily="2"/>
                <a:cs typeface="VL Pゴシック" pitchFamily="2"/>
              </a:rPr>
              <a:t>※ Combined analysis:</a:t>
            </a:r>
          </a:p>
          <a:p>
            <a:pPr hangingPunct="0"/>
            <a:r>
              <a:rPr lang="en-US" sz="1270">
                <a:latin typeface="URW Bookman L" pitchFamily="18"/>
                <a:ea typeface="VL Pゴシック" pitchFamily="2"/>
                <a:cs typeface="VL Pゴシック" pitchFamily="2"/>
              </a:rPr>
              <a:t>      [ Astrophys. J. 809 (2015) 1, 98 ]</a:t>
            </a:r>
          </a:p>
        </p:txBody>
      </p:sp>
      <p:grpSp>
        <p:nvGrpSpPr>
          <p:cNvPr id="8" name="グループ化 7"/>
          <p:cNvGrpSpPr/>
          <p:nvPr/>
        </p:nvGrpSpPr>
        <p:grpSpPr>
          <a:xfrm>
            <a:off x="1523520" y="-1306"/>
            <a:ext cx="65644" cy="75441"/>
            <a:chOff x="0" y="-1440"/>
            <a:chExt cx="72360" cy="83160"/>
          </a:xfrm>
        </p:grpSpPr>
        <p:sp>
          <p:nvSpPr>
            <p:cNvPr id="9" name="フリーフォーム 8"/>
            <p:cNvSpPr/>
            <p:nvPr/>
          </p:nvSpPr>
          <p:spPr>
            <a:xfrm>
              <a:off x="0" y="0"/>
              <a:ext cx="72360" cy="79200"/>
            </a:xfrm>
            <a:custGeom>
              <a:avLst/>
              <a:gdLst/>
              <a:ahLst/>
              <a:cxnLst>
                <a:cxn ang="3cd4">
                  <a:pos x="hc" y="t"/>
                </a:cxn>
                <a:cxn ang="cd2">
                  <a:pos x="l" y="vc"/>
                </a:cxn>
                <a:cxn ang="cd4">
                  <a:pos x="hc" y="b"/>
                </a:cxn>
                <a:cxn ang="0">
                  <a:pos x="r" y="vc"/>
                </a:cxn>
              </a:cxnLst>
              <a:rect l="l" t="t" r="r" b="b"/>
              <a:pathLst>
                <a:path w="202" h="221">
                  <a:moveTo>
                    <a:pt x="101" y="221"/>
                  </a:moveTo>
                  <a:lnTo>
                    <a:pt x="0" y="221"/>
                  </a:lnTo>
                  <a:lnTo>
                    <a:pt x="0" y="0"/>
                  </a:lnTo>
                  <a:lnTo>
                    <a:pt x="202" y="0"/>
                  </a:lnTo>
                  <a:lnTo>
                    <a:pt x="202" y="221"/>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0" name="フリーフォーム 9"/>
            <p:cNvSpPr/>
            <p:nvPr/>
          </p:nvSpPr>
          <p:spPr>
            <a:xfrm>
              <a:off x="2160" y="-1440"/>
              <a:ext cx="66600" cy="83160"/>
            </a:xfrm>
            <a:custGeom>
              <a:avLst/>
              <a:gdLst/>
              <a:ahLst/>
              <a:cxnLst>
                <a:cxn ang="3cd4">
                  <a:pos x="hc" y="t"/>
                </a:cxn>
                <a:cxn ang="cd2">
                  <a:pos x="l" y="vc"/>
                </a:cxn>
                <a:cxn ang="cd4">
                  <a:pos x="hc" y="b"/>
                </a:cxn>
                <a:cxn ang="0">
                  <a:pos x="r" y="vc"/>
                </a:cxn>
              </a:cxnLst>
              <a:rect l="l" t="t" r="r" b="b"/>
              <a:pathLst>
                <a:path w="186" h="232">
                  <a:moveTo>
                    <a:pt x="8" y="66"/>
                  </a:moveTo>
                  <a:cubicBezTo>
                    <a:pt x="22" y="26"/>
                    <a:pt x="60" y="25"/>
                    <a:pt x="64" y="25"/>
                  </a:cubicBezTo>
                  <a:cubicBezTo>
                    <a:pt x="118" y="25"/>
                    <a:pt x="122" y="87"/>
                    <a:pt x="122" y="115"/>
                  </a:cubicBezTo>
                  <a:cubicBezTo>
                    <a:pt x="122" y="137"/>
                    <a:pt x="120" y="143"/>
                    <a:pt x="117" y="150"/>
                  </a:cubicBezTo>
                  <a:cubicBezTo>
                    <a:pt x="110" y="175"/>
                    <a:pt x="99" y="216"/>
                    <a:pt x="99" y="226"/>
                  </a:cubicBezTo>
                  <a:cubicBezTo>
                    <a:pt x="99" y="229"/>
                    <a:pt x="101" y="232"/>
                    <a:pt x="104" y="232"/>
                  </a:cubicBezTo>
                  <a:cubicBezTo>
                    <a:pt x="108" y="232"/>
                    <a:pt x="111" y="224"/>
                    <a:pt x="115" y="211"/>
                  </a:cubicBezTo>
                  <a:cubicBezTo>
                    <a:pt x="123" y="181"/>
                    <a:pt x="127" y="161"/>
                    <a:pt x="128" y="150"/>
                  </a:cubicBezTo>
                  <a:cubicBezTo>
                    <a:pt x="129" y="145"/>
                    <a:pt x="129" y="141"/>
                    <a:pt x="131" y="136"/>
                  </a:cubicBezTo>
                  <a:cubicBezTo>
                    <a:pt x="142" y="101"/>
                    <a:pt x="165" y="49"/>
                    <a:pt x="179" y="21"/>
                  </a:cubicBezTo>
                  <a:cubicBezTo>
                    <a:pt x="181" y="17"/>
                    <a:pt x="186" y="9"/>
                    <a:pt x="186" y="7"/>
                  </a:cubicBezTo>
                  <a:cubicBezTo>
                    <a:pt x="186" y="4"/>
                    <a:pt x="182" y="4"/>
                    <a:pt x="181" y="4"/>
                  </a:cubicBezTo>
                  <a:cubicBezTo>
                    <a:pt x="180" y="4"/>
                    <a:pt x="178" y="4"/>
                    <a:pt x="177" y="6"/>
                  </a:cubicBezTo>
                  <a:cubicBezTo>
                    <a:pt x="159" y="40"/>
                    <a:pt x="145" y="75"/>
                    <a:pt x="130" y="111"/>
                  </a:cubicBezTo>
                  <a:cubicBezTo>
                    <a:pt x="130" y="100"/>
                    <a:pt x="130" y="73"/>
                    <a:pt x="116" y="39"/>
                  </a:cubicBezTo>
                  <a:cubicBezTo>
                    <a:pt x="107" y="17"/>
                    <a:pt x="93" y="0"/>
                    <a:pt x="69" y="0"/>
                  </a:cubicBezTo>
                  <a:cubicBezTo>
                    <a:pt x="25" y="0"/>
                    <a:pt x="0" y="54"/>
                    <a:pt x="0" y="65"/>
                  </a:cubicBezTo>
                  <a:cubicBezTo>
                    <a:pt x="0" y="68"/>
                    <a:pt x="3" y="68"/>
                    <a:pt x="7" y="6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pic>
        <p:nvPicPr>
          <p:cNvPr id="11" name="図 10" descr="20§display§\Phi(E)=&#10;\phi&#10;\left[ \frac{E_\nu}{100{\rm TeV}} \right]^{-2.5}§png§600§FALSE" title="TexMaths"/>
          <p:cNvPicPr>
            <a:picLocks noChangeAspect="1"/>
          </p:cNvPicPr>
          <p:nvPr/>
        </p:nvPicPr>
        <p:blipFill>
          <a:blip r:embed="rId5">
            <a:lum/>
            <a:alphaModFix/>
          </a:blip>
          <a:srcRect/>
          <a:stretch>
            <a:fillRect/>
          </a:stretch>
        </p:blipFill>
        <p:spPr>
          <a:xfrm>
            <a:off x="7805719" y="5388661"/>
            <a:ext cx="2419345" cy="595039"/>
          </a:xfrm>
          <a:prstGeom prst="rect">
            <a:avLst/>
          </a:prstGeom>
          <a:noFill/>
          <a:ln>
            <a:noFill/>
          </a:ln>
        </p:spPr>
      </p:pic>
      <p:sp>
        <p:nvSpPr>
          <p:cNvPr id="12" name="フリーフォーム 11"/>
          <p:cNvSpPr/>
          <p:nvPr/>
        </p:nvSpPr>
        <p:spPr>
          <a:xfrm>
            <a:off x="9818792" y="5225368"/>
            <a:ext cx="457219" cy="4572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000000"/>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13" name="テキスト ボックス 12"/>
          <p:cNvSpPr txBox="1"/>
          <p:nvPr/>
        </p:nvSpPr>
        <p:spPr>
          <a:xfrm>
            <a:off x="3159714" y="2187471"/>
            <a:ext cx="2646656"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 PRL 113 (2014), 101101 ]</a:t>
            </a:r>
          </a:p>
        </p:txBody>
      </p:sp>
      <p:sp>
        <p:nvSpPr>
          <p:cNvPr id="14" name="テキスト ボックス 13"/>
          <p:cNvSpPr txBox="1"/>
          <p:nvPr/>
        </p:nvSpPr>
        <p:spPr>
          <a:xfrm>
            <a:off x="7108132" y="2155465"/>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1.</a:t>
            </a:r>
          </a:p>
        </p:txBody>
      </p:sp>
      <p:sp>
        <p:nvSpPr>
          <p:cNvPr id="15" name="テキスト ボックス 14"/>
          <p:cNvSpPr txBox="1"/>
          <p:nvPr/>
        </p:nvSpPr>
        <p:spPr>
          <a:xfrm>
            <a:off x="7108459" y="3331172"/>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2.</a:t>
            </a:r>
          </a:p>
        </p:txBody>
      </p:sp>
      <p:sp>
        <p:nvSpPr>
          <p:cNvPr id="16" name="テキスト ボックス 15"/>
          <p:cNvSpPr txBox="1"/>
          <p:nvPr/>
        </p:nvSpPr>
        <p:spPr>
          <a:xfrm>
            <a:off x="7108786" y="4898783"/>
            <a:ext cx="341538"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3.</a:t>
            </a:r>
          </a:p>
        </p:txBody>
      </p:sp>
      <p:sp>
        <p:nvSpPr>
          <p:cNvPr id="17" name="フリーフォーム 16"/>
          <p:cNvSpPr/>
          <p:nvPr/>
        </p:nvSpPr>
        <p:spPr>
          <a:xfrm>
            <a:off x="2699228" y="2808636"/>
            <a:ext cx="1306342" cy="28739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alpha val="50000"/>
            </a:srgbClr>
          </a:solidFill>
          <a:ln>
            <a:no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sp>
        <p:nvSpPr>
          <p:cNvPr id="18" name="フリーフォーム 17"/>
          <p:cNvSpPr/>
          <p:nvPr/>
        </p:nvSpPr>
        <p:spPr>
          <a:xfrm>
            <a:off x="4364813" y="2808636"/>
            <a:ext cx="2384074" cy="28739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alpha val="50000"/>
            </a:srgbClr>
          </a:solidFill>
          <a:ln>
            <a:no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sp>
        <p:nvSpPr>
          <p:cNvPr id="19" name="フリーフォーム 18"/>
          <p:cNvSpPr/>
          <p:nvPr/>
        </p:nvSpPr>
        <p:spPr>
          <a:xfrm>
            <a:off x="3973238" y="2776303"/>
            <a:ext cx="424561" cy="29066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72000">
            <a:solidFill>
              <a:srgbClr val="000000"/>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sp>
        <p:nvSpPr>
          <p:cNvPr id="20" name="フリーフォーム 19"/>
          <p:cNvSpPr/>
          <p:nvPr/>
        </p:nvSpPr>
        <p:spPr>
          <a:xfrm>
            <a:off x="1901706" y="2638812"/>
            <a:ext cx="2024830" cy="914438"/>
          </a:xfrm>
          <a:custGeom>
            <a:avLst>
              <a:gd name="f0" fmla="val 22143"/>
              <a:gd name="f1" fmla="val 22209"/>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f6 1 21600"/>
              <a:gd name="f15" fmla="*/ f7 1 21600"/>
              <a:gd name="f16" fmla="*/ f8 1 180"/>
              <a:gd name="f17" fmla="pin -2147483647 f0 2147483647"/>
              <a:gd name="f18" fmla="pin -2147483647 f1 2147483647"/>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ahXY gdRefX="f0" minX="f9" maxX="f10" gdRefY="f1" minY="f9" maxY="f10">
                <a:pos x="f23" y="f24"/>
              </a:ahXY>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FFFFFF"/>
          </a:solidFill>
          <a:ln w="72000">
            <a:solidFill>
              <a:srgbClr val="000000"/>
            </a:solidFill>
            <a:prstDash val="solid"/>
          </a:ln>
        </p:spPr>
        <p:txBody>
          <a:bodyPr vert="horz" wrap="none" lIns="114305" tIns="73482" rIns="114305" bIns="73482" anchor="ctr" anchorCtr="0" compatLnSpc="0"/>
          <a:lstStyle/>
          <a:p>
            <a:pPr algn="ctr" hangingPunct="0"/>
            <a:r>
              <a:rPr lang="en-US" sz="3629" b="1">
                <a:solidFill>
                  <a:srgbClr val="000000"/>
                </a:solidFill>
                <a:latin typeface="URW Bookman L" pitchFamily="18"/>
                <a:ea typeface="VL Pゴシック" pitchFamily="2"/>
                <a:cs typeface="VL Pゴシック" pitchFamily="2"/>
              </a:rPr>
              <a:t>Gap !?</a:t>
            </a:r>
          </a:p>
        </p:txBody>
      </p:sp>
      <p:sp>
        <p:nvSpPr>
          <p:cNvPr id="21" name="テキスト ボックス 20"/>
          <p:cNvSpPr txBox="1"/>
          <p:nvPr/>
        </p:nvSpPr>
        <p:spPr>
          <a:xfrm>
            <a:off x="2829863" y="5780564"/>
            <a:ext cx="2281428" cy="451712"/>
          </a:xfrm>
          <a:prstGeom prst="rect">
            <a:avLst/>
          </a:prstGeom>
          <a:solidFill>
            <a:srgbClr val="FFFFFF"/>
          </a:solidFill>
          <a:ln>
            <a:noFill/>
          </a:ln>
        </p:spPr>
        <p:txBody>
          <a:bodyPr vert="horz" wrap="none" lIns="81646" tIns="40823" rIns="81646" bIns="40823" anchorCtr="0" compatLnSpc="0">
            <a:spAutoFit/>
          </a:bodyPr>
          <a:lstStyle/>
          <a:p>
            <a:pPr hangingPunct="0"/>
            <a:r>
              <a:rPr lang="en-US" sz="2359" b="1" dirty="0">
                <a:latin typeface="URW Bookman L" pitchFamily="18"/>
                <a:ea typeface="VL Pゴシック" pitchFamily="2"/>
                <a:cs typeface="VL Pゴシック" pitchFamily="2"/>
              </a:rPr>
              <a:t>400 </a:t>
            </a:r>
            <a:r>
              <a:rPr lang="en-US" sz="2359" b="1" dirty="0" err="1">
                <a:latin typeface="URW Bookman L" pitchFamily="18"/>
                <a:ea typeface="VL Pゴシック" pitchFamily="2"/>
                <a:cs typeface="VL Pゴシック" pitchFamily="2"/>
              </a:rPr>
              <a:t>TeV</a:t>
            </a:r>
            <a:r>
              <a:rPr lang="en-US" sz="2359" b="1" dirty="0">
                <a:latin typeface="URW Bookman L" pitchFamily="18"/>
                <a:ea typeface="VL Pゴシック" pitchFamily="2"/>
                <a:cs typeface="VL Pゴシック" pitchFamily="2"/>
              </a:rPr>
              <a:t>  –  1 </a:t>
            </a:r>
            <a:r>
              <a:rPr lang="en-US" sz="2359" b="1" dirty="0" err="1">
                <a:latin typeface="URW Bookman L" pitchFamily="18"/>
                <a:ea typeface="VL Pゴシック" pitchFamily="2"/>
                <a:cs typeface="VL Pゴシック" pitchFamily="2"/>
              </a:rPr>
              <a:t>PeV</a:t>
            </a:r>
            <a:endParaRPr lang="en-US" sz="2359" b="1" dirty="0">
              <a:latin typeface="URW Bookman L" pitchFamily="18"/>
              <a:ea typeface="VL Pゴシック" pitchFamily="2"/>
              <a:cs typeface="VL Pゴシック" pitchFamily="2"/>
            </a:endParaRPr>
          </a:p>
        </p:txBody>
      </p:sp>
      <p:sp>
        <p:nvSpPr>
          <p:cNvPr id="22" name="フリーフォーム 21"/>
          <p:cNvSpPr/>
          <p:nvPr/>
        </p:nvSpPr>
        <p:spPr>
          <a:xfrm>
            <a:off x="4136531" y="3135547"/>
            <a:ext cx="1894196" cy="1959513"/>
          </a:xfrm>
          <a:custGeom>
            <a:avLst>
              <a:gd name="f0" fmla="val 12643"/>
              <a:gd name="f1" fmla="val 5078"/>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00"/>
          </a:solidFill>
          <a:ln w="0">
            <a:solidFill>
              <a:srgbClr val="3465A4"/>
            </a:solid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sp>
        <p:nvSpPr>
          <p:cNvPr id="23" name="テキスト ボックス 22"/>
          <p:cNvSpPr txBox="1"/>
          <p:nvPr/>
        </p:nvSpPr>
        <p:spPr>
          <a:xfrm>
            <a:off x="6608639" y="3517326"/>
            <a:ext cx="3512062" cy="1284608"/>
          </a:xfrm>
          <a:prstGeom prst="rect">
            <a:avLst/>
          </a:prstGeom>
          <a:solidFill>
            <a:srgbClr val="FFFFFF"/>
          </a:solidFill>
          <a:ln w="72000">
            <a:solidFill>
              <a:srgbClr val="FF0000"/>
            </a:solidFill>
            <a:prstDash val="solid"/>
          </a:ln>
        </p:spPr>
        <p:txBody>
          <a:bodyPr vert="horz" wrap="none" lIns="114305" tIns="73482" rIns="114305" bIns="73482" anchorCtr="0" compatLnSpc="0">
            <a:spAutoFit/>
          </a:bodyPr>
          <a:lstStyle/>
          <a:p>
            <a:pPr algn="ctr" hangingPunct="0"/>
            <a:r>
              <a:rPr lang="en-US" sz="3629" b="1">
                <a:solidFill>
                  <a:srgbClr val="FF0000"/>
                </a:solidFill>
                <a:latin typeface="URW Bookman L" pitchFamily="18"/>
                <a:ea typeface="VL Pゴシック" pitchFamily="2"/>
                <a:cs typeface="VL Pゴシック" pitchFamily="2"/>
              </a:rPr>
              <a:t>New interactions</a:t>
            </a:r>
          </a:p>
          <a:p>
            <a:pPr algn="ctr" hangingPunct="0"/>
            <a:r>
              <a:rPr lang="en-US" sz="3629" b="1">
                <a:solidFill>
                  <a:srgbClr val="FF0000"/>
                </a:solidFill>
                <a:latin typeface="URW Bookman L" pitchFamily="18"/>
                <a:ea typeface="VL Pゴシック" pitchFamily="2"/>
                <a:cs typeface="VL Pゴシック" pitchFamily="2"/>
              </a:rPr>
              <a:t>of neutrinos ?</a:t>
            </a:r>
          </a:p>
        </p:txBody>
      </p:sp>
      <p:sp>
        <p:nvSpPr>
          <p:cNvPr id="24" name="テキスト ボックス 23"/>
          <p:cNvSpPr txBox="1"/>
          <p:nvPr/>
        </p:nvSpPr>
        <p:spPr>
          <a:xfrm>
            <a:off x="6226678" y="3517326"/>
            <a:ext cx="3512062" cy="1284608"/>
          </a:xfrm>
          <a:prstGeom prst="rect">
            <a:avLst/>
          </a:prstGeom>
          <a:solidFill>
            <a:srgbClr val="FFFFFF"/>
          </a:solidFill>
          <a:ln w="72000">
            <a:solidFill>
              <a:srgbClr val="FF0000"/>
            </a:solidFill>
            <a:prstDash val="solid"/>
          </a:ln>
        </p:spPr>
        <p:txBody>
          <a:bodyPr vert="horz" wrap="none" lIns="114305" tIns="73482" rIns="114305" bIns="73482" anchorCtr="0" compatLnSpc="0">
            <a:spAutoFit/>
          </a:bodyPr>
          <a:lstStyle/>
          <a:p>
            <a:pPr hangingPunct="0"/>
            <a:r>
              <a:rPr lang="en-US" sz="3629" b="1">
                <a:solidFill>
                  <a:srgbClr val="FF0000"/>
                </a:solidFill>
                <a:latin typeface="URW Bookman L" pitchFamily="18"/>
                <a:ea typeface="VL Pゴシック" pitchFamily="2"/>
                <a:cs typeface="VL Pゴシック" pitchFamily="2"/>
              </a:rPr>
              <a:t>New interactions</a:t>
            </a:r>
          </a:p>
          <a:p>
            <a:pPr hangingPunct="0"/>
            <a:r>
              <a:rPr lang="en-US" sz="3629" b="1">
                <a:solidFill>
                  <a:srgbClr val="FF0000"/>
                </a:solidFill>
                <a:latin typeface="URW Bookman L" pitchFamily="18"/>
                <a:ea typeface="VL Pゴシック" pitchFamily="2"/>
                <a:cs typeface="VL Pゴシック" pitchFamily="2"/>
              </a:rPr>
              <a:t>of neutrinos ??</a:t>
            </a:r>
          </a:p>
        </p:txBody>
      </p:sp>
      <p:sp>
        <p:nvSpPr>
          <p:cNvPr id="25" name="テキスト ボックス 24"/>
          <p:cNvSpPr txBox="1"/>
          <p:nvPr/>
        </p:nvSpPr>
        <p:spPr>
          <a:xfrm>
            <a:off x="6226678" y="3517326"/>
            <a:ext cx="3512062" cy="1284608"/>
          </a:xfrm>
          <a:prstGeom prst="rect">
            <a:avLst/>
          </a:prstGeom>
          <a:solidFill>
            <a:srgbClr val="FFFFFF"/>
          </a:solidFill>
          <a:ln w="72000">
            <a:solidFill>
              <a:srgbClr val="FF0000"/>
            </a:solidFill>
            <a:prstDash val="solid"/>
          </a:ln>
        </p:spPr>
        <p:txBody>
          <a:bodyPr vert="horz" wrap="none" lIns="114305" tIns="73482" rIns="114305" bIns="73482" anchorCtr="0" compatLnSpc="0">
            <a:spAutoFit/>
          </a:bodyPr>
          <a:lstStyle/>
          <a:p>
            <a:pPr hangingPunct="0"/>
            <a:r>
              <a:rPr lang="en-US" sz="3629" b="1">
                <a:solidFill>
                  <a:srgbClr val="FF0000"/>
                </a:solidFill>
                <a:latin typeface="URW Bookman L" pitchFamily="18"/>
                <a:ea typeface="VL Pゴシック" pitchFamily="2"/>
                <a:cs typeface="VL Pゴシック" pitchFamily="2"/>
              </a:rPr>
              <a:t>New interactions</a:t>
            </a:r>
          </a:p>
          <a:p>
            <a:pPr hangingPunct="0"/>
            <a:r>
              <a:rPr lang="en-US" sz="3629" b="1">
                <a:solidFill>
                  <a:srgbClr val="FF0000"/>
                </a:solidFill>
                <a:latin typeface="URW Bookman L" pitchFamily="18"/>
                <a:ea typeface="VL Pゴシック" pitchFamily="2"/>
                <a:cs typeface="VL Pゴシック" pitchFamily="2"/>
              </a:rPr>
              <a:t>of neutrinos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 name="タイトル 1"/>
          <p:cNvSpPr txBox="1"/>
          <p:nvPr/>
        </p:nvSpPr>
        <p:spPr>
          <a:xfrm>
            <a:off x="1980739" y="273352"/>
            <a:ext cx="8229627" cy="1145009"/>
          </a:xfrm>
          <a:prstGeom prst="rect">
            <a:avLst/>
          </a:prstGeom>
          <a:noFill/>
          <a:ln>
            <a:noFill/>
          </a:ln>
        </p:spPr>
        <p:txBody>
          <a:bodyPr lIns="0" tIns="0" rIns="0" bIns="0" anchor="ctr"/>
          <a:lstStyle>
            <a:defPPr lvl="0">
              <a:buSzPct val="45000"/>
              <a:buFont typeface="StarSymbol"/>
              <a:buNone/>
              <a:defRPr/>
            </a:defPPr>
            <a:lvl1pPr lvl="0" algn="ctr" rtl="0" hangingPunct="0">
              <a:buSzPct val="45000"/>
              <a:buFont typeface="StarSymbol"/>
              <a:buChar char="●"/>
              <a:tabLst/>
              <a:defRPr lang="en-US" altLang="ja-JP" sz="4400" b="0" i="0" u="none" strike="noStrike" kern="1200" cap="none">
                <a:ln>
                  <a:noFill/>
                </a:ln>
                <a:latin typeface="Liberation Sans" pitchFamily="18"/>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l">
              <a:buFont typeface="StarSymbol"/>
              <a:buNone/>
            </a:pPr>
            <a:r>
              <a:rPr kumimoji="0" lang="en-US" sz="3992" b="1" u="sng">
                <a:solidFill>
                  <a:srgbClr val="990099"/>
                </a:solidFill>
                <a:latin typeface="URW Bookman L" pitchFamily="18"/>
              </a:rPr>
              <a:t>Secret neutrino interaction</a:t>
            </a:r>
            <a:endParaRPr kumimoji="0" lang="en-US" sz="3992" b="1" u="sng" dirty="0">
              <a:solidFill>
                <a:srgbClr val="990099"/>
              </a:solidFill>
              <a:latin typeface="URW Bookman L" pitchFamily="18"/>
            </a:endParaRPr>
          </a:p>
        </p:txBody>
      </p:sp>
      <p:sp>
        <p:nvSpPr>
          <p:cNvPr id="1371" name="テキスト ボックス 2"/>
          <p:cNvSpPr txBox="1"/>
          <p:nvPr/>
        </p:nvSpPr>
        <p:spPr>
          <a:xfrm>
            <a:off x="10127728" y="1823538"/>
            <a:ext cx="164951" cy="323278"/>
          </a:xfrm>
          <a:prstGeom prst="rect">
            <a:avLst/>
          </a:prstGeom>
          <a:noFill/>
          <a:ln>
            <a:noFill/>
          </a:ln>
        </p:spPr>
        <p:txBody>
          <a:bodyPr vert="horz" wrap="none" lIns="81646" tIns="40823" rIns="81646" bIns="40823" anchorCtr="0" compatLnSpc="0">
            <a:spAutoFit/>
          </a:bodyPr>
          <a:lstStyle/>
          <a:p>
            <a:pPr hangingPunct="0"/>
            <a:endParaRPr lang="en-US" sz="1633">
              <a:latin typeface="Liberation Sans" pitchFamily="18"/>
              <a:ea typeface="TakaoPGothic" pitchFamily="2"/>
              <a:cs typeface="TakaoPGothic" pitchFamily="2"/>
            </a:endParaRPr>
          </a:p>
        </p:txBody>
      </p:sp>
      <p:pic>
        <p:nvPicPr>
          <p:cNvPr id="1372" name="図 3"/>
          <p:cNvPicPr>
            <a:picLocks noChangeAspect="1"/>
          </p:cNvPicPr>
          <p:nvPr/>
        </p:nvPicPr>
        <p:blipFill>
          <a:blip r:embed="rId3"/>
          <a:stretch>
            <a:fillRect/>
          </a:stretch>
        </p:blipFill>
        <p:spPr>
          <a:xfrm>
            <a:off x="2354994" y="1469519"/>
            <a:ext cx="7838051" cy="2220781"/>
          </a:xfrm>
          <a:prstGeom prst="rect">
            <a:avLst/>
          </a:prstGeom>
          <a:noFill/>
          <a:ln>
            <a:noFill/>
          </a:ln>
        </p:spPr>
      </p:pic>
      <p:pic>
        <p:nvPicPr>
          <p:cNvPr id="1373" name="図 4"/>
          <p:cNvPicPr>
            <a:picLocks noChangeAspect="1"/>
          </p:cNvPicPr>
          <p:nvPr/>
        </p:nvPicPr>
        <p:blipFill>
          <a:blip r:embed="rId4"/>
          <a:srcRect t="558"/>
          <a:stretch>
            <a:fillRect/>
          </a:stretch>
        </p:blipFill>
        <p:spPr>
          <a:xfrm>
            <a:off x="1822007" y="3913686"/>
            <a:ext cx="3527123" cy="2220781"/>
          </a:xfrm>
          <a:prstGeom prst="rect">
            <a:avLst/>
          </a:prstGeom>
          <a:noFill/>
          <a:ln>
            <a:noFill/>
          </a:ln>
        </p:spPr>
      </p:pic>
      <p:grpSp>
        <p:nvGrpSpPr>
          <p:cNvPr id="1374" name="グループ化 5" descr="24§display§\sigma_x000a_=_x000a_\frac{g_{Z}^{4}}{3\pi}_x000a_\frac{s}{(s-M_{Z'}^{2})^{2}+M_{Z'}^{2}\Gamma_{Z'}^{2}}_x000a_§svg§600§FALSE§" title="TexMaths"/>
          <p:cNvGrpSpPr/>
          <p:nvPr/>
        </p:nvGrpSpPr>
        <p:grpSpPr>
          <a:xfrm>
            <a:off x="6078068" y="3619105"/>
            <a:ext cx="3546392" cy="686157"/>
            <a:chOff x="4824000" y="3635279"/>
            <a:chExt cx="3909240" cy="756361"/>
          </a:xfrm>
        </p:grpSpPr>
        <p:sp>
          <p:nvSpPr>
            <p:cNvPr id="1375" name="フリーフォーム: 図形 6"/>
            <p:cNvSpPr/>
            <p:nvPr/>
          </p:nvSpPr>
          <p:spPr>
            <a:xfrm>
              <a:off x="4824000" y="3641400"/>
              <a:ext cx="3908520" cy="750240"/>
            </a:xfrm>
            <a:custGeom>
              <a:avLst/>
              <a:gdLst/>
              <a:ahLst/>
              <a:cxnLst>
                <a:cxn ang="3cd4">
                  <a:pos x="hc" y="t"/>
                </a:cxn>
                <a:cxn ang="cd2">
                  <a:pos x="l" y="vc"/>
                </a:cxn>
                <a:cxn ang="cd4">
                  <a:pos x="hc" y="b"/>
                </a:cxn>
                <a:cxn ang="0">
                  <a:pos x="r" y="vc"/>
                </a:cxn>
              </a:cxnLst>
              <a:rect l="l" t="t" r="r" b="b"/>
              <a:pathLst>
                <a:path w="10858" h="2085">
                  <a:moveTo>
                    <a:pt x="5429" y="2085"/>
                  </a:moveTo>
                  <a:lnTo>
                    <a:pt x="0" y="2085"/>
                  </a:lnTo>
                  <a:lnTo>
                    <a:pt x="0" y="0"/>
                  </a:lnTo>
                  <a:lnTo>
                    <a:pt x="10858" y="0"/>
                  </a:lnTo>
                  <a:lnTo>
                    <a:pt x="10858" y="2085"/>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76" name="フリーフォーム: 図形 7"/>
            <p:cNvSpPr/>
            <p:nvPr/>
          </p:nvSpPr>
          <p:spPr>
            <a:xfrm>
              <a:off x="4835160" y="3962520"/>
              <a:ext cx="161280" cy="134280"/>
            </a:xfrm>
            <a:custGeom>
              <a:avLst/>
              <a:gdLst/>
              <a:ahLst/>
              <a:cxnLst>
                <a:cxn ang="3cd4">
                  <a:pos x="hc" y="t"/>
                </a:cxn>
                <a:cxn ang="cd2">
                  <a:pos x="l" y="vc"/>
                </a:cxn>
                <a:cxn ang="cd4">
                  <a:pos x="hc" y="b"/>
                </a:cxn>
                <a:cxn ang="0">
                  <a:pos x="r" y="vc"/>
                </a:cxn>
              </a:cxnLst>
              <a:rect l="l" t="t" r="r" b="b"/>
              <a:pathLst>
                <a:path w="449" h="374">
                  <a:moveTo>
                    <a:pt x="408" y="50"/>
                  </a:moveTo>
                  <a:cubicBezTo>
                    <a:pt x="418" y="50"/>
                    <a:pt x="449" y="50"/>
                    <a:pt x="449" y="19"/>
                  </a:cubicBezTo>
                  <a:cubicBezTo>
                    <a:pt x="449" y="0"/>
                    <a:pt x="432" y="0"/>
                    <a:pt x="415" y="0"/>
                  </a:cubicBezTo>
                  <a:lnTo>
                    <a:pt x="223" y="0"/>
                  </a:lnTo>
                  <a:cubicBezTo>
                    <a:pt x="94" y="0"/>
                    <a:pt x="0" y="139"/>
                    <a:pt x="0" y="240"/>
                  </a:cubicBezTo>
                  <a:cubicBezTo>
                    <a:pt x="0" y="317"/>
                    <a:pt x="50" y="374"/>
                    <a:pt x="127" y="374"/>
                  </a:cubicBezTo>
                  <a:cubicBezTo>
                    <a:pt x="228" y="374"/>
                    <a:pt x="341" y="274"/>
                    <a:pt x="341" y="142"/>
                  </a:cubicBezTo>
                  <a:cubicBezTo>
                    <a:pt x="341" y="127"/>
                    <a:pt x="341" y="86"/>
                    <a:pt x="314" y="50"/>
                  </a:cubicBezTo>
                  <a:close/>
                  <a:moveTo>
                    <a:pt x="127" y="358"/>
                  </a:moveTo>
                  <a:cubicBezTo>
                    <a:pt x="86" y="358"/>
                    <a:pt x="53" y="326"/>
                    <a:pt x="53" y="264"/>
                  </a:cubicBezTo>
                  <a:cubicBezTo>
                    <a:pt x="53" y="240"/>
                    <a:pt x="62" y="170"/>
                    <a:pt x="94" y="120"/>
                  </a:cubicBezTo>
                  <a:cubicBezTo>
                    <a:pt x="127" y="60"/>
                    <a:pt x="180" y="50"/>
                    <a:pt x="209" y="50"/>
                  </a:cubicBezTo>
                  <a:cubicBezTo>
                    <a:pt x="278" y="50"/>
                    <a:pt x="286" y="106"/>
                    <a:pt x="286" y="132"/>
                  </a:cubicBezTo>
                  <a:cubicBezTo>
                    <a:pt x="286" y="170"/>
                    <a:pt x="269" y="240"/>
                    <a:pt x="240" y="283"/>
                  </a:cubicBezTo>
                  <a:cubicBezTo>
                    <a:pt x="206" y="334"/>
                    <a:pt x="161" y="358"/>
                    <a:pt x="127" y="35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77" name="フリーフォーム: 図形 8"/>
            <p:cNvSpPr/>
            <p:nvPr/>
          </p:nvSpPr>
          <p:spPr>
            <a:xfrm>
              <a:off x="5109840" y="3982680"/>
              <a:ext cx="202680" cy="71280"/>
            </a:xfrm>
            <a:custGeom>
              <a:avLst/>
              <a:gdLst/>
              <a:ahLst/>
              <a:cxnLst>
                <a:cxn ang="3cd4">
                  <a:pos x="hc" y="t"/>
                </a:cxn>
                <a:cxn ang="cd2">
                  <a:pos x="l" y="vc"/>
                </a:cxn>
                <a:cxn ang="cd4">
                  <a:pos x="hc" y="b"/>
                </a:cxn>
                <a:cxn ang="0">
                  <a:pos x="r" y="vc"/>
                </a:cxn>
              </a:cxnLst>
              <a:rect l="l" t="t" r="r" b="b"/>
              <a:pathLst>
                <a:path w="564" h="199">
                  <a:moveTo>
                    <a:pt x="535" y="34"/>
                  </a:moveTo>
                  <a:cubicBezTo>
                    <a:pt x="547" y="34"/>
                    <a:pt x="564" y="34"/>
                    <a:pt x="564" y="17"/>
                  </a:cubicBezTo>
                  <a:cubicBezTo>
                    <a:pt x="564" y="0"/>
                    <a:pt x="547" y="0"/>
                    <a:pt x="535" y="0"/>
                  </a:cubicBezTo>
                  <a:lnTo>
                    <a:pt x="29" y="0"/>
                  </a:lnTo>
                  <a:cubicBezTo>
                    <a:pt x="17" y="0"/>
                    <a:pt x="0" y="0"/>
                    <a:pt x="0" y="17"/>
                  </a:cubicBezTo>
                  <a:cubicBezTo>
                    <a:pt x="0" y="34"/>
                    <a:pt x="17" y="34"/>
                    <a:pt x="29" y="34"/>
                  </a:cubicBezTo>
                  <a:close/>
                  <a:moveTo>
                    <a:pt x="535" y="199"/>
                  </a:moveTo>
                  <a:cubicBezTo>
                    <a:pt x="547" y="199"/>
                    <a:pt x="564" y="199"/>
                    <a:pt x="564" y="182"/>
                  </a:cubicBezTo>
                  <a:cubicBezTo>
                    <a:pt x="564" y="166"/>
                    <a:pt x="547" y="166"/>
                    <a:pt x="535" y="166"/>
                  </a:cubicBezTo>
                  <a:lnTo>
                    <a:pt x="29" y="166"/>
                  </a:lnTo>
                  <a:cubicBezTo>
                    <a:pt x="17" y="166"/>
                    <a:pt x="0" y="166"/>
                    <a:pt x="0" y="182"/>
                  </a:cubicBezTo>
                  <a:cubicBezTo>
                    <a:pt x="0" y="199"/>
                    <a:pt x="17" y="199"/>
                    <a:pt x="29" y="19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78" name="フリーフォーム: 図形 9"/>
            <p:cNvSpPr/>
            <p:nvPr/>
          </p:nvSpPr>
          <p:spPr>
            <a:xfrm>
              <a:off x="5454000" y="3754440"/>
              <a:ext cx="139680" cy="196560"/>
            </a:xfrm>
            <a:custGeom>
              <a:avLst/>
              <a:gdLst/>
              <a:ahLst/>
              <a:cxnLst>
                <a:cxn ang="3cd4">
                  <a:pos x="hc" y="t"/>
                </a:cxn>
                <a:cxn ang="cd2">
                  <a:pos x="l" y="vc"/>
                </a:cxn>
                <a:cxn ang="cd4">
                  <a:pos x="hc" y="b"/>
                </a:cxn>
                <a:cxn ang="0">
                  <a:pos x="r" y="vc"/>
                </a:cxn>
              </a:cxnLst>
              <a:rect l="l" t="t" r="r" b="b"/>
              <a:pathLst>
                <a:path w="389" h="547">
                  <a:moveTo>
                    <a:pt x="386" y="55"/>
                  </a:moveTo>
                  <a:cubicBezTo>
                    <a:pt x="389" y="50"/>
                    <a:pt x="389" y="46"/>
                    <a:pt x="389" y="41"/>
                  </a:cubicBezTo>
                  <a:cubicBezTo>
                    <a:pt x="389" y="26"/>
                    <a:pt x="379" y="17"/>
                    <a:pt x="365" y="17"/>
                  </a:cubicBezTo>
                  <a:cubicBezTo>
                    <a:pt x="358" y="17"/>
                    <a:pt x="334" y="24"/>
                    <a:pt x="331" y="53"/>
                  </a:cubicBezTo>
                  <a:cubicBezTo>
                    <a:pt x="314" y="22"/>
                    <a:pt x="286" y="0"/>
                    <a:pt x="252" y="0"/>
                  </a:cubicBezTo>
                  <a:cubicBezTo>
                    <a:pt x="154" y="0"/>
                    <a:pt x="50" y="118"/>
                    <a:pt x="50" y="240"/>
                  </a:cubicBezTo>
                  <a:cubicBezTo>
                    <a:pt x="50" y="324"/>
                    <a:pt x="101" y="374"/>
                    <a:pt x="163" y="374"/>
                  </a:cubicBezTo>
                  <a:cubicBezTo>
                    <a:pt x="211" y="374"/>
                    <a:pt x="252" y="334"/>
                    <a:pt x="262" y="326"/>
                  </a:cubicBezTo>
                  <a:cubicBezTo>
                    <a:pt x="242" y="401"/>
                    <a:pt x="233" y="437"/>
                    <a:pt x="233" y="439"/>
                  </a:cubicBezTo>
                  <a:cubicBezTo>
                    <a:pt x="230" y="446"/>
                    <a:pt x="202" y="530"/>
                    <a:pt x="110" y="530"/>
                  </a:cubicBezTo>
                  <a:cubicBezTo>
                    <a:pt x="96" y="530"/>
                    <a:pt x="67" y="528"/>
                    <a:pt x="43" y="521"/>
                  </a:cubicBezTo>
                  <a:cubicBezTo>
                    <a:pt x="70" y="514"/>
                    <a:pt x="79" y="492"/>
                    <a:pt x="79" y="478"/>
                  </a:cubicBezTo>
                  <a:cubicBezTo>
                    <a:pt x="79" y="463"/>
                    <a:pt x="70" y="446"/>
                    <a:pt x="46" y="446"/>
                  </a:cubicBezTo>
                  <a:cubicBezTo>
                    <a:pt x="26" y="446"/>
                    <a:pt x="0" y="463"/>
                    <a:pt x="0" y="497"/>
                  </a:cubicBezTo>
                  <a:cubicBezTo>
                    <a:pt x="0" y="530"/>
                    <a:pt x="31" y="547"/>
                    <a:pt x="113" y="547"/>
                  </a:cubicBezTo>
                  <a:cubicBezTo>
                    <a:pt x="218" y="547"/>
                    <a:pt x="281" y="482"/>
                    <a:pt x="293" y="432"/>
                  </a:cubicBezTo>
                  <a:close/>
                  <a:moveTo>
                    <a:pt x="276" y="266"/>
                  </a:moveTo>
                  <a:cubicBezTo>
                    <a:pt x="271" y="288"/>
                    <a:pt x="252" y="310"/>
                    <a:pt x="233" y="326"/>
                  </a:cubicBezTo>
                  <a:cubicBezTo>
                    <a:pt x="216" y="341"/>
                    <a:pt x="190" y="355"/>
                    <a:pt x="166" y="355"/>
                  </a:cubicBezTo>
                  <a:cubicBezTo>
                    <a:pt x="122" y="355"/>
                    <a:pt x="110" y="312"/>
                    <a:pt x="110" y="278"/>
                  </a:cubicBezTo>
                  <a:cubicBezTo>
                    <a:pt x="110" y="238"/>
                    <a:pt x="134" y="137"/>
                    <a:pt x="156" y="94"/>
                  </a:cubicBezTo>
                  <a:cubicBezTo>
                    <a:pt x="180" y="53"/>
                    <a:pt x="216" y="19"/>
                    <a:pt x="252" y="19"/>
                  </a:cubicBezTo>
                  <a:cubicBezTo>
                    <a:pt x="307" y="19"/>
                    <a:pt x="319" y="86"/>
                    <a:pt x="319" y="91"/>
                  </a:cubicBezTo>
                  <a:cubicBezTo>
                    <a:pt x="319" y="96"/>
                    <a:pt x="319" y="101"/>
                    <a:pt x="317" y="10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79" name="フリーフォーム: 図形 10"/>
            <p:cNvSpPr/>
            <p:nvPr/>
          </p:nvSpPr>
          <p:spPr>
            <a:xfrm>
              <a:off x="5613840" y="3635279"/>
              <a:ext cx="105120" cy="144000"/>
            </a:xfrm>
            <a:custGeom>
              <a:avLst/>
              <a:gdLst/>
              <a:ahLst/>
              <a:cxnLst>
                <a:cxn ang="3cd4">
                  <a:pos x="hc" y="t"/>
                </a:cxn>
                <a:cxn ang="cd2">
                  <a:pos x="l" y="vc"/>
                </a:cxn>
                <a:cxn ang="cd4">
                  <a:pos x="hc" y="b"/>
                </a:cxn>
                <a:cxn ang="0">
                  <a:pos x="r" y="vc"/>
                </a:cxn>
              </a:cxnLst>
              <a:rect l="l" t="t" r="r" b="b"/>
              <a:pathLst>
                <a:path w="293" h="401">
                  <a:moveTo>
                    <a:pt x="293" y="302"/>
                  </a:moveTo>
                  <a:lnTo>
                    <a:pt x="293" y="281"/>
                  </a:lnTo>
                  <a:lnTo>
                    <a:pt x="226" y="281"/>
                  </a:lnTo>
                  <a:lnTo>
                    <a:pt x="226" y="17"/>
                  </a:lnTo>
                  <a:cubicBezTo>
                    <a:pt x="226" y="5"/>
                    <a:pt x="226" y="0"/>
                    <a:pt x="214" y="0"/>
                  </a:cubicBezTo>
                  <a:cubicBezTo>
                    <a:pt x="206" y="0"/>
                    <a:pt x="204" y="0"/>
                    <a:pt x="197" y="7"/>
                  </a:cubicBezTo>
                  <a:lnTo>
                    <a:pt x="0" y="281"/>
                  </a:lnTo>
                  <a:lnTo>
                    <a:pt x="0" y="302"/>
                  </a:lnTo>
                  <a:lnTo>
                    <a:pt x="175" y="302"/>
                  </a:lnTo>
                  <a:lnTo>
                    <a:pt x="175" y="353"/>
                  </a:lnTo>
                  <a:cubicBezTo>
                    <a:pt x="175" y="372"/>
                    <a:pt x="175" y="379"/>
                    <a:pt x="127" y="379"/>
                  </a:cubicBezTo>
                  <a:lnTo>
                    <a:pt x="110" y="379"/>
                  </a:lnTo>
                  <a:lnTo>
                    <a:pt x="110" y="401"/>
                  </a:lnTo>
                  <a:cubicBezTo>
                    <a:pt x="142" y="398"/>
                    <a:pt x="178" y="398"/>
                    <a:pt x="199" y="398"/>
                  </a:cubicBezTo>
                  <a:cubicBezTo>
                    <a:pt x="223" y="398"/>
                    <a:pt x="259" y="398"/>
                    <a:pt x="290" y="401"/>
                  </a:cubicBezTo>
                  <a:lnTo>
                    <a:pt x="290" y="379"/>
                  </a:lnTo>
                  <a:lnTo>
                    <a:pt x="274" y="379"/>
                  </a:lnTo>
                  <a:cubicBezTo>
                    <a:pt x="226" y="379"/>
                    <a:pt x="226" y="372"/>
                    <a:pt x="226" y="353"/>
                  </a:cubicBezTo>
                  <a:lnTo>
                    <a:pt x="226" y="302"/>
                  </a:lnTo>
                  <a:close/>
                  <a:moveTo>
                    <a:pt x="180" y="65"/>
                  </a:moveTo>
                  <a:lnTo>
                    <a:pt x="180" y="281"/>
                  </a:lnTo>
                  <a:lnTo>
                    <a:pt x="22" y="281"/>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0" name="フリーフォーム: 図形 11"/>
            <p:cNvSpPr/>
            <p:nvPr/>
          </p:nvSpPr>
          <p:spPr>
            <a:xfrm>
              <a:off x="5612040" y="3827159"/>
              <a:ext cx="152640" cy="145800"/>
            </a:xfrm>
            <a:custGeom>
              <a:avLst/>
              <a:gdLst/>
              <a:ahLst/>
              <a:cxnLst>
                <a:cxn ang="3cd4">
                  <a:pos x="hc" y="t"/>
                </a:cxn>
                <a:cxn ang="cd2">
                  <a:pos x="l" y="vc"/>
                </a:cxn>
                <a:cxn ang="cd4">
                  <a:pos x="hc" y="b"/>
                </a:cxn>
                <a:cxn ang="0">
                  <a:pos x="r" y="vc"/>
                </a:cxn>
              </a:cxnLst>
              <a:rect l="l" t="t" r="r" b="b"/>
              <a:pathLst>
                <a:path w="425" h="406">
                  <a:moveTo>
                    <a:pt x="418" y="24"/>
                  </a:moveTo>
                  <a:cubicBezTo>
                    <a:pt x="422" y="19"/>
                    <a:pt x="425" y="14"/>
                    <a:pt x="425" y="7"/>
                  </a:cubicBezTo>
                  <a:cubicBezTo>
                    <a:pt x="425" y="0"/>
                    <a:pt x="420" y="0"/>
                    <a:pt x="410" y="0"/>
                  </a:cubicBezTo>
                  <a:lnTo>
                    <a:pt x="132" y="0"/>
                  </a:lnTo>
                  <a:cubicBezTo>
                    <a:pt x="118" y="0"/>
                    <a:pt x="115" y="0"/>
                    <a:pt x="113" y="12"/>
                  </a:cubicBezTo>
                  <a:lnTo>
                    <a:pt x="79" y="118"/>
                  </a:lnTo>
                  <a:cubicBezTo>
                    <a:pt x="77" y="125"/>
                    <a:pt x="77" y="127"/>
                    <a:pt x="77" y="127"/>
                  </a:cubicBezTo>
                  <a:cubicBezTo>
                    <a:pt x="77" y="132"/>
                    <a:pt x="79" y="137"/>
                    <a:pt x="86" y="137"/>
                  </a:cubicBezTo>
                  <a:cubicBezTo>
                    <a:pt x="96" y="137"/>
                    <a:pt x="96" y="132"/>
                    <a:pt x="98" y="127"/>
                  </a:cubicBezTo>
                  <a:cubicBezTo>
                    <a:pt x="127" y="43"/>
                    <a:pt x="173" y="22"/>
                    <a:pt x="250" y="22"/>
                  </a:cubicBezTo>
                  <a:lnTo>
                    <a:pt x="355" y="22"/>
                  </a:lnTo>
                  <a:lnTo>
                    <a:pt x="10" y="379"/>
                  </a:lnTo>
                  <a:cubicBezTo>
                    <a:pt x="5" y="384"/>
                    <a:pt x="0" y="389"/>
                    <a:pt x="0" y="398"/>
                  </a:cubicBezTo>
                  <a:cubicBezTo>
                    <a:pt x="0" y="406"/>
                    <a:pt x="5" y="406"/>
                    <a:pt x="17" y="406"/>
                  </a:cubicBezTo>
                  <a:lnTo>
                    <a:pt x="302" y="406"/>
                  </a:lnTo>
                  <a:cubicBezTo>
                    <a:pt x="319" y="406"/>
                    <a:pt x="319" y="406"/>
                    <a:pt x="324" y="394"/>
                  </a:cubicBezTo>
                  <a:lnTo>
                    <a:pt x="365" y="262"/>
                  </a:lnTo>
                  <a:cubicBezTo>
                    <a:pt x="367" y="254"/>
                    <a:pt x="367" y="252"/>
                    <a:pt x="367" y="252"/>
                  </a:cubicBezTo>
                  <a:cubicBezTo>
                    <a:pt x="367" y="252"/>
                    <a:pt x="367" y="242"/>
                    <a:pt x="358" y="242"/>
                  </a:cubicBezTo>
                  <a:cubicBezTo>
                    <a:pt x="350" y="242"/>
                    <a:pt x="350" y="245"/>
                    <a:pt x="346" y="259"/>
                  </a:cubicBezTo>
                  <a:cubicBezTo>
                    <a:pt x="319" y="341"/>
                    <a:pt x="288" y="382"/>
                    <a:pt x="185" y="382"/>
                  </a:cubicBezTo>
                  <a:lnTo>
                    <a:pt x="72" y="38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1" name="フリーフォーム: 図形 12"/>
            <p:cNvSpPr/>
            <p:nvPr/>
          </p:nvSpPr>
          <p:spPr>
            <a:xfrm>
              <a:off x="5449679" y="4011839"/>
              <a:ext cx="340920" cy="12600"/>
            </a:xfrm>
            <a:custGeom>
              <a:avLst/>
              <a:gdLst/>
              <a:ahLst/>
              <a:cxnLst>
                <a:cxn ang="3cd4">
                  <a:pos x="hc" y="t"/>
                </a:cxn>
                <a:cxn ang="cd2">
                  <a:pos x="l" y="vc"/>
                </a:cxn>
                <a:cxn ang="cd4">
                  <a:pos x="hc" y="b"/>
                </a:cxn>
                <a:cxn ang="0">
                  <a:pos x="r" y="vc"/>
                </a:cxn>
              </a:cxnLst>
              <a:rect l="l" t="t" r="r" b="b"/>
              <a:pathLst>
                <a:path w="948" h="36">
                  <a:moveTo>
                    <a:pt x="473" y="36"/>
                  </a:moveTo>
                  <a:lnTo>
                    <a:pt x="0" y="36"/>
                  </a:lnTo>
                  <a:lnTo>
                    <a:pt x="0" y="0"/>
                  </a:lnTo>
                  <a:lnTo>
                    <a:pt x="948" y="0"/>
                  </a:lnTo>
                  <a:lnTo>
                    <a:pt x="948" y="36"/>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2" name="フリーフォーム: 図形 13"/>
            <p:cNvSpPr/>
            <p:nvPr/>
          </p:nvSpPr>
          <p:spPr>
            <a:xfrm>
              <a:off x="5465160" y="4100040"/>
              <a:ext cx="126720" cy="209520"/>
            </a:xfrm>
            <a:custGeom>
              <a:avLst/>
              <a:gdLst/>
              <a:ahLst/>
              <a:cxnLst>
                <a:cxn ang="3cd4">
                  <a:pos x="hc" y="t"/>
                </a:cxn>
                <a:cxn ang="cd2">
                  <a:pos x="l" y="vc"/>
                </a:cxn>
                <a:cxn ang="cd4">
                  <a:pos x="hc" y="b"/>
                </a:cxn>
                <a:cxn ang="0">
                  <a:pos x="r" y="vc"/>
                </a:cxn>
              </a:cxnLst>
              <a:rect l="l" t="t" r="r" b="b"/>
              <a:pathLst>
                <a:path w="353" h="583">
                  <a:moveTo>
                    <a:pt x="211" y="266"/>
                  </a:moveTo>
                  <a:cubicBezTo>
                    <a:pt x="281" y="242"/>
                    <a:pt x="329" y="185"/>
                    <a:pt x="329" y="118"/>
                  </a:cubicBezTo>
                  <a:cubicBezTo>
                    <a:pt x="329" y="48"/>
                    <a:pt x="254" y="0"/>
                    <a:pt x="173" y="0"/>
                  </a:cubicBezTo>
                  <a:cubicBezTo>
                    <a:pt x="86" y="0"/>
                    <a:pt x="24" y="50"/>
                    <a:pt x="24" y="115"/>
                  </a:cubicBezTo>
                  <a:cubicBezTo>
                    <a:pt x="24" y="144"/>
                    <a:pt x="41" y="158"/>
                    <a:pt x="67" y="158"/>
                  </a:cubicBezTo>
                  <a:cubicBezTo>
                    <a:pt x="94" y="158"/>
                    <a:pt x="110" y="142"/>
                    <a:pt x="110" y="115"/>
                  </a:cubicBezTo>
                  <a:cubicBezTo>
                    <a:pt x="110" y="74"/>
                    <a:pt x="70" y="74"/>
                    <a:pt x="58" y="74"/>
                  </a:cubicBezTo>
                  <a:cubicBezTo>
                    <a:pt x="84" y="31"/>
                    <a:pt x="139" y="22"/>
                    <a:pt x="170" y="22"/>
                  </a:cubicBezTo>
                  <a:cubicBezTo>
                    <a:pt x="204" y="22"/>
                    <a:pt x="252" y="41"/>
                    <a:pt x="252" y="115"/>
                  </a:cubicBezTo>
                  <a:cubicBezTo>
                    <a:pt x="252" y="127"/>
                    <a:pt x="250" y="175"/>
                    <a:pt x="228" y="214"/>
                  </a:cubicBezTo>
                  <a:cubicBezTo>
                    <a:pt x="202" y="254"/>
                    <a:pt x="173" y="257"/>
                    <a:pt x="151" y="257"/>
                  </a:cubicBezTo>
                  <a:cubicBezTo>
                    <a:pt x="146" y="257"/>
                    <a:pt x="125" y="259"/>
                    <a:pt x="120" y="259"/>
                  </a:cubicBezTo>
                  <a:cubicBezTo>
                    <a:pt x="113" y="259"/>
                    <a:pt x="106" y="262"/>
                    <a:pt x="106" y="269"/>
                  </a:cubicBezTo>
                  <a:cubicBezTo>
                    <a:pt x="106" y="278"/>
                    <a:pt x="113" y="278"/>
                    <a:pt x="127" y="278"/>
                  </a:cubicBezTo>
                  <a:lnTo>
                    <a:pt x="163" y="278"/>
                  </a:lnTo>
                  <a:cubicBezTo>
                    <a:pt x="233" y="278"/>
                    <a:pt x="264" y="336"/>
                    <a:pt x="264" y="420"/>
                  </a:cubicBezTo>
                  <a:cubicBezTo>
                    <a:pt x="264" y="535"/>
                    <a:pt x="206" y="559"/>
                    <a:pt x="168" y="559"/>
                  </a:cubicBezTo>
                  <a:cubicBezTo>
                    <a:pt x="132" y="559"/>
                    <a:pt x="70" y="545"/>
                    <a:pt x="38" y="494"/>
                  </a:cubicBezTo>
                  <a:cubicBezTo>
                    <a:pt x="70" y="499"/>
                    <a:pt x="96" y="480"/>
                    <a:pt x="96" y="449"/>
                  </a:cubicBezTo>
                  <a:cubicBezTo>
                    <a:pt x="96" y="418"/>
                    <a:pt x="72" y="401"/>
                    <a:pt x="48" y="401"/>
                  </a:cubicBezTo>
                  <a:cubicBezTo>
                    <a:pt x="26" y="401"/>
                    <a:pt x="0" y="413"/>
                    <a:pt x="0" y="449"/>
                  </a:cubicBezTo>
                  <a:cubicBezTo>
                    <a:pt x="0" y="528"/>
                    <a:pt x="79" y="583"/>
                    <a:pt x="170" y="583"/>
                  </a:cubicBezTo>
                  <a:cubicBezTo>
                    <a:pt x="276" y="583"/>
                    <a:pt x="353" y="506"/>
                    <a:pt x="353" y="420"/>
                  </a:cubicBezTo>
                  <a:cubicBezTo>
                    <a:pt x="353" y="350"/>
                    <a:pt x="300" y="283"/>
                    <a:pt x="211" y="26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3" name="フリーフォーム: 図形 14"/>
            <p:cNvSpPr/>
            <p:nvPr/>
          </p:nvSpPr>
          <p:spPr>
            <a:xfrm>
              <a:off x="5612040" y="4170960"/>
              <a:ext cx="164520" cy="134280"/>
            </a:xfrm>
            <a:custGeom>
              <a:avLst/>
              <a:gdLst/>
              <a:ahLst/>
              <a:cxnLst>
                <a:cxn ang="3cd4">
                  <a:pos x="hc" y="t"/>
                </a:cxn>
                <a:cxn ang="cd2">
                  <a:pos x="l" y="vc"/>
                </a:cxn>
                <a:cxn ang="cd4">
                  <a:pos x="hc" y="b"/>
                </a:cxn>
                <a:cxn ang="0">
                  <a:pos x="r" y="vc"/>
                </a:cxn>
              </a:cxnLst>
              <a:rect l="l" t="t" r="r" b="b"/>
              <a:pathLst>
                <a:path w="458" h="374">
                  <a:moveTo>
                    <a:pt x="202" y="50"/>
                  </a:moveTo>
                  <a:lnTo>
                    <a:pt x="298" y="50"/>
                  </a:lnTo>
                  <a:cubicBezTo>
                    <a:pt x="269" y="175"/>
                    <a:pt x="262" y="211"/>
                    <a:pt x="262" y="269"/>
                  </a:cubicBezTo>
                  <a:cubicBezTo>
                    <a:pt x="262" y="281"/>
                    <a:pt x="262" y="305"/>
                    <a:pt x="269" y="334"/>
                  </a:cubicBezTo>
                  <a:cubicBezTo>
                    <a:pt x="278" y="370"/>
                    <a:pt x="286" y="374"/>
                    <a:pt x="300" y="374"/>
                  </a:cubicBezTo>
                  <a:cubicBezTo>
                    <a:pt x="317" y="374"/>
                    <a:pt x="334" y="360"/>
                    <a:pt x="334" y="343"/>
                  </a:cubicBezTo>
                  <a:cubicBezTo>
                    <a:pt x="334" y="338"/>
                    <a:pt x="334" y="336"/>
                    <a:pt x="329" y="324"/>
                  </a:cubicBezTo>
                  <a:cubicBezTo>
                    <a:pt x="305" y="264"/>
                    <a:pt x="305" y="209"/>
                    <a:pt x="305" y="185"/>
                  </a:cubicBezTo>
                  <a:cubicBezTo>
                    <a:pt x="305" y="139"/>
                    <a:pt x="310" y="94"/>
                    <a:pt x="319" y="50"/>
                  </a:cubicBezTo>
                  <a:lnTo>
                    <a:pt x="415" y="50"/>
                  </a:lnTo>
                  <a:cubicBezTo>
                    <a:pt x="427" y="50"/>
                    <a:pt x="458" y="50"/>
                    <a:pt x="458" y="19"/>
                  </a:cubicBezTo>
                  <a:cubicBezTo>
                    <a:pt x="458" y="0"/>
                    <a:pt x="439" y="0"/>
                    <a:pt x="425" y="0"/>
                  </a:cubicBezTo>
                  <a:lnTo>
                    <a:pt x="139" y="0"/>
                  </a:lnTo>
                  <a:cubicBezTo>
                    <a:pt x="122" y="0"/>
                    <a:pt x="89" y="0"/>
                    <a:pt x="53" y="41"/>
                  </a:cubicBezTo>
                  <a:cubicBezTo>
                    <a:pt x="22" y="72"/>
                    <a:pt x="0" y="113"/>
                    <a:pt x="0" y="115"/>
                  </a:cubicBezTo>
                  <a:cubicBezTo>
                    <a:pt x="0" y="118"/>
                    <a:pt x="0" y="125"/>
                    <a:pt x="10" y="125"/>
                  </a:cubicBezTo>
                  <a:cubicBezTo>
                    <a:pt x="17" y="125"/>
                    <a:pt x="19" y="122"/>
                    <a:pt x="24" y="115"/>
                  </a:cubicBezTo>
                  <a:cubicBezTo>
                    <a:pt x="65" y="50"/>
                    <a:pt x="115" y="50"/>
                    <a:pt x="132" y="50"/>
                  </a:cubicBezTo>
                  <a:lnTo>
                    <a:pt x="180" y="50"/>
                  </a:lnTo>
                  <a:cubicBezTo>
                    <a:pt x="154" y="151"/>
                    <a:pt x="108" y="254"/>
                    <a:pt x="72" y="331"/>
                  </a:cubicBezTo>
                  <a:cubicBezTo>
                    <a:pt x="65" y="346"/>
                    <a:pt x="65" y="346"/>
                    <a:pt x="65" y="353"/>
                  </a:cubicBezTo>
                  <a:cubicBezTo>
                    <a:pt x="65" y="370"/>
                    <a:pt x="79" y="374"/>
                    <a:pt x="89" y="374"/>
                  </a:cubicBezTo>
                  <a:cubicBezTo>
                    <a:pt x="115" y="374"/>
                    <a:pt x="122" y="350"/>
                    <a:pt x="132" y="319"/>
                  </a:cubicBezTo>
                  <a:cubicBezTo>
                    <a:pt x="144" y="281"/>
                    <a:pt x="144" y="278"/>
                    <a:pt x="154" y="2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4" name="フリーフォーム: 図形 15"/>
            <p:cNvSpPr/>
            <p:nvPr/>
          </p:nvSpPr>
          <p:spPr>
            <a:xfrm>
              <a:off x="7242480" y="3754440"/>
              <a:ext cx="111960" cy="137880"/>
            </a:xfrm>
            <a:custGeom>
              <a:avLst/>
              <a:gdLst/>
              <a:ahLst/>
              <a:cxnLst>
                <a:cxn ang="3cd4">
                  <a:pos x="hc" y="t"/>
                </a:cxn>
                <a:cxn ang="cd2">
                  <a:pos x="l" y="vc"/>
                </a:cxn>
                <a:cxn ang="cd4">
                  <a:pos x="hc" y="b"/>
                </a:cxn>
                <a:cxn ang="0">
                  <a:pos x="r" y="vc"/>
                </a:cxn>
              </a:cxnLst>
              <a:rect l="l" t="t" r="r" b="b"/>
              <a:pathLst>
                <a:path w="312" h="384">
                  <a:moveTo>
                    <a:pt x="288" y="58"/>
                  </a:moveTo>
                  <a:cubicBezTo>
                    <a:pt x="264" y="58"/>
                    <a:pt x="247" y="77"/>
                    <a:pt x="247" y="96"/>
                  </a:cubicBezTo>
                  <a:cubicBezTo>
                    <a:pt x="247" y="108"/>
                    <a:pt x="254" y="120"/>
                    <a:pt x="274" y="120"/>
                  </a:cubicBezTo>
                  <a:cubicBezTo>
                    <a:pt x="293" y="120"/>
                    <a:pt x="312" y="106"/>
                    <a:pt x="312" y="72"/>
                  </a:cubicBezTo>
                  <a:cubicBezTo>
                    <a:pt x="312" y="36"/>
                    <a:pt x="276" y="0"/>
                    <a:pt x="211" y="0"/>
                  </a:cubicBezTo>
                  <a:cubicBezTo>
                    <a:pt x="98" y="0"/>
                    <a:pt x="67" y="86"/>
                    <a:pt x="67" y="125"/>
                  </a:cubicBezTo>
                  <a:cubicBezTo>
                    <a:pt x="67" y="190"/>
                    <a:pt x="132" y="204"/>
                    <a:pt x="156" y="209"/>
                  </a:cubicBezTo>
                  <a:cubicBezTo>
                    <a:pt x="199" y="216"/>
                    <a:pt x="245" y="226"/>
                    <a:pt x="245" y="274"/>
                  </a:cubicBezTo>
                  <a:cubicBezTo>
                    <a:pt x="245" y="295"/>
                    <a:pt x="226" y="365"/>
                    <a:pt x="122" y="365"/>
                  </a:cubicBezTo>
                  <a:cubicBezTo>
                    <a:pt x="110" y="365"/>
                    <a:pt x="46" y="365"/>
                    <a:pt x="26" y="322"/>
                  </a:cubicBezTo>
                  <a:cubicBezTo>
                    <a:pt x="58" y="324"/>
                    <a:pt x="79" y="300"/>
                    <a:pt x="79" y="276"/>
                  </a:cubicBezTo>
                  <a:cubicBezTo>
                    <a:pt x="79" y="257"/>
                    <a:pt x="65" y="247"/>
                    <a:pt x="48" y="247"/>
                  </a:cubicBezTo>
                  <a:cubicBezTo>
                    <a:pt x="26" y="247"/>
                    <a:pt x="0" y="264"/>
                    <a:pt x="0" y="302"/>
                  </a:cubicBezTo>
                  <a:cubicBezTo>
                    <a:pt x="0" y="350"/>
                    <a:pt x="48" y="384"/>
                    <a:pt x="122" y="384"/>
                  </a:cubicBezTo>
                  <a:cubicBezTo>
                    <a:pt x="259" y="384"/>
                    <a:pt x="293" y="281"/>
                    <a:pt x="293" y="245"/>
                  </a:cubicBezTo>
                  <a:cubicBezTo>
                    <a:pt x="293" y="214"/>
                    <a:pt x="276" y="192"/>
                    <a:pt x="266" y="182"/>
                  </a:cubicBezTo>
                  <a:cubicBezTo>
                    <a:pt x="242" y="158"/>
                    <a:pt x="218" y="154"/>
                    <a:pt x="180" y="146"/>
                  </a:cubicBezTo>
                  <a:cubicBezTo>
                    <a:pt x="151" y="139"/>
                    <a:pt x="118" y="134"/>
                    <a:pt x="118" y="96"/>
                  </a:cubicBezTo>
                  <a:cubicBezTo>
                    <a:pt x="118" y="70"/>
                    <a:pt x="137" y="19"/>
                    <a:pt x="211" y="19"/>
                  </a:cubicBezTo>
                  <a:cubicBezTo>
                    <a:pt x="233" y="19"/>
                    <a:pt x="276" y="24"/>
                    <a:pt x="288" y="5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5" name="フリーフォーム: 図形 16"/>
            <p:cNvSpPr/>
            <p:nvPr/>
          </p:nvSpPr>
          <p:spPr>
            <a:xfrm>
              <a:off x="5863320" y="4011839"/>
              <a:ext cx="2869920" cy="12600"/>
            </a:xfrm>
            <a:custGeom>
              <a:avLst/>
              <a:gdLst/>
              <a:ahLst/>
              <a:cxnLst>
                <a:cxn ang="3cd4">
                  <a:pos x="hc" y="t"/>
                </a:cxn>
                <a:cxn ang="cd2">
                  <a:pos x="l" y="vc"/>
                </a:cxn>
                <a:cxn ang="cd4">
                  <a:pos x="hc" y="b"/>
                </a:cxn>
                <a:cxn ang="0">
                  <a:pos x="r" y="vc"/>
                </a:cxn>
              </a:cxnLst>
              <a:rect l="l" t="t" r="r" b="b"/>
              <a:pathLst>
                <a:path w="7973" h="36">
                  <a:moveTo>
                    <a:pt x="3986" y="36"/>
                  </a:moveTo>
                  <a:lnTo>
                    <a:pt x="0" y="36"/>
                  </a:lnTo>
                  <a:lnTo>
                    <a:pt x="0" y="0"/>
                  </a:lnTo>
                  <a:lnTo>
                    <a:pt x="7973" y="0"/>
                  </a:lnTo>
                  <a:lnTo>
                    <a:pt x="7973" y="36"/>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6" name="フリーフォーム: 図形 17"/>
            <p:cNvSpPr/>
            <p:nvPr/>
          </p:nvSpPr>
          <p:spPr>
            <a:xfrm>
              <a:off x="5892840" y="4074120"/>
              <a:ext cx="71280" cy="303840"/>
            </a:xfrm>
            <a:custGeom>
              <a:avLst/>
              <a:gdLst/>
              <a:ahLst/>
              <a:cxnLst>
                <a:cxn ang="3cd4">
                  <a:pos x="hc" y="t"/>
                </a:cxn>
                <a:cxn ang="cd2">
                  <a:pos x="l" y="vc"/>
                </a:cxn>
                <a:cxn ang="cd4">
                  <a:pos x="hc" y="b"/>
                </a:cxn>
                <a:cxn ang="0">
                  <a:pos x="r" y="vc"/>
                </a:cxn>
              </a:cxnLst>
              <a:rect l="l" t="t" r="r" b="b"/>
              <a:pathLst>
                <a:path w="199" h="845">
                  <a:moveTo>
                    <a:pt x="199" y="837"/>
                  </a:moveTo>
                  <a:cubicBezTo>
                    <a:pt x="199" y="835"/>
                    <a:pt x="199" y="833"/>
                    <a:pt x="182" y="818"/>
                  </a:cubicBezTo>
                  <a:cubicBezTo>
                    <a:pt x="77" y="713"/>
                    <a:pt x="50" y="552"/>
                    <a:pt x="50" y="422"/>
                  </a:cubicBezTo>
                  <a:cubicBezTo>
                    <a:pt x="50" y="276"/>
                    <a:pt x="82" y="130"/>
                    <a:pt x="187" y="24"/>
                  </a:cubicBezTo>
                  <a:cubicBezTo>
                    <a:pt x="199" y="12"/>
                    <a:pt x="199" y="12"/>
                    <a:pt x="199" y="10"/>
                  </a:cubicBezTo>
                  <a:cubicBezTo>
                    <a:pt x="199" y="2"/>
                    <a:pt x="194" y="0"/>
                    <a:pt x="190" y="0"/>
                  </a:cubicBezTo>
                  <a:cubicBezTo>
                    <a:pt x="180" y="0"/>
                    <a:pt x="103" y="58"/>
                    <a:pt x="53" y="166"/>
                  </a:cubicBezTo>
                  <a:cubicBezTo>
                    <a:pt x="10" y="259"/>
                    <a:pt x="0" y="353"/>
                    <a:pt x="0" y="422"/>
                  </a:cubicBezTo>
                  <a:cubicBezTo>
                    <a:pt x="0" y="490"/>
                    <a:pt x="10" y="590"/>
                    <a:pt x="55" y="686"/>
                  </a:cubicBezTo>
                  <a:cubicBezTo>
                    <a:pt x="108" y="792"/>
                    <a:pt x="180" y="845"/>
                    <a:pt x="190" y="845"/>
                  </a:cubicBezTo>
                  <a:cubicBezTo>
                    <a:pt x="194" y="845"/>
                    <a:pt x="199" y="842"/>
                    <a:pt x="199" y="83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7" name="フリーフォーム: 図形 18"/>
            <p:cNvSpPr/>
            <p:nvPr/>
          </p:nvSpPr>
          <p:spPr>
            <a:xfrm>
              <a:off x="5996520" y="4168440"/>
              <a:ext cx="111960" cy="137880"/>
            </a:xfrm>
            <a:custGeom>
              <a:avLst/>
              <a:gdLst/>
              <a:ahLst/>
              <a:cxnLst>
                <a:cxn ang="3cd4">
                  <a:pos x="hc" y="t"/>
                </a:cxn>
                <a:cxn ang="cd2">
                  <a:pos x="l" y="vc"/>
                </a:cxn>
                <a:cxn ang="cd4">
                  <a:pos x="hc" y="b"/>
                </a:cxn>
                <a:cxn ang="0">
                  <a:pos x="r" y="vc"/>
                </a:cxn>
              </a:cxnLst>
              <a:rect l="l" t="t" r="r" b="b"/>
              <a:pathLst>
                <a:path w="312" h="384">
                  <a:moveTo>
                    <a:pt x="288" y="58"/>
                  </a:moveTo>
                  <a:cubicBezTo>
                    <a:pt x="264" y="58"/>
                    <a:pt x="247" y="77"/>
                    <a:pt x="247" y="96"/>
                  </a:cubicBezTo>
                  <a:cubicBezTo>
                    <a:pt x="247" y="108"/>
                    <a:pt x="254" y="120"/>
                    <a:pt x="274" y="120"/>
                  </a:cubicBezTo>
                  <a:cubicBezTo>
                    <a:pt x="293" y="120"/>
                    <a:pt x="312" y="106"/>
                    <a:pt x="312" y="72"/>
                  </a:cubicBezTo>
                  <a:cubicBezTo>
                    <a:pt x="312" y="36"/>
                    <a:pt x="276" y="0"/>
                    <a:pt x="211" y="0"/>
                  </a:cubicBezTo>
                  <a:cubicBezTo>
                    <a:pt x="98" y="0"/>
                    <a:pt x="67" y="86"/>
                    <a:pt x="67" y="125"/>
                  </a:cubicBezTo>
                  <a:cubicBezTo>
                    <a:pt x="67" y="190"/>
                    <a:pt x="132" y="204"/>
                    <a:pt x="156" y="209"/>
                  </a:cubicBezTo>
                  <a:cubicBezTo>
                    <a:pt x="199" y="216"/>
                    <a:pt x="245" y="226"/>
                    <a:pt x="245" y="274"/>
                  </a:cubicBezTo>
                  <a:cubicBezTo>
                    <a:pt x="245" y="295"/>
                    <a:pt x="226" y="365"/>
                    <a:pt x="122" y="365"/>
                  </a:cubicBezTo>
                  <a:cubicBezTo>
                    <a:pt x="110" y="365"/>
                    <a:pt x="46" y="365"/>
                    <a:pt x="26" y="322"/>
                  </a:cubicBezTo>
                  <a:cubicBezTo>
                    <a:pt x="58" y="324"/>
                    <a:pt x="79" y="300"/>
                    <a:pt x="79" y="276"/>
                  </a:cubicBezTo>
                  <a:cubicBezTo>
                    <a:pt x="79" y="257"/>
                    <a:pt x="65" y="247"/>
                    <a:pt x="48" y="247"/>
                  </a:cubicBezTo>
                  <a:cubicBezTo>
                    <a:pt x="26" y="247"/>
                    <a:pt x="0" y="264"/>
                    <a:pt x="0" y="302"/>
                  </a:cubicBezTo>
                  <a:cubicBezTo>
                    <a:pt x="0" y="350"/>
                    <a:pt x="48" y="384"/>
                    <a:pt x="122" y="384"/>
                  </a:cubicBezTo>
                  <a:cubicBezTo>
                    <a:pt x="259" y="384"/>
                    <a:pt x="293" y="281"/>
                    <a:pt x="293" y="245"/>
                  </a:cubicBezTo>
                  <a:cubicBezTo>
                    <a:pt x="293" y="214"/>
                    <a:pt x="276" y="192"/>
                    <a:pt x="266" y="182"/>
                  </a:cubicBezTo>
                  <a:cubicBezTo>
                    <a:pt x="242" y="158"/>
                    <a:pt x="218" y="154"/>
                    <a:pt x="180" y="146"/>
                  </a:cubicBezTo>
                  <a:cubicBezTo>
                    <a:pt x="151" y="139"/>
                    <a:pt x="118" y="134"/>
                    <a:pt x="118" y="96"/>
                  </a:cubicBezTo>
                  <a:cubicBezTo>
                    <a:pt x="118" y="70"/>
                    <a:pt x="137" y="19"/>
                    <a:pt x="211" y="19"/>
                  </a:cubicBezTo>
                  <a:cubicBezTo>
                    <a:pt x="233" y="19"/>
                    <a:pt x="276" y="24"/>
                    <a:pt x="288" y="5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8" name="フリーフォーム: 図形 19"/>
            <p:cNvSpPr/>
            <p:nvPr/>
          </p:nvSpPr>
          <p:spPr>
            <a:xfrm>
              <a:off x="6215759" y="4219920"/>
              <a:ext cx="186120" cy="12600"/>
            </a:xfrm>
            <a:custGeom>
              <a:avLst/>
              <a:gdLst/>
              <a:ahLst/>
              <a:cxnLst>
                <a:cxn ang="3cd4">
                  <a:pos x="hc" y="t"/>
                </a:cxn>
                <a:cxn ang="cd2">
                  <a:pos x="l" y="vc"/>
                </a:cxn>
                <a:cxn ang="cd4">
                  <a:pos x="hc" y="b"/>
                </a:cxn>
                <a:cxn ang="0">
                  <a:pos x="r" y="vc"/>
                </a:cxn>
              </a:cxnLst>
              <a:rect l="l" t="t" r="r" b="b"/>
              <a:pathLst>
                <a:path w="518" h="36">
                  <a:moveTo>
                    <a:pt x="487" y="36"/>
                  </a:moveTo>
                  <a:cubicBezTo>
                    <a:pt x="502" y="36"/>
                    <a:pt x="518" y="36"/>
                    <a:pt x="518" y="19"/>
                  </a:cubicBezTo>
                  <a:cubicBezTo>
                    <a:pt x="518" y="0"/>
                    <a:pt x="502" y="0"/>
                    <a:pt x="487" y="0"/>
                  </a:cubicBezTo>
                  <a:lnTo>
                    <a:pt x="29" y="0"/>
                  </a:lnTo>
                  <a:cubicBezTo>
                    <a:pt x="14" y="0"/>
                    <a:pt x="0" y="0"/>
                    <a:pt x="0" y="19"/>
                  </a:cubicBezTo>
                  <a:cubicBezTo>
                    <a:pt x="0" y="36"/>
                    <a:pt x="14" y="36"/>
                    <a:pt x="29" y="3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89" name="フリーフォーム: 図形 20"/>
            <p:cNvSpPr/>
            <p:nvPr/>
          </p:nvSpPr>
          <p:spPr>
            <a:xfrm>
              <a:off x="6507000" y="4095000"/>
              <a:ext cx="304560" cy="207720"/>
            </a:xfrm>
            <a:custGeom>
              <a:avLst/>
              <a:gdLst/>
              <a:ahLst/>
              <a:cxnLst>
                <a:cxn ang="3cd4">
                  <a:pos x="hc" y="t"/>
                </a:cxn>
                <a:cxn ang="cd2">
                  <a:pos x="l" y="vc"/>
                </a:cxn>
                <a:cxn ang="cd4">
                  <a:pos x="hc" y="b"/>
                </a:cxn>
                <a:cxn ang="0">
                  <a:pos x="r" y="vc"/>
                </a:cxn>
              </a:cxnLst>
              <a:rect l="l" t="t" r="r" b="b"/>
              <a:pathLst>
                <a:path w="847" h="578">
                  <a:moveTo>
                    <a:pt x="749" y="65"/>
                  </a:moveTo>
                  <a:cubicBezTo>
                    <a:pt x="756" y="34"/>
                    <a:pt x="756" y="26"/>
                    <a:pt x="821" y="26"/>
                  </a:cubicBezTo>
                  <a:cubicBezTo>
                    <a:pt x="840" y="26"/>
                    <a:pt x="847" y="26"/>
                    <a:pt x="847" y="10"/>
                  </a:cubicBezTo>
                  <a:cubicBezTo>
                    <a:pt x="847" y="0"/>
                    <a:pt x="840" y="0"/>
                    <a:pt x="826" y="0"/>
                  </a:cubicBezTo>
                  <a:lnTo>
                    <a:pt x="713" y="0"/>
                  </a:lnTo>
                  <a:cubicBezTo>
                    <a:pt x="691" y="0"/>
                    <a:pt x="691" y="0"/>
                    <a:pt x="679" y="17"/>
                  </a:cubicBezTo>
                  <a:lnTo>
                    <a:pt x="372" y="499"/>
                  </a:lnTo>
                  <a:lnTo>
                    <a:pt x="305" y="19"/>
                  </a:lnTo>
                  <a:cubicBezTo>
                    <a:pt x="302" y="0"/>
                    <a:pt x="300" y="0"/>
                    <a:pt x="278" y="0"/>
                  </a:cubicBezTo>
                  <a:lnTo>
                    <a:pt x="163" y="0"/>
                  </a:lnTo>
                  <a:cubicBezTo>
                    <a:pt x="146" y="0"/>
                    <a:pt x="137" y="0"/>
                    <a:pt x="137" y="17"/>
                  </a:cubicBezTo>
                  <a:cubicBezTo>
                    <a:pt x="137" y="26"/>
                    <a:pt x="146" y="26"/>
                    <a:pt x="163" y="26"/>
                  </a:cubicBezTo>
                  <a:cubicBezTo>
                    <a:pt x="173" y="26"/>
                    <a:pt x="190" y="26"/>
                    <a:pt x="199" y="29"/>
                  </a:cubicBezTo>
                  <a:cubicBezTo>
                    <a:pt x="211" y="29"/>
                    <a:pt x="218" y="31"/>
                    <a:pt x="218" y="41"/>
                  </a:cubicBezTo>
                  <a:cubicBezTo>
                    <a:pt x="218" y="46"/>
                    <a:pt x="216" y="48"/>
                    <a:pt x="214" y="58"/>
                  </a:cubicBezTo>
                  <a:lnTo>
                    <a:pt x="106" y="490"/>
                  </a:lnTo>
                  <a:cubicBezTo>
                    <a:pt x="98" y="523"/>
                    <a:pt x="84" y="549"/>
                    <a:pt x="14" y="552"/>
                  </a:cubicBezTo>
                  <a:cubicBezTo>
                    <a:pt x="12" y="552"/>
                    <a:pt x="0" y="552"/>
                    <a:pt x="0" y="569"/>
                  </a:cubicBezTo>
                  <a:cubicBezTo>
                    <a:pt x="0" y="576"/>
                    <a:pt x="5" y="578"/>
                    <a:pt x="12" y="578"/>
                  </a:cubicBezTo>
                  <a:cubicBezTo>
                    <a:pt x="38" y="578"/>
                    <a:pt x="70" y="576"/>
                    <a:pt x="96" y="576"/>
                  </a:cubicBezTo>
                  <a:cubicBezTo>
                    <a:pt x="125" y="576"/>
                    <a:pt x="156" y="578"/>
                    <a:pt x="182" y="578"/>
                  </a:cubicBezTo>
                  <a:cubicBezTo>
                    <a:pt x="187" y="578"/>
                    <a:pt x="199" y="578"/>
                    <a:pt x="199" y="561"/>
                  </a:cubicBezTo>
                  <a:cubicBezTo>
                    <a:pt x="199" y="552"/>
                    <a:pt x="190" y="552"/>
                    <a:pt x="182" y="552"/>
                  </a:cubicBezTo>
                  <a:cubicBezTo>
                    <a:pt x="134" y="552"/>
                    <a:pt x="127" y="535"/>
                    <a:pt x="127" y="516"/>
                  </a:cubicBezTo>
                  <a:cubicBezTo>
                    <a:pt x="127" y="509"/>
                    <a:pt x="127" y="504"/>
                    <a:pt x="130" y="494"/>
                  </a:cubicBezTo>
                  <a:lnTo>
                    <a:pt x="245" y="34"/>
                  </a:lnTo>
                  <a:lnTo>
                    <a:pt x="319" y="559"/>
                  </a:lnTo>
                  <a:cubicBezTo>
                    <a:pt x="319" y="569"/>
                    <a:pt x="322" y="578"/>
                    <a:pt x="331" y="578"/>
                  </a:cubicBezTo>
                  <a:cubicBezTo>
                    <a:pt x="341" y="578"/>
                    <a:pt x="346" y="569"/>
                    <a:pt x="350" y="564"/>
                  </a:cubicBezTo>
                  <a:lnTo>
                    <a:pt x="691" y="26"/>
                  </a:lnTo>
                  <a:lnTo>
                    <a:pt x="571" y="514"/>
                  </a:lnTo>
                  <a:cubicBezTo>
                    <a:pt x="562" y="545"/>
                    <a:pt x="562" y="552"/>
                    <a:pt x="494" y="552"/>
                  </a:cubicBezTo>
                  <a:cubicBezTo>
                    <a:pt x="480" y="552"/>
                    <a:pt x="470" y="552"/>
                    <a:pt x="470" y="569"/>
                  </a:cubicBezTo>
                  <a:cubicBezTo>
                    <a:pt x="470" y="578"/>
                    <a:pt x="480" y="578"/>
                    <a:pt x="482" y="578"/>
                  </a:cubicBezTo>
                  <a:cubicBezTo>
                    <a:pt x="506" y="578"/>
                    <a:pt x="564" y="576"/>
                    <a:pt x="588" y="576"/>
                  </a:cubicBezTo>
                  <a:cubicBezTo>
                    <a:pt x="622" y="576"/>
                    <a:pt x="660" y="578"/>
                    <a:pt x="694" y="578"/>
                  </a:cubicBezTo>
                  <a:cubicBezTo>
                    <a:pt x="698" y="578"/>
                    <a:pt x="710" y="578"/>
                    <a:pt x="710" y="561"/>
                  </a:cubicBezTo>
                  <a:cubicBezTo>
                    <a:pt x="710" y="552"/>
                    <a:pt x="703" y="552"/>
                    <a:pt x="686" y="552"/>
                  </a:cubicBezTo>
                  <a:cubicBezTo>
                    <a:pt x="655" y="552"/>
                    <a:pt x="631" y="552"/>
                    <a:pt x="631" y="537"/>
                  </a:cubicBezTo>
                  <a:cubicBezTo>
                    <a:pt x="631" y="533"/>
                    <a:pt x="631" y="533"/>
                    <a:pt x="636" y="5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0" name="フリーフォーム: 図形 21"/>
            <p:cNvSpPr/>
            <p:nvPr/>
          </p:nvSpPr>
          <p:spPr>
            <a:xfrm>
              <a:off x="6835319" y="4056840"/>
              <a:ext cx="94680" cy="141480"/>
            </a:xfrm>
            <a:custGeom>
              <a:avLst/>
              <a:gdLst/>
              <a:ahLst/>
              <a:cxnLst>
                <a:cxn ang="3cd4">
                  <a:pos x="hc" y="t"/>
                </a:cxn>
                <a:cxn ang="cd2">
                  <a:pos x="l" y="vc"/>
                </a:cxn>
                <a:cxn ang="cd4">
                  <a:pos x="hc" y="b"/>
                </a:cxn>
                <a:cxn ang="0">
                  <a:pos x="r" y="vc"/>
                </a:cxn>
              </a:cxnLst>
              <a:rect l="l" t="t" r="r" b="b"/>
              <a:pathLst>
                <a:path w="264" h="394">
                  <a:moveTo>
                    <a:pt x="264" y="286"/>
                  </a:moveTo>
                  <a:lnTo>
                    <a:pt x="242" y="286"/>
                  </a:lnTo>
                  <a:cubicBezTo>
                    <a:pt x="242" y="300"/>
                    <a:pt x="235" y="334"/>
                    <a:pt x="228" y="341"/>
                  </a:cubicBezTo>
                  <a:cubicBezTo>
                    <a:pt x="223" y="343"/>
                    <a:pt x="178" y="343"/>
                    <a:pt x="168" y="343"/>
                  </a:cubicBezTo>
                  <a:lnTo>
                    <a:pt x="60" y="343"/>
                  </a:lnTo>
                  <a:cubicBezTo>
                    <a:pt x="122" y="288"/>
                    <a:pt x="142" y="271"/>
                    <a:pt x="178" y="245"/>
                  </a:cubicBezTo>
                  <a:cubicBezTo>
                    <a:pt x="223" y="209"/>
                    <a:pt x="264" y="173"/>
                    <a:pt x="264" y="115"/>
                  </a:cubicBezTo>
                  <a:cubicBezTo>
                    <a:pt x="264" y="43"/>
                    <a:pt x="199" y="0"/>
                    <a:pt x="125" y="0"/>
                  </a:cubicBezTo>
                  <a:cubicBezTo>
                    <a:pt x="50" y="0"/>
                    <a:pt x="0" y="53"/>
                    <a:pt x="0" y="106"/>
                  </a:cubicBezTo>
                  <a:cubicBezTo>
                    <a:pt x="0" y="137"/>
                    <a:pt x="26" y="139"/>
                    <a:pt x="31" y="139"/>
                  </a:cubicBezTo>
                  <a:cubicBezTo>
                    <a:pt x="46" y="139"/>
                    <a:pt x="62" y="130"/>
                    <a:pt x="62" y="108"/>
                  </a:cubicBezTo>
                  <a:cubicBezTo>
                    <a:pt x="62" y="98"/>
                    <a:pt x="60" y="77"/>
                    <a:pt x="29" y="77"/>
                  </a:cubicBezTo>
                  <a:cubicBezTo>
                    <a:pt x="46" y="34"/>
                    <a:pt x="86" y="22"/>
                    <a:pt x="115" y="22"/>
                  </a:cubicBezTo>
                  <a:cubicBezTo>
                    <a:pt x="175" y="22"/>
                    <a:pt x="206" y="67"/>
                    <a:pt x="206" y="115"/>
                  </a:cubicBezTo>
                  <a:cubicBezTo>
                    <a:pt x="206" y="168"/>
                    <a:pt x="168" y="209"/>
                    <a:pt x="149" y="230"/>
                  </a:cubicBezTo>
                  <a:lnTo>
                    <a:pt x="5" y="372"/>
                  </a:lnTo>
                  <a:cubicBezTo>
                    <a:pt x="0" y="377"/>
                    <a:pt x="0" y="377"/>
                    <a:pt x="0" y="394"/>
                  </a:cubicBezTo>
                  <a:lnTo>
                    <a:pt x="245" y="39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1" name="フリーフォーム: 図形 22"/>
            <p:cNvSpPr/>
            <p:nvPr/>
          </p:nvSpPr>
          <p:spPr>
            <a:xfrm>
              <a:off x="6806160" y="4245840"/>
              <a:ext cx="152640" cy="145800"/>
            </a:xfrm>
            <a:custGeom>
              <a:avLst/>
              <a:gdLst/>
              <a:ahLst/>
              <a:cxnLst>
                <a:cxn ang="3cd4">
                  <a:pos x="hc" y="t"/>
                </a:cxn>
                <a:cxn ang="cd2">
                  <a:pos x="l" y="vc"/>
                </a:cxn>
                <a:cxn ang="cd4">
                  <a:pos x="hc" y="b"/>
                </a:cxn>
                <a:cxn ang="0">
                  <a:pos x="r" y="vc"/>
                </a:cxn>
              </a:cxnLst>
              <a:rect l="l" t="t" r="r" b="b"/>
              <a:pathLst>
                <a:path w="425" h="406">
                  <a:moveTo>
                    <a:pt x="418" y="24"/>
                  </a:moveTo>
                  <a:cubicBezTo>
                    <a:pt x="422" y="19"/>
                    <a:pt x="425" y="14"/>
                    <a:pt x="425" y="7"/>
                  </a:cubicBezTo>
                  <a:cubicBezTo>
                    <a:pt x="425" y="0"/>
                    <a:pt x="420" y="0"/>
                    <a:pt x="410" y="0"/>
                  </a:cubicBezTo>
                  <a:lnTo>
                    <a:pt x="132" y="0"/>
                  </a:lnTo>
                  <a:cubicBezTo>
                    <a:pt x="118" y="0"/>
                    <a:pt x="115" y="0"/>
                    <a:pt x="113" y="12"/>
                  </a:cubicBezTo>
                  <a:lnTo>
                    <a:pt x="79" y="118"/>
                  </a:lnTo>
                  <a:cubicBezTo>
                    <a:pt x="77" y="125"/>
                    <a:pt x="77" y="127"/>
                    <a:pt x="77" y="127"/>
                  </a:cubicBezTo>
                  <a:cubicBezTo>
                    <a:pt x="77" y="132"/>
                    <a:pt x="79" y="137"/>
                    <a:pt x="86" y="137"/>
                  </a:cubicBezTo>
                  <a:cubicBezTo>
                    <a:pt x="96" y="137"/>
                    <a:pt x="96" y="132"/>
                    <a:pt x="98" y="127"/>
                  </a:cubicBezTo>
                  <a:cubicBezTo>
                    <a:pt x="127" y="43"/>
                    <a:pt x="173" y="22"/>
                    <a:pt x="250" y="22"/>
                  </a:cubicBezTo>
                  <a:lnTo>
                    <a:pt x="355" y="22"/>
                  </a:lnTo>
                  <a:lnTo>
                    <a:pt x="10" y="379"/>
                  </a:lnTo>
                  <a:cubicBezTo>
                    <a:pt x="5" y="384"/>
                    <a:pt x="0" y="389"/>
                    <a:pt x="0" y="398"/>
                  </a:cubicBezTo>
                  <a:cubicBezTo>
                    <a:pt x="0" y="406"/>
                    <a:pt x="5" y="406"/>
                    <a:pt x="17" y="406"/>
                  </a:cubicBezTo>
                  <a:lnTo>
                    <a:pt x="302" y="406"/>
                  </a:lnTo>
                  <a:cubicBezTo>
                    <a:pt x="319" y="406"/>
                    <a:pt x="319" y="406"/>
                    <a:pt x="324" y="394"/>
                  </a:cubicBezTo>
                  <a:lnTo>
                    <a:pt x="365" y="262"/>
                  </a:lnTo>
                  <a:cubicBezTo>
                    <a:pt x="367" y="254"/>
                    <a:pt x="367" y="252"/>
                    <a:pt x="367" y="252"/>
                  </a:cubicBezTo>
                  <a:cubicBezTo>
                    <a:pt x="367" y="252"/>
                    <a:pt x="367" y="242"/>
                    <a:pt x="358" y="242"/>
                  </a:cubicBezTo>
                  <a:cubicBezTo>
                    <a:pt x="350" y="242"/>
                    <a:pt x="350" y="245"/>
                    <a:pt x="346" y="259"/>
                  </a:cubicBezTo>
                  <a:cubicBezTo>
                    <a:pt x="319" y="341"/>
                    <a:pt x="288" y="382"/>
                    <a:pt x="185" y="382"/>
                  </a:cubicBezTo>
                  <a:lnTo>
                    <a:pt x="72" y="38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2" name="フリーフォーム: 図形 23"/>
            <p:cNvSpPr/>
            <p:nvPr/>
          </p:nvSpPr>
          <p:spPr>
            <a:xfrm>
              <a:off x="6983999" y="4245840"/>
              <a:ext cx="42840" cy="79920"/>
            </a:xfrm>
            <a:custGeom>
              <a:avLst/>
              <a:gdLst/>
              <a:ahLst/>
              <a:cxnLst>
                <a:cxn ang="3cd4">
                  <a:pos x="hc" y="t"/>
                </a:cxn>
                <a:cxn ang="cd2">
                  <a:pos x="l" y="vc"/>
                </a:cxn>
                <a:cxn ang="cd4">
                  <a:pos x="hc" y="b"/>
                </a:cxn>
                <a:cxn ang="0">
                  <a:pos x="r" y="vc"/>
                </a:cxn>
              </a:cxnLst>
              <a:rect l="l" t="t" r="r" b="b"/>
              <a:pathLst>
                <a:path w="120" h="223">
                  <a:moveTo>
                    <a:pt x="115" y="41"/>
                  </a:moveTo>
                  <a:cubicBezTo>
                    <a:pt x="115" y="41"/>
                    <a:pt x="120" y="31"/>
                    <a:pt x="120" y="24"/>
                  </a:cubicBezTo>
                  <a:cubicBezTo>
                    <a:pt x="120" y="10"/>
                    <a:pt x="106" y="0"/>
                    <a:pt x="94" y="0"/>
                  </a:cubicBezTo>
                  <a:cubicBezTo>
                    <a:pt x="74" y="0"/>
                    <a:pt x="70" y="14"/>
                    <a:pt x="67" y="19"/>
                  </a:cubicBezTo>
                  <a:lnTo>
                    <a:pt x="2" y="204"/>
                  </a:lnTo>
                  <a:cubicBezTo>
                    <a:pt x="0" y="209"/>
                    <a:pt x="0" y="211"/>
                    <a:pt x="0" y="211"/>
                  </a:cubicBezTo>
                  <a:cubicBezTo>
                    <a:pt x="0" y="218"/>
                    <a:pt x="19" y="223"/>
                    <a:pt x="19" y="223"/>
                  </a:cubicBezTo>
                  <a:cubicBezTo>
                    <a:pt x="22" y="223"/>
                    <a:pt x="24" y="221"/>
                    <a:pt x="26" y="2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3" name="フリーフォーム: 図形 24"/>
            <p:cNvSpPr/>
            <p:nvPr/>
          </p:nvSpPr>
          <p:spPr>
            <a:xfrm>
              <a:off x="7084080" y="4074120"/>
              <a:ext cx="71280" cy="303840"/>
            </a:xfrm>
            <a:custGeom>
              <a:avLst/>
              <a:gdLst/>
              <a:ahLst/>
              <a:cxnLst>
                <a:cxn ang="3cd4">
                  <a:pos x="hc" y="t"/>
                </a:cxn>
                <a:cxn ang="cd2">
                  <a:pos x="l" y="vc"/>
                </a:cxn>
                <a:cxn ang="cd4">
                  <a:pos x="hc" y="b"/>
                </a:cxn>
                <a:cxn ang="0">
                  <a:pos x="r" y="vc"/>
                </a:cxn>
              </a:cxnLst>
              <a:rect l="l" t="t" r="r" b="b"/>
              <a:pathLst>
                <a:path w="199" h="845">
                  <a:moveTo>
                    <a:pt x="199" y="422"/>
                  </a:moveTo>
                  <a:cubicBezTo>
                    <a:pt x="199" y="358"/>
                    <a:pt x="190" y="254"/>
                    <a:pt x="142" y="158"/>
                  </a:cubicBezTo>
                  <a:cubicBezTo>
                    <a:pt x="91" y="55"/>
                    <a:pt x="17" y="0"/>
                    <a:pt x="10" y="0"/>
                  </a:cubicBezTo>
                  <a:cubicBezTo>
                    <a:pt x="2" y="0"/>
                    <a:pt x="0" y="2"/>
                    <a:pt x="0" y="10"/>
                  </a:cubicBezTo>
                  <a:cubicBezTo>
                    <a:pt x="0" y="12"/>
                    <a:pt x="0" y="12"/>
                    <a:pt x="17" y="29"/>
                  </a:cubicBezTo>
                  <a:cubicBezTo>
                    <a:pt x="101" y="113"/>
                    <a:pt x="149" y="247"/>
                    <a:pt x="149" y="422"/>
                  </a:cubicBezTo>
                  <a:cubicBezTo>
                    <a:pt x="149" y="569"/>
                    <a:pt x="118" y="717"/>
                    <a:pt x="12" y="823"/>
                  </a:cubicBezTo>
                  <a:cubicBezTo>
                    <a:pt x="0" y="833"/>
                    <a:pt x="0" y="835"/>
                    <a:pt x="0" y="837"/>
                  </a:cubicBezTo>
                  <a:cubicBezTo>
                    <a:pt x="0" y="842"/>
                    <a:pt x="2" y="845"/>
                    <a:pt x="10" y="845"/>
                  </a:cubicBezTo>
                  <a:cubicBezTo>
                    <a:pt x="17" y="845"/>
                    <a:pt x="94" y="787"/>
                    <a:pt x="144" y="681"/>
                  </a:cubicBezTo>
                  <a:cubicBezTo>
                    <a:pt x="187" y="588"/>
                    <a:pt x="199" y="494"/>
                    <a:pt x="199" y="42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4" name="フリーフォーム: 図形 25"/>
            <p:cNvSpPr/>
            <p:nvPr/>
          </p:nvSpPr>
          <p:spPr>
            <a:xfrm>
              <a:off x="7198199" y="4073400"/>
              <a:ext cx="94680" cy="141480"/>
            </a:xfrm>
            <a:custGeom>
              <a:avLst/>
              <a:gdLst/>
              <a:ahLst/>
              <a:cxnLst>
                <a:cxn ang="3cd4">
                  <a:pos x="hc" y="t"/>
                </a:cxn>
                <a:cxn ang="cd2">
                  <a:pos x="l" y="vc"/>
                </a:cxn>
                <a:cxn ang="cd4">
                  <a:pos x="hc" y="b"/>
                </a:cxn>
                <a:cxn ang="0">
                  <a:pos x="r" y="vc"/>
                </a:cxn>
              </a:cxnLst>
              <a:rect l="l" t="t" r="r" b="b"/>
              <a:pathLst>
                <a:path w="264" h="394">
                  <a:moveTo>
                    <a:pt x="264" y="286"/>
                  </a:moveTo>
                  <a:lnTo>
                    <a:pt x="242" y="286"/>
                  </a:lnTo>
                  <a:cubicBezTo>
                    <a:pt x="242" y="300"/>
                    <a:pt x="235" y="334"/>
                    <a:pt x="228" y="341"/>
                  </a:cubicBezTo>
                  <a:cubicBezTo>
                    <a:pt x="223" y="343"/>
                    <a:pt x="178" y="343"/>
                    <a:pt x="168" y="343"/>
                  </a:cubicBezTo>
                  <a:lnTo>
                    <a:pt x="60" y="343"/>
                  </a:lnTo>
                  <a:cubicBezTo>
                    <a:pt x="122" y="288"/>
                    <a:pt x="142" y="271"/>
                    <a:pt x="178" y="245"/>
                  </a:cubicBezTo>
                  <a:cubicBezTo>
                    <a:pt x="223" y="209"/>
                    <a:pt x="264" y="173"/>
                    <a:pt x="264" y="115"/>
                  </a:cubicBezTo>
                  <a:cubicBezTo>
                    <a:pt x="264" y="43"/>
                    <a:pt x="199" y="0"/>
                    <a:pt x="125" y="0"/>
                  </a:cubicBezTo>
                  <a:cubicBezTo>
                    <a:pt x="50" y="0"/>
                    <a:pt x="0" y="53"/>
                    <a:pt x="0" y="106"/>
                  </a:cubicBezTo>
                  <a:cubicBezTo>
                    <a:pt x="0" y="137"/>
                    <a:pt x="26" y="139"/>
                    <a:pt x="31" y="139"/>
                  </a:cubicBezTo>
                  <a:cubicBezTo>
                    <a:pt x="46" y="139"/>
                    <a:pt x="62" y="130"/>
                    <a:pt x="62" y="108"/>
                  </a:cubicBezTo>
                  <a:cubicBezTo>
                    <a:pt x="62" y="98"/>
                    <a:pt x="60" y="77"/>
                    <a:pt x="29" y="77"/>
                  </a:cubicBezTo>
                  <a:cubicBezTo>
                    <a:pt x="46" y="34"/>
                    <a:pt x="86" y="22"/>
                    <a:pt x="115" y="22"/>
                  </a:cubicBezTo>
                  <a:cubicBezTo>
                    <a:pt x="175" y="22"/>
                    <a:pt x="206" y="67"/>
                    <a:pt x="206" y="115"/>
                  </a:cubicBezTo>
                  <a:cubicBezTo>
                    <a:pt x="206" y="168"/>
                    <a:pt x="168" y="209"/>
                    <a:pt x="149" y="230"/>
                  </a:cubicBezTo>
                  <a:lnTo>
                    <a:pt x="5" y="372"/>
                  </a:lnTo>
                  <a:cubicBezTo>
                    <a:pt x="0" y="377"/>
                    <a:pt x="0" y="377"/>
                    <a:pt x="0" y="394"/>
                  </a:cubicBezTo>
                  <a:lnTo>
                    <a:pt x="245" y="39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5" name="フリーフォーム: 図形 26"/>
            <p:cNvSpPr/>
            <p:nvPr/>
          </p:nvSpPr>
          <p:spPr>
            <a:xfrm>
              <a:off x="7405560" y="4125240"/>
              <a:ext cx="202680" cy="202680"/>
            </a:xfrm>
            <a:custGeom>
              <a:avLst/>
              <a:gdLst/>
              <a:ahLst/>
              <a:cxnLst>
                <a:cxn ang="3cd4">
                  <a:pos x="hc" y="t"/>
                </a:cxn>
                <a:cxn ang="cd2">
                  <a:pos x="l" y="vc"/>
                </a:cxn>
                <a:cxn ang="cd4">
                  <a:pos x="hc" y="b"/>
                </a:cxn>
                <a:cxn ang="0">
                  <a:pos x="r" y="vc"/>
                </a:cxn>
              </a:cxnLst>
              <a:rect l="l" t="t" r="r" b="b"/>
              <a:pathLst>
                <a:path w="564" h="564">
                  <a:moveTo>
                    <a:pt x="300" y="300"/>
                  </a:moveTo>
                  <a:lnTo>
                    <a:pt x="535" y="300"/>
                  </a:lnTo>
                  <a:cubicBezTo>
                    <a:pt x="547" y="300"/>
                    <a:pt x="564" y="300"/>
                    <a:pt x="564" y="283"/>
                  </a:cubicBezTo>
                  <a:cubicBezTo>
                    <a:pt x="564" y="264"/>
                    <a:pt x="547" y="264"/>
                    <a:pt x="535" y="264"/>
                  </a:cubicBezTo>
                  <a:lnTo>
                    <a:pt x="300" y="264"/>
                  </a:lnTo>
                  <a:lnTo>
                    <a:pt x="300" y="29"/>
                  </a:lnTo>
                  <a:cubicBezTo>
                    <a:pt x="300" y="17"/>
                    <a:pt x="300" y="0"/>
                    <a:pt x="283" y="0"/>
                  </a:cubicBezTo>
                  <a:cubicBezTo>
                    <a:pt x="264" y="0"/>
                    <a:pt x="264" y="17"/>
                    <a:pt x="264" y="29"/>
                  </a:cubicBezTo>
                  <a:lnTo>
                    <a:pt x="264" y="264"/>
                  </a:lnTo>
                  <a:lnTo>
                    <a:pt x="29" y="264"/>
                  </a:lnTo>
                  <a:cubicBezTo>
                    <a:pt x="17" y="264"/>
                    <a:pt x="0" y="264"/>
                    <a:pt x="0" y="283"/>
                  </a:cubicBezTo>
                  <a:cubicBezTo>
                    <a:pt x="0" y="300"/>
                    <a:pt x="17" y="300"/>
                    <a:pt x="29" y="300"/>
                  </a:cubicBezTo>
                  <a:lnTo>
                    <a:pt x="264" y="300"/>
                  </a:lnTo>
                  <a:lnTo>
                    <a:pt x="264" y="535"/>
                  </a:lnTo>
                  <a:cubicBezTo>
                    <a:pt x="264" y="547"/>
                    <a:pt x="264" y="564"/>
                    <a:pt x="283" y="564"/>
                  </a:cubicBezTo>
                  <a:cubicBezTo>
                    <a:pt x="300" y="564"/>
                    <a:pt x="300" y="547"/>
                    <a:pt x="300" y="53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6" name="フリーフォーム: 図形 27"/>
            <p:cNvSpPr/>
            <p:nvPr/>
          </p:nvSpPr>
          <p:spPr>
            <a:xfrm>
              <a:off x="7705440" y="4095000"/>
              <a:ext cx="304560" cy="207720"/>
            </a:xfrm>
            <a:custGeom>
              <a:avLst/>
              <a:gdLst/>
              <a:ahLst/>
              <a:cxnLst>
                <a:cxn ang="3cd4">
                  <a:pos x="hc" y="t"/>
                </a:cxn>
                <a:cxn ang="cd2">
                  <a:pos x="l" y="vc"/>
                </a:cxn>
                <a:cxn ang="cd4">
                  <a:pos x="hc" y="b"/>
                </a:cxn>
                <a:cxn ang="0">
                  <a:pos x="r" y="vc"/>
                </a:cxn>
              </a:cxnLst>
              <a:rect l="l" t="t" r="r" b="b"/>
              <a:pathLst>
                <a:path w="847" h="578">
                  <a:moveTo>
                    <a:pt x="749" y="65"/>
                  </a:moveTo>
                  <a:cubicBezTo>
                    <a:pt x="756" y="34"/>
                    <a:pt x="756" y="26"/>
                    <a:pt x="821" y="26"/>
                  </a:cubicBezTo>
                  <a:cubicBezTo>
                    <a:pt x="840" y="26"/>
                    <a:pt x="847" y="26"/>
                    <a:pt x="847" y="10"/>
                  </a:cubicBezTo>
                  <a:cubicBezTo>
                    <a:pt x="847" y="0"/>
                    <a:pt x="840" y="0"/>
                    <a:pt x="826" y="0"/>
                  </a:cubicBezTo>
                  <a:lnTo>
                    <a:pt x="713" y="0"/>
                  </a:lnTo>
                  <a:cubicBezTo>
                    <a:pt x="691" y="0"/>
                    <a:pt x="691" y="0"/>
                    <a:pt x="679" y="17"/>
                  </a:cubicBezTo>
                  <a:lnTo>
                    <a:pt x="372" y="499"/>
                  </a:lnTo>
                  <a:lnTo>
                    <a:pt x="305" y="19"/>
                  </a:lnTo>
                  <a:cubicBezTo>
                    <a:pt x="302" y="0"/>
                    <a:pt x="300" y="0"/>
                    <a:pt x="278" y="0"/>
                  </a:cubicBezTo>
                  <a:lnTo>
                    <a:pt x="163" y="0"/>
                  </a:lnTo>
                  <a:cubicBezTo>
                    <a:pt x="146" y="0"/>
                    <a:pt x="137" y="0"/>
                    <a:pt x="137" y="17"/>
                  </a:cubicBezTo>
                  <a:cubicBezTo>
                    <a:pt x="137" y="26"/>
                    <a:pt x="146" y="26"/>
                    <a:pt x="163" y="26"/>
                  </a:cubicBezTo>
                  <a:cubicBezTo>
                    <a:pt x="173" y="26"/>
                    <a:pt x="190" y="26"/>
                    <a:pt x="199" y="29"/>
                  </a:cubicBezTo>
                  <a:cubicBezTo>
                    <a:pt x="211" y="29"/>
                    <a:pt x="218" y="31"/>
                    <a:pt x="218" y="41"/>
                  </a:cubicBezTo>
                  <a:cubicBezTo>
                    <a:pt x="218" y="46"/>
                    <a:pt x="216" y="48"/>
                    <a:pt x="214" y="58"/>
                  </a:cubicBezTo>
                  <a:lnTo>
                    <a:pt x="106" y="490"/>
                  </a:lnTo>
                  <a:cubicBezTo>
                    <a:pt x="98" y="523"/>
                    <a:pt x="84" y="549"/>
                    <a:pt x="14" y="552"/>
                  </a:cubicBezTo>
                  <a:cubicBezTo>
                    <a:pt x="12" y="552"/>
                    <a:pt x="0" y="552"/>
                    <a:pt x="0" y="569"/>
                  </a:cubicBezTo>
                  <a:cubicBezTo>
                    <a:pt x="0" y="576"/>
                    <a:pt x="5" y="578"/>
                    <a:pt x="12" y="578"/>
                  </a:cubicBezTo>
                  <a:cubicBezTo>
                    <a:pt x="38" y="578"/>
                    <a:pt x="70" y="576"/>
                    <a:pt x="96" y="576"/>
                  </a:cubicBezTo>
                  <a:cubicBezTo>
                    <a:pt x="125" y="576"/>
                    <a:pt x="156" y="578"/>
                    <a:pt x="182" y="578"/>
                  </a:cubicBezTo>
                  <a:cubicBezTo>
                    <a:pt x="187" y="578"/>
                    <a:pt x="199" y="578"/>
                    <a:pt x="199" y="561"/>
                  </a:cubicBezTo>
                  <a:cubicBezTo>
                    <a:pt x="199" y="552"/>
                    <a:pt x="190" y="552"/>
                    <a:pt x="182" y="552"/>
                  </a:cubicBezTo>
                  <a:cubicBezTo>
                    <a:pt x="134" y="552"/>
                    <a:pt x="127" y="535"/>
                    <a:pt x="127" y="516"/>
                  </a:cubicBezTo>
                  <a:cubicBezTo>
                    <a:pt x="127" y="509"/>
                    <a:pt x="127" y="504"/>
                    <a:pt x="130" y="494"/>
                  </a:cubicBezTo>
                  <a:lnTo>
                    <a:pt x="245" y="34"/>
                  </a:lnTo>
                  <a:lnTo>
                    <a:pt x="319" y="559"/>
                  </a:lnTo>
                  <a:cubicBezTo>
                    <a:pt x="319" y="569"/>
                    <a:pt x="322" y="578"/>
                    <a:pt x="331" y="578"/>
                  </a:cubicBezTo>
                  <a:cubicBezTo>
                    <a:pt x="341" y="578"/>
                    <a:pt x="346" y="569"/>
                    <a:pt x="350" y="564"/>
                  </a:cubicBezTo>
                  <a:lnTo>
                    <a:pt x="691" y="26"/>
                  </a:lnTo>
                  <a:lnTo>
                    <a:pt x="571" y="514"/>
                  </a:lnTo>
                  <a:cubicBezTo>
                    <a:pt x="562" y="545"/>
                    <a:pt x="562" y="552"/>
                    <a:pt x="494" y="552"/>
                  </a:cubicBezTo>
                  <a:cubicBezTo>
                    <a:pt x="480" y="552"/>
                    <a:pt x="470" y="552"/>
                    <a:pt x="470" y="569"/>
                  </a:cubicBezTo>
                  <a:cubicBezTo>
                    <a:pt x="470" y="578"/>
                    <a:pt x="480" y="578"/>
                    <a:pt x="482" y="578"/>
                  </a:cubicBezTo>
                  <a:cubicBezTo>
                    <a:pt x="506" y="578"/>
                    <a:pt x="564" y="576"/>
                    <a:pt x="588" y="576"/>
                  </a:cubicBezTo>
                  <a:cubicBezTo>
                    <a:pt x="622" y="576"/>
                    <a:pt x="660" y="578"/>
                    <a:pt x="694" y="578"/>
                  </a:cubicBezTo>
                  <a:cubicBezTo>
                    <a:pt x="698" y="578"/>
                    <a:pt x="710" y="578"/>
                    <a:pt x="710" y="561"/>
                  </a:cubicBezTo>
                  <a:cubicBezTo>
                    <a:pt x="710" y="552"/>
                    <a:pt x="703" y="552"/>
                    <a:pt x="686" y="552"/>
                  </a:cubicBezTo>
                  <a:cubicBezTo>
                    <a:pt x="655" y="552"/>
                    <a:pt x="631" y="552"/>
                    <a:pt x="631" y="537"/>
                  </a:cubicBezTo>
                  <a:cubicBezTo>
                    <a:pt x="631" y="533"/>
                    <a:pt x="631" y="533"/>
                    <a:pt x="636" y="5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7" name="フリーフォーム: 図形 28"/>
            <p:cNvSpPr/>
            <p:nvPr/>
          </p:nvSpPr>
          <p:spPr>
            <a:xfrm>
              <a:off x="8033760" y="4056840"/>
              <a:ext cx="94680" cy="141480"/>
            </a:xfrm>
            <a:custGeom>
              <a:avLst/>
              <a:gdLst/>
              <a:ahLst/>
              <a:cxnLst>
                <a:cxn ang="3cd4">
                  <a:pos x="hc" y="t"/>
                </a:cxn>
                <a:cxn ang="cd2">
                  <a:pos x="l" y="vc"/>
                </a:cxn>
                <a:cxn ang="cd4">
                  <a:pos x="hc" y="b"/>
                </a:cxn>
                <a:cxn ang="0">
                  <a:pos x="r" y="vc"/>
                </a:cxn>
              </a:cxnLst>
              <a:rect l="l" t="t" r="r" b="b"/>
              <a:pathLst>
                <a:path w="264" h="394">
                  <a:moveTo>
                    <a:pt x="264" y="286"/>
                  </a:moveTo>
                  <a:lnTo>
                    <a:pt x="242" y="286"/>
                  </a:lnTo>
                  <a:cubicBezTo>
                    <a:pt x="242" y="300"/>
                    <a:pt x="235" y="334"/>
                    <a:pt x="228" y="341"/>
                  </a:cubicBezTo>
                  <a:cubicBezTo>
                    <a:pt x="223" y="343"/>
                    <a:pt x="178" y="343"/>
                    <a:pt x="168" y="343"/>
                  </a:cubicBezTo>
                  <a:lnTo>
                    <a:pt x="60" y="343"/>
                  </a:lnTo>
                  <a:cubicBezTo>
                    <a:pt x="122" y="288"/>
                    <a:pt x="142" y="271"/>
                    <a:pt x="178" y="245"/>
                  </a:cubicBezTo>
                  <a:cubicBezTo>
                    <a:pt x="223" y="209"/>
                    <a:pt x="264" y="173"/>
                    <a:pt x="264" y="115"/>
                  </a:cubicBezTo>
                  <a:cubicBezTo>
                    <a:pt x="264" y="43"/>
                    <a:pt x="199" y="0"/>
                    <a:pt x="125" y="0"/>
                  </a:cubicBezTo>
                  <a:cubicBezTo>
                    <a:pt x="50" y="0"/>
                    <a:pt x="0" y="53"/>
                    <a:pt x="0" y="106"/>
                  </a:cubicBezTo>
                  <a:cubicBezTo>
                    <a:pt x="0" y="137"/>
                    <a:pt x="26" y="139"/>
                    <a:pt x="31" y="139"/>
                  </a:cubicBezTo>
                  <a:cubicBezTo>
                    <a:pt x="46" y="139"/>
                    <a:pt x="62" y="130"/>
                    <a:pt x="62" y="108"/>
                  </a:cubicBezTo>
                  <a:cubicBezTo>
                    <a:pt x="62" y="98"/>
                    <a:pt x="60" y="77"/>
                    <a:pt x="29" y="77"/>
                  </a:cubicBezTo>
                  <a:cubicBezTo>
                    <a:pt x="46" y="34"/>
                    <a:pt x="86" y="22"/>
                    <a:pt x="115" y="22"/>
                  </a:cubicBezTo>
                  <a:cubicBezTo>
                    <a:pt x="175" y="22"/>
                    <a:pt x="206" y="67"/>
                    <a:pt x="206" y="115"/>
                  </a:cubicBezTo>
                  <a:cubicBezTo>
                    <a:pt x="206" y="168"/>
                    <a:pt x="168" y="209"/>
                    <a:pt x="149" y="230"/>
                  </a:cubicBezTo>
                  <a:lnTo>
                    <a:pt x="5" y="372"/>
                  </a:lnTo>
                  <a:cubicBezTo>
                    <a:pt x="0" y="377"/>
                    <a:pt x="0" y="377"/>
                    <a:pt x="0" y="394"/>
                  </a:cubicBezTo>
                  <a:lnTo>
                    <a:pt x="245" y="39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8" name="フリーフォーム: 図形 29"/>
            <p:cNvSpPr/>
            <p:nvPr/>
          </p:nvSpPr>
          <p:spPr>
            <a:xfrm>
              <a:off x="8003520" y="4245840"/>
              <a:ext cx="152640" cy="145800"/>
            </a:xfrm>
            <a:custGeom>
              <a:avLst/>
              <a:gdLst/>
              <a:ahLst/>
              <a:cxnLst>
                <a:cxn ang="3cd4">
                  <a:pos x="hc" y="t"/>
                </a:cxn>
                <a:cxn ang="cd2">
                  <a:pos x="l" y="vc"/>
                </a:cxn>
                <a:cxn ang="cd4">
                  <a:pos x="hc" y="b"/>
                </a:cxn>
                <a:cxn ang="0">
                  <a:pos x="r" y="vc"/>
                </a:cxn>
              </a:cxnLst>
              <a:rect l="l" t="t" r="r" b="b"/>
              <a:pathLst>
                <a:path w="425" h="406">
                  <a:moveTo>
                    <a:pt x="418" y="24"/>
                  </a:moveTo>
                  <a:cubicBezTo>
                    <a:pt x="422" y="19"/>
                    <a:pt x="425" y="14"/>
                    <a:pt x="425" y="7"/>
                  </a:cubicBezTo>
                  <a:cubicBezTo>
                    <a:pt x="425" y="0"/>
                    <a:pt x="420" y="0"/>
                    <a:pt x="410" y="0"/>
                  </a:cubicBezTo>
                  <a:lnTo>
                    <a:pt x="132" y="0"/>
                  </a:lnTo>
                  <a:cubicBezTo>
                    <a:pt x="118" y="0"/>
                    <a:pt x="115" y="0"/>
                    <a:pt x="113" y="12"/>
                  </a:cubicBezTo>
                  <a:lnTo>
                    <a:pt x="79" y="118"/>
                  </a:lnTo>
                  <a:cubicBezTo>
                    <a:pt x="77" y="125"/>
                    <a:pt x="77" y="127"/>
                    <a:pt x="77" y="127"/>
                  </a:cubicBezTo>
                  <a:cubicBezTo>
                    <a:pt x="77" y="132"/>
                    <a:pt x="79" y="137"/>
                    <a:pt x="86" y="137"/>
                  </a:cubicBezTo>
                  <a:cubicBezTo>
                    <a:pt x="96" y="137"/>
                    <a:pt x="96" y="132"/>
                    <a:pt x="98" y="127"/>
                  </a:cubicBezTo>
                  <a:cubicBezTo>
                    <a:pt x="127" y="43"/>
                    <a:pt x="173" y="22"/>
                    <a:pt x="250" y="22"/>
                  </a:cubicBezTo>
                  <a:lnTo>
                    <a:pt x="355" y="22"/>
                  </a:lnTo>
                  <a:lnTo>
                    <a:pt x="10" y="379"/>
                  </a:lnTo>
                  <a:cubicBezTo>
                    <a:pt x="5" y="384"/>
                    <a:pt x="0" y="389"/>
                    <a:pt x="0" y="398"/>
                  </a:cubicBezTo>
                  <a:cubicBezTo>
                    <a:pt x="0" y="406"/>
                    <a:pt x="5" y="406"/>
                    <a:pt x="17" y="406"/>
                  </a:cubicBezTo>
                  <a:lnTo>
                    <a:pt x="302" y="406"/>
                  </a:lnTo>
                  <a:cubicBezTo>
                    <a:pt x="319" y="406"/>
                    <a:pt x="319" y="406"/>
                    <a:pt x="324" y="394"/>
                  </a:cubicBezTo>
                  <a:lnTo>
                    <a:pt x="365" y="262"/>
                  </a:lnTo>
                  <a:cubicBezTo>
                    <a:pt x="367" y="254"/>
                    <a:pt x="367" y="252"/>
                    <a:pt x="367" y="252"/>
                  </a:cubicBezTo>
                  <a:cubicBezTo>
                    <a:pt x="367" y="252"/>
                    <a:pt x="367" y="242"/>
                    <a:pt x="358" y="242"/>
                  </a:cubicBezTo>
                  <a:cubicBezTo>
                    <a:pt x="350" y="242"/>
                    <a:pt x="350" y="245"/>
                    <a:pt x="346" y="259"/>
                  </a:cubicBezTo>
                  <a:cubicBezTo>
                    <a:pt x="319" y="341"/>
                    <a:pt x="288" y="382"/>
                    <a:pt x="185" y="382"/>
                  </a:cubicBezTo>
                  <a:lnTo>
                    <a:pt x="72" y="38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399" name="フリーフォーム: 図形 30"/>
            <p:cNvSpPr/>
            <p:nvPr/>
          </p:nvSpPr>
          <p:spPr>
            <a:xfrm>
              <a:off x="8181360" y="4245840"/>
              <a:ext cx="42840" cy="79920"/>
            </a:xfrm>
            <a:custGeom>
              <a:avLst/>
              <a:gdLst/>
              <a:ahLst/>
              <a:cxnLst>
                <a:cxn ang="3cd4">
                  <a:pos x="hc" y="t"/>
                </a:cxn>
                <a:cxn ang="cd2">
                  <a:pos x="l" y="vc"/>
                </a:cxn>
                <a:cxn ang="cd4">
                  <a:pos x="hc" y="b"/>
                </a:cxn>
                <a:cxn ang="0">
                  <a:pos x="r" y="vc"/>
                </a:cxn>
              </a:cxnLst>
              <a:rect l="l" t="t" r="r" b="b"/>
              <a:pathLst>
                <a:path w="120" h="223">
                  <a:moveTo>
                    <a:pt x="115" y="41"/>
                  </a:moveTo>
                  <a:cubicBezTo>
                    <a:pt x="115" y="41"/>
                    <a:pt x="120" y="31"/>
                    <a:pt x="120" y="24"/>
                  </a:cubicBezTo>
                  <a:cubicBezTo>
                    <a:pt x="120" y="10"/>
                    <a:pt x="106" y="0"/>
                    <a:pt x="94" y="0"/>
                  </a:cubicBezTo>
                  <a:cubicBezTo>
                    <a:pt x="74" y="0"/>
                    <a:pt x="70" y="14"/>
                    <a:pt x="67" y="19"/>
                  </a:cubicBezTo>
                  <a:lnTo>
                    <a:pt x="2" y="204"/>
                  </a:lnTo>
                  <a:cubicBezTo>
                    <a:pt x="0" y="209"/>
                    <a:pt x="0" y="211"/>
                    <a:pt x="0" y="211"/>
                  </a:cubicBezTo>
                  <a:cubicBezTo>
                    <a:pt x="0" y="218"/>
                    <a:pt x="19" y="223"/>
                    <a:pt x="19" y="223"/>
                  </a:cubicBezTo>
                  <a:cubicBezTo>
                    <a:pt x="22" y="223"/>
                    <a:pt x="24" y="221"/>
                    <a:pt x="26" y="2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00" name="フリーフォーム: 図形 31"/>
            <p:cNvSpPr/>
            <p:nvPr/>
          </p:nvSpPr>
          <p:spPr>
            <a:xfrm>
              <a:off x="8274959" y="4095720"/>
              <a:ext cx="167400" cy="207000"/>
            </a:xfrm>
            <a:custGeom>
              <a:avLst/>
              <a:gdLst/>
              <a:ahLst/>
              <a:cxnLst>
                <a:cxn ang="3cd4">
                  <a:pos x="hc" y="t"/>
                </a:cxn>
                <a:cxn ang="cd2">
                  <a:pos x="l" y="vc"/>
                </a:cxn>
                <a:cxn ang="cd4">
                  <a:pos x="hc" y="b"/>
                </a:cxn>
                <a:cxn ang="0">
                  <a:pos x="r" y="vc"/>
                </a:cxn>
              </a:cxnLst>
              <a:rect l="l" t="t" r="r" b="b"/>
              <a:pathLst>
                <a:path w="466" h="576">
                  <a:moveTo>
                    <a:pt x="442" y="0"/>
                  </a:moveTo>
                  <a:lnTo>
                    <a:pt x="0" y="0"/>
                  </a:lnTo>
                  <a:lnTo>
                    <a:pt x="0" y="26"/>
                  </a:lnTo>
                  <a:lnTo>
                    <a:pt x="19" y="26"/>
                  </a:lnTo>
                  <a:cubicBezTo>
                    <a:pt x="86" y="26"/>
                    <a:pt x="86" y="36"/>
                    <a:pt x="86" y="67"/>
                  </a:cubicBezTo>
                  <a:lnTo>
                    <a:pt x="86" y="509"/>
                  </a:lnTo>
                  <a:cubicBezTo>
                    <a:pt x="86" y="540"/>
                    <a:pt x="86" y="549"/>
                    <a:pt x="19" y="549"/>
                  </a:cubicBezTo>
                  <a:lnTo>
                    <a:pt x="0" y="549"/>
                  </a:lnTo>
                  <a:lnTo>
                    <a:pt x="0" y="576"/>
                  </a:lnTo>
                  <a:cubicBezTo>
                    <a:pt x="29" y="573"/>
                    <a:pt x="96" y="573"/>
                    <a:pt x="130" y="573"/>
                  </a:cubicBezTo>
                  <a:cubicBezTo>
                    <a:pt x="163" y="573"/>
                    <a:pt x="240" y="573"/>
                    <a:pt x="271" y="576"/>
                  </a:cubicBezTo>
                  <a:lnTo>
                    <a:pt x="271" y="549"/>
                  </a:lnTo>
                  <a:lnTo>
                    <a:pt x="242" y="549"/>
                  </a:lnTo>
                  <a:cubicBezTo>
                    <a:pt x="163" y="549"/>
                    <a:pt x="163" y="537"/>
                    <a:pt x="163" y="509"/>
                  </a:cubicBezTo>
                  <a:lnTo>
                    <a:pt x="163" y="60"/>
                  </a:lnTo>
                  <a:cubicBezTo>
                    <a:pt x="163" y="31"/>
                    <a:pt x="166" y="26"/>
                    <a:pt x="204" y="26"/>
                  </a:cubicBezTo>
                  <a:lnTo>
                    <a:pt x="293" y="26"/>
                  </a:lnTo>
                  <a:cubicBezTo>
                    <a:pt x="413" y="26"/>
                    <a:pt x="430" y="77"/>
                    <a:pt x="444" y="190"/>
                  </a:cubicBezTo>
                  <a:lnTo>
                    <a:pt x="466" y="190"/>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01" name="フリーフォーム: 図形 32"/>
            <p:cNvSpPr/>
            <p:nvPr/>
          </p:nvSpPr>
          <p:spPr>
            <a:xfrm>
              <a:off x="8467560" y="4056840"/>
              <a:ext cx="94680" cy="141480"/>
            </a:xfrm>
            <a:custGeom>
              <a:avLst/>
              <a:gdLst/>
              <a:ahLst/>
              <a:cxnLst>
                <a:cxn ang="3cd4">
                  <a:pos x="hc" y="t"/>
                </a:cxn>
                <a:cxn ang="cd2">
                  <a:pos x="l" y="vc"/>
                </a:cxn>
                <a:cxn ang="cd4">
                  <a:pos x="hc" y="b"/>
                </a:cxn>
                <a:cxn ang="0">
                  <a:pos x="r" y="vc"/>
                </a:cxn>
              </a:cxnLst>
              <a:rect l="l" t="t" r="r" b="b"/>
              <a:pathLst>
                <a:path w="264" h="394">
                  <a:moveTo>
                    <a:pt x="264" y="286"/>
                  </a:moveTo>
                  <a:lnTo>
                    <a:pt x="242" y="286"/>
                  </a:lnTo>
                  <a:cubicBezTo>
                    <a:pt x="242" y="300"/>
                    <a:pt x="235" y="334"/>
                    <a:pt x="228" y="341"/>
                  </a:cubicBezTo>
                  <a:cubicBezTo>
                    <a:pt x="223" y="343"/>
                    <a:pt x="178" y="343"/>
                    <a:pt x="168" y="343"/>
                  </a:cubicBezTo>
                  <a:lnTo>
                    <a:pt x="60" y="343"/>
                  </a:lnTo>
                  <a:cubicBezTo>
                    <a:pt x="122" y="288"/>
                    <a:pt x="142" y="271"/>
                    <a:pt x="178" y="245"/>
                  </a:cubicBezTo>
                  <a:cubicBezTo>
                    <a:pt x="223" y="209"/>
                    <a:pt x="264" y="173"/>
                    <a:pt x="264" y="115"/>
                  </a:cubicBezTo>
                  <a:cubicBezTo>
                    <a:pt x="264" y="43"/>
                    <a:pt x="199" y="0"/>
                    <a:pt x="125" y="0"/>
                  </a:cubicBezTo>
                  <a:cubicBezTo>
                    <a:pt x="50" y="0"/>
                    <a:pt x="0" y="53"/>
                    <a:pt x="0" y="106"/>
                  </a:cubicBezTo>
                  <a:cubicBezTo>
                    <a:pt x="0" y="137"/>
                    <a:pt x="26" y="139"/>
                    <a:pt x="31" y="139"/>
                  </a:cubicBezTo>
                  <a:cubicBezTo>
                    <a:pt x="46" y="139"/>
                    <a:pt x="62" y="130"/>
                    <a:pt x="62" y="108"/>
                  </a:cubicBezTo>
                  <a:cubicBezTo>
                    <a:pt x="62" y="98"/>
                    <a:pt x="60" y="77"/>
                    <a:pt x="29" y="77"/>
                  </a:cubicBezTo>
                  <a:cubicBezTo>
                    <a:pt x="46" y="34"/>
                    <a:pt x="86" y="22"/>
                    <a:pt x="115" y="22"/>
                  </a:cubicBezTo>
                  <a:cubicBezTo>
                    <a:pt x="175" y="22"/>
                    <a:pt x="206" y="67"/>
                    <a:pt x="206" y="115"/>
                  </a:cubicBezTo>
                  <a:cubicBezTo>
                    <a:pt x="206" y="168"/>
                    <a:pt x="168" y="209"/>
                    <a:pt x="149" y="230"/>
                  </a:cubicBezTo>
                  <a:lnTo>
                    <a:pt x="5" y="372"/>
                  </a:lnTo>
                  <a:cubicBezTo>
                    <a:pt x="0" y="377"/>
                    <a:pt x="0" y="377"/>
                    <a:pt x="0" y="394"/>
                  </a:cubicBezTo>
                  <a:lnTo>
                    <a:pt x="245" y="39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02" name="フリーフォーム: 図形 33"/>
            <p:cNvSpPr/>
            <p:nvPr/>
          </p:nvSpPr>
          <p:spPr>
            <a:xfrm>
              <a:off x="8470800" y="4245840"/>
              <a:ext cx="152640" cy="145800"/>
            </a:xfrm>
            <a:custGeom>
              <a:avLst/>
              <a:gdLst/>
              <a:ahLst/>
              <a:cxnLst>
                <a:cxn ang="3cd4">
                  <a:pos x="hc" y="t"/>
                </a:cxn>
                <a:cxn ang="cd2">
                  <a:pos x="l" y="vc"/>
                </a:cxn>
                <a:cxn ang="cd4">
                  <a:pos x="hc" y="b"/>
                </a:cxn>
                <a:cxn ang="0">
                  <a:pos x="r" y="vc"/>
                </a:cxn>
              </a:cxnLst>
              <a:rect l="l" t="t" r="r" b="b"/>
              <a:pathLst>
                <a:path w="425" h="406">
                  <a:moveTo>
                    <a:pt x="418" y="24"/>
                  </a:moveTo>
                  <a:cubicBezTo>
                    <a:pt x="422" y="19"/>
                    <a:pt x="425" y="14"/>
                    <a:pt x="425" y="7"/>
                  </a:cubicBezTo>
                  <a:cubicBezTo>
                    <a:pt x="425" y="0"/>
                    <a:pt x="420" y="0"/>
                    <a:pt x="410" y="0"/>
                  </a:cubicBezTo>
                  <a:lnTo>
                    <a:pt x="132" y="0"/>
                  </a:lnTo>
                  <a:cubicBezTo>
                    <a:pt x="118" y="0"/>
                    <a:pt x="115" y="0"/>
                    <a:pt x="113" y="12"/>
                  </a:cubicBezTo>
                  <a:lnTo>
                    <a:pt x="79" y="118"/>
                  </a:lnTo>
                  <a:cubicBezTo>
                    <a:pt x="77" y="125"/>
                    <a:pt x="77" y="127"/>
                    <a:pt x="77" y="127"/>
                  </a:cubicBezTo>
                  <a:cubicBezTo>
                    <a:pt x="77" y="132"/>
                    <a:pt x="79" y="137"/>
                    <a:pt x="86" y="137"/>
                  </a:cubicBezTo>
                  <a:cubicBezTo>
                    <a:pt x="96" y="137"/>
                    <a:pt x="96" y="132"/>
                    <a:pt x="98" y="127"/>
                  </a:cubicBezTo>
                  <a:cubicBezTo>
                    <a:pt x="127" y="43"/>
                    <a:pt x="173" y="22"/>
                    <a:pt x="250" y="22"/>
                  </a:cubicBezTo>
                  <a:lnTo>
                    <a:pt x="355" y="22"/>
                  </a:lnTo>
                  <a:lnTo>
                    <a:pt x="10" y="379"/>
                  </a:lnTo>
                  <a:cubicBezTo>
                    <a:pt x="5" y="384"/>
                    <a:pt x="0" y="389"/>
                    <a:pt x="0" y="398"/>
                  </a:cubicBezTo>
                  <a:cubicBezTo>
                    <a:pt x="0" y="406"/>
                    <a:pt x="5" y="406"/>
                    <a:pt x="17" y="406"/>
                  </a:cubicBezTo>
                  <a:lnTo>
                    <a:pt x="302" y="406"/>
                  </a:lnTo>
                  <a:cubicBezTo>
                    <a:pt x="319" y="406"/>
                    <a:pt x="319" y="406"/>
                    <a:pt x="324" y="394"/>
                  </a:cubicBezTo>
                  <a:lnTo>
                    <a:pt x="365" y="262"/>
                  </a:lnTo>
                  <a:cubicBezTo>
                    <a:pt x="367" y="254"/>
                    <a:pt x="367" y="252"/>
                    <a:pt x="367" y="252"/>
                  </a:cubicBezTo>
                  <a:cubicBezTo>
                    <a:pt x="367" y="252"/>
                    <a:pt x="367" y="242"/>
                    <a:pt x="358" y="242"/>
                  </a:cubicBezTo>
                  <a:cubicBezTo>
                    <a:pt x="350" y="242"/>
                    <a:pt x="350" y="245"/>
                    <a:pt x="346" y="259"/>
                  </a:cubicBezTo>
                  <a:cubicBezTo>
                    <a:pt x="319" y="341"/>
                    <a:pt x="288" y="382"/>
                    <a:pt x="185" y="382"/>
                  </a:cubicBezTo>
                  <a:lnTo>
                    <a:pt x="72" y="38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03" name="フリーフォーム: 図形 34"/>
            <p:cNvSpPr/>
            <p:nvPr/>
          </p:nvSpPr>
          <p:spPr>
            <a:xfrm>
              <a:off x="8649000" y="4245840"/>
              <a:ext cx="42840" cy="79920"/>
            </a:xfrm>
            <a:custGeom>
              <a:avLst/>
              <a:gdLst/>
              <a:ahLst/>
              <a:cxnLst>
                <a:cxn ang="3cd4">
                  <a:pos x="hc" y="t"/>
                </a:cxn>
                <a:cxn ang="cd2">
                  <a:pos x="l" y="vc"/>
                </a:cxn>
                <a:cxn ang="cd4">
                  <a:pos x="hc" y="b"/>
                </a:cxn>
                <a:cxn ang="0">
                  <a:pos x="r" y="vc"/>
                </a:cxn>
              </a:cxnLst>
              <a:rect l="l" t="t" r="r" b="b"/>
              <a:pathLst>
                <a:path w="120" h="223">
                  <a:moveTo>
                    <a:pt x="115" y="41"/>
                  </a:moveTo>
                  <a:cubicBezTo>
                    <a:pt x="115" y="41"/>
                    <a:pt x="120" y="31"/>
                    <a:pt x="120" y="24"/>
                  </a:cubicBezTo>
                  <a:cubicBezTo>
                    <a:pt x="120" y="10"/>
                    <a:pt x="106" y="0"/>
                    <a:pt x="94" y="0"/>
                  </a:cubicBezTo>
                  <a:cubicBezTo>
                    <a:pt x="74" y="0"/>
                    <a:pt x="70" y="14"/>
                    <a:pt x="67" y="19"/>
                  </a:cubicBezTo>
                  <a:lnTo>
                    <a:pt x="2" y="204"/>
                  </a:lnTo>
                  <a:cubicBezTo>
                    <a:pt x="0" y="209"/>
                    <a:pt x="0" y="211"/>
                    <a:pt x="0" y="211"/>
                  </a:cubicBezTo>
                  <a:cubicBezTo>
                    <a:pt x="0" y="218"/>
                    <a:pt x="19" y="223"/>
                    <a:pt x="19" y="223"/>
                  </a:cubicBezTo>
                  <a:cubicBezTo>
                    <a:pt x="22" y="223"/>
                    <a:pt x="24" y="221"/>
                    <a:pt x="26" y="2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grpSp>
      <p:grpSp>
        <p:nvGrpSpPr>
          <p:cNvPr id="1404" name="グループ化 35" descr="24§display§\sqrt{s}_x000a_:_x000a_{\rm center\ of\ mass\ energy}§svg§600§FALSE§" title="TexMaths"/>
          <p:cNvGrpSpPr/>
          <p:nvPr/>
        </p:nvGrpSpPr>
        <p:grpSpPr>
          <a:xfrm>
            <a:off x="2028409" y="6441784"/>
            <a:ext cx="3212621" cy="280210"/>
            <a:chOff x="360000" y="6746760"/>
            <a:chExt cx="3541320" cy="308880"/>
          </a:xfrm>
        </p:grpSpPr>
        <p:sp>
          <p:nvSpPr>
            <p:cNvPr id="1405" name="フリーフォーム: 図形 36"/>
            <p:cNvSpPr/>
            <p:nvPr/>
          </p:nvSpPr>
          <p:spPr>
            <a:xfrm>
              <a:off x="360000" y="6746760"/>
              <a:ext cx="3541320" cy="305280"/>
            </a:xfrm>
            <a:custGeom>
              <a:avLst/>
              <a:gdLst/>
              <a:ahLst/>
              <a:cxnLst>
                <a:cxn ang="3cd4">
                  <a:pos x="hc" y="t"/>
                </a:cxn>
                <a:cxn ang="cd2">
                  <a:pos x="l" y="vc"/>
                </a:cxn>
                <a:cxn ang="cd4">
                  <a:pos x="hc" y="b"/>
                </a:cxn>
                <a:cxn ang="0">
                  <a:pos x="r" y="vc"/>
                </a:cxn>
              </a:cxnLst>
              <a:rect l="l" t="t" r="r" b="b"/>
              <a:pathLst>
                <a:path w="9838" h="849">
                  <a:moveTo>
                    <a:pt x="4920" y="849"/>
                  </a:moveTo>
                  <a:lnTo>
                    <a:pt x="0" y="849"/>
                  </a:lnTo>
                  <a:lnTo>
                    <a:pt x="0" y="0"/>
                  </a:lnTo>
                  <a:lnTo>
                    <a:pt x="9838" y="0"/>
                  </a:lnTo>
                  <a:lnTo>
                    <a:pt x="9838" y="849"/>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06" name="フリーフォーム: 図形 37"/>
            <p:cNvSpPr/>
            <p:nvPr/>
          </p:nvSpPr>
          <p:spPr>
            <a:xfrm>
              <a:off x="382320" y="6746760"/>
              <a:ext cx="237240" cy="303840"/>
            </a:xfrm>
            <a:custGeom>
              <a:avLst/>
              <a:gdLst/>
              <a:ahLst/>
              <a:cxnLst>
                <a:cxn ang="3cd4">
                  <a:pos x="hc" y="t"/>
                </a:cxn>
                <a:cxn ang="cd2">
                  <a:pos x="l" y="vc"/>
                </a:cxn>
                <a:cxn ang="cd4">
                  <a:pos x="hc" y="b"/>
                </a:cxn>
                <a:cxn ang="0">
                  <a:pos x="r" y="vc"/>
                </a:cxn>
              </a:cxnLst>
              <a:rect l="l" t="t" r="r" b="b"/>
              <a:pathLst>
                <a:path w="660" h="845">
                  <a:moveTo>
                    <a:pt x="266" y="756"/>
                  </a:moveTo>
                  <a:lnTo>
                    <a:pt x="118" y="427"/>
                  </a:lnTo>
                  <a:cubicBezTo>
                    <a:pt x="113" y="415"/>
                    <a:pt x="108" y="415"/>
                    <a:pt x="106" y="415"/>
                  </a:cubicBezTo>
                  <a:cubicBezTo>
                    <a:pt x="106" y="415"/>
                    <a:pt x="101" y="415"/>
                    <a:pt x="91" y="422"/>
                  </a:cubicBezTo>
                  <a:lnTo>
                    <a:pt x="12" y="482"/>
                  </a:lnTo>
                  <a:cubicBezTo>
                    <a:pt x="0" y="489"/>
                    <a:pt x="0" y="492"/>
                    <a:pt x="0" y="497"/>
                  </a:cubicBezTo>
                  <a:cubicBezTo>
                    <a:pt x="0" y="499"/>
                    <a:pt x="2" y="504"/>
                    <a:pt x="10" y="504"/>
                  </a:cubicBezTo>
                  <a:cubicBezTo>
                    <a:pt x="14" y="504"/>
                    <a:pt x="29" y="492"/>
                    <a:pt x="38" y="487"/>
                  </a:cubicBezTo>
                  <a:cubicBezTo>
                    <a:pt x="43" y="482"/>
                    <a:pt x="55" y="473"/>
                    <a:pt x="65" y="465"/>
                  </a:cubicBezTo>
                  <a:lnTo>
                    <a:pt x="230" y="833"/>
                  </a:lnTo>
                  <a:cubicBezTo>
                    <a:pt x="238" y="845"/>
                    <a:pt x="242" y="845"/>
                    <a:pt x="250" y="845"/>
                  </a:cubicBezTo>
                  <a:cubicBezTo>
                    <a:pt x="262" y="845"/>
                    <a:pt x="264" y="840"/>
                    <a:pt x="271" y="828"/>
                  </a:cubicBezTo>
                  <a:lnTo>
                    <a:pt x="655" y="34"/>
                  </a:lnTo>
                  <a:cubicBezTo>
                    <a:pt x="660" y="22"/>
                    <a:pt x="660" y="19"/>
                    <a:pt x="660" y="17"/>
                  </a:cubicBezTo>
                  <a:cubicBezTo>
                    <a:pt x="660" y="10"/>
                    <a:pt x="653" y="0"/>
                    <a:pt x="643" y="0"/>
                  </a:cubicBezTo>
                  <a:cubicBezTo>
                    <a:pt x="636" y="0"/>
                    <a:pt x="631" y="5"/>
                    <a:pt x="624" y="1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07" name="フリーフォーム: 図形 38"/>
            <p:cNvSpPr/>
            <p:nvPr/>
          </p:nvSpPr>
          <p:spPr>
            <a:xfrm>
              <a:off x="613080" y="6746760"/>
              <a:ext cx="142920" cy="12600"/>
            </a:xfrm>
            <a:custGeom>
              <a:avLst/>
              <a:gdLst/>
              <a:ahLst/>
              <a:cxnLst>
                <a:cxn ang="3cd4">
                  <a:pos x="hc" y="t"/>
                </a:cxn>
                <a:cxn ang="cd2">
                  <a:pos x="l" y="vc"/>
                </a:cxn>
                <a:cxn ang="cd4">
                  <a:pos x="hc" y="b"/>
                </a:cxn>
                <a:cxn ang="0">
                  <a:pos x="r" y="vc"/>
                </a:cxn>
              </a:cxnLst>
              <a:rect l="l" t="t" r="r" b="b"/>
              <a:pathLst>
                <a:path w="398" h="36">
                  <a:moveTo>
                    <a:pt x="199" y="36"/>
                  </a:moveTo>
                  <a:lnTo>
                    <a:pt x="0" y="36"/>
                  </a:lnTo>
                  <a:lnTo>
                    <a:pt x="0" y="0"/>
                  </a:lnTo>
                  <a:lnTo>
                    <a:pt x="398" y="0"/>
                  </a:lnTo>
                  <a:lnTo>
                    <a:pt x="398" y="36"/>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08" name="フリーフォーム: 図形 39"/>
            <p:cNvSpPr/>
            <p:nvPr/>
          </p:nvSpPr>
          <p:spPr>
            <a:xfrm>
              <a:off x="628560" y="6858360"/>
              <a:ext cx="111960" cy="137880"/>
            </a:xfrm>
            <a:custGeom>
              <a:avLst/>
              <a:gdLst/>
              <a:ahLst/>
              <a:cxnLst>
                <a:cxn ang="3cd4">
                  <a:pos x="hc" y="t"/>
                </a:cxn>
                <a:cxn ang="cd2">
                  <a:pos x="l" y="vc"/>
                </a:cxn>
                <a:cxn ang="cd4">
                  <a:pos x="hc" y="b"/>
                </a:cxn>
                <a:cxn ang="0">
                  <a:pos x="r" y="vc"/>
                </a:cxn>
              </a:cxnLst>
              <a:rect l="l" t="t" r="r" b="b"/>
              <a:pathLst>
                <a:path w="312" h="384">
                  <a:moveTo>
                    <a:pt x="288" y="58"/>
                  </a:moveTo>
                  <a:cubicBezTo>
                    <a:pt x="264" y="58"/>
                    <a:pt x="247" y="77"/>
                    <a:pt x="247" y="96"/>
                  </a:cubicBezTo>
                  <a:cubicBezTo>
                    <a:pt x="247" y="108"/>
                    <a:pt x="254" y="120"/>
                    <a:pt x="274" y="120"/>
                  </a:cubicBezTo>
                  <a:cubicBezTo>
                    <a:pt x="293" y="120"/>
                    <a:pt x="312" y="106"/>
                    <a:pt x="312" y="72"/>
                  </a:cubicBezTo>
                  <a:cubicBezTo>
                    <a:pt x="312" y="36"/>
                    <a:pt x="276" y="0"/>
                    <a:pt x="211" y="0"/>
                  </a:cubicBezTo>
                  <a:cubicBezTo>
                    <a:pt x="98" y="0"/>
                    <a:pt x="67" y="86"/>
                    <a:pt x="67" y="125"/>
                  </a:cubicBezTo>
                  <a:cubicBezTo>
                    <a:pt x="67" y="190"/>
                    <a:pt x="132" y="204"/>
                    <a:pt x="156" y="209"/>
                  </a:cubicBezTo>
                  <a:cubicBezTo>
                    <a:pt x="199" y="216"/>
                    <a:pt x="245" y="226"/>
                    <a:pt x="245" y="274"/>
                  </a:cubicBezTo>
                  <a:cubicBezTo>
                    <a:pt x="245" y="295"/>
                    <a:pt x="226" y="365"/>
                    <a:pt x="122" y="365"/>
                  </a:cubicBezTo>
                  <a:cubicBezTo>
                    <a:pt x="110" y="365"/>
                    <a:pt x="46" y="365"/>
                    <a:pt x="26" y="322"/>
                  </a:cubicBezTo>
                  <a:cubicBezTo>
                    <a:pt x="58" y="324"/>
                    <a:pt x="79" y="300"/>
                    <a:pt x="79" y="276"/>
                  </a:cubicBezTo>
                  <a:cubicBezTo>
                    <a:pt x="79" y="257"/>
                    <a:pt x="65" y="247"/>
                    <a:pt x="48" y="247"/>
                  </a:cubicBezTo>
                  <a:cubicBezTo>
                    <a:pt x="26" y="247"/>
                    <a:pt x="0" y="264"/>
                    <a:pt x="0" y="302"/>
                  </a:cubicBezTo>
                  <a:cubicBezTo>
                    <a:pt x="0" y="350"/>
                    <a:pt x="48" y="384"/>
                    <a:pt x="122" y="384"/>
                  </a:cubicBezTo>
                  <a:cubicBezTo>
                    <a:pt x="259" y="384"/>
                    <a:pt x="293" y="281"/>
                    <a:pt x="293" y="245"/>
                  </a:cubicBezTo>
                  <a:cubicBezTo>
                    <a:pt x="293" y="214"/>
                    <a:pt x="276" y="192"/>
                    <a:pt x="266" y="182"/>
                  </a:cubicBezTo>
                  <a:cubicBezTo>
                    <a:pt x="242" y="158"/>
                    <a:pt x="218" y="154"/>
                    <a:pt x="180" y="146"/>
                  </a:cubicBezTo>
                  <a:cubicBezTo>
                    <a:pt x="151" y="139"/>
                    <a:pt x="118" y="134"/>
                    <a:pt x="118" y="96"/>
                  </a:cubicBezTo>
                  <a:cubicBezTo>
                    <a:pt x="118" y="70"/>
                    <a:pt x="137" y="19"/>
                    <a:pt x="211" y="19"/>
                  </a:cubicBezTo>
                  <a:cubicBezTo>
                    <a:pt x="233" y="19"/>
                    <a:pt x="276" y="24"/>
                    <a:pt x="288" y="5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09" name="フリーフォーム: 図形 40"/>
            <p:cNvSpPr/>
            <p:nvPr/>
          </p:nvSpPr>
          <p:spPr>
            <a:xfrm>
              <a:off x="865440" y="6861600"/>
              <a:ext cx="32400" cy="131040"/>
            </a:xfrm>
            <a:custGeom>
              <a:avLst/>
              <a:gdLst/>
              <a:ahLst/>
              <a:cxnLst>
                <a:cxn ang="3cd4">
                  <a:pos x="hc" y="t"/>
                </a:cxn>
                <a:cxn ang="cd2">
                  <a:pos x="l" y="vc"/>
                </a:cxn>
                <a:cxn ang="cd4">
                  <a:pos x="hc" y="b"/>
                </a:cxn>
                <a:cxn ang="0">
                  <a:pos x="r" y="vc"/>
                </a:cxn>
              </a:cxnLst>
              <a:rect l="l" t="t" r="r" b="b"/>
              <a:pathLst>
                <a:path w="91" h="365">
                  <a:moveTo>
                    <a:pt x="91" y="46"/>
                  </a:moveTo>
                  <a:cubicBezTo>
                    <a:pt x="91" y="19"/>
                    <a:pt x="72" y="0"/>
                    <a:pt x="46" y="0"/>
                  </a:cubicBezTo>
                  <a:cubicBezTo>
                    <a:pt x="22" y="0"/>
                    <a:pt x="0" y="19"/>
                    <a:pt x="0" y="46"/>
                  </a:cubicBezTo>
                  <a:cubicBezTo>
                    <a:pt x="0" y="70"/>
                    <a:pt x="22" y="91"/>
                    <a:pt x="46" y="91"/>
                  </a:cubicBezTo>
                  <a:cubicBezTo>
                    <a:pt x="72" y="91"/>
                    <a:pt x="91" y="70"/>
                    <a:pt x="91" y="46"/>
                  </a:cubicBezTo>
                  <a:close/>
                  <a:moveTo>
                    <a:pt x="91" y="322"/>
                  </a:moveTo>
                  <a:cubicBezTo>
                    <a:pt x="91" y="295"/>
                    <a:pt x="72" y="276"/>
                    <a:pt x="46" y="276"/>
                  </a:cubicBezTo>
                  <a:cubicBezTo>
                    <a:pt x="22" y="276"/>
                    <a:pt x="0" y="295"/>
                    <a:pt x="0" y="322"/>
                  </a:cubicBezTo>
                  <a:cubicBezTo>
                    <a:pt x="0" y="346"/>
                    <a:pt x="22" y="365"/>
                    <a:pt x="46" y="365"/>
                  </a:cubicBezTo>
                  <a:cubicBezTo>
                    <a:pt x="72" y="365"/>
                    <a:pt x="91" y="346"/>
                    <a:pt x="91" y="32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0" name="フリーフォーム: 図形 41"/>
            <p:cNvSpPr/>
            <p:nvPr/>
          </p:nvSpPr>
          <p:spPr>
            <a:xfrm>
              <a:off x="1018439" y="6856560"/>
              <a:ext cx="116280" cy="139680"/>
            </a:xfrm>
            <a:custGeom>
              <a:avLst/>
              <a:gdLst/>
              <a:ahLst/>
              <a:cxnLst>
                <a:cxn ang="3cd4">
                  <a:pos x="hc" y="t"/>
                </a:cxn>
                <a:cxn ang="cd2">
                  <a:pos x="l" y="vc"/>
                </a:cxn>
                <a:cxn ang="cd4">
                  <a:pos x="hc" y="b"/>
                </a:cxn>
                <a:cxn ang="0">
                  <a:pos x="r" y="vc"/>
                </a:cxn>
              </a:cxnLst>
              <a:rect l="l" t="t" r="r" b="b"/>
              <a:pathLst>
                <a:path w="324" h="389">
                  <a:moveTo>
                    <a:pt x="70" y="194"/>
                  </a:moveTo>
                  <a:cubicBezTo>
                    <a:pt x="70" y="58"/>
                    <a:pt x="139" y="22"/>
                    <a:pt x="185" y="22"/>
                  </a:cubicBezTo>
                  <a:cubicBezTo>
                    <a:pt x="192" y="22"/>
                    <a:pt x="247" y="22"/>
                    <a:pt x="276" y="53"/>
                  </a:cubicBezTo>
                  <a:cubicBezTo>
                    <a:pt x="242" y="55"/>
                    <a:pt x="235" y="82"/>
                    <a:pt x="235" y="91"/>
                  </a:cubicBezTo>
                  <a:cubicBezTo>
                    <a:pt x="235" y="113"/>
                    <a:pt x="252" y="130"/>
                    <a:pt x="276" y="130"/>
                  </a:cubicBezTo>
                  <a:cubicBezTo>
                    <a:pt x="298" y="130"/>
                    <a:pt x="314" y="115"/>
                    <a:pt x="314" y="91"/>
                  </a:cubicBezTo>
                  <a:cubicBezTo>
                    <a:pt x="314" y="34"/>
                    <a:pt x="250" y="0"/>
                    <a:pt x="185" y="0"/>
                  </a:cubicBezTo>
                  <a:cubicBezTo>
                    <a:pt x="79" y="0"/>
                    <a:pt x="0" y="91"/>
                    <a:pt x="0" y="197"/>
                  </a:cubicBezTo>
                  <a:cubicBezTo>
                    <a:pt x="0" y="305"/>
                    <a:pt x="84" y="389"/>
                    <a:pt x="182" y="389"/>
                  </a:cubicBezTo>
                  <a:cubicBezTo>
                    <a:pt x="298" y="389"/>
                    <a:pt x="324" y="288"/>
                    <a:pt x="324" y="278"/>
                  </a:cubicBezTo>
                  <a:cubicBezTo>
                    <a:pt x="324" y="271"/>
                    <a:pt x="314" y="271"/>
                    <a:pt x="312" y="271"/>
                  </a:cubicBezTo>
                  <a:cubicBezTo>
                    <a:pt x="305" y="271"/>
                    <a:pt x="302" y="274"/>
                    <a:pt x="302" y="278"/>
                  </a:cubicBezTo>
                  <a:cubicBezTo>
                    <a:pt x="276" y="358"/>
                    <a:pt x="221" y="367"/>
                    <a:pt x="190" y="367"/>
                  </a:cubicBezTo>
                  <a:cubicBezTo>
                    <a:pt x="146" y="367"/>
                    <a:pt x="70" y="331"/>
                    <a:pt x="70" y="19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1" name="フリーフォーム: 図形 42"/>
            <p:cNvSpPr/>
            <p:nvPr/>
          </p:nvSpPr>
          <p:spPr>
            <a:xfrm>
              <a:off x="1152360" y="6856560"/>
              <a:ext cx="118080" cy="139680"/>
            </a:xfrm>
            <a:custGeom>
              <a:avLst/>
              <a:gdLst/>
              <a:ahLst/>
              <a:cxnLst>
                <a:cxn ang="3cd4">
                  <a:pos x="hc" y="t"/>
                </a:cxn>
                <a:cxn ang="cd2">
                  <a:pos x="l" y="vc"/>
                </a:cxn>
                <a:cxn ang="cd4">
                  <a:pos x="hc" y="b"/>
                </a:cxn>
                <a:cxn ang="0">
                  <a:pos x="r" y="vc"/>
                </a:cxn>
              </a:cxnLst>
              <a:rect l="l" t="t" r="r" b="b"/>
              <a:pathLst>
                <a:path w="329" h="389">
                  <a:moveTo>
                    <a:pt x="72" y="166"/>
                  </a:moveTo>
                  <a:cubicBezTo>
                    <a:pt x="77" y="41"/>
                    <a:pt x="149" y="19"/>
                    <a:pt x="178" y="19"/>
                  </a:cubicBezTo>
                  <a:cubicBezTo>
                    <a:pt x="264" y="19"/>
                    <a:pt x="274" y="134"/>
                    <a:pt x="274" y="166"/>
                  </a:cubicBezTo>
                  <a:close/>
                  <a:moveTo>
                    <a:pt x="70" y="185"/>
                  </a:moveTo>
                  <a:lnTo>
                    <a:pt x="307" y="185"/>
                  </a:lnTo>
                  <a:cubicBezTo>
                    <a:pt x="326" y="185"/>
                    <a:pt x="329" y="185"/>
                    <a:pt x="329" y="166"/>
                  </a:cubicBezTo>
                  <a:cubicBezTo>
                    <a:pt x="329" y="82"/>
                    <a:pt x="283" y="0"/>
                    <a:pt x="178" y="0"/>
                  </a:cubicBezTo>
                  <a:cubicBezTo>
                    <a:pt x="79" y="0"/>
                    <a:pt x="0" y="86"/>
                    <a:pt x="0" y="194"/>
                  </a:cubicBezTo>
                  <a:cubicBezTo>
                    <a:pt x="0" y="307"/>
                    <a:pt x="89" y="389"/>
                    <a:pt x="187" y="389"/>
                  </a:cubicBezTo>
                  <a:cubicBezTo>
                    <a:pt x="290" y="389"/>
                    <a:pt x="329" y="295"/>
                    <a:pt x="329" y="278"/>
                  </a:cubicBezTo>
                  <a:cubicBezTo>
                    <a:pt x="329" y="271"/>
                    <a:pt x="322" y="269"/>
                    <a:pt x="317" y="269"/>
                  </a:cubicBezTo>
                  <a:cubicBezTo>
                    <a:pt x="310" y="269"/>
                    <a:pt x="310" y="274"/>
                    <a:pt x="307" y="281"/>
                  </a:cubicBezTo>
                  <a:cubicBezTo>
                    <a:pt x="276" y="367"/>
                    <a:pt x="202" y="367"/>
                    <a:pt x="192" y="367"/>
                  </a:cubicBezTo>
                  <a:cubicBezTo>
                    <a:pt x="149" y="367"/>
                    <a:pt x="115" y="343"/>
                    <a:pt x="96" y="312"/>
                  </a:cubicBezTo>
                  <a:cubicBezTo>
                    <a:pt x="70" y="271"/>
                    <a:pt x="70" y="214"/>
                    <a:pt x="70" y="18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2" name="フリーフォーム: 図形 43"/>
            <p:cNvSpPr/>
            <p:nvPr/>
          </p:nvSpPr>
          <p:spPr>
            <a:xfrm>
              <a:off x="1288080" y="6858360"/>
              <a:ext cx="153360" cy="134280"/>
            </a:xfrm>
            <a:custGeom>
              <a:avLst/>
              <a:gdLst/>
              <a:ahLst/>
              <a:cxnLst>
                <a:cxn ang="3cd4">
                  <a:pos x="hc" y="t"/>
                </a:cxn>
                <a:cxn ang="cd2">
                  <a:pos x="l" y="vc"/>
                </a:cxn>
                <a:cxn ang="cd4">
                  <a:pos x="hc" y="b"/>
                </a:cxn>
                <a:cxn ang="0">
                  <a:pos x="r" y="vc"/>
                </a:cxn>
              </a:cxnLst>
              <a:rect l="l" t="t" r="r" b="b"/>
              <a:pathLst>
                <a:path w="427" h="374">
                  <a:moveTo>
                    <a:pt x="67" y="84"/>
                  </a:moveTo>
                  <a:lnTo>
                    <a:pt x="67" y="310"/>
                  </a:lnTo>
                  <a:cubicBezTo>
                    <a:pt x="67" y="348"/>
                    <a:pt x="58" y="348"/>
                    <a:pt x="0" y="348"/>
                  </a:cubicBezTo>
                  <a:lnTo>
                    <a:pt x="0" y="374"/>
                  </a:lnTo>
                  <a:cubicBezTo>
                    <a:pt x="29" y="374"/>
                    <a:pt x="72" y="372"/>
                    <a:pt x="96" y="372"/>
                  </a:cubicBezTo>
                  <a:cubicBezTo>
                    <a:pt x="118" y="372"/>
                    <a:pt x="163" y="374"/>
                    <a:pt x="192" y="374"/>
                  </a:cubicBezTo>
                  <a:lnTo>
                    <a:pt x="192" y="348"/>
                  </a:lnTo>
                  <a:cubicBezTo>
                    <a:pt x="134" y="348"/>
                    <a:pt x="125" y="348"/>
                    <a:pt x="125" y="310"/>
                  </a:cubicBezTo>
                  <a:lnTo>
                    <a:pt x="125" y="154"/>
                  </a:lnTo>
                  <a:cubicBezTo>
                    <a:pt x="125" y="67"/>
                    <a:pt x="185" y="19"/>
                    <a:pt x="240" y="19"/>
                  </a:cubicBezTo>
                  <a:cubicBezTo>
                    <a:pt x="293" y="19"/>
                    <a:pt x="302" y="65"/>
                    <a:pt x="302" y="113"/>
                  </a:cubicBezTo>
                  <a:lnTo>
                    <a:pt x="302" y="310"/>
                  </a:lnTo>
                  <a:cubicBezTo>
                    <a:pt x="302" y="348"/>
                    <a:pt x="293" y="348"/>
                    <a:pt x="235" y="348"/>
                  </a:cubicBezTo>
                  <a:lnTo>
                    <a:pt x="235" y="374"/>
                  </a:lnTo>
                  <a:cubicBezTo>
                    <a:pt x="266" y="374"/>
                    <a:pt x="310" y="372"/>
                    <a:pt x="331" y="372"/>
                  </a:cubicBezTo>
                  <a:cubicBezTo>
                    <a:pt x="353" y="372"/>
                    <a:pt x="398" y="374"/>
                    <a:pt x="427" y="374"/>
                  </a:cubicBezTo>
                  <a:lnTo>
                    <a:pt x="427" y="348"/>
                  </a:lnTo>
                  <a:cubicBezTo>
                    <a:pt x="382" y="348"/>
                    <a:pt x="362" y="348"/>
                    <a:pt x="360" y="324"/>
                  </a:cubicBezTo>
                  <a:lnTo>
                    <a:pt x="360" y="161"/>
                  </a:lnTo>
                  <a:cubicBezTo>
                    <a:pt x="360" y="89"/>
                    <a:pt x="360" y="62"/>
                    <a:pt x="334" y="31"/>
                  </a:cubicBezTo>
                  <a:cubicBezTo>
                    <a:pt x="322" y="17"/>
                    <a:pt x="295" y="0"/>
                    <a:pt x="245" y="0"/>
                  </a:cubicBezTo>
                  <a:cubicBezTo>
                    <a:pt x="182" y="0"/>
                    <a:pt x="144" y="36"/>
                    <a:pt x="120" y="89"/>
                  </a:cubicBezTo>
                  <a:lnTo>
                    <a:pt x="120" y="0"/>
                  </a:lnTo>
                  <a:lnTo>
                    <a:pt x="0" y="10"/>
                  </a:lnTo>
                  <a:lnTo>
                    <a:pt x="0" y="36"/>
                  </a:lnTo>
                  <a:cubicBezTo>
                    <a:pt x="60" y="36"/>
                    <a:pt x="67" y="41"/>
                    <a:pt x="67" y="8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3" name="フリーフォーム: 図形 44"/>
            <p:cNvSpPr/>
            <p:nvPr/>
          </p:nvSpPr>
          <p:spPr>
            <a:xfrm>
              <a:off x="1444319" y="6805440"/>
              <a:ext cx="95400" cy="190440"/>
            </a:xfrm>
            <a:custGeom>
              <a:avLst/>
              <a:gdLst/>
              <a:ahLst/>
              <a:cxnLst>
                <a:cxn ang="3cd4">
                  <a:pos x="hc" y="t"/>
                </a:cxn>
                <a:cxn ang="cd2">
                  <a:pos x="l" y="vc"/>
                </a:cxn>
                <a:cxn ang="cd4">
                  <a:pos x="hc" y="b"/>
                </a:cxn>
                <a:cxn ang="0">
                  <a:pos x="r" y="vc"/>
                </a:cxn>
              </a:cxnLst>
              <a:rect l="l" t="t" r="r" b="b"/>
              <a:pathLst>
                <a:path w="266" h="530">
                  <a:moveTo>
                    <a:pt x="132" y="182"/>
                  </a:moveTo>
                  <a:lnTo>
                    <a:pt x="252" y="182"/>
                  </a:lnTo>
                  <a:lnTo>
                    <a:pt x="252" y="156"/>
                  </a:lnTo>
                  <a:lnTo>
                    <a:pt x="132" y="156"/>
                  </a:lnTo>
                  <a:lnTo>
                    <a:pt x="132" y="0"/>
                  </a:lnTo>
                  <a:lnTo>
                    <a:pt x="110" y="0"/>
                  </a:lnTo>
                  <a:cubicBezTo>
                    <a:pt x="108" y="70"/>
                    <a:pt x="84" y="161"/>
                    <a:pt x="0" y="163"/>
                  </a:cubicBezTo>
                  <a:lnTo>
                    <a:pt x="0" y="182"/>
                  </a:lnTo>
                  <a:lnTo>
                    <a:pt x="72" y="182"/>
                  </a:lnTo>
                  <a:lnTo>
                    <a:pt x="72" y="415"/>
                  </a:lnTo>
                  <a:cubicBezTo>
                    <a:pt x="72" y="521"/>
                    <a:pt x="151" y="530"/>
                    <a:pt x="182" y="530"/>
                  </a:cubicBezTo>
                  <a:cubicBezTo>
                    <a:pt x="242" y="530"/>
                    <a:pt x="266" y="470"/>
                    <a:pt x="266" y="415"/>
                  </a:cubicBezTo>
                  <a:lnTo>
                    <a:pt x="266" y="367"/>
                  </a:lnTo>
                  <a:lnTo>
                    <a:pt x="245" y="367"/>
                  </a:lnTo>
                  <a:lnTo>
                    <a:pt x="245" y="415"/>
                  </a:lnTo>
                  <a:cubicBezTo>
                    <a:pt x="245" y="477"/>
                    <a:pt x="221" y="509"/>
                    <a:pt x="187" y="509"/>
                  </a:cubicBezTo>
                  <a:cubicBezTo>
                    <a:pt x="132" y="509"/>
                    <a:pt x="132" y="432"/>
                    <a:pt x="132" y="41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4" name="フリーフォーム: 図形 45"/>
            <p:cNvSpPr/>
            <p:nvPr/>
          </p:nvSpPr>
          <p:spPr>
            <a:xfrm>
              <a:off x="1565280" y="6856560"/>
              <a:ext cx="118080" cy="139680"/>
            </a:xfrm>
            <a:custGeom>
              <a:avLst/>
              <a:gdLst/>
              <a:ahLst/>
              <a:cxnLst>
                <a:cxn ang="3cd4">
                  <a:pos x="hc" y="t"/>
                </a:cxn>
                <a:cxn ang="cd2">
                  <a:pos x="l" y="vc"/>
                </a:cxn>
                <a:cxn ang="cd4">
                  <a:pos x="hc" y="b"/>
                </a:cxn>
                <a:cxn ang="0">
                  <a:pos x="r" y="vc"/>
                </a:cxn>
              </a:cxnLst>
              <a:rect l="l" t="t" r="r" b="b"/>
              <a:pathLst>
                <a:path w="329" h="389">
                  <a:moveTo>
                    <a:pt x="72" y="166"/>
                  </a:moveTo>
                  <a:cubicBezTo>
                    <a:pt x="77" y="41"/>
                    <a:pt x="149" y="19"/>
                    <a:pt x="178" y="19"/>
                  </a:cubicBezTo>
                  <a:cubicBezTo>
                    <a:pt x="264" y="19"/>
                    <a:pt x="274" y="134"/>
                    <a:pt x="274" y="166"/>
                  </a:cubicBezTo>
                  <a:close/>
                  <a:moveTo>
                    <a:pt x="70" y="185"/>
                  </a:moveTo>
                  <a:lnTo>
                    <a:pt x="307" y="185"/>
                  </a:lnTo>
                  <a:cubicBezTo>
                    <a:pt x="326" y="185"/>
                    <a:pt x="329" y="185"/>
                    <a:pt x="329" y="166"/>
                  </a:cubicBezTo>
                  <a:cubicBezTo>
                    <a:pt x="329" y="82"/>
                    <a:pt x="283" y="0"/>
                    <a:pt x="178" y="0"/>
                  </a:cubicBezTo>
                  <a:cubicBezTo>
                    <a:pt x="79" y="0"/>
                    <a:pt x="0" y="86"/>
                    <a:pt x="0" y="194"/>
                  </a:cubicBezTo>
                  <a:cubicBezTo>
                    <a:pt x="0" y="307"/>
                    <a:pt x="89" y="389"/>
                    <a:pt x="187" y="389"/>
                  </a:cubicBezTo>
                  <a:cubicBezTo>
                    <a:pt x="290" y="389"/>
                    <a:pt x="329" y="295"/>
                    <a:pt x="329" y="278"/>
                  </a:cubicBezTo>
                  <a:cubicBezTo>
                    <a:pt x="329" y="271"/>
                    <a:pt x="322" y="269"/>
                    <a:pt x="317" y="269"/>
                  </a:cubicBezTo>
                  <a:cubicBezTo>
                    <a:pt x="310" y="269"/>
                    <a:pt x="310" y="274"/>
                    <a:pt x="307" y="281"/>
                  </a:cubicBezTo>
                  <a:cubicBezTo>
                    <a:pt x="276" y="367"/>
                    <a:pt x="202" y="367"/>
                    <a:pt x="192" y="367"/>
                  </a:cubicBezTo>
                  <a:cubicBezTo>
                    <a:pt x="149" y="367"/>
                    <a:pt x="115" y="343"/>
                    <a:pt x="96" y="312"/>
                  </a:cubicBezTo>
                  <a:cubicBezTo>
                    <a:pt x="70" y="271"/>
                    <a:pt x="70" y="214"/>
                    <a:pt x="70" y="18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5" name="フリーフォーム: 図形 46"/>
            <p:cNvSpPr/>
            <p:nvPr/>
          </p:nvSpPr>
          <p:spPr>
            <a:xfrm>
              <a:off x="1700280" y="6858360"/>
              <a:ext cx="102600" cy="134280"/>
            </a:xfrm>
            <a:custGeom>
              <a:avLst/>
              <a:gdLst/>
              <a:ahLst/>
              <a:cxnLst>
                <a:cxn ang="3cd4">
                  <a:pos x="hc" y="t"/>
                </a:cxn>
                <a:cxn ang="cd2">
                  <a:pos x="l" y="vc"/>
                </a:cxn>
                <a:cxn ang="cd4">
                  <a:pos x="hc" y="b"/>
                </a:cxn>
                <a:cxn ang="0">
                  <a:pos x="r" y="vc"/>
                </a:cxn>
              </a:cxnLst>
              <a:rect l="l" t="t" r="r" b="b"/>
              <a:pathLst>
                <a:path w="286" h="374">
                  <a:moveTo>
                    <a:pt x="118" y="94"/>
                  </a:moveTo>
                  <a:lnTo>
                    <a:pt x="118" y="0"/>
                  </a:lnTo>
                  <a:lnTo>
                    <a:pt x="0" y="10"/>
                  </a:lnTo>
                  <a:lnTo>
                    <a:pt x="0" y="36"/>
                  </a:lnTo>
                  <a:cubicBezTo>
                    <a:pt x="60" y="36"/>
                    <a:pt x="67" y="41"/>
                    <a:pt x="67" y="84"/>
                  </a:cubicBezTo>
                  <a:lnTo>
                    <a:pt x="67" y="310"/>
                  </a:lnTo>
                  <a:cubicBezTo>
                    <a:pt x="67" y="348"/>
                    <a:pt x="58" y="348"/>
                    <a:pt x="0" y="348"/>
                  </a:cubicBezTo>
                  <a:lnTo>
                    <a:pt x="0" y="374"/>
                  </a:lnTo>
                  <a:cubicBezTo>
                    <a:pt x="34" y="374"/>
                    <a:pt x="72" y="372"/>
                    <a:pt x="96" y="372"/>
                  </a:cubicBezTo>
                  <a:cubicBezTo>
                    <a:pt x="132" y="372"/>
                    <a:pt x="170" y="372"/>
                    <a:pt x="204" y="374"/>
                  </a:cubicBezTo>
                  <a:lnTo>
                    <a:pt x="204" y="348"/>
                  </a:lnTo>
                  <a:lnTo>
                    <a:pt x="187" y="348"/>
                  </a:lnTo>
                  <a:cubicBezTo>
                    <a:pt x="125" y="348"/>
                    <a:pt x="122" y="338"/>
                    <a:pt x="122" y="310"/>
                  </a:cubicBezTo>
                  <a:lnTo>
                    <a:pt x="122" y="178"/>
                  </a:lnTo>
                  <a:cubicBezTo>
                    <a:pt x="122" y="94"/>
                    <a:pt x="158" y="19"/>
                    <a:pt x="223" y="19"/>
                  </a:cubicBezTo>
                  <a:cubicBezTo>
                    <a:pt x="228" y="19"/>
                    <a:pt x="230" y="19"/>
                    <a:pt x="233" y="19"/>
                  </a:cubicBezTo>
                  <a:cubicBezTo>
                    <a:pt x="230" y="19"/>
                    <a:pt x="214" y="31"/>
                    <a:pt x="214" y="53"/>
                  </a:cubicBezTo>
                  <a:cubicBezTo>
                    <a:pt x="214" y="77"/>
                    <a:pt x="230" y="89"/>
                    <a:pt x="250" y="89"/>
                  </a:cubicBezTo>
                  <a:cubicBezTo>
                    <a:pt x="264" y="89"/>
                    <a:pt x="286" y="79"/>
                    <a:pt x="286" y="53"/>
                  </a:cubicBezTo>
                  <a:cubicBezTo>
                    <a:pt x="286" y="24"/>
                    <a:pt x="259" y="0"/>
                    <a:pt x="223" y="0"/>
                  </a:cubicBezTo>
                  <a:cubicBezTo>
                    <a:pt x="161" y="0"/>
                    <a:pt x="130" y="58"/>
                    <a:pt x="118" y="9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6" name="フリーフォーム: 図形 47"/>
            <p:cNvSpPr/>
            <p:nvPr/>
          </p:nvSpPr>
          <p:spPr>
            <a:xfrm>
              <a:off x="1920600" y="6856560"/>
              <a:ext cx="135360" cy="139680"/>
            </a:xfrm>
            <a:custGeom>
              <a:avLst/>
              <a:gdLst/>
              <a:ahLst/>
              <a:cxnLst>
                <a:cxn ang="3cd4">
                  <a:pos x="hc" y="t"/>
                </a:cxn>
                <a:cxn ang="cd2">
                  <a:pos x="l" y="vc"/>
                </a:cxn>
                <a:cxn ang="cd4">
                  <a:pos x="hc" y="b"/>
                </a:cxn>
                <a:cxn ang="0">
                  <a:pos x="r" y="vc"/>
                </a:cxn>
              </a:cxnLst>
              <a:rect l="l" t="t" r="r" b="b"/>
              <a:pathLst>
                <a:path w="377" h="389">
                  <a:moveTo>
                    <a:pt x="377" y="199"/>
                  </a:moveTo>
                  <a:cubicBezTo>
                    <a:pt x="377" y="89"/>
                    <a:pt x="290" y="0"/>
                    <a:pt x="190" y="0"/>
                  </a:cubicBezTo>
                  <a:cubicBezTo>
                    <a:pt x="82" y="0"/>
                    <a:pt x="0" y="94"/>
                    <a:pt x="0" y="199"/>
                  </a:cubicBezTo>
                  <a:cubicBezTo>
                    <a:pt x="0" y="307"/>
                    <a:pt x="89" y="389"/>
                    <a:pt x="187" y="389"/>
                  </a:cubicBezTo>
                  <a:cubicBezTo>
                    <a:pt x="290" y="389"/>
                    <a:pt x="377" y="307"/>
                    <a:pt x="377" y="199"/>
                  </a:cubicBezTo>
                  <a:close/>
                  <a:moveTo>
                    <a:pt x="190" y="367"/>
                  </a:moveTo>
                  <a:cubicBezTo>
                    <a:pt x="151" y="367"/>
                    <a:pt x="115" y="350"/>
                    <a:pt x="91" y="312"/>
                  </a:cubicBezTo>
                  <a:cubicBezTo>
                    <a:pt x="70" y="274"/>
                    <a:pt x="70" y="223"/>
                    <a:pt x="70" y="192"/>
                  </a:cubicBezTo>
                  <a:cubicBezTo>
                    <a:pt x="70" y="158"/>
                    <a:pt x="70" y="113"/>
                    <a:pt x="91" y="74"/>
                  </a:cubicBezTo>
                  <a:cubicBezTo>
                    <a:pt x="113" y="36"/>
                    <a:pt x="154" y="19"/>
                    <a:pt x="187" y="19"/>
                  </a:cubicBezTo>
                  <a:cubicBezTo>
                    <a:pt x="226" y="19"/>
                    <a:pt x="262" y="38"/>
                    <a:pt x="283" y="74"/>
                  </a:cubicBezTo>
                  <a:cubicBezTo>
                    <a:pt x="305" y="110"/>
                    <a:pt x="305" y="158"/>
                    <a:pt x="305" y="192"/>
                  </a:cubicBezTo>
                  <a:cubicBezTo>
                    <a:pt x="305" y="223"/>
                    <a:pt x="305" y="269"/>
                    <a:pt x="288" y="305"/>
                  </a:cubicBezTo>
                  <a:cubicBezTo>
                    <a:pt x="269" y="343"/>
                    <a:pt x="230" y="367"/>
                    <a:pt x="190" y="36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7" name="フリーフォーム: 図形 48"/>
            <p:cNvSpPr/>
            <p:nvPr/>
          </p:nvSpPr>
          <p:spPr>
            <a:xfrm>
              <a:off x="2073240" y="6778800"/>
              <a:ext cx="99000" cy="214560"/>
            </a:xfrm>
            <a:custGeom>
              <a:avLst/>
              <a:gdLst/>
              <a:ahLst/>
              <a:cxnLst>
                <a:cxn ang="3cd4">
                  <a:pos x="hc" y="t"/>
                </a:cxn>
                <a:cxn ang="cd2">
                  <a:pos x="l" y="vc"/>
                </a:cxn>
                <a:cxn ang="cd4">
                  <a:pos x="hc" y="b"/>
                </a:cxn>
                <a:cxn ang="0">
                  <a:pos x="r" y="vc"/>
                </a:cxn>
              </a:cxnLst>
              <a:rect l="l" t="t" r="r" b="b"/>
              <a:pathLst>
                <a:path w="276" h="597">
                  <a:moveTo>
                    <a:pt x="120" y="233"/>
                  </a:moveTo>
                  <a:lnTo>
                    <a:pt x="120" y="134"/>
                  </a:lnTo>
                  <a:cubicBezTo>
                    <a:pt x="120" y="60"/>
                    <a:pt x="161" y="19"/>
                    <a:pt x="199" y="19"/>
                  </a:cubicBezTo>
                  <a:cubicBezTo>
                    <a:pt x="202" y="19"/>
                    <a:pt x="214" y="19"/>
                    <a:pt x="228" y="24"/>
                  </a:cubicBezTo>
                  <a:cubicBezTo>
                    <a:pt x="216" y="29"/>
                    <a:pt x="202" y="38"/>
                    <a:pt x="202" y="60"/>
                  </a:cubicBezTo>
                  <a:cubicBezTo>
                    <a:pt x="202" y="79"/>
                    <a:pt x="216" y="96"/>
                    <a:pt x="238" y="96"/>
                  </a:cubicBezTo>
                  <a:cubicBezTo>
                    <a:pt x="264" y="96"/>
                    <a:pt x="276" y="79"/>
                    <a:pt x="276" y="60"/>
                  </a:cubicBezTo>
                  <a:cubicBezTo>
                    <a:pt x="276" y="29"/>
                    <a:pt x="245" y="0"/>
                    <a:pt x="199" y="0"/>
                  </a:cubicBezTo>
                  <a:cubicBezTo>
                    <a:pt x="139" y="0"/>
                    <a:pt x="67" y="46"/>
                    <a:pt x="67" y="134"/>
                  </a:cubicBezTo>
                  <a:lnTo>
                    <a:pt x="67" y="233"/>
                  </a:lnTo>
                  <a:lnTo>
                    <a:pt x="0" y="233"/>
                  </a:lnTo>
                  <a:lnTo>
                    <a:pt x="0" y="259"/>
                  </a:lnTo>
                  <a:lnTo>
                    <a:pt x="67" y="259"/>
                  </a:lnTo>
                  <a:lnTo>
                    <a:pt x="67" y="533"/>
                  </a:lnTo>
                  <a:cubicBezTo>
                    <a:pt x="67" y="571"/>
                    <a:pt x="58" y="571"/>
                    <a:pt x="0" y="571"/>
                  </a:cubicBezTo>
                  <a:lnTo>
                    <a:pt x="0" y="597"/>
                  </a:lnTo>
                  <a:cubicBezTo>
                    <a:pt x="34" y="595"/>
                    <a:pt x="74" y="595"/>
                    <a:pt x="98" y="595"/>
                  </a:cubicBezTo>
                  <a:cubicBezTo>
                    <a:pt x="132" y="595"/>
                    <a:pt x="173" y="595"/>
                    <a:pt x="206" y="597"/>
                  </a:cubicBezTo>
                  <a:lnTo>
                    <a:pt x="206" y="571"/>
                  </a:lnTo>
                  <a:lnTo>
                    <a:pt x="187" y="571"/>
                  </a:lnTo>
                  <a:cubicBezTo>
                    <a:pt x="125" y="571"/>
                    <a:pt x="122" y="561"/>
                    <a:pt x="122" y="530"/>
                  </a:cubicBezTo>
                  <a:lnTo>
                    <a:pt x="122" y="259"/>
                  </a:lnTo>
                  <a:lnTo>
                    <a:pt x="221" y="259"/>
                  </a:lnTo>
                  <a:lnTo>
                    <a:pt x="221" y="23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8" name="フリーフォーム: 図形 49"/>
            <p:cNvSpPr/>
            <p:nvPr/>
          </p:nvSpPr>
          <p:spPr>
            <a:xfrm>
              <a:off x="2291039" y="6858360"/>
              <a:ext cx="237240" cy="134280"/>
            </a:xfrm>
            <a:custGeom>
              <a:avLst/>
              <a:gdLst/>
              <a:ahLst/>
              <a:cxnLst>
                <a:cxn ang="3cd4">
                  <a:pos x="hc" y="t"/>
                </a:cxn>
                <a:cxn ang="cd2">
                  <a:pos x="l" y="vc"/>
                </a:cxn>
                <a:cxn ang="cd4">
                  <a:pos x="hc" y="b"/>
                </a:cxn>
                <a:cxn ang="0">
                  <a:pos x="r" y="vc"/>
                </a:cxn>
              </a:cxnLst>
              <a:rect l="l" t="t" r="r" b="b"/>
              <a:pathLst>
                <a:path w="660" h="374">
                  <a:moveTo>
                    <a:pt x="67" y="84"/>
                  </a:moveTo>
                  <a:lnTo>
                    <a:pt x="67" y="310"/>
                  </a:lnTo>
                  <a:cubicBezTo>
                    <a:pt x="67" y="348"/>
                    <a:pt x="58" y="348"/>
                    <a:pt x="0" y="348"/>
                  </a:cubicBezTo>
                  <a:lnTo>
                    <a:pt x="0" y="374"/>
                  </a:lnTo>
                  <a:cubicBezTo>
                    <a:pt x="29" y="374"/>
                    <a:pt x="72" y="372"/>
                    <a:pt x="96" y="372"/>
                  </a:cubicBezTo>
                  <a:cubicBezTo>
                    <a:pt x="118" y="372"/>
                    <a:pt x="161" y="374"/>
                    <a:pt x="190" y="374"/>
                  </a:cubicBezTo>
                  <a:lnTo>
                    <a:pt x="190" y="348"/>
                  </a:lnTo>
                  <a:cubicBezTo>
                    <a:pt x="134" y="348"/>
                    <a:pt x="125" y="348"/>
                    <a:pt x="125" y="310"/>
                  </a:cubicBezTo>
                  <a:lnTo>
                    <a:pt x="125" y="154"/>
                  </a:lnTo>
                  <a:cubicBezTo>
                    <a:pt x="125" y="67"/>
                    <a:pt x="185" y="19"/>
                    <a:pt x="238" y="19"/>
                  </a:cubicBezTo>
                  <a:cubicBezTo>
                    <a:pt x="293" y="19"/>
                    <a:pt x="302" y="65"/>
                    <a:pt x="302" y="113"/>
                  </a:cubicBezTo>
                  <a:lnTo>
                    <a:pt x="302" y="310"/>
                  </a:lnTo>
                  <a:cubicBezTo>
                    <a:pt x="302" y="348"/>
                    <a:pt x="293" y="348"/>
                    <a:pt x="235" y="348"/>
                  </a:cubicBezTo>
                  <a:lnTo>
                    <a:pt x="235" y="374"/>
                  </a:lnTo>
                  <a:cubicBezTo>
                    <a:pt x="264" y="374"/>
                    <a:pt x="307" y="372"/>
                    <a:pt x="331" y="372"/>
                  </a:cubicBezTo>
                  <a:cubicBezTo>
                    <a:pt x="353" y="372"/>
                    <a:pt x="396" y="374"/>
                    <a:pt x="425" y="374"/>
                  </a:cubicBezTo>
                  <a:lnTo>
                    <a:pt x="425" y="348"/>
                  </a:lnTo>
                  <a:cubicBezTo>
                    <a:pt x="370" y="348"/>
                    <a:pt x="360" y="348"/>
                    <a:pt x="360" y="310"/>
                  </a:cubicBezTo>
                  <a:lnTo>
                    <a:pt x="360" y="154"/>
                  </a:lnTo>
                  <a:cubicBezTo>
                    <a:pt x="360" y="67"/>
                    <a:pt x="420" y="19"/>
                    <a:pt x="475" y="19"/>
                  </a:cubicBezTo>
                  <a:cubicBezTo>
                    <a:pt x="528" y="19"/>
                    <a:pt x="538" y="65"/>
                    <a:pt x="538" y="113"/>
                  </a:cubicBezTo>
                  <a:lnTo>
                    <a:pt x="538" y="310"/>
                  </a:lnTo>
                  <a:cubicBezTo>
                    <a:pt x="538" y="348"/>
                    <a:pt x="528" y="348"/>
                    <a:pt x="470" y="348"/>
                  </a:cubicBezTo>
                  <a:lnTo>
                    <a:pt x="470" y="374"/>
                  </a:lnTo>
                  <a:cubicBezTo>
                    <a:pt x="499" y="374"/>
                    <a:pt x="542" y="372"/>
                    <a:pt x="566" y="372"/>
                  </a:cubicBezTo>
                  <a:cubicBezTo>
                    <a:pt x="588" y="372"/>
                    <a:pt x="631" y="374"/>
                    <a:pt x="660" y="374"/>
                  </a:cubicBezTo>
                  <a:lnTo>
                    <a:pt x="660" y="348"/>
                  </a:lnTo>
                  <a:cubicBezTo>
                    <a:pt x="617" y="348"/>
                    <a:pt x="595" y="348"/>
                    <a:pt x="595" y="324"/>
                  </a:cubicBezTo>
                  <a:lnTo>
                    <a:pt x="595" y="161"/>
                  </a:lnTo>
                  <a:cubicBezTo>
                    <a:pt x="595" y="89"/>
                    <a:pt x="595" y="62"/>
                    <a:pt x="569" y="31"/>
                  </a:cubicBezTo>
                  <a:cubicBezTo>
                    <a:pt x="557" y="17"/>
                    <a:pt x="528" y="0"/>
                    <a:pt x="480" y="0"/>
                  </a:cubicBezTo>
                  <a:cubicBezTo>
                    <a:pt x="408" y="0"/>
                    <a:pt x="372" y="50"/>
                    <a:pt x="358" y="84"/>
                  </a:cubicBezTo>
                  <a:cubicBezTo>
                    <a:pt x="346" y="10"/>
                    <a:pt x="283" y="0"/>
                    <a:pt x="245" y="0"/>
                  </a:cubicBezTo>
                  <a:cubicBezTo>
                    <a:pt x="182" y="0"/>
                    <a:pt x="144" y="36"/>
                    <a:pt x="120" y="89"/>
                  </a:cubicBezTo>
                  <a:lnTo>
                    <a:pt x="120" y="0"/>
                  </a:lnTo>
                  <a:lnTo>
                    <a:pt x="0" y="10"/>
                  </a:lnTo>
                  <a:lnTo>
                    <a:pt x="0" y="36"/>
                  </a:lnTo>
                  <a:cubicBezTo>
                    <a:pt x="60" y="36"/>
                    <a:pt x="67" y="41"/>
                    <a:pt x="67" y="8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19" name="フリーフォーム: 図形 50"/>
            <p:cNvSpPr/>
            <p:nvPr/>
          </p:nvSpPr>
          <p:spPr>
            <a:xfrm>
              <a:off x="2547000" y="6856560"/>
              <a:ext cx="137880" cy="139680"/>
            </a:xfrm>
            <a:custGeom>
              <a:avLst/>
              <a:gdLst/>
              <a:ahLst/>
              <a:cxnLst>
                <a:cxn ang="3cd4">
                  <a:pos x="hc" y="t"/>
                </a:cxn>
                <a:cxn ang="cd2">
                  <a:pos x="l" y="vc"/>
                </a:cxn>
                <a:cxn ang="cd4">
                  <a:pos x="hc" y="b"/>
                </a:cxn>
                <a:cxn ang="0">
                  <a:pos x="r" y="vc"/>
                </a:cxn>
              </a:cxnLst>
              <a:rect l="l" t="t" r="r" b="b"/>
              <a:pathLst>
                <a:path w="384" h="389">
                  <a:moveTo>
                    <a:pt x="247" y="317"/>
                  </a:moveTo>
                  <a:cubicBezTo>
                    <a:pt x="250" y="350"/>
                    <a:pt x="274" y="386"/>
                    <a:pt x="314" y="386"/>
                  </a:cubicBezTo>
                  <a:cubicBezTo>
                    <a:pt x="331" y="386"/>
                    <a:pt x="384" y="374"/>
                    <a:pt x="384" y="305"/>
                  </a:cubicBezTo>
                  <a:lnTo>
                    <a:pt x="384" y="257"/>
                  </a:lnTo>
                  <a:lnTo>
                    <a:pt x="362" y="257"/>
                  </a:lnTo>
                  <a:lnTo>
                    <a:pt x="362" y="305"/>
                  </a:lnTo>
                  <a:cubicBezTo>
                    <a:pt x="362" y="353"/>
                    <a:pt x="341" y="360"/>
                    <a:pt x="331" y="360"/>
                  </a:cubicBezTo>
                  <a:cubicBezTo>
                    <a:pt x="302" y="360"/>
                    <a:pt x="300" y="322"/>
                    <a:pt x="300" y="317"/>
                  </a:cubicBezTo>
                  <a:lnTo>
                    <a:pt x="300" y="146"/>
                  </a:lnTo>
                  <a:cubicBezTo>
                    <a:pt x="300" y="110"/>
                    <a:pt x="300" y="79"/>
                    <a:pt x="269" y="46"/>
                  </a:cubicBezTo>
                  <a:cubicBezTo>
                    <a:pt x="235" y="14"/>
                    <a:pt x="194" y="0"/>
                    <a:pt x="154" y="0"/>
                  </a:cubicBezTo>
                  <a:cubicBezTo>
                    <a:pt x="84" y="0"/>
                    <a:pt x="24" y="41"/>
                    <a:pt x="24" y="96"/>
                  </a:cubicBezTo>
                  <a:cubicBezTo>
                    <a:pt x="24" y="122"/>
                    <a:pt x="41" y="137"/>
                    <a:pt x="65" y="137"/>
                  </a:cubicBezTo>
                  <a:cubicBezTo>
                    <a:pt x="86" y="137"/>
                    <a:pt x="103" y="120"/>
                    <a:pt x="103" y="96"/>
                  </a:cubicBezTo>
                  <a:cubicBezTo>
                    <a:pt x="103" y="86"/>
                    <a:pt x="98" y="58"/>
                    <a:pt x="60" y="58"/>
                  </a:cubicBezTo>
                  <a:cubicBezTo>
                    <a:pt x="82" y="29"/>
                    <a:pt x="125" y="19"/>
                    <a:pt x="151" y="19"/>
                  </a:cubicBezTo>
                  <a:cubicBezTo>
                    <a:pt x="192" y="19"/>
                    <a:pt x="240" y="53"/>
                    <a:pt x="240" y="127"/>
                  </a:cubicBezTo>
                  <a:lnTo>
                    <a:pt x="240" y="158"/>
                  </a:lnTo>
                  <a:cubicBezTo>
                    <a:pt x="197" y="161"/>
                    <a:pt x="139" y="163"/>
                    <a:pt x="84" y="190"/>
                  </a:cubicBezTo>
                  <a:cubicBezTo>
                    <a:pt x="22" y="218"/>
                    <a:pt x="0" y="262"/>
                    <a:pt x="0" y="300"/>
                  </a:cubicBezTo>
                  <a:cubicBezTo>
                    <a:pt x="0" y="367"/>
                    <a:pt x="82" y="389"/>
                    <a:pt x="137" y="389"/>
                  </a:cubicBezTo>
                  <a:cubicBezTo>
                    <a:pt x="192" y="389"/>
                    <a:pt x="230" y="355"/>
                    <a:pt x="247" y="317"/>
                  </a:cubicBezTo>
                  <a:close/>
                  <a:moveTo>
                    <a:pt x="240" y="178"/>
                  </a:moveTo>
                  <a:lnTo>
                    <a:pt x="240" y="262"/>
                  </a:lnTo>
                  <a:cubicBezTo>
                    <a:pt x="240" y="343"/>
                    <a:pt x="180" y="372"/>
                    <a:pt x="142" y="372"/>
                  </a:cubicBezTo>
                  <a:cubicBezTo>
                    <a:pt x="101" y="372"/>
                    <a:pt x="65" y="341"/>
                    <a:pt x="65" y="298"/>
                  </a:cubicBezTo>
                  <a:cubicBezTo>
                    <a:pt x="65" y="252"/>
                    <a:pt x="101" y="182"/>
                    <a:pt x="240" y="17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0" name="フリーフォーム: 図形 51"/>
            <p:cNvSpPr/>
            <p:nvPr/>
          </p:nvSpPr>
          <p:spPr>
            <a:xfrm>
              <a:off x="2696400" y="6856560"/>
              <a:ext cx="99720" cy="139680"/>
            </a:xfrm>
            <a:custGeom>
              <a:avLst/>
              <a:gdLst/>
              <a:ahLst/>
              <a:cxnLst>
                <a:cxn ang="3cd4">
                  <a:pos x="hc" y="t"/>
                </a:cxn>
                <a:cxn ang="cd2">
                  <a:pos x="l" y="vc"/>
                </a:cxn>
                <a:cxn ang="cd4">
                  <a:pos x="hc" y="b"/>
                </a:cxn>
                <a:cxn ang="0">
                  <a:pos x="r" y="vc"/>
                </a:cxn>
              </a:cxnLst>
              <a:rect l="l" t="t" r="r" b="b"/>
              <a:pathLst>
                <a:path w="278" h="389">
                  <a:moveTo>
                    <a:pt x="149" y="216"/>
                  </a:moveTo>
                  <a:cubicBezTo>
                    <a:pt x="168" y="218"/>
                    <a:pt x="238" y="233"/>
                    <a:pt x="238" y="293"/>
                  </a:cubicBezTo>
                  <a:cubicBezTo>
                    <a:pt x="238" y="336"/>
                    <a:pt x="209" y="372"/>
                    <a:pt x="142" y="372"/>
                  </a:cubicBezTo>
                  <a:cubicBezTo>
                    <a:pt x="70" y="372"/>
                    <a:pt x="38" y="322"/>
                    <a:pt x="24" y="250"/>
                  </a:cubicBezTo>
                  <a:cubicBezTo>
                    <a:pt x="22" y="240"/>
                    <a:pt x="19" y="235"/>
                    <a:pt x="12" y="235"/>
                  </a:cubicBezTo>
                  <a:cubicBezTo>
                    <a:pt x="0" y="235"/>
                    <a:pt x="0" y="242"/>
                    <a:pt x="0" y="257"/>
                  </a:cubicBezTo>
                  <a:lnTo>
                    <a:pt x="0" y="370"/>
                  </a:lnTo>
                  <a:cubicBezTo>
                    <a:pt x="0" y="384"/>
                    <a:pt x="0" y="389"/>
                    <a:pt x="10" y="389"/>
                  </a:cubicBezTo>
                  <a:cubicBezTo>
                    <a:pt x="14" y="389"/>
                    <a:pt x="14" y="389"/>
                    <a:pt x="31" y="372"/>
                  </a:cubicBezTo>
                  <a:cubicBezTo>
                    <a:pt x="31" y="372"/>
                    <a:pt x="31" y="370"/>
                    <a:pt x="48" y="353"/>
                  </a:cubicBezTo>
                  <a:cubicBezTo>
                    <a:pt x="84" y="389"/>
                    <a:pt x="122" y="389"/>
                    <a:pt x="142" y="389"/>
                  </a:cubicBezTo>
                  <a:cubicBezTo>
                    <a:pt x="240" y="389"/>
                    <a:pt x="278" y="334"/>
                    <a:pt x="278" y="271"/>
                  </a:cubicBezTo>
                  <a:cubicBezTo>
                    <a:pt x="278" y="226"/>
                    <a:pt x="252" y="202"/>
                    <a:pt x="242" y="192"/>
                  </a:cubicBezTo>
                  <a:cubicBezTo>
                    <a:pt x="214" y="163"/>
                    <a:pt x="182" y="156"/>
                    <a:pt x="146" y="151"/>
                  </a:cubicBezTo>
                  <a:cubicBezTo>
                    <a:pt x="98" y="142"/>
                    <a:pt x="41" y="130"/>
                    <a:pt x="41" y="82"/>
                  </a:cubicBezTo>
                  <a:cubicBezTo>
                    <a:pt x="41" y="50"/>
                    <a:pt x="62" y="17"/>
                    <a:pt x="137" y="17"/>
                  </a:cubicBezTo>
                  <a:cubicBezTo>
                    <a:pt x="230" y="17"/>
                    <a:pt x="233" y="94"/>
                    <a:pt x="235" y="120"/>
                  </a:cubicBezTo>
                  <a:cubicBezTo>
                    <a:pt x="238" y="127"/>
                    <a:pt x="245" y="127"/>
                    <a:pt x="245" y="127"/>
                  </a:cubicBezTo>
                  <a:cubicBezTo>
                    <a:pt x="257" y="127"/>
                    <a:pt x="257" y="122"/>
                    <a:pt x="257" y="106"/>
                  </a:cubicBezTo>
                  <a:lnTo>
                    <a:pt x="257" y="19"/>
                  </a:lnTo>
                  <a:cubicBezTo>
                    <a:pt x="257" y="5"/>
                    <a:pt x="257" y="0"/>
                    <a:pt x="247" y="0"/>
                  </a:cubicBezTo>
                  <a:cubicBezTo>
                    <a:pt x="242" y="0"/>
                    <a:pt x="242" y="0"/>
                    <a:pt x="230" y="10"/>
                  </a:cubicBezTo>
                  <a:cubicBezTo>
                    <a:pt x="228" y="14"/>
                    <a:pt x="218" y="22"/>
                    <a:pt x="216" y="24"/>
                  </a:cubicBezTo>
                  <a:cubicBezTo>
                    <a:pt x="185" y="0"/>
                    <a:pt x="149" y="0"/>
                    <a:pt x="137" y="0"/>
                  </a:cubicBezTo>
                  <a:cubicBezTo>
                    <a:pt x="31" y="0"/>
                    <a:pt x="0" y="58"/>
                    <a:pt x="0" y="103"/>
                  </a:cubicBezTo>
                  <a:cubicBezTo>
                    <a:pt x="0" y="134"/>
                    <a:pt x="14" y="158"/>
                    <a:pt x="36" y="178"/>
                  </a:cubicBezTo>
                  <a:cubicBezTo>
                    <a:pt x="65" y="199"/>
                    <a:pt x="89" y="204"/>
                    <a:pt x="149" y="2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1" name="フリーフォーム: 図形 52"/>
            <p:cNvSpPr/>
            <p:nvPr/>
          </p:nvSpPr>
          <p:spPr>
            <a:xfrm>
              <a:off x="2816280" y="6856560"/>
              <a:ext cx="99720" cy="139680"/>
            </a:xfrm>
            <a:custGeom>
              <a:avLst/>
              <a:gdLst/>
              <a:ahLst/>
              <a:cxnLst>
                <a:cxn ang="3cd4">
                  <a:pos x="hc" y="t"/>
                </a:cxn>
                <a:cxn ang="cd2">
                  <a:pos x="l" y="vc"/>
                </a:cxn>
                <a:cxn ang="cd4">
                  <a:pos x="hc" y="b"/>
                </a:cxn>
                <a:cxn ang="0">
                  <a:pos x="r" y="vc"/>
                </a:cxn>
              </a:cxnLst>
              <a:rect l="l" t="t" r="r" b="b"/>
              <a:pathLst>
                <a:path w="278" h="389">
                  <a:moveTo>
                    <a:pt x="149" y="216"/>
                  </a:moveTo>
                  <a:cubicBezTo>
                    <a:pt x="168" y="218"/>
                    <a:pt x="238" y="233"/>
                    <a:pt x="238" y="293"/>
                  </a:cubicBezTo>
                  <a:cubicBezTo>
                    <a:pt x="238" y="336"/>
                    <a:pt x="209" y="372"/>
                    <a:pt x="142" y="372"/>
                  </a:cubicBezTo>
                  <a:cubicBezTo>
                    <a:pt x="70" y="372"/>
                    <a:pt x="38" y="322"/>
                    <a:pt x="24" y="250"/>
                  </a:cubicBezTo>
                  <a:cubicBezTo>
                    <a:pt x="22" y="240"/>
                    <a:pt x="19" y="235"/>
                    <a:pt x="12" y="235"/>
                  </a:cubicBezTo>
                  <a:cubicBezTo>
                    <a:pt x="0" y="235"/>
                    <a:pt x="0" y="242"/>
                    <a:pt x="0" y="257"/>
                  </a:cubicBezTo>
                  <a:lnTo>
                    <a:pt x="0" y="370"/>
                  </a:lnTo>
                  <a:cubicBezTo>
                    <a:pt x="0" y="384"/>
                    <a:pt x="0" y="389"/>
                    <a:pt x="10" y="389"/>
                  </a:cubicBezTo>
                  <a:cubicBezTo>
                    <a:pt x="14" y="389"/>
                    <a:pt x="14" y="389"/>
                    <a:pt x="31" y="372"/>
                  </a:cubicBezTo>
                  <a:cubicBezTo>
                    <a:pt x="31" y="372"/>
                    <a:pt x="31" y="370"/>
                    <a:pt x="48" y="353"/>
                  </a:cubicBezTo>
                  <a:cubicBezTo>
                    <a:pt x="84" y="389"/>
                    <a:pt x="122" y="389"/>
                    <a:pt x="142" y="389"/>
                  </a:cubicBezTo>
                  <a:cubicBezTo>
                    <a:pt x="240" y="389"/>
                    <a:pt x="278" y="334"/>
                    <a:pt x="278" y="271"/>
                  </a:cubicBezTo>
                  <a:cubicBezTo>
                    <a:pt x="278" y="226"/>
                    <a:pt x="252" y="202"/>
                    <a:pt x="242" y="192"/>
                  </a:cubicBezTo>
                  <a:cubicBezTo>
                    <a:pt x="214" y="163"/>
                    <a:pt x="182" y="156"/>
                    <a:pt x="146" y="151"/>
                  </a:cubicBezTo>
                  <a:cubicBezTo>
                    <a:pt x="98" y="142"/>
                    <a:pt x="41" y="130"/>
                    <a:pt x="41" y="82"/>
                  </a:cubicBezTo>
                  <a:cubicBezTo>
                    <a:pt x="41" y="50"/>
                    <a:pt x="62" y="17"/>
                    <a:pt x="137" y="17"/>
                  </a:cubicBezTo>
                  <a:cubicBezTo>
                    <a:pt x="230" y="17"/>
                    <a:pt x="233" y="94"/>
                    <a:pt x="235" y="120"/>
                  </a:cubicBezTo>
                  <a:cubicBezTo>
                    <a:pt x="238" y="127"/>
                    <a:pt x="245" y="127"/>
                    <a:pt x="245" y="127"/>
                  </a:cubicBezTo>
                  <a:cubicBezTo>
                    <a:pt x="257" y="127"/>
                    <a:pt x="257" y="122"/>
                    <a:pt x="257" y="106"/>
                  </a:cubicBezTo>
                  <a:lnTo>
                    <a:pt x="257" y="19"/>
                  </a:lnTo>
                  <a:cubicBezTo>
                    <a:pt x="257" y="5"/>
                    <a:pt x="257" y="0"/>
                    <a:pt x="247" y="0"/>
                  </a:cubicBezTo>
                  <a:cubicBezTo>
                    <a:pt x="242" y="0"/>
                    <a:pt x="242" y="0"/>
                    <a:pt x="230" y="10"/>
                  </a:cubicBezTo>
                  <a:cubicBezTo>
                    <a:pt x="228" y="14"/>
                    <a:pt x="218" y="22"/>
                    <a:pt x="216" y="24"/>
                  </a:cubicBezTo>
                  <a:cubicBezTo>
                    <a:pt x="185" y="0"/>
                    <a:pt x="149" y="0"/>
                    <a:pt x="137" y="0"/>
                  </a:cubicBezTo>
                  <a:cubicBezTo>
                    <a:pt x="31" y="0"/>
                    <a:pt x="0" y="58"/>
                    <a:pt x="0" y="103"/>
                  </a:cubicBezTo>
                  <a:cubicBezTo>
                    <a:pt x="0" y="134"/>
                    <a:pt x="14" y="158"/>
                    <a:pt x="36" y="178"/>
                  </a:cubicBezTo>
                  <a:cubicBezTo>
                    <a:pt x="65" y="199"/>
                    <a:pt x="89" y="204"/>
                    <a:pt x="149" y="2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2" name="フリーフォーム: 図形 53"/>
            <p:cNvSpPr/>
            <p:nvPr/>
          </p:nvSpPr>
          <p:spPr>
            <a:xfrm>
              <a:off x="3035880" y="6856560"/>
              <a:ext cx="118080" cy="139680"/>
            </a:xfrm>
            <a:custGeom>
              <a:avLst/>
              <a:gdLst/>
              <a:ahLst/>
              <a:cxnLst>
                <a:cxn ang="3cd4">
                  <a:pos x="hc" y="t"/>
                </a:cxn>
                <a:cxn ang="cd2">
                  <a:pos x="l" y="vc"/>
                </a:cxn>
                <a:cxn ang="cd4">
                  <a:pos x="hc" y="b"/>
                </a:cxn>
                <a:cxn ang="0">
                  <a:pos x="r" y="vc"/>
                </a:cxn>
              </a:cxnLst>
              <a:rect l="l" t="t" r="r" b="b"/>
              <a:pathLst>
                <a:path w="329" h="389">
                  <a:moveTo>
                    <a:pt x="72" y="166"/>
                  </a:moveTo>
                  <a:cubicBezTo>
                    <a:pt x="77" y="41"/>
                    <a:pt x="149" y="19"/>
                    <a:pt x="178" y="19"/>
                  </a:cubicBezTo>
                  <a:cubicBezTo>
                    <a:pt x="264" y="19"/>
                    <a:pt x="274" y="134"/>
                    <a:pt x="274" y="166"/>
                  </a:cubicBezTo>
                  <a:close/>
                  <a:moveTo>
                    <a:pt x="70" y="185"/>
                  </a:moveTo>
                  <a:lnTo>
                    <a:pt x="307" y="185"/>
                  </a:lnTo>
                  <a:cubicBezTo>
                    <a:pt x="326" y="185"/>
                    <a:pt x="329" y="185"/>
                    <a:pt x="329" y="166"/>
                  </a:cubicBezTo>
                  <a:cubicBezTo>
                    <a:pt x="329" y="82"/>
                    <a:pt x="283" y="0"/>
                    <a:pt x="178" y="0"/>
                  </a:cubicBezTo>
                  <a:cubicBezTo>
                    <a:pt x="79" y="0"/>
                    <a:pt x="0" y="86"/>
                    <a:pt x="0" y="194"/>
                  </a:cubicBezTo>
                  <a:cubicBezTo>
                    <a:pt x="0" y="307"/>
                    <a:pt x="89" y="389"/>
                    <a:pt x="187" y="389"/>
                  </a:cubicBezTo>
                  <a:cubicBezTo>
                    <a:pt x="290" y="389"/>
                    <a:pt x="329" y="295"/>
                    <a:pt x="329" y="278"/>
                  </a:cubicBezTo>
                  <a:cubicBezTo>
                    <a:pt x="329" y="271"/>
                    <a:pt x="322" y="269"/>
                    <a:pt x="317" y="269"/>
                  </a:cubicBezTo>
                  <a:cubicBezTo>
                    <a:pt x="310" y="269"/>
                    <a:pt x="310" y="274"/>
                    <a:pt x="307" y="281"/>
                  </a:cubicBezTo>
                  <a:cubicBezTo>
                    <a:pt x="276" y="367"/>
                    <a:pt x="202" y="367"/>
                    <a:pt x="192" y="367"/>
                  </a:cubicBezTo>
                  <a:cubicBezTo>
                    <a:pt x="149" y="367"/>
                    <a:pt x="115" y="343"/>
                    <a:pt x="96" y="312"/>
                  </a:cubicBezTo>
                  <a:cubicBezTo>
                    <a:pt x="70" y="271"/>
                    <a:pt x="70" y="214"/>
                    <a:pt x="70" y="18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3" name="フリーフォーム: 図形 54"/>
            <p:cNvSpPr/>
            <p:nvPr/>
          </p:nvSpPr>
          <p:spPr>
            <a:xfrm>
              <a:off x="3171600" y="6858360"/>
              <a:ext cx="153360" cy="134280"/>
            </a:xfrm>
            <a:custGeom>
              <a:avLst/>
              <a:gdLst/>
              <a:ahLst/>
              <a:cxnLst>
                <a:cxn ang="3cd4">
                  <a:pos x="hc" y="t"/>
                </a:cxn>
                <a:cxn ang="cd2">
                  <a:pos x="l" y="vc"/>
                </a:cxn>
                <a:cxn ang="cd4">
                  <a:pos x="hc" y="b"/>
                </a:cxn>
                <a:cxn ang="0">
                  <a:pos x="r" y="vc"/>
                </a:cxn>
              </a:cxnLst>
              <a:rect l="l" t="t" r="r" b="b"/>
              <a:pathLst>
                <a:path w="427" h="374">
                  <a:moveTo>
                    <a:pt x="67" y="84"/>
                  </a:moveTo>
                  <a:lnTo>
                    <a:pt x="67" y="310"/>
                  </a:lnTo>
                  <a:cubicBezTo>
                    <a:pt x="67" y="348"/>
                    <a:pt x="58" y="348"/>
                    <a:pt x="0" y="348"/>
                  </a:cubicBezTo>
                  <a:lnTo>
                    <a:pt x="0" y="374"/>
                  </a:lnTo>
                  <a:cubicBezTo>
                    <a:pt x="29" y="374"/>
                    <a:pt x="72" y="372"/>
                    <a:pt x="96" y="372"/>
                  </a:cubicBezTo>
                  <a:cubicBezTo>
                    <a:pt x="118" y="372"/>
                    <a:pt x="163" y="374"/>
                    <a:pt x="192" y="374"/>
                  </a:cubicBezTo>
                  <a:lnTo>
                    <a:pt x="192" y="348"/>
                  </a:lnTo>
                  <a:cubicBezTo>
                    <a:pt x="134" y="348"/>
                    <a:pt x="125" y="348"/>
                    <a:pt x="125" y="310"/>
                  </a:cubicBezTo>
                  <a:lnTo>
                    <a:pt x="125" y="154"/>
                  </a:lnTo>
                  <a:cubicBezTo>
                    <a:pt x="125" y="67"/>
                    <a:pt x="185" y="19"/>
                    <a:pt x="240" y="19"/>
                  </a:cubicBezTo>
                  <a:cubicBezTo>
                    <a:pt x="293" y="19"/>
                    <a:pt x="302" y="65"/>
                    <a:pt x="302" y="113"/>
                  </a:cubicBezTo>
                  <a:lnTo>
                    <a:pt x="302" y="310"/>
                  </a:lnTo>
                  <a:cubicBezTo>
                    <a:pt x="302" y="348"/>
                    <a:pt x="293" y="348"/>
                    <a:pt x="235" y="348"/>
                  </a:cubicBezTo>
                  <a:lnTo>
                    <a:pt x="235" y="374"/>
                  </a:lnTo>
                  <a:cubicBezTo>
                    <a:pt x="266" y="374"/>
                    <a:pt x="310" y="372"/>
                    <a:pt x="331" y="372"/>
                  </a:cubicBezTo>
                  <a:cubicBezTo>
                    <a:pt x="353" y="372"/>
                    <a:pt x="398" y="374"/>
                    <a:pt x="427" y="374"/>
                  </a:cubicBezTo>
                  <a:lnTo>
                    <a:pt x="427" y="348"/>
                  </a:lnTo>
                  <a:cubicBezTo>
                    <a:pt x="382" y="348"/>
                    <a:pt x="362" y="348"/>
                    <a:pt x="360" y="324"/>
                  </a:cubicBezTo>
                  <a:lnTo>
                    <a:pt x="360" y="161"/>
                  </a:lnTo>
                  <a:cubicBezTo>
                    <a:pt x="360" y="89"/>
                    <a:pt x="360" y="62"/>
                    <a:pt x="334" y="31"/>
                  </a:cubicBezTo>
                  <a:cubicBezTo>
                    <a:pt x="322" y="17"/>
                    <a:pt x="295" y="0"/>
                    <a:pt x="245" y="0"/>
                  </a:cubicBezTo>
                  <a:cubicBezTo>
                    <a:pt x="182" y="0"/>
                    <a:pt x="144" y="36"/>
                    <a:pt x="120" y="89"/>
                  </a:cubicBezTo>
                  <a:lnTo>
                    <a:pt x="120" y="0"/>
                  </a:lnTo>
                  <a:lnTo>
                    <a:pt x="0" y="10"/>
                  </a:lnTo>
                  <a:lnTo>
                    <a:pt x="0" y="36"/>
                  </a:lnTo>
                  <a:cubicBezTo>
                    <a:pt x="60" y="36"/>
                    <a:pt x="67" y="41"/>
                    <a:pt x="67" y="8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4" name="フリーフォーム: 図形 55"/>
            <p:cNvSpPr/>
            <p:nvPr/>
          </p:nvSpPr>
          <p:spPr>
            <a:xfrm>
              <a:off x="3339360" y="6856560"/>
              <a:ext cx="118080" cy="139680"/>
            </a:xfrm>
            <a:custGeom>
              <a:avLst/>
              <a:gdLst/>
              <a:ahLst/>
              <a:cxnLst>
                <a:cxn ang="3cd4">
                  <a:pos x="hc" y="t"/>
                </a:cxn>
                <a:cxn ang="cd2">
                  <a:pos x="l" y="vc"/>
                </a:cxn>
                <a:cxn ang="cd4">
                  <a:pos x="hc" y="b"/>
                </a:cxn>
                <a:cxn ang="0">
                  <a:pos x="r" y="vc"/>
                </a:cxn>
              </a:cxnLst>
              <a:rect l="l" t="t" r="r" b="b"/>
              <a:pathLst>
                <a:path w="329" h="389">
                  <a:moveTo>
                    <a:pt x="72" y="166"/>
                  </a:moveTo>
                  <a:cubicBezTo>
                    <a:pt x="77" y="41"/>
                    <a:pt x="149" y="19"/>
                    <a:pt x="178" y="19"/>
                  </a:cubicBezTo>
                  <a:cubicBezTo>
                    <a:pt x="264" y="19"/>
                    <a:pt x="274" y="134"/>
                    <a:pt x="274" y="166"/>
                  </a:cubicBezTo>
                  <a:close/>
                  <a:moveTo>
                    <a:pt x="70" y="185"/>
                  </a:moveTo>
                  <a:lnTo>
                    <a:pt x="307" y="185"/>
                  </a:lnTo>
                  <a:cubicBezTo>
                    <a:pt x="326" y="185"/>
                    <a:pt x="329" y="185"/>
                    <a:pt x="329" y="166"/>
                  </a:cubicBezTo>
                  <a:cubicBezTo>
                    <a:pt x="329" y="82"/>
                    <a:pt x="283" y="0"/>
                    <a:pt x="178" y="0"/>
                  </a:cubicBezTo>
                  <a:cubicBezTo>
                    <a:pt x="79" y="0"/>
                    <a:pt x="0" y="86"/>
                    <a:pt x="0" y="194"/>
                  </a:cubicBezTo>
                  <a:cubicBezTo>
                    <a:pt x="0" y="307"/>
                    <a:pt x="89" y="389"/>
                    <a:pt x="187" y="389"/>
                  </a:cubicBezTo>
                  <a:cubicBezTo>
                    <a:pt x="290" y="389"/>
                    <a:pt x="329" y="295"/>
                    <a:pt x="329" y="278"/>
                  </a:cubicBezTo>
                  <a:cubicBezTo>
                    <a:pt x="329" y="271"/>
                    <a:pt x="322" y="269"/>
                    <a:pt x="317" y="269"/>
                  </a:cubicBezTo>
                  <a:cubicBezTo>
                    <a:pt x="310" y="269"/>
                    <a:pt x="310" y="274"/>
                    <a:pt x="307" y="281"/>
                  </a:cubicBezTo>
                  <a:cubicBezTo>
                    <a:pt x="276" y="367"/>
                    <a:pt x="202" y="367"/>
                    <a:pt x="192" y="367"/>
                  </a:cubicBezTo>
                  <a:cubicBezTo>
                    <a:pt x="149" y="367"/>
                    <a:pt x="115" y="343"/>
                    <a:pt x="96" y="312"/>
                  </a:cubicBezTo>
                  <a:cubicBezTo>
                    <a:pt x="70" y="271"/>
                    <a:pt x="70" y="214"/>
                    <a:pt x="70" y="18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5" name="フリーフォーム: 図形 56"/>
            <p:cNvSpPr/>
            <p:nvPr/>
          </p:nvSpPr>
          <p:spPr>
            <a:xfrm>
              <a:off x="3474000" y="6858360"/>
              <a:ext cx="102600" cy="134280"/>
            </a:xfrm>
            <a:custGeom>
              <a:avLst/>
              <a:gdLst/>
              <a:ahLst/>
              <a:cxnLst>
                <a:cxn ang="3cd4">
                  <a:pos x="hc" y="t"/>
                </a:cxn>
                <a:cxn ang="cd2">
                  <a:pos x="l" y="vc"/>
                </a:cxn>
                <a:cxn ang="cd4">
                  <a:pos x="hc" y="b"/>
                </a:cxn>
                <a:cxn ang="0">
                  <a:pos x="r" y="vc"/>
                </a:cxn>
              </a:cxnLst>
              <a:rect l="l" t="t" r="r" b="b"/>
              <a:pathLst>
                <a:path w="286" h="374">
                  <a:moveTo>
                    <a:pt x="118" y="94"/>
                  </a:moveTo>
                  <a:lnTo>
                    <a:pt x="118" y="0"/>
                  </a:lnTo>
                  <a:lnTo>
                    <a:pt x="0" y="10"/>
                  </a:lnTo>
                  <a:lnTo>
                    <a:pt x="0" y="36"/>
                  </a:lnTo>
                  <a:cubicBezTo>
                    <a:pt x="60" y="36"/>
                    <a:pt x="67" y="41"/>
                    <a:pt x="67" y="84"/>
                  </a:cubicBezTo>
                  <a:lnTo>
                    <a:pt x="67" y="310"/>
                  </a:lnTo>
                  <a:cubicBezTo>
                    <a:pt x="67" y="348"/>
                    <a:pt x="58" y="348"/>
                    <a:pt x="0" y="348"/>
                  </a:cubicBezTo>
                  <a:lnTo>
                    <a:pt x="0" y="374"/>
                  </a:lnTo>
                  <a:cubicBezTo>
                    <a:pt x="34" y="374"/>
                    <a:pt x="72" y="372"/>
                    <a:pt x="96" y="372"/>
                  </a:cubicBezTo>
                  <a:cubicBezTo>
                    <a:pt x="132" y="372"/>
                    <a:pt x="170" y="372"/>
                    <a:pt x="204" y="374"/>
                  </a:cubicBezTo>
                  <a:lnTo>
                    <a:pt x="204" y="348"/>
                  </a:lnTo>
                  <a:lnTo>
                    <a:pt x="187" y="348"/>
                  </a:lnTo>
                  <a:cubicBezTo>
                    <a:pt x="125" y="348"/>
                    <a:pt x="122" y="338"/>
                    <a:pt x="122" y="310"/>
                  </a:cubicBezTo>
                  <a:lnTo>
                    <a:pt x="122" y="178"/>
                  </a:lnTo>
                  <a:cubicBezTo>
                    <a:pt x="122" y="94"/>
                    <a:pt x="158" y="19"/>
                    <a:pt x="223" y="19"/>
                  </a:cubicBezTo>
                  <a:cubicBezTo>
                    <a:pt x="228" y="19"/>
                    <a:pt x="230" y="19"/>
                    <a:pt x="233" y="19"/>
                  </a:cubicBezTo>
                  <a:cubicBezTo>
                    <a:pt x="230" y="19"/>
                    <a:pt x="214" y="31"/>
                    <a:pt x="214" y="53"/>
                  </a:cubicBezTo>
                  <a:cubicBezTo>
                    <a:pt x="214" y="77"/>
                    <a:pt x="230" y="89"/>
                    <a:pt x="250" y="89"/>
                  </a:cubicBezTo>
                  <a:cubicBezTo>
                    <a:pt x="264" y="89"/>
                    <a:pt x="286" y="79"/>
                    <a:pt x="286" y="53"/>
                  </a:cubicBezTo>
                  <a:cubicBezTo>
                    <a:pt x="286" y="24"/>
                    <a:pt x="259" y="0"/>
                    <a:pt x="223" y="0"/>
                  </a:cubicBezTo>
                  <a:cubicBezTo>
                    <a:pt x="161" y="0"/>
                    <a:pt x="130" y="58"/>
                    <a:pt x="118" y="9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6" name="フリーフォーム: 図形 57"/>
            <p:cNvSpPr/>
            <p:nvPr/>
          </p:nvSpPr>
          <p:spPr>
            <a:xfrm>
              <a:off x="3593160" y="6854760"/>
              <a:ext cx="139680" cy="200880"/>
            </a:xfrm>
            <a:custGeom>
              <a:avLst/>
              <a:gdLst/>
              <a:ahLst/>
              <a:cxnLst>
                <a:cxn ang="3cd4">
                  <a:pos x="hc" y="t"/>
                </a:cxn>
                <a:cxn ang="cd2">
                  <a:pos x="l" y="vc"/>
                </a:cxn>
                <a:cxn ang="cd4">
                  <a:pos x="hc" y="b"/>
                </a:cxn>
                <a:cxn ang="0">
                  <a:pos x="r" y="vc"/>
                </a:cxn>
              </a:cxnLst>
              <a:rect l="l" t="t" r="r" b="b"/>
              <a:pathLst>
                <a:path w="389" h="559">
                  <a:moveTo>
                    <a:pt x="166" y="238"/>
                  </a:moveTo>
                  <a:cubicBezTo>
                    <a:pt x="91" y="238"/>
                    <a:pt x="91" y="154"/>
                    <a:pt x="91" y="134"/>
                  </a:cubicBezTo>
                  <a:cubicBezTo>
                    <a:pt x="91" y="110"/>
                    <a:pt x="91" y="84"/>
                    <a:pt x="103" y="62"/>
                  </a:cubicBezTo>
                  <a:cubicBezTo>
                    <a:pt x="110" y="53"/>
                    <a:pt x="130" y="29"/>
                    <a:pt x="166" y="29"/>
                  </a:cubicBezTo>
                  <a:cubicBezTo>
                    <a:pt x="238" y="29"/>
                    <a:pt x="238" y="113"/>
                    <a:pt x="238" y="132"/>
                  </a:cubicBezTo>
                  <a:cubicBezTo>
                    <a:pt x="238" y="156"/>
                    <a:pt x="238" y="182"/>
                    <a:pt x="226" y="204"/>
                  </a:cubicBezTo>
                  <a:cubicBezTo>
                    <a:pt x="218" y="214"/>
                    <a:pt x="199" y="238"/>
                    <a:pt x="166" y="238"/>
                  </a:cubicBezTo>
                  <a:close/>
                  <a:moveTo>
                    <a:pt x="67" y="271"/>
                  </a:moveTo>
                  <a:cubicBezTo>
                    <a:pt x="67" y="269"/>
                    <a:pt x="67" y="247"/>
                    <a:pt x="82" y="230"/>
                  </a:cubicBezTo>
                  <a:cubicBezTo>
                    <a:pt x="113" y="254"/>
                    <a:pt x="149" y="257"/>
                    <a:pt x="166" y="257"/>
                  </a:cubicBezTo>
                  <a:cubicBezTo>
                    <a:pt x="242" y="257"/>
                    <a:pt x="302" y="199"/>
                    <a:pt x="302" y="134"/>
                  </a:cubicBezTo>
                  <a:cubicBezTo>
                    <a:pt x="302" y="103"/>
                    <a:pt x="288" y="72"/>
                    <a:pt x="266" y="53"/>
                  </a:cubicBezTo>
                  <a:cubicBezTo>
                    <a:pt x="298" y="24"/>
                    <a:pt x="329" y="19"/>
                    <a:pt x="343" y="19"/>
                  </a:cubicBezTo>
                  <a:cubicBezTo>
                    <a:pt x="346" y="19"/>
                    <a:pt x="350" y="19"/>
                    <a:pt x="353" y="19"/>
                  </a:cubicBezTo>
                  <a:cubicBezTo>
                    <a:pt x="343" y="24"/>
                    <a:pt x="338" y="31"/>
                    <a:pt x="338" y="43"/>
                  </a:cubicBezTo>
                  <a:cubicBezTo>
                    <a:pt x="338" y="58"/>
                    <a:pt x="350" y="67"/>
                    <a:pt x="362" y="67"/>
                  </a:cubicBezTo>
                  <a:cubicBezTo>
                    <a:pt x="372" y="67"/>
                    <a:pt x="389" y="60"/>
                    <a:pt x="389" y="41"/>
                  </a:cubicBezTo>
                  <a:cubicBezTo>
                    <a:pt x="389" y="26"/>
                    <a:pt x="377" y="0"/>
                    <a:pt x="346" y="0"/>
                  </a:cubicBezTo>
                  <a:cubicBezTo>
                    <a:pt x="329" y="0"/>
                    <a:pt x="290" y="5"/>
                    <a:pt x="254" y="41"/>
                  </a:cubicBezTo>
                  <a:cubicBezTo>
                    <a:pt x="218" y="12"/>
                    <a:pt x="182" y="10"/>
                    <a:pt x="166" y="10"/>
                  </a:cubicBezTo>
                  <a:cubicBezTo>
                    <a:pt x="86" y="10"/>
                    <a:pt x="26" y="67"/>
                    <a:pt x="26" y="132"/>
                  </a:cubicBezTo>
                  <a:cubicBezTo>
                    <a:pt x="26" y="170"/>
                    <a:pt x="46" y="202"/>
                    <a:pt x="67" y="221"/>
                  </a:cubicBezTo>
                  <a:cubicBezTo>
                    <a:pt x="55" y="233"/>
                    <a:pt x="41" y="262"/>
                    <a:pt x="41" y="290"/>
                  </a:cubicBezTo>
                  <a:cubicBezTo>
                    <a:pt x="41" y="317"/>
                    <a:pt x="53" y="348"/>
                    <a:pt x="79" y="365"/>
                  </a:cubicBezTo>
                  <a:cubicBezTo>
                    <a:pt x="26" y="379"/>
                    <a:pt x="0" y="418"/>
                    <a:pt x="0" y="451"/>
                  </a:cubicBezTo>
                  <a:cubicBezTo>
                    <a:pt x="0" y="511"/>
                    <a:pt x="84" y="559"/>
                    <a:pt x="187" y="559"/>
                  </a:cubicBezTo>
                  <a:cubicBezTo>
                    <a:pt x="288" y="559"/>
                    <a:pt x="377" y="516"/>
                    <a:pt x="377" y="449"/>
                  </a:cubicBezTo>
                  <a:cubicBezTo>
                    <a:pt x="377" y="420"/>
                    <a:pt x="365" y="377"/>
                    <a:pt x="322" y="353"/>
                  </a:cubicBezTo>
                  <a:cubicBezTo>
                    <a:pt x="276" y="329"/>
                    <a:pt x="226" y="329"/>
                    <a:pt x="175" y="329"/>
                  </a:cubicBezTo>
                  <a:cubicBezTo>
                    <a:pt x="154" y="329"/>
                    <a:pt x="118" y="329"/>
                    <a:pt x="110" y="329"/>
                  </a:cubicBezTo>
                  <a:cubicBezTo>
                    <a:pt x="84" y="324"/>
                    <a:pt x="67" y="298"/>
                    <a:pt x="67" y="271"/>
                  </a:cubicBezTo>
                  <a:close/>
                  <a:moveTo>
                    <a:pt x="190" y="537"/>
                  </a:moveTo>
                  <a:cubicBezTo>
                    <a:pt x="103" y="537"/>
                    <a:pt x="43" y="494"/>
                    <a:pt x="43" y="451"/>
                  </a:cubicBezTo>
                  <a:cubicBezTo>
                    <a:pt x="43" y="413"/>
                    <a:pt x="77" y="379"/>
                    <a:pt x="113" y="377"/>
                  </a:cubicBezTo>
                  <a:lnTo>
                    <a:pt x="163" y="377"/>
                  </a:lnTo>
                  <a:cubicBezTo>
                    <a:pt x="238" y="377"/>
                    <a:pt x="331" y="377"/>
                    <a:pt x="331" y="451"/>
                  </a:cubicBezTo>
                  <a:cubicBezTo>
                    <a:pt x="331" y="497"/>
                    <a:pt x="271" y="537"/>
                    <a:pt x="190" y="53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7" name="フリーフォーム: 図形 58"/>
            <p:cNvSpPr/>
            <p:nvPr/>
          </p:nvSpPr>
          <p:spPr>
            <a:xfrm>
              <a:off x="3741840" y="6861600"/>
              <a:ext cx="149040" cy="194040"/>
            </a:xfrm>
            <a:custGeom>
              <a:avLst/>
              <a:gdLst/>
              <a:ahLst/>
              <a:cxnLst>
                <a:cxn ang="3cd4">
                  <a:pos x="hc" y="t"/>
                </a:cxn>
                <a:cxn ang="cd2">
                  <a:pos x="l" y="vc"/>
                </a:cxn>
                <a:cxn ang="cd4">
                  <a:pos x="hc" y="b"/>
                </a:cxn>
                <a:cxn ang="0">
                  <a:pos x="r" y="vc"/>
                </a:cxn>
              </a:cxnLst>
              <a:rect l="l" t="t" r="r" b="b"/>
              <a:pathLst>
                <a:path w="415" h="540">
                  <a:moveTo>
                    <a:pt x="336" y="82"/>
                  </a:moveTo>
                  <a:cubicBezTo>
                    <a:pt x="358" y="26"/>
                    <a:pt x="401" y="26"/>
                    <a:pt x="415" y="26"/>
                  </a:cubicBezTo>
                  <a:lnTo>
                    <a:pt x="415" y="0"/>
                  </a:lnTo>
                  <a:cubicBezTo>
                    <a:pt x="396" y="2"/>
                    <a:pt x="370" y="2"/>
                    <a:pt x="350" y="2"/>
                  </a:cubicBezTo>
                  <a:cubicBezTo>
                    <a:pt x="336" y="2"/>
                    <a:pt x="295" y="0"/>
                    <a:pt x="278" y="0"/>
                  </a:cubicBezTo>
                  <a:lnTo>
                    <a:pt x="278" y="26"/>
                  </a:lnTo>
                  <a:cubicBezTo>
                    <a:pt x="305" y="26"/>
                    <a:pt x="317" y="41"/>
                    <a:pt x="317" y="62"/>
                  </a:cubicBezTo>
                  <a:cubicBezTo>
                    <a:pt x="317" y="72"/>
                    <a:pt x="317" y="72"/>
                    <a:pt x="312" y="84"/>
                  </a:cubicBezTo>
                  <a:lnTo>
                    <a:pt x="226" y="290"/>
                  </a:lnTo>
                  <a:lnTo>
                    <a:pt x="132" y="62"/>
                  </a:lnTo>
                  <a:cubicBezTo>
                    <a:pt x="130" y="55"/>
                    <a:pt x="127" y="53"/>
                    <a:pt x="127" y="48"/>
                  </a:cubicBezTo>
                  <a:cubicBezTo>
                    <a:pt x="127" y="26"/>
                    <a:pt x="158" y="26"/>
                    <a:pt x="175" y="26"/>
                  </a:cubicBezTo>
                  <a:lnTo>
                    <a:pt x="175" y="0"/>
                  </a:lnTo>
                  <a:cubicBezTo>
                    <a:pt x="154" y="0"/>
                    <a:pt x="96" y="2"/>
                    <a:pt x="82" y="2"/>
                  </a:cubicBezTo>
                  <a:cubicBezTo>
                    <a:pt x="60" y="2"/>
                    <a:pt x="26" y="2"/>
                    <a:pt x="0" y="0"/>
                  </a:cubicBezTo>
                  <a:lnTo>
                    <a:pt x="0" y="26"/>
                  </a:lnTo>
                  <a:cubicBezTo>
                    <a:pt x="41" y="26"/>
                    <a:pt x="58" y="26"/>
                    <a:pt x="70" y="55"/>
                  </a:cubicBezTo>
                  <a:lnTo>
                    <a:pt x="197" y="365"/>
                  </a:lnTo>
                  <a:cubicBezTo>
                    <a:pt x="192" y="377"/>
                    <a:pt x="180" y="403"/>
                    <a:pt x="175" y="415"/>
                  </a:cubicBezTo>
                  <a:cubicBezTo>
                    <a:pt x="156" y="461"/>
                    <a:pt x="132" y="521"/>
                    <a:pt x="79" y="521"/>
                  </a:cubicBezTo>
                  <a:cubicBezTo>
                    <a:pt x="74" y="521"/>
                    <a:pt x="55" y="521"/>
                    <a:pt x="38" y="504"/>
                  </a:cubicBezTo>
                  <a:cubicBezTo>
                    <a:pt x="65" y="501"/>
                    <a:pt x="72" y="482"/>
                    <a:pt x="72" y="470"/>
                  </a:cubicBezTo>
                  <a:cubicBezTo>
                    <a:pt x="72" y="446"/>
                    <a:pt x="55" y="434"/>
                    <a:pt x="36" y="434"/>
                  </a:cubicBezTo>
                  <a:cubicBezTo>
                    <a:pt x="19" y="434"/>
                    <a:pt x="0" y="444"/>
                    <a:pt x="0" y="470"/>
                  </a:cubicBezTo>
                  <a:cubicBezTo>
                    <a:pt x="0" y="509"/>
                    <a:pt x="36" y="540"/>
                    <a:pt x="79" y="540"/>
                  </a:cubicBezTo>
                  <a:cubicBezTo>
                    <a:pt x="132" y="540"/>
                    <a:pt x="166" y="489"/>
                    <a:pt x="187" y="44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grpSp>
      <p:sp>
        <p:nvSpPr>
          <p:cNvPr id="1428" name="テキスト ボックス 59"/>
          <p:cNvSpPr txBox="1"/>
          <p:nvPr/>
        </p:nvSpPr>
        <p:spPr>
          <a:xfrm>
            <a:off x="10291675" y="1758221"/>
            <a:ext cx="32005" cy="359897"/>
          </a:xfrm>
          <a:prstGeom prst="rect">
            <a:avLst/>
          </a:prstGeom>
          <a:noFill/>
          <a:ln>
            <a:noFill/>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29" name="テキスト ボックス 60"/>
          <p:cNvSpPr txBox="1"/>
          <p:nvPr/>
        </p:nvSpPr>
        <p:spPr>
          <a:xfrm>
            <a:off x="2346881" y="1029119"/>
            <a:ext cx="7497343" cy="457033"/>
          </a:xfrm>
          <a:prstGeom prst="rect">
            <a:avLst/>
          </a:prstGeom>
          <a:noFill/>
          <a:ln>
            <a:noFill/>
          </a:ln>
        </p:spPr>
        <p:txBody>
          <a:bodyPr vert="horz" wrap="none" lIns="81646" tIns="40823" rIns="81646" bIns="40823" anchorCtr="0" compatLnSpc="0">
            <a:spAutoFit/>
          </a:bodyPr>
          <a:lstStyle/>
          <a:p>
            <a:pPr algn="ctr" hangingPunct="0"/>
            <a:r>
              <a:rPr lang="en-US" sz="2540" dirty="0">
                <a:latin typeface="Liberation Serif" pitchFamily="18"/>
                <a:ea typeface="TakaoPGothic" pitchFamily="2"/>
                <a:cs typeface="TakaoPGothic" pitchFamily="2"/>
              </a:rPr>
              <a:t>The Gap may indicate </a:t>
            </a:r>
            <a:r>
              <a:rPr lang="en-US" sz="2540" i="1" dirty="0">
                <a:solidFill>
                  <a:srgbClr val="FF3333"/>
                </a:solidFill>
                <a:effectLst>
                  <a:outerShdw dist="17961" dir="2700000">
                    <a:srgbClr val="000000"/>
                  </a:outerShdw>
                </a:effectLst>
                <a:latin typeface="Liberation Serif" pitchFamily="18"/>
                <a:ea typeface="TakaoPGothic" pitchFamily="2"/>
                <a:cs typeface="TakaoPGothic" pitchFamily="2"/>
              </a:rPr>
              <a:t>Secret Neutrino Interaction (</a:t>
            </a:r>
            <a:r>
              <a:rPr lang="en-US" sz="2540" i="1" dirty="0" err="1">
                <a:solidFill>
                  <a:srgbClr val="FF3333"/>
                </a:solidFill>
                <a:effectLst>
                  <a:outerShdw dist="17961" dir="2700000">
                    <a:srgbClr val="000000"/>
                  </a:outerShdw>
                </a:effectLst>
                <a:latin typeface="Liberation Serif" pitchFamily="18"/>
                <a:ea typeface="TakaoPGothic" pitchFamily="2"/>
                <a:cs typeface="TakaoPGothic" pitchFamily="2"/>
              </a:rPr>
              <a:t>νSI</a:t>
            </a:r>
            <a:r>
              <a:rPr lang="en-US" sz="2540" i="1" dirty="0">
                <a:solidFill>
                  <a:srgbClr val="FF3333"/>
                </a:solidFill>
                <a:effectLst>
                  <a:outerShdw dist="17961" dir="2700000">
                    <a:srgbClr val="000000"/>
                  </a:outerShdw>
                </a:effectLst>
                <a:latin typeface="Liberation Serif" pitchFamily="18"/>
                <a:ea typeface="TakaoPGothic" pitchFamily="2"/>
                <a:cs typeface="TakaoPGothic" pitchFamily="2"/>
              </a:rPr>
              <a:t>)</a:t>
            </a:r>
            <a:r>
              <a:rPr lang="en-US" sz="2540" dirty="0">
                <a:latin typeface="Liberation Serif" pitchFamily="18"/>
                <a:ea typeface="TakaoPGothic" pitchFamily="2"/>
                <a:cs typeface="TakaoPGothic" pitchFamily="2"/>
              </a:rPr>
              <a:t>.</a:t>
            </a:r>
          </a:p>
        </p:txBody>
      </p:sp>
      <p:grpSp>
        <p:nvGrpSpPr>
          <p:cNvPr id="1430" name="グループ化 61" descr="28§display§\sqrt{s}=_x000a_\sqrt{_x000a_(p_{\rm Cosmic}+p_{{\rm C}\nu{\rm B}})^{2}_x000a_}§svg§600§FALSE§" title="TexMaths"/>
          <p:cNvGrpSpPr/>
          <p:nvPr/>
        </p:nvGrpSpPr>
        <p:grpSpPr>
          <a:xfrm>
            <a:off x="5517648" y="5154710"/>
            <a:ext cx="3629997" cy="386351"/>
            <a:chOff x="4206240" y="5328000"/>
            <a:chExt cx="4001400" cy="425880"/>
          </a:xfrm>
        </p:grpSpPr>
        <p:sp>
          <p:nvSpPr>
            <p:cNvPr id="1431" name="フリーフォーム: 図形 62"/>
            <p:cNvSpPr/>
            <p:nvPr/>
          </p:nvSpPr>
          <p:spPr>
            <a:xfrm>
              <a:off x="4206240" y="5328000"/>
              <a:ext cx="4001400" cy="425880"/>
            </a:xfrm>
            <a:custGeom>
              <a:avLst/>
              <a:gdLst/>
              <a:ahLst/>
              <a:cxnLst>
                <a:cxn ang="3cd4">
                  <a:pos x="hc" y="t"/>
                </a:cxn>
                <a:cxn ang="cd2">
                  <a:pos x="l" y="vc"/>
                </a:cxn>
                <a:cxn ang="cd4">
                  <a:pos x="hc" y="b"/>
                </a:cxn>
                <a:cxn ang="0">
                  <a:pos x="r" y="vc"/>
                </a:cxn>
              </a:cxnLst>
              <a:rect l="l" t="t" r="r" b="b"/>
              <a:pathLst>
                <a:path w="11116" h="1184">
                  <a:moveTo>
                    <a:pt x="5558" y="1184"/>
                  </a:moveTo>
                  <a:lnTo>
                    <a:pt x="0" y="1184"/>
                  </a:lnTo>
                  <a:lnTo>
                    <a:pt x="0" y="0"/>
                  </a:lnTo>
                  <a:lnTo>
                    <a:pt x="11116" y="0"/>
                  </a:lnTo>
                  <a:lnTo>
                    <a:pt x="11116" y="1184"/>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32" name="フリーフォーム: 図形 63"/>
            <p:cNvSpPr/>
            <p:nvPr/>
          </p:nvSpPr>
          <p:spPr>
            <a:xfrm>
              <a:off x="4232520" y="5375520"/>
              <a:ext cx="276840" cy="354240"/>
            </a:xfrm>
            <a:custGeom>
              <a:avLst/>
              <a:gdLst/>
              <a:ahLst/>
              <a:cxnLst>
                <a:cxn ang="3cd4">
                  <a:pos x="hc" y="t"/>
                </a:cxn>
                <a:cxn ang="cd2">
                  <a:pos x="l" y="vc"/>
                </a:cxn>
                <a:cxn ang="cd4">
                  <a:pos x="hc" y="b"/>
                </a:cxn>
                <a:cxn ang="0">
                  <a:pos x="r" y="vc"/>
                </a:cxn>
              </a:cxnLst>
              <a:rect l="l" t="t" r="r" b="b"/>
              <a:pathLst>
                <a:path w="770" h="985">
                  <a:moveTo>
                    <a:pt x="311" y="882"/>
                  </a:moveTo>
                  <a:lnTo>
                    <a:pt x="137" y="498"/>
                  </a:lnTo>
                  <a:cubicBezTo>
                    <a:pt x="132" y="484"/>
                    <a:pt x="126" y="484"/>
                    <a:pt x="123" y="484"/>
                  </a:cubicBezTo>
                  <a:cubicBezTo>
                    <a:pt x="123" y="484"/>
                    <a:pt x="118" y="484"/>
                    <a:pt x="106" y="493"/>
                  </a:cubicBezTo>
                  <a:lnTo>
                    <a:pt x="14" y="563"/>
                  </a:lnTo>
                  <a:cubicBezTo>
                    <a:pt x="0" y="571"/>
                    <a:pt x="0" y="574"/>
                    <a:pt x="0" y="579"/>
                  </a:cubicBezTo>
                  <a:cubicBezTo>
                    <a:pt x="0" y="582"/>
                    <a:pt x="3" y="588"/>
                    <a:pt x="11" y="588"/>
                  </a:cubicBezTo>
                  <a:cubicBezTo>
                    <a:pt x="17" y="588"/>
                    <a:pt x="34" y="574"/>
                    <a:pt x="45" y="568"/>
                  </a:cubicBezTo>
                  <a:cubicBezTo>
                    <a:pt x="50" y="563"/>
                    <a:pt x="64" y="551"/>
                    <a:pt x="76" y="543"/>
                  </a:cubicBezTo>
                  <a:lnTo>
                    <a:pt x="269" y="971"/>
                  </a:lnTo>
                  <a:cubicBezTo>
                    <a:pt x="277" y="985"/>
                    <a:pt x="283" y="985"/>
                    <a:pt x="291" y="985"/>
                  </a:cubicBezTo>
                  <a:cubicBezTo>
                    <a:pt x="305" y="985"/>
                    <a:pt x="308" y="980"/>
                    <a:pt x="316" y="966"/>
                  </a:cubicBezTo>
                  <a:lnTo>
                    <a:pt x="764" y="39"/>
                  </a:lnTo>
                  <a:cubicBezTo>
                    <a:pt x="770" y="25"/>
                    <a:pt x="770" y="22"/>
                    <a:pt x="770" y="20"/>
                  </a:cubicBezTo>
                  <a:cubicBezTo>
                    <a:pt x="770" y="11"/>
                    <a:pt x="762" y="0"/>
                    <a:pt x="750" y="0"/>
                  </a:cubicBezTo>
                  <a:cubicBezTo>
                    <a:pt x="742" y="0"/>
                    <a:pt x="736" y="6"/>
                    <a:pt x="728" y="2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33" name="フリーフォーム: 図形 64"/>
            <p:cNvSpPr/>
            <p:nvPr/>
          </p:nvSpPr>
          <p:spPr>
            <a:xfrm>
              <a:off x="4501440" y="5375520"/>
              <a:ext cx="167040" cy="14760"/>
            </a:xfrm>
            <a:custGeom>
              <a:avLst/>
              <a:gdLst/>
              <a:ahLst/>
              <a:cxnLst>
                <a:cxn ang="3cd4">
                  <a:pos x="hc" y="t"/>
                </a:cxn>
                <a:cxn ang="cd2">
                  <a:pos x="l" y="vc"/>
                </a:cxn>
                <a:cxn ang="cd4">
                  <a:pos x="hc" y="b"/>
                </a:cxn>
                <a:cxn ang="0">
                  <a:pos x="r" y="vc"/>
                </a:cxn>
              </a:cxnLst>
              <a:rect l="l" t="t" r="r" b="b"/>
              <a:pathLst>
                <a:path w="465" h="42">
                  <a:moveTo>
                    <a:pt x="232" y="42"/>
                  </a:moveTo>
                  <a:lnTo>
                    <a:pt x="0" y="42"/>
                  </a:lnTo>
                  <a:lnTo>
                    <a:pt x="0" y="0"/>
                  </a:lnTo>
                  <a:lnTo>
                    <a:pt x="465" y="0"/>
                  </a:lnTo>
                  <a:lnTo>
                    <a:pt x="465" y="4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34" name="フリーフォーム: 図形 65"/>
            <p:cNvSpPr/>
            <p:nvPr/>
          </p:nvSpPr>
          <p:spPr>
            <a:xfrm>
              <a:off x="4519800" y="5505480"/>
              <a:ext cx="130680" cy="160920"/>
            </a:xfrm>
            <a:custGeom>
              <a:avLst/>
              <a:gdLst/>
              <a:ahLst/>
              <a:cxnLst>
                <a:cxn ang="3cd4">
                  <a:pos x="hc" y="t"/>
                </a:cxn>
                <a:cxn ang="cd2">
                  <a:pos x="l" y="vc"/>
                </a:cxn>
                <a:cxn ang="cd4">
                  <a:pos x="hc" y="b"/>
                </a:cxn>
                <a:cxn ang="0">
                  <a:pos x="r" y="vc"/>
                </a:cxn>
              </a:cxnLst>
              <a:rect l="l" t="t" r="r" b="b"/>
              <a:pathLst>
                <a:path w="364" h="448">
                  <a:moveTo>
                    <a:pt x="336" y="67"/>
                  </a:moveTo>
                  <a:cubicBezTo>
                    <a:pt x="308" y="67"/>
                    <a:pt x="288" y="90"/>
                    <a:pt x="288" y="112"/>
                  </a:cubicBezTo>
                  <a:cubicBezTo>
                    <a:pt x="288" y="126"/>
                    <a:pt x="297" y="140"/>
                    <a:pt x="319" y="140"/>
                  </a:cubicBezTo>
                  <a:cubicBezTo>
                    <a:pt x="342" y="140"/>
                    <a:pt x="364" y="123"/>
                    <a:pt x="364" y="84"/>
                  </a:cubicBezTo>
                  <a:cubicBezTo>
                    <a:pt x="364" y="42"/>
                    <a:pt x="322" y="0"/>
                    <a:pt x="246" y="0"/>
                  </a:cubicBezTo>
                  <a:cubicBezTo>
                    <a:pt x="115" y="0"/>
                    <a:pt x="78" y="101"/>
                    <a:pt x="78" y="146"/>
                  </a:cubicBezTo>
                  <a:cubicBezTo>
                    <a:pt x="78" y="221"/>
                    <a:pt x="154" y="238"/>
                    <a:pt x="182" y="244"/>
                  </a:cubicBezTo>
                  <a:cubicBezTo>
                    <a:pt x="232" y="252"/>
                    <a:pt x="286" y="263"/>
                    <a:pt x="286" y="319"/>
                  </a:cubicBezTo>
                  <a:cubicBezTo>
                    <a:pt x="286" y="344"/>
                    <a:pt x="263" y="425"/>
                    <a:pt x="143" y="425"/>
                  </a:cubicBezTo>
                  <a:cubicBezTo>
                    <a:pt x="129" y="425"/>
                    <a:pt x="53" y="425"/>
                    <a:pt x="31" y="375"/>
                  </a:cubicBezTo>
                  <a:cubicBezTo>
                    <a:pt x="67" y="378"/>
                    <a:pt x="92" y="350"/>
                    <a:pt x="92" y="322"/>
                  </a:cubicBezTo>
                  <a:cubicBezTo>
                    <a:pt x="92" y="299"/>
                    <a:pt x="76" y="288"/>
                    <a:pt x="56" y="288"/>
                  </a:cubicBezTo>
                  <a:cubicBezTo>
                    <a:pt x="31" y="288"/>
                    <a:pt x="0" y="308"/>
                    <a:pt x="0" y="353"/>
                  </a:cubicBezTo>
                  <a:cubicBezTo>
                    <a:pt x="0" y="409"/>
                    <a:pt x="56" y="448"/>
                    <a:pt x="143" y="448"/>
                  </a:cubicBezTo>
                  <a:cubicBezTo>
                    <a:pt x="302" y="448"/>
                    <a:pt x="342" y="327"/>
                    <a:pt x="342" y="286"/>
                  </a:cubicBezTo>
                  <a:cubicBezTo>
                    <a:pt x="342" y="249"/>
                    <a:pt x="322" y="224"/>
                    <a:pt x="311" y="213"/>
                  </a:cubicBezTo>
                  <a:cubicBezTo>
                    <a:pt x="283" y="185"/>
                    <a:pt x="255" y="179"/>
                    <a:pt x="210" y="171"/>
                  </a:cubicBezTo>
                  <a:cubicBezTo>
                    <a:pt x="176" y="162"/>
                    <a:pt x="137" y="157"/>
                    <a:pt x="137" y="112"/>
                  </a:cubicBezTo>
                  <a:cubicBezTo>
                    <a:pt x="137" y="81"/>
                    <a:pt x="160" y="22"/>
                    <a:pt x="246" y="22"/>
                  </a:cubicBezTo>
                  <a:cubicBezTo>
                    <a:pt x="272" y="22"/>
                    <a:pt x="322" y="28"/>
                    <a:pt x="336" y="6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35" name="フリーフォーム: 図形 66"/>
            <p:cNvSpPr/>
            <p:nvPr/>
          </p:nvSpPr>
          <p:spPr>
            <a:xfrm>
              <a:off x="4785840" y="553248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36" name="フリーフォーム: 図形 67"/>
            <p:cNvSpPr/>
            <p:nvPr/>
          </p:nvSpPr>
          <p:spPr>
            <a:xfrm>
              <a:off x="5178960" y="5328000"/>
              <a:ext cx="323280" cy="425880"/>
            </a:xfrm>
            <a:custGeom>
              <a:avLst/>
              <a:gdLst/>
              <a:ahLst/>
              <a:cxnLst>
                <a:cxn ang="3cd4">
                  <a:pos x="hc" y="t"/>
                </a:cxn>
                <a:cxn ang="cd2">
                  <a:pos x="l" y="vc"/>
                </a:cxn>
                <a:cxn ang="cd4">
                  <a:pos x="hc" y="b"/>
                </a:cxn>
                <a:cxn ang="0">
                  <a:pos x="r" y="vc"/>
                </a:cxn>
              </a:cxnLst>
              <a:rect l="l" t="t" r="r" b="b"/>
              <a:pathLst>
                <a:path w="899" h="1184">
                  <a:moveTo>
                    <a:pt x="311" y="1184"/>
                  </a:moveTo>
                  <a:cubicBezTo>
                    <a:pt x="342" y="1184"/>
                    <a:pt x="342" y="1181"/>
                    <a:pt x="353" y="1164"/>
                  </a:cubicBezTo>
                  <a:lnTo>
                    <a:pt x="890" y="36"/>
                  </a:lnTo>
                  <a:cubicBezTo>
                    <a:pt x="899" y="25"/>
                    <a:pt x="899" y="22"/>
                    <a:pt x="899" y="20"/>
                  </a:cubicBezTo>
                  <a:cubicBezTo>
                    <a:pt x="899" y="8"/>
                    <a:pt x="890" y="0"/>
                    <a:pt x="879" y="0"/>
                  </a:cubicBezTo>
                  <a:cubicBezTo>
                    <a:pt x="865" y="0"/>
                    <a:pt x="862" y="8"/>
                    <a:pt x="857" y="20"/>
                  </a:cubicBezTo>
                  <a:lnTo>
                    <a:pt x="347" y="1080"/>
                  </a:lnTo>
                  <a:lnTo>
                    <a:pt x="137" y="591"/>
                  </a:lnTo>
                  <a:lnTo>
                    <a:pt x="0" y="697"/>
                  </a:lnTo>
                  <a:lnTo>
                    <a:pt x="14" y="714"/>
                  </a:lnTo>
                  <a:lnTo>
                    <a:pt x="84" y="661"/>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37" name="フリーフォーム: 図形 68"/>
            <p:cNvSpPr/>
            <p:nvPr/>
          </p:nvSpPr>
          <p:spPr>
            <a:xfrm>
              <a:off x="5494320" y="5328000"/>
              <a:ext cx="2713320" cy="14760"/>
            </a:xfrm>
            <a:custGeom>
              <a:avLst/>
              <a:gdLst/>
              <a:ahLst/>
              <a:cxnLst>
                <a:cxn ang="3cd4">
                  <a:pos x="hc" y="t"/>
                </a:cxn>
                <a:cxn ang="cd2">
                  <a:pos x="l" y="vc"/>
                </a:cxn>
                <a:cxn ang="cd4">
                  <a:pos x="hc" y="b"/>
                </a:cxn>
                <a:cxn ang="0">
                  <a:pos x="r" y="vc"/>
                </a:cxn>
              </a:cxnLst>
              <a:rect l="l" t="t" r="r" b="b"/>
              <a:pathLst>
                <a:path w="7538" h="42">
                  <a:moveTo>
                    <a:pt x="3769" y="42"/>
                  </a:moveTo>
                  <a:lnTo>
                    <a:pt x="0" y="42"/>
                  </a:lnTo>
                  <a:lnTo>
                    <a:pt x="0" y="0"/>
                  </a:lnTo>
                  <a:lnTo>
                    <a:pt x="7538" y="0"/>
                  </a:lnTo>
                  <a:lnTo>
                    <a:pt x="7538" y="4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38" name="フリーフォーム: 図形 69"/>
            <p:cNvSpPr/>
            <p:nvPr/>
          </p:nvSpPr>
          <p:spPr>
            <a:xfrm>
              <a:off x="5528880" y="5396400"/>
              <a:ext cx="83160" cy="354240"/>
            </a:xfrm>
            <a:custGeom>
              <a:avLst/>
              <a:gdLst/>
              <a:ahLst/>
              <a:cxnLst>
                <a:cxn ang="3cd4">
                  <a:pos x="hc" y="t"/>
                </a:cxn>
                <a:cxn ang="cd2">
                  <a:pos x="l" y="vc"/>
                </a:cxn>
                <a:cxn ang="cd4">
                  <a:pos x="hc" y="b"/>
                </a:cxn>
                <a:cxn ang="0">
                  <a:pos x="r" y="vc"/>
                </a:cxn>
              </a:cxnLst>
              <a:rect l="l" t="t" r="r" b="b"/>
              <a:pathLst>
                <a:path w="232" h="985">
                  <a:moveTo>
                    <a:pt x="232" y="977"/>
                  </a:moveTo>
                  <a:cubicBezTo>
                    <a:pt x="232" y="974"/>
                    <a:pt x="232" y="971"/>
                    <a:pt x="213" y="954"/>
                  </a:cubicBezTo>
                  <a:cubicBezTo>
                    <a:pt x="90" y="831"/>
                    <a:pt x="59" y="644"/>
                    <a:pt x="59" y="493"/>
                  </a:cubicBezTo>
                  <a:cubicBezTo>
                    <a:pt x="59" y="322"/>
                    <a:pt x="95" y="151"/>
                    <a:pt x="218" y="28"/>
                  </a:cubicBezTo>
                  <a:cubicBezTo>
                    <a:pt x="232" y="14"/>
                    <a:pt x="232" y="14"/>
                    <a:pt x="232" y="11"/>
                  </a:cubicBezTo>
                  <a:cubicBezTo>
                    <a:pt x="232" y="3"/>
                    <a:pt x="227" y="0"/>
                    <a:pt x="221" y="0"/>
                  </a:cubicBezTo>
                  <a:cubicBezTo>
                    <a:pt x="210" y="0"/>
                    <a:pt x="120" y="67"/>
                    <a:pt x="62" y="193"/>
                  </a:cubicBezTo>
                  <a:cubicBezTo>
                    <a:pt x="11" y="302"/>
                    <a:pt x="0" y="411"/>
                    <a:pt x="0" y="493"/>
                  </a:cubicBezTo>
                  <a:cubicBezTo>
                    <a:pt x="0" y="571"/>
                    <a:pt x="11" y="689"/>
                    <a:pt x="64" y="801"/>
                  </a:cubicBezTo>
                  <a:cubicBezTo>
                    <a:pt x="126" y="924"/>
                    <a:pt x="210" y="985"/>
                    <a:pt x="221" y="985"/>
                  </a:cubicBezTo>
                  <a:cubicBezTo>
                    <a:pt x="227" y="985"/>
                    <a:pt x="232" y="982"/>
                    <a:pt x="232" y="97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39" name="フリーフォーム: 図形 70"/>
            <p:cNvSpPr/>
            <p:nvPr/>
          </p:nvSpPr>
          <p:spPr>
            <a:xfrm>
              <a:off x="5620320" y="5505480"/>
              <a:ext cx="185040" cy="226440"/>
            </a:xfrm>
            <a:custGeom>
              <a:avLst/>
              <a:gdLst/>
              <a:ahLst/>
              <a:cxnLst>
                <a:cxn ang="3cd4">
                  <a:pos x="hc" y="t"/>
                </a:cxn>
                <a:cxn ang="cd2">
                  <a:pos x="l" y="vc"/>
                </a:cxn>
                <a:cxn ang="cd4">
                  <a:pos x="hc" y="b"/>
                </a:cxn>
                <a:cxn ang="0">
                  <a:pos x="r" y="vc"/>
                </a:cxn>
              </a:cxnLst>
              <a:rect l="l" t="t" r="r" b="b"/>
              <a:pathLst>
                <a:path w="515" h="630">
                  <a:moveTo>
                    <a:pt x="76" y="557"/>
                  </a:moveTo>
                  <a:cubicBezTo>
                    <a:pt x="67" y="591"/>
                    <a:pt x="67" y="599"/>
                    <a:pt x="22" y="599"/>
                  </a:cubicBezTo>
                  <a:cubicBezTo>
                    <a:pt x="11" y="599"/>
                    <a:pt x="0" y="599"/>
                    <a:pt x="0" y="616"/>
                  </a:cubicBezTo>
                  <a:cubicBezTo>
                    <a:pt x="0" y="624"/>
                    <a:pt x="6" y="630"/>
                    <a:pt x="14" y="630"/>
                  </a:cubicBezTo>
                  <a:cubicBezTo>
                    <a:pt x="39" y="630"/>
                    <a:pt x="67" y="624"/>
                    <a:pt x="95" y="624"/>
                  </a:cubicBezTo>
                  <a:cubicBezTo>
                    <a:pt x="129" y="624"/>
                    <a:pt x="162" y="630"/>
                    <a:pt x="193" y="630"/>
                  </a:cubicBezTo>
                  <a:cubicBezTo>
                    <a:pt x="199" y="630"/>
                    <a:pt x="213" y="630"/>
                    <a:pt x="213" y="607"/>
                  </a:cubicBezTo>
                  <a:cubicBezTo>
                    <a:pt x="213" y="599"/>
                    <a:pt x="202" y="599"/>
                    <a:pt x="188" y="599"/>
                  </a:cubicBezTo>
                  <a:cubicBezTo>
                    <a:pt x="137" y="599"/>
                    <a:pt x="137" y="591"/>
                    <a:pt x="137" y="582"/>
                  </a:cubicBezTo>
                  <a:cubicBezTo>
                    <a:pt x="137" y="571"/>
                    <a:pt x="179" y="409"/>
                    <a:pt x="188" y="383"/>
                  </a:cubicBezTo>
                  <a:cubicBezTo>
                    <a:pt x="199" y="414"/>
                    <a:pt x="227" y="448"/>
                    <a:pt x="277" y="448"/>
                  </a:cubicBezTo>
                  <a:cubicBezTo>
                    <a:pt x="392" y="448"/>
                    <a:pt x="515" y="302"/>
                    <a:pt x="515" y="157"/>
                  </a:cubicBezTo>
                  <a:cubicBezTo>
                    <a:pt x="515" y="64"/>
                    <a:pt x="459" y="0"/>
                    <a:pt x="384" y="0"/>
                  </a:cubicBezTo>
                  <a:cubicBezTo>
                    <a:pt x="336" y="0"/>
                    <a:pt x="288" y="36"/>
                    <a:pt x="255" y="73"/>
                  </a:cubicBezTo>
                  <a:cubicBezTo>
                    <a:pt x="246" y="20"/>
                    <a:pt x="202" y="0"/>
                    <a:pt x="165" y="0"/>
                  </a:cubicBezTo>
                  <a:cubicBezTo>
                    <a:pt x="120" y="0"/>
                    <a:pt x="101" y="39"/>
                    <a:pt x="92" y="56"/>
                  </a:cubicBezTo>
                  <a:cubicBezTo>
                    <a:pt x="76" y="90"/>
                    <a:pt x="62" y="148"/>
                    <a:pt x="62" y="151"/>
                  </a:cubicBezTo>
                  <a:cubicBezTo>
                    <a:pt x="62" y="162"/>
                    <a:pt x="73" y="162"/>
                    <a:pt x="76" y="162"/>
                  </a:cubicBezTo>
                  <a:cubicBezTo>
                    <a:pt x="84" y="162"/>
                    <a:pt x="84" y="162"/>
                    <a:pt x="92" y="140"/>
                  </a:cubicBezTo>
                  <a:cubicBezTo>
                    <a:pt x="109" y="70"/>
                    <a:pt x="129" y="22"/>
                    <a:pt x="162" y="22"/>
                  </a:cubicBezTo>
                  <a:cubicBezTo>
                    <a:pt x="179" y="22"/>
                    <a:pt x="193" y="31"/>
                    <a:pt x="193" y="67"/>
                  </a:cubicBezTo>
                  <a:cubicBezTo>
                    <a:pt x="193" y="90"/>
                    <a:pt x="190" y="101"/>
                    <a:pt x="188" y="118"/>
                  </a:cubicBezTo>
                  <a:close/>
                  <a:moveTo>
                    <a:pt x="249" y="129"/>
                  </a:moveTo>
                  <a:cubicBezTo>
                    <a:pt x="258" y="101"/>
                    <a:pt x="283" y="73"/>
                    <a:pt x="302" y="59"/>
                  </a:cubicBezTo>
                  <a:cubicBezTo>
                    <a:pt x="336" y="28"/>
                    <a:pt x="364" y="22"/>
                    <a:pt x="381" y="22"/>
                  </a:cubicBezTo>
                  <a:cubicBezTo>
                    <a:pt x="423" y="22"/>
                    <a:pt x="445" y="56"/>
                    <a:pt x="445" y="115"/>
                  </a:cubicBezTo>
                  <a:cubicBezTo>
                    <a:pt x="445" y="174"/>
                    <a:pt x="412" y="286"/>
                    <a:pt x="395" y="325"/>
                  </a:cubicBezTo>
                  <a:cubicBezTo>
                    <a:pt x="361" y="395"/>
                    <a:pt x="314" y="425"/>
                    <a:pt x="277" y="425"/>
                  </a:cubicBezTo>
                  <a:cubicBezTo>
                    <a:pt x="213" y="425"/>
                    <a:pt x="199" y="344"/>
                    <a:pt x="199" y="339"/>
                  </a:cubicBezTo>
                  <a:cubicBezTo>
                    <a:pt x="199" y="336"/>
                    <a:pt x="199" y="333"/>
                    <a:pt x="202" y="32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0" name="フリーフォーム: 図形 71"/>
            <p:cNvSpPr/>
            <p:nvPr/>
          </p:nvSpPr>
          <p:spPr>
            <a:xfrm>
              <a:off x="5826960" y="5540760"/>
              <a:ext cx="168120" cy="180000"/>
            </a:xfrm>
            <a:custGeom>
              <a:avLst/>
              <a:gdLst/>
              <a:ahLst/>
              <a:cxnLst>
                <a:cxn ang="3cd4">
                  <a:pos x="hc" y="t"/>
                </a:cxn>
                <a:cxn ang="cd2">
                  <a:pos x="l" y="vc"/>
                </a:cxn>
                <a:cxn ang="cd4">
                  <a:pos x="hc" y="b"/>
                </a:cxn>
                <a:cxn ang="0">
                  <a:pos x="r" y="vc"/>
                </a:cxn>
              </a:cxnLst>
              <a:rect l="l" t="t" r="r" b="b"/>
              <a:pathLst>
                <a:path w="468" h="501">
                  <a:moveTo>
                    <a:pt x="468" y="17"/>
                  </a:moveTo>
                  <a:cubicBezTo>
                    <a:pt x="468" y="6"/>
                    <a:pt x="468" y="0"/>
                    <a:pt x="456" y="0"/>
                  </a:cubicBezTo>
                  <a:cubicBezTo>
                    <a:pt x="454" y="0"/>
                    <a:pt x="451" y="0"/>
                    <a:pt x="445" y="8"/>
                  </a:cubicBezTo>
                  <a:lnTo>
                    <a:pt x="409" y="62"/>
                  </a:lnTo>
                  <a:cubicBezTo>
                    <a:pt x="381" y="31"/>
                    <a:pt x="333" y="0"/>
                    <a:pt x="266" y="0"/>
                  </a:cubicBezTo>
                  <a:cubicBezTo>
                    <a:pt x="120" y="0"/>
                    <a:pt x="0" y="112"/>
                    <a:pt x="0" y="249"/>
                  </a:cubicBezTo>
                  <a:cubicBezTo>
                    <a:pt x="0" y="392"/>
                    <a:pt x="123" y="501"/>
                    <a:pt x="266" y="501"/>
                  </a:cubicBezTo>
                  <a:cubicBezTo>
                    <a:pt x="389" y="501"/>
                    <a:pt x="468" y="409"/>
                    <a:pt x="468" y="325"/>
                  </a:cubicBezTo>
                  <a:cubicBezTo>
                    <a:pt x="468" y="316"/>
                    <a:pt x="468" y="311"/>
                    <a:pt x="456" y="311"/>
                  </a:cubicBezTo>
                  <a:cubicBezTo>
                    <a:pt x="451" y="311"/>
                    <a:pt x="445" y="311"/>
                    <a:pt x="442" y="322"/>
                  </a:cubicBezTo>
                  <a:cubicBezTo>
                    <a:pt x="437" y="431"/>
                    <a:pt x="344" y="476"/>
                    <a:pt x="274" y="476"/>
                  </a:cubicBezTo>
                  <a:cubicBezTo>
                    <a:pt x="202" y="476"/>
                    <a:pt x="73" y="431"/>
                    <a:pt x="73" y="252"/>
                  </a:cubicBezTo>
                  <a:cubicBezTo>
                    <a:pt x="73" y="64"/>
                    <a:pt x="207" y="25"/>
                    <a:pt x="274" y="25"/>
                  </a:cubicBezTo>
                  <a:cubicBezTo>
                    <a:pt x="342" y="25"/>
                    <a:pt x="423" y="70"/>
                    <a:pt x="442" y="190"/>
                  </a:cubicBezTo>
                  <a:cubicBezTo>
                    <a:pt x="442" y="199"/>
                    <a:pt x="451" y="199"/>
                    <a:pt x="454" y="199"/>
                  </a:cubicBezTo>
                  <a:cubicBezTo>
                    <a:pt x="468" y="199"/>
                    <a:pt x="468" y="193"/>
                    <a:pt x="468" y="17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1" name="フリーフォーム: 図形 72"/>
            <p:cNvSpPr/>
            <p:nvPr/>
          </p:nvSpPr>
          <p:spPr>
            <a:xfrm>
              <a:off x="6021720" y="5605200"/>
              <a:ext cx="122760" cy="113400"/>
            </a:xfrm>
            <a:custGeom>
              <a:avLst/>
              <a:gdLst/>
              <a:ahLst/>
              <a:cxnLst>
                <a:cxn ang="3cd4">
                  <a:pos x="hc" y="t"/>
                </a:cxn>
                <a:cxn ang="cd2">
                  <a:pos x="l" y="vc"/>
                </a:cxn>
                <a:cxn ang="cd4">
                  <a:pos x="hc" y="b"/>
                </a:cxn>
                <a:cxn ang="0">
                  <a:pos x="r" y="vc"/>
                </a:cxn>
              </a:cxnLst>
              <a:rect l="l" t="t" r="r" b="b"/>
              <a:pathLst>
                <a:path w="342" h="316">
                  <a:moveTo>
                    <a:pt x="342" y="162"/>
                  </a:moveTo>
                  <a:cubicBezTo>
                    <a:pt x="342" y="76"/>
                    <a:pt x="266" y="0"/>
                    <a:pt x="171" y="0"/>
                  </a:cubicBezTo>
                  <a:cubicBezTo>
                    <a:pt x="76" y="0"/>
                    <a:pt x="0" y="76"/>
                    <a:pt x="0" y="162"/>
                  </a:cubicBezTo>
                  <a:cubicBezTo>
                    <a:pt x="0" y="249"/>
                    <a:pt x="76" y="316"/>
                    <a:pt x="171" y="316"/>
                  </a:cubicBezTo>
                  <a:cubicBezTo>
                    <a:pt x="263" y="316"/>
                    <a:pt x="342" y="249"/>
                    <a:pt x="342" y="162"/>
                  </a:cubicBezTo>
                  <a:close/>
                  <a:moveTo>
                    <a:pt x="171" y="294"/>
                  </a:moveTo>
                  <a:cubicBezTo>
                    <a:pt x="146" y="294"/>
                    <a:pt x="106" y="286"/>
                    <a:pt x="84" y="252"/>
                  </a:cubicBezTo>
                  <a:cubicBezTo>
                    <a:pt x="64" y="224"/>
                    <a:pt x="64" y="188"/>
                    <a:pt x="64" y="157"/>
                  </a:cubicBezTo>
                  <a:cubicBezTo>
                    <a:pt x="64" y="126"/>
                    <a:pt x="64" y="84"/>
                    <a:pt x="90" y="56"/>
                  </a:cubicBezTo>
                  <a:cubicBezTo>
                    <a:pt x="106" y="34"/>
                    <a:pt x="134" y="20"/>
                    <a:pt x="171" y="20"/>
                  </a:cubicBezTo>
                  <a:cubicBezTo>
                    <a:pt x="210" y="20"/>
                    <a:pt x="241" y="39"/>
                    <a:pt x="255" y="62"/>
                  </a:cubicBezTo>
                  <a:cubicBezTo>
                    <a:pt x="274" y="87"/>
                    <a:pt x="277" y="123"/>
                    <a:pt x="277" y="157"/>
                  </a:cubicBezTo>
                  <a:cubicBezTo>
                    <a:pt x="277" y="190"/>
                    <a:pt x="274" y="227"/>
                    <a:pt x="255" y="255"/>
                  </a:cubicBezTo>
                  <a:cubicBezTo>
                    <a:pt x="235" y="280"/>
                    <a:pt x="204" y="294"/>
                    <a:pt x="171" y="29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2" name="フリーフォーム: 図形 73"/>
            <p:cNvSpPr/>
            <p:nvPr/>
          </p:nvSpPr>
          <p:spPr>
            <a:xfrm>
              <a:off x="6164640" y="5605200"/>
              <a:ext cx="90360" cy="113400"/>
            </a:xfrm>
            <a:custGeom>
              <a:avLst/>
              <a:gdLst/>
              <a:ahLst/>
              <a:cxnLst>
                <a:cxn ang="3cd4">
                  <a:pos x="hc" y="t"/>
                </a:cxn>
                <a:cxn ang="cd2">
                  <a:pos x="l" y="vc"/>
                </a:cxn>
                <a:cxn ang="cd4">
                  <a:pos x="hc" y="b"/>
                </a:cxn>
                <a:cxn ang="0">
                  <a:pos x="r" y="vc"/>
                </a:cxn>
              </a:cxnLst>
              <a:rect l="l" t="t" r="r" b="b"/>
              <a:pathLst>
                <a:path w="252" h="316">
                  <a:moveTo>
                    <a:pt x="232" y="17"/>
                  </a:moveTo>
                  <a:cubicBezTo>
                    <a:pt x="232" y="6"/>
                    <a:pt x="232" y="0"/>
                    <a:pt x="224" y="0"/>
                  </a:cubicBezTo>
                  <a:cubicBezTo>
                    <a:pt x="218" y="0"/>
                    <a:pt x="218" y="0"/>
                    <a:pt x="210" y="8"/>
                  </a:cubicBezTo>
                  <a:cubicBezTo>
                    <a:pt x="207" y="8"/>
                    <a:pt x="202" y="14"/>
                    <a:pt x="196" y="20"/>
                  </a:cubicBezTo>
                  <a:cubicBezTo>
                    <a:pt x="176" y="3"/>
                    <a:pt x="148" y="0"/>
                    <a:pt x="123" y="0"/>
                  </a:cubicBezTo>
                  <a:cubicBezTo>
                    <a:pt x="22" y="0"/>
                    <a:pt x="0" y="53"/>
                    <a:pt x="0" y="87"/>
                  </a:cubicBezTo>
                  <a:cubicBezTo>
                    <a:pt x="0" y="109"/>
                    <a:pt x="8" y="126"/>
                    <a:pt x="25" y="140"/>
                  </a:cubicBezTo>
                  <a:cubicBezTo>
                    <a:pt x="53" y="165"/>
                    <a:pt x="78" y="168"/>
                    <a:pt x="123" y="176"/>
                  </a:cubicBezTo>
                  <a:cubicBezTo>
                    <a:pt x="157" y="182"/>
                    <a:pt x="213" y="193"/>
                    <a:pt x="213" y="238"/>
                  </a:cubicBezTo>
                  <a:cubicBezTo>
                    <a:pt x="213" y="266"/>
                    <a:pt x="196" y="297"/>
                    <a:pt x="129" y="297"/>
                  </a:cubicBezTo>
                  <a:cubicBezTo>
                    <a:pt x="62" y="297"/>
                    <a:pt x="36" y="255"/>
                    <a:pt x="25" y="207"/>
                  </a:cubicBezTo>
                  <a:cubicBezTo>
                    <a:pt x="22" y="196"/>
                    <a:pt x="22" y="196"/>
                    <a:pt x="11" y="196"/>
                  </a:cubicBezTo>
                  <a:cubicBezTo>
                    <a:pt x="0" y="196"/>
                    <a:pt x="0" y="199"/>
                    <a:pt x="0" y="213"/>
                  </a:cubicBezTo>
                  <a:lnTo>
                    <a:pt x="0" y="299"/>
                  </a:lnTo>
                  <a:cubicBezTo>
                    <a:pt x="0" y="311"/>
                    <a:pt x="0" y="316"/>
                    <a:pt x="8" y="316"/>
                  </a:cubicBezTo>
                  <a:cubicBezTo>
                    <a:pt x="17" y="316"/>
                    <a:pt x="28" y="302"/>
                    <a:pt x="42" y="288"/>
                  </a:cubicBezTo>
                  <a:cubicBezTo>
                    <a:pt x="73" y="316"/>
                    <a:pt x="112" y="316"/>
                    <a:pt x="129" y="316"/>
                  </a:cubicBezTo>
                  <a:cubicBezTo>
                    <a:pt x="218" y="316"/>
                    <a:pt x="252" y="269"/>
                    <a:pt x="252" y="218"/>
                  </a:cubicBezTo>
                  <a:cubicBezTo>
                    <a:pt x="252" y="193"/>
                    <a:pt x="241" y="171"/>
                    <a:pt x="221" y="154"/>
                  </a:cubicBezTo>
                  <a:cubicBezTo>
                    <a:pt x="196" y="132"/>
                    <a:pt x="162" y="126"/>
                    <a:pt x="140" y="120"/>
                  </a:cubicBezTo>
                  <a:cubicBezTo>
                    <a:pt x="84" y="112"/>
                    <a:pt x="39" y="104"/>
                    <a:pt x="39" y="67"/>
                  </a:cubicBezTo>
                  <a:cubicBezTo>
                    <a:pt x="39" y="45"/>
                    <a:pt x="56" y="17"/>
                    <a:pt x="123" y="17"/>
                  </a:cubicBezTo>
                  <a:cubicBezTo>
                    <a:pt x="204" y="17"/>
                    <a:pt x="207" y="73"/>
                    <a:pt x="210" y="92"/>
                  </a:cubicBezTo>
                  <a:cubicBezTo>
                    <a:pt x="210" y="101"/>
                    <a:pt x="218" y="101"/>
                    <a:pt x="221" y="101"/>
                  </a:cubicBezTo>
                  <a:cubicBezTo>
                    <a:pt x="232" y="101"/>
                    <a:pt x="232" y="95"/>
                    <a:pt x="232" y="8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3" name="フリーフォーム: 図形 74"/>
            <p:cNvSpPr/>
            <p:nvPr/>
          </p:nvSpPr>
          <p:spPr>
            <a:xfrm>
              <a:off x="6279840" y="5606280"/>
              <a:ext cx="209160" cy="110520"/>
            </a:xfrm>
            <a:custGeom>
              <a:avLst/>
              <a:gdLst/>
              <a:ahLst/>
              <a:cxnLst>
                <a:cxn ang="3cd4">
                  <a:pos x="hc" y="t"/>
                </a:cxn>
                <a:cxn ang="cd2">
                  <a:pos x="l" y="vc"/>
                </a:cxn>
                <a:cxn ang="cd4">
                  <a:pos x="hc" y="b"/>
                </a:cxn>
                <a:cxn ang="0">
                  <a:pos x="r" y="vc"/>
                </a:cxn>
              </a:cxnLst>
              <a:rect l="l" t="t" r="r" b="b"/>
              <a:pathLst>
                <a:path w="582" h="308">
                  <a:moveTo>
                    <a:pt x="532" y="95"/>
                  </a:moveTo>
                  <a:cubicBezTo>
                    <a:pt x="532" y="36"/>
                    <a:pt x="501" y="0"/>
                    <a:pt x="428" y="0"/>
                  </a:cubicBezTo>
                  <a:cubicBezTo>
                    <a:pt x="372" y="0"/>
                    <a:pt x="336" y="31"/>
                    <a:pt x="316" y="64"/>
                  </a:cubicBezTo>
                  <a:cubicBezTo>
                    <a:pt x="302" y="14"/>
                    <a:pt x="266" y="0"/>
                    <a:pt x="216" y="0"/>
                  </a:cubicBezTo>
                  <a:cubicBezTo>
                    <a:pt x="160" y="0"/>
                    <a:pt x="123" y="31"/>
                    <a:pt x="104" y="67"/>
                  </a:cubicBezTo>
                  <a:lnTo>
                    <a:pt x="101" y="67"/>
                  </a:lnTo>
                  <a:lnTo>
                    <a:pt x="101" y="0"/>
                  </a:lnTo>
                  <a:lnTo>
                    <a:pt x="0" y="8"/>
                  </a:lnTo>
                  <a:lnTo>
                    <a:pt x="0" y="34"/>
                  </a:lnTo>
                  <a:cubicBezTo>
                    <a:pt x="48" y="34"/>
                    <a:pt x="53" y="36"/>
                    <a:pt x="53" y="73"/>
                  </a:cubicBezTo>
                  <a:lnTo>
                    <a:pt x="53" y="252"/>
                  </a:lnTo>
                  <a:cubicBezTo>
                    <a:pt x="53" y="283"/>
                    <a:pt x="45" y="283"/>
                    <a:pt x="0" y="283"/>
                  </a:cubicBezTo>
                  <a:lnTo>
                    <a:pt x="0" y="308"/>
                  </a:lnTo>
                  <a:cubicBezTo>
                    <a:pt x="0" y="308"/>
                    <a:pt x="50" y="305"/>
                    <a:pt x="78" y="305"/>
                  </a:cubicBezTo>
                  <a:cubicBezTo>
                    <a:pt x="104" y="305"/>
                    <a:pt x="151" y="305"/>
                    <a:pt x="160" y="308"/>
                  </a:cubicBezTo>
                  <a:lnTo>
                    <a:pt x="160" y="283"/>
                  </a:lnTo>
                  <a:cubicBezTo>
                    <a:pt x="115" y="283"/>
                    <a:pt x="106" y="283"/>
                    <a:pt x="106" y="252"/>
                  </a:cubicBezTo>
                  <a:lnTo>
                    <a:pt x="106" y="126"/>
                  </a:lnTo>
                  <a:cubicBezTo>
                    <a:pt x="106" y="53"/>
                    <a:pt x="165" y="20"/>
                    <a:pt x="210" y="20"/>
                  </a:cubicBezTo>
                  <a:cubicBezTo>
                    <a:pt x="258" y="20"/>
                    <a:pt x="263" y="59"/>
                    <a:pt x="263" y="92"/>
                  </a:cubicBezTo>
                  <a:lnTo>
                    <a:pt x="263" y="252"/>
                  </a:lnTo>
                  <a:cubicBezTo>
                    <a:pt x="263" y="283"/>
                    <a:pt x="258" y="283"/>
                    <a:pt x="213" y="283"/>
                  </a:cubicBezTo>
                  <a:lnTo>
                    <a:pt x="213" y="308"/>
                  </a:lnTo>
                  <a:cubicBezTo>
                    <a:pt x="213" y="308"/>
                    <a:pt x="263" y="305"/>
                    <a:pt x="291" y="305"/>
                  </a:cubicBezTo>
                  <a:cubicBezTo>
                    <a:pt x="316" y="305"/>
                    <a:pt x="364" y="305"/>
                    <a:pt x="372" y="308"/>
                  </a:cubicBezTo>
                  <a:lnTo>
                    <a:pt x="372" y="283"/>
                  </a:lnTo>
                  <a:cubicBezTo>
                    <a:pt x="325" y="283"/>
                    <a:pt x="319" y="283"/>
                    <a:pt x="319" y="252"/>
                  </a:cubicBezTo>
                  <a:lnTo>
                    <a:pt x="319" y="126"/>
                  </a:lnTo>
                  <a:cubicBezTo>
                    <a:pt x="319" y="53"/>
                    <a:pt x="375" y="20"/>
                    <a:pt x="423" y="20"/>
                  </a:cubicBezTo>
                  <a:cubicBezTo>
                    <a:pt x="470" y="20"/>
                    <a:pt x="476" y="59"/>
                    <a:pt x="476" y="92"/>
                  </a:cubicBezTo>
                  <a:lnTo>
                    <a:pt x="476" y="252"/>
                  </a:lnTo>
                  <a:cubicBezTo>
                    <a:pt x="476" y="283"/>
                    <a:pt x="470" y="283"/>
                    <a:pt x="426" y="283"/>
                  </a:cubicBezTo>
                  <a:lnTo>
                    <a:pt x="426" y="308"/>
                  </a:lnTo>
                  <a:cubicBezTo>
                    <a:pt x="426" y="308"/>
                    <a:pt x="476" y="305"/>
                    <a:pt x="504" y="305"/>
                  </a:cubicBezTo>
                  <a:cubicBezTo>
                    <a:pt x="529" y="305"/>
                    <a:pt x="577" y="305"/>
                    <a:pt x="582" y="308"/>
                  </a:cubicBezTo>
                  <a:lnTo>
                    <a:pt x="582" y="283"/>
                  </a:lnTo>
                  <a:cubicBezTo>
                    <a:pt x="538" y="283"/>
                    <a:pt x="532" y="283"/>
                    <a:pt x="532" y="25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4" name="フリーフォーム: 図形 75"/>
            <p:cNvSpPr/>
            <p:nvPr/>
          </p:nvSpPr>
          <p:spPr>
            <a:xfrm>
              <a:off x="6512400" y="5548680"/>
              <a:ext cx="55080" cy="167760"/>
            </a:xfrm>
            <a:custGeom>
              <a:avLst/>
              <a:gdLst/>
              <a:ahLst/>
              <a:cxnLst>
                <a:cxn ang="3cd4">
                  <a:pos x="hc" y="t"/>
                </a:cxn>
                <a:cxn ang="cd2">
                  <a:pos x="l" y="vc"/>
                </a:cxn>
                <a:cxn ang="cd4">
                  <a:pos x="hc" y="b"/>
                </a:cxn>
                <a:cxn ang="0">
                  <a:pos x="r" y="vc"/>
                </a:cxn>
              </a:cxnLst>
              <a:rect l="l" t="t" r="r" b="b"/>
              <a:pathLst>
                <a:path w="154" h="467">
                  <a:moveTo>
                    <a:pt x="109" y="39"/>
                  </a:moveTo>
                  <a:cubicBezTo>
                    <a:pt x="109" y="20"/>
                    <a:pt x="92" y="0"/>
                    <a:pt x="67" y="0"/>
                  </a:cubicBezTo>
                  <a:cubicBezTo>
                    <a:pt x="48" y="0"/>
                    <a:pt x="28" y="17"/>
                    <a:pt x="28" y="39"/>
                  </a:cubicBezTo>
                  <a:cubicBezTo>
                    <a:pt x="28" y="64"/>
                    <a:pt x="48" y="78"/>
                    <a:pt x="67" y="78"/>
                  </a:cubicBezTo>
                  <a:cubicBezTo>
                    <a:pt x="90" y="78"/>
                    <a:pt x="109" y="62"/>
                    <a:pt x="109" y="39"/>
                  </a:cubicBezTo>
                  <a:close/>
                  <a:moveTo>
                    <a:pt x="3" y="168"/>
                  </a:moveTo>
                  <a:lnTo>
                    <a:pt x="3" y="193"/>
                  </a:lnTo>
                  <a:cubicBezTo>
                    <a:pt x="48" y="193"/>
                    <a:pt x="53" y="199"/>
                    <a:pt x="53" y="232"/>
                  </a:cubicBezTo>
                  <a:lnTo>
                    <a:pt x="53" y="411"/>
                  </a:lnTo>
                  <a:cubicBezTo>
                    <a:pt x="53" y="442"/>
                    <a:pt x="45" y="442"/>
                    <a:pt x="0" y="442"/>
                  </a:cubicBezTo>
                  <a:lnTo>
                    <a:pt x="0" y="467"/>
                  </a:lnTo>
                  <a:cubicBezTo>
                    <a:pt x="3" y="467"/>
                    <a:pt x="50" y="465"/>
                    <a:pt x="78" y="465"/>
                  </a:cubicBezTo>
                  <a:cubicBezTo>
                    <a:pt x="104" y="465"/>
                    <a:pt x="129" y="465"/>
                    <a:pt x="154" y="467"/>
                  </a:cubicBezTo>
                  <a:lnTo>
                    <a:pt x="154" y="442"/>
                  </a:lnTo>
                  <a:cubicBezTo>
                    <a:pt x="112" y="442"/>
                    <a:pt x="106" y="442"/>
                    <a:pt x="106" y="414"/>
                  </a:cubicBezTo>
                  <a:lnTo>
                    <a:pt x="106" y="16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5" name="フリーフォーム: 図形 76"/>
            <p:cNvSpPr/>
            <p:nvPr/>
          </p:nvSpPr>
          <p:spPr>
            <a:xfrm>
              <a:off x="6590160" y="5605200"/>
              <a:ext cx="105480" cy="113400"/>
            </a:xfrm>
            <a:custGeom>
              <a:avLst/>
              <a:gdLst/>
              <a:ahLst/>
              <a:cxnLst>
                <a:cxn ang="3cd4">
                  <a:pos x="hc" y="t"/>
                </a:cxn>
                <a:cxn ang="cd2">
                  <a:pos x="l" y="vc"/>
                </a:cxn>
                <a:cxn ang="cd4">
                  <a:pos x="hc" y="b"/>
                </a:cxn>
                <a:cxn ang="0">
                  <a:pos x="r" y="vc"/>
                </a:cxn>
              </a:cxnLst>
              <a:rect l="l" t="t" r="r" b="b"/>
              <a:pathLst>
                <a:path w="294" h="316">
                  <a:moveTo>
                    <a:pt x="238" y="34"/>
                  </a:moveTo>
                  <a:cubicBezTo>
                    <a:pt x="227" y="39"/>
                    <a:pt x="218" y="50"/>
                    <a:pt x="218" y="64"/>
                  </a:cubicBezTo>
                  <a:cubicBezTo>
                    <a:pt x="218" y="81"/>
                    <a:pt x="232" y="95"/>
                    <a:pt x="252" y="95"/>
                  </a:cubicBezTo>
                  <a:cubicBezTo>
                    <a:pt x="272" y="95"/>
                    <a:pt x="286" y="84"/>
                    <a:pt x="286" y="62"/>
                  </a:cubicBezTo>
                  <a:cubicBezTo>
                    <a:pt x="286" y="0"/>
                    <a:pt x="188" y="0"/>
                    <a:pt x="168" y="0"/>
                  </a:cubicBezTo>
                  <a:cubicBezTo>
                    <a:pt x="64" y="0"/>
                    <a:pt x="0" y="81"/>
                    <a:pt x="0" y="160"/>
                  </a:cubicBezTo>
                  <a:cubicBezTo>
                    <a:pt x="0" y="246"/>
                    <a:pt x="76" y="316"/>
                    <a:pt x="165" y="316"/>
                  </a:cubicBezTo>
                  <a:cubicBezTo>
                    <a:pt x="269" y="316"/>
                    <a:pt x="294" y="235"/>
                    <a:pt x="294" y="227"/>
                  </a:cubicBezTo>
                  <a:cubicBezTo>
                    <a:pt x="294" y="218"/>
                    <a:pt x="286" y="218"/>
                    <a:pt x="283" y="218"/>
                  </a:cubicBezTo>
                  <a:cubicBezTo>
                    <a:pt x="272" y="218"/>
                    <a:pt x="272" y="221"/>
                    <a:pt x="269" y="230"/>
                  </a:cubicBezTo>
                  <a:cubicBezTo>
                    <a:pt x="252" y="274"/>
                    <a:pt x="216" y="294"/>
                    <a:pt x="174" y="294"/>
                  </a:cubicBezTo>
                  <a:cubicBezTo>
                    <a:pt x="126" y="294"/>
                    <a:pt x="64" y="260"/>
                    <a:pt x="64" y="160"/>
                  </a:cubicBezTo>
                  <a:cubicBezTo>
                    <a:pt x="64" y="70"/>
                    <a:pt x="106" y="22"/>
                    <a:pt x="171" y="22"/>
                  </a:cubicBezTo>
                  <a:cubicBezTo>
                    <a:pt x="179" y="22"/>
                    <a:pt x="213" y="22"/>
                    <a:pt x="238" y="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6" name="フリーフォーム: 図形 77"/>
            <p:cNvSpPr/>
            <p:nvPr/>
          </p:nvSpPr>
          <p:spPr>
            <a:xfrm>
              <a:off x="6820920" y="5455800"/>
              <a:ext cx="236520" cy="236520"/>
            </a:xfrm>
            <a:custGeom>
              <a:avLst/>
              <a:gdLst/>
              <a:ahLst/>
              <a:cxnLst>
                <a:cxn ang="3cd4">
                  <a:pos x="hc" y="t"/>
                </a:cxn>
                <a:cxn ang="cd2">
                  <a:pos x="l" y="vc"/>
                </a:cxn>
                <a:cxn ang="cd4">
                  <a:pos x="hc" y="b"/>
                </a:cxn>
                <a:cxn ang="0">
                  <a:pos x="r" y="vc"/>
                </a:cxn>
              </a:cxnLst>
              <a:rect l="l" t="t" r="r" b="b"/>
              <a:pathLst>
                <a:path w="658" h="658">
                  <a:moveTo>
                    <a:pt x="350" y="350"/>
                  </a:moveTo>
                  <a:lnTo>
                    <a:pt x="624" y="350"/>
                  </a:lnTo>
                  <a:cubicBezTo>
                    <a:pt x="638" y="350"/>
                    <a:pt x="658" y="350"/>
                    <a:pt x="658" y="330"/>
                  </a:cubicBezTo>
                  <a:cubicBezTo>
                    <a:pt x="658" y="308"/>
                    <a:pt x="638" y="308"/>
                    <a:pt x="624" y="308"/>
                  </a:cubicBezTo>
                  <a:lnTo>
                    <a:pt x="350" y="308"/>
                  </a:lnTo>
                  <a:lnTo>
                    <a:pt x="350" y="34"/>
                  </a:lnTo>
                  <a:cubicBezTo>
                    <a:pt x="350" y="20"/>
                    <a:pt x="350" y="0"/>
                    <a:pt x="330" y="0"/>
                  </a:cubicBezTo>
                  <a:cubicBezTo>
                    <a:pt x="308" y="0"/>
                    <a:pt x="308" y="20"/>
                    <a:pt x="308" y="34"/>
                  </a:cubicBezTo>
                  <a:lnTo>
                    <a:pt x="308" y="308"/>
                  </a:lnTo>
                  <a:lnTo>
                    <a:pt x="34" y="308"/>
                  </a:lnTo>
                  <a:cubicBezTo>
                    <a:pt x="20" y="308"/>
                    <a:pt x="0" y="308"/>
                    <a:pt x="0" y="330"/>
                  </a:cubicBezTo>
                  <a:cubicBezTo>
                    <a:pt x="0" y="350"/>
                    <a:pt x="20" y="350"/>
                    <a:pt x="34" y="350"/>
                  </a:cubicBezTo>
                  <a:lnTo>
                    <a:pt x="308" y="350"/>
                  </a:lnTo>
                  <a:lnTo>
                    <a:pt x="308" y="624"/>
                  </a:lnTo>
                  <a:cubicBezTo>
                    <a:pt x="308" y="638"/>
                    <a:pt x="308" y="658"/>
                    <a:pt x="330" y="658"/>
                  </a:cubicBezTo>
                  <a:cubicBezTo>
                    <a:pt x="350" y="658"/>
                    <a:pt x="350" y="638"/>
                    <a:pt x="350" y="62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7" name="フリーフォーム: 図形 78"/>
            <p:cNvSpPr/>
            <p:nvPr/>
          </p:nvSpPr>
          <p:spPr>
            <a:xfrm>
              <a:off x="7144560" y="5505480"/>
              <a:ext cx="185040" cy="226440"/>
            </a:xfrm>
            <a:custGeom>
              <a:avLst/>
              <a:gdLst/>
              <a:ahLst/>
              <a:cxnLst>
                <a:cxn ang="3cd4">
                  <a:pos x="hc" y="t"/>
                </a:cxn>
                <a:cxn ang="cd2">
                  <a:pos x="l" y="vc"/>
                </a:cxn>
                <a:cxn ang="cd4">
                  <a:pos x="hc" y="b"/>
                </a:cxn>
                <a:cxn ang="0">
                  <a:pos x="r" y="vc"/>
                </a:cxn>
              </a:cxnLst>
              <a:rect l="l" t="t" r="r" b="b"/>
              <a:pathLst>
                <a:path w="515" h="630">
                  <a:moveTo>
                    <a:pt x="76" y="557"/>
                  </a:moveTo>
                  <a:cubicBezTo>
                    <a:pt x="67" y="591"/>
                    <a:pt x="67" y="599"/>
                    <a:pt x="22" y="599"/>
                  </a:cubicBezTo>
                  <a:cubicBezTo>
                    <a:pt x="11" y="599"/>
                    <a:pt x="0" y="599"/>
                    <a:pt x="0" y="616"/>
                  </a:cubicBezTo>
                  <a:cubicBezTo>
                    <a:pt x="0" y="624"/>
                    <a:pt x="6" y="630"/>
                    <a:pt x="14" y="630"/>
                  </a:cubicBezTo>
                  <a:cubicBezTo>
                    <a:pt x="39" y="630"/>
                    <a:pt x="67" y="624"/>
                    <a:pt x="95" y="624"/>
                  </a:cubicBezTo>
                  <a:cubicBezTo>
                    <a:pt x="129" y="624"/>
                    <a:pt x="162" y="630"/>
                    <a:pt x="193" y="630"/>
                  </a:cubicBezTo>
                  <a:cubicBezTo>
                    <a:pt x="199" y="630"/>
                    <a:pt x="213" y="630"/>
                    <a:pt x="213" y="607"/>
                  </a:cubicBezTo>
                  <a:cubicBezTo>
                    <a:pt x="213" y="599"/>
                    <a:pt x="202" y="599"/>
                    <a:pt x="188" y="599"/>
                  </a:cubicBezTo>
                  <a:cubicBezTo>
                    <a:pt x="137" y="599"/>
                    <a:pt x="137" y="591"/>
                    <a:pt x="137" y="582"/>
                  </a:cubicBezTo>
                  <a:cubicBezTo>
                    <a:pt x="137" y="571"/>
                    <a:pt x="179" y="409"/>
                    <a:pt x="188" y="383"/>
                  </a:cubicBezTo>
                  <a:cubicBezTo>
                    <a:pt x="199" y="414"/>
                    <a:pt x="227" y="448"/>
                    <a:pt x="277" y="448"/>
                  </a:cubicBezTo>
                  <a:cubicBezTo>
                    <a:pt x="392" y="448"/>
                    <a:pt x="515" y="302"/>
                    <a:pt x="515" y="157"/>
                  </a:cubicBezTo>
                  <a:cubicBezTo>
                    <a:pt x="515" y="64"/>
                    <a:pt x="459" y="0"/>
                    <a:pt x="384" y="0"/>
                  </a:cubicBezTo>
                  <a:cubicBezTo>
                    <a:pt x="336" y="0"/>
                    <a:pt x="288" y="36"/>
                    <a:pt x="255" y="73"/>
                  </a:cubicBezTo>
                  <a:cubicBezTo>
                    <a:pt x="246" y="20"/>
                    <a:pt x="202" y="0"/>
                    <a:pt x="165" y="0"/>
                  </a:cubicBezTo>
                  <a:cubicBezTo>
                    <a:pt x="120" y="0"/>
                    <a:pt x="101" y="39"/>
                    <a:pt x="92" y="56"/>
                  </a:cubicBezTo>
                  <a:cubicBezTo>
                    <a:pt x="76" y="90"/>
                    <a:pt x="62" y="148"/>
                    <a:pt x="62" y="151"/>
                  </a:cubicBezTo>
                  <a:cubicBezTo>
                    <a:pt x="62" y="162"/>
                    <a:pt x="73" y="162"/>
                    <a:pt x="76" y="162"/>
                  </a:cubicBezTo>
                  <a:cubicBezTo>
                    <a:pt x="84" y="162"/>
                    <a:pt x="84" y="162"/>
                    <a:pt x="92" y="140"/>
                  </a:cubicBezTo>
                  <a:cubicBezTo>
                    <a:pt x="109" y="70"/>
                    <a:pt x="129" y="22"/>
                    <a:pt x="162" y="22"/>
                  </a:cubicBezTo>
                  <a:cubicBezTo>
                    <a:pt x="179" y="22"/>
                    <a:pt x="193" y="31"/>
                    <a:pt x="193" y="67"/>
                  </a:cubicBezTo>
                  <a:cubicBezTo>
                    <a:pt x="193" y="90"/>
                    <a:pt x="190" y="101"/>
                    <a:pt x="188" y="118"/>
                  </a:cubicBezTo>
                  <a:close/>
                  <a:moveTo>
                    <a:pt x="249" y="129"/>
                  </a:moveTo>
                  <a:cubicBezTo>
                    <a:pt x="258" y="101"/>
                    <a:pt x="283" y="73"/>
                    <a:pt x="302" y="59"/>
                  </a:cubicBezTo>
                  <a:cubicBezTo>
                    <a:pt x="336" y="28"/>
                    <a:pt x="364" y="22"/>
                    <a:pt x="381" y="22"/>
                  </a:cubicBezTo>
                  <a:cubicBezTo>
                    <a:pt x="423" y="22"/>
                    <a:pt x="445" y="56"/>
                    <a:pt x="445" y="115"/>
                  </a:cubicBezTo>
                  <a:cubicBezTo>
                    <a:pt x="445" y="174"/>
                    <a:pt x="412" y="286"/>
                    <a:pt x="395" y="325"/>
                  </a:cubicBezTo>
                  <a:cubicBezTo>
                    <a:pt x="361" y="395"/>
                    <a:pt x="314" y="425"/>
                    <a:pt x="277" y="425"/>
                  </a:cubicBezTo>
                  <a:cubicBezTo>
                    <a:pt x="213" y="425"/>
                    <a:pt x="199" y="344"/>
                    <a:pt x="199" y="339"/>
                  </a:cubicBezTo>
                  <a:cubicBezTo>
                    <a:pt x="199" y="336"/>
                    <a:pt x="199" y="333"/>
                    <a:pt x="202" y="32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8" name="フリーフォーム: 図形 79"/>
            <p:cNvSpPr/>
            <p:nvPr/>
          </p:nvSpPr>
          <p:spPr>
            <a:xfrm>
              <a:off x="7351199" y="5540760"/>
              <a:ext cx="168120" cy="180000"/>
            </a:xfrm>
            <a:custGeom>
              <a:avLst/>
              <a:gdLst/>
              <a:ahLst/>
              <a:cxnLst>
                <a:cxn ang="3cd4">
                  <a:pos x="hc" y="t"/>
                </a:cxn>
                <a:cxn ang="cd2">
                  <a:pos x="l" y="vc"/>
                </a:cxn>
                <a:cxn ang="cd4">
                  <a:pos x="hc" y="b"/>
                </a:cxn>
                <a:cxn ang="0">
                  <a:pos x="r" y="vc"/>
                </a:cxn>
              </a:cxnLst>
              <a:rect l="l" t="t" r="r" b="b"/>
              <a:pathLst>
                <a:path w="468" h="501">
                  <a:moveTo>
                    <a:pt x="468" y="17"/>
                  </a:moveTo>
                  <a:cubicBezTo>
                    <a:pt x="468" y="6"/>
                    <a:pt x="468" y="0"/>
                    <a:pt x="456" y="0"/>
                  </a:cubicBezTo>
                  <a:cubicBezTo>
                    <a:pt x="454" y="0"/>
                    <a:pt x="451" y="0"/>
                    <a:pt x="445" y="8"/>
                  </a:cubicBezTo>
                  <a:lnTo>
                    <a:pt x="409" y="62"/>
                  </a:lnTo>
                  <a:cubicBezTo>
                    <a:pt x="381" y="31"/>
                    <a:pt x="333" y="0"/>
                    <a:pt x="266" y="0"/>
                  </a:cubicBezTo>
                  <a:cubicBezTo>
                    <a:pt x="120" y="0"/>
                    <a:pt x="0" y="112"/>
                    <a:pt x="0" y="249"/>
                  </a:cubicBezTo>
                  <a:cubicBezTo>
                    <a:pt x="0" y="392"/>
                    <a:pt x="123" y="501"/>
                    <a:pt x="266" y="501"/>
                  </a:cubicBezTo>
                  <a:cubicBezTo>
                    <a:pt x="389" y="501"/>
                    <a:pt x="468" y="409"/>
                    <a:pt x="468" y="325"/>
                  </a:cubicBezTo>
                  <a:cubicBezTo>
                    <a:pt x="468" y="316"/>
                    <a:pt x="468" y="311"/>
                    <a:pt x="456" y="311"/>
                  </a:cubicBezTo>
                  <a:cubicBezTo>
                    <a:pt x="451" y="311"/>
                    <a:pt x="445" y="311"/>
                    <a:pt x="442" y="322"/>
                  </a:cubicBezTo>
                  <a:cubicBezTo>
                    <a:pt x="437" y="431"/>
                    <a:pt x="344" y="476"/>
                    <a:pt x="274" y="476"/>
                  </a:cubicBezTo>
                  <a:cubicBezTo>
                    <a:pt x="202" y="476"/>
                    <a:pt x="73" y="431"/>
                    <a:pt x="73" y="252"/>
                  </a:cubicBezTo>
                  <a:cubicBezTo>
                    <a:pt x="73" y="64"/>
                    <a:pt x="207" y="25"/>
                    <a:pt x="274" y="25"/>
                  </a:cubicBezTo>
                  <a:cubicBezTo>
                    <a:pt x="342" y="25"/>
                    <a:pt x="423" y="70"/>
                    <a:pt x="442" y="190"/>
                  </a:cubicBezTo>
                  <a:cubicBezTo>
                    <a:pt x="442" y="199"/>
                    <a:pt x="451" y="199"/>
                    <a:pt x="454" y="199"/>
                  </a:cubicBezTo>
                  <a:cubicBezTo>
                    <a:pt x="468" y="199"/>
                    <a:pt x="468" y="193"/>
                    <a:pt x="468" y="17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49" name="フリーフォーム: 図形 80"/>
            <p:cNvSpPr/>
            <p:nvPr/>
          </p:nvSpPr>
          <p:spPr>
            <a:xfrm>
              <a:off x="7553879" y="5606280"/>
              <a:ext cx="127800" cy="110520"/>
            </a:xfrm>
            <a:custGeom>
              <a:avLst/>
              <a:gdLst/>
              <a:ahLst/>
              <a:cxnLst>
                <a:cxn ang="3cd4">
                  <a:pos x="hc" y="t"/>
                </a:cxn>
                <a:cxn ang="cd2">
                  <a:pos x="l" y="vc"/>
                </a:cxn>
                <a:cxn ang="cd4">
                  <a:pos x="hc" y="b"/>
                </a:cxn>
                <a:cxn ang="0">
                  <a:pos x="r" y="vc"/>
                </a:cxn>
              </a:cxnLst>
              <a:rect l="l" t="t" r="r" b="b"/>
              <a:pathLst>
                <a:path w="356" h="308">
                  <a:moveTo>
                    <a:pt x="123" y="20"/>
                  </a:moveTo>
                  <a:cubicBezTo>
                    <a:pt x="123" y="17"/>
                    <a:pt x="126" y="14"/>
                    <a:pt x="126" y="8"/>
                  </a:cubicBezTo>
                  <a:cubicBezTo>
                    <a:pt x="126" y="8"/>
                    <a:pt x="126" y="0"/>
                    <a:pt x="115" y="0"/>
                  </a:cubicBezTo>
                  <a:cubicBezTo>
                    <a:pt x="112" y="0"/>
                    <a:pt x="73" y="3"/>
                    <a:pt x="70" y="3"/>
                  </a:cubicBezTo>
                  <a:cubicBezTo>
                    <a:pt x="56" y="6"/>
                    <a:pt x="42" y="6"/>
                    <a:pt x="31" y="6"/>
                  </a:cubicBezTo>
                  <a:cubicBezTo>
                    <a:pt x="20" y="8"/>
                    <a:pt x="11" y="8"/>
                    <a:pt x="11" y="22"/>
                  </a:cubicBezTo>
                  <a:cubicBezTo>
                    <a:pt x="11" y="34"/>
                    <a:pt x="20" y="34"/>
                    <a:pt x="28" y="34"/>
                  </a:cubicBezTo>
                  <a:cubicBezTo>
                    <a:pt x="62" y="34"/>
                    <a:pt x="62" y="36"/>
                    <a:pt x="62" y="42"/>
                  </a:cubicBezTo>
                  <a:cubicBezTo>
                    <a:pt x="62" y="48"/>
                    <a:pt x="59" y="62"/>
                    <a:pt x="56" y="70"/>
                  </a:cubicBezTo>
                  <a:lnTo>
                    <a:pt x="20" y="210"/>
                  </a:lnTo>
                  <a:cubicBezTo>
                    <a:pt x="3" y="280"/>
                    <a:pt x="0" y="294"/>
                    <a:pt x="0" y="297"/>
                  </a:cubicBezTo>
                  <a:cubicBezTo>
                    <a:pt x="0" y="308"/>
                    <a:pt x="11" y="308"/>
                    <a:pt x="14" y="308"/>
                  </a:cubicBezTo>
                  <a:lnTo>
                    <a:pt x="25" y="308"/>
                  </a:lnTo>
                  <a:cubicBezTo>
                    <a:pt x="87" y="297"/>
                    <a:pt x="174" y="263"/>
                    <a:pt x="249" y="199"/>
                  </a:cubicBezTo>
                  <a:cubicBezTo>
                    <a:pt x="342" y="115"/>
                    <a:pt x="356" y="22"/>
                    <a:pt x="356" y="22"/>
                  </a:cubicBezTo>
                  <a:cubicBezTo>
                    <a:pt x="356" y="8"/>
                    <a:pt x="347" y="0"/>
                    <a:pt x="333" y="0"/>
                  </a:cubicBezTo>
                  <a:cubicBezTo>
                    <a:pt x="308" y="0"/>
                    <a:pt x="305" y="20"/>
                    <a:pt x="297" y="39"/>
                  </a:cubicBezTo>
                  <a:cubicBezTo>
                    <a:pt x="269" y="137"/>
                    <a:pt x="176" y="244"/>
                    <a:pt x="59" y="28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50" name="フリーフォーム: 図形 81"/>
            <p:cNvSpPr/>
            <p:nvPr/>
          </p:nvSpPr>
          <p:spPr>
            <a:xfrm>
              <a:off x="7709040" y="5545800"/>
              <a:ext cx="165960" cy="169920"/>
            </a:xfrm>
            <a:custGeom>
              <a:avLst/>
              <a:gdLst/>
              <a:ahLst/>
              <a:cxnLst>
                <a:cxn ang="3cd4">
                  <a:pos x="hc" y="t"/>
                </a:cxn>
                <a:cxn ang="cd2">
                  <a:pos x="l" y="vc"/>
                </a:cxn>
                <a:cxn ang="cd4">
                  <a:pos x="hc" y="b"/>
                </a:cxn>
                <a:cxn ang="0">
                  <a:pos x="r" y="vc"/>
                </a:cxn>
              </a:cxnLst>
              <a:rect l="l" t="t" r="r" b="b"/>
              <a:pathLst>
                <a:path w="462" h="473">
                  <a:moveTo>
                    <a:pt x="0" y="0"/>
                  </a:moveTo>
                  <a:lnTo>
                    <a:pt x="0" y="25"/>
                  </a:lnTo>
                  <a:lnTo>
                    <a:pt x="17" y="25"/>
                  </a:lnTo>
                  <a:cubicBezTo>
                    <a:pt x="70" y="25"/>
                    <a:pt x="70" y="31"/>
                    <a:pt x="70" y="56"/>
                  </a:cubicBezTo>
                  <a:lnTo>
                    <a:pt x="70" y="417"/>
                  </a:lnTo>
                  <a:cubicBezTo>
                    <a:pt x="70" y="439"/>
                    <a:pt x="70" y="448"/>
                    <a:pt x="17" y="448"/>
                  </a:cubicBezTo>
                  <a:lnTo>
                    <a:pt x="0" y="448"/>
                  </a:lnTo>
                  <a:lnTo>
                    <a:pt x="0" y="473"/>
                  </a:lnTo>
                  <a:lnTo>
                    <a:pt x="294" y="473"/>
                  </a:lnTo>
                  <a:cubicBezTo>
                    <a:pt x="392" y="473"/>
                    <a:pt x="462" y="411"/>
                    <a:pt x="462" y="347"/>
                  </a:cubicBezTo>
                  <a:cubicBezTo>
                    <a:pt x="462" y="286"/>
                    <a:pt x="403" y="235"/>
                    <a:pt x="316" y="227"/>
                  </a:cubicBezTo>
                  <a:cubicBezTo>
                    <a:pt x="386" y="213"/>
                    <a:pt x="442" y="171"/>
                    <a:pt x="442" y="118"/>
                  </a:cubicBezTo>
                  <a:cubicBezTo>
                    <a:pt x="442" y="56"/>
                    <a:pt x="370" y="0"/>
                    <a:pt x="274" y="0"/>
                  </a:cubicBezTo>
                  <a:close/>
                  <a:moveTo>
                    <a:pt x="132" y="218"/>
                  </a:moveTo>
                  <a:lnTo>
                    <a:pt x="132" y="53"/>
                  </a:lnTo>
                  <a:cubicBezTo>
                    <a:pt x="132" y="31"/>
                    <a:pt x="134" y="25"/>
                    <a:pt x="165" y="25"/>
                  </a:cubicBezTo>
                  <a:lnTo>
                    <a:pt x="269" y="25"/>
                  </a:lnTo>
                  <a:cubicBezTo>
                    <a:pt x="336" y="25"/>
                    <a:pt x="372" y="73"/>
                    <a:pt x="372" y="118"/>
                  </a:cubicBezTo>
                  <a:cubicBezTo>
                    <a:pt x="372" y="168"/>
                    <a:pt x="328" y="218"/>
                    <a:pt x="246" y="218"/>
                  </a:cubicBezTo>
                  <a:close/>
                  <a:moveTo>
                    <a:pt x="165" y="448"/>
                  </a:moveTo>
                  <a:cubicBezTo>
                    <a:pt x="134" y="448"/>
                    <a:pt x="132" y="442"/>
                    <a:pt x="132" y="420"/>
                  </a:cubicBezTo>
                  <a:lnTo>
                    <a:pt x="132" y="238"/>
                  </a:lnTo>
                  <a:lnTo>
                    <a:pt x="280" y="238"/>
                  </a:lnTo>
                  <a:cubicBezTo>
                    <a:pt x="353" y="238"/>
                    <a:pt x="392" y="297"/>
                    <a:pt x="392" y="344"/>
                  </a:cubicBezTo>
                  <a:cubicBezTo>
                    <a:pt x="392" y="397"/>
                    <a:pt x="347" y="448"/>
                    <a:pt x="269" y="44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51" name="フリーフォーム: 図形 82"/>
            <p:cNvSpPr/>
            <p:nvPr/>
          </p:nvSpPr>
          <p:spPr>
            <a:xfrm>
              <a:off x="7930800" y="5396400"/>
              <a:ext cx="83160" cy="354240"/>
            </a:xfrm>
            <a:custGeom>
              <a:avLst/>
              <a:gdLst/>
              <a:ahLst/>
              <a:cxnLst>
                <a:cxn ang="3cd4">
                  <a:pos x="hc" y="t"/>
                </a:cxn>
                <a:cxn ang="cd2">
                  <a:pos x="l" y="vc"/>
                </a:cxn>
                <a:cxn ang="cd4">
                  <a:pos x="hc" y="b"/>
                </a:cxn>
                <a:cxn ang="0">
                  <a:pos x="r" y="vc"/>
                </a:cxn>
              </a:cxnLst>
              <a:rect l="l" t="t" r="r" b="b"/>
              <a:pathLst>
                <a:path w="232" h="985">
                  <a:moveTo>
                    <a:pt x="232" y="493"/>
                  </a:moveTo>
                  <a:cubicBezTo>
                    <a:pt x="232" y="417"/>
                    <a:pt x="221" y="297"/>
                    <a:pt x="165" y="185"/>
                  </a:cubicBezTo>
                  <a:cubicBezTo>
                    <a:pt x="106" y="64"/>
                    <a:pt x="20" y="0"/>
                    <a:pt x="11" y="0"/>
                  </a:cubicBezTo>
                  <a:cubicBezTo>
                    <a:pt x="3" y="0"/>
                    <a:pt x="0" y="3"/>
                    <a:pt x="0" y="11"/>
                  </a:cubicBezTo>
                  <a:cubicBezTo>
                    <a:pt x="0" y="14"/>
                    <a:pt x="0" y="14"/>
                    <a:pt x="20" y="34"/>
                  </a:cubicBezTo>
                  <a:cubicBezTo>
                    <a:pt x="118" y="132"/>
                    <a:pt x="174" y="288"/>
                    <a:pt x="174" y="493"/>
                  </a:cubicBezTo>
                  <a:cubicBezTo>
                    <a:pt x="174" y="663"/>
                    <a:pt x="137" y="837"/>
                    <a:pt x="14" y="960"/>
                  </a:cubicBezTo>
                  <a:cubicBezTo>
                    <a:pt x="0" y="971"/>
                    <a:pt x="0" y="974"/>
                    <a:pt x="0" y="977"/>
                  </a:cubicBezTo>
                  <a:cubicBezTo>
                    <a:pt x="0" y="982"/>
                    <a:pt x="3" y="985"/>
                    <a:pt x="11" y="985"/>
                  </a:cubicBezTo>
                  <a:cubicBezTo>
                    <a:pt x="20" y="985"/>
                    <a:pt x="109" y="918"/>
                    <a:pt x="168" y="795"/>
                  </a:cubicBezTo>
                  <a:cubicBezTo>
                    <a:pt x="218" y="686"/>
                    <a:pt x="232" y="577"/>
                    <a:pt x="232" y="49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52" name="フリーフォーム: 図形 83"/>
            <p:cNvSpPr/>
            <p:nvPr/>
          </p:nvSpPr>
          <p:spPr>
            <a:xfrm>
              <a:off x="8063999" y="5395680"/>
              <a:ext cx="110520" cy="164880"/>
            </a:xfrm>
            <a:custGeom>
              <a:avLst/>
              <a:gdLst/>
              <a:ahLst/>
              <a:cxnLst>
                <a:cxn ang="3cd4">
                  <a:pos x="hc" y="t"/>
                </a:cxn>
                <a:cxn ang="cd2">
                  <a:pos x="l" y="vc"/>
                </a:cxn>
                <a:cxn ang="cd4">
                  <a:pos x="hc" y="b"/>
                </a:cxn>
                <a:cxn ang="0">
                  <a:pos x="r" y="vc"/>
                </a:cxn>
              </a:cxnLst>
              <a:rect l="l" t="t" r="r" b="b"/>
              <a:pathLst>
                <a:path w="308" h="459">
                  <a:moveTo>
                    <a:pt x="308" y="333"/>
                  </a:moveTo>
                  <a:lnTo>
                    <a:pt x="283" y="333"/>
                  </a:lnTo>
                  <a:cubicBezTo>
                    <a:pt x="283" y="350"/>
                    <a:pt x="274" y="389"/>
                    <a:pt x="266" y="397"/>
                  </a:cubicBezTo>
                  <a:cubicBezTo>
                    <a:pt x="260" y="400"/>
                    <a:pt x="207" y="400"/>
                    <a:pt x="196" y="400"/>
                  </a:cubicBezTo>
                  <a:lnTo>
                    <a:pt x="70" y="400"/>
                  </a:lnTo>
                  <a:cubicBezTo>
                    <a:pt x="143" y="336"/>
                    <a:pt x="165" y="316"/>
                    <a:pt x="207" y="286"/>
                  </a:cubicBezTo>
                  <a:cubicBezTo>
                    <a:pt x="260" y="244"/>
                    <a:pt x="308" y="202"/>
                    <a:pt x="308" y="134"/>
                  </a:cubicBezTo>
                  <a:cubicBezTo>
                    <a:pt x="308" y="50"/>
                    <a:pt x="232" y="0"/>
                    <a:pt x="146" y="0"/>
                  </a:cubicBezTo>
                  <a:cubicBezTo>
                    <a:pt x="59" y="0"/>
                    <a:pt x="0" y="62"/>
                    <a:pt x="0" y="123"/>
                  </a:cubicBezTo>
                  <a:cubicBezTo>
                    <a:pt x="0" y="160"/>
                    <a:pt x="31" y="162"/>
                    <a:pt x="36" y="162"/>
                  </a:cubicBezTo>
                  <a:cubicBezTo>
                    <a:pt x="53" y="162"/>
                    <a:pt x="73" y="151"/>
                    <a:pt x="73" y="126"/>
                  </a:cubicBezTo>
                  <a:cubicBezTo>
                    <a:pt x="73" y="115"/>
                    <a:pt x="70" y="90"/>
                    <a:pt x="34" y="90"/>
                  </a:cubicBezTo>
                  <a:cubicBezTo>
                    <a:pt x="53" y="39"/>
                    <a:pt x="101" y="25"/>
                    <a:pt x="134" y="25"/>
                  </a:cubicBezTo>
                  <a:cubicBezTo>
                    <a:pt x="204" y="25"/>
                    <a:pt x="241" y="78"/>
                    <a:pt x="241" y="134"/>
                  </a:cubicBezTo>
                  <a:cubicBezTo>
                    <a:pt x="241" y="196"/>
                    <a:pt x="196" y="244"/>
                    <a:pt x="174" y="269"/>
                  </a:cubicBezTo>
                  <a:lnTo>
                    <a:pt x="6" y="434"/>
                  </a:lnTo>
                  <a:cubicBezTo>
                    <a:pt x="0" y="439"/>
                    <a:pt x="0" y="439"/>
                    <a:pt x="0" y="459"/>
                  </a:cubicBezTo>
                  <a:lnTo>
                    <a:pt x="286" y="459"/>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grpSp>
      <p:grpSp>
        <p:nvGrpSpPr>
          <p:cNvPr id="1453" name="グループ化 84" descr="28§display§\simeq _x000a_\sqrt{2E_{\rm Cosmic}m_{\nu}}\simeq_x000a_\color{red}_x000a_\bm{_x000a_{\rm MeV}_x000a_}§svg§600§FALSE§" title="TexMaths"/>
          <p:cNvGrpSpPr/>
          <p:nvPr/>
        </p:nvGrpSpPr>
        <p:grpSpPr>
          <a:xfrm>
            <a:off x="6012752" y="5677246"/>
            <a:ext cx="3562394" cy="386351"/>
            <a:chOff x="4752000" y="5903999"/>
            <a:chExt cx="3926880" cy="425880"/>
          </a:xfrm>
        </p:grpSpPr>
        <p:sp>
          <p:nvSpPr>
            <p:cNvPr id="1454" name="フリーフォーム: 図形 85"/>
            <p:cNvSpPr/>
            <p:nvPr/>
          </p:nvSpPr>
          <p:spPr>
            <a:xfrm>
              <a:off x="4752000" y="5903999"/>
              <a:ext cx="3926880" cy="425880"/>
            </a:xfrm>
            <a:custGeom>
              <a:avLst/>
              <a:gdLst/>
              <a:ahLst/>
              <a:cxnLst>
                <a:cxn ang="3cd4">
                  <a:pos x="hc" y="t"/>
                </a:cxn>
                <a:cxn ang="cd2">
                  <a:pos x="l" y="vc"/>
                </a:cxn>
                <a:cxn ang="cd4">
                  <a:pos x="hc" y="b"/>
                </a:cxn>
                <a:cxn ang="0">
                  <a:pos x="r" y="vc"/>
                </a:cxn>
              </a:cxnLst>
              <a:rect l="l" t="t" r="r" b="b"/>
              <a:pathLst>
                <a:path w="10909" h="1184">
                  <a:moveTo>
                    <a:pt x="5454" y="1184"/>
                  </a:moveTo>
                  <a:lnTo>
                    <a:pt x="0" y="1184"/>
                  </a:lnTo>
                  <a:lnTo>
                    <a:pt x="0" y="0"/>
                  </a:lnTo>
                  <a:lnTo>
                    <a:pt x="10909" y="0"/>
                  </a:lnTo>
                  <a:lnTo>
                    <a:pt x="10909" y="1184"/>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55" name="フリーフォーム: 図形 86"/>
            <p:cNvSpPr/>
            <p:nvPr/>
          </p:nvSpPr>
          <p:spPr>
            <a:xfrm>
              <a:off x="4771080" y="6079320"/>
              <a:ext cx="236520" cy="151920"/>
            </a:xfrm>
            <a:custGeom>
              <a:avLst/>
              <a:gdLst/>
              <a:ahLst/>
              <a:cxnLst>
                <a:cxn ang="3cd4">
                  <a:pos x="hc" y="t"/>
                </a:cxn>
                <a:cxn ang="cd2">
                  <a:pos x="l" y="vc"/>
                </a:cxn>
                <a:cxn ang="cd4">
                  <a:pos x="hc" y="b"/>
                </a:cxn>
                <a:cxn ang="0">
                  <a:pos x="r" y="vc"/>
                </a:cxn>
              </a:cxnLst>
              <a:rect l="l" t="t" r="r" b="b"/>
              <a:pathLst>
                <a:path w="658" h="423">
                  <a:moveTo>
                    <a:pt x="658" y="31"/>
                  </a:moveTo>
                  <a:cubicBezTo>
                    <a:pt x="658" y="11"/>
                    <a:pt x="652" y="0"/>
                    <a:pt x="644" y="0"/>
                  </a:cubicBezTo>
                  <a:cubicBezTo>
                    <a:pt x="641" y="0"/>
                    <a:pt x="633" y="6"/>
                    <a:pt x="633" y="28"/>
                  </a:cubicBezTo>
                  <a:cubicBezTo>
                    <a:pt x="627" y="109"/>
                    <a:pt x="557" y="157"/>
                    <a:pt x="493" y="157"/>
                  </a:cubicBezTo>
                  <a:cubicBezTo>
                    <a:pt x="434" y="157"/>
                    <a:pt x="386" y="123"/>
                    <a:pt x="336" y="81"/>
                  </a:cubicBezTo>
                  <a:cubicBezTo>
                    <a:pt x="283" y="42"/>
                    <a:pt x="232" y="0"/>
                    <a:pt x="165" y="0"/>
                  </a:cubicBezTo>
                  <a:cubicBezTo>
                    <a:pt x="67" y="0"/>
                    <a:pt x="0" y="87"/>
                    <a:pt x="0" y="179"/>
                  </a:cubicBezTo>
                  <a:cubicBezTo>
                    <a:pt x="0" y="210"/>
                    <a:pt x="14" y="210"/>
                    <a:pt x="14" y="210"/>
                  </a:cubicBezTo>
                  <a:cubicBezTo>
                    <a:pt x="25" y="210"/>
                    <a:pt x="28" y="190"/>
                    <a:pt x="28" y="188"/>
                  </a:cubicBezTo>
                  <a:cubicBezTo>
                    <a:pt x="34" y="92"/>
                    <a:pt x="112" y="56"/>
                    <a:pt x="165" y="56"/>
                  </a:cubicBezTo>
                  <a:cubicBezTo>
                    <a:pt x="224" y="56"/>
                    <a:pt x="272" y="90"/>
                    <a:pt x="322" y="129"/>
                  </a:cubicBezTo>
                  <a:cubicBezTo>
                    <a:pt x="375" y="171"/>
                    <a:pt x="428" y="213"/>
                    <a:pt x="493" y="213"/>
                  </a:cubicBezTo>
                  <a:cubicBezTo>
                    <a:pt x="591" y="213"/>
                    <a:pt x="658" y="126"/>
                    <a:pt x="658" y="31"/>
                  </a:cubicBezTo>
                  <a:close/>
                  <a:moveTo>
                    <a:pt x="36" y="383"/>
                  </a:moveTo>
                  <a:cubicBezTo>
                    <a:pt x="20" y="383"/>
                    <a:pt x="0" y="383"/>
                    <a:pt x="0" y="403"/>
                  </a:cubicBezTo>
                  <a:cubicBezTo>
                    <a:pt x="0" y="423"/>
                    <a:pt x="17" y="423"/>
                    <a:pt x="34" y="423"/>
                  </a:cubicBezTo>
                  <a:lnTo>
                    <a:pt x="624" y="423"/>
                  </a:lnTo>
                  <a:cubicBezTo>
                    <a:pt x="641" y="423"/>
                    <a:pt x="658" y="423"/>
                    <a:pt x="658" y="403"/>
                  </a:cubicBezTo>
                  <a:cubicBezTo>
                    <a:pt x="658" y="383"/>
                    <a:pt x="641" y="383"/>
                    <a:pt x="624" y="38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56" name="フリーフォーム: 図形 87"/>
            <p:cNvSpPr/>
            <p:nvPr/>
          </p:nvSpPr>
          <p:spPr>
            <a:xfrm>
              <a:off x="5165280" y="5903999"/>
              <a:ext cx="323280" cy="425880"/>
            </a:xfrm>
            <a:custGeom>
              <a:avLst/>
              <a:gdLst/>
              <a:ahLst/>
              <a:cxnLst>
                <a:cxn ang="3cd4">
                  <a:pos x="hc" y="t"/>
                </a:cxn>
                <a:cxn ang="cd2">
                  <a:pos x="l" y="vc"/>
                </a:cxn>
                <a:cxn ang="cd4">
                  <a:pos x="hc" y="b"/>
                </a:cxn>
                <a:cxn ang="0">
                  <a:pos x="r" y="vc"/>
                </a:cxn>
              </a:cxnLst>
              <a:rect l="l" t="t" r="r" b="b"/>
              <a:pathLst>
                <a:path w="899" h="1184">
                  <a:moveTo>
                    <a:pt x="311" y="1184"/>
                  </a:moveTo>
                  <a:cubicBezTo>
                    <a:pt x="342" y="1184"/>
                    <a:pt x="342" y="1181"/>
                    <a:pt x="353" y="1164"/>
                  </a:cubicBezTo>
                  <a:lnTo>
                    <a:pt x="890" y="36"/>
                  </a:lnTo>
                  <a:cubicBezTo>
                    <a:pt x="899" y="25"/>
                    <a:pt x="899" y="22"/>
                    <a:pt x="899" y="20"/>
                  </a:cubicBezTo>
                  <a:cubicBezTo>
                    <a:pt x="899" y="8"/>
                    <a:pt x="890" y="0"/>
                    <a:pt x="879" y="0"/>
                  </a:cubicBezTo>
                  <a:cubicBezTo>
                    <a:pt x="865" y="0"/>
                    <a:pt x="862" y="8"/>
                    <a:pt x="857" y="20"/>
                  </a:cubicBezTo>
                  <a:lnTo>
                    <a:pt x="347" y="1080"/>
                  </a:lnTo>
                  <a:lnTo>
                    <a:pt x="137" y="591"/>
                  </a:lnTo>
                  <a:lnTo>
                    <a:pt x="0" y="697"/>
                  </a:lnTo>
                  <a:lnTo>
                    <a:pt x="14" y="714"/>
                  </a:lnTo>
                  <a:lnTo>
                    <a:pt x="84" y="661"/>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57" name="フリーフォーム: 図形 88"/>
            <p:cNvSpPr/>
            <p:nvPr/>
          </p:nvSpPr>
          <p:spPr>
            <a:xfrm>
              <a:off x="5479920" y="5903999"/>
              <a:ext cx="1839240" cy="14760"/>
            </a:xfrm>
            <a:custGeom>
              <a:avLst/>
              <a:gdLst/>
              <a:ahLst/>
              <a:cxnLst>
                <a:cxn ang="3cd4">
                  <a:pos x="hc" y="t"/>
                </a:cxn>
                <a:cxn ang="cd2">
                  <a:pos x="l" y="vc"/>
                </a:cxn>
                <a:cxn ang="cd4">
                  <a:pos x="hc" y="b"/>
                </a:cxn>
                <a:cxn ang="0">
                  <a:pos x="r" y="vc"/>
                </a:cxn>
              </a:cxnLst>
              <a:rect l="l" t="t" r="r" b="b"/>
              <a:pathLst>
                <a:path w="5110" h="42">
                  <a:moveTo>
                    <a:pt x="2554" y="42"/>
                  </a:moveTo>
                  <a:lnTo>
                    <a:pt x="0" y="42"/>
                  </a:lnTo>
                  <a:lnTo>
                    <a:pt x="0" y="0"/>
                  </a:lnTo>
                  <a:lnTo>
                    <a:pt x="5110" y="0"/>
                  </a:lnTo>
                  <a:lnTo>
                    <a:pt x="5110" y="4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58" name="フリーフォーム: 図形 89"/>
            <p:cNvSpPr/>
            <p:nvPr/>
          </p:nvSpPr>
          <p:spPr>
            <a:xfrm>
              <a:off x="5497920" y="6008760"/>
              <a:ext cx="141840" cy="236520"/>
            </a:xfrm>
            <a:custGeom>
              <a:avLst/>
              <a:gdLst/>
              <a:ahLst/>
              <a:cxnLst>
                <a:cxn ang="3cd4">
                  <a:pos x="hc" y="t"/>
                </a:cxn>
                <a:cxn ang="cd2">
                  <a:pos x="l" y="vc"/>
                </a:cxn>
                <a:cxn ang="cd4">
                  <a:pos x="hc" y="b"/>
                </a:cxn>
                <a:cxn ang="0">
                  <a:pos x="r" y="vc"/>
                </a:cxn>
              </a:cxnLst>
              <a:rect l="l" t="t" r="r" b="b"/>
              <a:pathLst>
                <a:path w="395" h="658">
                  <a:moveTo>
                    <a:pt x="76" y="582"/>
                  </a:moveTo>
                  <a:lnTo>
                    <a:pt x="182" y="481"/>
                  </a:lnTo>
                  <a:cubicBezTo>
                    <a:pt x="336" y="344"/>
                    <a:pt x="395" y="291"/>
                    <a:pt x="395" y="190"/>
                  </a:cubicBezTo>
                  <a:cubicBezTo>
                    <a:pt x="395" y="78"/>
                    <a:pt x="305" y="0"/>
                    <a:pt x="185" y="0"/>
                  </a:cubicBezTo>
                  <a:cubicBezTo>
                    <a:pt x="73" y="0"/>
                    <a:pt x="0" y="90"/>
                    <a:pt x="0" y="179"/>
                  </a:cubicBezTo>
                  <a:cubicBezTo>
                    <a:pt x="0" y="235"/>
                    <a:pt x="50" y="235"/>
                    <a:pt x="53" y="235"/>
                  </a:cubicBezTo>
                  <a:cubicBezTo>
                    <a:pt x="70" y="235"/>
                    <a:pt x="104" y="221"/>
                    <a:pt x="104" y="182"/>
                  </a:cubicBezTo>
                  <a:cubicBezTo>
                    <a:pt x="104" y="157"/>
                    <a:pt x="87" y="132"/>
                    <a:pt x="50" y="132"/>
                  </a:cubicBezTo>
                  <a:cubicBezTo>
                    <a:pt x="45" y="132"/>
                    <a:pt x="42" y="132"/>
                    <a:pt x="39" y="132"/>
                  </a:cubicBezTo>
                  <a:cubicBezTo>
                    <a:pt x="62" y="67"/>
                    <a:pt x="115" y="31"/>
                    <a:pt x="174" y="31"/>
                  </a:cubicBezTo>
                  <a:cubicBezTo>
                    <a:pt x="263" y="31"/>
                    <a:pt x="305" y="112"/>
                    <a:pt x="305" y="190"/>
                  </a:cubicBezTo>
                  <a:cubicBezTo>
                    <a:pt x="305" y="272"/>
                    <a:pt x="255" y="350"/>
                    <a:pt x="202" y="409"/>
                  </a:cubicBezTo>
                  <a:lnTo>
                    <a:pt x="11" y="621"/>
                  </a:lnTo>
                  <a:cubicBezTo>
                    <a:pt x="0" y="633"/>
                    <a:pt x="0" y="635"/>
                    <a:pt x="0" y="658"/>
                  </a:cubicBezTo>
                  <a:lnTo>
                    <a:pt x="367" y="658"/>
                  </a:lnTo>
                  <a:lnTo>
                    <a:pt x="395" y="487"/>
                  </a:lnTo>
                  <a:lnTo>
                    <a:pt x="370" y="487"/>
                  </a:lnTo>
                  <a:cubicBezTo>
                    <a:pt x="367" y="515"/>
                    <a:pt x="358" y="560"/>
                    <a:pt x="350" y="574"/>
                  </a:cubicBezTo>
                  <a:cubicBezTo>
                    <a:pt x="342" y="582"/>
                    <a:pt x="277" y="582"/>
                    <a:pt x="255" y="58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59" name="フリーフォーム: 図形 90"/>
            <p:cNvSpPr/>
            <p:nvPr/>
          </p:nvSpPr>
          <p:spPr>
            <a:xfrm>
              <a:off x="5671440" y="6003720"/>
              <a:ext cx="258120" cy="241560"/>
            </a:xfrm>
            <a:custGeom>
              <a:avLst/>
              <a:gdLst/>
              <a:ahLst/>
              <a:cxnLst>
                <a:cxn ang="3cd4">
                  <a:pos x="hc" y="t"/>
                </a:cxn>
                <a:cxn ang="cd2">
                  <a:pos x="l" y="vc"/>
                </a:cxn>
                <a:cxn ang="cd4">
                  <a:pos x="hc" y="b"/>
                </a:cxn>
                <a:cxn ang="0">
                  <a:pos x="r" y="vc"/>
                </a:cxn>
              </a:cxnLst>
              <a:rect l="l" t="t" r="r" b="b"/>
              <a:pathLst>
                <a:path w="718" h="672">
                  <a:moveTo>
                    <a:pt x="661" y="442"/>
                  </a:moveTo>
                  <a:cubicBezTo>
                    <a:pt x="664" y="437"/>
                    <a:pt x="666" y="431"/>
                    <a:pt x="666" y="428"/>
                  </a:cubicBezTo>
                  <a:cubicBezTo>
                    <a:pt x="666" y="425"/>
                    <a:pt x="666" y="417"/>
                    <a:pt x="655" y="417"/>
                  </a:cubicBezTo>
                  <a:cubicBezTo>
                    <a:pt x="647" y="417"/>
                    <a:pt x="644" y="423"/>
                    <a:pt x="641" y="428"/>
                  </a:cubicBezTo>
                  <a:cubicBezTo>
                    <a:pt x="577" y="574"/>
                    <a:pt x="540" y="641"/>
                    <a:pt x="372" y="641"/>
                  </a:cubicBezTo>
                  <a:lnTo>
                    <a:pt x="230" y="641"/>
                  </a:lnTo>
                  <a:cubicBezTo>
                    <a:pt x="216" y="641"/>
                    <a:pt x="213" y="641"/>
                    <a:pt x="207" y="641"/>
                  </a:cubicBezTo>
                  <a:cubicBezTo>
                    <a:pt x="196" y="638"/>
                    <a:pt x="193" y="638"/>
                    <a:pt x="193" y="630"/>
                  </a:cubicBezTo>
                  <a:cubicBezTo>
                    <a:pt x="193" y="627"/>
                    <a:pt x="193" y="624"/>
                    <a:pt x="199" y="607"/>
                  </a:cubicBezTo>
                  <a:lnTo>
                    <a:pt x="266" y="339"/>
                  </a:lnTo>
                  <a:lnTo>
                    <a:pt x="364" y="339"/>
                  </a:lnTo>
                  <a:cubicBezTo>
                    <a:pt x="448" y="339"/>
                    <a:pt x="448" y="358"/>
                    <a:pt x="448" y="383"/>
                  </a:cubicBezTo>
                  <a:cubicBezTo>
                    <a:pt x="448" y="389"/>
                    <a:pt x="448" y="403"/>
                    <a:pt x="440" y="431"/>
                  </a:cubicBezTo>
                  <a:cubicBezTo>
                    <a:pt x="440" y="437"/>
                    <a:pt x="437" y="439"/>
                    <a:pt x="437" y="442"/>
                  </a:cubicBezTo>
                  <a:cubicBezTo>
                    <a:pt x="437" y="448"/>
                    <a:pt x="442" y="453"/>
                    <a:pt x="451" y="453"/>
                  </a:cubicBezTo>
                  <a:cubicBezTo>
                    <a:pt x="459" y="453"/>
                    <a:pt x="462" y="448"/>
                    <a:pt x="465" y="434"/>
                  </a:cubicBezTo>
                  <a:lnTo>
                    <a:pt x="521" y="202"/>
                  </a:lnTo>
                  <a:cubicBezTo>
                    <a:pt x="521" y="196"/>
                    <a:pt x="518" y="190"/>
                    <a:pt x="510" y="190"/>
                  </a:cubicBezTo>
                  <a:cubicBezTo>
                    <a:pt x="501" y="190"/>
                    <a:pt x="498" y="199"/>
                    <a:pt x="496" y="210"/>
                  </a:cubicBezTo>
                  <a:cubicBezTo>
                    <a:pt x="476" y="286"/>
                    <a:pt x="456" y="308"/>
                    <a:pt x="367" y="308"/>
                  </a:cubicBezTo>
                  <a:lnTo>
                    <a:pt x="274" y="308"/>
                  </a:lnTo>
                  <a:lnTo>
                    <a:pt x="333" y="70"/>
                  </a:lnTo>
                  <a:cubicBezTo>
                    <a:pt x="342" y="34"/>
                    <a:pt x="342" y="31"/>
                    <a:pt x="386" y="31"/>
                  </a:cubicBezTo>
                  <a:lnTo>
                    <a:pt x="526" y="31"/>
                  </a:lnTo>
                  <a:cubicBezTo>
                    <a:pt x="647" y="31"/>
                    <a:pt x="675" y="59"/>
                    <a:pt x="675" y="140"/>
                  </a:cubicBezTo>
                  <a:cubicBezTo>
                    <a:pt x="675" y="165"/>
                    <a:pt x="675" y="165"/>
                    <a:pt x="672" y="193"/>
                  </a:cubicBezTo>
                  <a:cubicBezTo>
                    <a:pt x="672" y="199"/>
                    <a:pt x="672" y="204"/>
                    <a:pt x="672" y="210"/>
                  </a:cubicBezTo>
                  <a:cubicBezTo>
                    <a:pt x="672" y="216"/>
                    <a:pt x="675" y="221"/>
                    <a:pt x="683" y="221"/>
                  </a:cubicBezTo>
                  <a:cubicBezTo>
                    <a:pt x="694" y="221"/>
                    <a:pt x="694" y="216"/>
                    <a:pt x="697" y="199"/>
                  </a:cubicBezTo>
                  <a:lnTo>
                    <a:pt x="717" y="28"/>
                  </a:lnTo>
                  <a:cubicBezTo>
                    <a:pt x="720" y="0"/>
                    <a:pt x="714" y="0"/>
                    <a:pt x="689" y="0"/>
                  </a:cubicBezTo>
                  <a:lnTo>
                    <a:pt x="190" y="0"/>
                  </a:lnTo>
                  <a:cubicBezTo>
                    <a:pt x="171" y="0"/>
                    <a:pt x="162" y="0"/>
                    <a:pt x="162" y="20"/>
                  </a:cubicBezTo>
                  <a:cubicBezTo>
                    <a:pt x="162" y="31"/>
                    <a:pt x="171" y="31"/>
                    <a:pt x="188" y="31"/>
                  </a:cubicBezTo>
                  <a:cubicBezTo>
                    <a:pt x="224" y="31"/>
                    <a:pt x="252" y="31"/>
                    <a:pt x="252" y="48"/>
                  </a:cubicBezTo>
                  <a:cubicBezTo>
                    <a:pt x="252" y="53"/>
                    <a:pt x="252" y="53"/>
                    <a:pt x="249" y="73"/>
                  </a:cubicBezTo>
                  <a:lnTo>
                    <a:pt x="118" y="593"/>
                  </a:lnTo>
                  <a:cubicBezTo>
                    <a:pt x="106" y="633"/>
                    <a:pt x="106" y="641"/>
                    <a:pt x="28" y="641"/>
                  </a:cubicBezTo>
                  <a:cubicBezTo>
                    <a:pt x="11" y="641"/>
                    <a:pt x="0" y="641"/>
                    <a:pt x="0" y="661"/>
                  </a:cubicBezTo>
                  <a:cubicBezTo>
                    <a:pt x="0" y="672"/>
                    <a:pt x="8" y="672"/>
                    <a:pt x="28" y="672"/>
                  </a:cubicBezTo>
                  <a:lnTo>
                    <a:pt x="540" y="672"/>
                  </a:lnTo>
                  <a:cubicBezTo>
                    <a:pt x="563" y="672"/>
                    <a:pt x="563" y="672"/>
                    <a:pt x="571" y="65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0" name="フリーフォーム: 図形 91"/>
            <p:cNvSpPr/>
            <p:nvPr/>
          </p:nvSpPr>
          <p:spPr>
            <a:xfrm>
              <a:off x="5936399" y="6122520"/>
              <a:ext cx="168120" cy="180000"/>
            </a:xfrm>
            <a:custGeom>
              <a:avLst/>
              <a:gdLst/>
              <a:ahLst/>
              <a:cxnLst>
                <a:cxn ang="3cd4">
                  <a:pos x="hc" y="t"/>
                </a:cxn>
                <a:cxn ang="cd2">
                  <a:pos x="l" y="vc"/>
                </a:cxn>
                <a:cxn ang="cd4">
                  <a:pos x="hc" y="b"/>
                </a:cxn>
                <a:cxn ang="0">
                  <a:pos x="r" y="vc"/>
                </a:cxn>
              </a:cxnLst>
              <a:rect l="l" t="t" r="r" b="b"/>
              <a:pathLst>
                <a:path w="468" h="501">
                  <a:moveTo>
                    <a:pt x="468" y="17"/>
                  </a:moveTo>
                  <a:cubicBezTo>
                    <a:pt x="468" y="6"/>
                    <a:pt x="468" y="0"/>
                    <a:pt x="456" y="0"/>
                  </a:cubicBezTo>
                  <a:cubicBezTo>
                    <a:pt x="454" y="0"/>
                    <a:pt x="451" y="0"/>
                    <a:pt x="445" y="8"/>
                  </a:cubicBezTo>
                  <a:lnTo>
                    <a:pt x="409" y="62"/>
                  </a:lnTo>
                  <a:cubicBezTo>
                    <a:pt x="381" y="31"/>
                    <a:pt x="333" y="0"/>
                    <a:pt x="266" y="0"/>
                  </a:cubicBezTo>
                  <a:cubicBezTo>
                    <a:pt x="120" y="0"/>
                    <a:pt x="0" y="112"/>
                    <a:pt x="0" y="249"/>
                  </a:cubicBezTo>
                  <a:cubicBezTo>
                    <a:pt x="0" y="392"/>
                    <a:pt x="123" y="501"/>
                    <a:pt x="266" y="501"/>
                  </a:cubicBezTo>
                  <a:cubicBezTo>
                    <a:pt x="389" y="501"/>
                    <a:pt x="468" y="409"/>
                    <a:pt x="468" y="325"/>
                  </a:cubicBezTo>
                  <a:cubicBezTo>
                    <a:pt x="468" y="316"/>
                    <a:pt x="468" y="311"/>
                    <a:pt x="456" y="311"/>
                  </a:cubicBezTo>
                  <a:cubicBezTo>
                    <a:pt x="451" y="311"/>
                    <a:pt x="445" y="311"/>
                    <a:pt x="442" y="322"/>
                  </a:cubicBezTo>
                  <a:cubicBezTo>
                    <a:pt x="437" y="431"/>
                    <a:pt x="344" y="476"/>
                    <a:pt x="274" y="476"/>
                  </a:cubicBezTo>
                  <a:cubicBezTo>
                    <a:pt x="202" y="476"/>
                    <a:pt x="73" y="431"/>
                    <a:pt x="73" y="252"/>
                  </a:cubicBezTo>
                  <a:cubicBezTo>
                    <a:pt x="73" y="64"/>
                    <a:pt x="207" y="25"/>
                    <a:pt x="274" y="25"/>
                  </a:cubicBezTo>
                  <a:cubicBezTo>
                    <a:pt x="342" y="25"/>
                    <a:pt x="423" y="70"/>
                    <a:pt x="442" y="190"/>
                  </a:cubicBezTo>
                  <a:cubicBezTo>
                    <a:pt x="442" y="199"/>
                    <a:pt x="451" y="199"/>
                    <a:pt x="454" y="199"/>
                  </a:cubicBezTo>
                  <a:cubicBezTo>
                    <a:pt x="468" y="199"/>
                    <a:pt x="468" y="193"/>
                    <a:pt x="468" y="17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1" name="フリーフォーム: 図形 92"/>
            <p:cNvSpPr/>
            <p:nvPr/>
          </p:nvSpPr>
          <p:spPr>
            <a:xfrm>
              <a:off x="6130800" y="6187320"/>
              <a:ext cx="122760" cy="113400"/>
            </a:xfrm>
            <a:custGeom>
              <a:avLst/>
              <a:gdLst/>
              <a:ahLst/>
              <a:cxnLst>
                <a:cxn ang="3cd4">
                  <a:pos x="hc" y="t"/>
                </a:cxn>
                <a:cxn ang="cd2">
                  <a:pos x="l" y="vc"/>
                </a:cxn>
                <a:cxn ang="cd4">
                  <a:pos x="hc" y="b"/>
                </a:cxn>
                <a:cxn ang="0">
                  <a:pos x="r" y="vc"/>
                </a:cxn>
              </a:cxnLst>
              <a:rect l="l" t="t" r="r" b="b"/>
              <a:pathLst>
                <a:path w="342" h="316">
                  <a:moveTo>
                    <a:pt x="342" y="162"/>
                  </a:moveTo>
                  <a:cubicBezTo>
                    <a:pt x="342" y="76"/>
                    <a:pt x="266" y="0"/>
                    <a:pt x="171" y="0"/>
                  </a:cubicBezTo>
                  <a:cubicBezTo>
                    <a:pt x="76" y="0"/>
                    <a:pt x="0" y="76"/>
                    <a:pt x="0" y="162"/>
                  </a:cubicBezTo>
                  <a:cubicBezTo>
                    <a:pt x="0" y="249"/>
                    <a:pt x="76" y="316"/>
                    <a:pt x="171" y="316"/>
                  </a:cubicBezTo>
                  <a:cubicBezTo>
                    <a:pt x="263" y="316"/>
                    <a:pt x="342" y="249"/>
                    <a:pt x="342" y="162"/>
                  </a:cubicBezTo>
                  <a:close/>
                  <a:moveTo>
                    <a:pt x="171" y="294"/>
                  </a:moveTo>
                  <a:cubicBezTo>
                    <a:pt x="146" y="294"/>
                    <a:pt x="106" y="286"/>
                    <a:pt x="84" y="252"/>
                  </a:cubicBezTo>
                  <a:cubicBezTo>
                    <a:pt x="64" y="224"/>
                    <a:pt x="64" y="188"/>
                    <a:pt x="64" y="157"/>
                  </a:cubicBezTo>
                  <a:cubicBezTo>
                    <a:pt x="64" y="126"/>
                    <a:pt x="64" y="84"/>
                    <a:pt x="90" y="56"/>
                  </a:cubicBezTo>
                  <a:cubicBezTo>
                    <a:pt x="106" y="34"/>
                    <a:pt x="134" y="20"/>
                    <a:pt x="171" y="20"/>
                  </a:cubicBezTo>
                  <a:cubicBezTo>
                    <a:pt x="210" y="20"/>
                    <a:pt x="241" y="39"/>
                    <a:pt x="255" y="62"/>
                  </a:cubicBezTo>
                  <a:cubicBezTo>
                    <a:pt x="274" y="87"/>
                    <a:pt x="277" y="123"/>
                    <a:pt x="277" y="157"/>
                  </a:cubicBezTo>
                  <a:cubicBezTo>
                    <a:pt x="277" y="190"/>
                    <a:pt x="274" y="227"/>
                    <a:pt x="255" y="255"/>
                  </a:cubicBezTo>
                  <a:cubicBezTo>
                    <a:pt x="235" y="280"/>
                    <a:pt x="204" y="294"/>
                    <a:pt x="171" y="29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2" name="フリーフォーム: 図形 93"/>
            <p:cNvSpPr/>
            <p:nvPr/>
          </p:nvSpPr>
          <p:spPr>
            <a:xfrm>
              <a:off x="6272999" y="6187320"/>
              <a:ext cx="90360" cy="113400"/>
            </a:xfrm>
            <a:custGeom>
              <a:avLst/>
              <a:gdLst/>
              <a:ahLst/>
              <a:cxnLst>
                <a:cxn ang="3cd4">
                  <a:pos x="hc" y="t"/>
                </a:cxn>
                <a:cxn ang="cd2">
                  <a:pos x="l" y="vc"/>
                </a:cxn>
                <a:cxn ang="cd4">
                  <a:pos x="hc" y="b"/>
                </a:cxn>
                <a:cxn ang="0">
                  <a:pos x="r" y="vc"/>
                </a:cxn>
              </a:cxnLst>
              <a:rect l="l" t="t" r="r" b="b"/>
              <a:pathLst>
                <a:path w="252" h="316">
                  <a:moveTo>
                    <a:pt x="232" y="17"/>
                  </a:moveTo>
                  <a:cubicBezTo>
                    <a:pt x="232" y="6"/>
                    <a:pt x="232" y="0"/>
                    <a:pt x="224" y="0"/>
                  </a:cubicBezTo>
                  <a:cubicBezTo>
                    <a:pt x="218" y="0"/>
                    <a:pt x="218" y="0"/>
                    <a:pt x="210" y="8"/>
                  </a:cubicBezTo>
                  <a:cubicBezTo>
                    <a:pt x="207" y="8"/>
                    <a:pt x="202" y="14"/>
                    <a:pt x="196" y="20"/>
                  </a:cubicBezTo>
                  <a:cubicBezTo>
                    <a:pt x="176" y="3"/>
                    <a:pt x="148" y="0"/>
                    <a:pt x="123" y="0"/>
                  </a:cubicBezTo>
                  <a:cubicBezTo>
                    <a:pt x="22" y="0"/>
                    <a:pt x="0" y="53"/>
                    <a:pt x="0" y="87"/>
                  </a:cubicBezTo>
                  <a:cubicBezTo>
                    <a:pt x="0" y="109"/>
                    <a:pt x="8" y="126"/>
                    <a:pt x="25" y="140"/>
                  </a:cubicBezTo>
                  <a:cubicBezTo>
                    <a:pt x="53" y="165"/>
                    <a:pt x="78" y="168"/>
                    <a:pt x="123" y="176"/>
                  </a:cubicBezTo>
                  <a:cubicBezTo>
                    <a:pt x="157" y="182"/>
                    <a:pt x="213" y="193"/>
                    <a:pt x="213" y="238"/>
                  </a:cubicBezTo>
                  <a:cubicBezTo>
                    <a:pt x="213" y="266"/>
                    <a:pt x="196" y="297"/>
                    <a:pt x="129" y="297"/>
                  </a:cubicBezTo>
                  <a:cubicBezTo>
                    <a:pt x="62" y="297"/>
                    <a:pt x="36" y="255"/>
                    <a:pt x="25" y="207"/>
                  </a:cubicBezTo>
                  <a:cubicBezTo>
                    <a:pt x="22" y="196"/>
                    <a:pt x="22" y="196"/>
                    <a:pt x="11" y="196"/>
                  </a:cubicBezTo>
                  <a:cubicBezTo>
                    <a:pt x="0" y="196"/>
                    <a:pt x="0" y="199"/>
                    <a:pt x="0" y="213"/>
                  </a:cubicBezTo>
                  <a:lnTo>
                    <a:pt x="0" y="299"/>
                  </a:lnTo>
                  <a:cubicBezTo>
                    <a:pt x="0" y="311"/>
                    <a:pt x="0" y="316"/>
                    <a:pt x="8" y="316"/>
                  </a:cubicBezTo>
                  <a:cubicBezTo>
                    <a:pt x="17" y="316"/>
                    <a:pt x="28" y="302"/>
                    <a:pt x="42" y="288"/>
                  </a:cubicBezTo>
                  <a:cubicBezTo>
                    <a:pt x="73" y="316"/>
                    <a:pt x="112" y="316"/>
                    <a:pt x="129" y="316"/>
                  </a:cubicBezTo>
                  <a:cubicBezTo>
                    <a:pt x="218" y="316"/>
                    <a:pt x="252" y="269"/>
                    <a:pt x="252" y="218"/>
                  </a:cubicBezTo>
                  <a:cubicBezTo>
                    <a:pt x="252" y="193"/>
                    <a:pt x="241" y="171"/>
                    <a:pt x="221" y="154"/>
                  </a:cubicBezTo>
                  <a:cubicBezTo>
                    <a:pt x="196" y="132"/>
                    <a:pt x="162" y="126"/>
                    <a:pt x="140" y="120"/>
                  </a:cubicBezTo>
                  <a:cubicBezTo>
                    <a:pt x="84" y="112"/>
                    <a:pt x="39" y="104"/>
                    <a:pt x="39" y="67"/>
                  </a:cubicBezTo>
                  <a:cubicBezTo>
                    <a:pt x="39" y="45"/>
                    <a:pt x="56" y="17"/>
                    <a:pt x="123" y="17"/>
                  </a:cubicBezTo>
                  <a:cubicBezTo>
                    <a:pt x="204" y="17"/>
                    <a:pt x="207" y="73"/>
                    <a:pt x="210" y="92"/>
                  </a:cubicBezTo>
                  <a:cubicBezTo>
                    <a:pt x="210" y="101"/>
                    <a:pt x="218" y="101"/>
                    <a:pt x="221" y="101"/>
                  </a:cubicBezTo>
                  <a:cubicBezTo>
                    <a:pt x="232" y="101"/>
                    <a:pt x="232" y="95"/>
                    <a:pt x="232" y="8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3" name="フリーフォーム: 図形 94"/>
            <p:cNvSpPr/>
            <p:nvPr/>
          </p:nvSpPr>
          <p:spPr>
            <a:xfrm>
              <a:off x="6387840" y="6188040"/>
              <a:ext cx="209160" cy="110520"/>
            </a:xfrm>
            <a:custGeom>
              <a:avLst/>
              <a:gdLst/>
              <a:ahLst/>
              <a:cxnLst>
                <a:cxn ang="3cd4">
                  <a:pos x="hc" y="t"/>
                </a:cxn>
                <a:cxn ang="cd2">
                  <a:pos x="l" y="vc"/>
                </a:cxn>
                <a:cxn ang="cd4">
                  <a:pos x="hc" y="b"/>
                </a:cxn>
                <a:cxn ang="0">
                  <a:pos x="r" y="vc"/>
                </a:cxn>
              </a:cxnLst>
              <a:rect l="l" t="t" r="r" b="b"/>
              <a:pathLst>
                <a:path w="582" h="308">
                  <a:moveTo>
                    <a:pt x="532" y="95"/>
                  </a:moveTo>
                  <a:cubicBezTo>
                    <a:pt x="532" y="36"/>
                    <a:pt x="501" y="0"/>
                    <a:pt x="428" y="0"/>
                  </a:cubicBezTo>
                  <a:cubicBezTo>
                    <a:pt x="372" y="0"/>
                    <a:pt x="336" y="31"/>
                    <a:pt x="316" y="64"/>
                  </a:cubicBezTo>
                  <a:cubicBezTo>
                    <a:pt x="302" y="14"/>
                    <a:pt x="266" y="0"/>
                    <a:pt x="216" y="0"/>
                  </a:cubicBezTo>
                  <a:cubicBezTo>
                    <a:pt x="160" y="0"/>
                    <a:pt x="123" y="31"/>
                    <a:pt x="104" y="67"/>
                  </a:cubicBezTo>
                  <a:lnTo>
                    <a:pt x="101" y="67"/>
                  </a:lnTo>
                  <a:lnTo>
                    <a:pt x="101" y="0"/>
                  </a:lnTo>
                  <a:lnTo>
                    <a:pt x="0" y="8"/>
                  </a:lnTo>
                  <a:lnTo>
                    <a:pt x="0" y="34"/>
                  </a:lnTo>
                  <a:cubicBezTo>
                    <a:pt x="48" y="34"/>
                    <a:pt x="53" y="36"/>
                    <a:pt x="53" y="73"/>
                  </a:cubicBezTo>
                  <a:lnTo>
                    <a:pt x="53" y="252"/>
                  </a:lnTo>
                  <a:cubicBezTo>
                    <a:pt x="53" y="283"/>
                    <a:pt x="45" y="283"/>
                    <a:pt x="0" y="283"/>
                  </a:cubicBezTo>
                  <a:lnTo>
                    <a:pt x="0" y="308"/>
                  </a:lnTo>
                  <a:cubicBezTo>
                    <a:pt x="0" y="308"/>
                    <a:pt x="50" y="305"/>
                    <a:pt x="78" y="305"/>
                  </a:cubicBezTo>
                  <a:cubicBezTo>
                    <a:pt x="104" y="305"/>
                    <a:pt x="151" y="305"/>
                    <a:pt x="160" y="308"/>
                  </a:cubicBezTo>
                  <a:lnTo>
                    <a:pt x="160" y="283"/>
                  </a:lnTo>
                  <a:cubicBezTo>
                    <a:pt x="115" y="283"/>
                    <a:pt x="106" y="283"/>
                    <a:pt x="106" y="252"/>
                  </a:cubicBezTo>
                  <a:lnTo>
                    <a:pt x="106" y="126"/>
                  </a:lnTo>
                  <a:cubicBezTo>
                    <a:pt x="106" y="53"/>
                    <a:pt x="165" y="20"/>
                    <a:pt x="210" y="20"/>
                  </a:cubicBezTo>
                  <a:cubicBezTo>
                    <a:pt x="258" y="20"/>
                    <a:pt x="263" y="59"/>
                    <a:pt x="263" y="92"/>
                  </a:cubicBezTo>
                  <a:lnTo>
                    <a:pt x="263" y="252"/>
                  </a:lnTo>
                  <a:cubicBezTo>
                    <a:pt x="263" y="283"/>
                    <a:pt x="258" y="283"/>
                    <a:pt x="213" y="283"/>
                  </a:cubicBezTo>
                  <a:lnTo>
                    <a:pt x="213" y="308"/>
                  </a:lnTo>
                  <a:cubicBezTo>
                    <a:pt x="213" y="308"/>
                    <a:pt x="263" y="305"/>
                    <a:pt x="291" y="305"/>
                  </a:cubicBezTo>
                  <a:cubicBezTo>
                    <a:pt x="316" y="305"/>
                    <a:pt x="364" y="305"/>
                    <a:pt x="372" y="308"/>
                  </a:cubicBezTo>
                  <a:lnTo>
                    <a:pt x="372" y="283"/>
                  </a:lnTo>
                  <a:cubicBezTo>
                    <a:pt x="325" y="283"/>
                    <a:pt x="319" y="283"/>
                    <a:pt x="319" y="252"/>
                  </a:cubicBezTo>
                  <a:lnTo>
                    <a:pt x="319" y="126"/>
                  </a:lnTo>
                  <a:cubicBezTo>
                    <a:pt x="319" y="53"/>
                    <a:pt x="375" y="20"/>
                    <a:pt x="423" y="20"/>
                  </a:cubicBezTo>
                  <a:cubicBezTo>
                    <a:pt x="470" y="20"/>
                    <a:pt x="476" y="59"/>
                    <a:pt x="476" y="92"/>
                  </a:cubicBezTo>
                  <a:lnTo>
                    <a:pt x="476" y="252"/>
                  </a:lnTo>
                  <a:cubicBezTo>
                    <a:pt x="476" y="283"/>
                    <a:pt x="470" y="283"/>
                    <a:pt x="426" y="283"/>
                  </a:cubicBezTo>
                  <a:lnTo>
                    <a:pt x="426" y="308"/>
                  </a:lnTo>
                  <a:cubicBezTo>
                    <a:pt x="426" y="308"/>
                    <a:pt x="476" y="305"/>
                    <a:pt x="504" y="305"/>
                  </a:cubicBezTo>
                  <a:cubicBezTo>
                    <a:pt x="529" y="305"/>
                    <a:pt x="577" y="305"/>
                    <a:pt x="582" y="308"/>
                  </a:cubicBezTo>
                  <a:lnTo>
                    <a:pt x="582" y="283"/>
                  </a:lnTo>
                  <a:cubicBezTo>
                    <a:pt x="538" y="283"/>
                    <a:pt x="532" y="283"/>
                    <a:pt x="532" y="25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4" name="フリーフォーム: 図形 95"/>
            <p:cNvSpPr/>
            <p:nvPr/>
          </p:nvSpPr>
          <p:spPr>
            <a:xfrm>
              <a:off x="6620760" y="6129720"/>
              <a:ext cx="55080" cy="167760"/>
            </a:xfrm>
            <a:custGeom>
              <a:avLst/>
              <a:gdLst/>
              <a:ahLst/>
              <a:cxnLst>
                <a:cxn ang="3cd4">
                  <a:pos x="hc" y="t"/>
                </a:cxn>
                <a:cxn ang="cd2">
                  <a:pos x="l" y="vc"/>
                </a:cxn>
                <a:cxn ang="cd4">
                  <a:pos x="hc" y="b"/>
                </a:cxn>
                <a:cxn ang="0">
                  <a:pos x="r" y="vc"/>
                </a:cxn>
              </a:cxnLst>
              <a:rect l="l" t="t" r="r" b="b"/>
              <a:pathLst>
                <a:path w="154" h="467">
                  <a:moveTo>
                    <a:pt x="109" y="39"/>
                  </a:moveTo>
                  <a:cubicBezTo>
                    <a:pt x="109" y="20"/>
                    <a:pt x="92" y="0"/>
                    <a:pt x="67" y="0"/>
                  </a:cubicBezTo>
                  <a:cubicBezTo>
                    <a:pt x="48" y="0"/>
                    <a:pt x="28" y="17"/>
                    <a:pt x="28" y="39"/>
                  </a:cubicBezTo>
                  <a:cubicBezTo>
                    <a:pt x="28" y="64"/>
                    <a:pt x="48" y="78"/>
                    <a:pt x="67" y="78"/>
                  </a:cubicBezTo>
                  <a:cubicBezTo>
                    <a:pt x="90" y="78"/>
                    <a:pt x="109" y="62"/>
                    <a:pt x="109" y="39"/>
                  </a:cubicBezTo>
                  <a:close/>
                  <a:moveTo>
                    <a:pt x="3" y="168"/>
                  </a:moveTo>
                  <a:lnTo>
                    <a:pt x="3" y="193"/>
                  </a:lnTo>
                  <a:cubicBezTo>
                    <a:pt x="48" y="193"/>
                    <a:pt x="53" y="199"/>
                    <a:pt x="53" y="232"/>
                  </a:cubicBezTo>
                  <a:lnTo>
                    <a:pt x="53" y="411"/>
                  </a:lnTo>
                  <a:cubicBezTo>
                    <a:pt x="53" y="442"/>
                    <a:pt x="45" y="442"/>
                    <a:pt x="0" y="442"/>
                  </a:cubicBezTo>
                  <a:lnTo>
                    <a:pt x="0" y="467"/>
                  </a:lnTo>
                  <a:cubicBezTo>
                    <a:pt x="3" y="467"/>
                    <a:pt x="50" y="465"/>
                    <a:pt x="78" y="465"/>
                  </a:cubicBezTo>
                  <a:cubicBezTo>
                    <a:pt x="104" y="465"/>
                    <a:pt x="129" y="465"/>
                    <a:pt x="154" y="467"/>
                  </a:cubicBezTo>
                  <a:lnTo>
                    <a:pt x="154" y="442"/>
                  </a:lnTo>
                  <a:cubicBezTo>
                    <a:pt x="112" y="442"/>
                    <a:pt x="106" y="442"/>
                    <a:pt x="106" y="414"/>
                  </a:cubicBezTo>
                  <a:lnTo>
                    <a:pt x="106" y="16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5" name="フリーフォーム: 図形 96"/>
            <p:cNvSpPr/>
            <p:nvPr/>
          </p:nvSpPr>
          <p:spPr>
            <a:xfrm>
              <a:off x="6698520" y="6187320"/>
              <a:ext cx="105480" cy="113400"/>
            </a:xfrm>
            <a:custGeom>
              <a:avLst/>
              <a:gdLst/>
              <a:ahLst/>
              <a:cxnLst>
                <a:cxn ang="3cd4">
                  <a:pos x="hc" y="t"/>
                </a:cxn>
                <a:cxn ang="cd2">
                  <a:pos x="l" y="vc"/>
                </a:cxn>
                <a:cxn ang="cd4">
                  <a:pos x="hc" y="b"/>
                </a:cxn>
                <a:cxn ang="0">
                  <a:pos x="r" y="vc"/>
                </a:cxn>
              </a:cxnLst>
              <a:rect l="l" t="t" r="r" b="b"/>
              <a:pathLst>
                <a:path w="294" h="316">
                  <a:moveTo>
                    <a:pt x="238" y="34"/>
                  </a:moveTo>
                  <a:cubicBezTo>
                    <a:pt x="227" y="39"/>
                    <a:pt x="218" y="50"/>
                    <a:pt x="218" y="64"/>
                  </a:cubicBezTo>
                  <a:cubicBezTo>
                    <a:pt x="218" y="81"/>
                    <a:pt x="232" y="95"/>
                    <a:pt x="252" y="95"/>
                  </a:cubicBezTo>
                  <a:cubicBezTo>
                    <a:pt x="272" y="95"/>
                    <a:pt x="286" y="84"/>
                    <a:pt x="286" y="62"/>
                  </a:cubicBezTo>
                  <a:cubicBezTo>
                    <a:pt x="286" y="0"/>
                    <a:pt x="188" y="0"/>
                    <a:pt x="168" y="0"/>
                  </a:cubicBezTo>
                  <a:cubicBezTo>
                    <a:pt x="64" y="0"/>
                    <a:pt x="0" y="81"/>
                    <a:pt x="0" y="160"/>
                  </a:cubicBezTo>
                  <a:cubicBezTo>
                    <a:pt x="0" y="246"/>
                    <a:pt x="76" y="316"/>
                    <a:pt x="165" y="316"/>
                  </a:cubicBezTo>
                  <a:cubicBezTo>
                    <a:pt x="269" y="316"/>
                    <a:pt x="294" y="235"/>
                    <a:pt x="294" y="227"/>
                  </a:cubicBezTo>
                  <a:cubicBezTo>
                    <a:pt x="294" y="218"/>
                    <a:pt x="286" y="218"/>
                    <a:pt x="283" y="218"/>
                  </a:cubicBezTo>
                  <a:cubicBezTo>
                    <a:pt x="272" y="218"/>
                    <a:pt x="272" y="221"/>
                    <a:pt x="269" y="230"/>
                  </a:cubicBezTo>
                  <a:cubicBezTo>
                    <a:pt x="252" y="274"/>
                    <a:pt x="216" y="294"/>
                    <a:pt x="174" y="294"/>
                  </a:cubicBezTo>
                  <a:cubicBezTo>
                    <a:pt x="126" y="294"/>
                    <a:pt x="64" y="260"/>
                    <a:pt x="64" y="160"/>
                  </a:cubicBezTo>
                  <a:cubicBezTo>
                    <a:pt x="64" y="70"/>
                    <a:pt x="106" y="22"/>
                    <a:pt x="171" y="22"/>
                  </a:cubicBezTo>
                  <a:cubicBezTo>
                    <a:pt x="179" y="22"/>
                    <a:pt x="213" y="22"/>
                    <a:pt x="238" y="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6" name="フリーフォーム: 図形 97"/>
            <p:cNvSpPr/>
            <p:nvPr/>
          </p:nvSpPr>
          <p:spPr>
            <a:xfrm>
              <a:off x="6841800" y="6087240"/>
              <a:ext cx="290880" cy="160920"/>
            </a:xfrm>
            <a:custGeom>
              <a:avLst/>
              <a:gdLst/>
              <a:ahLst/>
              <a:cxnLst>
                <a:cxn ang="3cd4">
                  <a:pos x="hc" y="t"/>
                </a:cxn>
                <a:cxn ang="cd2">
                  <a:pos x="l" y="vc"/>
                </a:cxn>
                <a:cxn ang="cd4">
                  <a:pos x="hc" y="b"/>
                </a:cxn>
                <a:cxn ang="0">
                  <a:pos x="r" y="vc"/>
                </a:cxn>
              </a:cxnLst>
              <a:rect l="l" t="t" r="r" b="b"/>
              <a:pathLst>
                <a:path w="809" h="448">
                  <a:moveTo>
                    <a:pt x="59" y="378"/>
                  </a:moveTo>
                  <a:cubicBezTo>
                    <a:pt x="56" y="395"/>
                    <a:pt x="50" y="417"/>
                    <a:pt x="50" y="423"/>
                  </a:cubicBezTo>
                  <a:cubicBezTo>
                    <a:pt x="50" y="439"/>
                    <a:pt x="64" y="448"/>
                    <a:pt x="78" y="448"/>
                  </a:cubicBezTo>
                  <a:cubicBezTo>
                    <a:pt x="90" y="448"/>
                    <a:pt x="106" y="439"/>
                    <a:pt x="115" y="420"/>
                  </a:cubicBezTo>
                  <a:cubicBezTo>
                    <a:pt x="115" y="420"/>
                    <a:pt x="126" y="372"/>
                    <a:pt x="134" y="347"/>
                  </a:cubicBezTo>
                  <a:lnTo>
                    <a:pt x="154" y="258"/>
                  </a:lnTo>
                  <a:cubicBezTo>
                    <a:pt x="160" y="238"/>
                    <a:pt x="168" y="216"/>
                    <a:pt x="171" y="193"/>
                  </a:cubicBezTo>
                  <a:cubicBezTo>
                    <a:pt x="176" y="176"/>
                    <a:pt x="185" y="146"/>
                    <a:pt x="185" y="143"/>
                  </a:cubicBezTo>
                  <a:cubicBezTo>
                    <a:pt x="199" y="112"/>
                    <a:pt x="252" y="22"/>
                    <a:pt x="344" y="22"/>
                  </a:cubicBezTo>
                  <a:cubicBezTo>
                    <a:pt x="389" y="22"/>
                    <a:pt x="398" y="59"/>
                    <a:pt x="398" y="92"/>
                  </a:cubicBezTo>
                  <a:cubicBezTo>
                    <a:pt x="398" y="115"/>
                    <a:pt x="392" y="143"/>
                    <a:pt x="384" y="174"/>
                  </a:cubicBezTo>
                  <a:lnTo>
                    <a:pt x="356" y="288"/>
                  </a:lnTo>
                  <a:lnTo>
                    <a:pt x="336" y="364"/>
                  </a:lnTo>
                  <a:cubicBezTo>
                    <a:pt x="333" y="383"/>
                    <a:pt x="325" y="417"/>
                    <a:pt x="325" y="423"/>
                  </a:cubicBezTo>
                  <a:cubicBezTo>
                    <a:pt x="325" y="439"/>
                    <a:pt x="339" y="448"/>
                    <a:pt x="353" y="448"/>
                  </a:cubicBezTo>
                  <a:cubicBezTo>
                    <a:pt x="384" y="448"/>
                    <a:pt x="389" y="423"/>
                    <a:pt x="398" y="392"/>
                  </a:cubicBezTo>
                  <a:cubicBezTo>
                    <a:pt x="412" y="336"/>
                    <a:pt x="448" y="193"/>
                    <a:pt x="456" y="154"/>
                  </a:cubicBezTo>
                  <a:cubicBezTo>
                    <a:pt x="459" y="140"/>
                    <a:pt x="512" y="22"/>
                    <a:pt x="619" y="22"/>
                  </a:cubicBezTo>
                  <a:cubicBezTo>
                    <a:pt x="661" y="22"/>
                    <a:pt x="672" y="56"/>
                    <a:pt x="672" y="92"/>
                  </a:cubicBezTo>
                  <a:cubicBezTo>
                    <a:pt x="672" y="148"/>
                    <a:pt x="630" y="260"/>
                    <a:pt x="610" y="313"/>
                  </a:cubicBezTo>
                  <a:cubicBezTo>
                    <a:pt x="602" y="336"/>
                    <a:pt x="599" y="347"/>
                    <a:pt x="599" y="367"/>
                  </a:cubicBezTo>
                  <a:cubicBezTo>
                    <a:pt x="599" y="414"/>
                    <a:pt x="633" y="448"/>
                    <a:pt x="680" y="448"/>
                  </a:cubicBezTo>
                  <a:cubicBezTo>
                    <a:pt x="773" y="448"/>
                    <a:pt x="809" y="305"/>
                    <a:pt x="809" y="297"/>
                  </a:cubicBezTo>
                  <a:cubicBezTo>
                    <a:pt x="809" y="286"/>
                    <a:pt x="801" y="286"/>
                    <a:pt x="798" y="286"/>
                  </a:cubicBezTo>
                  <a:cubicBezTo>
                    <a:pt x="787" y="286"/>
                    <a:pt x="787" y="288"/>
                    <a:pt x="781" y="305"/>
                  </a:cubicBezTo>
                  <a:cubicBezTo>
                    <a:pt x="767" y="355"/>
                    <a:pt x="736" y="425"/>
                    <a:pt x="680" y="425"/>
                  </a:cubicBezTo>
                  <a:cubicBezTo>
                    <a:pt x="664" y="425"/>
                    <a:pt x="658" y="417"/>
                    <a:pt x="658" y="395"/>
                  </a:cubicBezTo>
                  <a:cubicBezTo>
                    <a:pt x="658" y="369"/>
                    <a:pt x="666" y="344"/>
                    <a:pt x="675" y="325"/>
                  </a:cubicBezTo>
                  <a:cubicBezTo>
                    <a:pt x="694" y="272"/>
                    <a:pt x="736" y="162"/>
                    <a:pt x="736" y="106"/>
                  </a:cubicBezTo>
                  <a:cubicBezTo>
                    <a:pt x="736" y="42"/>
                    <a:pt x="697" y="0"/>
                    <a:pt x="622" y="0"/>
                  </a:cubicBezTo>
                  <a:cubicBezTo>
                    <a:pt x="549" y="0"/>
                    <a:pt x="498" y="45"/>
                    <a:pt x="462" y="95"/>
                  </a:cubicBezTo>
                  <a:cubicBezTo>
                    <a:pt x="459" y="84"/>
                    <a:pt x="456" y="50"/>
                    <a:pt x="428" y="25"/>
                  </a:cubicBezTo>
                  <a:cubicBezTo>
                    <a:pt x="406" y="6"/>
                    <a:pt x="372" y="0"/>
                    <a:pt x="347" y="0"/>
                  </a:cubicBezTo>
                  <a:cubicBezTo>
                    <a:pt x="260" y="0"/>
                    <a:pt x="210" y="64"/>
                    <a:pt x="193" y="87"/>
                  </a:cubicBezTo>
                  <a:cubicBezTo>
                    <a:pt x="190" y="31"/>
                    <a:pt x="148" y="0"/>
                    <a:pt x="104" y="0"/>
                  </a:cubicBezTo>
                  <a:cubicBezTo>
                    <a:pt x="59" y="0"/>
                    <a:pt x="39" y="39"/>
                    <a:pt x="31" y="56"/>
                  </a:cubicBezTo>
                  <a:cubicBezTo>
                    <a:pt x="14" y="92"/>
                    <a:pt x="0" y="148"/>
                    <a:pt x="0" y="151"/>
                  </a:cubicBezTo>
                  <a:cubicBezTo>
                    <a:pt x="0" y="162"/>
                    <a:pt x="11" y="162"/>
                    <a:pt x="11" y="162"/>
                  </a:cubicBezTo>
                  <a:cubicBezTo>
                    <a:pt x="22" y="162"/>
                    <a:pt x="22" y="162"/>
                    <a:pt x="28" y="140"/>
                  </a:cubicBezTo>
                  <a:cubicBezTo>
                    <a:pt x="45" y="70"/>
                    <a:pt x="64" y="22"/>
                    <a:pt x="101" y="22"/>
                  </a:cubicBezTo>
                  <a:cubicBezTo>
                    <a:pt x="118" y="22"/>
                    <a:pt x="132" y="31"/>
                    <a:pt x="132" y="67"/>
                  </a:cubicBezTo>
                  <a:cubicBezTo>
                    <a:pt x="132" y="87"/>
                    <a:pt x="129" y="98"/>
                    <a:pt x="115" y="15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7" name="フリーフォーム: 図形 98"/>
            <p:cNvSpPr/>
            <p:nvPr/>
          </p:nvSpPr>
          <p:spPr>
            <a:xfrm>
              <a:off x="7160040" y="6188040"/>
              <a:ext cx="127800" cy="110520"/>
            </a:xfrm>
            <a:custGeom>
              <a:avLst/>
              <a:gdLst/>
              <a:ahLst/>
              <a:cxnLst>
                <a:cxn ang="3cd4">
                  <a:pos x="hc" y="t"/>
                </a:cxn>
                <a:cxn ang="cd2">
                  <a:pos x="l" y="vc"/>
                </a:cxn>
                <a:cxn ang="cd4">
                  <a:pos x="hc" y="b"/>
                </a:cxn>
                <a:cxn ang="0">
                  <a:pos x="r" y="vc"/>
                </a:cxn>
              </a:cxnLst>
              <a:rect l="l" t="t" r="r" b="b"/>
              <a:pathLst>
                <a:path w="356" h="308">
                  <a:moveTo>
                    <a:pt x="123" y="20"/>
                  </a:moveTo>
                  <a:cubicBezTo>
                    <a:pt x="123" y="17"/>
                    <a:pt x="126" y="14"/>
                    <a:pt x="126" y="8"/>
                  </a:cubicBezTo>
                  <a:cubicBezTo>
                    <a:pt x="126" y="8"/>
                    <a:pt x="126" y="0"/>
                    <a:pt x="115" y="0"/>
                  </a:cubicBezTo>
                  <a:cubicBezTo>
                    <a:pt x="112" y="0"/>
                    <a:pt x="73" y="3"/>
                    <a:pt x="70" y="3"/>
                  </a:cubicBezTo>
                  <a:cubicBezTo>
                    <a:pt x="56" y="6"/>
                    <a:pt x="42" y="6"/>
                    <a:pt x="31" y="6"/>
                  </a:cubicBezTo>
                  <a:cubicBezTo>
                    <a:pt x="20" y="8"/>
                    <a:pt x="11" y="8"/>
                    <a:pt x="11" y="22"/>
                  </a:cubicBezTo>
                  <a:cubicBezTo>
                    <a:pt x="11" y="34"/>
                    <a:pt x="20" y="34"/>
                    <a:pt x="28" y="34"/>
                  </a:cubicBezTo>
                  <a:cubicBezTo>
                    <a:pt x="62" y="34"/>
                    <a:pt x="62" y="36"/>
                    <a:pt x="62" y="42"/>
                  </a:cubicBezTo>
                  <a:cubicBezTo>
                    <a:pt x="62" y="48"/>
                    <a:pt x="59" y="62"/>
                    <a:pt x="56" y="70"/>
                  </a:cubicBezTo>
                  <a:lnTo>
                    <a:pt x="20" y="210"/>
                  </a:lnTo>
                  <a:cubicBezTo>
                    <a:pt x="3" y="280"/>
                    <a:pt x="0" y="294"/>
                    <a:pt x="0" y="297"/>
                  </a:cubicBezTo>
                  <a:cubicBezTo>
                    <a:pt x="0" y="308"/>
                    <a:pt x="11" y="308"/>
                    <a:pt x="14" y="308"/>
                  </a:cubicBezTo>
                  <a:lnTo>
                    <a:pt x="25" y="308"/>
                  </a:lnTo>
                  <a:cubicBezTo>
                    <a:pt x="87" y="297"/>
                    <a:pt x="174" y="263"/>
                    <a:pt x="249" y="199"/>
                  </a:cubicBezTo>
                  <a:cubicBezTo>
                    <a:pt x="342" y="115"/>
                    <a:pt x="356" y="22"/>
                    <a:pt x="356" y="22"/>
                  </a:cubicBezTo>
                  <a:cubicBezTo>
                    <a:pt x="356" y="8"/>
                    <a:pt x="347" y="0"/>
                    <a:pt x="333" y="0"/>
                  </a:cubicBezTo>
                  <a:cubicBezTo>
                    <a:pt x="308" y="0"/>
                    <a:pt x="305" y="20"/>
                    <a:pt x="297" y="39"/>
                  </a:cubicBezTo>
                  <a:cubicBezTo>
                    <a:pt x="269" y="137"/>
                    <a:pt x="176" y="244"/>
                    <a:pt x="59" y="28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8" name="フリーフォーム: 図形 99"/>
            <p:cNvSpPr/>
            <p:nvPr/>
          </p:nvSpPr>
          <p:spPr>
            <a:xfrm>
              <a:off x="7436520" y="6079320"/>
              <a:ext cx="236520" cy="151920"/>
            </a:xfrm>
            <a:custGeom>
              <a:avLst/>
              <a:gdLst/>
              <a:ahLst/>
              <a:cxnLst>
                <a:cxn ang="3cd4">
                  <a:pos x="hc" y="t"/>
                </a:cxn>
                <a:cxn ang="cd2">
                  <a:pos x="l" y="vc"/>
                </a:cxn>
                <a:cxn ang="cd4">
                  <a:pos x="hc" y="b"/>
                </a:cxn>
                <a:cxn ang="0">
                  <a:pos x="r" y="vc"/>
                </a:cxn>
              </a:cxnLst>
              <a:rect l="l" t="t" r="r" b="b"/>
              <a:pathLst>
                <a:path w="658" h="423">
                  <a:moveTo>
                    <a:pt x="658" y="31"/>
                  </a:moveTo>
                  <a:cubicBezTo>
                    <a:pt x="658" y="11"/>
                    <a:pt x="652" y="0"/>
                    <a:pt x="644" y="0"/>
                  </a:cubicBezTo>
                  <a:cubicBezTo>
                    <a:pt x="641" y="0"/>
                    <a:pt x="633" y="6"/>
                    <a:pt x="633" y="28"/>
                  </a:cubicBezTo>
                  <a:cubicBezTo>
                    <a:pt x="627" y="109"/>
                    <a:pt x="557" y="157"/>
                    <a:pt x="493" y="157"/>
                  </a:cubicBezTo>
                  <a:cubicBezTo>
                    <a:pt x="434" y="157"/>
                    <a:pt x="386" y="123"/>
                    <a:pt x="336" y="81"/>
                  </a:cubicBezTo>
                  <a:cubicBezTo>
                    <a:pt x="283" y="42"/>
                    <a:pt x="232" y="0"/>
                    <a:pt x="165" y="0"/>
                  </a:cubicBezTo>
                  <a:cubicBezTo>
                    <a:pt x="67" y="0"/>
                    <a:pt x="0" y="87"/>
                    <a:pt x="0" y="179"/>
                  </a:cubicBezTo>
                  <a:cubicBezTo>
                    <a:pt x="0" y="210"/>
                    <a:pt x="14" y="210"/>
                    <a:pt x="14" y="210"/>
                  </a:cubicBezTo>
                  <a:cubicBezTo>
                    <a:pt x="25" y="210"/>
                    <a:pt x="28" y="190"/>
                    <a:pt x="28" y="188"/>
                  </a:cubicBezTo>
                  <a:cubicBezTo>
                    <a:pt x="34" y="92"/>
                    <a:pt x="112" y="56"/>
                    <a:pt x="165" y="56"/>
                  </a:cubicBezTo>
                  <a:cubicBezTo>
                    <a:pt x="224" y="56"/>
                    <a:pt x="272" y="90"/>
                    <a:pt x="322" y="129"/>
                  </a:cubicBezTo>
                  <a:cubicBezTo>
                    <a:pt x="375" y="171"/>
                    <a:pt x="428" y="213"/>
                    <a:pt x="493" y="213"/>
                  </a:cubicBezTo>
                  <a:cubicBezTo>
                    <a:pt x="591" y="213"/>
                    <a:pt x="658" y="126"/>
                    <a:pt x="658" y="31"/>
                  </a:cubicBezTo>
                  <a:close/>
                  <a:moveTo>
                    <a:pt x="36" y="383"/>
                  </a:moveTo>
                  <a:cubicBezTo>
                    <a:pt x="20" y="383"/>
                    <a:pt x="0" y="383"/>
                    <a:pt x="0" y="403"/>
                  </a:cubicBezTo>
                  <a:cubicBezTo>
                    <a:pt x="0" y="423"/>
                    <a:pt x="17" y="423"/>
                    <a:pt x="34" y="423"/>
                  </a:cubicBezTo>
                  <a:lnTo>
                    <a:pt x="624" y="423"/>
                  </a:lnTo>
                  <a:cubicBezTo>
                    <a:pt x="641" y="423"/>
                    <a:pt x="658" y="423"/>
                    <a:pt x="658" y="403"/>
                  </a:cubicBezTo>
                  <a:cubicBezTo>
                    <a:pt x="658" y="383"/>
                    <a:pt x="641" y="383"/>
                    <a:pt x="624" y="38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69" name="フリーフォーム: 図形 100"/>
            <p:cNvSpPr/>
            <p:nvPr/>
          </p:nvSpPr>
          <p:spPr>
            <a:xfrm>
              <a:off x="7805160" y="6000840"/>
              <a:ext cx="358560" cy="243360"/>
            </a:xfrm>
            <a:custGeom>
              <a:avLst/>
              <a:gdLst/>
              <a:ahLst/>
              <a:cxnLst>
                <a:cxn ang="3cd4">
                  <a:pos x="hc" y="t"/>
                </a:cxn>
                <a:cxn ang="cd2">
                  <a:pos x="l" y="vc"/>
                </a:cxn>
                <a:cxn ang="cd4">
                  <a:pos x="hc" y="b"/>
                </a:cxn>
                <a:cxn ang="0">
                  <a:pos x="r" y="vc"/>
                </a:cxn>
              </a:cxnLst>
              <a:rect l="l" t="t" r="r" b="b"/>
              <a:pathLst>
                <a:path w="997" h="677">
                  <a:moveTo>
                    <a:pt x="498" y="549"/>
                  </a:moveTo>
                  <a:lnTo>
                    <a:pt x="263" y="25"/>
                  </a:lnTo>
                  <a:cubicBezTo>
                    <a:pt x="252" y="0"/>
                    <a:pt x="241" y="0"/>
                    <a:pt x="218" y="0"/>
                  </a:cubicBezTo>
                  <a:lnTo>
                    <a:pt x="0" y="0"/>
                  </a:lnTo>
                  <a:lnTo>
                    <a:pt x="0" y="48"/>
                  </a:lnTo>
                  <a:lnTo>
                    <a:pt x="106" y="48"/>
                  </a:lnTo>
                  <a:lnTo>
                    <a:pt x="106" y="602"/>
                  </a:lnTo>
                  <a:cubicBezTo>
                    <a:pt x="106" y="624"/>
                    <a:pt x="106" y="624"/>
                    <a:pt x="78" y="627"/>
                  </a:cubicBezTo>
                  <a:cubicBezTo>
                    <a:pt x="53" y="633"/>
                    <a:pt x="53" y="633"/>
                    <a:pt x="25" y="633"/>
                  </a:cubicBezTo>
                  <a:lnTo>
                    <a:pt x="0" y="633"/>
                  </a:lnTo>
                  <a:lnTo>
                    <a:pt x="0" y="677"/>
                  </a:lnTo>
                  <a:cubicBezTo>
                    <a:pt x="36" y="675"/>
                    <a:pt x="92" y="675"/>
                    <a:pt x="132" y="675"/>
                  </a:cubicBezTo>
                  <a:cubicBezTo>
                    <a:pt x="174" y="675"/>
                    <a:pt x="224" y="675"/>
                    <a:pt x="266" y="677"/>
                  </a:cubicBezTo>
                  <a:lnTo>
                    <a:pt x="266" y="633"/>
                  </a:lnTo>
                  <a:lnTo>
                    <a:pt x="241" y="633"/>
                  </a:lnTo>
                  <a:cubicBezTo>
                    <a:pt x="224" y="633"/>
                    <a:pt x="207" y="630"/>
                    <a:pt x="188" y="627"/>
                  </a:cubicBezTo>
                  <a:cubicBezTo>
                    <a:pt x="160" y="624"/>
                    <a:pt x="160" y="624"/>
                    <a:pt x="160" y="602"/>
                  </a:cubicBezTo>
                  <a:lnTo>
                    <a:pt x="160" y="59"/>
                  </a:lnTo>
                  <a:lnTo>
                    <a:pt x="428" y="652"/>
                  </a:lnTo>
                  <a:cubicBezTo>
                    <a:pt x="437" y="672"/>
                    <a:pt x="448" y="677"/>
                    <a:pt x="459" y="677"/>
                  </a:cubicBezTo>
                  <a:cubicBezTo>
                    <a:pt x="479" y="677"/>
                    <a:pt x="487" y="663"/>
                    <a:pt x="493" y="655"/>
                  </a:cubicBezTo>
                  <a:lnTo>
                    <a:pt x="767" y="48"/>
                  </a:lnTo>
                  <a:lnTo>
                    <a:pt x="767" y="633"/>
                  </a:lnTo>
                  <a:lnTo>
                    <a:pt x="661" y="633"/>
                  </a:lnTo>
                  <a:lnTo>
                    <a:pt x="661" y="677"/>
                  </a:lnTo>
                  <a:cubicBezTo>
                    <a:pt x="697" y="675"/>
                    <a:pt x="790" y="675"/>
                    <a:pt x="829" y="675"/>
                  </a:cubicBezTo>
                  <a:cubicBezTo>
                    <a:pt x="871" y="675"/>
                    <a:pt x="963" y="675"/>
                    <a:pt x="997" y="677"/>
                  </a:cubicBezTo>
                  <a:lnTo>
                    <a:pt x="997" y="633"/>
                  </a:lnTo>
                  <a:lnTo>
                    <a:pt x="890" y="633"/>
                  </a:lnTo>
                  <a:lnTo>
                    <a:pt x="890" y="48"/>
                  </a:lnTo>
                  <a:lnTo>
                    <a:pt x="997" y="48"/>
                  </a:lnTo>
                  <a:lnTo>
                    <a:pt x="997" y="0"/>
                  </a:lnTo>
                  <a:lnTo>
                    <a:pt x="778" y="0"/>
                  </a:lnTo>
                  <a:cubicBezTo>
                    <a:pt x="759" y="0"/>
                    <a:pt x="748" y="0"/>
                    <a:pt x="736" y="25"/>
                  </a:cubicBez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70" name="フリーフォーム: 図形 101"/>
            <p:cNvSpPr/>
            <p:nvPr/>
          </p:nvSpPr>
          <p:spPr>
            <a:xfrm>
              <a:off x="8189279" y="6083280"/>
              <a:ext cx="163800" cy="162720"/>
            </a:xfrm>
            <a:custGeom>
              <a:avLst/>
              <a:gdLst/>
              <a:ahLst/>
              <a:cxnLst>
                <a:cxn ang="3cd4">
                  <a:pos x="hc" y="t"/>
                </a:cxn>
                <a:cxn ang="cd2">
                  <a:pos x="l" y="vc"/>
                </a:cxn>
                <a:cxn ang="cd4">
                  <a:pos x="hc" y="b"/>
                </a:cxn>
                <a:cxn ang="0">
                  <a:pos x="r" y="vc"/>
                </a:cxn>
              </a:cxnLst>
              <a:rect l="l" t="t" r="r" b="b"/>
              <a:pathLst>
                <a:path w="456" h="453">
                  <a:moveTo>
                    <a:pt x="426" y="232"/>
                  </a:moveTo>
                  <a:cubicBezTo>
                    <a:pt x="448" y="232"/>
                    <a:pt x="456" y="232"/>
                    <a:pt x="456" y="207"/>
                  </a:cubicBezTo>
                  <a:cubicBezTo>
                    <a:pt x="456" y="176"/>
                    <a:pt x="451" y="104"/>
                    <a:pt x="403" y="53"/>
                  </a:cubicBezTo>
                  <a:cubicBezTo>
                    <a:pt x="364" y="17"/>
                    <a:pt x="314" y="0"/>
                    <a:pt x="244" y="0"/>
                  </a:cubicBezTo>
                  <a:cubicBezTo>
                    <a:pt x="87" y="0"/>
                    <a:pt x="0" y="101"/>
                    <a:pt x="0" y="227"/>
                  </a:cubicBezTo>
                  <a:cubicBezTo>
                    <a:pt x="0" y="358"/>
                    <a:pt x="98" y="453"/>
                    <a:pt x="258" y="453"/>
                  </a:cubicBezTo>
                  <a:cubicBezTo>
                    <a:pt x="414" y="453"/>
                    <a:pt x="456" y="350"/>
                    <a:pt x="456" y="333"/>
                  </a:cubicBezTo>
                  <a:cubicBezTo>
                    <a:pt x="456" y="313"/>
                    <a:pt x="440" y="313"/>
                    <a:pt x="434" y="313"/>
                  </a:cubicBezTo>
                  <a:cubicBezTo>
                    <a:pt x="417" y="313"/>
                    <a:pt x="414" y="319"/>
                    <a:pt x="409" y="336"/>
                  </a:cubicBezTo>
                  <a:cubicBezTo>
                    <a:pt x="389" y="383"/>
                    <a:pt x="330" y="414"/>
                    <a:pt x="266" y="414"/>
                  </a:cubicBezTo>
                  <a:cubicBezTo>
                    <a:pt x="129" y="414"/>
                    <a:pt x="126" y="283"/>
                    <a:pt x="126" y="232"/>
                  </a:cubicBezTo>
                  <a:close/>
                  <a:moveTo>
                    <a:pt x="126" y="199"/>
                  </a:moveTo>
                  <a:cubicBezTo>
                    <a:pt x="129" y="162"/>
                    <a:pt x="129" y="120"/>
                    <a:pt x="151" y="87"/>
                  </a:cubicBezTo>
                  <a:cubicBezTo>
                    <a:pt x="176" y="48"/>
                    <a:pt x="216" y="36"/>
                    <a:pt x="244" y="36"/>
                  </a:cubicBezTo>
                  <a:cubicBezTo>
                    <a:pt x="361" y="36"/>
                    <a:pt x="361" y="165"/>
                    <a:pt x="364" y="199"/>
                  </a:cubicBez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71" name="フリーフォーム: 図形 102"/>
            <p:cNvSpPr/>
            <p:nvPr/>
          </p:nvSpPr>
          <p:spPr>
            <a:xfrm>
              <a:off x="8373960" y="6000840"/>
              <a:ext cx="289800" cy="246600"/>
            </a:xfrm>
            <a:custGeom>
              <a:avLst/>
              <a:gdLst/>
              <a:ahLst/>
              <a:cxnLst>
                <a:cxn ang="3cd4">
                  <a:pos x="hc" y="t"/>
                </a:cxn>
                <a:cxn ang="cd2">
                  <a:pos x="l" y="vc"/>
                </a:cxn>
                <a:cxn ang="cd4">
                  <a:pos x="hc" y="b"/>
                </a:cxn>
                <a:cxn ang="0">
                  <a:pos x="r" y="vc"/>
                </a:cxn>
              </a:cxnLst>
              <a:rect l="l" t="t" r="r" b="b"/>
              <a:pathLst>
                <a:path w="806" h="686">
                  <a:moveTo>
                    <a:pt x="706" y="67"/>
                  </a:moveTo>
                  <a:cubicBezTo>
                    <a:pt x="711" y="56"/>
                    <a:pt x="714" y="48"/>
                    <a:pt x="787" y="48"/>
                  </a:cubicBezTo>
                  <a:lnTo>
                    <a:pt x="806" y="48"/>
                  </a:lnTo>
                  <a:lnTo>
                    <a:pt x="806" y="0"/>
                  </a:lnTo>
                  <a:cubicBezTo>
                    <a:pt x="767" y="0"/>
                    <a:pt x="720" y="3"/>
                    <a:pt x="694" y="3"/>
                  </a:cubicBezTo>
                  <a:cubicBezTo>
                    <a:pt x="655" y="3"/>
                    <a:pt x="602" y="3"/>
                    <a:pt x="566" y="0"/>
                  </a:cubicBezTo>
                  <a:lnTo>
                    <a:pt x="566" y="48"/>
                  </a:lnTo>
                  <a:cubicBezTo>
                    <a:pt x="574" y="48"/>
                    <a:pt x="652" y="48"/>
                    <a:pt x="652" y="59"/>
                  </a:cubicBezTo>
                  <a:cubicBezTo>
                    <a:pt x="652" y="62"/>
                    <a:pt x="650" y="67"/>
                    <a:pt x="647" y="70"/>
                  </a:cubicBezTo>
                  <a:lnTo>
                    <a:pt x="448" y="521"/>
                  </a:lnTo>
                  <a:lnTo>
                    <a:pt x="238" y="48"/>
                  </a:lnTo>
                  <a:lnTo>
                    <a:pt x="330" y="48"/>
                  </a:lnTo>
                  <a:lnTo>
                    <a:pt x="330" y="0"/>
                  </a:lnTo>
                  <a:cubicBezTo>
                    <a:pt x="294" y="3"/>
                    <a:pt x="199" y="3"/>
                    <a:pt x="157" y="3"/>
                  </a:cubicBezTo>
                  <a:cubicBezTo>
                    <a:pt x="118" y="3"/>
                    <a:pt x="34" y="3"/>
                    <a:pt x="0" y="0"/>
                  </a:cubicBezTo>
                  <a:lnTo>
                    <a:pt x="0" y="48"/>
                  </a:lnTo>
                  <a:lnTo>
                    <a:pt x="90" y="48"/>
                  </a:lnTo>
                  <a:lnTo>
                    <a:pt x="364" y="661"/>
                  </a:lnTo>
                  <a:cubicBezTo>
                    <a:pt x="372" y="677"/>
                    <a:pt x="375" y="686"/>
                    <a:pt x="403" y="686"/>
                  </a:cubicBezTo>
                  <a:cubicBezTo>
                    <a:pt x="420" y="686"/>
                    <a:pt x="431" y="686"/>
                    <a:pt x="442" y="661"/>
                  </a:cubicBez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grpSp>
      <p:sp>
        <p:nvSpPr>
          <p:cNvPr id="1472" name="テキスト ボックス 103"/>
          <p:cNvSpPr txBox="1"/>
          <p:nvPr/>
        </p:nvSpPr>
        <p:spPr>
          <a:xfrm>
            <a:off x="5751483" y="4594617"/>
            <a:ext cx="3079595" cy="376819"/>
          </a:xfrm>
          <a:prstGeom prst="rect">
            <a:avLst/>
          </a:prstGeom>
          <a:noFill/>
          <a:ln>
            <a:noFill/>
          </a:ln>
        </p:spPr>
        <p:txBody>
          <a:bodyPr vert="horz" wrap="none" lIns="81646" tIns="40823" rIns="81646" bIns="40823" anchorCtr="0" compatLnSpc="0">
            <a:spAutoFit/>
          </a:bodyPr>
          <a:lstStyle/>
          <a:p>
            <a:pPr hangingPunct="0"/>
            <a:r>
              <a:rPr lang="en-US" sz="1996">
                <a:latin typeface="Liberation Serif" pitchFamily="18"/>
                <a:ea typeface="TakaoPGothic" pitchFamily="2"/>
                <a:cs typeface="TakaoPGothic" pitchFamily="2"/>
              </a:rPr>
              <a:t>Cross section is enhanced as</a:t>
            </a:r>
          </a:p>
        </p:txBody>
      </p:sp>
      <p:sp>
        <p:nvSpPr>
          <p:cNvPr id="1473" name="フリーフォーム: 図形 104"/>
          <p:cNvSpPr/>
          <p:nvPr/>
        </p:nvSpPr>
        <p:spPr>
          <a:xfrm>
            <a:off x="5620849" y="4501539"/>
            <a:ext cx="5029416" cy="522537"/>
          </a:xfrm>
          <a:custGeom>
            <a:avLst>
              <a:gd name="f0" fmla="val 7820"/>
              <a:gd name="f1" fmla="val -8256"/>
            </a:avLst>
            <a:gdLst>
              <a:gd name="f2" fmla="val 10800000"/>
              <a:gd name="f3" fmla="val 5400000"/>
              <a:gd name="f4" fmla="val 16200000"/>
              <a:gd name="f5" fmla="val w"/>
              <a:gd name="f6" fmla="val h"/>
              <a:gd name="f7" fmla="val 0"/>
              <a:gd name="f8" fmla="val 21600"/>
              <a:gd name="f9" fmla="+- 0 0 1"/>
              <a:gd name="f10" fmla="val -2147483648"/>
              <a:gd name="f11" fmla="val 2147483520"/>
              <a:gd name="f12" fmla="val 3590"/>
              <a:gd name="f13" fmla="val 8970"/>
              <a:gd name="f14" fmla="val 12630"/>
              <a:gd name="f15" fmla="val 18010"/>
              <a:gd name="f16" fmla="*/ f5 1 21600"/>
              <a:gd name="f17" fmla="*/ f6 1 21600"/>
              <a:gd name="f18" fmla="pin -2147483648 f0 2147483520"/>
              <a:gd name="f19" fmla="pin -2147483648 f1 2147483520"/>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noFill/>
          <a:ln w="36000">
            <a:solidFill>
              <a:srgbClr val="FF99FF"/>
            </a:solidFill>
            <a:prstDash val="solid"/>
          </a:ln>
        </p:spPr>
        <p:txBody>
          <a:bodyPr vert="horz" wrap="none" lIns="97976" tIns="57152" rIns="97976" bIns="57152" anchor="ctr" anchorCtr="0" compatLnSpc="0">
            <a:noAutofit/>
          </a:bodyPr>
          <a:lstStyle/>
          <a:p>
            <a:pPr hangingPunct="0"/>
            <a:endParaRPr lang="en-US" sz="1633">
              <a:latin typeface="Liberation Sans" pitchFamily="18"/>
              <a:ea typeface="TakaoPGothic" pitchFamily="2"/>
              <a:cs typeface="TakaoPGothic" pitchFamily="2"/>
            </a:endParaRPr>
          </a:p>
        </p:txBody>
      </p:sp>
      <p:grpSp>
        <p:nvGrpSpPr>
          <p:cNvPr id="1474" name="グループ化 105" descr="24§display§\color{red}_x000a_\bm{_x000a_\sqrt{s}\simeq M_{Z'}_x000a_}§svg§600§FALSE§" title="TexMaths"/>
          <p:cNvGrpSpPr/>
          <p:nvPr/>
        </p:nvGrpSpPr>
        <p:grpSpPr>
          <a:xfrm>
            <a:off x="8821386" y="4600168"/>
            <a:ext cx="1371986" cy="292947"/>
            <a:chOff x="7848000" y="4716720"/>
            <a:chExt cx="1512360" cy="322920"/>
          </a:xfrm>
        </p:grpSpPr>
        <p:sp>
          <p:nvSpPr>
            <p:cNvPr id="1475" name="フリーフォーム: 図形 106"/>
            <p:cNvSpPr/>
            <p:nvPr/>
          </p:nvSpPr>
          <p:spPr>
            <a:xfrm>
              <a:off x="7848000" y="4716720"/>
              <a:ext cx="1512360" cy="322920"/>
            </a:xfrm>
            <a:custGeom>
              <a:avLst/>
              <a:gdLst/>
              <a:ahLst/>
              <a:cxnLst>
                <a:cxn ang="3cd4">
                  <a:pos x="hc" y="t"/>
                </a:cxn>
                <a:cxn ang="cd2">
                  <a:pos x="l" y="vc"/>
                </a:cxn>
                <a:cxn ang="cd4">
                  <a:pos x="hc" y="b"/>
                </a:cxn>
                <a:cxn ang="0">
                  <a:pos x="r" y="vc"/>
                </a:cxn>
              </a:cxnLst>
              <a:rect l="l" t="t" r="r" b="b"/>
              <a:pathLst>
                <a:path w="4202" h="898">
                  <a:moveTo>
                    <a:pt x="2100" y="898"/>
                  </a:moveTo>
                  <a:lnTo>
                    <a:pt x="0" y="898"/>
                  </a:lnTo>
                  <a:lnTo>
                    <a:pt x="0" y="0"/>
                  </a:lnTo>
                  <a:lnTo>
                    <a:pt x="4202" y="0"/>
                  </a:lnTo>
                  <a:lnTo>
                    <a:pt x="4202" y="898"/>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76" name="フリーフォーム: 図形 107"/>
            <p:cNvSpPr/>
            <p:nvPr/>
          </p:nvSpPr>
          <p:spPr>
            <a:xfrm>
              <a:off x="7871399" y="4716720"/>
              <a:ext cx="276840" cy="304920"/>
            </a:xfrm>
            <a:custGeom>
              <a:avLst/>
              <a:gdLst/>
              <a:ahLst/>
              <a:cxnLst>
                <a:cxn ang="3cd4">
                  <a:pos x="hc" y="t"/>
                </a:cxn>
                <a:cxn ang="cd2">
                  <a:pos x="l" y="vc"/>
                </a:cxn>
                <a:cxn ang="cd4">
                  <a:pos x="hc" y="b"/>
                </a:cxn>
                <a:cxn ang="0">
                  <a:pos x="r" y="vc"/>
                </a:cxn>
              </a:cxnLst>
              <a:rect l="l" t="t" r="r" b="b"/>
              <a:pathLst>
                <a:path w="770" h="848">
                  <a:moveTo>
                    <a:pt x="161" y="425"/>
                  </a:moveTo>
                  <a:cubicBezTo>
                    <a:pt x="158" y="415"/>
                    <a:pt x="154" y="408"/>
                    <a:pt x="144" y="408"/>
                  </a:cubicBezTo>
                  <a:cubicBezTo>
                    <a:pt x="142" y="408"/>
                    <a:pt x="139" y="408"/>
                    <a:pt x="130" y="415"/>
                  </a:cubicBezTo>
                  <a:lnTo>
                    <a:pt x="14" y="492"/>
                  </a:lnTo>
                  <a:cubicBezTo>
                    <a:pt x="5" y="497"/>
                    <a:pt x="0" y="502"/>
                    <a:pt x="0" y="509"/>
                  </a:cubicBezTo>
                  <a:cubicBezTo>
                    <a:pt x="0" y="519"/>
                    <a:pt x="10" y="523"/>
                    <a:pt x="14" y="523"/>
                  </a:cubicBezTo>
                  <a:cubicBezTo>
                    <a:pt x="22" y="523"/>
                    <a:pt x="38" y="514"/>
                    <a:pt x="82" y="483"/>
                  </a:cubicBezTo>
                  <a:lnTo>
                    <a:pt x="266" y="831"/>
                  </a:lnTo>
                  <a:cubicBezTo>
                    <a:pt x="274" y="845"/>
                    <a:pt x="274" y="848"/>
                    <a:pt x="290" y="848"/>
                  </a:cubicBezTo>
                  <a:cubicBezTo>
                    <a:pt x="307" y="848"/>
                    <a:pt x="312" y="843"/>
                    <a:pt x="319" y="826"/>
                  </a:cubicBezTo>
                  <a:lnTo>
                    <a:pt x="763" y="46"/>
                  </a:lnTo>
                  <a:cubicBezTo>
                    <a:pt x="770" y="34"/>
                    <a:pt x="770" y="29"/>
                    <a:pt x="770" y="26"/>
                  </a:cubicBezTo>
                  <a:cubicBezTo>
                    <a:pt x="770" y="10"/>
                    <a:pt x="756" y="0"/>
                    <a:pt x="744" y="0"/>
                  </a:cubicBezTo>
                  <a:cubicBezTo>
                    <a:pt x="730" y="0"/>
                    <a:pt x="725" y="10"/>
                    <a:pt x="718" y="19"/>
                  </a:cubicBezTo>
                  <a:lnTo>
                    <a:pt x="319" y="725"/>
                  </a:ln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77" name="フリーフォーム: 図形 108"/>
            <p:cNvSpPr/>
            <p:nvPr/>
          </p:nvSpPr>
          <p:spPr>
            <a:xfrm>
              <a:off x="8156520" y="4830120"/>
              <a:ext cx="127440" cy="140400"/>
            </a:xfrm>
            <a:custGeom>
              <a:avLst/>
              <a:gdLst/>
              <a:ahLst/>
              <a:cxnLst>
                <a:cxn ang="3cd4">
                  <a:pos x="hc" y="t"/>
                </a:cxn>
                <a:cxn ang="cd2">
                  <a:pos x="l" y="vc"/>
                </a:cxn>
                <a:cxn ang="cd4">
                  <a:pos x="hc" y="b"/>
                </a:cxn>
                <a:cxn ang="0">
                  <a:pos x="r" y="vc"/>
                </a:cxn>
              </a:cxnLst>
              <a:rect l="l" t="t" r="r" b="b"/>
              <a:pathLst>
                <a:path w="355" h="391">
                  <a:moveTo>
                    <a:pt x="302" y="50"/>
                  </a:moveTo>
                  <a:cubicBezTo>
                    <a:pt x="276" y="60"/>
                    <a:pt x="266" y="86"/>
                    <a:pt x="266" y="98"/>
                  </a:cubicBezTo>
                  <a:cubicBezTo>
                    <a:pt x="266" y="120"/>
                    <a:pt x="286" y="132"/>
                    <a:pt x="305" y="132"/>
                  </a:cubicBezTo>
                  <a:cubicBezTo>
                    <a:pt x="324" y="132"/>
                    <a:pt x="355" y="115"/>
                    <a:pt x="355" y="74"/>
                  </a:cubicBezTo>
                  <a:cubicBezTo>
                    <a:pt x="355" y="29"/>
                    <a:pt x="312" y="0"/>
                    <a:pt x="235" y="0"/>
                  </a:cubicBezTo>
                  <a:cubicBezTo>
                    <a:pt x="209" y="0"/>
                    <a:pt x="163" y="2"/>
                    <a:pt x="122" y="31"/>
                  </a:cubicBezTo>
                  <a:cubicBezTo>
                    <a:pt x="84" y="60"/>
                    <a:pt x="72" y="110"/>
                    <a:pt x="72" y="130"/>
                  </a:cubicBezTo>
                  <a:cubicBezTo>
                    <a:pt x="72" y="156"/>
                    <a:pt x="84" y="180"/>
                    <a:pt x="101" y="194"/>
                  </a:cubicBezTo>
                  <a:cubicBezTo>
                    <a:pt x="125" y="214"/>
                    <a:pt x="139" y="216"/>
                    <a:pt x="197" y="228"/>
                  </a:cubicBezTo>
                  <a:cubicBezTo>
                    <a:pt x="223" y="233"/>
                    <a:pt x="274" y="240"/>
                    <a:pt x="274" y="279"/>
                  </a:cubicBezTo>
                  <a:cubicBezTo>
                    <a:pt x="274" y="283"/>
                    <a:pt x="274" y="360"/>
                    <a:pt x="149" y="360"/>
                  </a:cubicBezTo>
                  <a:cubicBezTo>
                    <a:pt x="106" y="360"/>
                    <a:pt x="74" y="351"/>
                    <a:pt x="55" y="339"/>
                  </a:cubicBezTo>
                  <a:cubicBezTo>
                    <a:pt x="84" y="329"/>
                    <a:pt x="103" y="305"/>
                    <a:pt x="103" y="279"/>
                  </a:cubicBezTo>
                  <a:cubicBezTo>
                    <a:pt x="103" y="250"/>
                    <a:pt x="79" y="240"/>
                    <a:pt x="60" y="240"/>
                  </a:cubicBezTo>
                  <a:cubicBezTo>
                    <a:pt x="31" y="240"/>
                    <a:pt x="0" y="264"/>
                    <a:pt x="0" y="307"/>
                  </a:cubicBezTo>
                  <a:cubicBezTo>
                    <a:pt x="0" y="363"/>
                    <a:pt x="60" y="391"/>
                    <a:pt x="146" y="391"/>
                  </a:cubicBezTo>
                  <a:cubicBezTo>
                    <a:pt x="341" y="391"/>
                    <a:pt x="341" y="245"/>
                    <a:pt x="341" y="245"/>
                  </a:cubicBezTo>
                  <a:cubicBezTo>
                    <a:pt x="341" y="216"/>
                    <a:pt x="326" y="192"/>
                    <a:pt x="305" y="175"/>
                  </a:cubicBezTo>
                  <a:cubicBezTo>
                    <a:pt x="278" y="154"/>
                    <a:pt x="247" y="146"/>
                    <a:pt x="218" y="142"/>
                  </a:cubicBezTo>
                  <a:cubicBezTo>
                    <a:pt x="170" y="134"/>
                    <a:pt x="137" y="127"/>
                    <a:pt x="137" y="96"/>
                  </a:cubicBezTo>
                  <a:cubicBezTo>
                    <a:pt x="137" y="94"/>
                    <a:pt x="137" y="31"/>
                    <a:pt x="233" y="31"/>
                  </a:cubicBezTo>
                  <a:cubicBezTo>
                    <a:pt x="250" y="31"/>
                    <a:pt x="281" y="31"/>
                    <a:pt x="302" y="50"/>
                  </a:cubicBez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78" name="フリーフォーム: 図形 109"/>
            <p:cNvSpPr/>
            <p:nvPr/>
          </p:nvSpPr>
          <p:spPr>
            <a:xfrm>
              <a:off x="8404200" y="4815360"/>
              <a:ext cx="232920" cy="153360"/>
            </a:xfrm>
            <a:custGeom>
              <a:avLst/>
              <a:gdLst/>
              <a:ahLst/>
              <a:cxnLst>
                <a:cxn ang="3cd4">
                  <a:pos x="hc" y="t"/>
                </a:cxn>
                <a:cxn ang="cd2">
                  <a:pos x="l" y="vc"/>
                </a:cxn>
                <a:cxn ang="cd4">
                  <a:pos x="hc" y="b"/>
                </a:cxn>
                <a:cxn ang="0">
                  <a:pos x="r" y="vc"/>
                </a:cxn>
              </a:cxnLst>
              <a:rect l="l" t="t" r="r" b="b"/>
              <a:pathLst>
                <a:path w="648" h="427">
                  <a:moveTo>
                    <a:pt x="329" y="146"/>
                  </a:moveTo>
                  <a:cubicBezTo>
                    <a:pt x="386" y="190"/>
                    <a:pt x="432" y="214"/>
                    <a:pt x="485" y="214"/>
                  </a:cubicBezTo>
                  <a:cubicBezTo>
                    <a:pt x="583" y="214"/>
                    <a:pt x="648" y="127"/>
                    <a:pt x="648" y="38"/>
                  </a:cubicBezTo>
                  <a:cubicBezTo>
                    <a:pt x="648" y="14"/>
                    <a:pt x="638" y="0"/>
                    <a:pt x="629" y="0"/>
                  </a:cubicBezTo>
                  <a:cubicBezTo>
                    <a:pt x="617" y="0"/>
                    <a:pt x="612" y="24"/>
                    <a:pt x="612" y="31"/>
                  </a:cubicBezTo>
                  <a:cubicBezTo>
                    <a:pt x="610" y="50"/>
                    <a:pt x="607" y="82"/>
                    <a:pt x="569" y="113"/>
                  </a:cubicBezTo>
                  <a:cubicBezTo>
                    <a:pt x="540" y="137"/>
                    <a:pt x="509" y="142"/>
                    <a:pt x="485" y="142"/>
                  </a:cubicBezTo>
                  <a:cubicBezTo>
                    <a:pt x="427" y="142"/>
                    <a:pt x="377" y="108"/>
                    <a:pt x="319" y="67"/>
                  </a:cubicBezTo>
                  <a:cubicBezTo>
                    <a:pt x="262" y="24"/>
                    <a:pt x="216" y="0"/>
                    <a:pt x="163" y="0"/>
                  </a:cubicBezTo>
                  <a:cubicBezTo>
                    <a:pt x="62" y="0"/>
                    <a:pt x="0" y="86"/>
                    <a:pt x="0" y="175"/>
                  </a:cubicBezTo>
                  <a:cubicBezTo>
                    <a:pt x="0" y="194"/>
                    <a:pt x="7" y="214"/>
                    <a:pt x="19" y="214"/>
                  </a:cubicBezTo>
                  <a:cubicBezTo>
                    <a:pt x="31" y="214"/>
                    <a:pt x="36" y="192"/>
                    <a:pt x="36" y="182"/>
                  </a:cubicBezTo>
                  <a:cubicBezTo>
                    <a:pt x="41" y="106"/>
                    <a:pt x="110" y="72"/>
                    <a:pt x="163" y="72"/>
                  </a:cubicBezTo>
                  <a:cubicBezTo>
                    <a:pt x="221" y="72"/>
                    <a:pt x="271" y="108"/>
                    <a:pt x="329" y="146"/>
                  </a:cubicBezTo>
                  <a:close/>
                  <a:moveTo>
                    <a:pt x="38" y="377"/>
                  </a:moveTo>
                  <a:cubicBezTo>
                    <a:pt x="26" y="377"/>
                    <a:pt x="0" y="377"/>
                    <a:pt x="0" y="403"/>
                  </a:cubicBezTo>
                  <a:cubicBezTo>
                    <a:pt x="0" y="427"/>
                    <a:pt x="26" y="427"/>
                    <a:pt x="38" y="427"/>
                  </a:cubicBezTo>
                  <a:lnTo>
                    <a:pt x="610" y="427"/>
                  </a:lnTo>
                  <a:cubicBezTo>
                    <a:pt x="622" y="427"/>
                    <a:pt x="648" y="427"/>
                    <a:pt x="648" y="403"/>
                  </a:cubicBezTo>
                  <a:cubicBezTo>
                    <a:pt x="648" y="377"/>
                    <a:pt x="622" y="377"/>
                    <a:pt x="610" y="377"/>
                  </a:cubicBez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79" name="フリーフォーム: 図形 110"/>
            <p:cNvSpPr/>
            <p:nvPr/>
          </p:nvSpPr>
          <p:spPr>
            <a:xfrm>
              <a:off x="8754120" y="4759200"/>
              <a:ext cx="355680" cy="208800"/>
            </a:xfrm>
            <a:custGeom>
              <a:avLst/>
              <a:gdLst/>
              <a:ahLst/>
              <a:cxnLst>
                <a:cxn ang="3cd4">
                  <a:pos x="hc" y="t"/>
                </a:cxn>
                <a:cxn ang="cd2">
                  <a:pos x="l" y="vc"/>
                </a:cxn>
                <a:cxn ang="cd4">
                  <a:pos x="hc" y="b"/>
                </a:cxn>
                <a:cxn ang="0">
                  <a:pos x="r" y="vc"/>
                </a:cxn>
              </a:cxnLst>
              <a:rect l="l" t="t" r="r" b="b"/>
              <a:pathLst>
                <a:path w="989" h="581">
                  <a:moveTo>
                    <a:pt x="890" y="43"/>
                  </a:moveTo>
                  <a:cubicBezTo>
                    <a:pt x="910" y="41"/>
                    <a:pt x="938" y="41"/>
                    <a:pt x="948" y="41"/>
                  </a:cubicBezTo>
                  <a:cubicBezTo>
                    <a:pt x="979" y="41"/>
                    <a:pt x="989" y="41"/>
                    <a:pt x="989" y="14"/>
                  </a:cubicBezTo>
                  <a:cubicBezTo>
                    <a:pt x="989" y="0"/>
                    <a:pt x="977" y="0"/>
                    <a:pt x="960" y="0"/>
                  </a:cubicBezTo>
                  <a:lnTo>
                    <a:pt x="811" y="0"/>
                  </a:lnTo>
                  <a:cubicBezTo>
                    <a:pt x="785" y="0"/>
                    <a:pt x="780" y="2"/>
                    <a:pt x="768" y="22"/>
                  </a:cubicBezTo>
                  <a:lnTo>
                    <a:pt x="449" y="473"/>
                  </a:lnTo>
                  <a:lnTo>
                    <a:pt x="360" y="24"/>
                  </a:lnTo>
                  <a:cubicBezTo>
                    <a:pt x="355" y="0"/>
                    <a:pt x="346" y="0"/>
                    <a:pt x="326" y="0"/>
                  </a:cubicBezTo>
                  <a:lnTo>
                    <a:pt x="166" y="0"/>
                  </a:lnTo>
                  <a:cubicBezTo>
                    <a:pt x="149" y="0"/>
                    <a:pt x="134" y="0"/>
                    <a:pt x="134" y="24"/>
                  </a:cubicBezTo>
                  <a:cubicBezTo>
                    <a:pt x="134" y="41"/>
                    <a:pt x="146" y="41"/>
                    <a:pt x="170" y="41"/>
                  </a:cubicBezTo>
                  <a:cubicBezTo>
                    <a:pt x="190" y="41"/>
                    <a:pt x="204" y="41"/>
                    <a:pt x="223" y="41"/>
                  </a:cubicBezTo>
                  <a:lnTo>
                    <a:pt x="103" y="514"/>
                  </a:lnTo>
                  <a:cubicBezTo>
                    <a:pt x="101" y="531"/>
                    <a:pt x="101" y="533"/>
                    <a:pt x="79" y="535"/>
                  </a:cubicBezTo>
                  <a:cubicBezTo>
                    <a:pt x="58" y="543"/>
                    <a:pt x="34" y="543"/>
                    <a:pt x="31" y="543"/>
                  </a:cubicBezTo>
                  <a:cubicBezTo>
                    <a:pt x="14" y="543"/>
                    <a:pt x="0" y="543"/>
                    <a:pt x="0" y="567"/>
                  </a:cubicBezTo>
                  <a:cubicBezTo>
                    <a:pt x="0" y="571"/>
                    <a:pt x="5" y="581"/>
                    <a:pt x="17" y="581"/>
                  </a:cubicBezTo>
                  <a:cubicBezTo>
                    <a:pt x="48" y="581"/>
                    <a:pt x="79" y="579"/>
                    <a:pt x="110" y="579"/>
                  </a:cubicBezTo>
                  <a:cubicBezTo>
                    <a:pt x="132" y="579"/>
                    <a:pt x="187" y="581"/>
                    <a:pt x="206" y="581"/>
                  </a:cubicBezTo>
                  <a:cubicBezTo>
                    <a:pt x="214" y="581"/>
                    <a:pt x="230" y="581"/>
                    <a:pt x="230" y="557"/>
                  </a:cubicBezTo>
                  <a:cubicBezTo>
                    <a:pt x="230" y="543"/>
                    <a:pt x="216" y="543"/>
                    <a:pt x="204" y="543"/>
                  </a:cubicBezTo>
                  <a:cubicBezTo>
                    <a:pt x="194" y="543"/>
                    <a:pt x="166" y="543"/>
                    <a:pt x="146" y="533"/>
                  </a:cubicBezTo>
                  <a:lnTo>
                    <a:pt x="264" y="53"/>
                  </a:lnTo>
                  <a:lnTo>
                    <a:pt x="266" y="53"/>
                  </a:lnTo>
                  <a:lnTo>
                    <a:pt x="367" y="557"/>
                  </a:lnTo>
                  <a:cubicBezTo>
                    <a:pt x="370" y="569"/>
                    <a:pt x="372" y="581"/>
                    <a:pt x="391" y="581"/>
                  </a:cubicBezTo>
                  <a:cubicBezTo>
                    <a:pt x="408" y="581"/>
                    <a:pt x="415" y="571"/>
                    <a:pt x="420" y="562"/>
                  </a:cubicBezTo>
                  <a:lnTo>
                    <a:pt x="787" y="41"/>
                  </a:lnTo>
                  <a:lnTo>
                    <a:pt x="667" y="523"/>
                  </a:lnTo>
                  <a:cubicBezTo>
                    <a:pt x="665" y="538"/>
                    <a:pt x="662" y="538"/>
                    <a:pt x="648" y="540"/>
                  </a:cubicBezTo>
                  <a:cubicBezTo>
                    <a:pt x="634" y="543"/>
                    <a:pt x="617" y="543"/>
                    <a:pt x="602" y="543"/>
                  </a:cubicBezTo>
                  <a:cubicBezTo>
                    <a:pt x="581" y="543"/>
                    <a:pt x="578" y="543"/>
                    <a:pt x="576" y="543"/>
                  </a:cubicBezTo>
                  <a:cubicBezTo>
                    <a:pt x="566" y="550"/>
                    <a:pt x="566" y="562"/>
                    <a:pt x="566" y="567"/>
                  </a:cubicBezTo>
                  <a:cubicBezTo>
                    <a:pt x="566" y="567"/>
                    <a:pt x="566" y="581"/>
                    <a:pt x="583" y="581"/>
                  </a:cubicBezTo>
                  <a:cubicBezTo>
                    <a:pt x="605" y="581"/>
                    <a:pt x="626" y="579"/>
                    <a:pt x="646" y="579"/>
                  </a:cubicBezTo>
                  <a:cubicBezTo>
                    <a:pt x="665" y="579"/>
                    <a:pt x="686" y="579"/>
                    <a:pt x="706" y="579"/>
                  </a:cubicBezTo>
                  <a:cubicBezTo>
                    <a:pt x="727" y="579"/>
                    <a:pt x="749" y="579"/>
                    <a:pt x="770" y="579"/>
                  </a:cubicBezTo>
                  <a:cubicBezTo>
                    <a:pt x="790" y="579"/>
                    <a:pt x="811" y="581"/>
                    <a:pt x="830" y="581"/>
                  </a:cubicBezTo>
                  <a:cubicBezTo>
                    <a:pt x="838" y="581"/>
                    <a:pt x="845" y="581"/>
                    <a:pt x="847" y="576"/>
                  </a:cubicBezTo>
                  <a:cubicBezTo>
                    <a:pt x="852" y="571"/>
                    <a:pt x="854" y="557"/>
                    <a:pt x="854" y="557"/>
                  </a:cubicBezTo>
                  <a:cubicBezTo>
                    <a:pt x="854" y="543"/>
                    <a:pt x="842" y="543"/>
                    <a:pt x="818" y="543"/>
                  </a:cubicBezTo>
                  <a:cubicBezTo>
                    <a:pt x="802" y="543"/>
                    <a:pt x="785" y="540"/>
                    <a:pt x="768" y="540"/>
                  </a:cubicBez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80" name="フリーフォーム: 図形 111"/>
            <p:cNvSpPr/>
            <p:nvPr/>
          </p:nvSpPr>
          <p:spPr>
            <a:xfrm>
              <a:off x="9105120" y="4893120"/>
              <a:ext cx="170640" cy="146520"/>
            </a:xfrm>
            <a:custGeom>
              <a:avLst/>
              <a:gdLst/>
              <a:ahLst/>
              <a:cxnLst>
                <a:cxn ang="3cd4">
                  <a:pos x="hc" y="t"/>
                </a:cxn>
                <a:cxn ang="cd2">
                  <a:pos x="l" y="vc"/>
                </a:cxn>
                <a:cxn ang="cd4">
                  <a:pos x="hc" y="b"/>
                </a:cxn>
                <a:cxn ang="0">
                  <a:pos x="r" y="vc"/>
                </a:cxn>
              </a:cxnLst>
              <a:rect l="l" t="t" r="r" b="b"/>
              <a:pathLst>
                <a:path w="475" h="408">
                  <a:moveTo>
                    <a:pt x="463" y="34"/>
                  </a:moveTo>
                  <a:cubicBezTo>
                    <a:pt x="473" y="26"/>
                    <a:pt x="475" y="14"/>
                    <a:pt x="475" y="10"/>
                  </a:cubicBezTo>
                  <a:cubicBezTo>
                    <a:pt x="475" y="0"/>
                    <a:pt x="466" y="0"/>
                    <a:pt x="456" y="0"/>
                  </a:cubicBezTo>
                  <a:lnTo>
                    <a:pt x="137" y="0"/>
                  </a:lnTo>
                  <a:cubicBezTo>
                    <a:pt x="127" y="0"/>
                    <a:pt x="120" y="0"/>
                    <a:pt x="115" y="5"/>
                  </a:cubicBezTo>
                  <a:lnTo>
                    <a:pt x="79" y="118"/>
                  </a:lnTo>
                  <a:cubicBezTo>
                    <a:pt x="77" y="127"/>
                    <a:pt x="77" y="127"/>
                    <a:pt x="77" y="130"/>
                  </a:cubicBezTo>
                  <a:cubicBezTo>
                    <a:pt x="77" y="142"/>
                    <a:pt x="91" y="142"/>
                    <a:pt x="96" y="142"/>
                  </a:cubicBezTo>
                  <a:cubicBezTo>
                    <a:pt x="106" y="142"/>
                    <a:pt x="110" y="142"/>
                    <a:pt x="115" y="132"/>
                  </a:cubicBezTo>
                  <a:cubicBezTo>
                    <a:pt x="146" y="50"/>
                    <a:pt x="204" y="34"/>
                    <a:pt x="271" y="34"/>
                  </a:cubicBezTo>
                  <a:lnTo>
                    <a:pt x="360" y="34"/>
                  </a:lnTo>
                  <a:lnTo>
                    <a:pt x="12" y="372"/>
                  </a:lnTo>
                  <a:cubicBezTo>
                    <a:pt x="2" y="379"/>
                    <a:pt x="0" y="391"/>
                    <a:pt x="0" y="399"/>
                  </a:cubicBezTo>
                  <a:cubicBezTo>
                    <a:pt x="0" y="408"/>
                    <a:pt x="7" y="408"/>
                    <a:pt x="19" y="408"/>
                  </a:cubicBezTo>
                  <a:lnTo>
                    <a:pt x="360" y="408"/>
                  </a:lnTo>
                  <a:cubicBezTo>
                    <a:pt x="370" y="406"/>
                    <a:pt x="370" y="401"/>
                    <a:pt x="372" y="391"/>
                  </a:cubicBezTo>
                  <a:lnTo>
                    <a:pt x="415" y="264"/>
                  </a:lnTo>
                  <a:cubicBezTo>
                    <a:pt x="418" y="257"/>
                    <a:pt x="418" y="257"/>
                    <a:pt x="418" y="255"/>
                  </a:cubicBezTo>
                  <a:cubicBezTo>
                    <a:pt x="418" y="240"/>
                    <a:pt x="406" y="240"/>
                    <a:pt x="398" y="240"/>
                  </a:cubicBezTo>
                  <a:cubicBezTo>
                    <a:pt x="391" y="240"/>
                    <a:pt x="384" y="240"/>
                    <a:pt x="382" y="252"/>
                  </a:cubicBezTo>
                  <a:cubicBezTo>
                    <a:pt x="348" y="341"/>
                    <a:pt x="307" y="372"/>
                    <a:pt x="214" y="372"/>
                  </a:cubicBezTo>
                  <a:lnTo>
                    <a:pt x="115" y="372"/>
                  </a:ln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81" name="フリーフォーム: 図形 112"/>
            <p:cNvSpPr/>
            <p:nvPr/>
          </p:nvSpPr>
          <p:spPr>
            <a:xfrm>
              <a:off x="9297720" y="4861800"/>
              <a:ext cx="55080" cy="82800"/>
            </a:xfrm>
            <a:custGeom>
              <a:avLst/>
              <a:gdLst/>
              <a:ahLst/>
              <a:cxnLst>
                <a:cxn ang="3cd4">
                  <a:pos x="hc" y="t"/>
                </a:cxn>
                <a:cxn ang="cd2">
                  <a:pos x="l" y="vc"/>
                </a:cxn>
                <a:cxn ang="cd4">
                  <a:pos x="hc" y="b"/>
                </a:cxn>
                <a:cxn ang="0">
                  <a:pos x="r" y="vc"/>
                </a:cxn>
              </a:cxnLst>
              <a:rect l="l" t="t" r="r" b="b"/>
              <a:pathLst>
                <a:path w="154" h="231">
                  <a:moveTo>
                    <a:pt x="146" y="60"/>
                  </a:moveTo>
                  <a:cubicBezTo>
                    <a:pt x="149" y="55"/>
                    <a:pt x="154" y="48"/>
                    <a:pt x="154" y="38"/>
                  </a:cubicBezTo>
                  <a:cubicBezTo>
                    <a:pt x="154" y="14"/>
                    <a:pt x="132" y="0"/>
                    <a:pt x="113" y="0"/>
                  </a:cubicBezTo>
                  <a:cubicBezTo>
                    <a:pt x="89" y="0"/>
                    <a:pt x="82" y="19"/>
                    <a:pt x="79" y="24"/>
                  </a:cubicBezTo>
                  <a:lnTo>
                    <a:pt x="2" y="199"/>
                  </a:lnTo>
                  <a:cubicBezTo>
                    <a:pt x="0" y="206"/>
                    <a:pt x="0" y="206"/>
                    <a:pt x="0" y="209"/>
                  </a:cubicBezTo>
                  <a:cubicBezTo>
                    <a:pt x="0" y="211"/>
                    <a:pt x="0" y="214"/>
                    <a:pt x="5" y="216"/>
                  </a:cubicBezTo>
                  <a:cubicBezTo>
                    <a:pt x="10" y="218"/>
                    <a:pt x="29" y="231"/>
                    <a:pt x="34" y="231"/>
                  </a:cubicBezTo>
                  <a:cubicBezTo>
                    <a:pt x="38" y="231"/>
                    <a:pt x="38" y="228"/>
                    <a:pt x="43" y="223"/>
                  </a:cubicBez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1482" name="フリーフォーム: 図形 113"/>
            <p:cNvSpPr/>
            <p:nvPr/>
          </p:nvSpPr>
          <p:spPr>
            <a:xfrm>
              <a:off x="8139240" y="4716720"/>
              <a:ext cx="162000" cy="18720"/>
            </a:xfrm>
            <a:custGeom>
              <a:avLst/>
              <a:gdLst/>
              <a:ahLst/>
              <a:cxnLst>
                <a:cxn ang="3cd4">
                  <a:pos x="hc" y="t"/>
                </a:cxn>
                <a:cxn ang="cd2">
                  <a:pos x="l" y="vc"/>
                </a:cxn>
                <a:cxn ang="cd4">
                  <a:pos x="hc" y="b"/>
                </a:cxn>
                <a:cxn ang="0">
                  <a:pos x="r" y="vc"/>
                </a:cxn>
              </a:cxnLst>
              <a:rect l="l" t="t" r="r" b="b"/>
              <a:pathLst>
                <a:path w="451" h="53">
                  <a:moveTo>
                    <a:pt x="226" y="53"/>
                  </a:moveTo>
                  <a:lnTo>
                    <a:pt x="0" y="53"/>
                  </a:lnTo>
                  <a:lnTo>
                    <a:pt x="0" y="0"/>
                  </a:lnTo>
                  <a:lnTo>
                    <a:pt x="451" y="0"/>
                  </a:lnTo>
                  <a:lnTo>
                    <a:pt x="451" y="53"/>
                  </a:ln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grpSp>
      <p:sp>
        <p:nvSpPr>
          <p:cNvPr id="1483" name="テキスト ボックス 114"/>
          <p:cNvSpPr txBox="1"/>
          <p:nvPr/>
        </p:nvSpPr>
        <p:spPr>
          <a:xfrm>
            <a:off x="6078069" y="6315069"/>
            <a:ext cx="1094008" cy="456219"/>
          </a:xfrm>
          <a:prstGeom prst="rect">
            <a:avLst/>
          </a:prstGeom>
          <a:noFill/>
          <a:ln>
            <a:noFill/>
          </a:ln>
        </p:spPr>
        <p:txBody>
          <a:bodyPr vert="horz" wrap="none" lIns="97976" tIns="57152" rIns="97976" bIns="57152" anchorCtr="0" compatLnSpc="0">
            <a:spAutoFit/>
          </a:bodyPr>
          <a:lstStyle/>
          <a:p>
            <a:pPr hangingPunct="0"/>
            <a:r>
              <a:rPr lang="en-US" sz="2177">
                <a:solidFill>
                  <a:srgbClr val="6666FF"/>
                </a:solidFill>
                <a:latin typeface="Century Schoolbook L" pitchFamily="18"/>
                <a:ea typeface="TakaoPGothic" pitchFamily="2"/>
                <a:cs typeface="TakaoPGothic" pitchFamily="2"/>
              </a:rPr>
              <a:t>500 TeV</a:t>
            </a:r>
          </a:p>
        </p:txBody>
      </p:sp>
      <p:sp>
        <p:nvSpPr>
          <p:cNvPr id="1484" name="直線コネクタ 115"/>
          <p:cNvSpPr/>
          <p:nvPr/>
        </p:nvSpPr>
        <p:spPr>
          <a:xfrm flipH="1">
            <a:off x="6992508" y="6063924"/>
            <a:ext cx="195951" cy="331811"/>
          </a:xfrm>
          <a:prstGeom prst="line">
            <a:avLst/>
          </a:prstGeom>
          <a:noFill/>
          <a:ln w="36000">
            <a:solidFill>
              <a:srgbClr val="6666FF"/>
            </a:solidFill>
            <a:prstDash val="solid"/>
            <a:tailEnd type="arrow"/>
          </a:ln>
        </p:spPr>
        <p:txBody>
          <a:bodyPr vert="horz" wrap="none" lIns="97976" tIns="57152" rIns="97976" bIns="57152" anchor="ctr" compatLnSpc="0"/>
          <a:lstStyle/>
          <a:p>
            <a:pPr lvl="0" rtl="0" hangingPunct="0">
              <a:buNone/>
              <a:tabLst/>
            </a:pPr>
            <a:endParaRPr lang="en-US" sz="2177">
              <a:latin typeface="Liberation Serif" pitchFamily="18"/>
              <a:ea typeface="TakaoPGothic" pitchFamily="2"/>
              <a:cs typeface="TakaoPGothic" pitchFamily="2"/>
            </a:endParaRPr>
          </a:p>
        </p:txBody>
      </p:sp>
      <p:sp>
        <p:nvSpPr>
          <p:cNvPr id="1485" name="直線コネクタ 116"/>
          <p:cNvSpPr/>
          <p:nvPr/>
        </p:nvSpPr>
        <p:spPr>
          <a:xfrm>
            <a:off x="8102899" y="6063925"/>
            <a:ext cx="326585" cy="266493"/>
          </a:xfrm>
          <a:prstGeom prst="line">
            <a:avLst/>
          </a:prstGeom>
          <a:noFill/>
          <a:ln w="36000">
            <a:solidFill>
              <a:srgbClr val="00CC00"/>
            </a:solidFill>
            <a:prstDash val="solid"/>
            <a:tailEnd type="arrow"/>
          </a:ln>
        </p:spPr>
        <p:txBody>
          <a:bodyPr vert="horz" wrap="none" lIns="97976" tIns="57152" rIns="97976" bIns="57152" anchor="ctr" compatLnSpc="0"/>
          <a:lstStyle/>
          <a:p>
            <a:pPr lvl="0" rtl="0" hangingPunct="0">
              <a:buNone/>
              <a:tabLst/>
            </a:pPr>
            <a:endParaRPr lang="en-US" sz="2177">
              <a:latin typeface="Liberation Serif" pitchFamily="18"/>
              <a:ea typeface="TakaoPGothic" pitchFamily="2"/>
              <a:cs typeface="TakaoPGothic" pitchFamily="2"/>
            </a:endParaRPr>
          </a:p>
        </p:txBody>
      </p:sp>
      <p:sp>
        <p:nvSpPr>
          <p:cNvPr id="1486" name="テキスト ボックス 117"/>
          <p:cNvSpPr txBox="1"/>
          <p:nvPr/>
        </p:nvSpPr>
        <p:spPr>
          <a:xfrm>
            <a:off x="8037581" y="6204030"/>
            <a:ext cx="1028286" cy="456219"/>
          </a:xfrm>
          <a:prstGeom prst="rect">
            <a:avLst/>
          </a:prstGeom>
          <a:noFill/>
          <a:ln>
            <a:noFill/>
          </a:ln>
        </p:spPr>
        <p:txBody>
          <a:bodyPr vert="horz" wrap="none" lIns="97976" tIns="57152" rIns="97976" bIns="57152" anchorCtr="0" compatLnSpc="0">
            <a:spAutoFit/>
          </a:bodyPr>
          <a:lstStyle/>
          <a:p>
            <a:pPr hangingPunct="0"/>
            <a:r>
              <a:rPr lang="en-US" sz="2177">
                <a:solidFill>
                  <a:srgbClr val="00CC00"/>
                </a:solidFill>
                <a:latin typeface="Century Schoolbook L" pitchFamily="18"/>
                <a:ea typeface="TakaoPGothic" pitchFamily="2"/>
                <a:cs typeface="TakaoPGothic" pitchFamily="2"/>
              </a:rPr>
              <a:t>10</a:t>
            </a:r>
            <a:r>
              <a:rPr lang="en-US" sz="2177" baseline="70000">
                <a:solidFill>
                  <a:srgbClr val="00CC00"/>
                </a:solidFill>
                <a:latin typeface="Century Schoolbook L" pitchFamily="18"/>
                <a:ea typeface="TakaoPGothic" pitchFamily="2"/>
                <a:cs typeface="TakaoPGothic" pitchFamily="2"/>
              </a:rPr>
              <a:t>−3</a:t>
            </a:r>
            <a:r>
              <a:rPr lang="en-US" sz="2177">
                <a:solidFill>
                  <a:srgbClr val="00CC00"/>
                </a:solidFill>
                <a:latin typeface="Century Schoolbook L" pitchFamily="18"/>
                <a:ea typeface="TakaoPGothic" pitchFamily="2"/>
                <a:cs typeface="TakaoPGothic" pitchFamily="2"/>
              </a:rPr>
              <a:t> eV</a:t>
            </a:r>
          </a:p>
        </p:txBody>
      </p:sp>
      <p:grpSp>
        <p:nvGrpSpPr>
          <p:cNvPr id="1487" name="グループ化 118"/>
          <p:cNvGrpSpPr/>
          <p:nvPr/>
        </p:nvGrpSpPr>
        <p:grpSpPr>
          <a:xfrm>
            <a:off x="7541663" y="239960"/>
            <a:ext cx="3228354" cy="861604"/>
            <a:chOff x="6633886" y="264511"/>
            <a:chExt cx="4266944" cy="947989"/>
          </a:xfrm>
        </p:grpSpPr>
        <p:sp>
          <p:nvSpPr>
            <p:cNvPr id="1488" name="テキスト ボックス 121"/>
            <p:cNvSpPr txBox="1"/>
            <p:nvPr/>
          </p:nvSpPr>
          <p:spPr>
            <a:xfrm>
              <a:off x="6633886" y="552512"/>
              <a:ext cx="4266944" cy="371988"/>
            </a:xfrm>
            <a:prstGeom prst="rect">
              <a:avLst/>
            </a:prstGeom>
            <a:noFill/>
            <a:ln>
              <a:noFill/>
            </a:ln>
          </p:spPr>
          <p:txBody>
            <a:bodyPr vert="horz" wrap="none" lIns="81646" tIns="40823" rIns="81646" bIns="40823" anchorCtr="0" compatLnSpc="0">
              <a:spAutoFit/>
            </a:bodyPr>
            <a:lstStyle/>
            <a:p>
              <a:pPr hangingPunct="0"/>
              <a:r>
                <a:rPr lang="en-US" sz="1633" dirty="0">
                  <a:latin typeface="URW Bookman L" pitchFamily="18"/>
                  <a:ea typeface="VL Pゴシック" pitchFamily="2"/>
                  <a:cs typeface="VL Pゴシック" pitchFamily="2"/>
                </a:rPr>
                <a:t> Ng, </a:t>
              </a:r>
              <a:r>
                <a:rPr lang="en-US" sz="1633" dirty="0" err="1">
                  <a:latin typeface="URW Bookman L" pitchFamily="18"/>
                  <a:ea typeface="VL Pゴシック" pitchFamily="2"/>
                  <a:cs typeface="VL Pゴシック" pitchFamily="2"/>
                </a:rPr>
                <a:t>Beacom</a:t>
              </a:r>
              <a:r>
                <a:rPr lang="en-US" sz="1633" dirty="0">
                  <a:latin typeface="URW Bookman L" pitchFamily="18"/>
                  <a:ea typeface="VL Pゴシック" pitchFamily="2"/>
                  <a:cs typeface="VL Pゴシック" pitchFamily="2"/>
                </a:rPr>
                <a:t>, PRD90, 065035 (2014)</a:t>
              </a:r>
            </a:p>
          </p:txBody>
        </p:sp>
        <p:sp>
          <p:nvSpPr>
            <p:cNvPr id="1489" name="テキスト ボックス 122"/>
            <p:cNvSpPr txBox="1"/>
            <p:nvPr/>
          </p:nvSpPr>
          <p:spPr>
            <a:xfrm>
              <a:off x="6633886" y="264511"/>
              <a:ext cx="3948375" cy="371988"/>
            </a:xfrm>
            <a:prstGeom prst="rect">
              <a:avLst/>
            </a:prstGeom>
            <a:noFill/>
            <a:ln>
              <a:noFill/>
            </a:ln>
          </p:spPr>
          <p:txBody>
            <a:bodyPr vert="horz" wrap="none" lIns="81646" tIns="40823" rIns="81646" bIns="40823" anchorCtr="0" compatLnSpc="0">
              <a:spAutoFit/>
            </a:bodyPr>
            <a:lstStyle/>
            <a:p>
              <a:pPr hangingPunct="0"/>
              <a:r>
                <a:rPr lang="en-US" sz="1633" dirty="0">
                  <a:latin typeface="URW Bookman L" pitchFamily="18"/>
                  <a:ea typeface="VL Pゴシック" pitchFamily="2"/>
                  <a:cs typeface="VL Pゴシック" pitchFamily="2"/>
                </a:rPr>
                <a:t> </a:t>
              </a:r>
              <a:r>
                <a:rPr lang="en-US" sz="1633" dirty="0" err="1">
                  <a:latin typeface="URW Bookman L" pitchFamily="18"/>
                  <a:ea typeface="VL Pゴシック" pitchFamily="2"/>
                  <a:cs typeface="VL Pゴシック" pitchFamily="2"/>
                </a:rPr>
                <a:t>Ioka</a:t>
              </a:r>
              <a:r>
                <a:rPr lang="en-US" sz="1633" dirty="0">
                  <a:latin typeface="URW Bookman L" pitchFamily="18"/>
                  <a:ea typeface="VL Pゴシック" pitchFamily="2"/>
                  <a:cs typeface="VL Pゴシック" pitchFamily="2"/>
                </a:rPr>
                <a:t>, </a:t>
              </a:r>
              <a:r>
                <a:rPr lang="en-US" sz="1633" dirty="0" err="1">
                  <a:latin typeface="URW Bookman L" pitchFamily="18"/>
                  <a:ea typeface="VL Pゴシック" pitchFamily="2"/>
                  <a:cs typeface="VL Pゴシック" pitchFamily="2"/>
                </a:rPr>
                <a:t>Murase</a:t>
              </a:r>
              <a:r>
                <a:rPr lang="en-US" sz="1633" dirty="0">
                  <a:latin typeface="URW Bookman L" pitchFamily="18"/>
                  <a:ea typeface="VL Pゴシック" pitchFamily="2"/>
                  <a:cs typeface="VL Pゴシック" pitchFamily="2"/>
                </a:rPr>
                <a:t>, PTEP2014, 061E01</a:t>
              </a:r>
            </a:p>
          </p:txBody>
        </p:sp>
        <p:sp>
          <p:nvSpPr>
            <p:cNvPr id="1490" name="テキスト ボックス 123"/>
            <p:cNvSpPr txBox="1"/>
            <p:nvPr/>
          </p:nvSpPr>
          <p:spPr>
            <a:xfrm>
              <a:off x="6633886" y="840512"/>
              <a:ext cx="4242959" cy="371988"/>
            </a:xfrm>
            <a:prstGeom prst="rect">
              <a:avLst/>
            </a:prstGeom>
            <a:noFill/>
            <a:ln>
              <a:noFill/>
            </a:ln>
          </p:spPr>
          <p:txBody>
            <a:bodyPr vert="horz" wrap="none" lIns="81646" tIns="40823" rIns="81646" bIns="40823" anchorCtr="0" compatLnSpc="0">
              <a:spAutoFit/>
            </a:bodyPr>
            <a:lstStyle/>
            <a:p>
              <a:pPr hangingPunct="0"/>
              <a:r>
                <a:rPr lang="en-US" sz="1633" dirty="0">
                  <a:latin typeface="URW Bookman L" pitchFamily="18"/>
                  <a:ea typeface="VL Pゴシック" pitchFamily="2"/>
                  <a:cs typeface="VL Pゴシック" pitchFamily="2"/>
                </a:rPr>
                <a:t> </a:t>
              </a:r>
              <a:r>
                <a:rPr lang="en-US" sz="1633" dirty="0" err="1">
                  <a:latin typeface="URW Bookman L" pitchFamily="18"/>
                  <a:ea typeface="VL Pゴシック" pitchFamily="2"/>
                  <a:cs typeface="VL Pゴシック" pitchFamily="2"/>
                </a:rPr>
                <a:t>Ibe</a:t>
              </a:r>
              <a:r>
                <a:rPr lang="en-US" sz="1633" dirty="0">
                  <a:latin typeface="URW Bookman L" pitchFamily="18"/>
                  <a:ea typeface="VL Pゴシック" pitchFamily="2"/>
                  <a:cs typeface="VL Pゴシック" pitchFamily="2"/>
                </a:rPr>
                <a:t>, </a:t>
              </a:r>
              <a:r>
                <a:rPr lang="en-US" sz="1633" dirty="0" err="1">
                  <a:latin typeface="URW Bookman L" pitchFamily="18"/>
                  <a:ea typeface="VL Pゴシック" pitchFamily="2"/>
                  <a:cs typeface="VL Pゴシック" pitchFamily="2"/>
                </a:rPr>
                <a:t>Kaneta</a:t>
              </a:r>
              <a:r>
                <a:rPr lang="en-US" sz="1633" dirty="0">
                  <a:latin typeface="URW Bookman L" pitchFamily="18"/>
                  <a:ea typeface="VL Pゴシック" pitchFamily="2"/>
                  <a:cs typeface="VL Pゴシック" pitchFamily="2"/>
                </a:rPr>
                <a:t>, PRD90, 053011 (2014) </a:t>
              </a:r>
            </a:p>
          </p:txBody>
        </p:sp>
      </p:grpSp>
    </p:spTree>
    <p:extLst>
      <p:ext uri="{BB962C8B-B14F-4D97-AF65-F5344CB8AC3E}">
        <p14:creationId xmlns:p14="http://schemas.microsoft.com/office/powerpoint/2010/main" val="375691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プレースホルダー 1"/>
          <p:cNvPicPr>
            <a:picLocks noGrp="1" noChangeAspect="1"/>
          </p:cNvPicPr>
          <p:nvPr>
            <p:ph type="pic" idx="4294967295"/>
          </p:nvPr>
        </p:nvPicPr>
        <p:blipFill>
          <a:blip r:embed="rId3">
            <a:lum/>
            <a:alphaModFix/>
          </a:blip>
          <a:srcRect/>
          <a:stretch>
            <a:fillRect/>
          </a:stretch>
        </p:blipFill>
        <p:spPr>
          <a:xfrm>
            <a:off x="4796887" y="1770747"/>
            <a:ext cx="5878538" cy="4118243"/>
          </a:xfrm>
        </p:spPr>
      </p:pic>
      <p:sp>
        <p:nvSpPr>
          <p:cNvPr id="3" name="タイトル 2"/>
          <p:cNvSpPr txBox="1">
            <a:spLocks noGrp="1"/>
          </p:cNvSpPr>
          <p:nvPr>
            <p:ph type="title" idx="4294967295"/>
          </p:nvPr>
        </p:nvSpPr>
        <p:spPr>
          <a:xfrm>
            <a:off x="1961798" y="273352"/>
            <a:ext cx="8229627" cy="114500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Gap: Spectral index</a:t>
            </a:r>
          </a:p>
        </p:txBody>
      </p:sp>
      <p:sp>
        <p:nvSpPr>
          <p:cNvPr id="4" name="テキスト ボックス 3"/>
          <p:cNvSpPr txBox="1"/>
          <p:nvPr/>
        </p:nvSpPr>
        <p:spPr>
          <a:xfrm>
            <a:off x="1915423" y="1371660"/>
            <a:ext cx="5615994" cy="423242"/>
          </a:xfrm>
          <a:prstGeom prst="rect">
            <a:avLst/>
          </a:prstGeom>
          <a:noFill/>
          <a:ln>
            <a:noFill/>
          </a:ln>
        </p:spPr>
        <p:txBody>
          <a:bodyPr vert="horz" wrap="none" lIns="81646" tIns="40823" rIns="81646" bIns="40823" anchorCtr="0" compatLnSpc="0">
            <a:spAutoFit/>
          </a:bodyPr>
          <a:lstStyle/>
          <a:p>
            <a:pPr hangingPunct="0"/>
            <a:r>
              <a:rPr lang="en-US" sz="2177">
                <a:latin typeface="URW Bookman L" pitchFamily="18"/>
                <a:ea typeface="VL Pゴシック" pitchFamily="2"/>
                <a:cs typeface="VL Pゴシック" pitchFamily="2"/>
              </a:rPr>
              <a:t>Diffuse neutrino flux for several spectral indices.</a:t>
            </a:r>
          </a:p>
        </p:txBody>
      </p:sp>
      <p:grpSp>
        <p:nvGrpSpPr>
          <p:cNvPr id="5" name="グループ化 4" descr="24§display§m_1 = 0.08~{\rm eV}§svg§600§FALSE" title="TexMaths"/>
          <p:cNvGrpSpPr/>
          <p:nvPr/>
        </p:nvGrpSpPr>
        <p:grpSpPr>
          <a:xfrm>
            <a:off x="2339984" y="2906611"/>
            <a:ext cx="1647950" cy="230243"/>
            <a:chOff x="900000" y="3204000"/>
            <a:chExt cx="1816560" cy="253800"/>
          </a:xfrm>
        </p:grpSpPr>
        <p:sp>
          <p:nvSpPr>
            <p:cNvPr id="6" name="フリーフォーム 5"/>
            <p:cNvSpPr/>
            <p:nvPr/>
          </p:nvSpPr>
          <p:spPr>
            <a:xfrm>
              <a:off x="900000" y="3204000"/>
              <a:ext cx="1816560" cy="253800"/>
            </a:xfrm>
            <a:custGeom>
              <a:avLst/>
              <a:gdLst/>
              <a:ahLst/>
              <a:cxnLst>
                <a:cxn ang="3cd4">
                  <a:pos x="hc" y="t"/>
                </a:cxn>
                <a:cxn ang="cd2">
                  <a:pos x="l" y="vc"/>
                </a:cxn>
                <a:cxn ang="cd4">
                  <a:pos x="hc" y="b"/>
                </a:cxn>
                <a:cxn ang="0">
                  <a:pos x="r" y="vc"/>
                </a:cxn>
              </a:cxnLst>
              <a:rect l="l" t="t" r="r" b="b"/>
              <a:pathLst>
                <a:path w="5047" h="706">
                  <a:moveTo>
                    <a:pt x="2522" y="706"/>
                  </a:moveTo>
                  <a:lnTo>
                    <a:pt x="0" y="706"/>
                  </a:lnTo>
                  <a:lnTo>
                    <a:pt x="0" y="0"/>
                  </a:lnTo>
                  <a:lnTo>
                    <a:pt x="5047" y="0"/>
                  </a:lnTo>
                  <a:lnTo>
                    <a:pt x="5047" y="706"/>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7" name="フリーフォーム 6"/>
            <p:cNvSpPr/>
            <p:nvPr/>
          </p:nvSpPr>
          <p:spPr>
            <a:xfrm>
              <a:off x="908640" y="3277439"/>
              <a:ext cx="249480" cy="137880"/>
            </a:xfrm>
            <a:custGeom>
              <a:avLst/>
              <a:gdLst/>
              <a:ahLst/>
              <a:cxnLst>
                <a:cxn ang="3cd4">
                  <a:pos x="hc" y="t"/>
                </a:cxn>
                <a:cxn ang="cd2">
                  <a:pos x="l" y="vc"/>
                </a:cxn>
                <a:cxn ang="cd4">
                  <a:pos x="hc" y="b"/>
                </a:cxn>
                <a:cxn ang="0">
                  <a:pos x="r" y="vc"/>
                </a:cxn>
              </a:cxnLst>
              <a:rect l="l" t="t" r="r" b="b"/>
              <a:pathLst>
                <a:path w="694" h="384">
                  <a:moveTo>
                    <a:pt x="50" y="324"/>
                  </a:moveTo>
                  <a:cubicBezTo>
                    <a:pt x="48" y="339"/>
                    <a:pt x="43" y="358"/>
                    <a:pt x="43" y="363"/>
                  </a:cubicBezTo>
                  <a:cubicBezTo>
                    <a:pt x="43" y="377"/>
                    <a:pt x="55" y="384"/>
                    <a:pt x="67" y="384"/>
                  </a:cubicBezTo>
                  <a:cubicBezTo>
                    <a:pt x="77" y="384"/>
                    <a:pt x="91" y="377"/>
                    <a:pt x="98" y="360"/>
                  </a:cubicBezTo>
                  <a:cubicBezTo>
                    <a:pt x="98" y="360"/>
                    <a:pt x="108" y="319"/>
                    <a:pt x="115" y="298"/>
                  </a:cubicBezTo>
                  <a:lnTo>
                    <a:pt x="132" y="221"/>
                  </a:lnTo>
                  <a:cubicBezTo>
                    <a:pt x="137" y="204"/>
                    <a:pt x="144" y="185"/>
                    <a:pt x="146" y="166"/>
                  </a:cubicBezTo>
                  <a:cubicBezTo>
                    <a:pt x="151" y="151"/>
                    <a:pt x="158" y="125"/>
                    <a:pt x="158" y="122"/>
                  </a:cubicBezTo>
                  <a:cubicBezTo>
                    <a:pt x="170" y="96"/>
                    <a:pt x="216" y="19"/>
                    <a:pt x="295" y="19"/>
                  </a:cubicBezTo>
                  <a:cubicBezTo>
                    <a:pt x="334" y="19"/>
                    <a:pt x="341" y="50"/>
                    <a:pt x="341" y="79"/>
                  </a:cubicBezTo>
                  <a:cubicBezTo>
                    <a:pt x="341" y="98"/>
                    <a:pt x="336" y="122"/>
                    <a:pt x="329" y="149"/>
                  </a:cubicBezTo>
                  <a:lnTo>
                    <a:pt x="305" y="247"/>
                  </a:lnTo>
                  <a:lnTo>
                    <a:pt x="288" y="312"/>
                  </a:lnTo>
                  <a:cubicBezTo>
                    <a:pt x="286" y="329"/>
                    <a:pt x="278" y="358"/>
                    <a:pt x="278" y="363"/>
                  </a:cubicBezTo>
                  <a:cubicBezTo>
                    <a:pt x="278" y="377"/>
                    <a:pt x="290" y="384"/>
                    <a:pt x="302" y="384"/>
                  </a:cubicBezTo>
                  <a:cubicBezTo>
                    <a:pt x="329" y="384"/>
                    <a:pt x="334" y="363"/>
                    <a:pt x="341" y="336"/>
                  </a:cubicBezTo>
                  <a:cubicBezTo>
                    <a:pt x="353" y="288"/>
                    <a:pt x="384" y="166"/>
                    <a:pt x="391" y="132"/>
                  </a:cubicBezTo>
                  <a:cubicBezTo>
                    <a:pt x="394" y="120"/>
                    <a:pt x="439" y="19"/>
                    <a:pt x="530" y="19"/>
                  </a:cubicBezTo>
                  <a:cubicBezTo>
                    <a:pt x="566" y="19"/>
                    <a:pt x="576" y="48"/>
                    <a:pt x="576" y="79"/>
                  </a:cubicBezTo>
                  <a:cubicBezTo>
                    <a:pt x="576" y="127"/>
                    <a:pt x="540" y="223"/>
                    <a:pt x="523" y="269"/>
                  </a:cubicBezTo>
                  <a:cubicBezTo>
                    <a:pt x="516" y="288"/>
                    <a:pt x="514" y="298"/>
                    <a:pt x="514" y="315"/>
                  </a:cubicBezTo>
                  <a:cubicBezTo>
                    <a:pt x="514" y="355"/>
                    <a:pt x="542" y="384"/>
                    <a:pt x="583" y="384"/>
                  </a:cubicBezTo>
                  <a:cubicBezTo>
                    <a:pt x="662" y="384"/>
                    <a:pt x="694" y="262"/>
                    <a:pt x="694" y="255"/>
                  </a:cubicBezTo>
                  <a:cubicBezTo>
                    <a:pt x="694" y="245"/>
                    <a:pt x="686" y="245"/>
                    <a:pt x="684" y="245"/>
                  </a:cubicBezTo>
                  <a:cubicBezTo>
                    <a:pt x="674" y="245"/>
                    <a:pt x="674" y="247"/>
                    <a:pt x="670" y="262"/>
                  </a:cubicBezTo>
                  <a:cubicBezTo>
                    <a:pt x="658" y="305"/>
                    <a:pt x="631" y="365"/>
                    <a:pt x="583" y="365"/>
                  </a:cubicBezTo>
                  <a:cubicBezTo>
                    <a:pt x="569" y="365"/>
                    <a:pt x="564" y="358"/>
                    <a:pt x="564" y="339"/>
                  </a:cubicBezTo>
                  <a:cubicBezTo>
                    <a:pt x="564" y="317"/>
                    <a:pt x="571" y="295"/>
                    <a:pt x="578" y="279"/>
                  </a:cubicBezTo>
                  <a:cubicBezTo>
                    <a:pt x="595" y="233"/>
                    <a:pt x="631" y="139"/>
                    <a:pt x="631" y="91"/>
                  </a:cubicBezTo>
                  <a:cubicBezTo>
                    <a:pt x="631" y="36"/>
                    <a:pt x="598" y="0"/>
                    <a:pt x="533" y="0"/>
                  </a:cubicBezTo>
                  <a:cubicBezTo>
                    <a:pt x="470" y="0"/>
                    <a:pt x="427" y="38"/>
                    <a:pt x="396" y="82"/>
                  </a:cubicBezTo>
                  <a:cubicBezTo>
                    <a:pt x="394" y="72"/>
                    <a:pt x="391" y="43"/>
                    <a:pt x="367" y="22"/>
                  </a:cubicBezTo>
                  <a:cubicBezTo>
                    <a:pt x="348" y="5"/>
                    <a:pt x="319" y="0"/>
                    <a:pt x="298" y="0"/>
                  </a:cubicBezTo>
                  <a:cubicBezTo>
                    <a:pt x="223" y="0"/>
                    <a:pt x="180" y="55"/>
                    <a:pt x="166" y="74"/>
                  </a:cubicBezTo>
                  <a:cubicBezTo>
                    <a:pt x="163" y="26"/>
                    <a:pt x="127" y="0"/>
                    <a:pt x="89" y="0"/>
                  </a:cubicBezTo>
                  <a:cubicBezTo>
                    <a:pt x="50" y="0"/>
                    <a:pt x="34" y="34"/>
                    <a:pt x="26" y="48"/>
                  </a:cubicBezTo>
                  <a:cubicBezTo>
                    <a:pt x="12" y="79"/>
                    <a:pt x="0" y="127"/>
                    <a:pt x="0" y="130"/>
                  </a:cubicBezTo>
                  <a:cubicBezTo>
                    <a:pt x="0" y="139"/>
                    <a:pt x="10" y="139"/>
                    <a:pt x="10" y="139"/>
                  </a:cubicBezTo>
                  <a:cubicBezTo>
                    <a:pt x="19" y="139"/>
                    <a:pt x="19" y="139"/>
                    <a:pt x="24" y="120"/>
                  </a:cubicBezTo>
                  <a:cubicBezTo>
                    <a:pt x="38" y="60"/>
                    <a:pt x="55" y="19"/>
                    <a:pt x="86" y="19"/>
                  </a:cubicBezTo>
                  <a:cubicBezTo>
                    <a:pt x="101" y="19"/>
                    <a:pt x="113" y="26"/>
                    <a:pt x="113" y="58"/>
                  </a:cubicBezTo>
                  <a:cubicBezTo>
                    <a:pt x="113" y="74"/>
                    <a:pt x="110" y="84"/>
                    <a:pt x="98" y="13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8" name="フリーフォーム 7"/>
            <p:cNvSpPr/>
            <p:nvPr/>
          </p:nvSpPr>
          <p:spPr>
            <a:xfrm>
              <a:off x="1189440" y="3316320"/>
              <a:ext cx="78120" cy="141480"/>
            </a:xfrm>
            <a:custGeom>
              <a:avLst/>
              <a:gdLst/>
              <a:ahLst/>
              <a:cxnLst>
                <a:cxn ang="3cd4">
                  <a:pos x="hc" y="t"/>
                </a:cxn>
                <a:cxn ang="cd2">
                  <a:pos x="l" y="vc"/>
                </a:cxn>
                <a:cxn ang="cd4">
                  <a:pos x="hc" y="b"/>
                </a:cxn>
                <a:cxn ang="0">
                  <a:pos x="r" y="vc"/>
                </a:cxn>
              </a:cxnLst>
              <a:rect l="l" t="t" r="r" b="b"/>
              <a:pathLst>
                <a:path w="218" h="394">
                  <a:moveTo>
                    <a:pt x="134" y="17"/>
                  </a:moveTo>
                  <a:cubicBezTo>
                    <a:pt x="134" y="0"/>
                    <a:pt x="134" y="0"/>
                    <a:pt x="118" y="0"/>
                  </a:cubicBezTo>
                  <a:cubicBezTo>
                    <a:pt x="79" y="38"/>
                    <a:pt x="24" y="38"/>
                    <a:pt x="0" y="38"/>
                  </a:cubicBezTo>
                  <a:lnTo>
                    <a:pt x="0" y="60"/>
                  </a:lnTo>
                  <a:cubicBezTo>
                    <a:pt x="14" y="60"/>
                    <a:pt x="53" y="60"/>
                    <a:pt x="86" y="43"/>
                  </a:cubicBezTo>
                  <a:lnTo>
                    <a:pt x="86" y="346"/>
                  </a:lnTo>
                  <a:cubicBezTo>
                    <a:pt x="86" y="365"/>
                    <a:pt x="86" y="372"/>
                    <a:pt x="26" y="372"/>
                  </a:cubicBezTo>
                  <a:lnTo>
                    <a:pt x="5" y="372"/>
                  </a:lnTo>
                  <a:lnTo>
                    <a:pt x="5" y="394"/>
                  </a:lnTo>
                  <a:cubicBezTo>
                    <a:pt x="14" y="394"/>
                    <a:pt x="89" y="391"/>
                    <a:pt x="110" y="391"/>
                  </a:cubicBezTo>
                  <a:cubicBezTo>
                    <a:pt x="130" y="391"/>
                    <a:pt x="204" y="394"/>
                    <a:pt x="218" y="394"/>
                  </a:cubicBezTo>
                  <a:lnTo>
                    <a:pt x="218" y="372"/>
                  </a:lnTo>
                  <a:lnTo>
                    <a:pt x="194" y="372"/>
                  </a:lnTo>
                  <a:cubicBezTo>
                    <a:pt x="134" y="372"/>
                    <a:pt x="134" y="365"/>
                    <a:pt x="134" y="34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9" name="フリーフォーム 8"/>
            <p:cNvSpPr/>
            <p:nvPr/>
          </p:nvSpPr>
          <p:spPr>
            <a:xfrm>
              <a:off x="1404720" y="3300120"/>
              <a:ext cx="202680" cy="71280"/>
            </a:xfrm>
            <a:custGeom>
              <a:avLst/>
              <a:gdLst/>
              <a:ahLst/>
              <a:cxnLst>
                <a:cxn ang="3cd4">
                  <a:pos x="hc" y="t"/>
                </a:cxn>
                <a:cxn ang="cd2">
                  <a:pos x="l" y="vc"/>
                </a:cxn>
                <a:cxn ang="cd4">
                  <a:pos x="hc" y="b"/>
                </a:cxn>
                <a:cxn ang="0">
                  <a:pos x="r" y="vc"/>
                </a:cxn>
              </a:cxnLst>
              <a:rect l="l" t="t" r="r" b="b"/>
              <a:pathLst>
                <a:path w="564" h="199">
                  <a:moveTo>
                    <a:pt x="535" y="34"/>
                  </a:moveTo>
                  <a:cubicBezTo>
                    <a:pt x="547" y="34"/>
                    <a:pt x="564" y="34"/>
                    <a:pt x="564" y="17"/>
                  </a:cubicBezTo>
                  <a:cubicBezTo>
                    <a:pt x="564" y="0"/>
                    <a:pt x="547" y="0"/>
                    <a:pt x="535" y="0"/>
                  </a:cubicBezTo>
                  <a:lnTo>
                    <a:pt x="29" y="0"/>
                  </a:lnTo>
                  <a:cubicBezTo>
                    <a:pt x="17" y="0"/>
                    <a:pt x="0" y="0"/>
                    <a:pt x="0" y="17"/>
                  </a:cubicBezTo>
                  <a:cubicBezTo>
                    <a:pt x="0" y="34"/>
                    <a:pt x="17" y="34"/>
                    <a:pt x="29" y="34"/>
                  </a:cubicBezTo>
                  <a:close/>
                  <a:moveTo>
                    <a:pt x="535" y="199"/>
                  </a:moveTo>
                  <a:cubicBezTo>
                    <a:pt x="547" y="199"/>
                    <a:pt x="564" y="199"/>
                    <a:pt x="564" y="183"/>
                  </a:cubicBezTo>
                  <a:cubicBezTo>
                    <a:pt x="564" y="166"/>
                    <a:pt x="547" y="166"/>
                    <a:pt x="535" y="166"/>
                  </a:cubicBezTo>
                  <a:lnTo>
                    <a:pt x="29" y="166"/>
                  </a:lnTo>
                  <a:cubicBezTo>
                    <a:pt x="17" y="166"/>
                    <a:pt x="0" y="166"/>
                    <a:pt x="0" y="183"/>
                  </a:cubicBezTo>
                  <a:cubicBezTo>
                    <a:pt x="0" y="199"/>
                    <a:pt x="17" y="199"/>
                    <a:pt x="29" y="19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0" name="フリーフォーム 9"/>
            <p:cNvSpPr/>
            <p:nvPr/>
          </p:nvSpPr>
          <p:spPr>
            <a:xfrm>
              <a:off x="1720080" y="3209040"/>
              <a:ext cx="128520" cy="209880"/>
            </a:xfrm>
            <a:custGeom>
              <a:avLst/>
              <a:gdLst/>
              <a:ahLst/>
              <a:cxnLst>
                <a:cxn ang="3cd4">
                  <a:pos x="hc" y="t"/>
                </a:cxn>
                <a:cxn ang="cd2">
                  <a:pos x="l" y="vc"/>
                </a:cxn>
                <a:cxn ang="cd4">
                  <a:pos x="hc" y="b"/>
                </a:cxn>
                <a:cxn ang="0">
                  <a:pos x="r" y="vc"/>
                </a:cxn>
              </a:cxnLst>
              <a:rect l="l" t="t" r="r" b="b"/>
              <a:pathLst>
                <a:path w="358" h="584">
                  <a:moveTo>
                    <a:pt x="358" y="293"/>
                  </a:moveTo>
                  <a:cubicBezTo>
                    <a:pt x="358" y="226"/>
                    <a:pt x="353" y="158"/>
                    <a:pt x="324" y="96"/>
                  </a:cubicBezTo>
                  <a:cubicBezTo>
                    <a:pt x="286" y="14"/>
                    <a:pt x="216" y="0"/>
                    <a:pt x="180" y="0"/>
                  </a:cubicBezTo>
                  <a:cubicBezTo>
                    <a:pt x="127" y="0"/>
                    <a:pt x="67" y="22"/>
                    <a:pt x="31" y="101"/>
                  </a:cubicBezTo>
                  <a:cubicBezTo>
                    <a:pt x="5" y="158"/>
                    <a:pt x="0" y="226"/>
                    <a:pt x="0" y="293"/>
                  </a:cubicBezTo>
                  <a:cubicBezTo>
                    <a:pt x="0" y="358"/>
                    <a:pt x="2" y="432"/>
                    <a:pt x="38" y="497"/>
                  </a:cubicBezTo>
                  <a:cubicBezTo>
                    <a:pt x="74" y="567"/>
                    <a:pt x="137" y="584"/>
                    <a:pt x="178" y="584"/>
                  </a:cubicBezTo>
                  <a:cubicBezTo>
                    <a:pt x="223" y="584"/>
                    <a:pt x="288" y="564"/>
                    <a:pt x="326" y="485"/>
                  </a:cubicBezTo>
                  <a:cubicBezTo>
                    <a:pt x="353" y="427"/>
                    <a:pt x="358" y="360"/>
                    <a:pt x="358" y="293"/>
                  </a:cubicBezTo>
                  <a:close/>
                  <a:moveTo>
                    <a:pt x="178" y="564"/>
                  </a:moveTo>
                  <a:cubicBezTo>
                    <a:pt x="146" y="564"/>
                    <a:pt x="96" y="543"/>
                    <a:pt x="79" y="461"/>
                  </a:cubicBezTo>
                  <a:cubicBezTo>
                    <a:pt x="70" y="411"/>
                    <a:pt x="70" y="334"/>
                    <a:pt x="70" y="283"/>
                  </a:cubicBezTo>
                  <a:cubicBezTo>
                    <a:pt x="70" y="228"/>
                    <a:pt x="70" y="173"/>
                    <a:pt x="77" y="127"/>
                  </a:cubicBezTo>
                  <a:cubicBezTo>
                    <a:pt x="94" y="26"/>
                    <a:pt x="156" y="19"/>
                    <a:pt x="178" y="19"/>
                  </a:cubicBezTo>
                  <a:cubicBezTo>
                    <a:pt x="206" y="19"/>
                    <a:pt x="262" y="34"/>
                    <a:pt x="278" y="118"/>
                  </a:cubicBezTo>
                  <a:cubicBezTo>
                    <a:pt x="288" y="166"/>
                    <a:pt x="288" y="231"/>
                    <a:pt x="288" y="283"/>
                  </a:cubicBezTo>
                  <a:cubicBezTo>
                    <a:pt x="288" y="346"/>
                    <a:pt x="288" y="403"/>
                    <a:pt x="278" y="459"/>
                  </a:cubicBezTo>
                  <a:cubicBezTo>
                    <a:pt x="264" y="538"/>
                    <a:pt x="216" y="564"/>
                    <a:pt x="178" y="56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1" name="フリーフォーム 10"/>
            <p:cNvSpPr/>
            <p:nvPr/>
          </p:nvSpPr>
          <p:spPr>
            <a:xfrm>
              <a:off x="1885680" y="3379320"/>
              <a:ext cx="32400" cy="32400"/>
            </a:xfrm>
            <a:custGeom>
              <a:avLst/>
              <a:gdLst/>
              <a:ahLst/>
              <a:cxnLst>
                <a:cxn ang="3cd4">
                  <a:pos x="hc" y="t"/>
                </a:cxn>
                <a:cxn ang="cd2">
                  <a:pos x="l" y="vc"/>
                </a:cxn>
                <a:cxn ang="cd4">
                  <a:pos x="hc" y="b"/>
                </a:cxn>
                <a:cxn ang="0">
                  <a:pos x="r" y="vc"/>
                </a:cxn>
              </a:cxnLst>
              <a:rect l="l" t="t" r="r" b="b"/>
              <a:pathLst>
                <a:path w="91" h="91">
                  <a:moveTo>
                    <a:pt x="91" y="46"/>
                  </a:moveTo>
                  <a:cubicBezTo>
                    <a:pt x="91" y="22"/>
                    <a:pt x="72" y="0"/>
                    <a:pt x="46" y="0"/>
                  </a:cubicBezTo>
                  <a:cubicBezTo>
                    <a:pt x="22" y="0"/>
                    <a:pt x="0" y="22"/>
                    <a:pt x="0" y="46"/>
                  </a:cubicBezTo>
                  <a:cubicBezTo>
                    <a:pt x="0" y="72"/>
                    <a:pt x="22" y="91"/>
                    <a:pt x="46" y="91"/>
                  </a:cubicBezTo>
                  <a:cubicBezTo>
                    <a:pt x="72" y="91"/>
                    <a:pt x="91" y="72"/>
                    <a:pt x="91" y="4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2" name="フリーフォーム 11"/>
            <p:cNvSpPr/>
            <p:nvPr/>
          </p:nvSpPr>
          <p:spPr>
            <a:xfrm>
              <a:off x="1955880" y="3209040"/>
              <a:ext cx="128520" cy="209880"/>
            </a:xfrm>
            <a:custGeom>
              <a:avLst/>
              <a:gdLst/>
              <a:ahLst/>
              <a:cxnLst>
                <a:cxn ang="3cd4">
                  <a:pos x="hc" y="t"/>
                </a:cxn>
                <a:cxn ang="cd2">
                  <a:pos x="l" y="vc"/>
                </a:cxn>
                <a:cxn ang="cd4">
                  <a:pos x="hc" y="b"/>
                </a:cxn>
                <a:cxn ang="0">
                  <a:pos x="r" y="vc"/>
                </a:cxn>
              </a:cxnLst>
              <a:rect l="l" t="t" r="r" b="b"/>
              <a:pathLst>
                <a:path w="358" h="584">
                  <a:moveTo>
                    <a:pt x="358" y="293"/>
                  </a:moveTo>
                  <a:cubicBezTo>
                    <a:pt x="358" y="226"/>
                    <a:pt x="353" y="158"/>
                    <a:pt x="324" y="96"/>
                  </a:cubicBezTo>
                  <a:cubicBezTo>
                    <a:pt x="286" y="14"/>
                    <a:pt x="216" y="0"/>
                    <a:pt x="180" y="0"/>
                  </a:cubicBezTo>
                  <a:cubicBezTo>
                    <a:pt x="127" y="0"/>
                    <a:pt x="67" y="22"/>
                    <a:pt x="31" y="101"/>
                  </a:cubicBezTo>
                  <a:cubicBezTo>
                    <a:pt x="5" y="158"/>
                    <a:pt x="0" y="226"/>
                    <a:pt x="0" y="293"/>
                  </a:cubicBezTo>
                  <a:cubicBezTo>
                    <a:pt x="0" y="358"/>
                    <a:pt x="2" y="432"/>
                    <a:pt x="38" y="497"/>
                  </a:cubicBezTo>
                  <a:cubicBezTo>
                    <a:pt x="74" y="567"/>
                    <a:pt x="137" y="584"/>
                    <a:pt x="178" y="584"/>
                  </a:cubicBezTo>
                  <a:cubicBezTo>
                    <a:pt x="223" y="584"/>
                    <a:pt x="288" y="564"/>
                    <a:pt x="326" y="485"/>
                  </a:cubicBezTo>
                  <a:cubicBezTo>
                    <a:pt x="353" y="427"/>
                    <a:pt x="358" y="360"/>
                    <a:pt x="358" y="293"/>
                  </a:cubicBezTo>
                  <a:close/>
                  <a:moveTo>
                    <a:pt x="178" y="564"/>
                  </a:moveTo>
                  <a:cubicBezTo>
                    <a:pt x="146" y="564"/>
                    <a:pt x="96" y="543"/>
                    <a:pt x="79" y="461"/>
                  </a:cubicBezTo>
                  <a:cubicBezTo>
                    <a:pt x="70" y="411"/>
                    <a:pt x="70" y="334"/>
                    <a:pt x="70" y="283"/>
                  </a:cubicBezTo>
                  <a:cubicBezTo>
                    <a:pt x="70" y="228"/>
                    <a:pt x="70" y="173"/>
                    <a:pt x="77" y="127"/>
                  </a:cubicBezTo>
                  <a:cubicBezTo>
                    <a:pt x="94" y="26"/>
                    <a:pt x="156" y="19"/>
                    <a:pt x="178" y="19"/>
                  </a:cubicBezTo>
                  <a:cubicBezTo>
                    <a:pt x="206" y="19"/>
                    <a:pt x="262" y="34"/>
                    <a:pt x="278" y="118"/>
                  </a:cubicBezTo>
                  <a:cubicBezTo>
                    <a:pt x="288" y="166"/>
                    <a:pt x="288" y="231"/>
                    <a:pt x="288" y="283"/>
                  </a:cubicBezTo>
                  <a:cubicBezTo>
                    <a:pt x="288" y="346"/>
                    <a:pt x="288" y="403"/>
                    <a:pt x="278" y="459"/>
                  </a:cubicBezTo>
                  <a:cubicBezTo>
                    <a:pt x="264" y="538"/>
                    <a:pt x="216" y="564"/>
                    <a:pt x="178" y="56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3" name="フリーフォーム 12"/>
            <p:cNvSpPr/>
            <p:nvPr/>
          </p:nvSpPr>
          <p:spPr>
            <a:xfrm>
              <a:off x="2108519" y="3209040"/>
              <a:ext cx="126720" cy="209880"/>
            </a:xfrm>
            <a:custGeom>
              <a:avLst/>
              <a:gdLst/>
              <a:ahLst/>
              <a:cxnLst>
                <a:cxn ang="3cd4">
                  <a:pos x="hc" y="t"/>
                </a:cxn>
                <a:cxn ang="cd2">
                  <a:pos x="l" y="vc"/>
                </a:cxn>
                <a:cxn ang="cd4">
                  <a:pos x="hc" y="b"/>
                </a:cxn>
                <a:cxn ang="0">
                  <a:pos x="r" y="vc"/>
                </a:cxn>
              </a:cxnLst>
              <a:rect l="l" t="t" r="r" b="b"/>
              <a:pathLst>
                <a:path w="353" h="584">
                  <a:moveTo>
                    <a:pt x="103" y="178"/>
                  </a:moveTo>
                  <a:cubicBezTo>
                    <a:pt x="65" y="151"/>
                    <a:pt x="60" y="122"/>
                    <a:pt x="60" y="108"/>
                  </a:cubicBezTo>
                  <a:cubicBezTo>
                    <a:pt x="60" y="58"/>
                    <a:pt x="115" y="22"/>
                    <a:pt x="175" y="22"/>
                  </a:cubicBezTo>
                  <a:cubicBezTo>
                    <a:pt x="238" y="22"/>
                    <a:pt x="293" y="65"/>
                    <a:pt x="293" y="127"/>
                  </a:cubicBezTo>
                  <a:cubicBezTo>
                    <a:pt x="293" y="175"/>
                    <a:pt x="259" y="216"/>
                    <a:pt x="209" y="245"/>
                  </a:cubicBezTo>
                  <a:close/>
                  <a:moveTo>
                    <a:pt x="226" y="257"/>
                  </a:moveTo>
                  <a:cubicBezTo>
                    <a:pt x="288" y="226"/>
                    <a:pt x="329" y="183"/>
                    <a:pt x="329" y="127"/>
                  </a:cubicBezTo>
                  <a:cubicBezTo>
                    <a:pt x="329" y="48"/>
                    <a:pt x="254" y="0"/>
                    <a:pt x="178" y="0"/>
                  </a:cubicBezTo>
                  <a:cubicBezTo>
                    <a:pt x="91" y="0"/>
                    <a:pt x="24" y="62"/>
                    <a:pt x="24" y="142"/>
                  </a:cubicBezTo>
                  <a:cubicBezTo>
                    <a:pt x="24" y="156"/>
                    <a:pt x="24" y="195"/>
                    <a:pt x="60" y="235"/>
                  </a:cubicBezTo>
                  <a:cubicBezTo>
                    <a:pt x="70" y="245"/>
                    <a:pt x="101" y="267"/>
                    <a:pt x="122" y="281"/>
                  </a:cubicBezTo>
                  <a:cubicBezTo>
                    <a:pt x="72" y="305"/>
                    <a:pt x="0" y="353"/>
                    <a:pt x="0" y="437"/>
                  </a:cubicBezTo>
                  <a:cubicBezTo>
                    <a:pt x="0" y="526"/>
                    <a:pt x="86" y="584"/>
                    <a:pt x="175" y="584"/>
                  </a:cubicBezTo>
                  <a:cubicBezTo>
                    <a:pt x="271" y="584"/>
                    <a:pt x="353" y="514"/>
                    <a:pt x="353" y="423"/>
                  </a:cubicBezTo>
                  <a:cubicBezTo>
                    <a:pt x="353" y="391"/>
                    <a:pt x="343" y="353"/>
                    <a:pt x="312" y="317"/>
                  </a:cubicBezTo>
                  <a:cubicBezTo>
                    <a:pt x="295" y="300"/>
                    <a:pt x="281" y="291"/>
                    <a:pt x="226" y="257"/>
                  </a:cubicBezTo>
                  <a:close/>
                  <a:moveTo>
                    <a:pt x="142" y="293"/>
                  </a:moveTo>
                  <a:lnTo>
                    <a:pt x="247" y="360"/>
                  </a:lnTo>
                  <a:cubicBezTo>
                    <a:pt x="271" y="375"/>
                    <a:pt x="310" y="401"/>
                    <a:pt x="310" y="451"/>
                  </a:cubicBezTo>
                  <a:cubicBezTo>
                    <a:pt x="310" y="516"/>
                    <a:pt x="247" y="560"/>
                    <a:pt x="178" y="560"/>
                  </a:cubicBezTo>
                  <a:cubicBezTo>
                    <a:pt x="103" y="560"/>
                    <a:pt x="43" y="507"/>
                    <a:pt x="43" y="437"/>
                  </a:cubicBezTo>
                  <a:cubicBezTo>
                    <a:pt x="43" y="387"/>
                    <a:pt x="70" y="334"/>
                    <a:pt x="142" y="29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4" name="フリーフォーム 13"/>
            <p:cNvSpPr/>
            <p:nvPr/>
          </p:nvSpPr>
          <p:spPr>
            <a:xfrm>
              <a:off x="2357640" y="3275640"/>
              <a:ext cx="118080" cy="139680"/>
            </a:xfrm>
            <a:custGeom>
              <a:avLst/>
              <a:gdLst/>
              <a:ahLst/>
              <a:cxnLst>
                <a:cxn ang="3cd4">
                  <a:pos x="hc" y="t"/>
                </a:cxn>
                <a:cxn ang="cd2">
                  <a:pos x="l" y="vc"/>
                </a:cxn>
                <a:cxn ang="cd4">
                  <a:pos x="hc" y="b"/>
                </a:cxn>
                <a:cxn ang="0">
                  <a:pos x="r" y="vc"/>
                </a:cxn>
              </a:cxnLst>
              <a:rect l="l" t="t" r="r" b="b"/>
              <a:pathLst>
                <a:path w="329" h="389">
                  <a:moveTo>
                    <a:pt x="72" y="166"/>
                  </a:moveTo>
                  <a:cubicBezTo>
                    <a:pt x="77" y="41"/>
                    <a:pt x="149" y="19"/>
                    <a:pt x="178" y="19"/>
                  </a:cubicBezTo>
                  <a:cubicBezTo>
                    <a:pt x="264" y="19"/>
                    <a:pt x="274" y="134"/>
                    <a:pt x="274" y="166"/>
                  </a:cubicBezTo>
                  <a:close/>
                  <a:moveTo>
                    <a:pt x="70" y="185"/>
                  </a:moveTo>
                  <a:lnTo>
                    <a:pt x="307" y="185"/>
                  </a:lnTo>
                  <a:cubicBezTo>
                    <a:pt x="326" y="185"/>
                    <a:pt x="329" y="185"/>
                    <a:pt x="329" y="166"/>
                  </a:cubicBezTo>
                  <a:cubicBezTo>
                    <a:pt x="329" y="82"/>
                    <a:pt x="283" y="0"/>
                    <a:pt x="178" y="0"/>
                  </a:cubicBezTo>
                  <a:cubicBezTo>
                    <a:pt x="79" y="0"/>
                    <a:pt x="0" y="86"/>
                    <a:pt x="0" y="195"/>
                  </a:cubicBezTo>
                  <a:cubicBezTo>
                    <a:pt x="0" y="307"/>
                    <a:pt x="89" y="389"/>
                    <a:pt x="187" y="389"/>
                  </a:cubicBezTo>
                  <a:cubicBezTo>
                    <a:pt x="290" y="389"/>
                    <a:pt x="329" y="295"/>
                    <a:pt x="329" y="279"/>
                  </a:cubicBezTo>
                  <a:cubicBezTo>
                    <a:pt x="329" y="271"/>
                    <a:pt x="322" y="269"/>
                    <a:pt x="317" y="269"/>
                  </a:cubicBezTo>
                  <a:cubicBezTo>
                    <a:pt x="310" y="269"/>
                    <a:pt x="310" y="274"/>
                    <a:pt x="307" y="281"/>
                  </a:cubicBezTo>
                  <a:cubicBezTo>
                    <a:pt x="276" y="367"/>
                    <a:pt x="202" y="367"/>
                    <a:pt x="192" y="367"/>
                  </a:cubicBezTo>
                  <a:cubicBezTo>
                    <a:pt x="149" y="367"/>
                    <a:pt x="115" y="343"/>
                    <a:pt x="96" y="312"/>
                  </a:cubicBezTo>
                  <a:cubicBezTo>
                    <a:pt x="70" y="271"/>
                    <a:pt x="70" y="214"/>
                    <a:pt x="70" y="18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5" name="フリーフォーム 14"/>
            <p:cNvSpPr/>
            <p:nvPr/>
          </p:nvSpPr>
          <p:spPr>
            <a:xfrm>
              <a:off x="2489760" y="3204000"/>
              <a:ext cx="216360" cy="214920"/>
            </a:xfrm>
            <a:custGeom>
              <a:avLst/>
              <a:gdLst/>
              <a:ahLst/>
              <a:cxnLst>
                <a:cxn ang="3cd4">
                  <a:pos x="hc" y="t"/>
                </a:cxn>
                <a:cxn ang="cd2">
                  <a:pos x="l" y="vc"/>
                </a:cxn>
                <a:cxn ang="cd4">
                  <a:pos x="hc" y="b"/>
                </a:cxn>
                <a:cxn ang="0">
                  <a:pos x="r" y="vc"/>
                </a:cxn>
              </a:cxnLst>
              <a:rect l="l" t="t" r="r" b="b"/>
              <a:pathLst>
                <a:path w="602" h="598">
                  <a:moveTo>
                    <a:pt x="509" y="84"/>
                  </a:moveTo>
                  <a:cubicBezTo>
                    <a:pt x="521" y="53"/>
                    <a:pt x="545" y="26"/>
                    <a:pt x="602" y="26"/>
                  </a:cubicBezTo>
                  <a:lnTo>
                    <a:pt x="602" y="0"/>
                  </a:lnTo>
                  <a:cubicBezTo>
                    <a:pt x="576" y="2"/>
                    <a:pt x="542" y="2"/>
                    <a:pt x="521" y="2"/>
                  </a:cubicBezTo>
                  <a:cubicBezTo>
                    <a:pt x="494" y="2"/>
                    <a:pt x="446" y="0"/>
                    <a:pt x="422" y="0"/>
                  </a:cubicBezTo>
                  <a:lnTo>
                    <a:pt x="422" y="26"/>
                  </a:lnTo>
                  <a:cubicBezTo>
                    <a:pt x="468" y="26"/>
                    <a:pt x="485" y="48"/>
                    <a:pt x="485" y="70"/>
                  </a:cubicBezTo>
                  <a:cubicBezTo>
                    <a:pt x="485" y="74"/>
                    <a:pt x="482" y="82"/>
                    <a:pt x="480" y="86"/>
                  </a:cubicBezTo>
                  <a:lnTo>
                    <a:pt x="326" y="495"/>
                  </a:lnTo>
                  <a:lnTo>
                    <a:pt x="163" y="67"/>
                  </a:lnTo>
                  <a:cubicBezTo>
                    <a:pt x="158" y="55"/>
                    <a:pt x="158" y="53"/>
                    <a:pt x="158" y="50"/>
                  </a:cubicBezTo>
                  <a:cubicBezTo>
                    <a:pt x="158" y="26"/>
                    <a:pt x="206" y="26"/>
                    <a:pt x="228" y="26"/>
                  </a:cubicBezTo>
                  <a:lnTo>
                    <a:pt x="228" y="0"/>
                  </a:lnTo>
                  <a:cubicBezTo>
                    <a:pt x="199" y="2"/>
                    <a:pt x="139" y="2"/>
                    <a:pt x="108" y="2"/>
                  </a:cubicBezTo>
                  <a:cubicBezTo>
                    <a:pt x="67" y="2"/>
                    <a:pt x="31" y="0"/>
                    <a:pt x="0" y="0"/>
                  </a:cubicBezTo>
                  <a:lnTo>
                    <a:pt x="0" y="26"/>
                  </a:lnTo>
                  <a:cubicBezTo>
                    <a:pt x="55" y="26"/>
                    <a:pt x="72" y="26"/>
                    <a:pt x="84" y="58"/>
                  </a:cubicBezTo>
                  <a:lnTo>
                    <a:pt x="278" y="579"/>
                  </a:lnTo>
                  <a:cubicBezTo>
                    <a:pt x="286" y="596"/>
                    <a:pt x="290" y="598"/>
                    <a:pt x="300" y="598"/>
                  </a:cubicBezTo>
                  <a:cubicBezTo>
                    <a:pt x="314" y="598"/>
                    <a:pt x="317" y="593"/>
                    <a:pt x="322" y="58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16" name="テキスト ボックス 15"/>
          <p:cNvSpPr txBox="1"/>
          <p:nvPr/>
        </p:nvSpPr>
        <p:spPr>
          <a:xfrm>
            <a:off x="2242009" y="2384075"/>
            <a:ext cx="1800527"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Normal hierarchy</a:t>
            </a:r>
          </a:p>
        </p:txBody>
      </p:sp>
      <p:sp>
        <p:nvSpPr>
          <p:cNvPr id="17" name="テキスト ボックス 16"/>
          <p:cNvSpPr txBox="1"/>
          <p:nvPr/>
        </p:nvSpPr>
        <p:spPr>
          <a:xfrm>
            <a:off x="2046057" y="5747905"/>
            <a:ext cx="5370286" cy="480053"/>
          </a:xfrm>
          <a:prstGeom prst="rect">
            <a:avLst/>
          </a:prstGeom>
          <a:noFill/>
          <a:ln>
            <a:noFill/>
          </a:ln>
        </p:spPr>
        <p:txBody>
          <a:bodyPr vert="horz" wrap="none" lIns="81646" tIns="40823" rIns="81646" bIns="40823" anchorCtr="0" compatLnSpc="0">
            <a:spAutoFit/>
          </a:bodyPr>
          <a:lstStyle/>
          <a:p>
            <a:pPr hangingPunct="0"/>
            <a:r>
              <a:rPr lang="en-US" sz="2177" dirty="0">
                <a:latin typeface="URW Bookman L" pitchFamily="18"/>
                <a:ea typeface="VL Pゴシック" pitchFamily="2"/>
                <a:cs typeface="VL Pゴシック" pitchFamily="2"/>
              </a:rPr>
              <a:t>The gap can </a:t>
            </a:r>
            <a:r>
              <a:rPr lang="en-US" sz="2540" b="1" dirty="0">
                <a:latin typeface="URW Bookman L" pitchFamily="18"/>
                <a:ea typeface="VL Pゴシック" pitchFamily="2"/>
                <a:cs typeface="VL Pゴシック" pitchFamily="2"/>
              </a:rPr>
              <a:t>successfully be reproduced</a:t>
            </a:r>
            <a:r>
              <a:rPr lang="en-US" sz="1633" dirty="0">
                <a:latin typeface="URW Bookman L" pitchFamily="18"/>
                <a:ea typeface="VL Pゴシック" pitchFamily="2"/>
                <a:cs typeface="VL Pゴシック" pitchFamily="2"/>
              </a:rPr>
              <a:t>.</a:t>
            </a:r>
          </a:p>
        </p:txBody>
      </p:sp>
      <p:sp>
        <p:nvSpPr>
          <p:cNvPr id="18" name="フリーフォーム 17"/>
          <p:cNvSpPr/>
          <p:nvPr/>
        </p:nvSpPr>
        <p:spPr>
          <a:xfrm>
            <a:off x="2078716" y="2188123"/>
            <a:ext cx="2580025" cy="277597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72000">
            <a:solidFill>
              <a:srgbClr val="99FF66"/>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sp>
        <p:nvSpPr>
          <p:cNvPr id="19" name="テキスト ボックス 18"/>
          <p:cNvSpPr txBox="1"/>
          <p:nvPr/>
        </p:nvSpPr>
        <p:spPr>
          <a:xfrm>
            <a:off x="2064880" y="6227958"/>
            <a:ext cx="6907695" cy="645996"/>
          </a:xfrm>
          <a:prstGeom prst="rect">
            <a:avLst/>
          </a:prstGeom>
          <a:noFill/>
          <a:ln>
            <a:noFill/>
          </a:ln>
        </p:spPr>
        <p:txBody>
          <a:bodyPr vert="horz" wrap="none" lIns="81646" tIns="40823" rIns="81646" bIns="40823" anchorCtr="0" compatLnSpc="0">
            <a:spAutoFit/>
          </a:bodyPr>
          <a:lstStyle/>
          <a:p>
            <a:pPr hangingPunct="0"/>
            <a:r>
              <a:rPr lang="en-US" sz="3600" b="1" dirty="0">
                <a:solidFill>
                  <a:srgbClr val="FF0000"/>
                </a:solidFill>
                <a:latin typeface="URW Bookman L" pitchFamily="18"/>
                <a:ea typeface="VL Pゴシック" pitchFamily="2"/>
                <a:cs typeface="VL Pゴシック" pitchFamily="2"/>
              </a:rPr>
              <a:t>Z’ burst !  --- “s channel singularity”</a:t>
            </a:r>
          </a:p>
        </p:txBody>
      </p:sp>
      <p:sp>
        <p:nvSpPr>
          <p:cNvPr id="20" name="テキスト ボックス 19"/>
          <p:cNvSpPr txBox="1"/>
          <p:nvPr/>
        </p:nvSpPr>
        <p:spPr>
          <a:xfrm>
            <a:off x="2339984" y="3167879"/>
            <a:ext cx="1869584" cy="338091"/>
          </a:xfrm>
          <a:prstGeom prst="rect">
            <a:avLst/>
          </a:prstGeom>
          <a:noFill/>
          <a:ln>
            <a:noFill/>
          </a:ln>
        </p:spPr>
        <p:txBody>
          <a:bodyPr vert="horz" wrap="none" lIns="81646" tIns="40823" rIns="81646" bIns="40823" anchorCtr="0" compatLnSpc="0">
            <a:spAutoFit/>
          </a:bodyPr>
          <a:lstStyle/>
          <a:p>
            <a:pPr hangingPunct="0"/>
            <a:r>
              <a:rPr lang="en-US" sz="1633">
                <a:latin typeface="URW Bookman L" pitchFamily="18"/>
                <a:ea typeface="VL Pゴシック" pitchFamily="2"/>
                <a:cs typeface="VL Pゴシック" pitchFamily="2"/>
              </a:rPr>
              <a:t>( quasi-degenerate )</a:t>
            </a:r>
          </a:p>
        </p:txBody>
      </p:sp>
      <p:grpSp>
        <p:nvGrpSpPr>
          <p:cNvPr id="21" name="グループ化 20" descr="24§display§M_{Z^\prime} = 11~{\rm MeV}§svg§600§FALSE" title="TexMaths"/>
          <p:cNvGrpSpPr/>
          <p:nvPr/>
        </p:nvGrpSpPr>
        <p:grpSpPr>
          <a:xfrm>
            <a:off x="2307326" y="3690416"/>
            <a:ext cx="1839328" cy="230243"/>
            <a:chOff x="864000" y="4068000"/>
            <a:chExt cx="2027519" cy="253800"/>
          </a:xfrm>
        </p:grpSpPr>
        <p:sp>
          <p:nvSpPr>
            <p:cNvPr id="22" name="フリーフォーム 21"/>
            <p:cNvSpPr/>
            <p:nvPr/>
          </p:nvSpPr>
          <p:spPr>
            <a:xfrm>
              <a:off x="864000" y="4068000"/>
              <a:ext cx="2027519" cy="253800"/>
            </a:xfrm>
            <a:custGeom>
              <a:avLst/>
              <a:gdLst/>
              <a:ahLst/>
              <a:cxnLst>
                <a:cxn ang="3cd4">
                  <a:pos x="hc" y="t"/>
                </a:cxn>
                <a:cxn ang="cd2">
                  <a:pos x="l" y="vc"/>
                </a:cxn>
                <a:cxn ang="cd4">
                  <a:pos x="hc" y="b"/>
                </a:cxn>
                <a:cxn ang="0">
                  <a:pos x="r" y="vc"/>
                </a:cxn>
              </a:cxnLst>
              <a:rect l="l" t="t" r="r" b="b"/>
              <a:pathLst>
                <a:path w="5633" h="706">
                  <a:moveTo>
                    <a:pt x="2818" y="706"/>
                  </a:moveTo>
                  <a:lnTo>
                    <a:pt x="0" y="706"/>
                  </a:lnTo>
                  <a:lnTo>
                    <a:pt x="0" y="0"/>
                  </a:lnTo>
                  <a:lnTo>
                    <a:pt x="5633" y="0"/>
                  </a:lnTo>
                  <a:lnTo>
                    <a:pt x="5633" y="706"/>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 name="フリーフォーム 22"/>
            <p:cNvSpPr/>
            <p:nvPr/>
          </p:nvSpPr>
          <p:spPr>
            <a:xfrm>
              <a:off x="876959" y="4068000"/>
              <a:ext cx="304560" cy="208080"/>
            </a:xfrm>
            <a:custGeom>
              <a:avLst/>
              <a:gdLst/>
              <a:ahLst/>
              <a:cxnLst>
                <a:cxn ang="3cd4">
                  <a:pos x="hc" y="t"/>
                </a:cxn>
                <a:cxn ang="cd2">
                  <a:pos x="l" y="vc"/>
                </a:cxn>
                <a:cxn ang="cd4">
                  <a:pos x="hc" y="b"/>
                </a:cxn>
                <a:cxn ang="0">
                  <a:pos x="r" y="vc"/>
                </a:cxn>
              </a:cxnLst>
              <a:rect l="l" t="t" r="r" b="b"/>
              <a:pathLst>
                <a:path w="847" h="579">
                  <a:moveTo>
                    <a:pt x="749" y="65"/>
                  </a:moveTo>
                  <a:cubicBezTo>
                    <a:pt x="756" y="34"/>
                    <a:pt x="756" y="26"/>
                    <a:pt x="821" y="26"/>
                  </a:cubicBezTo>
                  <a:cubicBezTo>
                    <a:pt x="840" y="26"/>
                    <a:pt x="847" y="26"/>
                    <a:pt x="847" y="10"/>
                  </a:cubicBezTo>
                  <a:cubicBezTo>
                    <a:pt x="847" y="0"/>
                    <a:pt x="840" y="0"/>
                    <a:pt x="826" y="0"/>
                  </a:cubicBezTo>
                  <a:lnTo>
                    <a:pt x="713" y="0"/>
                  </a:lnTo>
                  <a:cubicBezTo>
                    <a:pt x="691" y="0"/>
                    <a:pt x="691" y="0"/>
                    <a:pt x="679" y="17"/>
                  </a:cubicBezTo>
                  <a:lnTo>
                    <a:pt x="372" y="499"/>
                  </a:lnTo>
                  <a:lnTo>
                    <a:pt x="305" y="19"/>
                  </a:lnTo>
                  <a:cubicBezTo>
                    <a:pt x="302" y="0"/>
                    <a:pt x="300" y="0"/>
                    <a:pt x="278" y="0"/>
                  </a:cubicBezTo>
                  <a:lnTo>
                    <a:pt x="163" y="0"/>
                  </a:lnTo>
                  <a:cubicBezTo>
                    <a:pt x="146" y="0"/>
                    <a:pt x="137" y="0"/>
                    <a:pt x="137" y="17"/>
                  </a:cubicBezTo>
                  <a:cubicBezTo>
                    <a:pt x="137" y="26"/>
                    <a:pt x="146" y="26"/>
                    <a:pt x="163" y="26"/>
                  </a:cubicBezTo>
                  <a:cubicBezTo>
                    <a:pt x="173" y="26"/>
                    <a:pt x="190" y="26"/>
                    <a:pt x="199" y="29"/>
                  </a:cubicBezTo>
                  <a:cubicBezTo>
                    <a:pt x="211" y="29"/>
                    <a:pt x="218" y="31"/>
                    <a:pt x="218" y="41"/>
                  </a:cubicBezTo>
                  <a:cubicBezTo>
                    <a:pt x="218" y="46"/>
                    <a:pt x="216" y="48"/>
                    <a:pt x="214" y="58"/>
                  </a:cubicBezTo>
                  <a:lnTo>
                    <a:pt x="106" y="490"/>
                  </a:lnTo>
                  <a:cubicBezTo>
                    <a:pt x="98" y="523"/>
                    <a:pt x="84" y="550"/>
                    <a:pt x="14" y="552"/>
                  </a:cubicBezTo>
                  <a:cubicBezTo>
                    <a:pt x="12" y="552"/>
                    <a:pt x="0" y="552"/>
                    <a:pt x="0" y="569"/>
                  </a:cubicBezTo>
                  <a:cubicBezTo>
                    <a:pt x="0" y="576"/>
                    <a:pt x="5" y="579"/>
                    <a:pt x="12" y="579"/>
                  </a:cubicBezTo>
                  <a:cubicBezTo>
                    <a:pt x="38" y="579"/>
                    <a:pt x="70" y="576"/>
                    <a:pt x="96" y="576"/>
                  </a:cubicBezTo>
                  <a:cubicBezTo>
                    <a:pt x="125" y="576"/>
                    <a:pt x="156" y="579"/>
                    <a:pt x="182" y="579"/>
                  </a:cubicBezTo>
                  <a:cubicBezTo>
                    <a:pt x="187" y="579"/>
                    <a:pt x="199" y="579"/>
                    <a:pt x="199" y="562"/>
                  </a:cubicBezTo>
                  <a:cubicBezTo>
                    <a:pt x="199" y="552"/>
                    <a:pt x="190" y="552"/>
                    <a:pt x="182" y="552"/>
                  </a:cubicBezTo>
                  <a:cubicBezTo>
                    <a:pt x="134" y="552"/>
                    <a:pt x="127" y="536"/>
                    <a:pt x="127" y="516"/>
                  </a:cubicBezTo>
                  <a:cubicBezTo>
                    <a:pt x="127" y="509"/>
                    <a:pt x="127" y="504"/>
                    <a:pt x="130" y="495"/>
                  </a:cubicBezTo>
                  <a:lnTo>
                    <a:pt x="245" y="34"/>
                  </a:lnTo>
                  <a:lnTo>
                    <a:pt x="319" y="560"/>
                  </a:lnTo>
                  <a:cubicBezTo>
                    <a:pt x="319" y="569"/>
                    <a:pt x="322" y="579"/>
                    <a:pt x="331" y="579"/>
                  </a:cubicBezTo>
                  <a:cubicBezTo>
                    <a:pt x="341" y="579"/>
                    <a:pt x="346" y="569"/>
                    <a:pt x="350" y="564"/>
                  </a:cubicBezTo>
                  <a:lnTo>
                    <a:pt x="691" y="26"/>
                  </a:lnTo>
                  <a:lnTo>
                    <a:pt x="571" y="514"/>
                  </a:lnTo>
                  <a:cubicBezTo>
                    <a:pt x="562" y="545"/>
                    <a:pt x="562" y="552"/>
                    <a:pt x="494" y="552"/>
                  </a:cubicBezTo>
                  <a:cubicBezTo>
                    <a:pt x="480" y="552"/>
                    <a:pt x="470" y="552"/>
                    <a:pt x="470" y="569"/>
                  </a:cubicBezTo>
                  <a:cubicBezTo>
                    <a:pt x="470" y="579"/>
                    <a:pt x="480" y="579"/>
                    <a:pt x="482" y="579"/>
                  </a:cubicBezTo>
                  <a:cubicBezTo>
                    <a:pt x="506" y="579"/>
                    <a:pt x="564" y="576"/>
                    <a:pt x="588" y="576"/>
                  </a:cubicBezTo>
                  <a:cubicBezTo>
                    <a:pt x="622" y="576"/>
                    <a:pt x="660" y="579"/>
                    <a:pt x="694" y="579"/>
                  </a:cubicBezTo>
                  <a:cubicBezTo>
                    <a:pt x="698" y="579"/>
                    <a:pt x="710" y="579"/>
                    <a:pt x="710" y="562"/>
                  </a:cubicBezTo>
                  <a:cubicBezTo>
                    <a:pt x="710" y="552"/>
                    <a:pt x="703" y="552"/>
                    <a:pt x="686" y="552"/>
                  </a:cubicBezTo>
                  <a:cubicBezTo>
                    <a:pt x="655" y="552"/>
                    <a:pt x="631" y="552"/>
                    <a:pt x="631" y="538"/>
                  </a:cubicBezTo>
                  <a:cubicBezTo>
                    <a:pt x="631" y="533"/>
                    <a:pt x="631" y="533"/>
                    <a:pt x="636" y="5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 name="フリーフォーム 23"/>
            <p:cNvSpPr/>
            <p:nvPr/>
          </p:nvSpPr>
          <p:spPr>
            <a:xfrm>
              <a:off x="1175760" y="4176000"/>
              <a:ext cx="152640" cy="145800"/>
            </a:xfrm>
            <a:custGeom>
              <a:avLst/>
              <a:gdLst/>
              <a:ahLst/>
              <a:cxnLst>
                <a:cxn ang="3cd4">
                  <a:pos x="hc" y="t"/>
                </a:cxn>
                <a:cxn ang="cd2">
                  <a:pos x="l" y="vc"/>
                </a:cxn>
                <a:cxn ang="cd4">
                  <a:pos x="hc" y="b"/>
                </a:cxn>
                <a:cxn ang="0">
                  <a:pos x="r" y="vc"/>
                </a:cxn>
              </a:cxnLst>
              <a:rect l="l" t="t" r="r" b="b"/>
              <a:pathLst>
                <a:path w="425" h="406">
                  <a:moveTo>
                    <a:pt x="418" y="24"/>
                  </a:moveTo>
                  <a:cubicBezTo>
                    <a:pt x="422" y="19"/>
                    <a:pt x="425" y="14"/>
                    <a:pt x="425" y="7"/>
                  </a:cubicBezTo>
                  <a:cubicBezTo>
                    <a:pt x="425" y="0"/>
                    <a:pt x="420" y="0"/>
                    <a:pt x="410" y="0"/>
                  </a:cubicBezTo>
                  <a:lnTo>
                    <a:pt x="132" y="0"/>
                  </a:lnTo>
                  <a:cubicBezTo>
                    <a:pt x="118" y="0"/>
                    <a:pt x="115" y="0"/>
                    <a:pt x="113" y="12"/>
                  </a:cubicBezTo>
                  <a:lnTo>
                    <a:pt x="79" y="118"/>
                  </a:lnTo>
                  <a:cubicBezTo>
                    <a:pt x="77" y="125"/>
                    <a:pt x="77" y="127"/>
                    <a:pt x="77" y="127"/>
                  </a:cubicBezTo>
                  <a:cubicBezTo>
                    <a:pt x="77" y="132"/>
                    <a:pt x="79" y="137"/>
                    <a:pt x="86" y="137"/>
                  </a:cubicBezTo>
                  <a:cubicBezTo>
                    <a:pt x="96" y="137"/>
                    <a:pt x="96" y="132"/>
                    <a:pt x="98" y="127"/>
                  </a:cubicBezTo>
                  <a:cubicBezTo>
                    <a:pt x="127" y="43"/>
                    <a:pt x="173" y="22"/>
                    <a:pt x="250" y="22"/>
                  </a:cubicBezTo>
                  <a:lnTo>
                    <a:pt x="355" y="22"/>
                  </a:lnTo>
                  <a:lnTo>
                    <a:pt x="10" y="379"/>
                  </a:lnTo>
                  <a:cubicBezTo>
                    <a:pt x="5" y="384"/>
                    <a:pt x="0" y="389"/>
                    <a:pt x="0" y="399"/>
                  </a:cubicBezTo>
                  <a:cubicBezTo>
                    <a:pt x="0" y="406"/>
                    <a:pt x="5" y="406"/>
                    <a:pt x="17" y="406"/>
                  </a:cubicBezTo>
                  <a:lnTo>
                    <a:pt x="302" y="406"/>
                  </a:lnTo>
                  <a:cubicBezTo>
                    <a:pt x="319" y="406"/>
                    <a:pt x="319" y="406"/>
                    <a:pt x="324" y="394"/>
                  </a:cubicBezTo>
                  <a:lnTo>
                    <a:pt x="365" y="262"/>
                  </a:lnTo>
                  <a:cubicBezTo>
                    <a:pt x="367" y="255"/>
                    <a:pt x="367" y="252"/>
                    <a:pt x="367" y="252"/>
                  </a:cubicBezTo>
                  <a:cubicBezTo>
                    <a:pt x="367" y="252"/>
                    <a:pt x="367" y="243"/>
                    <a:pt x="358" y="243"/>
                  </a:cubicBezTo>
                  <a:cubicBezTo>
                    <a:pt x="350" y="243"/>
                    <a:pt x="350" y="245"/>
                    <a:pt x="346" y="259"/>
                  </a:cubicBezTo>
                  <a:cubicBezTo>
                    <a:pt x="319" y="341"/>
                    <a:pt x="288" y="382"/>
                    <a:pt x="185" y="382"/>
                  </a:cubicBezTo>
                  <a:lnTo>
                    <a:pt x="72" y="38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 name="フリーフォーム 24"/>
            <p:cNvSpPr/>
            <p:nvPr/>
          </p:nvSpPr>
          <p:spPr>
            <a:xfrm>
              <a:off x="1352880" y="4175279"/>
              <a:ext cx="42840" cy="79920"/>
            </a:xfrm>
            <a:custGeom>
              <a:avLst/>
              <a:gdLst/>
              <a:ahLst/>
              <a:cxnLst>
                <a:cxn ang="3cd4">
                  <a:pos x="hc" y="t"/>
                </a:cxn>
                <a:cxn ang="cd2">
                  <a:pos x="l" y="vc"/>
                </a:cxn>
                <a:cxn ang="cd4">
                  <a:pos x="hc" y="b"/>
                </a:cxn>
                <a:cxn ang="0">
                  <a:pos x="r" y="vc"/>
                </a:cxn>
              </a:cxnLst>
              <a:rect l="l" t="t" r="r" b="b"/>
              <a:pathLst>
                <a:path w="120" h="223">
                  <a:moveTo>
                    <a:pt x="115" y="41"/>
                  </a:moveTo>
                  <a:cubicBezTo>
                    <a:pt x="115" y="41"/>
                    <a:pt x="120" y="31"/>
                    <a:pt x="120" y="24"/>
                  </a:cubicBezTo>
                  <a:cubicBezTo>
                    <a:pt x="120" y="10"/>
                    <a:pt x="106" y="0"/>
                    <a:pt x="94" y="0"/>
                  </a:cubicBezTo>
                  <a:cubicBezTo>
                    <a:pt x="74" y="0"/>
                    <a:pt x="70" y="14"/>
                    <a:pt x="67" y="19"/>
                  </a:cubicBezTo>
                  <a:lnTo>
                    <a:pt x="2" y="204"/>
                  </a:lnTo>
                  <a:cubicBezTo>
                    <a:pt x="0" y="209"/>
                    <a:pt x="0" y="211"/>
                    <a:pt x="0" y="211"/>
                  </a:cubicBezTo>
                  <a:cubicBezTo>
                    <a:pt x="0" y="219"/>
                    <a:pt x="19" y="223"/>
                    <a:pt x="19" y="223"/>
                  </a:cubicBezTo>
                  <a:cubicBezTo>
                    <a:pt x="22" y="223"/>
                    <a:pt x="24" y="221"/>
                    <a:pt x="26" y="2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6" name="フリーフォーム 25"/>
            <p:cNvSpPr/>
            <p:nvPr/>
          </p:nvSpPr>
          <p:spPr>
            <a:xfrm>
              <a:off x="1537920" y="4164120"/>
              <a:ext cx="202680" cy="71280"/>
            </a:xfrm>
            <a:custGeom>
              <a:avLst/>
              <a:gdLst/>
              <a:ahLst/>
              <a:cxnLst>
                <a:cxn ang="3cd4">
                  <a:pos x="hc" y="t"/>
                </a:cxn>
                <a:cxn ang="cd2">
                  <a:pos x="l" y="vc"/>
                </a:cxn>
                <a:cxn ang="cd4">
                  <a:pos x="hc" y="b"/>
                </a:cxn>
                <a:cxn ang="0">
                  <a:pos x="r" y="vc"/>
                </a:cxn>
              </a:cxnLst>
              <a:rect l="l" t="t" r="r" b="b"/>
              <a:pathLst>
                <a:path w="564" h="199">
                  <a:moveTo>
                    <a:pt x="535" y="34"/>
                  </a:moveTo>
                  <a:cubicBezTo>
                    <a:pt x="547" y="34"/>
                    <a:pt x="564" y="34"/>
                    <a:pt x="564" y="17"/>
                  </a:cubicBezTo>
                  <a:cubicBezTo>
                    <a:pt x="564" y="0"/>
                    <a:pt x="547" y="0"/>
                    <a:pt x="535" y="0"/>
                  </a:cubicBezTo>
                  <a:lnTo>
                    <a:pt x="29" y="0"/>
                  </a:lnTo>
                  <a:cubicBezTo>
                    <a:pt x="17" y="0"/>
                    <a:pt x="0" y="0"/>
                    <a:pt x="0" y="17"/>
                  </a:cubicBezTo>
                  <a:cubicBezTo>
                    <a:pt x="0" y="34"/>
                    <a:pt x="17" y="34"/>
                    <a:pt x="29" y="34"/>
                  </a:cubicBezTo>
                  <a:close/>
                  <a:moveTo>
                    <a:pt x="535" y="199"/>
                  </a:moveTo>
                  <a:cubicBezTo>
                    <a:pt x="547" y="199"/>
                    <a:pt x="564" y="199"/>
                    <a:pt x="564" y="183"/>
                  </a:cubicBezTo>
                  <a:cubicBezTo>
                    <a:pt x="564" y="166"/>
                    <a:pt x="547" y="166"/>
                    <a:pt x="535" y="166"/>
                  </a:cubicBezTo>
                  <a:lnTo>
                    <a:pt x="29" y="166"/>
                  </a:lnTo>
                  <a:cubicBezTo>
                    <a:pt x="17" y="166"/>
                    <a:pt x="0" y="166"/>
                    <a:pt x="0" y="183"/>
                  </a:cubicBezTo>
                  <a:cubicBezTo>
                    <a:pt x="0" y="199"/>
                    <a:pt x="17" y="199"/>
                    <a:pt x="29" y="19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7" name="フリーフォーム 26"/>
            <p:cNvSpPr/>
            <p:nvPr/>
          </p:nvSpPr>
          <p:spPr>
            <a:xfrm>
              <a:off x="1868040" y="4073040"/>
              <a:ext cx="100800" cy="202680"/>
            </a:xfrm>
            <a:custGeom>
              <a:avLst/>
              <a:gdLst/>
              <a:ahLst/>
              <a:cxnLst>
                <a:cxn ang="3cd4">
                  <a:pos x="hc" y="t"/>
                </a:cxn>
                <a:cxn ang="cd2">
                  <a:pos x="l" y="vc"/>
                </a:cxn>
                <a:cxn ang="cd4">
                  <a:pos x="hc" y="b"/>
                </a:cxn>
                <a:cxn ang="0">
                  <a:pos x="r" y="vc"/>
                </a:cxn>
              </a:cxnLst>
              <a:rect l="l" t="t" r="r" b="b"/>
              <a:pathLst>
                <a:path w="281" h="564">
                  <a:moveTo>
                    <a:pt x="175" y="22"/>
                  </a:moveTo>
                  <a:cubicBezTo>
                    <a:pt x="175" y="2"/>
                    <a:pt x="175" y="0"/>
                    <a:pt x="156" y="0"/>
                  </a:cubicBezTo>
                  <a:cubicBezTo>
                    <a:pt x="103" y="55"/>
                    <a:pt x="26" y="55"/>
                    <a:pt x="0" y="55"/>
                  </a:cubicBezTo>
                  <a:lnTo>
                    <a:pt x="0" y="82"/>
                  </a:lnTo>
                  <a:cubicBezTo>
                    <a:pt x="17" y="82"/>
                    <a:pt x="67" y="82"/>
                    <a:pt x="110" y="58"/>
                  </a:cubicBezTo>
                  <a:lnTo>
                    <a:pt x="110" y="497"/>
                  </a:lnTo>
                  <a:cubicBezTo>
                    <a:pt x="110" y="528"/>
                    <a:pt x="108" y="538"/>
                    <a:pt x="31" y="538"/>
                  </a:cubicBezTo>
                  <a:lnTo>
                    <a:pt x="5" y="538"/>
                  </a:lnTo>
                  <a:lnTo>
                    <a:pt x="5" y="564"/>
                  </a:lnTo>
                  <a:cubicBezTo>
                    <a:pt x="36" y="562"/>
                    <a:pt x="108" y="562"/>
                    <a:pt x="144" y="562"/>
                  </a:cubicBezTo>
                  <a:cubicBezTo>
                    <a:pt x="178" y="562"/>
                    <a:pt x="252" y="562"/>
                    <a:pt x="281" y="564"/>
                  </a:cubicBezTo>
                  <a:lnTo>
                    <a:pt x="281" y="538"/>
                  </a:lnTo>
                  <a:lnTo>
                    <a:pt x="254" y="538"/>
                  </a:lnTo>
                  <a:cubicBezTo>
                    <a:pt x="178" y="538"/>
                    <a:pt x="175" y="528"/>
                    <a:pt x="175" y="49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8" name="フリーフォーム 27"/>
            <p:cNvSpPr/>
            <p:nvPr/>
          </p:nvSpPr>
          <p:spPr>
            <a:xfrm>
              <a:off x="2019960" y="4073040"/>
              <a:ext cx="100800" cy="202680"/>
            </a:xfrm>
            <a:custGeom>
              <a:avLst/>
              <a:gdLst/>
              <a:ahLst/>
              <a:cxnLst>
                <a:cxn ang="3cd4">
                  <a:pos x="hc" y="t"/>
                </a:cxn>
                <a:cxn ang="cd2">
                  <a:pos x="l" y="vc"/>
                </a:cxn>
                <a:cxn ang="cd4">
                  <a:pos x="hc" y="b"/>
                </a:cxn>
                <a:cxn ang="0">
                  <a:pos x="r" y="vc"/>
                </a:cxn>
              </a:cxnLst>
              <a:rect l="l" t="t" r="r" b="b"/>
              <a:pathLst>
                <a:path w="281" h="564">
                  <a:moveTo>
                    <a:pt x="175" y="22"/>
                  </a:moveTo>
                  <a:cubicBezTo>
                    <a:pt x="175" y="2"/>
                    <a:pt x="175" y="0"/>
                    <a:pt x="156" y="0"/>
                  </a:cubicBezTo>
                  <a:cubicBezTo>
                    <a:pt x="103" y="55"/>
                    <a:pt x="26" y="55"/>
                    <a:pt x="0" y="55"/>
                  </a:cubicBezTo>
                  <a:lnTo>
                    <a:pt x="0" y="82"/>
                  </a:lnTo>
                  <a:cubicBezTo>
                    <a:pt x="17" y="82"/>
                    <a:pt x="67" y="82"/>
                    <a:pt x="110" y="58"/>
                  </a:cubicBezTo>
                  <a:lnTo>
                    <a:pt x="110" y="497"/>
                  </a:lnTo>
                  <a:cubicBezTo>
                    <a:pt x="110" y="528"/>
                    <a:pt x="108" y="538"/>
                    <a:pt x="31" y="538"/>
                  </a:cubicBezTo>
                  <a:lnTo>
                    <a:pt x="5" y="538"/>
                  </a:lnTo>
                  <a:lnTo>
                    <a:pt x="5" y="564"/>
                  </a:lnTo>
                  <a:cubicBezTo>
                    <a:pt x="36" y="562"/>
                    <a:pt x="108" y="562"/>
                    <a:pt x="144" y="562"/>
                  </a:cubicBezTo>
                  <a:cubicBezTo>
                    <a:pt x="178" y="562"/>
                    <a:pt x="252" y="562"/>
                    <a:pt x="281" y="564"/>
                  </a:cubicBezTo>
                  <a:lnTo>
                    <a:pt x="281" y="538"/>
                  </a:lnTo>
                  <a:lnTo>
                    <a:pt x="254" y="538"/>
                  </a:lnTo>
                  <a:cubicBezTo>
                    <a:pt x="178" y="538"/>
                    <a:pt x="175" y="528"/>
                    <a:pt x="175" y="49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9" name="フリーフォーム 28"/>
            <p:cNvSpPr/>
            <p:nvPr/>
          </p:nvSpPr>
          <p:spPr>
            <a:xfrm>
              <a:off x="2257560" y="4068000"/>
              <a:ext cx="256320" cy="208080"/>
            </a:xfrm>
            <a:custGeom>
              <a:avLst/>
              <a:gdLst/>
              <a:ahLst/>
              <a:cxnLst>
                <a:cxn ang="3cd4">
                  <a:pos x="hc" y="t"/>
                </a:cxn>
                <a:cxn ang="cd2">
                  <a:pos x="l" y="vc"/>
                </a:cxn>
                <a:cxn ang="cd4">
                  <a:pos x="hc" y="b"/>
                </a:cxn>
                <a:cxn ang="0">
                  <a:pos x="r" y="vc"/>
                </a:cxn>
              </a:cxnLst>
              <a:rect l="l" t="t" r="r" b="b"/>
              <a:pathLst>
                <a:path w="713" h="579">
                  <a:moveTo>
                    <a:pt x="173" y="19"/>
                  </a:moveTo>
                  <a:cubicBezTo>
                    <a:pt x="166" y="0"/>
                    <a:pt x="163" y="0"/>
                    <a:pt x="144" y="0"/>
                  </a:cubicBezTo>
                  <a:lnTo>
                    <a:pt x="0" y="0"/>
                  </a:lnTo>
                  <a:lnTo>
                    <a:pt x="0" y="26"/>
                  </a:lnTo>
                  <a:lnTo>
                    <a:pt x="19" y="26"/>
                  </a:lnTo>
                  <a:cubicBezTo>
                    <a:pt x="86" y="26"/>
                    <a:pt x="86" y="36"/>
                    <a:pt x="86" y="67"/>
                  </a:cubicBezTo>
                  <a:lnTo>
                    <a:pt x="86" y="490"/>
                  </a:lnTo>
                  <a:cubicBezTo>
                    <a:pt x="86" y="514"/>
                    <a:pt x="86" y="552"/>
                    <a:pt x="0" y="552"/>
                  </a:cubicBezTo>
                  <a:lnTo>
                    <a:pt x="0" y="579"/>
                  </a:lnTo>
                  <a:cubicBezTo>
                    <a:pt x="29" y="579"/>
                    <a:pt x="72" y="576"/>
                    <a:pt x="98" y="576"/>
                  </a:cubicBezTo>
                  <a:cubicBezTo>
                    <a:pt x="127" y="576"/>
                    <a:pt x="168" y="579"/>
                    <a:pt x="199" y="579"/>
                  </a:cubicBezTo>
                  <a:lnTo>
                    <a:pt x="199" y="552"/>
                  </a:lnTo>
                  <a:cubicBezTo>
                    <a:pt x="110" y="552"/>
                    <a:pt x="110" y="514"/>
                    <a:pt x="110" y="490"/>
                  </a:cubicBezTo>
                  <a:lnTo>
                    <a:pt x="110" y="34"/>
                  </a:lnTo>
                  <a:lnTo>
                    <a:pt x="113" y="34"/>
                  </a:lnTo>
                  <a:lnTo>
                    <a:pt x="317" y="560"/>
                  </a:lnTo>
                  <a:cubicBezTo>
                    <a:pt x="319" y="572"/>
                    <a:pt x="324" y="579"/>
                    <a:pt x="334" y="579"/>
                  </a:cubicBezTo>
                  <a:cubicBezTo>
                    <a:pt x="341" y="579"/>
                    <a:pt x="346" y="572"/>
                    <a:pt x="348" y="562"/>
                  </a:cubicBezTo>
                  <a:lnTo>
                    <a:pt x="557" y="26"/>
                  </a:lnTo>
                  <a:lnTo>
                    <a:pt x="557" y="514"/>
                  </a:lnTo>
                  <a:cubicBezTo>
                    <a:pt x="557" y="543"/>
                    <a:pt x="554" y="552"/>
                    <a:pt x="490" y="552"/>
                  </a:cubicBezTo>
                  <a:lnTo>
                    <a:pt x="470" y="552"/>
                  </a:lnTo>
                  <a:lnTo>
                    <a:pt x="470" y="579"/>
                  </a:lnTo>
                  <a:cubicBezTo>
                    <a:pt x="502" y="576"/>
                    <a:pt x="559" y="576"/>
                    <a:pt x="593" y="576"/>
                  </a:cubicBezTo>
                  <a:cubicBezTo>
                    <a:pt x="624" y="576"/>
                    <a:pt x="682" y="576"/>
                    <a:pt x="713" y="579"/>
                  </a:cubicBezTo>
                  <a:lnTo>
                    <a:pt x="713" y="552"/>
                  </a:lnTo>
                  <a:lnTo>
                    <a:pt x="691" y="552"/>
                  </a:lnTo>
                  <a:cubicBezTo>
                    <a:pt x="626" y="552"/>
                    <a:pt x="626" y="543"/>
                    <a:pt x="626" y="514"/>
                  </a:cubicBezTo>
                  <a:lnTo>
                    <a:pt x="626" y="67"/>
                  </a:lnTo>
                  <a:cubicBezTo>
                    <a:pt x="626" y="36"/>
                    <a:pt x="626" y="26"/>
                    <a:pt x="691" y="26"/>
                  </a:cubicBezTo>
                  <a:lnTo>
                    <a:pt x="713" y="26"/>
                  </a:lnTo>
                  <a:lnTo>
                    <a:pt x="713" y="0"/>
                  </a:lnTo>
                  <a:lnTo>
                    <a:pt x="569" y="0"/>
                  </a:lnTo>
                  <a:cubicBezTo>
                    <a:pt x="547" y="0"/>
                    <a:pt x="547" y="0"/>
                    <a:pt x="542" y="17"/>
                  </a:cubicBezTo>
                  <a:lnTo>
                    <a:pt x="355" y="49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0" name="フリーフォーム 29"/>
            <p:cNvSpPr/>
            <p:nvPr/>
          </p:nvSpPr>
          <p:spPr>
            <a:xfrm>
              <a:off x="2533320" y="4139640"/>
              <a:ext cx="118080" cy="139680"/>
            </a:xfrm>
            <a:custGeom>
              <a:avLst/>
              <a:gdLst/>
              <a:ahLst/>
              <a:cxnLst>
                <a:cxn ang="3cd4">
                  <a:pos x="hc" y="t"/>
                </a:cxn>
                <a:cxn ang="cd2">
                  <a:pos x="l" y="vc"/>
                </a:cxn>
                <a:cxn ang="cd4">
                  <a:pos x="hc" y="b"/>
                </a:cxn>
                <a:cxn ang="0">
                  <a:pos x="r" y="vc"/>
                </a:cxn>
              </a:cxnLst>
              <a:rect l="l" t="t" r="r" b="b"/>
              <a:pathLst>
                <a:path w="329" h="389">
                  <a:moveTo>
                    <a:pt x="72" y="166"/>
                  </a:moveTo>
                  <a:cubicBezTo>
                    <a:pt x="77" y="41"/>
                    <a:pt x="149" y="19"/>
                    <a:pt x="178" y="19"/>
                  </a:cubicBezTo>
                  <a:cubicBezTo>
                    <a:pt x="264" y="19"/>
                    <a:pt x="274" y="134"/>
                    <a:pt x="274" y="166"/>
                  </a:cubicBezTo>
                  <a:close/>
                  <a:moveTo>
                    <a:pt x="70" y="185"/>
                  </a:moveTo>
                  <a:lnTo>
                    <a:pt x="307" y="185"/>
                  </a:lnTo>
                  <a:cubicBezTo>
                    <a:pt x="326" y="185"/>
                    <a:pt x="329" y="185"/>
                    <a:pt x="329" y="166"/>
                  </a:cubicBezTo>
                  <a:cubicBezTo>
                    <a:pt x="329" y="82"/>
                    <a:pt x="283" y="0"/>
                    <a:pt x="178" y="0"/>
                  </a:cubicBezTo>
                  <a:cubicBezTo>
                    <a:pt x="79" y="0"/>
                    <a:pt x="0" y="86"/>
                    <a:pt x="0" y="195"/>
                  </a:cubicBezTo>
                  <a:cubicBezTo>
                    <a:pt x="0" y="307"/>
                    <a:pt x="89" y="389"/>
                    <a:pt x="187" y="389"/>
                  </a:cubicBezTo>
                  <a:cubicBezTo>
                    <a:pt x="290" y="389"/>
                    <a:pt x="329" y="295"/>
                    <a:pt x="329" y="279"/>
                  </a:cubicBezTo>
                  <a:cubicBezTo>
                    <a:pt x="329" y="271"/>
                    <a:pt x="322" y="269"/>
                    <a:pt x="317" y="269"/>
                  </a:cubicBezTo>
                  <a:cubicBezTo>
                    <a:pt x="310" y="269"/>
                    <a:pt x="310" y="274"/>
                    <a:pt x="307" y="281"/>
                  </a:cubicBezTo>
                  <a:cubicBezTo>
                    <a:pt x="276" y="367"/>
                    <a:pt x="202" y="367"/>
                    <a:pt x="192" y="367"/>
                  </a:cubicBezTo>
                  <a:cubicBezTo>
                    <a:pt x="149" y="367"/>
                    <a:pt x="115" y="343"/>
                    <a:pt x="96" y="312"/>
                  </a:cubicBezTo>
                  <a:cubicBezTo>
                    <a:pt x="70" y="271"/>
                    <a:pt x="70" y="214"/>
                    <a:pt x="70" y="18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1" name="フリーフォーム 30"/>
            <p:cNvSpPr/>
            <p:nvPr/>
          </p:nvSpPr>
          <p:spPr>
            <a:xfrm>
              <a:off x="2665440" y="4068000"/>
              <a:ext cx="216360" cy="214920"/>
            </a:xfrm>
            <a:custGeom>
              <a:avLst/>
              <a:gdLst/>
              <a:ahLst/>
              <a:cxnLst>
                <a:cxn ang="3cd4">
                  <a:pos x="hc" y="t"/>
                </a:cxn>
                <a:cxn ang="cd2">
                  <a:pos x="l" y="vc"/>
                </a:cxn>
                <a:cxn ang="cd4">
                  <a:pos x="hc" y="b"/>
                </a:cxn>
                <a:cxn ang="0">
                  <a:pos x="r" y="vc"/>
                </a:cxn>
              </a:cxnLst>
              <a:rect l="l" t="t" r="r" b="b"/>
              <a:pathLst>
                <a:path w="602" h="598">
                  <a:moveTo>
                    <a:pt x="509" y="84"/>
                  </a:moveTo>
                  <a:cubicBezTo>
                    <a:pt x="521" y="53"/>
                    <a:pt x="545" y="26"/>
                    <a:pt x="602" y="26"/>
                  </a:cubicBezTo>
                  <a:lnTo>
                    <a:pt x="602" y="0"/>
                  </a:lnTo>
                  <a:cubicBezTo>
                    <a:pt x="576" y="2"/>
                    <a:pt x="542" y="2"/>
                    <a:pt x="521" y="2"/>
                  </a:cubicBezTo>
                  <a:cubicBezTo>
                    <a:pt x="494" y="2"/>
                    <a:pt x="446" y="0"/>
                    <a:pt x="422" y="0"/>
                  </a:cubicBezTo>
                  <a:lnTo>
                    <a:pt x="422" y="26"/>
                  </a:lnTo>
                  <a:cubicBezTo>
                    <a:pt x="468" y="26"/>
                    <a:pt x="485" y="48"/>
                    <a:pt x="485" y="70"/>
                  </a:cubicBezTo>
                  <a:cubicBezTo>
                    <a:pt x="485" y="74"/>
                    <a:pt x="482" y="82"/>
                    <a:pt x="480" y="86"/>
                  </a:cubicBezTo>
                  <a:lnTo>
                    <a:pt x="326" y="495"/>
                  </a:lnTo>
                  <a:lnTo>
                    <a:pt x="163" y="67"/>
                  </a:lnTo>
                  <a:cubicBezTo>
                    <a:pt x="158" y="55"/>
                    <a:pt x="158" y="53"/>
                    <a:pt x="158" y="50"/>
                  </a:cubicBezTo>
                  <a:cubicBezTo>
                    <a:pt x="158" y="26"/>
                    <a:pt x="206" y="26"/>
                    <a:pt x="228" y="26"/>
                  </a:cubicBezTo>
                  <a:lnTo>
                    <a:pt x="228" y="0"/>
                  </a:lnTo>
                  <a:cubicBezTo>
                    <a:pt x="199" y="2"/>
                    <a:pt x="139" y="2"/>
                    <a:pt x="108" y="2"/>
                  </a:cubicBezTo>
                  <a:cubicBezTo>
                    <a:pt x="67" y="2"/>
                    <a:pt x="31" y="0"/>
                    <a:pt x="0" y="0"/>
                  </a:cubicBezTo>
                  <a:lnTo>
                    <a:pt x="0" y="26"/>
                  </a:lnTo>
                  <a:cubicBezTo>
                    <a:pt x="55" y="26"/>
                    <a:pt x="72" y="26"/>
                    <a:pt x="84" y="58"/>
                  </a:cubicBezTo>
                  <a:lnTo>
                    <a:pt x="278" y="579"/>
                  </a:lnTo>
                  <a:cubicBezTo>
                    <a:pt x="286" y="596"/>
                    <a:pt x="290" y="598"/>
                    <a:pt x="300" y="598"/>
                  </a:cubicBezTo>
                  <a:cubicBezTo>
                    <a:pt x="314" y="598"/>
                    <a:pt x="317" y="593"/>
                    <a:pt x="322" y="58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32" name="グループ化 31" descr="24§display§g_{Z^\prime} = 5\times 10^{-4}§svg§600§FALSE" title="TexMaths"/>
          <p:cNvGrpSpPr/>
          <p:nvPr/>
        </p:nvGrpSpPr>
        <p:grpSpPr>
          <a:xfrm>
            <a:off x="2324635" y="4076114"/>
            <a:ext cx="1782830" cy="299805"/>
            <a:chOff x="883080" y="4493160"/>
            <a:chExt cx="1965240" cy="330480"/>
          </a:xfrm>
        </p:grpSpPr>
        <p:sp>
          <p:nvSpPr>
            <p:cNvPr id="33" name="フリーフォーム 32"/>
            <p:cNvSpPr/>
            <p:nvPr/>
          </p:nvSpPr>
          <p:spPr>
            <a:xfrm>
              <a:off x="883080" y="4499280"/>
              <a:ext cx="1965240" cy="321840"/>
            </a:xfrm>
            <a:custGeom>
              <a:avLst/>
              <a:gdLst/>
              <a:ahLst/>
              <a:cxnLst>
                <a:cxn ang="3cd4">
                  <a:pos x="hc" y="t"/>
                </a:cxn>
                <a:cxn ang="cd2">
                  <a:pos x="l" y="vc"/>
                </a:cxn>
                <a:cxn ang="cd4">
                  <a:pos x="hc" y="b"/>
                </a:cxn>
                <a:cxn ang="0">
                  <a:pos x="r" y="vc"/>
                </a:cxn>
              </a:cxnLst>
              <a:rect l="l" t="t" r="r" b="b"/>
              <a:pathLst>
                <a:path w="5460" h="895">
                  <a:moveTo>
                    <a:pt x="2731" y="895"/>
                  </a:moveTo>
                  <a:lnTo>
                    <a:pt x="0" y="895"/>
                  </a:lnTo>
                  <a:lnTo>
                    <a:pt x="0" y="0"/>
                  </a:lnTo>
                  <a:lnTo>
                    <a:pt x="5460" y="0"/>
                  </a:lnTo>
                  <a:lnTo>
                    <a:pt x="5460" y="895"/>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4" name="フリーフォーム 33"/>
            <p:cNvSpPr/>
            <p:nvPr/>
          </p:nvSpPr>
          <p:spPr>
            <a:xfrm>
              <a:off x="887400" y="4627080"/>
              <a:ext cx="139680" cy="196560"/>
            </a:xfrm>
            <a:custGeom>
              <a:avLst/>
              <a:gdLst/>
              <a:ahLst/>
              <a:cxnLst>
                <a:cxn ang="3cd4">
                  <a:pos x="hc" y="t"/>
                </a:cxn>
                <a:cxn ang="cd2">
                  <a:pos x="l" y="vc"/>
                </a:cxn>
                <a:cxn ang="cd4">
                  <a:pos x="hc" y="b"/>
                </a:cxn>
                <a:cxn ang="0">
                  <a:pos x="r" y="vc"/>
                </a:cxn>
              </a:cxnLst>
              <a:rect l="l" t="t" r="r" b="b"/>
              <a:pathLst>
                <a:path w="389" h="547">
                  <a:moveTo>
                    <a:pt x="386" y="55"/>
                  </a:moveTo>
                  <a:cubicBezTo>
                    <a:pt x="389" y="50"/>
                    <a:pt x="389" y="46"/>
                    <a:pt x="389" y="41"/>
                  </a:cubicBezTo>
                  <a:cubicBezTo>
                    <a:pt x="389" y="26"/>
                    <a:pt x="379" y="17"/>
                    <a:pt x="365" y="17"/>
                  </a:cubicBezTo>
                  <a:cubicBezTo>
                    <a:pt x="358" y="17"/>
                    <a:pt x="334" y="24"/>
                    <a:pt x="331" y="53"/>
                  </a:cubicBezTo>
                  <a:cubicBezTo>
                    <a:pt x="314" y="22"/>
                    <a:pt x="286" y="0"/>
                    <a:pt x="252" y="0"/>
                  </a:cubicBezTo>
                  <a:cubicBezTo>
                    <a:pt x="154" y="0"/>
                    <a:pt x="50" y="118"/>
                    <a:pt x="50" y="240"/>
                  </a:cubicBezTo>
                  <a:cubicBezTo>
                    <a:pt x="50" y="324"/>
                    <a:pt x="101" y="374"/>
                    <a:pt x="163" y="374"/>
                  </a:cubicBezTo>
                  <a:cubicBezTo>
                    <a:pt x="211" y="374"/>
                    <a:pt x="252" y="334"/>
                    <a:pt x="262" y="326"/>
                  </a:cubicBezTo>
                  <a:cubicBezTo>
                    <a:pt x="242" y="401"/>
                    <a:pt x="233" y="437"/>
                    <a:pt x="233" y="439"/>
                  </a:cubicBezTo>
                  <a:cubicBezTo>
                    <a:pt x="230" y="446"/>
                    <a:pt x="202" y="530"/>
                    <a:pt x="110" y="530"/>
                  </a:cubicBezTo>
                  <a:cubicBezTo>
                    <a:pt x="96" y="530"/>
                    <a:pt x="67" y="528"/>
                    <a:pt x="43" y="521"/>
                  </a:cubicBezTo>
                  <a:cubicBezTo>
                    <a:pt x="70" y="513"/>
                    <a:pt x="79" y="492"/>
                    <a:pt x="79" y="477"/>
                  </a:cubicBezTo>
                  <a:cubicBezTo>
                    <a:pt x="79" y="463"/>
                    <a:pt x="70" y="446"/>
                    <a:pt x="46" y="446"/>
                  </a:cubicBezTo>
                  <a:cubicBezTo>
                    <a:pt x="26" y="446"/>
                    <a:pt x="0" y="463"/>
                    <a:pt x="0" y="497"/>
                  </a:cubicBezTo>
                  <a:cubicBezTo>
                    <a:pt x="0" y="530"/>
                    <a:pt x="31" y="547"/>
                    <a:pt x="113" y="547"/>
                  </a:cubicBezTo>
                  <a:cubicBezTo>
                    <a:pt x="218" y="547"/>
                    <a:pt x="281" y="482"/>
                    <a:pt x="293" y="432"/>
                  </a:cubicBezTo>
                  <a:close/>
                  <a:moveTo>
                    <a:pt x="276" y="266"/>
                  </a:moveTo>
                  <a:cubicBezTo>
                    <a:pt x="271" y="288"/>
                    <a:pt x="252" y="310"/>
                    <a:pt x="233" y="326"/>
                  </a:cubicBezTo>
                  <a:cubicBezTo>
                    <a:pt x="216" y="341"/>
                    <a:pt x="190" y="355"/>
                    <a:pt x="166" y="355"/>
                  </a:cubicBezTo>
                  <a:cubicBezTo>
                    <a:pt x="122" y="355"/>
                    <a:pt x="110" y="312"/>
                    <a:pt x="110" y="278"/>
                  </a:cubicBezTo>
                  <a:cubicBezTo>
                    <a:pt x="110" y="238"/>
                    <a:pt x="134" y="137"/>
                    <a:pt x="156" y="94"/>
                  </a:cubicBezTo>
                  <a:cubicBezTo>
                    <a:pt x="180" y="53"/>
                    <a:pt x="216" y="19"/>
                    <a:pt x="252" y="19"/>
                  </a:cubicBezTo>
                  <a:cubicBezTo>
                    <a:pt x="307" y="19"/>
                    <a:pt x="319" y="86"/>
                    <a:pt x="319" y="91"/>
                  </a:cubicBezTo>
                  <a:cubicBezTo>
                    <a:pt x="319" y="96"/>
                    <a:pt x="319" y="101"/>
                    <a:pt x="317" y="10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5" name="フリーフォーム 34"/>
            <p:cNvSpPr/>
            <p:nvPr/>
          </p:nvSpPr>
          <p:spPr>
            <a:xfrm>
              <a:off x="1044719" y="4661640"/>
              <a:ext cx="152640" cy="145800"/>
            </a:xfrm>
            <a:custGeom>
              <a:avLst/>
              <a:gdLst/>
              <a:ahLst/>
              <a:cxnLst>
                <a:cxn ang="3cd4">
                  <a:pos x="hc" y="t"/>
                </a:cxn>
                <a:cxn ang="cd2">
                  <a:pos x="l" y="vc"/>
                </a:cxn>
                <a:cxn ang="cd4">
                  <a:pos x="hc" y="b"/>
                </a:cxn>
                <a:cxn ang="0">
                  <a:pos x="r" y="vc"/>
                </a:cxn>
              </a:cxnLst>
              <a:rect l="l" t="t" r="r" b="b"/>
              <a:pathLst>
                <a:path w="425" h="406">
                  <a:moveTo>
                    <a:pt x="418" y="24"/>
                  </a:moveTo>
                  <a:cubicBezTo>
                    <a:pt x="422" y="19"/>
                    <a:pt x="425" y="14"/>
                    <a:pt x="425" y="7"/>
                  </a:cubicBezTo>
                  <a:cubicBezTo>
                    <a:pt x="425" y="0"/>
                    <a:pt x="420" y="0"/>
                    <a:pt x="410" y="0"/>
                  </a:cubicBezTo>
                  <a:lnTo>
                    <a:pt x="132" y="0"/>
                  </a:lnTo>
                  <a:cubicBezTo>
                    <a:pt x="118" y="0"/>
                    <a:pt x="115" y="0"/>
                    <a:pt x="113" y="12"/>
                  </a:cubicBezTo>
                  <a:lnTo>
                    <a:pt x="79" y="118"/>
                  </a:lnTo>
                  <a:cubicBezTo>
                    <a:pt x="77" y="125"/>
                    <a:pt x="77" y="127"/>
                    <a:pt x="77" y="127"/>
                  </a:cubicBezTo>
                  <a:cubicBezTo>
                    <a:pt x="77" y="132"/>
                    <a:pt x="79" y="137"/>
                    <a:pt x="86" y="137"/>
                  </a:cubicBezTo>
                  <a:cubicBezTo>
                    <a:pt x="96" y="137"/>
                    <a:pt x="96" y="132"/>
                    <a:pt x="98" y="127"/>
                  </a:cubicBezTo>
                  <a:cubicBezTo>
                    <a:pt x="127" y="43"/>
                    <a:pt x="173" y="22"/>
                    <a:pt x="250" y="22"/>
                  </a:cubicBezTo>
                  <a:lnTo>
                    <a:pt x="355" y="22"/>
                  </a:lnTo>
                  <a:lnTo>
                    <a:pt x="10" y="379"/>
                  </a:lnTo>
                  <a:cubicBezTo>
                    <a:pt x="5" y="384"/>
                    <a:pt x="0" y="389"/>
                    <a:pt x="0" y="398"/>
                  </a:cubicBezTo>
                  <a:cubicBezTo>
                    <a:pt x="0" y="406"/>
                    <a:pt x="5" y="406"/>
                    <a:pt x="17" y="406"/>
                  </a:cubicBezTo>
                  <a:lnTo>
                    <a:pt x="302" y="406"/>
                  </a:lnTo>
                  <a:cubicBezTo>
                    <a:pt x="319" y="406"/>
                    <a:pt x="319" y="406"/>
                    <a:pt x="324" y="394"/>
                  </a:cubicBezTo>
                  <a:lnTo>
                    <a:pt x="365" y="262"/>
                  </a:lnTo>
                  <a:cubicBezTo>
                    <a:pt x="367" y="254"/>
                    <a:pt x="367" y="252"/>
                    <a:pt x="367" y="252"/>
                  </a:cubicBezTo>
                  <a:cubicBezTo>
                    <a:pt x="367" y="252"/>
                    <a:pt x="367" y="242"/>
                    <a:pt x="358" y="242"/>
                  </a:cubicBezTo>
                  <a:cubicBezTo>
                    <a:pt x="350" y="242"/>
                    <a:pt x="350" y="245"/>
                    <a:pt x="346" y="259"/>
                  </a:cubicBezTo>
                  <a:cubicBezTo>
                    <a:pt x="319" y="341"/>
                    <a:pt x="288" y="382"/>
                    <a:pt x="185" y="382"/>
                  </a:cubicBezTo>
                  <a:lnTo>
                    <a:pt x="72" y="38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6" name="フリーフォーム 35"/>
            <p:cNvSpPr/>
            <p:nvPr/>
          </p:nvSpPr>
          <p:spPr>
            <a:xfrm>
              <a:off x="1222559" y="4661640"/>
              <a:ext cx="42840" cy="79920"/>
            </a:xfrm>
            <a:custGeom>
              <a:avLst/>
              <a:gdLst/>
              <a:ahLst/>
              <a:cxnLst>
                <a:cxn ang="3cd4">
                  <a:pos x="hc" y="t"/>
                </a:cxn>
                <a:cxn ang="cd2">
                  <a:pos x="l" y="vc"/>
                </a:cxn>
                <a:cxn ang="cd4">
                  <a:pos x="hc" y="b"/>
                </a:cxn>
                <a:cxn ang="0">
                  <a:pos x="r" y="vc"/>
                </a:cxn>
              </a:cxnLst>
              <a:rect l="l" t="t" r="r" b="b"/>
              <a:pathLst>
                <a:path w="120" h="223">
                  <a:moveTo>
                    <a:pt x="115" y="41"/>
                  </a:moveTo>
                  <a:cubicBezTo>
                    <a:pt x="115" y="41"/>
                    <a:pt x="120" y="31"/>
                    <a:pt x="120" y="24"/>
                  </a:cubicBezTo>
                  <a:cubicBezTo>
                    <a:pt x="120" y="10"/>
                    <a:pt x="106" y="0"/>
                    <a:pt x="94" y="0"/>
                  </a:cubicBezTo>
                  <a:cubicBezTo>
                    <a:pt x="74" y="0"/>
                    <a:pt x="70" y="14"/>
                    <a:pt x="67" y="19"/>
                  </a:cubicBezTo>
                  <a:lnTo>
                    <a:pt x="2" y="204"/>
                  </a:lnTo>
                  <a:cubicBezTo>
                    <a:pt x="0" y="209"/>
                    <a:pt x="0" y="211"/>
                    <a:pt x="0" y="211"/>
                  </a:cubicBezTo>
                  <a:cubicBezTo>
                    <a:pt x="0" y="218"/>
                    <a:pt x="19" y="223"/>
                    <a:pt x="19" y="223"/>
                  </a:cubicBezTo>
                  <a:cubicBezTo>
                    <a:pt x="22" y="223"/>
                    <a:pt x="24" y="221"/>
                    <a:pt x="26" y="2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7" name="フリーフォーム 36"/>
            <p:cNvSpPr/>
            <p:nvPr/>
          </p:nvSpPr>
          <p:spPr>
            <a:xfrm>
              <a:off x="1406520" y="4650480"/>
              <a:ext cx="202680" cy="71280"/>
            </a:xfrm>
            <a:custGeom>
              <a:avLst/>
              <a:gdLst/>
              <a:ahLst/>
              <a:cxnLst>
                <a:cxn ang="3cd4">
                  <a:pos x="hc" y="t"/>
                </a:cxn>
                <a:cxn ang="cd2">
                  <a:pos x="l" y="vc"/>
                </a:cxn>
                <a:cxn ang="cd4">
                  <a:pos x="hc" y="b"/>
                </a:cxn>
                <a:cxn ang="0">
                  <a:pos x="r" y="vc"/>
                </a:cxn>
              </a:cxnLst>
              <a:rect l="l" t="t" r="r" b="b"/>
              <a:pathLst>
                <a:path w="564" h="199">
                  <a:moveTo>
                    <a:pt x="535" y="34"/>
                  </a:moveTo>
                  <a:cubicBezTo>
                    <a:pt x="547" y="34"/>
                    <a:pt x="564" y="34"/>
                    <a:pt x="564" y="17"/>
                  </a:cubicBezTo>
                  <a:cubicBezTo>
                    <a:pt x="564" y="0"/>
                    <a:pt x="547" y="0"/>
                    <a:pt x="535" y="0"/>
                  </a:cubicBezTo>
                  <a:lnTo>
                    <a:pt x="29" y="0"/>
                  </a:lnTo>
                  <a:cubicBezTo>
                    <a:pt x="17" y="0"/>
                    <a:pt x="0" y="0"/>
                    <a:pt x="0" y="17"/>
                  </a:cubicBezTo>
                  <a:cubicBezTo>
                    <a:pt x="0" y="34"/>
                    <a:pt x="17" y="34"/>
                    <a:pt x="29" y="34"/>
                  </a:cubicBezTo>
                  <a:close/>
                  <a:moveTo>
                    <a:pt x="535" y="199"/>
                  </a:moveTo>
                  <a:cubicBezTo>
                    <a:pt x="547" y="199"/>
                    <a:pt x="564" y="199"/>
                    <a:pt x="564" y="182"/>
                  </a:cubicBezTo>
                  <a:cubicBezTo>
                    <a:pt x="564" y="166"/>
                    <a:pt x="547" y="166"/>
                    <a:pt x="535" y="166"/>
                  </a:cubicBezTo>
                  <a:lnTo>
                    <a:pt x="29" y="166"/>
                  </a:lnTo>
                  <a:cubicBezTo>
                    <a:pt x="17" y="166"/>
                    <a:pt x="0" y="166"/>
                    <a:pt x="0" y="182"/>
                  </a:cubicBezTo>
                  <a:cubicBezTo>
                    <a:pt x="0" y="199"/>
                    <a:pt x="17" y="199"/>
                    <a:pt x="29" y="19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8" name="フリーフォーム 37"/>
            <p:cNvSpPr/>
            <p:nvPr/>
          </p:nvSpPr>
          <p:spPr>
            <a:xfrm>
              <a:off x="1725480" y="4559760"/>
              <a:ext cx="121320" cy="209520"/>
            </a:xfrm>
            <a:custGeom>
              <a:avLst/>
              <a:gdLst/>
              <a:ahLst/>
              <a:cxnLst>
                <a:cxn ang="3cd4">
                  <a:pos x="hc" y="t"/>
                </a:cxn>
                <a:cxn ang="cd2">
                  <a:pos x="l" y="vc"/>
                </a:cxn>
                <a:cxn ang="cd4">
                  <a:pos x="hc" y="b"/>
                </a:cxn>
                <a:cxn ang="0">
                  <a:pos x="r" y="vc"/>
                </a:cxn>
              </a:cxnLst>
              <a:rect l="l" t="t" r="r" b="b"/>
              <a:pathLst>
                <a:path w="338" h="583">
                  <a:moveTo>
                    <a:pt x="338" y="394"/>
                  </a:moveTo>
                  <a:cubicBezTo>
                    <a:pt x="338" y="293"/>
                    <a:pt x="269" y="209"/>
                    <a:pt x="178" y="209"/>
                  </a:cubicBezTo>
                  <a:cubicBezTo>
                    <a:pt x="137" y="209"/>
                    <a:pt x="101" y="221"/>
                    <a:pt x="70" y="252"/>
                  </a:cubicBezTo>
                  <a:lnTo>
                    <a:pt x="70" y="86"/>
                  </a:lnTo>
                  <a:cubicBezTo>
                    <a:pt x="86" y="91"/>
                    <a:pt x="115" y="98"/>
                    <a:pt x="142" y="98"/>
                  </a:cubicBezTo>
                  <a:cubicBezTo>
                    <a:pt x="247" y="98"/>
                    <a:pt x="305" y="19"/>
                    <a:pt x="305" y="10"/>
                  </a:cubicBezTo>
                  <a:cubicBezTo>
                    <a:pt x="305" y="5"/>
                    <a:pt x="302" y="0"/>
                    <a:pt x="298" y="0"/>
                  </a:cubicBezTo>
                  <a:cubicBezTo>
                    <a:pt x="298" y="0"/>
                    <a:pt x="295" y="0"/>
                    <a:pt x="290" y="2"/>
                  </a:cubicBezTo>
                  <a:cubicBezTo>
                    <a:pt x="274" y="10"/>
                    <a:pt x="233" y="26"/>
                    <a:pt x="175" y="26"/>
                  </a:cubicBezTo>
                  <a:cubicBezTo>
                    <a:pt x="142" y="26"/>
                    <a:pt x="101" y="22"/>
                    <a:pt x="62" y="2"/>
                  </a:cubicBezTo>
                  <a:cubicBezTo>
                    <a:pt x="55" y="0"/>
                    <a:pt x="53" y="0"/>
                    <a:pt x="53" y="0"/>
                  </a:cubicBezTo>
                  <a:cubicBezTo>
                    <a:pt x="43" y="0"/>
                    <a:pt x="43" y="7"/>
                    <a:pt x="43" y="22"/>
                  </a:cubicBezTo>
                  <a:lnTo>
                    <a:pt x="43" y="271"/>
                  </a:lnTo>
                  <a:cubicBezTo>
                    <a:pt x="43" y="288"/>
                    <a:pt x="43" y="293"/>
                    <a:pt x="55" y="293"/>
                  </a:cubicBezTo>
                  <a:cubicBezTo>
                    <a:pt x="60" y="293"/>
                    <a:pt x="62" y="290"/>
                    <a:pt x="67" y="286"/>
                  </a:cubicBezTo>
                  <a:cubicBezTo>
                    <a:pt x="77" y="274"/>
                    <a:pt x="108" y="228"/>
                    <a:pt x="175" y="228"/>
                  </a:cubicBezTo>
                  <a:cubicBezTo>
                    <a:pt x="221" y="228"/>
                    <a:pt x="242" y="266"/>
                    <a:pt x="247" y="281"/>
                  </a:cubicBezTo>
                  <a:cubicBezTo>
                    <a:pt x="262" y="312"/>
                    <a:pt x="264" y="346"/>
                    <a:pt x="264" y="389"/>
                  </a:cubicBezTo>
                  <a:cubicBezTo>
                    <a:pt x="264" y="418"/>
                    <a:pt x="264" y="468"/>
                    <a:pt x="242" y="504"/>
                  </a:cubicBezTo>
                  <a:cubicBezTo>
                    <a:pt x="223" y="537"/>
                    <a:pt x="192" y="559"/>
                    <a:pt x="151" y="559"/>
                  </a:cubicBezTo>
                  <a:cubicBezTo>
                    <a:pt x="91" y="559"/>
                    <a:pt x="41" y="513"/>
                    <a:pt x="26" y="463"/>
                  </a:cubicBezTo>
                  <a:cubicBezTo>
                    <a:pt x="29" y="465"/>
                    <a:pt x="31" y="465"/>
                    <a:pt x="41" y="465"/>
                  </a:cubicBezTo>
                  <a:cubicBezTo>
                    <a:pt x="70" y="465"/>
                    <a:pt x="84" y="444"/>
                    <a:pt x="84" y="425"/>
                  </a:cubicBezTo>
                  <a:cubicBezTo>
                    <a:pt x="84" y="403"/>
                    <a:pt x="70" y="384"/>
                    <a:pt x="41" y="384"/>
                  </a:cubicBezTo>
                  <a:cubicBezTo>
                    <a:pt x="29" y="384"/>
                    <a:pt x="0" y="389"/>
                    <a:pt x="0" y="427"/>
                  </a:cubicBezTo>
                  <a:cubicBezTo>
                    <a:pt x="0" y="501"/>
                    <a:pt x="58" y="583"/>
                    <a:pt x="154" y="583"/>
                  </a:cubicBezTo>
                  <a:cubicBezTo>
                    <a:pt x="252" y="583"/>
                    <a:pt x="338" y="501"/>
                    <a:pt x="338" y="39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9" name="フリーフォーム 38"/>
            <p:cNvSpPr/>
            <p:nvPr/>
          </p:nvSpPr>
          <p:spPr>
            <a:xfrm>
              <a:off x="1974240" y="4612320"/>
              <a:ext cx="147240" cy="146520"/>
            </a:xfrm>
            <a:custGeom>
              <a:avLst/>
              <a:gdLst/>
              <a:ahLst/>
              <a:cxnLst>
                <a:cxn ang="3cd4">
                  <a:pos x="hc" y="t"/>
                </a:cxn>
                <a:cxn ang="cd2">
                  <a:pos x="l" y="vc"/>
                </a:cxn>
                <a:cxn ang="cd4">
                  <a:pos x="hc" y="b"/>
                </a:cxn>
                <a:cxn ang="0">
                  <a:pos x="r" y="vc"/>
                </a:cxn>
              </a:cxnLst>
              <a:rect l="l" t="t" r="r" b="b"/>
              <a:pathLst>
                <a:path w="410" h="408">
                  <a:moveTo>
                    <a:pt x="206" y="180"/>
                  </a:moveTo>
                  <a:lnTo>
                    <a:pt x="36" y="12"/>
                  </a:lnTo>
                  <a:cubicBezTo>
                    <a:pt x="26" y="2"/>
                    <a:pt x="24" y="0"/>
                    <a:pt x="17" y="0"/>
                  </a:cubicBezTo>
                  <a:cubicBezTo>
                    <a:pt x="10" y="0"/>
                    <a:pt x="0" y="7"/>
                    <a:pt x="0" y="17"/>
                  </a:cubicBezTo>
                  <a:cubicBezTo>
                    <a:pt x="0" y="24"/>
                    <a:pt x="2" y="24"/>
                    <a:pt x="12" y="34"/>
                  </a:cubicBezTo>
                  <a:lnTo>
                    <a:pt x="180" y="204"/>
                  </a:lnTo>
                  <a:lnTo>
                    <a:pt x="12" y="374"/>
                  </a:lnTo>
                  <a:cubicBezTo>
                    <a:pt x="2" y="384"/>
                    <a:pt x="0" y="386"/>
                    <a:pt x="0" y="391"/>
                  </a:cubicBezTo>
                  <a:cubicBezTo>
                    <a:pt x="0" y="401"/>
                    <a:pt x="10" y="408"/>
                    <a:pt x="17" y="408"/>
                  </a:cubicBezTo>
                  <a:cubicBezTo>
                    <a:pt x="24" y="408"/>
                    <a:pt x="26" y="408"/>
                    <a:pt x="36" y="396"/>
                  </a:cubicBezTo>
                  <a:lnTo>
                    <a:pt x="204" y="228"/>
                  </a:lnTo>
                  <a:lnTo>
                    <a:pt x="379" y="403"/>
                  </a:lnTo>
                  <a:cubicBezTo>
                    <a:pt x="382" y="406"/>
                    <a:pt x="389" y="408"/>
                    <a:pt x="394" y="408"/>
                  </a:cubicBezTo>
                  <a:cubicBezTo>
                    <a:pt x="403" y="408"/>
                    <a:pt x="410" y="401"/>
                    <a:pt x="410" y="391"/>
                  </a:cubicBezTo>
                  <a:cubicBezTo>
                    <a:pt x="410" y="391"/>
                    <a:pt x="410" y="386"/>
                    <a:pt x="408" y="382"/>
                  </a:cubicBezTo>
                  <a:cubicBezTo>
                    <a:pt x="406" y="382"/>
                    <a:pt x="271" y="247"/>
                    <a:pt x="228" y="204"/>
                  </a:cubicBezTo>
                  <a:lnTo>
                    <a:pt x="384" y="50"/>
                  </a:lnTo>
                  <a:cubicBezTo>
                    <a:pt x="389" y="43"/>
                    <a:pt x="401" y="34"/>
                    <a:pt x="406" y="29"/>
                  </a:cubicBezTo>
                  <a:cubicBezTo>
                    <a:pt x="406" y="26"/>
                    <a:pt x="410" y="24"/>
                    <a:pt x="410" y="17"/>
                  </a:cubicBezTo>
                  <a:cubicBezTo>
                    <a:pt x="410" y="7"/>
                    <a:pt x="403" y="0"/>
                    <a:pt x="394" y="0"/>
                  </a:cubicBezTo>
                  <a:cubicBezTo>
                    <a:pt x="386" y="0"/>
                    <a:pt x="382" y="2"/>
                    <a:pt x="374" y="1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40" name="フリーフォーム 39"/>
            <p:cNvSpPr/>
            <p:nvPr/>
          </p:nvSpPr>
          <p:spPr>
            <a:xfrm>
              <a:off x="2260440" y="4559760"/>
              <a:ext cx="100800" cy="202680"/>
            </a:xfrm>
            <a:custGeom>
              <a:avLst/>
              <a:gdLst/>
              <a:ahLst/>
              <a:cxnLst>
                <a:cxn ang="3cd4">
                  <a:pos x="hc" y="t"/>
                </a:cxn>
                <a:cxn ang="cd2">
                  <a:pos x="l" y="vc"/>
                </a:cxn>
                <a:cxn ang="cd4">
                  <a:pos x="hc" y="b"/>
                </a:cxn>
                <a:cxn ang="0">
                  <a:pos x="r" y="vc"/>
                </a:cxn>
              </a:cxnLst>
              <a:rect l="l" t="t" r="r" b="b"/>
              <a:pathLst>
                <a:path w="281" h="564">
                  <a:moveTo>
                    <a:pt x="175" y="22"/>
                  </a:moveTo>
                  <a:cubicBezTo>
                    <a:pt x="175" y="2"/>
                    <a:pt x="175" y="0"/>
                    <a:pt x="156" y="0"/>
                  </a:cubicBezTo>
                  <a:cubicBezTo>
                    <a:pt x="103" y="55"/>
                    <a:pt x="26" y="55"/>
                    <a:pt x="0" y="55"/>
                  </a:cubicBezTo>
                  <a:lnTo>
                    <a:pt x="0" y="82"/>
                  </a:lnTo>
                  <a:cubicBezTo>
                    <a:pt x="17" y="82"/>
                    <a:pt x="67" y="82"/>
                    <a:pt x="110" y="58"/>
                  </a:cubicBezTo>
                  <a:lnTo>
                    <a:pt x="110" y="497"/>
                  </a:lnTo>
                  <a:cubicBezTo>
                    <a:pt x="110" y="528"/>
                    <a:pt x="108" y="537"/>
                    <a:pt x="31" y="537"/>
                  </a:cubicBezTo>
                  <a:lnTo>
                    <a:pt x="5" y="537"/>
                  </a:lnTo>
                  <a:lnTo>
                    <a:pt x="5" y="564"/>
                  </a:lnTo>
                  <a:cubicBezTo>
                    <a:pt x="36" y="561"/>
                    <a:pt x="108" y="561"/>
                    <a:pt x="144" y="561"/>
                  </a:cubicBezTo>
                  <a:cubicBezTo>
                    <a:pt x="178" y="561"/>
                    <a:pt x="252" y="561"/>
                    <a:pt x="281" y="564"/>
                  </a:cubicBezTo>
                  <a:lnTo>
                    <a:pt x="281" y="537"/>
                  </a:lnTo>
                  <a:lnTo>
                    <a:pt x="254" y="537"/>
                  </a:lnTo>
                  <a:cubicBezTo>
                    <a:pt x="178" y="537"/>
                    <a:pt x="175" y="528"/>
                    <a:pt x="175" y="49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41" name="フリーフォーム 40"/>
            <p:cNvSpPr/>
            <p:nvPr/>
          </p:nvSpPr>
          <p:spPr>
            <a:xfrm>
              <a:off x="2396880" y="4559760"/>
              <a:ext cx="128520" cy="209520"/>
            </a:xfrm>
            <a:custGeom>
              <a:avLst/>
              <a:gdLst/>
              <a:ahLst/>
              <a:cxnLst>
                <a:cxn ang="3cd4">
                  <a:pos x="hc" y="t"/>
                </a:cxn>
                <a:cxn ang="cd2">
                  <a:pos x="l" y="vc"/>
                </a:cxn>
                <a:cxn ang="cd4">
                  <a:pos x="hc" y="b"/>
                </a:cxn>
                <a:cxn ang="0">
                  <a:pos x="r" y="vc"/>
                </a:cxn>
              </a:cxnLst>
              <a:rect l="l" t="t" r="r" b="b"/>
              <a:pathLst>
                <a:path w="358" h="583">
                  <a:moveTo>
                    <a:pt x="358" y="293"/>
                  </a:moveTo>
                  <a:cubicBezTo>
                    <a:pt x="358" y="226"/>
                    <a:pt x="353" y="158"/>
                    <a:pt x="324" y="96"/>
                  </a:cubicBezTo>
                  <a:cubicBezTo>
                    <a:pt x="286" y="14"/>
                    <a:pt x="216" y="0"/>
                    <a:pt x="180" y="0"/>
                  </a:cubicBezTo>
                  <a:cubicBezTo>
                    <a:pt x="127" y="0"/>
                    <a:pt x="67" y="22"/>
                    <a:pt x="31" y="101"/>
                  </a:cubicBezTo>
                  <a:cubicBezTo>
                    <a:pt x="5" y="158"/>
                    <a:pt x="0" y="226"/>
                    <a:pt x="0" y="293"/>
                  </a:cubicBezTo>
                  <a:cubicBezTo>
                    <a:pt x="0" y="358"/>
                    <a:pt x="2" y="432"/>
                    <a:pt x="38" y="497"/>
                  </a:cubicBezTo>
                  <a:cubicBezTo>
                    <a:pt x="74" y="566"/>
                    <a:pt x="137" y="583"/>
                    <a:pt x="178" y="583"/>
                  </a:cubicBezTo>
                  <a:cubicBezTo>
                    <a:pt x="223" y="583"/>
                    <a:pt x="288" y="564"/>
                    <a:pt x="326" y="485"/>
                  </a:cubicBezTo>
                  <a:cubicBezTo>
                    <a:pt x="353" y="427"/>
                    <a:pt x="358" y="360"/>
                    <a:pt x="358" y="293"/>
                  </a:cubicBezTo>
                  <a:close/>
                  <a:moveTo>
                    <a:pt x="178" y="564"/>
                  </a:moveTo>
                  <a:cubicBezTo>
                    <a:pt x="146" y="564"/>
                    <a:pt x="96" y="542"/>
                    <a:pt x="79" y="461"/>
                  </a:cubicBezTo>
                  <a:cubicBezTo>
                    <a:pt x="70" y="410"/>
                    <a:pt x="70" y="334"/>
                    <a:pt x="70" y="283"/>
                  </a:cubicBezTo>
                  <a:cubicBezTo>
                    <a:pt x="70" y="228"/>
                    <a:pt x="70" y="173"/>
                    <a:pt x="77" y="127"/>
                  </a:cubicBezTo>
                  <a:cubicBezTo>
                    <a:pt x="94" y="26"/>
                    <a:pt x="156" y="19"/>
                    <a:pt x="178" y="19"/>
                  </a:cubicBezTo>
                  <a:cubicBezTo>
                    <a:pt x="206" y="19"/>
                    <a:pt x="262" y="34"/>
                    <a:pt x="278" y="118"/>
                  </a:cubicBezTo>
                  <a:cubicBezTo>
                    <a:pt x="288" y="166"/>
                    <a:pt x="288" y="230"/>
                    <a:pt x="288" y="283"/>
                  </a:cubicBezTo>
                  <a:cubicBezTo>
                    <a:pt x="288" y="346"/>
                    <a:pt x="288" y="403"/>
                    <a:pt x="278" y="458"/>
                  </a:cubicBezTo>
                  <a:cubicBezTo>
                    <a:pt x="264" y="537"/>
                    <a:pt x="216" y="564"/>
                    <a:pt x="178" y="56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42" name="フリーフォーム 41"/>
            <p:cNvSpPr/>
            <p:nvPr/>
          </p:nvSpPr>
          <p:spPr>
            <a:xfrm>
              <a:off x="2559960" y="4577760"/>
              <a:ext cx="144000" cy="10800"/>
            </a:xfrm>
            <a:custGeom>
              <a:avLst/>
              <a:gdLst/>
              <a:ahLst/>
              <a:cxnLst>
                <a:cxn ang="3cd4">
                  <a:pos x="hc" y="t"/>
                </a:cxn>
                <a:cxn ang="cd2">
                  <a:pos x="l" y="vc"/>
                </a:cxn>
                <a:cxn ang="cd4">
                  <a:pos x="hc" y="b"/>
                </a:cxn>
                <a:cxn ang="0">
                  <a:pos x="r" y="vc"/>
                </a:cxn>
              </a:cxnLst>
              <a:rect l="l" t="t" r="r" b="b"/>
              <a:pathLst>
                <a:path w="401" h="31">
                  <a:moveTo>
                    <a:pt x="377" y="31"/>
                  </a:moveTo>
                  <a:cubicBezTo>
                    <a:pt x="386" y="31"/>
                    <a:pt x="401" y="31"/>
                    <a:pt x="401" y="17"/>
                  </a:cubicBezTo>
                  <a:cubicBezTo>
                    <a:pt x="401" y="0"/>
                    <a:pt x="389" y="0"/>
                    <a:pt x="377" y="0"/>
                  </a:cubicBezTo>
                  <a:lnTo>
                    <a:pt x="24" y="0"/>
                  </a:lnTo>
                  <a:cubicBezTo>
                    <a:pt x="14" y="0"/>
                    <a:pt x="0" y="0"/>
                    <a:pt x="0" y="14"/>
                  </a:cubicBezTo>
                  <a:cubicBezTo>
                    <a:pt x="0" y="31"/>
                    <a:pt x="14" y="31"/>
                    <a:pt x="24" y="3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43" name="フリーフォーム 42"/>
            <p:cNvSpPr/>
            <p:nvPr/>
          </p:nvSpPr>
          <p:spPr>
            <a:xfrm>
              <a:off x="2735640" y="4493160"/>
              <a:ext cx="105120" cy="144000"/>
            </a:xfrm>
            <a:custGeom>
              <a:avLst/>
              <a:gdLst/>
              <a:ahLst/>
              <a:cxnLst>
                <a:cxn ang="3cd4">
                  <a:pos x="hc" y="t"/>
                </a:cxn>
                <a:cxn ang="cd2">
                  <a:pos x="l" y="vc"/>
                </a:cxn>
                <a:cxn ang="cd4">
                  <a:pos x="hc" y="b"/>
                </a:cxn>
                <a:cxn ang="0">
                  <a:pos x="r" y="vc"/>
                </a:cxn>
              </a:cxnLst>
              <a:rect l="l" t="t" r="r" b="b"/>
              <a:pathLst>
                <a:path w="293" h="401">
                  <a:moveTo>
                    <a:pt x="293" y="302"/>
                  </a:moveTo>
                  <a:lnTo>
                    <a:pt x="293" y="281"/>
                  </a:lnTo>
                  <a:lnTo>
                    <a:pt x="226" y="281"/>
                  </a:lnTo>
                  <a:lnTo>
                    <a:pt x="226" y="17"/>
                  </a:lnTo>
                  <a:cubicBezTo>
                    <a:pt x="226" y="5"/>
                    <a:pt x="226" y="0"/>
                    <a:pt x="214" y="0"/>
                  </a:cubicBezTo>
                  <a:cubicBezTo>
                    <a:pt x="206" y="0"/>
                    <a:pt x="204" y="0"/>
                    <a:pt x="197" y="7"/>
                  </a:cubicBezTo>
                  <a:lnTo>
                    <a:pt x="0" y="281"/>
                  </a:lnTo>
                  <a:lnTo>
                    <a:pt x="0" y="302"/>
                  </a:lnTo>
                  <a:lnTo>
                    <a:pt x="175" y="302"/>
                  </a:lnTo>
                  <a:lnTo>
                    <a:pt x="175" y="353"/>
                  </a:lnTo>
                  <a:cubicBezTo>
                    <a:pt x="175" y="372"/>
                    <a:pt x="175" y="379"/>
                    <a:pt x="127" y="379"/>
                  </a:cubicBezTo>
                  <a:lnTo>
                    <a:pt x="110" y="379"/>
                  </a:lnTo>
                  <a:lnTo>
                    <a:pt x="110" y="401"/>
                  </a:lnTo>
                  <a:cubicBezTo>
                    <a:pt x="142" y="398"/>
                    <a:pt x="178" y="398"/>
                    <a:pt x="199" y="398"/>
                  </a:cubicBezTo>
                  <a:cubicBezTo>
                    <a:pt x="223" y="398"/>
                    <a:pt x="259" y="398"/>
                    <a:pt x="290" y="401"/>
                  </a:cubicBezTo>
                  <a:lnTo>
                    <a:pt x="290" y="379"/>
                  </a:lnTo>
                  <a:lnTo>
                    <a:pt x="274" y="379"/>
                  </a:lnTo>
                  <a:cubicBezTo>
                    <a:pt x="226" y="379"/>
                    <a:pt x="226" y="372"/>
                    <a:pt x="226" y="353"/>
                  </a:cubicBezTo>
                  <a:lnTo>
                    <a:pt x="226" y="302"/>
                  </a:lnTo>
                  <a:close/>
                  <a:moveTo>
                    <a:pt x="180" y="65"/>
                  </a:moveTo>
                  <a:lnTo>
                    <a:pt x="180" y="281"/>
                  </a:lnTo>
                  <a:lnTo>
                    <a:pt x="22" y="281"/>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44" name="グループ化 43" descr="20§display§(~E_{\rm cut} = 10^{7}~{\rm GeV}~)§svg§600§FALSE" title="TexMaths"/>
          <p:cNvGrpSpPr/>
          <p:nvPr/>
        </p:nvGrpSpPr>
        <p:grpSpPr>
          <a:xfrm>
            <a:off x="2526138" y="4506880"/>
            <a:ext cx="1940244" cy="261595"/>
            <a:chOff x="1105200" y="4968000"/>
            <a:chExt cx="2138760" cy="288360"/>
          </a:xfrm>
        </p:grpSpPr>
        <p:sp>
          <p:nvSpPr>
            <p:cNvPr id="45" name="フリーフォーム 44"/>
            <p:cNvSpPr/>
            <p:nvPr/>
          </p:nvSpPr>
          <p:spPr>
            <a:xfrm>
              <a:off x="1105200" y="4973760"/>
              <a:ext cx="2138760" cy="282600"/>
            </a:xfrm>
            <a:custGeom>
              <a:avLst/>
              <a:gdLst/>
              <a:ahLst/>
              <a:cxnLst>
                <a:cxn ang="3cd4">
                  <a:pos x="hc" y="t"/>
                </a:cxn>
                <a:cxn ang="cd2">
                  <a:pos x="l" y="vc"/>
                </a:cxn>
                <a:cxn ang="cd4">
                  <a:pos x="hc" y="b"/>
                </a:cxn>
                <a:cxn ang="0">
                  <a:pos x="r" y="vc"/>
                </a:cxn>
              </a:cxnLst>
              <a:rect l="l" t="t" r="r" b="b"/>
              <a:pathLst>
                <a:path w="5942" h="786">
                  <a:moveTo>
                    <a:pt x="2972" y="786"/>
                  </a:moveTo>
                  <a:lnTo>
                    <a:pt x="0" y="786"/>
                  </a:lnTo>
                  <a:lnTo>
                    <a:pt x="0" y="0"/>
                  </a:lnTo>
                  <a:lnTo>
                    <a:pt x="5942" y="0"/>
                  </a:lnTo>
                  <a:lnTo>
                    <a:pt x="5942" y="786"/>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46" name="フリーフォーム 45"/>
            <p:cNvSpPr/>
            <p:nvPr/>
          </p:nvSpPr>
          <p:spPr>
            <a:xfrm>
              <a:off x="1130400" y="5002560"/>
              <a:ext cx="59400" cy="253080"/>
            </a:xfrm>
            <a:custGeom>
              <a:avLst/>
              <a:gdLst/>
              <a:ahLst/>
              <a:cxnLst>
                <a:cxn ang="3cd4">
                  <a:pos x="hc" y="t"/>
                </a:cxn>
                <a:cxn ang="cd2">
                  <a:pos x="l" y="vc"/>
                </a:cxn>
                <a:cxn ang="cd4">
                  <a:pos x="hc" y="b"/>
                </a:cxn>
                <a:cxn ang="0">
                  <a:pos x="r" y="vc"/>
                </a:cxn>
              </a:cxnLst>
              <a:rect l="l" t="t" r="r" b="b"/>
              <a:pathLst>
                <a:path w="166" h="704">
                  <a:moveTo>
                    <a:pt x="166" y="698"/>
                  </a:moveTo>
                  <a:cubicBezTo>
                    <a:pt x="166" y="696"/>
                    <a:pt x="166" y="694"/>
                    <a:pt x="152" y="682"/>
                  </a:cubicBezTo>
                  <a:cubicBezTo>
                    <a:pt x="64" y="594"/>
                    <a:pt x="42" y="460"/>
                    <a:pt x="42" y="352"/>
                  </a:cubicBezTo>
                  <a:cubicBezTo>
                    <a:pt x="42" y="230"/>
                    <a:pt x="68" y="108"/>
                    <a:pt x="156" y="20"/>
                  </a:cubicBezTo>
                  <a:cubicBezTo>
                    <a:pt x="166" y="10"/>
                    <a:pt x="166" y="10"/>
                    <a:pt x="166" y="8"/>
                  </a:cubicBezTo>
                  <a:cubicBezTo>
                    <a:pt x="166" y="2"/>
                    <a:pt x="162" y="0"/>
                    <a:pt x="158" y="0"/>
                  </a:cubicBezTo>
                  <a:cubicBezTo>
                    <a:pt x="150" y="0"/>
                    <a:pt x="86" y="48"/>
                    <a:pt x="44" y="138"/>
                  </a:cubicBezTo>
                  <a:cubicBezTo>
                    <a:pt x="8" y="216"/>
                    <a:pt x="0" y="294"/>
                    <a:pt x="0" y="352"/>
                  </a:cubicBezTo>
                  <a:cubicBezTo>
                    <a:pt x="0" y="408"/>
                    <a:pt x="8" y="492"/>
                    <a:pt x="46" y="572"/>
                  </a:cubicBezTo>
                  <a:cubicBezTo>
                    <a:pt x="90" y="660"/>
                    <a:pt x="150" y="704"/>
                    <a:pt x="158" y="704"/>
                  </a:cubicBezTo>
                  <a:cubicBezTo>
                    <a:pt x="162" y="704"/>
                    <a:pt x="166" y="702"/>
                    <a:pt x="166" y="69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47" name="フリーフォーム 46"/>
            <p:cNvSpPr/>
            <p:nvPr/>
          </p:nvSpPr>
          <p:spPr>
            <a:xfrm>
              <a:off x="1297440" y="5020560"/>
              <a:ext cx="183960" cy="172440"/>
            </a:xfrm>
            <a:custGeom>
              <a:avLst/>
              <a:gdLst/>
              <a:ahLst/>
              <a:cxnLst>
                <a:cxn ang="3cd4">
                  <a:pos x="hc" y="t"/>
                </a:cxn>
                <a:cxn ang="cd2">
                  <a:pos x="l" y="vc"/>
                </a:cxn>
                <a:cxn ang="cd4">
                  <a:pos x="hc" y="b"/>
                </a:cxn>
                <a:cxn ang="0">
                  <a:pos x="r" y="vc"/>
                </a:cxn>
              </a:cxnLst>
              <a:rect l="l" t="t" r="r" b="b"/>
              <a:pathLst>
                <a:path w="512" h="480">
                  <a:moveTo>
                    <a:pt x="472" y="316"/>
                  </a:moveTo>
                  <a:cubicBezTo>
                    <a:pt x="474" y="312"/>
                    <a:pt x="476" y="308"/>
                    <a:pt x="476" y="306"/>
                  </a:cubicBezTo>
                  <a:cubicBezTo>
                    <a:pt x="476" y="304"/>
                    <a:pt x="476" y="298"/>
                    <a:pt x="468" y="298"/>
                  </a:cubicBezTo>
                  <a:cubicBezTo>
                    <a:pt x="462" y="298"/>
                    <a:pt x="460" y="302"/>
                    <a:pt x="458" y="306"/>
                  </a:cubicBezTo>
                  <a:cubicBezTo>
                    <a:pt x="412" y="410"/>
                    <a:pt x="386" y="458"/>
                    <a:pt x="266" y="458"/>
                  </a:cubicBezTo>
                  <a:lnTo>
                    <a:pt x="164" y="458"/>
                  </a:lnTo>
                  <a:cubicBezTo>
                    <a:pt x="154" y="458"/>
                    <a:pt x="152" y="458"/>
                    <a:pt x="148" y="458"/>
                  </a:cubicBezTo>
                  <a:cubicBezTo>
                    <a:pt x="140" y="456"/>
                    <a:pt x="138" y="456"/>
                    <a:pt x="138" y="450"/>
                  </a:cubicBezTo>
                  <a:cubicBezTo>
                    <a:pt x="138" y="448"/>
                    <a:pt x="138" y="446"/>
                    <a:pt x="142" y="434"/>
                  </a:cubicBezTo>
                  <a:lnTo>
                    <a:pt x="190" y="242"/>
                  </a:lnTo>
                  <a:lnTo>
                    <a:pt x="260" y="242"/>
                  </a:lnTo>
                  <a:cubicBezTo>
                    <a:pt x="320" y="242"/>
                    <a:pt x="320" y="256"/>
                    <a:pt x="320" y="274"/>
                  </a:cubicBezTo>
                  <a:cubicBezTo>
                    <a:pt x="320" y="278"/>
                    <a:pt x="320" y="288"/>
                    <a:pt x="314" y="308"/>
                  </a:cubicBezTo>
                  <a:cubicBezTo>
                    <a:pt x="314" y="312"/>
                    <a:pt x="312" y="314"/>
                    <a:pt x="312" y="316"/>
                  </a:cubicBezTo>
                  <a:cubicBezTo>
                    <a:pt x="312" y="320"/>
                    <a:pt x="316" y="324"/>
                    <a:pt x="322" y="324"/>
                  </a:cubicBezTo>
                  <a:cubicBezTo>
                    <a:pt x="328" y="324"/>
                    <a:pt x="330" y="320"/>
                    <a:pt x="332" y="310"/>
                  </a:cubicBezTo>
                  <a:lnTo>
                    <a:pt x="372" y="144"/>
                  </a:lnTo>
                  <a:cubicBezTo>
                    <a:pt x="372" y="140"/>
                    <a:pt x="370" y="136"/>
                    <a:pt x="364" y="136"/>
                  </a:cubicBezTo>
                  <a:cubicBezTo>
                    <a:pt x="358" y="136"/>
                    <a:pt x="356" y="142"/>
                    <a:pt x="354" y="150"/>
                  </a:cubicBezTo>
                  <a:cubicBezTo>
                    <a:pt x="340" y="204"/>
                    <a:pt x="326" y="220"/>
                    <a:pt x="262" y="220"/>
                  </a:cubicBezTo>
                  <a:lnTo>
                    <a:pt x="196" y="220"/>
                  </a:lnTo>
                  <a:lnTo>
                    <a:pt x="238" y="50"/>
                  </a:lnTo>
                  <a:cubicBezTo>
                    <a:pt x="244" y="24"/>
                    <a:pt x="244" y="22"/>
                    <a:pt x="276" y="22"/>
                  </a:cubicBezTo>
                  <a:lnTo>
                    <a:pt x="376" y="22"/>
                  </a:lnTo>
                  <a:cubicBezTo>
                    <a:pt x="462" y="22"/>
                    <a:pt x="482" y="42"/>
                    <a:pt x="482" y="100"/>
                  </a:cubicBezTo>
                  <a:cubicBezTo>
                    <a:pt x="482" y="118"/>
                    <a:pt x="482" y="118"/>
                    <a:pt x="480" y="138"/>
                  </a:cubicBezTo>
                  <a:cubicBezTo>
                    <a:pt x="480" y="142"/>
                    <a:pt x="480" y="146"/>
                    <a:pt x="480" y="150"/>
                  </a:cubicBezTo>
                  <a:cubicBezTo>
                    <a:pt x="480" y="154"/>
                    <a:pt x="482" y="158"/>
                    <a:pt x="488" y="158"/>
                  </a:cubicBezTo>
                  <a:cubicBezTo>
                    <a:pt x="496" y="158"/>
                    <a:pt x="496" y="154"/>
                    <a:pt x="498" y="142"/>
                  </a:cubicBezTo>
                  <a:lnTo>
                    <a:pt x="512" y="20"/>
                  </a:lnTo>
                  <a:cubicBezTo>
                    <a:pt x="514" y="0"/>
                    <a:pt x="510" y="0"/>
                    <a:pt x="492" y="0"/>
                  </a:cubicBezTo>
                  <a:lnTo>
                    <a:pt x="136" y="0"/>
                  </a:lnTo>
                  <a:cubicBezTo>
                    <a:pt x="122" y="0"/>
                    <a:pt x="116" y="0"/>
                    <a:pt x="116" y="14"/>
                  </a:cubicBezTo>
                  <a:cubicBezTo>
                    <a:pt x="116" y="22"/>
                    <a:pt x="122" y="22"/>
                    <a:pt x="134" y="22"/>
                  </a:cubicBezTo>
                  <a:cubicBezTo>
                    <a:pt x="160" y="22"/>
                    <a:pt x="180" y="22"/>
                    <a:pt x="180" y="34"/>
                  </a:cubicBezTo>
                  <a:cubicBezTo>
                    <a:pt x="180" y="38"/>
                    <a:pt x="180" y="38"/>
                    <a:pt x="178" y="52"/>
                  </a:cubicBezTo>
                  <a:lnTo>
                    <a:pt x="84" y="424"/>
                  </a:lnTo>
                  <a:cubicBezTo>
                    <a:pt x="76" y="452"/>
                    <a:pt x="76" y="458"/>
                    <a:pt x="20" y="458"/>
                  </a:cubicBezTo>
                  <a:cubicBezTo>
                    <a:pt x="8" y="458"/>
                    <a:pt x="0" y="458"/>
                    <a:pt x="0" y="472"/>
                  </a:cubicBezTo>
                  <a:cubicBezTo>
                    <a:pt x="0" y="480"/>
                    <a:pt x="6" y="480"/>
                    <a:pt x="20" y="480"/>
                  </a:cubicBezTo>
                  <a:lnTo>
                    <a:pt x="386" y="480"/>
                  </a:lnTo>
                  <a:cubicBezTo>
                    <a:pt x="402" y="480"/>
                    <a:pt x="402" y="480"/>
                    <a:pt x="408" y="46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48" name="フリーフォーム 47"/>
            <p:cNvSpPr/>
            <p:nvPr/>
          </p:nvSpPr>
          <p:spPr>
            <a:xfrm>
              <a:off x="1483199" y="5151600"/>
              <a:ext cx="75240" cy="81000"/>
            </a:xfrm>
            <a:custGeom>
              <a:avLst/>
              <a:gdLst/>
              <a:ahLst/>
              <a:cxnLst>
                <a:cxn ang="3cd4">
                  <a:pos x="hc" y="t"/>
                </a:cxn>
                <a:cxn ang="cd2">
                  <a:pos x="l" y="vc"/>
                </a:cxn>
                <a:cxn ang="cd4">
                  <a:pos x="hc" y="b"/>
                </a:cxn>
                <a:cxn ang="0">
                  <a:pos x="r" y="vc"/>
                </a:cxn>
              </a:cxnLst>
              <a:rect l="l" t="t" r="r" b="b"/>
              <a:pathLst>
                <a:path w="210" h="226">
                  <a:moveTo>
                    <a:pt x="170" y="24"/>
                  </a:moveTo>
                  <a:cubicBezTo>
                    <a:pt x="162" y="28"/>
                    <a:pt x="156" y="36"/>
                    <a:pt x="156" y="46"/>
                  </a:cubicBezTo>
                  <a:cubicBezTo>
                    <a:pt x="156" y="58"/>
                    <a:pt x="166" y="68"/>
                    <a:pt x="180" y="68"/>
                  </a:cubicBezTo>
                  <a:cubicBezTo>
                    <a:pt x="194" y="68"/>
                    <a:pt x="204" y="60"/>
                    <a:pt x="204" y="44"/>
                  </a:cubicBezTo>
                  <a:cubicBezTo>
                    <a:pt x="204" y="0"/>
                    <a:pt x="134" y="0"/>
                    <a:pt x="120" y="0"/>
                  </a:cubicBezTo>
                  <a:cubicBezTo>
                    <a:pt x="46" y="0"/>
                    <a:pt x="0" y="58"/>
                    <a:pt x="0" y="114"/>
                  </a:cubicBezTo>
                  <a:cubicBezTo>
                    <a:pt x="0" y="176"/>
                    <a:pt x="54" y="226"/>
                    <a:pt x="118" y="226"/>
                  </a:cubicBezTo>
                  <a:cubicBezTo>
                    <a:pt x="192" y="226"/>
                    <a:pt x="210" y="168"/>
                    <a:pt x="210" y="162"/>
                  </a:cubicBezTo>
                  <a:cubicBezTo>
                    <a:pt x="210" y="156"/>
                    <a:pt x="204" y="156"/>
                    <a:pt x="202" y="156"/>
                  </a:cubicBezTo>
                  <a:cubicBezTo>
                    <a:pt x="194" y="156"/>
                    <a:pt x="194" y="158"/>
                    <a:pt x="192" y="164"/>
                  </a:cubicBezTo>
                  <a:cubicBezTo>
                    <a:pt x="180" y="196"/>
                    <a:pt x="154" y="210"/>
                    <a:pt x="124" y="210"/>
                  </a:cubicBezTo>
                  <a:cubicBezTo>
                    <a:pt x="90" y="210"/>
                    <a:pt x="46" y="186"/>
                    <a:pt x="46" y="114"/>
                  </a:cubicBezTo>
                  <a:cubicBezTo>
                    <a:pt x="46" y="50"/>
                    <a:pt x="76" y="16"/>
                    <a:pt x="122" y="16"/>
                  </a:cubicBezTo>
                  <a:cubicBezTo>
                    <a:pt x="128" y="16"/>
                    <a:pt x="152" y="16"/>
                    <a:pt x="170" y="2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49" name="フリーフォーム 48"/>
            <p:cNvSpPr/>
            <p:nvPr/>
          </p:nvSpPr>
          <p:spPr>
            <a:xfrm>
              <a:off x="1574639" y="5152320"/>
              <a:ext cx="95400" cy="80280"/>
            </a:xfrm>
            <a:custGeom>
              <a:avLst/>
              <a:gdLst/>
              <a:ahLst/>
              <a:cxnLst>
                <a:cxn ang="3cd4">
                  <a:pos x="hc" y="t"/>
                </a:cxn>
                <a:cxn ang="cd2">
                  <a:pos x="l" y="vc"/>
                </a:cxn>
                <a:cxn ang="cd4">
                  <a:pos x="hc" y="b"/>
                </a:cxn>
                <a:cxn ang="0">
                  <a:pos x="r" y="vc"/>
                </a:cxn>
              </a:cxnLst>
              <a:rect l="l" t="t" r="r" b="b"/>
              <a:pathLst>
                <a:path w="266" h="224">
                  <a:moveTo>
                    <a:pt x="152" y="6"/>
                  </a:moveTo>
                  <a:lnTo>
                    <a:pt x="152" y="24"/>
                  </a:lnTo>
                  <a:cubicBezTo>
                    <a:pt x="186" y="24"/>
                    <a:pt x="190" y="26"/>
                    <a:pt x="190" y="52"/>
                  </a:cubicBezTo>
                  <a:lnTo>
                    <a:pt x="190" y="136"/>
                  </a:lnTo>
                  <a:cubicBezTo>
                    <a:pt x="190" y="180"/>
                    <a:pt x="162" y="210"/>
                    <a:pt x="124" y="210"/>
                  </a:cubicBezTo>
                  <a:cubicBezTo>
                    <a:pt x="78" y="210"/>
                    <a:pt x="76" y="188"/>
                    <a:pt x="76" y="164"/>
                  </a:cubicBezTo>
                  <a:lnTo>
                    <a:pt x="76" y="0"/>
                  </a:lnTo>
                  <a:lnTo>
                    <a:pt x="0" y="6"/>
                  </a:lnTo>
                  <a:lnTo>
                    <a:pt x="0" y="24"/>
                  </a:lnTo>
                  <a:cubicBezTo>
                    <a:pt x="38" y="24"/>
                    <a:pt x="38" y="24"/>
                    <a:pt x="38" y="70"/>
                  </a:cubicBezTo>
                  <a:lnTo>
                    <a:pt x="38" y="144"/>
                  </a:lnTo>
                  <a:cubicBezTo>
                    <a:pt x="38" y="178"/>
                    <a:pt x="38" y="224"/>
                    <a:pt x="120" y="224"/>
                  </a:cubicBezTo>
                  <a:cubicBezTo>
                    <a:pt x="130" y="224"/>
                    <a:pt x="168" y="224"/>
                    <a:pt x="190" y="182"/>
                  </a:cubicBezTo>
                  <a:lnTo>
                    <a:pt x="192" y="182"/>
                  </a:lnTo>
                  <a:lnTo>
                    <a:pt x="192" y="224"/>
                  </a:lnTo>
                  <a:lnTo>
                    <a:pt x="266" y="218"/>
                  </a:lnTo>
                  <a:lnTo>
                    <a:pt x="266" y="202"/>
                  </a:lnTo>
                  <a:cubicBezTo>
                    <a:pt x="232" y="202"/>
                    <a:pt x="228" y="198"/>
                    <a:pt x="228" y="174"/>
                  </a:cubicBezTo>
                  <a:lnTo>
                    <a:pt x="228" y="0"/>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0" name="フリーフォーム 49"/>
            <p:cNvSpPr/>
            <p:nvPr/>
          </p:nvSpPr>
          <p:spPr>
            <a:xfrm>
              <a:off x="1681920" y="5121360"/>
              <a:ext cx="61560" cy="111240"/>
            </a:xfrm>
            <a:custGeom>
              <a:avLst/>
              <a:gdLst/>
              <a:ahLst/>
              <a:cxnLst>
                <a:cxn ang="3cd4">
                  <a:pos x="hc" y="t"/>
                </a:cxn>
                <a:cxn ang="cd2">
                  <a:pos x="l" y="vc"/>
                </a:cxn>
                <a:cxn ang="cd4">
                  <a:pos x="hc" y="b"/>
                </a:cxn>
                <a:cxn ang="0">
                  <a:pos x="r" y="vc"/>
                </a:cxn>
              </a:cxnLst>
              <a:rect l="l" t="t" r="r" b="b"/>
              <a:pathLst>
                <a:path w="172" h="310">
                  <a:moveTo>
                    <a:pt x="86" y="108"/>
                  </a:moveTo>
                  <a:lnTo>
                    <a:pt x="164" y="108"/>
                  </a:lnTo>
                  <a:lnTo>
                    <a:pt x="164" y="92"/>
                  </a:lnTo>
                  <a:lnTo>
                    <a:pt x="86" y="92"/>
                  </a:lnTo>
                  <a:lnTo>
                    <a:pt x="86" y="0"/>
                  </a:lnTo>
                  <a:lnTo>
                    <a:pt x="68" y="0"/>
                  </a:lnTo>
                  <a:cubicBezTo>
                    <a:pt x="68" y="44"/>
                    <a:pt x="48" y="94"/>
                    <a:pt x="0" y="96"/>
                  </a:cubicBezTo>
                  <a:lnTo>
                    <a:pt x="0" y="108"/>
                  </a:lnTo>
                  <a:lnTo>
                    <a:pt x="46" y="108"/>
                  </a:lnTo>
                  <a:lnTo>
                    <a:pt x="46" y="242"/>
                  </a:lnTo>
                  <a:cubicBezTo>
                    <a:pt x="46" y="298"/>
                    <a:pt x="88" y="310"/>
                    <a:pt x="116" y="310"/>
                  </a:cubicBezTo>
                  <a:cubicBezTo>
                    <a:pt x="150" y="310"/>
                    <a:pt x="172" y="282"/>
                    <a:pt x="172" y="242"/>
                  </a:cubicBezTo>
                  <a:lnTo>
                    <a:pt x="172" y="214"/>
                  </a:lnTo>
                  <a:lnTo>
                    <a:pt x="156" y="214"/>
                  </a:lnTo>
                  <a:lnTo>
                    <a:pt x="156" y="242"/>
                  </a:lnTo>
                  <a:cubicBezTo>
                    <a:pt x="156" y="276"/>
                    <a:pt x="140" y="294"/>
                    <a:pt x="120" y="294"/>
                  </a:cubicBezTo>
                  <a:cubicBezTo>
                    <a:pt x="86" y="294"/>
                    <a:pt x="86" y="252"/>
                    <a:pt x="86" y="24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1" name="フリーフォーム 50"/>
            <p:cNvSpPr/>
            <p:nvPr/>
          </p:nvSpPr>
          <p:spPr>
            <a:xfrm>
              <a:off x="1852560" y="5099760"/>
              <a:ext cx="168840" cy="59400"/>
            </a:xfrm>
            <a:custGeom>
              <a:avLst/>
              <a:gdLst/>
              <a:ahLst/>
              <a:cxnLst>
                <a:cxn ang="3cd4">
                  <a:pos x="hc" y="t"/>
                </a:cxn>
                <a:cxn ang="cd2">
                  <a:pos x="l" y="vc"/>
                </a:cxn>
                <a:cxn ang="cd4">
                  <a:pos x="hc" y="b"/>
                </a:cxn>
                <a:cxn ang="0">
                  <a:pos x="r" y="vc"/>
                </a:cxn>
              </a:cxnLst>
              <a:rect l="l" t="t" r="r" b="b"/>
              <a:pathLst>
                <a:path w="470" h="166">
                  <a:moveTo>
                    <a:pt x="446" y="28"/>
                  </a:moveTo>
                  <a:cubicBezTo>
                    <a:pt x="456" y="28"/>
                    <a:pt x="470" y="28"/>
                    <a:pt x="470" y="14"/>
                  </a:cubicBezTo>
                  <a:cubicBezTo>
                    <a:pt x="470" y="0"/>
                    <a:pt x="456" y="0"/>
                    <a:pt x="446" y="0"/>
                  </a:cubicBezTo>
                  <a:lnTo>
                    <a:pt x="24" y="0"/>
                  </a:lnTo>
                  <a:cubicBezTo>
                    <a:pt x="14" y="0"/>
                    <a:pt x="0" y="0"/>
                    <a:pt x="0" y="14"/>
                  </a:cubicBezTo>
                  <a:cubicBezTo>
                    <a:pt x="0" y="28"/>
                    <a:pt x="14" y="28"/>
                    <a:pt x="24" y="28"/>
                  </a:cubicBezTo>
                  <a:close/>
                  <a:moveTo>
                    <a:pt x="446" y="166"/>
                  </a:moveTo>
                  <a:cubicBezTo>
                    <a:pt x="456" y="166"/>
                    <a:pt x="470" y="166"/>
                    <a:pt x="470" y="152"/>
                  </a:cubicBezTo>
                  <a:cubicBezTo>
                    <a:pt x="470" y="138"/>
                    <a:pt x="456" y="138"/>
                    <a:pt x="446" y="138"/>
                  </a:cubicBezTo>
                  <a:lnTo>
                    <a:pt x="24" y="138"/>
                  </a:lnTo>
                  <a:cubicBezTo>
                    <a:pt x="14" y="138"/>
                    <a:pt x="0" y="138"/>
                    <a:pt x="0" y="152"/>
                  </a:cubicBezTo>
                  <a:cubicBezTo>
                    <a:pt x="0" y="166"/>
                    <a:pt x="14" y="166"/>
                    <a:pt x="24" y="16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2" name="フリーフォーム 51"/>
            <p:cNvSpPr/>
            <p:nvPr/>
          </p:nvSpPr>
          <p:spPr>
            <a:xfrm>
              <a:off x="2128320" y="5024160"/>
              <a:ext cx="83880" cy="168840"/>
            </a:xfrm>
            <a:custGeom>
              <a:avLst/>
              <a:gdLst/>
              <a:ahLst/>
              <a:cxnLst>
                <a:cxn ang="3cd4">
                  <a:pos x="hc" y="t"/>
                </a:cxn>
                <a:cxn ang="cd2">
                  <a:pos x="l" y="vc"/>
                </a:cxn>
                <a:cxn ang="cd4">
                  <a:pos x="hc" y="b"/>
                </a:cxn>
                <a:cxn ang="0">
                  <a:pos x="r" y="vc"/>
                </a:cxn>
              </a:cxnLst>
              <a:rect l="l" t="t" r="r" b="b"/>
              <a:pathLst>
                <a:path w="234" h="470">
                  <a:moveTo>
                    <a:pt x="146" y="18"/>
                  </a:moveTo>
                  <a:cubicBezTo>
                    <a:pt x="146" y="2"/>
                    <a:pt x="146" y="0"/>
                    <a:pt x="130" y="0"/>
                  </a:cubicBezTo>
                  <a:cubicBezTo>
                    <a:pt x="86" y="46"/>
                    <a:pt x="22" y="46"/>
                    <a:pt x="0" y="46"/>
                  </a:cubicBezTo>
                  <a:lnTo>
                    <a:pt x="0" y="68"/>
                  </a:lnTo>
                  <a:cubicBezTo>
                    <a:pt x="14" y="68"/>
                    <a:pt x="56" y="68"/>
                    <a:pt x="92" y="48"/>
                  </a:cubicBezTo>
                  <a:lnTo>
                    <a:pt x="92" y="414"/>
                  </a:lnTo>
                  <a:cubicBezTo>
                    <a:pt x="92" y="440"/>
                    <a:pt x="90" y="448"/>
                    <a:pt x="26" y="448"/>
                  </a:cubicBezTo>
                  <a:lnTo>
                    <a:pt x="4" y="448"/>
                  </a:lnTo>
                  <a:lnTo>
                    <a:pt x="4" y="470"/>
                  </a:lnTo>
                  <a:cubicBezTo>
                    <a:pt x="30" y="468"/>
                    <a:pt x="90" y="468"/>
                    <a:pt x="120" y="468"/>
                  </a:cubicBezTo>
                  <a:cubicBezTo>
                    <a:pt x="148" y="468"/>
                    <a:pt x="210" y="468"/>
                    <a:pt x="234" y="470"/>
                  </a:cubicBezTo>
                  <a:lnTo>
                    <a:pt x="234" y="448"/>
                  </a:lnTo>
                  <a:lnTo>
                    <a:pt x="212" y="448"/>
                  </a:lnTo>
                  <a:cubicBezTo>
                    <a:pt x="148" y="448"/>
                    <a:pt x="146" y="440"/>
                    <a:pt x="146" y="41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3" name="フリーフォーム 52"/>
            <p:cNvSpPr/>
            <p:nvPr/>
          </p:nvSpPr>
          <p:spPr>
            <a:xfrm>
              <a:off x="2242080" y="5024160"/>
              <a:ext cx="106920" cy="174600"/>
            </a:xfrm>
            <a:custGeom>
              <a:avLst/>
              <a:gdLst/>
              <a:ahLst/>
              <a:cxnLst>
                <a:cxn ang="3cd4">
                  <a:pos x="hc" y="t"/>
                </a:cxn>
                <a:cxn ang="cd2">
                  <a:pos x="l" y="vc"/>
                </a:cxn>
                <a:cxn ang="cd4">
                  <a:pos x="hc" y="b"/>
                </a:cxn>
                <a:cxn ang="0">
                  <a:pos x="r" y="vc"/>
                </a:cxn>
              </a:cxnLst>
              <a:rect l="l" t="t" r="r" b="b"/>
              <a:pathLst>
                <a:path w="298" h="486">
                  <a:moveTo>
                    <a:pt x="298" y="244"/>
                  </a:moveTo>
                  <a:cubicBezTo>
                    <a:pt x="298" y="188"/>
                    <a:pt x="294" y="132"/>
                    <a:pt x="270" y="80"/>
                  </a:cubicBezTo>
                  <a:cubicBezTo>
                    <a:pt x="238" y="12"/>
                    <a:pt x="180" y="0"/>
                    <a:pt x="150" y="0"/>
                  </a:cubicBezTo>
                  <a:cubicBezTo>
                    <a:pt x="106" y="0"/>
                    <a:pt x="56" y="18"/>
                    <a:pt x="26" y="84"/>
                  </a:cubicBezTo>
                  <a:cubicBezTo>
                    <a:pt x="4" y="132"/>
                    <a:pt x="0" y="188"/>
                    <a:pt x="0" y="244"/>
                  </a:cubicBezTo>
                  <a:cubicBezTo>
                    <a:pt x="0" y="298"/>
                    <a:pt x="2" y="360"/>
                    <a:pt x="32" y="414"/>
                  </a:cubicBezTo>
                  <a:cubicBezTo>
                    <a:pt x="62" y="472"/>
                    <a:pt x="114" y="486"/>
                    <a:pt x="148" y="486"/>
                  </a:cubicBezTo>
                  <a:cubicBezTo>
                    <a:pt x="186" y="486"/>
                    <a:pt x="240" y="470"/>
                    <a:pt x="272" y="404"/>
                  </a:cubicBezTo>
                  <a:cubicBezTo>
                    <a:pt x="294" y="356"/>
                    <a:pt x="298" y="300"/>
                    <a:pt x="298" y="244"/>
                  </a:cubicBezTo>
                  <a:close/>
                  <a:moveTo>
                    <a:pt x="148" y="470"/>
                  </a:moveTo>
                  <a:cubicBezTo>
                    <a:pt x="122" y="470"/>
                    <a:pt x="80" y="452"/>
                    <a:pt x="66" y="384"/>
                  </a:cubicBezTo>
                  <a:cubicBezTo>
                    <a:pt x="58" y="342"/>
                    <a:pt x="58" y="278"/>
                    <a:pt x="58" y="236"/>
                  </a:cubicBezTo>
                  <a:cubicBezTo>
                    <a:pt x="58" y="190"/>
                    <a:pt x="58" y="144"/>
                    <a:pt x="64" y="106"/>
                  </a:cubicBezTo>
                  <a:cubicBezTo>
                    <a:pt x="78" y="22"/>
                    <a:pt x="130" y="16"/>
                    <a:pt x="148" y="16"/>
                  </a:cubicBezTo>
                  <a:cubicBezTo>
                    <a:pt x="172" y="16"/>
                    <a:pt x="218" y="28"/>
                    <a:pt x="232" y="98"/>
                  </a:cubicBezTo>
                  <a:cubicBezTo>
                    <a:pt x="240" y="138"/>
                    <a:pt x="240" y="192"/>
                    <a:pt x="240" y="236"/>
                  </a:cubicBezTo>
                  <a:cubicBezTo>
                    <a:pt x="240" y="288"/>
                    <a:pt x="240" y="336"/>
                    <a:pt x="232" y="382"/>
                  </a:cubicBezTo>
                  <a:cubicBezTo>
                    <a:pt x="220" y="448"/>
                    <a:pt x="180" y="470"/>
                    <a:pt x="148" y="47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4" name="フリーフォーム 53"/>
            <p:cNvSpPr/>
            <p:nvPr/>
          </p:nvSpPr>
          <p:spPr>
            <a:xfrm>
              <a:off x="2370960" y="4968000"/>
              <a:ext cx="84600" cy="123480"/>
            </a:xfrm>
            <a:custGeom>
              <a:avLst/>
              <a:gdLst/>
              <a:ahLst/>
              <a:cxnLst>
                <a:cxn ang="3cd4">
                  <a:pos x="hc" y="t"/>
                </a:cxn>
                <a:cxn ang="cd2">
                  <a:pos x="l" y="vc"/>
                </a:cxn>
                <a:cxn ang="cd4">
                  <a:pos x="hc" y="b"/>
                </a:cxn>
                <a:cxn ang="0">
                  <a:pos x="r" y="vc"/>
                </a:cxn>
              </a:cxnLst>
              <a:rect l="l" t="t" r="r" b="b"/>
              <a:pathLst>
                <a:path w="236" h="344">
                  <a:moveTo>
                    <a:pt x="230" y="36"/>
                  </a:moveTo>
                  <a:cubicBezTo>
                    <a:pt x="236" y="30"/>
                    <a:pt x="236" y="28"/>
                    <a:pt x="236" y="16"/>
                  </a:cubicBezTo>
                  <a:lnTo>
                    <a:pt x="106" y="16"/>
                  </a:lnTo>
                  <a:cubicBezTo>
                    <a:pt x="86" y="16"/>
                    <a:pt x="80" y="16"/>
                    <a:pt x="62" y="14"/>
                  </a:cubicBezTo>
                  <a:cubicBezTo>
                    <a:pt x="36" y="12"/>
                    <a:pt x="36" y="8"/>
                    <a:pt x="34" y="0"/>
                  </a:cubicBezTo>
                  <a:lnTo>
                    <a:pt x="18" y="0"/>
                  </a:lnTo>
                  <a:lnTo>
                    <a:pt x="0" y="106"/>
                  </a:lnTo>
                  <a:lnTo>
                    <a:pt x="16" y="106"/>
                  </a:lnTo>
                  <a:cubicBezTo>
                    <a:pt x="18" y="98"/>
                    <a:pt x="22" y="66"/>
                    <a:pt x="30" y="60"/>
                  </a:cubicBezTo>
                  <a:cubicBezTo>
                    <a:pt x="34" y="58"/>
                    <a:pt x="74" y="58"/>
                    <a:pt x="82" y="58"/>
                  </a:cubicBezTo>
                  <a:lnTo>
                    <a:pt x="190" y="58"/>
                  </a:lnTo>
                  <a:cubicBezTo>
                    <a:pt x="174" y="78"/>
                    <a:pt x="150" y="110"/>
                    <a:pt x="138" y="124"/>
                  </a:cubicBezTo>
                  <a:cubicBezTo>
                    <a:pt x="74" y="208"/>
                    <a:pt x="68" y="288"/>
                    <a:pt x="68" y="316"/>
                  </a:cubicBezTo>
                  <a:cubicBezTo>
                    <a:pt x="68" y="322"/>
                    <a:pt x="68" y="344"/>
                    <a:pt x="92" y="344"/>
                  </a:cubicBezTo>
                  <a:cubicBezTo>
                    <a:pt x="116" y="344"/>
                    <a:pt x="116" y="322"/>
                    <a:pt x="116" y="316"/>
                  </a:cubicBezTo>
                  <a:lnTo>
                    <a:pt x="116" y="296"/>
                  </a:lnTo>
                  <a:cubicBezTo>
                    <a:pt x="116" y="200"/>
                    <a:pt x="134" y="156"/>
                    <a:pt x="156" y="13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5" name="フリーフォーム 54"/>
            <p:cNvSpPr/>
            <p:nvPr/>
          </p:nvSpPr>
          <p:spPr>
            <a:xfrm>
              <a:off x="2570400" y="5014080"/>
              <a:ext cx="172440" cy="184680"/>
            </a:xfrm>
            <a:custGeom>
              <a:avLst/>
              <a:gdLst/>
              <a:ahLst/>
              <a:cxnLst>
                <a:cxn ang="3cd4">
                  <a:pos x="hc" y="t"/>
                </a:cxn>
                <a:cxn ang="cd2">
                  <a:pos x="l" y="vc"/>
                </a:cxn>
                <a:cxn ang="cd4">
                  <a:pos x="hc" y="b"/>
                </a:cxn>
                <a:cxn ang="0">
                  <a:pos x="r" y="vc"/>
                </a:cxn>
              </a:cxnLst>
              <a:rect l="l" t="t" r="r" b="b"/>
              <a:pathLst>
                <a:path w="480" h="514">
                  <a:moveTo>
                    <a:pt x="380" y="454"/>
                  </a:moveTo>
                  <a:cubicBezTo>
                    <a:pt x="388" y="468"/>
                    <a:pt x="416" y="496"/>
                    <a:pt x="424" y="496"/>
                  </a:cubicBezTo>
                  <a:cubicBezTo>
                    <a:pt x="430" y="496"/>
                    <a:pt x="430" y="492"/>
                    <a:pt x="430" y="480"/>
                  </a:cubicBezTo>
                  <a:lnTo>
                    <a:pt x="430" y="358"/>
                  </a:lnTo>
                  <a:cubicBezTo>
                    <a:pt x="430" y="330"/>
                    <a:pt x="434" y="326"/>
                    <a:pt x="480" y="326"/>
                  </a:cubicBezTo>
                  <a:lnTo>
                    <a:pt x="480" y="304"/>
                  </a:lnTo>
                  <a:cubicBezTo>
                    <a:pt x="454" y="306"/>
                    <a:pt x="414" y="306"/>
                    <a:pt x="394" y="306"/>
                  </a:cubicBezTo>
                  <a:cubicBezTo>
                    <a:pt x="364" y="306"/>
                    <a:pt x="304" y="306"/>
                    <a:pt x="280" y="304"/>
                  </a:cubicBezTo>
                  <a:lnTo>
                    <a:pt x="280" y="326"/>
                  </a:lnTo>
                  <a:lnTo>
                    <a:pt x="302" y="326"/>
                  </a:lnTo>
                  <a:cubicBezTo>
                    <a:pt x="366" y="326"/>
                    <a:pt x="368" y="334"/>
                    <a:pt x="368" y="360"/>
                  </a:cubicBezTo>
                  <a:lnTo>
                    <a:pt x="368" y="406"/>
                  </a:lnTo>
                  <a:cubicBezTo>
                    <a:pt x="368" y="484"/>
                    <a:pt x="278" y="492"/>
                    <a:pt x="258" y="492"/>
                  </a:cubicBezTo>
                  <a:cubicBezTo>
                    <a:pt x="212" y="492"/>
                    <a:pt x="72" y="466"/>
                    <a:pt x="72" y="256"/>
                  </a:cubicBezTo>
                  <a:cubicBezTo>
                    <a:pt x="72" y="46"/>
                    <a:pt x="212" y="22"/>
                    <a:pt x="254" y="22"/>
                  </a:cubicBezTo>
                  <a:cubicBezTo>
                    <a:pt x="330" y="22"/>
                    <a:pt x="394" y="86"/>
                    <a:pt x="408" y="190"/>
                  </a:cubicBezTo>
                  <a:cubicBezTo>
                    <a:pt x="410" y="198"/>
                    <a:pt x="410" y="202"/>
                    <a:pt x="420" y="202"/>
                  </a:cubicBezTo>
                  <a:cubicBezTo>
                    <a:pt x="430" y="202"/>
                    <a:pt x="430" y="198"/>
                    <a:pt x="430" y="184"/>
                  </a:cubicBezTo>
                  <a:lnTo>
                    <a:pt x="430" y="16"/>
                  </a:lnTo>
                  <a:cubicBezTo>
                    <a:pt x="430" y="4"/>
                    <a:pt x="430" y="0"/>
                    <a:pt x="422" y="0"/>
                  </a:cubicBezTo>
                  <a:cubicBezTo>
                    <a:pt x="420" y="0"/>
                    <a:pt x="418" y="0"/>
                    <a:pt x="412" y="8"/>
                  </a:cubicBezTo>
                  <a:lnTo>
                    <a:pt x="376" y="60"/>
                  </a:lnTo>
                  <a:cubicBezTo>
                    <a:pt x="354" y="38"/>
                    <a:pt x="316" y="0"/>
                    <a:pt x="246" y="0"/>
                  </a:cubicBezTo>
                  <a:cubicBezTo>
                    <a:pt x="114" y="0"/>
                    <a:pt x="0" y="112"/>
                    <a:pt x="0" y="256"/>
                  </a:cubicBezTo>
                  <a:cubicBezTo>
                    <a:pt x="0" y="400"/>
                    <a:pt x="112" y="514"/>
                    <a:pt x="248" y="514"/>
                  </a:cubicBezTo>
                  <a:cubicBezTo>
                    <a:pt x="298" y="514"/>
                    <a:pt x="356" y="494"/>
                    <a:pt x="380" y="45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6" name="フリーフォーム 55"/>
            <p:cNvSpPr/>
            <p:nvPr/>
          </p:nvSpPr>
          <p:spPr>
            <a:xfrm>
              <a:off x="2761920" y="5078880"/>
              <a:ext cx="98280" cy="116280"/>
            </a:xfrm>
            <a:custGeom>
              <a:avLst/>
              <a:gdLst/>
              <a:ahLst/>
              <a:cxnLst>
                <a:cxn ang="3cd4">
                  <a:pos x="hc" y="t"/>
                </a:cxn>
                <a:cxn ang="cd2">
                  <a:pos x="l" y="vc"/>
                </a:cxn>
                <a:cxn ang="cd4">
                  <a:pos x="hc" y="b"/>
                </a:cxn>
                <a:cxn ang="0">
                  <a:pos x="r" y="vc"/>
                </a:cxn>
              </a:cxnLst>
              <a:rect l="l" t="t" r="r" b="b"/>
              <a:pathLst>
                <a:path w="274" h="324">
                  <a:moveTo>
                    <a:pt x="60" y="138"/>
                  </a:moveTo>
                  <a:cubicBezTo>
                    <a:pt x="64" y="34"/>
                    <a:pt x="124" y="16"/>
                    <a:pt x="148" y="16"/>
                  </a:cubicBezTo>
                  <a:cubicBezTo>
                    <a:pt x="220" y="16"/>
                    <a:pt x="228" y="112"/>
                    <a:pt x="228" y="138"/>
                  </a:cubicBezTo>
                  <a:close/>
                  <a:moveTo>
                    <a:pt x="58" y="154"/>
                  </a:moveTo>
                  <a:lnTo>
                    <a:pt x="256" y="154"/>
                  </a:lnTo>
                  <a:cubicBezTo>
                    <a:pt x="272" y="154"/>
                    <a:pt x="274" y="154"/>
                    <a:pt x="274" y="138"/>
                  </a:cubicBezTo>
                  <a:cubicBezTo>
                    <a:pt x="274" y="68"/>
                    <a:pt x="236" y="0"/>
                    <a:pt x="148" y="0"/>
                  </a:cubicBezTo>
                  <a:cubicBezTo>
                    <a:pt x="66" y="0"/>
                    <a:pt x="0" y="72"/>
                    <a:pt x="0" y="162"/>
                  </a:cubicBezTo>
                  <a:cubicBezTo>
                    <a:pt x="0" y="256"/>
                    <a:pt x="74" y="324"/>
                    <a:pt x="156" y="324"/>
                  </a:cubicBezTo>
                  <a:cubicBezTo>
                    <a:pt x="242" y="324"/>
                    <a:pt x="274" y="246"/>
                    <a:pt x="274" y="232"/>
                  </a:cubicBezTo>
                  <a:cubicBezTo>
                    <a:pt x="274" y="226"/>
                    <a:pt x="268" y="224"/>
                    <a:pt x="264" y="224"/>
                  </a:cubicBezTo>
                  <a:cubicBezTo>
                    <a:pt x="258" y="224"/>
                    <a:pt x="258" y="228"/>
                    <a:pt x="256" y="234"/>
                  </a:cubicBezTo>
                  <a:cubicBezTo>
                    <a:pt x="230" y="306"/>
                    <a:pt x="168" y="306"/>
                    <a:pt x="160" y="306"/>
                  </a:cubicBezTo>
                  <a:cubicBezTo>
                    <a:pt x="124" y="306"/>
                    <a:pt x="96" y="286"/>
                    <a:pt x="80" y="260"/>
                  </a:cubicBezTo>
                  <a:cubicBezTo>
                    <a:pt x="58" y="226"/>
                    <a:pt x="58" y="178"/>
                    <a:pt x="58" y="15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7" name="フリーフォーム 56"/>
            <p:cNvSpPr/>
            <p:nvPr/>
          </p:nvSpPr>
          <p:spPr>
            <a:xfrm>
              <a:off x="2872080" y="5019840"/>
              <a:ext cx="180360" cy="178920"/>
            </a:xfrm>
            <a:custGeom>
              <a:avLst/>
              <a:gdLst/>
              <a:ahLst/>
              <a:cxnLst>
                <a:cxn ang="3cd4">
                  <a:pos x="hc" y="t"/>
                </a:cxn>
                <a:cxn ang="cd2">
                  <a:pos x="l" y="vc"/>
                </a:cxn>
                <a:cxn ang="cd4">
                  <a:pos x="hc" y="b"/>
                </a:cxn>
                <a:cxn ang="0">
                  <a:pos x="r" y="vc"/>
                </a:cxn>
              </a:cxnLst>
              <a:rect l="l" t="t" r="r" b="b"/>
              <a:pathLst>
                <a:path w="502" h="498">
                  <a:moveTo>
                    <a:pt x="424" y="70"/>
                  </a:moveTo>
                  <a:cubicBezTo>
                    <a:pt x="434" y="44"/>
                    <a:pt x="454" y="22"/>
                    <a:pt x="502" y="22"/>
                  </a:cubicBezTo>
                  <a:lnTo>
                    <a:pt x="502" y="0"/>
                  </a:lnTo>
                  <a:cubicBezTo>
                    <a:pt x="480" y="2"/>
                    <a:pt x="452" y="2"/>
                    <a:pt x="434" y="2"/>
                  </a:cubicBezTo>
                  <a:cubicBezTo>
                    <a:pt x="412" y="2"/>
                    <a:pt x="372" y="0"/>
                    <a:pt x="352" y="0"/>
                  </a:cubicBezTo>
                  <a:lnTo>
                    <a:pt x="352" y="22"/>
                  </a:lnTo>
                  <a:cubicBezTo>
                    <a:pt x="390" y="22"/>
                    <a:pt x="404" y="40"/>
                    <a:pt x="404" y="58"/>
                  </a:cubicBezTo>
                  <a:cubicBezTo>
                    <a:pt x="404" y="62"/>
                    <a:pt x="402" y="68"/>
                    <a:pt x="400" y="72"/>
                  </a:cubicBezTo>
                  <a:lnTo>
                    <a:pt x="272" y="412"/>
                  </a:lnTo>
                  <a:lnTo>
                    <a:pt x="136" y="56"/>
                  </a:lnTo>
                  <a:cubicBezTo>
                    <a:pt x="132" y="46"/>
                    <a:pt x="132" y="44"/>
                    <a:pt x="132" y="42"/>
                  </a:cubicBezTo>
                  <a:cubicBezTo>
                    <a:pt x="132" y="22"/>
                    <a:pt x="172" y="22"/>
                    <a:pt x="190" y="22"/>
                  </a:cubicBezTo>
                  <a:lnTo>
                    <a:pt x="190" y="0"/>
                  </a:lnTo>
                  <a:cubicBezTo>
                    <a:pt x="166" y="2"/>
                    <a:pt x="116" y="2"/>
                    <a:pt x="90" y="2"/>
                  </a:cubicBezTo>
                  <a:cubicBezTo>
                    <a:pt x="56" y="2"/>
                    <a:pt x="26" y="0"/>
                    <a:pt x="0" y="0"/>
                  </a:cubicBezTo>
                  <a:lnTo>
                    <a:pt x="0" y="22"/>
                  </a:lnTo>
                  <a:cubicBezTo>
                    <a:pt x="46" y="22"/>
                    <a:pt x="60" y="22"/>
                    <a:pt x="70" y="48"/>
                  </a:cubicBezTo>
                  <a:lnTo>
                    <a:pt x="232" y="482"/>
                  </a:lnTo>
                  <a:cubicBezTo>
                    <a:pt x="238" y="496"/>
                    <a:pt x="242" y="498"/>
                    <a:pt x="250" y="498"/>
                  </a:cubicBezTo>
                  <a:cubicBezTo>
                    <a:pt x="262" y="498"/>
                    <a:pt x="264" y="494"/>
                    <a:pt x="268" y="48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58" name="フリーフォーム 57"/>
            <p:cNvSpPr/>
            <p:nvPr/>
          </p:nvSpPr>
          <p:spPr>
            <a:xfrm>
              <a:off x="3159360" y="5002560"/>
              <a:ext cx="59400" cy="253080"/>
            </a:xfrm>
            <a:custGeom>
              <a:avLst/>
              <a:gdLst/>
              <a:ahLst/>
              <a:cxnLst>
                <a:cxn ang="3cd4">
                  <a:pos x="hc" y="t"/>
                </a:cxn>
                <a:cxn ang="cd2">
                  <a:pos x="l" y="vc"/>
                </a:cxn>
                <a:cxn ang="cd4">
                  <a:pos x="hc" y="b"/>
                </a:cxn>
                <a:cxn ang="0">
                  <a:pos x="r" y="vc"/>
                </a:cxn>
              </a:cxnLst>
              <a:rect l="l" t="t" r="r" b="b"/>
              <a:pathLst>
                <a:path w="166" h="704">
                  <a:moveTo>
                    <a:pt x="166" y="352"/>
                  </a:moveTo>
                  <a:cubicBezTo>
                    <a:pt x="166" y="298"/>
                    <a:pt x="158" y="212"/>
                    <a:pt x="118" y="132"/>
                  </a:cubicBezTo>
                  <a:cubicBezTo>
                    <a:pt x="76" y="46"/>
                    <a:pt x="14" y="0"/>
                    <a:pt x="8" y="0"/>
                  </a:cubicBezTo>
                  <a:cubicBezTo>
                    <a:pt x="2" y="0"/>
                    <a:pt x="0" y="2"/>
                    <a:pt x="0" y="8"/>
                  </a:cubicBezTo>
                  <a:cubicBezTo>
                    <a:pt x="0" y="10"/>
                    <a:pt x="0" y="10"/>
                    <a:pt x="14" y="24"/>
                  </a:cubicBezTo>
                  <a:cubicBezTo>
                    <a:pt x="84" y="94"/>
                    <a:pt x="124" y="206"/>
                    <a:pt x="124" y="352"/>
                  </a:cubicBezTo>
                  <a:cubicBezTo>
                    <a:pt x="124" y="474"/>
                    <a:pt x="98" y="598"/>
                    <a:pt x="10" y="686"/>
                  </a:cubicBezTo>
                  <a:cubicBezTo>
                    <a:pt x="0" y="694"/>
                    <a:pt x="0" y="696"/>
                    <a:pt x="0" y="698"/>
                  </a:cubicBezTo>
                  <a:cubicBezTo>
                    <a:pt x="0" y="702"/>
                    <a:pt x="2" y="704"/>
                    <a:pt x="8" y="704"/>
                  </a:cubicBezTo>
                  <a:cubicBezTo>
                    <a:pt x="14" y="704"/>
                    <a:pt x="78" y="656"/>
                    <a:pt x="120" y="568"/>
                  </a:cubicBezTo>
                  <a:cubicBezTo>
                    <a:pt x="156" y="490"/>
                    <a:pt x="166" y="412"/>
                    <a:pt x="166" y="35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Secret neutrino interaction</a:t>
            </a:r>
          </a:p>
        </p:txBody>
      </p:sp>
      <p:sp>
        <p:nvSpPr>
          <p:cNvPr id="3" name="テキスト プレースホルダー 2"/>
          <p:cNvSpPr txBox="1">
            <a:spLocks noGrp="1"/>
          </p:cNvSpPr>
          <p:nvPr>
            <p:ph type="body" idx="4294967295"/>
          </p:nvPr>
        </p:nvSpPr>
        <p:spPr>
          <a:xfrm>
            <a:off x="1980739" y="1310914"/>
            <a:ext cx="8229627" cy="5090161"/>
          </a:xfrm>
        </p:spPr>
        <p:txBody>
          <a:bodyPr/>
          <a:lstStyle>
            <a:defPPr marL="432000" lvl="0" indent="-324000">
              <a:spcBef>
                <a:spcPts val="0"/>
              </a:spcBef>
              <a:spcAft>
                <a:spcPts val="1417"/>
              </a:spcAft>
              <a:buSzPct val="45000"/>
              <a:buFont typeface="StarSymbol"/>
              <a:buNone/>
              <a:defRPr lang="en-US" sz="3200" b="0" i="0" u="none" strike="noStrike" kern="1200" cap="none">
                <a:ln>
                  <a:noFill/>
                </a:ln>
                <a:latin typeface="Liberation Sans" pitchFamily="18"/>
                <a:ea typeface="VL Pゴシック" pitchFamily="2"/>
                <a:cs typeface="VL Pゴシック" pitchFamily="2"/>
              </a:defRPr>
            </a:defPPr>
            <a:lvl1pPr marL="43200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VL Pゴシック" pitchFamily="2"/>
                <a:cs typeface="VL Pゴシック" pitchFamily="2"/>
              </a:defRPr>
            </a:lvl1pPr>
            <a:lvl2pPr marL="86400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VL Pゴシック" pitchFamily="2"/>
                <a:cs typeface="VL Pゴシック" pitchFamily="2"/>
              </a:defRPr>
            </a:lvl2pPr>
            <a:lvl3pPr marL="1295999" lvl="2" indent="-288000">
              <a:spcBef>
                <a:spcPts val="0"/>
              </a:spcBef>
              <a:spcAft>
                <a:spcPts val="850"/>
              </a:spcAft>
              <a:buSzPct val="45000"/>
              <a:buFont typeface="StarSymbol"/>
              <a:buChar char="●"/>
              <a:defRPr lang="en-US" sz="2400" b="0" i="0" u="none" strike="noStrike" kern="1200" cap="none">
                <a:ln>
                  <a:noFill/>
                </a:ln>
                <a:latin typeface="Liberation Sans" pitchFamily="18"/>
                <a:ea typeface="VL Pゴシック" pitchFamily="2"/>
                <a:cs typeface="VL Pゴシック" pitchFamily="2"/>
              </a:defRPr>
            </a:lvl3pPr>
            <a:lvl4pPr marL="1728000" lvl="3" indent="-216000">
              <a:spcBef>
                <a:spcPts val="0"/>
              </a:spcBef>
              <a:spcAft>
                <a:spcPts val="567"/>
              </a:spcAft>
              <a:buSzPct val="75000"/>
              <a:buFont typeface="StarSymbol"/>
              <a:buChar char="–"/>
              <a:defRPr lang="en-US" sz="2000" b="0" i="0" u="none" strike="noStrike" kern="1200" cap="none">
                <a:ln>
                  <a:noFill/>
                </a:ln>
                <a:latin typeface="Liberation Sans" pitchFamily="18"/>
                <a:ea typeface="VL Pゴシック" pitchFamily="2"/>
                <a:cs typeface="VL Pゴシック" pitchFamily="2"/>
              </a:defRPr>
            </a:lvl4pPr>
            <a:lvl5pPr marL="2160000" lvl="4"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5pPr>
            <a:lvl6pPr marL="2592000" lvl="5"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6pPr>
            <a:lvl7pPr marL="3024000" lvl="6"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7pPr>
            <a:lvl8pPr marL="3456000" lvl="7"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8pPr>
            <a:lvl9pPr marL="3887999" lvl="8"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9pPr>
          </a:lstStyle>
          <a:p>
            <a:pPr>
              <a:spcAft>
                <a:spcPts val="257"/>
              </a:spcAft>
              <a:buNone/>
            </a:pPr>
            <a:r>
              <a:rPr lang="en-US" sz="2177" dirty="0">
                <a:latin typeface="URW Bookman L" pitchFamily="2"/>
              </a:rPr>
              <a:t>Rough estimation of the mass of  X  and its coupling.</a:t>
            </a:r>
          </a:p>
          <a:p>
            <a:pPr>
              <a:spcAft>
                <a:spcPts val="257"/>
              </a:spcAft>
              <a:buNone/>
            </a:pPr>
            <a:endParaRPr lang="en-US" sz="2177" dirty="0">
              <a:latin typeface="URW Bookman L" pitchFamily="2"/>
            </a:endParaRPr>
          </a:p>
          <a:p>
            <a:pPr>
              <a:spcAft>
                <a:spcPts val="257"/>
              </a:spcAft>
              <a:buNone/>
            </a:pPr>
            <a:endParaRPr lang="en-US" sz="2177" dirty="0">
              <a:latin typeface="URW Bookman L" pitchFamily="2"/>
            </a:endParaRPr>
          </a:p>
          <a:p>
            <a:pPr>
              <a:spcAft>
                <a:spcPts val="257"/>
              </a:spcAft>
              <a:buNone/>
            </a:pPr>
            <a:endParaRPr lang="en-US" sz="2177" dirty="0">
              <a:latin typeface="URW Bookman L" pitchFamily="2"/>
            </a:endParaRPr>
          </a:p>
          <a:p>
            <a:pPr>
              <a:spcAft>
                <a:spcPts val="257"/>
              </a:spcAft>
              <a:buNone/>
            </a:pPr>
            <a:endParaRPr lang="en-US" sz="2177" dirty="0">
              <a:latin typeface="URW Bookman L" pitchFamily="2"/>
            </a:endParaRPr>
          </a:p>
          <a:p>
            <a:pPr>
              <a:spcAft>
                <a:spcPts val="257"/>
              </a:spcAft>
              <a:buNone/>
            </a:pPr>
            <a:endParaRPr lang="en-US" sz="2177" dirty="0">
              <a:latin typeface="URW Bookman L" pitchFamily="2"/>
            </a:endParaRPr>
          </a:p>
          <a:p>
            <a:pPr>
              <a:spcAft>
                <a:spcPts val="257"/>
              </a:spcAft>
              <a:buNone/>
            </a:pPr>
            <a:endParaRPr lang="en-US" sz="2177" dirty="0">
              <a:latin typeface="URW Bookman L" pitchFamily="2"/>
            </a:endParaRPr>
          </a:p>
          <a:p>
            <a:pPr>
              <a:spcAft>
                <a:spcPts val="257"/>
              </a:spcAft>
              <a:buNone/>
            </a:pPr>
            <a:r>
              <a:rPr lang="en-US" sz="2177" dirty="0">
                <a:latin typeface="URW Bookman L" pitchFamily="2"/>
              </a:rPr>
              <a:t>(1) Resonant condition requires:</a:t>
            </a:r>
          </a:p>
          <a:p>
            <a:pPr>
              <a:spcAft>
                <a:spcPts val="257"/>
              </a:spcAft>
              <a:buNone/>
            </a:pPr>
            <a:endParaRPr lang="en-US" sz="2177" dirty="0">
              <a:latin typeface="URW Bookman L" pitchFamily="2"/>
            </a:endParaRPr>
          </a:p>
          <a:p>
            <a:pPr>
              <a:spcAft>
                <a:spcPts val="257"/>
              </a:spcAft>
              <a:buNone/>
            </a:pPr>
            <a:endParaRPr lang="en-US" sz="2177" dirty="0">
              <a:latin typeface="URW Bookman L" pitchFamily="2"/>
            </a:endParaRPr>
          </a:p>
          <a:p>
            <a:pPr>
              <a:spcAft>
                <a:spcPts val="257"/>
              </a:spcAft>
              <a:buNone/>
            </a:pPr>
            <a:endParaRPr lang="en-US" sz="2177" dirty="0">
              <a:latin typeface="URW Bookman L" pitchFamily="2"/>
            </a:endParaRPr>
          </a:p>
          <a:p>
            <a:pPr>
              <a:spcAft>
                <a:spcPts val="257"/>
              </a:spcAft>
              <a:buNone/>
            </a:pPr>
            <a:endParaRPr lang="en-US" sz="2177" dirty="0">
              <a:latin typeface="URW Bookman L" pitchFamily="2"/>
            </a:endParaRPr>
          </a:p>
          <a:p>
            <a:pPr>
              <a:spcAft>
                <a:spcPts val="257"/>
              </a:spcAft>
              <a:buNone/>
            </a:pPr>
            <a:r>
              <a:rPr lang="en-US" sz="2177" dirty="0">
                <a:latin typeface="URW Bookman L" pitchFamily="2"/>
              </a:rPr>
              <a:t>(2) To attenuate sufficient amount of cosmic neutrino:</a:t>
            </a:r>
          </a:p>
        </p:txBody>
      </p:sp>
      <p:sp>
        <p:nvSpPr>
          <p:cNvPr id="4" name="直線コネクタ 3"/>
          <p:cNvSpPr/>
          <p:nvPr/>
        </p:nvSpPr>
        <p:spPr>
          <a:xfrm>
            <a:off x="7630669" y="2906612"/>
            <a:ext cx="653171" cy="587853"/>
          </a:xfrm>
          <a:prstGeom prst="line">
            <a:avLst/>
          </a:prstGeom>
          <a:noFill/>
          <a:ln w="36000">
            <a:solidFill>
              <a:srgbClr val="000000"/>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5" name="直線コネクタ 4"/>
          <p:cNvSpPr/>
          <p:nvPr/>
        </p:nvSpPr>
        <p:spPr>
          <a:xfrm>
            <a:off x="9426889" y="3494464"/>
            <a:ext cx="653171" cy="587855"/>
          </a:xfrm>
          <a:prstGeom prst="line">
            <a:avLst/>
          </a:prstGeom>
          <a:noFill/>
          <a:ln w="36000">
            <a:solidFill>
              <a:srgbClr val="000000"/>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6" name="直線コネクタ 5"/>
          <p:cNvSpPr/>
          <p:nvPr/>
        </p:nvSpPr>
        <p:spPr>
          <a:xfrm flipV="1">
            <a:off x="7630669" y="3494464"/>
            <a:ext cx="653171" cy="587855"/>
          </a:xfrm>
          <a:prstGeom prst="line">
            <a:avLst/>
          </a:prstGeom>
          <a:noFill/>
          <a:ln w="36000">
            <a:solidFill>
              <a:srgbClr val="000000"/>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7" name="直線コネクタ 6"/>
          <p:cNvSpPr/>
          <p:nvPr/>
        </p:nvSpPr>
        <p:spPr>
          <a:xfrm flipV="1">
            <a:off x="9426889" y="2906612"/>
            <a:ext cx="653171" cy="587853"/>
          </a:xfrm>
          <a:prstGeom prst="line">
            <a:avLst/>
          </a:prstGeom>
          <a:noFill/>
          <a:ln w="36000">
            <a:solidFill>
              <a:srgbClr val="000000"/>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8" name="直線コネクタ 7"/>
          <p:cNvSpPr/>
          <p:nvPr/>
        </p:nvSpPr>
        <p:spPr>
          <a:xfrm>
            <a:off x="8283839" y="3494464"/>
            <a:ext cx="1110391" cy="0"/>
          </a:xfrm>
          <a:prstGeom prst="line">
            <a:avLst/>
          </a:prstGeom>
          <a:noFill/>
          <a:ln w="36000">
            <a:solidFill>
              <a:srgbClr val="000000"/>
            </a:solidFill>
            <a:custDash>
              <a:ds d="0" sp="0"/>
            </a:custDash>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9" name="テキスト ボックス 8"/>
          <p:cNvSpPr txBox="1"/>
          <p:nvPr/>
        </p:nvSpPr>
        <p:spPr>
          <a:xfrm>
            <a:off x="8708401" y="3037246"/>
            <a:ext cx="318647" cy="423242"/>
          </a:xfrm>
          <a:prstGeom prst="rect">
            <a:avLst/>
          </a:prstGeom>
          <a:noFill/>
          <a:ln>
            <a:noFill/>
          </a:ln>
        </p:spPr>
        <p:txBody>
          <a:bodyPr vert="horz" wrap="none" lIns="81646" tIns="40823" rIns="81646" bIns="40823" anchorCtr="0" compatLnSpc="0">
            <a:spAutoFit/>
          </a:bodyPr>
          <a:lstStyle/>
          <a:p>
            <a:pPr hangingPunct="0"/>
            <a:r>
              <a:rPr lang="en-US" sz="2177" b="1">
                <a:latin typeface="Bitstream Charter" pitchFamily="18"/>
                <a:ea typeface="VL Pゴシック" pitchFamily="2"/>
                <a:cs typeface="VL Pゴシック" pitchFamily="2"/>
              </a:rPr>
              <a:t>X</a:t>
            </a:r>
          </a:p>
        </p:txBody>
      </p:sp>
      <p:pic>
        <p:nvPicPr>
          <p:cNvPr id="10" name="図 9" descr="28§display§\bar{\nu}_{\rm C\nu B}^{}§png§600§FALSE" title="TexMaths"/>
          <p:cNvPicPr>
            <a:picLocks noChangeAspect="1"/>
          </p:cNvPicPr>
          <p:nvPr/>
        </p:nvPicPr>
        <p:blipFill>
          <a:blip r:embed="rId3">
            <a:lum/>
            <a:alphaModFix/>
          </a:blip>
          <a:srcRect/>
          <a:stretch>
            <a:fillRect/>
          </a:stretch>
        </p:blipFill>
        <p:spPr>
          <a:xfrm>
            <a:off x="7271425" y="4245612"/>
            <a:ext cx="633576" cy="272372"/>
          </a:xfrm>
          <a:prstGeom prst="rect">
            <a:avLst/>
          </a:prstGeom>
          <a:noFill/>
          <a:ln>
            <a:noFill/>
          </a:ln>
        </p:spPr>
      </p:pic>
      <p:pic>
        <p:nvPicPr>
          <p:cNvPr id="11" name="図 10" descr="28§display§\nu§png§600§FALSE" title="TexMaths"/>
          <p:cNvPicPr>
            <a:picLocks noChangeAspect="1"/>
          </p:cNvPicPr>
          <p:nvPr/>
        </p:nvPicPr>
        <p:blipFill>
          <a:blip r:embed="rId4">
            <a:lum/>
            <a:alphaModFix/>
          </a:blip>
          <a:srcRect/>
          <a:stretch>
            <a:fillRect/>
          </a:stretch>
        </p:blipFill>
        <p:spPr>
          <a:xfrm>
            <a:off x="10122516" y="2645343"/>
            <a:ext cx="153495" cy="141738"/>
          </a:xfrm>
          <a:prstGeom prst="rect">
            <a:avLst/>
          </a:prstGeom>
          <a:noFill/>
          <a:ln>
            <a:noFill/>
          </a:ln>
        </p:spPr>
      </p:pic>
      <p:pic>
        <p:nvPicPr>
          <p:cNvPr id="12" name="図 11" descr="28§display§\bar{\nu}§png§600§FALSE" title="TexMaths"/>
          <p:cNvPicPr>
            <a:picLocks noChangeAspect="1"/>
          </p:cNvPicPr>
          <p:nvPr/>
        </p:nvPicPr>
        <p:blipFill>
          <a:blip r:embed="rId5">
            <a:lum/>
            <a:alphaModFix/>
          </a:blip>
          <a:srcRect/>
          <a:stretch>
            <a:fillRect/>
          </a:stretch>
        </p:blipFill>
        <p:spPr>
          <a:xfrm>
            <a:off x="10112718" y="4234508"/>
            <a:ext cx="153495" cy="188440"/>
          </a:xfrm>
          <a:prstGeom prst="rect">
            <a:avLst/>
          </a:prstGeom>
          <a:noFill/>
          <a:ln>
            <a:noFill/>
          </a:ln>
        </p:spPr>
      </p:pic>
      <p:pic>
        <p:nvPicPr>
          <p:cNvPr id="13" name="図 12" descr="28§display§{\cal L}_{\rm S\nu I} = g\bar{\nu}\nu X + h.c.§png§600§FALSE" title="TexMaths"/>
          <p:cNvPicPr>
            <a:picLocks noChangeAspect="1"/>
          </p:cNvPicPr>
          <p:nvPr/>
        </p:nvPicPr>
        <p:blipFill>
          <a:blip r:embed="rId6">
            <a:lum/>
            <a:alphaModFix/>
          </a:blip>
          <a:srcRect/>
          <a:stretch>
            <a:fillRect/>
          </a:stretch>
        </p:blipFill>
        <p:spPr>
          <a:xfrm>
            <a:off x="7255422" y="2024831"/>
            <a:ext cx="2700208" cy="288048"/>
          </a:xfrm>
          <a:prstGeom prst="rect">
            <a:avLst/>
          </a:prstGeom>
          <a:noFill/>
          <a:ln>
            <a:noFill/>
          </a:ln>
        </p:spPr>
      </p:pic>
      <p:pic>
        <p:nvPicPr>
          <p:cNvPr id="14" name="図 13" descr="28§display§g§png§600§FALSE" title="TexMaths"/>
          <p:cNvPicPr>
            <a:picLocks noChangeAspect="1"/>
          </p:cNvPicPr>
          <p:nvPr/>
        </p:nvPicPr>
        <p:blipFill>
          <a:blip r:embed="rId7">
            <a:lum/>
            <a:alphaModFix/>
          </a:blip>
          <a:srcRect/>
          <a:stretch>
            <a:fillRect/>
          </a:stretch>
        </p:blipFill>
        <p:spPr>
          <a:xfrm>
            <a:off x="9668888" y="3396490"/>
            <a:ext cx="149903" cy="207708"/>
          </a:xfrm>
          <a:prstGeom prst="rect">
            <a:avLst/>
          </a:prstGeom>
          <a:noFill/>
          <a:ln>
            <a:noFill/>
          </a:ln>
        </p:spPr>
      </p:pic>
      <p:pic>
        <p:nvPicPr>
          <p:cNvPr id="15" name="図 14" descr="28§display§g§png§600§FALSE" title="TexMaths"/>
          <p:cNvPicPr>
            <a:picLocks noChangeAspect="1"/>
          </p:cNvPicPr>
          <p:nvPr/>
        </p:nvPicPr>
        <p:blipFill>
          <a:blip r:embed="rId7">
            <a:lum/>
            <a:alphaModFix/>
          </a:blip>
          <a:srcRect/>
          <a:stretch>
            <a:fillRect/>
          </a:stretch>
        </p:blipFill>
        <p:spPr>
          <a:xfrm>
            <a:off x="7938312" y="3396490"/>
            <a:ext cx="149903" cy="207708"/>
          </a:xfrm>
          <a:prstGeom prst="rect">
            <a:avLst/>
          </a:prstGeom>
          <a:noFill/>
          <a:ln>
            <a:noFill/>
          </a:ln>
        </p:spPr>
      </p:pic>
      <p:sp>
        <p:nvSpPr>
          <p:cNvPr id="16" name="フリーフォーム 15"/>
          <p:cNvSpPr/>
          <p:nvPr/>
        </p:nvSpPr>
        <p:spPr>
          <a:xfrm>
            <a:off x="6977498" y="1796221"/>
            <a:ext cx="3461806" cy="293926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6000">
            <a:solidFill>
              <a:srgbClr val="00CC00"/>
            </a:solidFill>
            <a:prstDash val="solid"/>
          </a:ln>
        </p:spPr>
        <p:txBody>
          <a:bodyPr vert="horz" wrap="none" lIns="97976" tIns="57152" rIns="97976" bIns="57152" anchor="ctr" anchorCtr="0" compatLnSpc="0"/>
          <a:lstStyle/>
          <a:p>
            <a:pPr hangingPunct="0"/>
            <a:endParaRPr lang="en-US" sz="1633">
              <a:latin typeface="Liberation Sans" pitchFamily="18"/>
              <a:ea typeface="VL Pゴシック" pitchFamily="2"/>
              <a:cs typeface="VL Pゴシック" pitchFamily="2"/>
            </a:endParaRPr>
          </a:p>
        </p:txBody>
      </p:sp>
      <p:sp>
        <p:nvSpPr>
          <p:cNvPr id="17" name="テキスト ボックス 16"/>
          <p:cNvSpPr txBox="1"/>
          <p:nvPr/>
        </p:nvSpPr>
        <p:spPr>
          <a:xfrm>
            <a:off x="3776961" y="2710661"/>
            <a:ext cx="2285595"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center-of-mass energy</a:t>
            </a:r>
          </a:p>
        </p:txBody>
      </p:sp>
      <p:sp>
        <p:nvSpPr>
          <p:cNvPr id="18" name="テキスト ボックス 17"/>
          <p:cNvSpPr txBox="1"/>
          <p:nvPr/>
        </p:nvSpPr>
        <p:spPr>
          <a:xfrm>
            <a:off x="3875262" y="3069905"/>
            <a:ext cx="1063659" cy="366367"/>
          </a:xfrm>
          <a:prstGeom prst="rect">
            <a:avLst/>
          </a:prstGeom>
          <a:noFill/>
          <a:ln>
            <a:noFill/>
          </a:ln>
        </p:spPr>
        <p:txBody>
          <a:bodyPr vert="horz" wrap="none" lIns="81646" tIns="40823" rIns="81646" bIns="40823" anchorCtr="0" compatLnSpc="0">
            <a:spAutoFit/>
          </a:bodyPr>
          <a:lstStyle/>
          <a:p>
            <a:pPr hangingPunct="0"/>
            <a:r>
              <a:rPr lang="en-US" sz="1814">
                <a:latin typeface="URW Bookman L" pitchFamily="18"/>
                <a:ea typeface="VL Pゴシック" pitchFamily="2"/>
                <a:cs typeface="VL Pゴシック" pitchFamily="2"/>
              </a:rPr>
              <a:t>mass of X</a:t>
            </a:r>
          </a:p>
        </p:txBody>
      </p:sp>
      <p:pic>
        <p:nvPicPr>
          <p:cNvPr id="19" name="図 18" descr="22§display§\sqrt{s} ~\ddag§png§600§FALSE" title="TexMaths"/>
          <p:cNvPicPr>
            <a:picLocks noChangeAspect="1"/>
          </p:cNvPicPr>
          <p:nvPr/>
        </p:nvPicPr>
        <p:blipFill>
          <a:blip r:embed="rId8">
            <a:lum/>
            <a:alphaModFix/>
          </a:blip>
          <a:srcRect/>
          <a:stretch>
            <a:fillRect/>
          </a:stretch>
        </p:blipFill>
        <p:spPr>
          <a:xfrm>
            <a:off x="3215886" y="2743318"/>
            <a:ext cx="492164" cy="259309"/>
          </a:xfrm>
          <a:prstGeom prst="rect">
            <a:avLst/>
          </a:prstGeom>
          <a:noFill/>
          <a:ln>
            <a:noFill/>
          </a:ln>
        </p:spPr>
      </p:pic>
      <p:pic>
        <p:nvPicPr>
          <p:cNvPr id="20" name="図 19" descr="20§display§E_\nu^{} \simeq 1~{\rm PeV}§png§600§FALSE" title="TexMaths"/>
          <p:cNvPicPr>
            <a:picLocks noChangeAspect="1"/>
          </p:cNvPicPr>
          <p:nvPr/>
        </p:nvPicPr>
        <p:blipFill>
          <a:blip r:embed="rId9">
            <a:lum/>
            <a:alphaModFix/>
          </a:blip>
          <a:srcRect/>
          <a:stretch>
            <a:fillRect/>
          </a:stretch>
        </p:blipFill>
        <p:spPr>
          <a:xfrm>
            <a:off x="7134912" y="5129843"/>
            <a:ext cx="1184852" cy="214240"/>
          </a:xfrm>
          <a:prstGeom prst="rect">
            <a:avLst/>
          </a:prstGeom>
          <a:noFill/>
          <a:ln>
            <a:noFill/>
          </a:ln>
        </p:spPr>
      </p:pic>
      <p:pic>
        <p:nvPicPr>
          <p:cNvPr id="21" name="図 20" descr="20§display§m_{\rm C\nu B}^{} \simeq (0.01-0.1)~{\rm eV}§png§600§FALSE" title="TexMaths"/>
          <p:cNvPicPr>
            <a:picLocks noChangeAspect="1"/>
          </p:cNvPicPr>
          <p:nvPr/>
        </p:nvPicPr>
        <p:blipFill>
          <a:blip r:embed="rId10">
            <a:lum/>
            <a:alphaModFix/>
          </a:blip>
          <a:srcRect/>
          <a:stretch>
            <a:fillRect/>
          </a:stretch>
        </p:blipFill>
        <p:spPr>
          <a:xfrm>
            <a:off x="4563293" y="5129843"/>
            <a:ext cx="2367745" cy="230569"/>
          </a:xfrm>
          <a:prstGeom prst="rect">
            <a:avLst/>
          </a:prstGeom>
          <a:noFill/>
          <a:ln>
            <a:noFill/>
          </a:ln>
        </p:spPr>
      </p:pic>
      <p:sp>
        <p:nvSpPr>
          <p:cNvPr id="22" name="直線コネクタ 21"/>
          <p:cNvSpPr/>
          <p:nvPr/>
        </p:nvSpPr>
        <p:spPr>
          <a:xfrm flipV="1">
            <a:off x="6618254" y="4524842"/>
            <a:ext cx="2171139" cy="10451"/>
          </a:xfrm>
          <a:prstGeom prst="line">
            <a:avLst/>
          </a:prstGeom>
          <a:noFill/>
          <a:ln w="72000">
            <a:solidFill>
              <a:srgbClr val="FF3300"/>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pic>
        <p:nvPicPr>
          <p:cNvPr id="23" name="図 22" descr="28§display§\sigma &gt; 10^{-30}~{\rm cm^2}§png§600§FALSE" title="TexMaths"/>
          <p:cNvPicPr>
            <a:picLocks noChangeAspect="1"/>
          </p:cNvPicPr>
          <p:nvPr/>
        </p:nvPicPr>
        <p:blipFill>
          <a:blip r:embed="rId11">
            <a:lum/>
            <a:alphaModFix/>
          </a:blip>
          <a:srcRect/>
          <a:stretch>
            <a:fillRect/>
          </a:stretch>
        </p:blipFill>
        <p:spPr>
          <a:xfrm>
            <a:off x="3388145" y="6114209"/>
            <a:ext cx="2028096" cy="291641"/>
          </a:xfrm>
          <a:prstGeom prst="rect">
            <a:avLst/>
          </a:prstGeom>
          <a:noFill/>
          <a:ln>
            <a:noFill/>
          </a:ln>
        </p:spPr>
      </p:pic>
      <p:sp>
        <p:nvSpPr>
          <p:cNvPr id="24" name="フリーフォーム 23"/>
          <p:cNvSpPr/>
          <p:nvPr/>
        </p:nvSpPr>
        <p:spPr>
          <a:xfrm>
            <a:off x="5875598" y="5966103"/>
            <a:ext cx="587854" cy="587854"/>
          </a:xfrm>
          <a:custGeom>
            <a:avLst>
              <a:gd name="f0" fmla="val 13096"/>
              <a:gd name="f1" fmla="val 4797"/>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00"/>
          </a:solidFill>
          <a:ln w="0">
            <a:solidFill>
              <a:srgbClr val="3465A4"/>
            </a:solid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sp>
        <p:nvSpPr>
          <p:cNvPr id="25" name="直線コネクタ 24"/>
          <p:cNvSpPr/>
          <p:nvPr/>
        </p:nvSpPr>
        <p:spPr>
          <a:xfrm>
            <a:off x="6871631" y="6505909"/>
            <a:ext cx="1502294" cy="0"/>
          </a:xfrm>
          <a:prstGeom prst="line">
            <a:avLst/>
          </a:prstGeom>
          <a:noFill/>
          <a:ln w="72000">
            <a:solidFill>
              <a:srgbClr val="FF0000"/>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pic>
        <p:nvPicPr>
          <p:cNvPr id="26" name="図 25" descr="22§display§M_X^{} ~\ddag§png§600§FALSE" title="TexMaths"/>
          <p:cNvPicPr>
            <a:picLocks noChangeAspect="1"/>
          </p:cNvPicPr>
          <p:nvPr/>
        </p:nvPicPr>
        <p:blipFill>
          <a:blip r:embed="rId12">
            <a:lum/>
            <a:alphaModFix/>
          </a:blip>
          <a:srcRect/>
          <a:stretch>
            <a:fillRect/>
          </a:stretch>
        </p:blipFill>
        <p:spPr>
          <a:xfrm>
            <a:off x="3091131" y="3125424"/>
            <a:ext cx="609408" cy="238407"/>
          </a:xfrm>
          <a:prstGeom prst="rect">
            <a:avLst/>
          </a:prstGeom>
          <a:noFill/>
          <a:ln>
            <a:noFill/>
          </a:ln>
        </p:spPr>
      </p:pic>
      <p:pic>
        <p:nvPicPr>
          <p:cNvPr id="27" name="図 26" descr="28§display§\nu_{\rm cs}§png§600§FALSE" title="TexMaths"/>
          <p:cNvPicPr>
            <a:picLocks noChangeAspect="1"/>
          </p:cNvPicPr>
          <p:nvPr/>
        </p:nvPicPr>
        <p:blipFill>
          <a:blip r:embed="rId13">
            <a:lum/>
            <a:alphaModFix/>
          </a:blip>
          <a:srcRect/>
          <a:stretch>
            <a:fillRect/>
          </a:stretch>
        </p:blipFill>
        <p:spPr>
          <a:xfrm>
            <a:off x="7402059" y="2580026"/>
            <a:ext cx="349446" cy="195625"/>
          </a:xfrm>
          <a:prstGeom prst="rect">
            <a:avLst/>
          </a:prstGeom>
          <a:noFill/>
          <a:ln>
            <a:noFill/>
          </a:ln>
        </p:spPr>
      </p:pic>
      <p:pic>
        <p:nvPicPr>
          <p:cNvPr id="28" name="図 27" descr="28§display§\sigma =&#10;\frac{2\pi g^2}{M_X^2}~&#10;\delta\left( 1-\frac{M_X^2}{s} \right)§png§600§FALSE" title="TexMaths"/>
          <p:cNvPicPr>
            <a:picLocks noChangeAspect="1"/>
          </p:cNvPicPr>
          <p:nvPr/>
        </p:nvPicPr>
        <p:blipFill>
          <a:blip r:embed="rId14">
            <a:lum/>
            <a:alphaModFix/>
          </a:blip>
          <a:srcRect/>
          <a:stretch>
            <a:fillRect/>
          </a:stretch>
        </p:blipFill>
        <p:spPr>
          <a:xfrm>
            <a:off x="2633911" y="1796221"/>
            <a:ext cx="3241687" cy="790989"/>
          </a:xfrm>
          <a:prstGeom prst="rect">
            <a:avLst/>
          </a:prstGeom>
          <a:noFill/>
          <a:ln>
            <a:noFill/>
          </a:ln>
        </p:spPr>
      </p:pic>
      <p:pic>
        <p:nvPicPr>
          <p:cNvPr id="29" name="図 28" descr="28§display§g&gt; 10^{-4}.§png§600§FALSE" title="TexMaths"/>
          <p:cNvPicPr>
            <a:picLocks noChangeAspect="1"/>
          </p:cNvPicPr>
          <p:nvPr/>
        </p:nvPicPr>
        <p:blipFill>
          <a:blip r:embed="rId15">
            <a:lum/>
            <a:alphaModFix/>
          </a:blip>
          <a:srcRect/>
          <a:stretch>
            <a:fillRect/>
          </a:stretch>
        </p:blipFill>
        <p:spPr>
          <a:xfrm>
            <a:off x="7002265" y="6062406"/>
            <a:ext cx="1309608" cy="345527"/>
          </a:xfrm>
          <a:prstGeom prst="rect">
            <a:avLst/>
          </a:prstGeom>
          <a:noFill/>
          <a:ln>
            <a:noFill/>
          </a:ln>
        </p:spPr>
      </p:pic>
      <p:pic>
        <p:nvPicPr>
          <p:cNvPr id="30" name="図 29" descr="28§display§M_X^{} \simeq \sqrt{2E^{\rm res}_\nu m_{\rm C\nu B}^{}}&#10;\sim 1-10~{\rm MeV}.§png§600§FALSE" title="TexMaths"/>
          <p:cNvPicPr>
            <a:picLocks noChangeAspect="1"/>
          </p:cNvPicPr>
          <p:nvPr/>
        </p:nvPicPr>
        <p:blipFill>
          <a:blip r:embed="rId16">
            <a:lum/>
            <a:alphaModFix/>
          </a:blip>
          <a:srcRect/>
          <a:stretch>
            <a:fillRect/>
          </a:stretch>
        </p:blipFill>
        <p:spPr>
          <a:xfrm>
            <a:off x="2249193" y="4338282"/>
            <a:ext cx="4966385" cy="387657"/>
          </a:xfrm>
          <a:prstGeom prst="rect">
            <a:avLst/>
          </a:prstGeom>
          <a:noFill/>
          <a:ln>
            <a:noFill/>
          </a:ln>
        </p:spPr>
      </p:pic>
      <p:sp>
        <p:nvSpPr>
          <p:cNvPr id="31" name="フリーフォーム 29">
            <a:extLst>
              <a:ext uri="{FF2B5EF4-FFF2-40B4-BE49-F238E27FC236}">
                <a16:creationId xmlns:a16="http://schemas.microsoft.com/office/drawing/2014/main" id="{EF185403-C6D3-48A9-A4C6-08871E0EED47}"/>
              </a:ext>
            </a:extLst>
          </p:cNvPr>
          <p:cNvSpPr/>
          <p:nvPr/>
        </p:nvSpPr>
        <p:spPr>
          <a:xfrm>
            <a:off x="2569247" y="1932080"/>
            <a:ext cx="7446149" cy="293469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72000">
            <a:solidFill>
              <a:srgbClr val="FF0000"/>
            </a:solidFill>
            <a:prstDash val="solid"/>
          </a:ln>
        </p:spPr>
        <p:txBody>
          <a:bodyPr vert="horz" wrap="none" lIns="114305" tIns="73482" rIns="114305" bIns="73482" anchor="ctr" anchorCtr="0" compatLnSpc="0"/>
          <a:lstStyle/>
          <a:p>
            <a:pPr algn="ctr" hangingPunct="0"/>
            <a:r>
              <a:rPr lang="en-US" sz="3629" b="1">
                <a:solidFill>
                  <a:srgbClr val="FF0000"/>
                </a:solidFill>
                <a:latin typeface="URW Bookman L" pitchFamily="18"/>
                <a:ea typeface="VL Pゴシック" pitchFamily="2"/>
                <a:cs typeface="VL Pゴシック" pitchFamily="2"/>
              </a:rPr>
              <a:t>New physics at the MeV scale</a:t>
            </a:r>
          </a:p>
          <a:p>
            <a:pPr algn="ctr" hangingPunct="0"/>
            <a:r>
              <a:rPr lang="en-US" sz="3629" b="1">
                <a:solidFill>
                  <a:srgbClr val="000000"/>
                </a:solidFill>
                <a:latin typeface="URW Bookman L" pitchFamily="18"/>
                <a:ea typeface="VL Pゴシック" pitchFamily="2"/>
                <a:cs typeface="VL Pゴシック" pitchFamily="2"/>
              </a:rPr>
              <a:t>is a possible candidate</a:t>
            </a:r>
          </a:p>
          <a:p>
            <a:pPr algn="ctr" hangingPunct="0"/>
            <a:r>
              <a:rPr lang="en-US" sz="3629" b="1">
                <a:solidFill>
                  <a:srgbClr val="000000"/>
                </a:solidFill>
                <a:latin typeface="URW Bookman L" pitchFamily="18"/>
                <a:ea typeface="VL Pゴシック" pitchFamily="2"/>
                <a:cs typeface="VL Pゴシック" pitchFamily="2"/>
              </a:rPr>
              <a:t>for the IceCube gap!!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A833AFC7-33BC-4878-A42F-9626EEE2329E}"/>
              </a:ext>
            </a:extLst>
          </p:cNvPr>
          <p:cNvPicPr>
            <a:picLocks noChangeAspect="1"/>
          </p:cNvPicPr>
          <p:nvPr/>
        </p:nvPicPr>
        <p:blipFill>
          <a:blip r:embed="rId3">
            <a:lum/>
            <a:alphaModFix/>
          </a:blip>
          <a:srcRect/>
          <a:stretch>
            <a:fillRect/>
          </a:stretch>
        </p:blipFill>
        <p:spPr>
          <a:xfrm>
            <a:off x="2339984" y="1652522"/>
            <a:ext cx="7184880" cy="5042480"/>
          </a:xfrm>
          <a:prstGeom prst="rect">
            <a:avLst/>
          </a:prstGeom>
          <a:noFill/>
          <a:ln>
            <a:noFill/>
          </a:ln>
        </p:spPr>
      </p:pic>
      <p:sp>
        <p:nvSpPr>
          <p:cNvPr id="2" name="タイトル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Parameter region</a:t>
            </a:r>
          </a:p>
        </p:txBody>
      </p:sp>
      <p:sp>
        <p:nvSpPr>
          <p:cNvPr id="4" name="フリーフォーム 3"/>
          <p:cNvSpPr/>
          <p:nvPr/>
        </p:nvSpPr>
        <p:spPr>
          <a:xfrm rot="988200">
            <a:off x="4504059" y="3965580"/>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72000">
            <a:solidFill>
              <a:srgbClr val="6600FF"/>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sp>
        <p:nvSpPr>
          <p:cNvPr id="5" name="フリーフォーム 4"/>
          <p:cNvSpPr/>
          <p:nvPr/>
        </p:nvSpPr>
        <p:spPr>
          <a:xfrm>
            <a:off x="7010156" y="4278270"/>
            <a:ext cx="3120198" cy="111039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D320"/>
          </a:solidFill>
          <a:ln w="0">
            <a:solidFill>
              <a:srgbClr val="3465A4"/>
            </a:solid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grpSp>
        <p:nvGrpSpPr>
          <p:cNvPr id="6" name="グループ化 5" descr="26§display§g_{Z^\prime}&#10;\sim&#10;10^{-4}-10^{-3}§svg§600§FALSE" title="TexMaths"/>
          <p:cNvGrpSpPr/>
          <p:nvPr/>
        </p:nvGrpSpPr>
        <p:grpSpPr>
          <a:xfrm>
            <a:off x="7244645" y="4474221"/>
            <a:ext cx="2401056" cy="324953"/>
            <a:chOff x="6306480" y="4932000"/>
            <a:chExt cx="2646720" cy="358200"/>
          </a:xfrm>
        </p:grpSpPr>
        <p:sp>
          <p:nvSpPr>
            <p:cNvPr id="7" name="フリーフォーム 6"/>
            <p:cNvSpPr/>
            <p:nvPr/>
          </p:nvSpPr>
          <p:spPr>
            <a:xfrm>
              <a:off x="6306480" y="4938479"/>
              <a:ext cx="2646720" cy="348840"/>
            </a:xfrm>
            <a:custGeom>
              <a:avLst/>
              <a:gdLst/>
              <a:ahLst/>
              <a:cxnLst>
                <a:cxn ang="3cd4">
                  <a:pos x="hc" y="t"/>
                </a:cxn>
                <a:cxn ang="cd2">
                  <a:pos x="l" y="vc"/>
                </a:cxn>
                <a:cxn ang="cd4">
                  <a:pos x="hc" y="b"/>
                </a:cxn>
                <a:cxn ang="0">
                  <a:pos x="r" y="vc"/>
                </a:cxn>
              </a:cxnLst>
              <a:rect l="l" t="t" r="r" b="b"/>
              <a:pathLst>
                <a:path w="7353" h="970">
                  <a:moveTo>
                    <a:pt x="3677" y="970"/>
                  </a:moveTo>
                  <a:lnTo>
                    <a:pt x="0" y="970"/>
                  </a:lnTo>
                  <a:lnTo>
                    <a:pt x="0" y="0"/>
                  </a:lnTo>
                  <a:lnTo>
                    <a:pt x="7353" y="0"/>
                  </a:lnTo>
                  <a:lnTo>
                    <a:pt x="7353" y="970"/>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8" name="フリーフォーム 7"/>
            <p:cNvSpPr/>
            <p:nvPr/>
          </p:nvSpPr>
          <p:spPr>
            <a:xfrm>
              <a:off x="6311160" y="5077080"/>
              <a:ext cx="151200" cy="213120"/>
            </a:xfrm>
            <a:custGeom>
              <a:avLst/>
              <a:gdLst/>
              <a:ahLst/>
              <a:cxnLst>
                <a:cxn ang="3cd4">
                  <a:pos x="hc" y="t"/>
                </a:cxn>
                <a:cxn ang="cd2">
                  <a:pos x="l" y="vc"/>
                </a:cxn>
                <a:cxn ang="cd4">
                  <a:pos x="hc" y="b"/>
                </a:cxn>
                <a:cxn ang="0">
                  <a:pos x="r" y="vc"/>
                </a:cxn>
              </a:cxnLst>
              <a:rect l="l" t="t" r="r" b="b"/>
              <a:pathLst>
                <a:path w="421" h="593">
                  <a:moveTo>
                    <a:pt x="419" y="60"/>
                  </a:moveTo>
                  <a:cubicBezTo>
                    <a:pt x="421" y="55"/>
                    <a:pt x="421" y="49"/>
                    <a:pt x="421" y="44"/>
                  </a:cubicBezTo>
                  <a:cubicBezTo>
                    <a:pt x="421" y="29"/>
                    <a:pt x="411" y="18"/>
                    <a:pt x="395" y="18"/>
                  </a:cubicBezTo>
                  <a:cubicBezTo>
                    <a:pt x="387" y="18"/>
                    <a:pt x="361" y="26"/>
                    <a:pt x="359" y="57"/>
                  </a:cubicBezTo>
                  <a:cubicBezTo>
                    <a:pt x="341" y="23"/>
                    <a:pt x="309" y="0"/>
                    <a:pt x="273" y="0"/>
                  </a:cubicBezTo>
                  <a:cubicBezTo>
                    <a:pt x="166" y="0"/>
                    <a:pt x="55" y="127"/>
                    <a:pt x="55" y="260"/>
                  </a:cubicBezTo>
                  <a:cubicBezTo>
                    <a:pt x="55" y="351"/>
                    <a:pt x="109" y="406"/>
                    <a:pt x="177" y="406"/>
                  </a:cubicBezTo>
                  <a:cubicBezTo>
                    <a:pt x="229" y="406"/>
                    <a:pt x="273" y="361"/>
                    <a:pt x="283" y="354"/>
                  </a:cubicBezTo>
                  <a:cubicBezTo>
                    <a:pt x="263" y="434"/>
                    <a:pt x="252" y="473"/>
                    <a:pt x="252" y="476"/>
                  </a:cubicBezTo>
                  <a:cubicBezTo>
                    <a:pt x="250" y="484"/>
                    <a:pt x="218" y="575"/>
                    <a:pt x="120" y="575"/>
                  </a:cubicBezTo>
                  <a:cubicBezTo>
                    <a:pt x="104" y="575"/>
                    <a:pt x="73" y="572"/>
                    <a:pt x="47" y="564"/>
                  </a:cubicBezTo>
                  <a:cubicBezTo>
                    <a:pt x="75" y="557"/>
                    <a:pt x="86" y="533"/>
                    <a:pt x="86" y="518"/>
                  </a:cubicBezTo>
                  <a:cubicBezTo>
                    <a:pt x="86" y="502"/>
                    <a:pt x="75" y="484"/>
                    <a:pt x="49" y="484"/>
                  </a:cubicBezTo>
                  <a:cubicBezTo>
                    <a:pt x="29" y="484"/>
                    <a:pt x="0" y="502"/>
                    <a:pt x="0" y="538"/>
                  </a:cubicBezTo>
                  <a:cubicBezTo>
                    <a:pt x="0" y="575"/>
                    <a:pt x="34" y="593"/>
                    <a:pt x="122" y="593"/>
                  </a:cubicBezTo>
                  <a:cubicBezTo>
                    <a:pt x="237" y="593"/>
                    <a:pt x="304" y="523"/>
                    <a:pt x="317" y="468"/>
                  </a:cubicBezTo>
                  <a:close/>
                  <a:moveTo>
                    <a:pt x="299" y="289"/>
                  </a:moveTo>
                  <a:cubicBezTo>
                    <a:pt x="294" y="312"/>
                    <a:pt x="273" y="335"/>
                    <a:pt x="252" y="354"/>
                  </a:cubicBezTo>
                  <a:cubicBezTo>
                    <a:pt x="234" y="369"/>
                    <a:pt x="205" y="385"/>
                    <a:pt x="179" y="385"/>
                  </a:cubicBezTo>
                  <a:cubicBezTo>
                    <a:pt x="133" y="385"/>
                    <a:pt x="120" y="338"/>
                    <a:pt x="120" y="302"/>
                  </a:cubicBezTo>
                  <a:cubicBezTo>
                    <a:pt x="120" y="257"/>
                    <a:pt x="146" y="148"/>
                    <a:pt x="169" y="101"/>
                  </a:cubicBezTo>
                  <a:cubicBezTo>
                    <a:pt x="195" y="57"/>
                    <a:pt x="234" y="21"/>
                    <a:pt x="273" y="21"/>
                  </a:cubicBezTo>
                  <a:cubicBezTo>
                    <a:pt x="333" y="21"/>
                    <a:pt x="346" y="94"/>
                    <a:pt x="346" y="99"/>
                  </a:cubicBezTo>
                  <a:cubicBezTo>
                    <a:pt x="346" y="104"/>
                    <a:pt x="346" y="109"/>
                    <a:pt x="343" y="11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9" name="フリーフォーム 8"/>
            <p:cNvSpPr/>
            <p:nvPr/>
          </p:nvSpPr>
          <p:spPr>
            <a:xfrm>
              <a:off x="6481440" y="5114520"/>
              <a:ext cx="165240" cy="157680"/>
            </a:xfrm>
            <a:custGeom>
              <a:avLst/>
              <a:gdLst/>
              <a:ahLst/>
              <a:cxnLst>
                <a:cxn ang="3cd4">
                  <a:pos x="hc" y="t"/>
                </a:cxn>
                <a:cxn ang="cd2">
                  <a:pos x="l" y="vc"/>
                </a:cxn>
                <a:cxn ang="cd4">
                  <a:pos x="hc" y="b"/>
                </a:cxn>
                <a:cxn ang="0">
                  <a:pos x="r" y="vc"/>
                </a:cxn>
              </a:cxnLst>
              <a:rect l="l" t="t" r="r" b="b"/>
              <a:pathLst>
                <a:path w="460" h="439">
                  <a:moveTo>
                    <a:pt x="452" y="26"/>
                  </a:moveTo>
                  <a:cubicBezTo>
                    <a:pt x="458" y="21"/>
                    <a:pt x="460" y="16"/>
                    <a:pt x="460" y="8"/>
                  </a:cubicBezTo>
                  <a:cubicBezTo>
                    <a:pt x="460" y="0"/>
                    <a:pt x="455" y="0"/>
                    <a:pt x="445" y="0"/>
                  </a:cubicBezTo>
                  <a:lnTo>
                    <a:pt x="143" y="0"/>
                  </a:lnTo>
                  <a:cubicBezTo>
                    <a:pt x="127" y="0"/>
                    <a:pt x="125" y="0"/>
                    <a:pt x="122" y="13"/>
                  </a:cubicBezTo>
                  <a:lnTo>
                    <a:pt x="86" y="127"/>
                  </a:lnTo>
                  <a:cubicBezTo>
                    <a:pt x="83" y="135"/>
                    <a:pt x="83" y="138"/>
                    <a:pt x="83" y="138"/>
                  </a:cubicBezTo>
                  <a:cubicBezTo>
                    <a:pt x="83" y="143"/>
                    <a:pt x="86" y="148"/>
                    <a:pt x="94" y="148"/>
                  </a:cubicBezTo>
                  <a:cubicBezTo>
                    <a:pt x="104" y="148"/>
                    <a:pt x="104" y="143"/>
                    <a:pt x="107" y="138"/>
                  </a:cubicBezTo>
                  <a:cubicBezTo>
                    <a:pt x="138" y="47"/>
                    <a:pt x="187" y="23"/>
                    <a:pt x="270" y="23"/>
                  </a:cubicBezTo>
                  <a:lnTo>
                    <a:pt x="385" y="23"/>
                  </a:lnTo>
                  <a:lnTo>
                    <a:pt x="10" y="411"/>
                  </a:lnTo>
                  <a:cubicBezTo>
                    <a:pt x="5" y="416"/>
                    <a:pt x="0" y="421"/>
                    <a:pt x="0" y="432"/>
                  </a:cubicBezTo>
                  <a:cubicBezTo>
                    <a:pt x="0" y="439"/>
                    <a:pt x="5" y="439"/>
                    <a:pt x="18" y="439"/>
                  </a:cubicBezTo>
                  <a:lnTo>
                    <a:pt x="328" y="439"/>
                  </a:lnTo>
                  <a:cubicBezTo>
                    <a:pt x="346" y="439"/>
                    <a:pt x="346" y="439"/>
                    <a:pt x="351" y="426"/>
                  </a:cubicBezTo>
                  <a:lnTo>
                    <a:pt x="395" y="283"/>
                  </a:lnTo>
                  <a:cubicBezTo>
                    <a:pt x="398" y="276"/>
                    <a:pt x="398" y="273"/>
                    <a:pt x="398" y="273"/>
                  </a:cubicBezTo>
                  <a:cubicBezTo>
                    <a:pt x="398" y="273"/>
                    <a:pt x="398" y="263"/>
                    <a:pt x="387" y="263"/>
                  </a:cubicBezTo>
                  <a:cubicBezTo>
                    <a:pt x="380" y="263"/>
                    <a:pt x="380" y="265"/>
                    <a:pt x="374" y="281"/>
                  </a:cubicBezTo>
                  <a:cubicBezTo>
                    <a:pt x="346" y="369"/>
                    <a:pt x="312" y="413"/>
                    <a:pt x="200" y="413"/>
                  </a:cubicBezTo>
                  <a:lnTo>
                    <a:pt x="78" y="41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0" name="フリーフォーム 9"/>
            <p:cNvSpPr/>
            <p:nvPr/>
          </p:nvSpPr>
          <p:spPr>
            <a:xfrm>
              <a:off x="6674400" y="5114520"/>
              <a:ext cx="46440" cy="86760"/>
            </a:xfrm>
            <a:custGeom>
              <a:avLst/>
              <a:gdLst/>
              <a:ahLst/>
              <a:cxnLst>
                <a:cxn ang="3cd4">
                  <a:pos x="hc" y="t"/>
                </a:cxn>
                <a:cxn ang="cd2">
                  <a:pos x="l" y="vc"/>
                </a:cxn>
                <a:cxn ang="cd4">
                  <a:pos x="hc" y="b"/>
                </a:cxn>
                <a:cxn ang="0">
                  <a:pos x="r" y="vc"/>
                </a:cxn>
              </a:cxnLst>
              <a:rect l="l" t="t" r="r" b="b"/>
              <a:pathLst>
                <a:path w="130" h="242">
                  <a:moveTo>
                    <a:pt x="125" y="44"/>
                  </a:moveTo>
                  <a:cubicBezTo>
                    <a:pt x="125" y="44"/>
                    <a:pt x="130" y="34"/>
                    <a:pt x="130" y="26"/>
                  </a:cubicBezTo>
                  <a:cubicBezTo>
                    <a:pt x="130" y="10"/>
                    <a:pt x="114" y="0"/>
                    <a:pt x="101" y="0"/>
                  </a:cubicBezTo>
                  <a:cubicBezTo>
                    <a:pt x="81" y="0"/>
                    <a:pt x="75" y="16"/>
                    <a:pt x="73" y="21"/>
                  </a:cubicBezTo>
                  <a:lnTo>
                    <a:pt x="3" y="221"/>
                  </a:lnTo>
                  <a:cubicBezTo>
                    <a:pt x="0" y="226"/>
                    <a:pt x="0" y="229"/>
                    <a:pt x="0" y="229"/>
                  </a:cubicBezTo>
                  <a:cubicBezTo>
                    <a:pt x="0" y="237"/>
                    <a:pt x="21" y="242"/>
                    <a:pt x="21" y="242"/>
                  </a:cubicBezTo>
                  <a:cubicBezTo>
                    <a:pt x="23" y="242"/>
                    <a:pt x="26" y="239"/>
                    <a:pt x="29" y="2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1" name="フリーフォーム 10"/>
            <p:cNvSpPr/>
            <p:nvPr/>
          </p:nvSpPr>
          <p:spPr>
            <a:xfrm>
              <a:off x="6873840" y="5102280"/>
              <a:ext cx="219600" cy="77400"/>
            </a:xfrm>
            <a:custGeom>
              <a:avLst/>
              <a:gdLst/>
              <a:ahLst/>
              <a:cxnLst>
                <a:cxn ang="3cd4">
                  <a:pos x="hc" y="t"/>
                </a:cxn>
                <a:cxn ang="cd2">
                  <a:pos x="l" y="vc"/>
                </a:cxn>
                <a:cxn ang="cd4">
                  <a:pos x="hc" y="b"/>
                </a:cxn>
                <a:cxn ang="0">
                  <a:pos x="r" y="vc"/>
                </a:cxn>
              </a:cxnLst>
              <a:rect l="l" t="t" r="r" b="b"/>
              <a:pathLst>
                <a:path w="611" h="216">
                  <a:moveTo>
                    <a:pt x="611" y="31"/>
                  </a:moveTo>
                  <a:cubicBezTo>
                    <a:pt x="611" y="10"/>
                    <a:pt x="606" y="0"/>
                    <a:pt x="598" y="0"/>
                  </a:cubicBezTo>
                  <a:cubicBezTo>
                    <a:pt x="595" y="0"/>
                    <a:pt x="588" y="8"/>
                    <a:pt x="588" y="26"/>
                  </a:cubicBezTo>
                  <a:cubicBezTo>
                    <a:pt x="582" y="114"/>
                    <a:pt x="523" y="164"/>
                    <a:pt x="458" y="164"/>
                  </a:cubicBezTo>
                  <a:cubicBezTo>
                    <a:pt x="400" y="164"/>
                    <a:pt x="356" y="125"/>
                    <a:pt x="312" y="86"/>
                  </a:cubicBezTo>
                  <a:cubicBezTo>
                    <a:pt x="265" y="42"/>
                    <a:pt x="216" y="0"/>
                    <a:pt x="153" y="0"/>
                  </a:cubicBezTo>
                  <a:cubicBezTo>
                    <a:pt x="55" y="0"/>
                    <a:pt x="0" y="101"/>
                    <a:pt x="0" y="187"/>
                  </a:cubicBezTo>
                  <a:cubicBezTo>
                    <a:pt x="0" y="216"/>
                    <a:pt x="13" y="216"/>
                    <a:pt x="13" y="216"/>
                  </a:cubicBezTo>
                  <a:cubicBezTo>
                    <a:pt x="23" y="216"/>
                    <a:pt x="26" y="198"/>
                    <a:pt x="26" y="195"/>
                  </a:cubicBezTo>
                  <a:cubicBezTo>
                    <a:pt x="29" y="94"/>
                    <a:pt x="99" y="52"/>
                    <a:pt x="153" y="52"/>
                  </a:cubicBezTo>
                  <a:cubicBezTo>
                    <a:pt x="213" y="52"/>
                    <a:pt x="255" y="91"/>
                    <a:pt x="302" y="133"/>
                  </a:cubicBezTo>
                  <a:cubicBezTo>
                    <a:pt x="348" y="174"/>
                    <a:pt x="395" y="216"/>
                    <a:pt x="458" y="216"/>
                  </a:cubicBezTo>
                  <a:cubicBezTo>
                    <a:pt x="559" y="216"/>
                    <a:pt x="611" y="114"/>
                    <a:pt x="611" y="3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2" name="フリーフォーム 11"/>
            <p:cNvSpPr/>
            <p:nvPr/>
          </p:nvSpPr>
          <p:spPr>
            <a:xfrm>
              <a:off x="7232039" y="500400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3"/>
                    <a:pt x="34" y="583"/>
                  </a:cubicBezTo>
                  <a:lnTo>
                    <a:pt x="5" y="583"/>
                  </a:lnTo>
                  <a:lnTo>
                    <a:pt x="5" y="611"/>
                  </a:lnTo>
                  <a:cubicBezTo>
                    <a:pt x="39" y="609"/>
                    <a:pt x="117" y="609"/>
                    <a:pt x="156" y="609"/>
                  </a:cubicBezTo>
                  <a:cubicBezTo>
                    <a:pt x="192" y="609"/>
                    <a:pt x="273" y="609"/>
                    <a:pt x="304" y="611"/>
                  </a:cubicBezTo>
                  <a:lnTo>
                    <a:pt x="304" y="583"/>
                  </a:lnTo>
                  <a:lnTo>
                    <a:pt x="276" y="583"/>
                  </a:lnTo>
                  <a:cubicBezTo>
                    <a:pt x="192" y="583"/>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3" name="フリーフォーム 12"/>
            <p:cNvSpPr/>
            <p:nvPr/>
          </p:nvSpPr>
          <p:spPr>
            <a:xfrm>
              <a:off x="7380000" y="5004000"/>
              <a:ext cx="138960" cy="227160"/>
            </a:xfrm>
            <a:custGeom>
              <a:avLst/>
              <a:gdLst/>
              <a:ahLst/>
              <a:cxnLst>
                <a:cxn ang="3cd4">
                  <a:pos x="hc" y="t"/>
                </a:cxn>
                <a:cxn ang="cd2">
                  <a:pos x="l" y="vc"/>
                </a:cxn>
                <a:cxn ang="cd4">
                  <a:pos x="hc" y="b"/>
                </a:cxn>
                <a:cxn ang="0">
                  <a:pos x="r" y="vc"/>
                </a:cxn>
              </a:cxnLst>
              <a:rect l="l" t="t" r="r" b="b"/>
              <a:pathLst>
                <a:path w="387" h="632">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4"/>
                    <a:pt x="148" y="632"/>
                    <a:pt x="192" y="632"/>
                  </a:cubicBezTo>
                  <a:cubicBezTo>
                    <a:pt x="242" y="632"/>
                    <a:pt x="312" y="611"/>
                    <a:pt x="354" y="525"/>
                  </a:cubicBezTo>
                  <a:cubicBezTo>
                    <a:pt x="382" y="463"/>
                    <a:pt x="387" y="390"/>
                    <a:pt x="387" y="317"/>
                  </a:cubicBezTo>
                  <a:close/>
                  <a:moveTo>
                    <a:pt x="192" y="611"/>
                  </a:moveTo>
                  <a:cubicBezTo>
                    <a:pt x="159" y="611"/>
                    <a:pt x="104" y="588"/>
                    <a:pt x="86" y="499"/>
                  </a:cubicBezTo>
                  <a:cubicBezTo>
                    <a:pt x="75" y="445"/>
                    <a:pt x="75" y="361"/>
                    <a:pt x="75" y="307"/>
                  </a:cubicBezTo>
                  <a:cubicBezTo>
                    <a:pt x="75" y="247"/>
                    <a:pt x="75" y="187"/>
                    <a:pt x="83" y="138"/>
                  </a:cubicBezTo>
                  <a:cubicBezTo>
                    <a:pt x="101" y="29"/>
                    <a:pt x="169" y="21"/>
                    <a:pt x="192" y="21"/>
                  </a:cubicBezTo>
                  <a:cubicBezTo>
                    <a:pt x="224" y="21"/>
                    <a:pt x="283" y="36"/>
                    <a:pt x="302" y="127"/>
                  </a:cubicBezTo>
                  <a:cubicBezTo>
                    <a:pt x="312" y="179"/>
                    <a:pt x="312" y="250"/>
                    <a:pt x="312" y="307"/>
                  </a:cubicBezTo>
                  <a:cubicBezTo>
                    <a:pt x="312" y="374"/>
                    <a:pt x="312" y="437"/>
                    <a:pt x="302" y="497"/>
                  </a:cubicBezTo>
                  <a:cubicBezTo>
                    <a:pt x="286" y="583"/>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4" name="フリーフォーム 13"/>
            <p:cNvSpPr/>
            <p:nvPr/>
          </p:nvSpPr>
          <p:spPr>
            <a:xfrm>
              <a:off x="7557119" y="5023800"/>
              <a:ext cx="155880" cy="11880"/>
            </a:xfrm>
            <a:custGeom>
              <a:avLst/>
              <a:gdLst/>
              <a:ahLst/>
              <a:cxnLst>
                <a:cxn ang="3cd4">
                  <a:pos x="hc" y="t"/>
                </a:cxn>
                <a:cxn ang="cd2">
                  <a:pos x="l" y="vc"/>
                </a:cxn>
                <a:cxn ang="cd4">
                  <a:pos x="hc" y="b"/>
                </a:cxn>
                <a:cxn ang="0">
                  <a:pos x="r" y="vc"/>
                </a:cxn>
              </a:cxnLst>
              <a:rect l="l" t="t" r="r" b="b"/>
              <a:pathLst>
                <a:path w="434" h="34">
                  <a:moveTo>
                    <a:pt x="408" y="34"/>
                  </a:moveTo>
                  <a:cubicBezTo>
                    <a:pt x="419" y="34"/>
                    <a:pt x="434" y="34"/>
                    <a:pt x="434" y="18"/>
                  </a:cubicBezTo>
                  <a:cubicBezTo>
                    <a:pt x="434" y="0"/>
                    <a:pt x="421" y="0"/>
                    <a:pt x="408" y="0"/>
                  </a:cubicBezTo>
                  <a:lnTo>
                    <a:pt x="26" y="0"/>
                  </a:lnTo>
                  <a:cubicBezTo>
                    <a:pt x="16" y="0"/>
                    <a:pt x="0" y="0"/>
                    <a:pt x="0" y="16"/>
                  </a:cubicBezTo>
                  <a:cubicBezTo>
                    <a:pt x="0" y="34"/>
                    <a:pt x="16" y="34"/>
                    <a:pt x="26" y="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5" name="フリーフォーム 14"/>
            <p:cNvSpPr/>
            <p:nvPr/>
          </p:nvSpPr>
          <p:spPr>
            <a:xfrm>
              <a:off x="7746120" y="4932000"/>
              <a:ext cx="113760" cy="155880"/>
            </a:xfrm>
            <a:custGeom>
              <a:avLst/>
              <a:gdLst/>
              <a:ahLst/>
              <a:cxnLst>
                <a:cxn ang="3cd4">
                  <a:pos x="hc" y="t"/>
                </a:cxn>
                <a:cxn ang="cd2">
                  <a:pos x="l" y="vc"/>
                </a:cxn>
                <a:cxn ang="cd4">
                  <a:pos x="hc" y="b"/>
                </a:cxn>
                <a:cxn ang="0">
                  <a:pos x="r" y="vc"/>
                </a:cxn>
              </a:cxnLst>
              <a:rect l="l" t="t" r="r" b="b"/>
              <a:pathLst>
                <a:path w="317" h="434">
                  <a:moveTo>
                    <a:pt x="317" y="328"/>
                  </a:moveTo>
                  <a:lnTo>
                    <a:pt x="317" y="304"/>
                  </a:lnTo>
                  <a:lnTo>
                    <a:pt x="244" y="304"/>
                  </a:lnTo>
                  <a:lnTo>
                    <a:pt x="244" y="18"/>
                  </a:lnTo>
                  <a:cubicBezTo>
                    <a:pt x="244" y="5"/>
                    <a:pt x="244" y="0"/>
                    <a:pt x="231" y="0"/>
                  </a:cubicBezTo>
                  <a:cubicBezTo>
                    <a:pt x="224" y="0"/>
                    <a:pt x="221" y="0"/>
                    <a:pt x="213" y="8"/>
                  </a:cubicBezTo>
                  <a:lnTo>
                    <a:pt x="0" y="304"/>
                  </a:lnTo>
                  <a:lnTo>
                    <a:pt x="0" y="328"/>
                  </a:lnTo>
                  <a:lnTo>
                    <a:pt x="190" y="328"/>
                  </a:lnTo>
                  <a:lnTo>
                    <a:pt x="190" y="382"/>
                  </a:lnTo>
                  <a:cubicBezTo>
                    <a:pt x="190" y="403"/>
                    <a:pt x="190" y="411"/>
                    <a:pt x="138" y="411"/>
                  </a:cubicBezTo>
                  <a:lnTo>
                    <a:pt x="120" y="411"/>
                  </a:lnTo>
                  <a:lnTo>
                    <a:pt x="120" y="434"/>
                  </a:lnTo>
                  <a:cubicBezTo>
                    <a:pt x="153" y="432"/>
                    <a:pt x="192" y="432"/>
                    <a:pt x="216" y="432"/>
                  </a:cubicBezTo>
                  <a:cubicBezTo>
                    <a:pt x="242" y="432"/>
                    <a:pt x="281" y="432"/>
                    <a:pt x="315" y="434"/>
                  </a:cubicBezTo>
                  <a:lnTo>
                    <a:pt x="315" y="411"/>
                  </a:lnTo>
                  <a:lnTo>
                    <a:pt x="296" y="411"/>
                  </a:lnTo>
                  <a:cubicBezTo>
                    <a:pt x="244" y="411"/>
                    <a:pt x="244" y="403"/>
                    <a:pt x="244" y="382"/>
                  </a:cubicBezTo>
                  <a:lnTo>
                    <a:pt x="244" y="328"/>
                  </a:lnTo>
                  <a:close/>
                  <a:moveTo>
                    <a:pt x="195" y="70"/>
                  </a:moveTo>
                  <a:lnTo>
                    <a:pt x="195" y="304"/>
                  </a:lnTo>
                  <a:lnTo>
                    <a:pt x="23" y="30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6" name="フリーフォーム 15"/>
            <p:cNvSpPr/>
            <p:nvPr/>
          </p:nvSpPr>
          <p:spPr>
            <a:xfrm>
              <a:off x="7985880" y="5134320"/>
              <a:ext cx="201960" cy="13680"/>
            </a:xfrm>
            <a:custGeom>
              <a:avLst/>
              <a:gdLst/>
              <a:ahLst/>
              <a:cxnLst>
                <a:cxn ang="3cd4">
                  <a:pos x="hc" y="t"/>
                </a:cxn>
                <a:cxn ang="cd2">
                  <a:pos x="l" y="vc"/>
                </a:cxn>
                <a:cxn ang="cd4">
                  <a:pos x="hc" y="b"/>
                </a:cxn>
                <a:cxn ang="0">
                  <a:pos x="r" y="vc"/>
                </a:cxn>
              </a:cxnLst>
              <a:rect l="l" t="t" r="r" b="b"/>
              <a:pathLst>
                <a:path w="562" h="39">
                  <a:moveTo>
                    <a:pt x="528" y="39"/>
                  </a:moveTo>
                  <a:cubicBezTo>
                    <a:pt x="543" y="39"/>
                    <a:pt x="562" y="39"/>
                    <a:pt x="562" y="21"/>
                  </a:cubicBezTo>
                  <a:cubicBezTo>
                    <a:pt x="562" y="0"/>
                    <a:pt x="543" y="0"/>
                    <a:pt x="528" y="0"/>
                  </a:cubicBezTo>
                  <a:lnTo>
                    <a:pt x="31" y="0"/>
                  </a:lnTo>
                  <a:cubicBezTo>
                    <a:pt x="16" y="0"/>
                    <a:pt x="0" y="0"/>
                    <a:pt x="0" y="21"/>
                  </a:cubicBezTo>
                  <a:cubicBezTo>
                    <a:pt x="0" y="39"/>
                    <a:pt x="16" y="39"/>
                    <a:pt x="31" y="3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7" name="フリーフォーム 16"/>
            <p:cNvSpPr/>
            <p:nvPr/>
          </p:nvSpPr>
          <p:spPr>
            <a:xfrm>
              <a:off x="8316000" y="500400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3"/>
                    <a:pt x="34" y="583"/>
                  </a:cubicBezTo>
                  <a:lnTo>
                    <a:pt x="5" y="583"/>
                  </a:lnTo>
                  <a:lnTo>
                    <a:pt x="5" y="611"/>
                  </a:lnTo>
                  <a:cubicBezTo>
                    <a:pt x="39" y="609"/>
                    <a:pt x="117" y="609"/>
                    <a:pt x="156" y="609"/>
                  </a:cubicBezTo>
                  <a:cubicBezTo>
                    <a:pt x="192" y="609"/>
                    <a:pt x="273" y="609"/>
                    <a:pt x="304" y="611"/>
                  </a:cubicBezTo>
                  <a:lnTo>
                    <a:pt x="304" y="583"/>
                  </a:lnTo>
                  <a:lnTo>
                    <a:pt x="276" y="583"/>
                  </a:lnTo>
                  <a:cubicBezTo>
                    <a:pt x="192" y="583"/>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 name="フリーフォーム 17"/>
            <p:cNvSpPr/>
            <p:nvPr/>
          </p:nvSpPr>
          <p:spPr>
            <a:xfrm>
              <a:off x="8463960" y="5004000"/>
              <a:ext cx="138960" cy="227160"/>
            </a:xfrm>
            <a:custGeom>
              <a:avLst/>
              <a:gdLst/>
              <a:ahLst/>
              <a:cxnLst>
                <a:cxn ang="3cd4">
                  <a:pos x="hc" y="t"/>
                </a:cxn>
                <a:cxn ang="cd2">
                  <a:pos x="l" y="vc"/>
                </a:cxn>
                <a:cxn ang="cd4">
                  <a:pos x="hc" y="b"/>
                </a:cxn>
                <a:cxn ang="0">
                  <a:pos x="r" y="vc"/>
                </a:cxn>
              </a:cxnLst>
              <a:rect l="l" t="t" r="r" b="b"/>
              <a:pathLst>
                <a:path w="387" h="632">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4"/>
                    <a:pt x="148" y="632"/>
                    <a:pt x="192" y="632"/>
                  </a:cubicBezTo>
                  <a:cubicBezTo>
                    <a:pt x="242" y="632"/>
                    <a:pt x="312" y="611"/>
                    <a:pt x="354" y="525"/>
                  </a:cubicBezTo>
                  <a:cubicBezTo>
                    <a:pt x="382" y="463"/>
                    <a:pt x="387" y="390"/>
                    <a:pt x="387" y="317"/>
                  </a:cubicBezTo>
                  <a:close/>
                  <a:moveTo>
                    <a:pt x="192" y="611"/>
                  </a:moveTo>
                  <a:cubicBezTo>
                    <a:pt x="159" y="611"/>
                    <a:pt x="104" y="588"/>
                    <a:pt x="86" y="499"/>
                  </a:cubicBezTo>
                  <a:cubicBezTo>
                    <a:pt x="75" y="445"/>
                    <a:pt x="75" y="361"/>
                    <a:pt x="75" y="307"/>
                  </a:cubicBezTo>
                  <a:cubicBezTo>
                    <a:pt x="75" y="247"/>
                    <a:pt x="75" y="187"/>
                    <a:pt x="83" y="138"/>
                  </a:cubicBezTo>
                  <a:cubicBezTo>
                    <a:pt x="101" y="29"/>
                    <a:pt x="169" y="21"/>
                    <a:pt x="192" y="21"/>
                  </a:cubicBezTo>
                  <a:cubicBezTo>
                    <a:pt x="224" y="21"/>
                    <a:pt x="283" y="36"/>
                    <a:pt x="302" y="127"/>
                  </a:cubicBezTo>
                  <a:cubicBezTo>
                    <a:pt x="312" y="179"/>
                    <a:pt x="312" y="250"/>
                    <a:pt x="312" y="307"/>
                  </a:cubicBezTo>
                  <a:cubicBezTo>
                    <a:pt x="312" y="374"/>
                    <a:pt x="312" y="437"/>
                    <a:pt x="302" y="497"/>
                  </a:cubicBezTo>
                  <a:cubicBezTo>
                    <a:pt x="286" y="583"/>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9" name="フリーフォーム 18"/>
            <p:cNvSpPr/>
            <p:nvPr/>
          </p:nvSpPr>
          <p:spPr>
            <a:xfrm>
              <a:off x="8641080" y="5023800"/>
              <a:ext cx="155880" cy="11880"/>
            </a:xfrm>
            <a:custGeom>
              <a:avLst/>
              <a:gdLst/>
              <a:ahLst/>
              <a:cxnLst>
                <a:cxn ang="3cd4">
                  <a:pos x="hc" y="t"/>
                </a:cxn>
                <a:cxn ang="cd2">
                  <a:pos x="l" y="vc"/>
                </a:cxn>
                <a:cxn ang="cd4">
                  <a:pos x="hc" y="b"/>
                </a:cxn>
                <a:cxn ang="0">
                  <a:pos x="r" y="vc"/>
                </a:cxn>
              </a:cxnLst>
              <a:rect l="l" t="t" r="r" b="b"/>
              <a:pathLst>
                <a:path w="434" h="34">
                  <a:moveTo>
                    <a:pt x="408" y="34"/>
                  </a:moveTo>
                  <a:cubicBezTo>
                    <a:pt x="419" y="34"/>
                    <a:pt x="434" y="34"/>
                    <a:pt x="434" y="18"/>
                  </a:cubicBezTo>
                  <a:cubicBezTo>
                    <a:pt x="434" y="0"/>
                    <a:pt x="421" y="0"/>
                    <a:pt x="408" y="0"/>
                  </a:cubicBezTo>
                  <a:lnTo>
                    <a:pt x="26" y="0"/>
                  </a:lnTo>
                  <a:cubicBezTo>
                    <a:pt x="16" y="0"/>
                    <a:pt x="0" y="0"/>
                    <a:pt x="0" y="16"/>
                  </a:cubicBezTo>
                  <a:cubicBezTo>
                    <a:pt x="0" y="34"/>
                    <a:pt x="16" y="34"/>
                    <a:pt x="26" y="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0" name="フリーフォーム 19"/>
            <p:cNvSpPr/>
            <p:nvPr/>
          </p:nvSpPr>
          <p:spPr>
            <a:xfrm>
              <a:off x="8833680" y="4933800"/>
              <a:ext cx="106200" cy="157680"/>
            </a:xfrm>
            <a:custGeom>
              <a:avLst/>
              <a:gdLst/>
              <a:ahLst/>
              <a:cxnLst>
                <a:cxn ang="3cd4">
                  <a:pos x="hc" y="t"/>
                </a:cxn>
                <a:cxn ang="cd2">
                  <a:pos x="l" y="vc"/>
                </a:cxn>
                <a:cxn ang="cd4">
                  <a:pos x="hc" y="b"/>
                </a:cxn>
                <a:cxn ang="0">
                  <a:pos x="r" y="vc"/>
                </a:cxn>
              </a:cxnLst>
              <a:rect l="l" t="t" r="r" b="b"/>
              <a:pathLst>
                <a:path w="296" h="439">
                  <a:moveTo>
                    <a:pt x="140" y="213"/>
                  </a:moveTo>
                  <a:cubicBezTo>
                    <a:pt x="192" y="213"/>
                    <a:pt x="229" y="247"/>
                    <a:pt x="229" y="317"/>
                  </a:cubicBezTo>
                  <a:cubicBezTo>
                    <a:pt x="229" y="395"/>
                    <a:pt x="182" y="419"/>
                    <a:pt x="143" y="419"/>
                  </a:cubicBezTo>
                  <a:cubicBezTo>
                    <a:pt x="117" y="419"/>
                    <a:pt x="62" y="413"/>
                    <a:pt x="34" y="374"/>
                  </a:cubicBezTo>
                  <a:cubicBezTo>
                    <a:pt x="65" y="374"/>
                    <a:pt x="73" y="351"/>
                    <a:pt x="73" y="338"/>
                  </a:cubicBezTo>
                  <a:cubicBezTo>
                    <a:pt x="73" y="317"/>
                    <a:pt x="57" y="304"/>
                    <a:pt x="36" y="304"/>
                  </a:cubicBezTo>
                  <a:cubicBezTo>
                    <a:pt x="18" y="304"/>
                    <a:pt x="0" y="315"/>
                    <a:pt x="0" y="341"/>
                  </a:cubicBezTo>
                  <a:cubicBezTo>
                    <a:pt x="0" y="400"/>
                    <a:pt x="68" y="439"/>
                    <a:pt x="146" y="439"/>
                  </a:cubicBezTo>
                  <a:cubicBezTo>
                    <a:pt x="234" y="439"/>
                    <a:pt x="296" y="380"/>
                    <a:pt x="296" y="317"/>
                  </a:cubicBezTo>
                  <a:cubicBezTo>
                    <a:pt x="296" y="265"/>
                    <a:pt x="255" y="216"/>
                    <a:pt x="185" y="200"/>
                  </a:cubicBezTo>
                  <a:cubicBezTo>
                    <a:pt x="252" y="177"/>
                    <a:pt x="276" y="127"/>
                    <a:pt x="276" y="88"/>
                  </a:cubicBezTo>
                  <a:cubicBezTo>
                    <a:pt x="276" y="39"/>
                    <a:pt x="218" y="0"/>
                    <a:pt x="146" y="0"/>
                  </a:cubicBezTo>
                  <a:cubicBezTo>
                    <a:pt x="75" y="0"/>
                    <a:pt x="21" y="34"/>
                    <a:pt x="21" y="86"/>
                  </a:cubicBezTo>
                  <a:cubicBezTo>
                    <a:pt x="21" y="109"/>
                    <a:pt x="34" y="120"/>
                    <a:pt x="55" y="120"/>
                  </a:cubicBezTo>
                  <a:cubicBezTo>
                    <a:pt x="73" y="120"/>
                    <a:pt x="86" y="107"/>
                    <a:pt x="86" y="88"/>
                  </a:cubicBezTo>
                  <a:cubicBezTo>
                    <a:pt x="86" y="68"/>
                    <a:pt x="73" y="55"/>
                    <a:pt x="55" y="55"/>
                  </a:cubicBezTo>
                  <a:cubicBezTo>
                    <a:pt x="75" y="26"/>
                    <a:pt x="120" y="18"/>
                    <a:pt x="146" y="18"/>
                  </a:cubicBezTo>
                  <a:cubicBezTo>
                    <a:pt x="174" y="18"/>
                    <a:pt x="213" y="34"/>
                    <a:pt x="213" y="88"/>
                  </a:cubicBezTo>
                  <a:cubicBezTo>
                    <a:pt x="213" y="117"/>
                    <a:pt x="205" y="146"/>
                    <a:pt x="187" y="166"/>
                  </a:cubicBezTo>
                  <a:cubicBezTo>
                    <a:pt x="166" y="190"/>
                    <a:pt x="148" y="192"/>
                    <a:pt x="117" y="192"/>
                  </a:cubicBezTo>
                  <a:cubicBezTo>
                    <a:pt x="101" y="195"/>
                    <a:pt x="99" y="195"/>
                    <a:pt x="96" y="195"/>
                  </a:cubicBezTo>
                  <a:cubicBezTo>
                    <a:pt x="94" y="195"/>
                    <a:pt x="88" y="195"/>
                    <a:pt x="88" y="203"/>
                  </a:cubicBezTo>
                  <a:cubicBezTo>
                    <a:pt x="88" y="213"/>
                    <a:pt x="96" y="213"/>
                    <a:pt x="107" y="21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1" name="グループ化 20" descr="26§display§M_{Z^\prime} &#10;\sim&#10;10-100~{\rm MeV}§svg§600§FALSE" title="TexMaths"/>
          <p:cNvGrpSpPr/>
          <p:nvPr/>
        </p:nvGrpSpPr>
        <p:grpSpPr>
          <a:xfrm>
            <a:off x="7259013" y="4931441"/>
            <a:ext cx="2805043" cy="249185"/>
            <a:chOff x="6322319" y="5436000"/>
            <a:chExt cx="3092040" cy="274680"/>
          </a:xfrm>
        </p:grpSpPr>
        <p:sp>
          <p:nvSpPr>
            <p:cNvPr id="22" name="フリーフォーム 21"/>
            <p:cNvSpPr/>
            <p:nvPr/>
          </p:nvSpPr>
          <p:spPr>
            <a:xfrm>
              <a:off x="6322319" y="5436000"/>
              <a:ext cx="3092040" cy="274680"/>
            </a:xfrm>
            <a:custGeom>
              <a:avLst/>
              <a:gdLst/>
              <a:ahLst/>
              <a:cxnLst>
                <a:cxn ang="3cd4">
                  <a:pos x="hc" y="t"/>
                </a:cxn>
                <a:cxn ang="cd2">
                  <a:pos x="l" y="vc"/>
                </a:cxn>
                <a:cxn ang="cd4">
                  <a:pos x="hc" y="b"/>
                </a:cxn>
                <a:cxn ang="0">
                  <a:pos x="r" y="vc"/>
                </a:cxn>
              </a:cxnLst>
              <a:rect l="l" t="t" r="r" b="b"/>
              <a:pathLst>
                <a:path w="8590" h="764">
                  <a:moveTo>
                    <a:pt x="4295" y="764"/>
                  </a:moveTo>
                  <a:lnTo>
                    <a:pt x="0" y="764"/>
                  </a:lnTo>
                  <a:lnTo>
                    <a:pt x="0" y="0"/>
                  </a:lnTo>
                  <a:lnTo>
                    <a:pt x="8590" y="0"/>
                  </a:lnTo>
                  <a:lnTo>
                    <a:pt x="8590" y="764"/>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 name="フリーフォーム 22"/>
            <p:cNvSpPr/>
            <p:nvPr/>
          </p:nvSpPr>
          <p:spPr>
            <a:xfrm>
              <a:off x="6336360" y="5436000"/>
              <a:ext cx="330120" cy="225000"/>
            </a:xfrm>
            <a:custGeom>
              <a:avLst/>
              <a:gdLst/>
              <a:ahLst/>
              <a:cxnLst>
                <a:cxn ang="3cd4">
                  <a:pos x="hc" y="t"/>
                </a:cxn>
                <a:cxn ang="cd2">
                  <a:pos x="l" y="vc"/>
                </a:cxn>
                <a:cxn ang="cd4">
                  <a:pos x="hc" y="b"/>
                </a:cxn>
                <a:cxn ang="0">
                  <a:pos x="r" y="vc"/>
                </a:cxn>
              </a:cxnLst>
              <a:rect l="l" t="t" r="r" b="b"/>
              <a:pathLst>
                <a:path w="918" h="626">
                  <a:moveTo>
                    <a:pt x="811" y="70"/>
                  </a:moveTo>
                  <a:cubicBezTo>
                    <a:pt x="819" y="36"/>
                    <a:pt x="819" y="29"/>
                    <a:pt x="889" y="29"/>
                  </a:cubicBezTo>
                  <a:cubicBezTo>
                    <a:pt x="910" y="29"/>
                    <a:pt x="918" y="29"/>
                    <a:pt x="918" y="10"/>
                  </a:cubicBezTo>
                  <a:cubicBezTo>
                    <a:pt x="918" y="0"/>
                    <a:pt x="910" y="0"/>
                    <a:pt x="894" y="0"/>
                  </a:cubicBezTo>
                  <a:lnTo>
                    <a:pt x="772" y="0"/>
                  </a:lnTo>
                  <a:cubicBezTo>
                    <a:pt x="749" y="0"/>
                    <a:pt x="749" y="0"/>
                    <a:pt x="736" y="18"/>
                  </a:cubicBezTo>
                  <a:lnTo>
                    <a:pt x="403" y="541"/>
                  </a:lnTo>
                  <a:lnTo>
                    <a:pt x="330" y="21"/>
                  </a:lnTo>
                  <a:cubicBezTo>
                    <a:pt x="328" y="0"/>
                    <a:pt x="325" y="0"/>
                    <a:pt x="302" y="0"/>
                  </a:cubicBezTo>
                  <a:lnTo>
                    <a:pt x="177" y="0"/>
                  </a:lnTo>
                  <a:cubicBezTo>
                    <a:pt x="159" y="0"/>
                    <a:pt x="148" y="0"/>
                    <a:pt x="148" y="18"/>
                  </a:cubicBezTo>
                  <a:cubicBezTo>
                    <a:pt x="148" y="29"/>
                    <a:pt x="159" y="29"/>
                    <a:pt x="177" y="29"/>
                  </a:cubicBezTo>
                  <a:cubicBezTo>
                    <a:pt x="187" y="29"/>
                    <a:pt x="205" y="29"/>
                    <a:pt x="216" y="31"/>
                  </a:cubicBezTo>
                  <a:cubicBezTo>
                    <a:pt x="229" y="31"/>
                    <a:pt x="237" y="34"/>
                    <a:pt x="237" y="44"/>
                  </a:cubicBezTo>
                  <a:cubicBezTo>
                    <a:pt x="237" y="49"/>
                    <a:pt x="234" y="52"/>
                    <a:pt x="231" y="62"/>
                  </a:cubicBezTo>
                  <a:lnTo>
                    <a:pt x="114" y="530"/>
                  </a:lnTo>
                  <a:cubicBezTo>
                    <a:pt x="107" y="567"/>
                    <a:pt x="91" y="595"/>
                    <a:pt x="16" y="598"/>
                  </a:cubicBezTo>
                  <a:cubicBezTo>
                    <a:pt x="13" y="598"/>
                    <a:pt x="0" y="598"/>
                    <a:pt x="0" y="616"/>
                  </a:cubicBezTo>
                  <a:cubicBezTo>
                    <a:pt x="0" y="624"/>
                    <a:pt x="5" y="626"/>
                    <a:pt x="13" y="626"/>
                  </a:cubicBezTo>
                  <a:cubicBezTo>
                    <a:pt x="42" y="626"/>
                    <a:pt x="75" y="624"/>
                    <a:pt x="104" y="624"/>
                  </a:cubicBezTo>
                  <a:cubicBezTo>
                    <a:pt x="135" y="624"/>
                    <a:pt x="169" y="626"/>
                    <a:pt x="198" y="626"/>
                  </a:cubicBezTo>
                  <a:cubicBezTo>
                    <a:pt x="203" y="626"/>
                    <a:pt x="216" y="626"/>
                    <a:pt x="216" y="608"/>
                  </a:cubicBezTo>
                  <a:cubicBezTo>
                    <a:pt x="216" y="598"/>
                    <a:pt x="205" y="598"/>
                    <a:pt x="198" y="598"/>
                  </a:cubicBezTo>
                  <a:cubicBezTo>
                    <a:pt x="146" y="598"/>
                    <a:pt x="138" y="579"/>
                    <a:pt x="138" y="559"/>
                  </a:cubicBezTo>
                  <a:cubicBezTo>
                    <a:pt x="138" y="551"/>
                    <a:pt x="138" y="546"/>
                    <a:pt x="140" y="535"/>
                  </a:cubicBezTo>
                  <a:lnTo>
                    <a:pt x="265" y="36"/>
                  </a:lnTo>
                  <a:lnTo>
                    <a:pt x="346" y="605"/>
                  </a:lnTo>
                  <a:cubicBezTo>
                    <a:pt x="346" y="616"/>
                    <a:pt x="348" y="626"/>
                    <a:pt x="359" y="626"/>
                  </a:cubicBezTo>
                  <a:cubicBezTo>
                    <a:pt x="369" y="626"/>
                    <a:pt x="374" y="616"/>
                    <a:pt x="380" y="611"/>
                  </a:cubicBezTo>
                  <a:lnTo>
                    <a:pt x="749" y="29"/>
                  </a:lnTo>
                  <a:lnTo>
                    <a:pt x="619" y="556"/>
                  </a:lnTo>
                  <a:cubicBezTo>
                    <a:pt x="608" y="590"/>
                    <a:pt x="608" y="598"/>
                    <a:pt x="536" y="598"/>
                  </a:cubicBezTo>
                  <a:cubicBezTo>
                    <a:pt x="520" y="598"/>
                    <a:pt x="510" y="598"/>
                    <a:pt x="510" y="616"/>
                  </a:cubicBezTo>
                  <a:cubicBezTo>
                    <a:pt x="510" y="626"/>
                    <a:pt x="520" y="626"/>
                    <a:pt x="523" y="626"/>
                  </a:cubicBezTo>
                  <a:cubicBezTo>
                    <a:pt x="549" y="626"/>
                    <a:pt x="611" y="624"/>
                    <a:pt x="637" y="624"/>
                  </a:cubicBezTo>
                  <a:cubicBezTo>
                    <a:pt x="673" y="624"/>
                    <a:pt x="715" y="626"/>
                    <a:pt x="751" y="626"/>
                  </a:cubicBezTo>
                  <a:cubicBezTo>
                    <a:pt x="757" y="626"/>
                    <a:pt x="770" y="626"/>
                    <a:pt x="770" y="608"/>
                  </a:cubicBezTo>
                  <a:cubicBezTo>
                    <a:pt x="770" y="598"/>
                    <a:pt x="762" y="598"/>
                    <a:pt x="744" y="598"/>
                  </a:cubicBezTo>
                  <a:cubicBezTo>
                    <a:pt x="710" y="598"/>
                    <a:pt x="684" y="598"/>
                    <a:pt x="684" y="582"/>
                  </a:cubicBezTo>
                  <a:cubicBezTo>
                    <a:pt x="684" y="577"/>
                    <a:pt x="684" y="577"/>
                    <a:pt x="689" y="55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 name="フリーフォーム 23"/>
            <p:cNvSpPr/>
            <p:nvPr/>
          </p:nvSpPr>
          <p:spPr>
            <a:xfrm>
              <a:off x="6660360" y="5553000"/>
              <a:ext cx="165240" cy="157680"/>
            </a:xfrm>
            <a:custGeom>
              <a:avLst/>
              <a:gdLst/>
              <a:ahLst/>
              <a:cxnLst>
                <a:cxn ang="3cd4">
                  <a:pos x="hc" y="t"/>
                </a:cxn>
                <a:cxn ang="cd2">
                  <a:pos x="l" y="vc"/>
                </a:cxn>
                <a:cxn ang="cd4">
                  <a:pos x="hc" y="b"/>
                </a:cxn>
                <a:cxn ang="0">
                  <a:pos x="r" y="vc"/>
                </a:cxn>
              </a:cxnLst>
              <a:rect l="l" t="t" r="r" b="b"/>
              <a:pathLst>
                <a:path w="460" h="439">
                  <a:moveTo>
                    <a:pt x="452" y="26"/>
                  </a:moveTo>
                  <a:cubicBezTo>
                    <a:pt x="458" y="21"/>
                    <a:pt x="460" y="16"/>
                    <a:pt x="460" y="8"/>
                  </a:cubicBezTo>
                  <a:cubicBezTo>
                    <a:pt x="460" y="0"/>
                    <a:pt x="455" y="0"/>
                    <a:pt x="445" y="0"/>
                  </a:cubicBezTo>
                  <a:lnTo>
                    <a:pt x="143" y="0"/>
                  </a:lnTo>
                  <a:cubicBezTo>
                    <a:pt x="127" y="0"/>
                    <a:pt x="125" y="0"/>
                    <a:pt x="122" y="13"/>
                  </a:cubicBezTo>
                  <a:lnTo>
                    <a:pt x="86" y="127"/>
                  </a:lnTo>
                  <a:cubicBezTo>
                    <a:pt x="83" y="135"/>
                    <a:pt x="83" y="138"/>
                    <a:pt x="83" y="138"/>
                  </a:cubicBezTo>
                  <a:cubicBezTo>
                    <a:pt x="83" y="143"/>
                    <a:pt x="86" y="148"/>
                    <a:pt x="94" y="148"/>
                  </a:cubicBezTo>
                  <a:cubicBezTo>
                    <a:pt x="104" y="148"/>
                    <a:pt x="104" y="143"/>
                    <a:pt x="107" y="138"/>
                  </a:cubicBezTo>
                  <a:cubicBezTo>
                    <a:pt x="138" y="47"/>
                    <a:pt x="187" y="23"/>
                    <a:pt x="270" y="23"/>
                  </a:cubicBezTo>
                  <a:lnTo>
                    <a:pt x="385" y="23"/>
                  </a:lnTo>
                  <a:lnTo>
                    <a:pt x="10" y="411"/>
                  </a:lnTo>
                  <a:cubicBezTo>
                    <a:pt x="5" y="416"/>
                    <a:pt x="0" y="421"/>
                    <a:pt x="0" y="431"/>
                  </a:cubicBezTo>
                  <a:cubicBezTo>
                    <a:pt x="0" y="439"/>
                    <a:pt x="5" y="439"/>
                    <a:pt x="18" y="439"/>
                  </a:cubicBezTo>
                  <a:lnTo>
                    <a:pt x="328" y="439"/>
                  </a:lnTo>
                  <a:cubicBezTo>
                    <a:pt x="346" y="439"/>
                    <a:pt x="346" y="439"/>
                    <a:pt x="351" y="426"/>
                  </a:cubicBezTo>
                  <a:lnTo>
                    <a:pt x="395" y="283"/>
                  </a:lnTo>
                  <a:cubicBezTo>
                    <a:pt x="398" y="275"/>
                    <a:pt x="398" y="273"/>
                    <a:pt x="398" y="273"/>
                  </a:cubicBezTo>
                  <a:cubicBezTo>
                    <a:pt x="398" y="273"/>
                    <a:pt x="398" y="262"/>
                    <a:pt x="387" y="262"/>
                  </a:cubicBezTo>
                  <a:cubicBezTo>
                    <a:pt x="380" y="262"/>
                    <a:pt x="380" y="265"/>
                    <a:pt x="374" y="281"/>
                  </a:cubicBezTo>
                  <a:cubicBezTo>
                    <a:pt x="346" y="369"/>
                    <a:pt x="312" y="413"/>
                    <a:pt x="200" y="413"/>
                  </a:cubicBezTo>
                  <a:lnTo>
                    <a:pt x="78" y="41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 name="フリーフォーム 24"/>
            <p:cNvSpPr/>
            <p:nvPr/>
          </p:nvSpPr>
          <p:spPr>
            <a:xfrm>
              <a:off x="6852240" y="5551920"/>
              <a:ext cx="46440" cy="86760"/>
            </a:xfrm>
            <a:custGeom>
              <a:avLst/>
              <a:gdLst/>
              <a:ahLst/>
              <a:cxnLst>
                <a:cxn ang="3cd4">
                  <a:pos x="hc" y="t"/>
                </a:cxn>
                <a:cxn ang="cd2">
                  <a:pos x="l" y="vc"/>
                </a:cxn>
                <a:cxn ang="cd4">
                  <a:pos x="hc" y="b"/>
                </a:cxn>
                <a:cxn ang="0">
                  <a:pos x="r" y="vc"/>
                </a:cxn>
              </a:cxnLst>
              <a:rect l="l" t="t" r="r" b="b"/>
              <a:pathLst>
                <a:path w="130" h="242">
                  <a:moveTo>
                    <a:pt x="125" y="44"/>
                  </a:moveTo>
                  <a:cubicBezTo>
                    <a:pt x="125" y="44"/>
                    <a:pt x="130" y="34"/>
                    <a:pt x="130" y="26"/>
                  </a:cubicBezTo>
                  <a:cubicBezTo>
                    <a:pt x="130" y="10"/>
                    <a:pt x="114" y="0"/>
                    <a:pt x="101" y="0"/>
                  </a:cubicBezTo>
                  <a:cubicBezTo>
                    <a:pt x="81" y="0"/>
                    <a:pt x="75" y="16"/>
                    <a:pt x="73" y="21"/>
                  </a:cubicBezTo>
                  <a:lnTo>
                    <a:pt x="3" y="221"/>
                  </a:lnTo>
                  <a:cubicBezTo>
                    <a:pt x="0" y="226"/>
                    <a:pt x="0" y="229"/>
                    <a:pt x="0" y="229"/>
                  </a:cubicBezTo>
                  <a:cubicBezTo>
                    <a:pt x="0" y="236"/>
                    <a:pt x="21" y="242"/>
                    <a:pt x="21" y="242"/>
                  </a:cubicBezTo>
                  <a:cubicBezTo>
                    <a:pt x="23" y="242"/>
                    <a:pt x="26" y="239"/>
                    <a:pt x="29" y="2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6" name="フリーフォーム 25"/>
            <p:cNvSpPr/>
            <p:nvPr/>
          </p:nvSpPr>
          <p:spPr>
            <a:xfrm>
              <a:off x="7051320" y="5539680"/>
              <a:ext cx="219600" cy="77400"/>
            </a:xfrm>
            <a:custGeom>
              <a:avLst/>
              <a:gdLst/>
              <a:ahLst/>
              <a:cxnLst>
                <a:cxn ang="3cd4">
                  <a:pos x="hc" y="t"/>
                </a:cxn>
                <a:cxn ang="cd2">
                  <a:pos x="l" y="vc"/>
                </a:cxn>
                <a:cxn ang="cd4">
                  <a:pos x="hc" y="b"/>
                </a:cxn>
                <a:cxn ang="0">
                  <a:pos x="r" y="vc"/>
                </a:cxn>
              </a:cxnLst>
              <a:rect l="l" t="t" r="r" b="b"/>
              <a:pathLst>
                <a:path w="611" h="216">
                  <a:moveTo>
                    <a:pt x="611" y="31"/>
                  </a:moveTo>
                  <a:cubicBezTo>
                    <a:pt x="611" y="10"/>
                    <a:pt x="606" y="0"/>
                    <a:pt x="598" y="0"/>
                  </a:cubicBezTo>
                  <a:cubicBezTo>
                    <a:pt x="595" y="0"/>
                    <a:pt x="588" y="8"/>
                    <a:pt x="588" y="26"/>
                  </a:cubicBezTo>
                  <a:cubicBezTo>
                    <a:pt x="582" y="114"/>
                    <a:pt x="523" y="164"/>
                    <a:pt x="458" y="164"/>
                  </a:cubicBezTo>
                  <a:cubicBezTo>
                    <a:pt x="400" y="164"/>
                    <a:pt x="356" y="125"/>
                    <a:pt x="312" y="86"/>
                  </a:cubicBezTo>
                  <a:cubicBezTo>
                    <a:pt x="265" y="42"/>
                    <a:pt x="216" y="0"/>
                    <a:pt x="153" y="0"/>
                  </a:cubicBezTo>
                  <a:cubicBezTo>
                    <a:pt x="55" y="0"/>
                    <a:pt x="0" y="101"/>
                    <a:pt x="0" y="187"/>
                  </a:cubicBezTo>
                  <a:cubicBezTo>
                    <a:pt x="0" y="216"/>
                    <a:pt x="13" y="216"/>
                    <a:pt x="13" y="216"/>
                  </a:cubicBezTo>
                  <a:cubicBezTo>
                    <a:pt x="23" y="216"/>
                    <a:pt x="26" y="197"/>
                    <a:pt x="26" y="195"/>
                  </a:cubicBezTo>
                  <a:cubicBezTo>
                    <a:pt x="29" y="94"/>
                    <a:pt x="99" y="52"/>
                    <a:pt x="153" y="52"/>
                  </a:cubicBezTo>
                  <a:cubicBezTo>
                    <a:pt x="213" y="52"/>
                    <a:pt x="255" y="91"/>
                    <a:pt x="302" y="133"/>
                  </a:cubicBezTo>
                  <a:cubicBezTo>
                    <a:pt x="348" y="174"/>
                    <a:pt x="395" y="216"/>
                    <a:pt x="458" y="216"/>
                  </a:cubicBezTo>
                  <a:cubicBezTo>
                    <a:pt x="559" y="216"/>
                    <a:pt x="611" y="114"/>
                    <a:pt x="611" y="3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7" name="フリーフォーム 26"/>
            <p:cNvSpPr/>
            <p:nvPr/>
          </p:nvSpPr>
          <p:spPr>
            <a:xfrm>
              <a:off x="7409879" y="544176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2"/>
                    <a:pt x="34" y="582"/>
                  </a:cubicBezTo>
                  <a:lnTo>
                    <a:pt x="5" y="582"/>
                  </a:lnTo>
                  <a:lnTo>
                    <a:pt x="5" y="611"/>
                  </a:lnTo>
                  <a:cubicBezTo>
                    <a:pt x="39" y="608"/>
                    <a:pt x="117" y="608"/>
                    <a:pt x="156" y="608"/>
                  </a:cubicBezTo>
                  <a:cubicBezTo>
                    <a:pt x="192" y="608"/>
                    <a:pt x="273" y="608"/>
                    <a:pt x="304" y="611"/>
                  </a:cubicBezTo>
                  <a:lnTo>
                    <a:pt x="304" y="582"/>
                  </a:lnTo>
                  <a:lnTo>
                    <a:pt x="276" y="582"/>
                  </a:lnTo>
                  <a:cubicBezTo>
                    <a:pt x="192" y="582"/>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8" name="フリーフォーム 27"/>
            <p:cNvSpPr/>
            <p:nvPr/>
          </p:nvSpPr>
          <p:spPr>
            <a:xfrm>
              <a:off x="7557840" y="5441760"/>
              <a:ext cx="138960" cy="226800"/>
            </a:xfrm>
            <a:custGeom>
              <a:avLst/>
              <a:gdLst/>
              <a:ahLst/>
              <a:cxnLst>
                <a:cxn ang="3cd4">
                  <a:pos x="hc" y="t"/>
                </a:cxn>
                <a:cxn ang="cd2">
                  <a:pos x="l" y="vc"/>
                </a:cxn>
                <a:cxn ang="cd4">
                  <a:pos x="hc" y="b"/>
                </a:cxn>
                <a:cxn ang="0">
                  <a:pos x="r" y="vc"/>
                </a:cxn>
              </a:cxnLst>
              <a:rect l="l" t="t" r="r" b="b"/>
              <a:pathLst>
                <a:path w="387" h="631">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3"/>
                    <a:pt x="148" y="631"/>
                    <a:pt x="192" y="631"/>
                  </a:cubicBezTo>
                  <a:cubicBezTo>
                    <a:pt x="242" y="631"/>
                    <a:pt x="312" y="611"/>
                    <a:pt x="354" y="525"/>
                  </a:cubicBezTo>
                  <a:cubicBezTo>
                    <a:pt x="382" y="463"/>
                    <a:pt x="387" y="390"/>
                    <a:pt x="387" y="317"/>
                  </a:cubicBezTo>
                  <a:close/>
                  <a:moveTo>
                    <a:pt x="192" y="611"/>
                  </a:moveTo>
                  <a:cubicBezTo>
                    <a:pt x="159" y="611"/>
                    <a:pt x="104" y="587"/>
                    <a:pt x="86" y="499"/>
                  </a:cubicBezTo>
                  <a:cubicBezTo>
                    <a:pt x="75" y="444"/>
                    <a:pt x="75" y="361"/>
                    <a:pt x="75" y="307"/>
                  </a:cubicBezTo>
                  <a:cubicBezTo>
                    <a:pt x="75" y="247"/>
                    <a:pt x="75" y="187"/>
                    <a:pt x="83" y="138"/>
                  </a:cubicBezTo>
                  <a:cubicBezTo>
                    <a:pt x="101" y="29"/>
                    <a:pt x="169" y="21"/>
                    <a:pt x="192" y="21"/>
                  </a:cubicBezTo>
                  <a:cubicBezTo>
                    <a:pt x="224" y="21"/>
                    <a:pt x="283" y="36"/>
                    <a:pt x="302" y="127"/>
                  </a:cubicBezTo>
                  <a:cubicBezTo>
                    <a:pt x="312" y="179"/>
                    <a:pt x="312" y="249"/>
                    <a:pt x="312" y="307"/>
                  </a:cubicBezTo>
                  <a:cubicBezTo>
                    <a:pt x="312" y="374"/>
                    <a:pt x="312" y="437"/>
                    <a:pt x="302" y="496"/>
                  </a:cubicBezTo>
                  <a:cubicBezTo>
                    <a:pt x="286" y="582"/>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9" name="フリーフォーム 28"/>
            <p:cNvSpPr/>
            <p:nvPr/>
          </p:nvSpPr>
          <p:spPr>
            <a:xfrm>
              <a:off x="7810560" y="5571720"/>
              <a:ext cx="201960" cy="13680"/>
            </a:xfrm>
            <a:custGeom>
              <a:avLst/>
              <a:gdLst/>
              <a:ahLst/>
              <a:cxnLst>
                <a:cxn ang="3cd4">
                  <a:pos x="hc" y="t"/>
                </a:cxn>
                <a:cxn ang="cd2">
                  <a:pos x="l" y="vc"/>
                </a:cxn>
                <a:cxn ang="cd4">
                  <a:pos x="hc" y="b"/>
                </a:cxn>
                <a:cxn ang="0">
                  <a:pos x="r" y="vc"/>
                </a:cxn>
              </a:cxnLst>
              <a:rect l="l" t="t" r="r" b="b"/>
              <a:pathLst>
                <a:path w="562" h="39">
                  <a:moveTo>
                    <a:pt x="528" y="39"/>
                  </a:moveTo>
                  <a:cubicBezTo>
                    <a:pt x="543" y="39"/>
                    <a:pt x="562" y="39"/>
                    <a:pt x="562" y="21"/>
                  </a:cubicBezTo>
                  <a:cubicBezTo>
                    <a:pt x="562" y="0"/>
                    <a:pt x="543" y="0"/>
                    <a:pt x="528" y="0"/>
                  </a:cubicBezTo>
                  <a:lnTo>
                    <a:pt x="31" y="0"/>
                  </a:lnTo>
                  <a:cubicBezTo>
                    <a:pt x="16" y="0"/>
                    <a:pt x="0" y="0"/>
                    <a:pt x="0" y="21"/>
                  </a:cubicBezTo>
                  <a:cubicBezTo>
                    <a:pt x="0" y="39"/>
                    <a:pt x="16" y="39"/>
                    <a:pt x="31" y="3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0" name="フリーフォーム 29"/>
            <p:cNvSpPr/>
            <p:nvPr/>
          </p:nvSpPr>
          <p:spPr>
            <a:xfrm>
              <a:off x="8141040" y="544176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2"/>
                    <a:pt x="34" y="582"/>
                  </a:cubicBezTo>
                  <a:lnTo>
                    <a:pt x="5" y="582"/>
                  </a:lnTo>
                  <a:lnTo>
                    <a:pt x="5" y="611"/>
                  </a:lnTo>
                  <a:cubicBezTo>
                    <a:pt x="39" y="608"/>
                    <a:pt x="117" y="608"/>
                    <a:pt x="156" y="608"/>
                  </a:cubicBezTo>
                  <a:cubicBezTo>
                    <a:pt x="192" y="608"/>
                    <a:pt x="273" y="608"/>
                    <a:pt x="304" y="611"/>
                  </a:cubicBezTo>
                  <a:lnTo>
                    <a:pt x="304" y="582"/>
                  </a:lnTo>
                  <a:lnTo>
                    <a:pt x="276" y="582"/>
                  </a:lnTo>
                  <a:cubicBezTo>
                    <a:pt x="192" y="582"/>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1" name="フリーフォーム 30"/>
            <p:cNvSpPr/>
            <p:nvPr/>
          </p:nvSpPr>
          <p:spPr>
            <a:xfrm>
              <a:off x="8288640" y="5441760"/>
              <a:ext cx="138960" cy="226800"/>
            </a:xfrm>
            <a:custGeom>
              <a:avLst/>
              <a:gdLst/>
              <a:ahLst/>
              <a:cxnLst>
                <a:cxn ang="3cd4">
                  <a:pos x="hc" y="t"/>
                </a:cxn>
                <a:cxn ang="cd2">
                  <a:pos x="l" y="vc"/>
                </a:cxn>
                <a:cxn ang="cd4">
                  <a:pos x="hc" y="b"/>
                </a:cxn>
                <a:cxn ang="0">
                  <a:pos x="r" y="vc"/>
                </a:cxn>
              </a:cxnLst>
              <a:rect l="l" t="t" r="r" b="b"/>
              <a:pathLst>
                <a:path w="387" h="631">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3"/>
                    <a:pt x="148" y="631"/>
                    <a:pt x="192" y="631"/>
                  </a:cubicBezTo>
                  <a:cubicBezTo>
                    <a:pt x="242" y="631"/>
                    <a:pt x="312" y="611"/>
                    <a:pt x="354" y="525"/>
                  </a:cubicBezTo>
                  <a:cubicBezTo>
                    <a:pt x="382" y="463"/>
                    <a:pt x="387" y="390"/>
                    <a:pt x="387" y="317"/>
                  </a:cubicBezTo>
                  <a:close/>
                  <a:moveTo>
                    <a:pt x="192" y="611"/>
                  </a:moveTo>
                  <a:cubicBezTo>
                    <a:pt x="159" y="611"/>
                    <a:pt x="104" y="587"/>
                    <a:pt x="86" y="499"/>
                  </a:cubicBezTo>
                  <a:cubicBezTo>
                    <a:pt x="75" y="444"/>
                    <a:pt x="75" y="361"/>
                    <a:pt x="75" y="307"/>
                  </a:cubicBezTo>
                  <a:cubicBezTo>
                    <a:pt x="75" y="247"/>
                    <a:pt x="75" y="187"/>
                    <a:pt x="83" y="138"/>
                  </a:cubicBezTo>
                  <a:cubicBezTo>
                    <a:pt x="101" y="29"/>
                    <a:pt x="169" y="21"/>
                    <a:pt x="192" y="21"/>
                  </a:cubicBezTo>
                  <a:cubicBezTo>
                    <a:pt x="224" y="21"/>
                    <a:pt x="283" y="36"/>
                    <a:pt x="302" y="127"/>
                  </a:cubicBezTo>
                  <a:cubicBezTo>
                    <a:pt x="312" y="179"/>
                    <a:pt x="312" y="249"/>
                    <a:pt x="312" y="307"/>
                  </a:cubicBezTo>
                  <a:cubicBezTo>
                    <a:pt x="312" y="374"/>
                    <a:pt x="312" y="437"/>
                    <a:pt x="302" y="496"/>
                  </a:cubicBezTo>
                  <a:cubicBezTo>
                    <a:pt x="286" y="582"/>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2" name="フリーフォーム 31"/>
            <p:cNvSpPr/>
            <p:nvPr/>
          </p:nvSpPr>
          <p:spPr>
            <a:xfrm>
              <a:off x="8453519" y="5441760"/>
              <a:ext cx="138960" cy="226800"/>
            </a:xfrm>
            <a:custGeom>
              <a:avLst/>
              <a:gdLst/>
              <a:ahLst/>
              <a:cxnLst>
                <a:cxn ang="3cd4">
                  <a:pos x="hc" y="t"/>
                </a:cxn>
                <a:cxn ang="cd2">
                  <a:pos x="l" y="vc"/>
                </a:cxn>
                <a:cxn ang="cd4">
                  <a:pos x="hc" y="b"/>
                </a:cxn>
                <a:cxn ang="0">
                  <a:pos x="r" y="vc"/>
                </a:cxn>
              </a:cxnLst>
              <a:rect l="l" t="t" r="r" b="b"/>
              <a:pathLst>
                <a:path w="387" h="631">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3"/>
                    <a:pt x="148" y="631"/>
                    <a:pt x="192" y="631"/>
                  </a:cubicBezTo>
                  <a:cubicBezTo>
                    <a:pt x="242" y="631"/>
                    <a:pt x="312" y="611"/>
                    <a:pt x="354" y="525"/>
                  </a:cubicBezTo>
                  <a:cubicBezTo>
                    <a:pt x="382" y="463"/>
                    <a:pt x="387" y="390"/>
                    <a:pt x="387" y="317"/>
                  </a:cubicBezTo>
                  <a:close/>
                  <a:moveTo>
                    <a:pt x="192" y="611"/>
                  </a:moveTo>
                  <a:cubicBezTo>
                    <a:pt x="159" y="611"/>
                    <a:pt x="104" y="587"/>
                    <a:pt x="86" y="499"/>
                  </a:cubicBezTo>
                  <a:cubicBezTo>
                    <a:pt x="75" y="444"/>
                    <a:pt x="75" y="361"/>
                    <a:pt x="75" y="307"/>
                  </a:cubicBezTo>
                  <a:cubicBezTo>
                    <a:pt x="75" y="247"/>
                    <a:pt x="75" y="187"/>
                    <a:pt x="83" y="138"/>
                  </a:cubicBezTo>
                  <a:cubicBezTo>
                    <a:pt x="101" y="29"/>
                    <a:pt x="169" y="21"/>
                    <a:pt x="192" y="21"/>
                  </a:cubicBezTo>
                  <a:cubicBezTo>
                    <a:pt x="224" y="21"/>
                    <a:pt x="283" y="36"/>
                    <a:pt x="302" y="127"/>
                  </a:cubicBezTo>
                  <a:cubicBezTo>
                    <a:pt x="312" y="179"/>
                    <a:pt x="312" y="249"/>
                    <a:pt x="312" y="307"/>
                  </a:cubicBezTo>
                  <a:cubicBezTo>
                    <a:pt x="312" y="374"/>
                    <a:pt x="312" y="437"/>
                    <a:pt x="302" y="496"/>
                  </a:cubicBezTo>
                  <a:cubicBezTo>
                    <a:pt x="286" y="582"/>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3" name="フリーフォーム 32"/>
            <p:cNvSpPr/>
            <p:nvPr/>
          </p:nvSpPr>
          <p:spPr>
            <a:xfrm>
              <a:off x="8726760" y="5436000"/>
              <a:ext cx="277560" cy="225000"/>
            </a:xfrm>
            <a:custGeom>
              <a:avLst/>
              <a:gdLst/>
              <a:ahLst/>
              <a:cxnLst>
                <a:cxn ang="3cd4">
                  <a:pos x="hc" y="t"/>
                </a:cxn>
                <a:cxn ang="cd2">
                  <a:pos x="l" y="vc"/>
                </a:cxn>
                <a:cxn ang="cd4">
                  <a:pos x="hc" y="b"/>
                </a:cxn>
                <a:cxn ang="0">
                  <a:pos x="r" y="vc"/>
                </a:cxn>
              </a:cxnLst>
              <a:rect l="l" t="t" r="r" b="b"/>
              <a:pathLst>
                <a:path w="772" h="626">
                  <a:moveTo>
                    <a:pt x="187" y="21"/>
                  </a:moveTo>
                  <a:cubicBezTo>
                    <a:pt x="179" y="0"/>
                    <a:pt x="177" y="0"/>
                    <a:pt x="156" y="0"/>
                  </a:cubicBezTo>
                  <a:lnTo>
                    <a:pt x="0" y="0"/>
                  </a:lnTo>
                  <a:lnTo>
                    <a:pt x="0" y="29"/>
                  </a:lnTo>
                  <a:lnTo>
                    <a:pt x="21" y="29"/>
                  </a:lnTo>
                  <a:cubicBezTo>
                    <a:pt x="94" y="29"/>
                    <a:pt x="94" y="39"/>
                    <a:pt x="94" y="73"/>
                  </a:cubicBezTo>
                  <a:lnTo>
                    <a:pt x="94" y="530"/>
                  </a:lnTo>
                  <a:cubicBezTo>
                    <a:pt x="94" y="556"/>
                    <a:pt x="94" y="598"/>
                    <a:pt x="0" y="598"/>
                  </a:cubicBezTo>
                  <a:lnTo>
                    <a:pt x="0" y="626"/>
                  </a:lnTo>
                  <a:cubicBezTo>
                    <a:pt x="31" y="626"/>
                    <a:pt x="78" y="624"/>
                    <a:pt x="107" y="624"/>
                  </a:cubicBezTo>
                  <a:cubicBezTo>
                    <a:pt x="138" y="624"/>
                    <a:pt x="182" y="626"/>
                    <a:pt x="216" y="626"/>
                  </a:cubicBezTo>
                  <a:lnTo>
                    <a:pt x="216" y="598"/>
                  </a:lnTo>
                  <a:cubicBezTo>
                    <a:pt x="120" y="598"/>
                    <a:pt x="120" y="556"/>
                    <a:pt x="120" y="530"/>
                  </a:cubicBezTo>
                  <a:lnTo>
                    <a:pt x="120" y="36"/>
                  </a:lnTo>
                  <a:lnTo>
                    <a:pt x="122" y="36"/>
                  </a:lnTo>
                  <a:lnTo>
                    <a:pt x="343" y="605"/>
                  </a:lnTo>
                  <a:cubicBezTo>
                    <a:pt x="346" y="618"/>
                    <a:pt x="351" y="626"/>
                    <a:pt x="361" y="626"/>
                  </a:cubicBezTo>
                  <a:cubicBezTo>
                    <a:pt x="369" y="626"/>
                    <a:pt x="374" y="618"/>
                    <a:pt x="377" y="608"/>
                  </a:cubicBezTo>
                  <a:lnTo>
                    <a:pt x="603" y="29"/>
                  </a:lnTo>
                  <a:lnTo>
                    <a:pt x="603" y="556"/>
                  </a:lnTo>
                  <a:cubicBezTo>
                    <a:pt x="603" y="587"/>
                    <a:pt x="601" y="598"/>
                    <a:pt x="530" y="598"/>
                  </a:cubicBezTo>
                  <a:lnTo>
                    <a:pt x="510" y="598"/>
                  </a:lnTo>
                  <a:lnTo>
                    <a:pt x="510" y="626"/>
                  </a:lnTo>
                  <a:cubicBezTo>
                    <a:pt x="543" y="624"/>
                    <a:pt x="606" y="624"/>
                    <a:pt x="642" y="624"/>
                  </a:cubicBezTo>
                  <a:cubicBezTo>
                    <a:pt x="676" y="624"/>
                    <a:pt x="738" y="624"/>
                    <a:pt x="772" y="626"/>
                  </a:cubicBezTo>
                  <a:lnTo>
                    <a:pt x="772" y="598"/>
                  </a:lnTo>
                  <a:lnTo>
                    <a:pt x="749" y="598"/>
                  </a:lnTo>
                  <a:cubicBezTo>
                    <a:pt x="679" y="598"/>
                    <a:pt x="679" y="587"/>
                    <a:pt x="679" y="556"/>
                  </a:cubicBezTo>
                  <a:lnTo>
                    <a:pt x="679" y="73"/>
                  </a:lnTo>
                  <a:cubicBezTo>
                    <a:pt x="679" y="39"/>
                    <a:pt x="679" y="29"/>
                    <a:pt x="749" y="29"/>
                  </a:cubicBezTo>
                  <a:lnTo>
                    <a:pt x="772" y="29"/>
                  </a:lnTo>
                  <a:lnTo>
                    <a:pt x="772" y="0"/>
                  </a:lnTo>
                  <a:lnTo>
                    <a:pt x="616" y="0"/>
                  </a:lnTo>
                  <a:cubicBezTo>
                    <a:pt x="593" y="0"/>
                    <a:pt x="593" y="0"/>
                    <a:pt x="588" y="18"/>
                  </a:cubicBezTo>
                  <a:lnTo>
                    <a:pt x="385" y="53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4" name="フリーフォーム 33"/>
            <p:cNvSpPr/>
            <p:nvPr/>
          </p:nvSpPr>
          <p:spPr>
            <a:xfrm>
              <a:off x="9025200" y="5513760"/>
              <a:ext cx="127800" cy="151200"/>
            </a:xfrm>
            <a:custGeom>
              <a:avLst/>
              <a:gdLst/>
              <a:ahLst/>
              <a:cxnLst>
                <a:cxn ang="3cd4">
                  <a:pos x="hc" y="t"/>
                </a:cxn>
                <a:cxn ang="cd2">
                  <a:pos x="l" y="vc"/>
                </a:cxn>
                <a:cxn ang="cd4">
                  <a:pos x="hc" y="b"/>
                </a:cxn>
                <a:cxn ang="0">
                  <a:pos x="r" y="vc"/>
                </a:cxn>
              </a:cxnLst>
              <a:rect l="l" t="t" r="r" b="b"/>
              <a:pathLst>
                <a:path w="356" h="421">
                  <a:moveTo>
                    <a:pt x="78" y="179"/>
                  </a:moveTo>
                  <a:cubicBezTo>
                    <a:pt x="83" y="44"/>
                    <a:pt x="161" y="21"/>
                    <a:pt x="192" y="21"/>
                  </a:cubicBezTo>
                  <a:cubicBezTo>
                    <a:pt x="286" y="21"/>
                    <a:pt x="296" y="146"/>
                    <a:pt x="296" y="179"/>
                  </a:cubicBezTo>
                  <a:close/>
                  <a:moveTo>
                    <a:pt x="75" y="200"/>
                  </a:moveTo>
                  <a:lnTo>
                    <a:pt x="333" y="200"/>
                  </a:lnTo>
                  <a:cubicBezTo>
                    <a:pt x="354" y="200"/>
                    <a:pt x="356" y="200"/>
                    <a:pt x="356" y="179"/>
                  </a:cubicBezTo>
                  <a:cubicBezTo>
                    <a:pt x="356" y="88"/>
                    <a:pt x="307" y="0"/>
                    <a:pt x="192" y="0"/>
                  </a:cubicBezTo>
                  <a:cubicBezTo>
                    <a:pt x="86" y="0"/>
                    <a:pt x="0" y="94"/>
                    <a:pt x="0" y="210"/>
                  </a:cubicBezTo>
                  <a:cubicBezTo>
                    <a:pt x="0" y="333"/>
                    <a:pt x="96" y="421"/>
                    <a:pt x="203" y="421"/>
                  </a:cubicBezTo>
                  <a:cubicBezTo>
                    <a:pt x="315" y="421"/>
                    <a:pt x="356" y="320"/>
                    <a:pt x="356" y="301"/>
                  </a:cubicBezTo>
                  <a:cubicBezTo>
                    <a:pt x="356" y="294"/>
                    <a:pt x="348" y="291"/>
                    <a:pt x="343" y="291"/>
                  </a:cubicBezTo>
                  <a:cubicBezTo>
                    <a:pt x="335" y="291"/>
                    <a:pt x="335" y="296"/>
                    <a:pt x="333" y="304"/>
                  </a:cubicBezTo>
                  <a:cubicBezTo>
                    <a:pt x="299" y="398"/>
                    <a:pt x="218" y="398"/>
                    <a:pt x="208" y="398"/>
                  </a:cubicBezTo>
                  <a:cubicBezTo>
                    <a:pt x="161" y="398"/>
                    <a:pt x="125" y="372"/>
                    <a:pt x="104" y="338"/>
                  </a:cubicBezTo>
                  <a:cubicBezTo>
                    <a:pt x="75" y="294"/>
                    <a:pt x="75" y="231"/>
                    <a:pt x="75" y="20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35" name="フリーフォーム 34"/>
            <p:cNvSpPr/>
            <p:nvPr/>
          </p:nvSpPr>
          <p:spPr>
            <a:xfrm>
              <a:off x="9168479" y="5436000"/>
              <a:ext cx="234720" cy="232560"/>
            </a:xfrm>
            <a:custGeom>
              <a:avLst/>
              <a:gdLst/>
              <a:ahLst/>
              <a:cxnLst>
                <a:cxn ang="3cd4">
                  <a:pos x="hc" y="t"/>
                </a:cxn>
                <a:cxn ang="cd2">
                  <a:pos x="l" y="vc"/>
                </a:cxn>
                <a:cxn ang="cd4">
                  <a:pos x="hc" y="b"/>
                </a:cxn>
                <a:cxn ang="0">
                  <a:pos x="r" y="vc"/>
                </a:cxn>
              </a:cxnLst>
              <a:rect l="l" t="t" r="r" b="b"/>
              <a:pathLst>
                <a:path w="653" h="647">
                  <a:moveTo>
                    <a:pt x="551" y="91"/>
                  </a:moveTo>
                  <a:cubicBezTo>
                    <a:pt x="564" y="57"/>
                    <a:pt x="590" y="29"/>
                    <a:pt x="653" y="29"/>
                  </a:cubicBezTo>
                  <a:lnTo>
                    <a:pt x="653" y="0"/>
                  </a:lnTo>
                  <a:cubicBezTo>
                    <a:pt x="624" y="3"/>
                    <a:pt x="588" y="3"/>
                    <a:pt x="564" y="3"/>
                  </a:cubicBezTo>
                  <a:cubicBezTo>
                    <a:pt x="536" y="3"/>
                    <a:pt x="484" y="0"/>
                    <a:pt x="458" y="0"/>
                  </a:cubicBezTo>
                  <a:lnTo>
                    <a:pt x="458" y="29"/>
                  </a:lnTo>
                  <a:cubicBezTo>
                    <a:pt x="507" y="29"/>
                    <a:pt x="525" y="52"/>
                    <a:pt x="525" y="75"/>
                  </a:cubicBezTo>
                  <a:cubicBezTo>
                    <a:pt x="525" y="81"/>
                    <a:pt x="523" y="88"/>
                    <a:pt x="520" y="94"/>
                  </a:cubicBezTo>
                  <a:lnTo>
                    <a:pt x="354" y="535"/>
                  </a:lnTo>
                  <a:lnTo>
                    <a:pt x="177" y="73"/>
                  </a:lnTo>
                  <a:cubicBezTo>
                    <a:pt x="172" y="60"/>
                    <a:pt x="172" y="57"/>
                    <a:pt x="172" y="55"/>
                  </a:cubicBezTo>
                  <a:cubicBezTo>
                    <a:pt x="172" y="29"/>
                    <a:pt x="224" y="29"/>
                    <a:pt x="247" y="29"/>
                  </a:cubicBezTo>
                  <a:lnTo>
                    <a:pt x="247" y="0"/>
                  </a:lnTo>
                  <a:cubicBezTo>
                    <a:pt x="216" y="3"/>
                    <a:pt x="151" y="3"/>
                    <a:pt x="117" y="3"/>
                  </a:cubicBezTo>
                  <a:cubicBezTo>
                    <a:pt x="73" y="3"/>
                    <a:pt x="34" y="0"/>
                    <a:pt x="0" y="0"/>
                  </a:cubicBezTo>
                  <a:lnTo>
                    <a:pt x="0" y="29"/>
                  </a:lnTo>
                  <a:cubicBezTo>
                    <a:pt x="60" y="29"/>
                    <a:pt x="78" y="29"/>
                    <a:pt x="91" y="62"/>
                  </a:cubicBezTo>
                  <a:lnTo>
                    <a:pt x="302" y="626"/>
                  </a:lnTo>
                  <a:cubicBezTo>
                    <a:pt x="309" y="644"/>
                    <a:pt x="315" y="647"/>
                    <a:pt x="325" y="647"/>
                  </a:cubicBezTo>
                  <a:cubicBezTo>
                    <a:pt x="341" y="647"/>
                    <a:pt x="343" y="642"/>
                    <a:pt x="348" y="62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3" name="テキスト ボックス 2">
            <a:extLst>
              <a:ext uri="{FF2B5EF4-FFF2-40B4-BE49-F238E27FC236}">
                <a16:creationId xmlns:a16="http://schemas.microsoft.com/office/drawing/2014/main" id="{44C5173B-FA35-4158-006C-7EEB3EBECA6F}"/>
              </a:ext>
            </a:extLst>
          </p:cNvPr>
          <p:cNvSpPr txBox="1"/>
          <p:nvPr/>
        </p:nvSpPr>
        <p:spPr>
          <a:xfrm>
            <a:off x="8017891" y="545036"/>
            <a:ext cx="3819759" cy="523220"/>
          </a:xfrm>
          <a:prstGeom prst="rect">
            <a:avLst/>
          </a:prstGeom>
          <a:noFill/>
        </p:spPr>
        <p:txBody>
          <a:bodyPr wrap="square" rtlCol="0">
            <a:spAutoFit/>
          </a:bodyPr>
          <a:lstStyle/>
          <a:p>
            <a:r>
              <a:rPr kumimoji="1" lang="en-US" altLang="ja-JP" sz="2800" b="1" dirty="0">
                <a:solidFill>
                  <a:srgbClr val="FF0000"/>
                </a:solidFill>
              </a:rPr>
              <a:t>This Gap is still alive</a:t>
            </a:r>
            <a:endParaRPr kumimoji="1" lang="ja-JP" altLang="en-US" sz="28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 name="タイトル 1"/>
          <p:cNvSpPr>
            <a:spLocks noGrp="1"/>
          </p:cNvSpPr>
          <p:nvPr>
            <p:ph type="title"/>
          </p:nvPr>
        </p:nvSpPr>
        <p:spPr>
          <a:xfrm>
            <a:off x="838200" y="365126"/>
            <a:ext cx="7177644" cy="549274"/>
          </a:xfrm>
        </p:spPr>
        <p:txBody>
          <a:bodyPr>
            <a:noAutofit/>
          </a:bodyPr>
          <a:lstStyle/>
          <a:p>
            <a:r>
              <a:rPr lang="en-US" altLang="ja-JP" sz="5400" b="1" dirty="0"/>
              <a:t>2.2 Hubble Tension</a:t>
            </a:r>
            <a:endParaRPr lang="ja-JP" altLang="en-US" sz="5400" b="1" dirty="0"/>
          </a:p>
        </p:txBody>
      </p:sp>
      <p:sp>
        <p:nvSpPr>
          <p:cNvPr id="1806" name="テキスト ボックス 2"/>
          <p:cNvSpPr txBox="1"/>
          <p:nvPr/>
        </p:nvSpPr>
        <p:spPr>
          <a:xfrm>
            <a:off x="766669" y="1176482"/>
            <a:ext cx="10819689" cy="592278"/>
          </a:xfrm>
          <a:prstGeom prst="rect">
            <a:avLst/>
          </a:prstGeom>
          <a:noFill/>
          <a:ln w="28575">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rPr>
              <a:t>Hubble Tension</a:t>
            </a:r>
            <a:r>
              <a:rPr lang="en-US" altLang="ja-JP" sz="2400" b="1" dirty="0">
                <a:solidFill>
                  <a:prstClr val="black"/>
                </a:solidFill>
                <a:latin typeface="游ゴシック" panose="020F0502020204030204"/>
                <a:ea typeface="游ゴシック" panose="020B0400000000000000" pitchFamily="34" charset="-128"/>
              </a:rPr>
              <a:t> :</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Tension</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between</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two</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methods</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to</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measure</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H</a:t>
            </a:r>
            <a:r>
              <a:rPr lang="en-US" altLang="ja-JP" sz="2400" b="1" baseline="-25000" dirty="0">
                <a:solidFill>
                  <a:prstClr val="black"/>
                </a:solidFill>
                <a:latin typeface="游ゴシック" panose="020F0502020204030204"/>
                <a:ea typeface="游ゴシック" panose="020B0400000000000000" pitchFamily="34" charset="-128"/>
              </a:rPr>
              <a:t>0</a:t>
            </a:r>
            <a:endParaRPr kumimoji="1" lang="en-US" altLang="ja-JP" sz="2400" b="0" i="0" u="none" strike="noStrike" kern="1200" cap="none" spc="0" normalizeH="0" baseline="-25000" noProof="0" dirty="0">
              <a:ln>
                <a:noFill/>
              </a:ln>
              <a:solidFill>
                <a:prstClr val="black"/>
              </a:solidFill>
              <a:effectLst/>
              <a:uLnTx/>
              <a:uFillTx/>
              <a:latin typeface="游ゴシック" panose="020F0502020204030204"/>
              <a:ea typeface="游ゴシック" panose="020B0400000000000000" pitchFamily="34" charset="-128"/>
            </a:endParaRPr>
          </a:p>
        </p:txBody>
      </p:sp>
      <p:pic>
        <p:nvPicPr>
          <p:cNvPr id="1807" name="図 5" descr="グラフ が含まれている画像_x000a__x000a_自動的に生成された説明"/>
          <p:cNvPicPr>
            <a:picLocks noChangeAspect="1"/>
          </p:cNvPicPr>
          <p:nvPr/>
        </p:nvPicPr>
        <p:blipFill>
          <a:blip r:embed="rId2"/>
          <a:stretch>
            <a:fillRect/>
          </a:stretch>
        </p:blipFill>
        <p:spPr>
          <a:xfrm>
            <a:off x="122916" y="2467969"/>
            <a:ext cx="5825304" cy="3537881"/>
          </a:xfrm>
          <a:prstGeom prst="rect">
            <a:avLst/>
          </a:prstGeom>
        </p:spPr>
      </p:pic>
      <p:sp>
        <p:nvSpPr>
          <p:cNvPr id="1808" name="テキスト ボックス 6"/>
          <p:cNvSpPr txBox="1"/>
          <p:nvPr/>
        </p:nvSpPr>
        <p:spPr>
          <a:xfrm>
            <a:off x="838200" y="6022544"/>
            <a:ext cx="5284006" cy="523220"/>
          </a:xfrm>
          <a:prstGeom prst="rect">
            <a:avLst/>
          </a:prstGeom>
          <a:noFill/>
        </p:spPr>
        <p:txBody>
          <a:bodyPr wrap="square" rtlCol="0">
            <a:spAutoFit/>
          </a:bodyPr>
          <a:lstStyle/>
          <a:p>
            <a:r>
              <a:rPr lang="en" altLang="ja-JP" sz="1400" dirty="0">
                <a:effectLst/>
                <a:latin typeface="Yu Gothic" panose="020B0400000000000000" pitchFamily="34" charset="-128"/>
                <a:ea typeface="Yu Gothic" panose="020B0400000000000000" pitchFamily="34" charset="-128"/>
              </a:rPr>
              <a:t>José Luis Bernal, et al. </a:t>
            </a:r>
            <a:r>
              <a:rPr lang="en" altLang="ja-JP" sz="1400" dirty="0">
                <a:latin typeface="Yu Gothic" panose="020B0400000000000000" pitchFamily="34" charset="-128"/>
                <a:ea typeface="Yu Gothic" panose="020B0400000000000000" pitchFamily="34" charset="-128"/>
              </a:rPr>
              <a:t> </a:t>
            </a:r>
            <a:r>
              <a:rPr lang="en" altLang="ja-JP" sz="1400" dirty="0">
                <a:effectLst/>
                <a:latin typeface="Yu Gothic" panose="020B0400000000000000" pitchFamily="34" charset="-128"/>
                <a:ea typeface="Yu Gothic" panose="020B0400000000000000" pitchFamily="34" charset="-128"/>
              </a:rPr>
              <a:t>Journal of Cosmology and </a:t>
            </a:r>
            <a:r>
              <a:rPr lang="en" altLang="ja-JP" sz="1400" dirty="0" err="1">
                <a:effectLst/>
                <a:latin typeface="Yu Gothic" panose="020B0400000000000000" pitchFamily="34" charset="-128"/>
                <a:ea typeface="Yu Gothic" panose="020B0400000000000000" pitchFamily="34" charset="-128"/>
              </a:rPr>
              <a:t>Astroparticle</a:t>
            </a:r>
            <a:r>
              <a:rPr lang="en" altLang="ja-JP" sz="1400" dirty="0">
                <a:effectLst/>
                <a:latin typeface="Yu Gothic" panose="020B0400000000000000" pitchFamily="34" charset="-128"/>
                <a:ea typeface="Yu Gothic" panose="020B0400000000000000" pitchFamily="34" charset="-128"/>
              </a:rPr>
              <a:t> Physics, Vol. 2016, No. 10, p. 019 (2016</a:t>
            </a:r>
            <a:r>
              <a:rPr lang="en" altLang="ja-JP" sz="1400" dirty="0">
                <a:latin typeface="Yu Gothic" panose="020B0400000000000000" pitchFamily="34" charset="-128"/>
                <a:ea typeface="Yu Gothic" panose="020B0400000000000000" pitchFamily="34" charset="-128"/>
              </a:rPr>
              <a:t>)</a:t>
            </a:r>
            <a:r>
              <a:rPr lang="en" altLang="ja-JP" sz="1400" dirty="0">
                <a:effectLst/>
                <a:latin typeface="Yu Gothic" panose="020B0400000000000000" pitchFamily="34" charset="-128"/>
                <a:ea typeface="Yu Gothic" panose="020B0400000000000000" pitchFamily="34" charset="-128"/>
              </a:rPr>
              <a:t> </a:t>
            </a:r>
          </a:p>
        </p:txBody>
      </p:sp>
      <p:sp>
        <p:nvSpPr>
          <p:cNvPr id="1809" name="テキスト ボックス 7"/>
          <p:cNvSpPr txBox="1"/>
          <p:nvPr/>
        </p:nvSpPr>
        <p:spPr>
          <a:xfrm>
            <a:off x="2042084" y="2236573"/>
            <a:ext cx="1414170" cy="369332"/>
          </a:xfrm>
          <a:prstGeom prst="rect">
            <a:avLst/>
          </a:prstGeom>
          <a:noFill/>
        </p:spPr>
        <p:txBody>
          <a:bodyPr wrap="none" rtlCol="0">
            <a:spAutoFit/>
          </a:bodyPr>
          <a:lstStyle/>
          <a:p>
            <a:r>
              <a:rPr kumimoji="1" lang="en-US" altLang="ja-JP" dirty="0"/>
              <a:t>Planck2015</a:t>
            </a:r>
            <a:endParaRPr kumimoji="1" lang="ja-JP" altLang="en-US" dirty="0"/>
          </a:p>
        </p:txBody>
      </p:sp>
      <p:sp>
        <p:nvSpPr>
          <p:cNvPr id="1810" name="テキスト ボックス 9"/>
          <p:cNvSpPr txBox="1"/>
          <p:nvPr/>
        </p:nvSpPr>
        <p:spPr>
          <a:xfrm>
            <a:off x="6529584" y="1645481"/>
            <a:ext cx="4344459" cy="1702582"/>
          </a:xfrm>
          <a:prstGeom prst="rect">
            <a:avLst/>
          </a:prstGeom>
          <a:noFill/>
        </p:spPr>
        <p:txBody>
          <a:bodyPr wrap="none" rtlCol="0">
            <a:spAutoFit/>
          </a:bodyPr>
          <a:lstStyle/>
          <a:p>
            <a:pPr>
              <a:lnSpc>
                <a:spcPct val="150000"/>
              </a:lnSpc>
            </a:pPr>
            <a:r>
              <a:rPr lang="en-US" altLang="ja-JP" sz="2400" b="1" dirty="0">
                <a:solidFill>
                  <a:srgbClr val="FF0000"/>
                </a:solidFill>
              </a:rPr>
              <a:t>Indirect</a:t>
            </a:r>
            <a:r>
              <a:rPr lang="en-US" altLang="ja-JP" sz="2400" dirty="0"/>
              <a:t> : CMB measurement</a:t>
            </a:r>
          </a:p>
          <a:p>
            <a:pPr>
              <a:lnSpc>
                <a:spcPct val="150000"/>
              </a:lnSpc>
            </a:pPr>
            <a:r>
              <a:rPr lang="en-US" altLang="ja-JP" sz="2400" dirty="0"/>
              <a:t>                  with </a:t>
            </a:r>
            <a:r>
              <a:rPr lang="el-GR" altLang="ja-JP" sz="2400" dirty="0"/>
              <a:t>Λ</a:t>
            </a:r>
            <a:r>
              <a:rPr lang="en-US" altLang="ja-JP" sz="2400" dirty="0"/>
              <a:t>CDM</a:t>
            </a:r>
          </a:p>
          <a:p>
            <a:pPr>
              <a:lnSpc>
                <a:spcPct val="150000"/>
              </a:lnSpc>
            </a:pPr>
            <a:r>
              <a:rPr lang="en-US" altLang="ja-JP" sz="2400" dirty="0"/>
              <a:t>   Far universe, far past</a:t>
            </a:r>
          </a:p>
        </p:txBody>
      </p:sp>
      <mc:AlternateContent xmlns:mc="http://schemas.openxmlformats.org/markup-compatibility/2006" xmlns:a14="http://schemas.microsoft.com/office/drawing/2010/main">
        <mc:Choice Requires="a14">
          <p:sp>
            <p:nvSpPr>
              <p:cNvPr id="1811" name="テキスト ボックス 3">
                <a:extLst>
                  <a:ext uri="{FF2B5EF4-FFF2-40B4-BE49-F238E27FC236}">
                    <a16:creationId xmlns:a16="http://schemas.microsoft.com/office/drawing/2014/main" id="{1C5B4C5A-46A4-1885-638A-6A9DACA055BE}"/>
                  </a:ext>
                </a:extLst>
              </p:cNvPr>
              <p:cNvSpPr txBox="1"/>
              <p:nvPr/>
            </p:nvSpPr>
            <p:spPr>
              <a:xfrm>
                <a:off x="7344647" y="5875977"/>
                <a:ext cx="4635082" cy="738664"/>
              </a:xfrm>
              <a:prstGeom prst="rect">
                <a:avLst/>
              </a:prstGeom>
              <a:noFill/>
            </p:spPr>
            <p:txBody>
              <a:bodyPr wrap="square" rtlCol="0">
                <a:spAutoFit/>
              </a:bodyPr>
              <a:lstStyle/>
              <a:p>
                <a:r>
                  <a:rPr lang="en-US" altLang="ja-JP" sz="1400" b="0" dirty="0">
                    <a:ea typeface="Yu Gothic" panose="020B0400000000000000" pitchFamily="34" charset="-128"/>
                  </a:rPr>
                  <a:t>In SM </a:t>
                </a:r>
                <a14:m>
                  <m:oMath xmlns:m="http://schemas.openxmlformats.org/officeDocument/2006/math">
                    <m:sSub>
                      <m:sSubPr>
                        <m:ctrlPr>
                          <a:rPr lang="en-US" altLang="ja-JP" sz="1400" b="0" i="1" smtClean="0">
                            <a:latin typeface="Cambria Math" panose="02040503050406030204" pitchFamily="18" charset="0"/>
                            <a:ea typeface="Yu Gothic" panose="020B0400000000000000" pitchFamily="34" charset="-128"/>
                          </a:rPr>
                        </m:ctrlPr>
                      </m:sSubPr>
                      <m:e>
                        <m:r>
                          <a:rPr lang="en-US" altLang="ja-JP" sz="1400" b="0" i="1" smtClean="0">
                            <a:latin typeface="Cambria Math" panose="02040503050406030204" pitchFamily="18" charset="0"/>
                            <a:ea typeface="Yu Gothic" panose="020B0400000000000000" pitchFamily="34" charset="-128"/>
                          </a:rPr>
                          <m:t>𝑁</m:t>
                        </m:r>
                      </m:e>
                      <m:sub>
                        <m:r>
                          <m:rPr>
                            <m:sty m:val="p"/>
                          </m:rPr>
                          <a:rPr lang="en-US" altLang="ja-JP" sz="1400" b="0" i="0" smtClean="0">
                            <a:latin typeface="Cambria Math" panose="02040503050406030204" pitchFamily="18" charset="0"/>
                            <a:ea typeface="Yu Gothic" panose="020B0400000000000000" pitchFamily="34" charset="-128"/>
                          </a:rPr>
                          <m:t>eff</m:t>
                        </m:r>
                        <m:r>
                          <a:rPr lang="en-US" altLang="ja-JP" sz="1400" b="0" i="0" smtClean="0">
                            <a:latin typeface="Cambria Math" panose="02040503050406030204" pitchFamily="18" charset="0"/>
                            <a:ea typeface="Yu Gothic" panose="020B0400000000000000" pitchFamily="34" charset="-128"/>
                          </a:rPr>
                          <m:t> </m:t>
                        </m:r>
                      </m:sub>
                    </m:sSub>
                  </m:oMath>
                </a14:m>
                <a:r>
                  <a:rPr lang="en-US" altLang="ja-JP" sz="1400" dirty="0">
                    <a:latin typeface="Yu Gothic" panose="020B0400000000000000" pitchFamily="34" charset="-128"/>
                    <a:ea typeface="Yu Gothic" panose="020B0400000000000000" pitchFamily="34" charset="-128"/>
                  </a:rPr>
                  <a:t> = 3.04</a:t>
                </a:r>
              </a:p>
              <a:p>
                <a:r>
                  <a:rPr lang="en-US" altLang="ja-JP" sz="1400" dirty="0" err="1">
                    <a:latin typeface="Yu Gothic" panose="020B0400000000000000" pitchFamily="34" charset="-128"/>
                    <a:ea typeface="Yu Gothic" panose="020B0400000000000000" pitchFamily="34" charset="-128"/>
                  </a:rPr>
                  <a:t>K.Akita</a:t>
                </a:r>
                <a:r>
                  <a:rPr lang="en-US" altLang="ja-JP" sz="1400" dirty="0">
                    <a:latin typeface="Yu Gothic" panose="020B0400000000000000" pitchFamily="34" charset="-128"/>
                    <a:ea typeface="Yu Gothic" panose="020B0400000000000000" pitchFamily="34" charset="-128"/>
                  </a:rPr>
                  <a:t> and </a:t>
                </a:r>
                <a:r>
                  <a:rPr lang="en-US" altLang="ja-JP" sz="1400" dirty="0" err="1">
                    <a:latin typeface="Yu Gothic" panose="020B0400000000000000" pitchFamily="34" charset="-128"/>
                    <a:ea typeface="Yu Gothic" panose="020B0400000000000000" pitchFamily="34" charset="-128"/>
                  </a:rPr>
                  <a:t>M.Yamaguchi</a:t>
                </a:r>
                <a:r>
                  <a:rPr lang="en-US" altLang="ja-JP" sz="1400" dirty="0">
                    <a:latin typeface="Yu Gothic" panose="020B0400000000000000" pitchFamily="34" charset="-128"/>
                    <a:ea typeface="Yu Gothic" panose="020B0400000000000000" pitchFamily="34" charset="-128"/>
                  </a:rPr>
                  <a:t> </a:t>
                </a:r>
                <a:r>
                  <a:rPr lang="en" altLang="ja-JP" sz="1400" dirty="0">
                    <a:effectLst/>
                    <a:latin typeface="Yu Gothic" panose="020B0400000000000000" pitchFamily="34" charset="-128"/>
                    <a:ea typeface="Yu Gothic" panose="020B0400000000000000" pitchFamily="34" charset="-128"/>
                  </a:rPr>
                  <a:t>Journal of Cosmology and </a:t>
                </a:r>
                <a:r>
                  <a:rPr lang="en" altLang="ja-JP" sz="1400" dirty="0" err="1">
                    <a:effectLst/>
                    <a:latin typeface="Yu Gothic" panose="020B0400000000000000" pitchFamily="34" charset="-128"/>
                    <a:ea typeface="Yu Gothic" panose="020B0400000000000000" pitchFamily="34" charset="-128"/>
                  </a:rPr>
                  <a:t>Astroparticle</a:t>
                </a:r>
                <a:r>
                  <a:rPr lang="en" altLang="ja-JP" sz="1400" dirty="0">
                    <a:effectLst/>
                    <a:latin typeface="Yu Gothic" panose="020B0400000000000000" pitchFamily="34" charset="-128"/>
                    <a:ea typeface="Yu Gothic" panose="020B0400000000000000" pitchFamily="34" charset="-128"/>
                  </a:rPr>
                  <a:t> Physics, Vol. 2020, No. 08, p. 012 (2020)</a:t>
                </a:r>
              </a:p>
            </p:txBody>
          </p:sp>
        </mc:Choice>
        <mc:Fallback xmlns="">
          <p:sp>
            <p:nvSpPr>
              <p:cNvPr id="1811" name="テキスト ボックス 3"/>
              <p:cNvSpPr txBox="1">
                <a:spLocks noRot="1" noChangeAspect="1" noMove="1" noResize="1" noEditPoints="1" noAdjustHandles="1" noChangeArrowheads="1" noChangeShapeType="1" noTextEdit="1"/>
              </p:cNvSpPr>
              <p:nvPr/>
            </p:nvSpPr>
            <p:spPr>
              <a:xfrm>
                <a:off x="7344647" y="5875977"/>
                <a:ext cx="4635082" cy="738664"/>
              </a:xfrm>
              <a:prstGeom prst="rect">
                <a:avLst/>
              </a:prstGeom>
              <a:blipFill>
                <a:blip r:embed="rId3"/>
                <a:stretch>
                  <a:fillRect l="-395" t="-1653" b="-7438"/>
                </a:stretch>
              </a:blipFill>
            </p:spPr>
            <p:txBody>
              <a:bodyPr/>
              <a:lstStyle/>
              <a:p>
                <a:r>
                  <a:rPr lang="ja-JP" altLang="en-US">
                    <a:noFill/>
                  </a:rPr>
                  <a:t> </a:t>
                </a:r>
              </a:p>
            </p:txBody>
          </p:sp>
        </mc:Fallback>
      </mc:AlternateContent>
      <p:sp>
        <p:nvSpPr>
          <p:cNvPr id="1812" name="四角形吹き出し 12"/>
          <p:cNvSpPr/>
          <p:nvPr/>
        </p:nvSpPr>
        <p:spPr>
          <a:xfrm>
            <a:off x="697429" y="1956584"/>
            <a:ext cx="1124304" cy="462793"/>
          </a:xfrm>
          <a:prstGeom prst="wedgeRectCallout">
            <a:avLst>
              <a:gd name="adj1" fmla="val 95345"/>
              <a:gd name="adj2" fmla="val 32670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Indirect</a:t>
            </a:r>
            <a:endParaRPr kumimoji="1" lang="ja-JP" altLang="en-US" dirty="0">
              <a:solidFill>
                <a:sysClr val="windowText" lastClr="000000"/>
              </a:solidFill>
            </a:endParaRPr>
          </a:p>
        </p:txBody>
      </p:sp>
      <p:sp>
        <p:nvSpPr>
          <p:cNvPr id="1813" name="四角形吹き出し 13"/>
          <p:cNvSpPr/>
          <p:nvPr/>
        </p:nvSpPr>
        <p:spPr>
          <a:xfrm>
            <a:off x="4891011" y="2047209"/>
            <a:ext cx="1124304" cy="462793"/>
          </a:xfrm>
          <a:prstGeom prst="wedgeRectCallout">
            <a:avLst>
              <a:gd name="adj1" fmla="val -38947"/>
              <a:gd name="adj2" fmla="val 99881"/>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Direct</a:t>
            </a:r>
            <a:endParaRPr kumimoji="1" lang="ja-JP" altLang="en-US" dirty="0">
              <a:solidFill>
                <a:sysClr val="windowText" lastClr="000000"/>
              </a:solidFill>
            </a:endParaRPr>
          </a:p>
        </p:txBody>
      </p:sp>
      <mc:AlternateContent xmlns:mc="http://schemas.openxmlformats.org/markup-compatibility/2006" xmlns:a14="http://schemas.microsoft.com/office/drawing/2010/main">
        <mc:Choice Requires="a14">
          <p:sp>
            <p:nvSpPr>
              <p:cNvPr id="1814" name="テキスト ボックス 4">
                <a:extLst>
                  <a:ext uri="{FF2B5EF4-FFF2-40B4-BE49-F238E27FC236}">
                    <a16:creationId xmlns:a16="http://schemas.microsoft.com/office/drawing/2014/main" id="{07A1FBEC-187D-2D44-4454-7C08B5A84A23}"/>
                  </a:ext>
                </a:extLst>
              </p:cNvPr>
              <p:cNvSpPr txBox="1"/>
              <p:nvPr/>
            </p:nvSpPr>
            <p:spPr>
              <a:xfrm>
                <a:off x="6643884" y="3297095"/>
                <a:ext cx="3916457" cy="1702582"/>
              </a:xfrm>
              <a:prstGeom prst="rect">
                <a:avLst/>
              </a:prstGeom>
              <a:noFill/>
            </p:spPr>
            <p:txBody>
              <a:bodyPr wrap="none" rtlCol="0">
                <a:spAutoFit/>
              </a:bodyPr>
              <a:lstStyle/>
              <a:p>
                <a:pPr>
                  <a:lnSpc>
                    <a:spcPct val="150000"/>
                  </a:lnSpc>
                </a:pPr>
                <a:r>
                  <a:rPr lang="en-US" altLang="ja-JP" sz="2400" b="1" dirty="0">
                    <a:solidFill>
                      <a:srgbClr val="FF0000"/>
                    </a:solidFill>
                  </a:rPr>
                  <a:t>Direct</a:t>
                </a:r>
                <a:r>
                  <a:rPr lang="en-US" altLang="ja-JP" sz="2400" dirty="0"/>
                  <a:t> : original definition </a:t>
                </a:r>
              </a:p>
              <a:p>
                <a:pPr>
                  <a:lnSpc>
                    <a:spcPct val="150000"/>
                  </a:lnSpc>
                </a:pPr>
                <a:r>
                  <a:rPr lang="en-US" altLang="ja-JP" sz="2400" dirty="0"/>
                  <a:t>     </a:t>
                </a:r>
                <a14:m>
                  <m:oMath xmlns:m="http://schemas.openxmlformats.org/officeDocument/2006/math">
                    <m:r>
                      <a:rPr kumimoji="1" lang="en-US" altLang="ja-JP" sz="2400" b="0" i="1" smtClean="0">
                        <a:latin typeface="Cambria Math" panose="02040503050406030204" pitchFamily="18" charset="0"/>
                      </a:rPr>
                      <m:t>𝑐𝑧</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𝐻</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𝑑</m:t>
                    </m:r>
                  </m:oMath>
                </a14:m>
                <a:endParaRPr lang="en-US" altLang="ja-JP" sz="2400" dirty="0"/>
              </a:p>
              <a:p>
                <a:pPr>
                  <a:lnSpc>
                    <a:spcPct val="150000"/>
                  </a:lnSpc>
                </a:pPr>
                <a:r>
                  <a:rPr lang="en-US" altLang="ja-JP" sz="2400" dirty="0"/>
                  <a:t>   Near universe, near past</a:t>
                </a:r>
              </a:p>
            </p:txBody>
          </p:sp>
        </mc:Choice>
        <mc:Fallback xmlns="">
          <p:sp>
            <p:nvSpPr>
              <p:cNvPr id="1814" name="テキスト ボックス 4"/>
              <p:cNvSpPr txBox="1">
                <a:spLocks noRot="1" noChangeAspect="1" noMove="1" noResize="1" noEditPoints="1" noAdjustHandles="1" noChangeArrowheads="1" noChangeShapeType="1" noTextEdit="1"/>
              </p:cNvSpPr>
              <p:nvPr/>
            </p:nvSpPr>
            <p:spPr>
              <a:xfrm>
                <a:off x="6643884" y="3297095"/>
                <a:ext cx="3916457" cy="1702582"/>
              </a:xfrm>
              <a:prstGeom prst="rect">
                <a:avLst/>
              </a:prstGeom>
              <a:blipFill>
                <a:blip r:embed="rId4"/>
                <a:stretch>
                  <a:fillRect l="-2492" r="-1713" b="-752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9666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 name="タイトル 1"/>
          <p:cNvSpPr>
            <a:spLocks noGrp="1"/>
          </p:cNvSpPr>
          <p:nvPr>
            <p:ph type="title"/>
          </p:nvPr>
        </p:nvSpPr>
        <p:spPr>
          <a:xfrm>
            <a:off x="838200" y="365126"/>
            <a:ext cx="7177644" cy="549274"/>
          </a:xfrm>
        </p:spPr>
        <p:txBody>
          <a:bodyPr>
            <a:noAutofit/>
          </a:bodyPr>
          <a:lstStyle/>
          <a:p>
            <a:r>
              <a:rPr lang="en-US" altLang="ja-JP" sz="3600" b="1" dirty="0"/>
              <a:t>2.2 Hubble Tension</a:t>
            </a:r>
            <a:endParaRPr lang="ja-JP" altLang="en-US" sz="3600" b="1" dirty="0"/>
          </a:p>
        </p:txBody>
      </p:sp>
      <p:sp>
        <p:nvSpPr>
          <p:cNvPr id="1817" name="テキスト ボックス 2"/>
          <p:cNvSpPr txBox="1"/>
          <p:nvPr/>
        </p:nvSpPr>
        <p:spPr>
          <a:xfrm>
            <a:off x="766669" y="1176482"/>
            <a:ext cx="10819689" cy="592278"/>
          </a:xfrm>
          <a:prstGeom prst="rect">
            <a:avLst/>
          </a:prstGeom>
          <a:noFill/>
          <a:ln w="28575">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rPr>
              <a:t>Hubble Tension</a:t>
            </a:r>
            <a:r>
              <a:rPr lang="en-US" altLang="ja-JP" sz="2400" b="1" dirty="0">
                <a:solidFill>
                  <a:prstClr val="black"/>
                </a:solidFill>
                <a:latin typeface="游ゴシック" panose="020F0502020204030204"/>
                <a:ea typeface="游ゴシック" panose="020B0400000000000000" pitchFamily="34" charset="-128"/>
              </a:rPr>
              <a:t> :</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Tension</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between</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two</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methods</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to</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measure</a:t>
            </a:r>
            <a:r>
              <a:rPr lang="ja-JP" altLang="en-US" sz="2400" b="1" dirty="0">
                <a:solidFill>
                  <a:prstClr val="black"/>
                </a:solidFill>
                <a:latin typeface="游ゴシック" panose="020F0502020204030204"/>
                <a:ea typeface="游ゴシック" panose="020B0400000000000000" pitchFamily="34" charset="-128"/>
              </a:rPr>
              <a:t> </a:t>
            </a:r>
            <a:r>
              <a:rPr lang="en-US" altLang="ja-JP" sz="2400" b="1" dirty="0">
                <a:solidFill>
                  <a:prstClr val="black"/>
                </a:solidFill>
                <a:latin typeface="游ゴシック" panose="020F0502020204030204"/>
                <a:ea typeface="游ゴシック" panose="020B0400000000000000" pitchFamily="34" charset="-128"/>
              </a:rPr>
              <a:t>H</a:t>
            </a:r>
            <a:r>
              <a:rPr lang="en-US" altLang="ja-JP" sz="2400" b="1" baseline="-25000" dirty="0">
                <a:solidFill>
                  <a:prstClr val="black"/>
                </a:solidFill>
                <a:latin typeface="游ゴシック" panose="020F0502020204030204"/>
                <a:ea typeface="游ゴシック" panose="020B0400000000000000" pitchFamily="34" charset="-128"/>
              </a:rPr>
              <a:t>0</a:t>
            </a:r>
            <a:endParaRPr kumimoji="1" lang="en-US" altLang="ja-JP" sz="2400" b="0" i="0" u="none" strike="noStrike" kern="1200" cap="none" spc="0" normalizeH="0" baseline="-25000" noProof="0" dirty="0">
              <a:ln>
                <a:noFill/>
              </a:ln>
              <a:solidFill>
                <a:prstClr val="black"/>
              </a:solidFill>
              <a:effectLst/>
              <a:uLnTx/>
              <a:uFillTx/>
              <a:latin typeface="游ゴシック" panose="020F0502020204030204"/>
              <a:ea typeface="游ゴシック" panose="020B0400000000000000" pitchFamily="34" charset="-128"/>
            </a:endParaRPr>
          </a:p>
        </p:txBody>
      </p:sp>
      <p:pic>
        <p:nvPicPr>
          <p:cNvPr id="1818" name="図 5" descr="グラフ が含まれている画像_x000a__x000a_自動的に生成された説明"/>
          <p:cNvPicPr>
            <a:picLocks noChangeAspect="1"/>
          </p:cNvPicPr>
          <p:nvPr/>
        </p:nvPicPr>
        <p:blipFill>
          <a:blip r:embed="rId2"/>
          <a:stretch>
            <a:fillRect/>
          </a:stretch>
        </p:blipFill>
        <p:spPr>
          <a:xfrm>
            <a:off x="122916" y="2467969"/>
            <a:ext cx="5825304" cy="3537881"/>
          </a:xfrm>
          <a:prstGeom prst="rect">
            <a:avLst/>
          </a:prstGeom>
        </p:spPr>
      </p:pic>
      <p:sp>
        <p:nvSpPr>
          <p:cNvPr id="1819" name="テキスト ボックス 6"/>
          <p:cNvSpPr txBox="1"/>
          <p:nvPr/>
        </p:nvSpPr>
        <p:spPr>
          <a:xfrm>
            <a:off x="838200" y="6022544"/>
            <a:ext cx="5284006" cy="523220"/>
          </a:xfrm>
          <a:prstGeom prst="rect">
            <a:avLst/>
          </a:prstGeom>
          <a:noFill/>
        </p:spPr>
        <p:txBody>
          <a:bodyPr wrap="square" rtlCol="0">
            <a:spAutoFit/>
          </a:bodyPr>
          <a:lstStyle/>
          <a:p>
            <a:r>
              <a:rPr lang="en" altLang="ja-JP" sz="1400" dirty="0">
                <a:effectLst/>
                <a:latin typeface="Yu Gothic" panose="020B0400000000000000" pitchFamily="34" charset="-128"/>
                <a:ea typeface="Yu Gothic" panose="020B0400000000000000" pitchFamily="34" charset="-128"/>
              </a:rPr>
              <a:t>José Luis Bernal, et al. </a:t>
            </a:r>
            <a:r>
              <a:rPr lang="en" altLang="ja-JP" sz="1400" dirty="0">
                <a:latin typeface="Yu Gothic" panose="020B0400000000000000" pitchFamily="34" charset="-128"/>
                <a:ea typeface="Yu Gothic" panose="020B0400000000000000" pitchFamily="34" charset="-128"/>
              </a:rPr>
              <a:t> </a:t>
            </a:r>
            <a:r>
              <a:rPr lang="en" altLang="ja-JP" sz="1400" dirty="0">
                <a:effectLst/>
                <a:latin typeface="Yu Gothic" panose="020B0400000000000000" pitchFamily="34" charset="-128"/>
                <a:ea typeface="Yu Gothic" panose="020B0400000000000000" pitchFamily="34" charset="-128"/>
              </a:rPr>
              <a:t>Journal of Cosmology and </a:t>
            </a:r>
            <a:r>
              <a:rPr lang="en" altLang="ja-JP" sz="1400" dirty="0" err="1">
                <a:effectLst/>
                <a:latin typeface="Yu Gothic" panose="020B0400000000000000" pitchFamily="34" charset="-128"/>
                <a:ea typeface="Yu Gothic" panose="020B0400000000000000" pitchFamily="34" charset="-128"/>
              </a:rPr>
              <a:t>Astroparticle</a:t>
            </a:r>
            <a:r>
              <a:rPr lang="en" altLang="ja-JP" sz="1400" dirty="0">
                <a:effectLst/>
                <a:latin typeface="Yu Gothic" panose="020B0400000000000000" pitchFamily="34" charset="-128"/>
                <a:ea typeface="Yu Gothic" panose="020B0400000000000000" pitchFamily="34" charset="-128"/>
              </a:rPr>
              <a:t> Physics, Vol. 2016, No. 10, p. 019 (2016</a:t>
            </a:r>
            <a:r>
              <a:rPr lang="en" altLang="ja-JP" sz="1400" dirty="0">
                <a:latin typeface="Yu Gothic" panose="020B0400000000000000" pitchFamily="34" charset="-128"/>
                <a:ea typeface="Yu Gothic" panose="020B0400000000000000" pitchFamily="34" charset="-128"/>
              </a:rPr>
              <a:t>)</a:t>
            </a:r>
            <a:r>
              <a:rPr lang="en" altLang="ja-JP" sz="1400" dirty="0">
                <a:effectLst/>
                <a:latin typeface="Yu Gothic" panose="020B0400000000000000" pitchFamily="34" charset="-128"/>
                <a:ea typeface="Yu Gothic" panose="020B0400000000000000" pitchFamily="34" charset="-128"/>
              </a:rPr>
              <a:t> </a:t>
            </a:r>
          </a:p>
        </p:txBody>
      </p:sp>
      <p:sp>
        <p:nvSpPr>
          <p:cNvPr id="1820" name="テキスト ボックス 7"/>
          <p:cNvSpPr txBox="1"/>
          <p:nvPr/>
        </p:nvSpPr>
        <p:spPr>
          <a:xfrm>
            <a:off x="2042084" y="2236573"/>
            <a:ext cx="1414170" cy="369332"/>
          </a:xfrm>
          <a:prstGeom prst="rect">
            <a:avLst/>
          </a:prstGeom>
          <a:noFill/>
        </p:spPr>
        <p:txBody>
          <a:bodyPr wrap="none" rtlCol="0">
            <a:spAutoFit/>
          </a:bodyPr>
          <a:lstStyle/>
          <a:p>
            <a:r>
              <a:rPr kumimoji="1" lang="en-US" altLang="ja-JP" dirty="0"/>
              <a:t>Planck2015</a:t>
            </a:r>
            <a:endParaRPr kumimoji="1" lang="ja-JP" altLang="en-US" dirty="0"/>
          </a:p>
        </p:txBody>
      </p:sp>
      <p:sp>
        <p:nvSpPr>
          <p:cNvPr id="1821" name="テキスト ボックス 9"/>
          <p:cNvSpPr txBox="1"/>
          <p:nvPr/>
        </p:nvSpPr>
        <p:spPr>
          <a:xfrm>
            <a:off x="6529584" y="1645481"/>
            <a:ext cx="4344459" cy="1702582"/>
          </a:xfrm>
          <a:prstGeom prst="rect">
            <a:avLst/>
          </a:prstGeom>
          <a:noFill/>
        </p:spPr>
        <p:txBody>
          <a:bodyPr wrap="none" rtlCol="0">
            <a:spAutoFit/>
          </a:bodyPr>
          <a:lstStyle/>
          <a:p>
            <a:pPr>
              <a:lnSpc>
                <a:spcPct val="150000"/>
              </a:lnSpc>
            </a:pPr>
            <a:r>
              <a:rPr lang="en-US" altLang="ja-JP" sz="2400" b="1" dirty="0">
                <a:solidFill>
                  <a:srgbClr val="FF0000"/>
                </a:solidFill>
              </a:rPr>
              <a:t>Indirect</a:t>
            </a:r>
            <a:r>
              <a:rPr lang="en-US" altLang="ja-JP" sz="2400" dirty="0"/>
              <a:t> : CMB measurement</a:t>
            </a:r>
          </a:p>
          <a:p>
            <a:pPr>
              <a:lnSpc>
                <a:spcPct val="150000"/>
              </a:lnSpc>
            </a:pPr>
            <a:r>
              <a:rPr lang="en-US" altLang="ja-JP" sz="2400" dirty="0"/>
              <a:t>                  with </a:t>
            </a:r>
            <a:r>
              <a:rPr lang="el-GR" altLang="ja-JP" sz="2400" dirty="0"/>
              <a:t>Λ</a:t>
            </a:r>
            <a:r>
              <a:rPr lang="en-US" altLang="ja-JP" sz="2400" dirty="0"/>
              <a:t>CDM</a:t>
            </a:r>
          </a:p>
          <a:p>
            <a:pPr>
              <a:lnSpc>
                <a:spcPct val="150000"/>
              </a:lnSpc>
            </a:pPr>
            <a:r>
              <a:rPr lang="en-US" altLang="ja-JP" sz="2400" dirty="0"/>
              <a:t>   Far universe, far past</a:t>
            </a:r>
          </a:p>
        </p:txBody>
      </p:sp>
      <p:sp>
        <p:nvSpPr>
          <p:cNvPr id="1822" name="四角形吹き出し 12"/>
          <p:cNvSpPr/>
          <p:nvPr/>
        </p:nvSpPr>
        <p:spPr>
          <a:xfrm>
            <a:off x="697429" y="1956584"/>
            <a:ext cx="1124304" cy="462793"/>
          </a:xfrm>
          <a:prstGeom prst="wedgeRectCallout">
            <a:avLst>
              <a:gd name="adj1" fmla="val 95345"/>
              <a:gd name="adj2" fmla="val 32670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Indirect</a:t>
            </a:r>
            <a:endParaRPr kumimoji="1" lang="ja-JP" altLang="en-US" dirty="0">
              <a:solidFill>
                <a:sysClr val="windowText" lastClr="000000"/>
              </a:solidFill>
            </a:endParaRPr>
          </a:p>
        </p:txBody>
      </p:sp>
      <p:sp>
        <p:nvSpPr>
          <p:cNvPr id="1823" name="四角形吹き出し 13"/>
          <p:cNvSpPr/>
          <p:nvPr/>
        </p:nvSpPr>
        <p:spPr>
          <a:xfrm>
            <a:off x="4891011" y="2047209"/>
            <a:ext cx="1124304" cy="462793"/>
          </a:xfrm>
          <a:prstGeom prst="wedgeRectCallout">
            <a:avLst>
              <a:gd name="adj1" fmla="val -38947"/>
              <a:gd name="adj2" fmla="val 99881"/>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Direct</a:t>
            </a:r>
            <a:endParaRPr kumimoji="1" lang="ja-JP" altLang="en-US" dirty="0">
              <a:solidFill>
                <a:sysClr val="windowText" lastClr="000000"/>
              </a:solidFill>
            </a:endParaRPr>
          </a:p>
        </p:txBody>
      </p:sp>
      <mc:AlternateContent xmlns:mc="http://schemas.openxmlformats.org/markup-compatibility/2006" xmlns:a14="http://schemas.microsoft.com/office/drawing/2010/main">
        <mc:Choice Requires="a14">
          <p:sp>
            <p:nvSpPr>
              <p:cNvPr id="1824" name="テキスト ボックス 4">
                <a:extLst>
                  <a:ext uri="{FF2B5EF4-FFF2-40B4-BE49-F238E27FC236}">
                    <a16:creationId xmlns:a16="http://schemas.microsoft.com/office/drawing/2014/main" id="{07A1FBEC-187D-2D44-4454-7C08B5A84A23}"/>
                  </a:ext>
                </a:extLst>
              </p:cNvPr>
              <p:cNvSpPr txBox="1"/>
              <p:nvPr/>
            </p:nvSpPr>
            <p:spPr>
              <a:xfrm>
                <a:off x="6643884" y="3297095"/>
                <a:ext cx="3916457" cy="1702582"/>
              </a:xfrm>
              <a:prstGeom prst="rect">
                <a:avLst/>
              </a:prstGeom>
              <a:noFill/>
            </p:spPr>
            <p:txBody>
              <a:bodyPr wrap="none" rtlCol="0">
                <a:spAutoFit/>
              </a:bodyPr>
              <a:lstStyle/>
              <a:p>
                <a:pPr>
                  <a:lnSpc>
                    <a:spcPct val="150000"/>
                  </a:lnSpc>
                </a:pPr>
                <a:r>
                  <a:rPr lang="en-US" altLang="ja-JP" sz="2400" b="1" dirty="0">
                    <a:solidFill>
                      <a:srgbClr val="FF0000"/>
                    </a:solidFill>
                  </a:rPr>
                  <a:t>Direct</a:t>
                </a:r>
                <a:r>
                  <a:rPr lang="en-US" altLang="ja-JP" sz="2400" dirty="0"/>
                  <a:t> : original definition </a:t>
                </a:r>
              </a:p>
              <a:p>
                <a:pPr>
                  <a:lnSpc>
                    <a:spcPct val="150000"/>
                  </a:lnSpc>
                </a:pPr>
                <a:r>
                  <a:rPr lang="en-US" altLang="ja-JP" sz="2400" dirty="0"/>
                  <a:t>     </a:t>
                </a:r>
                <a14:m>
                  <m:oMath xmlns:m="http://schemas.openxmlformats.org/officeDocument/2006/math">
                    <m:r>
                      <a:rPr kumimoji="1" lang="en-US" altLang="ja-JP" sz="2400" b="0" i="1" smtClean="0">
                        <a:latin typeface="Cambria Math" panose="02040503050406030204" pitchFamily="18" charset="0"/>
                      </a:rPr>
                      <m:t>𝑐𝑧</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𝐻</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𝑑</m:t>
                    </m:r>
                  </m:oMath>
                </a14:m>
                <a:endParaRPr lang="en-US" altLang="ja-JP" sz="2400" dirty="0"/>
              </a:p>
              <a:p>
                <a:pPr>
                  <a:lnSpc>
                    <a:spcPct val="150000"/>
                  </a:lnSpc>
                </a:pPr>
                <a:r>
                  <a:rPr lang="en-US" altLang="ja-JP" sz="2400" dirty="0"/>
                  <a:t>   Near universe, near past</a:t>
                </a:r>
              </a:p>
            </p:txBody>
          </p:sp>
        </mc:Choice>
        <mc:Fallback xmlns="">
          <p:sp>
            <p:nvSpPr>
              <p:cNvPr id="1824" name="テキスト ボックス 4"/>
              <p:cNvSpPr txBox="1">
                <a:spLocks noRot="1" noChangeAspect="1" noMove="1" noResize="1" noEditPoints="1" noAdjustHandles="1" noChangeArrowheads="1" noChangeShapeType="1" noTextEdit="1"/>
              </p:cNvSpPr>
              <p:nvPr/>
            </p:nvSpPr>
            <p:spPr>
              <a:xfrm>
                <a:off x="6643884" y="3297095"/>
                <a:ext cx="3916457" cy="1702582"/>
              </a:xfrm>
              <a:prstGeom prst="rect">
                <a:avLst/>
              </a:prstGeom>
              <a:blipFill>
                <a:blip r:embed="rId3"/>
                <a:stretch>
                  <a:fillRect l="-2492" r="-1713" b="-7527"/>
                </a:stretch>
              </a:blipFill>
            </p:spPr>
            <p:txBody>
              <a:bodyPr/>
              <a:lstStyle/>
              <a:p>
                <a:r>
                  <a:rPr lang="ja-JP" altLang="en-US">
                    <a:noFill/>
                  </a:rPr>
                  <a:t> </a:t>
                </a:r>
              </a:p>
            </p:txBody>
          </p:sp>
        </mc:Fallback>
      </mc:AlternateContent>
      <p:sp>
        <p:nvSpPr>
          <p:cNvPr id="1825" name="楕円 8"/>
          <p:cNvSpPr/>
          <p:nvPr/>
        </p:nvSpPr>
        <p:spPr>
          <a:xfrm>
            <a:off x="550224" y="3459843"/>
            <a:ext cx="432889" cy="369751"/>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26" name="直線コネクタ 11"/>
          <p:cNvCxnSpPr/>
          <p:nvPr/>
        </p:nvCxnSpPr>
        <p:spPr>
          <a:xfrm>
            <a:off x="1018903" y="3429000"/>
            <a:ext cx="24373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7" name="直線コネクタ 14"/>
          <p:cNvCxnSpPr/>
          <p:nvPr/>
        </p:nvCxnSpPr>
        <p:spPr>
          <a:xfrm>
            <a:off x="1018902" y="3829594"/>
            <a:ext cx="2437351" cy="0"/>
          </a:xfrm>
          <a:prstGeom prst="line">
            <a:avLst/>
          </a:prstGeom>
        </p:spPr>
        <p:style>
          <a:lnRef idx="1">
            <a:schemeClr val="accent1"/>
          </a:lnRef>
          <a:fillRef idx="0">
            <a:schemeClr val="accent1"/>
          </a:fillRef>
          <a:effectRef idx="0">
            <a:schemeClr val="accent1"/>
          </a:effectRef>
          <a:fontRef idx="minor">
            <a:schemeClr val="tx1"/>
          </a:fontRef>
        </p:style>
      </p:cxnSp>
      <p:sp>
        <p:nvSpPr>
          <p:cNvPr id="1828" name="テキスト ボックス 15"/>
          <p:cNvSpPr txBox="1"/>
          <p:nvPr/>
        </p:nvSpPr>
        <p:spPr>
          <a:xfrm>
            <a:off x="6643884" y="5159829"/>
            <a:ext cx="1141579" cy="584775"/>
          </a:xfrm>
          <a:prstGeom prst="rect">
            <a:avLst/>
          </a:prstGeom>
          <a:noFill/>
        </p:spPr>
        <p:txBody>
          <a:bodyPr wrap="square" rtlCol="0">
            <a:spAutoFit/>
          </a:bodyPr>
          <a:lstStyle/>
          <a:p>
            <a:r>
              <a:rPr kumimoji="1" lang="en-US" altLang="ja-JP" sz="3200" i="1" dirty="0"/>
              <a:t>N</a:t>
            </a:r>
            <a:r>
              <a:rPr kumimoji="1" lang="en-US" altLang="ja-JP" sz="3200" baseline="-25000" dirty="0"/>
              <a:t>eff</a:t>
            </a:r>
            <a:endParaRPr kumimoji="1" lang="ja-JP" altLang="en-US" sz="3200" baseline="-25000" dirty="0"/>
          </a:p>
        </p:txBody>
      </p:sp>
      <p:sp>
        <p:nvSpPr>
          <p:cNvPr id="1829" name="テキスト ボックス 16"/>
          <p:cNvSpPr txBox="1"/>
          <p:nvPr/>
        </p:nvSpPr>
        <p:spPr>
          <a:xfrm>
            <a:off x="7598257" y="5212519"/>
            <a:ext cx="2603834" cy="523220"/>
          </a:xfrm>
          <a:prstGeom prst="rect">
            <a:avLst/>
          </a:prstGeom>
          <a:noFill/>
        </p:spPr>
        <p:txBody>
          <a:bodyPr wrap="square" rtlCol="0">
            <a:spAutoFit/>
          </a:bodyPr>
          <a:lstStyle/>
          <a:p>
            <a:r>
              <a:rPr kumimoji="1" lang="en-US" altLang="ja-JP" sz="2800" dirty="0"/>
              <a:t>3.3-3.5 &gt; 3.04</a:t>
            </a:r>
            <a:endParaRPr kumimoji="1" lang="ja-JP" altLang="en-US" sz="2800" dirty="0"/>
          </a:p>
        </p:txBody>
      </p:sp>
      <p:sp>
        <p:nvSpPr>
          <p:cNvPr id="1830" name="テキスト ボックス 17"/>
          <p:cNvSpPr txBox="1"/>
          <p:nvPr/>
        </p:nvSpPr>
        <p:spPr>
          <a:xfrm>
            <a:off x="5948220" y="5797294"/>
            <a:ext cx="4877897" cy="1077218"/>
          </a:xfrm>
          <a:prstGeom prst="rect">
            <a:avLst/>
          </a:prstGeom>
          <a:noFill/>
        </p:spPr>
        <p:txBody>
          <a:bodyPr wrap="square" rtlCol="0">
            <a:spAutoFit/>
          </a:bodyPr>
          <a:lstStyle/>
          <a:p>
            <a:r>
              <a:rPr kumimoji="1" lang="en-US" altLang="ja-JP" sz="3200" b="1" dirty="0">
                <a:solidFill>
                  <a:srgbClr val="FF0000"/>
                </a:solidFill>
              </a:rPr>
              <a:t>New particle ? Storage for neutrino ?</a:t>
            </a:r>
            <a:endParaRPr kumimoji="1" lang="ja-JP" altLang="en-US" sz="3200" b="1" dirty="0">
              <a:solidFill>
                <a:srgbClr val="FF0000"/>
              </a:solidFill>
            </a:endParaRPr>
          </a:p>
        </p:txBody>
      </p:sp>
    </p:spTree>
    <p:extLst>
      <p:ext uri="{BB962C8B-B14F-4D97-AF65-F5344CB8AC3E}">
        <p14:creationId xmlns:p14="http://schemas.microsoft.com/office/powerpoint/2010/main" val="3936190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テキスト ボックス 3"/>
          <p:cNvSpPr txBox="1"/>
          <p:nvPr/>
        </p:nvSpPr>
        <p:spPr>
          <a:xfrm>
            <a:off x="499655" y="5883701"/>
            <a:ext cx="4885508" cy="830997"/>
          </a:xfrm>
          <a:prstGeom prst="rect">
            <a:avLst/>
          </a:prstGeom>
          <a:noFill/>
        </p:spPr>
        <p:txBody>
          <a:bodyPr wrap="square">
            <a:spAutoFit/>
          </a:bodyPr>
          <a:lstStyle/>
          <a:p>
            <a:r>
              <a:rPr lang="en-US" altLang="ja-JP" sz="1600" b="0" i="0" dirty="0">
                <a:effectLst/>
                <a:latin typeface="Times New Roman" panose="02020603050405020304" pitchFamily="18" charset="0"/>
              </a:rPr>
              <a:t>M. Escudero, D. Hooper, G. </a:t>
            </a:r>
            <a:r>
              <a:rPr lang="en-US" altLang="ja-JP" sz="1600" b="0" i="0" dirty="0" err="1">
                <a:effectLst/>
                <a:latin typeface="Times New Roman" panose="02020603050405020304" pitchFamily="18" charset="0"/>
              </a:rPr>
              <a:t>Krnjaic</a:t>
            </a:r>
            <a:r>
              <a:rPr lang="en-US" altLang="ja-JP" sz="1600" b="0" i="0" dirty="0">
                <a:effectLst/>
                <a:latin typeface="Times New Roman" panose="02020603050405020304" pitchFamily="18" charset="0"/>
              </a:rPr>
              <a:t>, and M. Pierre, </a:t>
            </a:r>
          </a:p>
          <a:p>
            <a:r>
              <a:rPr lang="en-US" altLang="ja-JP" sz="1600" b="0" i="0" dirty="0">
                <a:effectLst/>
                <a:latin typeface="Times New Roman" panose="02020603050405020304" pitchFamily="18" charset="0"/>
              </a:rPr>
              <a:t>“Cosmology with A Very Light L</a:t>
            </a:r>
            <a:r>
              <a:rPr lang="el-GR" altLang="ja-JP" sz="1600" b="0" i="0" dirty="0">
                <a:effectLst/>
                <a:latin typeface="Times New Roman" panose="02020603050405020304" pitchFamily="18" charset="0"/>
              </a:rPr>
              <a:t>μ − </a:t>
            </a:r>
            <a:r>
              <a:rPr lang="en-US" altLang="ja-JP" sz="1600" b="0" i="0" dirty="0">
                <a:effectLst/>
                <a:latin typeface="Times New Roman" panose="02020603050405020304" pitchFamily="18" charset="0"/>
              </a:rPr>
              <a:t>L</a:t>
            </a:r>
            <a:r>
              <a:rPr lang="el-GR" altLang="ja-JP" sz="1600" b="0" i="0" dirty="0">
                <a:effectLst/>
                <a:latin typeface="Times New Roman" panose="02020603050405020304" pitchFamily="18" charset="0"/>
              </a:rPr>
              <a:t>τ </a:t>
            </a:r>
            <a:r>
              <a:rPr lang="en-US" altLang="ja-JP" sz="1600" b="0" i="0" dirty="0">
                <a:effectLst/>
                <a:latin typeface="Times New Roman" panose="02020603050405020304" pitchFamily="18" charset="0"/>
              </a:rPr>
              <a:t>Gauge Boson,” </a:t>
            </a:r>
          </a:p>
          <a:p>
            <a:r>
              <a:rPr lang="en-US" altLang="ja-JP" sz="1600" b="0" i="0" dirty="0">
                <a:effectLst/>
                <a:latin typeface="Times New Roman" panose="02020603050405020304" pitchFamily="18" charset="0"/>
              </a:rPr>
              <a:t>JHEP 03 (2019) 071 </a:t>
            </a:r>
            <a:r>
              <a:rPr lang="en-US" altLang="ja-JP" sz="1600" b="0" i="0" dirty="0">
                <a:effectLst/>
                <a:latin typeface="Courier New" panose="02070309020205020404" pitchFamily="49" charset="0"/>
              </a:rPr>
              <a:t>[arXiv:1901.02010]</a:t>
            </a:r>
            <a:endParaRPr lang="ja-JP" altLang="en-US" sz="1600" dirty="0"/>
          </a:p>
        </p:txBody>
      </p:sp>
      <p:sp>
        <p:nvSpPr>
          <p:cNvPr id="1833" name="テキスト ボックス 4"/>
          <p:cNvSpPr txBox="1"/>
          <p:nvPr/>
        </p:nvSpPr>
        <p:spPr>
          <a:xfrm>
            <a:off x="1270000" y="558800"/>
            <a:ext cx="6324600" cy="523220"/>
          </a:xfrm>
          <a:prstGeom prst="rect">
            <a:avLst/>
          </a:prstGeom>
          <a:noFill/>
        </p:spPr>
        <p:txBody>
          <a:bodyPr wrap="square" rtlCol="0">
            <a:spAutoFit/>
          </a:bodyPr>
          <a:lstStyle/>
          <a:p>
            <a:r>
              <a:rPr lang="en-US" altLang="ja-JP" sz="2800" dirty="0"/>
              <a:t>Solution by  L</a:t>
            </a:r>
            <a:r>
              <a:rPr lang="el-GR" altLang="ja-JP" sz="2800" dirty="0"/>
              <a:t>μ − </a:t>
            </a:r>
            <a:r>
              <a:rPr lang="en-US" altLang="ja-JP" sz="2800" dirty="0"/>
              <a:t>L</a:t>
            </a:r>
            <a:r>
              <a:rPr lang="el-GR" altLang="ja-JP" sz="2800" dirty="0"/>
              <a:t>τ </a:t>
            </a:r>
            <a:r>
              <a:rPr lang="en-US" altLang="ja-JP" sz="2800" dirty="0"/>
              <a:t>Gauge Boson</a:t>
            </a:r>
            <a:endParaRPr kumimoji="1" lang="ja-JP" altLang="en-US" sz="2800" dirty="0"/>
          </a:p>
        </p:txBody>
      </p:sp>
      <p:pic>
        <p:nvPicPr>
          <p:cNvPr id="1834" name="図 6"/>
          <p:cNvPicPr>
            <a:picLocks noChangeAspect="1"/>
          </p:cNvPicPr>
          <p:nvPr/>
        </p:nvPicPr>
        <p:blipFill>
          <a:blip r:embed="rId3"/>
          <a:stretch>
            <a:fillRect/>
          </a:stretch>
        </p:blipFill>
        <p:spPr>
          <a:xfrm>
            <a:off x="653144" y="2047184"/>
            <a:ext cx="4885508" cy="3776942"/>
          </a:xfrm>
          <a:prstGeom prst="rect">
            <a:avLst/>
          </a:prstGeom>
        </p:spPr>
      </p:pic>
      <p:sp>
        <p:nvSpPr>
          <p:cNvPr id="1835" name="テキスト ボックス 7"/>
          <p:cNvSpPr txBox="1"/>
          <p:nvPr/>
        </p:nvSpPr>
        <p:spPr>
          <a:xfrm>
            <a:off x="5878286" y="3683726"/>
            <a:ext cx="757645" cy="369332"/>
          </a:xfrm>
          <a:prstGeom prst="rect">
            <a:avLst/>
          </a:prstGeom>
          <a:noFill/>
        </p:spPr>
        <p:txBody>
          <a:bodyPr wrap="square" rtlCol="0">
            <a:spAutoFit/>
          </a:bodyPr>
          <a:lstStyle/>
          <a:p>
            <a:r>
              <a:rPr kumimoji="1" lang="en-US" altLang="ja-JP" b="1" i="1" dirty="0"/>
              <a:t>Cf.</a:t>
            </a:r>
            <a:endParaRPr kumimoji="1" lang="ja-JP" altLang="en-US" b="1" i="1" dirty="0"/>
          </a:p>
        </p:txBody>
      </p:sp>
      <p:pic>
        <p:nvPicPr>
          <p:cNvPr id="1836" name="図 8"/>
          <p:cNvPicPr>
            <a:picLocks noChangeAspect="1"/>
          </p:cNvPicPr>
          <p:nvPr/>
        </p:nvPicPr>
        <p:blipFill>
          <a:blip r:embed="rId4"/>
          <a:stretch>
            <a:fillRect/>
          </a:stretch>
        </p:blipFill>
        <p:spPr>
          <a:xfrm>
            <a:off x="6653350" y="2507575"/>
            <a:ext cx="4404224" cy="3090965"/>
          </a:xfrm>
          <a:prstGeom prst="rect">
            <a:avLst/>
          </a:prstGeom>
          <a:noFill/>
          <a:ln>
            <a:noFill/>
          </a:ln>
        </p:spPr>
      </p:pic>
      <p:sp>
        <p:nvSpPr>
          <p:cNvPr id="1837" name="フリーフォーム 3"/>
          <p:cNvSpPr/>
          <p:nvPr/>
        </p:nvSpPr>
        <p:spPr>
          <a:xfrm rot="988199">
            <a:off x="6759047" y="3642431"/>
            <a:ext cx="1321267" cy="44161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72000">
            <a:solidFill>
              <a:srgbClr val="6600FF"/>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sp>
        <p:nvSpPr>
          <p:cNvPr id="1838" name="フリーフォーム 4"/>
          <p:cNvSpPr/>
          <p:nvPr/>
        </p:nvSpPr>
        <p:spPr>
          <a:xfrm>
            <a:off x="9750428" y="3850588"/>
            <a:ext cx="1912635" cy="44161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8"/>
              <a:gd name="f12" fmla="val 2147483520"/>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D320"/>
          </a:solidFill>
          <a:ln w="0">
            <a:solidFill>
              <a:srgbClr val="3465A4"/>
            </a:solid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grpSp>
        <p:nvGrpSpPr>
          <p:cNvPr id="1839" name="グループ化 11" descr="26§display§g_{Z^\prime}_x000a_\sim_x000a_10^{-4}-10^{-3}§svg§600§FALSE" title="TexMaths"/>
          <p:cNvGrpSpPr/>
          <p:nvPr/>
        </p:nvGrpSpPr>
        <p:grpSpPr>
          <a:xfrm>
            <a:off x="9706599" y="3573477"/>
            <a:ext cx="1471811" cy="129236"/>
            <a:chOff x="6306480" y="4932000"/>
            <a:chExt cx="2646720" cy="358200"/>
          </a:xfrm>
        </p:grpSpPr>
        <p:sp>
          <p:nvSpPr>
            <p:cNvPr id="1840" name="フリーフォーム 6"/>
            <p:cNvSpPr/>
            <p:nvPr/>
          </p:nvSpPr>
          <p:spPr>
            <a:xfrm>
              <a:off x="6306480" y="4938479"/>
              <a:ext cx="2646720" cy="348840"/>
            </a:xfrm>
            <a:custGeom>
              <a:avLst/>
              <a:gdLst/>
              <a:ahLst/>
              <a:cxnLst>
                <a:cxn ang="3cd4">
                  <a:pos x="hc" y="t"/>
                </a:cxn>
                <a:cxn ang="cd2">
                  <a:pos x="l" y="vc"/>
                </a:cxn>
                <a:cxn ang="cd4">
                  <a:pos x="hc" y="b"/>
                </a:cxn>
                <a:cxn ang="0">
                  <a:pos x="r" y="vc"/>
                </a:cxn>
              </a:cxnLst>
              <a:rect l="l" t="t" r="r" b="b"/>
              <a:pathLst>
                <a:path w="7353" h="970">
                  <a:moveTo>
                    <a:pt x="3677" y="970"/>
                  </a:moveTo>
                  <a:lnTo>
                    <a:pt x="0" y="970"/>
                  </a:lnTo>
                  <a:lnTo>
                    <a:pt x="0" y="0"/>
                  </a:lnTo>
                  <a:lnTo>
                    <a:pt x="7353" y="0"/>
                  </a:lnTo>
                  <a:lnTo>
                    <a:pt x="7353" y="970"/>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1" name="フリーフォーム 7"/>
            <p:cNvSpPr/>
            <p:nvPr/>
          </p:nvSpPr>
          <p:spPr>
            <a:xfrm>
              <a:off x="6311160" y="5077080"/>
              <a:ext cx="151200" cy="213120"/>
            </a:xfrm>
            <a:custGeom>
              <a:avLst/>
              <a:gdLst/>
              <a:ahLst/>
              <a:cxnLst>
                <a:cxn ang="3cd4">
                  <a:pos x="hc" y="t"/>
                </a:cxn>
                <a:cxn ang="cd2">
                  <a:pos x="l" y="vc"/>
                </a:cxn>
                <a:cxn ang="cd4">
                  <a:pos x="hc" y="b"/>
                </a:cxn>
                <a:cxn ang="0">
                  <a:pos x="r" y="vc"/>
                </a:cxn>
              </a:cxnLst>
              <a:rect l="l" t="t" r="r" b="b"/>
              <a:pathLst>
                <a:path w="421" h="593">
                  <a:moveTo>
                    <a:pt x="419" y="60"/>
                  </a:moveTo>
                  <a:cubicBezTo>
                    <a:pt x="421" y="55"/>
                    <a:pt x="421" y="49"/>
                    <a:pt x="421" y="44"/>
                  </a:cubicBezTo>
                  <a:cubicBezTo>
                    <a:pt x="421" y="29"/>
                    <a:pt x="411" y="18"/>
                    <a:pt x="395" y="18"/>
                  </a:cubicBezTo>
                  <a:cubicBezTo>
                    <a:pt x="387" y="18"/>
                    <a:pt x="361" y="26"/>
                    <a:pt x="359" y="57"/>
                  </a:cubicBezTo>
                  <a:cubicBezTo>
                    <a:pt x="341" y="23"/>
                    <a:pt x="309" y="0"/>
                    <a:pt x="273" y="0"/>
                  </a:cubicBezTo>
                  <a:cubicBezTo>
                    <a:pt x="166" y="0"/>
                    <a:pt x="55" y="127"/>
                    <a:pt x="55" y="260"/>
                  </a:cubicBezTo>
                  <a:cubicBezTo>
                    <a:pt x="55" y="351"/>
                    <a:pt x="109" y="406"/>
                    <a:pt x="177" y="406"/>
                  </a:cubicBezTo>
                  <a:cubicBezTo>
                    <a:pt x="229" y="406"/>
                    <a:pt x="273" y="361"/>
                    <a:pt x="283" y="354"/>
                  </a:cubicBezTo>
                  <a:cubicBezTo>
                    <a:pt x="263" y="434"/>
                    <a:pt x="252" y="473"/>
                    <a:pt x="252" y="476"/>
                  </a:cubicBezTo>
                  <a:cubicBezTo>
                    <a:pt x="250" y="484"/>
                    <a:pt x="218" y="575"/>
                    <a:pt x="120" y="575"/>
                  </a:cubicBezTo>
                  <a:cubicBezTo>
                    <a:pt x="104" y="575"/>
                    <a:pt x="73" y="572"/>
                    <a:pt x="47" y="564"/>
                  </a:cubicBezTo>
                  <a:cubicBezTo>
                    <a:pt x="75" y="557"/>
                    <a:pt x="86" y="533"/>
                    <a:pt x="86" y="518"/>
                  </a:cubicBezTo>
                  <a:cubicBezTo>
                    <a:pt x="86" y="502"/>
                    <a:pt x="75" y="484"/>
                    <a:pt x="49" y="484"/>
                  </a:cubicBezTo>
                  <a:cubicBezTo>
                    <a:pt x="29" y="484"/>
                    <a:pt x="0" y="502"/>
                    <a:pt x="0" y="538"/>
                  </a:cubicBezTo>
                  <a:cubicBezTo>
                    <a:pt x="0" y="575"/>
                    <a:pt x="34" y="593"/>
                    <a:pt x="122" y="593"/>
                  </a:cubicBezTo>
                  <a:cubicBezTo>
                    <a:pt x="237" y="593"/>
                    <a:pt x="304" y="523"/>
                    <a:pt x="317" y="468"/>
                  </a:cubicBezTo>
                  <a:close/>
                  <a:moveTo>
                    <a:pt x="299" y="289"/>
                  </a:moveTo>
                  <a:cubicBezTo>
                    <a:pt x="294" y="312"/>
                    <a:pt x="273" y="335"/>
                    <a:pt x="252" y="354"/>
                  </a:cubicBezTo>
                  <a:cubicBezTo>
                    <a:pt x="234" y="369"/>
                    <a:pt x="205" y="385"/>
                    <a:pt x="179" y="385"/>
                  </a:cubicBezTo>
                  <a:cubicBezTo>
                    <a:pt x="133" y="385"/>
                    <a:pt x="120" y="338"/>
                    <a:pt x="120" y="302"/>
                  </a:cubicBezTo>
                  <a:cubicBezTo>
                    <a:pt x="120" y="257"/>
                    <a:pt x="146" y="148"/>
                    <a:pt x="169" y="101"/>
                  </a:cubicBezTo>
                  <a:cubicBezTo>
                    <a:pt x="195" y="57"/>
                    <a:pt x="234" y="21"/>
                    <a:pt x="273" y="21"/>
                  </a:cubicBezTo>
                  <a:cubicBezTo>
                    <a:pt x="333" y="21"/>
                    <a:pt x="346" y="94"/>
                    <a:pt x="346" y="99"/>
                  </a:cubicBezTo>
                  <a:cubicBezTo>
                    <a:pt x="346" y="104"/>
                    <a:pt x="346" y="109"/>
                    <a:pt x="343" y="11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2" name="フリーフォーム 8"/>
            <p:cNvSpPr/>
            <p:nvPr/>
          </p:nvSpPr>
          <p:spPr>
            <a:xfrm>
              <a:off x="6481440" y="5114520"/>
              <a:ext cx="165240" cy="157680"/>
            </a:xfrm>
            <a:custGeom>
              <a:avLst/>
              <a:gdLst/>
              <a:ahLst/>
              <a:cxnLst>
                <a:cxn ang="3cd4">
                  <a:pos x="hc" y="t"/>
                </a:cxn>
                <a:cxn ang="cd2">
                  <a:pos x="l" y="vc"/>
                </a:cxn>
                <a:cxn ang="cd4">
                  <a:pos x="hc" y="b"/>
                </a:cxn>
                <a:cxn ang="0">
                  <a:pos x="r" y="vc"/>
                </a:cxn>
              </a:cxnLst>
              <a:rect l="l" t="t" r="r" b="b"/>
              <a:pathLst>
                <a:path w="460" h="439">
                  <a:moveTo>
                    <a:pt x="452" y="26"/>
                  </a:moveTo>
                  <a:cubicBezTo>
                    <a:pt x="458" y="21"/>
                    <a:pt x="460" y="16"/>
                    <a:pt x="460" y="8"/>
                  </a:cubicBezTo>
                  <a:cubicBezTo>
                    <a:pt x="460" y="0"/>
                    <a:pt x="455" y="0"/>
                    <a:pt x="445" y="0"/>
                  </a:cubicBezTo>
                  <a:lnTo>
                    <a:pt x="143" y="0"/>
                  </a:lnTo>
                  <a:cubicBezTo>
                    <a:pt x="127" y="0"/>
                    <a:pt x="125" y="0"/>
                    <a:pt x="122" y="13"/>
                  </a:cubicBezTo>
                  <a:lnTo>
                    <a:pt x="86" y="127"/>
                  </a:lnTo>
                  <a:cubicBezTo>
                    <a:pt x="83" y="135"/>
                    <a:pt x="83" y="138"/>
                    <a:pt x="83" y="138"/>
                  </a:cubicBezTo>
                  <a:cubicBezTo>
                    <a:pt x="83" y="143"/>
                    <a:pt x="86" y="148"/>
                    <a:pt x="94" y="148"/>
                  </a:cubicBezTo>
                  <a:cubicBezTo>
                    <a:pt x="104" y="148"/>
                    <a:pt x="104" y="143"/>
                    <a:pt x="107" y="138"/>
                  </a:cubicBezTo>
                  <a:cubicBezTo>
                    <a:pt x="138" y="47"/>
                    <a:pt x="187" y="23"/>
                    <a:pt x="270" y="23"/>
                  </a:cubicBezTo>
                  <a:lnTo>
                    <a:pt x="385" y="23"/>
                  </a:lnTo>
                  <a:lnTo>
                    <a:pt x="10" y="411"/>
                  </a:lnTo>
                  <a:cubicBezTo>
                    <a:pt x="5" y="416"/>
                    <a:pt x="0" y="421"/>
                    <a:pt x="0" y="432"/>
                  </a:cubicBezTo>
                  <a:cubicBezTo>
                    <a:pt x="0" y="439"/>
                    <a:pt x="5" y="439"/>
                    <a:pt x="18" y="439"/>
                  </a:cubicBezTo>
                  <a:lnTo>
                    <a:pt x="328" y="439"/>
                  </a:lnTo>
                  <a:cubicBezTo>
                    <a:pt x="346" y="439"/>
                    <a:pt x="346" y="439"/>
                    <a:pt x="351" y="426"/>
                  </a:cubicBezTo>
                  <a:lnTo>
                    <a:pt x="395" y="283"/>
                  </a:lnTo>
                  <a:cubicBezTo>
                    <a:pt x="398" y="276"/>
                    <a:pt x="398" y="273"/>
                    <a:pt x="398" y="273"/>
                  </a:cubicBezTo>
                  <a:cubicBezTo>
                    <a:pt x="398" y="273"/>
                    <a:pt x="398" y="263"/>
                    <a:pt x="387" y="263"/>
                  </a:cubicBezTo>
                  <a:cubicBezTo>
                    <a:pt x="380" y="263"/>
                    <a:pt x="380" y="265"/>
                    <a:pt x="374" y="281"/>
                  </a:cubicBezTo>
                  <a:cubicBezTo>
                    <a:pt x="346" y="369"/>
                    <a:pt x="312" y="413"/>
                    <a:pt x="200" y="413"/>
                  </a:cubicBezTo>
                  <a:lnTo>
                    <a:pt x="78" y="41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3" name="フリーフォーム 9"/>
            <p:cNvSpPr/>
            <p:nvPr/>
          </p:nvSpPr>
          <p:spPr>
            <a:xfrm>
              <a:off x="6674400" y="5114520"/>
              <a:ext cx="46440" cy="86760"/>
            </a:xfrm>
            <a:custGeom>
              <a:avLst/>
              <a:gdLst/>
              <a:ahLst/>
              <a:cxnLst>
                <a:cxn ang="3cd4">
                  <a:pos x="hc" y="t"/>
                </a:cxn>
                <a:cxn ang="cd2">
                  <a:pos x="l" y="vc"/>
                </a:cxn>
                <a:cxn ang="cd4">
                  <a:pos x="hc" y="b"/>
                </a:cxn>
                <a:cxn ang="0">
                  <a:pos x="r" y="vc"/>
                </a:cxn>
              </a:cxnLst>
              <a:rect l="l" t="t" r="r" b="b"/>
              <a:pathLst>
                <a:path w="130" h="242">
                  <a:moveTo>
                    <a:pt x="125" y="44"/>
                  </a:moveTo>
                  <a:cubicBezTo>
                    <a:pt x="125" y="44"/>
                    <a:pt x="130" y="34"/>
                    <a:pt x="130" y="26"/>
                  </a:cubicBezTo>
                  <a:cubicBezTo>
                    <a:pt x="130" y="10"/>
                    <a:pt x="114" y="0"/>
                    <a:pt x="101" y="0"/>
                  </a:cubicBezTo>
                  <a:cubicBezTo>
                    <a:pt x="81" y="0"/>
                    <a:pt x="75" y="16"/>
                    <a:pt x="73" y="21"/>
                  </a:cubicBezTo>
                  <a:lnTo>
                    <a:pt x="3" y="221"/>
                  </a:lnTo>
                  <a:cubicBezTo>
                    <a:pt x="0" y="226"/>
                    <a:pt x="0" y="229"/>
                    <a:pt x="0" y="229"/>
                  </a:cubicBezTo>
                  <a:cubicBezTo>
                    <a:pt x="0" y="237"/>
                    <a:pt x="21" y="242"/>
                    <a:pt x="21" y="242"/>
                  </a:cubicBezTo>
                  <a:cubicBezTo>
                    <a:pt x="23" y="242"/>
                    <a:pt x="26" y="239"/>
                    <a:pt x="29" y="2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4" name="フリーフォーム 10"/>
            <p:cNvSpPr/>
            <p:nvPr/>
          </p:nvSpPr>
          <p:spPr>
            <a:xfrm>
              <a:off x="6873840" y="5102280"/>
              <a:ext cx="219600" cy="77400"/>
            </a:xfrm>
            <a:custGeom>
              <a:avLst/>
              <a:gdLst/>
              <a:ahLst/>
              <a:cxnLst>
                <a:cxn ang="3cd4">
                  <a:pos x="hc" y="t"/>
                </a:cxn>
                <a:cxn ang="cd2">
                  <a:pos x="l" y="vc"/>
                </a:cxn>
                <a:cxn ang="cd4">
                  <a:pos x="hc" y="b"/>
                </a:cxn>
                <a:cxn ang="0">
                  <a:pos x="r" y="vc"/>
                </a:cxn>
              </a:cxnLst>
              <a:rect l="l" t="t" r="r" b="b"/>
              <a:pathLst>
                <a:path w="611" h="216">
                  <a:moveTo>
                    <a:pt x="611" y="31"/>
                  </a:moveTo>
                  <a:cubicBezTo>
                    <a:pt x="611" y="10"/>
                    <a:pt x="606" y="0"/>
                    <a:pt x="598" y="0"/>
                  </a:cubicBezTo>
                  <a:cubicBezTo>
                    <a:pt x="595" y="0"/>
                    <a:pt x="588" y="8"/>
                    <a:pt x="588" y="26"/>
                  </a:cubicBezTo>
                  <a:cubicBezTo>
                    <a:pt x="582" y="114"/>
                    <a:pt x="523" y="164"/>
                    <a:pt x="458" y="164"/>
                  </a:cubicBezTo>
                  <a:cubicBezTo>
                    <a:pt x="400" y="164"/>
                    <a:pt x="356" y="125"/>
                    <a:pt x="312" y="86"/>
                  </a:cubicBezTo>
                  <a:cubicBezTo>
                    <a:pt x="265" y="42"/>
                    <a:pt x="216" y="0"/>
                    <a:pt x="153" y="0"/>
                  </a:cubicBezTo>
                  <a:cubicBezTo>
                    <a:pt x="55" y="0"/>
                    <a:pt x="0" y="101"/>
                    <a:pt x="0" y="187"/>
                  </a:cubicBezTo>
                  <a:cubicBezTo>
                    <a:pt x="0" y="216"/>
                    <a:pt x="13" y="216"/>
                    <a:pt x="13" y="216"/>
                  </a:cubicBezTo>
                  <a:cubicBezTo>
                    <a:pt x="23" y="216"/>
                    <a:pt x="26" y="198"/>
                    <a:pt x="26" y="195"/>
                  </a:cubicBezTo>
                  <a:cubicBezTo>
                    <a:pt x="29" y="94"/>
                    <a:pt x="99" y="52"/>
                    <a:pt x="153" y="52"/>
                  </a:cubicBezTo>
                  <a:cubicBezTo>
                    <a:pt x="213" y="52"/>
                    <a:pt x="255" y="91"/>
                    <a:pt x="302" y="133"/>
                  </a:cubicBezTo>
                  <a:cubicBezTo>
                    <a:pt x="348" y="174"/>
                    <a:pt x="395" y="216"/>
                    <a:pt x="458" y="216"/>
                  </a:cubicBezTo>
                  <a:cubicBezTo>
                    <a:pt x="559" y="216"/>
                    <a:pt x="611" y="114"/>
                    <a:pt x="611" y="3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5" name="フリーフォーム 11"/>
            <p:cNvSpPr/>
            <p:nvPr/>
          </p:nvSpPr>
          <p:spPr>
            <a:xfrm>
              <a:off x="7232039" y="500400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3"/>
                    <a:pt x="34" y="583"/>
                  </a:cubicBezTo>
                  <a:lnTo>
                    <a:pt x="5" y="583"/>
                  </a:lnTo>
                  <a:lnTo>
                    <a:pt x="5" y="611"/>
                  </a:lnTo>
                  <a:cubicBezTo>
                    <a:pt x="39" y="609"/>
                    <a:pt x="117" y="609"/>
                    <a:pt x="156" y="609"/>
                  </a:cubicBezTo>
                  <a:cubicBezTo>
                    <a:pt x="192" y="609"/>
                    <a:pt x="273" y="609"/>
                    <a:pt x="304" y="611"/>
                  </a:cubicBezTo>
                  <a:lnTo>
                    <a:pt x="304" y="583"/>
                  </a:lnTo>
                  <a:lnTo>
                    <a:pt x="276" y="583"/>
                  </a:lnTo>
                  <a:cubicBezTo>
                    <a:pt x="192" y="583"/>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6" name="フリーフォーム 12"/>
            <p:cNvSpPr/>
            <p:nvPr/>
          </p:nvSpPr>
          <p:spPr>
            <a:xfrm>
              <a:off x="7380000" y="5004000"/>
              <a:ext cx="138960" cy="227160"/>
            </a:xfrm>
            <a:custGeom>
              <a:avLst/>
              <a:gdLst/>
              <a:ahLst/>
              <a:cxnLst>
                <a:cxn ang="3cd4">
                  <a:pos x="hc" y="t"/>
                </a:cxn>
                <a:cxn ang="cd2">
                  <a:pos x="l" y="vc"/>
                </a:cxn>
                <a:cxn ang="cd4">
                  <a:pos x="hc" y="b"/>
                </a:cxn>
                <a:cxn ang="0">
                  <a:pos x="r" y="vc"/>
                </a:cxn>
              </a:cxnLst>
              <a:rect l="l" t="t" r="r" b="b"/>
              <a:pathLst>
                <a:path w="387" h="632">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4"/>
                    <a:pt x="148" y="632"/>
                    <a:pt x="192" y="632"/>
                  </a:cubicBezTo>
                  <a:cubicBezTo>
                    <a:pt x="242" y="632"/>
                    <a:pt x="312" y="611"/>
                    <a:pt x="354" y="525"/>
                  </a:cubicBezTo>
                  <a:cubicBezTo>
                    <a:pt x="382" y="463"/>
                    <a:pt x="387" y="390"/>
                    <a:pt x="387" y="317"/>
                  </a:cubicBezTo>
                  <a:close/>
                  <a:moveTo>
                    <a:pt x="192" y="611"/>
                  </a:moveTo>
                  <a:cubicBezTo>
                    <a:pt x="159" y="611"/>
                    <a:pt x="104" y="588"/>
                    <a:pt x="86" y="499"/>
                  </a:cubicBezTo>
                  <a:cubicBezTo>
                    <a:pt x="75" y="445"/>
                    <a:pt x="75" y="361"/>
                    <a:pt x="75" y="307"/>
                  </a:cubicBezTo>
                  <a:cubicBezTo>
                    <a:pt x="75" y="247"/>
                    <a:pt x="75" y="187"/>
                    <a:pt x="83" y="138"/>
                  </a:cubicBezTo>
                  <a:cubicBezTo>
                    <a:pt x="101" y="29"/>
                    <a:pt x="169" y="21"/>
                    <a:pt x="192" y="21"/>
                  </a:cubicBezTo>
                  <a:cubicBezTo>
                    <a:pt x="224" y="21"/>
                    <a:pt x="283" y="36"/>
                    <a:pt x="302" y="127"/>
                  </a:cubicBezTo>
                  <a:cubicBezTo>
                    <a:pt x="312" y="179"/>
                    <a:pt x="312" y="250"/>
                    <a:pt x="312" y="307"/>
                  </a:cubicBezTo>
                  <a:cubicBezTo>
                    <a:pt x="312" y="374"/>
                    <a:pt x="312" y="437"/>
                    <a:pt x="302" y="497"/>
                  </a:cubicBezTo>
                  <a:cubicBezTo>
                    <a:pt x="286" y="583"/>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7" name="フリーフォーム 13"/>
            <p:cNvSpPr/>
            <p:nvPr/>
          </p:nvSpPr>
          <p:spPr>
            <a:xfrm>
              <a:off x="7557119" y="5023800"/>
              <a:ext cx="155880" cy="11880"/>
            </a:xfrm>
            <a:custGeom>
              <a:avLst/>
              <a:gdLst/>
              <a:ahLst/>
              <a:cxnLst>
                <a:cxn ang="3cd4">
                  <a:pos x="hc" y="t"/>
                </a:cxn>
                <a:cxn ang="cd2">
                  <a:pos x="l" y="vc"/>
                </a:cxn>
                <a:cxn ang="cd4">
                  <a:pos x="hc" y="b"/>
                </a:cxn>
                <a:cxn ang="0">
                  <a:pos x="r" y="vc"/>
                </a:cxn>
              </a:cxnLst>
              <a:rect l="l" t="t" r="r" b="b"/>
              <a:pathLst>
                <a:path w="434" h="34">
                  <a:moveTo>
                    <a:pt x="408" y="34"/>
                  </a:moveTo>
                  <a:cubicBezTo>
                    <a:pt x="419" y="34"/>
                    <a:pt x="434" y="34"/>
                    <a:pt x="434" y="18"/>
                  </a:cubicBezTo>
                  <a:cubicBezTo>
                    <a:pt x="434" y="0"/>
                    <a:pt x="421" y="0"/>
                    <a:pt x="408" y="0"/>
                  </a:cubicBezTo>
                  <a:lnTo>
                    <a:pt x="26" y="0"/>
                  </a:lnTo>
                  <a:cubicBezTo>
                    <a:pt x="16" y="0"/>
                    <a:pt x="0" y="0"/>
                    <a:pt x="0" y="16"/>
                  </a:cubicBezTo>
                  <a:cubicBezTo>
                    <a:pt x="0" y="34"/>
                    <a:pt x="16" y="34"/>
                    <a:pt x="26" y="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8" name="フリーフォーム 14"/>
            <p:cNvSpPr/>
            <p:nvPr/>
          </p:nvSpPr>
          <p:spPr>
            <a:xfrm>
              <a:off x="7746120" y="4932000"/>
              <a:ext cx="113760" cy="155880"/>
            </a:xfrm>
            <a:custGeom>
              <a:avLst/>
              <a:gdLst/>
              <a:ahLst/>
              <a:cxnLst>
                <a:cxn ang="3cd4">
                  <a:pos x="hc" y="t"/>
                </a:cxn>
                <a:cxn ang="cd2">
                  <a:pos x="l" y="vc"/>
                </a:cxn>
                <a:cxn ang="cd4">
                  <a:pos x="hc" y="b"/>
                </a:cxn>
                <a:cxn ang="0">
                  <a:pos x="r" y="vc"/>
                </a:cxn>
              </a:cxnLst>
              <a:rect l="l" t="t" r="r" b="b"/>
              <a:pathLst>
                <a:path w="317" h="434">
                  <a:moveTo>
                    <a:pt x="317" y="328"/>
                  </a:moveTo>
                  <a:lnTo>
                    <a:pt x="317" y="304"/>
                  </a:lnTo>
                  <a:lnTo>
                    <a:pt x="244" y="304"/>
                  </a:lnTo>
                  <a:lnTo>
                    <a:pt x="244" y="18"/>
                  </a:lnTo>
                  <a:cubicBezTo>
                    <a:pt x="244" y="5"/>
                    <a:pt x="244" y="0"/>
                    <a:pt x="231" y="0"/>
                  </a:cubicBezTo>
                  <a:cubicBezTo>
                    <a:pt x="224" y="0"/>
                    <a:pt x="221" y="0"/>
                    <a:pt x="213" y="8"/>
                  </a:cubicBezTo>
                  <a:lnTo>
                    <a:pt x="0" y="304"/>
                  </a:lnTo>
                  <a:lnTo>
                    <a:pt x="0" y="328"/>
                  </a:lnTo>
                  <a:lnTo>
                    <a:pt x="190" y="328"/>
                  </a:lnTo>
                  <a:lnTo>
                    <a:pt x="190" y="382"/>
                  </a:lnTo>
                  <a:cubicBezTo>
                    <a:pt x="190" y="403"/>
                    <a:pt x="190" y="411"/>
                    <a:pt x="138" y="411"/>
                  </a:cubicBezTo>
                  <a:lnTo>
                    <a:pt x="120" y="411"/>
                  </a:lnTo>
                  <a:lnTo>
                    <a:pt x="120" y="434"/>
                  </a:lnTo>
                  <a:cubicBezTo>
                    <a:pt x="153" y="432"/>
                    <a:pt x="192" y="432"/>
                    <a:pt x="216" y="432"/>
                  </a:cubicBezTo>
                  <a:cubicBezTo>
                    <a:pt x="242" y="432"/>
                    <a:pt x="281" y="432"/>
                    <a:pt x="315" y="434"/>
                  </a:cubicBezTo>
                  <a:lnTo>
                    <a:pt x="315" y="411"/>
                  </a:lnTo>
                  <a:lnTo>
                    <a:pt x="296" y="411"/>
                  </a:lnTo>
                  <a:cubicBezTo>
                    <a:pt x="244" y="411"/>
                    <a:pt x="244" y="403"/>
                    <a:pt x="244" y="382"/>
                  </a:cubicBezTo>
                  <a:lnTo>
                    <a:pt x="244" y="328"/>
                  </a:lnTo>
                  <a:close/>
                  <a:moveTo>
                    <a:pt x="195" y="70"/>
                  </a:moveTo>
                  <a:lnTo>
                    <a:pt x="195" y="304"/>
                  </a:lnTo>
                  <a:lnTo>
                    <a:pt x="23" y="30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49" name="フリーフォーム 15"/>
            <p:cNvSpPr/>
            <p:nvPr/>
          </p:nvSpPr>
          <p:spPr>
            <a:xfrm>
              <a:off x="7985880" y="5134320"/>
              <a:ext cx="201960" cy="13680"/>
            </a:xfrm>
            <a:custGeom>
              <a:avLst/>
              <a:gdLst/>
              <a:ahLst/>
              <a:cxnLst>
                <a:cxn ang="3cd4">
                  <a:pos x="hc" y="t"/>
                </a:cxn>
                <a:cxn ang="cd2">
                  <a:pos x="l" y="vc"/>
                </a:cxn>
                <a:cxn ang="cd4">
                  <a:pos x="hc" y="b"/>
                </a:cxn>
                <a:cxn ang="0">
                  <a:pos x="r" y="vc"/>
                </a:cxn>
              </a:cxnLst>
              <a:rect l="l" t="t" r="r" b="b"/>
              <a:pathLst>
                <a:path w="562" h="39">
                  <a:moveTo>
                    <a:pt x="528" y="39"/>
                  </a:moveTo>
                  <a:cubicBezTo>
                    <a:pt x="543" y="39"/>
                    <a:pt x="562" y="39"/>
                    <a:pt x="562" y="21"/>
                  </a:cubicBezTo>
                  <a:cubicBezTo>
                    <a:pt x="562" y="0"/>
                    <a:pt x="543" y="0"/>
                    <a:pt x="528" y="0"/>
                  </a:cubicBezTo>
                  <a:lnTo>
                    <a:pt x="31" y="0"/>
                  </a:lnTo>
                  <a:cubicBezTo>
                    <a:pt x="16" y="0"/>
                    <a:pt x="0" y="0"/>
                    <a:pt x="0" y="21"/>
                  </a:cubicBezTo>
                  <a:cubicBezTo>
                    <a:pt x="0" y="39"/>
                    <a:pt x="16" y="39"/>
                    <a:pt x="31" y="3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50" name="フリーフォーム 16"/>
            <p:cNvSpPr/>
            <p:nvPr/>
          </p:nvSpPr>
          <p:spPr>
            <a:xfrm>
              <a:off x="8316000" y="500400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3"/>
                    <a:pt x="34" y="583"/>
                  </a:cubicBezTo>
                  <a:lnTo>
                    <a:pt x="5" y="583"/>
                  </a:lnTo>
                  <a:lnTo>
                    <a:pt x="5" y="611"/>
                  </a:lnTo>
                  <a:cubicBezTo>
                    <a:pt x="39" y="609"/>
                    <a:pt x="117" y="609"/>
                    <a:pt x="156" y="609"/>
                  </a:cubicBezTo>
                  <a:cubicBezTo>
                    <a:pt x="192" y="609"/>
                    <a:pt x="273" y="609"/>
                    <a:pt x="304" y="611"/>
                  </a:cubicBezTo>
                  <a:lnTo>
                    <a:pt x="304" y="583"/>
                  </a:lnTo>
                  <a:lnTo>
                    <a:pt x="276" y="583"/>
                  </a:lnTo>
                  <a:cubicBezTo>
                    <a:pt x="192" y="583"/>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51" name="フリーフォーム 17"/>
            <p:cNvSpPr/>
            <p:nvPr/>
          </p:nvSpPr>
          <p:spPr>
            <a:xfrm>
              <a:off x="8463960" y="5004000"/>
              <a:ext cx="138960" cy="227160"/>
            </a:xfrm>
            <a:custGeom>
              <a:avLst/>
              <a:gdLst/>
              <a:ahLst/>
              <a:cxnLst>
                <a:cxn ang="3cd4">
                  <a:pos x="hc" y="t"/>
                </a:cxn>
                <a:cxn ang="cd2">
                  <a:pos x="l" y="vc"/>
                </a:cxn>
                <a:cxn ang="cd4">
                  <a:pos x="hc" y="b"/>
                </a:cxn>
                <a:cxn ang="0">
                  <a:pos x="r" y="vc"/>
                </a:cxn>
              </a:cxnLst>
              <a:rect l="l" t="t" r="r" b="b"/>
              <a:pathLst>
                <a:path w="387" h="632">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4"/>
                    <a:pt x="148" y="632"/>
                    <a:pt x="192" y="632"/>
                  </a:cubicBezTo>
                  <a:cubicBezTo>
                    <a:pt x="242" y="632"/>
                    <a:pt x="312" y="611"/>
                    <a:pt x="354" y="525"/>
                  </a:cubicBezTo>
                  <a:cubicBezTo>
                    <a:pt x="382" y="463"/>
                    <a:pt x="387" y="390"/>
                    <a:pt x="387" y="317"/>
                  </a:cubicBezTo>
                  <a:close/>
                  <a:moveTo>
                    <a:pt x="192" y="611"/>
                  </a:moveTo>
                  <a:cubicBezTo>
                    <a:pt x="159" y="611"/>
                    <a:pt x="104" y="588"/>
                    <a:pt x="86" y="499"/>
                  </a:cubicBezTo>
                  <a:cubicBezTo>
                    <a:pt x="75" y="445"/>
                    <a:pt x="75" y="361"/>
                    <a:pt x="75" y="307"/>
                  </a:cubicBezTo>
                  <a:cubicBezTo>
                    <a:pt x="75" y="247"/>
                    <a:pt x="75" y="187"/>
                    <a:pt x="83" y="138"/>
                  </a:cubicBezTo>
                  <a:cubicBezTo>
                    <a:pt x="101" y="29"/>
                    <a:pt x="169" y="21"/>
                    <a:pt x="192" y="21"/>
                  </a:cubicBezTo>
                  <a:cubicBezTo>
                    <a:pt x="224" y="21"/>
                    <a:pt x="283" y="36"/>
                    <a:pt x="302" y="127"/>
                  </a:cubicBezTo>
                  <a:cubicBezTo>
                    <a:pt x="312" y="179"/>
                    <a:pt x="312" y="250"/>
                    <a:pt x="312" y="307"/>
                  </a:cubicBezTo>
                  <a:cubicBezTo>
                    <a:pt x="312" y="374"/>
                    <a:pt x="312" y="437"/>
                    <a:pt x="302" y="497"/>
                  </a:cubicBezTo>
                  <a:cubicBezTo>
                    <a:pt x="286" y="583"/>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52" name="フリーフォーム 18"/>
            <p:cNvSpPr/>
            <p:nvPr/>
          </p:nvSpPr>
          <p:spPr>
            <a:xfrm>
              <a:off x="8641080" y="5023800"/>
              <a:ext cx="155880" cy="11880"/>
            </a:xfrm>
            <a:custGeom>
              <a:avLst/>
              <a:gdLst/>
              <a:ahLst/>
              <a:cxnLst>
                <a:cxn ang="3cd4">
                  <a:pos x="hc" y="t"/>
                </a:cxn>
                <a:cxn ang="cd2">
                  <a:pos x="l" y="vc"/>
                </a:cxn>
                <a:cxn ang="cd4">
                  <a:pos x="hc" y="b"/>
                </a:cxn>
                <a:cxn ang="0">
                  <a:pos x="r" y="vc"/>
                </a:cxn>
              </a:cxnLst>
              <a:rect l="l" t="t" r="r" b="b"/>
              <a:pathLst>
                <a:path w="434" h="34">
                  <a:moveTo>
                    <a:pt x="408" y="34"/>
                  </a:moveTo>
                  <a:cubicBezTo>
                    <a:pt x="419" y="34"/>
                    <a:pt x="434" y="34"/>
                    <a:pt x="434" y="18"/>
                  </a:cubicBezTo>
                  <a:cubicBezTo>
                    <a:pt x="434" y="0"/>
                    <a:pt x="421" y="0"/>
                    <a:pt x="408" y="0"/>
                  </a:cubicBezTo>
                  <a:lnTo>
                    <a:pt x="26" y="0"/>
                  </a:lnTo>
                  <a:cubicBezTo>
                    <a:pt x="16" y="0"/>
                    <a:pt x="0" y="0"/>
                    <a:pt x="0" y="16"/>
                  </a:cubicBezTo>
                  <a:cubicBezTo>
                    <a:pt x="0" y="34"/>
                    <a:pt x="16" y="34"/>
                    <a:pt x="26" y="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53" name="フリーフォーム 19"/>
            <p:cNvSpPr/>
            <p:nvPr/>
          </p:nvSpPr>
          <p:spPr>
            <a:xfrm>
              <a:off x="8833680" y="4933800"/>
              <a:ext cx="106200" cy="157680"/>
            </a:xfrm>
            <a:custGeom>
              <a:avLst/>
              <a:gdLst/>
              <a:ahLst/>
              <a:cxnLst>
                <a:cxn ang="3cd4">
                  <a:pos x="hc" y="t"/>
                </a:cxn>
                <a:cxn ang="cd2">
                  <a:pos x="l" y="vc"/>
                </a:cxn>
                <a:cxn ang="cd4">
                  <a:pos x="hc" y="b"/>
                </a:cxn>
                <a:cxn ang="0">
                  <a:pos x="r" y="vc"/>
                </a:cxn>
              </a:cxnLst>
              <a:rect l="l" t="t" r="r" b="b"/>
              <a:pathLst>
                <a:path w="296" h="439">
                  <a:moveTo>
                    <a:pt x="140" y="213"/>
                  </a:moveTo>
                  <a:cubicBezTo>
                    <a:pt x="192" y="213"/>
                    <a:pt x="229" y="247"/>
                    <a:pt x="229" y="317"/>
                  </a:cubicBezTo>
                  <a:cubicBezTo>
                    <a:pt x="229" y="395"/>
                    <a:pt x="182" y="419"/>
                    <a:pt x="143" y="419"/>
                  </a:cubicBezTo>
                  <a:cubicBezTo>
                    <a:pt x="117" y="419"/>
                    <a:pt x="62" y="413"/>
                    <a:pt x="34" y="374"/>
                  </a:cubicBezTo>
                  <a:cubicBezTo>
                    <a:pt x="65" y="374"/>
                    <a:pt x="73" y="351"/>
                    <a:pt x="73" y="338"/>
                  </a:cubicBezTo>
                  <a:cubicBezTo>
                    <a:pt x="73" y="317"/>
                    <a:pt x="57" y="304"/>
                    <a:pt x="36" y="304"/>
                  </a:cubicBezTo>
                  <a:cubicBezTo>
                    <a:pt x="18" y="304"/>
                    <a:pt x="0" y="315"/>
                    <a:pt x="0" y="341"/>
                  </a:cubicBezTo>
                  <a:cubicBezTo>
                    <a:pt x="0" y="400"/>
                    <a:pt x="68" y="439"/>
                    <a:pt x="146" y="439"/>
                  </a:cubicBezTo>
                  <a:cubicBezTo>
                    <a:pt x="234" y="439"/>
                    <a:pt x="296" y="380"/>
                    <a:pt x="296" y="317"/>
                  </a:cubicBezTo>
                  <a:cubicBezTo>
                    <a:pt x="296" y="265"/>
                    <a:pt x="255" y="216"/>
                    <a:pt x="185" y="200"/>
                  </a:cubicBezTo>
                  <a:cubicBezTo>
                    <a:pt x="252" y="177"/>
                    <a:pt x="276" y="127"/>
                    <a:pt x="276" y="88"/>
                  </a:cubicBezTo>
                  <a:cubicBezTo>
                    <a:pt x="276" y="39"/>
                    <a:pt x="218" y="0"/>
                    <a:pt x="146" y="0"/>
                  </a:cubicBezTo>
                  <a:cubicBezTo>
                    <a:pt x="75" y="0"/>
                    <a:pt x="21" y="34"/>
                    <a:pt x="21" y="86"/>
                  </a:cubicBezTo>
                  <a:cubicBezTo>
                    <a:pt x="21" y="109"/>
                    <a:pt x="34" y="120"/>
                    <a:pt x="55" y="120"/>
                  </a:cubicBezTo>
                  <a:cubicBezTo>
                    <a:pt x="73" y="120"/>
                    <a:pt x="86" y="107"/>
                    <a:pt x="86" y="88"/>
                  </a:cubicBezTo>
                  <a:cubicBezTo>
                    <a:pt x="86" y="68"/>
                    <a:pt x="73" y="55"/>
                    <a:pt x="55" y="55"/>
                  </a:cubicBezTo>
                  <a:cubicBezTo>
                    <a:pt x="75" y="26"/>
                    <a:pt x="120" y="18"/>
                    <a:pt x="146" y="18"/>
                  </a:cubicBezTo>
                  <a:cubicBezTo>
                    <a:pt x="174" y="18"/>
                    <a:pt x="213" y="34"/>
                    <a:pt x="213" y="88"/>
                  </a:cubicBezTo>
                  <a:cubicBezTo>
                    <a:pt x="213" y="117"/>
                    <a:pt x="205" y="146"/>
                    <a:pt x="187" y="166"/>
                  </a:cubicBezTo>
                  <a:cubicBezTo>
                    <a:pt x="166" y="190"/>
                    <a:pt x="148" y="192"/>
                    <a:pt x="117" y="192"/>
                  </a:cubicBezTo>
                  <a:cubicBezTo>
                    <a:pt x="101" y="195"/>
                    <a:pt x="99" y="195"/>
                    <a:pt x="96" y="195"/>
                  </a:cubicBezTo>
                  <a:cubicBezTo>
                    <a:pt x="94" y="195"/>
                    <a:pt x="88" y="195"/>
                    <a:pt x="88" y="203"/>
                  </a:cubicBezTo>
                  <a:cubicBezTo>
                    <a:pt x="88" y="213"/>
                    <a:pt x="96" y="213"/>
                    <a:pt x="107" y="21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1854" name="グループ化 26" descr="26§display§M_{Z^\prime} _x000a_\sim_x000a_10-100~{\rm MeV}§svg§600§FALSE" title="TexMaths"/>
          <p:cNvGrpSpPr/>
          <p:nvPr/>
        </p:nvGrpSpPr>
        <p:grpSpPr>
          <a:xfrm>
            <a:off x="9877317" y="3985062"/>
            <a:ext cx="1719449" cy="99103"/>
            <a:chOff x="6322319" y="5436000"/>
            <a:chExt cx="3092040" cy="274680"/>
          </a:xfrm>
        </p:grpSpPr>
        <p:sp>
          <p:nvSpPr>
            <p:cNvPr id="1855" name="フリーフォーム 21"/>
            <p:cNvSpPr/>
            <p:nvPr/>
          </p:nvSpPr>
          <p:spPr>
            <a:xfrm>
              <a:off x="6322319" y="5436000"/>
              <a:ext cx="3092040" cy="274680"/>
            </a:xfrm>
            <a:custGeom>
              <a:avLst/>
              <a:gdLst/>
              <a:ahLst/>
              <a:cxnLst>
                <a:cxn ang="3cd4">
                  <a:pos x="hc" y="t"/>
                </a:cxn>
                <a:cxn ang="cd2">
                  <a:pos x="l" y="vc"/>
                </a:cxn>
                <a:cxn ang="cd4">
                  <a:pos x="hc" y="b"/>
                </a:cxn>
                <a:cxn ang="0">
                  <a:pos x="r" y="vc"/>
                </a:cxn>
              </a:cxnLst>
              <a:rect l="l" t="t" r="r" b="b"/>
              <a:pathLst>
                <a:path w="8590" h="764">
                  <a:moveTo>
                    <a:pt x="4295" y="764"/>
                  </a:moveTo>
                  <a:lnTo>
                    <a:pt x="0" y="764"/>
                  </a:lnTo>
                  <a:lnTo>
                    <a:pt x="0" y="0"/>
                  </a:lnTo>
                  <a:lnTo>
                    <a:pt x="8590" y="0"/>
                  </a:lnTo>
                  <a:lnTo>
                    <a:pt x="8590" y="764"/>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56" name="フリーフォーム 22"/>
            <p:cNvSpPr/>
            <p:nvPr/>
          </p:nvSpPr>
          <p:spPr>
            <a:xfrm>
              <a:off x="6336360" y="5436000"/>
              <a:ext cx="330120" cy="225000"/>
            </a:xfrm>
            <a:custGeom>
              <a:avLst/>
              <a:gdLst/>
              <a:ahLst/>
              <a:cxnLst>
                <a:cxn ang="3cd4">
                  <a:pos x="hc" y="t"/>
                </a:cxn>
                <a:cxn ang="cd2">
                  <a:pos x="l" y="vc"/>
                </a:cxn>
                <a:cxn ang="cd4">
                  <a:pos x="hc" y="b"/>
                </a:cxn>
                <a:cxn ang="0">
                  <a:pos x="r" y="vc"/>
                </a:cxn>
              </a:cxnLst>
              <a:rect l="l" t="t" r="r" b="b"/>
              <a:pathLst>
                <a:path w="918" h="626">
                  <a:moveTo>
                    <a:pt x="811" y="70"/>
                  </a:moveTo>
                  <a:cubicBezTo>
                    <a:pt x="819" y="36"/>
                    <a:pt x="819" y="29"/>
                    <a:pt x="889" y="29"/>
                  </a:cubicBezTo>
                  <a:cubicBezTo>
                    <a:pt x="910" y="29"/>
                    <a:pt x="918" y="29"/>
                    <a:pt x="918" y="10"/>
                  </a:cubicBezTo>
                  <a:cubicBezTo>
                    <a:pt x="918" y="0"/>
                    <a:pt x="910" y="0"/>
                    <a:pt x="894" y="0"/>
                  </a:cubicBezTo>
                  <a:lnTo>
                    <a:pt x="772" y="0"/>
                  </a:lnTo>
                  <a:cubicBezTo>
                    <a:pt x="749" y="0"/>
                    <a:pt x="749" y="0"/>
                    <a:pt x="736" y="18"/>
                  </a:cubicBezTo>
                  <a:lnTo>
                    <a:pt x="403" y="541"/>
                  </a:lnTo>
                  <a:lnTo>
                    <a:pt x="330" y="21"/>
                  </a:lnTo>
                  <a:cubicBezTo>
                    <a:pt x="328" y="0"/>
                    <a:pt x="325" y="0"/>
                    <a:pt x="302" y="0"/>
                  </a:cubicBezTo>
                  <a:lnTo>
                    <a:pt x="177" y="0"/>
                  </a:lnTo>
                  <a:cubicBezTo>
                    <a:pt x="159" y="0"/>
                    <a:pt x="148" y="0"/>
                    <a:pt x="148" y="18"/>
                  </a:cubicBezTo>
                  <a:cubicBezTo>
                    <a:pt x="148" y="29"/>
                    <a:pt x="159" y="29"/>
                    <a:pt x="177" y="29"/>
                  </a:cubicBezTo>
                  <a:cubicBezTo>
                    <a:pt x="187" y="29"/>
                    <a:pt x="205" y="29"/>
                    <a:pt x="216" y="31"/>
                  </a:cubicBezTo>
                  <a:cubicBezTo>
                    <a:pt x="229" y="31"/>
                    <a:pt x="237" y="34"/>
                    <a:pt x="237" y="44"/>
                  </a:cubicBezTo>
                  <a:cubicBezTo>
                    <a:pt x="237" y="49"/>
                    <a:pt x="234" y="52"/>
                    <a:pt x="231" y="62"/>
                  </a:cubicBezTo>
                  <a:lnTo>
                    <a:pt x="114" y="530"/>
                  </a:lnTo>
                  <a:cubicBezTo>
                    <a:pt x="107" y="567"/>
                    <a:pt x="91" y="595"/>
                    <a:pt x="16" y="598"/>
                  </a:cubicBezTo>
                  <a:cubicBezTo>
                    <a:pt x="13" y="598"/>
                    <a:pt x="0" y="598"/>
                    <a:pt x="0" y="616"/>
                  </a:cubicBezTo>
                  <a:cubicBezTo>
                    <a:pt x="0" y="624"/>
                    <a:pt x="5" y="626"/>
                    <a:pt x="13" y="626"/>
                  </a:cubicBezTo>
                  <a:cubicBezTo>
                    <a:pt x="42" y="626"/>
                    <a:pt x="75" y="624"/>
                    <a:pt x="104" y="624"/>
                  </a:cubicBezTo>
                  <a:cubicBezTo>
                    <a:pt x="135" y="624"/>
                    <a:pt x="169" y="626"/>
                    <a:pt x="198" y="626"/>
                  </a:cubicBezTo>
                  <a:cubicBezTo>
                    <a:pt x="203" y="626"/>
                    <a:pt x="216" y="626"/>
                    <a:pt x="216" y="608"/>
                  </a:cubicBezTo>
                  <a:cubicBezTo>
                    <a:pt x="216" y="598"/>
                    <a:pt x="205" y="598"/>
                    <a:pt x="198" y="598"/>
                  </a:cubicBezTo>
                  <a:cubicBezTo>
                    <a:pt x="146" y="598"/>
                    <a:pt x="138" y="579"/>
                    <a:pt x="138" y="559"/>
                  </a:cubicBezTo>
                  <a:cubicBezTo>
                    <a:pt x="138" y="551"/>
                    <a:pt x="138" y="546"/>
                    <a:pt x="140" y="535"/>
                  </a:cubicBezTo>
                  <a:lnTo>
                    <a:pt x="265" y="36"/>
                  </a:lnTo>
                  <a:lnTo>
                    <a:pt x="346" y="605"/>
                  </a:lnTo>
                  <a:cubicBezTo>
                    <a:pt x="346" y="616"/>
                    <a:pt x="348" y="626"/>
                    <a:pt x="359" y="626"/>
                  </a:cubicBezTo>
                  <a:cubicBezTo>
                    <a:pt x="369" y="626"/>
                    <a:pt x="374" y="616"/>
                    <a:pt x="380" y="611"/>
                  </a:cubicBezTo>
                  <a:lnTo>
                    <a:pt x="749" y="29"/>
                  </a:lnTo>
                  <a:lnTo>
                    <a:pt x="619" y="556"/>
                  </a:lnTo>
                  <a:cubicBezTo>
                    <a:pt x="608" y="590"/>
                    <a:pt x="608" y="598"/>
                    <a:pt x="536" y="598"/>
                  </a:cubicBezTo>
                  <a:cubicBezTo>
                    <a:pt x="520" y="598"/>
                    <a:pt x="510" y="598"/>
                    <a:pt x="510" y="616"/>
                  </a:cubicBezTo>
                  <a:cubicBezTo>
                    <a:pt x="510" y="626"/>
                    <a:pt x="520" y="626"/>
                    <a:pt x="523" y="626"/>
                  </a:cubicBezTo>
                  <a:cubicBezTo>
                    <a:pt x="549" y="626"/>
                    <a:pt x="611" y="624"/>
                    <a:pt x="637" y="624"/>
                  </a:cubicBezTo>
                  <a:cubicBezTo>
                    <a:pt x="673" y="624"/>
                    <a:pt x="715" y="626"/>
                    <a:pt x="751" y="626"/>
                  </a:cubicBezTo>
                  <a:cubicBezTo>
                    <a:pt x="757" y="626"/>
                    <a:pt x="770" y="626"/>
                    <a:pt x="770" y="608"/>
                  </a:cubicBezTo>
                  <a:cubicBezTo>
                    <a:pt x="770" y="598"/>
                    <a:pt x="762" y="598"/>
                    <a:pt x="744" y="598"/>
                  </a:cubicBezTo>
                  <a:cubicBezTo>
                    <a:pt x="710" y="598"/>
                    <a:pt x="684" y="598"/>
                    <a:pt x="684" y="582"/>
                  </a:cubicBezTo>
                  <a:cubicBezTo>
                    <a:pt x="684" y="577"/>
                    <a:pt x="684" y="577"/>
                    <a:pt x="689" y="55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57" name="フリーフォーム 23"/>
            <p:cNvSpPr/>
            <p:nvPr/>
          </p:nvSpPr>
          <p:spPr>
            <a:xfrm>
              <a:off x="6660360" y="5553000"/>
              <a:ext cx="165240" cy="157680"/>
            </a:xfrm>
            <a:custGeom>
              <a:avLst/>
              <a:gdLst/>
              <a:ahLst/>
              <a:cxnLst>
                <a:cxn ang="3cd4">
                  <a:pos x="hc" y="t"/>
                </a:cxn>
                <a:cxn ang="cd2">
                  <a:pos x="l" y="vc"/>
                </a:cxn>
                <a:cxn ang="cd4">
                  <a:pos x="hc" y="b"/>
                </a:cxn>
                <a:cxn ang="0">
                  <a:pos x="r" y="vc"/>
                </a:cxn>
              </a:cxnLst>
              <a:rect l="l" t="t" r="r" b="b"/>
              <a:pathLst>
                <a:path w="460" h="439">
                  <a:moveTo>
                    <a:pt x="452" y="26"/>
                  </a:moveTo>
                  <a:cubicBezTo>
                    <a:pt x="458" y="21"/>
                    <a:pt x="460" y="16"/>
                    <a:pt x="460" y="8"/>
                  </a:cubicBezTo>
                  <a:cubicBezTo>
                    <a:pt x="460" y="0"/>
                    <a:pt x="455" y="0"/>
                    <a:pt x="445" y="0"/>
                  </a:cubicBezTo>
                  <a:lnTo>
                    <a:pt x="143" y="0"/>
                  </a:lnTo>
                  <a:cubicBezTo>
                    <a:pt x="127" y="0"/>
                    <a:pt x="125" y="0"/>
                    <a:pt x="122" y="13"/>
                  </a:cubicBezTo>
                  <a:lnTo>
                    <a:pt x="86" y="127"/>
                  </a:lnTo>
                  <a:cubicBezTo>
                    <a:pt x="83" y="135"/>
                    <a:pt x="83" y="138"/>
                    <a:pt x="83" y="138"/>
                  </a:cubicBezTo>
                  <a:cubicBezTo>
                    <a:pt x="83" y="143"/>
                    <a:pt x="86" y="148"/>
                    <a:pt x="94" y="148"/>
                  </a:cubicBezTo>
                  <a:cubicBezTo>
                    <a:pt x="104" y="148"/>
                    <a:pt x="104" y="143"/>
                    <a:pt x="107" y="138"/>
                  </a:cubicBezTo>
                  <a:cubicBezTo>
                    <a:pt x="138" y="47"/>
                    <a:pt x="187" y="23"/>
                    <a:pt x="270" y="23"/>
                  </a:cubicBezTo>
                  <a:lnTo>
                    <a:pt x="385" y="23"/>
                  </a:lnTo>
                  <a:lnTo>
                    <a:pt x="10" y="411"/>
                  </a:lnTo>
                  <a:cubicBezTo>
                    <a:pt x="5" y="416"/>
                    <a:pt x="0" y="421"/>
                    <a:pt x="0" y="431"/>
                  </a:cubicBezTo>
                  <a:cubicBezTo>
                    <a:pt x="0" y="439"/>
                    <a:pt x="5" y="439"/>
                    <a:pt x="18" y="439"/>
                  </a:cubicBezTo>
                  <a:lnTo>
                    <a:pt x="328" y="439"/>
                  </a:lnTo>
                  <a:cubicBezTo>
                    <a:pt x="346" y="439"/>
                    <a:pt x="346" y="439"/>
                    <a:pt x="351" y="426"/>
                  </a:cubicBezTo>
                  <a:lnTo>
                    <a:pt x="395" y="283"/>
                  </a:lnTo>
                  <a:cubicBezTo>
                    <a:pt x="398" y="275"/>
                    <a:pt x="398" y="273"/>
                    <a:pt x="398" y="273"/>
                  </a:cubicBezTo>
                  <a:cubicBezTo>
                    <a:pt x="398" y="273"/>
                    <a:pt x="398" y="262"/>
                    <a:pt x="387" y="262"/>
                  </a:cubicBezTo>
                  <a:cubicBezTo>
                    <a:pt x="380" y="262"/>
                    <a:pt x="380" y="265"/>
                    <a:pt x="374" y="281"/>
                  </a:cubicBezTo>
                  <a:cubicBezTo>
                    <a:pt x="346" y="369"/>
                    <a:pt x="312" y="413"/>
                    <a:pt x="200" y="413"/>
                  </a:cubicBezTo>
                  <a:lnTo>
                    <a:pt x="78" y="41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58" name="フリーフォーム 24"/>
            <p:cNvSpPr/>
            <p:nvPr/>
          </p:nvSpPr>
          <p:spPr>
            <a:xfrm>
              <a:off x="6852240" y="5551920"/>
              <a:ext cx="46440" cy="86760"/>
            </a:xfrm>
            <a:custGeom>
              <a:avLst/>
              <a:gdLst/>
              <a:ahLst/>
              <a:cxnLst>
                <a:cxn ang="3cd4">
                  <a:pos x="hc" y="t"/>
                </a:cxn>
                <a:cxn ang="cd2">
                  <a:pos x="l" y="vc"/>
                </a:cxn>
                <a:cxn ang="cd4">
                  <a:pos x="hc" y="b"/>
                </a:cxn>
                <a:cxn ang="0">
                  <a:pos x="r" y="vc"/>
                </a:cxn>
              </a:cxnLst>
              <a:rect l="l" t="t" r="r" b="b"/>
              <a:pathLst>
                <a:path w="130" h="242">
                  <a:moveTo>
                    <a:pt x="125" y="44"/>
                  </a:moveTo>
                  <a:cubicBezTo>
                    <a:pt x="125" y="44"/>
                    <a:pt x="130" y="34"/>
                    <a:pt x="130" y="26"/>
                  </a:cubicBezTo>
                  <a:cubicBezTo>
                    <a:pt x="130" y="10"/>
                    <a:pt x="114" y="0"/>
                    <a:pt x="101" y="0"/>
                  </a:cubicBezTo>
                  <a:cubicBezTo>
                    <a:pt x="81" y="0"/>
                    <a:pt x="75" y="16"/>
                    <a:pt x="73" y="21"/>
                  </a:cubicBezTo>
                  <a:lnTo>
                    <a:pt x="3" y="221"/>
                  </a:lnTo>
                  <a:cubicBezTo>
                    <a:pt x="0" y="226"/>
                    <a:pt x="0" y="229"/>
                    <a:pt x="0" y="229"/>
                  </a:cubicBezTo>
                  <a:cubicBezTo>
                    <a:pt x="0" y="236"/>
                    <a:pt x="21" y="242"/>
                    <a:pt x="21" y="242"/>
                  </a:cubicBezTo>
                  <a:cubicBezTo>
                    <a:pt x="23" y="242"/>
                    <a:pt x="26" y="239"/>
                    <a:pt x="29" y="2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59" name="フリーフォーム 25"/>
            <p:cNvSpPr/>
            <p:nvPr/>
          </p:nvSpPr>
          <p:spPr>
            <a:xfrm>
              <a:off x="7051320" y="5539680"/>
              <a:ext cx="219600" cy="77400"/>
            </a:xfrm>
            <a:custGeom>
              <a:avLst/>
              <a:gdLst/>
              <a:ahLst/>
              <a:cxnLst>
                <a:cxn ang="3cd4">
                  <a:pos x="hc" y="t"/>
                </a:cxn>
                <a:cxn ang="cd2">
                  <a:pos x="l" y="vc"/>
                </a:cxn>
                <a:cxn ang="cd4">
                  <a:pos x="hc" y="b"/>
                </a:cxn>
                <a:cxn ang="0">
                  <a:pos x="r" y="vc"/>
                </a:cxn>
              </a:cxnLst>
              <a:rect l="l" t="t" r="r" b="b"/>
              <a:pathLst>
                <a:path w="611" h="216">
                  <a:moveTo>
                    <a:pt x="611" y="31"/>
                  </a:moveTo>
                  <a:cubicBezTo>
                    <a:pt x="611" y="10"/>
                    <a:pt x="606" y="0"/>
                    <a:pt x="598" y="0"/>
                  </a:cubicBezTo>
                  <a:cubicBezTo>
                    <a:pt x="595" y="0"/>
                    <a:pt x="588" y="8"/>
                    <a:pt x="588" y="26"/>
                  </a:cubicBezTo>
                  <a:cubicBezTo>
                    <a:pt x="582" y="114"/>
                    <a:pt x="523" y="164"/>
                    <a:pt x="458" y="164"/>
                  </a:cubicBezTo>
                  <a:cubicBezTo>
                    <a:pt x="400" y="164"/>
                    <a:pt x="356" y="125"/>
                    <a:pt x="312" y="86"/>
                  </a:cubicBezTo>
                  <a:cubicBezTo>
                    <a:pt x="265" y="42"/>
                    <a:pt x="216" y="0"/>
                    <a:pt x="153" y="0"/>
                  </a:cubicBezTo>
                  <a:cubicBezTo>
                    <a:pt x="55" y="0"/>
                    <a:pt x="0" y="101"/>
                    <a:pt x="0" y="187"/>
                  </a:cubicBezTo>
                  <a:cubicBezTo>
                    <a:pt x="0" y="216"/>
                    <a:pt x="13" y="216"/>
                    <a:pt x="13" y="216"/>
                  </a:cubicBezTo>
                  <a:cubicBezTo>
                    <a:pt x="23" y="216"/>
                    <a:pt x="26" y="197"/>
                    <a:pt x="26" y="195"/>
                  </a:cubicBezTo>
                  <a:cubicBezTo>
                    <a:pt x="29" y="94"/>
                    <a:pt x="99" y="52"/>
                    <a:pt x="153" y="52"/>
                  </a:cubicBezTo>
                  <a:cubicBezTo>
                    <a:pt x="213" y="52"/>
                    <a:pt x="255" y="91"/>
                    <a:pt x="302" y="133"/>
                  </a:cubicBezTo>
                  <a:cubicBezTo>
                    <a:pt x="348" y="174"/>
                    <a:pt x="395" y="216"/>
                    <a:pt x="458" y="216"/>
                  </a:cubicBezTo>
                  <a:cubicBezTo>
                    <a:pt x="559" y="216"/>
                    <a:pt x="611" y="114"/>
                    <a:pt x="611" y="3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0" name="フリーフォーム 26"/>
            <p:cNvSpPr/>
            <p:nvPr/>
          </p:nvSpPr>
          <p:spPr>
            <a:xfrm>
              <a:off x="7409879" y="544176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2"/>
                    <a:pt x="34" y="582"/>
                  </a:cubicBezTo>
                  <a:lnTo>
                    <a:pt x="5" y="582"/>
                  </a:lnTo>
                  <a:lnTo>
                    <a:pt x="5" y="611"/>
                  </a:lnTo>
                  <a:cubicBezTo>
                    <a:pt x="39" y="608"/>
                    <a:pt x="117" y="608"/>
                    <a:pt x="156" y="608"/>
                  </a:cubicBezTo>
                  <a:cubicBezTo>
                    <a:pt x="192" y="608"/>
                    <a:pt x="273" y="608"/>
                    <a:pt x="304" y="611"/>
                  </a:cubicBezTo>
                  <a:lnTo>
                    <a:pt x="304" y="582"/>
                  </a:lnTo>
                  <a:lnTo>
                    <a:pt x="276" y="582"/>
                  </a:lnTo>
                  <a:cubicBezTo>
                    <a:pt x="192" y="582"/>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1" name="フリーフォーム 27"/>
            <p:cNvSpPr/>
            <p:nvPr/>
          </p:nvSpPr>
          <p:spPr>
            <a:xfrm>
              <a:off x="7557840" y="5441760"/>
              <a:ext cx="138960" cy="226800"/>
            </a:xfrm>
            <a:custGeom>
              <a:avLst/>
              <a:gdLst/>
              <a:ahLst/>
              <a:cxnLst>
                <a:cxn ang="3cd4">
                  <a:pos x="hc" y="t"/>
                </a:cxn>
                <a:cxn ang="cd2">
                  <a:pos x="l" y="vc"/>
                </a:cxn>
                <a:cxn ang="cd4">
                  <a:pos x="hc" y="b"/>
                </a:cxn>
                <a:cxn ang="0">
                  <a:pos x="r" y="vc"/>
                </a:cxn>
              </a:cxnLst>
              <a:rect l="l" t="t" r="r" b="b"/>
              <a:pathLst>
                <a:path w="387" h="631">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3"/>
                    <a:pt x="148" y="631"/>
                    <a:pt x="192" y="631"/>
                  </a:cubicBezTo>
                  <a:cubicBezTo>
                    <a:pt x="242" y="631"/>
                    <a:pt x="312" y="611"/>
                    <a:pt x="354" y="525"/>
                  </a:cubicBezTo>
                  <a:cubicBezTo>
                    <a:pt x="382" y="463"/>
                    <a:pt x="387" y="390"/>
                    <a:pt x="387" y="317"/>
                  </a:cubicBezTo>
                  <a:close/>
                  <a:moveTo>
                    <a:pt x="192" y="611"/>
                  </a:moveTo>
                  <a:cubicBezTo>
                    <a:pt x="159" y="611"/>
                    <a:pt x="104" y="587"/>
                    <a:pt x="86" y="499"/>
                  </a:cubicBezTo>
                  <a:cubicBezTo>
                    <a:pt x="75" y="444"/>
                    <a:pt x="75" y="361"/>
                    <a:pt x="75" y="307"/>
                  </a:cubicBezTo>
                  <a:cubicBezTo>
                    <a:pt x="75" y="247"/>
                    <a:pt x="75" y="187"/>
                    <a:pt x="83" y="138"/>
                  </a:cubicBezTo>
                  <a:cubicBezTo>
                    <a:pt x="101" y="29"/>
                    <a:pt x="169" y="21"/>
                    <a:pt x="192" y="21"/>
                  </a:cubicBezTo>
                  <a:cubicBezTo>
                    <a:pt x="224" y="21"/>
                    <a:pt x="283" y="36"/>
                    <a:pt x="302" y="127"/>
                  </a:cubicBezTo>
                  <a:cubicBezTo>
                    <a:pt x="312" y="179"/>
                    <a:pt x="312" y="249"/>
                    <a:pt x="312" y="307"/>
                  </a:cubicBezTo>
                  <a:cubicBezTo>
                    <a:pt x="312" y="374"/>
                    <a:pt x="312" y="437"/>
                    <a:pt x="302" y="496"/>
                  </a:cubicBezTo>
                  <a:cubicBezTo>
                    <a:pt x="286" y="582"/>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2" name="フリーフォーム 28"/>
            <p:cNvSpPr/>
            <p:nvPr/>
          </p:nvSpPr>
          <p:spPr>
            <a:xfrm>
              <a:off x="7810560" y="5571720"/>
              <a:ext cx="201960" cy="13680"/>
            </a:xfrm>
            <a:custGeom>
              <a:avLst/>
              <a:gdLst/>
              <a:ahLst/>
              <a:cxnLst>
                <a:cxn ang="3cd4">
                  <a:pos x="hc" y="t"/>
                </a:cxn>
                <a:cxn ang="cd2">
                  <a:pos x="l" y="vc"/>
                </a:cxn>
                <a:cxn ang="cd4">
                  <a:pos x="hc" y="b"/>
                </a:cxn>
                <a:cxn ang="0">
                  <a:pos x="r" y="vc"/>
                </a:cxn>
              </a:cxnLst>
              <a:rect l="l" t="t" r="r" b="b"/>
              <a:pathLst>
                <a:path w="562" h="39">
                  <a:moveTo>
                    <a:pt x="528" y="39"/>
                  </a:moveTo>
                  <a:cubicBezTo>
                    <a:pt x="543" y="39"/>
                    <a:pt x="562" y="39"/>
                    <a:pt x="562" y="21"/>
                  </a:cubicBezTo>
                  <a:cubicBezTo>
                    <a:pt x="562" y="0"/>
                    <a:pt x="543" y="0"/>
                    <a:pt x="528" y="0"/>
                  </a:cubicBezTo>
                  <a:lnTo>
                    <a:pt x="31" y="0"/>
                  </a:lnTo>
                  <a:cubicBezTo>
                    <a:pt x="16" y="0"/>
                    <a:pt x="0" y="0"/>
                    <a:pt x="0" y="21"/>
                  </a:cubicBezTo>
                  <a:cubicBezTo>
                    <a:pt x="0" y="39"/>
                    <a:pt x="16" y="39"/>
                    <a:pt x="31" y="3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3" name="フリーフォーム 29"/>
            <p:cNvSpPr/>
            <p:nvPr/>
          </p:nvSpPr>
          <p:spPr>
            <a:xfrm>
              <a:off x="8141040" y="544176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2"/>
                    <a:pt x="34" y="582"/>
                  </a:cubicBezTo>
                  <a:lnTo>
                    <a:pt x="5" y="582"/>
                  </a:lnTo>
                  <a:lnTo>
                    <a:pt x="5" y="611"/>
                  </a:lnTo>
                  <a:cubicBezTo>
                    <a:pt x="39" y="608"/>
                    <a:pt x="117" y="608"/>
                    <a:pt x="156" y="608"/>
                  </a:cubicBezTo>
                  <a:cubicBezTo>
                    <a:pt x="192" y="608"/>
                    <a:pt x="273" y="608"/>
                    <a:pt x="304" y="611"/>
                  </a:cubicBezTo>
                  <a:lnTo>
                    <a:pt x="304" y="582"/>
                  </a:lnTo>
                  <a:lnTo>
                    <a:pt x="276" y="582"/>
                  </a:lnTo>
                  <a:cubicBezTo>
                    <a:pt x="192" y="582"/>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4" name="フリーフォーム 30"/>
            <p:cNvSpPr/>
            <p:nvPr/>
          </p:nvSpPr>
          <p:spPr>
            <a:xfrm>
              <a:off x="8288640" y="5441760"/>
              <a:ext cx="138960" cy="226800"/>
            </a:xfrm>
            <a:custGeom>
              <a:avLst/>
              <a:gdLst/>
              <a:ahLst/>
              <a:cxnLst>
                <a:cxn ang="3cd4">
                  <a:pos x="hc" y="t"/>
                </a:cxn>
                <a:cxn ang="cd2">
                  <a:pos x="l" y="vc"/>
                </a:cxn>
                <a:cxn ang="cd4">
                  <a:pos x="hc" y="b"/>
                </a:cxn>
                <a:cxn ang="0">
                  <a:pos x="r" y="vc"/>
                </a:cxn>
              </a:cxnLst>
              <a:rect l="l" t="t" r="r" b="b"/>
              <a:pathLst>
                <a:path w="387" h="631">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3"/>
                    <a:pt x="148" y="631"/>
                    <a:pt x="192" y="631"/>
                  </a:cubicBezTo>
                  <a:cubicBezTo>
                    <a:pt x="242" y="631"/>
                    <a:pt x="312" y="611"/>
                    <a:pt x="354" y="525"/>
                  </a:cubicBezTo>
                  <a:cubicBezTo>
                    <a:pt x="382" y="463"/>
                    <a:pt x="387" y="390"/>
                    <a:pt x="387" y="317"/>
                  </a:cubicBezTo>
                  <a:close/>
                  <a:moveTo>
                    <a:pt x="192" y="611"/>
                  </a:moveTo>
                  <a:cubicBezTo>
                    <a:pt x="159" y="611"/>
                    <a:pt x="104" y="587"/>
                    <a:pt x="86" y="499"/>
                  </a:cubicBezTo>
                  <a:cubicBezTo>
                    <a:pt x="75" y="444"/>
                    <a:pt x="75" y="361"/>
                    <a:pt x="75" y="307"/>
                  </a:cubicBezTo>
                  <a:cubicBezTo>
                    <a:pt x="75" y="247"/>
                    <a:pt x="75" y="187"/>
                    <a:pt x="83" y="138"/>
                  </a:cubicBezTo>
                  <a:cubicBezTo>
                    <a:pt x="101" y="29"/>
                    <a:pt x="169" y="21"/>
                    <a:pt x="192" y="21"/>
                  </a:cubicBezTo>
                  <a:cubicBezTo>
                    <a:pt x="224" y="21"/>
                    <a:pt x="283" y="36"/>
                    <a:pt x="302" y="127"/>
                  </a:cubicBezTo>
                  <a:cubicBezTo>
                    <a:pt x="312" y="179"/>
                    <a:pt x="312" y="249"/>
                    <a:pt x="312" y="307"/>
                  </a:cubicBezTo>
                  <a:cubicBezTo>
                    <a:pt x="312" y="374"/>
                    <a:pt x="312" y="437"/>
                    <a:pt x="302" y="496"/>
                  </a:cubicBezTo>
                  <a:cubicBezTo>
                    <a:pt x="286" y="582"/>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5" name="フリーフォーム 31"/>
            <p:cNvSpPr/>
            <p:nvPr/>
          </p:nvSpPr>
          <p:spPr>
            <a:xfrm>
              <a:off x="8453519" y="5441760"/>
              <a:ext cx="138960" cy="226800"/>
            </a:xfrm>
            <a:custGeom>
              <a:avLst/>
              <a:gdLst/>
              <a:ahLst/>
              <a:cxnLst>
                <a:cxn ang="3cd4">
                  <a:pos x="hc" y="t"/>
                </a:cxn>
                <a:cxn ang="cd2">
                  <a:pos x="l" y="vc"/>
                </a:cxn>
                <a:cxn ang="cd4">
                  <a:pos x="hc" y="b"/>
                </a:cxn>
                <a:cxn ang="0">
                  <a:pos x="r" y="vc"/>
                </a:cxn>
              </a:cxnLst>
              <a:rect l="l" t="t" r="r" b="b"/>
              <a:pathLst>
                <a:path w="387" h="631">
                  <a:moveTo>
                    <a:pt x="387" y="317"/>
                  </a:moveTo>
                  <a:cubicBezTo>
                    <a:pt x="387" y="244"/>
                    <a:pt x="382" y="172"/>
                    <a:pt x="351" y="104"/>
                  </a:cubicBezTo>
                  <a:cubicBezTo>
                    <a:pt x="309" y="16"/>
                    <a:pt x="234" y="0"/>
                    <a:pt x="195" y="0"/>
                  </a:cubicBezTo>
                  <a:cubicBezTo>
                    <a:pt x="138" y="0"/>
                    <a:pt x="73" y="23"/>
                    <a:pt x="34" y="109"/>
                  </a:cubicBezTo>
                  <a:cubicBezTo>
                    <a:pt x="5" y="172"/>
                    <a:pt x="0" y="244"/>
                    <a:pt x="0" y="317"/>
                  </a:cubicBezTo>
                  <a:cubicBezTo>
                    <a:pt x="0" y="387"/>
                    <a:pt x="3" y="468"/>
                    <a:pt x="42" y="538"/>
                  </a:cubicBezTo>
                  <a:cubicBezTo>
                    <a:pt x="81" y="613"/>
                    <a:pt x="148" y="631"/>
                    <a:pt x="192" y="631"/>
                  </a:cubicBezTo>
                  <a:cubicBezTo>
                    <a:pt x="242" y="631"/>
                    <a:pt x="312" y="611"/>
                    <a:pt x="354" y="525"/>
                  </a:cubicBezTo>
                  <a:cubicBezTo>
                    <a:pt x="382" y="463"/>
                    <a:pt x="387" y="390"/>
                    <a:pt x="387" y="317"/>
                  </a:cubicBezTo>
                  <a:close/>
                  <a:moveTo>
                    <a:pt x="192" y="611"/>
                  </a:moveTo>
                  <a:cubicBezTo>
                    <a:pt x="159" y="611"/>
                    <a:pt x="104" y="587"/>
                    <a:pt x="86" y="499"/>
                  </a:cubicBezTo>
                  <a:cubicBezTo>
                    <a:pt x="75" y="444"/>
                    <a:pt x="75" y="361"/>
                    <a:pt x="75" y="307"/>
                  </a:cubicBezTo>
                  <a:cubicBezTo>
                    <a:pt x="75" y="247"/>
                    <a:pt x="75" y="187"/>
                    <a:pt x="83" y="138"/>
                  </a:cubicBezTo>
                  <a:cubicBezTo>
                    <a:pt x="101" y="29"/>
                    <a:pt x="169" y="21"/>
                    <a:pt x="192" y="21"/>
                  </a:cubicBezTo>
                  <a:cubicBezTo>
                    <a:pt x="224" y="21"/>
                    <a:pt x="283" y="36"/>
                    <a:pt x="302" y="127"/>
                  </a:cubicBezTo>
                  <a:cubicBezTo>
                    <a:pt x="312" y="179"/>
                    <a:pt x="312" y="249"/>
                    <a:pt x="312" y="307"/>
                  </a:cubicBezTo>
                  <a:cubicBezTo>
                    <a:pt x="312" y="374"/>
                    <a:pt x="312" y="437"/>
                    <a:pt x="302" y="496"/>
                  </a:cubicBezTo>
                  <a:cubicBezTo>
                    <a:pt x="286" y="582"/>
                    <a:pt x="234" y="611"/>
                    <a:pt x="192" y="6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6" name="フリーフォーム 32"/>
            <p:cNvSpPr/>
            <p:nvPr/>
          </p:nvSpPr>
          <p:spPr>
            <a:xfrm>
              <a:off x="8726760" y="5436000"/>
              <a:ext cx="277560" cy="225000"/>
            </a:xfrm>
            <a:custGeom>
              <a:avLst/>
              <a:gdLst/>
              <a:ahLst/>
              <a:cxnLst>
                <a:cxn ang="3cd4">
                  <a:pos x="hc" y="t"/>
                </a:cxn>
                <a:cxn ang="cd2">
                  <a:pos x="l" y="vc"/>
                </a:cxn>
                <a:cxn ang="cd4">
                  <a:pos x="hc" y="b"/>
                </a:cxn>
                <a:cxn ang="0">
                  <a:pos x="r" y="vc"/>
                </a:cxn>
              </a:cxnLst>
              <a:rect l="l" t="t" r="r" b="b"/>
              <a:pathLst>
                <a:path w="772" h="626">
                  <a:moveTo>
                    <a:pt x="187" y="21"/>
                  </a:moveTo>
                  <a:cubicBezTo>
                    <a:pt x="179" y="0"/>
                    <a:pt x="177" y="0"/>
                    <a:pt x="156" y="0"/>
                  </a:cubicBezTo>
                  <a:lnTo>
                    <a:pt x="0" y="0"/>
                  </a:lnTo>
                  <a:lnTo>
                    <a:pt x="0" y="29"/>
                  </a:lnTo>
                  <a:lnTo>
                    <a:pt x="21" y="29"/>
                  </a:lnTo>
                  <a:cubicBezTo>
                    <a:pt x="94" y="29"/>
                    <a:pt x="94" y="39"/>
                    <a:pt x="94" y="73"/>
                  </a:cubicBezTo>
                  <a:lnTo>
                    <a:pt x="94" y="530"/>
                  </a:lnTo>
                  <a:cubicBezTo>
                    <a:pt x="94" y="556"/>
                    <a:pt x="94" y="598"/>
                    <a:pt x="0" y="598"/>
                  </a:cubicBezTo>
                  <a:lnTo>
                    <a:pt x="0" y="626"/>
                  </a:lnTo>
                  <a:cubicBezTo>
                    <a:pt x="31" y="626"/>
                    <a:pt x="78" y="624"/>
                    <a:pt x="107" y="624"/>
                  </a:cubicBezTo>
                  <a:cubicBezTo>
                    <a:pt x="138" y="624"/>
                    <a:pt x="182" y="626"/>
                    <a:pt x="216" y="626"/>
                  </a:cubicBezTo>
                  <a:lnTo>
                    <a:pt x="216" y="598"/>
                  </a:lnTo>
                  <a:cubicBezTo>
                    <a:pt x="120" y="598"/>
                    <a:pt x="120" y="556"/>
                    <a:pt x="120" y="530"/>
                  </a:cubicBezTo>
                  <a:lnTo>
                    <a:pt x="120" y="36"/>
                  </a:lnTo>
                  <a:lnTo>
                    <a:pt x="122" y="36"/>
                  </a:lnTo>
                  <a:lnTo>
                    <a:pt x="343" y="605"/>
                  </a:lnTo>
                  <a:cubicBezTo>
                    <a:pt x="346" y="618"/>
                    <a:pt x="351" y="626"/>
                    <a:pt x="361" y="626"/>
                  </a:cubicBezTo>
                  <a:cubicBezTo>
                    <a:pt x="369" y="626"/>
                    <a:pt x="374" y="618"/>
                    <a:pt x="377" y="608"/>
                  </a:cubicBezTo>
                  <a:lnTo>
                    <a:pt x="603" y="29"/>
                  </a:lnTo>
                  <a:lnTo>
                    <a:pt x="603" y="556"/>
                  </a:lnTo>
                  <a:cubicBezTo>
                    <a:pt x="603" y="587"/>
                    <a:pt x="601" y="598"/>
                    <a:pt x="530" y="598"/>
                  </a:cubicBezTo>
                  <a:lnTo>
                    <a:pt x="510" y="598"/>
                  </a:lnTo>
                  <a:lnTo>
                    <a:pt x="510" y="626"/>
                  </a:lnTo>
                  <a:cubicBezTo>
                    <a:pt x="543" y="624"/>
                    <a:pt x="606" y="624"/>
                    <a:pt x="642" y="624"/>
                  </a:cubicBezTo>
                  <a:cubicBezTo>
                    <a:pt x="676" y="624"/>
                    <a:pt x="738" y="624"/>
                    <a:pt x="772" y="626"/>
                  </a:cubicBezTo>
                  <a:lnTo>
                    <a:pt x="772" y="598"/>
                  </a:lnTo>
                  <a:lnTo>
                    <a:pt x="749" y="598"/>
                  </a:lnTo>
                  <a:cubicBezTo>
                    <a:pt x="679" y="598"/>
                    <a:pt x="679" y="587"/>
                    <a:pt x="679" y="556"/>
                  </a:cubicBezTo>
                  <a:lnTo>
                    <a:pt x="679" y="73"/>
                  </a:lnTo>
                  <a:cubicBezTo>
                    <a:pt x="679" y="39"/>
                    <a:pt x="679" y="29"/>
                    <a:pt x="749" y="29"/>
                  </a:cubicBezTo>
                  <a:lnTo>
                    <a:pt x="772" y="29"/>
                  </a:lnTo>
                  <a:lnTo>
                    <a:pt x="772" y="0"/>
                  </a:lnTo>
                  <a:lnTo>
                    <a:pt x="616" y="0"/>
                  </a:lnTo>
                  <a:cubicBezTo>
                    <a:pt x="593" y="0"/>
                    <a:pt x="593" y="0"/>
                    <a:pt x="588" y="18"/>
                  </a:cubicBezTo>
                  <a:lnTo>
                    <a:pt x="385" y="53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7" name="フリーフォーム 33"/>
            <p:cNvSpPr/>
            <p:nvPr/>
          </p:nvSpPr>
          <p:spPr>
            <a:xfrm>
              <a:off x="9025200" y="5513760"/>
              <a:ext cx="127800" cy="151200"/>
            </a:xfrm>
            <a:custGeom>
              <a:avLst/>
              <a:gdLst/>
              <a:ahLst/>
              <a:cxnLst>
                <a:cxn ang="3cd4">
                  <a:pos x="hc" y="t"/>
                </a:cxn>
                <a:cxn ang="cd2">
                  <a:pos x="l" y="vc"/>
                </a:cxn>
                <a:cxn ang="cd4">
                  <a:pos x="hc" y="b"/>
                </a:cxn>
                <a:cxn ang="0">
                  <a:pos x="r" y="vc"/>
                </a:cxn>
              </a:cxnLst>
              <a:rect l="l" t="t" r="r" b="b"/>
              <a:pathLst>
                <a:path w="356" h="421">
                  <a:moveTo>
                    <a:pt x="78" y="179"/>
                  </a:moveTo>
                  <a:cubicBezTo>
                    <a:pt x="83" y="44"/>
                    <a:pt x="161" y="21"/>
                    <a:pt x="192" y="21"/>
                  </a:cubicBezTo>
                  <a:cubicBezTo>
                    <a:pt x="286" y="21"/>
                    <a:pt x="296" y="146"/>
                    <a:pt x="296" y="179"/>
                  </a:cubicBezTo>
                  <a:close/>
                  <a:moveTo>
                    <a:pt x="75" y="200"/>
                  </a:moveTo>
                  <a:lnTo>
                    <a:pt x="333" y="200"/>
                  </a:lnTo>
                  <a:cubicBezTo>
                    <a:pt x="354" y="200"/>
                    <a:pt x="356" y="200"/>
                    <a:pt x="356" y="179"/>
                  </a:cubicBezTo>
                  <a:cubicBezTo>
                    <a:pt x="356" y="88"/>
                    <a:pt x="307" y="0"/>
                    <a:pt x="192" y="0"/>
                  </a:cubicBezTo>
                  <a:cubicBezTo>
                    <a:pt x="86" y="0"/>
                    <a:pt x="0" y="94"/>
                    <a:pt x="0" y="210"/>
                  </a:cubicBezTo>
                  <a:cubicBezTo>
                    <a:pt x="0" y="333"/>
                    <a:pt x="96" y="421"/>
                    <a:pt x="203" y="421"/>
                  </a:cubicBezTo>
                  <a:cubicBezTo>
                    <a:pt x="315" y="421"/>
                    <a:pt x="356" y="320"/>
                    <a:pt x="356" y="301"/>
                  </a:cubicBezTo>
                  <a:cubicBezTo>
                    <a:pt x="356" y="294"/>
                    <a:pt x="348" y="291"/>
                    <a:pt x="343" y="291"/>
                  </a:cubicBezTo>
                  <a:cubicBezTo>
                    <a:pt x="335" y="291"/>
                    <a:pt x="335" y="296"/>
                    <a:pt x="333" y="304"/>
                  </a:cubicBezTo>
                  <a:cubicBezTo>
                    <a:pt x="299" y="398"/>
                    <a:pt x="218" y="398"/>
                    <a:pt x="208" y="398"/>
                  </a:cubicBezTo>
                  <a:cubicBezTo>
                    <a:pt x="161" y="398"/>
                    <a:pt x="125" y="372"/>
                    <a:pt x="104" y="338"/>
                  </a:cubicBezTo>
                  <a:cubicBezTo>
                    <a:pt x="75" y="294"/>
                    <a:pt x="75" y="231"/>
                    <a:pt x="75" y="20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1868" name="フリーフォーム 34"/>
            <p:cNvSpPr/>
            <p:nvPr/>
          </p:nvSpPr>
          <p:spPr>
            <a:xfrm>
              <a:off x="9168479" y="5436000"/>
              <a:ext cx="234720" cy="232560"/>
            </a:xfrm>
            <a:custGeom>
              <a:avLst/>
              <a:gdLst/>
              <a:ahLst/>
              <a:cxnLst>
                <a:cxn ang="3cd4">
                  <a:pos x="hc" y="t"/>
                </a:cxn>
                <a:cxn ang="cd2">
                  <a:pos x="l" y="vc"/>
                </a:cxn>
                <a:cxn ang="cd4">
                  <a:pos x="hc" y="b"/>
                </a:cxn>
                <a:cxn ang="0">
                  <a:pos x="r" y="vc"/>
                </a:cxn>
              </a:cxnLst>
              <a:rect l="l" t="t" r="r" b="b"/>
              <a:pathLst>
                <a:path w="653" h="647">
                  <a:moveTo>
                    <a:pt x="551" y="91"/>
                  </a:moveTo>
                  <a:cubicBezTo>
                    <a:pt x="564" y="57"/>
                    <a:pt x="590" y="29"/>
                    <a:pt x="653" y="29"/>
                  </a:cubicBezTo>
                  <a:lnTo>
                    <a:pt x="653" y="0"/>
                  </a:lnTo>
                  <a:cubicBezTo>
                    <a:pt x="624" y="3"/>
                    <a:pt x="588" y="3"/>
                    <a:pt x="564" y="3"/>
                  </a:cubicBezTo>
                  <a:cubicBezTo>
                    <a:pt x="536" y="3"/>
                    <a:pt x="484" y="0"/>
                    <a:pt x="458" y="0"/>
                  </a:cubicBezTo>
                  <a:lnTo>
                    <a:pt x="458" y="29"/>
                  </a:lnTo>
                  <a:cubicBezTo>
                    <a:pt x="507" y="29"/>
                    <a:pt x="525" y="52"/>
                    <a:pt x="525" y="75"/>
                  </a:cubicBezTo>
                  <a:cubicBezTo>
                    <a:pt x="525" y="81"/>
                    <a:pt x="523" y="88"/>
                    <a:pt x="520" y="94"/>
                  </a:cubicBezTo>
                  <a:lnTo>
                    <a:pt x="354" y="535"/>
                  </a:lnTo>
                  <a:lnTo>
                    <a:pt x="177" y="73"/>
                  </a:lnTo>
                  <a:cubicBezTo>
                    <a:pt x="172" y="60"/>
                    <a:pt x="172" y="57"/>
                    <a:pt x="172" y="55"/>
                  </a:cubicBezTo>
                  <a:cubicBezTo>
                    <a:pt x="172" y="29"/>
                    <a:pt x="224" y="29"/>
                    <a:pt x="247" y="29"/>
                  </a:cubicBezTo>
                  <a:lnTo>
                    <a:pt x="247" y="0"/>
                  </a:lnTo>
                  <a:cubicBezTo>
                    <a:pt x="216" y="3"/>
                    <a:pt x="151" y="3"/>
                    <a:pt x="117" y="3"/>
                  </a:cubicBezTo>
                  <a:cubicBezTo>
                    <a:pt x="73" y="3"/>
                    <a:pt x="34" y="0"/>
                    <a:pt x="0" y="0"/>
                  </a:cubicBezTo>
                  <a:lnTo>
                    <a:pt x="0" y="29"/>
                  </a:lnTo>
                  <a:cubicBezTo>
                    <a:pt x="60" y="29"/>
                    <a:pt x="78" y="29"/>
                    <a:pt x="91" y="62"/>
                  </a:cubicBezTo>
                  <a:lnTo>
                    <a:pt x="302" y="626"/>
                  </a:lnTo>
                  <a:cubicBezTo>
                    <a:pt x="309" y="644"/>
                    <a:pt x="315" y="647"/>
                    <a:pt x="325" y="647"/>
                  </a:cubicBezTo>
                  <a:cubicBezTo>
                    <a:pt x="341" y="647"/>
                    <a:pt x="343" y="642"/>
                    <a:pt x="348" y="62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1869" name="テキスト ボックス 42"/>
          <p:cNvSpPr txBox="1"/>
          <p:nvPr/>
        </p:nvSpPr>
        <p:spPr>
          <a:xfrm>
            <a:off x="5701212" y="5979029"/>
            <a:ext cx="6093822" cy="369332"/>
          </a:xfrm>
          <a:prstGeom prst="rect">
            <a:avLst/>
          </a:prstGeom>
          <a:noFill/>
        </p:spPr>
        <p:txBody>
          <a:bodyPr wrap="square">
            <a:spAutoFit/>
          </a:bodyPr>
          <a:lstStyle/>
          <a:p>
            <a:pPr marL="0" indent="0">
              <a:buNone/>
            </a:pPr>
            <a:r>
              <a:rPr lang="en-US" altLang="ja-JP" dirty="0"/>
              <a:t>PRD 93 (2016) 7 076006</a:t>
            </a:r>
          </a:p>
        </p:txBody>
      </p:sp>
      <p:sp>
        <p:nvSpPr>
          <p:cNvPr id="2" name="テキスト ボックス 1">
            <a:extLst>
              <a:ext uri="{FF2B5EF4-FFF2-40B4-BE49-F238E27FC236}">
                <a16:creationId xmlns:a16="http://schemas.microsoft.com/office/drawing/2014/main" id="{CF09045E-1B6E-7D6D-84E2-01D9030A2C72}"/>
              </a:ext>
            </a:extLst>
          </p:cNvPr>
          <p:cNvSpPr txBox="1"/>
          <p:nvPr/>
        </p:nvSpPr>
        <p:spPr>
          <a:xfrm>
            <a:off x="1085566" y="1229710"/>
            <a:ext cx="10634969" cy="830997"/>
          </a:xfrm>
          <a:prstGeom prst="rect">
            <a:avLst/>
          </a:prstGeom>
          <a:noFill/>
        </p:spPr>
        <p:txBody>
          <a:bodyPr wrap="square" rtlCol="0">
            <a:spAutoFit/>
          </a:bodyPr>
          <a:lstStyle/>
          <a:p>
            <a:r>
              <a:rPr kumimoji="1" lang="en-US" altLang="ja-JP" sz="2400" dirty="0"/>
              <a:t>Z’ and/or Majoron is a </a:t>
            </a:r>
            <a:r>
              <a:rPr kumimoji="1" lang="en-US" altLang="ja-JP" sz="2400" b="1" dirty="0"/>
              <a:t>storage for neutrino  </a:t>
            </a:r>
          </a:p>
          <a:p>
            <a:r>
              <a:rPr lang="en-US" altLang="ja-JP" sz="2400" dirty="0"/>
              <a:t>      </a:t>
            </a:r>
            <a:r>
              <a:rPr kumimoji="1" lang="en-US" altLang="ja-JP" sz="2400" dirty="0">
                <a:solidFill>
                  <a:srgbClr val="FF0000"/>
                </a:solidFill>
              </a:rPr>
              <a:t>-&gt; increasing an effective number of neutrinos</a:t>
            </a:r>
            <a:endParaRPr kumimoji="1" lang="ja-JP" altLang="en-US" sz="2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タイトル 1"/>
          <p:cNvSpPr>
            <a:spLocks noGrp="1"/>
          </p:cNvSpPr>
          <p:nvPr>
            <p:ph type="title"/>
          </p:nvPr>
        </p:nvSpPr>
        <p:spPr/>
        <p:txBody>
          <a:bodyPr/>
          <a:lstStyle/>
          <a:p>
            <a:r>
              <a:rPr lang="en-US" altLang="ja-JP" dirty="0"/>
              <a:t>Plan</a:t>
            </a:r>
            <a:r>
              <a:rPr lang="ja-JP" altLang="en-US" dirty="0"/>
              <a:t> </a:t>
            </a:r>
            <a:r>
              <a:rPr lang="en-US" altLang="ja-JP" dirty="0"/>
              <a:t>of</a:t>
            </a:r>
            <a:r>
              <a:rPr lang="ja-JP" altLang="en-US" dirty="0"/>
              <a:t> </a:t>
            </a:r>
            <a:r>
              <a:rPr lang="en-US" altLang="ja-JP" dirty="0"/>
              <a:t>talk</a:t>
            </a:r>
            <a:endParaRPr kumimoji="1" lang="ja-JP" altLang="en-US" dirty="0"/>
          </a:p>
        </p:txBody>
      </p:sp>
      <p:sp>
        <p:nvSpPr>
          <p:cNvPr id="1113" name="コンテンツ プレースホルダー 2"/>
          <p:cNvSpPr>
            <a:spLocks noGrp="1"/>
          </p:cNvSpPr>
          <p:nvPr>
            <p:ph idx="1"/>
          </p:nvPr>
        </p:nvSpPr>
        <p:spPr/>
        <p:txBody>
          <a:bodyPr>
            <a:normAutofit fontScale="40000" lnSpcReduction="20000"/>
          </a:bodyPr>
          <a:lstStyle/>
          <a:p>
            <a:r>
              <a:rPr kumimoji="1" lang="en-US" altLang="ja-JP" sz="8400" b="1" dirty="0"/>
              <a:t>1.</a:t>
            </a:r>
            <a:r>
              <a:rPr kumimoji="1" lang="ja-JP" altLang="en-US" sz="8400" b="1" dirty="0"/>
              <a:t> </a:t>
            </a:r>
            <a:r>
              <a:rPr lang="en-US" altLang="ja-JP" sz="8400" b="1" dirty="0"/>
              <a:t>Introduction</a:t>
            </a:r>
          </a:p>
          <a:p>
            <a:r>
              <a:rPr kumimoji="1" lang="en-US" altLang="ja-JP" sz="8400" b="1" dirty="0"/>
              <a:t>2</a:t>
            </a:r>
            <a:r>
              <a:rPr lang="en-US" altLang="ja-JP" sz="8400" b="1" dirty="0"/>
              <a:t>.</a:t>
            </a:r>
            <a:r>
              <a:rPr lang="ja-JP" altLang="en-US" sz="8400" b="1" dirty="0"/>
              <a:t> </a:t>
            </a:r>
            <a:r>
              <a:rPr lang="en-US" altLang="ja-JP" sz="8400" b="1" dirty="0"/>
              <a:t>Our Motivation</a:t>
            </a:r>
            <a:endParaRPr kumimoji="1" lang="en-US" altLang="ja-JP" sz="8400" b="1" dirty="0"/>
          </a:p>
          <a:p>
            <a:pPr marL="0" indent="0">
              <a:buNone/>
            </a:pPr>
            <a:r>
              <a:rPr lang="en-US" altLang="ja-JP" sz="6700" dirty="0"/>
              <a:t>      2.1 “s-channel” singularity</a:t>
            </a:r>
          </a:p>
          <a:p>
            <a:pPr marL="0" indent="0">
              <a:buNone/>
            </a:pPr>
            <a:r>
              <a:rPr lang="en-US" altLang="ja-JP" sz="6700" dirty="0"/>
              <a:t>      (PRD 91 (2015) 3055018, 93 (2016) / 013014)</a:t>
            </a:r>
          </a:p>
          <a:p>
            <a:pPr marL="0" indent="0">
              <a:buNone/>
            </a:pPr>
            <a:r>
              <a:rPr lang="en-US" altLang="ja-JP" sz="6700" dirty="0"/>
              <a:t>      2.2 “t-channel” singularity</a:t>
            </a:r>
          </a:p>
          <a:p>
            <a:pPr marL="0" indent="0">
              <a:buNone/>
            </a:pPr>
            <a:r>
              <a:rPr lang="en-US" altLang="ja-JP" sz="6700" dirty="0"/>
              <a:t>      (PTEP 2021 (2021) 10 103, 20241(2024)7.075ED1)</a:t>
            </a:r>
          </a:p>
          <a:p>
            <a:pPr lvl="0">
              <a:defRPr/>
            </a:pPr>
            <a:r>
              <a:rPr kumimoji="1" lang="en-US" altLang="ja-JP" sz="7000" b="1" dirty="0"/>
              <a:t>3. </a:t>
            </a:r>
            <a:r>
              <a:rPr lang="en-US" altLang="ja-JP" sz="7000" b="1" dirty="0"/>
              <a:t>Analytical</a:t>
            </a:r>
            <a:r>
              <a:rPr kumimoji="1" lang="en-US" altLang="ja-JP" sz="7000" b="1" dirty="0"/>
              <a:t> Prescription for </a:t>
            </a:r>
            <a:r>
              <a:rPr lang="en-US" altLang="ja-JP" sz="7000" b="1" dirty="0"/>
              <a:t>t-channel singularity</a:t>
            </a:r>
            <a:r>
              <a:rPr kumimoji="1" lang="en-US" altLang="ja-JP" sz="7000" b="1" dirty="0"/>
              <a:t> </a:t>
            </a:r>
          </a:p>
          <a:p>
            <a:pPr marL="0" lvl="0" indent="0">
              <a:buNone/>
              <a:defRPr/>
            </a:pPr>
            <a:r>
              <a:rPr lang="en-US" altLang="ja-JP" sz="70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   </a:t>
            </a:r>
            <a:r>
              <a:rPr kumimoji="1" lang="en-US" altLang="ja-JP" sz="70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(2505.10890)</a:t>
            </a:r>
            <a:endParaRPr kumimoji="1" lang="en-US" altLang="ja-JP" sz="7000" dirty="0"/>
          </a:p>
          <a:p>
            <a:r>
              <a:rPr lang="en-US" altLang="ja-JP" sz="7000" b="1" dirty="0">
                <a:ea typeface="HGP創英ﾌﾟﾚｾﾞﾝｽEB" panose="02020800000000000000" pitchFamily="18" charset="-128"/>
              </a:rPr>
              <a:t>4. Summary</a:t>
            </a:r>
          </a:p>
          <a:p>
            <a:endParaRPr kumimoji="1" lang="en-US" altLang="ja-JP" dirty="0"/>
          </a:p>
          <a:p>
            <a:endParaRPr kumimoji="1" lang="ja-JP" altLang="en-US" sz="2000" dirty="0"/>
          </a:p>
        </p:txBody>
      </p:sp>
    </p:spTree>
    <p:extLst>
      <p:ext uri="{BB962C8B-B14F-4D97-AF65-F5344CB8AC3E}">
        <p14:creationId xmlns:p14="http://schemas.microsoft.com/office/powerpoint/2010/main" val="595647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 name="タイトル 1"/>
          <p:cNvSpPr>
            <a:spLocks noGrp="1"/>
          </p:cNvSpPr>
          <p:nvPr>
            <p:ph type="title"/>
          </p:nvPr>
        </p:nvSpPr>
        <p:spPr>
          <a:xfrm>
            <a:off x="838200" y="365125"/>
            <a:ext cx="7177644" cy="644277"/>
          </a:xfrm>
        </p:spPr>
        <p:txBody>
          <a:bodyPr>
            <a:noAutofit/>
          </a:bodyPr>
          <a:lstStyle/>
          <a:p>
            <a:r>
              <a:rPr lang="en-US" altLang="ja-JP" sz="3600" b="1" dirty="0"/>
              <a:t>New interactions</a:t>
            </a:r>
            <a:endParaRPr lang="ja-JP" altLang="en-US" sz="3600" b="1" dirty="0"/>
          </a:p>
        </p:txBody>
      </p:sp>
      <p:sp>
        <p:nvSpPr>
          <p:cNvPr id="2581" name="テキスト ボックス 14"/>
          <p:cNvSpPr txBox="1"/>
          <p:nvPr/>
        </p:nvSpPr>
        <p:spPr>
          <a:xfrm>
            <a:off x="2073204" y="1142837"/>
            <a:ext cx="3586238" cy="461665"/>
          </a:xfrm>
          <a:prstGeom prst="rect">
            <a:avLst/>
          </a:prstGeom>
          <a:noFill/>
          <a:ln w="28575">
            <a:noFill/>
          </a:ln>
        </p:spPr>
        <p:txBody>
          <a:bodyPr wrap="none" rtlCol="0">
            <a:spAutoFit/>
          </a:bodyPr>
          <a:lstStyle/>
          <a:p>
            <a:r>
              <a:rPr lang="en-US" altLang="ja-JP" sz="2400" b="1" dirty="0"/>
              <a:t>Decay &amp; inverse decay</a:t>
            </a:r>
            <a:endParaRPr kumimoji="1" lang="ja-JP" altLang="en-US" sz="2400" b="1" dirty="0"/>
          </a:p>
        </p:txBody>
      </p:sp>
      <mc:AlternateContent xmlns:mc="http://schemas.openxmlformats.org/markup-compatibility/2006" xmlns:a14="http://schemas.microsoft.com/office/drawing/2010/main">
        <mc:Choice Requires="a14">
          <p:sp>
            <p:nvSpPr>
              <p:cNvPr id="2582" name="テキスト ボックス 15">
                <a:extLst>
                  <a:ext uri="{FF2B5EF4-FFF2-40B4-BE49-F238E27FC236}">
                    <a16:creationId xmlns:a16="http://schemas.microsoft.com/office/drawing/2014/main" id="{12A357D3-5221-6C1E-607B-295AE01C511F}"/>
                  </a:ext>
                </a:extLst>
              </p:cNvPr>
              <p:cNvSpPr txBox="1"/>
              <p:nvPr/>
            </p:nvSpPr>
            <p:spPr>
              <a:xfrm>
                <a:off x="7442067" y="1129376"/>
                <a:ext cx="2464072" cy="461665"/>
              </a:xfrm>
              <a:prstGeom prst="rect">
                <a:avLst/>
              </a:prstGeom>
              <a:noFill/>
            </p:spPr>
            <p:txBody>
              <a:bodyPr wrap="none" rtlCol="0">
                <a:spAutoFit/>
              </a:bodyPr>
              <a:lstStyle/>
              <a:p>
                <a14:m>
                  <m:oMath xmlns:m="http://schemas.openxmlformats.org/officeDocument/2006/math">
                    <m:sSup>
                      <m:sSupPr>
                        <m:ctrlPr>
                          <a:rPr kumimoji="1" lang="en-US" altLang="ja-JP" sz="2400" b="1" i="1" smtClean="0">
                            <a:latin typeface="Cambria Math" panose="02040503050406030204" pitchFamily="18" charset="0"/>
                          </a:rPr>
                        </m:ctrlPr>
                      </m:sSupPr>
                      <m:e>
                        <m:r>
                          <a:rPr kumimoji="1" lang="en-US" altLang="ja-JP" sz="2400" b="1" i="0" smtClean="0">
                            <a:latin typeface="Cambria Math" panose="02040503050406030204" pitchFamily="18" charset="0"/>
                          </a:rPr>
                          <m:t>𝐒𝐜𝐚𝐭𝐭𝐞𝐫𝐢𝐧𝐠</m:t>
                        </m:r>
                        <m:r>
                          <a:rPr kumimoji="1" lang="en-US" altLang="ja-JP" sz="2400" b="1" i="1" smtClean="0">
                            <a:latin typeface="Cambria Math" panose="02040503050406030204" pitchFamily="18" charset="0"/>
                          </a:rPr>
                          <m:t> </m:t>
                        </m:r>
                        <m:r>
                          <a:rPr kumimoji="1" lang="en-US" altLang="ja-JP" sz="2400" b="1" i="1" smtClean="0">
                            <a:latin typeface="Cambria Math" panose="02040503050406030204" pitchFamily="18" charset="0"/>
                          </a:rPr>
                          <m:t>𝒁</m:t>
                        </m:r>
                      </m:e>
                      <m:sup>
                        <m:r>
                          <a:rPr kumimoji="1" lang="en-US" altLang="ja-JP" sz="2400" b="1" i="1" smtClean="0">
                            <a:latin typeface="Cambria Math" panose="02040503050406030204" pitchFamily="18" charset="0"/>
                          </a:rPr>
                          <m:t>′</m:t>
                        </m:r>
                      </m:sup>
                    </m:sSup>
                    <m:r>
                      <a:rPr kumimoji="1" lang="en-US" altLang="ja-JP" sz="2400" b="1" i="1" smtClean="0">
                        <a:latin typeface="Cambria Math" panose="02040503050406030204" pitchFamily="18" charset="0"/>
                      </a:rPr>
                      <m:t>, </m:t>
                    </m:r>
                    <m:r>
                      <a:rPr kumimoji="1" lang="en-US" altLang="ja-JP" sz="2400" b="1" i="1" smtClean="0">
                        <a:latin typeface="Cambria Math" panose="02040503050406030204" pitchFamily="18" charset="0"/>
                      </a:rPr>
                      <m:t>𝝓</m:t>
                    </m:r>
                  </m:oMath>
                </a14:m>
                <a:r>
                  <a:rPr kumimoji="1" lang="en-US" altLang="ja-JP" sz="2400" b="1" dirty="0"/>
                  <a:t> </a:t>
                </a:r>
              </a:p>
            </p:txBody>
          </p:sp>
        </mc:Choice>
        <mc:Fallback xmlns="">
          <p:sp>
            <p:nvSpPr>
              <p:cNvPr id="2582" name="テキスト ボックス 15">
                <a:extLst>
                  <a:ext uri="{FF2B5EF4-FFF2-40B4-BE49-F238E27FC236}">
                    <a16:creationId xmlns:a16="http://schemas.microsoft.com/office/drawing/2014/main" id="{12A357D3-5221-6C1E-607B-295AE01C511F}"/>
                  </a:ext>
                </a:extLst>
              </p:cNvPr>
              <p:cNvSpPr txBox="1">
                <a:spLocks noRot="1" noChangeAspect="1" noMove="1" noResize="1" noEditPoints="1" noAdjustHandles="1" noChangeArrowheads="1" noChangeShapeType="1" noTextEdit="1"/>
              </p:cNvSpPr>
              <p:nvPr/>
            </p:nvSpPr>
            <p:spPr>
              <a:xfrm>
                <a:off x="7442067" y="1129376"/>
                <a:ext cx="2464072" cy="461665"/>
              </a:xfrm>
              <a:prstGeom prst="rect">
                <a:avLst/>
              </a:prstGeom>
              <a:blipFill>
                <a:blip r:embed="rId3"/>
                <a:stretch>
                  <a:fillRect l="-1980" b="-15789"/>
                </a:stretch>
              </a:blipFill>
            </p:spPr>
            <p:txBody>
              <a:bodyPr/>
              <a:lstStyle/>
              <a:p>
                <a:r>
                  <a:rPr lang="ja-JP" altLang="en-US">
                    <a:noFill/>
                  </a:rPr>
                  <a:t> </a:t>
                </a:r>
              </a:p>
            </p:txBody>
          </p:sp>
        </mc:Fallback>
      </mc:AlternateContent>
      <p:grpSp>
        <p:nvGrpSpPr>
          <p:cNvPr id="2583" name="グループ化 36"/>
          <p:cNvGrpSpPr/>
          <p:nvPr/>
        </p:nvGrpSpPr>
        <p:grpSpPr>
          <a:xfrm>
            <a:off x="6322330" y="1754852"/>
            <a:ext cx="4703549" cy="1811038"/>
            <a:chOff x="6547484" y="2577352"/>
            <a:chExt cx="4703549" cy="1811038"/>
          </a:xfrm>
        </p:grpSpPr>
        <p:pic>
          <p:nvPicPr>
            <p:cNvPr id="2584" name="図 17" descr="時計の地図_x000a__x000a_低い精度で自動的に生成された説明"/>
            <p:cNvPicPr>
              <a:picLocks noChangeAspect="1"/>
            </p:cNvPicPr>
            <p:nvPr/>
          </p:nvPicPr>
          <p:blipFill>
            <a:blip r:embed="rId4"/>
            <a:stretch>
              <a:fillRect/>
            </a:stretch>
          </p:blipFill>
          <p:spPr>
            <a:xfrm>
              <a:off x="6547484" y="2577352"/>
              <a:ext cx="4703549" cy="1811038"/>
            </a:xfrm>
            <a:prstGeom prst="rect">
              <a:avLst/>
            </a:prstGeom>
          </p:spPr>
        </p:pic>
        <p:sp>
          <p:nvSpPr>
            <p:cNvPr id="2585" name="正方形/長方形 20"/>
            <p:cNvSpPr/>
            <p:nvPr/>
          </p:nvSpPr>
          <p:spPr>
            <a:xfrm>
              <a:off x="7101444" y="2956956"/>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6" name="正方形/長方形 21"/>
            <p:cNvSpPr/>
            <p:nvPr/>
          </p:nvSpPr>
          <p:spPr>
            <a:xfrm>
              <a:off x="7974279" y="2956956"/>
              <a:ext cx="130629" cy="213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7" name="正方形/長方形 22"/>
            <p:cNvSpPr/>
            <p:nvPr/>
          </p:nvSpPr>
          <p:spPr>
            <a:xfrm>
              <a:off x="7093527" y="377110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8" name="正方形/長方形 23"/>
            <p:cNvSpPr/>
            <p:nvPr/>
          </p:nvSpPr>
          <p:spPr>
            <a:xfrm>
              <a:off x="7980219" y="3830479"/>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9" name="正方形/長方形 24"/>
            <p:cNvSpPr/>
            <p:nvPr/>
          </p:nvSpPr>
          <p:spPr>
            <a:xfrm>
              <a:off x="9744564" y="293320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0" name="正方形/長方形 25"/>
            <p:cNvSpPr/>
            <p:nvPr/>
          </p:nvSpPr>
          <p:spPr>
            <a:xfrm>
              <a:off x="10617399" y="2968830"/>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1" name="正方形/長方形 26"/>
            <p:cNvSpPr/>
            <p:nvPr/>
          </p:nvSpPr>
          <p:spPr>
            <a:xfrm>
              <a:off x="9910818" y="356579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2" name="正方形/長方形 27"/>
            <p:cNvSpPr/>
            <p:nvPr/>
          </p:nvSpPr>
          <p:spPr>
            <a:xfrm>
              <a:off x="10486770" y="356579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3" name="グループ化 37"/>
          <p:cNvGrpSpPr/>
          <p:nvPr/>
        </p:nvGrpSpPr>
        <p:grpSpPr>
          <a:xfrm>
            <a:off x="6587510" y="3673632"/>
            <a:ext cx="4173187" cy="1815167"/>
            <a:chOff x="6812664" y="4496132"/>
            <a:chExt cx="4173187" cy="1815167"/>
          </a:xfrm>
        </p:grpSpPr>
        <p:pic>
          <p:nvPicPr>
            <p:cNvPr id="2594" name="図 19" descr="ダイアグラム_x000a__x000a_自動的に生成された説明"/>
            <p:cNvPicPr>
              <a:picLocks noChangeAspect="1"/>
            </p:cNvPicPr>
            <p:nvPr/>
          </p:nvPicPr>
          <p:blipFill>
            <a:blip r:embed="rId5"/>
            <a:stretch>
              <a:fillRect/>
            </a:stretch>
          </p:blipFill>
          <p:spPr>
            <a:xfrm>
              <a:off x="6812664" y="4496132"/>
              <a:ext cx="4173187" cy="1815167"/>
            </a:xfrm>
            <a:prstGeom prst="rect">
              <a:avLst/>
            </a:prstGeom>
          </p:spPr>
        </p:pic>
        <p:sp>
          <p:nvSpPr>
            <p:cNvPr id="2595" name="正方形/長方形 28"/>
            <p:cNvSpPr/>
            <p:nvPr/>
          </p:nvSpPr>
          <p:spPr>
            <a:xfrm>
              <a:off x="7279785" y="4938156"/>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6" name="正方形/長方形 29"/>
            <p:cNvSpPr/>
            <p:nvPr/>
          </p:nvSpPr>
          <p:spPr>
            <a:xfrm>
              <a:off x="8039593" y="495315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7" name="正方形/長方形 30"/>
            <p:cNvSpPr/>
            <p:nvPr/>
          </p:nvSpPr>
          <p:spPr>
            <a:xfrm>
              <a:off x="7231399" y="5737783"/>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8" name="正方形/長方形 31"/>
            <p:cNvSpPr/>
            <p:nvPr/>
          </p:nvSpPr>
          <p:spPr>
            <a:xfrm>
              <a:off x="8060016" y="5662823"/>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9" name="正方形/長方形 32"/>
            <p:cNvSpPr/>
            <p:nvPr/>
          </p:nvSpPr>
          <p:spPr>
            <a:xfrm>
              <a:off x="9633558" y="495315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0" name="正方形/長方形 33"/>
            <p:cNvSpPr/>
            <p:nvPr/>
          </p:nvSpPr>
          <p:spPr>
            <a:xfrm>
              <a:off x="9613935" y="5711337"/>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1" name="正方形/長方形 34"/>
            <p:cNvSpPr/>
            <p:nvPr/>
          </p:nvSpPr>
          <p:spPr>
            <a:xfrm>
              <a:off x="10257359" y="505908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2" name="正方形/長方形 35"/>
            <p:cNvSpPr/>
            <p:nvPr/>
          </p:nvSpPr>
          <p:spPr>
            <a:xfrm rot="508035">
              <a:off x="10241399" y="5583403"/>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604" name="図 4" descr="ダイアグラム_x000a__x000a_自動的に生成された説明"/>
          <p:cNvPicPr>
            <a:picLocks noChangeAspect="1"/>
          </p:cNvPicPr>
          <p:nvPr/>
        </p:nvPicPr>
        <p:blipFill>
          <a:blip r:embed="rId6"/>
          <a:stretch>
            <a:fillRect/>
          </a:stretch>
        </p:blipFill>
        <p:spPr>
          <a:xfrm>
            <a:off x="1173629" y="1856873"/>
            <a:ext cx="1754647" cy="1816759"/>
          </a:xfrm>
          <a:prstGeom prst="rect">
            <a:avLst/>
          </a:prstGeom>
        </p:spPr>
      </p:pic>
      <p:pic>
        <p:nvPicPr>
          <p:cNvPr id="2605" name="図 6" descr="ダイアグラム, 概略図_x000a__x000a_自動的に生成された説明"/>
          <p:cNvPicPr>
            <a:picLocks noChangeAspect="1"/>
          </p:cNvPicPr>
          <p:nvPr/>
        </p:nvPicPr>
        <p:blipFill>
          <a:blip r:embed="rId7"/>
          <a:stretch>
            <a:fillRect/>
          </a:stretch>
        </p:blipFill>
        <p:spPr>
          <a:xfrm>
            <a:off x="3307198" y="1941685"/>
            <a:ext cx="1754646" cy="1692535"/>
          </a:xfrm>
          <a:prstGeom prst="rect">
            <a:avLst/>
          </a:prstGeom>
        </p:spPr>
      </p:pic>
      <p:pic>
        <p:nvPicPr>
          <p:cNvPr id="2606" name="図 9" descr="時計の絵_x000a__x000a_中程度の精度で自動的に生成された説明"/>
          <p:cNvPicPr>
            <a:picLocks noChangeAspect="1"/>
          </p:cNvPicPr>
          <p:nvPr/>
        </p:nvPicPr>
        <p:blipFill>
          <a:blip r:embed="rId8"/>
          <a:stretch>
            <a:fillRect/>
          </a:stretch>
        </p:blipFill>
        <p:spPr>
          <a:xfrm>
            <a:off x="3307198" y="3795462"/>
            <a:ext cx="1774244" cy="1692535"/>
          </a:xfrm>
          <a:prstGeom prst="rect">
            <a:avLst/>
          </a:prstGeom>
        </p:spPr>
      </p:pic>
      <p:pic>
        <p:nvPicPr>
          <p:cNvPr id="2607" name="図 13" descr="ダイアグラム_x000a__x000a_自動的に生成された説明"/>
          <p:cNvPicPr>
            <a:picLocks noChangeAspect="1"/>
          </p:cNvPicPr>
          <p:nvPr/>
        </p:nvPicPr>
        <p:blipFill>
          <a:blip r:embed="rId9"/>
          <a:stretch>
            <a:fillRect/>
          </a:stretch>
        </p:blipFill>
        <p:spPr>
          <a:xfrm>
            <a:off x="1109296" y="3759445"/>
            <a:ext cx="1818980" cy="1760303"/>
          </a:xfrm>
          <a:prstGeom prst="rect">
            <a:avLst/>
          </a:prstGeom>
        </p:spPr>
      </p:pic>
      <p:sp>
        <p:nvSpPr>
          <p:cNvPr id="2" name="テキスト ボックス 1">
            <a:extLst>
              <a:ext uri="{FF2B5EF4-FFF2-40B4-BE49-F238E27FC236}">
                <a16:creationId xmlns:a16="http://schemas.microsoft.com/office/drawing/2014/main" id="{021DB0D1-5476-AB60-6512-7623F576522F}"/>
              </a:ext>
            </a:extLst>
          </p:cNvPr>
          <p:cNvSpPr txBox="1"/>
          <p:nvPr/>
        </p:nvSpPr>
        <p:spPr>
          <a:xfrm>
            <a:off x="1314163" y="5752909"/>
            <a:ext cx="4080338" cy="369332"/>
          </a:xfrm>
          <a:prstGeom prst="rect">
            <a:avLst/>
          </a:prstGeom>
          <a:noFill/>
        </p:spPr>
        <p:txBody>
          <a:bodyPr wrap="square" rtlCol="0">
            <a:spAutoFit/>
          </a:bodyPr>
          <a:lstStyle/>
          <a:p>
            <a:r>
              <a:rPr kumimoji="1" lang="en-US" altLang="ja-JP" b="1" dirty="0"/>
              <a:t>Always taken into account</a:t>
            </a:r>
            <a:endParaRPr kumimoji="1" lang="ja-JP" altLang="en-US" b="1" dirty="0"/>
          </a:p>
        </p:txBody>
      </p:sp>
      <p:sp>
        <p:nvSpPr>
          <p:cNvPr id="3" name="テキスト ボックス 2">
            <a:extLst>
              <a:ext uri="{FF2B5EF4-FFF2-40B4-BE49-F238E27FC236}">
                <a16:creationId xmlns:a16="http://schemas.microsoft.com/office/drawing/2014/main" id="{BA75F1DE-F378-8ED0-7EBF-3E9C33FA0EB1}"/>
              </a:ext>
            </a:extLst>
          </p:cNvPr>
          <p:cNvSpPr txBox="1"/>
          <p:nvPr/>
        </p:nvSpPr>
        <p:spPr>
          <a:xfrm>
            <a:off x="6868373" y="5688464"/>
            <a:ext cx="4080338" cy="369332"/>
          </a:xfrm>
          <a:prstGeom prst="rect">
            <a:avLst/>
          </a:prstGeom>
          <a:noFill/>
        </p:spPr>
        <p:txBody>
          <a:bodyPr wrap="square" rtlCol="0">
            <a:spAutoFit/>
          </a:bodyPr>
          <a:lstStyle/>
          <a:p>
            <a:r>
              <a:rPr lang="en-US" altLang="ja-JP" b="1" dirty="0"/>
              <a:t>New !!</a:t>
            </a:r>
            <a:endParaRPr kumimoji="1" lang="ja-JP" altLang="en-US" b="1" dirty="0"/>
          </a:p>
        </p:txBody>
      </p:sp>
      <p:sp>
        <p:nvSpPr>
          <p:cNvPr id="4" name="四角形: 角を丸くする 3">
            <a:extLst>
              <a:ext uri="{FF2B5EF4-FFF2-40B4-BE49-F238E27FC236}">
                <a16:creationId xmlns:a16="http://schemas.microsoft.com/office/drawing/2014/main" id="{E66FCBA9-E993-617F-CBDF-6A007B8E1AAA}"/>
              </a:ext>
            </a:extLst>
          </p:cNvPr>
          <p:cNvSpPr/>
          <p:nvPr/>
        </p:nvSpPr>
        <p:spPr>
          <a:xfrm>
            <a:off x="8674103" y="1640406"/>
            <a:ext cx="2767384" cy="2066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222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3" name="タイトル 1"/>
          <p:cNvSpPr>
            <a:spLocks noGrp="1"/>
          </p:cNvSpPr>
          <p:nvPr>
            <p:ph type="title"/>
          </p:nvPr>
        </p:nvSpPr>
        <p:spPr>
          <a:xfrm>
            <a:off x="838199" y="365125"/>
            <a:ext cx="8985969" cy="644277"/>
          </a:xfrm>
        </p:spPr>
        <p:txBody>
          <a:bodyPr>
            <a:noAutofit/>
          </a:bodyPr>
          <a:lstStyle/>
          <a:p>
            <a:r>
              <a:rPr lang="en-US" altLang="ja-JP" sz="2800" b="1" dirty="0"/>
              <a:t>To </a:t>
            </a:r>
            <a:r>
              <a:rPr lang="en-US" altLang="ja-JP" sz="2800" b="1" dirty="0" err="1"/>
              <a:t>caluculate</a:t>
            </a:r>
            <a:r>
              <a:rPr lang="en-US" altLang="ja-JP" sz="2800" b="1" dirty="0"/>
              <a:t> the number density of Majoron</a:t>
            </a:r>
            <a:endParaRPr lang="ja-JP" altLang="en-US" sz="2800" b="1" dirty="0"/>
          </a:p>
        </p:txBody>
      </p:sp>
      <mc:AlternateContent xmlns:mc="http://schemas.openxmlformats.org/markup-compatibility/2006" xmlns:a14="http://schemas.microsoft.com/office/drawing/2010/main">
        <mc:Choice Requires="a14">
          <p:sp>
            <p:nvSpPr>
              <p:cNvPr id="2614" name="テキスト ボックス 10">
                <a:extLst>
                  <a:ext uri="{FF2B5EF4-FFF2-40B4-BE49-F238E27FC236}">
                    <a16:creationId xmlns:a16="http://schemas.microsoft.com/office/drawing/2014/main" id="{C027E8C8-BFE7-01C7-81BA-F1A73EE46FA1}"/>
                  </a:ext>
                </a:extLst>
              </p:cNvPr>
              <p:cNvSpPr txBox="1"/>
              <p:nvPr/>
            </p:nvSpPr>
            <p:spPr>
              <a:xfrm>
                <a:off x="812814" y="1106032"/>
                <a:ext cx="6724635" cy="1757341"/>
              </a:xfrm>
              <a:prstGeom prst="rect">
                <a:avLst/>
              </a:prstGeom>
              <a:noFill/>
            </p:spPr>
            <p:txBody>
              <a:bodyPr wrap="square" rtlCol="0">
                <a:spAutoFit/>
              </a:bodyPr>
              <a:lstStyle/>
              <a:p>
                <a:pPr>
                  <a:lnSpc>
                    <a:spcPct val="150000"/>
                  </a:lnSpc>
                </a:pPr>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𝜈</m:t>
                        </m:r>
                      </m:e>
                      <m:sub>
                        <m:r>
                          <a:rPr kumimoji="1" lang="en-US" altLang="ja-JP" sz="2400" b="0" i="1" smtClean="0">
                            <a:latin typeface="Cambria Math" panose="02040503050406030204" pitchFamily="18" charset="0"/>
                          </a:rPr>
                          <m:t>𝛼</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𝜙</m:t>
                    </m:r>
                    <m:sSub>
                      <m:sSubPr>
                        <m:ctrlPr>
                          <a:rPr kumimoji="1" lang="en-US" altLang="ja-JP" sz="2400" b="0" i="1" smtClean="0">
                            <a:latin typeface="Cambria Math" panose="02040503050406030204" pitchFamily="18" charset="0"/>
                            <a:ea typeface="Cambria Math" panose="02040503050406030204" pitchFamily="18" charset="0"/>
                          </a:rPr>
                        </m:ctrlPr>
                      </m:sSub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𝜈</m:t>
                            </m:r>
                          </m:e>
                        </m:acc>
                      </m:e>
                      <m:sub>
                        <m:r>
                          <a:rPr kumimoji="1" lang="en-US" altLang="ja-JP" sz="2400" b="0" i="1" smtClean="0">
                            <a:latin typeface="Cambria Math" panose="02040503050406030204" pitchFamily="18" charset="0"/>
                            <a:ea typeface="Cambria Math" panose="02040503050406030204" pitchFamily="18" charset="0"/>
                          </a:rPr>
                          <m:t>𝛽</m:t>
                        </m:r>
                      </m:sub>
                    </m:sSub>
                    <m:r>
                      <a:rPr kumimoji="1" lang="en-US" altLang="ja-JP" sz="2400" b="0" i="0" smtClean="0">
                        <a:latin typeface="Cambria Math" panose="02040503050406030204" pitchFamily="18" charset="0"/>
                        <a:ea typeface="Cambria Math" panose="02040503050406030204" pitchFamily="18" charset="0"/>
                      </a:rPr>
                      <m:t> </m:t>
                    </m:r>
                  </m:oMath>
                </a14:m>
                <a:r>
                  <a:rPr lang="en-US" altLang="ja-JP" sz="2400" dirty="0"/>
                  <a:t>in t</a:t>
                </a:r>
                <a:r>
                  <a:rPr kumimoji="1" lang="en-US" altLang="ja-JP" sz="2400" dirty="0"/>
                  <a:t>-channel diagram</a:t>
                </a:r>
              </a:p>
              <a:p>
                <a:pPr>
                  <a:lnSpc>
                    <a:spcPct val="150000"/>
                  </a:lnSpc>
                </a:pPr>
                <a:r>
                  <a:rPr lang="en-US" altLang="ja-JP" sz="2400" dirty="0"/>
                  <a:t>Intermediate particle can be on-shell</a:t>
                </a:r>
                <a:endParaRPr kumimoji="1" lang="en-US" altLang="ja-JP" sz="2400" dirty="0"/>
              </a:p>
              <a:p>
                <a:pPr lvl="1">
                  <a:lnSpc>
                    <a:spcPct val="150000"/>
                  </a:lnSpc>
                </a:pPr>
                <a:r>
                  <a:rPr lang="en-US" altLang="ja-JP" sz="2400" dirty="0"/>
                  <a:t>→</a:t>
                </a:r>
                <a:r>
                  <a:rPr lang="ja-JP" altLang="en-US" sz="2400" dirty="0"/>
                  <a:t> </a:t>
                </a:r>
                <a:r>
                  <a:rPr lang="en-US" altLang="ja-JP" sz="2400" dirty="0"/>
                  <a:t>Amplitude</a:t>
                </a:r>
                <a:r>
                  <a:rPr lang="en-US" altLang="ja-JP" sz="2400" b="1" dirty="0"/>
                  <a:t> </a:t>
                </a:r>
                <a14:m>
                  <m:oMath xmlns:m="http://schemas.openxmlformats.org/officeDocument/2006/math">
                    <m:sSup>
                      <m:sSupPr>
                        <m:ctrlPr>
                          <a:rPr lang="en-US" altLang="ja-JP" sz="2400" b="1" i="1" smtClean="0">
                            <a:latin typeface="Cambria Math" panose="02040503050406030204" pitchFamily="18" charset="0"/>
                            <a:ea typeface="Cambria Math" panose="02040503050406030204" pitchFamily="18" charset="0"/>
                          </a:rPr>
                        </m:ctrlPr>
                      </m:sSupPr>
                      <m:e>
                        <m:d>
                          <m:dPr>
                            <m:begChr m:val="|"/>
                            <m:endChr m:val="|"/>
                            <m:ctrlPr>
                              <a:rPr lang="en-US" altLang="ja-JP" sz="2400" b="1" i="1" smtClean="0">
                                <a:latin typeface="Cambria Math" panose="02040503050406030204" pitchFamily="18" charset="0"/>
                                <a:ea typeface="Cambria Math" panose="02040503050406030204" pitchFamily="18" charset="0"/>
                              </a:rPr>
                            </m:ctrlPr>
                          </m:dPr>
                          <m:e>
                            <m:r>
                              <a:rPr lang="en-US" altLang="ja-JP" sz="2400" b="1" i="1" smtClean="0">
                                <a:latin typeface="Cambria Math" panose="02040503050406030204" pitchFamily="18" charset="0"/>
                                <a:ea typeface="Cambria Math" panose="02040503050406030204" pitchFamily="18" charset="0"/>
                              </a:rPr>
                              <m:t>𝓜</m:t>
                            </m:r>
                          </m:e>
                        </m:d>
                      </m:e>
                      <m:sup>
                        <m:r>
                          <a:rPr lang="en-US" altLang="ja-JP" sz="2400" b="1" i="1" smtClean="0">
                            <a:latin typeface="Cambria Math" panose="02040503050406030204" pitchFamily="18" charset="0"/>
                            <a:ea typeface="Cambria Math" panose="02040503050406030204" pitchFamily="18" charset="0"/>
                          </a:rPr>
                          <m:t>𝟐</m:t>
                        </m:r>
                      </m:sup>
                    </m:sSup>
                  </m:oMath>
                </a14:m>
                <a:r>
                  <a:rPr lang="en-US" altLang="ja-JP" sz="2400" b="1" dirty="0"/>
                  <a:t> is </a:t>
                </a:r>
                <a:r>
                  <a:rPr lang="en-US" altLang="ja-JP" sz="2400" b="1" dirty="0">
                    <a:solidFill>
                      <a:srgbClr val="FF0000"/>
                    </a:solidFill>
                  </a:rPr>
                  <a:t>divergent</a:t>
                </a:r>
                <a:endParaRPr lang="en-US" altLang="ja-JP" sz="2400" b="1" dirty="0"/>
              </a:p>
            </p:txBody>
          </p:sp>
        </mc:Choice>
        <mc:Fallback xmlns="">
          <p:sp>
            <p:nvSpPr>
              <p:cNvPr id="2614" name="テキスト ボックス 10">
                <a:extLst>
                  <a:ext uri="{FF2B5EF4-FFF2-40B4-BE49-F238E27FC236}">
                    <a16:creationId xmlns:a16="http://schemas.microsoft.com/office/drawing/2014/main" id="{C027E8C8-BFE7-01C7-81BA-F1A73EE46FA1}"/>
                  </a:ext>
                </a:extLst>
              </p:cNvPr>
              <p:cNvSpPr txBox="1">
                <a:spLocks noRot="1" noChangeAspect="1" noMove="1" noResize="1" noEditPoints="1" noAdjustHandles="1" noChangeArrowheads="1" noChangeShapeType="1" noTextEdit="1"/>
              </p:cNvSpPr>
              <p:nvPr/>
            </p:nvSpPr>
            <p:spPr>
              <a:xfrm>
                <a:off x="812814" y="1106032"/>
                <a:ext cx="6724635" cy="1757341"/>
              </a:xfrm>
              <a:prstGeom prst="rect">
                <a:avLst/>
              </a:prstGeom>
              <a:blipFill>
                <a:blip r:embed="rId3"/>
                <a:stretch>
                  <a:fillRect l="-1360" b="-6920"/>
                </a:stretch>
              </a:blipFill>
            </p:spPr>
            <p:txBody>
              <a:bodyPr/>
              <a:lstStyle/>
              <a:p>
                <a:r>
                  <a:rPr lang="ja-JP" altLang="en-US">
                    <a:noFill/>
                  </a:rPr>
                  <a:t> </a:t>
                </a:r>
              </a:p>
            </p:txBody>
          </p:sp>
        </mc:Fallback>
      </mc:AlternateContent>
      <p:pic>
        <p:nvPicPr>
          <p:cNvPr id="2615" name="図 3" descr="ダイアグラム_x000a__x000a_自動的に生成された説明"/>
          <p:cNvPicPr>
            <a:picLocks noChangeAspect="1"/>
          </p:cNvPicPr>
          <p:nvPr/>
        </p:nvPicPr>
        <p:blipFill>
          <a:blip r:embed="rId4"/>
          <a:stretch>
            <a:fillRect/>
          </a:stretch>
        </p:blipFill>
        <p:spPr>
          <a:xfrm>
            <a:off x="8488461" y="365125"/>
            <a:ext cx="2447892" cy="2089227"/>
          </a:xfrm>
          <a:prstGeom prst="rect">
            <a:avLst/>
          </a:prstGeom>
        </p:spPr>
      </p:pic>
      <mc:AlternateContent xmlns:mc="http://schemas.openxmlformats.org/markup-compatibility/2006" xmlns:a14="http://schemas.microsoft.com/office/drawing/2010/main">
        <mc:Choice Requires="a14">
          <p:sp>
            <p:nvSpPr>
              <p:cNvPr id="2616" name="テキスト ボックス 13">
                <a:extLst>
                  <a:ext uri="{FF2B5EF4-FFF2-40B4-BE49-F238E27FC236}">
                    <a16:creationId xmlns:a16="http://schemas.microsoft.com/office/drawing/2014/main" id="{A3868165-DD92-FD03-95DC-355C90B82340}"/>
                  </a:ext>
                </a:extLst>
              </p:cNvPr>
              <p:cNvSpPr txBox="1"/>
              <p:nvPr/>
            </p:nvSpPr>
            <p:spPr>
              <a:xfrm>
                <a:off x="812814" y="3610102"/>
                <a:ext cx="6044090" cy="983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ea typeface="Cambria Math" panose="02040503050406030204" pitchFamily="18" charset="0"/>
                            </a:rPr>
                          </m:ctrlPr>
                        </m:sSupPr>
                        <m:e>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ℳ</m:t>
                                  </m:r>
                                </m:e>
                                <m: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𝑍</m:t>
                                      </m:r>
                                    </m:e>
                                    <m:sup>
                                      <m:r>
                                        <a:rPr kumimoji="1" lang="en-US" altLang="ja-JP" sz="2400" b="0" i="1" smtClean="0">
                                          <a:latin typeface="Cambria Math" panose="02040503050406030204" pitchFamily="18" charset="0"/>
                                          <a:ea typeface="Cambria Math" panose="02040503050406030204" pitchFamily="18" charset="0"/>
                                        </a:rPr>
                                        <m:t>′</m:t>
                                      </m:r>
                                    </m:sup>
                                  </m:sSup>
                                  <m:r>
                                    <a:rPr kumimoji="1" lang="en-US" altLang="ja-JP" sz="2400" b="0" i="1" smtClean="0">
                                      <a:latin typeface="Cambria Math" panose="02040503050406030204" pitchFamily="18" charset="0"/>
                                      <a:ea typeface="Cambria Math" panose="02040503050406030204" pitchFamily="18" charset="0"/>
                                    </a:rPr>
                                    <m:t>𝜈</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𝜙</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𝜈</m:t>
                                      </m:r>
                                    </m:e>
                                  </m:acc>
                                </m:sub>
                                <m:sup>
                                  <m:r>
                                    <a:rPr kumimoji="1" lang="en-US" altLang="ja-JP" sz="2400" b="0" i="1" smtClean="0">
                                      <a:latin typeface="Cambria Math" panose="02040503050406030204" pitchFamily="18" charset="0"/>
                                      <a:ea typeface="Cambria Math" panose="02040503050406030204" pitchFamily="18" charset="0"/>
                                    </a:rPr>
                                    <m:t>𝑢</m:t>
                                  </m:r>
                                </m:sup>
                              </m:sSubSup>
                            </m:e>
                          </m:d>
                        </m:e>
                        <m:sup>
                          <m:r>
                            <a:rPr kumimoji="1" lang="en-US" altLang="ja-JP" sz="2400" b="0" i="1" smtClean="0">
                              <a:latin typeface="Cambria Math" panose="02040503050406030204" pitchFamily="18" charset="0"/>
                              <a:ea typeface="Cambria Math" panose="02040503050406030204" pitchFamily="18" charset="0"/>
                            </a:rPr>
                            <m:t>2</m:t>
                          </m:r>
                        </m:sup>
                      </m:sSup>
                      <m:r>
                        <a:rPr lang="en-US" altLang="ja-JP" sz="2400" i="1">
                          <a:latin typeface="Cambria Math" panose="02040503050406030204" pitchFamily="18" charset="0"/>
                          <a:ea typeface="Cambria Math" panose="02040503050406030204" pitchFamily="18" charset="0"/>
                        </a:rPr>
                        <m:t>∝</m:t>
                      </m:r>
                      <m:f>
                        <m:fPr>
                          <m:ctrlPr>
                            <a:rPr lang="en-US" altLang="ja-JP" sz="240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𝑝</m:t>
                                      </m:r>
                                    </m:e>
                                    <m:sup>
                                      <m:r>
                                        <a:rPr lang="en-US" altLang="ja-JP" sz="2400" b="0" i="1" smtClean="0">
                                          <a:latin typeface="Cambria Math" panose="02040503050406030204" pitchFamily="18" charset="0"/>
                                          <a:ea typeface="Cambria Math" panose="02040503050406030204" pitchFamily="18" charset="0"/>
                                        </a:rPr>
                                        <m:t>′</m:t>
                                      </m:r>
                                    </m:sup>
                                  </m:sSup>
                                </m:e>
                              </m:d>
                            </m:e>
                            <m:sup>
                              <m:r>
                                <a:rPr lang="en-US" altLang="ja-JP" sz="2400" b="0" i="1" smtClean="0">
                                  <a:latin typeface="Cambria Math" panose="02040503050406030204" pitchFamily="18" charset="0"/>
                                  <a:ea typeface="Cambria Math" panose="02040503050406030204" pitchFamily="18" charset="0"/>
                                </a:rPr>
                                <m:t>4</m:t>
                              </m:r>
                            </m:sup>
                          </m:sSup>
                        </m:den>
                      </m:f>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𝑚</m:t>
                                      </m:r>
                                    </m:e>
                                    <m:sub>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𝑍</m:t>
                                          </m:r>
                                        </m:e>
                                        <m:sup>
                                          <m:r>
                                            <a:rPr lang="en-US" altLang="ja-JP" sz="2400" b="0" i="1" smtClean="0">
                                              <a:latin typeface="Cambria Math" panose="02040503050406030204" pitchFamily="18" charset="0"/>
                                              <a:ea typeface="Cambria Math" panose="02040503050406030204" pitchFamily="18" charset="0"/>
                                            </a:rPr>
                                            <m:t>′</m:t>
                                          </m:r>
                                        </m:sup>
                                      </m:sSup>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−2</m:t>
                                  </m:r>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𝑝</m:t>
                                      </m:r>
                                    </m:e>
                                    <m:sup>
                                      <m:r>
                                        <a:rPr lang="en-US" altLang="ja-JP" sz="2400" b="0" i="1" smtClean="0">
                                          <a:latin typeface="Cambria Math" panose="02040503050406030204" pitchFamily="18" charset="0"/>
                                          <a:ea typeface="Cambria Math" panose="02040503050406030204" pitchFamily="18" charset="0"/>
                                        </a:rPr>
                                        <m:t>′</m:t>
                                      </m:r>
                                    </m:sup>
                                  </m:sSup>
                                </m:e>
                              </m:d>
                            </m:e>
                            <m:sup>
                              <m:r>
                                <a:rPr lang="en-US" altLang="ja-JP" sz="2400" b="0" i="1" smtClean="0">
                                  <a:latin typeface="Cambria Math" panose="02040503050406030204" pitchFamily="18" charset="0"/>
                                  <a:ea typeface="Cambria Math" panose="02040503050406030204" pitchFamily="18" charset="0"/>
                                </a:rPr>
                                <m:t>2</m:t>
                              </m:r>
                            </m:sup>
                          </m:sSup>
                        </m:den>
                      </m:f>
                    </m:oMath>
                  </m:oMathPara>
                </a14:m>
                <a:endParaRPr kumimoji="1" lang="ja-JP" altLang="en-US" sz="2400"/>
              </a:p>
            </p:txBody>
          </p:sp>
        </mc:Choice>
        <mc:Fallback xmlns="">
          <p:sp>
            <p:nvSpPr>
              <p:cNvPr id="2616" name="テキスト ボックス 13"/>
              <p:cNvSpPr txBox="1">
                <a:spLocks noRot="1" noChangeAspect="1" noMove="1" noResize="1" noEditPoints="1" noAdjustHandles="1" noChangeArrowheads="1" noChangeShapeType="1" noTextEdit="1"/>
              </p:cNvSpPr>
              <p:nvPr/>
            </p:nvSpPr>
            <p:spPr>
              <a:xfrm>
                <a:off x="812814" y="3610102"/>
                <a:ext cx="6044090" cy="983859"/>
              </a:xfrm>
              <a:prstGeom prst="rect">
                <a:avLst/>
              </a:prstGeom>
              <a:blipFill>
                <a:blip r:embed="rId5"/>
                <a:stretch>
                  <a:fillRect b="-2564"/>
                </a:stretch>
              </a:blipFill>
            </p:spPr>
            <p:txBody>
              <a:bodyPr/>
              <a:lstStyle/>
              <a:p>
                <a:r>
                  <a:rPr lang="ja-JP" altLang="en-US">
                    <a:noFill/>
                  </a:rPr>
                  <a:t> </a:t>
                </a:r>
              </a:p>
            </p:txBody>
          </p:sp>
        </mc:Fallback>
      </mc:AlternateContent>
      <p:sp>
        <p:nvSpPr>
          <p:cNvPr id="2617" name="テキスト ボックス 14"/>
          <p:cNvSpPr txBox="1"/>
          <p:nvPr/>
        </p:nvSpPr>
        <p:spPr>
          <a:xfrm>
            <a:off x="838200" y="4983381"/>
            <a:ext cx="6670416" cy="1148328"/>
          </a:xfrm>
          <a:prstGeom prst="rect">
            <a:avLst/>
          </a:prstGeom>
          <a:noFill/>
          <a:ln w="28575">
            <a:solidFill>
              <a:srgbClr val="FF0000"/>
            </a:solidFill>
          </a:ln>
        </p:spPr>
        <p:txBody>
          <a:bodyPr wrap="none" rtlCol="0">
            <a:spAutoFit/>
          </a:bodyPr>
          <a:lstStyle/>
          <a:p>
            <a:pPr>
              <a:lnSpc>
                <a:spcPct val="150000"/>
              </a:lnSpc>
            </a:pPr>
            <a:r>
              <a:rPr lang="en-US" altLang="ja-JP" sz="2400" b="1" dirty="0"/>
              <a:t>How to treat the divergens: not established</a:t>
            </a:r>
            <a:endParaRPr kumimoji="1" lang="en-US" altLang="ja-JP" sz="2400" b="1" dirty="0"/>
          </a:p>
          <a:p>
            <a:pPr lvl="1">
              <a:lnSpc>
                <a:spcPct val="150000"/>
              </a:lnSpc>
            </a:pPr>
            <a:r>
              <a:rPr lang="en-US" altLang="ja-JP" sz="2400" dirty="0"/>
              <a:t>→ </a:t>
            </a:r>
            <a:r>
              <a:rPr lang="en-US" altLang="ja-JP" sz="2400" b="1" dirty="0"/>
              <a:t>Following Feynman </a:t>
            </a:r>
            <a:r>
              <a:rPr lang="en-US" altLang="ja-JP" sz="2400" b="1" dirty="0" err="1"/>
              <a:t>presicription</a:t>
            </a:r>
            <a:endParaRPr kumimoji="1" lang="ja-JP" altLang="en-US" sz="2400" dirty="0"/>
          </a:p>
        </p:txBody>
      </p:sp>
      <p:pic>
        <p:nvPicPr>
          <p:cNvPr id="2618" name="図 2" descr="ダイアグラム_x000a__x000a_自動的に生成された説明"/>
          <p:cNvPicPr>
            <a:picLocks noChangeAspect="1"/>
          </p:cNvPicPr>
          <p:nvPr/>
        </p:nvPicPr>
        <p:blipFill>
          <a:blip r:embed="rId6"/>
          <a:stretch>
            <a:fillRect/>
          </a:stretch>
        </p:blipFill>
        <p:spPr>
          <a:xfrm>
            <a:off x="7710621" y="2989351"/>
            <a:ext cx="1754647" cy="1816759"/>
          </a:xfrm>
          <a:prstGeom prst="rect">
            <a:avLst/>
          </a:prstGeom>
        </p:spPr>
      </p:pic>
      <p:pic>
        <p:nvPicPr>
          <p:cNvPr id="2619" name="図 4" descr="時計の絵_x000a__x000a_中程度の精度で自動的に生成された説明"/>
          <p:cNvPicPr>
            <a:picLocks noChangeAspect="1"/>
          </p:cNvPicPr>
          <p:nvPr/>
        </p:nvPicPr>
        <p:blipFill>
          <a:blip r:embed="rId7"/>
          <a:stretch>
            <a:fillRect/>
          </a:stretch>
        </p:blipFill>
        <p:spPr>
          <a:xfrm>
            <a:off x="9994935" y="3051462"/>
            <a:ext cx="1774244" cy="1692535"/>
          </a:xfrm>
          <a:prstGeom prst="rect">
            <a:avLst/>
          </a:prstGeom>
        </p:spPr>
      </p:pic>
      <p:cxnSp>
        <p:nvCxnSpPr>
          <p:cNvPr id="2620" name="直線コネクタ 6"/>
          <p:cNvCxnSpPr>
            <a:cxnSpLocks/>
          </p:cNvCxnSpPr>
          <p:nvPr/>
        </p:nvCxnSpPr>
        <p:spPr>
          <a:xfrm>
            <a:off x="9069852" y="3374033"/>
            <a:ext cx="1285111"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21" name="下矢印 8"/>
          <p:cNvSpPr/>
          <p:nvPr/>
        </p:nvSpPr>
        <p:spPr>
          <a:xfrm>
            <a:off x="9332833" y="2360142"/>
            <a:ext cx="766127" cy="629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9671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B155E20E-EFDC-4EE4-032D-D8FCC751F923}"/>
                  </a:ext>
                </a:extLst>
              </p:cNvPr>
              <p:cNvSpPr txBox="1"/>
              <p:nvPr/>
            </p:nvSpPr>
            <p:spPr>
              <a:xfrm>
                <a:off x="1063830" y="2818425"/>
                <a:ext cx="7292548" cy="1146276"/>
              </a:xfrm>
              <a:prstGeom prst="rect">
                <a:avLst/>
              </a:prstGeom>
              <a:noFill/>
            </p:spPr>
            <p:txBody>
              <a:bodyPr wrap="square" rtlCol="0">
                <a:spAutoFit/>
              </a:bodyPr>
              <a:lstStyle/>
              <a:p>
                <a:pPr>
                  <a:lnSpc>
                    <a:spcPct val="150000"/>
                  </a:lnSpc>
                </a:pPr>
                <a:r>
                  <a:rPr kumimoji="1" lang="en-US" altLang="ja-JP" sz="2400" b="0" dirty="0"/>
                  <a:t>Integrand</a:t>
                </a:r>
                <a:r>
                  <a:rPr kumimoji="1" lang="ja-JP" altLang="en-US" sz="2400" b="0" dirty="0"/>
                  <a:t>：</a:t>
                </a:r>
                <a:r>
                  <a:rPr lang="en-US" altLang="ja-JP" sz="2400" dirty="0">
                    <a:solidFill>
                      <a:srgbClr val="FF0000"/>
                    </a:solidFill>
                  </a:rPr>
                  <a:t>width</a:t>
                </a:r>
                <a:r>
                  <a:rPr kumimoji="1" lang="en-US" altLang="ja-JP" sz="2400" dirty="0">
                    <a:solidFill>
                      <a:srgbClr val="FF0000"/>
                    </a:solidFill>
                  </a:rPr>
                  <a:t> </a:t>
                </a:r>
                <a14:m>
                  <m:oMath xmlns:m="http://schemas.openxmlformats.org/officeDocument/2006/math">
                    <m:r>
                      <a:rPr kumimoji="1" lang="en-US" altLang="ja-JP" sz="2400" b="0" i="1" smtClean="0">
                        <a:solidFill>
                          <a:srgbClr val="FF0000"/>
                        </a:solidFill>
                        <a:latin typeface="Cambria Math" panose="02040503050406030204" pitchFamily="18" charset="0"/>
                      </a:rPr>
                      <m:t>𝜖</m:t>
                    </m:r>
                    <m:r>
                      <a:rPr kumimoji="1" lang="en-US" altLang="ja-JP" sz="2400" b="0" i="1" smtClean="0">
                        <a:solidFill>
                          <a:srgbClr val="FF0000"/>
                        </a:solidFill>
                        <a:latin typeface="Cambria Math" panose="02040503050406030204" pitchFamily="18" charset="0"/>
                      </a:rPr>
                      <m:t>,</m:t>
                    </m:r>
                    <m:r>
                      <m:rPr>
                        <m:nor/>
                      </m:rPr>
                      <a:rPr kumimoji="1" lang="en-US" altLang="ja-JP" sz="2400" b="0" i="0" smtClean="0">
                        <a:solidFill>
                          <a:srgbClr val="FF0000"/>
                        </a:solidFill>
                        <a:latin typeface="Cambria Math" panose="02040503050406030204" pitchFamily="18" charset="0"/>
                      </a:rPr>
                      <m:t> </m:t>
                    </m:r>
                    <m:r>
                      <m:rPr>
                        <m:nor/>
                      </m:rPr>
                      <a:rPr lang="en-US" altLang="ja-JP" sz="2400" dirty="0">
                        <a:solidFill>
                          <a:srgbClr val="FF0000"/>
                        </a:solidFill>
                      </a:rPr>
                      <m:t>height</m:t>
                    </m:r>
                    <m:r>
                      <a:rPr lang="en-US" altLang="ja-JP" sz="2400" b="0" i="1" dirty="0" smtClean="0">
                        <a:solidFill>
                          <a:srgbClr val="FF0000"/>
                        </a:solidFill>
                        <a:latin typeface="Cambria Math" panose="02040503050406030204" pitchFamily="18" charset="0"/>
                      </a:rPr>
                      <m:t> </m:t>
                    </m:r>
                    <m:r>
                      <a:rPr kumimoji="1" lang="ja-JP" altLang="en-US" sz="2400" i="1" smtClean="0">
                        <a:solidFill>
                          <a:srgbClr val="FF0000"/>
                        </a:solidFill>
                        <a:latin typeface="Cambria Math" panose="02040503050406030204" pitchFamily="18" charset="0"/>
                      </a:rPr>
                      <m:t>𝒪</m:t>
                    </m:r>
                    <m:r>
                      <a:rPr kumimoji="1" lang="en-US" altLang="ja-JP" sz="2400" b="0" i="1" smtClean="0">
                        <a:solidFill>
                          <a:srgbClr val="FF0000"/>
                        </a:solidFill>
                        <a:latin typeface="Cambria Math" panose="02040503050406030204" pitchFamily="18" charset="0"/>
                      </a:rPr>
                      <m:t>(1/</m:t>
                    </m:r>
                    <m:sSup>
                      <m:sSupPr>
                        <m:ctrlPr>
                          <a:rPr kumimoji="1" lang="en-US" altLang="ja-JP" sz="2400" b="0" i="1" smtClean="0">
                            <a:solidFill>
                              <a:srgbClr val="FF0000"/>
                            </a:solidFill>
                            <a:latin typeface="Cambria Math" panose="02040503050406030204" pitchFamily="18" charset="0"/>
                          </a:rPr>
                        </m:ctrlPr>
                      </m:sSupPr>
                      <m:e>
                        <m:r>
                          <a:rPr kumimoji="1" lang="en-US" altLang="ja-JP" sz="2400" b="0" i="1" smtClean="0">
                            <a:solidFill>
                              <a:srgbClr val="FF0000"/>
                            </a:solidFill>
                            <a:latin typeface="Cambria Math" panose="02040503050406030204" pitchFamily="18" charset="0"/>
                          </a:rPr>
                          <m:t>𝜖</m:t>
                        </m:r>
                      </m:e>
                      <m:sup>
                        <m:r>
                          <a:rPr kumimoji="1" lang="en-US" altLang="ja-JP" sz="2400" b="0" i="1" smtClean="0">
                            <a:solidFill>
                              <a:srgbClr val="FF0000"/>
                            </a:solidFill>
                            <a:latin typeface="Cambria Math" panose="02040503050406030204" pitchFamily="18" charset="0"/>
                          </a:rPr>
                          <m:t>2</m:t>
                        </m:r>
                      </m:sup>
                    </m:sSup>
                    <m:r>
                      <a:rPr kumimoji="1" lang="en-US" altLang="ja-JP" sz="2400" b="0" i="1" smtClean="0">
                        <a:solidFill>
                          <a:srgbClr val="FF0000"/>
                        </a:solidFill>
                        <a:latin typeface="Cambria Math" panose="02040503050406030204" pitchFamily="18" charset="0"/>
                      </a:rPr>
                      <m:t>)</m:t>
                    </m:r>
                  </m:oMath>
                </a14:m>
                <a:r>
                  <a:rPr kumimoji="1" lang="en-US" altLang="ja-JP" sz="2400" dirty="0">
                    <a:solidFill>
                      <a:srgbClr val="FF0000"/>
                    </a:solidFill>
                  </a:rPr>
                  <a:t> </a:t>
                </a:r>
                <a14:m>
                  <m:oMath xmlns:m="http://schemas.openxmlformats.org/officeDocument/2006/math">
                    <m:r>
                      <a:rPr lang="en-US" altLang="ja-JP" sz="2400" b="0" i="0" smtClean="0">
                        <a:latin typeface="Cambria Math" panose="02040503050406030204" pitchFamily="18" charset="0"/>
                      </a:rPr>
                      <m:t> </m:t>
                    </m:r>
                    <m:r>
                      <m:rPr>
                        <m:sty m:val="p"/>
                      </m:rPr>
                      <a:rPr lang="en-US" altLang="ja-JP" sz="2400" b="0" i="0" smtClean="0">
                        <a:latin typeface="Cambria Math" panose="02040503050406030204" pitchFamily="18" charset="0"/>
                      </a:rPr>
                      <m:t>at</m:t>
                    </m:r>
                    <m:r>
                      <a:rPr lang="en-US" altLang="ja-JP" sz="2400" b="0" i="0" smtClean="0">
                        <a:latin typeface="Cambria Math" panose="02040503050406030204" pitchFamily="18" charset="0"/>
                      </a:rPr>
                      <m:t> </m:t>
                    </m:r>
                    <m:r>
                      <a:rPr lang="en-US" altLang="ja-JP" sz="2400" i="1">
                        <a:latin typeface="Cambria Math" panose="02040503050406030204" pitchFamily="18" charset="0"/>
                      </a:rPr>
                      <m:t>𝑋</m:t>
                    </m:r>
                    <m:r>
                      <a:rPr lang="en-US" altLang="ja-JP" sz="2400" i="1">
                        <a:latin typeface="Cambria Math" panose="02040503050406030204" pitchFamily="18" charset="0"/>
                      </a:rPr>
                      <m:t>=</m:t>
                    </m:r>
                    <m:r>
                      <a:rPr lang="en-US" altLang="ja-JP" sz="2400" b="0" i="1" smtClean="0">
                        <a:latin typeface="Cambria Math" panose="02040503050406030204" pitchFamily="18" charset="0"/>
                      </a:rPr>
                      <m:t>𝑚</m:t>
                    </m:r>
                    <m:r>
                      <a:rPr lang="en-US" altLang="ja-JP" sz="2400" b="0" i="1" baseline="30000" smtClean="0">
                        <a:latin typeface="Cambria Math" panose="02040503050406030204" pitchFamily="18" charset="0"/>
                      </a:rPr>
                      <m:t>2</m:t>
                    </m:r>
                  </m:oMath>
                </a14:m>
                <a:endParaRPr lang="en-US" altLang="ja-JP" sz="2400" baseline="30000" dirty="0"/>
              </a:p>
              <a:p>
                <a:pPr lvl="1">
                  <a:lnSpc>
                    <a:spcPct val="150000"/>
                  </a:lnSpc>
                </a:pPr>
                <a:r>
                  <a:rPr lang="en-US" altLang="ja-JP" sz="2400" dirty="0"/>
                  <a:t>→ </a:t>
                </a:r>
                <a14:m>
                  <m:oMath xmlns:m="http://schemas.openxmlformats.org/officeDocument/2006/math">
                    <m:r>
                      <a:rPr lang="en-US" altLang="ja-JP" sz="2400" b="0" i="1" smtClean="0">
                        <a:latin typeface="Cambria Math" panose="02040503050406030204" pitchFamily="18" charset="0"/>
                      </a:rPr>
                      <m:t>𝐼</m:t>
                    </m:r>
                  </m:oMath>
                </a14:m>
                <a:r>
                  <a:rPr lang="en-US" altLang="ja-JP" sz="2400" dirty="0"/>
                  <a:t> has divergence of </a:t>
                </a:r>
                <a14:m>
                  <m:oMath xmlns:m="http://schemas.openxmlformats.org/officeDocument/2006/math">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𝜖</m:t>
                    </m:r>
                  </m:oMath>
                </a14:m>
                <a:r>
                  <a:rPr kumimoji="1" lang="en-US" altLang="ja-JP" sz="2400" dirty="0"/>
                  <a:t> </a:t>
                </a:r>
                <a:endParaRPr kumimoji="1" lang="ja-JP" altLang="en-US" sz="2400" dirty="0"/>
              </a:p>
            </p:txBody>
          </p:sp>
        </mc:Choice>
        <mc:Fallback xmlns="">
          <p:sp>
            <p:nvSpPr>
              <p:cNvPr id="19" name="テキスト ボックス 18">
                <a:extLst>
                  <a:ext uri="{FF2B5EF4-FFF2-40B4-BE49-F238E27FC236}">
                    <a16:creationId xmlns:a16="http://schemas.microsoft.com/office/drawing/2014/main" id="{B155E20E-EFDC-4EE4-032D-D8FCC751F923}"/>
                  </a:ext>
                </a:extLst>
              </p:cNvPr>
              <p:cNvSpPr txBox="1">
                <a:spLocks noRot="1" noChangeAspect="1" noMove="1" noResize="1" noEditPoints="1" noAdjustHandles="1" noChangeArrowheads="1" noChangeShapeType="1" noTextEdit="1"/>
              </p:cNvSpPr>
              <p:nvPr/>
            </p:nvSpPr>
            <p:spPr>
              <a:xfrm>
                <a:off x="1063830" y="2818425"/>
                <a:ext cx="7292548" cy="1146276"/>
              </a:xfrm>
              <a:prstGeom prst="rect">
                <a:avLst/>
              </a:prstGeom>
              <a:blipFill>
                <a:blip r:embed="rId3"/>
                <a:stretch>
                  <a:fillRect l="-1338" b="-117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3CA8D3B0-FD90-2745-91E2-77576FA77721}"/>
                  </a:ext>
                </a:extLst>
              </p:cNvPr>
              <p:cNvSpPr txBox="1"/>
              <p:nvPr/>
            </p:nvSpPr>
            <p:spPr>
              <a:xfrm>
                <a:off x="1063830" y="4122116"/>
                <a:ext cx="3450496" cy="7247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m:t>
                      </m:r>
                      <m:f>
                        <m:fPr>
                          <m:ctrlPr>
                            <a:rPr kumimoji="1" lang="en-US" altLang="ja-JP" sz="2400" b="0" i="1" smtClean="0">
                              <a:solidFill>
                                <a:srgbClr val="FF0000"/>
                              </a:solidFill>
                              <a:latin typeface="Cambria Math" panose="02040503050406030204" pitchFamily="18" charset="0"/>
                            </a:rPr>
                          </m:ctrlPr>
                        </m:fPr>
                        <m:num>
                          <m:sSub>
                            <m:sSubPr>
                              <m:ctrlPr>
                                <a:rPr kumimoji="1" lang="en-US" altLang="ja-JP" sz="2400" b="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𝛼</m:t>
                              </m:r>
                            </m:e>
                            <m:sub>
                              <m:r>
                                <a:rPr kumimoji="1" lang="en-US" altLang="ja-JP" sz="2400" b="0" i="1" smtClean="0">
                                  <a:solidFill>
                                    <a:srgbClr val="FF0000"/>
                                  </a:solidFill>
                                  <a:latin typeface="Cambria Math" panose="02040503050406030204" pitchFamily="18" charset="0"/>
                                </a:rPr>
                                <m:t>−1</m:t>
                              </m:r>
                            </m:sub>
                          </m:sSub>
                        </m:num>
                        <m:den>
                          <m:r>
                            <a:rPr kumimoji="1" lang="en-US" altLang="ja-JP" sz="2400" b="0" i="1" smtClean="0">
                              <a:solidFill>
                                <a:srgbClr val="FF0000"/>
                              </a:solidFill>
                              <a:latin typeface="Cambria Math" panose="02040503050406030204" pitchFamily="18" charset="0"/>
                            </a:rPr>
                            <m:t>𝜖</m:t>
                          </m:r>
                        </m:den>
                      </m:f>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𝛼</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𝜖</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𝛼</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20" name="テキスト ボックス 19">
                <a:extLst>
                  <a:ext uri="{FF2B5EF4-FFF2-40B4-BE49-F238E27FC236}">
                    <a16:creationId xmlns:a16="http://schemas.microsoft.com/office/drawing/2014/main" id="{3CA8D3B0-FD90-2745-91E2-77576FA77721}"/>
                  </a:ext>
                </a:extLst>
              </p:cNvPr>
              <p:cNvSpPr txBox="1">
                <a:spLocks noRot="1" noChangeAspect="1" noMove="1" noResize="1" noEditPoints="1" noAdjustHandles="1" noChangeArrowheads="1" noChangeShapeType="1" noTextEdit="1"/>
              </p:cNvSpPr>
              <p:nvPr/>
            </p:nvSpPr>
            <p:spPr>
              <a:xfrm>
                <a:off x="1063830" y="4122116"/>
                <a:ext cx="3450496" cy="724750"/>
              </a:xfrm>
              <a:prstGeom prst="rect">
                <a:avLst/>
              </a:prstGeom>
              <a:blipFill>
                <a:blip r:embed="rId4"/>
                <a:stretch>
                  <a:fillRect/>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4CCD394E-FFE4-8A7F-6BFA-4A4E408E50FA}"/>
              </a:ext>
            </a:extLst>
          </p:cNvPr>
          <p:cNvSpPr txBox="1"/>
          <p:nvPr/>
        </p:nvSpPr>
        <p:spPr>
          <a:xfrm>
            <a:off x="6386166" y="3910712"/>
            <a:ext cx="4742004" cy="1147558"/>
          </a:xfrm>
          <a:prstGeom prst="rect">
            <a:avLst/>
          </a:prstGeom>
          <a:noFill/>
          <a:ln w="28575">
            <a:solidFill>
              <a:srgbClr val="FF0000"/>
            </a:solidFill>
          </a:ln>
        </p:spPr>
        <p:txBody>
          <a:bodyPr wrap="none" rtlCol="0">
            <a:spAutoFit/>
          </a:bodyPr>
          <a:lstStyle/>
          <a:p>
            <a:pPr>
              <a:lnSpc>
                <a:spcPct val="150000"/>
              </a:lnSpc>
            </a:pPr>
            <a:r>
              <a:rPr lang="en-US" altLang="ja-JP" sz="2400" dirty="0"/>
              <a:t>α</a:t>
            </a:r>
            <a:r>
              <a:rPr kumimoji="1" lang="en-US" altLang="ja-JP" sz="2400" b="0" baseline="-25000" dirty="0"/>
              <a:t>-1</a:t>
            </a:r>
            <a:r>
              <a:rPr kumimoji="1" lang="en-US" altLang="ja-JP" sz="2400" b="0" dirty="0"/>
              <a:t>/</a:t>
            </a:r>
            <a:r>
              <a:rPr kumimoji="1" lang="en-US" altLang="ja-JP" sz="2400" b="0" dirty="0" err="1"/>
              <a:t>ε</a:t>
            </a:r>
            <a:r>
              <a:rPr kumimoji="1" lang="en-US" altLang="ja-JP" sz="2400" b="0" dirty="0"/>
              <a:t> diverge </a:t>
            </a:r>
            <a:r>
              <a:rPr kumimoji="1" lang="en-US" altLang="ja-JP" sz="2400" dirty="0"/>
              <a:t>⇒ on-shell term</a:t>
            </a:r>
          </a:p>
          <a:p>
            <a:pPr>
              <a:lnSpc>
                <a:spcPct val="150000"/>
              </a:lnSpc>
            </a:pPr>
            <a:r>
              <a:rPr kumimoji="1" lang="en-US" altLang="ja-JP" sz="2400" b="1" dirty="0"/>
              <a:t>Subtract it </a:t>
            </a:r>
            <a:r>
              <a:rPr lang="en-US" altLang="ja-JP" sz="2400" b="1" dirty="0"/>
              <a:t>⇒ </a:t>
            </a:r>
            <a:r>
              <a:rPr kumimoji="1" lang="en-US" altLang="ja-JP" sz="2400" b="1" dirty="0"/>
              <a:t>off-shell</a:t>
            </a:r>
            <a:r>
              <a:rPr lang="en-US" altLang="ja-JP" sz="2400" b="1" dirty="0"/>
              <a:t> terms</a:t>
            </a:r>
            <a:endParaRPr kumimoji="1" lang="ja-JP" altLang="en-US" sz="2400" b="1"/>
          </a:p>
        </p:txBody>
      </p:sp>
      <p:sp>
        <p:nvSpPr>
          <p:cNvPr id="3" name="テキスト ボックス 2">
            <a:extLst>
              <a:ext uri="{FF2B5EF4-FFF2-40B4-BE49-F238E27FC236}">
                <a16:creationId xmlns:a16="http://schemas.microsoft.com/office/drawing/2014/main" id="{8A5EEED7-E1B5-7054-B381-DA3B64125A98}"/>
              </a:ext>
            </a:extLst>
          </p:cNvPr>
          <p:cNvSpPr txBox="1"/>
          <p:nvPr/>
        </p:nvSpPr>
        <p:spPr>
          <a:xfrm>
            <a:off x="5312229" y="365125"/>
            <a:ext cx="5137945" cy="584775"/>
          </a:xfrm>
          <a:prstGeom prst="rect">
            <a:avLst/>
          </a:prstGeom>
          <a:noFill/>
        </p:spPr>
        <p:txBody>
          <a:bodyPr wrap="none" rtlCol="0">
            <a:spAutoFit/>
          </a:bodyPr>
          <a:lstStyle/>
          <a:p>
            <a:r>
              <a:rPr lang="en-US" altLang="ja-JP" sz="1600" dirty="0" err="1">
                <a:solidFill>
                  <a:schemeClr val="bg1">
                    <a:lumMod val="65000"/>
                  </a:schemeClr>
                </a:solidFill>
                <a:effectLst/>
                <a:latin typeface="CMR10"/>
              </a:rPr>
              <a:t>Kento</a:t>
            </a:r>
            <a:r>
              <a:rPr lang="en-US" altLang="ja-JP" sz="1600" dirty="0">
                <a:solidFill>
                  <a:schemeClr val="bg1">
                    <a:lumMod val="65000"/>
                  </a:schemeClr>
                </a:solidFill>
                <a:effectLst/>
                <a:latin typeface="CMR10"/>
              </a:rPr>
              <a:t> </a:t>
            </a:r>
            <a:r>
              <a:rPr lang="en-US" altLang="ja-JP" sz="1600" dirty="0" err="1">
                <a:solidFill>
                  <a:schemeClr val="bg1">
                    <a:lumMod val="65000"/>
                  </a:schemeClr>
                </a:solidFill>
                <a:effectLst/>
                <a:latin typeface="CMR10"/>
              </a:rPr>
              <a:t>Asai</a:t>
            </a:r>
            <a:r>
              <a:rPr lang="en-US" altLang="ja-JP" sz="1600" dirty="0">
                <a:solidFill>
                  <a:schemeClr val="bg1">
                    <a:lumMod val="65000"/>
                  </a:schemeClr>
                </a:solidFill>
                <a:effectLst/>
                <a:latin typeface="CMR10"/>
              </a:rPr>
              <a:t>, </a:t>
            </a:r>
            <a:r>
              <a:rPr lang="en-US" altLang="ja-JP" sz="1600" dirty="0" err="1">
                <a:solidFill>
                  <a:schemeClr val="bg1">
                    <a:lumMod val="65000"/>
                  </a:schemeClr>
                </a:solidFill>
                <a:effectLst/>
                <a:latin typeface="CMR10"/>
              </a:rPr>
              <a:t>Tomoya</a:t>
            </a:r>
            <a:r>
              <a:rPr lang="en-US" altLang="ja-JP" sz="1600" dirty="0">
                <a:solidFill>
                  <a:schemeClr val="bg1">
                    <a:lumMod val="65000"/>
                  </a:schemeClr>
                </a:solidFill>
                <a:effectLst/>
                <a:latin typeface="CMR10"/>
              </a:rPr>
              <a:t> Asano, Joe Sato, and Masaki J. S. Yang. </a:t>
            </a:r>
            <a:endParaRPr lang="en-US" altLang="ja-JP" sz="1600" dirty="0">
              <a:solidFill>
                <a:schemeClr val="bg1">
                  <a:lumMod val="65000"/>
                </a:schemeClr>
              </a:solidFill>
              <a:effectLst/>
            </a:endParaRPr>
          </a:p>
          <a:p>
            <a:r>
              <a:rPr kumimoji="1" lang="en-US" altLang="ja-JP" sz="1600" dirty="0">
                <a:solidFill>
                  <a:schemeClr val="bg1">
                    <a:lumMod val="65000"/>
                  </a:schemeClr>
                </a:solidFill>
              </a:rPr>
              <a:t>PTEP 073E01 (2024)</a:t>
            </a:r>
            <a:endParaRPr kumimoji="1" lang="ja-JP" altLang="en-US" sz="1600" dirty="0">
              <a:solidFill>
                <a:schemeClr val="bg1">
                  <a:lumMod val="65000"/>
                </a:schemeClr>
              </a:solidFill>
            </a:endParaRPr>
          </a:p>
        </p:txBody>
      </p:sp>
      <p:sp>
        <p:nvSpPr>
          <p:cNvPr id="4" name="右矢印 3">
            <a:extLst>
              <a:ext uri="{FF2B5EF4-FFF2-40B4-BE49-F238E27FC236}">
                <a16:creationId xmlns:a16="http://schemas.microsoft.com/office/drawing/2014/main" id="{CD16F55F-AB3B-8C7C-5E6B-733FA3477BA5}"/>
              </a:ext>
            </a:extLst>
          </p:cNvPr>
          <p:cNvSpPr/>
          <p:nvPr/>
        </p:nvSpPr>
        <p:spPr>
          <a:xfrm>
            <a:off x="4789271" y="4216061"/>
            <a:ext cx="1208314" cy="4757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EDAABC8-E28B-6187-903E-CB31EA34FE7B}"/>
              </a:ext>
            </a:extLst>
          </p:cNvPr>
          <p:cNvSpPr txBox="1"/>
          <p:nvPr/>
        </p:nvSpPr>
        <p:spPr>
          <a:xfrm>
            <a:off x="872120" y="5857909"/>
            <a:ext cx="10447759" cy="892552"/>
          </a:xfrm>
          <a:prstGeom prst="rect">
            <a:avLst/>
          </a:prstGeom>
          <a:noFill/>
        </p:spPr>
        <p:txBody>
          <a:bodyPr wrap="square" rtlCol="0">
            <a:spAutoFit/>
          </a:bodyPr>
          <a:lstStyle/>
          <a:p>
            <a:r>
              <a:rPr lang="en-US" altLang="ja-JP" sz="2400" dirty="0"/>
              <a:t>But, numerical evaluation of cosmology is difficult!</a:t>
            </a:r>
          </a:p>
          <a:p>
            <a:r>
              <a:rPr lang="en-US" altLang="ja-JP" sz="2400" dirty="0"/>
              <a:t>Monte Carlo of 5D integrals, with</a:t>
            </a:r>
            <a:r>
              <a:rPr lang="en-US" altLang="ja-JP" sz="2400" b="1" dirty="0"/>
              <a:t> </a:t>
            </a:r>
            <a:r>
              <a:rPr lang="en-US" altLang="ja-JP" sz="2800" b="1" dirty="0"/>
              <a:t>RIKEN’s SC〜 O(1) months</a:t>
            </a:r>
            <a:endParaRPr kumimoji="1" lang="ja-JP" altLang="en-US" sz="2800" b="1"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410C3177-C587-7FAA-66FF-839D1839EE04}"/>
                  </a:ext>
                </a:extLst>
              </p:cNvPr>
              <p:cNvSpPr txBox="1"/>
              <p:nvPr/>
            </p:nvSpPr>
            <p:spPr>
              <a:xfrm>
                <a:off x="1370083" y="1800723"/>
                <a:ext cx="4023345" cy="891462"/>
              </a:xfrm>
              <a:prstGeom prst="rect">
                <a:avLst/>
              </a:prstGeom>
              <a:noFill/>
              <a:ln w="1905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m:t>
                      </m:r>
                      <m:nary>
                        <m:naryPr>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0</m:t>
                          </m:r>
                        </m:sub>
                        <m:sup>
                          <m:r>
                            <a:rPr kumimoji="1" lang="en-US" altLang="ja-JP" sz="2400" b="0" i="1" smtClean="0">
                              <a:latin typeface="Cambria Math" panose="02040503050406030204" pitchFamily="18" charset="0"/>
                              <a:ea typeface="Cambria Math" panose="02040503050406030204" pitchFamily="18" charset="0"/>
                            </a:rPr>
                            <m:t>∞</m:t>
                          </m:r>
                        </m:sup>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r>
                                <a:rPr kumimoji="1" lang="en-US" altLang="ja-JP" sz="2400" b="0" i="1" smtClean="0">
                                  <a:latin typeface="Cambria Math" panose="02040503050406030204" pitchFamily="18" charset="0"/>
                                </a:rPr>
                                <m:t>)</m:t>
                              </m:r>
                            </m:num>
                            <m:den>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𝑚</m:t>
                                      </m:r>
                                      <m:r>
                                        <a:rPr kumimoji="1" lang="en-US" altLang="ja-JP" sz="2400" b="0" i="1" baseline="30000" smtClean="0">
                                          <a:latin typeface="Cambria Math" panose="02040503050406030204" pitchFamily="18" charset="0"/>
                                        </a:rPr>
                                        <m:t>2</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𝜖</m:t>
                                  </m:r>
                                </m:e>
                                <m:sup>
                                  <m:r>
                                    <a:rPr kumimoji="1" lang="en-US" altLang="ja-JP" sz="2400" b="0" i="1" smtClean="0">
                                      <a:latin typeface="Cambria Math" panose="02040503050406030204" pitchFamily="18" charset="0"/>
                                    </a:rPr>
                                    <m:t>2</m:t>
                                  </m:r>
                                </m:sup>
                              </m:sSup>
                            </m:den>
                          </m:f>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𝑑𝑋</m:t>
                          </m:r>
                        </m:e>
                      </m:nary>
                      <m:r>
                        <a:rPr kumimoji="1" lang="en-US" altLang="ja-JP" sz="2400" b="0" i="1" smtClean="0">
                          <a:latin typeface="Cambria Math" panose="02040503050406030204" pitchFamily="18" charset="0"/>
                        </a:rPr>
                        <m:t> </m:t>
                      </m:r>
                    </m:oMath>
                  </m:oMathPara>
                </a14:m>
                <a:endParaRPr kumimoji="1" lang="ja-JP" altLang="en-US" sz="2400"/>
              </a:p>
            </p:txBody>
          </p:sp>
        </mc:Choice>
        <mc:Fallback xmlns="">
          <p:sp>
            <p:nvSpPr>
              <p:cNvPr id="7" name="テキスト ボックス 6">
                <a:extLst>
                  <a:ext uri="{FF2B5EF4-FFF2-40B4-BE49-F238E27FC236}">
                    <a16:creationId xmlns:a16="http://schemas.microsoft.com/office/drawing/2014/main" id="{410C3177-C587-7FAA-66FF-839D1839EE04}"/>
                  </a:ext>
                </a:extLst>
              </p:cNvPr>
              <p:cNvSpPr txBox="1">
                <a:spLocks noRot="1" noChangeAspect="1" noMove="1" noResize="1" noEditPoints="1" noAdjustHandles="1" noChangeArrowheads="1" noChangeShapeType="1" noTextEdit="1"/>
              </p:cNvSpPr>
              <p:nvPr/>
            </p:nvSpPr>
            <p:spPr>
              <a:xfrm>
                <a:off x="1370083" y="1800723"/>
                <a:ext cx="4023345" cy="891462"/>
              </a:xfrm>
              <a:prstGeom prst="rect">
                <a:avLst/>
              </a:prstGeom>
              <a:blipFill>
                <a:blip r:embed="rId7"/>
                <a:stretch>
                  <a:fillRect l="-14420" t="-164384" b="-235616"/>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28" name="テキスト ボックス 10">
                <a:extLst>
                  <a:ext uri="{FF2B5EF4-FFF2-40B4-BE49-F238E27FC236}">
                    <a16:creationId xmlns:a16="http://schemas.microsoft.com/office/drawing/2014/main" id="{C027E8C8-BFE7-01C7-81BA-F1A73EE46FA1}"/>
                  </a:ext>
                </a:extLst>
              </p:cNvPr>
              <p:cNvSpPr txBox="1"/>
              <p:nvPr/>
            </p:nvSpPr>
            <p:spPr>
              <a:xfrm>
                <a:off x="528896" y="896871"/>
                <a:ext cx="6337364" cy="592342"/>
              </a:xfrm>
              <a:prstGeom prst="rect">
                <a:avLst/>
              </a:prstGeom>
              <a:noFill/>
            </p:spPr>
            <p:txBody>
              <a:bodyPr wrap="square" rtlCol="0">
                <a:spAutoFit/>
              </a:bodyPr>
              <a:lstStyle/>
              <a:p>
                <a:pPr>
                  <a:lnSpc>
                    <a:spcPct val="150000"/>
                  </a:lnSpc>
                </a:pPr>
                <a14:m>
                  <m:oMath xmlns:m="http://schemas.openxmlformats.org/officeDocument/2006/math">
                    <m:r>
                      <m:rPr>
                        <m:sty m:val="p"/>
                      </m:rPr>
                      <a:rPr kumimoji="1" lang="en-US" altLang="ja-JP" sz="2400" b="0" i="0" smtClean="0">
                        <a:latin typeface="Cambria Math" panose="02040503050406030204" pitchFamily="18" charset="0"/>
                      </a:rPr>
                      <m:t>In</m:t>
                    </m:r>
                    <m:r>
                      <a:rPr kumimoji="1" lang="en-US" altLang="ja-JP" sz="2400" b="0" i="0" smtClean="0">
                        <a:latin typeface="Cambria Math" panose="02040503050406030204" pitchFamily="18" charset="0"/>
                      </a:rPr>
                      <m:t> </m:t>
                    </m:r>
                    <m:r>
                      <m:rPr>
                        <m:sty m:val="p"/>
                      </m:rPr>
                      <a:rPr kumimoji="1" lang="en-US" altLang="ja-JP" sz="2400" b="0" i="0" smtClean="0">
                        <a:latin typeface="Cambria Math" panose="02040503050406030204" pitchFamily="18" charset="0"/>
                      </a:rPr>
                      <m:t>Boltaman</m:t>
                    </m:r>
                    <m:r>
                      <a:rPr kumimoji="1" lang="en-US" altLang="ja-JP" sz="2400" b="0" i="0" smtClean="0">
                        <a:latin typeface="Cambria Math" panose="02040503050406030204" pitchFamily="18" charset="0"/>
                      </a:rPr>
                      <m:t> </m:t>
                    </m:r>
                    <m:r>
                      <m:rPr>
                        <m:sty m:val="p"/>
                      </m:rPr>
                      <a:rPr kumimoji="1" lang="en-US" altLang="ja-JP" sz="2400" b="0" i="0" smtClean="0">
                        <a:latin typeface="Cambria Math" panose="02040503050406030204" pitchFamily="18" charset="0"/>
                      </a:rPr>
                      <m:t>eq</m:t>
                    </m:r>
                    <m:r>
                      <a:rPr kumimoji="1" lang="en-US" altLang="ja-JP" sz="2400" b="0" i="0" smtClean="0">
                        <a:latin typeface="Cambria Math" panose="02040503050406030204" pitchFamily="18" charset="0"/>
                      </a:rPr>
                      <m:t>.</m:t>
                    </m:r>
                    <m:r>
                      <a:rPr kumimoji="1" lang="en-US" altLang="ja-JP" sz="2400" b="0" i="1" smtClean="0">
                        <a:latin typeface="Cambria Math" panose="02040503050406030204" pitchFamily="18" charset="0"/>
                      </a:rPr>
                      <m:t> </m:t>
                    </m:r>
                    <m:r>
                      <m:rPr>
                        <m:sty m:val="p"/>
                      </m:rPr>
                      <a:rPr kumimoji="1" lang="en-US" altLang="ja-JP" sz="2400" b="0" i="0" smtClean="0">
                        <a:latin typeface="Cambria Math" panose="02040503050406030204" pitchFamily="18" charset="0"/>
                      </a:rPr>
                      <m:t>by</m:t>
                    </m:r>
                    <m:r>
                      <a:rPr kumimoji="1" lang="en-US" altLang="ja-JP" sz="2400" b="0" i="0" smtClean="0">
                        <a:latin typeface="Cambria Math" panose="02040503050406030204" pitchFamily="18" charset="0"/>
                      </a:rPr>
                      <m:t> </m:t>
                    </m:r>
                    <m:r>
                      <m:rPr>
                        <m:sty m:val="p"/>
                      </m:rPr>
                      <a:rPr kumimoji="1" lang="en-US" altLang="ja-JP" sz="2400" b="0" i="0" smtClean="0">
                        <a:latin typeface="Cambria Math" panose="02040503050406030204" pitchFamily="18" charset="0"/>
                      </a:rPr>
                      <m:t>setting</m:t>
                    </m:r>
                    <m:r>
                      <a:rPr kumimoji="1" lang="en-US" altLang="ja-JP" sz="2400" b="0" i="0" smtClean="0">
                        <a:latin typeface="Cambria Math" panose="02040503050406030204" pitchFamily="18" charset="0"/>
                      </a:rPr>
                      <m:t> </m:t>
                    </m:r>
                    <m:r>
                      <a:rPr kumimoji="1" lang="en-US" altLang="ja-JP" sz="2400" b="0" i="1" smtClean="0">
                        <a:latin typeface="Cambria Math" panose="02040503050406030204" pitchFamily="18" charset="0"/>
                      </a:rPr>
                      <m:t>2</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ea typeface="Cambria Math" panose="02040503050406030204" pitchFamily="18" charset="0"/>
                      </a:rPr>
                      <m:t>∙</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𝑝</m:t>
                        </m:r>
                      </m:e>
                      <m:sup>
                        <m:r>
                          <a:rPr kumimoji="1" lang="en-US" altLang="ja-JP" sz="2400" b="0" i="1" smtClean="0">
                            <a:latin typeface="Cambria Math" panose="02040503050406030204" pitchFamily="18" charset="0"/>
                            <a:ea typeface="Cambria Math" panose="02040503050406030204" pitchFamily="18" charset="0"/>
                          </a:rPr>
                          <m:t>′</m:t>
                        </m:r>
                      </m:sup>
                    </m:sSup>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𝑋</m:t>
                    </m:r>
                  </m:oMath>
                </a14:m>
                <a:r>
                  <a:rPr kumimoji="1" lang="en-US" altLang="ja-JP" sz="2400" dirty="0"/>
                  <a:t> </a:t>
                </a:r>
                <a:endParaRPr kumimoji="1" lang="ja-JP" altLang="en-US" sz="2400" dirty="0"/>
              </a:p>
            </p:txBody>
          </p:sp>
        </mc:Choice>
        <mc:Fallback xmlns="">
          <p:sp>
            <p:nvSpPr>
              <p:cNvPr id="2628" name="テキスト ボックス 10">
                <a:extLst>
                  <a:ext uri="{FF2B5EF4-FFF2-40B4-BE49-F238E27FC236}">
                    <a16:creationId xmlns:a16="http://schemas.microsoft.com/office/drawing/2014/main" id="{C027E8C8-BFE7-01C7-81BA-F1A73EE46FA1}"/>
                  </a:ext>
                </a:extLst>
              </p:cNvPr>
              <p:cNvSpPr txBox="1">
                <a:spLocks noRot="1" noChangeAspect="1" noMove="1" noResize="1" noEditPoints="1" noAdjustHandles="1" noChangeArrowheads="1" noChangeShapeType="1" noTextEdit="1"/>
              </p:cNvSpPr>
              <p:nvPr/>
            </p:nvSpPr>
            <p:spPr>
              <a:xfrm>
                <a:off x="528896" y="896871"/>
                <a:ext cx="6337364" cy="592342"/>
              </a:xfrm>
              <a:prstGeom prst="rect">
                <a:avLst/>
              </a:prstGeom>
              <a:blipFill>
                <a:blip r:embed="rId8"/>
                <a:stretch>
                  <a:fillRect l="-289" b="-13402"/>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782C6B5F-58FA-5FDE-703E-2250C7A80025}"/>
              </a:ext>
            </a:extLst>
          </p:cNvPr>
          <p:cNvSpPr txBox="1"/>
          <p:nvPr/>
        </p:nvSpPr>
        <p:spPr>
          <a:xfrm>
            <a:off x="2486448" y="5194459"/>
            <a:ext cx="9761107" cy="369332"/>
          </a:xfrm>
          <a:prstGeom prst="rect">
            <a:avLst/>
          </a:prstGeom>
          <a:noFill/>
        </p:spPr>
        <p:txBody>
          <a:bodyPr wrap="square" rtlCol="0">
            <a:spAutoFit/>
          </a:bodyPr>
          <a:lstStyle/>
          <a:p>
            <a:r>
              <a:rPr kumimoji="1" lang="en-US" altLang="ja-JP" dirty="0"/>
              <a:t>Note that  on-shell contribution has bee taken into account as </a:t>
            </a:r>
            <a:r>
              <a:rPr kumimoji="1" lang="en-US" altLang="ja-JP" b="1" dirty="0" err="1">
                <a:solidFill>
                  <a:srgbClr val="FF0000"/>
                </a:solidFill>
              </a:rPr>
              <a:t>Decay&amp;Inverse</a:t>
            </a:r>
            <a:r>
              <a:rPr kumimoji="1" lang="en-US" altLang="ja-JP" b="1" dirty="0">
                <a:solidFill>
                  <a:srgbClr val="FF0000"/>
                </a:solidFill>
              </a:rPr>
              <a:t> Decay</a:t>
            </a:r>
            <a:endParaRPr kumimoji="1" lang="ja-JP" altLang="en-US" b="1" dirty="0">
              <a:solidFill>
                <a:srgbClr val="FF0000"/>
              </a:solidFill>
            </a:endParaRPr>
          </a:p>
        </p:txBody>
      </p:sp>
    </p:spTree>
    <p:extLst>
      <p:ext uri="{BB962C8B-B14F-4D97-AF65-F5344CB8AC3E}">
        <p14:creationId xmlns:p14="http://schemas.microsoft.com/office/powerpoint/2010/main" val="141535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スライド番号"/>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33</a:t>
            </a:fld>
            <a:endParaRPr/>
          </a:p>
        </p:txBody>
      </p:sp>
      <p:sp>
        <p:nvSpPr>
          <p:cNvPr id="391" name="マヨロンの生成過程:実粒子の寄与を評価"/>
          <p:cNvSpPr txBox="1"/>
          <p:nvPr/>
        </p:nvSpPr>
        <p:spPr>
          <a:xfrm>
            <a:off x="378198" y="654961"/>
            <a:ext cx="10985501"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lvl1pPr>
              <a:lnSpc>
                <a:spcPct val="80000"/>
              </a:lnSpc>
              <a:spcBef>
                <a:spcPts val="0"/>
              </a:spcBef>
              <a:defRPr sz="8000" spc="-159">
                <a:latin typeface="+mn-lt"/>
                <a:ea typeface="+mn-ea"/>
                <a:cs typeface="+mn-cs"/>
                <a:sym typeface="ヒラギノ角ゴ ProN W6"/>
              </a:defRPr>
            </a:lvl1pPr>
          </a:lstStyle>
          <a:p>
            <a:pPr>
              <a:defRPr sz="8500" spc="-170"/>
            </a:pPr>
            <a:r>
              <a:rPr lang="en-US" sz="4000" spc="-80" dirty="0"/>
              <a:t>3.Analytical prescription</a:t>
            </a:r>
            <a:endParaRPr sz="4000" spc="-80" dirty="0"/>
          </a:p>
        </p:txBody>
      </p:sp>
      <p:sp>
        <p:nvSpPr>
          <p:cNvPr id="5" name="テキスト ボックス 4">
            <a:extLst>
              <a:ext uri="{FF2B5EF4-FFF2-40B4-BE49-F238E27FC236}">
                <a16:creationId xmlns:a16="http://schemas.microsoft.com/office/drawing/2014/main" id="{2FA558FF-6975-74B2-14DF-719A62B52D98}"/>
              </a:ext>
            </a:extLst>
          </p:cNvPr>
          <p:cNvSpPr txBox="1"/>
          <p:nvPr/>
        </p:nvSpPr>
        <p:spPr>
          <a:xfrm>
            <a:off x="456164" y="1366948"/>
            <a:ext cx="6668813" cy="523220"/>
          </a:xfrm>
          <a:prstGeom prst="rect">
            <a:avLst/>
          </a:prstGeom>
          <a:noFill/>
        </p:spPr>
        <p:txBody>
          <a:bodyPr wrap="none" rtlCol="0">
            <a:spAutoFit/>
          </a:bodyPr>
          <a:lstStyle/>
          <a:p>
            <a:r>
              <a:rPr lang="en-US" altLang="ja-JP" sz="2800" dirty="0"/>
              <a:t>(Averaged) Cross section for scattering</a:t>
            </a:r>
            <a:endParaRPr kumimoji="1" lang="ja-JP" altLang="en-US" sz="2800" dirty="0"/>
          </a:p>
        </p:txBody>
      </p:sp>
      <p:sp>
        <p:nvSpPr>
          <p:cNvPr id="8" name="テキスト ボックス 7">
            <a:extLst>
              <a:ext uri="{FF2B5EF4-FFF2-40B4-BE49-F238E27FC236}">
                <a16:creationId xmlns:a16="http://schemas.microsoft.com/office/drawing/2014/main" id="{B2D2AF5B-E870-429F-00B5-433161E037CF}"/>
              </a:ext>
            </a:extLst>
          </p:cNvPr>
          <p:cNvSpPr txBox="1"/>
          <p:nvPr/>
        </p:nvSpPr>
        <p:spPr>
          <a:xfrm>
            <a:off x="3530214" y="109427"/>
            <a:ext cx="8739913" cy="338554"/>
          </a:xfrm>
          <a:prstGeom prst="rect">
            <a:avLst/>
          </a:prstGeom>
          <a:noFill/>
        </p:spPr>
        <p:txBody>
          <a:bodyPr wrap="square" rtlCol="0">
            <a:spAutoFit/>
          </a:bodyPr>
          <a:lstStyle/>
          <a:p>
            <a:r>
              <a:rPr kumimoji="1" lang="en-US" altLang="ja-JP" sz="1600" b="1" dirty="0">
                <a:solidFill>
                  <a:schemeClr val="bg1">
                    <a:lumMod val="65000"/>
                  </a:schemeClr>
                </a:solidFill>
              </a:rPr>
              <a:t>Kento Asai, Nagisa Hiroshima, JS, Ryusei Sato, Masaki J.S. Yang,arXiv:2505.10890</a:t>
            </a:r>
            <a:endParaRPr kumimoji="1" lang="ja-JP" altLang="en-US" sz="1600" b="1" dirty="0">
              <a:solidFill>
                <a:schemeClr val="bg1">
                  <a:lumMod val="65000"/>
                </a:schemeClr>
              </a:solidFill>
            </a:endParaRPr>
          </a:p>
        </p:txBody>
      </p:sp>
      <p:sp>
        <p:nvSpPr>
          <p:cNvPr id="11" name="テキスト ボックス 10">
            <a:extLst>
              <a:ext uri="{FF2B5EF4-FFF2-40B4-BE49-F238E27FC236}">
                <a16:creationId xmlns:a16="http://schemas.microsoft.com/office/drawing/2014/main" id="{0565A996-63CB-738E-33F2-BC015F961BC9}"/>
              </a:ext>
            </a:extLst>
          </p:cNvPr>
          <p:cNvSpPr txBox="1"/>
          <p:nvPr/>
        </p:nvSpPr>
        <p:spPr>
          <a:xfrm>
            <a:off x="3110780" y="2962730"/>
            <a:ext cx="646331" cy="646331"/>
          </a:xfrm>
          <a:prstGeom prst="rect">
            <a:avLst/>
          </a:prstGeom>
          <a:noFill/>
        </p:spPr>
        <p:txBody>
          <a:bodyPr wrap="none" rtlCol="0">
            <a:spAutoFit/>
          </a:bodyPr>
          <a:lstStyle/>
          <a:p>
            <a:r>
              <a:rPr kumimoji="1" lang="en-US" altLang="ja-JP" sz="3600" dirty="0"/>
              <a:t>〜</a:t>
            </a:r>
            <a:endParaRPr kumimoji="1" lang="ja-JP" altLang="en-US" sz="3600" dirty="0"/>
          </a:p>
        </p:txBody>
      </p:sp>
      <p:sp>
        <p:nvSpPr>
          <p:cNvPr id="3" name="下矢印 8">
            <a:extLst>
              <a:ext uri="{FF2B5EF4-FFF2-40B4-BE49-F238E27FC236}">
                <a16:creationId xmlns:a16="http://schemas.microsoft.com/office/drawing/2014/main" id="{16B9418D-C9CA-B104-720A-812462C4DDB4}"/>
              </a:ext>
            </a:extLst>
          </p:cNvPr>
          <p:cNvSpPr/>
          <p:nvPr/>
        </p:nvSpPr>
        <p:spPr>
          <a:xfrm>
            <a:off x="9902813" y="2862424"/>
            <a:ext cx="766127" cy="629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9AED30F2-8FC3-0504-6FE1-EAF10B2C99A0}"/>
              </a:ext>
            </a:extLst>
          </p:cNvPr>
          <p:cNvPicPr>
            <a:picLocks noChangeAspect="1"/>
          </p:cNvPicPr>
          <p:nvPr/>
        </p:nvPicPr>
        <p:blipFill>
          <a:blip r:embed="rId2"/>
          <a:stretch>
            <a:fillRect/>
          </a:stretch>
        </p:blipFill>
        <p:spPr>
          <a:xfrm>
            <a:off x="8740969" y="330706"/>
            <a:ext cx="2936793" cy="2531718"/>
          </a:xfrm>
          <a:prstGeom prst="rect">
            <a:avLst/>
          </a:prstGeom>
        </p:spPr>
      </p:pic>
      <p:pic>
        <p:nvPicPr>
          <p:cNvPr id="17" name="図 16">
            <a:extLst>
              <a:ext uri="{FF2B5EF4-FFF2-40B4-BE49-F238E27FC236}">
                <a16:creationId xmlns:a16="http://schemas.microsoft.com/office/drawing/2014/main" id="{8E40C77B-FEDA-C9AE-6547-8A1EBD7237EB}"/>
              </a:ext>
            </a:extLst>
          </p:cNvPr>
          <p:cNvPicPr>
            <a:picLocks noChangeAspect="1"/>
          </p:cNvPicPr>
          <p:nvPr/>
        </p:nvPicPr>
        <p:blipFill>
          <a:blip r:embed="rId3"/>
          <a:stretch>
            <a:fillRect/>
          </a:stretch>
        </p:blipFill>
        <p:spPr>
          <a:xfrm>
            <a:off x="9131977" y="3625448"/>
            <a:ext cx="2265670" cy="3066467"/>
          </a:xfrm>
          <a:prstGeom prst="rect">
            <a:avLst/>
          </a:prstGeom>
        </p:spPr>
      </p:pic>
      <p:sp>
        <p:nvSpPr>
          <p:cNvPr id="18" name="テキスト ボックス 17">
            <a:extLst>
              <a:ext uri="{FF2B5EF4-FFF2-40B4-BE49-F238E27FC236}">
                <a16:creationId xmlns:a16="http://schemas.microsoft.com/office/drawing/2014/main" id="{8870F3E0-8A13-2AEC-3CF1-0DD46DE3C6A1}"/>
              </a:ext>
            </a:extLst>
          </p:cNvPr>
          <p:cNvSpPr txBox="1"/>
          <p:nvPr/>
        </p:nvSpPr>
        <p:spPr>
          <a:xfrm>
            <a:off x="514238" y="2016790"/>
            <a:ext cx="6865982" cy="523220"/>
          </a:xfrm>
          <a:prstGeom prst="rect">
            <a:avLst/>
          </a:prstGeom>
          <a:noFill/>
        </p:spPr>
        <p:txBody>
          <a:bodyPr wrap="none" rtlCol="0">
            <a:spAutoFit/>
          </a:bodyPr>
          <a:lstStyle/>
          <a:p>
            <a:r>
              <a:rPr kumimoji="1" lang="en-US" altLang="ja-JP" sz="2800" dirty="0"/>
              <a:t>t-channel singularity part takes the form</a:t>
            </a:r>
            <a:endParaRPr kumimoji="1" lang="ja-JP" altLang="en-US" sz="2800" dirty="0"/>
          </a:p>
        </p:txBody>
      </p:sp>
      <p:sp>
        <p:nvSpPr>
          <p:cNvPr id="19" name="テキスト ボックス 18">
            <a:extLst>
              <a:ext uri="{FF2B5EF4-FFF2-40B4-BE49-F238E27FC236}">
                <a16:creationId xmlns:a16="http://schemas.microsoft.com/office/drawing/2014/main" id="{593504D0-44DD-A9A3-15A5-20831A7E3B1A}"/>
              </a:ext>
            </a:extLst>
          </p:cNvPr>
          <p:cNvSpPr txBox="1"/>
          <p:nvPr/>
        </p:nvSpPr>
        <p:spPr>
          <a:xfrm>
            <a:off x="858591" y="5903893"/>
            <a:ext cx="9350774" cy="954107"/>
          </a:xfrm>
          <a:prstGeom prst="rect">
            <a:avLst/>
          </a:prstGeom>
          <a:noFill/>
        </p:spPr>
        <p:txBody>
          <a:bodyPr wrap="square" rtlCol="0">
            <a:spAutoFit/>
          </a:bodyPr>
          <a:lstStyle/>
          <a:p>
            <a:r>
              <a:rPr kumimoji="1" lang="en-US" altLang="ja-JP" sz="2800" b="1" dirty="0"/>
              <a:t>Note that </a:t>
            </a:r>
            <a:r>
              <a:rPr kumimoji="1" lang="en-US" altLang="ja-JP" sz="2800" b="1" dirty="0">
                <a:solidFill>
                  <a:srgbClr val="FF0000"/>
                </a:solidFill>
              </a:rPr>
              <a:t>ε </a:t>
            </a:r>
            <a:r>
              <a:rPr kumimoji="1" lang="ja-JP" altLang="en-US" sz="2800" b="1" dirty="0">
                <a:solidFill>
                  <a:srgbClr val="FF0000"/>
                </a:solidFill>
              </a:rPr>
              <a:t>≠</a:t>
            </a:r>
            <a:r>
              <a:rPr kumimoji="1" lang="en-US" altLang="ja-JP" sz="2800" b="1" dirty="0">
                <a:solidFill>
                  <a:srgbClr val="FF0000"/>
                </a:solidFill>
              </a:rPr>
              <a:t> 0 for the integration </a:t>
            </a:r>
            <a:r>
              <a:rPr kumimoji="1" lang="en-US" altLang="ja-JP" sz="2800" b="1" dirty="0"/>
              <a:t>!</a:t>
            </a:r>
          </a:p>
          <a:p>
            <a:r>
              <a:rPr lang="en-US" altLang="ja-JP" sz="2800" b="1" dirty="0">
                <a:solidFill>
                  <a:srgbClr val="FF0000"/>
                </a:solidFill>
              </a:rPr>
              <a:t>After</a:t>
            </a:r>
            <a:r>
              <a:rPr lang="en-US" altLang="ja-JP" sz="2800" b="1" dirty="0"/>
              <a:t> the integration we take the limit </a:t>
            </a:r>
            <a:r>
              <a:rPr lang="en-US" altLang="ja-JP" sz="2800" b="1" dirty="0">
                <a:solidFill>
                  <a:srgbClr val="FF0000"/>
                </a:solidFill>
              </a:rPr>
              <a:t>ε -&gt; 0</a:t>
            </a:r>
            <a:endParaRPr kumimoji="1" lang="ja-JP" altLang="en-US" sz="2800" b="1" dirty="0">
              <a:solidFill>
                <a:srgbClr val="FF0000"/>
              </a:solidFill>
            </a:endParaRPr>
          </a:p>
        </p:txBody>
      </p:sp>
      <p:sp>
        <p:nvSpPr>
          <p:cNvPr id="4" name="テキスト ボックス 3">
            <a:extLst>
              <a:ext uri="{FF2B5EF4-FFF2-40B4-BE49-F238E27FC236}">
                <a16:creationId xmlns:a16="http://schemas.microsoft.com/office/drawing/2014/main" id="{09A22AD3-405F-2FE5-5BA4-CA2264A36378}"/>
              </a:ext>
            </a:extLst>
          </p:cNvPr>
          <p:cNvSpPr txBox="1"/>
          <p:nvPr/>
        </p:nvSpPr>
        <p:spPr>
          <a:xfrm>
            <a:off x="4226458" y="3039830"/>
            <a:ext cx="2603504" cy="369332"/>
          </a:xfrm>
          <a:prstGeom prst="rect">
            <a:avLst/>
          </a:prstGeom>
          <a:noFill/>
        </p:spPr>
        <p:txBody>
          <a:bodyPr wrap="square" rtlCol="0">
            <a:spAutoFit/>
          </a:bodyPr>
          <a:lstStyle/>
          <a:p>
            <a:r>
              <a:rPr kumimoji="1" lang="en-US" altLang="ja-JP" dirty="0"/>
              <a:t>Divergent part</a:t>
            </a:r>
            <a:endParaRPr kumimoji="1" lang="ja-JP" altLang="en-US" dirty="0"/>
          </a:p>
        </p:txBody>
      </p:sp>
      <p:pic>
        <p:nvPicPr>
          <p:cNvPr id="1028" name="Picture 4" descr="$\displaystyle\int_{a/\epsilon}^{b/\epsilon} {\rm d}(\epsilon \bar{X}) \frac{1}{\epsilon^2}\frac{1}{\bar{X}^2 +1}$ ">
            <a:extLst>
              <a:ext uri="{FF2B5EF4-FFF2-40B4-BE49-F238E27FC236}">
                <a16:creationId xmlns:a16="http://schemas.microsoft.com/office/drawing/2014/main" id="{16EC0A50-70D3-37A5-664C-7A09C194E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0" y="3883845"/>
            <a:ext cx="3092381" cy="914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splaystyle\int_a^b {\rm d}X |\mathcal{M}^t|^2$ ">
            <a:extLst>
              <a:ext uri="{FF2B5EF4-FFF2-40B4-BE49-F238E27FC236}">
                <a16:creationId xmlns:a16="http://schemas.microsoft.com/office/drawing/2014/main" id="{5DD2E97B-40A8-BA75-F3D6-1885579F9A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130" y="2729196"/>
            <a:ext cx="21526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playstyle\frac{1}{\epsilon}\left(\arctan\left(\frac{b}{\epsilon}\right)-\arctan\left(\frac{a}{\epsilon}\right)\right)$ ">
            <a:extLst>
              <a:ext uri="{FF2B5EF4-FFF2-40B4-BE49-F238E27FC236}">
                <a16:creationId xmlns:a16="http://schemas.microsoft.com/office/drawing/2014/main" id="{562AB67E-0CCC-771B-7666-26661BA10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6457" y="3924562"/>
            <a:ext cx="4460476" cy="80952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BAA30E8-F4B5-01A0-978B-5C3572DF4E72}"/>
              </a:ext>
            </a:extLst>
          </p:cNvPr>
          <p:cNvSpPr txBox="1"/>
          <p:nvPr/>
        </p:nvSpPr>
        <p:spPr>
          <a:xfrm>
            <a:off x="3650209" y="4176985"/>
            <a:ext cx="401382" cy="523220"/>
          </a:xfrm>
          <a:prstGeom prst="rect">
            <a:avLst/>
          </a:prstGeom>
          <a:noFill/>
        </p:spPr>
        <p:txBody>
          <a:bodyPr wrap="square" rtlCol="0">
            <a:spAutoFit/>
          </a:bodyPr>
          <a:lstStyle/>
          <a:p>
            <a:r>
              <a:rPr kumimoji="1" lang="en-US" altLang="ja-JP" sz="2800" dirty="0"/>
              <a:t>=</a:t>
            </a:r>
            <a:endParaRPr kumimoji="1" lang="ja-JP" altLang="en-US" sz="2800" dirty="0"/>
          </a:p>
        </p:txBody>
      </p:sp>
      <p:pic>
        <p:nvPicPr>
          <p:cNvPr id="1034" name="Picture 10" descr="$X=(p_3-p_2)^2-m^2$ ">
            <a:extLst>
              <a:ext uri="{FF2B5EF4-FFF2-40B4-BE49-F238E27FC236}">
                <a16:creationId xmlns:a16="http://schemas.microsoft.com/office/drawing/2014/main" id="{E75D48B0-E9EE-850F-36B4-C595898295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755" y="5115415"/>
            <a:ext cx="3027619" cy="364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C768E-1636-740D-B8EB-68143FA18D54}"/>
            </a:ext>
          </a:extLst>
        </p:cNvPr>
        <p:cNvGrpSpPr/>
        <p:nvPr/>
      </p:nvGrpSpPr>
      <p:grpSpPr>
        <a:xfrm>
          <a:off x="0" y="0"/>
          <a:ext cx="0" cy="0"/>
          <a:chOff x="0" y="0"/>
          <a:chExt cx="0" cy="0"/>
        </a:xfrm>
      </p:grpSpPr>
      <p:sp>
        <p:nvSpPr>
          <p:cNvPr id="374" name="線">
            <a:extLst>
              <a:ext uri="{FF2B5EF4-FFF2-40B4-BE49-F238E27FC236}">
                <a16:creationId xmlns:a16="http://schemas.microsoft.com/office/drawing/2014/main" id="{840C3C26-D5E0-5225-66E5-45A32C8B7D0D}"/>
              </a:ext>
            </a:extLst>
          </p:cNvPr>
          <p:cNvSpPr/>
          <p:nvPr/>
        </p:nvSpPr>
        <p:spPr>
          <a:xfrm flipV="1">
            <a:off x="4203964" y="5198708"/>
            <a:ext cx="1" cy="314451"/>
          </a:xfrm>
          <a:prstGeom prst="line">
            <a:avLst/>
          </a:prstGeom>
          <a:ln w="127000">
            <a:solidFill>
              <a:srgbClr val="000000"/>
            </a:solidFill>
            <a:miter lim="400000"/>
            <a:tailEnd type="triangle"/>
          </a:ln>
        </p:spPr>
        <p:txBody>
          <a:bodyPr lIns="25400" tIns="25400" rIns="25400" bIns="25400" anchor="ctr"/>
          <a:lstStyle/>
          <a:p>
            <a:endParaRPr sz="900"/>
          </a:p>
        </p:txBody>
      </p:sp>
      <p:sp>
        <p:nvSpPr>
          <p:cNvPr id="375" name="スライド番号">
            <a:extLst>
              <a:ext uri="{FF2B5EF4-FFF2-40B4-BE49-F238E27FC236}">
                <a16:creationId xmlns:a16="http://schemas.microsoft.com/office/drawing/2014/main" id="{9CC07BF0-EB6C-BCE4-E217-E1541F7F0A99}"/>
              </a:ext>
            </a:extLst>
          </p:cNvPr>
          <p:cNvSpPr txBox="1">
            <a:spLocks noGrp="1"/>
          </p:cNvSpPr>
          <p:nvPr>
            <p:ph type="sldNum" sz="quarter" idx="2"/>
          </p:nvPr>
        </p:nvSpPr>
        <p:spPr>
          <a:xfrm>
            <a:off x="5325193" y="5717626"/>
            <a:ext cx="274320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34</a:t>
            </a:fld>
            <a:endParaRPr/>
          </a:p>
        </p:txBody>
      </p:sp>
      <p:pic>
        <p:nvPicPr>
          <p:cNvPr id="390" name="ペーストされたムービー.png" descr="ペーストされたムービー.png">
            <a:extLst>
              <a:ext uri="{FF2B5EF4-FFF2-40B4-BE49-F238E27FC236}">
                <a16:creationId xmlns:a16="http://schemas.microsoft.com/office/drawing/2014/main" id="{EE4F6CCB-B066-41D2-BCC9-EEDEA77E8F92}"/>
              </a:ext>
            </a:extLst>
          </p:cNvPr>
          <p:cNvPicPr>
            <a:picLocks noChangeAspect="1"/>
          </p:cNvPicPr>
          <p:nvPr/>
        </p:nvPicPr>
        <p:blipFill>
          <a:blip r:embed="rId2"/>
          <a:stretch>
            <a:fillRect/>
          </a:stretch>
        </p:blipFill>
        <p:spPr>
          <a:xfrm>
            <a:off x="9330303" y="4171788"/>
            <a:ext cx="1494655" cy="278417"/>
          </a:xfrm>
          <a:prstGeom prst="rect">
            <a:avLst/>
          </a:prstGeom>
          <a:ln w="12700">
            <a:miter lim="400000"/>
          </a:ln>
        </p:spPr>
      </p:pic>
      <p:sp>
        <p:nvSpPr>
          <p:cNvPr id="4" name="テキスト ボックス 3">
            <a:extLst>
              <a:ext uri="{FF2B5EF4-FFF2-40B4-BE49-F238E27FC236}">
                <a16:creationId xmlns:a16="http://schemas.microsoft.com/office/drawing/2014/main" id="{EB3ECC2D-C21A-D0EA-0CB1-972F0C8390C7}"/>
              </a:ext>
            </a:extLst>
          </p:cNvPr>
          <p:cNvSpPr txBox="1"/>
          <p:nvPr/>
        </p:nvSpPr>
        <p:spPr>
          <a:xfrm>
            <a:off x="1535687" y="5559531"/>
            <a:ext cx="8634095" cy="830997"/>
          </a:xfrm>
          <a:prstGeom prst="rect">
            <a:avLst/>
          </a:prstGeom>
          <a:noFill/>
        </p:spPr>
        <p:txBody>
          <a:bodyPr wrap="none" rtlCol="0">
            <a:spAutoFit/>
          </a:bodyPr>
          <a:lstStyle/>
          <a:p>
            <a:r>
              <a:rPr kumimoji="1" lang="en-US" altLang="ja-JP" sz="2800" b="1" dirty="0"/>
              <a:t>on-shell term that should be subtracted</a:t>
            </a:r>
          </a:p>
          <a:p>
            <a:r>
              <a:rPr lang="en-US" altLang="ja-JP" sz="2000" dirty="0"/>
              <a:t>To avoid double counting : included already by </a:t>
            </a:r>
            <a:r>
              <a:rPr lang="en-US" altLang="ja-JP" sz="2000" b="1" dirty="0">
                <a:solidFill>
                  <a:srgbClr val="002060"/>
                </a:solidFill>
              </a:rPr>
              <a:t>Decay &amp; Inverse Decay</a:t>
            </a:r>
            <a:endParaRPr kumimoji="1" lang="ja-JP" altLang="en-US" sz="2000" b="1" dirty="0">
              <a:solidFill>
                <a:srgbClr val="002060"/>
              </a:solidFill>
            </a:endParaRPr>
          </a:p>
        </p:txBody>
      </p:sp>
      <p:sp>
        <p:nvSpPr>
          <p:cNvPr id="8" name="テキスト ボックス 7">
            <a:extLst>
              <a:ext uri="{FF2B5EF4-FFF2-40B4-BE49-F238E27FC236}">
                <a16:creationId xmlns:a16="http://schemas.microsoft.com/office/drawing/2014/main" id="{6CC9CC25-6EEB-673F-3AC2-AB5432D38D3A}"/>
              </a:ext>
            </a:extLst>
          </p:cNvPr>
          <p:cNvSpPr txBox="1"/>
          <p:nvPr/>
        </p:nvSpPr>
        <p:spPr>
          <a:xfrm>
            <a:off x="3530214" y="109427"/>
            <a:ext cx="8739913" cy="338554"/>
          </a:xfrm>
          <a:prstGeom prst="rect">
            <a:avLst/>
          </a:prstGeom>
          <a:noFill/>
        </p:spPr>
        <p:txBody>
          <a:bodyPr wrap="square" rtlCol="0">
            <a:spAutoFit/>
          </a:bodyPr>
          <a:lstStyle/>
          <a:p>
            <a:r>
              <a:rPr kumimoji="1" lang="en-US" altLang="ja-JP" sz="1600" b="1" dirty="0">
                <a:solidFill>
                  <a:schemeClr val="bg1">
                    <a:lumMod val="65000"/>
                  </a:schemeClr>
                </a:solidFill>
              </a:rPr>
              <a:t>Kento Asai, Nagisa Hiroshima, JS, Ryusei Sato, Masaki J.S. Yang,arXiv:2505.10890</a:t>
            </a:r>
            <a:endParaRPr kumimoji="1" lang="ja-JP" altLang="en-US" sz="1600" b="1" dirty="0">
              <a:solidFill>
                <a:schemeClr val="bg1">
                  <a:lumMod val="65000"/>
                </a:schemeClr>
              </a:solidFill>
            </a:endParaRPr>
          </a:p>
        </p:txBody>
      </p:sp>
      <p:sp>
        <p:nvSpPr>
          <p:cNvPr id="9" name="テキスト ボックス 8">
            <a:extLst>
              <a:ext uri="{FF2B5EF4-FFF2-40B4-BE49-F238E27FC236}">
                <a16:creationId xmlns:a16="http://schemas.microsoft.com/office/drawing/2014/main" id="{D59D6326-925E-FE17-3E99-AE5E602E007C}"/>
              </a:ext>
            </a:extLst>
          </p:cNvPr>
          <p:cNvSpPr txBox="1"/>
          <p:nvPr/>
        </p:nvSpPr>
        <p:spPr>
          <a:xfrm>
            <a:off x="7077079" y="2461490"/>
            <a:ext cx="412292" cy="523220"/>
          </a:xfrm>
          <a:prstGeom prst="rect">
            <a:avLst/>
          </a:prstGeom>
          <a:noFill/>
        </p:spPr>
        <p:txBody>
          <a:bodyPr wrap="none" rtlCol="0">
            <a:spAutoFit/>
          </a:bodyPr>
          <a:lstStyle/>
          <a:p>
            <a:r>
              <a:rPr lang="en-US" altLang="ja-JP" sz="2800" dirty="0"/>
              <a:t>If</a:t>
            </a:r>
            <a:endParaRPr kumimoji="1" lang="ja-JP" altLang="en-US" sz="2800" dirty="0"/>
          </a:p>
        </p:txBody>
      </p:sp>
      <p:sp>
        <p:nvSpPr>
          <p:cNvPr id="15" name="テキスト ボックス 14">
            <a:extLst>
              <a:ext uri="{FF2B5EF4-FFF2-40B4-BE49-F238E27FC236}">
                <a16:creationId xmlns:a16="http://schemas.microsoft.com/office/drawing/2014/main" id="{3A60ADAF-5771-BBE9-6E3A-030DB3A03B6F}"/>
              </a:ext>
            </a:extLst>
          </p:cNvPr>
          <p:cNvSpPr txBox="1"/>
          <p:nvPr/>
        </p:nvSpPr>
        <p:spPr>
          <a:xfrm>
            <a:off x="6920998" y="3031082"/>
            <a:ext cx="3310522" cy="523220"/>
          </a:xfrm>
          <a:prstGeom prst="rect">
            <a:avLst/>
          </a:prstGeom>
          <a:noFill/>
        </p:spPr>
        <p:txBody>
          <a:bodyPr wrap="none" rtlCol="0">
            <a:spAutoFit/>
          </a:bodyPr>
          <a:lstStyle/>
          <a:p>
            <a:r>
              <a:rPr kumimoji="1" lang="en-US" altLang="ja-JP" sz="2800" b="1" dirty="0">
                <a:solidFill>
                  <a:schemeClr val="accent1"/>
                </a:solidFill>
              </a:rPr>
              <a:t>No on-shell terms</a:t>
            </a:r>
            <a:endParaRPr kumimoji="1" lang="ja-JP" altLang="en-US" sz="2800" b="1" dirty="0">
              <a:solidFill>
                <a:schemeClr val="accent1"/>
              </a:solidFill>
            </a:endParaRPr>
          </a:p>
        </p:txBody>
      </p:sp>
      <p:sp>
        <p:nvSpPr>
          <p:cNvPr id="3" name="テキスト ボックス 2">
            <a:extLst>
              <a:ext uri="{FF2B5EF4-FFF2-40B4-BE49-F238E27FC236}">
                <a16:creationId xmlns:a16="http://schemas.microsoft.com/office/drawing/2014/main" id="{C9699896-DE9A-533A-DB8F-674DD47467B8}"/>
              </a:ext>
            </a:extLst>
          </p:cNvPr>
          <p:cNvSpPr txBox="1"/>
          <p:nvPr/>
        </p:nvSpPr>
        <p:spPr>
          <a:xfrm>
            <a:off x="8548237" y="4187110"/>
            <a:ext cx="412292" cy="523220"/>
          </a:xfrm>
          <a:prstGeom prst="rect">
            <a:avLst/>
          </a:prstGeom>
          <a:noFill/>
        </p:spPr>
        <p:txBody>
          <a:bodyPr wrap="square" rtlCol="0">
            <a:spAutoFit/>
          </a:bodyPr>
          <a:lstStyle/>
          <a:p>
            <a:r>
              <a:rPr lang="en-US" altLang="ja-JP" sz="2800" dirty="0"/>
              <a:t>If</a:t>
            </a:r>
            <a:endParaRPr kumimoji="1" lang="ja-JP" altLang="en-US" sz="2800" dirty="0"/>
          </a:p>
        </p:txBody>
      </p:sp>
      <p:pic>
        <p:nvPicPr>
          <p:cNvPr id="5" name="Picture 4" descr="$\displaystyle\int_{a/\epsilon}^{b/\epsilon} {\rm d}(\epsilon \bar{X}) \frac{1}{\epsilon^2}\frac{1}{\bar{X}^2 +1}$ ">
            <a:extLst>
              <a:ext uri="{FF2B5EF4-FFF2-40B4-BE49-F238E27FC236}">
                <a16:creationId xmlns:a16="http://schemas.microsoft.com/office/drawing/2014/main" id="{C41612F0-1AEF-CB7F-CF88-C95503ED4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56" y="1022287"/>
            <a:ext cx="3092381" cy="914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isplaystyle\frac{1}{\epsilon}\left(\arctan\left(\frac{b}{\epsilon}\right)-\arctan\left(\frac{a}{\epsilon}\right)\right)$ ">
            <a:extLst>
              <a:ext uri="{FF2B5EF4-FFF2-40B4-BE49-F238E27FC236}">
                <a16:creationId xmlns:a16="http://schemas.microsoft.com/office/drawing/2014/main" id="{AEB146B9-D292-EB19-F930-51658FD6A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053" y="1063004"/>
            <a:ext cx="4460476" cy="80952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1A458035-12B3-EAB1-83A3-80EF8D4D4318}"/>
              </a:ext>
            </a:extLst>
          </p:cNvPr>
          <p:cNvSpPr txBox="1"/>
          <p:nvPr/>
        </p:nvSpPr>
        <p:spPr>
          <a:xfrm>
            <a:off x="3923805" y="1315427"/>
            <a:ext cx="401382" cy="523220"/>
          </a:xfrm>
          <a:prstGeom prst="rect">
            <a:avLst/>
          </a:prstGeom>
          <a:noFill/>
        </p:spPr>
        <p:txBody>
          <a:bodyPr wrap="square" rtlCol="0">
            <a:spAutoFit/>
          </a:bodyPr>
          <a:lstStyle/>
          <a:p>
            <a:r>
              <a:rPr kumimoji="1" lang="en-US" altLang="ja-JP" sz="2800" dirty="0"/>
              <a:t>=</a:t>
            </a:r>
            <a:endParaRPr kumimoji="1" lang="ja-JP" altLang="en-US" sz="2800" dirty="0"/>
          </a:p>
        </p:txBody>
      </p:sp>
      <p:pic>
        <p:nvPicPr>
          <p:cNvPr id="2052" name="Picture 4" descr="$\displaystyle=\frac{1}{a}-\frac{1}{b}+\mathcal{O}(\epsilon)$ ">
            <a:extLst>
              <a:ext uri="{FF2B5EF4-FFF2-40B4-BE49-F238E27FC236}">
                <a16:creationId xmlns:a16="http://schemas.microsoft.com/office/drawing/2014/main" id="{6BF0C956-236E-5D8C-4F62-830D4AC29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077" y="2292260"/>
            <a:ext cx="27146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b&gt;0$ ">
            <a:extLst>
              <a:ext uri="{FF2B5EF4-FFF2-40B4-BE49-F238E27FC236}">
                <a16:creationId xmlns:a16="http://schemas.microsoft.com/office/drawing/2014/main" id="{F163A40D-0653-F22D-ACCE-A910BB451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5312" y="2523410"/>
            <a:ext cx="10858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splaystyle=-\frac{\pi}{\epsilon}+\frac{1}{a}-\frac{1}{b}+\mathcal{O}(\epsilon)$ ">
            <a:extLst>
              <a:ext uri="{FF2B5EF4-FFF2-40B4-BE49-F238E27FC236}">
                <a16:creationId xmlns:a16="http://schemas.microsoft.com/office/drawing/2014/main" id="{E9B5D743-0F31-8D09-3FB6-968536361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077" y="3978876"/>
            <a:ext cx="383857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21213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7725D-B36C-BFCB-967C-2CD50C2FE61E}"/>
              </a:ext>
            </a:extLst>
          </p:cNvPr>
          <p:cNvSpPr>
            <a:spLocks noGrp="1"/>
          </p:cNvSpPr>
          <p:nvPr>
            <p:ph type="title"/>
          </p:nvPr>
        </p:nvSpPr>
        <p:spPr>
          <a:xfrm>
            <a:off x="148876" y="117825"/>
            <a:ext cx="10515600" cy="1325563"/>
          </a:xfrm>
        </p:spPr>
        <p:txBody>
          <a:bodyPr/>
          <a:lstStyle/>
          <a:p>
            <a:r>
              <a:rPr lang="en-US" altLang="ja-JP" dirty="0"/>
              <a:t>C</a:t>
            </a:r>
            <a:r>
              <a:rPr kumimoji="1" lang="en-US" altLang="ja-JP" dirty="0"/>
              <a:t>osmological application</a:t>
            </a:r>
            <a:endParaRPr kumimoji="1" lang="ja-JP" altLang="en-US"/>
          </a:p>
        </p:txBody>
      </p:sp>
      <p:sp>
        <p:nvSpPr>
          <p:cNvPr id="3" name="テキスト ボックス 2">
            <a:extLst>
              <a:ext uri="{FF2B5EF4-FFF2-40B4-BE49-F238E27FC236}">
                <a16:creationId xmlns:a16="http://schemas.microsoft.com/office/drawing/2014/main" id="{14D3F5CC-3207-A22D-E07F-1F416AE39522}"/>
              </a:ext>
            </a:extLst>
          </p:cNvPr>
          <p:cNvSpPr txBox="1"/>
          <p:nvPr/>
        </p:nvSpPr>
        <p:spPr>
          <a:xfrm>
            <a:off x="791886" y="1349743"/>
            <a:ext cx="10281982" cy="1569660"/>
          </a:xfrm>
          <a:prstGeom prst="rect">
            <a:avLst/>
          </a:prstGeom>
          <a:noFill/>
        </p:spPr>
        <p:txBody>
          <a:bodyPr wrap="none" rtlCol="0">
            <a:spAutoFit/>
          </a:bodyPr>
          <a:lstStyle/>
          <a:p>
            <a:r>
              <a:rPr kumimoji="1" lang="en-US" altLang="ja-JP" sz="2400" dirty="0"/>
              <a:t>Majoron (NGB</a:t>
            </a:r>
            <a:r>
              <a:rPr lang="en-US" altLang="ja-JP" sz="2400" dirty="0"/>
              <a:t> of lepton number</a:t>
            </a:r>
            <a:r>
              <a:rPr kumimoji="1" lang="en-US" altLang="ja-JP" sz="2400" dirty="0"/>
              <a:t>) could be created in the early universe</a:t>
            </a:r>
            <a:endParaRPr lang="en-US" altLang="ja-JP" sz="2400" dirty="0"/>
          </a:p>
          <a:p>
            <a:r>
              <a:rPr lang="ja-JP" altLang="en-US" sz="2400"/>
              <a:t>→</a:t>
            </a:r>
            <a:r>
              <a:rPr lang="en-US" altLang="ja-JP" sz="2400" dirty="0"/>
              <a:t> Effective </a:t>
            </a:r>
            <a:r>
              <a:rPr lang="en-US" altLang="ja-JP" sz="2400" dirty="0" err="1"/>
              <a:t>d.o.f</a:t>
            </a:r>
            <a:r>
              <a:rPr lang="en-US" altLang="ja-JP" sz="2400" dirty="0"/>
              <a:t> of neutrinos and cosmic expansion rate can change</a:t>
            </a:r>
          </a:p>
          <a:p>
            <a:endParaRPr kumimoji="1" lang="en-US" altLang="ja-JP" sz="2400" dirty="0"/>
          </a:p>
          <a:p>
            <a:r>
              <a:rPr lang="en-US" altLang="ja-JP" sz="2400" dirty="0"/>
              <a:t>L</a:t>
            </a:r>
            <a:r>
              <a:rPr kumimoji="1" lang="en-US" altLang="ja-JP" sz="2400" dirty="0"/>
              <a:t>et us discuss in (see above?) U(1)</a:t>
            </a:r>
            <a:r>
              <a:rPr kumimoji="1" lang="en-US" altLang="ja-JP" sz="2400" baseline="-25000" dirty="0"/>
              <a:t>L</a:t>
            </a:r>
            <a:r>
              <a:rPr kumimoji="1" lang="el-GR" altLang="ja-JP" sz="2400" baseline="-25000" dirty="0"/>
              <a:t>μ - </a:t>
            </a:r>
            <a:r>
              <a:rPr kumimoji="1" lang="en-US" altLang="ja-JP" sz="2400" baseline="-25000" dirty="0"/>
              <a:t>L</a:t>
            </a:r>
            <a:r>
              <a:rPr kumimoji="1" lang="el-GR" altLang="ja-JP" sz="2400" baseline="-25000" dirty="0"/>
              <a:t>τ </a:t>
            </a:r>
            <a:r>
              <a:rPr kumimoji="1" lang="en-US" altLang="ja-JP" sz="2400" dirty="0"/>
              <a:t>Model</a:t>
            </a:r>
          </a:p>
        </p:txBody>
      </p:sp>
      <p:sp>
        <p:nvSpPr>
          <p:cNvPr id="4" name="テキスト ボックス 3">
            <a:extLst>
              <a:ext uri="{FF2B5EF4-FFF2-40B4-BE49-F238E27FC236}">
                <a16:creationId xmlns:a16="http://schemas.microsoft.com/office/drawing/2014/main" id="{681C2C8B-A5F4-3AA0-E2B0-ACEE388F73C9}"/>
              </a:ext>
            </a:extLst>
          </p:cNvPr>
          <p:cNvSpPr txBox="1"/>
          <p:nvPr/>
        </p:nvSpPr>
        <p:spPr>
          <a:xfrm>
            <a:off x="1418091" y="3320102"/>
            <a:ext cx="2491388" cy="461665"/>
          </a:xfrm>
          <a:prstGeom prst="rect">
            <a:avLst/>
          </a:prstGeom>
          <a:noFill/>
          <a:ln w="28575">
            <a:noFill/>
          </a:ln>
        </p:spPr>
        <p:txBody>
          <a:bodyPr wrap="none" rtlCol="0">
            <a:spAutoFit/>
          </a:bodyPr>
          <a:lstStyle/>
          <a:p>
            <a:r>
              <a:rPr kumimoji="1" lang="en-US" altLang="ja-JP" sz="2400" b="1" dirty="0"/>
              <a:t>(inverse) decay</a:t>
            </a:r>
            <a:endParaRPr kumimoji="1" lang="ja-JP" altLang="en-US" sz="2400" b="1"/>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C49FF0C-1148-2F4A-6D52-ADAA8B647B09}"/>
                  </a:ext>
                </a:extLst>
              </p:cNvPr>
              <p:cNvSpPr txBox="1"/>
              <p:nvPr/>
            </p:nvSpPr>
            <p:spPr>
              <a:xfrm>
                <a:off x="7119683" y="3291090"/>
                <a:ext cx="3791935" cy="461665"/>
              </a:xfrm>
              <a:prstGeom prst="rect">
                <a:avLst/>
              </a:prstGeom>
              <a:noFill/>
            </p:spPr>
            <p:txBody>
              <a:bodyPr wrap="none" rtlCol="0">
                <a:spAutoFit/>
              </a:bodyPr>
              <a:lstStyle/>
              <a:p>
                <a14:m>
                  <m:oMath xmlns:m="http://schemas.openxmlformats.org/officeDocument/2006/math">
                    <m:sSup>
                      <m:sSupPr>
                        <m:ctrlPr>
                          <a:rPr kumimoji="1" lang="en-US" altLang="ja-JP" sz="2400" b="1" i="1" smtClean="0">
                            <a:latin typeface="Cambria Math" panose="02040503050406030204" pitchFamily="18" charset="0"/>
                          </a:rPr>
                        </m:ctrlPr>
                      </m:sSupPr>
                      <m:e>
                        <m:r>
                          <a:rPr kumimoji="1" lang="en-US" altLang="ja-JP" sz="2400" b="1" i="1" smtClean="0">
                            <a:latin typeface="Cambria Math" panose="02040503050406030204" pitchFamily="18" charset="0"/>
                          </a:rPr>
                          <m:t>𝒁</m:t>
                        </m:r>
                      </m:e>
                      <m:sup>
                        <m:r>
                          <a:rPr kumimoji="1" lang="en-US" altLang="ja-JP" sz="2400" b="1" i="1" smtClean="0">
                            <a:latin typeface="Cambria Math" panose="02040503050406030204" pitchFamily="18" charset="0"/>
                          </a:rPr>
                          <m:t>′</m:t>
                        </m:r>
                      </m:sup>
                    </m:sSup>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𝝓</m:t>
                    </m:r>
                  </m:oMath>
                </a14:m>
                <a:r>
                  <a:rPr kumimoji="1" lang="en-US" altLang="ja-JP" sz="2400" b="1" dirty="0"/>
                  <a:t> </a:t>
                </a:r>
                <a:r>
                  <a:rPr lang="en-US" altLang="ja-JP" sz="2400" b="1" dirty="0"/>
                  <a:t>scattering</a:t>
                </a:r>
                <a:r>
                  <a:rPr kumimoji="1" lang="en-US" altLang="ja-JP" sz="2400" b="1" dirty="0"/>
                  <a:t> (</a:t>
                </a:r>
                <a:r>
                  <a:rPr kumimoji="1" lang="en-US" altLang="ja-JP" sz="2400" b="1" dirty="0">
                    <a:solidFill>
                      <a:srgbClr val="FF0000"/>
                    </a:solidFill>
                  </a:rPr>
                  <a:t>New!</a:t>
                </a:r>
                <a:r>
                  <a:rPr kumimoji="1" lang="en-US" altLang="ja-JP" sz="2400" b="1" dirty="0"/>
                  <a:t>)</a:t>
                </a:r>
                <a:endParaRPr kumimoji="1" lang="ja-JP" altLang="en-US" sz="2400" b="1"/>
              </a:p>
            </p:txBody>
          </p:sp>
        </mc:Choice>
        <mc:Fallback xmlns="">
          <p:sp>
            <p:nvSpPr>
              <p:cNvPr id="5" name="テキスト ボックス 4">
                <a:extLst>
                  <a:ext uri="{FF2B5EF4-FFF2-40B4-BE49-F238E27FC236}">
                    <a16:creationId xmlns:a16="http://schemas.microsoft.com/office/drawing/2014/main" id="{CC49FF0C-1148-2F4A-6D52-ADAA8B647B09}"/>
                  </a:ext>
                </a:extLst>
              </p:cNvPr>
              <p:cNvSpPr txBox="1">
                <a:spLocks noRot="1" noChangeAspect="1" noMove="1" noResize="1" noEditPoints="1" noAdjustHandles="1" noChangeArrowheads="1" noChangeShapeType="1" noTextEdit="1"/>
              </p:cNvSpPr>
              <p:nvPr/>
            </p:nvSpPr>
            <p:spPr>
              <a:xfrm>
                <a:off x="7119683" y="3291090"/>
                <a:ext cx="3791935" cy="461665"/>
              </a:xfrm>
              <a:prstGeom prst="rect">
                <a:avLst/>
              </a:prstGeom>
              <a:blipFill>
                <a:blip r:embed="rId2"/>
                <a:stretch>
                  <a:fillRect l="-333" t="-10811" r="-1667" b="-29730"/>
                </a:stretch>
              </a:blipFill>
            </p:spPr>
            <p:txBody>
              <a:bodyPr/>
              <a:lstStyle/>
              <a:p>
                <a:r>
                  <a:rPr lang="ja-JP" altLang="en-US">
                    <a:noFill/>
                  </a:rPr>
                  <a:t> </a:t>
                </a:r>
              </a:p>
            </p:txBody>
          </p:sp>
        </mc:Fallback>
      </mc:AlternateContent>
      <p:grpSp>
        <p:nvGrpSpPr>
          <p:cNvPr id="6" name="グループ化 5">
            <a:extLst>
              <a:ext uri="{FF2B5EF4-FFF2-40B4-BE49-F238E27FC236}">
                <a16:creationId xmlns:a16="http://schemas.microsoft.com/office/drawing/2014/main" id="{EAB45E53-B34A-1A50-DBAF-425C07F8958B}"/>
              </a:ext>
            </a:extLst>
          </p:cNvPr>
          <p:cNvGrpSpPr/>
          <p:nvPr/>
        </p:nvGrpSpPr>
        <p:grpSpPr>
          <a:xfrm>
            <a:off x="5856514" y="3810796"/>
            <a:ext cx="5842119" cy="2517163"/>
            <a:chOff x="6547484" y="2577352"/>
            <a:chExt cx="4703549" cy="1811038"/>
          </a:xfrm>
        </p:grpSpPr>
        <p:pic>
          <p:nvPicPr>
            <p:cNvPr id="7" name="図 6" descr="時計の地図&#10;&#10;低い精度で自動的に生成された説明">
              <a:extLst>
                <a:ext uri="{FF2B5EF4-FFF2-40B4-BE49-F238E27FC236}">
                  <a16:creationId xmlns:a16="http://schemas.microsoft.com/office/drawing/2014/main" id="{26C02DBA-DFBF-BD45-1F6A-2D3F5C13F546}"/>
                </a:ext>
              </a:extLst>
            </p:cNvPr>
            <p:cNvPicPr>
              <a:picLocks noChangeAspect="1"/>
            </p:cNvPicPr>
            <p:nvPr/>
          </p:nvPicPr>
          <p:blipFill>
            <a:blip r:embed="rId3"/>
            <a:stretch>
              <a:fillRect/>
            </a:stretch>
          </p:blipFill>
          <p:spPr>
            <a:xfrm>
              <a:off x="6547484" y="2577352"/>
              <a:ext cx="4703549" cy="1811038"/>
            </a:xfrm>
            <a:prstGeom prst="rect">
              <a:avLst/>
            </a:prstGeom>
          </p:spPr>
        </p:pic>
        <p:sp>
          <p:nvSpPr>
            <p:cNvPr id="8" name="正方形/長方形 7">
              <a:extLst>
                <a:ext uri="{FF2B5EF4-FFF2-40B4-BE49-F238E27FC236}">
                  <a16:creationId xmlns:a16="http://schemas.microsoft.com/office/drawing/2014/main" id="{AC4F42F7-A5F0-6606-3FAE-094A3AFC20F6}"/>
                </a:ext>
              </a:extLst>
            </p:cNvPr>
            <p:cNvSpPr/>
            <p:nvPr/>
          </p:nvSpPr>
          <p:spPr>
            <a:xfrm>
              <a:off x="7101444" y="2956956"/>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6A37D6C-8FFA-F2D5-733F-28D5DBF81284}"/>
                </a:ext>
              </a:extLst>
            </p:cNvPr>
            <p:cNvSpPr/>
            <p:nvPr/>
          </p:nvSpPr>
          <p:spPr>
            <a:xfrm>
              <a:off x="7974279" y="2956956"/>
              <a:ext cx="130629" cy="213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1F65010-97DD-E6D8-EF62-0EF51192EF15}"/>
                </a:ext>
              </a:extLst>
            </p:cNvPr>
            <p:cNvSpPr/>
            <p:nvPr/>
          </p:nvSpPr>
          <p:spPr>
            <a:xfrm>
              <a:off x="7093527" y="377110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B9C18A1-26E8-711D-6855-040AD6E5D2B5}"/>
                </a:ext>
              </a:extLst>
            </p:cNvPr>
            <p:cNvSpPr/>
            <p:nvPr/>
          </p:nvSpPr>
          <p:spPr>
            <a:xfrm>
              <a:off x="7980219" y="3830479"/>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597F65A-068C-75A6-A81F-81862F979250}"/>
                </a:ext>
              </a:extLst>
            </p:cNvPr>
            <p:cNvSpPr/>
            <p:nvPr/>
          </p:nvSpPr>
          <p:spPr>
            <a:xfrm>
              <a:off x="9744564" y="293320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70480EC-B406-6141-0C91-7C990D2E41A0}"/>
                </a:ext>
              </a:extLst>
            </p:cNvPr>
            <p:cNvSpPr/>
            <p:nvPr/>
          </p:nvSpPr>
          <p:spPr>
            <a:xfrm>
              <a:off x="10617399" y="2968830"/>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5078680-ADA5-A03C-79CE-1A8B32A1435E}"/>
                </a:ext>
              </a:extLst>
            </p:cNvPr>
            <p:cNvSpPr/>
            <p:nvPr/>
          </p:nvSpPr>
          <p:spPr>
            <a:xfrm>
              <a:off x="9910818" y="356579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F697550-3679-7D23-4C93-7EE937AA2E1F}"/>
                </a:ext>
              </a:extLst>
            </p:cNvPr>
            <p:cNvSpPr/>
            <p:nvPr/>
          </p:nvSpPr>
          <p:spPr>
            <a:xfrm>
              <a:off x="10486770" y="356579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descr="時計の絵&#10;&#10;中程度の精度で自動的に生成された説明">
            <a:extLst>
              <a:ext uri="{FF2B5EF4-FFF2-40B4-BE49-F238E27FC236}">
                <a16:creationId xmlns:a16="http://schemas.microsoft.com/office/drawing/2014/main" id="{A06ACB43-990E-C7EA-39D2-54B5CB773854}"/>
              </a:ext>
            </a:extLst>
          </p:cNvPr>
          <p:cNvPicPr>
            <a:picLocks noChangeAspect="1"/>
          </p:cNvPicPr>
          <p:nvPr/>
        </p:nvPicPr>
        <p:blipFill>
          <a:blip r:embed="rId4"/>
          <a:stretch>
            <a:fillRect/>
          </a:stretch>
        </p:blipFill>
        <p:spPr>
          <a:xfrm>
            <a:off x="2876772" y="4009557"/>
            <a:ext cx="1774244" cy="1692535"/>
          </a:xfrm>
          <a:prstGeom prst="rect">
            <a:avLst/>
          </a:prstGeom>
        </p:spPr>
      </p:pic>
      <p:pic>
        <p:nvPicPr>
          <p:cNvPr id="17" name="図 16" descr="ダイアグラム&#10;&#10;自動的に生成された説明">
            <a:extLst>
              <a:ext uri="{FF2B5EF4-FFF2-40B4-BE49-F238E27FC236}">
                <a16:creationId xmlns:a16="http://schemas.microsoft.com/office/drawing/2014/main" id="{48FE15A8-9220-110C-D97E-83DEAC26AFB9}"/>
              </a:ext>
            </a:extLst>
          </p:cNvPr>
          <p:cNvPicPr>
            <a:picLocks noChangeAspect="1"/>
          </p:cNvPicPr>
          <p:nvPr/>
        </p:nvPicPr>
        <p:blipFill>
          <a:blip r:embed="rId5"/>
          <a:stretch>
            <a:fillRect/>
          </a:stretch>
        </p:blipFill>
        <p:spPr>
          <a:xfrm>
            <a:off x="678870" y="3973540"/>
            <a:ext cx="1818980" cy="1760303"/>
          </a:xfrm>
          <a:prstGeom prst="rect">
            <a:avLst/>
          </a:prstGeom>
        </p:spPr>
      </p:pic>
      <p:sp>
        <p:nvSpPr>
          <p:cNvPr id="19" name="テキスト ボックス 18">
            <a:extLst>
              <a:ext uri="{FF2B5EF4-FFF2-40B4-BE49-F238E27FC236}">
                <a16:creationId xmlns:a16="http://schemas.microsoft.com/office/drawing/2014/main" id="{A6E1555E-7CBB-4323-9268-E4566DDB0727}"/>
              </a:ext>
            </a:extLst>
          </p:cNvPr>
          <p:cNvSpPr txBox="1"/>
          <p:nvPr/>
        </p:nvSpPr>
        <p:spPr>
          <a:xfrm>
            <a:off x="1121279" y="6097126"/>
            <a:ext cx="3890809" cy="461665"/>
          </a:xfrm>
          <a:prstGeom prst="rect">
            <a:avLst/>
          </a:prstGeom>
          <a:noFill/>
        </p:spPr>
        <p:txBody>
          <a:bodyPr wrap="none" rtlCol="0">
            <a:spAutoFit/>
          </a:bodyPr>
          <a:lstStyle/>
          <a:p>
            <a:r>
              <a:rPr lang="en-US" altLang="ja-JP" sz="2400" dirty="0"/>
              <a:t>Studied by Escudero et al.</a:t>
            </a:r>
            <a:endParaRPr kumimoji="1" lang="en-US" altLang="ja-JP" sz="2400" dirty="0"/>
          </a:p>
        </p:txBody>
      </p:sp>
      <p:sp>
        <p:nvSpPr>
          <p:cNvPr id="20" name="テキスト ボックス 19">
            <a:extLst>
              <a:ext uri="{FF2B5EF4-FFF2-40B4-BE49-F238E27FC236}">
                <a16:creationId xmlns:a16="http://schemas.microsoft.com/office/drawing/2014/main" id="{B3343220-FA7B-F139-76CA-A391D3459394}"/>
              </a:ext>
            </a:extLst>
          </p:cNvPr>
          <p:cNvSpPr txBox="1"/>
          <p:nvPr/>
        </p:nvSpPr>
        <p:spPr>
          <a:xfrm>
            <a:off x="8193090" y="6235975"/>
            <a:ext cx="2712602" cy="461665"/>
          </a:xfrm>
          <a:prstGeom prst="rect">
            <a:avLst/>
          </a:prstGeom>
          <a:noFill/>
        </p:spPr>
        <p:txBody>
          <a:bodyPr wrap="none" rtlCol="0">
            <a:spAutoFit/>
          </a:bodyPr>
          <a:lstStyle/>
          <a:p>
            <a:r>
              <a:rPr kumimoji="1" lang="en-US" altLang="ja-JP" sz="2400" b="1" dirty="0"/>
              <a:t>Almost no study!</a:t>
            </a:r>
            <a:endParaRPr kumimoji="1" lang="ja-JP" altLang="en-US" sz="2400" b="1"/>
          </a:p>
        </p:txBody>
      </p:sp>
    </p:spTree>
    <p:extLst>
      <p:ext uri="{BB962C8B-B14F-4D97-AF65-F5344CB8AC3E}">
        <p14:creationId xmlns:p14="http://schemas.microsoft.com/office/powerpoint/2010/main" val="3235981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EC668-1DD6-2781-CF68-33AD656565BD}"/>
              </a:ext>
            </a:extLst>
          </p:cNvPr>
          <p:cNvSpPr>
            <a:spLocks noGrp="1"/>
          </p:cNvSpPr>
          <p:nvPr>
            <p:ph type="title"/>
          </p:nvPr>
        </p:nvSpPr>
        <p:spPr>
          <a:xfrm>
            <a:off x="284018" y="148790"/>
            <a:ext cx="10515600" cy="1325563"/>
          </a:xfrm>
        </p:spPr>
        <p:txBody>
          <a:bodyPr/>
          <a:lstStyle/>
          <a:p>
            <a:r>
              <a:rPr lang="en-US" altLang="ja-JP" dirty="0"/>
              <a:t>Scattering Cross Section from t-channel</a:t>
            </a:r>
            <a:endParaRPr kumimoji="1" lang="ja-JP" altLang="en-US" dirty="0"/>
          </a:p>
        </p:txBody>
      </p:sp>
      <p:cxnSp>
        <p:nvCxnSpPr>
          <p:cNvPr id="8" name="直線コネクタ 7">
            <a:extLst>
              <a:ext uri="{FF2B5EF4-FFF2-40B4-BE49-F238E27FC236}">
                <a16:creationId xmlns:a16="http://schemas.microsoft.com/office/drawing/2014/main" id="{E48DA9FB-45C9-5DF9-D6EE-8FBEB5F4ED0D}"/>
              </a:ext>
            </a:extLst>
          </p:cNvPr>
          <p:cNvCxnSpPr/>
          <p:nvPr/>
        </p:nvCxnSpPr>
        <p:spPr>
          <a:xfrm>
            <a:off x="4228224" y="4656521"/>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B327BCD1-0C64-0627-1021-CEC7A41B4C53}"/>
              </a:ext>
            </a:extLst>
          </p:cNvPr>
          <p:cNvPicPr>
            <a:picLocks noChangeAspect="1"/>
          </p:cNvPicPr>
          <p:nvPr/>
        </p:nvPicPr>
        <p:blipFill>
          <a:blip r:embed="rId2"/>
          <a:stretch>
            <a:fillRect/>
          </a:stretch>
        </p:blipFill>
        <p:spPr>
          <a:xfrm>
            <a:off x="343015" y="1147583"/>
            <a:ext cx="8236744" cy="978694"/>
          </a:xfrm>
          <a:prstGeom prst="rect">
            <a:avLst/>
          </a:prstGeom>
        </p:spPr>
      </p:pic>
      <p:pic>
        <p:nvPicPr>
          <p:cNvPr id="11" name="図 10">
            <a:extLst>
              <a:ext uri="{FF2B5EF4-FFF2-40B4-BE49-F238E27FC236}">
                <a16:creationId xmlns:a16="http://schemas.microsoft.com/office/drawing/2014/main" id="{5FE4C9FF-443C-27AE-8215-9E3524C205D2}"/>
              </a:ext>
            </a:extLst>
          </p:cNvPr>
          <p:cNvPicPr>
            <a:picLocks noChangeAspect="1"/>
          </p:cNvPicPr>
          <p:nvPr/>
        </p:nvPicPr>
        <p:blipFill>
          <a:blip r:embed="rId3"/>
          <a:stretch>
            <a:fillRect/>
          </a:stretch>
        </p:blipFill>
        <p:spPr>
          <a:xfrm>
            <a:off x="90555" y="2126277"/>
            <a:ext cx="12192000" cy="4503351"/>
          </a:xfrm>
          <a:prstGeom prst="rect">
            <a:avLst/>
          </a:prstGeom>
        </p:spPr>
      </p:pic>
      <p:sp>
        <p:nvSpPr>
          <p:cNvPr id="12" name="テキスト ボックス 11">
            <a:extLst>
              <a:ext uri="{FF2B5EF4-FFF2-40B4-BE49-F238E27FC236}">
                <a16:creationId xmlns:a16="http://schemas.microsoft.com/office/drawing/2014/main" id="{6B985DD8-EE6D-1330-C1A6-D1A43DD07E7C}"/>
              </a:ext>
            </a:extLst>
          </p:cNvPr>
          <p:cNvSpPr txBox="1"/>
          <p:nvPr/>
        </p:nvSpPr>
        <p:spPr>
          <a:xfrm>
            <a:off x="5157216" y="2452582"/>
            <a:ext cx="4830168" cy="461665"/>
          </a:xfrm>
          <a:prstGeom prst="rect">
            <a:avLst/>
          </a:prstGeom>
          <a:noFill/>
        </p:spPr>
        <p:txBody>
          <a:bodyPr wrap="none" rtlCol="0">
            <a:spAutoFit/>
          </a:bodyPr>
          <a:lstStyle/>
          <a:p>
            <a:r>
              <a:rPr lang="en-US" altLang="ja-JP" sz="2400" b="1" dirty="0"/>
              <a:t>t</a:t>
            </a:r>
            <a:r>
              <a:rPr kumimoji="1" lang="en-US" altLang="ja-JP" sz="2400" b="1" dirty="0"/>
              <a:t>-channel singular contribution</a:t>
            </a:r>
            <a:endParaRPr kumimoji="1" lang="ja-JP" altLang="en-US" sz="2400" b="1" dirty="0"/>
          </a:p>
        </p:txBody>
      </p:sp>
    </p:spTree>
    <p:extLst>
      <p:ext uri="{BB962C8B-B14F-4D97-AF65-F5344CB8AC3E}">
        <p14:creationId xmlns:p14="http://schemas.microsoft.com/office/powerpoint/2010/main" val="3703016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D522F96-5E35-E4CD-FF4A-C4EC64F7DBFF}"/>
              </a:ext>
            </a:extLst>
          </p:cNvPr>
          <p:cNvSpPr txBox="1"/>
          <p:nvPr/>
        </p:nvSpPr>
        <p:spPr>
          <a:xfrm>
            <a:off x="559129" y="1336604"/>
            <a:ext cx="9600705" cy="1077218"/>
          </a:xfrm>
          <a:prstGeom prst="rect">
            <a:avLst/>
          </a:prstGeom>
          <a:noFill/>
        </p:spPr>
        <p:txBody>
          <a:bodyPr wrap="none" rtlCol="0">
            <a:spAutoFit/>
          </a:bodyPr>
          <a:lstStyle/>
          <a:p>
            <a:r>
              <a:rPr kumimoji="1" lang="en-US" altLang="ja-JP" sz="3200" dirty="0"/>
              <a:t>Generation of Majoron </a:t>
            </a:r>
            <a:r>
              <a:rPr kumimoji="1" lang="el-GR" altLang="ja-JP" sz="3200" dirty="0"/>
              <a:t>φ </a:t>
            </a:r>
            <a:r>
              <a:rPr kumimoji="1" lang="en-US" altLang="ja-JP" sz="3200" dirty="0"/>
              <a:t>in the early universe is </a:t>
            </a:r>
          </a:p>
          <a:p>
            <a:r>
              <a:rPr kumimoji="1" lang="en-US" altLang="ja-JP" sz="3200" dirty="0"/>
              <a:t>evaluated by Boltzmann eq.</a:t>
            </a:r>
            <a:endParaRPr kumimoji="1" lang="ja-JP" altLang="en-US" sz="3200"/>
          </a:p>
        </p:txBody>
      </p:sp>
      <p:sp>
        <p:nvSpPr>
          <p:cNvPr id="7" name="タイトル 1">
            <a:extLst>
              <a:ext uri="{FF2B5EF4-FFF2-40B4-BE49-F238E27FC236}">
                <a16:creationId xmlns:a16="http://schemas.microsoft.com/office/drawing/2014/main" id="{C803B10B-3A0D-2482-583C-A29A640B0781}"/>
              </a:ext>
            </a:extLst>
          </p:cNvPr>
          <p:cNvSpPr>
            <a:spLocks noGrp="1"/>
          </p:cNvSpPr>
          <p:nvPr>
            <p:ph type="title"/>
          </p:nvPr>
        </p:nvSpPr>
        <p:spPr>
          <a:xfrm>
            <a:off x="148876" y="117825"/>
            <a:ext cx="10515600" cy="1325563"/>
          </a:xfrm>
        </p:spPr>
        <p:txBody>
          <a:bodyPr/>
          <a:lstStyle/>
          <a:p>
            <a:r>
              <a:rPr lang="en-US" altLang="ja-JP" dirty="0"/>
              <a:t>C</a:t>
            </a:r>
            <a:r>
              <a:rPr kumimoji="1" lang="en-US" altLang="ja-JP" dirty="0"/>
              <a:t>osmological application</a:t>
            </a:r>
            <a:endParaRPr kumimoji="1" lang="ja-JP" altLang="en-US"/>
          </a:p>
        </p:txBody>
      </p:sp>
      <p:sp>
        <p:nvSpPr>
          <p:cNvPr id="8" name="テキスト ボックス 7">
            <a:extLst>
              <a:ext uri="{FF2B5EF4-FFF2-40B4-BE49-F238E27FC236}">
                <a16:creationId xmlns:a16="http://schemas.microsoft.com/office/drawing/2014/main" id="{30E700A1-338E-5792-3987-879FF4DEE836}"/>
              </a:ext>
            </a:extLst>
          </p:cNvPr>
          <p:cNvSpPr txBox="1"/>
          <p:nvPr/>
        </p:nvSpPr>
        <p:spPr>
          <a:xfrm>
            <a:off x="559129" y="3276796"/>
            <a:ext cx="9086142" cy="461665"/>
          </a:xfrm>
          <a:prstGeom prst="rect">
            <a:avLst/>
          </a:prstGeom>
          <a:noFill/>
        </p:spPr>
        <p:txBody>
          <a:bodyPr wrap="none" rtlCol="0">
            <a:spAutoFit/>
          </a:bodyPr>
          <a:lstStyle/>
          <a:p>
            <a:r>
              <a:rPr kumimoji="1" lang="en-US" altLang="ja-JP" sz="2400" dirty="0"/>
              <a:t>(thermal averaged) event rates of scattering and inverse decay</a:t>
            </a:r>
            <a:endParaRPr kumimoji="1" lang="ja-JP" altLang="en-US" sz="2400"/>
          </a:p>
        </p:txBody>
      </p:sp>
      <p:sp>
        <p:nvSpPr>
          <p:cNvPr id="9" name="テキスト ボックス 8">
            <a:extLst>
              <a:ext uri="{FF2B5EF4-FFF2-40B4-BE49-F238E27FC236}">
                <a16:creationId xmlns:a16="http://schemas.microsoft.com/office/drawing/2014/main" id="{58AF25F4-82AA-98EC-7815-B76A8B6719E1}"/>
              </a:ext>
            </a:extLst>
          </p:cNvPr>
          <p:cNvSpPr txBox="1"/>
          <p:nvPr/>
        </p:nvSpPr>
        <p:spPr>
          <a:xfrm>
            <a:off x="2898248" y="6093844"/>
            <a:ext cx="7401385" cy="646331"/>
          </a:xfrm>
          <a:prstGeom prst="rect">
            <a:avLst/>
          </a:prstGeom>
          <a:noFill/>
        </p:spPr>
        <p:txBody>
          <a:bodyPr wrap="none" rtlCol="0">
            <a:spAutoFit/>
          </a:bodyPr>
          <a:lstStyle/>
          <a:p>
            <a:r>
              <a:rPr lang="en-US" altLang="ja-JP" sz="3600" b="1" dirty="0"/>
              <a:t>For Majoron to be thermalized ! </a:t>
            </a:r>
            <a:endParaRPr kumimoji="1" lang="ja-JP" altLang="en-US" sz="3600" b="1" dirty="0"/>
          </a:p>
        </p:txBody>
      </p:sp>
      <p:sp>
        <p:nvSpPr>
          <p:cNvPr id="2" name="テキスト ボックス 1">
            <a:extLst>
              <a:ext uri="{FF2B5EF4-FFF2-40B4-BE49-F238E27FC236}">
                <a16:creationId xmlns:a16="http://schemas.microsoft.com/office/drawing/2014/main" id="{F7F9663F-7E75-F243-3314-F2DD5D3066CF}"/>
              </a:ext>
            </a:extLst>
          </p:cNvPr>
          <p:cNvSpPr txBox="1"/>
          <p:nvPr/>
        </p:nvSpPr>
        <p:spPr>
          <a:xfrm>
            <a:off x="5713543" y="5361135"/>
            <a:ext cx="3686629" cy="584775"/>
          </a:xfrm>
          <a:prstGeom prst="rect">
            <a:avLst/>
          </a:prstGeom>
          <a:noFill/>
        </p:spPr>
        <p:txBody>
          <a:bodyPr wrap="square" rtlCol="0">
            <a:spAutoFit/>
          </a:bodyPr>
          <a:lstStyle/>
          <a:p>
            <a:r>
              <a:rPr kumimoji="1" lang="en-US" altLang="ja-JP" sz="3200" b="1" dirty="0" err="1">
                <a:solidFill>
                  <a:srgbClr val="FF0000"/>
                </a:solidFill>
              </a:rPr>
              <a:t>Gamov</a:t>
            </a:r>
            <a:r>
              <a:rPr kumimoji="1" lang="en-US" altLang="ja-JP" sz="3200" b="1" dirty="0">
                <a:solidFill>
                  <a:srgbClr val="FF0000"/>
                </a:solidFill>
              </a:rPr>
              <a:t> Criterion</a:t>
            </a:r>
            <a:endParaRPr kumimoji="1" lang="ja-JP" altLang="en-US" sz="3200" b="1" dirty="0">
              <a:solidFill>
                <a:srgbClr val="FF0000"/>
              </a:solidFill>
            </a:endParaRPr>
          </a:p>
        </p:txBody>
      </p:sp>
      <p:pic>
        <p:nvPicPr>
          <p:cNvPr id="10" name="図 9">
            <a:extLst>
              <a:ext uri="{FF2B5EF4-FFF2-40B4-BE49-F238E27FC236}">
                <a16:creationId xmlns:a16="http://schemas.microsoft.com/office/drawing/2014/main" id="{B2EDB269-9771-4928-AD70-1B4418B1AB46}"/>
              </a:ext>
            </a:extLst>
          </p:cNvPr>
          <p:cNvPicPr>
            <a:picLocks noChangeAspect="1"/>
          </p:cNvPicPr>
          <p:nvPr/>
        </p:nvPicPr>
        <p:blipFill>
          <a:blip r:embed="rId2"/>
          <a:stretch>
            <a:fillRect/>
          </a:stretch>
        </p:blipFill>
        <p:spPr>
          <a:xfrm>
            <a:off x="6095999" y="1928570"/>
            <a:ext cx="4157663" cy="1050131"/>
          </a:xfrm>
          <a:prstGeom prst="rect">
            <a:avLst/>
          </a:prstGeom>
        </p:spPr>
      </p:pic>
      <p:pic>
        <p:nvPicPr>
          <p:cNvPr id="13" name="図 12">
            <a:extLst>
              <a:ext uri="{FF2B5EF4-FFF2-40B4-BE49-F238E27FC236}">
                <a16:creationId xmlns:a16="http://schemas.microsoft.com/office/drawing/2014/main" id="{B8C58206-DC0C-4D73-D28C-EEDCA5D95215}"/>
              </a:ext>
            </a:extLst>
          </p:cNvPr>
          <p:cNvPicPr>
            <a:picLocks noChangeAspect="1"/>
          </p:cNvPicPr>
          <p:nvPr/>
        </p:nvPicPr>
        <p:blipFill>
          <a:blip r:embed="rId3"/>
          <a:stretch>
            <a:fillRect/>
          </a:stretch>
        </p:blipFill>
        <p:spPr>
          <a:xfrm>
            <a:off x="1236866" y="3784181"/>
            <a:ext cx="8065294" cy="1200150"/>
          </a:xfrm>
          <a:prstGeom prst="rect">
            <a:avLst/>
          </a:prstGeom>
        </p:spPr>
      </p:pic>
      <p:pic>
        <p:nvPicPr>
          <p:cNvPr id="15" name="図 14">
            <a:extLst>
              <a:ext uri="{FF2B5EF4-FFF2-40B4-BE49-F238E27FC236}">
                <a16:creationId xmlns:a16="http://schemas.microsoft.com/office/drawing/2014/main" id="{B21D522D-3130-8E65-F457-91ECCA81E9F4}"/>
              </a:ext>
            </a:extLst>
          </p:cNvPr>
          <p:cNvPicPr>
            <a:picLocks noChangeAspect="1"/>
          </p:cNvPicPr>
          <p:nvPr/>
        </p:nvPicPr>
        <p:blipFill>
          <a:blip r:embed="rId4"/>
          <a:stretch>
            <a:fillRect/>
          </a:stretch>
        </p:blipFill>
        <p:spPr>
          <a:xfrm>
            <a:off x="1538099" y="5080152"/>
            <a:ext cx="4021931" cy="800100"/>
          </a:xfrm>
          <a:prstGeom prst="rect">
            <a:avLst/>
          </a:prstGeom>
        </p:spPr>
      </p:pic>
    </p:spTree>
    <p:extLst>
      <p:ext uri="{BB962C8B-B14F-4D97-AF65-F5344CB8AC3E}">
        <p14:creationId xmlns:p14="http://schemas.microsoft.com/office/powerpoint/2010/main" val="127168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1F869FE-3F82-84F3-DC3F-B4128390B054}"/>
              </a:ext>
            </a:extLst>
          </p:cNvPr>
          <p:cNvPicPr>
            <a:picLocks noChangeAspect="1"/>
          </p:cNvPicPr>
          <p:nvPr/>
        </p:nvPicPr>
        <p:blipFill>
          <a:blip r:embed="rId2"/>
          <a:stretch>
            <a:fillRect/>
          </a:stretch>
        </p:blipFill>
        <p:spPr>
          <a:xfrm>
            <a:off x="302698" y="544770"/>
            <a:ext cx="7015594" cy="5104369"/>
          </a:xfrm>
          <a:prstGeom prst="rect">
            <a:avLst/>
          </a:prstGeom>
        </p:spPr>
      </p:pic>
      <p:sp>
        <p:nvSpPr>
          <p:cNvPr id="6" name="テキスト ボックス 5">
            <a:extLst>
              <a:ext uri="{FF2B5EF4-FFF2-40B4-BE49-F238E27FC236}">
                <a16:creationId xmlns:a16="http://schemas.microsoft.com/office/drawing/2014/main" id="{E79CAA41-DD99-00D9-2CBA-E01451B9817C}"/>
              </a:ext>
            </a:extLst>
          </p:cNvPr>
          <p:cNvSpPr txBox="1"/>
          <p:nvPr/>
        </p:nvSpPr>
        <p:spPr>
          <a:xfrm>
            <a:off x="711132" y="5743490"/>
            <a:ext cx="11365612" cy="892552"/>
          </a:xfrm>
          <a:prstGeom prst="rect">
            <a:avLst/>
          </a:prstGeom>
          <a:noFill/>
        </p:spPr>
        <p:txBody>
          <a:bodyPr wrap="none" rtlCol="0">
            <a:spAutoFit/>
          </a:bodyPr>
          <a:lstStyle/>
          <a:p>
            <a:r>
              <a:rPr lang="en-US" altLang="ja-JP" sz="2400" dirty="0"/>
              <a:t>ID becomes ineffective at high temperatures, </a:t>
            </a:r>
            <a:r>
              <a:rPr lang="en-US" altLang="ja-JP" sz="2400" b="1" dirty="0">
                <a:solidFill>
                  <a:srgbClr val="FF0000"/>
                </a:solidFill>
              </a:rPr>
              <a:t>but Scattering is effective</a:t>
            </a:r>
          </a:p>
          <a:p>
            <a:r>
              <a:rPr lang="en-US" altLang="ja-JP" sz="2800" b="1" dirty="0"/>
              <a:t>→Majoron </a:t>
            </a:r>
            <a:r>
              <a:rPr lang="el-GR" altLang="ja-JP" sz="2800" b="1" dirty="0"/>
              <a:t>φ </a:t>
            </a:r>
            <a:r>
              <a:rPr lang="en-US" altLang="ja-JP" sz="2800" b="1" dirty="0"/>
              <a:t>can have been made a lot in the </a:t>
            </a:r>
            <a:r>
              <a:rPr lang="en-US" altLang="ja-JP" sz="2800" b="1" dirty="0" err="1"/>
              <a:t>earier</a:t>
            </a:r>
            <a:r>
              <a:rPr lang="en-US" altLang="ja-JP" sz="2800" b="1" dirty="0"/>
              <a:t> universe?</a:t>
            </a:r>
            <a:endParaRPr kumimoji="1" lang="ja-JP" altLang="en-US" sz="2800" b="1" dirty="0"/>
          </a:p>
        </p:txBody>
      </p:sp>
      <p:pic>
        <p:nvPicPr>
          <p:cNvPr id="3" name="図 2">
            <a:extLst>
              <a:ext uri="{FF2B5EF4-FFF2-40B4-BE49-F238E27FC236}">
                <a16:creationId xmlns:a16="http://schemas.microsoft.com/office/drawing/2014/main" id="{B170F950-809A-0CD7-2E6A-958B560D55E4}"/>
              </a:ext>
            </a:extLst>
          </p:cNvPr>
          <p:cNvPicPr>
            <a:picLocks noChangeAspect="1"/>
          </p:cNvPicPr>
          <p:nvPr/>
        </p:nvPicPr>
        <p:blipFill>
          <a:blip r:embed="rId3"/>
          <a:stretch>
            <a:fillRect/>
          </a:stretch>
        </p:blipFill>
        <p:spPr>
          <a:xfrm>
            <a:off x="6061907" y="3770133"/>
            <a:ext cx="5827395" cy="875919"/>
          </a:xfrm>
          <a:prstGeom prst="rect">
            <a:avLst/>
          </a:prstGeom>
        </p:spPr>
      </p:pic>
      <p:sp>
        <p:nvSpPr>
          <p:cNvPr id="7" name="テキスト ボックス 6">
            <a:extLst>
              <a:ext uri="{FF2B5EF4-FFF2-40B4-BE49-F238E27FC236}">
                <a16:creationId xmlns:a16="http://schemas.microsoft.com/office/drawing/2014/main" id="{D0764E24-7E40-108B-4DF8-65CCEC9D5AE4}"/>
              </a:ext>
            </a:extLst>
          </p:cNvPr>
          <p:cNvSpPr txBox="1"/>
          <p:nvPr/>
        </p:nvSpPr>
        <p:spPr>
          <a:xfrm>
            <a:off x="7479792" y="1536192"/>
            <a:ext cx="4303602" cy="1107996"/>
          </a:xfrm>
          <a:prstGeom prst="rect">
            <a:avLst/>
          </a:prstGeom>
          <a:noFill/>
        </p:spPr>
        <p:txBody>
          <a:bodyPr wrap="square" rtlCol="0">
            <a:spAutoFit/>
          </a:bodyPr>
          <a:lstStyle/>
          <a:p>
            <a:r>
              <a:rPr kumimoji="1" lang="en-US" altLang="ja-JP" dirty="0"/>
              <a:t>Compare red vs red and blue vs blue.</a:t>
            </a:r>
          </a:p>
          <a:p>
            <a:r>
              <a:rPr lang="en-US" altLang="ja-JP" sz="2400" b="1" dirty="0"/>
              <a:t>Dot : Inverse decay</a:t>
            </a:r>
          </a:p>
          <a:p>
            <a:r>
              <a:rPr lang="en-US" altLang="ja-JP" sz="2400" b="1" dirty="0"/>
              <a:t>Strait :  Scattering</a:t>
            </a:r>
          </a:p>
        </p:txBody>
      </p:sp>
    </p:spTree>
    <p:extLst>
      <p:ext uri="{BB962C8B-B14F-4D97-AF65-F5344CB8AC3E}">
        <p14:creationId xmlns:p14="http://schemas.microsoft.com/office/powerpoint/2010/main" val="3113611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5CAEF-D349-3A1C-36FC-7B9A6BC265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6F2F99-8E6E-2502-590A-2A881BD81645}"/>
              </a:ext>
            </a:extLst>
          </p:cNvPr>
          <p:cNvSpPr>
            <a:spLocks noGrp="1"/>
          </p:cNvSpPr>
          <p:nvPr>
            <p:ph type="title"/>
          </p:nvPr>
        </p:nvSpPr>
        <p:spPr>
          <a:xfrm>
            <a:off x="174171" y="114754"/>
            <a:ext cx="10515600" cy="1325563"/>
          </a:xfrm>
        </p:spPr>
        <p:txBody>
          <a:bodyPr>
            <a:normAutofit/>
          </a:bodyPr>
          <a:lstStyle/>
          <a:p>
            <a:r>
              <a:rPr kumimoji="1" lang="en-US" altLang="ja-JP" sz="5400" b="1" dirty="0"/>
              <a:t> 4. Summary</a:t>
            </a:r>
            <a:endParaRPr kumimoji="1" lang="ja-JP" altLang="en-US" sz="5400" b="1" dirty="0"/>
          </a:p>
        </p:txBody>
      </p:sp>
      <p:sp>
        <p:nvSpPr>
          <p:cNvPr id="3" name="コンテンツ プレースホルダー 2">
            <a:extLst>
              <a:ext uri="{FF2B5EF4-FFF2-40B4-BE49-F238E27FC236}">
                <a16:creationId xmlns:a16="http://schemas.microsoft.com/office/drawing/2014/main" id="{9A347BF8-8612-9D23-BED2-CA586D8E91D1}"/>
              </a:ext>
            </a:extLst>
          </p:cNvPr>
          <p:cNvSpPr>
            <a:spLocks noGrp="1"/>
          </p:cNvSpPr>
          <p:nvPr>
            <p:ph idx="1"/>
          </p:nvPr>
        </p:nvSpPr>
        <p:spPr>
          <a:xfrm>
            <a:off x="762000" y="1440317"/>
            <a:ext cx="10515600" cy="4957763"/>
          </a:xfrm>
        </p:spPr>
        <p:txBody>
          <a:bodyPr>
            <a:normAutofit/>
          </a:bodyPr>
          <a:lstStyle/>
          <a:p>
            <a:r>
              <a:rPr lang="en-US" altLang="ja-JP" dirty="0">
                <a:latin typeface="CMR10"/>
              </a:rPr>
              <a:t>In general,</a:t>
            </a:r>
            <a:r>
              <a:rPr lang="en-US" altLang="ja-JP" dirty="0">
                <a:effectLst/>
                <a:latin typeface="CMR10"/>
              </a:rPr>
              <a:t> a divergence appears when the intermediate stable particle becomes an on-shell state.</a:t>
            </a:r>
          </a:p>
          <a:p>
            <a:r>
              <a:rPr lang="en-US" altLang="ja-JP" dirty="0">
                <a:latin typeface="CMR10"/>
              </a:rPr>
              <a:t>While in s</a:t>
            </a:r>
            <a:r>
              <a:rPr lang="en-US" altLang="ja-JP" dirty="0">
                <a:effectLst/>
                <a:latin typeface="CMR10"/>
              </a:rPr>
              <a:t>-channel type diagram, such a divergence is, in general, regulated by the decay width of the intermediate state, in </a:t>
            </a:r>
            <a:r>
              <a:rPr lang="en-US" altLang="ja-JP" b="1" dirty="0">
                <a:solidFill>
                  <a:srgbClr val="FF0000"/>
                </a:solidFill>
                <a:effectLst/>
                <a:latin typeface="CMR10"/>
              </a:rPr>
              <a:t>t-channel type diagram the divergence is intrinsic</a:t>
            </a:r>
            <a:r>
              <a:rPr lang="en-US" altLang="ja-JP" b="1" dirty="0">
                <a:solidFill>
                  <a:srgbClr val="FF0000"/>
                </a:solidFill>
                <a:latin typeface="CMR10"/>
              </a:rPr>
              <a:t>,</a:t>
            </a:r>
            <a:r>
              <a:rPr lang="en-US" altLang="ja-JP" dirty="0">
                <a:effectLst/>
                <a:latin typeface="CMR10"/>
              </a:rPr>
              <a:t> sometimes.</a:t>
            </a:r>
          </a:p>
          <a:p>
            <a:r>
              <a:rPr lang="en-US" altLang="ja-JP" dirty="0">
                <a:effectLst/>
                <a:latin typeface="CMR10"/>
              </a:rPr>
              <a:t>In this study, we propose an analytic method to remove the divergence in the </a:t>
            </a:r>
            <a:r>
              <a:rPr lang="en-US" altLang="ja-JP" dirty="0">
                <a:effectLst/>
                <a:latin typeface="CMMI10"/>
              </a:rPr>
              <a:t>t</a:t>
            </a:r>
            <a:r>
              <a:rPr lang="en-US" altLang="ja-JP" dirty="0">
                <a:effectLst/>
                <a:latin typeface="CMR10"/>
              </a:rPr>
              <a:t>-channel singularity without any new quantities such as temperature cutoffs or beam widths.  We just follow the Feynman prescription.</a:t>
            </a:r>
          </a:p>
          <a:p>
            <a:pPr marL="0" indent="0">
              <a:buNone/>
            </a:pPr>
            <a:r>
              <a:rPr lang="en-US" altLang="ja-JP" sz="2400" dirty="0">
                <a:latin typeface="CMR10"/>
              </a:rPr>
              <a:t>Divergent part </a:t>
            </a:r>
            <a:r>
              <a:rPr lang="ja-JP" altLang="en-US" sz="2400" dirty="0">
                <a:latin typeface="CMR10"/>
              </a:rPr>
              <a:t>～ </a:t>
            </a:r>
            <a:r>
              <a:rPr lang="en-US" altLang="ja-JP" sz="2400" dirty="0">
                <a:latin typeface="CMR10"/>
              </a:rPr>
              <a:t>1/ε :subtracted. Real particle considered </a:t>
            </a:r>
            <a:r>
              <a:rPr lang="en-US" altLang="ja-JP" sz="2400" dirty="0" err="1">
                <a:latin typeface="CMR10"/>
              </a:rPr>
              <a:t>Decay&amp;Inverse</a:t>
            </a:r>
            <a:r>
              <a:rPr lang="en-US" altLang="ja-JP" sz="2400" dirty="0">
                <a:latin typeface="CMR10"/>
              </a:rPr>
              <a:t> Decay</a:t>
            </a:r>
          </a:p>
          <a:p>
            <a:pPr marL="0" indent="0">
              <a:buNone/>
            </a:pPr>
            <a:r>
              <a:rPr lang="en-US" altLang="ja-JP" sz="2400" dirty="0">
                <a:effectLst/>
                <a:latin typeface="CMR10"/>
              </a:rPr>
              <a:t>Real scattering part, we get after the subtraction of the real particle contribution</a:t>
            </a:r>
          </a:p>
        </p:txBody>
      </p:sp>
    </p:spTree>
    <p:extLst>
      <p:ext uri="{BB962C8B-B14F-4D97-AF65-F5344CB8AC3E}">
        <p14:creationId xmlns:p14="http://schemas.microsoft.com/office/powerpoint/2010/main" val="188780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タイトル 1"/>
          <p:cNvSpPr>
            <a:spLocks noGrp="1"/>
          </p:cNvSpPr>
          <p:nvPr>
            <p:ph type="title"/>
          </p:nvPr>
        </p:nvSpPr>
        <p:spPr/>
        <p:txBody>
          <a:bodyPr/>
          <a:lstStyle/>
          <a:p>
            <a:r>
              <a:rPr kumimoji="1" lang="en-US" altLang="ja-JP" dirty="0"/>
              <a:t>1</a:t>
            </a:r>
            <a:r>
              <a:rPr kumimoji="1" lang="ja-JP" altLang="en-US" dirty="0"/>
              <a:t>．</a:t>
            </a:r>
            <a:r>
              <a:rPr lang="en-US" altLang="ja-JP" dirty="0"/>
              <a:t>Introduction</a:t>
            </a:r>
            <a:endParaRPr kumimoji="1" lang="ja-JP" altLang="en-US" dirty="0"/>
          </a:p>
        </p:txBody>
      </p:sp>
      <p:sp>
        <p:nvSpPr>
          <p:cNvPr id="1116" name="コンテンツ プレースホルダー 2"/>
          <p:cNvSpPr>
            <a:spLocks noGrp="1"/>
          </p:cNvSpPr>
          <p:nvPr>
            <p:ph idx="1"/>
          </p:nvPr>
        </p:nvSpPr>
        <p:spPr>
          <a:xfrm>
            <a:off x="0" y="1497362"/>
            <a:ext cx="12192000" cy="4351338"/>
          </a:xfrm>
        </p:spPr>
        <p:txBody>
          <a:bodyPr>
            <a:normAutofit/>
          </a:bodyPr>
          <a:lstStyle/>
          <a:p>
            <a:r>
              <a:rPr lang="en-US" altLang="ja-JP" sz="3200" dirty="0">
                <a:ea typeface="江戸勘亭流" panose="03000A09000000000000" pitchFamily="65" charset="-128"/>
              </a:rPr>
              <a:t>Scattering Process</a:t>
            </a:r>
          </a:p>
          <a:p>
            <a:pPr marL="0" indent="0">
              <a:buNone/>
            </a:pPr>
            <a:r>
              <a:rPr lang="en-US" altLang="ja-JP" sz="3200" dirty="0">
                <a:ea typeface="江戸勘亭流" panose="03000A09000000000000" pitchFamily="65" charset="-128"/>
              </a:rPr>
              <a:t>                                      check the Standard Model </a:t>
            </a:r>
          </a:p>
          <a:p>
            <a:pPr marL="0" indent="0">
              <a:buNone/>
            </a:pPr>
            <a:r>
              <a:rPr lang="en-US" altLang="ja-JP" sz="3200" dirty="0">
                <a:ea typeface="江戸勘亭流" panose="03000A09000000000000" pitchFamily="65" charset="-128"/>
              </a:rPr>
              <a:t>                                      explore new physics </a:t>
            </a:r>
          </a:p>
          <a:p>
            <a:r>
              <a:rPr lang="en-US" altLang="ja-JP" sz="3200" dirty="0">
                <a:ea typeface="江戸勘亭流" panose="03000A09000000000000" pitchFamily="65" charset="-128"/>
              </a:rPr>
              <a:t>Mediator Particles are expressed by Feynman Propagator</a:t>
            </a:r>
          </a:p>
        </p:txBody>
      </p:sp>
      <p:pic>
        <p:nvPicPr>
          <p:cNvPr id="2" name="図 1">
            <a:extLst>
              <a:ext uri="{FF2B5EF4-FFF2-40B4-BE49-F238E27FC236}">
                <a16:creationId xmlns:a16="http://schemas.microsoft.com/office/drawing/2014/main" id="{033E2768-41AB-F340-46D0-3FDF5F7EC42A}"/>
              </a:ext>
            </a:extLst>
          </p:cNvPr>
          <p:cNvPicPr>
            <a:picLocks noChangeAspect="1"/>
          </p:cNvPicPr>
          <p:nvPr/>
        </p:nvPicPr>
        <p:blipFill>
          <a:blip r:embed="rId2"/>
          <a:stretch>
            <a:fillRect/>
          </a:stretch>
        </p:blipFill>
        <p:spPr>
          <a:xfrm>
            <a:off x="4594451" y="4499541"/>
            <a:ext cx="2594552" cy="1045566"/>
          </a:xfrm>
          <a:prstGeom prst="rect">
            <a:avLst/>
          </a:prstGeom>
        </p:spPr>
      </p:pic>
      <p:pic>
        <p:nvPicPr>
          <p:cNvPr id="4" name="図 3">
            <a:extLst>
              <a:ext uri="{FF2B5EF4-FFF2-40B4-BE49-F238E27FC236}">
                <a16:creationId xmlns:a16="http://schemas.microsoft.com/office/drawing/2014/main" id="{F0BC9DB2-4B4A-09EB-EE77-1046EF3D2BEA}"/>
              </a:ext>
            </a:extLst>
          </p:cNvPr>
          <p:cNvPicPr>
            <a:picLocks noChangeAspect="1"/>
          </p:cNvPicPr>
          <p:nvPr/>
        </p:nvPicPr>
        <p:blipFill>
          <a:blip r:embed="rId3"/>
          <a:stretch>
            <a:fillRect/>
          </a:stretch>
        </p:blipFill>
        <p:spPr>
          <a:xfrm flipH="1">
            <a:off x="4468279" y="4146205"/>
            <a:ext cx="639996" cy="266665"/>
          </a:xfrm>
          <a:prstGeom prst="rect">
            <a:avLst/>
          </a:prstGeom>
        </p:spPr>
      </p:pic>
      <p:pic>
        <p:nvPicPr>
          <p:cNvPr id="8" name="図 7">
            <a:extLst>
              <a:ext uri="{FF2B5EF4-FFF2-40B4-BE49-F238E27FC236}">
                <a16:creationId xmlns:a16="http://schemas.microsoft.com/office/drawing/2014/main" id="{79BB3E24-A03A-37C1-7984-09E0287B6BDE}"/>
              </a:ext>
            </a:extLst>
          </p:cNvPr>
          <p:cNvPicPr>
            <a:picLocks noChangeAspect="1"/>
          </p:cNvPicPr>
          <p:nvPr/>
        </p:nvPicPr>
        <p:blipFill>
          <a:blip r:embed="rId4"/>
          <a:stretch>
            <a:fillRect/>
          </a:stretch>
        </p:blipFill>
        <p:spPr>
          <a:xfrm>
            <a:off x="850119" y="4279537"/>
            <a:ext cx="2281394" cy="1965161"/>
          </a:xfrm>
          <a:prstGeom prst="rect">
            <a:avLst/>
          </a:prstGeom>
        </p:spPr>
      </p:pic>
      <p:pic>
        <p:nvPicPr>
          <p:cNvPr id="9" name="図 8">
            <a:extLst>
              <a:ext uri="{FF2B5EF4-FFF2-40B4-BE49-F238E27FC236}">
                <a16:creationId xmlns:a16="http://schemas.microsoft.com/office/drawing/2014/main" id="{BF64FE01-BDE0-F4A8-E8A2-1618679EDEF7}"/>
              </a:ext>
            </a:extLst>
          </p:cNvPr>
          <p:cNvPicPr>
            <a:picLocks noChangeAspect="1"/>
          </p:cNvPicPr>
          <p:nvPr/>
        </p:nvPicPr>
        <p:blipFill>
          <a:blip r:embed="rId5"/>
          <a:stretch>
            <a:fillRect/>
          </a:stretch>
        </p:blipFill>
        <p:spPr>
          <a:xfrm>
            <a:off x="4070264" y="2143747"/>
            <a:ext cx="338446" cy="938419"/>
          </a:xfrm>
          <a:prstGeom prst="rect">
            <a:avLst/>
          </a:prstGeom>
        </p:spPr>
      </p:pic>
      <p:sp>
        <p:nvSpPr>
          <p:cNvPr id="10" name="テキスト ボックス 9">
            <a:extLst>
              <a:ext uri="{FF2B5EF4-FFF2-40B4-BE49-F238E27FC236}">
                <a16:creationId xmlns:a16="http://schemas.microsoft.com/office/drawing/2014/main" id="{78EB4A26-2388-3808-DC26-7E496FC66091}"/>
              </a:ext>
            </a:extLst>
          </p:cNvPr>
          <p:cNvSpPr txBox="1"/>
          <p:nvPr/>
        </p:nvSpPr>
        <p:spPr>
          <a:xfrm>
            <a:off x="574058" y="2264879"/>
            <a:ext cx="3488455" cy="584775"/>
          </a:xfrm>
          <a:prstGeom prst="rect">
            <a:avLst/>
          </a:prstGeom>
          <a:noFill/>
        </p:spPr>
        <p:txBody>
          <a:bodyPr wrap="none" rtlCol="0">
            <a:spAutoFit/>
          </a:bodyPr>
          <a:lstStyle/>
          <a:p>
            <a:r>
              <a:rPr lang="en-US" altLang="ja-JP" sz="3200" dirty="0">
                <a:ea typeface="江戸勘亭流" panose="03000A09000000000000" pitchFamily="65" charset="-128"/>
              </a:rPr>
              <a:t>Very Important to</a:t>
            </a:r>
            <a:endParaRPr kumimoji="1" lang="ja-JP" altLang="en-US" sz="3200"/>
          </a:p>
        </p:txBody>
      </p:sp>
      <p:pic>
        <p:nvPicPr>
          <p:cNvPr id="12" name="図 11">
            <a:extLst>
              <a:ext uri="{FF2B5EF4-FFF2-40B4-BE49-F238E27FC236}">
                <a16:creationId xmlns:a16="http://schemas.microsoft.com/office/drawing/2014/main" id="{9316C4C2-9C36-DD80-9FAD-F841B84C2977}"/>
              </a:ext>
            </a:extLst>
          </p:cNvPr>
          <p:cNvPicPr>
            <a:picLocks noChangeAspect="1"/>
          </p:cNvPicPr>
          <p:nvPr/>
        </p:nvPicPr>
        <p:blipFill>
          <a:blip r:embed="rId6"/>
          <a:stretch>
            <a:fillRect/>
          </a:stretch>
        </p:blipFill>
        <p:spPr>
          <a:xfrm>
            <a:off x="8651941" y="4195978"/>
            <a:ext cx="2281394" cy="1965162"/>
          </a:xfrm>
          <a:prstGeom prst="rect">
            <a:avLst/>
          </a:prstGeom>
        </p:spPr>
      </p:pic>
      <p:sp>
        <p:nvSpPr>
          <p:cNvPr id="3" name="テキスト ボックス 2">
            <a:extLst>
              <a:ext uri="{FF2B5EF4-FFF2-40B4-BE49-F238E27FC236}">
                <a16:creationId xmlns:a16="http://schemas.microsoft.com/office/drawing/2014/main" id="{73560CF9-665C-0434-456A-5FCCC06EC844}"/>
              </a:ext>
            </a:extLst>
          </p:cNvPr>
          <p:cNvSpPr txBox="1"/>
          <p:nvPr/>
        </p:nvSpPr>
        <p:spPr>
          <a:xfrm>
            <a:off x="574058" y="3776873"/>
            <a:ext cx="3488455" cy="369332"/>
          </a:xfrm>
          <a:prstGeom prst="rect">
            <a:avLst/>
          </a:prstGeom>
          <a:noFill/>
        </p:spPr>
        <p:txBody>
          <a:bodyPr wrap="square" rtlCol="0">
            <a:spAutoFit/>
          </a:bodyPr>
          <a:lstStyle/>
          <a:p>
            <a:r>
              <a:rPr kumimoji="1" lang="en-US" altLang="ja-JP" b="1" dirty="0">
                <a:solidFill>
                  <a:srgbClr val="0070C0"/>
                </a:solidFill>
              </a:rPr>
              <a:t>Time flow: Left -----&gt; Right</a:t>
            </a:r>
            <a:endParaRPr kumimoji="1" lang="ja-JP" altLang="en-US" b="1" dirty="0">
              <a:solidFill>
                <a:srgbClr val="0070C0"/>
              </a:solidFill>
            </a:endParaRPr>
          </a:p>
        </p:txBody>
      </p:sp>
      <p:sp>
        <p:nvSpPr>
          <p:cNvPr id="5" name="テキスト ボックス 4">
            <a:extLst>
              <a:ext uri="{FF2B5EF4-FFF2-40B4-BE49-F238E27FC236}">
                <a16:creationId xmlns:a16="http://schemas.microsoft.com/office/drawing/2014/main" id="{2D57C1D9-CABC-FAC9-7926-8D9290BA019D}"/>
              </a:ext>
            </a:extLst>
          </p:cNvPr>
          <p:cNvSpPr txBox="1"/>
          <p:nvPr/>
        </p:nvSpPr>
        <p:spPr>
          <a:xfrm>
            <a:off x="1223889" y="6386732"/>
            <a:ext cx="1406769" cy="369332"/>
          </a:xfrm>
          <a:prstGeom prst="rect">
            <a:avLst/>
          </a:prstGeom>
          <a:noFill/>
        </p:spPr>
        <p:txBody>
          <a:bodyPr wrap="square" rtlCol="0">
            <a:spAutoFit/>
          </a:bodyPr>
          <a:lstStyle/>
          <a:p>
            <a:r>
              <a:rPr lang="en-US" altLang="ja-JP" b="1" dirty="0"/>
              <a:t>s</a:t>
            </a:r>
            <a:r>
              <a:rPr kumimoji="1" lang="en-US" altLang="ja-JP" b="1" dirty="0"/>
              <a:t> channel</a:t>
            </a:r>
            <a:endParaRPr kumimoji="1" lang="ja-JP" altLang="en-US" b="1" dirty="0"/>
          </a:p>
        </p:txBody>
      </p:sp>
      <p:sp>
        <p:nvSpPr>
          <p:cNvPr id="6" name="テキスト ボックス 5">
            <a:extLst>
              <a:ext uri="{FF2B5EF4-FFF2-40B4-BE49-F238E27FC236}">
                <a16:creationId xmlns:a16="http://schemas.microsoft.com/office/drawing/2014/main" id="{3213A926-0699-4B3A-B68D-C3C0B1436C2C}"/>
              </a:ext>
            </a:extLst>
          </p:cNvPr>
          <p:cNvSpPr txBox="1"/>
          <p:nvPr/>
        </p:nvSpPr>
        <p:spPr>
          <a:xfrm>
            <a:off x="9089253" y="6308209"/>
            <a:ext cx="1406769" cy="369332"/>
          </a:xfrm>
          <a:prstGeom prst="rect">
            <a:avLst/>
          </a:prstGeom>
          <a:noFill/>
        </p:spPr>
        <p:txBody>
          <a:bodyPr wrap="square" rtlCol="0">
            <a:spAutoFit/>
          </a:bodyPr>
          <a:lstStyle/>
          <a:p>
            <a:r>
              <a:rPr lang="en-US" altLang="ja-JP" b="1" dirty="0"/>
              <a:t>t</a:t>
            </a:r>
            <a:r>
              <a:rPr kumimoji="1" lang="en-US" altLang="ja-JP" b="1" dirty="0"/>
              <a:t> channel</a:t>
            </a:r>
            <a:endParaRPr kumimoji="1" lang="ja-JP" altLang="en-US" b="1" dirty="0"/>
          </a:p>
        </p:txBody>
      </p:sp>
      <p:pic>
        <p:nvPicPr>
          <p:cNvPr id="1028" name="Picture 4" descr="$i\varepsilon$">
            <a:extLst>
              <a:ext uri="{FF2B5EF4-FFF2-40B4-BE49-F238E27FC236}">
                <a16:creationId xmlns:a16="http://schemas.microsoft.com/office/drawing/2014/main" id="{9A4236EF-D331-5905-9C48-92934E5CD2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1973" y="5918111"/>
            <a:ext cx="392478" cy="34183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8813454-A0A0-CFDC-1DB6-4C7953AF84E7}"/>
              </a:ext>
            </a:extLst>
          </p:cNvPr>
          <p:cNvSpPr txBox="1"/>
          <p:nvPr/>
        </p:nvSpPr>
        <p:spPr>
          <a:xfrm>
            <a:off x="5261317" y="5918111"/>
            <a:ext cx="1406769" cy="369332"/>
          </a:xfrm>
          <a:prstGeom prst="rect">
            <a:avLst/>
          </a:prstGeom>
          <a:noFill/>
        </p:spPr>
        <p:txBody>
          <a:bodyPr wrap="square" rtlCol="0">
            <a:spAutoFit/>
          </a:bodyPr>
          <a:lstStyle/>
          <a:p>
            <a:r>
              <a:rPr kumimoji="1" lang="en-US" altLang="ja-JP" b="1" dirty="0"/>
              <a:t>Causality</a:t>
            </a:r>
            <a:endParaRPr kumimoji="1" lang="ja-JP" altLang="en-US" b="1" dirty="0"/>
          </a:p>
        </p:txBody>
      </p:sp>
    </p:spTree>
    <p:extLst>
      <p:ext uri="{BB962C8B-B14F-4D97-AF65-F5344CB8AC3E}">
        <p14:creationId xmlns:p14="http://schemas.microsoft.com/office/powerpoint/2010/main" val="3081647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0B42860-1A43-3179-B0C5-6D69B4C66AC7}"/>
              </a:ext>
            </a:extLst>
          </p:cNvPr>
          <p:cNvSpPr>
            <a:spLocks noGrp="1"/>
          </p:cNvSpPr>
          <p:nvPr>
            <p:ph idx="1"/>
          </p:nvPr>
        </p:nvSpPr>
        <p:spPr>
          <a:xfrm>
            <a:off x="762000" y="1440317"/>
            <a:ext cx="10515600" cy="4957763"/>
          </a:xfrm>
        </p:spPr>
        <p:txBody>
          <a:bodyPr>
            <a:normAutofit/>
          </a:bodyPr>
          <a:lstStyle/>
          <a:p>
            <a:r>
              <a:rPr lang="en-US" altLang="ja-JP" dirty="0">
                <a:effectLst/>
                <a:latin typeface="CMR10"/>
              </a:rPr>
              <a:t>The expansion of the integrated scattering amplitude in terms of the Feynman prescription parameter </a:t>
            </a:r>
            <a:r>
              <a:rPr lang="el-GR" altLang="ja-JP" dirty="0">
                <a:effectLst/>
                <a:latin typeface="CMMI10"/>
              </a:rPr>
              <a:t>ε </a:t>
            </a:r>
            <a:r>
              <a:rPr lang="en-US" altLang="ja-JP" dirty="0">
                <a:effectLst/>
                <a:latin typeface="CMR10"/>
              </a:rPr>
              <a:t>yields terms proportional to 1</a:t>
            </a:r>
            <a:r>
              <a:rPr lang="en-US" altLang="ja-JP" dirty="0">
                <a:effectLst/>
                <a:latin typeface="CMMI10"/>
              </a:rPr>
              <a:t>/</a:t>
            </a:r>
            <a:r>
              <a:rPr lang="el-GR" altLang="ja-JP" dirty="0">
                <a:effectLst/>
                <a:latin typeface="CMMI10"/>
              </a:rPr>
              <a:t>ε</a:t>
            </a:r>
            <a:r>
              <a:rPr lang="el-GR" altLang="ja-JP" dirty="0">
                <a:effectLst/>
                <a:latin typeface="CMR10"/>
              </a:rPr>
              <a:t>, </a:t>
            </a:r>
            <a:r>
              <a:rPr lang="en-US" altLang="ja-JP" dirty="0">
                <a:effectLst/>
                <a:latin typeface="CMR10"/>
              </a:rPr>
              <a:t>which is identified as the contribution from the real particle. By removing these terms, we can successfully separate the contributions from the scattering and the inverse decay or decays in particle production.</a:t>
            </a:r>
          </a:p>
          <a:p>
            <a:r>
              <a:rPr lang="en-US" altLang="ja-JP" sz="3200" dirty="0"/>
              <a:t> It makes possible to calculate t-channel scattering in cosmology within </a:t>
            </a:r>
            <a:r>
              <a:rPr lang="en-US" altLang="ja-JP" sz="3200"/>
              <a:t>realistic time. </a:t>
            </a:r>
            <a:r>
              <a:rPr lang="en-US" altLang="ja-JP" sz="3200" b="1" dirty="0"/>
              <a:t>Constraints will be stricter because unknown particles have already been produced.</a:t>
            </a:r>
          </a:p>
          <a:p>
            <a:endParaRPr kumimoji="1" lang="ja-JP" altLang="en-US" sz="3600" dirty="0"/>
          </a:p>
        </p:txBody>
      </p:sp>
    </p:spTree>
    <p:extLst>
      <p:ext uri="{BB962C8B-B14F-4D97-AF65-F5344CB8AC3E}">
        <p14:creationId xmlns:p14="http://schemas.microsoft.com/office/powerpoint/2010/main" val="2422326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9" name="テキスト ボックス 1"/>
          <p:cNvSpPr txBox="1"/>
          <p:nvPr/>
        </p:nvSpPr>
        <p:spPr>
          <a:xfrm>
            <a:off x="1689100" y="1587500"/>
            <a:ext cx="9004300" cy="1107996"/>
          </a:xfrm>
          <a:prstGeom prst="rect">
            <a:avLst/>
          </a:prstGeom>
          <a:noFill/>
        </p:spPr>
        <p:txBody>
          <a:bodyPr wrap="square" rtlCol="0">
            <a:spAutoFit/>
          </a:bodyPr>
          <a:lstStyle/>
          <a:p>
            <a:r>
              <a:rPr kumimoji="1" lang="en-US" altLang="ja-JP" sz="6600" dirty="0"/>
              <a:t>Backups</a:t>
            </a:r>
            <a:endParaRPr kumimoji="1" lang="ja-JP" altLang="en-US" sz="6600" dirty="0"/>
          </a:p>
        </p:txBody>
      </p:sp>
    </p:spTree>
    <p:extLst>
      <p:ext uri="{BB962C8B-B14F-4D97-AF65-F5344CB8AC3E}">
        <p14:creationId xmlns:p14="http://schemas.microsoft.com/office/powerpoint/2010/main" val="778850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9" name="タイトル 1"/>
          <p:cNvSpPr>
            <a:spLocks noGrp="1"/>
          </p:cNvSpPr>
          <p:nvPr>
            <p:ph type="title"/>
          </p:nvPr>
        </p:nvSpPr>
        <p:spPr>
          <a:xfrm>
            <a:off x="838200" y="365125"/>
            <a:ext cx="5041900" cy="644277"/>
          </a:xfrm>
        </p:spPr>
        <p:txBody>
          <a:bodyPr>
            <a:noAutofit/>
          </a:bodyPr>
          <a:lstStyle/>
          <a:p>
            <a:r>
              <a:rPr lang="en-US" altLang="ja-JP" sz="3600" b="1" dirty="0"/>
              <a:t>3. </a:t>
            </a:r>
            <a:r>
              <a:rPr lang="ja-JP" altLang="en-US" sz="3600" b="1"/>
              <a:t>初期宇宙の時間発展</a:t>
            </a:r>
          </a:p>
        </p:txBody>
      </p:sp>
      <mc:AlternateContent xmlns:mc="http://schemas.openxmlformats.org/markup-compatibility/2006" xmlns:a14="http://schemas.microsoft.com/office/drawing/2010/main">
        <mc:Choice Requires="a14">
          <p:sp>
            <p:nvSpPr>
              <p:cNvPr id="2640" name="テキスト ボックス 2">
                <a:extLst>
                  <a:ext uri="{FF2B5EF4-FFF2-40B4-BE49-F238E27FC236}">
                    <a16:creationId xmlns:a16="http://schemas.microsoft.com/office/drawing/2014/main" id="{A5F928DC-902D-62FC-F90B-220DD9CABA16}"/>
                  </a:ext>
                </a:extLst>
              </p:cNvPr>
              <p:cNvSpPr txBox="1"/>
              <p:nvPr/>
            </p:nvSpPr>
            <p:spPr>
              <a:xfrm>
                <a:off x="838200" y="1246909"/>
                <a:ext cx="2165016" cy="461665"/>
              </a:xfrm>
              <a:prstGeom prst="rect">
                <a:avLst/>
              </a:prstGeom>
              <a:noFill/>
            </p:spPr>
            <p:txBody>
              <a:bodyPr wrap="none" rtlCol="0">
                <a:spAutoFit/>
              </a:bodyPr>
              <a:lstStyle/>
              <a:p>
                <a14:m>
                  <m:oMath xmlns:m="http://schemas.openxmlformats.org/officeDocument/2006/math">
                    <m:r>
                      <a:rPr kumimoji="1" lang="en-US" altLang="ja-JP" sz="2400" b="0" i="1" smtClean="0">
                        <a:latin typeface="Cambria Math" panose="02040503050406030204" pitchFamily="18" charset="0"/>
                      </a:rPr>
                      <m:t>𝜈𝜈</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𝜙</m:t>
                    </m:r>
                  </m:oMath>
                </a14:m>
                <a:r>
                  <a:rPr kumimoji="1" lang="en-US" altLang="ja-JP" sz="2400" dirty="0"/>
                  <a:t> </a:t>
                </a:r>
                <a:r>
                  <a:rPr lang="ja-JP" altLang="en-US" sz="2400"/>
                  <a:t>の寄与</a:t>
                </a:r>
                <a:endParaRPr kumimoji="1" lang="ja-JP" altLang="en-US" sz="2400"/>
              </a:p>
            </p:txBody>
          </p:sp>
        </mc:Choice>
        <mc:Fallback xmlns="">
          <p:sp>
            <p:nvSpPr>
              <p:cNvPr id="2640" name="テキスト ボックス 2"/>
              <p:cNvSpPr txBox="1">
                <a:spLocks noRot="1" noChangeAspect="1" noMove="1" noResize="1" noEditPoints="1" noAdjustHandles="1" noChangeArrowheads="1" noChangeShapeType="1" noTextEdit="1"/>
              </p:cNvSpPr>
              <p:nvPr/>
            </p:nvSpPr>
            <p:spPr>
              <a:xfrm>
                <a:off x="838200" y="1246909"/>
                <a:ext cx="2165016" cy="461665"/>
              </a:xfrm>
              <a:prstGeom prst="rect">
                <a:avLst/>
              </a:prstGeom>
              <a:blipFill>
                <a:blip r:embed="rId3"/>
                <a:stretch>
                  <a:fillRect t="-10811" r="-3509" b="-297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41" name="テキスト ボックス 3">
                <a:extLst>
                  <a:ext uri="{FF2B5EF4-FFF2-40B4-BE49-F238E27FC236}">
                    <a16:creationId xmlns:a16="http://schemas.microsoft.com/office/drawing/2014/main" id="{331CF397-F46D-1F76-5D92-B66F55D81FBB}"/>
                  </a:ext>
                </a:extLst>
              </p:cNvPr>
              <p:cNvSpPr txBox="1"/>
              <p:nvPr/>
            </p:nvSpPr>
            <p:spPr>
              <a:xfrm>
                <a:off x="6828157" y="2173980"/>
                <a:ext cx="4834079" cy="1048620"/>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ja-JP" altLang="en-US" sz="2400" smtClean="0"/>
                        <m:t>有効反応率</m:t>
                      </m:r>
                      <m:r>
                        <a:rPr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Γ</m:t>
                          </m:r>
                        </m:e>
                        <m:sub>
                          <m:r>
                            <m:rPr>
                              <m:sty m:val="p"/>
                            </m:rPr>
                            <a:rPr kumimoji="1" lang="en-US" altLang="ja-JP" sz="2400" b="0" i="0" smtClean="0">
                              <a:latin typeface="Cambria Math" panose="02040503050406030204" pitchFamily="18" charset="0"/>
                            </a:rPr>
                            <m:t>eff</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d>
                            <m:dPr>
                              <m:begChr m:val=""/>
                              <m:endChr m:val="|"/>
                              <m:ctrlPr>
                                <a:rPr kumimoji="1" lang="en-US" altLang="ja-JP" sz="2400" b="0" i="1" smtClean="0">
                                  <a:latin typeface="Cambria Math" panose="02040503050406030204" pitchFamily="18" charset="0"/>
                                  <a:ea typeface="Cambria Math" panose="02040503050406030204" pitchFamily="18" charset="0"/>
                                </a:rPr>
                              </m:ctrlPr>
                            </m:dPr>
                            <m:e>
                              <m:f>
                                <m:fPr>
                                  <m:ctrlPr>
                                    <a:rPr lang="en-US" altLang="ja-JP" sz="2400" i="1">
                                      <a:latin typeface="Cambria Math" panose="02040503050406030204" pitchFamily="18" charset="0"/>
                                      <a:ea typeface="Cambria Math" panose="02040503050406030204" pitchFamily="18" charset="0"/>
                                    </a:rPr>
                                  </m:ctrlPr>
                                </m:fPr>
                                <m:num>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Γ</m:t>
                                          </m:r>
                                        </m:e>
                                        <m:sub>
                                          <m:r>
                                            <a:rPr lang="en-US" altLang="ja-JP" sz="2400" i="1">
                                              <a:latin typeface="Cambria Math" panose="02040503050406030204" pitchFamily="18" charset="0"/>
                                              <a:ea typeface="Cambria Math" panose="02040503050406030204" pitchFamily="18" charset="0"/>
                                            </a:rPr>
                                            <m:t>𝜈𝜈</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𝜙</m:t>
                                          </m:r>
                                        </m:sub>
                                      </m:sSub>
                                    </m:e>
                                  </m:d>
                                </m:num>
                                <m:den>
                                  <m:r>
                                    <a:rPr lang="en-US" altLang="ja-JP" sz="2400" i="1">
                                      <a:latin typeface="Cambria Math" panose="02040503050406030204" pitchFamily="18" charset="0"/>
                                      <a:ea typeface="Cambria Math" panose="02040503050406030204" pitchFamily="18" charset="0"/>
                                    </a:rPr>
                                    <m:t>𝐻</m:t>
                                  </m:r>
                                </m:den>
                              </m:f>
                            </m:e>
                          </m:d>
                        </m:e>
                        <m: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𝑇</m:t>
                              </m:r>
                            </m:e>
                            <m:sub>
                              <m:r>
                                <a:rPr kumimoji="1" lang="en-US" altLang="ja-JP" sz="2400" b="0" i="1" smtClean="0">
                                  <a:latin typeface="Cambria Math" panose="02040503050406030204" pitchFamily="18" charset="0"/>
                                  <a:ea typeface="Cambria Math" panose="02040503050406030204" pitchFamily="18" charset="0"/>
                                </a:rPr>
                                <m:t>𝜈</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𝑚</m:t>
                              </m:r>
                            </m:e>
                            <m:sub>
                              <m:r>
                                <a:rPr kumimoji="1" lang="en-US" altLang="ja-JP" sz="2400" b="0" i="1" smtClean="0">
                                  <a:latin typeface="Cambria Math" panose="02040503050406030204" pitchFamily="18" charset="0"/>
                                  <a:ea typeface="Cambria Math" panose="02040503050406030204" pitchFamily="18" charset="0"/>
                                </a:rPr>
                                <m:t>𝜙</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3</m:t>
                          </m:r>
                        </m:sub>
                      </m:sSub>
                    </m:oMath>
                  </m:oMathPara>
                </a14:m>
                <a:endParaRPr kumimoji="1" lang="ja-JP" altLang="en-US" sz="2400"/>
              </a:p>
            </p:txBody>
          </p:sp>
        </mc:Choice>
        <mc:Fallback xmlns="">
          <p:sp>
            <p:nvSpPr>
              <p:cNvPr id="2641" name="テキスト ボックス 3"/>
              <p:cNvSpPr txBox="1">
                <a:spLocks noRot="1" noChangeAspect="1" noMove="1" noResize="1" noEditPoints="1" noAdjustHandles="1" noChangeArrowheads="1" noChangeShapeType="1" noTextEdit="1"/>
              </p:cNvSpPr>
              <p:nvPr/>
            </p:nvSpPr>
            <p:spPr>
              <a:xfrm>
                <a:off x="6828157" y="2173980"/>
                <a:ext cx="4834079" cy="1048620"/>
              </a:xfrm>
              <a:prstGeom prst="rect">
                <a:avLst/>
              </a:prstGeom>
              <a:blipFill>
                <a:blip r:embed="rId4"/>
                <a:stretch>
                  <a:fillRect t="-168605" r="-5208" b="-230233"/>
                </a:stretch>
              </a:blipFill>
              <a:ln w="28575">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42" name="テキスト ボックス 4">
                <a:extLst>
                  <a:ext uri="{FF2B5EF4-FFF2-40B4-BE49-F238E27FC236}">
                    <a16:creationId xmlns:a16="http://schemas.microsoft.com/office/drawing/2014/main" id="{1D95B792-1292-6DC7-2D00-7C323D1B9293}"/>
                  </a:ext>
                </a:extLst>
              </p:cNvPr>
              <p:cNvSpPr txBox="1"/>
              <p:nvPr/>
            </p:nvSpPr>
            <p:spPr>
              <a:xfrm>
                <a:off x="6971203" y="3304453"/>
                <a:ext cx="3641831" cy="9740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Γ</m:t>
                          </m:r>
                        </m:e>
                        <m:sub>
                          <m:r>
                            <m:rPr>
                              <m:sty m:val="p"/>
                            </m:rPr>
                            <a:rPr kumimoji="1" lang="en-US" altLang="ja-JP" sz="2400" b="0" i="0" smtClean="0">
                              <a:latin typeface="Cambria Math" panose="02040503050406030204" pitchFamily="18" charset="0"/>
                            </a:rPr>
                            <m:t>eff</m:t>
                          </m:r>
                        </m:sub>
                      </m:sSub>
                      <m:r>
                        <a:rPr lang="en-US" altLang="ja-JP" sz="2400" i="1">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i="1" smtClean="0">
                                  <a:latin typeface="Cambria Math" panose="02040503050406030204" pitchFamily="18" charset="0"/>
                                  <a:ea typeface="Cambria Math" panose="02040503050406030204" pitchFamily="18" charset="0"/>
                                </a:rPr>
                              </m:ctrlPr>
                            </m:dPr>
                            <m:e>
                              <m:f>
                                <m:fPr>
                                  <m:ctrlPr>
                                    <a:rPr lang="en-US" altLang="ja-JP" sz="240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𝜆</m:t>
                                  </m:r>
                                </m:num>
                                <m:den>
                                  <m:r>
                                    <a:rPr lang="en-US" altLang="ja-JP" sz="2400" b="0" i="1" smtClean="0">
                                      <a:latin typeface="Cambria Math" panose="02040503050406030204" pitchFamily="18" charset="0"/>
                                      <a:ea typeface="Cambria Math" panose="02040503050406030204" pitchFamily="18" charset="0"/>
                                    </a:rPr>
                                    <m:t>4</m:t>
                                  </m:r>
                                  <m:r>
                                    <a:rPr lang="en-US" altLang="ja-JP" sz="2400" b="0" i="1" smtClean="0">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10</m:t>
                                      </m:r>
                                    </m:e>
                                    <m:sup>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12</m:t>
                                      </m:r>
                                    </m:sup>
                                  </m:sSup>
                                </m:den>
                              </m:f>
                            </m:e>
                          </m:d>
                        </m:e>
                        <m:sup>
                          <m:r>
                            <a:rPr lang="en-US" altLang="ja-JP" sz="2400" b="0" i="1" smtClean="0">
                              <a:latin typeface="Cambria Math" panose="02040503050406030204" pitchFamily="18" charset="0"/>
                              <a:ea typeface="Cambria Math" panose="02040503050406030204" pitchFamily="18" charset="0"/>
                            </a:rPr>
                            <m:t>2</m:t>
                          </m:r>
                        </m:sup>
                      </m:sSup>
                      <m:d>
                        <m:dPr>
                          <m:ctrlPr>
                            <a:rPr lang="en-US" altLang="ja-JP" sz="2400" b="0" i="1" smtClean="0">
                              <a:latin typeface="Cambria Math" panose="02040503050406030204" pitchFamily="18" charset="0"/>
                              <a:ea typeface="Cambria Math" panose="02040503050406030204" pitchFamily="18" charset="0"/>
                            </a:rPr>
                          </m:ctrlPr>
                        </m:dPr>
                        <m:e>
                          <m:f>
                            <m:fPr>
                              <m:ctrlPr>
                                <a:rPr lang="en-US" altLang="ja-JP" sz="2400" b="0" i="1" smtClean="0">
                                  <a:latin typeface="Cambria Math" panose="02040503050406030204" pitchFamily="18" charset="0"/>
                                  <a:ea typeface="Cambria Math" panose="02040503050406030204" pitchFamily="18" charset="0"/>
                                </a:rPr>
                              </m:ctrlPr>
                            </m:fPr>
                            <m:num>
                              <m:r>
                                <m:rPr>
                                  <m:sty m:val="p"/>
                                </m:rPr>
                                <a:rPr lang="en-US" altLang="ja-JP" sz="2400" b="0" i="0" smtClean="0">
                                  <a:latin typeface="Cambria Math" panose="02040503050406030204" pitchFamily="18" charset="0"/>
                                  <a:ea typeface="Cambria Math" panose="02040503050406030204" pitchFamily="18" charset="0"/>
                                </a:rPr>
                                <m:t>keV</m:t>
                              </m:r>
                            </m:num>
                            <m:den>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𝑚</m:t>
                                  </m:r>
                                </m:e>
                                <m:sub>
                                  <m:r>
                                    <a:rPr lang="en-US" altLang="ja-JP" sz="2400" b="0" i="1" smtClean="0">
                                      <a:latin typeface="Cambria Math" panose="02040503050406030204" pitchFamily="18" charset="0"/>
                                      <a:ea typeface="Cambria Math" panose="02040503050406030204" pitchFamily="18" charset="0"/>
                                    </a:rPr>
                                    <m:t>𝜙</m:t>
                                  </m:r>
                                </m:sub>
                              </m:sSub>
                            </m:den>
                          </m:f>
                        </m:e>
                      </m:d>
                    </m:oMath>
                  </m:oMathPara>
                </a14:m>
                <a:endParaRPr kumimoji="1" lang="ja-JP" altLang="en-US" sz="2400"/>
              </a:p>
            </p:txBody>
          </p:sp>
        </mc:Choice>
        <mc:Fallback xmlns="">
          <p:sp>
            <p:nvSpPr>
              <p:cNvPr id="2642" name="テキスト ボックス 4"/>
              <p:cNvSpPr txBox="1">
                <a:spLocks noRot="1" noChangeAspect="1" noMove="1" noResize="1" noEditPoints="1" noAdjustHandles="1" noChangeArrowheads="1" noChangeShapeType="1" noTextEdit="1"/>
              </p:cNvSpPr>
              <p:nvPr/>
            </p:nvSpPr>
            <p:spPr>
              <a:xfrm>
                <a:off x="6971203" y="3304453"/>
                <a:ext cx="3641831" cy="974049"/>
              </a:xfrm>
              <a:prstGeom prst="rect">
                <a:avLst/>
              </a:prstGeom>
              <a:blipFill>
                <a:blip r:embed="rId5"/>
                <a:stretch>
                  <a:fillRect b="-5195"/>
                </a:stretch>
              </a:blipFill>
            </p:spPr>
            <p:txBody>
              <a:bodyPr/>
              <a:lstStyle/>
              <a:p>
                <a:r>
                  <a:rPr lang="ja-JP" altLang="en-US">
                    <a:noFill/>
                  </a:rPr>
                  <a:t> </a:t>
                </a:r>
              </a:p>
            </p:txBody>
          </p:sp>
        </mc:Fallback>
      </mc:AlternateContent>
      <p:pic>
        <p:nvPicPr>
          <p:cNvPr id="2643" name="図 6" descr="グラフ, ヒストグラム_x000a__x000a_自動的に生成された説明"/>
          <p:cNvPicPr>
            <a:picLocks noChangeAspect="1"/>
          </p:cNvPicPr>
          <p:nvPr/>
        </p:nvPicPr>
        <p:blipFill>
          <a:blip r:embed="rId6"/>
          <a:stretch>
            <a:fillRect/>
          </a:stretch>
        </p:blipFill>
        <p:spPr>
          <a:xfrm>
            <a:off x="187102" y="1708574"/>
            <a:ext cx="6167981" cy="4631396"/>
          </a:xfrm>
          <a:prstGeom prst="rect">
            <a:avLst/>
          </a:prstGeom>
        </p:spPr>
      </p:pic>
      <mc:AlternateContent xmlns:mc="http://schemas.openxmlformats.org/markup-compatibility/2006" xmlns:a14="http://schemas.microsoft.com/office/drawing/2010/main">
        <mc:Choice Requires="a14">
          <p:sp>
            <p:nvSpPr>
              <p:cNvPr id="2644" name="テキスト ボックス 7">
                <a:extLst>
                  <a:ext uri="{FF2B5EF4-FFF2-40B4-BE49-F238E27FC236}">
                    <a16:creationId xmlns:a16="http://schemas.microsoft.com/office/drawing/2014/main" id="{785653EE-B57C-050B-E140-B1AF1CE2A81F}"/>
                  </a:ext>
                </a:extLst>
              </p:cNvPr>
              <p:cNvSpPr txBox="1"/>
              <p:nvPr/>
            </p:nvSpPr>
            <p:spPr>
              <a:xfrm>
                <a:off x="6971203" y="4442208"/>
                <a:ext cx="2022220" cy="471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𝜆</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tr</m:t>
                      </m:r>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h</m:t>
                          </m:r>
                        </m:e>
                        <m:sup>
                          <m:r>
                            <a:rPr lang="en-US" altLang="ja-JP" sz="2400" i="1">
                              <a:latin typeface="Cambria Math" panose="02040503050406030204" pitchFamily="18" charset="0"/>
                            </a:rPr>
                            <m:t>†</m:t>
                          </m:r>
                        </m:sup>
                      </m:sSup>
                      <m:r>
                        <a:rPr kumimoji="1" lang="en-US" altLang="ja-JP" sz="2400" b="0" i="1" smtClean="0">
                          <a:latin typeface="Cambria Math" panose="02040503050406030204" pitchFamily="18" charset="0"/>
                        </a:rPr>
                        <m:t>h</m:t>
                      </m:r>
                      <m:r>
                        <a:rPr kumimoji="1" lang="en-US" altLang="ja-JP" sz="2400" b="0" i="1" smtClean="0">
                          <a:latin typeface="Cambria Math" panose="02040503050406030204" pitchFamily="18" charset="0"/>
                        </a:rPr>
                        <m:t> )</m:t>
                      </m:r>
                    </m:oMath>
                  </m:oMathPara>
                </a14:m>
                <a:endParaRPr kumimoji="1" lang="ja-JP" altLang="en-US" sz="2400" i="1"/>
              </a:p>
            </p:txBody>
          </p:sp>
        </mc:Choice>
        <mc:Fallback xmlns="">
          <p:sp>
            <p:nvSpPr>
              <p:cNvPr id="2644" name="テキスト ボックス 7"/>
              <p:cNvSpPr txBox="1">
                <a:spLocks noRot="1" noChangeAspect="1" noMove="1" noResize="1" noEditPoints="1" noAdjustHandles="1" noChangeArrowheads="1" noChangeShapeType="1" noTextEdit="1"/>
              </p:cNvSpPr>
              <p:nvPr/>
            </p:nvSpPr>
            <p:spPr>
              <a:xfrm>
                <a:off x="6971203" y="4442208"/>
                <a:ext cx="2022220" cy="471219"/>
              </a:xfrm>
              <a:prstGeom prst="rect">
                <a:avLst/>
              </a:prstGeom>
              <a:blipFill>
                <a:blip r:embed="rId7"/>
                <a:stretch>
                  <a:fillRect b="-210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45" name="テキスト ボックス 8">
                <a:extLst>
                  <a:ext uri="{FF2B5EF4-FFF2-40B4-BE49-F238E27FC236}">
                    <a16:creationId xmlns:a16="http://schemas.microsoft.com/office/drawing/2014/main" id="{04968229-4A1A-76E6-55FE-D4E670E5384D}"/>
                  </a:ext>
                </a:extLst>
              </p:cNvPr>
              <p:cNvSpPr txBox="1"/>
              <p:nvPr/>
            </p:nvSpPr>
            <p:spPr>
              <a:xfrm>
                <a:off x="7164886" y="5279796"/>
                <a:ext cx="4160623" cy="461665"/>
              </a:xfrm>
              <a:prstGeom prst="rect">
                <a:avLst/>
              </a:prstGeom>
              <a:noFill/>
              <a:ln w="28575">
                <a:solidFill>
                  <a:srgbClr val="FF0000"/>
                </a:solidFill>
              </a:ln>
            </p:spPr>
            <p:txBody>
              <a:bodyPr wrap="square" rtlCol="0">
                <a:spAutoFit/>
              </a:bodyPr>
              <a:lstStyle/>
              <a:p>
                <a:r>
                  <a:rPr kumimoji="1" lang="ja-JP" altLang="en-US" sz="2400"/>
                  <a:t>パラメータを結合定数</a:t>
                </a:r>
                <a:r>
                  <a:rPr kumimoji="1" lang="en-US" altLang="ja-JP" sz="2400" dirty="0"/>
                  <a:t> →</a:t>
                </a:r>
                <a:r>
                  <a:rPr kumimoji="1" lang="ja-JP" altLang="en-US" sz="2400" dirty="0"/>
                  <a:t> </a:t>
                </a:r>
                <a14:m>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m:rPr>
                            <m:sty m:val="p"/>
                          </m:rPr>
                          <a:rPr kumimoji="1" lang="en-US" altLang="ja-JP" sz="2400" b="0" i="0" smtClean="0">
                            <a:solidFill>
                              <a:schemeClr val="tx1"/>
                            </a:solidFill>
                            <a:latin typeface="Cambria Math" panose="02040503050406030204" pitchFamily="18" charset="0"/>
                          </a:rPr>
                          <m:t>Γ</m:t>
                        </m:r>
                      </m:e>
                      <m:sub>
                        <m:r>
                          <m:rPr>
                            <m:sty m:val="p"/>
                          </m:rPr>
                          <a:rPr kumimoji="1" lang="en-US" altLang="ja-JP" sz="2400" b="0" i="0" smtClean="0">
                            <a:solidFill>
                              <a:schemeClr val="tx1"/>
                            </a:solidFill>
                            <a:latin typeface="Cambria Math" panose="02040503050406030204" pitchFamily="18" charset="0"/>
                          </a:rPr>
                          <m:t>eff</m:t>
                        </m:r>
                      </m:sub>
                    </m:sSub>
                  </m:oMath>
                </a14:m>
                <a:r>
                  <a:rPr kumimoji="1" lang="en-US" altLang="ja-JP" sz="2400" dirty="0">
                    <a:solidFill>
                      <a:schemeClr val="tx1"/>
                    </a:solidFill>
                  </a:rPr>
                  <a:t> </a:t>
                </a:r>
                <a:endParaRPr kumimoji="1" lang="ja-JP" altLang="en-US" sz="2400"/>
              </a:p>
            </p:txBody>
          </p:sp>
        </mc:Choice>
        <mc:Fallback xmlns="">
          <p:sp>
            <p:nvSpPr>
              <p:cNvPr id="2645" name="テキスト ボックス 8"/>
              <p:cNvSpPr txBox="1">
                <a:spLocks noRot="1" noChangeAspect="1" noMove="1" noResize="1" noEditPoints="1" noAdjustHandles="1" noChangeArrowheads="1" noChangeShapeType="1" noTextEdit="1"/>
              </p:cNvSpPr>
              <p:nvPr/>
            </p:nvSpPr>
            <p:spPr>
              <a:xfrm>
                <a:off x="7164886" y="5279796"/>
                <a:ext cx="4160623" cy="461665"/>
              </a:xfrm>
              <a:prstGeom prst="rect">
                <a:avLst/>
              </a:prstGeom>
              <a:blipFill>
                <a:blip r:embed="rId8"/>
                <a:stretch>
                  <a:fillRect l="-2115" t="-7500" b="-25000"/>
                </a:stretch>
              </a:blipFill>
              <a:ln w="28575">
                <a:solidFill>
                  <a:srgbClr val="FF0000"/>
                </a:solidFill>
              </a:ln>
            </p:spPr>
            <p:txBody>
              <a:bodyPr/>
              <a:lstStyle/>
              <a:p>
                <a:r>
                  <a:rPr lang="ja-JP" altLang="en-US">
                    <a:noFill/>
                  </a:rPr>
                  <a:t> </a:t>
                </a:r>
              </a:p>
            </p:txBody>
          </p:sp>
        </mc:Fallback>
      </mc:AlternateContent>
      <p:pic>
        <p:nvPicPr>
          <p:cNvPr id="2646" name="図 5" descr="時計の絵_x000a__x000a_中程度の精度で自動的に生成された説明"/>
          <p:cNvPicPr>
            <a:picLocks noChangeAspect="1"/>
          </p:cNvPicPr>
          <p:nvPr/>
        </p:nvPicPr>
        <p:blipFill>
          <a:blip r:embed="rId9"/>
          <a:stretch>
            <a:fillRect/>
          </a:stretch>
        </p:blipFill>
        <p:spPr>
          <a:xfrm>
            <a:off x="6717190" y="265004"/>
            <a:ext cx="1774244" cy="1692535"/>
          </a:xfrm>
          <a:prstGeom prst="rect">
            <a:avLst/>
          </a:prstGeom>
        </p:spPr>
      </p:pic>
      <p:cxnSp>
        <p:nvCxnSpPr>
          <p:cNvPr id="2647" name="直線矢印コネクタ 15"/>
          <p:cNvCxnSpPr/>
          <p:nvPr/>
        </p:nvCxnSpPr>
        <p:spPr>
          <a:xfrm>
            <a:off x="5441363" y="1981289"/>
            <a:ext cx="0" cy="164068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48" name="テキスト ボックス 16"/>
          <p:cNvSpPr txBox="1"/>
          <p:nvPr/>
        </p:nvSpPr>
        <p:spPr>
          <a:xfrm>
            <a:off x="5465113" y="2126762"/>
            <a:ext cx="492443" cy="1471461"/>
          </a:xfrm>
          <a:prstGeom prst="rect">
            <a:avLst/>
          </a:prstGeom>
          <a:noFill/>
        </p:spPr>
        <p:txBody>
          <a:bodyPr vert="eaVert" wrap="square" rtlCol="0">
            <a:spAutoFit/>
          </a:bodyPr>
          <a:lstStyle/>
          <a:p>
            <a:r>
              <a:rPr kumimoji="1" lang="ja-JP" altLang="en-US" sz="2000" b="1"/>
              <a:t>膨張より大</a:t>
            </a:r>
          </a:p>
        </p:txBody>
      </p:sp>
    </p:spTree>
    <p:extLst>
      <p:ext uri="{BB962C8B-B14F-4D97-AF65-F5344CB8AC3E}">
        <p14:creationId xmlns:p14="http://schemas.microsoft.com/office/powerpoint/2010/main" val="2152308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図 4" descr="図 4"/>
          <p:cNvPicPr>
            <a:picLocks noChangeAspect="1"/>
          </p:cNvPicPr>
          <p:nvPr/>
        </p:nvPicPr>
        <p:blipFill>
          <a:blip r:embed="rId2"/>
          <a:stretch>
            <a:fillRect/>
          </a:stretch>
        </p:blipFill>
        <p:spPr>
          <a:xfrm>
            <a:off x="602886" y="4838512"/>
            <a:ext cx="1947381" cy="2016316"/>
          </a:xfrm>
          <a:prstGeom prst="rect">
            <a:avLst/>
          </a:prstGeom>
          <a:ln w="12700">
            <a:miter lim="400000"/>
          </a:ln>
        </p:spPr>
      </p:pic>
      <p:pic>
        <p:nvPicPr>
          <p:cNvPr id="346" name="図 9" descr="図 9"/>
          <p:cNvPicPr>
            <a:picLocks noChangeAspect="1"/>
          </p:cNvPicPr>
          <p:nvPr/>
        </p:nvPicPr>
        <p:blipFill>
          <a:blip r:embed="rId3"/>
          <a:stretch>
            <a:fillRect/>
          </a:stretch>
        </p:blipFill>
        <p:spPr>
          <a:xfrm>
            <a:off x="3287535" y="4917821"/>
            <a:ext cx="1947381" cy="1857699"/>
          </a:xfrm>
          <a:prstGeom prst="rect">
            <a:avLst/>
          </a:prstGeom>
          <a:ln w="12700">
            <a:miter lim="400000"/>
          </a:ln>
        </p:spPr>
      </p:pic>
      <p:pic>
        <p:nvPicPr>
          <p:cNvPr id="347" name="ペーストされたムービー.png" descr="ペーストされたムービー.png"/>
          <p:cNvPicPr>
            <a:picLocks noChangeAspect="1"/>
          </p:cNvPicPr>
          <p:nvPr/>
        </p:nvPicPr>
        <p:blipFill>
          <a:blip r:embed="rId4"/>
          <a:srcRect/>
          <a:stretch>
            <a:fillRect/>
          </a:stretch>
        </p:blipFill>
        <p:spPr>
          <a:xfrm>
            <a:off x="2083888" y="1198475"/>
            <a:ext cx="8700848" cy="1510273"/>
          </a:xfrm>
          <a:prstGeom prst="rect">
            <a:avLst/>
          </a:prstGeom>
          <a:ln w="12700">
            <a:miter lim="400000"/>
          </a:ln>
        </p:spPr>
      </p:pic>
      <p:pic>
        <p:nvPicPr>
          <p:cNvPr id="348" name="ペーストされたムービー.png" descr="ペーストされたムービー.png"/>
          <p:cNvPicPr>
            <a:picLocks noChangeAspect="1"/>
          </p:cNvPicPr>
          <p:nvPr/>
        </p:nvPicPr>
        <p:blipFill>
          <a:blip r:embed="rId5"/>
          <a:stretch>
            <a:fillRect/>
          </a:stretch>
        </p:blipFill>
        <p:spPr>
          <a:xfrm>
            <a:off x="659459" y="1868221"/>
            <a:ext cx="3054641" cy="3031145"/>
          </a:xfrm>
          <a:prstGeom prst="rect">
            <a:avLst/>
          </a:prstGeom>
          <a:ln w="12700">
            <a:miter lim="400000"/>
          </a:ln>
        </p:spPr>
      </p:pic>
      <p:sp>
        <p:nvSpPr>
          <p:cNvPr id="349" name="線"/>
          <p:cNvSpPr/>
          <p:nvPr/>
        </p:nvSpPr>
        <p:spPr>
          <a:xfrm>
            <a:off x="3434494" y="4619675"/>
            <a:ext cx="187807" cy="1"/>
          </a:xfrm>
          <a:prstGeom prst="line">
            <a:avLst/>
          </a:prstGeom>
          <a:ln w="25400">
            <a:solidFill>
              <a:srgbClr val="000000"/>
            </a:solidFill>
            <a:miter lim="400000"/>
          </a:ln>
        </p:spPr>
        <p:txBody>
          <a:bodyPr lIns="25400" tIns="25400" rIns="25400" bIns="25400" anchor="ctr"/>
          <a:lstStyle/>
          <a:p>
            <a:endParaRPr sz="900"/>
          </a:p>
        </p:txBody>
      </p:sp>
      <p:sp>
        <p:nvSpPr>
          <p:cNvPr id="350" name="線"/>
          <p:cNvSpPr/>
          <p:nvPr/>
        </p:nvSpPr>
        <p:spPr>
          <a:xfrm>
            <a:off x="2080082" y="5252711"/>
            <a:ext cx="1615338" cy="1"/>
          </a:xfrm>
          <a:prstGeom prst="line">
            <a:avLst/>
          </a:prstGeom>
          <a:ln w="127000">
            <a:solidFill>
              <a:srgbClr val="000000"/>
            </a:solidFill>
            <a:custDash>
              <a:ds d="200000" sp="200000"/>
            </a:custDash>
            <a:miter lim="400000"/>
          </a:ln>
        </p:spPr>
        <p:txBody>
          <a:bodyPr lIns="25400" tIns="25400" rIns="25400" bIns="25400" anchor="ctr"/>
          <a:lstStyle/>
          <a:p>
            <a:endParaRPr sz="900"/>
          </a:p>
        </p:txBody>
      </p:sp>
      <p:sp>
        <p:nvSpPr>
          <p:cNvPr id="353" name="線"/>
          <p:cNvSpPr/>
          <p:nvPr/>
        </p:nvSpPr>
        <p:spPr>
          <a:xfrm>
            <a:off x="8778270" y="3854198"/>
            <a:ext cx="563954" cy="1"/>
          </a:xfrm>
          <a:prstGeom prst="line">
            <a:avLst/>
          </a:prstGeom>
          <a:ln w="127000">
            <a:solidFill>
              <a:schemeClr val="accent5">
                <a:hueOff val="-82419"/>
                <a:satOff val="-9513"/>
                <a:lumOff val="-16343"/>
              </a:schemeClr>
            </a:solidFill>
            <a:miter lim="400000"/>
          </a:ln>
        </p:spPr>
        <p:txBody>
          <a:bodyPr lIns="25400" tIns="25400" rIns="25400" bIns="25400" anchor="ctr"/>
          <a:lstStyle/>
          <a:p>
            <a:endParaRPr sz="900"/>
          </a:p>
        </p:txBody>
      </p:sp>
      <p:pic>
        <p:nvPicPr>
          <p:cNvPr id="357" name="ペーストされたムービー.png" descr="ペーストされたムービー.png"/>
          <p:cNvPicPr>
            <a:picLocks noChangeAspect="1"/>
          </p:cNvPicPr>
          <p:nvPr/>
        </p:nvPicPr>
        <p:blipFill>
          <a:blip r:embed="rId6"/>
          <a:stretch>
            <a:fillRect/>
          </a:stretch>
        </p:blipFill>
        <p:spPr>
          <a:xfrm>
            <a:off x="1700958" y="2890690"/>
            <a:ext cx="971551" cy="182166"/>
          </a:xfrm>
          <a:prstGeom prst="rect">
            <a:avLst/>
          </a:prstGeom>
          <a:ln w="12700">
            <a:miter lim="400000"/>
          </a:ln>
        </p:spPr>
      </p:pic>
      <p:pic>
        <p:nvPicPr>
          <p:cNvPr id="358" name="ペーストされたムービー.png" descr="ペーストされたムービー.png"/>
          <p:cNvPicPr>
            <a:picLocks noChangeAspect="1"/>
          </p:cNvPicPr>
          <p:nvPr/>
        </p:nvPicPr>
        <p:blipFill>
          <a:blip r:embed="rId7"/>
          <a:stretch>
            <a:fillRect/>
          </a:stretch>
        </p:blipFill>
        <p:spPr>
          <a:xfrm>
            <a:off x="6246205" y="5204252"/>
            <a:ext cx="4000501" cy="482601"/>
          </a:xfrm>
          <a:prstGeom prst="rect">
            <a:avLst/>
          </a:prstGeom>
          <a:ln w="12700">
            <a:miter lim="400000"/>
          </a:ln>
        </p:spPr>
      </p:pic>
      <p:pic>
        <p:nvPicPr>
          <p:cNvPr id="359" name="ペーストされたムービー.png" descr="ペーストされたムービー.png"/>
          <p:cNvPicPr>
            <a:picLocks noChangeAspect="1"/>
          </p:cNvPicPr>
          <p:nvPr/>
        </p:nvPicPr>
        <p:blipFill>
          <a:blip r:embed="rId8"/>
          <a:srcRect/>
          <a:stretch>
            <a:fillRect/>
          </a:stretch>
        </p:blipFill>
        <p:spPr>
          <a:xfrm>
            <a:off x="5874748" y="2940944"/>
            <a:ext cx="4743389" cy="811011"/>
          </a:xfrm>
          <a:prstGeom prst="rect">
            <a:avLst/>
          </a:prstGeom>
          <a:ln w="12700">
            <a:miter lim="400000"/>
          </a:ln>
        </p:spPr>
      </p:pic>
      <p:sp>
        <p:nvSpPr>
          <p:cNvPr id="360" name="マヨロンの生成過程:(2)散乱…高温で支配的"/>
          <p:cNvSpPr txBox="1"/>
          <p:nvPr/>
        </p:nvSpPr>
        <p:spPr>
          <a:xfrm>
            <a:off x="387545" y="408452"/>
            <a:ext cx="10985501"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nSpc>
                <a:spcPct val="80000"/>
              </a:lnSpc>
              <a:spcBef>
                <a:spcPts val="0"/>
              </a:spcBef>
              <a:defRPr sz="8000" spc="-159">
                <a:latin typeface="+mn-lt"/>
                <a:ea typeface="+mn-ea"/>
                <a:cs typeface="+mn-cs"/>
                <a:sym typeface="ヒラギノ角ゴ ProN W6"/>
              </a:defRPr>
            </a:lvl1pPr>
          </a:lstStyle>
          <a:p>
            <a:pPr>
              <a:defRPr sz="8500" spc="-170"/>
            </a:pPr>
            <a:r>
              <a:rPr lang="en-US" altLang="ja-JP" sz="4000" dirty="0"/>
              <a:t>t-channel singularity</a:t>
            </a:r>
            <a:endParaRPr sz="4000" spc="-80" dirty="0"/>
          </a:p>
        </p:txBody>
      </p:sp>
      <p:sp>
        <p:nvSpPr>
          <p:cNvPr id="361" name="テキスト"/>
          <p:cNvSpPr txBox="1"/>
          <p:nvPr/>
        </p:nvSpPr>
        <p:spPr>
          <a:xfrm>
            <a:off x="6003108" y="6538004"/>
            <a:ext cx="179536"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b">
            <a:spAutoFit/>
          </a:bodyPr>
          <a:lstStyle>
            <a:lvl1pPr algn="ctr" defTabSz="584200">
              <a:lnSpc>
                <a:spcPct val="100000"/>
              </a:lnSpc>
              <a:spcBef>
                <a:spcPts val="0"/>
              </a:spcBef>
              <a:defRPr sz="1800"/>
            </a:lvl1pPr>
          </a:lstStyle>
          <a:p>
            <a:fld id="{86CB4B4D-7CA3-9044-876B-883B54F8677D}" type="slidenum">
              <a:rPr sz="900"/>
              <a:t>43</a:t>
            </a:fld>
            <a:endParaRPr sz="9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ペーストされたムービー.png" descr="ペーストされたムービー.png"/>
          <p:cNvPicPr>
            <a:picLocks noChangeAspect="1"/>
          </p:cNvPicPr>
          <p:nvPr/>
        </p:nvPicPr>
        <p:blipFill>
          <a:blip r:embed="rId2"/>
          <a:stretch>
            <a:fillRect/>
          </a:stretch>
        </p:blipFill>
        <p:spPr>
          <a:xfrm>
            <a:off x="852440" y="3273425"/>
            <a:ext cx="1752601" cy="311150"/>
          </a:xfrm>
          <a:prstGeom prst="rect">
            <a:avLst/>
          </a:prstGeom>
          <a:ln w="12700">
            <a:miter lim="400000"/>
          </a:ln>
        </p:spPr>
      </p:pic>
      <p:pic>
        <p:nvPicPr>
          <p:cNvPr id="364" name="ペーストされたムービー.png" descr="ペーストされたムービー.png"/>
          <p:cNvPicPr>
            <a:picLocks noChangeAspect="1"/>
          </p:cNvPicPr>
          <p:nvPr/>
        </p:nvPicPr>
        <p:blipFill>
          <a:blip r:embed="rId3"/>
          <a:stretch>
            <a:fillRect/>
          </a:stretch>
        </p:blipFill>
        <p:spPr>
          <a:xfrm>
            <a:off x="375483" y="2288880"/>
            <a:ext cx="9423401" cy="660401"/>
          </a:xfrm>
          <a:prstGeom prst="rect">
            <a:avLst/>
          </a:prstGeom>
          <a:ln w="12700">
            <a:miter lim="400000"/>
          </a:ln>
        </p:spPr>
      </p:pic>
      <p:pic>
        <p:nvPicPr>
          <p:cNvPr id="366" name="ペーストされたムービー.png" descr="ペーストされたムービー.png"/>
          <p:cNvPicPr>
            <a:picLocks noChangeAspect="1"/>
          </p:cNvPicPr>
          <p:nvPr/>
        </p:nvPicPr>
        <p:blipFill>
          <a:blip r:embed="rId4"/>
          <a:stretch>
            <a:fillRect/>
          </a:stretch>
        </p:blipFill>
        <p:spPr>
          <a:xfrm>
            <a:off x="5219240" y="3140075"/>
            <a:ext cx="3130551" cy="577850"/>
          </a:xfrm>
          <a:prstGeom prst="rect">
            <a:avLst/>
          </a:prstGeom>
          <a:ln w="12700">
            <a:miter lim="400000"/>
          </a:ln>
        </p:spPr>
      </p:pic>
      <p:pic>
        <p:nvPicPr>
          <p:cNvPr id="367" name="ペーストされたムービー.png" descr="ペーストされたムービー.png"/>
          <p:cNvPicPr>
            <a:picLocks noChangeAspect="1"/>
          </p:cNvPicPr>
          <p:nvPr/>
        </p:nvPicPr>
        <p:blipFill>
          <a:blip r:embed="rId5"/>
          <a:stretch>
            <a:fillRect/>
          </a:stretch>
        </p:blipFill>
        <p:spPr>
          <a:xfrm>
            <a:off x="537102" y="3917902"/>
            <a:ext cx="9550401" cy="603251"/>
          </a:xfrm>
          <a:prstGeom prst="rect">
            <a:avLst/>
          </a:prstGeom>
          <a:ln w="12700">
            <a:miter lim="400000"/>
          </a:ln>
        </p:spPr>
      </p:pic>
      <p:pic>
        <p:nvPicPr>
          <p:cNvPr id="368" name="ペーストされたムービー.png" descr="ペーストされたムービー.png"/>
          <p:cNvPicPr>
            <a:picLocks noChangeAspect="1"/>
          </p:cNvPicPr>
          <p:nvPr/>
        </p:nvPicPr>
        <p:blipFill>
          <a:blip r:embed="rId6"/>
          <a:stretch>
            <a:fillRect/>
          </a:stretch>
        </p:blipFill>
        <p:spPr>
          <a:xfrm>
            <a:off x="8773736" y="3336925"/>
            <a:ext cx="685801" cy="184150"/>
          </a:xfrm>
          <a:prstGeom prst="rect">
            <a:avLst/>
          </a:prstGeom>
          <a:ln w="12700">
            <a:miter lim="400000"/>
          </a:ln>
        </p:spPr>
      </p:pic>
      <p:sp>
        <p:nvSpPr>
          <p:cNvPr id="369" name="で発散"/>
          <p:cNvSpPr txBox="1"/>
          <p:nvPr/>
        </p:nvSpPr>
        <p:spPr>
          <a:xfrm>
            <a:off x="9453610" y="3334102"/>
            <a:ext cx="397545"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r>
              <a:rPr sz="900"/>
              <a:t>で発散</a:t>
            </a:r>
          </a:p>
        </p:txBody>
      </p:sp>
      <p:pic>
        <p:nvPicPr>
          <p:cNvPr id="370" name="ペーストされたムービー.png" descr="ペーストされたムービー.png"/>
          <p:cNvPicPr>
            <a:picLocks noChangeAspect="1"/>
          </p:cNvPicPr>
          <p:nvPr/>
        </p:nvPicPr>
        <p:blipFill>
          <a:blip r:embed="rId7"/>
          <a:stretch>
            <a:fillRect/>
          </a:stretch>
        </p:blipFill>
        <p:spPr>
          <a:xfrm>
            <a:off x="635000" y="5494620"/>
            <a:ext cx="10922000" cy="698501"/>
          </a:xfrm>
          <a:prstGeom prst="rect">
            <a:avLst/>
          </a:prstGeom>
          <a:ln w="12700">
            <a:miter lim="400000"/>
          </a:ln>
        </p:spPr>
      </p:pic>
      <p:pic>
        <p:nvPicPr>
          <p:cNvPr id="372" name="ペーストされたムービー.png" descr="ペーストされたムービー.png"/>
          <p:cNvPicPr>
            <a:picLocks noChangeAspect="1"/>
          </p:cNvPicPr>
          <p:nvPr/>
        </p:nvPicPr>
        <p:blipFill>
          <a:blip r:embed="rId8"/>
          <a:stretch>
            <a:fillRect/>
          </a:stretch>
        </p:blipFill>
        <p:spPr>
          <a:xfrm>
            <a:off x="3361315" y="4524784"/>
            <a:ext cx="2032001" cy="946151"/>
          </a:xfrm>
          <a:prstGeom prst="rect">
            <a:avLst/>
          </a:prstGeom>
          <a:ln w="12700">
            <a:miter lim="400000"/>
          </a:ln>
        </p:spPr>
      </p:pic>
      <p:sp>
        <p:nvSpPr>
          <p:cNvPr id="373" name="実粒子の寄与:二重に数えない様に無視"/>
          <p:cNvSpPr txBox="1"/>
          <p:nvPr/>
        </p:nvSpPr>
        <p:spPr>
          <a:xfrm>
            <a:off x="6419697" y="6436703"/>
            <a:ext cx="2045432"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nSpc>
                <a:spcPct val="100000"/>
              </a:lnSpc>
            </a:lvl1pPr>
          </a:lstStyle>
          <a:p>
            <a:r>
              <a:rPr sz="900"/>
              <a:t>実粒子の寄与:二重に数えない様に無視</a:t>
            </a:r>
          </a:p>
        </p:txBody>
      </p:sp>
      <p:sp>
        <p:nvSpPr>
          <p:cNvPr id="374" name="線"/>
          <p:cNvSpPr/>
          <p:nvPr/>
        </p:nvSpPr>
        <p:spPr>
          <a:xfrm flipV="1">
            <a:off x="10355597" y="6072895"/>
            <a:ext cx="1" cy="314451"/>
          </a:xfrm>
          <a:prstGeom prst="line">
            <a:avLst/>
          </a:prstGeom>
          <a:ln w="127000">
            <a:solidFill>
              <a:srgbClr val="000000"/>
            </a:solidFill>
            <a:miter lim="400000"/>
            <a:tailEnd type="triangle"/>
          </a:ln>
        </p:spPr>
        <p:txBody>
          <a:bodyPr lIns="25400" tIns="25400" rIns="25400" bIns="25400" anchor="ctr"/>
          <a:lstStyle/>
          <a:p>
            <a:endParaRPr sz="900"/>
          </a:p>
        </p:txBody>
      </p:sp>
      <p:sp>
        <p:nvSpPr>
          <p:cNvPr id="375"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44</a:t>
            </a:fld>
            <a:endParaRPr/>
          </a:p>
        </p:txBody>
      </p:sp>
      <p:pic>
        <p:nvPicPr>
          <p:cNvPr id="376" name="ペーストされたムービー.png" descr="ペーストされたムービー.png"/>
          <p:cNvPicPr>
            <a:picLocks noChangeAspect="1"/>
          </p:cNvPicPr>
          <p:nvPr/>
        </p:nvPicPr>
        <p:blipFill>
          <a:blip r:embed="rId9"/>
          <a:stretch>
            <a:fillRect/>
          </a:stretch>
        </p:blipFill>
        <p:spPr>
          <a:xfrm>
            <a:off x="10088641" y="3617481"/>
            <a:ext cx="1943167" cy="1928220"/>
          </a:xfrm>
          <a:prstGeom prst="rect">
            <a:avLst/>
          </a:prstGeom>
          <a:ln w="12700">
            <a:miter lim="400000"/>
          </a:ln>
        </p:spPr>
      </p:pic>
      <p:sp>
        <p:nvSpPr>
          <p:cNvPr id="377" name="線"/>
          <p:cNvSpPr/>
          <p:nvPr/>
        </p:nvSpPr>
        <p:spPr>
          <a:xfrm>
            <a:off x="11842455" y="5336592"/>
            <a:ext cx="187807" cy="1"/>
          </a:xfrm>
          <a:prstGeom prst="line">
            <a:avLst/>
          </a:prstGeom>
          <a:ln w="25400">
            <a:solidFill>
              <a:srgbClr val="000000"/>
            </a:solidFill>
            <a:miter lim="400000"/>
          </a:ln>
        </p:spPr>
        <p:txBody>
          <a:bodyPr lIns="25400" tIns="25400" rIns="25400" bIns="25400" anchor="ctr"/>
          <a:lstStyle/>
          <a:p>
            <a:endParaRPr sz="900"/>
          </a:p>
        </p:txBody>
      </p:sp>
      <p:sp>
        <p:nvSpPr>
          <p:cNvPr id="378" name="楕円"/>
          <p:cNvSpPr/>
          <p:nvPr/>
        </p:nvSpPr>
        <p:spPr>
          <a:xfrm>
            <a:off x="9835168" y="1244999"/>
            <a:ext cx="1023946" cy="972238"/>
          </a:xfrm>
          <a:prstGeom prst="ellipse">
            <a:avLst/>
          </a:prstGeom>
          <a:ln w="127000">
            <a:solidFill>
              <a:srgbClr val="000000"/>
            </a:solidFill>
            <a:miter lim="400000"/>
          </a:ln>
        </p:spPr>
        <p:txBody>
          <a:bodyPr lIns="25400" tIns="25400" rIns="25400" bIns="25400" anchor="ctr"/>
          <a:lstStyle/>
          <a:p>
            <a:pPr algn="ctr" defTabSz="412750">
              <a:defRPr sz="3200">
                <a:solidFill>
                  <a:srgbClr val="FFFFFF"/>
                </a:solidFill>
              </a:defRPr>
            </a:pPr>
            <a:endParaRPr sz="1600"/>
          </a:p>
        </p:txBody>
      </p:sp>
      <p:sp>
        <p:nvSpPr>
          <p:cNvPr id="379" name="四角形"/>
          <p:cNvSpPr/>
          <p:nvPr/>
        </p:nvSpPr>
        <p:spPr>
          <a:xfrm>
            <a:off x="9311985" y="1500352"/>
            <a:ext cx="635001" cy="275591"/>
          </a:xfrm>
          <a:prstGeom prst="rect">
            <a:avLst/>
          </a:prstGeom>
          <a:solidFill>
            <a:srgbClr val="FFFFFF"/>
          </a:solidFill>
          <a:ln w="12700">
            <a:miter lim="400000"/>
          </a:ln>
        </p:spPr>
        <p:txBody>
          <a:bodyPr lIns="25400" tIns="25400" rIns="25400" bIns="25400" anchor="ctr"/>
          <a:lstStyle/>
          <a:p>
            <a:pPr algn="ctr" defTabSz="412750">
              <a:defRPr sz="3200">
                <a:solidFill>
                  <a:srgbClr val="FFFFFF"/>
                </a:solidFill>
              </a:defRPr>
            </a:pPr>
            <a:endParaRPr sz="1600"/>
          </a:p>
        </p:txBody>
      </p:sp>
      <p:sp>
        <p:nvSpPr>
          <p:cNvPr id="380" name="線"/>
          <p:cNvSpPr/>
          <p:nvPr/>
        </p:nvSpPr>
        <p:spPr>
          <a:xfrm flipH="1" flipV="1">
            <a:off x="9122161" y="1058562"/>
            <a:ext cx="998774" cy="576643"/>
          </a:xfrm>
          <a:prstGeom prst="line">
            <a:avLst/>
          </a:prstGeom>
          <a:ln w="127000">
            <a:solidFill>
              <a:srgbClr val="000000"/>
            </a:solidFill>
            <a:miter lim="400000"/>
            <a:tailEnd type="triangle"/>
          </a:ln>
        </p:spPr>
        <p:txBody>
          <a:bodyPr lIns="25400" tIns="25400" rIns="25400" bIns="25400" anchor="ctr"/>
          <a:lstStyle/>
          <a:p>
            <a:endParaRPr sz="900"/>
          </a:p>
        </p:txBody>
      </p:sp>
      <p:pic>
        <p:nvPicPr>
          <p:cNvPr id="381" name="ペーストされたムービー.png" descr="ペーストされたムービー.png"/>
          <p:cNvPicPr>
            <a:picLocks noChangeAspect="1"/>
          </p:cNvPicPr>
          <p:nvPr/>
        </p:nvPicPr>
        <p:blipFill>
          <a:blip r:embed="rId10"/>
          <a:stretch>
            <a:fillRect/>
          </a:stretch>
        </p:blipFill>
        <p:spPr>
          <a:xfrm>
            <a:off x="10834043" y="1002154"/>
            <a:ext cx="165101" cy="279401"/>
          </a:xfrm>
          <a:prstGeom prst="rect">
            <a:avLst/>
          </a:prstGeom>
          <a:ln w="12700">
            <a:miter lim="400000"/>
          </a:ln>
        </p:spPr>
      </p:pic>
      <p:sp>
        <p:nvSpPr>
          <p:cNvPr id="382" name="四角形"/>
          <p:cNvSpPr/>
          <p:nvPr/>
        </p:nvSpPr>
        <p:spPr>
          <a:xfrm>
            <a:off x="9781956" y="1760165"/>
            <a:ext cx="1319945" cy="577851"/>
          </a:xfrm>
          <a:prstGeom prst="rect">
            <a:avLst/>
          </a:prstGeom>
          <a:solidFill>
            <a:srgbClr val="FFFFFF"/>
          </a:solidFill>
          <a:ln w="12700">
            <a:miter lim="400000"/>
          </a:ln>
        </p:spPr>
        <p:txBody>
          <a:bodyPr lIns="25400" tIns="25400" rIns="25400" bIns="25400" anchor="ctr"/>
          <a:lstStyle/>
          <a:p>
            <a:pPr algn="ctr" defTabSz="412750">
              <a:defRPr sz="3200">
                <a:solidFill>
                  <a:srgbClr val="FFFFFF"/>
                </a:solidFill>
              </a:defRPr>
            </a:pPr>
            <a:endParaRPr sz="1600"/>
          </a:p>
        </p:txBody>
      </p:sp>
      <p:sp>
        <p:nvSpPr>
          <p:cNvPr id="383" name="線"/>
          <p:cNvSpPr/>
          <p:nvPr/>
        </p:nvSpPr>
        <p:spPr>
          <a:xfrm>
            <a:off x="10536922" y="1828037"/>
            <a:ext cx="1219938" cy="704332"/>
          </a:xfrm>
          <a:prstGeom prst="line">
            <a:avLst/>
          </a:prstGeom>
          <a:ln w="127000">
            <a:solidFill>
              <a:srgbClr val="000000"/>
            </a:solidFill>
            <a:miter lim="400000"/>
            <a:tailEnd type="triangle"/>
          </a:ln>
        </p:spPr>
        <p:txBody>
          <a:bodyPr lIns="25400" tIns="25400" rIns="25400" bIns="25400" anchor="ctr"/>
          <a:lstStyle/>
          <a:p>
            <a:endParaRPr sz="900"/>
          </a:p>
        </p:txBody>
      </p:sp>
      <p:sp>
        <p:nvSpPr>
          <p:cNvPr id="384" name="線"/>
          <p:cNvSpPr/>
          <p:nvPr/>
        </p:nvSpPr>
        <p:spPr>
          <a:xfrm flipH="1">
            <a:off x="10453975" y="1731117"/>
            <a:ext cx="1301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385" name="線"/>
          <p:cNvSpPr/>
          <p:nvPr/>
        </p:nvSpPr>
        <p:spPr>
          <a:xfrm>
            <a:off x="8753972" y="1731117"/>
            <a:ext cx="1381160" cy="1"/>
          </a:xfrm>
          <a:prstGeom prst="line">
            <a:avLst/>
          </a:prstGeom>
          <a:ln w="127000">
            <a:solidFill>
              <a:srgbClr val="000000"/>
            </a:solidFill>
            <a:miter lim="400000"/>
            <a:tailEnd type="triangle"/>
          </a:ln>
        </p:spPr>
        <p:txBody>
          <a:bodyPr lIns="25400" tIns="25400" rIns="25400" bIns="25400" anchor="ctr"/>
          <a:lstStyle/>
          <a:p>
            <a:endParaRPr sz="900"/>
          </a:p>
        </p:txBody>
      </p:sp>
      <p:pic>
        <p:nvPicPr>
          <p:cNvPr id="386" name="ペーストされたムービー.png" descr="ペーストされたムービー.png"/>
          <p:cNvPicPr>
            <a:picLocks noChangeAspect="1"/>
          </p:cNvPicPr>
          <p:nvPr/>
        </p:nvPicPr>
        <p:blipFill>
          <a:blip r:embed="rId11"/>
          <a:srcRect t="77487"/>
          <a:stretch>
            <a:fillRect/>
          </a:stretch>
        </p:blipFill>
        <p:spPr>
          <a:xfrm>
            <a:off x="-218244" y="1556349"/>
            <a:ext cx="8655051" cy="557533"/>
          </a:xfrm>
          <a:prstGeom prst="rect">
            <a:avLst/>
          </a:prstGeom>
          <a:ln w="12700">
            <a:miter lim="400000"/>
          </a:ln>
        </p:spPr>
      </p:pic>
      <p:pic>
        <p:nvPicPr>
          <p:cNvPr id="387" name="ペーストされたムービー.png" descr="ペーストされたムービー.png"/>
          <p:cNvPicPr>
            <a:picLocks noChangeAspect="1"/>
          </p:cNvPicPr>
          <p:nvPr/>
        </p:nvPicPr>
        <p:blipFill>
          <a:blip r:embed="rId11"/>
          <a:srcRect r="82288" b="78202"/>
          <a:stretch>
            <a:fillRect/>
          </a:stretch>
        </p:blipFill>
        <p:spPr>
          <a:xfrm>
            <a:off x="717824" y="1090756"/>
            <a:ext cx="1532966" cy="539818"/>
          </a:xfrm>
          <a:prstGeom prst="rect">
            <a:avLst/>
          </a:prstGeom>
          <a:ln w="12700">
            <a:miter lim="400000"/>
          </a:ln>
        </p:spPr>
      </p:pic>
      <p:sp>
        <p:nvSpPr>
          <p:cNvPr id="388" name="は をさらに積分したもの"/>
          <p:cNvSpPr txBox="1"/>
          <p:nvPr/>
        </p:nvSpPr>
        <p:spPr>
          <a:xfrm>
            <a:off x="2244205" y="1245793"/>
            <a:ext cx="1320874"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r>
              <a:rPr sz="900"/>
              <a:t>はをさらに積分したもの</a:t>
            </a:r>
          </a:p>
        </p:txBody>
      </p:sp>
      <p:pic>
        <p:nvPicPr>
          <p:cNvPr id="389" name="ペーストされたムービー.png" descr="ペーストされたムービー.png"/>
          <p:cNvPicPr>
            <a:picLocks noChangeAspect="1"/>
          </p:cNvPicPr>
          <p:nvPr/>
        </p:nvPicPr>
        <p:blipFill>
          <a:blip r:embed="rId12"/>
          <a:stretch>
            <a:fillRect/>
          </a:stretch>
        </p:blipFill>
        <p:spPr>
          <a:xfrm>
            <a:off x="2244205" y="1162891"/>
            <a:ext cx="152401" cy="222251"/>
          </a:xfrm>
          <a:prstGeom prst="rect">
            <a:avLst/>
          </a:prstGeom>
          <a:ln w="12700">
            <a:miter lim="400000"/>
          </a:ln>
        </p:spPr>
      </p:pic>
      <p:pic>
        <p:nvPicPr>
          <p:cNvPr id="390" name="ペーストされたムービー.png" descr="ペーストされたムービー.png"/>
          <p:cNvPicPr>
            <a:picLocks noChangeAspect="1"/>
          </p:cNvPicPr>
          <p:nvPr/>
        </p:nvPicPr>
        <p:blipFill>
          <a:blip r:embed="rId13"/>
          <a:stretch>
            <a:fillRect/>
          </a:stretch>
        </p:blipFill>
        <p:spPr>
          <a:xfrm>
            <a:off x="5924794" y="4635340"/>
            <a:ext cx="1295401" cy="241301"/>
          </a:xfrm>
          <a:prstGeom prst="rect">
            <a:avLst/>
          </a:prstGeom>
          <a:ln w="12700">
            <a:miter lim="400000"/>
          </a:ln>
        </p:spPr>
      </p:pic>
      <p:sp>
        <p:nvSpPr>
          <p:cNvPr id="391" name="マヨロンの生成過程:実粒子の寄与を評価"/>
          <p:cNvSpPr txBox="1"/>
          <p:nvPr/>
        </p:nvSpPr>
        <p:spPr>
          <a:xfrm>
            <a:off x="387545" y="408452"/>
            <a:ext cx="10985501"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nSpc>
                <a:spcPct val="80000"/>
              </a:lnSpc>
              <a:spcBef>
                <a:spcPts val="0"/>
              </a:spcBef>
              <a:defRPr sz="8000" spc="-159">
                <a:latin typeface="+mn-lt"/>
                <a:ea typeface="+mn-ea"/>
                <a:cs typeface="+mn-cs"/>
                <a:sym typeface="ヒラギノ角ゴ ProN W6"/>
              </a:defRPr>
            </a:lvl1pPr>
          </a:lstStyle>
          <a:p>
            <a:pPr>
              <a:defRPr sz="8500" spc="-170"/>
            </a:pPr>
            <a:r>
              <a:rPr lang="en-US" sz="4000" spc="-80" dirty="0"/>
              <a:t>Off-shells effect</a:t>
            </a:r>
            <a:endParaRPr sz="4000" spc="-80"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 name="タイトル 1"/>
          <p:cNvSpPr txBox="1">
            <a:spLocks noGrp="1"/>
          </p:cNvSpPr>
          <p:nvPr>
            <p:ph type="title" idx="4294967295"/>
          </p:nvPr>
        </p:nvSpPr>
        <p:spPr>
          <a:xfrm>
            <a:off x="1981186" y="1636425"/>
            <a:ext cx="8229627" cy="858593"/>
          </a:xfrm>
        </p:spPr>
        <p:txBody>
          <a:bodyPr/>
          <a:lstStyle/>
          <a:p>
            <a:pPr lvl="0" algn="l"/>
            <a:r>
              <a:rPr lang="en-US" sz="3629" b="1" u="sng">
                <a:solidFill>
                  <a:srgbClr val="800080"/>
                </a:solidFill>
                <a:latin typeface="Ubuntu" pitchFamily="18"/>
              </a:rPr>
              <a:t>Mass matrix in U(1)</a:t>
            </a:r>
            <a:r>
              <a:rPr lang="en-US" sz="3629" b="1" u="sng" baseline="-33000">
                <a:solidFill>
                  <a:srgbClr val="800080"/>
                </a:solidFill>
                <a:latin typeface="Ubuntu" pitchFamily="18"/>
              </a:rPr>
              <a:t>Lμ – Lτ</a:t>
            </a:r>
          </a:p>
        </p:txBody>
      </p:sp>
      <p:sp>
        <p:nvSpPr>
          <p:cNvPr id="1930" name="テキスト プレースホルダー 2"/>
          <p:cNvSpPr txBox="1">
            <a:spLocks noGrp="1"/>
          </p:cNvSpPr>
          <p:nvPr>
            <p:ph type="body" idx="4294967295"/>
          </p:nvPr>
        </p:nvSpPr>
        <p:spPr>
          <a:xfrm>
            <a:off x="1916033" y="2535526"/>
            <a:ext cx="8229627" cy="2454290"/>
          </a:xfrm>
        </p:spPr>
        <p:txBody>
          <a:bodyPr/>
          <a:lstStyle/>
          <a:p>
            <a:pPr lvl="0"/>
            <a:r>
              <a:rPr lang="en-US" sz="2359" dirty="0">
                <a:latin typeface="Ubuntu" pitchFamily="18"/>
              </a:rPr>
              <a:t>U(1)</a:t>
            </a:r>
            <a:r>
              <a:rPr lang="en-US" sz="2359" baseline="-33000" dirty="0" err="1">
                <a:latin typeface="Ubuntu" pitchFamily="18"/>
              </a:rPr>
              <a:t>Lμ</a:t>
            </a:r>
            <a:r>
              <a:rPr lang="en-US" sz="2359" baseline="-33000" dirty="0">
                <a:latin typeface="Ubuntu" pitchFamily="18"/>
              </a:rPr>
              <a:t> – </a:t>
            </a:r>
            <a:r>
              <a:rPr lang="en-US" sz="2359" baseline="-33000" dirty="0" err="1">
                <a:latin typeface="Ubuntu" pitchFamily="18"/>
              </a:rPr>
              <a:t>Lτ</a:t>
            </a:r>
            <a:r>
              <a:rPr lang="en-US" sz="2359" dirty="0">
                <a:latin typeface="Ubuntu" pitchFamily="18"/>
              </a:rPr>
              <a:t> charges of a Majorana mass matrix.</a:t>
            </a:r>
          </a:p>
          <a:p>
            <a:pPr lvl="0"/>
            <a:endParaRPr lang="en-US" sz="2359" dirty="0">
              <a:latin typeface="Ubuntu" pitchFamily="18"/>
            </a:endParaRPr>
          </a:p>
          <a:p>
            <a:pPr lvl="0"/>
            <a:endParaRPr lang="en-US" sz="2359" dirty="0">
              <a:latin typeface="Ubuntu" pitchFamily="18"/>
            </a:endParaRPr>
          </a:p>
          <a:p>
            <a:pPr lvl="0"/>
            <a:r>
              <a:rPr lang="en-US" sz="2359" dirty="0">
                <a:latin typeface="Ubuntu" pitchFamily="18"/>
              </a:rPr>
              <a:t>Thus, the mass matrix is given by</a:t>
            </a:r>
          </a:p>
        </p:txBody>
      </p:sp>
      <p:pic>
        <p:nvPicPr>
          <p:cNvPr id="1931" name="グラフィックス 3"/>
          <p:cNvPicPr>
            <a:picLocks noChangeAspect="1"/>
          </p:cNvPicPr>
          <p:nvPr/>
        </p:nvPicPr>
        <p:blipFill>
          <a:blip r:embed="rId3"/>
          <a:stretch>
            <a:fillRect/>
          </a:stretch>
        </p:blipFill>
        <p:spPr>
          <a:xfrm>
            <a:off x="2789485" y="3000572"/>
            <a:ext cx="4415762" cy="908234"/>
          </a:xfrm>
          <a:prstGeom prst="rect">
            <a:avLst/>
          </a:prstGeom>
          <a:noFill/>
          <a:ln>
            <a:noFill/>
          </a:ln>
        </p:spPr>
      </p:pic>
      <p:sp>
        <p:nvSpPr>
          <p:cNvPr id="1932" name="フリーフォーム: 図形 4"/>
          <p:cNvSpPr/>
          <p:nvPr/>
        </p:nvSpPr>
        <p:spPr>
          <a:xfrm>
            <a:off x="5638945" y="2967261"/>
            <a:ext cx="326585" cy="3259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FF0000"/>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33" name="フリーフォーム: 図形 5"/>
          <p:cNvSpPr/>
          <p:nvPr/>
        </p:nvSpPr>
        <p:spPr>
          <a:xfrm>
            <a:off x="6618701" y="3261187"/>
            <a:ext cx="326585" cy="3259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FF0000"/>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34" name="フリーフォーム: 図形 6"/>
          <p:cNvSpPr/>
          <p:nvPr/>
        </p:nvSpPr>
        <p:spPr>
          <a:xfrm>
            <a:off x="6128823" y="3555115"/>
            <a:ext cx="326585" cy="3259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FF0000"/>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35" name="フリーフォーム: 図形 7"/>
          <p:cNvSpPr/>
          <p:nvPr/>
        </p:nvSpPr>
        <p:spPr>
          <a:xfrm>
            <a:off x="6096166" y="3000246"/>
            <a:ext cx="914438" cy="2602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8"/>
              <a:gd name="f12" fmla="val 2147483520"/>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9160">
            <a:solidFill>
              <a:srgbClr val="3465A4"/>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36" name="フリーフォーム: 図形 8"/>
          <p:cNvSpPr/>
          <p:nvPr/>
        </p:nvSpPr>
        <p:spPr>
          <a:xfrm>
            <a:off x="5606612" y="3326831"/>
            <a:ext cx="424235" cy="58164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8"/>
              <a:gd name="f12" fmla="val 2147483520"/>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9160">
            <a:solidFill>
              <a:srgbClr val="3465A4"/>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37" name="フリーフォーム: 図形 9"/>
          <p:cNvSpPr/>
          <p:nvPr/>
        </p:nvSpPr>
        <p:spPr>
          <a:xfrm rot="1960800">
            <a:off x="6129219" y="3457414"/>
            <a:ext cx="914438" cy="2602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8"/>
              <a:gd name="f12" fmla="val 2147483520"/>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9160">
            <a:solidFill>
              <a:srgbClr val="3465A4"/>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pic>
        <p:nvPicPr>
          <p:cNvPr id="1938" name="グラフィックス 10"/>
          <p:cNvPicPr>
            <a:picLocks noChangeAspect="1"/>
          </p:cNvPicPr>
          <p:nvPr/>
        </p:nvPicPr>
        <p:blipFill>
          <a:blip r:embed="rId4"/>
          <a:stretch>
            <a:fillRect/>
          </a:stretch>
        </p:blipFill>
        <p:spPr>
          <a:xfrm>
            <a:off x="2409340" y="5188369"/>
            <a:ext cx="3157102" cy="908234"/>
          </a:xfrm>
          <a:prstGeom prst="rect">
            <a:avLst/>
          </a:prstGeom>
          <a:noFill/>
          <a:ln>
            <a:noFill/>
          </a:ln>
        </p:spPr>
      </p:pic>
      <p:pic>
        <p:nvPicPr>
          <p:cNvPr id="1939" name="グラフィックス 11"/>
          <p:cNvPicPr>
            <a:picLocks noChangeAspect="1"/>
          </p:cNvPicPr>
          <p:nvPr/>
        </p:nvPicPr>
        <p:blipFill>
          <a:blip r:embed="rId5"/>
          <a:stretch>
            <a:fillRect/>
          </a:stretch>
        </p:blipFill>
        <p:spPr>
          <a:xfrm>
            <a:off x="6884541" y="5188695"/>
            <a:ext cx="3157102" cy="908234"/>
          </a:xfrm>
          <a:prstGeom prst="rect">
            <a:avLst/>
          </a:prstGeom>
          <a:noFill/>
          <a:ln>
            <a:noFill/>
          </a:ln>
        </p:spPr>
      </p:pic>
      <p:pic>
        <p:nvPicPr>
          <p:cNvPr id="1940" name="グラフィックス 12"/>
          <p:cNvPicPr>
            <a:picLocks noChangeAspect="1"/>
          </p:cNvPicPr>
          <p:nvPr/>
        </p:nvPicPr>
        <p:blipFill>
          <a:blip r:embed="rId6"/>
          <a:stretch>
            <a:fillRect/>
          </a:stretch>
        </p:blipFill>
        <p:spPr>
          <a:xfrm>
            <a:off x="9046537" y="4632194"/>
            <a:ext cx="870677" cy="263881"/>
          </a:xfrm>
          <a:prstGeom prst="rect">
            <a:avLst/>
          </a:prstGeom>
          <a:noFill/>
          <a:ln>
            <a:noFill/>
          </a:ln>
        </p:spPr>
      </p:pic>
      <p:sp>
        <p:nvSpPr>
          <p:cNvPr id="1941" name="直線コネクタ 13"/>
          <p:cNvSpPr/>
          <p:nvPr/>
        </p:nvSpPr>
        <p:spPr>
          <a:xfrm>
            <a:off x="9492979" y="4949634"/>
            <a:ext cx="130308" cy="239061"/>
          </a:xfrm>
          <a:prstGeom prst="line">
            <a:avLst/>
          </a:prstGeom>
          <a:noFill/>
          <a:ln w="19080">
            <a:solidFill>
              <a:srgbClr val="000000"/>
            </a:solidFill>
            <a:prstDash val="solid"/>
            <a:tailEnd type="arrow"/>
          </a:ln>
        </p:spPr>
        <p:txBody>
          <a:bodyPr wrap="none" lIns="90138" tIns="49314" rIns="90138" bIns="49314" anchor="ctr" anchorCtr="0" compatLnSpc="0"/>
          <a:lstStyle/>
          <a:p>
            <a:pPr hangingPunct="0"/>
            <a:endParaRPr lang="en-US" sz="1633">
              <a:latin typeface="Liberation Sans" pitchFamily="18"/>
              <a:ea typeface="IPA Pゴシック" pitchFamily="2"/>
              <a:cs typeface="Lohit Devanagari" pitchFamily="2"/>
            </a:endParaRPr>
          </a:p>
        </p:txBody>
      </p:sp>
      <p:sp>
        <p:nvSpPr>
          <p:cNvPr id="1942" name="フリーフォーム: 図形 14"/>
          <p:cNvSpPr/>
          <p:nvPr/>
        </p:nvSpPr>
        <p:spPr>
          <a:xfrm>
            <a:off x="5671603" y="5220373"/>
            <a:ext cx="1077732" cy="947098"/>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00"/>
          </a:solidFill>
          <a:ln w="0">
            <a:solidFill>
              <a:srgbClr val="000000"/>
            </a:solidFill>
            <a:prstDash val="solid"/>
          </a:ln>
        </p:spPr>
        <p:txBody>
          <a:bodyPr wrap="none" lIns="81646" tIns="40823" rIns="81646" bIns="40823"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43" name="テキスト ボックス 15"/>
          <p:cNvSpPr txBox="1"/>
          <p:nvPr/>
        </p:nvSpPr>
        <p:spPr>
          <a:xfrm>
            <a:off x="5720918" y="5481642"/>
            <a:ext cx="1075329" cy="349761"/>
          </a:xfrm>
          <a:prstGeom prst="rect">
            <a:avLst/>
          </a:prstGeom>
          <a:noFill/>
          <a:ln>
            <a:noFill/>
          </a:ln>
        </p:spPr>
        <p:txBody>
          <a:bodyPr wrap="none" lIns="81646" tIns="40823" rIns="81646" bIns="40823" anchorCtr="0" compatLnSpc="0">
            <a:spAutoFit/>
          </a:bodyPr>
          <a:lstStyle/>
          <a:p>
            <a:pPr hangingPunct="0">
              <a:defRPr sz="2000"/>
            </a:pPr>
            <a:r>
              <a:rPr lang="en-US" sz="1814">
                <a:latin typeface="Ubuntu" pitchFamily="18"/>
                <a:ea typeface="IPA Pゴシック" pitchFamily="2"/>
                <a:cs typeface="Lohit Devanagari" pitchFamily="2"/>
              </a:rPr>
              <a:t>U(1)</a:t>
            </a:r>
            <a:r>
              <a:rPr lang="en-US" sz="1814" baseline="-33000">
                <a:latin typeface="Ubuntu" pitchFamily="18"/>
                <a:ea typeface="IPA Pゴシック" pitchFamily="2"/>
                <a:cs typeface="Lohit Devanagari" pitchFamily="2"/>
              </a:rPr>
              <a:t>L</a:t>
            </a:r>
            <a:r>
              <a:rPr lang="en-US" sz="1814" baseline="-33000">
                <a:latin typeface="Ubuntu" pitchFamily="18"/>
                <a:ea typeface="Ubuntu" pitchFamily="2"/>
                <a:cs typeface="Ubuntu" pitchFamily="2"/>
              </a:rPr>
              <a:t>μ – Lτ</a:t>
            </a:r>
          </a:p>
        </p:txBody>
      </p:sp>
      <p:sp>
        <p:nvSpPr>
          <p:cNvPr id="1944" name="直線コネクタ 16"/>
          <p:cNvSpPr/>
          <p:nvPr/>
        </p:nvSpPr>
        <p:spPr>
          <a:xfrm flipV="1">
            <a:off x="5769579" y="5579618"/>
            <a:ext cx="783805" cy="261268"/>
          </a:xfrm>
          <a:prstGeom prst="line">
            <a:avLst/>
          </a:prstGeom>
          <a:noFill/>
          <a:ln w="29160">
            <a:solidFill>
              <a:srgbClr val="000000"/>
            </a:solidFill>
            <a:prstDash val="solid"/>
          </a:ln>
        </p:spPr>
        <p:txBody>
          <a:bodyPr wrap="none" lIns="94710" tIns="53887" rIns="94710" bIns="53887" anchor="ctr" anchorCtr="0" compatLnSpc="0"/>
          <a:lstStyle/>
          <a:p>
            <a:pPr hangingPunct="0"/>
            <a:endParaRPr lang="en-US" sz="1633">
              <a:latin typeface="Liberation Sans" pitchFamily="18"/>
              <a:ea typeface="IPA Pゴシック" pitchFamily="2"/>
              <a:cs typeface="Lohit Devanagari" pitchFamily="2"/>
            </a:endParaRPr>
          </a:p>
        </p:txBody>
      </p:sp>
      <p:sp>
        <p:nvSpPr>
          <p:cNvPr id="1945" name="テキスト ボックス 17"/>
          <p:cNvSpPr txBox="1"/>
          <p:nvPr/>
        </p:nvSpPr>
        <p:spPr>
          <a:xfrm>
            <a:off x="8480564" y="4567203"/>
            <a:ext cx="576153" cy="323022"/>
          </a:xfrm>
          <a:prstGeom prst="rect">
            <a:avLst/>
          </a:prstGeom>
          <a:noFill/>
          <a:ln>
            <a:noFill/>
          </a:ln>
        </p:spPr>
        <p:txBody>
          <a:bodyPr wrap="none" lIns="81646" tIns="40823" rIns="81646" bIns="40823" anchorCtr="0" compatLnSpc="0">
            <a:spAutoFit/>
          </a:bodyPr>
          <a:lstStyle/>
          <a:p>
            <a:pPr hangingPunct="0"/>
            <a:r>
              <a:rPr lang="en-US" sz="1633">
                <a:latin typeface="Ubuntu" pitchFamily="18"/>
                <a:ea typeface="IPA Pゴシック" pitchFamily="2"/>
                <a:cs typeface="Lohit Devanagari" pitchFamily="2"/>
              </a:rPr>
              <a:t>(ex.)</a:t>
            </a:r>
          </a:p>
        </p:txBody>
      </p:sp>
      <p:sp>
        <p:nvSpPr>
          <p:cNvPr id="1946" name="直線コネクタ 18"/>
          <p:cNvSpPr/>
          <p:nvPr/>
        </p:nvSpPr>
        <p:spPr>
          <a:xfrm flipH="1">
            <a:off x="8839482" y="4949634"/>
            <a:ext cx="261269" cy="858267"/>
          </a:xfrm>
          <a:prstGeom prst="line">
            <a:avLst/>
          </a:prstGeom>
          <a:noFill/>
          <a:ln w="19080">
            <a:solidFill>
              <a:srgbClr val="000000"/>
            </a:solidFill>
            <a:prstDash val="solid"/>
            <a:tailEnd type="arrow"/>
          </a:ln>
        </p:spPr>
        <p:txBody>
          <a:bodyPr wrap="none" lIns="90138" tIns="49314" rIns="90138" bIns="49314" anchor="ctr" anchorCtr="0" compatLnSpc="0"/>
          <a:lstStyle/>
          <a:p>
            <a:pPr hangingPunct="0"/>
            <a:endParaRPr lang="en-US" sz="1633">
              <a:latin typeface="Liberation Sans" pitchFamily="18"/>
              <a:ea typeface="IPA Pゴシック" pitchFamily="2"/>
              <a:cs typeface="Lohit Devanagari" pitchFamily="2"/>
            </a:endParaRPr>
          </a:p>
        </p:txBody>
      </p:sp>
      <p:sp>
        <p:nvSpPr>
          <p:cNvPr id="1947" name="テキスト ボックス 19"/>
          <p:cNvSpPr txBox="1"/>
          <p:nvPr/>
        </p:nvSpPr>
        <p:spPr>
          <a:xfrm>
            <a:off x="1293223" y="261257"/>
            <a:ext cx="7545812" cy="584775"/>
          </a:xfrm>
          <a:prstGeom prst="rect">
            <a:avLst/>
          </a:prstGeom>
          <a:noFill/>
        </p:spPr>
        <p:txBody>
          <a:bodyPr wrap="square" rtlCol="0">
            <a:spAutoFit/>
          </a:bodyPr>
          <a:lstStyle/>
          <a:p>
            <a:r>
              <a:rPr kumimoji="1" lang="en-US" altLang="ja-JP" sz="3200" b="1" dirty="0">
                <a:solidFill>
                  <a:srgbClr val="FF0000"/>
                </a:solidFill>
              </a:rPr>
              <a:t>Zero texture and large mixing</a:t>
            </a:r>
            <a:endParaRPr kumimoji="1" lang="ja-JP" altLang="en-US" sz="3200" b="1"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 name="タイトル 1"/>
          <p:cNvSpPr txBox="1">
            <a:spLocks noGrp="1"/>
          </p:cNvSpPr>
          <p:nvPr>
            <p:ph type="title" idx="4294967295"/>
          </p:nvPr>
        </p:nvSpPr>
        <p:spPr>
          <a:xfrm>
            <a:off x="1981186" y="1636425"/>
            <a:ext cx="8229627" cy="858593"/>
          </a:xfrm>
        </p:spPr>
        <p:txBody>
          <a:bodyPr/>
          <a:lstStyle/>
          <a:p>
            <a:pPr lvl="0" algn="l"/>
            <a:r>
              <a:rPr lang="en-US" sz="3629" b="1" u="sng">
                <a:solidFill>
                  <a:srgbClr val="800080"/>
                </a:solidFill>
                <a:latin typeface="Ubuntu" pitchFamily="18"/>
              </a:rPr>
              <a:t>Mass matrix in U(1)</a:t>
            </a:r>
            <a:r>
              <a:rPr lang="en-US" sz="3629" b="1" u="sng" baseline="-33000">
                <a:solidFill>
                  <a:srgbClr val="800080"/>
                </a:solidFill>
                <a:latin typeface="Ubuntu" pitchFamily="18"/>
              </a:rPr>
              <a:t>Lμ – Lτ</a:t>
            </a:r>
          </a:p>
        </p:txBody>
      </p:sp>
      <p:sp>
        <p:nvSpPr>
          <p:cNvPr id="1911" name="テキスト プレースホルダー 2"/>
          <p:cNvSpPr txBox="1">
            <a:spLocks noGrp="1"/>
          </p:cNvSpPr>
          <p:nvPr>
            <p:ph type="body" idx="4294967295"/>
          </p:nvPr>
        </p:nvSpPr>
        <p:spPr>
          <a:xfrm>
            <a:off x="1916033" y="2535526"/>
            <a:ext cx="8229627" cy="2454290"/>
          </a:xfrm>
        </p:spPr>
        <p:txBody>
          <a:bodyPr/>
          <a:lstStyle/>
          <a:p>
            <a:pPr lvl="0"/>
            <a:r>
              <a:rPr lang="en-US" sz="2359" dirty="0">
                <a:latin typeface="Ubuntu" pitchFamily="18"/>
              </a:rPr>
              <a:t>U(1)</a:t>
            </a:r>
            <a:r>
              <a:rPr lang="en-US" sz="2359" baseline="-33000" dirty="0" err="1">
                <a:latin typeface="Ubuntu" pitchFamily="18"/>
              </a:rPr>
              <a:t>Lμ</a:t>
            </a:r>
            <a:r>
              <a:rPr lang="en-US" sz="2359" baseline="-33000" dirty="0">
                <a:latin typeface="Ubuntu" pitchFamily="18"/>
              </a:rPr>
              <a:t> – </a:t>
            </a:r>
            <a:r>
              <a:rPr lang="en-US" sz="2359" baseline="-33000" dirty="0" err="1">
                <a:latin typeface="Ubuntu" pitchFamily="18"/>
              </a:rPr>
              <a:t>Lτ</a:t>
            </a:r>
            <a:r>
              <a:rPr lang="en-US" sz="2359" dirty="0">
                <a:latin typeface="Ubuntu" pitchFamily="18"/>
              </a:rPr>
              <a:t> charges of a Majorana mass matrix.</a:t>
            </a:r>
          </a:p>
          <a:p>
            <a:pPr lvl="0"/>
            <a:endParaRPr lang="en-US" sz="2359" dirty="0">
              <a:latin typeface="Ubuntu" pitchFamily="18"/>
            </a:endParaRPr>
          </a:p>
          <a:p>
            <a:pPr lvl="0"/>
            <a:endParaRPr lang="en-US" sz="2359" dirty="0">
              <a:latin typeface="Ubuntu" pitchFamily="18"/>
            </a:endParaRPr>
          </a:p>
          <a:p>
            <a:pPr lvl="0"/>
            <a:r>
              <a:rPr lang="en-US" sz="2359" dirty="0">
                <a:latin typeface="Ubuntu" pitchFamily="18"/>
              </a:rPr>
              <a:t>Thus, the mass matrix is given by</a:t>
            </a:r>
          </a:p>
        </p:txBody>
      </p:sp>
      <p:pic>
        <p:nvPicPr>
          <p:cNvPr id="1912" name="グラフィックス 3"/>
          <p:cNvPicPr>
            <a:picLocks noChangeAspect="1"/>
          </p:cNvPicPr>
          <p:nvPr/>
        </p:nvPicPr>
        <p:blipFill>
          <a:blip r:embed="rId3"/>
          <a:stretch>
            <a:fillRect/>
          </a:stretch>
        </p:blipFill>
        <p:spPr>
          <a:xfrm>
            <a:off x="2789485" y="3000572"/>
            <a:ext cx="4415762" cy="908234"/>
          </a:xfrm>
          <a:prstGeom prst="rect">
            <a:avLst/>
          </a:prstGeom>
          <a:noFill/>
          <a:ln>
            <a:noFill/>
          </a:ln>
        </p:spPr>
      </p:pic>
      <p:sp>
        <p:nvSpPr>
          <p:cNvPr id="1913" name="フリーフォーム: 図形 4"/>
          <p:cNvSpPr/>
          <p:nvPr/>
        </p:nvSpPr>
        <p:spPr>
          <a:xfrm>
            <a:off x="5638945" y="2967261"/>
            <a:ext cx="326585" cy="3259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FF0000"/>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14" name="フリーフォーム: 図形 5"/>
          <p:cNvSpPr/>
          <p:nvPr/>
        </p:nvSpPr>
        <p:spPr>
          <a:xfrm>
            <a:off x="6618701" y="3261187"/>
            <a:ext cx="326585" cy="3259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FF0000"/>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15" name="フリーフォーム: 図形 6"/>
          <p:cNvSpPr/>
          <p:nvPr/>
        </p:nvSpPr>
        <p:spPr>
          <a:xfrm>
            <a:off x="6128823" y="3555115"/>
            <a:ext cx="326585" cy="32593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FF0000"/>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16" name="フリーフォーム: 図形 7"/>
          <p:cNvSpPr/>
          <p:nvPr/>
        </p:nvSpPr>
        <p:spPr>
          <a:xfrm>
            <a:off x="6096166" y="3000246"/>
            <a:ext cx="914438" cy="2602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8"/>
              <a:gd name="f12" fmla="val 2147483520"/>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9160">
            <a:solidFill>
              <a:srgbClr val="3465A4"/>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17" name="フリーフォーム: 図形 8"/>
          <p:cNvSpPr/>
          <p:nvPr/>
        </p:nvSpPr>
        <p:spPr>
          <a:xfrm>
            <a:off x="5606612" y="3326831"/>
            <a:ext cx="424235" cy="58164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8"/>
              <a:gd name="f12" fmla="val 2147483520"/>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9160">
            <a:solidFill>
              <a:srgbClr val="3465A4"/>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18" name="フリーフォーム: 図形 9"/>
          <p:cNvSpPr/>
          <p:nvPr/>
        </p:nvSpPr>
        <p:spPr>
          <a:xfrm rot="1960800">
            <a:off x="6129219" y="3457414"/>
            <a:ext cx="914438" cy="2602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8"/>
              <a:gd name="f12" fmla="val 2147483520"/>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9160">
            <a:solidFill>
              <a:srgbClr val="3465A4"/>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pic>
        <p:nvPicPr>
          <p:cNvPr id="1919" name="グラフィックス 10"/>
          <p:cNvPicPr>
            <a:picLocks noChangeAspect="1"/>
          </p:cNvPicPr>
          <p:nvPr/>
        </p:nvPicPr>
        <p:blipFill>
          <a:blip r:embed="rId4"/>
          <a:stretch>
            <a:fillRect/>
          </a:stretch>
        </p:blipFill>
        <p:spPr>
          <a:xfrm>
            <a:off x="2873744" y="4593687"/>
            <a:ext cx="3157102" cy="908234"/>
          </a:xfrm>
          <a:prstGeom prst="rect">
            <a:avLst/>
          </a:prstGeom>
          <a:noFill/>
          <a:ln>
            <a:noFill/>
          </a:ln>
        </p:spPr>
      </p:pic>
      <p:sp>
        <p:nvSpPr>
          <p:cNvPr id="1920" name="テキスト ボックス 19"/>
          <p:cNvSpPr txBox="1"/>
          <p:nvPr/>
        </p:nvSpPr>
        <p:spPr>
          <a:xfrm>
            <a:off x="1293223" y="261257"/>
            <a:ext cx="7545812" cy="584775"/>
          </a:xfrm>
          <a:prstGeom prst="rect">
            <a:avLst/>
          </a:prstGeom>
          <a:noFill/>
        </p:spPr>
        <p:txBody>
          <a:bodyPr wrap="square" rtlCol="0">
            <a:spAutoFit/>
          </a:bodyPr>
          <a:lstStyle/>
          <a:p>
            <a:r>
              <a:rPr kumimoji="1" lang="en-US" altLang="ja-JP" sz="3200" b="1" dirty="0">
                <a:solidFill>
                  <a:srgbClr val="FF0000"/>
                </a:solidFill>
              </a:rPr>
              <a:t>Zero texture and large mixing</a:t>
            </a:r>
            <a:endParaRPr kumimoji="1" lang="ja-JP" altLang="en-US" sz="3200" b="1" dirty="0">
              <a:solidFill>
                <a:srgbClr val="FF0000"/>
              </a:solidFill>
            </a:endParaRPr>
          </a:p>
        </p:txBody>
      </p:sp>
      <p:sp>
        <p:nvSpPr>
          <p:cNvPr id="1921" name="テキスト ボックス 20"/>
          <p:cNvSpPr txBox="1"/>
          <p:nvPr/>
        </p:nvSpPr>
        <p:spPr>
          <a:xfrm>
            <a:off x="1916033" y="966441"/>
            <a:ext cx="4539375" cy="461665"/>
          </a:xfrm>
          <a:prstGeom prst="rect">
            <a:avLst/>
          </a:prstGeom>
          <a:noFill/>
        </p:spPr>
        <p:txBody>
          <a:bodyPr wrap="square" rtlCol="0">
            <a:spAutoFit/>
          </a:bodyPr>
          <a:lstStyle/>
          <a:p>
            <a:r>
              <a:rPr kumimoji="1" lang="en-US" altLang="ja-JP" sz="2400" b="1" dirty="0">
                <a:solidFill>
                  <a:srgbClr val="0070C0"/>
                </a:solidFill>
              </a:rPr>
              <a:t>Merits of the symmetry</a:t>
            </a:r>
            <a:endParaRPr kumimoji="1" lang="ja-JP" altLang="en-US" sz="2400" b="1" dirty="0">
              <a:solidFill>
                <a:srgbClr val="0070C0"/>
              </a:solidFill>
            </a:endParaRPr>
          </a:p>
        </p:txBody>
      </p:sp>
      <p:cxnSp>
        <p:nvCxnSpPr>
          <p:cNvPr id="1922" name="直線矢印コネクタ 22"/>
          <p:cNvCxnSpPr/>
          <p:nvPr/>
        </p:nvCxnSpPr>
        <p:spPr>
          <a:xfrm>
            <a:off x="5199017" y="5643154"/>
            <a:ext cx="548640" cy="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23" name="テキスト ボックス 23"/>
          <p:cNvSpPr txBox="1"/>
          <p:nvPr/>
        </p:nvSpPr>
        <p:spPr>
          <a:xfrm>
            <a:off x="4733477" y="5817470"/>
            <a:ext cx="1746269" cy="369332"/>
          </a:xfrm>
          <a:prstGeom prst="rect">
            <a:avLst/>
          </a:prstGeom>
          <a:noFill/>
        </p:spPr>
        <p:txBody>
          <a:bodyPr wrap="square" rtlCol="0">
            <a:spAutoFit/>
          </a:bodyPr>
          <a:lstStyle/>
          <a:p>
            <a:r>
              <a:rPr kumimoji="1" lang="en-US" altLang="ja-JP" b="1" dirty="0"/>
              <a:t>Large mixing</a:t>
            </a:r>
            <a:endParaRPr kumimoji="1" lang="ja-JP" altLang="en-US" b="1" dirty="0"/>
          </a:p>
        </p:txBody>
      </p:sp>
    </p:spTree>
    <p:extLst>
      <p:ext uri="{BB962C8B-B14F-4D97-AF65-F5344CB8AC3E}">
        <p14:creationId xmlns:p14="http://schemas.microsoft.com/office/powerpoint/2010/main" val="2576848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 name="タイトル 1"/>
          <p:cNvSpPr txBox="1">
            <a:spLocks noGrp="1"/>
          </p:cNvSpPr>
          <p:nvPr>
            <p:ph type="title" idx="4294967295"/>
          </p:nvPr>
        </p:nvSpPr>
        <p:spPr>
          <a:xfrm>
            <a:off x="1973564" y="-20319"/>
            <a:ext cx="8229627" cy="1145009"/>
          </a:xfrm>
        </p:spPr>
        <p:txBody>
          <a:bodyPr/>
          <a:lstStyle/>
          <a:p>
            <a:pPr lvl="0" algn="l"/>
            <a:r>
              <a:rPr lang="en-US" b="1" u="sng" dirty="0">
                <a:solidFill>
                  <a:srgbClr val="800080"/>
                </a:solidFill>
                <a:latin typeface="Ubuntu" pitchFamily="18"/>
              </a:rPr>
              <a:t>Zero textures</a:t>
            </a:r>
          </a:p>
        </p:txBody>
      </p:sp>
      <p:sp>
        <p:nvSpPr>
          <p:cNvPr id="1954" name="テキスト プレースホルダー 2"/>
          <p:cNvSpPr txBox="1">
            <a:spLocks noGrp="1"/>
          </p:cNvSpPr>
          <p:nvPr>
            <p:ph type="body" idx="4294967295"/>
          </p:nvPr>
        </p:nvSpPr>
        <p:spPr>
          <a:xfrm>
            <a:off x="1959511" y="1496019"/>
            <a:ext cx="8490896" cy="3639141"/>
          </a:xfrm>
        </p:spPr>
        <p:txBody>
          <a:bodyPr/>
          <a:lstStyle/>
          <a:p>
            <a:pPr lvl="0"/>
            <a:r>
              <a:rPr lang="en-US" sz="2359" dirty="0">
                <a:latin typeface="Ubuntu" pitchFamily="18"/>
              </a:rPr>
              <a:t>One zero yields two conditions.</a:t>
            </a:r>
          </a:p>
          <a:p>
            <a:pPr lvl="0">
              <a:buSzPct val="45000"/>
              <a:buFont typeface="StarSymbol"/>
              <a:buChar char="●"/>
            </a:pPr>
            <a:r>
              <a:rPr lang="en-US" sz="2359" dirty="0">
                <a:latin typeface="Ubuntu" pitchFamily="18"/>
              </a:rPr>
              <a:t>Zero textures</a:t>
            </a:r>
          </a:p>
          <a:p>
            <a:pPr lvl="0"/>
            <a:endParaRPr lang="en-US" sz="2359" dirty="0">
              <a:latin typeface="Ubuntu" pitchFamily="18"/>
            </a:endParaRPr>
          </a:p>
          <a:p>
            <a:endParaRPr lang="en-US" sz="2359" dirty="0">
              <a:latin typeface="Ubuntu" pitchFamily="18"/>
            </a:endParaRPr>
          </a:p>
          <a:p>
            <a:pPr lvl="0">
              <a:buSzPct val="45000"/>
              <a:buFont typeface="StarSymbol"/>
              <a:buChar char="●"/>
            </a:pPr>
            <a:r>
              <a:rPr lang="en-US" sz="2359" dirty="0">
                <a:latin typeface="Ubuntu" pitchFamily="18"/>
              </a:rPr>
              <a:t>Zero-minor textures</a:t>
            </a:r>
          </a:p>
          <a:p>
            <a:pPr lvl="0"/>
            <a:endParaRPr lang="en-US" sz="2359" dirty="0">
              <a:latin typeface="Ubuntu" pitchFamily="18"/>
            </a:endParaRPr>
          </a:p>
          <a:p>
            <a:pPr lvl="0"/>
            <a:endParaRPr lang="en-US" sz="2359" dirty="0">
              <a:latin typeface="Ubuntu" pitchFamily="18"/>
            </a:endParaRPr>
          </a:p>
          <a:p>
            <a:pPr lvl="0"/>
            <a:r>
              <a:rPr lang="en-US" sz="2359" dirty="0">
                <a:latin typeface="Ubuntu" pitchFamily="18"/>
              </a:rPr>
              <a:t>One can check the consistency of the conditions.</a:t>
            </a:r>
          </a:p>
        </p:txBody>
      </p:sp>
      <p:pic>
        <p:nvPicPr>
          <p:cNvPr id="1955" name="グラフィックス 3"/>
          <p:cNvPicPr>
            <a:picLocks noChangeAspect="1"/>
          </p:cNvPicPr>
          <p:nvPr/>
        </p:nvPicPr>
        <p:blipFill>
          <a:blip r:embed="rId3"/>
          <a:stretch>
            <a:fillRect/>
          </a:stretch>
        </p:blipFill>
        <p:spPr>
          <a:xfrm>
            <a:off x="2568922" y="2494716"/>
            <a:ext cx="1249515" cy="270739"/>
          </a:xfrm>
          <a:prstGeom prst="rect">
            <a:avLst/>
          </a:prstGeom>
          <a:noFill/>
          <a:ln>
            <a:noFill/>
          </a:ln>
        </p:spPr>
      </p:pic>
      <p:pic>
        <p:nvPicPr>
          <p:cNvPr id="1956" name="グラフィックス 4"/>
          <p:cNvPicPr>
            <a:picLocks noChangeAspect="1"/>
          </p:cNvPicPr>
          <p:nvPr/>
        </p:nvPicPr>
        <p:blipFill>
          <a:blip r:embed="rId4"/>
          <a:stretch>
            <a:fillRect/>
          </a:stretch>
        </p:blipFill>
        <p:spPr>
          <a:xfrm>
            <a:off x="3613667" y="3063629"/>
            <a:ext cx="6056201" cy="303071"/>
          </a:xfrm>
          <a:prstGeom prst="rect">
            <a:avLst/>
          </a:prstGeom>
          <a:noFill/>
          <a:ln>
            <a:noFill/>
          </a:ln>
        </p:spPr>
      </p:pic>
      <p:sp>
        <p:nvSpPr>
          <p:cNvPr id="1957" name="フリーフォーム: 図形 5"/>
          <p:cNvSpPr/>
          <p:nvPr/>
        </p:nvSpPr>
        <p:spPr>
          <a:xfrm>
            <a:off x="3075475" y="2872990"/>
            <a:ext cx="522537" cy="522537"/>
          </a:xfrm>
          <a:custGeom>
            <a:avLst/>
            <a:gdLst>
              <a:gd name="f0" fmla="val 0"/>
              <a:gd name="f1" fmla="val 841"/>
              <a:gd name="f2" fmla="val 854"/>
              <a:gd name="f3" fmla="val 517"/>
              <a:gd name="f4" fmla="val 247"/>
              <a:gd name="f5" fmla="val 415"/>
              <a:gd name="f6" fmla="val 264"/>
              <a:gd name="f7" fmla="val 680"/>
              <a:gd name="f8" fmla="val 547"/>
            </a:gdLst>
            <a:ahLst/>
            <a:cxnLst>
              <a:cxn ang="3cd4">
                <a:pos x="hc" y="t"/>
              </a:cxn>
              <a:cxn ang="0">
                <a:pos x="r" y="vc"/>
              </a:cxn>
              <a:cxn ang="cd4">
                <a:pos x="hc" y="b"/>
              </a:cxn>
              <a:cxn ang="cd2">
                <a:pos x="l" y="vc"/>
              </a:cxn>
            </a:cxnLst>
            <a:rect l="l" t="t" r="r" b="b"/>
            <a:pathLst>
              <a:path w="841" h="854">
                <a:moveTo>
                  <a:pt x="f3" y="f4"/>
                </a:moveTo>
                <a:lnTo>
                  <a:pt x="f3" y="f5"/>
                </a:lnTo>
                <a:lnTo>
                  <a:pt x="f6" y="f5"/>
                </a:lnTo>
                <a:lnTo>
                  <a:pt x="f6" y="f0"/>
                </a:lnTo>
                <a:lnTo>
                  <a:pt x="f0" y="f0"/>
                </a:lnTo>
                <a:lnTo>
                  <a:pt x="f0" y="f7"/>
                </a:lnTo>
                <a:lnTo>
                  <a:pt x="f3" y="f7"/>
                </a:lnTo>
                <a:lnTo>
                  <a:pt x="f3" y="f2"/>
                </a:lnTo>
                <a:lnTo>
                  <a:pt x="f1" y="f8"/>
                </a:lnTo>
                <a:lnTo>
                  <a:pt x="f3" y="f4"/>
                </a:lnTo>
                <a:close/>
              </a:path>
            </a:pathLst>
          </a:custGeom>
          <a:solidFill>
            <a:srgbClr val="FFFF00"/>
          </a:solidFill>
          <a:ln w="0">
            <a:solidFill>
              <a:srgbClr val="000000"/>
            </a:solidFill>
            <a:prstDash val="solid"/>
          </a:ln>
        </p:spPr>
        <p:txBody>
          <a:bodyPr wrap="none" lIns="81646" tIns="40823" rIns="81646" bIns="40823" anchor="ctr" anchorCtr="0" compatLnSpc="0">
            <a:noAutofit/>
          </a:bodyPr>
          <a:lstStyle/>
          <a:p>
            <a:pPr hangingPunct="0"/>
            <a:endParaRPr lang="en-US" sz="1633">
              <a:latin typeface="Liberation Sans" pitchFamily="18"/>
              <a:ea typeface="IPA Pゴシック" pitchFamily="2"/>
              <a:cs typeface="Lohit Devanagari" pitchFamily="2"/>
            </a:endParaRPr>
          </a:p>
        </p:txBody>
      </p:sp>
      <p:pic>
        <p:nvPicPr>
          <p:cNvPr id="1958" name="グラフィックス 6"/>
          <p:cNvPicPr>
            <a:picLocks noChangeAspect="1"/>
          </p:cNvPicPr>
          <p:nvPr/>
        </p:nvPicPr>
        <p:blipFill>
          <a:blip r:embed="rId5"/>
          <a:stretch>
            <a:fillRect/>
          </a:stretch>
        </p:blipFill>
        <p:spPr>
          <a:xfrm>
            <a:off x="7957580" y="2205688"/>
            <a:ext cx="2185837" cy="578056"/>
          </a:xfrm>
          <a:prstGeom prst="rect">
            <a:avLst/>
          </a:prstGeom>
          <a:noFill/>
          <a:ln>
            <a:noFill/>
          </a:ln>
        </p:spPr>
      </p:pic>
      <p:pic>
        <p:nvPicPr>
          <p:cNvPr id="1959" name="グラフィックス 7"/>
          <p:cNvPicPr>
            <a:picLocks noChangeAspect="1"/>
          </p:cNvPicPr>
          <p:nvPr/>
        </p:nvPicPr>
        <p:blipFill>
          <a:blip r:embed="rId6"/>
          <a:stretch>
            <a:fillRect/>
          </a:stretch>
        </p:blipFill>
        <p:spPr>
          <a:xfrm>
            <a:off x="2568922" y="4138093"/>
            <a:ext cx="1421952" cy="304051"/>
          </a:xfrm>
          <a:prstGeom prst="rect">
            <a:avLst/>
          </a:prstGeom>
          <a:noFill/>
          <a:ln>
            <a:noFill/>
          </a:ln>
        </p:spPr>
      </p:pic>
      <p:pic>
        <p:nvPicPr>
          <p:cNvPr id="1960" name="グラフィックス 8"/>
          <p:cNvPicPr>
            <a:picLocks noChangeAspect="1"/>
          </p:cNvPicPr>
          <p:nvPr/>
        </p:nvPicPr>
        <p:blipFill>
          <a:blip r:embed="rId7"/>
          <a:stretch>
            <a:fillRect/>
          </a:stretch>
        </p:blipFill>
        <p:spPr>
          <a:xfrm>
            <a:off x="3799821" y="4511055"/>
            <a:ext cx="5618576" cy="571851"/>
          </a:xfrm>
          <a:prstGeom prst="rect">
            <a:avLst/>
          </a:prstGeom>
          <a:noFill/>
          <a:ln>
            <a:noFill/>
          </a:ln>
        </p:spPr>
      </p:pic>
      <p:sp>
        <p:nvSpPr>
          <p:cNvPr id="1961" name="フリーフォーム: 図形 9"/>
          <p:cNvSpPr/>
          <p:nvPr/>
        </p:nvSpPr>
        <p:spPr>
          <a:xfrm>
            <a:off x="3091131" y="4482314"/>
            <a:ext cx="522537" cy="522537"/>
          </a:xfrm>
          <a:custGeom>
            <a:avLst/>
            <a:gdLst>
              <a:gd name="f0" fmla="val 0"/>
              <a:gd name="f1" fmla="val 841"/>
              <a:gd name="f2" fmla="val 854"/>
              <a:gd name="f3" fmla="val 517"/>
              <a:gd name="f4" fmla="val 247"/>
              <a:gd name="f5" fmla="val 415"/>
              <a:gd name="f6" fmla="val 264"/>
              <a:gd name="f7" fmla="val 680"/>
              <a:gd name="f8" fmla="val 547"/>
            </a:gdLst>
            <a:ahLst/>
            <a:cxnLst>
              <a:cxn ang="3cd4">
                <a:pos x="hc" y="t"/>
              </a:cxn>
              <a:cxn ang="0">
                <a:pos x="r" y="vc"/>
              </a:cxn>
              <a:cxn ang="cd4">
                <a:pos x="hc" y="b"/>
              </a:cxn>
              <a:cxn ang="cd2">
                <a:pos x="l" y="vc"/>
              </a:cxn>
            </a:cxnLst>
            <a:rect l="l" t="t" r="r" b="b"/>
            <a:pathLst>
              <a:path w="841" h="854">
                <a:moveTo>
                  <a:pt x="f3" y="f4"/>
                </a:moveTo>
                <a:lnTo>
                  <a:pt x="f3" y="f5"/>
                </a:lnTo>
                <a:lnTo>
                  <a:pt x="f6" y="f5"/>
                </a:lnTo>
                <a:lnTo>
                  <a:pt x="f6" y="f0"/>
                </a:lnTo>
                <a:lnTo>
                  <a:pt x="f0" y="f0"/>
                </a:lnTo>
                <a:lnTo>
                  <a:pt x="f0" y="f7"/>
                </a:lnTo>
                <a:lnTo>
                  <a:pt x="f3" y="f7"/>
                </a:lnTo>
                <a:lnTo>
                  <a:pt x="f3" y="f2"/>
                </a:lnTo>
                <a:lnTo>
                  <a:pt x="f1" y="f8"/>
                </a:lnTo>
                <a:lnTo>
                  <a:pt x="f3" y="f4"/>
                </a:lnTo>
                <a:close/>
              </a:path>
            </a:pathLst>
          </a:custGeom>
          <a:solidFill>
            <a:srgbClr val="FFFF00"/>
          </a:solidFill>
          <a:ln w="0">
            <a:solidFill>
              <a:srgbClr val="000000"/>
            </a:solidFill>
            <a:prstDash val="solid"/>
          </a:ln>
        </p:spPr>
        <p:txBody>
          <a:bodyPr wrap="none" lIns="81646" tIns="40823" rIns="81646" bIns="40823" anchor="ctr" anchorCtr="0" compatLnSpc="0">
            <a:noAutofit/>
          </a:bodyPr>
          <a:lstStyle/>
          <a:p>
            <a:pPr hangingPunct="0"/>
            <a:endParaRPr lang="en-US" sz="1633">
              <a:latin typeface="Liberation Sans" pitchFamily="18"/>
              <a:ea typeface="IPA Pゴシック" pitchFamily="2"/>
              <a:cs typeface="Lohit Devanagari" pitchFamily="2"/>
            </a:endParaRPr>
          </a:p>
        </p:txBody>
      </p:sp>
      <p:pic>
        <p:nvPicPr>
          <p:cNvPr id="1962" name="グラフィックス 10"/>
          <p:cNvPicPr>
            <a:picLocks noChangeAspect="1"/>
          </p:cNvPicPr>
          <p:nvPr/>
        </p:nvPicPr>
        <p:blipFill>
          <a:blip r:embed="rId8"/>
          <a:stretch>
            <a:fillRect/>
          </a:stretch>
        </p:blipFill>
        <p:spPr>
          <a:xfrm>
            <a:off x="7957254" y="1444744"/>
            <a:ext cx="2253766" cy="578056"/>
          </a:xfrm>
          <a:prstGeom prst="rect">
            <a:avLst/>
          </a:prstGeom>
          <a:noFill/>
          <a:ln>
            <a:noFill/>
          </a:ln>
        </p:spPr>
      </p:pic>
      <p:sp>
        <p:nvSpPr>
          <p:cNvPr id="1963" name="フリーフォーム: 図形 11"/>
          <p:cNvSpPr/>
          <p:nvPr/>
        </p:nvSpPr>
        <p:spPr>
          <a:xfrm>
            <a:off x="7793961" y="1216134"/>
            <a:ext cx="2612684" cy="16982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8"/>
              <a:gd name="f12" fmla="val 2147483520"/>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9160">
            <a:solidFill>
              <a:srgbClr val="2A6099"/>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64" name="フリーフォーム: 図形 12"/>
          <p:cNvSpPr/>
          <p:nvPr/>
        </p:nvSpPr>
        <p:spPr>
          <a:xfrm>
            <a:off x="8839034" y="5135159"/>
            <a:ext cx="1371659" cy="522537"/>
          </a:xfrm>
          <a:custGeom>
            <a:avLst>
              <a:gd name="f0" fmla="val -4159"/>
              <a:gd name="f1" fmla="val 13059"/>
            </a:avLst>
            <a:gdLst>
              <a:gd name="f2" fmla="val 10800000"/>
              <a:gd name="f3" fmla="val 5400000"/>
              <a:gd name="f4" fmla="val 180"/>
              <a:gd name="f5" fmla="val w"/>
              <a:gd name="f6" fmla="val h"/>
              <a:gd name="f7" fmla="val 0"/>
              <a:gd name="f8" fmla="val 21600"/>
              <a:gd name="f9" fmla="+- 0 0 1"/>
              <a:gd name="f10" fmla="val -2147483648"/>
              <a:gd name="f11" fmla="val 2147483520"/>
              <a:gd name="f12" fmla="val 3590"/>
              <a:gd name="f13" fmla="val 8970"/>
              <a:gd name="f14" fmla="val 12630"/>
              <a:gd name="f15" fmla="val 18010"/>
              <a:gd name="f16" fmla="+- 0 0 0"/>
              <a:gd name="f17" fmla="*/ f5 1 21600"/>
              <a:gd name="f18" fmla="*/ f6 1 21600"/>
              <a:gd name="f19" fmla="pin -2147483648 f0 2147483520"/>
              <a:gd name="f20" fmla="pin -2147483648 f1 2147483520"/>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noFill/>
          <a:ln w="38160">
            <a:solidFill>
              <a:srgbClr val="FF0000"/>
            </a:solidFill>
            <a:prstDash val="solid"/>
          </a:ln>
        </p:spPr>
        <p:txBody>
          <a:bodyPr wrap="none" lIns="98955" tIns="58132" rIns="98955" bIns="58132" anchor="ctr" anchorCtr="0" compatLnSpc="0">
            <a:noAutofit/>
          </a:bodyPr>
          <a:lstStyle/>
          <a:p>
            <a:pPr algn="ctr" hangingPunct="0"/>
            <a:r>
              <a:rPr lang="en-US" sz="2177">
                <a:latin typeface="Ubuntu" pitchFamily="18"/>
                <a:ea typeface="IPA Pゴシック" pitchFamily="2"/>
                <a:cs typeface="Lohit Devanagari" pitchFamily="2"/>
              </a:rPr>
              <a:t>Testable !</a:t>
            </a:r>
          </a:p>
        </p:txBody>
      </p:sp>
      <p:sp>
        <p:nvSpPr>
          <p:cNvPr id="1965" name="テキスト ボックス 13"/>
          <p:cNvSpPr txBox="1"/>
          <p:nvPr/>
        </p:nvSpPr>
        <p:spPr>
          <a:xfrm>
            <a:off x="1785356" y="799284"/>
            <a:ext cx="7474318" cy="762388"/>
          </a:xfrm>
          <a:prstGeom prst="rect">
            <a:avLst/>
          </a:prstGeom>
          <a:noFill/>
        </p:spPr>
        <p:txBody>
          <a:bodyPr wrap="square" rtlCol="0">
            <a:spAutoFit/>
          </a:bodyPr>
          <a:lstStyle/>
          <a:p>
            <a:r>
              <a:rPr lang="en-US" altLang="ja-JP" sz="2177" b="1" dirty="0">
                <a:solidFill>
                  <a:schemeClr val="accent1">
                    <a:lumMod val="75000"/>
                  </a:schemeClr>
                </a:solidFill>
                <a:latin typeface="Ubuntu"/>
              </a:rPr>
              <a:t>Zeros in neutrino mass matrix gives constraint = prediction</a:t>
            </a:r>
            <a:endParaRPr lang="ja-JP" altLang="en-US" sz="2177" b="1" dirty="0">
              <a:solidFill>
                <a:schemeClr val="accent1">
                  <a:lumMod val="75000"/>
                </a:schemeClr>
              </a:solidFill>
              <a:latin typeface="Ubuntu"/>
            </a:endParaRPr>
          </a:p>
        </p:txBody>
      </p:sp>
    </p:spTree>
    <p:extLst>
      <p:ext uri="{BB962C8B-B14F-4D97-AF65-F5344CB8AC3E}">
        <p14:creationId xmlns:p14="http://schemas.microsoft.com/office/powerpoint/2010/main" val="3374566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 name="テキスト ボックス 4"/>
          <p:cNvSpPr txBox="1"/>
          <p:nvPr/>
        </p:nvSpPr>
        <p:spPr>
          <a:xfrm>
            <a:off x="838200" y="339634"/>
            <a:ext cx="8854440" cy="584775"/>
          </a:xfrm>
          <a:prstGeom prst="rect">
            <a:avLst/>
          </a:prstGeom>
          <a:noFill/>
        </p:spPr>
        <p:txBody>
          <a:bodyPr wrap="square" rtlCol="0">
            <a:spAutoFit/>
          </a:bodyPr>
          <a:lstStyle/>
          <a:p>
            <a:r>
              <a:rPr kumimoji="1" lang="en-US" altLang="ja-JP" sz="3200" dirty="0"/>
              <a:t>Large μ-τ mixing from neutrino oscillation</a:t>
            </a:r>
            <a:endParaRPr kumimoji="1" lang="ja-JP" altLang="en-US" sz="3200" dirty="0"/>
          </a:p>
        </p:txBody>
      </p:sp>
      <p:sp>
        <p:nvSpPr>
          <p:cNvPr id="1905" name="矢印: 右 5"/>
          <p:cNvSpPr/>
          <p:nvPr/>
        </p:nvSpPr>
        <p:spPr>
          <a:xfrm>
            <a:off x="1045029" y="1280160"/>
            <a:ext cx="431074" cy="248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6" name="テキスト ボックス 6"/>
          <p:cNvSpPr txBox="1"/>
          <p:nvPr/>
        </p:nvSpPr>
        <p:spPr>
          <a:xfrm>
            <a:off x="838200" y="1731705"/>
            <a:ext cx="10160726" cy="584775"/>
          </a:xfrm>
          <a:prstGeom prst="rect">
            <a:avLst/>
          </a:prstGeom>
          <a:noFill/>
        </p:spPr>
        <p:txBody>
          <a:bodyPr wrap="square" rtlCol="0">
            <a:spAutoFit/>
          </a:bodyPr>
          <a:lstStyle/>
          <a:p>
            <a:r>
              <a:rPr lang="en-US" altLang="ja-JP" sz="3200" dirty="0"/>
              <a:t>Suggesting a symmetry between</a:t>
            </a:r>
            <a:r>
              <a:rPr kumimoji="1" lang="en-US" altLang="ja-JP" sz="3200" dirty="0"/>
              <a:t> μ-τ flavor !?</a:t>
            </a:r>
            <a:endParaRPr kumimoji="1" lang="ja-JP" altLang="en-US" sz="3200" dirty="0"/>
          </a:p>
        </p:txBody>
      </p:sp>
      <p:sp>
        <p:nvSpPr>
          <p:cNvPr id="1907" name="矢印: 右 7"/>
          <p:cNvSpPr/>
          <p:nvPr/>
        </p:nvSpPr>
        <p:spPr>
          <a:xfrm>
            <a:off x="1045029" y="2519831"/>
            <a:ext cx="431074" cy="248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8" name="テキスト ボックス 8"/>
          <p:cNvSpPr txBox="1"/>
          <p:nvPr/>
        </p:nvSpPr>
        <p:spPr>
          <a:xfrm>
            <a:off x="838200" y="2831388"/>
            <a:ext cx="10160726" cy="2062103"/>
          </a:xfrm>
          <a:prstGeom prst="rect">
            <a:avLst/>
          </a:prstGeom>
          <a:noFill/>
        </p:spPr>
        <p:txBody>
          <a:bodyPr wrap="square" rtlCol="0">
            <a:spAutoFit/>
          </a:bodyPr>
          <a:lstStyle/>
          <a:p>
            <a:r>
              <a:rPr kumimoji="1" lang="en-US" altLang="ja-JP" sz="3200" dirty="0" err="1"/>
              <a:t>Lμ-Lτ</a:t>
            </a:r>
            <a:r>
              <a:rPr kumimoji="1" lang="en-US" altLang="ja-JP" sz="3200" dirty="0"/>
              <a:t> is one of such a symmetry.</a:t>
            </a:r>
          </a:p>
          <a:p>
            <a:endParaRPr lang="en-US" altLang="ja-JP" sz="3200" dirty="0"/>
          </a:p>
          <a:p>
            <a:r>
              <a:rPr kumimoji="1" lang="en-US" altLang="ja-JP" sz="3200" dirty="0"/>
              <a:t>Indeed many physicists make models based on it</a:t>
            </a:r>
          </a:p>
          <a:p>
            <a:r>
              <a:rPr kumimoji="1" lang="en-US" altLang="ja-JP" sz="3200" dirty="0"/>
              <a:t> to explain neutrino mass and lepton mixing !! </a:t>
            </a:r>
            <a:endParaRPr kumimoji="1" lang="ja-JP" altLang="en-US" sz="3200" dirty="0"/>
          </a:p>
        </p:txBody>
      </p:sp>
    </p:spTree>
    <p:extLst>
      <p:ext uri="{BB962C8B-B14F-4D97-AF65-F5344CB8AC3E}">
        <p14:creationId xmlns:p14="http://schemas.microsoft.com/office/powerpoint/2010/main" val="282123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 name="フリーフォーム: 図形 1"/>
          <p:cNvSpPr/>
          <p:nvPr/>
        </p:nvSpPr>
        <p:spPr>
          <a:xfrm>
            <a:off x="8381815" y="1804640"/>
            <a:ext cx="849122" cy="601897"/>
          </a:xfrm>
          <a:custGeom>
            <a:avLst>
              <a:gd name="f0" fmla="val 14250"/>
              <a:gd name="f1" fmla="val 28827"/>
            </a:avLst>
            <a:gdLst>
              <a:gd name="f2" fmla="val 21600000"/>
              <a:gd name="f3" fmla="val 10800000"/>
              <a:gd name="f4" fmla="val 5400000"/>
              <a:gd name="f5" fmla="val 180"/>
              <a:gd name="f6" fmla="val w"/>
              <a:gd name="f7" fmla="val h"/>
              <a:gd name="f8" fmla="*/ 5419351 1 1725033"/>
              <a:gd name="f9" fmla="val -2147483648"/>
              <a:gd name="f10" fmla="val 2147483520"/>
              <a:gd name="f11" fmla="min 0 21600"/>
              <a:gd name="f12" fmla="max 0 21600"/>
              <a:gd name="f13" fmla="+- 0 0 0"/>
              <a:gd name="f14" fmla="*/ f6 1 21600"/>
              <a:gd name="f15" fmla="*/ f7 1 21600"/>
              <a:gd name="f16" fmla="*/ f8 1 180"/>
              <a:gd name="f17" fmla="pin -2147483648 f0 2147483520"/>
              <a:gd name="f18" fmla="pin -2147483648 f1 2147483520"/>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FFFFFF"/>
          </a:solidFill>
          <a:ln w="29160">
            <a:solidFill>
              <a:srgbClr val="2A6099"/>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72" name="タイトル 2"/>
          <p:cNvSpPr txBox="1">
            <a:spLocks noGrp="1"/>
          </p:cNvSpPr>
          <p:nvPr>
            <p:ph type="title" idx="4294967295"/>
          </p:nvPr>
        </p:nvSpPr>
        <p:spPr/>
        <p:txBody>
          <a:bodyPr/>
          <a:lstStyle/>
          <a:p>
            <a:pPr lvl="0" algn="l"/>
            <a:r>
              <a:rPr lang="en-US" b="1" u="sng">
                <a:solidFill>
                  <a:srgbClr val="800080"/>
                </a:solidFill>
                <a:latin typeface="Ubuntu" pitchFamily="18"/>
              </a:rPr>
              <a:t>Our model</a:t>
            </a:r>
          </a:p>
        </p:txBody>
      </p:sp>
      <p:pic>
        <p:nvPicPr>
          <p:cNvPr id="1973" name="図 3"/>
          <p:cNvPicPr>
            <a:picLocks noChangeAspect="1"/>
          </p:cNvPicPr>
          <p:nvPr/>
        </p:nvPicPr>
        <p:blipFill>
          <a:blip r:embed="rId3"/>
          <a:stretch>
            <a:fillRect/>
          </a:stretch>
        </p:blipFill>
        <p:spPr>
          <a:xfrm>
            <a:off x="2257358" y="2416335"/>
            <a:ext cx="7360583" cy="1494129"/>
          </a:xfrm>
          <a:prstGeom prst="rect">
            <a:avLst/>
          </a:prstGeom>
          <a:noFill/>
          <a:ln>
            <a:noFill/>
          </a:ln>
        </p:spPr>
      </p:pic>
      <p:sp>
        <p:nvSpPr>
          <p:cNvPr id="1974" name="フリーフォーム: 図形 4"/>
          <p:cNvSpPr/>
          <p:nvPr/>
        </p:nvSpPr>
        <p:spPr>
          <a:xfrm>
            <a:off x="9394230" y="1934622"/>
            <a:ext cx="947098" cy="522537"/>
          </a:xfrm>
          <a:custGeom>
            <a:avLst>
              <a:gd name="f0" fmla="val 1585"/>
              <a:gd name="f1" fmla="val 29492"/>
            </a:avLst>
            <a:gdLst>
              <a:gd name="f2" fmla="val 21600000"/>
              <a:gd name="f3" fmla="val 10800000"/>
              <a:gd name="f4" fmla="val 5400000"/>
              <a:gd name="f5" fmla="val 180"/>
              <a:gd name="f6" fmla="val w"/>
              <a:gd name="f7" fmla="val h"/>
              <a:gd name="f8" fmla="*/ 5419351 1 1725033"/>
              <a:gd name="f9" fmla="val -2147483648"/>
              <a:gd name="f10" fmla="val 2147483520"/>
              <a:gd name="f11" fmla="min 0 21600"/>
              <a:gd name="f12" fmla="max 0 21600"/>
              <a:gd name="f13" fmla="+- 0 0 0"/>
              <a:gd name="f14" fmla="*/ f6 1 21600"/>
              <a:gd name="f15" fmla="*/ f7 1 21600"/>
              <a:gd name="f16" fmla="*/ f8 1 180"/>
              <a:gd name="f17" fmla="pin -2147483648 f0 2147483520"/>
              <a:gd name="f18" fmla="pin -2147483648 f1 2147483520"/>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FFFFFF"/>
          </a:solidFill>
          <a:ln w="29160">
            <a:solidFill>
              <a:srgbClr val="00A933"/>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75" name="フリーフォーム: 図形 5"/>
          <p:cNvSpPr/>
          <p:nvPr/>
        </p:nvSpPr>
        <p:spPr>
          <a:xfrm>
            <a:off x="8381815" y="1814438"/>
            <a:ext cx="849122" cy="601897"/>
          </a:xfrm>
          <a:custGeom>
            <a:avLst>
              <a:gd name="f0" fmla="val 3761"/>
              <a:gd name="f1" fmla="val 27925"/>
            </a:avLst>
            <a:gdLst>
              <a:gd name="f2" fmla="val 21600000"/>
              <a:gd name="f3" fmla="val 10800000"/>
              <a:gd name="f4" fmla="val 5400000"/>
              <a:gd name="f5" fmla="val 180"/>
              <a:gd name="f6" fmla="val w"/>
              <a:gd name="f7" fmla="val h"/>
              <a:gd name="f8" fmla="*/ 5419351 1 1725033"/>
              <a:gd name="f9" fmla="val -2147483648"/>
              <a:gd name="f10" fmla="val 2147483520"/>
              <a:gd name="f11" fmla="min 0 21600"/>
              <a:gd name="f12" fmla="max 0 21600"/>
              <a:gd name="f13" fmla="+- 0 0 0"/>
              <a:gd name="f14" fmla="*/ f6 1 21600"/>
              <a:gd name="f15" fmla="*/ f7 1 21600"/>
              <a:gd name="f16" fmla="*/ f8 1 180"/>
              <a:gd name="f17" fmla="pin -2147483648 f0 2147483520"/>
              <a:gd name="f18" fmla="pin -2147483648 f1 2147483520"/>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FFFFFF"/>
          </a:solidFill>
          <a:ln w="29160">
            <a:solidFill>
              <a:srgbClr val="2A6099"/>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76" name="テキスト ボックス 6"/>
          <p:cNvSpPr txBox="1"/>
          <p:nvPr/>
        </p:nvSpPr>
        <p:spPr>
          <a:xfrm>
            <a:off x="8487303" y="1912415"/>
            <a:ext cx="635208" cy="323022"/>
          </a:xfrm>
          <a:prstGeom prst="rect">
            <a:avLst/>
          </a:prstGeom>
          <a:noFill/>
          <a:ln>
            <a:noFill/>
          </a:ln>
        </p:spPr>
        <p:txBody>
          <a:bodyPr wrap="none" lIns="81646" tIns="40823" rIns="81646" bIns="40823" anchorCtr="0" compatLnSpc="0">
            <a:spAutoFit/>
          </a:bodyPr>
          <a:lstStyle/>
          <a:p>
            <a:pPr hangingPunct="0"/>
            <a:r>
              <a:rPr lang="en-US" sz="1633">
                <a:latin typeface="Ubuntu" pitchFamily="18"/>
                <a:ea typeface="IPA Pゴシック" pitchFamily="2"/>
                <a:cs typeface="Lohit Devanagari" pitchFamily="2"/>
              </a:rPr>
              <a:t>U(1)</a:t>
            </a:r>
            <a:r>
              <a:rPr lang="en-US" sz="1633" baseline="-33000">
                <a:latin typeface="Ubuntu" pitchFamily="18"/>
                <a:ea typeface="IPA Pゴシック" pitchFamily="2"/>
                <a:cs typeface="Lohit Devanagari" pitchFamily="2"/>
              </a:rPr>
              <a:t>L</a:t>
            </a:r>
          </a:p>
        </p:txBody>
      </p:sp>
      <p:sp>
        <p:nvSpPr>
          <p:cNvPr id="1977" name="直線コネクタ 7"/>
          <p:cNvSpPr/>
          <p:nvPr/>
        </p:nvSpPr>
        <p:spPr>
          <a:xfrm flipV="1">
            <a:off x="8545108" y="1945073"/>
            <a:ext cx="522537" cy="326586"/>
          </a:xfrm>
          <a:prstGeom prst="line">
            <a:avLst/>
          </a:prstGeom>
          <a:noFill/>
          <a:ln w="19080">
            <a:solidFill>
              <a:srgbClr val="000000"/>
            </a:solidFill>
            <a:prstDash val="solid"/>
          </a:ln>
        </p:spPr>
        <p:txBody>
          <a:bodyPr wrap="none" lIns="90138" tIns="49314" rIns="90138" bIns="49314" anchor="ctr" anchorCtr="0" compatLnSpc="0"/>
          <a:lstStyle/>
          <a:p>
            <a:pPr hangingPunct="0"/>
            <a:endParaRPr lang="en-US" sz="1633">
              <a:latin typeface="Liberation Sans" pitchFamily="18"/>
              <a:ea typeface="IPA Pゴシック" pitchFamily="2"/>
              <a:cs typeface="Lohit Devanagari" pitchFamily="2"/>
            </a:endParaRPr>
          </a:p>
        </p:txBody>
      </p:sp>
      <p:sp>
        <p:nvSpPr>
          <p:cNvPr id="1978" name="フリーフォーム: 図形 8"/>
          <p:cNvSpPr/>
          <p:nvPr/>
        </p:nvSpPr>
        <p:spPr>
          <a:xfrm rot="5400000">
            <a:off x="6921488" y="1362851"/>
            <a:ext cx="187787" cy="2155464"/>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8"/>
              <a:gd name="f10" fmla="val 2147483520"/>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29160">
            <a:solidFill>
              <a:srgbClr val="800080"/>
            </a:solidFill>
            <a:prstDash val="solid"/>
          </a:ln>
        </p:spPr>
        <p:txBody>
          <a:bodyPr wrap="none" lIns="94710" tIns="53887" rIns="94710" bIns="53887" anchor="ctr" anchorCtr="0" compatLnSpc="0">
            <a:noAutofit/>
          </a:bodyPr>
          <a:lstStyle/>
          <a:p>
            <a:pPr hangingPunct="0"/>
            <a:endParaRPr lang="en-US" sz="1633">
              <a:latin typeface="Liberation Sans" pitchFamily="18"/>
              <a:ea typeface="IPA Pゴシック" pitchFamily="2"/>
              <a:cs typeface="Lohit Devanagari" pitchFamily="2"/>
            </a:endParaRPr>
          </a:p>
        </p:txBody>
      </p:sp>
      <p:sp>
        <p:nvSpPr>
          <p:cNvPr id="1979" name="テキスト ボックス 9"/>
          <p:cNvSpPr txBox="1"/>
          <p:nvPr/>
        </p:nvSpPr>
        <p:spPr>
          <a:xfrm>
            <a:off x="6259010" y="1967281"/>
            <a:ext cx="1471335" cy="323022"/>
          </a:xfrm>
          <a:prstGeom prst="rect">
            <a:avLst/>
          </a:prstGeom>
          <a:noFill/>
          <a:ln>
            <a:noFill/>
          </a:ln>
        </p:spPr>
        <p:txBody>
          <a:bodyPr wrap="none" lIns="81646" tIns="40823" rIns="81646" bIns="40823" anchorCtr="0" compatLnSpc="0">
            <a:spAutoFit/>
          </a:bodyPr>
          <a:lstStyle/>
          <a:p>
            <a:pPr hangingPunct="0"/>
            <a:r>
              <a:rPr lang="en-US" sz="1633">
                <a:latin typeface="Ubuntu" pitchFamily="18"/>
                <a:ea typeface="IPA Pゴシック" pitchFamily="2"/>
                <a:cs typeface="Lohit Devanagari" pitchFamily="2"/>
              </a:rPr>
              <a:t>2 generations</a:t>
            </a:r>
          </a:p>
        </p:txBody>
      </p:sp>
      <p:sp>
        <p:nvSpPr>
          <p:cNvPr id="1980" name="テキスト ボックス 10"/>
          <p:cNvSpPr txBox="1"/>
          <p:nvPr/>
        </p:nvSpPr>
        <p:spPr>
          <a:xfrm>
            <a:off x="9467386" y="2025414"/>
            <a:ext cx="892522" cy="323022"/>
          </a:xfrm>
          <a:prstGeom prst="rect">
            <a:avLst/>
          </a:prstGeom>
          <a:noFill/>
          <a:ln>
            <a:noFill/>
          </a:ln>
        </p:spPr>
        <p:txBody>
          <a:bodyPr wrap="none" lIns="81646" tIns="40823" rIns="81646" bIns="40823" anchorCtr="0" compatLnSpc="0">
            <a:spAutoFit/>
          </a:bodyPr>
          <a:lstStyle/>
          <a:p>
            <a:pPr hangingPunct="0"/>
            <a:r>
              <a:rPr lang="en-US" sz="1633">
                <a:solidFill>
                  <a:srgbClr val="000000"/>
                </a:solidFill>
                <a:latin typeface="Ubuntu" pitchFamily="18"/>
                <a:ea typeface="IPA Pゴシック" pitchFamily="2"/>
                <a:cs typeface="Lohit Devanagari" pitchFamily="2"/>
              </a:rPr>
              <a:t>U(1)</a:t>
            </a:r>
            <a:r>
              <a:rPr lang="en-US" sz="1633" baseline="-33000">
                <a:solidFill>
                  <a:srgbClr val="000000"/>
                </a:solidFill>
                <a:latin typeface="Ubuntu" pitchFamily="18"/>
                <a:ea typeface="IPA Pゴシック" pitchFamily="2"/>
                <a:cs typeface="Lohit Devanagari" pitchFamily="2"/>
              </a:rPr>
              <a:t>L</a:t>
            </a:r>
            <a:r>
              <a:rPr lang="en-US" sz="1633" baseline="-33000">
                <a:solidFill>
                  <a:srgbClr val="000000"/>
                </a:solidFill>
                <a:latin typeface="Ubuntu" pitchFamily="18"/>
                <a:ea typeface="Ubuntu" pitchFamily="2"/>
                <a:cs typeface="Ubuntu" pitchFamily="2"/>
              </a:rPr>
              <a:t>μ-Lτ</a:t>
            </a:r>
          </a:p>
        </p:txBody>
      </p:sp>
      <p:sp>
        <p:nvSpPr>
          <p:cNvPr id="1981" name="テキスト ボックス 11"/>
          <p:cNvSpPr txBox="1"/>
          <p:nvPr/>
        </p:nvSpPr>
        <p:spPr>
          <a:xfrm>
            <a:off x="1980739" y="1999939"/>
            <a:ext cx="2497705" cy="430039"/>
          </a:xfrm>
          <a:prstGeom prst="rect">
            <a:avLst/>
          </a:prstGeom>
          <a:noFill/>
          <a:ln>
            <a:noFill/>
          </a:ln>
        </p:spPr>
        <p:txBody>
          <a:bodyPr wrap="none" lIns="81646" tIns="40823" rIns="81646" bIns="40823" anchorCtr="0" compatLnSpc="0">
            <a:spAutoFit/>
          </a:bodyPr>
          <a:lstStyle/>
          <a:p>
            <a:pPr hangingPunct="0"/>
            <a:r>
              <a:rPr lang="en-US" sz="2359" u="sng">
                <a:latin typeface="Ubuntu" pitchFamily="18"/>
                <a:ea typeface="IPA Pゴシック" pitchFamily="2"/>
                <a:cs typeface="Lohit Devanagari" pitchFamily="2"/>
              </a:rPr>
              <a:t>Particle contents</a:t>
            </a:r>
          </a:p>
        </p:txBody>
      </p:sp>
      <p:sp>
        <p:nvSpPr>
          <p:cNvPr id="1982" name="テキスト ボックス 12"/>
          <p:cNvSpPr txBox="1"/>
          <p:nvPr/>
        </p:nvSpPr>
        <p:spPr>
          <a:xfrm>
            <a:off x="2265523" y="4368664"/>
            <a:ext cx="6767720" cy="430039"/>
          </a:xfrm>
          <a:prstGeom prst="rect">
            <a:avLst/>
          </a:prstGeom>
          <a:noFill/>
          <a:ln>
            <a:noFill/>
          </a:ln>
        </p:spPr>
        <p:txBody>
          <a:bodyPr wrap="none" lIns="81646" tIns="40823" rIns="81646" bIns="40823" anchorCtr="0" compatLnSpc="0">
            <a:spAutoFit/>
          </a:bodyPr>
          <a:lstStyle/>
          <a:p>
            <a:pPr hangingPunct="0">
              <a:buSzPct val="45000"/>
              <a:buFont typeface="OpenSymbol"/>
              <a:buChar char=""/>
            </a:pPr>
            <a:r>
              <a:rPr lang="en-US" sz="2359">
                <a:latin typeface="Ubuntu" pitchFamily="18"/>
                <a:ea typeface="IPA Pゴシック" pitchFamily="2"/>
                <a:cs typeface="Lohit Devanagari" pitchFamily="2"/>
              </a:rPr>
              <a:t>Model – A :     ( N</a:t>
            </a:r>
            <a:r>
              <a:rPr lang="en-US" sz="2359" baseline="-33000">
                <a:latin typeface="Ubuntu" pitchFamily="18"/>
                <a:ea typeface="IPA Pゴシック" pitchFamily="2"/>
                <a:cs typeface="Lohit Devanagari" pitchFamily="2"/>
              </a:rPr>
              <a:t>Re</a:t>
            </a:r>
            <a:r>
              <a:rPr lang="en-US" sz="2359">
                <a:latin typeface="Ubuntu" pitchFamily="18"/>
                <a:ea typeface="IPA Pゴシック" pitchFamily="2"/>
                <a:cs typeface="Lohit Devanagari" pitchFamily="2"/>
              </a:rPr>
              <a:t>, N</a:t>
            </a:r>
            <a:r>
              <a:rPr lang="en-US" sz="2359" baseline="-33000">
                <a:latin typeface="Ubuntu" pitchFamily="18"/>
                <a:ea typeface="IPA Pゴシック" pitchFamily="2"/>
                <a:cs typeface="Lohit Devanagari" pitchFamily="2"/>
              </a:rPr>
              <a:t>R</a:t>
            </a:r>
            <a:r>
              <a:rPr lang="en-US" sz="2359" baseline="-33000">
                <a:latin typeface="Ubuntu" pitchFamily="18"/>
                <a:ea typeface="Ubuntu" pitchFamily="2"/>
                <a:cs typeface="Ubuntu" pitchFamily="2"/>
              </a:rPr>
              <a:t>μ</a:t>
            </a:r>
            <a:r>
              <a:rPr lang="en-US" sz="2359" baseline="-33000">
                <a:latin typeface="Ubuntu" pitchFamily="18"/>
                <a:ea typeface="IPA Pゴシック" pitchFamily="2"/>
                <a:cs typeface="Lohit Devanagari" pitchFamily="2"/>
              </a:rPr>
              <a:t> </a:t>
            </a:r>
            <a:r>
              <a:rPr lang="en-US" sz="2359">
                <a:latin typeface="Ubuntu" pitchFamily="18"/>
                <a:ea typeface="IPA Pゴシック" pitchFamily="2"/>
                <a:cs typeface="Lohit Devanagari" pitchFamily="2"/>
              </a:rPr>
              <a:t>)=(0, 1)    ( N</a:t>
            </a:r>
            <a:r>
              <a:rPr lang="en-US" sz="2359" baseline="-33000">
                <a:latin typeface="Ubuntu" pitchFamily="18"/>
                <a:ea typeface="IPA Pゴシック" pitchFamily="2"/>
                <a:cs typeface="Lohit Devanagari" pitchFamily="2"/>
              </a:rPr>
              <a:t>Le</a:t>
            </a:r>
            <a:r>
              <a:rPr lang="en-US" sz="2359">
                <a:latin typeface="Ubuntu" pitchFamily="18"/>
                <a:ea typeface="IPA Pゴシック" pitchFamily="2"/>
                <a:cs typeface="Lohit Devanagari" pitchFamily="2"/>
              </a:rPr>
              <a:t>,</a:t>
            </a:r>
            <a:r>
              <a:rPr lang="en-US" sz="2359" baseline="-33000">
                <a:latin typeface="Ubuntu" pitchFamily="18"/>
                <a:ea typeface="IPA Pゴシック" pitchFamily="2"/>
                <a:cs typeface="Lohit Devanagari" pitchFamily="2"/>
              </a:rPr>
              <a:t> </a:t>
            </a:r>
            <a:r>
              <a:rPr lang="en-US" sz="2359">
                <a:latin typeface="Ubuntu" pitchFamily="18"/>
                <a:ea typeface="IPA Pゴシック" pitchFamily="2"/>
                <a:cs typeface="Lohit Devanagari" pitchFamily="2"/>
              </a:rPr>
              <a:t>N</a:t>
            </a:r>
            <a:r>
              <a:rPr lang="en-US" sz="2359" baseline="-33000">
                <a:latin typeface="Ubuntu" pitchFamily="18"/>
                <a:ea typeface="IPA Pゴシック" pitchFamily="2"/>
                <a:cs typeface="Lohit Devanagari" pitchFamily="2"/>
              </a:rPr>
              <a:t>L</a:t>
            </a:r>
            <a:r>
              <a:rPr lang="en-US" sz="2359" baseline="-33000">
                <a:latin typeface="Ubuntu" pitchFamily="18"/>
                <a:ea typeface="Ubuntu" pitchFamily="2"/>
                <a:cs typeface="Ubuntu" pitchFamily="2"/>
              </a:rPr>
              <a:t>μ</a:t>
            </a:r>
            <a:r>
              <a:rPr lang="en-US" sz="2359" baseline="-33000">
                <a:latin typeface="Ubuntu" pitchFamily="18"/>
                <a:ea typeface="IPA Pゴシック" pitchFamily="2"/>
                <a:cs typeface="Lohit Devanagari" pitchFamily="2"/>
              </a:rPr>
              <a:t> </a:t>
            </a:r>
            <a:r>
              <a:rPr lang="en-US" sz="2359">
                <a:latin typeface="Ubuntu" pitchFamily="18"/>
                <a:ea typeface="IPA Pゴシック" pitchFamily="2"/>
                <a:cs typeface="Lohit Devanagari" pitchFamily="2"/>
              </a:rPr>
              <a:t>)=(0, 1)</a:t>
            </a:r>
          </a:p>
        </p:txBody>
      </p:sp>
      <p:sp>
        <p:nvSpPr>
          <p:cNvPr id="1983" name="テキスト ボックス 13"/>
          <p:cNvSpPr txBox="1"/>
          <p:nvPr/>
        </p:nvSpPr>
        <p:spPr>
          <a:xfrm>
            <a:off x="2265851" y="5021835"/>
            <a:ext cx="6888266" cy="430039"/>
          </a:xfrm>
          <a:prstGeom prst="rect">
            <a:avLst/>
          </a:prstGeom>
          <a:noFill/>
          <a:ln>
            <a:noFill/>
          </a:ln>
        </p:spPr>
        <p:txBody>
          <a:bodyPr wrap="none" lIns="81646" tIns="40823" rIns="81646" bIns="40823" anchorCtr="0" compatLnSpc="0">
            <a:spAutoFit/>
          </a:bodyPr>
          <a:lstStyle/>
          <a:p>
            <a:pPr hangingPunct="0">
              <a:buSzPct val="45000"/>
              <a:buFont typeface="OpenSymbol"/>
              <a:buChar char=""/>
            </a:pPr>
            <a:r>
              <a:rPr lang="en-US" sz="2359">
                <a:latin typeface="Ubuntu" pitchFamily="18"/>
                <a:ea typeface="IPA Pゴシック" pitchFamily="2"/>
                <a:cs typeface="Lohit Devanagari" pitchFamily="2"/>
              </a:rPr>
              <a:t>Model – B :     ( N</a:t>
            </a:r>
            <a:r>
              <a:rPr lang="en-US" sz="2359" baseline="-33000">
                <a:latin typeface="Ubuntu" pitchFamily="18"/>
                <a:ea typeface="IPA Pゴシック" pitchFamily="2"/>
                <a:cs typeface="Lohit Devanagari" pitchFamily="2"/>
              </a:rPr>
              <a:t>Re</a:t>
            </a:r>
            <a:r>
              <a:rPr lang="en-US" sz="2359">
                <a:latin typeface="Ubuntu" pitchFamily="18"/>
                <a:ea typeface="IPA Pゴシック" pitchFamily="2"/>
                <a:cs typeface="Lohit Devanagari" pitchFamily="2"/>
              </a:rPr>
              <a:t>, N</a:t>
            </a:r>
            <a:r>
              <a:rPr lang="en-US" sz="2359" baseline="-33000">
                <a:latin typeface="Ubuntu" pitchFamily="18"/>
                <a:ea typeface="IPA Pゴシック" pitchFamily="2"/>
                <a:cs typeface="Lohit Devanagari" pitchFamily="2"/>
              </a:rPr>
              <a:t>R</a:t>
            </a:r>
            <a:r>
              <a:rPr lang="en-US" sz="2359" baseline="-33000">
                <a:latin typeface="Ubuntu" pitchFamily="18"/>
                <a:ea typeface="Ubuntu" pitchFamily="2"/>
                <a:cs typeface="Ubuntu" pitchFamily="2"/>
              </a:rPr>
              <a:t>τ</a:t>
            </a:r>
            <a:r>
              <a:rPr lang="en-US" sz="2359" baseline="-33000">
                <a:latin typeface="Ubuntu" pitchFamily="18"/>
                <a:ea typeface="IPA Pゴシック" pitchFamily="2"/>
                <a:cs typeface="Lohit Devanagari" pitchFamily="2"/>
              </a:rPr>
              <a:t> </a:t>
            </a:r>
            <a:r>
              <a:rPr lang="en-US" sz="2359">
                <a:latin typeface="Ubuntu" pitchFamily="18"/>
                <a:ea typeface="IPA Pゴシック" pitchFamily="2"/>
                <a:cs typeface="Lohit Devanagari" pitchFamily="2"/>
              </a:rPr>
              <a:t>)=(0, -1)    ( N</a:t>
            </a:r>
            <a:r>
              <a:rPr lang="en-US" sz="2359" baseline="-33000">
                <a:latin typeface="Ubuntu" pitchFamily="18"/>
                <a:ea typeface="IPA Pゴシック" pitchFamily="2"/>
                <a:cs typeface="Lohit Devanagari" pitchFamily="2"/>
              </a:rPr>
              <a:t>Le</a:t>
            </a:r>
            <a:r>
              <a:rPr lang="en-US" sz="2359">
                <a:latin typeface="Ubuntu" pitchFamily="18"/>
                <a:ea typeface="IPA Pゴシック" pitchFamily="2"/>
                <a:cs typeface="Lohit Devanagari" pitchFamily="2"/>
              </a:rPr>
              <a:t>,</a:t>
            </a:r>
            <a:r>
              <a:rPr lang="en-US" sz="2359" baseline="-33000">
                <a:latin typeface="Ubuntu" pitchFamily="18"/>
                <a:ea typeface="IPA Pゴシック" pitchFamily="2"/>
                <a:cs typeface="Lohit Devanagari" pitchFamily="2"/>
              </a:rPr>
              <a:t> </a:t>
            </a:r>
            <a:r>
              <a:rPr lang="en-US" sz="2359">
                <a:latin typeface="Ubuntu" pitchFamily="18"/>
                <a:ea typeface="IPA Pゴシック" pitchFamily="2"/>
                <a:cs typeface="Lohit Devanagari" pitchFamily="2"/>
              </a:rPr>
              <a:t>N</a:t>
            </a:r>
            <a:r>
              <a:rPr lang="en-US" sz="2359" baseline="-33000">
                <a:latin typeface="Ubuntu" pitchFamily="18"/>
                <a:ea typeface="IPA Pゴシック" pitchFamily="2"/>
                <a:cs typeface="Lohit Devanagari" pitchFamily="2"/>
              </a:rPr>
              <a:t>L</a:t>
            </a:r>
            <a:r>
              <a:rPr lang="en-US" sz="2359" baseline="-33000">
                <a:latin typeface="Ubuntu" pitchFamily="18"/>
                <a:ea typeface="Ubuntu" pitchFamily="2"/>
                <a:cs typeface="Ubuntu" pitchFamily="2"/>
              </a:rPr>
              <a:t>τ</a:t>
            </a:r>
            <a:r>
              <a:rPr lang="en-US" sz="2359" baseline="-33000">
                <a:latin typeface="Ubuntu" pitchFamily="18"/>
                <a:ea typeface="IPA Pゴシック" pitchFamily="2"/>
                <a:cs typeface="Lohit Devanagari" pitchFamily="2"/>
              </a:rPr>
              <a:t> </a:t>
            </a:r>
            <a:r>
              <a:rPr lang="en-US" sz="2359">
                <a:latin typeface="Ubuntu" pitchFamily="18"/>
                <a:ea typeface="IPA Pゴシック" pitchFamily="2"/>
                <a:cs typeface="Lohit Devanagari" pitchFamily="2"/>
              </a:rPr>
              <a:t>)=(0, -1)</a:t>
            </a:r>
          </a:p>
        </p:txBody>
      </p:sp>
      <p:graphicFrame>
        <p:nvGraphicFramePr>
          <p:cNvPr id="1984" name="表 14"/>
          <p:cNvGraphicFramePr>
            <a:graphicFrameLocks noGrp="1"/>
          </p:cNvGraphicFramePr>
          <p:nvPr/>
        </p:nvGraphicFramePr>
        <p:xfrm>
          <a:off x="2348476" y="3803017"/>
          <a:ext cx="7193042" cy="385044"/>
        </p:xfrm>
        <a:graphic>
          <a:graphicData uri="http://schemas.openxmlformats.org/drawingml/2006/table">
            <a:tbl>
              <a:tblPr firstRow="1" bandRow="1"/>
              <a:tblGrid>
                <a:gridCol w="1090141">
                  <a:extLst>
                    <a:ext uri="{9D8B030D-6E8A-4147-A177-3AD203B41FA5}">
                      <a16:colId xmlns:a16="http://schemas.microsoft.com/office/drawing/2014/main" val="20000"/>
                    </a:ext>
                  </a:extLst>
                </a:gridCol>
                <a:gridCol w="1183219">
                  <a:extLst>
                    <a:ext uri="{9D8B030D-6E8A-4147-A177-3AD203B41FA5}">
                      <a16:colId xmlns:a16="http://schemas.microsoft.com/office/drawing/2014/main" val="20001"/>
                    </a:ext>
                  </a:extLst>
                </a:gridCol>
                <a:gridCol w="1214245">
                  <a:extLst>
                    <a:ext uri="{9D8B030D-6E8A-4147-A177-3AD203B41FA5}">
                      <a16:colId xmlns:a16="http://schemas.microsoft.com/office/drawing/2014/main" val="20002"/>
                    </a:ext>
                  </a:extLst>
                </a:gridCol>
                <a:gridCol w="1167869">
                  <a:extLst>
                    <a:ext uri="{9D8B030D-6E8A-4147-A177-3AD203B41FA5}">
                      <a16:colId xmlns:a16="http://schemas.microsoft.com/office/drawing/2014/main" val="20003"/>
                    </a:ext>
                  </a:extLst>
                </a:gridCol>
                <a:gridCol w="1136517">
                  <a:extLst>
                    <a:ext uri="{9D8B030D-6E8A-4147-A177-3AD203B41FA5}">
                      <a16:colId xmlns:a16="http://schemas.microsoft.com/office/drawing/2014/main" val="20004"/>
                    </a:ext>
                  </a:extLst>
                </a:gridCol>
                <a:gridCol w="280210">
                  <a:extLst>
                    <a:ext uri="{9D8B030D-6E8A-4147-A177-3AD203B41FA5}">
                      <a16:colId xmlns:a16="http://schemas.microsoft.com/office/drawing/2014/main" val="20005"/>
                    </a:ext>
                  </a:extLst>
                </a:gridCol>
                <a:gridCol w="350426">
                  <a:extLst>
                    <a:ext uri="{9D8B030D-6E8A-4147-A177-3AD203B41FA5}">
                      <a16:colId xmlns:a16="http://schemas.microsoft.com/office/drawing/2014/main" val="20006"/>
                    </a:ext>
                  </a:extLst>
                </a:gridCol>
                <a:gridCol w="357938">
                  <a:extLst>
                    <a:ext uri="{9D8B030D-6E8A-4147-A177-3AD203B41FA5}">
                      <a16:colId xmlns:a16="http://schemas.microsoft.com/office/drawing/2014/main" val="20007"/>
                    </a:ext>
                  </a:extLst>
                </a:gridCol>
                <a:gridCol w="412477">
                  <a:extLst>
                    <a:ext uri="{9D8B030D-6E8A-4147-A177-3AD203B41FA5}">
                      <a16:colId xmlns:a16="http://schemas.microsoft.com/office/drawing/2014/main" val="20008"/>
                    </a:ext>
                  </a:extLst>
                </a:gridCol>
              </a:tblGrid>
              <a:tr h="385044">
                <a:tc>
                  <a:txBody>
                    <a:bodyPr/>
                    <a:lstStyle/>
                    <a:p>
                      <a:pPr marL="0" marR="0" lvl="0" indent="0" algn="ctr" hangingPunct="0">
                        <a:lnSpc>
                          <a:spcPct val="100000"/>
                        </a:lnSpc>
                        <a:spcBef>
                          <a:spcPts val="0"/>
                        </a:spcBef>
                        <a:spcAft>
                          <a:spcPts val="0"/>
                        </a:spcAft>
                        <a:buNone/>
                        <a:tabLst/>
                      </a:pPr>
                      <a:r>
                        <a:rPr lang="en-US" sz="1600" b="0" i="0" u="none" strike="noStrike" kern="1200" cap="none">
                          <a:ln>
                            <a:noFill/>
                          </a:ln>
                          <a:latin typeface="Liberation Sans" pitchFamily="18"/>
                          <a:ea typeface="IPA Pゴシック" pitchFamily="2"/>
                          <a:cs typeface="Lohit Devanagari" pitchFamily="2"/>
                        </a:rPr>
                        <a:t>SU(2)</a:t>
                      </a:r>
                      <a:r>
                        <a:rPr lang="en-US" sz="1600" b="0" i="0" u="none" strike="noStrike" kern="1200" cap="none" baseline="-33000">
                          <a:ln>
                            <a:noFill/>
                          </a:ln>
                          <a:latin typeface="Liberation Sans" pitchFamily="18"/>
                          <a:ea typeface="IPA Pゴシック" pitchFamily="2"/>
                          <a:cs typeface="Lohit Devanagari" pitchFamily="2"/>
                        </a:rPr>
                        <a:t>L</a:t>
                      </a:r>
                    </a:p>
                  </a:txBody>
                  <a:tcPr marL="82953" marR="82953" marT="41476" marB="41476"/>
                </a:tc>
                <a:tc>
                  <a:txBody>
                    <a:bodyPr/>
                    <a:lstStyle/>
                    <a:p>
                      <a:pPr marL="0" marR="0" lvl="0" indent="0" algn="ctr" hangingPunct="0">
                        <a:lnSpc>
                          <a:spcPct val="100000"/>
                        </a:lnSpc>
                        <a:spcBef>
                          <a:spcPts val="0"/>
                        </a:spcBef>
                        <a:spcAft>
                          <a:spcPts val="0"/>
                        </a:spcAft>
                        <a:buNone/>
                        <a:tabLst/>
                        <a:defRPr sz="1800"/>
                      </a:pPr>
                      <a:r>
                        <a:rPr lang="en-US" sz="1600" b="0" i="0" u="none" strike="noStrike" kern="1200" cap="none">
                          <a:ln>
                            <a:noFill/>
                          </a:ln>
                          <a:latin typeface="Liberation Sans" pitchFamily="18"/>
                          <a:ea typeface="IPA Pゴシック" pitchFamily="2"/>
                          <a:cs typeface="Lohit Devanagari" pitchFamily="2"/>
                        </a:rPr>
                        <a:t>2</a:t>
                      </a:r>
                    </a:p>
                  </a:txBody>
                  <a:tcPr marL="82953" marR="82953" marT="41476" marB="41476"/>
                </a:tc>
                <a:tc>
                  <a:txBody>
                    <a:bodyPr/>
                    <a:lstStyle/>
                    <a:p>
                      <a:pPr marL="0" marR="0" lvl="0" indent="0" algn="ctr" hangingPunct="0">
                        <a:lnSpc>
                          <a:spcPct val="100000"/>
                        </a:lnSpc>
                        <a:spcBef>
                          <a:spcPts val="0"/>
                        </a:spcBef>
                        <a:spcAft>
                          <a:spcPts val="0"/>
                        </a:spcAft>
                        <a:buNone/>
                        <a:tabLst/>
                        <a:defRPr sz="1800"/>
                      </a:pPr>
                      <a:r>
                        <a:rPr lang="en-US" sz="1600" b="0" i="0" u="none" strike="noStrike" kern="1200" cap="none">
                          <a:ln>
                            <a:noFill/>
                          </a:ln>
                          <a:latin typeface="Liberation Sans" pitchFamily="18"/>
                          <a:ea typeface="IPA Pゴシック" pitchFamily="2"/>
                          <a:cs typeface="Lohit Devanagari" pitchFamily="2"/>
                        </a:rPr>
                        <a:t>1</a:t>
                      </a:r>
                    </a:p>
                  </a:txBody>
                  <a:tcPr marL="82953" marR="82953" marT="41476" marB="41476"/>
                </a:tc>
                <a:tc>
                  <a:txBody>
                    <a:bodyPr/>
                    <a:lstStyle/>
                    <a:p>
                      <a:pPr marL="0" marR="0" lvl="0" indent="0" algn="ctr" hangingPunct="0">
                        <a:lnSpc>
                          <a:spcPct val="100000"/>
                        </a:lnSpc>
                        <a:spcBef>
                          <a:spcPts val="0"/>
                        </a:spcBef>
                        <a:spcAft>
                          <a:spcPts val="0"/>
                        </a:spcAft>
                        <a:buNone/>
                        <a:tabLst/>
                        <a:defRPr sz="1800"/>
                      </a:pPr>
                      <a:r>
                        <a:rPr lang="en-US" sz="1600" b="0" i="0" u="none" strike="noStrike" kern="1200" cap="none">
                          <a:ln>
                            <a:noFill/>
                          </a:ln>
                          <a:latin typeface="Liberation Sans" pitchFamily="18"/>
                          <a:ea typeface="IPA Pゴシック" pitchFamily="2"/>
                          <a:cs typeface="Lohit Devanagari" pitchFamily="2"/>
                        </a:rPr>
                        <a:t>1</a:t>
                      </a:r>
                    </a:p>
                  </a:txBody>
                  <a:tcPr marL="82953" marR="82953" marT="41476" marB="41476"/>
                </a:tc>
                <a:tc>
                  <a:txBody>
                    <a:bodyPr/>
                    <a:lstStyle/>
                    <a:p>
                      <a:pPr marL="0" marR="0" lvl="0" indent="0" algn="ctr" hangingPunct="0">
                        <a:lnSpc>
                          <a:spcPct val="100000"/>
                        </a:lnSpc>
                        <a:spcBef>
                          <a:spcPts val="0"/>
                        </a:spcBef>
                        <a:spcAft>
                          <a:spcPts val="0"/>
                        </a:spcAft>
                        <a:buNone/>
                        <a:tabLst/>
                        <a:defRPr sz="1800"/>
                      </a:pPr>
                      <a:r>
                        <a:rPr lang="en-US" sz="1600" b="0" i="0" u="none" strike="noStrike" kern="1200" cap="none">
                          <a:ln>
                            <a:noFill/>
                          </a:ln>
                          <a:latin typeface="Liberation Sans" pitchFamily="18"/>
                          <a:ea typeface="IPA Pゴシック" pitchFamily="2"/>
                          <a:cs typeface="Lohit Devanagari" pitchFamily="2"/>
                        </a:rPr>
                        <a:t>1</a:t>
                      </a:r>
                    </a:p>
                  </a:txBody>
                  <a:tcPr marL="82953" marR="82953" marT="41476" marB="41476"/>
                </a:tc>
                <a:tc>
                  <a:txBody>
                    <a:bodyPr/>
                    <a:lstStyle/>
                    <a:p>
                      <a:pPr marL="0" marR="0" lvl="0" indent="0" algn="ctr" hangingPunct="0">
                        <a:lnSpc>
                          <a:spcPct val="100000"/>
                        </a:lnSpc>
                        <a:spcBef>
                          <a:spcPts val="0"/>
                        </a:spcBef>
                        <a:spcAft>
                          <a:spcPts val="0"/>
                        </a:spcAft>
                        <a:buNone/>
                        <a:tabLst/>
                        <a:defRPr sz="1800"/>
                      </a:pPr>
                      <a:r>
                        <a:rPr lang="en-US" sz="1600" b="0" i="0" u="none" strike="noStrike" kern="1200" cap="none">
                          <a:ln>
                            <a:noFill/>
                          </a:ln>
                          <a:latin typeface="Liberation Sans" pitchFamily="18"/>
                          <a:ea typeface="IPA Pゴシック" pitchFamily="2"/>
                          <a:cs typeface="Lohit Devanagari" pitchFamily="2"/>
                        </a:rPr>
                        <a:t>2</a:t>
                      </a:r>
                    </a:p>
                  </a:txBody>
                  <a:tcPr marL="82953" marR="82953" marT="41476" marB="41476"/>
                </a:tc>
                <a:tc>
                  <a:txBody>
                    <a:bodyPr/>
                    <a:lstStyle/>
                    <a:p>
                      <a:pPr marL="0" marR="0" lvl="0" indent="0" algn="ctr" hangingPunct="0">
                        <a:lnSpc>
                          <a:spcPct val="100000"/>
                        </a:lnSpc>
                        <a:spcBef>
                          <a:spcPts val="0"/>
                        </a:spcBef>
                        <a:spcAft>
                          <a:spcPts val="0"/>
                        </a:spcAft>
                        <a:buNone/>
                        <a:tabLst/>
                        <a:defRPr sz="1800"/>
                      </a:pPr>
                      <a:r>
                        <a:rPr lang="en-US" sz="1600" b="0" i="0" u="none" strike="noStrike" kern="1200" cap="none">
                          <a:ln>
                            <a:noFill/>
                          </a:ln>
                          <a:latin typeface="Liberation Sans" pitchFamily="18"/>
                          <a:ea typeface="IPA Pゴシック" pitchFamily="2"/>
                          <a:cs typeface="Lohit Devanagari" pitchFamily="2"/>
                        </a:rPr>
                        <a:t>2</a:t>
                      </a:r>
                    </a:p>
                  </a:txBody>
                  <a:tcPr marL="82953" marR="82953" marT="41476" marB="41476"/>
                </a:tc>
                <a:tc>
                  <a:txBody>
                    <a:bodyPr/>
                    <a:lstStyle/>
                    <a:p>
                      <a:pPr marL="0" marR="0" lvl="0" indent="0" algn="ctr" hangingPunct="0">
                        <a:lnSpc>
                          <a:spcPct val="100000"/>
                        </a:lnSpc>
                        <a:spcBef>
                          <a:spcPts val="0"/>
                        </a:spcBef>
                        <a:spcAft>
                          <a:spcPts val="0"/>
                        </a:spcAft>
                        <a:buNone/>
                        <a:tabLst/>
                        <a:defRPr sz="1800"/>
                      </a:pPr>
                      <a:r>
                        <a:rPr lang="en-US" sz="1600" b="0" i="0" u="none" strike="noStrike" kern="1200" cap="none">
                          <a:ln>
                            <a:noFill/>
                          </a:ln>
                          <a:latin typeface="Liberation Sans" pitchFamily="18"/>
                          <a:ea typeface="IPA Pゴシック" pitchFamily="2"/>
                          <a:cs typeface="Lohit Devanagari" pitchFamily="2"/>
                        </a:rPr>
                        <a:t>1</a:t>
                      </a:r>
                    </a:p>
                  </a:txBody>
                  <a:tcPr marL="82953" marR="82953" marT="41476" marB="41476"/>
                </a:tc>
                <a:tc>
                  <a:txBody>
                    <a:bodyPr/>
                    <a:lstStyle/>
                    <a:p>
                      <a:pPr marL="0" marR="0" lvl="0" indent="0" algn="ctr" hangingPunct="0">
                        <a:lnSpc>
                          <a:spcPct val="100000"/>
                        </a:lnSpc>
                        <a:spcBef>
                          <a:spcPts val="0"/>
                        </a:spcBef>
                        <a:spcAft>
                          <a:spcPts val="0"/>
                        </a:spcAft>
                        <a:buNone/>
                        <a:tabLst/>
                        <a:defRPr sz="1800"/>
                      </a:pPr>
                      <a:r>
                        <a:rPr lang="en-US" sz="1600" b="0" i="0" u="none" strike="noStrike" kern="1200" cap="none">
                          <a:ln>
                            <a:noFill/>
                          </a:ln>
                          <a:latin typeface="Liberation Sans" pitchFamily="18"/>
                          <a:ea typeface="IPA Pゴシック" pitchFamily="2"/>
                          <a:cs typeface="Lohit Devanagari" pitchFamily="2"/>
                        </a:rPr>
                        <a:t>1</a:t>
                      </a:r>
                    </a:p>
                  </a:txBody>
                  <a:tcPr marL="82953" marR="82953" marT="41476" marB="41476"/>
                </a:tc>
                <a:extLst>
                  <a:ext uri="{0D108BD9-81ED-4DB2-BD59-A6C34878D82A}">
                    <a16:rowId xmlns:a16="http://schemas.microsoft.com/office/drawing/2014/main" val="10000"/>
                  </a:ext>
                </a:extLst>
              </a:tr>
            </a:tbl>
          </a:graphicData>
        </a:graphic>
      </p:graphicFrame>
      <p:sp>
        <p:nvSpPr>
          <p:cNvPr id="1985" name="テキスト ボックス 15"/>
          <p:cNvSpPr txBox="1"/>
          <p:nvPr/>
        </p:nvSpPr>
        <p:spPr>
          <a:xfrm>
            <a:off x="8093114" y="1082283"/>
            <a:ext cx="1847721" cy="369332"/>
          </a:xfrm>
          <a:prstGeom prst="rect">
            <a:avLst/>
          </a:prstGeom>
          <a:noFill/>
        </p:spPr>
        <p:txBody>
          <a:bodyPr wrap="square" rtlCol="0">
            <a:spAutoFit/>
          </a:bodyPr>
          <a:lstStyle/>
          <a:p>
            <a:r>
              <a:rPr kumimoji="1" lang="en-US" altLang="ja-JP" b="1" dirty="0">
                <a:solidFill>
                  <a:srgbClr val="FF0000"/>
                </a:solidFill>
              </a:rPr>
              <a:t>Majoron here !</a:t>
            </a:r>
            <a:endParaRPr kumimoji="1" lang="ja-JP" altLang="en-US"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01353-2EA3-2906-8DDC-CEB64D645B52}"/>
            </a:ext>
          </a:extLst>
        </p:cNvPr>
        <p:cNvGrpSpPr/>
        <p:nvPr/>
      </p:nvGrpSpPr>
      <p:grpSpPr>
        <a:xfrm>
          <a:off x="0" y="0"/>
          <a:ext cx="0" cy="0"/>
          <a:chOff x="0" y="0"/>
          <a:chExt cx="0" cy="0"/>
        </a:xfrm>
      </p:grpSpPr>
      <p:sp>
        <p:nvSpPr>
          <p:cNvPr id="1116" name="コンテンツ プレースホルダー 2">
            <a:extLst>
              <a:ext uri="{FF2B5EF4-FFF2-40B4-BE49-F238E27FC236}">
                <a16:creationId xmlns:a16="http://schemas.microsoft.com/office/drawing/2014/main" id="{9F44938B-C528-7EC5-6215-33856F790B6C}"/>
              </a:ext>
            </a:extLst>
          </p:cNvPr>
          <p:cNvSpPr>
            <a:spLocks noGrp="1"/>
          </p:cNvSpPr>
          <p:nvPr>
            <p:ph idx="1"/>
          </p:nvPr>
        </p:nvSpPr>
        <p:spPr>
          <a:xfrm>
            <a:off x="311727" y="437287"/>
            <a:ext cx="12192000" cy="4351338"/>
          </a:xfrm>
        </p:spPr>
        <p:txBody>
          <a:bodyPr>
            <a:normAutofit lnSpcReduction="10000"/>
          </a:bodyPr>
          <a:lstStyle/>
          <a:p>
            <a:r>
              <a:rPr lang="en-US" altLang="ja-JP" sz="3200" dirty="0">
                <a:ea typeface="江戸勘亭流" panose="03000A09000000000000" pitchFamily="65" charset="-128"/>
              </a:rPr>
              <a:t>Off-shell (Virtual) Particle</a:t>
            </a:r>
          </a:p>
          <a:p>
            <a:pPr marL="0" indent="0">
              <a:buNone/>
            </a:pPr>
            <a:r>
              <a:rPr lang="en-US" altLang="ja-JP" sz="3200" dirty="0">
                <a:ea typeface="江戸勘亭流" panose="03000A09000000000000" pitchFamily="65" charset="-128"/>
              </a:rPr>
              <a:t>     </a:t>
            </a:r>
          </a:p>
          <a:p>
            <a:endParaRPr lang="en" altLang="ja-JP" dirty="0"/>
          </a:p>
          <a:p>
            <a:r>
              <a:rPr lang="en" altLang="ja-JP" dirty="0"/>
              <a:t>However  </a:t>
            </a:r>
            <a:r>
              <a:rPr lang="en-US" altLang="ja-JP" sz="3200" dirty="0">
                <a:ea typeface="江戸勘亭流" panose="03000A09000000000000" pitchFamily="65" charset="-128"/>
              </a:rPr>
              <a:t>It can be On-Shell (Real) </a:t>
            </a:r>
          </a:p>
          <a:p>
            <a:endParaRPr lang="en-US" altLang="ja-JP" sz="3200" dirty="0">
              <a:ea typeface="江戸勘亭流" panose="03000A09000000000000" pitchFamily="65" charset="-128"/>
            </a:endParaRPr>
          </a:p>
          <a:p>
            <a:endParaRPr lang="en-US" altLang="ja-JP" sz="3200" dirty="0">
              <a:ea typeface="江戸勘亭流" panose="03000A09000000000000" pitchFamily="65" charset="-128"/>
            </a:endParaRPr>
          </a:p>
          <a:p>
            <a:endParaRPr lang="en-US" altLang="ja-JP" sz="3200" dirty="0">
              <a:ea typeface="江戸勘亭流" panose="03000A09000000000000" pitchFamily="65" charset="-128"/>
            </a:endParaRPr>
          </a:p>
          <a:p>
            <a:r>
              <a:rPr lang="en-US" altLang="ja-JP" sz="3200" dirty="0">
                <a:ea typeface="江戸勘亭流" panose="03000A09000000000000" pitchFamily="65" charset="-128"/>
              </a:rPr>
              <a:t>s-channel</a:t>
            </a:r>
          </a:p>
          <a:p>
            <a:endParaRPr lang="en-US" altLang="ja-JP" sz="3200" dirty="0">
              <a:ea typeface="江戸勘亭流" panose="03000A09000000000000" pitchFamily="65" charset="-128"/>
            </a:endParaRPr>
          </a:p>
          <a:p>
            <a:endParaRPr lang="en-US" altLang="ja-JP" sz="3200" dirty="0">
              <a:ea typeface="江戸勘亭流" panose="03000A09000000000000" pitchFamily="65" charset="-128"/>
            </a:endParaRPr>
          </a:p>
          <a:p>
            <a:pPr marL="0" indent="0">
              <a:buNone/>
            </a:pPr>
            <a:endParaRPr lang="en-US" altLang="ja-JP" sz="3200" dirty="0">
              <a:ea typeface="江戸勘亭流" panose="03000A09000000000000" pitchFamily="65" charset="-128"/>
            </a:endParaRPr>
          </a:p>
        </p:txBody>
      </p:sp>
      <p:pic>
        <p:nvPicPr>
          <p:cNvPr id="7" name="図 6">
            <a:extLst>
              <a:ext uri="{FF2B5EF4-FFF2-40B4-BE49-F238E27FC236}">
                <a16:creationId xmlns:a16="http://schemas.microsoft.com/office/drawing/2014/main" id="{D43F0693-BE7A-0494-AAE7-1A5CD4C193EB}"/>
              </a:ext>
            </a:extLst>
          </p:cNvPr>
          <p:cNvPicPr>
            <a:picLocks noChangeAspect="1"/>
          </p:cNvPicPr>
          <p:nvPr/>
        </p:nvPicPr>
        <p:blipFill>
          <a:blip r:embed="rId2"/>
          <a:stretch>
            <a:fillRect/>
          </a:stretch>
        </p:blipFill>
        <p:spPr>
          <a:xfrm>
            <a:off x="2007148" y="1058191"/>
            <a:ext cx="2841337" cy="475960"/>
          </a:xfrm>
          <a:prstGeom prst="rect">
            <a:avLst/>
          </a:prstGeom>
        </p:spPr>
      </p:pic>
      <p:sp>
        <p:nvSpPr>
          <p:cNvPr id="11" name="テキスト ボックス 10">
            <a:extLst>
              <a:ext uri="{FF2B5EF4-FFF2-40B4-BE49-F238E27FC236}">
                <a16:creationId xmlns:a16="http://schemas.microsoft.com/office/drawing/2014/main" id="{0A952DBA-18ED-BAD5-D286-D491B3D3E7DC}"/>
              </a:ext>
            </a:extLst>
          </p:cNvPr>
          <p:cNvSpPr txBox="1"/>
          <p:nvPr/>
        </p:nvSpPr>
        <p:spPr>
          <a:xfrm>
            <a:off x="5030677" y="986349"/>
            <a:ext cx="3334567" cy="584775"/>
          </a:xfrm>
          <a:prstGeom prst="rect">
            <a:avLst/>
          </a:prstGeom>
          <a:noFill/>
        </p:spPr>
        <p:txBody>
          <a:bodyPr wrap="none" rtlCol="0">
            <a:spAutoFit/>
          </a:bodyPr>
          <a:lstStyle/>
          <a:p>
            <a:r>
              <a:rPr lang="en-US" altLang="ja-JP" sz="3200" dirty="0"/>
              <a:t>finite propagator</a:t>
            </a:r>
            <a:endParaRPr kumimoji="1" lang="ja-JP" altLang="en-US" sz="3200" dirty="0"/>
          </a:p>
        </p:txBody>
      </p:sp>
      <p:pic>
        <p:nvPicPr>
          <p:cNvPr id="13" name="図 12">
            <a:extLst>
              <a:ext uri="{FF2B5EF4-FFF2-40B4-BE49-F238E27FC236}">
                <a16:creationId xmlns:a16="http://schemas.microsoft.com/office/drawing/2014/main" id="{6696B796-914D-EE1C-A184-E411AD35D7D1}"/>
              </a:ext>
            </a:extLst>
          </p:cNvPr>
          <p:cNvPicPr>
            <a:picLocks noChangeAspect="1"/>
          </p:cNvPicPr>
          <p:nvPr/>
        </p:nvPicPr>
        <p:blipFill>
          <a:blip r:embed="rId3"/>
          <a:stretch>
            <a:fillRect/>
          </a:stretch>
        </p:blipFill>
        <p:spPr>
          <a:xfrm>
            <a:off x="1963435" y="2580083"/>
            <a:ext cx="2885050" cy="475960"/>
          </a:xfrm>
          <a:prstGeom prst="rect">
            <a:avLst/>
          </a:prstGeom>
        </p:spPr>
      </p:pic>
      <p:sp>
        <p:nvSpPr>
          <p:cNvPr id="15" name="テキスト ボックス 14">
            <a:extLst>
              <a:ext uri="{FF2B5EF4-FFF2-40B4-BE49-F238E27FC236}">
                <a16:creationId xmlns:a16="http://schemas.microsoft.com/office/drawing/2014/main" id="{D5D87EDE-BC5C-FE4A-DA54-8B50508BB80C}"/>
              </a:ext>
            </a:extLst>
          </p:cNvPr>
          <p:cNvSpPr txBox="1"/>
          <p:nvPr/>
        </p:nvSpPr>
        <p:spPr>
          <a:xfrm>
            <a:off x="5030677" y="2561956"/>
            <a:ext cx="4126451" cy="584775"/>
          </a:xfrm>
          <a:prstGeom prst="rect">
            <a:avLst/>
          </a:prstGeom>
          <a:noFill/>
        </p:spPr>
        <p:txBody>
          <a:bodyPr wrap="none" rtlCol="0">
            <a:spAutoFit/>
          </a:bodyPr>
          <a:lstStyle/>
          <a:p>
            <a:r>
              <a:rPr lang="en-US" altLang="ja-JP" sz="3200" dirty="0"/>
              <a:t>d</a:t>
            </a:r>
            <a:r>
              <a:rPr kumimoji="1" lang="en-US" altLang="ja-JP" sz="3200" dirty="0"/>
              <a:t>ivergent propagator</a:t>
            </a:r>
            <a:endParaRPr kumimoji="1" lang="ja-JP" altLang="en-US" sz="3200" dirty="0"/>
          </a:p>
        </p:txBody>
      </p:sp>
      <p:pic>
        <p:nvPicPr>
          <p:cNvPr id="16" name="図 15">
            <a:extLst>
              <a:ext uri="{FF2B5EF4-FFF2-40B4-BE49-F238E27FC236}">
                <a16:creationId xmlns:a16="http://schemas.microsoft.com/office/drawing/2014/main" id="{964F637A-BC3F-321C-A262-F08FEC0C1E7A}"/>
              </a:ext>
            </a:extLst>
          </p:cNvPr>
          <p:cNvPicPr>
            <a:picLocks noChangeAspect="1"/>
          </p:cNvPicPr>
          <p:nvPr/>
        </p:nvPicPr>
        <p:blipFill>
          <a:blip r:embed="rId4"/>
          <a:stretch>
            <a:fillRect/>
          </a:stretch>
        </p:blipFill>
        <p:spPr>
          <a:xfrm>
            <a:off x="9339320" y="2416997"/>
            <a:ext cx="787154" cy="834654"/>
          </a:xfrm>
          <a:prstGeom prst="rect">
            <a:avLst/>
          </a:prstGeom>
        </p:spPr>
      </p:pic>
      <p:pic>
        <p:nvPicPr>
          <p:cNvPr id="18" name="図 17">
            <a:extLst>
              <a:ext uri="{FF2B5EF4-FFF2-40B4-BE49-F238E27FC236}">
                <a16:creationId xmlns:a16="http://schemas.microsoft.com/office/drawing/2014/main" id="{9C84F89F-6262-674A-988E-8EF9DEF1CD07}"/>
              </a:ext>
            </a:extLst>
          </p:cNvPr>
          <p:cNvPicPr>
            <a:picLocks noChangeAspect="1"/>
          </p:cNvPicPr>
          <p:nvPr/>
        </p:nvPicPr>
        <p:blipFill>
          <a:blip r:embed="rId5"/>
          <a:stretch>
            <a:fillRect/>
          </a:stretch>
        </p:blipFill>
        <p:spPr>
          <a:xfrm>
            <a:off x="3137096" y="3801958"/>
            <a:ext cx="5087848" cy="1659379"/>
          </a:xfrm>
          <a:prstGeom prst="rect">
            <a:avLst/>
          </a:prstGeom>
        </p:spPr>
      </p:pic>
      <p:sp>
        <p:nvSpPr>
          <p:cNvPr id="19" name="テキスト ボックス 18">
            <a:extLst>
              <a:ext uri="{FF2B5EF4-FFF2-40B4-BE49-F238E27FC236}">
                <a16:creationId xmlns:a16="http://schemas.microsoft.com/office/drawing/2014/main" id="{120126FC-8464-B5C2-245D-BAD7DF933608}"/>
              </a:ext>
            </a:extLst>
          </p:cNvPr>
          <p:cNvSpPr txBox="1"/>
          <p:nvPr/>
        </p:nvSpPr>
        <p:spPr>
          <a:xfrm>
            <a:off x="1129042" y="5579263"/>
            <a:ext cx="8387232" cy="584775"/>
          </a:xfrm>
          <a:prstGeom prst="rect">
            <a:avLst/>
          </a:prstGeom>
          <a:noFill/>
        </p:spPr>
        <p:txBody>
          <a:bodyPr wrap="none" rtlCol="0">
            <a:spAutoFit/>
          </a:bodyPr>
          <a:lstStyle/>
          <a:p>
            <a:r>
              <a:rPr lang="en-US" altLang="ja-JP" sz="3200" dirty="0"/>
              <a:t>Pole of s-channel = Inverse decay × decay</a:t>
            </a:r>
            <a:endParaRPr kumimoji="1" lang="ja-JP" altLang="en-US" sz="3200" dirty="0"/>
          </a:p>
        </p:txBody>
      </p:sp>
      <p:sp>
        <p:nvSpPr>
          <p:cNvPr id="20" name="テキスト ボックス 19">
            <a:extLst>
              <a:ext uri="{FF2B5EF4-FFF2-40B4-BE49-F238E27FC236}">
                <a16:creationId xmlns:a16="http://schemas.microsoft.com/office/drawing/2014/main" id="{A8021691-FF82-260B-9A64-93E81554C51A}"/>
              </a:ext>
            </a:extLst>
          </p:cNvPr>
          <p:cNvSpPr txBox="1"/>
          <p:nvPr/>
        </p:nvSpPr>
        <p:spPr>
          <a:xfrm>
            <a:off x="1674023" y="6164038"/>
            <a:ext cx="4599336" cy="584775"/>
          </a:xfrm>
          <a:prstGeom prst="rect">
            <a:avLst/>
          </a:prstGeom>
          <a:noFill/>
        </p:spPr>
        <p:txBody>
          <a:bodyPr wrap="none" rtlCol="0">
            <a:spAutoFit/>
          </a:bodyPr>
          <a:lstStyle/>
          <a:p>
            <a:r>
              <a:rPr lang="ja-JP" altLang="en-US" sz="3200" dirty="0"/>
              <a:t>➡︎</a:t>
            </a:r>
            <a:r>
              <a:rPr lang="en-US" altLang="ja-JP" sz="3200" dirty="0"/>
              <a:t> Mediator is unstable</a:t>
            </a:r>
            <a:endParaRPr kumimoji="1" lang="ja-JP" altLang="en-US" sz="3200" dirty="0"/>
          </a:p>
        </p:txBody>
      </p:sp>
      <p:pic>
        <p:nvPicPr>
          <p:cNvPr id="2" name="図 1">
            <a:extLst>
              <a:ext uri="{FF2B5EF4-FFF2-40B4-BE49-F238E27FC236}">
                <a16:creationId xmlns:a16="http://schemas.microsoft.com/office/drawing/2014/main" id="{15875D17-0EE1-D874-4A2F-A27E0CFA326C}"/>
              </a:ext>
            </a:extLst>
          </p:cNvPr>
          <p:cNvPicPr>
            <a:picLocks noChangeAspect="1"/>
          </p:cNvPicPr>
          <p:nvPr/>
        </p:nvPicPr>
        <p:blipFill>
          <a:blip r:embed="rId6"/>
          <a:stretch>
            <a:fillRect/>
          </a:stretch>
        </p:blipFill>
        <p:spPr>
          <a:xfrm>
            <a:off x="9252968" y="745907"/>
            <a:ext cx="2594552" cy="1045566"/>
          </a:xfrm>
          <a:prstGeom prst="rect">
            <a:avLst/>
          </a:prstGeom>
        </p:spPr>
      </p:pic>
    </p:spTree>
    <p:extLst>
      <p:ext uri="{BB962C8B-B14F-4D97-AF65-F5344CB8AC3E}">
        <p14:creationId xmlns:p14="http://schemas.microsoft.com/office/powerpoint/2010/main" val="3907582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74" name="タイトル 1">
                <a:extLst>
                  <a:ext uri="{FF2B5EF4-FFF2-40B4-BE49-F238E27FC236}">
                    <a16:creationId xmlns:a16="http://schemas.microsoft.com/office/drawing/2014/main" id="{24EC97B0-B2B5-EE38-8472-2F60294C82C8}"/>
                  </a:ext>
                </a:extLst>
              </p:cNvPr>
              <p:cNvSpPr>
                <a:spLocks noGrp="1"/>
              </p:cNvSpPr>
              <p:nvPr>
                <p:ph type="title"/>
              </p:nvPr>
            </p:nvSpPr>
            <p:spPr>
              <a:xfrm>
                <a:off x="838200" y="365125"/>
                <a:ext cx="8356600" cy="644277"/>
              </a:xfrm>
            </p:spPr>
            <p:txBody>
              <a:bodyPr>
                <a:noAutofit/>
              </a:bodyPr>
              <a:lstStyle/>
              <a:p>
                <a:r>
                  <a:rPr lang="en-US" altLang="ja-JP" sz="3600" b="1" dirty="0"/>
                  <a:t>Renormalizable </a:t>
                </a:r>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i="1" smtClean="0">
                            <a:latin typeface="Cambria Math" panose="02040503050406030204" pitchFamily="18" charset="0"/>
                          </a:rPr>
                          <m:t>𝑳</m:t>
                        </m:r>
                      </m:e>
                      <m:sub>
                        <m:r>
                          <a:rPr lang="en-US" altLang="ja-JP" sz="3600" b="1" i="1" smtClean="0">
                            <a:latin typeface="Cambria Math" panose="02040503050406030204" pitchFamily="18" charset="0"/>
                          </a:rPr>
                          <m:t>𝝁</m:t>
                        </m:r>
                      </m:sub>
                    </m:sSub>
                    <m:r>
                      <a:rPr lang="en-US" altLang="ja-JP" sz="3600" b="1" i="1" smtClean="0">
                        <a:latin typeface="Cambria Math" panose="02040503050406030204" pitchFamily="18" charset="0"/>
                      </a:rPr>
                      <m:t>−</m:t>
                    </m:r>
                    <m:sSub>
                      <m:sSubPr>
                        <m:ctrlPr>
                          <a:rPr lang="en-US" altLang="ja-JP" sz="3600" b="1" i="1" smtClean="0">
                            <a:latin typeface="Cambria Math" panose="02040503050406030204" pitchFamily="18" charset="0"/>
                          </a:rPr>
                        </m:ctrlPr>
                      </m:sSubPr>
                      <m:e>
                        <m:r>
                          <a:rPr lang="en-US" altLang="ja-JP" sz="3600" b="1" i="1" smtClean="0">
                            <a:latin typeface="Cambria Math" panose="02040503050406030204" pitchFamily="18" charset="0"/>
                          </a:rPr>
                          <m:t>𝑳</m:t>
                        </m:r>
                      </m:e>
                      <m:sub>
                        <m:r>
                          <a:rPr lang="en-US" altLang="ja-JP" sz="3600" b="1" i="1" smtClean="0">
                            <a:latin typeface="Cambria Math" panose="02040503050406030204" pitchFamily="18" charset="0"/>
                          </a:rPr>
                          <m:t>𝝉</m:t>
                        </m:r>
                      </m:sub>
                    </m:sSub>
                  </m:oMath>
                </a14:m>
                <a:r>
                  <a:rPr lang="en-US" altLang="ja-JP" sz="3600" b="1" dirty="0"/>
                  <a:t> model </a:t>
                </a:r>
                <a:r>
                  <a:rPr lang="en-US" altLang="ja-JP" sz="1600" b="1" dirty="0"/>
                  <a:t>see next subsection </a:t>
                </a:r>
                <a:endParaRPr lang="ja-JP" altLang="en-US" sz="1600" b="1" dirty="0"/>
              </a:p>
            </p:txBody>
          </p:sp>
        </mc:Choice>
        <mc:Fallback xmlns="">
          <p:sp>
            <p:nvSpPr>
              <p:cNvPr id="1874" name="タイトル 1"/>
              <p:cNvSpPr>
                <a:spLocks noGrp="1" noRot="1" noChangeAspect="1" noMove="1" noResize="1" noEditPoints="1" noAdjustHandles="1" noChangeArrowheads="1" noChangeShapeType="1" noTextEdit="1"/>
              </p:cNvSpPr>
              <p:nvPr>
                <p:ph type="title"/>
              </p:nvPr>
            </p:nvSpPr>
            <p:spPr>
              <a:xfrm>
                <a:off x="838200" y="365125"/>
                <a:ext cx="8356600" cy="644277"/>
              </a:xfrm>
              <a:blipFill>
                <a:blip r:embed="rId2"/>
                <a:stretch>
                  <a:fillRect l="-2263" t="-18868"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75" name="テキスト ボックス 2">
                <a:extLst>
                  <a:ext uri="{FF2B5EF4-FFF2-40B4-BE49-F238E27FC236}">
                    <a16:creationId xmlns:a16="http://schemas.microsoft.com/office/drawing/2014/main" id="{90C7A090-EA15-FE18-B8F7-3521721B53FD}"/>
                  </a:ext>
                </a:extLst>
              </p:cNvPr>
              <p:cNvSpPr txBox="1"/>
              <p:nvPr/>
            </p:nvSpPr>
            <p:spPr>
              <a:xfrm>
                <a:off x="838200" y="1238501"/>
                <a:ext cx="9684026" cy="69346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lang="en-US" altLang="ja-JP" sz="2400" i="1" smtClean="0">
                            <a:solidFill>
                              <a:prstClr val="black"/>
                            </a:solidFill>
                            <a:latin typeface="Cambria Math" panose="02040503050406030204" pitchFamily="18" charset="0"/>
                            <a:ea typeface="游ゴシック" panose="020B0400000000000000" pitchFamily="34" charset="-128"/>
                          </a:rPr>
                        </m:ctrlPr>
                      </m:sSubPr>
                      <m:e>
                        <m:r>
                          <a:rPr lang="en-US" altLang="ja-JP" sz="2400" b="0" i="1" smtClean="0">
                            <a:solidFill>
                              <a:prstClr val="black"/>
                            </a:solidFill>
                            <a:latin typeface="Cambria Math" panose="02040503050406030204" pitchFamily="18" charset="0"/>
                            <a:ea typeface="游ゴシック" panose="020B0400000000000000" pitchFamily="34" charset="-128"/>
                          </a:rPr>
                          <m:t>𝐺</m:t>
                        </m:r>
                      </m:e>
                      <m:sub>
                        <m:r>
                          <m:rPr>
                            <m:sty m:val="p"/>
                          </m:rPr>
                          <a:rPr lang="en-US" altLang="ja-JP" sz="2400" b="0" i="0" smtClean="0">
                            <a:solidFill>
                              <a:prstClr val="black"/>
                            </a:solidFill>
                            <a:latin typeface="Cambria Math" panose="02040503050406030204" pitchFamily="18" charset="0"/>
                            <a:ea typeface="游ゴシック" panose="020B0400000000000000" pitchFamily="34" charset="-128"/>
                          </a:rPr>
                          <m:t>SM</m:t>
                        </m:r>
                      </m:sub>
                    </m:sSub>
                    <m:r>
                      <a:rPr lang="en-US" altLang="ja-JP" sz="2400" b="0" i="1" smtClean="0">
                        <a:solidFill>
                          <a:prstClr val="black"/>
                        </a:solidFill>
                        <a:latin typeface="Cambria Math" panose="02040503050406030204" pitchFamily="18" charset="0"/>
                        <a:ea typeface="游ゴシック" panose="020B0400000000000000" pitchFamily="34" charset="-128"/>
                      </a:rPr>
                      <m:t> × </m:t>
                    </m:r>
                    <m:r>
                      <a:rPr lang="en-US" altLang="ja-JP" sz="2400" b="0" i="1" smtClean="0">
                        <a:solidFill>
                          <a:prstClr val="black"/>
                        </a:solidFill>
                        <a:latin typeface="Cambria Math" panose="02040503050406030204" pitchFamily="18" charset="0"/>
                        <a:ea typeface="游ゴシック" panose="020B0400000000000000" pitchFamily="34" charset="-128"/>
                      </a:rPr>
                      <m:t>𝑈</m:t>
                    </m:r>
                    <m:sSub>
                      <m:sSubPr>
                        <m:ctrlPr>
                          <a:rPr lang="en-US" altLang="ja-JP" sz="2400" b="0" i="1" smtClean="0">
                            <a:solidFill>
                              <a:prstClr val="black"/>
                            </a:solidFill>
                            <a:latin typeface="Cambria Math" panose="02040503050406030204" pitchFamily="18" charset="0"/>
                            <a:ea typeface="游ゴシック" panose="020B0400000000000000" pitchFamily="34" charset="-128"/>
                          </a:rPr>
                        </m:ctrlPr>
                      </m:sSubPr>
                      <m:e>
                        <m:d>
                          <m:dPr>
                            <m:ctrlPr>
                              <a:rPr lang="en-US" altLang="ja-JP" sz="2400" b="0" i="1" smtClean="0">
                                <a:solidFill>
                                  <a:prstClr val="black"/>
                                </a:solidFill>
                                <a:latin typeface="Cambria Math" panose="02040503050406030204" pitchFamily="18" charset="0"/>
                                <a:ea typeface="游ゴシック" panose="020B0400000000000000" pitchFamily="34" charset="-128"/>
                              </a:rPr>
                            </m:ctrlPr>
                          </m:dPr>
                          <m:e>
                            <m:r>
                              <a:rPr lang="en-US" altLang="ja-JP" sz="2400" b="0" i="1" smtClean="0">
                                <a:solidFill>
                                  <a:prstClr val="black"/>
                                </a:solidFill>
                                <a:latin typeface="Cambria Math" panose="02040503050406030204" pitchFamily="18" charset="0"/>
                                <a:ea typeface="游ゴシック" panose="020B0400000000000000" pitchFamily="34" charset="-128"/>
                              </a:rPr>
                              <m:t>1</m:t>
                            </m:r>
                          </m:e>
                        </m:d>
                      </m:e>
                      <m:sub>
                        <m:sSub>
                          <m:sSubPr>
                            <m:ctrlPr>
                              <a:rPr lang="en-US" altLang="ja-JP" sz="2400" b="0" i="1" smtClean="0">
                                <a:solidFill>
                                  <a:prstClr val="black"/>
                                </a:solidFill>
                                <a:latin typeface="Cambria Math" panose="02040503050406030204" pitchFamily="18" charset="0"/>
                                <a:ea typeface="游ゴシック" panose="020B0400000000000000" pitchFamily="34" charset="-128"/>
                              </a:rPr>
                            </m:ctrlPr>
                          </m:sSubPr>
                          <m:e>
                            <m:r>
                              <a:rPr lang="en-US" altLang="ja-JP" sz="2400" b="0" i="1" smtClean="0">
                                <a:solidFill>
                                  <a:prstClr val="black"/>
                                </a:solidFill>
                                <a:latin typeface="Cambria Math" panose="02040503050406030204" pitchFamily="18" charset="0"/>
                                <a:ea typeface="游ゴシック" panose="020B0400000000000000" pitchFamily="34" charset="-128"/>
                              </a:rPr>
                              <m:t>𝐿</m:t>
                            </m:r>
                          </m:e>
                          <m:sub>
                            <m:r>
                              <a:rPr lang="en-US" altLang="ja-JP" sz="2400" b="0" i="1" smtClean="0">
                                <a:solidFill>
                                  <a:prstClr val="black"/>
                                </a:solidFill>
                                <a:latin typeface="Cambria Math" panose="02040503050406030204" pitchFamily="18" charset="0"/>
                                <a:ea typeface="游ゴシック" panose="020B0400000000000000" pitchFamily="34" charset="-128"/>
                              </a:rPr>
                              <m:t>𝜇</m:t>
                            </m:r>
                          </m:sub>
                        </m:sSub>
                        <m:r>
                          <a:rPr lang="en-US" altLang="ja-JP" sz="2400" b="0" i="1" smtClean="0">
                            <a:solidFill>
                              <a:prstClr val="black"/>
                            </a:solidFill>
                            <a:latin typeface="Cambria Math" panose="02040503050406030204" pitchFamily="18" charset="0"/>
                            <a:ea typeface="游ゴシック" panose="020B0400000000000000" pitchFamily="34" charset="-128"/>
                          </a:rPr>
                          <m:t>−</m:t>
                        </m:r>
                        <m:sSub>
                          <m:sSubPr>
                            <m:ctrlPr>
                              <a:rPr lang="en-US" altLang="ja-JP" sz="2400" b="0" i="1" smtClean="0">
                                <a:solidFill>
                                  <a:prstClr val="black"/>
                                </a:solidFill>
                                <a:latin typeface="Cambria Math" panose="02040503050406030204" pitchFamily="18" charset="0"/>
                                <a:ea typeface="游ゴシック" panose="020B0400000000000000" pitchFamily="34" charset="-128"/>
                              </a:rPr>
                            </m:ctrlPr>
                          </m:sSubPr>
                          <m:e>
                            <m:r>
                              <m:rPr>
                                <m:sty m:val="p"/>
                              </m:rPr>
                              <a:rPr lang="en-US" altLang="ja-JP" sz="2400" b="0" i="1" smtClean="0">
                                <a:solidFill>
                                  <a:prstClr val="black"/>
                                </a:solidFill>
                                <a:latin typeface="Cambria Math" panose="02040503050406030204" pitchFamily="18" charset="0"/>
                                <a:ea typeface="游ゴシック" panose="020B0400000000000000" pitchFamily="34" charset="-128"/>
                              </a:rPr>
                              <m:t>L</m:t>
                            </m:r>
                          </m:e>
                          <m:sub>
                            <m:r>
                              <a:rPr lang="en-US" altLang="ja-JP" sz="2400" b="0" i="1" smtClean="0">
                                <a:solidFill>
                                  <a:prstClr val="black"/>
                                </a:solidFill>
                                <a:latin typeface="Cambria Math" panose="02040503050406030204" pitchFamily="18" charset="0"/>
                                <a:ea typeface="游ゴシック" panose="020B0400000000000000" pitchFamily="34" charset="-128"/>
                              </a:rPr>
                              <m:t>𝜏</m:t>
                            </m:r>
                          </m:sub>
                        </m:sSub>
                      </m:sub>
                    </m:sSub>
                    <m:r>
                      <a:rPr lang="en-US" altLang="ja-JP" sz="2400" b="0" i="1" smtClean="0">
                        <a:solidFill>
                          <a:prstClr val="black"/>
                        </a:solidFill>
                        <a:latin typeface="Cambria Math" panose="02040503050406030204" pitchFamily="18" charset="0"/>
                        <a:ea typeface="游ゴシック" panose="020B0400000000000000" pitchFamily="34" charset="-128"/>
                      </a:rPr>
                      <m:t> × </m:t>
                    </m:r>
                    <m:r>
                      <a:rPr lang="en-US" altLang="ja-JP" sz="2400" b="0" i="1" smtClean="0">
                        <a:solidFill>
                          <a:srgbClr val="FF0000"/>
                        </a:solidFill>
                        <a:latin typeface="Cambria Math" panose="02040503050406030204" pitchFamily="18" charset="0"/>
                        <a:ea typeface="游ゴシック" panose="020B0400000000000000" pitchFamily="34" charset="-128"/>
                      </a:rPr>
                      <m:t>𝑈</m:t>
                    </m:r>
                    <m:sSub>
                      <m:sSubPr>
                        <m:ctrlPr>
                          <a:rPr lang="en-US" altLang="ja-JP" sz="2400" b="0" i="1" smtClean="0">
                            <a:solidFill>
                              <a:srgbClr val="FF0000"/>
                            </a:solidFill>
                            <a:latin typeface="Cambria Math" panose="02040503050406030204" pitchFamily="18" charset="0"/>
                            <a:ea typeface="游ゴシック" panose="020B0400000000000000" pitchFamily="34" charset="-128"/>
                          </a:rPr>
                        </m:ctrlPr>
                      </m:sSubPr>
                      <m:e>
                        <m:d>
                          <m:dPr>
                            <m:ctrlPr>
                              <a:rPr lang="en-US" altLang="ja-JP" sz="2400" b="0" i="1" smtClean="0">
                                <a:solidFill>
                                  <a:srgbClr val="FF0000"/>
                                </a:solidFill>
                                <a:latin typeface="Cambria Math" panose="02040503050406030204" pitchFamily="18" charset="0"/>
                                <a:ea typeface="游ゴシック" panose="020B0400000000000000" pitchFamily="34" charset="-128"/>
                              </a:rPr>
                            </m:ctrlPr>
                          </m:dPr>
                          <m:e>
                            <m:r>
                              <a:rPr lang="en-US" altLang="ja-JP" sz="2400" b="0" i="1" smtClean="0">
                                <a:solidFill>
                                  <a:srgbClr val="FF0000"/>
                                </a:solidFill>
                                <a:latin typeface="Cambria Math" panose="02040503050406030204" pitchFamily="18" charset="0"/>
                                <a:ea typeface="游ゴシック" panose="020B0400000000000000" pitchFamily="34" charset="-128"/>
                              </a:rPr>
                              <m:t>1</m:t>
                            </m:r>
                          </m:e>
                        </m:d>
                      </m:e>
                      <m:sub>
                        <m:r>
                          <a:rPr lang="en-US" altLang="ja-JP" sz="2400" b="0" i="1" smtClean="0">
                            <a:solidFill>
                              <a:srgbClr val="FF0000"/>
                            </a:solidFill>
                            <a:latin typeface="Cambria Math" panose="02040503050406030204" pitchFamily="18" charset="0"/>
                            <a:ea typeface="游ゴシック" panose="020B0400000000000000" pitchFamily="34" charset="-128"/>
                          </a:rPr>
                          <m:t>𝐿</m:t>
                        </m:r>
                      </m:sub>
                    </m:sSub>
                  </m:oMath>
                </a14:m>
                <a:r>
                  <a:rPr kumimoji="1" lang="en-US" altLang="ja-JP" sz="240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34" charset="-128"/>
                  </a:rPr>
                  <a:t> </a:t>
                </a:r>
                <a:endParaRPr kumimoji="1" lang="en-US" altLang="ja-JP" sz="24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p:txBody>
          </p:sp>
        </mc:Choice>
        <mc:Fallback xmlns="">
          <p:sp>
            <p:nvSpPr>
              <p:cNvPr id="1875" name="テキスト ボックス 2"/>
              <p:cNvSpPr txBox="1">
                <a:spLocks noRot="1" noChangeAspect="1" noMove="1" noResize="1" noEditPoints="1" noAdjustHandles="1" noChangeArrowheads="1" noChangeShapeType="1" noTextEdit="1"/>
              </p:cNvSpPr>
              <p:nvPr/>
            </p:nvSpPr>
            <p:spPr>
              <a:xfrm>
                <a:off x="838200" y="1238501"/>
                <a:ext cx="9684026" cy="693460"/>
              </a:xfrm>
              <a:prstGeom prst="rect">
                <a:avLst/>
              </a:prstGeom>
              <a:blipFill>
                <a:blip r:embed="rId3"/>
                <a:stretch>
                  <a:fillRect l="-63"/>
                </a:stretch>
              </a:blipFill>
              <a:ln w="28575">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76" name="テキスト ボックス 4">
                <a:extLst>
                  <a:ext uri="{FF2B5EF4-FFF2-40B4-BE49-F238E27FC236}">
                    <a16:creationId xmlns:a16="http://schemas.microsoft.com/office/drawing/2014/main" id="{72F83CF5-03C7-4BE1-8C0F-26CD690773AC}"/>
                  </a:ext>
                </a:extLst>
              </p:cNvPr>
              <p:cNvSpPr txBox="1"/>
              <p:nvPr/>
            </p:nvSpPr>
            <p:spPr>
              <a:xfrm>
                <a:off x="1566879" y="2360094"/>
                <a:ext cx="3386121" cy="1148584"/>
              </a:xfrm>
              <a:prstGeom prst="rect">
                <a:avLst/>
              </a:prstGeom>
              <a:noFill/>
              <a:ln w="19050">
                <a:solidFill>
                  <a:schemeClr val="tx1"/>
                </a:solidFill>
              </a:ln>
            </p:spPr>
            <p:txBody>
              <a:bodyPr wrap="square" rtlCol="0">
                <a:spAutoFit/>
              </a:bodyPr>
              <a:lstStyle/>
              <a:p>
                <a:pPr>
                  <a:lnSpc>
                    <a:spcPct val="150000"/>
                  </a:lnSpc>
                </a:pPr>
                <a:r>
                  <a:rPr lang="en-US" altLang="ja-JP" sz="2400" dirty="0"/>
                  <a:t>Lepton</a:t>
                </a:r>
                <a:r>
                  <a:rPr lang="ja-JP" altLang="en-US" sz="2400" dirty="0"/>
                  <a:t> </a:t>
                </a:r>
                <a:r>
                  <a:rPr lang="en-US" altLang="ja-JP" sz="2400" dirty="0"/>
                  <a:t>number </a:t>
                </a:r>
                <a14:m>
                  <m:oMath xmlns:m="http://schemas.openxmlformats.org/officeDocument/2006/math">
                    <m:r>
                      <a:rPr kumimoji="1" lang="en-US" altLang="ja-JP" sz="2400" b="0" i="1" smtClean="0">
                        <a:latin typeface="Cambria Math" panose="02040503050406030204" pitchFamily="18" charset="0"/>
                      </a:rPr>
                      <m:t>𝑈</m:t>
                    </m:r>
                    <m:sSub>
                      <m:sSubPr>
                        <m:ctrlPr>
                          <a:rPr kumimoji="1" lang="en-US" altLang="ja-JP" sz="2400" b="0" i="1" smtClean="0">
                            <a:latin typeface="Cambria Math" panose="02040503050406030204" pitchFamily="18" charset="0"/>
                          </a:rPr>
                        </m:ctrlPr>
                      </m:sSub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e>
                        </m:d>
                      </m:e>
                      <m:sub>
                        <m:r>
                          <a:rPr kumimoji="1" lang="en-US" altLang="ja-JP" sz="2400" b="0" i="1" smtClean="0">
                            <a:latin typeface="Cambria Math" panose="02040503050406030204" pitchFamily="18" charset="0"/>
                          </a:rPr>
                          <m:t>𝐿</m:t>
                        </m:r>
                      </m:sub>
                    </m:sSub>
                  </m:oMath>
                </a14:m>
                <a:r>
                  <a:rPr kumimoji="1" lang="en-US" altLang="ja-JP" sz="2400" dirty="0"/>
                  <a:t> </a:t>
                </a:r>
              </a:p>
              <a:p>
                <a:pPr>
                  <a:lnSpc>
                    <a:spcPct val="150000"/>
                  </a:lnSpc>
                </a:pPr>
                <a:r>
                  <a:rPr lang="en-US" altLang="ja-JP" sz="2400" dirty="0"/>
                  <a:t>(Softly broken)</a:t>
                </a:r>
                <a:endParaRPr kumimoji="1" lang="ja-JP" altLang="en-US" sz="2400" dirty="0"/>
              </a:p>
            </p:txBody>
          </p:sp>
        </mc:Choice>
        <mc:Fallback xmlns="">
          <p:sp>
            <p:nvSpPr>
              <p:cNvPr id="1876" name="テキスト ボックス 4"/>
              <p:cNvSpPr txBox="1">
                <a:spLocks noRot="1" noChangeAspect="1" noMove="1" noResize="1" noEditPoints="1" noAdjustHandles="1" noChangeArrowheads="1" noChangeShapeType="1" noTextEdit="1"/>
              </p:cNvSpPr>
              <p:nvPr/>
            </p:nvSpPr>
            <p:spPr>
              <a:xfrm>
                <a:off x="1566879" y="2360094"/>
                <a:ext cx="3386121" cy="1148584"/>
              </a:xfrm>
              <a:prstGeom prst="rect">
                <a:avLst/>
              </a:prstGeom>
              <a:blipFill>
                <a:blip r:embed="rId4"/>
                <a:stretch>
                  <a:fillRect l="-2504" b="-9896"/>
                </a:stretch>
              </a:blipFill>
              <a:ln w="19050">
                <a:solidFill>
                  <a:schemeClr val="tx1"/>
                </a:solidFill>
              </a:ln>
            </p:spPr>
            <p:txBody>
              <a:bodyPr/>
              <a:lstStyle/>
              <a:p>
                <a:r>
                  <a:rPr lang="ja-JP" altLang="en-US">
                    <a:noFill/>
                  </a:rPr>
                  <a:t> </a:t>
                </a:r>
              </a:p>
            </p:txBody>
          </p:sp>
        </mc:Fallback>
      </mc:AlternateContent>
      <p:sp>
        <p:nvSpPr>
          <p:cNvPr id="1877" name="下矢印 3"/>
          <p:cNvSpPr/>
          <p:nvPr/>
        </p:nvSpPr>
        <p:spPr>
          <a:xfrm>
            <a:off x="3138227" y="3744763"/>
            <a:ext cx="427512" cy="922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8" name="テキスト ボックス 5"/>
          <p:cNvSpPr txBox="1"/>
          <p:nvPr/>
        </p:nvSpPr>
        <p:spPr>
          <a:xfrm>
            <a:off x="4296611" y="3975246"/>
            <a:ext cx="3086101" cy="830997"/>
          </a:xfrm>
          <a:prstGeom prst="rect">
            <a:avLst/>
          </a:prstGeom>
          <a:noFill/>
          <a:ln w="28575">
            <a:solidFill>
              <a:srgbClr val="0070C0"/>
            </a:solidFill>
          </a:ln>
        </p:spPr>
        <p:txBody>
          <a:bodyPr wrap="none" rtlCol="0">
            <a:spAutoFit/>
          </a:bodyPr>
          <a:lstStyle/>
          <a:p>
            <a:r>
              <a:rPr kumimoji="1" lang="en-US" altLang="ja-JP" sz="2400" b="1" dirty="0"/>
              <a:t>Symmetry breaking</a:t>
            </a:r>
          </a:p>
          <a:p>
            <a:r>
              <a:rPr lang="en-US" altLang="ja-JP" sz="2400" b="1" dirty="0"/>
              <a:t>by scalar(s) </a:t>
            </a:r>
            <a:endParaRPr kumimoji="1" lang="ja-JP" altLang="en-US" sz="2400" b="1" dirty="0"/>
          </a:p>
        </p:txBody>
      </p:sp>
      <mc:AlternateContent xmlns:mc="http://schemas.openxmlformats.org/markup-compatibility/2006" xmlns:a14="http://schemas.microsoft.com/office/drawing/2010/main">
        <mc:Choice Requires="a14">
          <p:sp>
            <p:nvSpPr>
              <p:cNvPr id="1879" name="テキスト ボックス 6">
                <a:extLst>
                  <a:ext uri="{FF2B5EF4-FFF2-40B4-BE49-F238E27FC236}">
                    <a16:creationId xmlns:a16="http://schemas.microsoft.com/office/drawing/2014/main" id="{457DF16E-B21E-7559-A624-E0658D088227}"/>
                  </a:ext>
                </a:extLst>
              </p:cNvPr>
              <p:cNvSpPr txBox="1"/>
              <p:nvPr/>
            </p:nvSpPr>
            <p:spPr>
              <a:xfrm>
                <a:off x="907800" y="4865044"/>
                <a:ext cx="4214615" cy="461665"/>
              </a:xfrm>
              <a:prstGeom prst="rect">
                <a:avLst/>
              </a:prstGeom>
              <a:noFill/>
              <a:ln w="28575">
                <a:solidFill>
                  <a:srgbClr val="00B050"/>
                </a:solidFill>
              </a:ln>
            </p:spPr>
            <p:txBody>
              <a:bodyPr wrap="none" rtlCol="0">
                <a:spAutoFit/>
              </a:bodyPr>
              <a:lstStyle/>
              <a:p>
                <a:r>
                  <a:rPr lang="en-US" altLang="ja-JP" sz="2400" b="1" dirty="0"/>
                  <a:t>Light scalar</a:t>
                </a:r>
                <a:r>
                  <a:rPr kumimoji="1" lang="en-US" altLang="ja-JP" sz="2400" b="1" dirty="0"/>
                  <a:t> </a:t>
                </a:r>
                <a14:m>
                  <m:oMath xmlns:m="http://schemas.openxmlformats.org/officeDocument/2006/math">
                    <m:r>
                      <a:rPr kumimoji="1" lang="en-US" altLang="ja-JP" sz="2400" b="1" i="1" smtClean="0">
                        <a:latin typeface="Cambria Math" panose="02040503050406030204" pitchFamily="18" charset="0"/>
                      </a:rPr>
                      <m:t>𝝓</m:t>
                    </m:r>
                  </m:oMath>
                </a14:m>
                <a:r>
                  <a:rPr kumimoji="1" lang="en-US" altLang="ja-JP" sz="2400" b="1" dirty="0"/>
                  <a:t> </a:t>
                </a:r>
                <a:r>
                  <a:rPr kumimoji="1" lang="ja-JP" altLang="en-US" sz="2400" b="1" dirty="0"/>
                  <a:t>（</a:t>
                </a:r>
                <a:r>
                  <a:rPr kumimoji="1" lang="en-US" altLang="ja-JP" sz="2400" b="1" dirty="0"/>
                  <a:t>Majoron</a:t>
                </a:r>
                <a:r>
                  <a:rPr kumimoji="1" lang="ja-JP" altLang="en-US" sz="2400" b="1" dirty="0"/>
                  <a:t>）</a:t>
                </a:r>
                <a:endParaRPr kumimoji="1" lang="ja-JP" altLang="en-US" sz="2400" dirty="0"/>
              </a:p>
            </p:txBody>
          </p:sp>
        </mc:Choice>
        <mc:Fallback xmlns="">
          <p:sp>
            <p:nvSpPr>
              <p:cNvPr id="1879" name="テキスト ボックス 6"/>
              <p:cNvSpPr txBox="1">
                <a:spLocks noRot="1" noChangeAspect="1" noMove="1" noResize="1" noEditPoints="1" noAdjustHandles="1" noChangeArrowheads="1" noChangeShapeType="1" noTextEdit="1"/>
              </p:cNvSpPr>
              <p:nvPr/>
            </p:nvSpPr>
            <p:spPr>
              <a:xfrm>
                <a:off x="907800" y="4865044"/>
                <a:ext cx="4214615" cy="461665"/>
              </a:xfrm>
              <a:prstGeom prst="rect">
                <a:avLst/>
              </a:prstGeom>
              <a:blipFill>
                <a:blip r:embed="rId5"/>
                <a:stretch>
                  <a:fillRect l="-2011" t="-7407" r="-1006" b="-23457"/>
                </a:stretch>
              </a:blipFill>
              <a:ln w="28575">
                <a:solidFill>
                  <a:srgbClr val="00B05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80" name="テキスト ボックス 10">
                <a:extLst>
                  <a:ext uri="{FF2B5EF4-FFF2-40B4-BE49-F238E27FC236}">
                    <a16:creationId xmlns:a16="http://schemas.microsoft.com/office/drawing/2014/main" id="{06EF580B-BECB-C7E7-7D12-47CCD8B83E69}"/>
                  </a:ext>
                </a:extLst>
              </p:cNvPr>
              <p:cNvSpPr txBox="1"/>
              <p:nvPr/>
            </p:nvSpPr>
            <p:spPr>
              <a:xfrm>
                <a:off x="7400902" y="2668480"/>
                <a:ext cx="1589986" cy="529504"/>
              </a:xfrm>
              <a:prstGeom prst="rect">
                <a:avLst/>
              </a:prstGeom>
              <a:noFill/>
              <a:ln w="1905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𝑈</m:t>
                      </m:r>
                      <m:sSub>
                        <m:sSubPr>
                          <m:ctrlPr>
                            <a:rPr kumimoji="1" lang="en-US" altLang="ja-JP" sz="2400" b="0" i="1" smtClean="0">
                              <a:latin typeface="Cambria Math" panose="02040503050406030204" pitchFamily="18" charset="0"/>
                            </a:rPr>
                          </m:ctrlPr>
                        </m:sSub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e>
                          </m:d>
                        </m:e>
                        <m: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𝐿</m:t>
                              </m:r>
                            </m:e>
                            <m:sub>
                              <m:r>
                                <a:rPr kumimoji="1" lang="en-US" altLang="ja-JP" sz="2400" b="0" i="1" smtClean="0">
                                  <a:latin typeface="Cambria Math" panose="02040503050406030204" pitchFamily="18" charset="0"/>
                                </a:rPr>
                                <m:t>𝜇</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𝐿</m:t>
                              </m:r>
                            </m:e>
                            <m:sub>
                              <m:r>
                                <a:rPr kumimoji="1" lang="en-US" altLang="ja-JP" sz="2400" b="0" i="1" smtClean="0">
                                  <a:latin typeface="Cambria Math" panose="02040503050406030204" pitchFamily="18" charset="0"/>
                                </a:rPr>
                                <m:t>𝜏</m:t>
                              </m:r>
                            </m:sub>
                          </m:sSub>
                        </m:sub>
                      </m:sSub>
                    </m:oMath>
                  </m:oMathPara>
                </a14:m>
                <a:endParaRPr kumimoji="1" lang="ja-JP" altLang="en-US" sz="2400"/>
              </a:p>
            </p:txBody>
          </p:sp>
        </mc:Choice>
        <mc:Fallback xmlns="">
          <p:sp>
            <p:nvSpPr>
              <p:cNvPr id="1880" name="テキスト ボックス 10"/>
              <p:cNvSpPr txBox="1">
                <a:spLocks noRot="1" noChangeAspect="1" noMove="1" noResize="1" noEditPoints="1" noAdjustHandles="1" noChangeArrowheads="1" noChangeShapeType="1" noTextEdit="1"/>
              </p:cNvSpPr>
              <p:nvPr/>
            </p:nvSpPr>
            <p:spPr>
              <a:xfrm>
                <a:off x="7400902" y="2668480"/>
                <a:ext cx="1589986" cy="529504"/>
              </a:xfrm>
              <a:prstGeom prst="rect">
                <a:avLst/>
              </a:prstGeom>
              <a:blipFill>
                <a:blip r:embed="rId6"/>
                <a:stretch>
                  <a:fillRect/>
                </a:stretch>
              </a:blipFill>
              <a:ln w="19050">
                <a:solidFill>
                  <a:schemeClr val="tx1"/>
                </a:solidFill>
              </a:ln>
            </p:spPr>
            <p:txBody>
              <a:bodyPr/>
              <a:lstStyle/>
              <a:p>
                <a:r>
                  <a:rPr lang="ja-JP" altLang="en-US">
                    <a:noFill/>
                  </a:rPr>
                  <a:t> </a:t>
                </a:r>
              </a:p>
            </p:txBody>
          </p:sp>
        </mc:Fallback>
      </mc:AlternateContent>
      <p:sp>
        <p:nvSpPr>
          <p:cNvPr id="1881" name="下矢印 11"/>
          <p:cNvSpPr/>
          <p:nvPr/>
        </p:nvSpPr>
        <p:spPr>
          <a:xfrm>
            <a:off x="7982139" y="3744763"/>
            <a:ext cx="427512" cy="922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82" name="テキスト ボックス 12">
                <a:extLst>
                  <a:ext uri="{FF2B5EF4-FFF2-40B4-BE49-F238E27FC236}">
                    <a16:creationId xmlns:a16="http://schemas.microsoft.com/office/drawing/2014/main" id="{FDF786C6-CFF8-E40B-262E-2F061E9F96B8}"/>
                  </a:ext>
                </a:extLst>
              </p:cNvPr>
              <p:cNvSpPr txBox="1"/>
              <p:nvPr/>
            </p:nvSpPr>
            <p:spPr>
              <a:xfrm>
                <a:off x="6850815" y="4865044"/>
                <a:ext cx="3111493" cy="461665"/>
              </a:xfrm>
              <a:prstGeom prst="rect">
                <a:avLst/>
              </a:prstGeom>
              <a:noFill/>
              <a:ln w="28575">
                <a:solidFill>
                  <a:srgbClr val="00B050"/>
                </a:solidFill>
              </a:ln>
            </p:spPr>
            <p:txBody>
              <a:bodyPr wrap="none" rtlCol="0">
                <a:spAutoFit/>
              </a:bodyPr>
              <a:lstStyle/>
              <a:p>
                <a14:m>
                  <m:oMath xmlns:m="http://schemas.openxmlformats.org/officeDocument/2006/math">
                    <m:r>
                      <m:rPr>
                        <m:sty m:val="p"/>
                      </m:rPr>
                      <a:rPr kumimoji="1" lang="en-US" altLang="ja-JP" sz="2400" b="0" i="0" smtClean="0">
                        <a:latin typeface="Cambria Math" panose="02040503050406030204" pitchFamily="18" charset="0"/>
                      </a:rPr>
                      <m:t>in</m:t>
                    </m:r>
                    <m:r>
                      <a:rPr kumimoji="1" lang="en-US" altLang="ja-JP" sz="2400" b="0" i="0" smtClean="0">
                        <a:latin typeface="Cambria Math" panose="02040503050406030204" pitchFamily="18" charset="0"/>
                      </a:rPr>
                      <m:t> </m:t>
                    </m:r>
                    <m:r>
                      <m:rPr>
                        <m:sty m:val="p"/>
                      </m:rPr>
                      <a:rPr kumimoji="1" lang="en-US" altLang="ja-JP" sz="2400" b="0" i="0" smtClean="0">
                        <a:latin typeface="Cambria Math" panose="02040503050406030204" pitchFamily="18" charset="0"/>
                      </a:rPr>
                      <m:t>addition</m:t>
                    </m:r>
                    <m:r>
                      <a:rPr kumimoji="1" lang="en-US" altLang="ja-JP" sz="2400" b="0" i="0" smtClean="0">
                        <a:latin typeface="Cambria Math" panose="02040503050406030204" pitchFamily="18" charset="0"/>
                      </a:rPr>
                      <m:t> </m:t>
                    </m:r>
                    <m:r>
                      <m:rPr>
                        <m:sty m:val="p"/>
                      </m:rPr>
                      <a:rPr kumimoji="1" lang="en-US" altLang="ja-JP" sz="2400" b="0" i="0" smtClean="0">
                        <a:latin typeface="Cambria Math" panose="02040503050406030204" pitchFamily="18" charset="0"/>
                      </a:rPr>
                      <m:t>to</m:t>
                    </m:r>
                    <m:r>
                      <a:rPr kumimoji="1" lang="en-US" altLang="ja-JP" sz="2400" b="0" i="0" smtClean="0">
                        <a:latin typeface="Cambria Math" panose="02040503050406030204" pitchFamily="18" charset="0"/>
                      </a:rPr>
                      <m:t> </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r>
                      <a:rPr kumimoji="1" lang="en-US" altLang="ja-JP" sz="2400" b="0" i="1" smtClean="0">
                        <a:latin typeface="Cambria Math" panose="02040503050406030204" pitchFamily="18" charset="0"/>
                      </a:rPr>
                      <m:t>𝑚𝑎𝑠𝑠</m:t>
                    </m:r>
                  </m:oMath>
                </a14:m>
                <a:r>
                  <a:rPr kumimoji="1" lang="en-US" altLang="ja-JP" sz="2400" dirty="0"/>
                  <a:t> </a:t>
                </a:r>
                <a:endParaRPr kumimoji="1" lang="ja-JP" altLang="en-US" sz="2400" dirty="0"/>
              </a:p>
            </p:txBody>
          </p:sp>
        </mc:Choice>
        <mc:Fallback xmlns="">
          <p:sp>
            <p:nvSpPr>
              <p:cNvPr id="1882" name="テキスト ボックス 12"/>
              <p:cNvSpPr txBox="1">
                <a:spLocks noRot="1" noChangeAspect="1" noMove="1" noResize="1" noEditPoints="1" noAdjustHandles="1" noChangeArrowheads="1" noChangeShapeType="1" noTextEdit="1"/>
              </p:cNvSpPr>
              <p:nvPr/>
            </p:nvSpPr>
            <p:spPr>
              <a:xfrm>
                <a:off x="6850815" y="4865044"/>
                <a:ext cx="3111493" cy="461665"/>
              </a:xfrm>
              <a:prstGeom prst="rect">
                <a:avLst/>
              </a:prstGeom>
              <a:blipFill>
                <a:blip r:embed="rId7"/>
                <a:stretch>
                  <a:fillRect/>
                </a:stretch>
              </a:blipFill>
              <a:ln w="28575">
                <a:solidFill>
                  <a:srgbClr val="00B050"/>
                </a:solidFill>
              </a:ln>
            </p:spPr>
            <p:txBody>
              <a:bodyPr/>
              <a:lstStyle/>
              <a:p>
                <a:r>
                  <a:rPr lang="ja-JP" altLang="en-US">
                    <a:noFill/>
                  </a:rPr>
                  <a:t> </a:t>
                </a:r>
              </a:p>
            </p:txBody>
          </p:sp>
        </mc:Fallback>
      </mc:AlternateContent>
    </p:spTree>
    <p:extLst>
      <p:ext uri="{BB962C8B-B14F-4D97-AF65-F5344CB8AC3E}">
        <p14:creationId xmlns:p14="http://schemas.microsoft.com/office/powerpoint/2010/main" val="2978194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1" name="図 1"/>
          <p:cNvPicPr>
            <a:picLocks noChangeAspect="1"/>
          </p:cNvPicPr>
          <p:nvPr/>
        </p:nvPicPr>
        <p:blipFill>
          <a:blip r:embed="rId3"/>
          <a:stretch>
            <a:fillRect/>
          </a:stretch>
        </p:blipFill>
        <p:spPr>
          <a:xfrm>
            <a:off x="7292326" y="3723075"/>
            <a:ext cx="2527772" cy="2024830"/>
          </a:xfrm>
          <a:prstGeom prst="rect">
            <a:avLst/>
          </a:prstGeom>
          <a:noFill/>
          <a:ln>
            <a:noFill/>
          </a:ln>
        </p:spPr>
      </p:pic>
      <p:sp>
        <p:nvSpPr>
          <p:cNvPr id="2292" name="タイトル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Muon g-2</a:t>
            </a:r>
          </a:p>
        </p:txBody>
      </p:sp>
      <p:sp>
        <p:nvSpPr>
          <p:cNvPr id="2293" name="テキスト プレースホルダー 3"/>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3200" b="0" i="0" u="none" strike="noStrike" kern="1200" cap="none">
                <a:ln>
                  <a:noFill/>
                </a:ln>
                <a:latin typeface="Liberation Sans" pitchFamily="18"/>
                <a:ea typeface="VL Pゴシック" pitchFamily="2"/>
                <a:cs typeface="VL Pゴシック" pitchFamily="2"/>
              </a:defRPr>
            </a:defPPr>
            <a:lvl1pPr marL="43200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VL Pゴシック" pitchFamily="2"/>
                <a:cs typeface="VL Pゴシック" pitchFamily="2"/>
              </a:defRPr>
            </a:lvl1pPr>
            <a:lvl2pPr marL="86400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VL Pゴシック" pitchFamily="2"/>
                <a:cs typeface="VL Pゴシック" pitchFamily="2"/>
              </a:defRPr>
            </a:lvl2pPr>
            <a:lvl3pPr marL="1295999" lvl="2" indent="-288000">
              <a:spcBef>
                <a:spcPts val="0"/>
              </a:spcBef>
              <a:spcAft>
                <a:spcPts val="850"/>
              </a:spcAft>
              <a:buSzPct val="45000"/>
              <a:buFont typeface="StarSymbol"/>
              <a:buChar char="●"/>
              <a:defRPr lang="en-US" sz="2400" b="0" i="0" u="none" strike="noStrike" kern="1200" cap="none">
                <a:ln>
                  <a:noFill/>
                </a:ln>
                <a:latin typeface="Liberation Sans" pitchFamily="18"/>
                <a:ea typeface="VL Pゴシック" pitchFamily="2"/>
                <a:cs typeface="VL Pゴシック" pitchFamily="2"/>
              </a:defRPr>
            </a:lvl3pPr>
            <a:lvl4pPr marL="1728000" lvl="3" indent="-216000">
              <a:spcBef>
                <a:spcPts val="0"/>
              </a:spcBef>
              <a:spcAft>
                <a:spcPts val="567"/>
              </a:spcAft>
              <a:buSzPct val="75000"/>
              <a:buFont typeface="StarSymbol"/>
              <a:buChar char="–"/>
              <a:defRPr lang="en-US" sz="2000" b="0" i="0" u="none" strike="noStrike" kern="1200" cap="none">
                <a:ln>
                  <a:noFill/>
                </a:ln>
                <a:latin typeface="Liberation Sans" pitchFamily="18"/>
                <a:ea typeface="VL Pゴシック" pitchFamily="2"/>
                <a:cs typeface="VL Pゴシック" pitchFamily="2"/>
              </a:defRPr>
            </a:lvl4pPr>
            <a:lvl5pPr marL="2160000" lvl="4"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5pPr>
            <a:lvl6pPr marL="2592000" lvl="5"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6pPr>
            <a:lvl7pPr marL="3024000" lvl="6"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7pPr>
            <a:lvl8pPr marL="3456000" lvl="7"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8pPr>
            <a:lvl9pPr marL="3887999" lvl="8"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9pPr>
          </a:lstStyle>
          <a:p>
            <a:pPr lvl="0">
              <a:buNone/>
            </a:pPr>
            <a:r>
              <a:rPr lang="en-US" sz="2177" dirty="0">
                <a:latin typeface="URW Bookman L" pitchFamily="2"/>
              </a:rPr>
              <a:t>Longstanding discrepancy between experiments and theory:</a:t>
            </a:r>
          </a:p>
          <a:p>
            <a:pPr lvl="0">
              <a:buNone/>
            </a:pPr>
            <a:endParaRPr lang="en-US" sz="2177" dirty="0">
              <a:latin typeface="URW Bookman L" pitchFamily="2"/>
            </a:endParaRPr>
          </a:p>
          <a:p>
            <a:pPr lvl="0">
              <a:buNone/>
            </a:pPr>
            <a:endParaRPr lang="en-US" sz="2177" dirty="0">
              <a:latin typeface="URW Bookman L" pitchFamily="2"/>
            </a:endParaRPr>
          </a:p>
          <a:p>
            <a:pPr lvl="0">
              <a:buNone/>
            </a:pPr>
            <a:r>
              <a:rPr lang="en-US" sz="2177" dirty="0">
                <a:latin typeface="URW Bookman L" pitchFamily="2"/>
              </a:rPr>
              <a:t>In the                      model, we have an additional contribution:</a:t>
            </a:r>
          </a:p>
        </p:txBody>
      </p:sp>
      <p:sp>
        <p:nvSpPr>
          <p:cNvPr id="2294" name="テキスト ボックス 4"/>
          <p:cNvSpPr txBox="1"/>
          <p:nvPr/>
        </p:nvSpPr>
        <p:spPr>
          <a:xfrm>
            <a:off x="3366768" y="2526792"/>
            <a:ext cx="5826693" cy="338091"/>
          </a:xfrm>
          <a:prstGeom prst="rect">
            <a:avLst/>
          </a:prstGeom>
          <a:noFill/>
          <a:ln>
            <a:noFill/>
          </a:ln>
        </p:spPr>
        <p:txBody>
          <a:bodyPr vert="horz" wrap="none" lIns="81646" tIns="40823" rIns="81646" bIns="40823" anchorCtr="0" compatLnSpc="0">
            <a:spAutoFit/>
          </a:bodyPr>
          <a:lstStyle/>
          <a:p>
            <a:pPr hangingPunct="0"/>
            <a:r>
              <a:rPr lang="en-US" sz="1633">
                <a:latin typeface="URW Bookman L" pitchFamily="18"/>
                <a:ea typeface="VL Pゴシック" pitchFamily="2"/>
                <a:cs typeface="VL Pゴシック" pitchFamily="2"/>
              </a:rPr>
              <a:t>[ Hagiwara, Liao, Martin, Nomura, Teubner, JPG38, 085003 (2011) ]</a:t>
            </a:r>
          </a:p>
        </p:txBody>
      </p:sp>
      <p:pic>
        <p:nvPicPr>
          <p:cNvPr id="2295" name="図 5" descr="24§display§U(1)_{L_\mu - L_\tau}^{}§png§600§FALSE" title="TexMaths"/>
          <p:cNvPicPr>
            <a:picLocks noChangeAspect="1"/>
          </p:cNvPicPr>
          <p:nvPr/>
        </p:nvPicPr>
        <p:blipFill>
          <a:blip r:embed="rId4"/>
          <a:stretch>
            <a:fillRect/>
          </a:stretch>
        </p:blipFill>
        <p:spPr>
          <a:xfrm>
            <a:off x="2798019" y="3075945"/>
            <a:ext cx="1247883" cy="325932"/>
          </a:xfrm>
          <a:prstGeom prst="rect">
            <a:avLst/>
          </a:prstGeom>
          <a:noFill/>
          <a:ln>
            <a:noFill/>
          </a:ln>
        </p:spPr>
      </p:pic>
      <p:pic>
        <p:nvPicPr>
          <p:cNvPr id="2296" name="図 9" descr="24§display§a_\mu^{\rm EXP} - a_\mu^{\rm SM} + a_\mu^{Z^\prime}§png§600§FALSE" title="TexMaths"/>
          <p:cNvPicPr>
            <a:picLocks noChangeAspect="1"/>
          </p:cNvPicPr>
          <p:nvPr/>
        </p:nvPicPr>
        <p:blipFill>
          <a:blip r:embed="rId5"/>
          <a:stretch>
            <a:fillRect/>
          </a:stretch>
        </p:blipFill>
        <p:spPr>
          <a:xfrm>
            <a:off x="2438285" y="3658083"/>
            <a:ext cx="2106803" cy="384718"/>
          </a:xfrm>
          <a:prstGeom prst="rect">
            <a:avLst/>
          </a:prstGeom>
          <a:noFill/>
          <a:ln>
            <a:noFill/>
          </a:ln>
        </p:spPr>
      </p:pic>
      <p:pic>
        <p:nvPicPr>
          <p:cNvPr id="2297" name="図 10" descr="24§display§a_\mu^{Z^\prime}=_x000a_\frac{g_{Z^\prime}^2}{8\pi^2}_x000a_\int_0^1\frac{2m_\mu^2 x^2(1-x)}{x^2m_\mu^2 + (1-x)m_{Z^\prime}^2}dx§png§600§FALSE" title="TexMaths"/>
          <p:cNvPicPr>
            <a:picLocks noChangeAspect="1"/>
          </p:cNvPicPr>
          <p:nvPr/>
        </p:nvPicPr>
        <p:blipFill>
          <a:blip r:embed="rId6"/>
          <a:stretch>
            <a:fillRect/>
          </a:stretch>
        </p:blipFill>
        <p:spPr>
          <a:xfrm>
            <a:off x="2405954" y="4604855"/>
            <a:ext cx="4408251" cy="734491"/>
          </a:xfrm>
          <a:prstGeom prst="rect">
            <a:avLst/>
          </a:prstGeom>
          <a:noFill/>
          <a:ln>
            <a:noFill/>
          </a:ln>
        </p:spPr>
      </p:pic>
      <p:pic>
        <p:nvPicPr>
          <p:cNvPr id="2298" name="図 11" descr="24§display§\mu§png§600§FALSE" title="TexMaths"/>
          <p:cNvPicPr>
            <a:picLocks noChangeAspect="1"/>
          </p:cNvPicPr>
          <p:nvPr/>
        </p:nvPicPr>
        <p:blipFill>
          <a:blip r:embed="rId7"/>
          <a:stretch>
            <a:fillRect/>
          </a:stretch>
        </p:blipFill>
        <p:spPr>
          <a:xfrm>
            <a:off x="9851450" y="5664952"/>
            <a:ext cx="151209" cy="180928"/>
          </a:xfrm>
          <a:prstGeom prst="rect">
            <a:avLst/>
          </a:prstGeom>
          <a:noFill/>
          <a:ln>
            <a:noFill/>
          </a:ln>
        </p:spPr>
      </p:pic>
      <p:pic>
        <p:nvPicPr>
          <p:cNvPr id="2299" name="図 12" descr="24§display§{\color{red}Z^\prime}§png§600§FALSE" title="TexMaths"/>
          <p:cNvPicPr>
            <a:picLocks noChangeAspect="1"/>
          </p:cNvPicPr>
          <p:nvPr/>
        </p:nvPicPr>
        <p:blipFill>
          <a:blip r:embed="rId8"/>
          <a:stretch>
            <a:fillRect/>
          </a:stretch>
        </p:blipFill>
        <p:spPr>
          <a:xfrm>
            <a:off x="9426889" y="4678664"/>
            <a:ext cx="253104" cy="220119"/>
          </a:xfrm>
          <a:prstGeom prst="rect">
            <a:avLst/>
          </a:prstGeom>
          <a:noFill/>
          <a:ln>
            <a:noFill/>
          </a:ln>
        </p:spPr>
      </p:pic>
      <p:pic>
        <p:nvPicPr>
          <p:cNvPr id="2300" name="図 13" descr="24§display§\gamma§png§600§FALSE" title="TexMaths"/>
          <p:cNvPicPr>
            <a:picLocks noChangeAspect="1"/>
          </p:cNvPicPr>
          <p:nvPr/>
        </p:nvPicPr>
        <p:blipFill>
          <a:blip r:embed="rId9"/>
          <a:stretch>
            <a:fillRect/>
          </a:stretch>
        </p:blipFill>
        <p:spPr>
          <a:xfrm>
            <a:off x="7449740" y="4388003"/>
            <a:ext cx="148270" cy="184194"/>
          </a:xfrm>
          <a:prstGeom prst="rect">
            <a:avLst/>
          </a:prstGeom>
          <a:noFill/>
          <a:ln>
            <a:noFill/>
          </a:ln>
        </p:spPr>
      </p:pic>
      <p:pic>
        <p:nvPicPr>
          <p:cNvPr id="2301" name="図 14" descr="24§display§(~ g_{Z^\prime}^{}~\bar{\mu}\gamma^\rho \mu Z^\prime_\rho ~)§png§600§FALSE" title="TexMaths"/>
          <p:cNvPicPr>
            <a:picLocks noChangeAspect="1"/>
          </p:cNvPicPr>
          <p:nvPr/>
        </p:nvPicPr>
        <p:blipFill>
          <a:blip r:embed="rId10"/>
          <a:stretch>
            <a:fillRect/>
          </a:stretch>
        </p:blipFill>
        <p:spPr>
          <a:xfrm>
            <a:off x="7336742" y="6003294"/>
            <a:ext cx="1741680" cy="332464"/>
          </a:xfrm>
          <a:prstGeom prst="rect">
            <a:avLst/>
          </a:prstGeom>
          <a:noFill/>
          <a:ln>
            <a:noFill/>
          </a:ln>
        </p:spPr>
      </p:pic>
      <p:pic>
        <p:nvPicPr>
          <p:cNvPr id="2302" name="図 15" descr="24§display§{\color{red}g_{Z^\prime}}§png§600§FALSE" title="TexMaths"/>
          <p:cNvPicPr>
            <a:picLocks noChangeAspect="1"/>
          </p:cNvPicPr>
          <p:nvPr/>
        </p:nvPicPr>
        <p:blipFill>
          <a:blip r:embed="rId11"/>
          <a:stretch>
            <a:fillRect/>
          </a:stretch>
        </p:blipFill>
        <p:spPr>
          <a:xfrm>
            <a:off x="8708401" y="4049660"/>
            <a:ext cx="342588" cy="177989"/>
          </a:xfrm>
          <a:prstGeom prst="rect">
            <a:avLst/>
          </a:prstGeom>
          <a:noFill/>
          <a:ln>
            <a:noFill/>
          </a:ln>
        </p:spPr>
      </p:pic>
      <p:pic>
        <p:nvPicPr>
          <p:cNvPr id="2303" name="図 16" descr="24§display§{\color{red}g_{Z^\prime}}§png§600§FALSE" title="TexMaths"/>
          <p:cNvPicPr>
            <a:picLocks noChangeAspect="1"/>
          </p:cNvPicPr>
          <p:nvPr/>
        </p:nvPicPr>
        <p:blipFill>
          <a:blip r:embed="rId11"/>
          <a:stretch>
            <a:fillRect/>
          </a:stretch>
        </p:blipFill>
        <p:spPr>
          <a:xfrm>
            <a:off x="8757715" y="5404010"/>
            <a:ext cx="342588" cy="177989"/>
          </a:xfrm>
          <a:prstGeom prst="rect">
            <a:avLst/>
          </a:prstGeom>
          <a:noFill/>
          <a:ln>
            <a:noFill/>
          </a:ln>
        </p:spPr>
      </p:pic>
      <p:sp>
        <p:nvSpPr>
          <p:cNvPr id="2304" name="直線コネクタ 17"/>
          <p:cNvSpPr/>
          <p:nvPr/>
        </p:nvSpPr>
        <p:spPr>
          <a:xfrm>
            <a:off x="4005570" y="4114977"/>
            <a:ext cx="653171" cy="0"/>
          </a:xfrm>
          <a:prstGeom prst="line">
            <a:avLst/>
          </a:prstGeom>
          <a:noFill/>
          <a:ln w="72000">
            <a:solidFill>
              <a:srgbClr val="FF0000"/>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pic>
        <p:nvPicPr>
          <p:cNvPr id="2305" name="図 18" descr="24§display§\bar{\mu}§png§600§FALSE" title="TexMaths"/>
          <p:cNvPicPr>
            <a:picLocks noChangeAspect="1"/>
          </p:cNvPicPr>
          <p:nvPr/>
        </p:nvPicPr>
        <p:blipFill>
          <a:blip r:embed="rId12"/>
          <a:stretch>
            <a:fillRect/>
          </a:stretch>
        </p:blipFill>
        <p:spPr>
          <a:xfrm>
            <a:off x="9818791" y="3657757"/>
            <a:ext cx="151209" cy="220119"/>
          </a:xfrm>
          <a:prstGeom prst="rect">
            <a:avLst/>
          </a:prstGeom>
          <a:noFill/>
          <a:ln>
            <a:noFill/>
          </a:ln>
        </p:spPr>
      </p:pic>
      <p:pic>
        <p:nvPicPr>
          <p:cNvPr id="2306" name="図 19" descr="22§display§\left( a_\mu^{} = \frac{g_\mu^{}-2}{2} \right)§png§600§FALSE" title="TexMaths"/>
          <p:cNvPicPr>
            <a:picLocks noChangeAspect="1"/>
          </p:cNvPicPr>
          <p:nvPr/>
        </p:nvPicPr>
        <p:blipFill>
          <a:blip r:embed="rId13"/>
          <a:stretch>
            <a:fillRect/>
          </a:stretch>
        </p:blipFill>
        <p:spPr>
          <a:xfrm>
            <a:off x="4530392" y="5747905"/>
            <a:ext cx="1614312" cy="603530"/>
          </a:xfrm>
          <a:prstGeom prst="rect">
            <a:avLst/>
          </a:prstGeom>
          <a:noFill/>
          <a:ln>
            <a:noFill/>
          </a:ln>
        </p:spPr>
      </p:pic>
      <p:grpSp>
        <p:nvGrpSpPr>
          <p:cNvPr id="2307" name="グループ化 52" descr="32§display§\Delta a_{\mu}=_x000a_a_{\mu}^{\rm exp}-a_{\mu}^{\rm SM}_x000a_=26.1(8.0)\times 10^{-10}§svg§600§FALSE§" title="TexMaths"/>
          <p:cNvGrpSpPr/>
          <p:nvPr/>
        </p:nvGrpSpPr>
        <p:grpSpPr>
          <a:xfrm>
            <a:off x="2135301" y="2066143"/>
            <a:ext cx="6171812" cy="479427"/>
            <a:chOff x="503999" y="6311160"/>
            <a:chExt cx="6803280" cy="528479"/>
          </a:xfrm>
        </p:grpSpPr>
        <p:sp>
          <p:nvSpPr>
            <p:cNvPr id="2308" name="フリーフォーム: 図形 53"/>
            <p:cNvSpPr/>
            <p:nvPr/>
          </p:nvSpPr>
          <p:spPr>
            <a:xfrm>
              <a:off x="503999" y="6316920"/>
              <a:ext cx="6803280" cy="516960"/>
            </a:xfrm>
            <a:custGeom>
              <a:avLst/>
              <a:gdLst/>
              <a:ahLst/>
              <a:cxnLst>
                <a:cxn ang="3cd4">
                  <a:pos x="hc" y="t"/>
                </a:cxn>
                <a:cxn ang="cd2">
                  <a:pos x="l" y="vc"/>
                </a:cxn>
                <a:cxn ang="cd4">
                  <a:pos x="hc" y="b"/>
                </a:cxn>
                <a:cxn ang="0">
                  <a:pos x="r" y="vc"/>
                </a:cxn>
              </a:cxnLst>
              <a:rect l="l" t="t" r="r" b="b"/>
              <a:pathLst>
                <a:path w="18899" h="1437">
                  <a:moveTo>
                    <a:pt x="9450" y="1437"/>
                  </a:moveTo>
                  <a:lnTo>
                    <a:pt x="0" y="1437"/>
                  </a:lnTo>
                  <a:lnTo>
                    <a:pt x="0" y="0"/>
                  </a:lnTo>
                  <a:lnTo>
                    <a:pt x="18899" y="0"/>
                  </a:lnTo>
                  <a:lnTo>
                    <a:pt x="18899" y="1437"/>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09" name="フリーフォーム: 図形 54"/>
            <p:cNvSpPr/>
            <p:nvPr/>
          </p:nvSpPr>
          <p:spPr>
            <a:xfrm>
              <a:off x="523440" y="6388199"/>
              <a:ext cx="299160" cy="291240"/>
            </a:xfrm>
            <a:custGeom>
              <a:avLst/>
              <a:gdLst/>
              <a:ahLst/>
              <a:cxnLst>
                <a:cxn ang="3cd4">
                  <a:pos x="hc" y="t"/>
                </a:cxn>
                <a:cxn ang="cd2">
                  <a:pos x="l" y="vc"/>
                </a:cxn>
                <a:cxn ang="cd4">
                  <a:pos x="hc" y="b"/>
                </a:cxn>
                <a:cxn ang="0">
                  <a:pos x="r" y="vc"/>
                </a:cxn>
              </a:cxnLst>
              <a:rect l="l" t="t" r="r" b="b"/>
              <a:pathLst>
                <a:path w="832" h="810">
                  <a:moveTo>
                    <a:pt x="445" y="19"/>
                  </a:moveTo>
                  <a:cubicBezTo>
                    <a:pt x="438" y="6"/>
                    <a:pt x="435" y="0"/>
                    <a:pt x="416" y="0"/>
                  </a:cubicBezTo>
                  <a:cubicBezTo>
                    <a:pt x="397" y="0"/>
                    <a:pt x="394" y="6"/>
                    <a:pt x="387" y="19"/>
                  </a:cubicBezTo>
                  <a:lnTo>
                    <a:pt x="6" y="787"/>
                  </a:lnTo>
                  <a:cubicBezTo>
                    <a:pt x="0" y="797"/>
                    <a:pt x="0" y="797"/>
                    <a:pt x="0" y="800"/>
                  </a:cubicBezTo>
                  <a:cubicBezTo>
                    <a:pt x="0" y="810"/>
                    <a:pt x="6" y="810"/>
                    <a:pt x="26" y="810"/>
                  </a:cubicBezTo>
                  <a:lnTo>
                    <a:pt x="810" y="810"/>
                  </a:lnTo>
                  <a:cubicBezTo>
                    <a:pt x="826" y="810"/>
                    <a:pt x="832" y="810"/>
                    <a:pt x="832" y="800"/>
                  </a:cubicBezTo>
                  <a:cubicBezTo>
                    <a:pt x="832" y="797"/>
                    <a:pt x="832" y="797"/>
                    <a:pt x="829" y="787"/>
                  </a:cubicBezTo>
                  <a:close/>
                  <a:moveTo>
                    <a:pt x="381" y="112"/>
                  </a:moveTo>
                  <a:lnTo>
                    <a:pt x="685" y="723"/>
                  </a:lnTo>
                  <a:lnTo>
                    <a:pt x="77" y="72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0" name="フリーフォーム: 図形 55"/>
            <p:cNvSpPr/>
            <p:nvPr/>
          </p:nvSpPr>
          <p:spPr>
            <a:xfrm>
              <a:off x="857519" y="6499080"/>
              <a:ext cx="186120" cy="183960"/>
            </a:xfrm>
            <a:custGeom>
              <a:avLst/>
              <a:gdLst/>
              <a:ahLst/>
              <a:cxnLst>
                <a:cxn ang="3cd4">
                  <a:pos x="hc" y="t"/>
                </a:cxn>
                <a:cxn ang="cd2">
                  <a:pos x="l" y="vc"/>
                </a:cxn>
                <a:cxn ang="cd4">
                  <a:pos x="hc" y="b"/>
                </a:cxn>
                <a:cxn ang="0">
                  <a:pos x="r" y="vc"/>
                </a:cxn>
              </a:cxnLst>
              <a:rect l="l" t="t" r="r" b="b"/>
              <a:pathLst>
                <a:path w="518" h="512">
                  <a:moveTo>
                    <a:pt x="378" y="74"/>
                  </a:moveTo>
                  <a:cubicBezTo>
                    <a:pt x="355" y="32"/>
                    <a:pt x="323" y="0"/>
                    <a:pt x="272" y="0"/>
                  </a:cubicBezTo>
                  <a:cubicBezTo>
                    <a:pt x="141" y="0"/>
                    <a:pt x="0" y="166"/>
                    <a:pt x="0" y="333"/>
                  </a:cubicBezTo>
                  <a:cubicBezTo>
                    <a:pt x="0" y="438"/>
                    <a:pt x="61" y="512"/>
                    <a:pt x="150" y="512"/>
                  </a:cubicBezTo>
                  <a:cubicBezTo>
                    <a:pt x="173" y="512"/>
                    <a:pt x="230" y="509"/>
                    <a:pt x="298" y="429"/>
                  </a:cubicBezTo>
                  <a:cubicBezTo>
                    <a:pt x="307" y="477"/>
                    <a:pt x="346" y="512"/>
                    <a:pt x="400" y="512"/>
                  </a:cubicBezTo>
                  <a:cubicBezTo>
                    <a:pt x="442" y="512"/>
                    <a:pt x="467" y="486"/>
                    <a:pt x="483" y="451"/>
                  </a:cubicBezTo>
                  <a:cubicBezTo>
                    <a:pt x="502" y="410"/>
                    <a:pt x="518" y="339"/>
                    <a:pt x="518" y="339"/>
                  </a:cubicBezTo>
                  <a:cubicBezTo>
                    <a:pt x="518" y="326"/>
                    <a:pt x="509" y="326"/>
                    <a:pt x="506" y="326"/>
                  </a:cubicBezTo>
                  <a:cubicBezTo>
                    <a:pt x="493" y="326"/>
                    <a:pt x="493" y="333"/>
                    <a:pt x="490" y="349"/>
                  </a:cubicBezTo>
                  <a:cubicBezTo>
                    <a:pt x="470" y="422"/>
                    <a:pt x="448" y="486"/>
                    <a:pt x="403" y="486"/>
                  </a:cubicBezTo>
                  <a:cubicBezTo>
                    <a:pt x="371" y="486"/>
                    <a:pt x="368" y="458"/>
                    <a:pt x="368" y="435"/>
                  </a:cubicBezTo>
                  <a:cubicBezTo>
                    <a:pt x="368" y="410"/>
                    <a:pt x="371" y="403"/>
                    <a:pt x="384" y="352"/>
                  </a:cubicBezTo>
                  <a:cubicBezTo>
                    <a:pt x="397" y="304"/>
                    <a:pt x="397" y="294"/>
                    <a:pt x="410" y="250"/>
                  </a:cubicBezTo>
                  <a:lnTo>
                    <a:pt x="448" y="93"/>
                  </a:lnTo>
                  <a:cubicBezTo>
                    <a:pt x="458" y="61"/>
                    <a:pt x="458" y="58"/>
                    <a:pt x="458" y="54"/>
                  </a:cubicBezTo>
                  <a:cubicBezTo>
                    <a:pt x="458" y="35"/>
                    <a:pt x="445" y="22"/>
                    <a:pt x="426" y="22"/>
                  </a:cubicBezTo>
                  <a:cubicBezTo>
                    <a:pt x="397" y="22"/>
                    <a:pt x="381" y="48"/>
                    <a:pt x="378" y="74"/>
                  </a:cubicBezTo>
                  <a:close/>
                  <a:moveTo>
                    <a:pt x="304" y="365"/>
                  </a:moveTo>
                  <a:cubicBezTo>
                    <a:pt x="298" y="387"/>
                    <a:pt x="298" y="387"/>
                    <a:pt x="282" y="406"/>
                  </a:cubicBezTo>
                  <a:cubicBezTo>
                    <a:pt x="230" y="470"/>
                    <a:pt x="186" y="486"/>
                    <a:pt x="154" y="486"/>
                  </a:cubicBezTo>
                  <a:cubicBezTo>
                    <a:pt x="96" y="486"/>
                    <a:pt x="80" y="426"/>
                    <a:pt x="80" y="381"/>
                  </a:cubicBezTo>
                  <a:cubicBezTo>
                    <a:pt x="80" y="326"/>
                    <a:pt x="115" y="186"/>
                    <a:pt x="144" y="134"/>
                  </a:cubicBezTo>
                  <a:cubicBezTo>
                    <a:pt x="179" y="67"/>
                    <a:pt x="227" y="26"/>
                    <a:pt x="275" y="26"/>
                  </a:cubicBezTo>
                  <a:cubicBezTo>
                    <a:pt x="349" y="26"/>
                    <a:pt x="365" y="118"/>
                    <a:pt x="365" y="125"/>
                  </a:cubicBezTo>
                  <a:cubicBezTo>
                    <a:pt x="365" y="131"/>
                    <a:pt x="362" y="138"/>
                    <a:pt x="358" y="14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1" name="フリーフォーム: 図形 56"/>
            <p:cNvSpPr/>
            <p:nvPr/>
          </p:nvSpPr>
          <p:spPr>
            <a:xfrm>
              <a:off x="1069559" y="6613200"/>
              <a:ext cx="170280" cy="186120"/>
            </a:xfrm>
            <a:custGeom>
              <a:avLst/>
              <a:gdLst/>
              <a:ahLst/>
              <a:cxnLst>
                <a:cxn ang="3cd4">
                  <a:pos x="hc" y="t"/>
                </a:cxn>
                <a:cxn ang="cd2">
                  <a:pos x="l" y="vc"/>
                </a:cxn>
                <a:cxn ang="cd4">
                  <a:pos x="hc" y="b"/>
                </a:cxn>
                <a:cxn ang="0">
                  <a:pos x="r" y="vc"/>
                </a:cxn>
              </a:cxnLst>
              <a:rect l="l" t="t" r="r" b="b"/>
              <a:pathLst>
                <a:path w="474" h="518">
                  <a:moveTo>
                    <a:pt x="3" y="477"/>
                  </a:moveTo>
                  <a:cubicBezTo>
                    <a:pt x="0" y="490"/>
                    <a:pt x="0" y="493"/>
                    <a:pt x="0" y="493"/>
                  </a:cubicBezTo>
                  <a:cubicBezTo>
                    <a:pt x="0" y="512"/>
                    <a:pt x="13" y="518"/>
                    <a:pt x="26" y="518"/>
                  </a:cubicBezTo>
                  <a:cubicBezTo>
                    <a:pt x="54" y="518"/>
                    <a:pt x="61" y="493"/>
                    <a:pt x="64" y="480"/>
                  </a:cubicBezTo>
                  <a:cubicBezTo>
                    <a:pt x="67" y="477"/>
                    <a:pt x="83" y="413"/>
                    <a:pt x="102" y="333"/>
                  </a:cubicBezTo>
                  <a:cubicBezTo>
                    <a:pt x="125" y="352"/>
                    <a:pt x="157" y="358"/>
                    <a:pt x="186" y="358"/>
                  </a:cubicBezTo>
                  <a:cubicBezTo>
                    <a:pt x="256" y="358"/>
                    <a:pt x="298" y="301"/>
                    <a:pt x="301" y="301"/>
                  </a:cubicBezTo>
                  <a:cubicBezTo>
                    <a:pt x="317" y="355"/>
                    <a:pt x="371" y="358"/>
                    <a:pt x="381" y="358"/>
                  </a:cubicBezTo>
                  <a:cubicBezTo>
                    <a:pt x="410" y="358"/>
                    <a:pt x="429" y="339"/>
                    <a:pt x="445" y="317"/>
                  </a:cubicBezTo>
                  <a:cubicBezTo>
                    <a:pt x="461" y="285"/>
                    <a:pt x="474" y="240"/>
                    <a:pt x="474" y="237"/>
                  </a:cubicBezTo>
                  <a:cubicBezTo>
                    <a:pt x="474" y="227"/>
                    <a:pt x="461" y="227"/>
                    <a:pt x="461" y="227"/>
                  </a:cubicBezTo>
                  <a:cubicBezTo>
                    <a:pt x="448" y="227"/>
                    <a:pt x="448" y="230"/>
                    <a:pt x="442" y="250"/>
                  </a:cubicBezTo>
                  <a:cubicBezTo>
                    <a:pt x="432" y="288"/>
                    <a:pt x="419" y="336"/>
                    <a:pt x="384" y="336"/>
                  </a:cubicBezTo>
                  <a:cubicBezTo>
                    <a:pt x="365" y="336"/>
                    <a:pt x="358" y="317"/>
                    <a:pt x="358" y="298"/>
                  </a:cubicBezTo>
                  <a:cubicBezTo>
                    <a:pt x="358" y="282"/>
                    <a:pt x="365" y="253"/>
                    <a:pt x="371" y="234"/>
                  </a:cubicBezTo>
                  <a:cubicBezTo>
                    <a:pt x="374" y="211"/>
                    <a:pt x="384" y="179"/>
                    <a:pt x="387" y="163"/>
                  </a:cubicBezTo>
                  <a:lnTo>
                    <a:pt x="406" y="93"/>
                  </a:lnTo>
                  <a:cubicBezTo>
                    <a:pt x="410" y="74"/>
                    <a:pt x="419" y="38"/>
                    <a:pt x="419" y="32"/>
                  </a:cubicBezTo>
                  <a:cubicBezTo>
                    <a:pt x="419" y="16"/>
                    <a:pt x="406" y="6"/>
                    <a:pt x="394" y="6"/>
                  </a:cubicBezTo>
                  <a:cubicBezTo>
                    <a:pt x="384" y="6"/>
                    <a:pt x="368" y="13"/>
                    <a:pt x="362" y="26"/>
                  </a:cubicBezTo>
                  <a:cubicBezTo>
                    <a:pt x="358" y="32"/>
                    <a:pt x="352" y="58"/>
                    <a:pt x="349" y="74"/>
                  </a:cubicBezTo>
                  <a:lnTo>
                    <a:pt x="333" y="138"/>
                  </a:lnTo>
                  <a:lnTo>
                    <a:pt x="307" y="237"/>
                  </a:lnTo>
                  <a:cubicBezTo>
                    <a:pt x="301" y="256"/>
                    <a:pt x="301" y="259"/>
                    <a:pt x="294" y="269"/>
                  </a:cubicBezTo>
                  <a:cubicBezTo>
                    <a:pt x="269" y="304"/>
                    <a:pt x="234" y="336"/>
                    <a:pt x="189" y="336"/>
                  </a:cubicBezTo>
                  <a:cubicBezTo>
                    <a:pt x="125" y="336"/>
                    <a:pt x="125" y="278"/>
                    <a:pt x="125" y="266"/>
                  </a:cubicBezTo>
                  <a:cubicBezTo>
                    <a:pt x="125" y="243"/>
                    <a:pt x="128" y="234"/>
                    <a:pt x="138" y="192"/>
                  </a:cubicBezTo>
                  <a:cubicBezTo>
                    <a:pt x="147" y="157"/>
                    <a:pt x="147" y="150"/>
                    <a:pt x="157" y="118"/>
                  </a:cubicBezTo>
                  <a:lnTo>
                    <a:pt x="166" y="77"/>
                  </a:lnTo>
                  <a:cubicBezTo>
                    <a:pt x="170" y="58"/>
                    <a:pt x="179" y="29"/>
                    <a:pt x="179" y="26"/>
                  </a:cubicBezTo>
                  <a:cubicBezTo>
                    <a:pt x="179" y="10"/>
                    <a:pt x="166" y="0"/>
                    <a:pt x="150" y="0"/>
                  </a:cubicBezTo>
                  <a:cubicBezTo>
                    <a:pt x="122" y="0"/>
                    <a:pt x="115" y="29"/>
                    <a:pt x="112" y="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2" name="フリーフォーム: 図形 57"/>
            <p:cNvSpPr/>
            <p:nvPr/>
          </p:nvSpPr>
          <p:spPr>
            <a:xfrm>
              <a:off x="1407240" y="6528960"/>
              <a:ext cx="270360" cy="95400"/>
            </a:xfrm>
            <a:custGeom>
              <a:avLst/>
              <a:gdLst/>
              <a:ahLst/>
              <a:cxnLst>
                <a:cxn ang="3cd4">
                  <a:pos x="hc" y="t"/>
                </a:cxn>
                <a:cxn ang="cd2">
                  <a:pos x="l" y="vc"/>
                </a:cxn>
                <a:cxn ang="cd4">
                  <a:pos x="hc" y="b"/>
                </a:cxn>
                <a:cxn ang="0">
                  <a:pos x="r" y="vc"/>
                </a:cxn>
              </a:cxnLst>
              <a:rect l="l" t="t" r="r" b="b"/>
              <a:pathLst>
                <a:path w="752" h="266">
                  <a:moveTo>
                    <a:pt x="714" y="45"/>
                  </a:moveTo>
                  <a:cubicBezTo>
                    <a:pt x="730" y="45"/>
                    <a:pt x="752" y="45"/>
                    <a:pt x="752" y="22"/>
                  </a:cubicBezTo>
                  <a:cubicBezTo>
                    <a:pt x="752" y="0"/>
                    <a:pt x="730" y="0"/>
                    <a:pt x="714" y="0"/>
                  </a:cubicBezTo>
                  <a:lnTo>
                    <a:pt x="38" y="0"/>
                  </a:lnTo>
                  <a:cubicBezTo>
                    <a:pt x="22" y="0"/>
                    <a:pt x="0" y="0"/>
                    <a:pt x="0" y="22"/>
                  </a:cubicBezTo>
                  <a:cubicBezTo>
                    <a:pt x="0" y="45"/>
                    <a:pt x="22" y="45"/>
                    <a:pt x="38" y="45"/>
                  </a:cubicBezTo>
                  <a:close/>
                  <a:moveTo>
                    <a:pt x="714" y="266"/>
                  </a:moveTo>
                  <a:cubicBezTo>
                    <a:pt x="730" y="266"/>
                    <a:pt x="752" y="266"/>
                    <a:pt x="752" y="243"/>
                  </a:cubicBezTo>
                  <a:cubicBezTo>
                    <a:pt x="752" y="221"/>
                    <a:pt x="730" y="221"/>
                    <a:pt x="714" y="221"/>
                  </a:cubicBezTo>
                  <a:lnTo>
                    <a:pt x="38" y="221"/>
                  </a:lnTo>
                  <a:cubicBezTo>
                    <a:pt x="22" y="221"/>
                    <a:pt x="0" y="221"/>
                    <a:pt x="0" y="243"/>
                  </a:cubicBezTo>
                  <a:cubicBezTo>
                    <a:pt x="0" y="266"/>
                    <a:pt x="22" y="266"/>
                    <a:pt x="38" y="26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3" name="フリーフォーム: 図形 58"/>
            <p:cNvSpPr/>
            <p:nvPr/>
          </p:nvSpPr>
          <p:spPr>
            <a:xfrm>
              <a:off x="1828800" y="6499080"/>
              <a:ext cx="186120" cy="183960"/>
            </a:xfrm>
            <a:custGeom>
              <a:avLst/>
              <a:gdLst/>
              <a:ahLst/>
              <a:cxnLst>
                <a:cxn ang="3cd4">
                  <a:pos x="hc" y="t"/>
                </a:cxn>
                <a:cxn ang="cd2">
                  <a:pos x="l" y="vc"/>
                </a:cxn>
                <a:cxn ang="cd4">
                  <a:pos x="hc" y="b"/>
                </a:cxn>
                <a:cxn ang="0">
                  <a:pos x="r" y="vc"/>
                </a:cxn>
              </a:cxnLst>
              <a:rect l="l" t="t" r="r" b="b"/>
              <a:pathLst>
                <a:path w="518" h="512">
                  <a:moveTo>
                    <a:pt x="378" y="74"/>
                  </a:moveTo>
                  <a:cubicBezTo>
                    <a:pt x="355" y="32"/>
                    <a:pt x="323" y="0"/>
                    <a:pt x="272" y="0"/>
                  </a:cubicBezTo>
                  <a:cubicBezTo>
                    <a:pt x="141" y="0"/>
                    <a:pt x="0" y="166"/>
                    <a:pt x="0" y="333"/>
                  </a:cubicBezTo>
                  <a:cubicBezTo>
                    <a:pt x="0" y="438"/>
                    <a:pt x="61" y="512"/>
                    <a:pt x="150" y="512"/>
                  </a:cubicBezTo>
                  <a:cubicBezTo>
                    <a:pt x="173" y="512"/>
                    <a:pt x="230" y="509"/>
                    <a:pt x="298" y="429"/>
                  </a:cubicBezTo>
                  <a:cubicBezTo>
                    <a:pt x="307" y="477"/>
                    <a:pt x="346" y="512"/>
                    <a:pt x="400" y="512"/>
                  </a:cubicBezTo>
                  <a:cubicBezTo>
                    <a:pt x="442" y="512"/>
                    <a:pt x="467" y="486"/>
                    <a:pt x="483" y="451"/>
                  </a:cubicBezTo>
                  <a:cubicBezTo>
                    <a:pt x="502" y="410"/>
                    <a:pt x="518" y="339"/>
                    <a:pt x="518" y="339"/>
                  </a:cubicBezTo>
                  <a:cubicBezTo>
                    <a:pt x="518" y="326"/>
                    <a:pt x="509" y="326"/>
                    <a:pt x="506" y="326"/>
                  </a:cubicBezTo>
                  <a:cubicBezTo>
                    <a:pt x="493" y="326"/>
                    <a:pt x="493" y="333"/>
                    <a:pt x="490" y="349"/>
                  </a:cubicBezTo>
                  <a:cubicBezTo>
                    <a:pt x="470" y="422"/>
                    <a:pt x="448" y="486"/>
                    <a:pt x="403" y="486"/>
                  </a:cubicBezTo>
                  <a:cubicBezTo>
                    <a:pt x="371" y="486"/>
                    <a:pt x="368" y="458"/>
                    <a:pt x="368" y="435"/>
                  </a:cubicBezTo>
                  <a:cubicBezTo>
                    <a:pt x="368" y="410"/>
                    <a:pt x="371" y="403"/>
                    <a:pt x="384" y="352"/>
                  </a:cubicBezTo>
                  <a:cubicBezTo>
                    <a:pt x="397" y="304"/>
                    <a:pt x="397" y="294"/>
                    <a:pt x="410" y="250"/>
                  </a:cubicBezTo>
                  <a:lnTo>
                    <a:pt x="448" y="93"/>
                  </a:lnTo>
                  <a:cubicBezTo>
                    <a:pt x="458" y="61"/>
                    <a:pt x="458" y="58"/>
                    <a:pt x="458" y="54"/>
                  </a:cubicBezTo>
                  <a:cubicBezTo>
                    <a:pt x="458" y="35"/>
                    <a:pt x="445" y="22"/>
                    <a:pt x="426" y="22"/>
                  </a:cubicBezTo>
                  <a:cubicBezTo>
                    <a:pt x="397" y="22"/>
                    <a:pt x="381" y="48"/>
                    <a:pt x="378" y="74"/>
                  </a:cubicBezTo>
                  <a:close/>
                  <a:moveTo>
                    <a:pt x="304" y="365"/>
                  </a:moveTo>
                  <a:cubicBezTo>
                    <a:pt x="298" y="387"/>
                    <a:pt x="298" y="387"/>
                    <a:pt x="282" y="406"/>
                  </a:cubicBezTo>
                  <a:cubicBezTo>
                    <a:pt x="230" y="470"/>
                    <a:pt x="186" y="486"/>
                    <a:pt x="154" y="486"/>
                  </a:cubicBezTo>
                  <a:cubicBezTo>
                    <a:pt x="96" y="486"/>
                    <a:pt x="80" y="426"/>
                    <a:pt x="80" y="381"/>
                  </a:cubicBezTo>
                  <a:cubicBezTo>
                    <a:pt x="80" y="326"/>
                    <a:pt x="115" y="186"/>
                    <a:pt x="144" y="134"/>
                  </a:cubicBezTo>
                  <a:cubicBezTo>
                    <a:pt x="179" y="67"/>
                    <a:pt x="227" y="26"/>
                    <a:pt x="275" y="26"/>
                  </a:cubicBezTo>
                  <a:cubicBezTo>
                    <a:pt x="349" y="26"/>
                    <a:pt x="365" y="118"/>
                    <a:pt x="365" y="125"/>
                  </a:cubicBezTo>
                  <a:cubicBezTo>
                    <a:pt x="365" y="131"/>
                    <a:pt x="362" y="138"/>
                    <a:pt x="358" y="14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4" name="フリーフォーム: 図形 59"/>
            <p:cNvSpPr/>
            <p:nvPr/>
          </p:nvSpPr>
          <p:spPr>
            <a:xfrm>
              <a:off x="2037240" y="6383880"/>
              <a:ext cx="122760" cy="129960"/>
            </a:xfrm>
            <a:custGeom>
              <a:avLst/>
              <a:gdLst/>
              <a:ahLst/>
              <a:cxnLst>
                <a:cxn ang="3cd4">
                  <a:pos x="hc" y="t"/>
                </a:cxn>
                <a:cxn ang="cd2">
                  <a:pos x="l" y="vc"/>
                </a:cxn>
                <a:cxn ang="cd4">
                  <a:pos x="hc" y="b"/>
                </a:cxn>
                <a:cxn ang="0">
                  <a:pos x="r" y="vc"/>
                </a:cxn>
              </a:cxnLst>
              <a:rect l="l" t="t" r="r" b="b"/>
              <a:pathLst>
                <a:path w="342" h="362">
                  <a:moveTo>
                    <a:pt x="320" y="173"/>
                  </a:moveTo>
                  <a:cubicBezTo>
                    <a:pt x="336" y="173"/>
                    <a:pt x="342" y="173"/>
                    <a:pt x="342" y="157"/>
                  </a:cubicBezTo>
                  <a:cubicBezTo>
                    <a:pt x="342" y="86"/>
                    <a:pt x="301" y="0"/>
                    <a:pt x="182" y="0"/>
                  </a:cubicBezTo>
                  <a:cubicBezTo>
                    <a:pt x="80" y="0"/>
                    <a:pt x="0" y="83"/>
                    <a:pt x="0" y="179"/>
                  </a:cubicBezTo>
                  <a:cubicBezTo>
                    <a:pt x="0" y="282"/>
                    <a:pt x="90" y="362"/>
                    <a:pt x="195" y="362"/>
                  </a:cubicBezTo>
                  <a:cubicBezTo>
                    <a:pt x="301" y="362"/>
                    <a:pt x="342" y="275"/>
                    <a:pt x="342" y="259"/>
                  </a:cubicBezTo>
                  <a:cubicBezTo>
                    <a:pt x="342" y="256"/>
                    <a:pt x="339" y="246"/>
                    <a:pt x="326" y="246"/>
                  </a:cubicBezTo>
                  <a:cubicBezTo>
                    <a:pt x="317" y="246"/>
                    <a:pt x="317" y="253"/>
                    <a:pt x="314" y="259"/>
                  </a:cubicBezTo>
                  <a:cubicBezTo>
                    <a:pt x="288" y="326"/>
                    <a:pt x="227" y="336"/>
                    <a:pt x="198" y="336"/>
                  </a:cubicBezTo>
                  <a:cubicBezTo>
                    <a:pt x="163" y="336"/>
                    <a:pt x="125" y="320"/>
                    <a:pt x="102" y="291"/>
                  </a:cubicBezTo>
                  <a:cubicBezTo>
                    <a:pt x="74" y="253"/>
                    <a:pt x="74" y="205"/>
                    <a:pt x="74" y="173"/>
                  </a:cubicBezTo>
                  <a:close/>
                  <a:moveTo>
                    <a:pt x="74" y="154"/>
                  </a:moveTo>
                  <a:cubicBezTo>
                    <a:pt x="83" y="42"/>
                    <a:pt x="154" y="22"/>
                    <a:pt x="182" y="22"/>
                  </a:cubicBezTo>
                  <a:cubicBezTo>
                    <a:pt x="282" y="22"/>
                    <a:pt x="285" y="131"/>
                    <a:pt x="285" y="15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5" name="フリーフォーム: 図形 60"/>
            <p:cNvSpPr/>
            <p:nvPr/>
          </p:nvSpPr>
          <p:spPr>
            <a:xfrm>
              <a:off x="2178000" y="6388199"/>
              <a:ext cx="156240" cy="122760"/>
            </a:xfrm>
            <a:custGeom>
              <a:avLst/>
              <a:gdLst/>
              <a:ahLst/>
              <a:cxnLst>
                <a:cxn ang="3cd4">
                  <a:pos x="hc" y="t"/>
                </a:cxn>
                <a:cxn ang="cd2">
                  <a:pos x="l" y="vc"/>
                </a:cxn>
                <a:cxn ang="cd4">
                  <a:pos x="hc" y="b"/>
                </a:cxn>
                <a:cxn ang="0">
                  <a:pos x="r" y="vc"/>
                </a:cxn>
              </a:cxnLst>
              <a:rect l="l" t="t" r="r" b="b"/>
              <a:pathLst>
                <a:path w="435" h="342">
                  <a:moveTo>
                    <a:pt x="250" y="163"/>
                  </a:moveTo>
                  <a:cubicBezTo>
                    <a:pt x="246" y="163"/>
                    <a:pt x="243" y="157"/>
                    <a:pt x="243" y="157"/>
                  </a:cubicBezTo>
                  <a:cubicBezTo>
                    <a:pt x="243" y="154"/>
                    <a:pt x="294" y="99"/>
                    <a:pt x="301" y="90"/>
                  </a:cubicBezTo>
                  <a:cubicBezTo>
                    <a:pt x="330" y="61"/>
                    <a:pt x="358" y="29"/>
                    <a:pt x="419" y="29"/>
                  </a:cubicBezTo>
                  <a:lnTo>
                    <a:pt x="419" y="0"/>
                  </a:lnTo>
                  <a:cubicBezTo>
                    <a:pt x="397" y="0"/>
                    <a:pt x="374" y="3"/>
                    <a:pt x="352" y="3"/>
                  </a:cubicBezTo>
                  <a:cubicBezTo>
                    <a:pt x="330" y="3"/>
                    <a:pt x="298" y="3"/>
                    <a:pt x="275" y="0"/>
                  </a:cubicBezTo>
                  <a:lnTo>
                    <a:pt x="275" y="29"/>
                  </a:lnTo>
                  <a:cubicBezTo>
                    <a:pt x="288" y="32"/>
                    <a:pt x="291" y="38"/>
                    <a:pt x="291" y="48"/>
                  </a:cubicBezTo>
                  <a:cubicBezTo>
                    <a:pt x="291" y="48"/>
                    <a:pt x="291" y="61"/>
                    <a:pt x="278" y="74"/>
                  </a:cubicBezTo>
                  <a:lnTo>
                    <a:pt x="224" y="138"/>
                  </a:lnTo>
                  <a:lnTo>
                    <a:pt x="157" y="61"/>
                  </a:lnTo>
                  <a:cubicBezTo>
                    <a:pt x="150" y="51"/>
                    <a:pt x="147" y="48"/>
                    <a:pt x="147" y="45"/>
                  </a:cubicBezTo>
                  <a:cubicBezTo>
                    <a:pt x="147" y="32"/>
                    <a:pt x="160" y="29"/>
                    <a:pt x="170" y="29"/>
                  </a:cubicBezTo>
                  <a:lnTo>
                    <a:pt x="170" y="0"/>
                  </a:lnTo>
                  <a:cubicBezTo>
                    <a:pt x="141" y="3"/>
                    <a:pt x="109" y="3"/>
                    <a:pt x="80" y="3"/>
                  </a:cubicBezTo>
                  <a:cubicBezTo>
                    <a:pt x="58" y="3"/>
                    <a:pt x="26" y="3"/>
                    <a:pt x="3" y="0"/>
                  </a:cubicBezTo>
                  <a:lnTo>
                    <a:pt x="3" y="29"/>
                  </a:lnTo>
                  <a:cubicBezTo>
                    <a:pt x="42" y="29"/>
                    <a:pt x="61" y="29"/>
                    <a:pt x="83" y="51"/>
                  </a:cubicBezTo>
                  <a:lnTo>
                    <a:pt x="182" y="166"/>
                  </a:lnTo>
                  <a:cubicBezTo>
                    <a:pt x="182" y="166"/>
                    <a:pt x="186" y="173"/>
                    <a:pt x="186" y="176"/>
                  </a:cubicBezTo>
                  <a:cubicBezTo>
                    <a:pt x="186" y="176"/>
                    <a:pt x="128" y="243"/>
                    <a:pt x="118" y="250"/>
                  </a:cubicBezTo>
                  <a:cubicBezTo>
                    <a:pt x="90" y="282"/>
                    <a:pt x="64" y="314"/>
                    <a:pt x="0" y="314"/>
                  </a:cubicBezTo>
                  <a:lnTo>
                    <a:pt x="0" y="342"/>
                  </a:lnTo>
                  <a:cubicBezTo>
                    <a:pt x="22" y="342"/>
                    <a:pt x="42" y="339"/>
                    <a:pt x="67" y="339"/>
                  </a:cubicBezTo>
                  <a:cubicBezTo>
                    <a:pt x="90" y="339"/>
                    <a:pt x="122" y="339"/>
                    <a:pt x="144" y="342"/>
                  </a:cubicBezTo>
                  <a:lnTo>
                    <a:pt x="144" y="314"/>
                  </a:lnTo>
                  <a:cubicBezTo>
                    <a:pt x="134" y="314"/>
                    <a:pt x="128" y="307"/>
                    <a:pt x="128" y="294"/>
                  </a:cubicBezTo>
                  <a:cubicBezTo>
                    <a:pt x="128" y="282"/>
                    <a:pt x="138" y="269"/>
                    <a:pt x="150" y="256"/>
                  </a:cubicBezTo>
                  <a:lnTo>
                    <a:pt x="205" y="195"/>
                  </a:lnTo>
                  <a:lnTo>
                    <a:pt x="275" y="275"/>
                  </a:lnTo>
                  <a:cubicBezTo>
                    <a:pt x="291" y="291"/>
                    <a:pt x="291" y="291"/>
                    <a:pt x="291" y="298"/>
                  </a:cubicBezTo>
                  <a:cubicBezTo>
                    <a:pt x="291" y="314"/>
                    <a:pt x="272" y="314"/>
                    <a:pt x="269" y="314"/>
                  </a:cubicBezTo>
                  <a:lnTo>
                    <a:pt x="269" y="342"/>
                  </a:lnTo>
                  <a:cubicBezTo>
                    <a:pt x="275" y="342"/>
                    <a:pt x="333" y="339"/>
                    <a:pt x="358" y="339"/>
                  </a:cubicBezTo>
                  <a:cubicBezTo>
                    <a:pt x="384" y="339"/>
                    <a:pt x="410" y="339"/>
                    <a:pt x="435" y="342"/>
                  </a:cubicBezTo>
                  <a:lnTo>
                    <a:pt x="435" y="314"/>
                  </a:lnTo>
                  <a:cubicBezTo>
                    <a:pt x="381" y="314"/>
                    <a:pt x="374" y="310"/>
                    <a:pt x="358" y="28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6" name="フリーフォーム: 図形 61"/>
            <p:cNvSpPr/>
            <p:nvPr/>
          </p:nvSpPr>
          <p:spPr>
            <a:xfrm>
              <a:off x="2354040" y="6386040"/>
              <a:ext cx="153000" cy="180360"/>
            </a:xfrm>
            <a:custGeom>
              <a:avLst/>
              <a:gdLst/>
              <a:ahLst/>
              <a:cxnLst>
                <a:cxn ang="3cd4">
                  <a:pos x="hc" y="t"/>
                </a:cxn>
                <a:cxn ang="cd2">
                  <a:pos x="l" y="vc"/>
                </a:cxn>
                <a:cxn ang="cd4">
                  <a:pos x="hc" y="b"/>
                </a:cxn>
                <a:cxn ang="0">
                  <a:pos x="r" y="vc"/>
                </a:cxn>
              </a:cxnLst>
              <a:rect l="l" t="t" r="r" b="b"/>
              <a:pathLst>
                <a:path w="426" h="502">
                  <a:moveTo>
                    <a:pt x="182" y="474"/>
                  </a:moveTo>
                  <a:cubicBezTo>
                    <a:pt x="131" y="474"/>
                    <a:pt x="122" y="474"/>
                    <a:pt x="122" y="442"/>
                  </a:cubicBezTo>
                  <a:lnTo>
                    <a:pt x="122" y="310"/>
                  </a:lnTo>
                  <a:cubicBezTo>
                    <a:pt x="125" y="317"/>
                    <a:pt x="163" y="358"/>
                    <a:pt x="230" y="358"/>
                  </a:cubicBezTo>
                  <a:cubicBezTo>
                    <a:pt x="336" y="358"/>
                    <a:pt x="426" y="278"/>
                    <a:pt x="426" y="179"/>
                  </a:cubicBezTo>
                  <a:cubicBezTo>
                    <a:pt x="426" y="80"/>
                    <a:pt x="342" y="0"/>
                    <a:pt x="243" y="0"/>
                  </a:cubicBezTo>
                  <a:cubicBezTo>
                    <a:pt x="198" y="0"/>
                    <a:pt x="150" y="16"/>
                    <a:pt x="118" y="48"/>
                  </a:cubicBezTo>
                  <a:lnTo>
                    <a:pt x="118" y="0"/>
                  </a:lnTo>
                  <a:lnTo>
                    <a:pt x="0" y="10"/>
                  </a:lnTo>
                  <a:lnTo>
                    <a:pt x="0" y="38"/>
                  </a:lnTo>
                  <a:cubicBezTo>
                    <a:pt x="54" y="38"/>
                    <a:pt x="61" y="42"/>
                    <a:pt x="61" y="74"/>
                  </a:cubicBezTo>
                  <a:lnTo>
                    <a:pt x="61" y="442"/>
                  </a:lnTo>
                  <a:cubicBezTo>
                    <a:pt x="61" y="474"/>
                    <a:pt x="51" y="474"/>
                    <a:pt x="0" y="474"/>
                  </a:cubicBezTo>
                  <a:lnTo>
                    <a:pt x="0" y="502"/>
                  </a:lnTo>
                  <a:cubicBezTo>
                    <a:pt x="0" y="502"/>
                    <a:pt x="58" y="499"/>
                    <a:pt x="90" y="499"/>
                  </a:cubicBezTo>
                  <a:cubicBezTo>
                    <a:pt x="118" y="499"/>
                    <a:pt x="176" y="502"/>
                    <a:pt x="182" y="502"/>
                  </a:cubicBezTo>
                  <a:close/>
                  <a:moveTo>
                    <a:pt x="122" y="86"/>
                  </a:moveTo>
                  <a:cubicBezTo>
                    <a:pt x="147" y="45"/>
                    <a:pt x="192" y="26"/>
                    <a:pt x="234" y="26"/>
                  </a:cubicBezTo>
                  <a:cubicBezTo>
                    <a:pt x="301" y="26"/>
                    <a:pt x="352" y="96"/>
                    <a:pt x="352" y="179"/>
                  </a:cubicBezTo>
                  <a:cubicBezTo>
                    <a:pt x="352" y="269"/>
                    <a:pt x="291" y="336"/>
                    <a:pt x="224" y="336"/>
                  </a:cubicBezTo>
                  <a:cubicBezTo>
                    <a:pt x="157" y="336"/>
                    <a:pt x="125" y="275"/>
                    <a:pt x="122" y="26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7" name="フリーフォーム: 図形 62"/>
            <p:cNvSpPr/>
            <p:nvPr/>
          </p:nvSpPr>
          <p:spPr>
            <a:xfrm>
              <a:off x="2040839" y="6653519"/>
              <a:ext cx="170280" cy="186120"/>
            </a:xfrm>
            <a:custGeom>
              <a:avLst/>
              <a:gdLst/>
              <a:ahLst/>
              <a:cxnLst>
                <a:cxn ang="3cd4">
                  <a:pos x="hc" y="t"/>
                </a:cxn>
                <a:cxn ang="cd2">
                  <a:pos x="l" y="vc"/>
                </a:cxn>
                <a:cxn ang="cd4">
                  <a:pos x="hc" y="b"/>
                </a:cxn>
                <a:cxn ang="0">
                  <a:pos x="r" y="vc"/>
                </a:cxn>
              </a:cxnLst>
              <a:rect l="l" t="t" r="r" b="b"/>
              <a:pathLst>
                <a:path w="474" h="518">
                  <a:moveTo>
                    <a:pt x="3" y="477"/>
                  </a:moveTo>
                  <a:cubicBezTo>
                    <a:pt x="0" y="490"/>
                    <a:pt x="0" y="493"/>
                    <a:pt x="0" y="493"/>
                  </a:cubicBezTo>
                  <a:cubicBezTo>
                    <a:pt x="0" y="512"/>
                    <a:pt x="13" y="518"/>
                    <a:pt x="26" y="518"/>
                  </a:cubicBezTo>
                  <a:cubicBezTo>
                    <a:pt x="54" y="518"/>
                    <a:pt x="61" y="493"/>
                    <a:pt x="64" y="480"/>
                  </a:cubicBezTo>
                  <a:cubicBezTo>
                    <a:pt x="67" y="477"/>
                    <a:pt x="83" y="413"/>
                    <a:pt x="102" y="333"/>
                  </a:cubicBezTo>
                  <a:cubicBezTo>
                    <a:pt x="125" y="352"/>
                    <a:pt x="157" y="358"/>
                    <a:pt x="186" y="358"/>
                  </a:cubicBezTo>
                  <a:cubicBezTo>
                    <a:pt x="256" y="358"/>
                    <a:pt x="298" y="301"/>
                    <a:pt x="301" y="301"/>
                  </a:cubicBezTo>
                  <a:cubicBezTo>
                    <a:pt x="317" y="355"/>
                    <a:pt x="371" y="358"/>
                    <a:pt x="381" y="358"/>
                  </a:cubicBezTo>
                  <a:cubicBezTo>
                    <a:pt x="410" y="358"/>
                    <a:pt x="429" y="339"/>
                    <a:pt x="445" y="317"/>
                  </a:cubicBezTo>
                  <a:cubicBezTo>
                    <a:pt x="461" y="285"/>
                    <a:pt x="474" y="240"/>
                    <a:pt x="474" y="237"/>
                  </a:cubicBezTo>
                  <a:cubicBezTo>
                    <a:pt x="474" y="227"/>
                    <a:pt x="461" y="227"/>
                    <a:pt x="461" y="227"/>
                  </a:cubicBezTo>
                  <a:cubicBezTo>
                    <a:pt x="448" y="227"/>
                    <a:pt x="448" y="230"/>
                    <a:pt x="442" y="250"/>
                  </a:cubicBezTo>
                  <a:cubicBezTo>
                    <a:pt x="432" y="288"/>
                    <a:pt x="419" y="336"/>
                    <a:pt x="384" y="336"/>
                  </a:cubicBezTo>
                  <a:cubicBezTo>
                    <a:pt x="365" y="336"/>
                    <a:pt x="358" y="317"/>
                    <a:pt x="358" y="298"/>
                  </a:cubicBezTo>
                  <a:cubicBezTo>
                    <a:pt x="358" y="282"/>
                    <a:pt x="365" y="253"/>
                    <a:pt x="371" y="234"/>
                  </a:cubicBezTo>
                  <a:cubicBezTo>
                    <a:pt x="374" y="211"/>
                    <a:pt x="384" y="179"/>
                    <a:pt x="387" y="163"/>
                  </a:cubicBezTo>
                  <a:lnTo>
                    <a:pt x="406" y="93"/>
                  </a:lnTo>
                  <a:cubicBezTo>
                    <a:pt x="410" y="74"/>
                    <a:pt x="419" y="38"/>
                    <a:pt x="419" y="32"/>
                  </a:cubicBezTo>
                  <a:cubicBezTo>
                    <a:pt x="419" y="16"/>
                    <a:pt x="406" y="6"/>
                    <a:pt x="394" y="6"/>
                  </a:cubicBezTo>
                  <a:cubicBezTo>
                    <a:pt x="384" y="6"/>
                    <a:pt x="368" y="13"/>
                    <a:pt x="362" y="26"/>
                  </a:cubicBezTo>
                  <a:cubicBezTo>
                    <a:pt x="358" y="32"/>
                    <a:pt x="352" y="58"/>
                    <a:pt x="349" y="74"/>
                  </a:cubicBezTo>
                  <a:lnTo>
                    <a:pt x="333" y="138"/>
                  </a:lnTo>
                  <a:lnTo>
                    <a:pt x="307" y="237"/>
                  </a:lnTo>
                  <a:cubicBezTo>
                    <a:pt x="301" y="256"/>
                    <a:pt x="301" y="259"/>
                    <a:pt x="294" y="269"/>
                  </a:cubicBezTo>
                  <a:cubicBezTo>
                    <a:pt x="269" y="304"/>
                    <a:pt x="234" y="336"/>
                    <a:pt x="189" y="336"/>
                  </a:cubicBezTo>
                  <a:cubicBezTo>
                    <a:pt x="125" y="336"/>
                    <a:pt x="125" y="278"/>
                    <a:pt x="125" y="266"/>
                  </a:cubicBezTo>
                  <a:cubicBezTo>
                    <a:pt x="125" y="243"/>
                    <a:pt x="128" y="234"/>
                    <a:pt x="138" y="192"/>
                  </a:cubicBezTo>
                  <a:cubicBezTo>
                    <a:pt x="147" y="157"/>
                    <a:pt x="147" y="150"/>
                    <a:pt x="157" y="118"/>
                  </a:cubicBezTo>
                  <a:lnTo>
                    <a:pt x="166" y="77"/>
                  </a:lnTo>
                  <a:cubicBezTo>
                    <a:pt x="170" y="58"/>
                    <a:pt x="179" y="29"/>
                    <a:pt x="179" y="26"/>
                  </a:cubicBezTo>
                  <a:cubicBezTo>
                    <a:pt x="179" y="10"/>
                    <a:pt x="166" y="0"/>
                    <a:pt x="150" y="0"/>
                  </a:cubicBezTo>
                  <a:cubicBezTo>
                    <a:pt x="122" y="0"/>
                    <a:pt x="115" y="29"/>
                    <a:pt x="112" y="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8" name="フリーフォーム: 図形 63"/>
            <p:cNvSpPr/>
            <p:nvPr/>
          </p:nvSpPr>
          <p:spPr>
            <a:xfrm>
              <a:off x="2662920" y="6568199"/>
              <a:ext cx="248400" cy="16920"/>
            </a:xfrm>
            <a:custGeom>
              <a:avLst/>
              <a:gdLst/>
              <a:ahLst/>
              <a:cxnLst>
                <a:cxn ang="3cd4">
                  <a:pos x="hc" y="t"/>
                </a:cxn>
                <a:cxn ang="cd2">
                  <a:pos x="l" y="vc"/>
                </a:cxn>
                <a:cxn ang="cd4">
                  <a:pos x="hc" y="b"/>
                </a:cxn>
                <a:cxn ang="0">
                  <a:pos x="r" y="vc"/>
                </a:cxn>
              </a:cxnLst>
              <a:rect l="l" t="t" r="r" b="b"/>
              <a:pathLst>
                <a:path w="691" h="48">
                  <a:moveTo>
                    <a:pt x="650" y="48"/>
                  </a:moveTo>
                  <a:cubicBezTo>
                    <a:pt x="669" y="48"/>
                    <a:pt x="691" y="48"/>
                    <a:pt x="691" y="26"/>
                  </a:cubicBezTo>
                  <a:cubicBezTo>
                    <a:pt x="691" y="0"/>
                    <a:pt x="669" y="0"/>
                    <a:pt x="650" y="0"/>
                  </a:cubicBezTo>
                  <a:lnTo>
                    <a:pt x="38" y="0"/>
                  </a:lnTo>
                  <a:cubicBezTo>
                    <a:pt x="19" y="0"/>
                    <a:pt x="0" y="0"/>
                    <a:pt x="0" y="26"/>
                  </a:cubicBezTo>
                  <a:cubicBezTo>
                    <a:pt x="0" y="48"/>
                    <a:pt x="19" y="48"/>
                    <a:pt x="38" y="4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19" name="フリーフォーム: 図形 64"/>
            <p:cNvSpPr/>
            <p:nvPr/>
          </p:nvSpPr>
          <p:spPr>
            <a:xfrm>
              <a:off x="3051000" y="6499080"/>
              <a:ext cx="186120" cy="183960"/>
            </a:xfrm>
            <a:custGeom>
              <a:avLst/>
              <a:gdLst/>
              <a:ahLst/>
              <a:cxnLst>
                <a:cxn ang="3cd4">
                  <a:pos x="hc" y="t"/>
                </a:cxn>
                <a:cxn ang="cd2">
                  <a:pos x="l" y="vc"/>
                </a:cxn>
                <a:cxn ang="cd4">
                  <a:pos x="hc" y="b"/>
                </a:cxn>
                <a:cxn ang="0">
                  <a:pos x="r" y="vc"/>
                </a:cxn>
              </a:cxnLst>
              <a:rect l="l" t="t" r="r" b="b"/>
              <a:pathLst>
                <a:path w="518" h="512">
                  <a:moveTo>
                    <a:pt x="378" y="74"/>
                  </a:moveTo>
                  <a:cubicBezTo>
                    <a:pt x="355" y="32"/>
                    <a:pt x="323" y="0"/>
                    <a:pt x="272" y="0"/>
                  </a:cubicBezTo>
                  <a:cubicBezTo>
                    <a:pt x="141" y="0"/>
                    <a:pt x="0" y="166"/>
                    <a:pt x="0" y="333"/>
                  </a:cubicBezTo>
                  <a:cubicBezTo>
                    <a:pt x="0" y="438"/>
                    <a:pt x="61" y="512"/>
                    <a:pt x="150" y="512"/>
                  </a:cubicBezTo>
                  <a:cubicBezTo>
                    <a:pt x="173" y="512"/>
                    <a:pt x="230" y="509"/>
                    <a:pt x="298" y="429"/>
                  </a:cubicBezTo>
                  <a:cubicBezTo>
                    <a:pt x="307" y="477"/>
                    <a:pt x="346" y="512"/>
                    <a:pt x="400" y="512"/>
                  </a:cubicBezTo>
                  <a:cubicBezTo>
                    <a:pt x="442" y="512"/>
                    <a:pt x="467" y="486"/>
                    <a:pt x="483" y="451"/>
                  </a:cubicBezTo>
                  <a:cubicBezTo>
                    <a:pt x="502" y="410"/>
                    <a:pt x="518" y="339"/>
                    <a:pt x="518" y="339"/>
                  </a:cubicBezTo>
                  <a:cubicBezTo>
                    <a:pt x="518" y="326"/>
                    <a:pt x="509" y="326"/>
                    <a:pt x="506" y="326"/>
                  </a:cubicBezTo>
                  <a:cubicBezTo>
                    <a:pt x="493" y="326"/>
                    <a:pt x="493" y="333"/>
                    <a:pt x="490" y="349"/>
                  </a:cubicBezTo>
                  <a:cubicBezTo>
                    <a:pt x="470" y="422"/>
                    <a:pt x="448" y="486"/>
                    <a:pt x="403" y="486"/>
                  </a:cubicBezTo>
                  <a:cubicBezTo>
                    <a:pt x="371" y="486"/>
                    <a:pt x="368" y="458"/>
                    <a:pt x="368" y="435"/>
                  </a:cubicBezTo>
                  <a:cubicBezTo>
                    <a:pt x="368" y="410"/>
                    <a:pt x="371" y="403"/>
                    <a:pt x="384" y="352"/>
                  </a:cubicBezTo>
                  <a:cubicBezTo>
                    <a:pt x="397" y="304"/>
                    <a:pt x="397" y="294"/>
                    <a:pt x="410" y="250"/>
                  </a:cubicBezTo>
                  <a:lnTo>
                    <a:pt x="448" y="93"/>
                  </a:lnTo>
                  <a:cubicBezTo>
                    <a:pt x="458" y="61"/>
                    <a:pt x="458" y="58"/>
                    <a:pt x="458" y="54"/>
                  </a:cubicBezTo>
                  <a:cubicBezTo>
                    <a:pt x="458" y="35"/>
                    <a:pt x="445" y="22"/>
                    <a:pt x="426" y="22"/>
                  </a:cubicBezTo>
                  <a:cubicBezTo>
                    <a:pt x="397" y="22"/>
                    <a:pt x="381" y="48"/>
                    <a:pt x="378" y="74"/>
                  </a:cubicBezTo>
                  <a:close/>
                  <a:moveTo>
                    <a:pt x="304" y="365"/>
                  </a:moveTo>
                  <a:cubicBezTo>
                    <a:pt x="298" y="387"/>
                    <a:pt x="298" y="387"/>
                    <a:pt x="282" y="406"/>
                  </a:cubicBezTo>
                  <a:cubicBezTo>
                    <a:pt x="230" y="470"/>
                    <a:pt x="186" y="486"/>
                    <a:pt x="154" y="486"/>
                  </a:cubicBezTo>
                  <a:cubicBezTo>
                    <a:pt x="96" y="486"/>
                    <a:pt x="80" y="426"/>
                    <a:pt x="80" y="381"/>
                  </a:cubicBezTo>
                  <a:cubicBezTo>
                    <a:pt x="80" y="326"/>
                    <a:pt x="115" y="186"/>
                    <a:pt x="144" y="134"/>
                  </a:cubicBezTo>
                  <a:cubicBezTo>
                    <a:pt x="179" y="67"/>
                    <a:pt x="227" y="26"/>
                    <a:pt x="275" y="26"/>
                  </a:cubicBezTo>
                  <a:cubicBezTo>
                    <a:pt x="349" y="26"/>
                    <a:pt x="365" y="118"/>
                    <a:pt x="365" y="125"/>
                  </a:cubicBezTo>
                  <a:cubicBezTo>
                    <a:pt x="365" y="131"/>
                    <a:pt x="362" y="138"/>
                    <a:pt x="358" y="14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0" name="フリーフォーム: 図形 65"/>
            <p:cNvSpPr/>
            <p:nvPr/>
          </p:nvSpPr>
          <p:spPr>
            <a:xfrm>
              <a:off x="3267720" y="6311160"/>
              <a:ext cx="140040" cy="205920"/>
            </a:xfrm>
            <a:custGeom>
              <a:avLst/>
              <a:gdLst/>
              <a:ahLst/>
              <a:cxnLst>
                <a:cxn ang="3cd4">
                  <a:pos x="hc" y="t"/>
                </a:cxn>
                <a:cxn ang="cd2">
                  <a:pos x="l" y="vc"/>
                </a:cxn>
                <a:cxn ang="cd4">
                  <a:pos x="hc" y="b"/>
                </a:cxn>
                <a:cxn ang="0">
                  <a:pos x="r" y="vc"/>
                </a:cxn>
              </a:cxnLst>
              <a:rect l="l" t="t" r="r" b="b"/>
              <a:pathLst>
                <a:path w="390" h="573">
                  <a:moveTo>
                    <a:pt x="141" y="227"/>
                  </a:moveTo>
                  <a:cubicBezTo>
                    <a:pt x="74" y="211"/>
                    <a:pt x="51" y="160"/>
                    <a:pt x="51" y="128"/>
                  </a:cubicBezTo>
                  <a:cubicBezTo>
                    <a:pt x="51" y="77"/>
                    <a:pt x="99" y="26"/>
                    <a:pt x="173" y="26"/>
                  </a:cubicBezTo>
                  <a:cubicBezTo>
                    <a:pt x="278" y="26"/>
                    <a:pt x="323" y="96"/>
                    <a:pt x="336" y="179"/>
                  </a:cubicBezTo>
                  <a:cubicBezTo>
                    <a:pt x="339" y="192"/>
                    <a:pt x="339" y="195"/>
                    <a:pt x="352" y="195"/>
                  </a:cubicBezTo>
                  <a:cubicBezTo>
                    <a:pt x="365" y="195"/>
                    <a:pt x="365" y="189"/>
                    <a:pt x="365" y="176"/>
                  </a:cubicBezTo>
                  <a:lnTo>
                    <a:pt x="365" y="19"/>
                  </a:lnTo>
                  <a:cubicBezTo>
                    <a:pt x="365" y="6"/>
                    <a:pt x="365" y="0"/>
                    <a:pt x="355" y="0"/>
                  </a:cubicBezTo>
                  <a:cubicBezTo>
                    <a:pt x="349" y="0"/>
                    <a:pt x="346" y="3"/>
                    <a:pt x="339" y="10"/>
                  </a:cubicBezTo>
                  <a:lnTo>
                    <a:pt x="310" y="54"/>
                  </a:lnTo>
                  <a:cubicBezTo>
                    <a:pt x="259" y="3"/>
                    <a:pt x="195" y="0"/>
                    <a:pt x="173" y="0"/>
                  </a:cubicBezTo>
                  <a:cubicBezTo>
                    <a:pt x="70" y="0"/>
                    <a:pt x="0" y="70"/>
                    <a:pt x="0" y="150"/>
                  </a:cubicBezTo>
                  <a:cubicBezTo>
                    <a:pt x="0" y="195"/>
                    <a:pt x="19" y="230"/>
                    <a:pt x="48" y="256"/>
                  </a:cubicBezTo>
                  <a:cubicBezTo>
                    <a:pt x="80" y="288"/>
                    <a:pt x="106" y="294"/>
                    <a:pt x="192" y="310"/>
                  </a:cubicBezTo>
                  <a:cubicBezTo>
                    <a:pt x="266" y="326"/>
                    <a:pt x="282" y="330"/>
                    <a:pt x="304" y="352"/>
                  </a:cubicBezTo>
                  <a:cubicBezTo>
                    <a:pt x="320" y="371"/>
                    <a:pt x="339" y="397"/>
                    <a:pt x="339" y="432"/>
                  </a:cubicBezTo>
                  <a:cubicBezTo>
                    <a:pt x="339" y="486"/>
                    <a:pt x="291" y="544"/>
                    <a:pt x="214" y="544"/>
                  </a:cubicBezTo>
                  <a:cubicBezTo>
                    <a:pt x="138" y="544"/>
                    <a:pt x="32" y="515"/>
                    <a:pt x="26" y="394"/>
                  </a:cubicBezTo>
                  <a:cubicBezTo>
                    <a:pt x="26" y="381"/>
                    <a:pt x="26" y="378"/>
                    <a:pt x="13" y="378"/>
                  </a:cubicBezTo>
                  <a:cubicBezTo>
                    <a:pt x="0" y="378"/>
                    <a:pt x="0" y="381"/>
                    <a:pt x="0" y="397"/>
                  </a:cubicBezTo>
                  <a:lnTo>
                    <a:pt x="0" y="550"/>
                  </a:lnTo>
                  <a:cubicBezTo>
                    <a:pt x="0" y="566"/>
                    <a:pt x="0" y="573"/>
                    <a:pt x="10" y="573"/>
                  </a:cubicBezTo>
                  <a:cubicBezTo>
                    <a:pt x="16" y="573"/>
                    <a:pt x="19" y="570"/>
                    <a:pt x="22" y="563"/>
                  </a:cubicBezTo>
                  <a:cubicBezTo>
                    <a:pt x="32" y="554"/>
                    <a:pt x="48" y="528"/>
                    <a:pt x="54" y="518"/>
                  </a:cubicBezTo>
                  <a:cubicBezTo>
                    <a:pt x="102" y="560"/>
                    <a:pt x="163" y="573"/>
                    <a:pt x="214" y="573"/>
                  </a:cubicBezTo>
                  <a:cubicBezTo>
                    <a:pt x="320" y="573"/>
                    <a:pt x="390" y="493"/>
                    <a:pt x="390" y="410"/>
                  </a:cubicBezTo>
                  <a:cubicBezTo>
                    <a:pt x="390" y="339"/>
                    <a:pt x="339" y="272"/>
                    <a:pt x="259" y="25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1" name="フリーフォーム: 図形 66"/>
            <p:cNvSpPr/>
            <p:nvPr/>
          </p:nvSpPr>
          <p:spPr>
            <a:xfrm>
              <a:off x="3445200" y="6316920"/>
              <a:ext cx="256680" cy="194400"/>
            </a:xfrm>
            <a:custGeom>
              <a:avLst/>
              <a:gdLst/>
              <a:ahLst/>
              <a:cxnLst>
                <a:cxn ang="3cd4">
                  <a:pos x="hc" y="t"/>
                </a:cxn>
                <a:cxn ang="cd2">
                  <a:pos x="l" y="vc"/>
                </a:cxn>
                <a:cxn ang="cd4">
                  <a:pos x="hc" y="b"/>
                </a:cxn>
                <a:cxn ang="0">
                  <a:pos x="r" y="vc"/>
                </a:cxn>
              </a:cxnLst>
              <a:rect l="l" t="t" r="r" b="b"/>
              <a:pathLst>
                <a:path w="714" h="541">
                  <a:moveTo>
                    <a:pt x="170" y="16"/>
                  </a:moveTo>
                  <a:cubicBezTo>
                    <a:pt x="160" y="0"/>
                    <a:pt x="154" y="0"/>
                    <a:pt x="138" y="0"/>
                  </a:cubicBezTo>
                  <a:lnTo>
                    <a:pt x="0" y="0"/>
                  </a:lnTo>
                  <a:lnTo>
                    <a:pt x="0" y="29"/>
                  </a:lnTo>
                  <a:lnTo>
                    <a:pt x="19" y="29"/>
                  </a:lnTo>
                  <a:cubicBezTo>
                    <a:pt x="80" y="29"/>
                    <a:pt x="80" y="35"/>
                    <a:pt x="80" y="64"/>
                  </a:cubicBezTo>
                  <a:lnTo>
                    <a:pt x="80" y="454"/>
                  </a:lnTo>
                  <a:cubicBezTo>
                    <a:pt x="80" y="477"/>
                    <a:pt x="80" y="512"/>
                    <a:pt x="0" y="512"/>
                  </a:cubicBezTo>
                  <a:lnTo>
                    <a:pt x="0" y="541"/>
                  </a:lnTo>
                  <a:cubicBezTo>
                    <a:pt x="32" y="538"/>
                    <a:pt x="64" y="538"/>
                    <a:pt x="96" y="538"/>
                  </a:cubicBezTo>
                  <a:cubicBezTo>
                    <a:pt x="128" y="538"/>
                    <a:pt x="160" y="538"/>
                    <a:pt x="192" y="541"/>
                  </a:cubicBezTo>
                  <a:lnTo>
                    <a:pt x="192" y="512"/>
                  </a:lnTo>
                  <a:cubicBezTo>
                    <a:pt x="112" y="512"/>
                    <a:pt x="112" y="477"/>
                    <a:pt x="112" y="454"/>
                  </a:cubicBezTo>
                  <a:lnTo>
                    <a:pt x="112" y="38"/>
                  </a:lnTo>
                  <a:lnTo>
                    <a:pt x="317" y="522"/>
                  </a:lnTo>
                  <a:cubicBezTo>
                    <a:pt x="323" y="531"/>
                    <a:pt x="326" y="541"/>
                    <a:pt x="339" y="541"/>
                  </a:cubicBezTo>
                  <a:cubicBezTo>
                    <a:pt x="342" y="541"/>
                    <a:pt x="349" y="538"/>
                    <a:pt x="355" y="525"/>
                  </a:cubicBezTo>
                  <a:lnTo>
                    <a:pt x="566" y="29"/>
                  </a:lnTo>
                  <a:lnTo>
                    <a:pt x="566" y="477"/>
                  </a:lnTo>
                  <a:cubicBezTo>
                    <a:pt x="566" y="502"/>
                    <a:pt x="563" y="512"/>
                    <a:pt x="502" y="512"/>
                  </a:cubicBezTo>
                  <a:lnTo>
                    <a:pt x="483" y="512"/>
                  </a:lnTo>
                  <a:lnTo>
                    <a:pt x="483" y="541"/>
                  </a:lnTo>
                  <a:cubicBezTo>
                    <a:pt x="522" y="541"/>
                    <a:pt x="566" y="538"/>
                    <a:pt x="598" y="538"/>
                  </a:cubicBezTo>
                  <a:cubicBezTo>
                    <a:pt x="630" y="538"/>
                    <a:pt x="675" y="541"/>
                    <a:pt x="714" y="541"/>
                  </a:cubicBezTo>
                  <a:lnTo>
                    <a:pt x="714" y="512"/>
                  </a:lnTo>
                  <a:lnTo>
                    <a:pt x="694" y="512"/>
                  </a:lnTo>
                  <a:cubicBezTo>
                    <a:pt x="634" y="512"/>
                    <a:pt x="634" y="506"/>
                    <a:pt x="634" y="477"/>
                  </a:cubicBezTo>
                  <a:lnTo>
                    <a:pt x="634" y="64"/>
                  </a:lnTo>
                  <a:cubicBezTo>
                    <a:pt x="634" y="38"/>
                    <a:pt x="634" y="29"/>
                    <a:pt x="694" y="29"/>
                  </a:cubicBezTo>
                  <a:lnTo>
                    <a:pt x="714" y="29"/>
                  </a:lnTo>
                  <a:lnTo>
                    <a:pt x="714" y="0"/>
                  </a:lnTo>
                  <a:lnTo>
                    <a:pt x="576" y="0"/>
                  </a:lnTo>
                  <a:cubicBezTo>
                    <a:pt x="560" y="0"/>
                    <a:pt x="554" y="0"/>
                    <a:pt x="547" y="16"/>
                  </a:cubicBezTo>
                  <a:lnTo>
                    <a:pt x="358" y="46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2" name="フリーフォーム: 図形 67"/>
            <p:cNvSpPr/>
            <p:nvPr/>
          </p:nvSpPr>
          <p:spPr>
            <a:xfrm>
              <a:off x="3263040" y="6653519"/>
              <a:ext cx="170280" cy="186120"/>
            </a:xfrm>
            <a:custGeom>
              <a:avLst/>
              <a:gdLst/>
              <a:ahLst/>
              <a:cxnLst>
                <a:cxn ang="3cd4">
                  <a:pos x="hc" y="t"/>
                </a:cxn>
                <a:cxn ang="cd2">
                  <a:pos x="l" y="vc"/>
                </a:cxn>
                <a:cxn ang="cd4">
                  <a:pos x="hc" y="b"/>
                </a:cxn>
                <a:cxn ang="0">
                  <a:pos x="r" y="vc"/>
                </a:cxn>
              </a:cxnLst>
              <a:rect l="l" t="t" r="r" b="b"/>
              <a:pathLst>
                <a:path w="474" h="518">
                  <a:moveTo>
                    <a:pt x="3" y="477"/>
                  </a:moveTo>
                  <a:cubicBezTo>
                    <a:pt x="0" y="490"/>
                    <a:pt x="0" y="493"/>
                    <a:pt x="0" y="493"/>
                  </a:cubicBezTo>
                  <a:cubicBezTo>
                    <a:pt x="0" y="512"/>
                    <a:pt x="13" y="518"/>
                    <a:pt x="26" y="518"/>
                  </a:cubicBezTo>
                  <a:cubicBezTo>
                    <a:pt x="54" y="518"/>
                    <a:pt x="61" y="493"/>
                    <a:pt x="64" y="480"/>
                  </a:cubicBezTo>
                  <a:cubicBezTo>
                    <a:pt x="67" y="477"/>
                    <a:pt x="83" y="413"/>
                    <a:pt x="102" y="333"/>
                  </a:cubicBezTo>
                  <a:cubicBezTo>
                    <a:pt x="125" y="352"/>
                    <a:pt x="157" y="358"/>
                    <a:pt x="186" y="358"/>
                  </a:cubicBezTo>
                  <a:cubicBezTo>
                    <a:pt x="256" y="358"/>
                    <a:pt x="298" y="301"/>
                    <a:pt x="301" y="301"/>
                  </a:cubicBezTo>
                  <a:cubicBezTo>
                    <a:pt x="317" y="355"/>
                    <a:pt x="371" y="358"/>
                    <a:pt x="381" y="358"/>
                  </a:cubicBezTo>
                  <a:cubicBezTo>
                    <a:pt x="410" y="358"/>
                    <a:pt x="429" y="339"/>
                    <a:pt x="445" y="317"/>
                  </a:cubicBezTo>
                  <a:cubicBezTo>
                    <a:pt x="461" y="285"/>
                    <a:pt x="474" y="240"/>
                    <a:pt x="474" y="237"/>
                  </a:cubicBezTo>
                  <a:cubicBezTo>
                    <a:pt x="474" y="227"/>
                    <a:pt x="461" y="227"/>
                    <a:pt x="461" y="227"/>
                  </a:cubicBezTo>
                  <a:cubicBezTo>
                    <a:pt x="448" y="227"/>
                    <a:pt x="448" y="230"/>
                    <a:pt x="442" y="250"/>
                  </a:cubicBezTo>
                  <a:cubicBezTo>
                    <a:pt x="432" y="288"/>
                    <a:pt x="419" y="336"/>
                    <a:pt x="384" y="336"/>
                  </a:cubicBezTo>
                  <a:cubicBezTo>
                    <a:pt x="365" y="336"/>
                    <a:pt x="358" y="317"/>
                    <a:pt x="358" y="298"/>
                  </a:cubicBezTo>
                  <a:cubicBezTo>
                    <a:pt x="358" y="282"/>
                    <a:pt x="365" y="253"/>
                    <a:pt x="371" y="234"/>
                  </a:cubicBezTo>
                  <a:cubicBezTo>
                    <a:pt x="374" y="211"/>
                    <a:pt x="384" y="179"/>
                    <a:pt x="387" y="163"/>
                  </a:cubicBezTo>
                  <a:lnTo>
                    <a:pt x="406" y="93"/>
                  </a:lnTo>
                  <a:cubicBezTo>
                    <a:pt x="410" y="74"/>
                    <a:pt x="419" y="38"/>
                    <a:pt x="419" y="32"/>
                  </a:cubicBezTo>
                  <a:cubicBezTo>
                    <a:pt x="419" y="16"/>
                    <a:pt x="406" y="6"/>
                    <a:pt x="394" y="6"/>
                  </a:cubicBezTo>
                  <a:cubicBezTo>
                    <a:pt x="384" y="6"/>
                    <a:pt x="368" y="13"/>
                    <a:pt x="362" y="26"/>
                  </a:cubicBezTo>
                  <a:cubicBezTo>
                    <a:pt x="358" y="32"/>
                    <a:pt x="352" y="58"/>
                    <a:pt x="349" y="74"/>
                  </a:cubicBezTo>
                  <a:lnTo>
                    <a:pt x="333" y="138"/>
                  </a:lnTo>
                  <a:lnTo>
                    <a:pt x="307" y="237"/>
                  </a:lnTo>
                  <a:cubicBezTo>
                    <a:pt x="301" y="256"/>
                    <a:pt x="301" y="259"/>
                    <a:pt x="294" y="269"/>
                  </a:cubicBezTo>
                  <a:cubicBezTo>
                    <a:pt x="269" y="304"/>
                    <a:pt x="234" y="336"/>
                    <a:pt x="189" y="336"/>
                  </a:cubicBezTo>
                  <a:cubicBezTo>
                    <a:pt x="125" y="336"/>
                    <a:pt x="125" y="278"/>
                    <a:pt x="125" y="266"/>
                  </a:cubicBezTo>
                  <a:cubicBezTo>
                    <a:pt x="125" y="243"/>
                    <a:pt x="128" y="234"/>
                    <a:pt x="138" y="192"/>
                  </a:cubicBezTo>
                  <a:cubicBezTo>
                    <a:pt x="147" y="157"/>
                    <a:pt x="147" y="150"/>
                    <a:pt x="157" y="118"/>
                  </a:cubicBezTo>
                  <a:lnTo>
                    <a:pt x="166" y="77"/>
                  </a:lnTo>
                  <a:cubicBezTo>
                    <a:pt x="170" y="58"/>
                    <a:pt x="179" y="29"/>
                    <a:pt x="179" y="26"/>
                  </a:cubicBezTo>
                  <a:cubicBezTo>
                    <a:pt x="179" y="10"/>
                    <a:pt x="166" y="0"/>
                    <a:pt x="150" y="0"/>
                  </a:cubicBezTo>
                  <a:cubicBezTo>
                    <a:pt x="122" y="0"/>
                    <a:pt x="115" y="29"/>
                    <a:pt x="112" y="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3" name="フリーフォーム: 図形 68"/>
            <p:cNvSpPr/>
            <p:nvPr/>
          </p:nvSpPr>
          <p:spPr>
            <a:xfrm>
              <a:off x="3873600" y="6528960"/>
              <a:ext cx="270360" cy="95400"/>
            </a:xfrm>
            <a:custGeom>
              <a:avLst/>
              <a:gdLst/>
              <a:ahLst/>
              <a:cxnLst>
                <a:cxn ang="3cd4">
                  <a:pos x="hc" y="t"/>
                </a:cxn>
                <a:cxn ang="cd2">
                  <a:pos x="l" y="vc"/>
                </a:cxn>
                <a:cxn ang="cd4">
                  <a:pos x="hc" y="b"/>
                </a:cxn>
                <a:cxn ang="0">
                  <a:pos x="r" y="vc"/>
                </a:cxn>
              </a:cxnLst>
              <a:rect l="l" t="t" r="r" b="b"/>
              <a:pathLst>
                <a:path w="752" h="266">
                  <a:moveTo>
                    <a:pt x="714" y="45"/>
                  </a:moveTo>
                  <a:cubicBezTo>
                    <a:pt x="730" y="45"/>
                    <a:pt x="752" y="45"/>
                    <a:pt x="752" y="22"/>
                  </a:cubicBezTo>
                  <a:cubicBezTo>
                    <a:pt x="752" y="0"/>
                    <a:pt x="730" y="0"/>
                    <a:pt x="714" y="0"/>
                  </a:cubicBezTo>
                  <a:lnTo>
                    <a:pt x="38" y="0"/>
                  </a:lnTo>
                  <a:cubicBezTo>
                    <a:pt x="22" y="0"/>
                    <a:pt x="0" y="0"/>
                    <a:pt x="0" y="22"/>
                  </a:cubicBezTo>
                  <a:cubicBezTo>
                    <a:pt x="0" y="45"/>
                    <a:pt x="22" y="45"/>
                    <a:pt x="38" y="45"/>
                  </a:cubicBezTo>
                  <a:close/>
                  <a:moveTo>
                    <a:pt x="714" y="266"/>
                  </a:moveTo>
                  <a:cubicBezTo>
                    <a:pt x="730" y="266"/>
                    <a:pt x="752" y="266"/>
                    <a:pt x="752" y="243"/>
                  </a:cubicBezTo>
                  <a:cubicBezTo>
                    <a:pt x="752" y="221"/>
                    <a:pt x="730" y="221"/>
                    <a:pt x="714" y="221"/>
                  </a:cubicBezTo>
                  <a:lnTo>
                    <a:pt x="38" y="221"/>
                  </a:lnTo>
                  <a:cubicBezTo>
                    <a:pt x="22" y="221"/>
                    <a:pt x="0" y="221"/>
                    <a:pt x="0" y="243"/>
                  </a:cubicBezTo>
                  <a:cubicBezTo>
                    <a:pt x="0" y="266"/>
                    <a:pt x="22" y="266"/>
                    <a:pt x="38" y="26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4" name="フリーフォーム: 図形 69"/>
            <p:cNvSpPr/>
            <p:nvPr/>
          </p:nvSpPr>
          <p:spPr>
            <a:xfrm>
              <a:off x="4298760" y="6408000"/>
              <a:ext cx="162000" cy="270360"/>
            </a:xfrm>
            <a:custGeom>
              <a:avLst/>
              <a:gdLst/>
              <a:ahLst/>
              <a:cxnLst>
                <a:cxn ang="3cd4">
                  <a:pos x="hc" y="t"/>
                </a:cxn>
                <a:cxn ang="cd2">
                  <a:pos x="l" y="vc"/>
                </a:cxn>
                <a:cxn ang="cd4">
                  <a:pos x="hc" y="b"/>
                </a:cxn>
                <a:cxn ang="0">
                  <a:pos x="r" y="vc"/>
                </a:cxn>
              </a:cxnLst>
              <a:rect l="l" t="t" r="r" b="b"/>
              <a:pathLst>
                <a:path w="451" h="752">
                  <a:moveTo>
                    <a:pt x="86" y="666"/>
                  </a:moveTo>
                  <a:lnTo>
                    <a:pt x="208" y="550"/>
                  </a:lnTo>
                  <a:cubicBezTo>
                    <a:pt x="384" y="394"/>
                    <a:pt x="451" y="333"/>
                    <a:pt x="451" y="218"/>
                  </a:cubicBezTo>
                  <a:cubicBezTo>
                    <a:pt x="451" y="90"/>
                    <a:pt x="349" y="0"/>
                    <a:pt x="211" y="0"/>
                  </a:cubicBezTo>
                  <a:cubicBezTo>
                    <a:pt x="83" y="0"/>
                    <a:pt x="0" y="102"/>
                    <a:pt x="0" y="205"/>
                  </a:cubicBezTo>
                  <a:cubicBezTo>
                    <a:pt x="0" y="269"/>
                    <a:pt x="58" y="269"/>
                    <a:pt x="61" y="269"/>
                  </a:cubicBezTo>
                  <a:cubicBezTo>
                    <a:pt x="80" y="269"/>
                    <a:pt x="118" y="253"/>
                    <a:pt x="118" y="208"/>
                  </a:cubicBezTo>
                  <a:cubicBezTo>
                    <a:pt x="118" y="179"/>
                    <a:pt x="99" y="150"/>
                    <a:pt x="58" y="150"/>
                  </a:cubicBezTo>
                  <a:cubicBezTo>
                    <a:pt x="51" y="150"/>
                    <a:pt x="48" y="150"/>
                    <a:pt x="45" y="150"/>
                  </a:cubicBezTo>
                  <a:cubicBezTo>
                    <a:pt x="70" y="77"/>
                    <a:pt x="131" y="35"/>
                    <a:pt x="198" y="35"/>
                  </a:cubicBezTo>
                  <a:cubicBezTo>
                    <a:pt x="301" y="35"/>
                    <a:pt x="349" y="128"/>
                    <a:pt x="349" y="218"/>
                  </a:cubicBezTo>
                  <a:cubicBezTo>
                    <a:pt x="349" y="310"/>
                    <a:pt x="291" y="400"/>
                    <a:pt x="230" y="467"/>
                  </a:cubicBezTo>
                  <a:lnTo>
                    <a:pt x="13" y="710"/>
                  </a:lnTo>
                  <a:cubicBezTo>
                    <a:pt x="0" y="723"/>
                    <a:pt x="0" y="726"/>
                    <a:pt x="0" y="752"/>
                  </a:cubicBezTo>
                  <a:lnTo>
                    <a:pt x="419" y="752"/>
                  </a:lnTo>
                  <a:lnTo>
                    <a:pt x="451" y="557"/>
                  </a:lnTo>
                  <a:lnTo>
                    <a:pt x="422" y="557"/>
                  </a:lnTo>
                  <a:cubicBezTo>
                    <a:pt x="419" y="589"/>
                    <a:pt x="410" y="640"/>
                    <a:pt x="400" y="656"/>
                  </a:cubicBezTo>
                  <a:cubicBezTo>
                    <a:pt x="390" y="666"/>
                    <a:pt x="317" y="666"/>
                    <a:pt x="291" y="66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5" name="フリーフォーム: 図形 70"/>
            <p:cNvSpPr/>
            <p:nvPr/>
          </p:nvSpPr>
          <p:spPr>
            <a:xfrm>
              <a:off x="4497840" y="6408000"/>
              <a:ext cx="168840" cy="279720"/>
            </a:xfrm>
            <a:custGeom>
              <a:avLst/>
              <a:gdLst/>
              <a:ahLst/>
              <a:cxnLst>
                <a:cxn ang="3cd4">
                  <a:pos x="hc" y="t"/>
                </a:cxn>
                <a:cxn ang="cd2">
                  <a:pos x="l" y="vc"/>
                </a:cxn>
                <a:cxn ang="cd4">
                  <a:pos x="hc" y="b"/>
                </a:cxn>
                <a:cxn ang="0">
                  <a:pos x="r" y="vc"/>
                </a:cxn>
              </a:cxnLst>
              <a:rect l="l" t="t" r="r" b="b"/>
              <a:pathLst>
                <a:path w="470" h="778">
                  <a:moveTo>
                    <a:pt x="102" y="381"/>
                  </a:moveTo>
                  <a:lnTo>
                    <a:pt x="102" y="355"/>
                  </a:lnTo>
                  <a:cubicBezTo>
                    <a:pt x="102" y="70"/>
                    <a:pt x="243" y="29"/>
                    <a:pt x="301" y="29"/>
                  </a:cubicBezTo>
                  <a:cubicBezTo>
                    <a:pt x="326" y="29"/>
                    <a:pt x="374" y="35"/>
                    <a:pt x="400" y="74"/>
                  </a:cubicBezTo>
                  <a:cubicBezTo>
                    <a:pt x="384" y="74"/>
                    <a:pt x="336" y="74"/>
                    <a:pt x="336" y="125"/>
                  </a:cubicBezTo>
                  <a:cubicBezTo>
                    <a:pt x="336" y="160"/>
                    <a:pt x="365" y="176"/>
                    <a:pt x="390" y="176"/>
                  </a:cubicBezTo>
                  <a:cubicBezTo>
                    <a:pt x="406" y="176"/>
                    <a:pt x="442" y="166"/>
                    <a:pt x="442" y="122"/>
                  </a:cubicBezTo>
                  <a:cubicBezTo>
                    <a:pt x="442" y="54"/>
                    <a:pt x="390" y="0"/>
                    <a:pt x="298" y="0"/>
                  </a:cubicBezTo>
                  <a:cubicBezTo>
                    <a:pt x="154" y="0"/>
                    <a:pt x="0" y="147"/>
                    <a:pt x="0" y="397"/>
                  </a:cubicBezTo>
                  <a:cubicBezTo>
                    <a:pt x="0" y="698"/>
                    <a:pt x="131" y="778"/>
                    <a:pt x="237" y="778"/>
                  </a:cubicBezTo>
                  <a:cubicBezTo>
                    <a:pt x="362" y="778"/>
                    <a:pt x="470" y="672"/>
                    <a:pt x="470" y="522"/>
                  </a:cubicBezTo>
                  <a:cubicBezTo>
                    <a:pt x="470" y="378"/>
                    <a:pt x="368" y="269"/>
                    <a:pt x="243" y="269"/>
                  </a:cubicBezTo>
                  <a:cubicBezTo>
                    <a:pt x="166" y="269"/>
                    <a:pt x="125" y="326"/>
                    <a:pt x="102" y="381"/>
                  </a:cubicBezTo>
                  <a:close/>
                  <a:moveTo>
                    <a:pt x="237" y="746"/>
                  </a:moveTo>
                  <a:cubicBezTo>
                    <a:pt x="166" y="746"/>
                    <a:pt x="131" y="678"/>
                    <a:pt x="125" y="659"/>
                  </a:cubicBezTo>
                  <a:cubicBezTo>
                    <a:pt x="106" y="608"/>
                    <a:pt x="106" y="518"/>
                    <a:pt x="106" y="496"/>
                  </a:cubicBezTo>
                  <a:cubicBezTo>
                    <a:pt x="106" y="410"/>
                    <a:pt x="141" y="294"/>
                    <a:pt x="243" y="294"/>
                  </a:cubicBezTo>
                  <a:cubicBezTo>
                    <a:pt x="259" y="294"/>
                    <a:pt x="314" y="294"/>
                    <a:pt x="349" y="365"/>
                  </a:cubicBezTo>
                  <a:cubicBezTo>
                    <a:pt x="368" y="406"/>
                    <a:pt x="368" y="464"/>
                    <a:pt x="368" y="522"/>
                  </a:cubicBezTo>
                  <a:cubicBezTo>
                    <a:pt x="368" y="576"/>
                    <a:pt x="368" y="630"/>
                    <a:pt x="349" y="672"/>
                  </a:cubicBezTo>
                  <a:cubicBezTo>
                    <a:pt x="314" y="739"/>
                    <a:pt x="262" y="746"/>
                    <a:pt x="237" y="74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6" name="フリーフォーム: 図形 71"/>
            <p:cNvSpPr/>
            <p:nvPr/>
          </p:nvSpPr>
          <p:spPr>
            <a:xfrm>
              <a:off x="4717800" y="6634800"/>
              <a:ext cx="43560" cy="43560"/>
            </a:xfrm>
            <a:custGeom>
              <a:avLst/>
              <a:gdLst/>
              <a:ahLst/>
              <a:cxnLst>
                <a:cxn ang="3cd4">
                  <a:pos x="hc" y="t"/>
                </a:cxn>
                <a:cxn ang="cd2">
                  <a:pos x="l" y="vc"/>
                </a:cxn>
                <a:cxn ang="cd4">
                  <a:pos x="hc" y="b"/>
                </a:cxn>
                <a:cxn ang="0">
                  <a:pos x="r" y="vc"/>
                </a:cxn>
              </a:cxnLst>
              <a:rect l="l" t="t" r="r" b="b"/>
              <a:pathLst>
                <a:path w="122" h="122">
                  <a:moveTo>
                    <a:pt x="122" y="61"/>
                  </a:moveTo>
                  <a:cubicBezTo>
                    <a:pt x="122" y="29"/>
                    <a:pt x="96" y="0"/>
                    <a:pt x="61" y="0"/>
                  </a:cubicBezTo>
                  <a:cubicBezTo>
                    <a:pt x="29" y="0"/>
                    <a:pt x="0" y="29"/>
                    <a:pt x="0" y="61"/>
                  </a:cubicBezTo>
                  <a:cubicBezTo>
                    <a:pt x="0" y="96"/>
                    <a:pt x="29" y="122"/>
                    <a:pt x="61" y="122"/>
                  </a:cubicBezTo>
                  <a:cubicBezTo>
                    <a:pt x="96" y="122"/>
                    <a:pt x="122" y="96"/>
                    <a:pt x="122" y="6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7" name="フリーフォーム: 図形 72"/>
            <p:cNvSpPr/>
            <p:nvPr/>
          </p:nvSpPr>
          <p:spPr>
            <a:xfrm>
              <a:off x="4831920" y="6408000"/>
              <a:ext cx="134280" cy="270360"/>
            </a:xfrm>
            <a:custGeom>
              <a:avLst/>
              <a:gdLst/>
              <a:ahLst/>
              <a:cxnLst>
                <a:cxn ang="3cd4">
                  <a:pos x="hc" y="t"/>
                </a:cxn>
                <a:cxn ang="cd2">
                  <a:pos x="l" y="vc"/>
                </a:cxn>
                <a:cxn ang="cd4">
                  <a:pos x="hc" y="b"/>
                </a:cxn>
                <a:cxn ang="0">
                  <a:pos x="r" y="vc"/>
                </a:cxn>
              </a:cxnLst>
              <a:rect l="l" t="t" r="r" b="b"/>
              <a:pathLst>
                <a:path w="374" h="752">
                  <a:moveTo>
                    <a:pt x="234" y="29"/>
                  </a:moveTo>
                  <a:cubicBezTo>
                    <a:pt x="234" y="3"/>
                    <a:pt x="234" y="0"/>
                    <a:pt x="208" y="0"/>
                  </a:cubicBezTo>
                  <a:cubicBezTo>
                    <a:pt x="138" y="74"/>
                    <a:pt x="35" y="74"/>
                    <a:pt x="0" y="74"/>
                  </a:cubicBezTo>
                  <a:lnTo>
                    <a:pt x="0" y="109"/>
                  </a:lnTo>
                  <a:cubicBezTo>
                    <a:pt x="22" y="109"/>
                    <a:pt x="90" y="109"/>
                    <a:pt x="147" y="77"/>
                  </a:cubicBezTo>
                  <a:lnTo>
                    <a:pt x="147" y="662"/>
                  </a:lnTo>
                  <a:cubicBezTo>
                    <a:pt x="147" y="704"/>
                    <a:pt x="144" y="717"/>
                    <a:pt x="42" y="717"/>
                  </a:cubicBezTo>
                  <a:lnTo>
                    <a:pt x="6" y="717"/>
                  </a:lnTo>
                  <a:lnTo>
                    <a:pt x="6" y="752"/>
                  </a:lnTo>
                  <a:cubicBezTo>
                    <a:pt x="48" y="749"/>
                    <a:pt x="144" y="749"/>
                    <a:pt x="192" y="749"/>
                  </a:cubicBezTo>
                  <a:cubicBezTo>
                    <a:pt x="237" y="749"/>
                    <a:pt x="336" y="749"/>
                    <a:pt x="374" y="752"/>
                  </a:cubicBezTo>
                  <a:lnTo>
                    <a:pt x="374" y="717"/>
                  </a:lnTo>
                  <a:lnTo>
                    <a:pt x="339" y="717"/>
                  </a:lnTo>
                  <a:cubicBezTo>
                    <a:pt x="237" y="717"/>
                    <a:pt x="234" y="704"/>
                    <a:pt x="234" y="66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8" name="フリーフォーム: 図形 73"/>
            <p:cNvSpPr/>
            <p:nvPr/>
          </p:nvSpPr>
          <p:spPr>
            <a:xfrm>
              <a:off x="5038200" y="6374520"/>
              <a:ext cx="95400" cy="405360"/>
            </a:xfrm>
            <a:custGeom>
              <a:avLst/>
              <a:gdLst/>
              <a:ahLst/>
              <a:cxnLst>
                <a:cxn ang="3cd4">
                  <a:pos x="hc" y="t"/>
                </a:cxn>
                <a:cxn ang="cd2">
                  <a:pos x="l" y="vc"/>
                </a:cxn>
                <a:cxn ang="cd4">
                  <a:pos x="hc" y="b"/>
                </a:cxn>
                <a:cxn ang="0">
                  <a:pos x="r" y="vc"/>
                </a:cxn>
              </a:cxnLst>
              <a:rect l="l" t="t" r="r" b="b"/>
              <a:pathLst>
                <a:path w="266" h="1127">
                  <a:moveTo>
                    <a:pt x="266" y="1117"/>
                  </a:moveTo>
                  <a:cubicBezTo>
                    <a:pt x="266" y="1114"/>
                    <a:pt x="266" y="1111"/>
                    <a:pt x="243" y="1091"/>
                  </a:cubicBezTo>
                  <a:cubicBezTo>
                    <a:pt x="102" y="951"/>
                    <a:pt x="67" y="736"/>
                    <a:pt x="67" y="563"/>
                  </a:cubicBezTo>
                  <a:cubicBezTo>
                    <a:pt x="67" y="368"/>
                    <a:pt x="109" y="173"/>
                    <a:pt x="250" y="32"/>
                  </a:cubicBezTo>
                  <a:cubicBezTo>
                    <a:pt x="266" y="16"/>
                    <a:pt x="266" y="16"/>
                    <a:pt x="266" y="13"/>
                  </a:cubicBezTo>
                  <a:cubicBezTo>
                    <a:pt x="266" y="3"/>
                    <a:pt x="259" y="0"/>
                    <a:pt x="253" y="0"/>
                  </a:cubicBezTo>
                  <a:cubicBezTo>
                    <a:pt x="240" y="0"/>
                    <a:pt x="138" y="77"/>
                    <a:pt x="70" y="221"/>
                  </a:cubicBezTo>
                  <a:cubicBezTo>
                    <a:pt x="13" y="346"/>
                    <a:pt x="0" y="470"/>
                    <a:pt x="0" y="563"/>
                  </a:cubicBezTo>
                  <a:cubicBezTo>
                    <a:pt x="0" y="653"/>
                    <a:pt x="13" y="787"/>
                    <a:pt x="74" y="915"/>
                  </a:cubicBezTo>
                  <a:cubicBezTo>
                    <a:pt x="144" y="1056"/>
                    <a:pt x="240" y="1127"/>
                    <a:pt x="253" y="1127"/>
                  </a:cubicBezTo>
                  <a:cubicBezTo>
                    <a:pt x="259" y="1127"/>
                    <a:pt x="266" y="1123"/>
                    <a:pt x="266" y="111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29" name="フリーフォーム: 図形 74"/>
            <p:cNvSpPr/>
            <p:nvPr/>
          </p:nvSpPr>
          <p:spPr>
            <a:xfrm>
              <a:off x="5172840" y="6408000"/>
              <a:ext cx="168840" cy="279720"/>
            </a:xfrm>
            <a:custGeom>
              <a:avLst/>
              <a:gdLst/>
              <a:ahLst/>
              <a:cxnLst>
                <a:cxn ang="3cd4">
                  <a:pos x="hc" y="t"/>
                </a:cxn>
                <a:cxn ang="cd2">
                  <a:pos x="l" y="vc"/>
                </a:cxn>
                <a:cxn ang="cd4">
                  <a:pos x="hc" y="b"/>
                </a:cxn>
                <a:cxn ang="0">
                  <a:pos x="r" y="vc"/>
                </a:cxn>
              </a:cxnLst>
              <a:rect l="l" t="t" r="r" b="b"/>
              <a:pathLst>
                <a:path w="470" h="778">
                  <a:moveTo>
                    <a:pt x="138" y="237"/>
                  </a:moveTo>
                  <a:cubicBezTo>
                    <a:pt x="86" y="202"/>
                    <a:pt x="80" y="163"/>
                    <a:pt x="80" y="144"/>
                  </a:cubicBezTo>
                  <a:cubicBezTo>
                    <a:pt x="80" y="77"/>
                    <a:pt x="154" y="29"/>
                    <a:pt x="234" y="29"/>
                  </a:cubicBezTo>
                  <a:cubicBezTo>
                    <a:pt x="317" y="29"/>
                    <a:pt x="390" y="86"/>
                    <a:pt x="390" y="170"/>
                  </a:cubicBezTo>
                  <a:cubicBezTo>
                    <a:pt x="390" y="234"/>
                    <a:pt x="346" y="288"/>
                    <a:pt x="278" y="326"/>
                  </a:cubicBezTo>
                  <a:close/>
                  <a:moveTo>
                    <a:pt x="301" y="342"/>
                  </a:moveTo>
                  <a:cubicBezTo>
                    <a:pt x="384" y="301"/>
                    <a:pt x="438" y="243"/>
                    <a:pt x="438" y="170"/>
                  </a:cubicBezTo>
                  <a:cubicBezTo>
                    <a:pt x="438" y="64"/>
                    <a:pt x="339" y="0"/>
                    <a:pt x="237" y="0"/>
                  </a:cubicBezTo>
                  <a:cubicBezTo>
                    <a:pt x="122" y="0"/>
                    <a:pt x="32" y="83"/>
                    <a:pt x="32" y="189"/>
                  </a:cubicBezTo>
                  <a:cubicBezTo>
                    <a:pt x="32" y="208"/>
                    <a:pt x="32" y="259"/>
                    <a:pt x="80" y="314"/>
                  </a:cubicBezTo>
                  <a:cubicBezTo>
                    <a:pt x="93" y="326"/>
                    <a:pt x="134" y="355"/>
                    <a:pt x="163" y="374"/>
                  </a:cubicBezTo>
                  <a:cubicBezTo>
                    <a:pt x="96" y="406"/>
                    <a:pt x="0" y="470"/>
                    <a:pt x="0" y="582"/>
                  </a:cubicBezTo>
                  <a:cubicBezTo>
                    <a:pt x="0" y="701"/>
                    <a:pt x="115" y="778"/>
                    <a:pt x="234" y="778"/>
                  </a:cubicBezTo>
                  <a:cubicBezTo>
                    <a:pt x="362" y="778"/>
                    <a:pt x="470" y="685"/>
                    <a:pt x="470" y="563"/>
                  </a:cubicBezTo>
                  <a:cubicBezTo>
                    <a:pt x="470" y="522"/>
                    <a:pt x="458" y="470"/>
                    <a:pt x="416" y="422"/>
                  </a:cubicBezTo>
                  <a:cubicBezTo>
                    <a:pt x="394" y="400"/>
                    <a:pt x="374" y="387"/>
                    <a:pt x="301" y="342"/>
                  </a:cubicBezTo>
                  <a:close/>
                  <a:moveTo>
                    <a:pt x="189" y="390"/>
                  </a:moveTo>
                  <a:lnTo>
                    <a:pt x="330" y="480"/>
                  </a:lnTo>
                  <a:cubicBezTo>
                    <a:pt x="362" y="499"/>
                    <a:pt x="413" y="534"/>
                    <a:pt x="413" y="602"/>
                  </a:cubicBezTo>
                  <a:cubicBezTo>
                    <a:pt x="413" y="688"/>
                    <a:pt x="330" y="746"/>
                    <a:pt x="237" y="746"/>
                  </a:cubicBezTo>
                  <a:cubicBezTo>
                    <a:pt x="138" y="746"/>
                    <a:pt x="58" y="675"/>
                    <a:pt x="58" y="582"/>
                  </a:cubicBezTo>
                  <a:cubicBezTo>
                    <a:pt x="58" y="515"/>
                    <a:pt x="93" y="445"/>
                    <a:pt x="189" y="39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0" name="フリーフォーム: 図形 75"/>
            <p:cNvSpPr/>
            <p:nvPr/>
          </p:nvSpPr>
          <p:spPr>
            <a:xfrm>
              <a:off x="5393160" y="6634800"/>
              <a:ext cx="43560" cy="43560"/>
            </a:xfrm>
            <a:custGeom>
              <a:avLst/>
              <a:gdLst/>
              <a:ahLst/>
              <a:cxnLst>
                <a:cxn ang="3cd4">
                  <a:pos x="hc" y="t"/>
                </a:cxn>
                <a:cxn ang="cd2">
                  <a:pos x="l" y="vc"/>
                </a:cxn>
                <a:cxn ang="cd4">
                  <a:pos x="hc" y="b"/>
                </a:cxn>
                <a:cxn ang="0">
                  <a:pos x="r" y="vc"/>
                </a:cxn>
              </a:cxnLst>
              <a:rect l="l" t="t" r="r" b="b"/>
              <a:pathLst>
                <a:path w="122" h="122">
                  <a:moveTo>
                    <a:pt x="122" y="61"/>
                  </a:moveTo>
                  <a:cubicBezTo>
                    <a:pt x="122" y="29"/>
                    <a:pt x="96" y="0"/>
                    <a:pt x="61" y="0"/>
                  </a:cubicBezTo>
                  <a:cubicBezTo>
                    <a:pt x="29" y="0"/>
                    <a:pt x="0" y="29"/>
                    <a:pt x="0" y="61"/>
                  </a:cubicBezTo>
                  <a:cubicBezTo>
                    <a:pt x="0" y="96"/>
                    <a:pt x="29" y="122"/>
                    <a:pt x="61" y="122"/>
                  </a:cubicBezTo>
                  <a:cubicBezTo>
                    <a:pt x="96" y="122"/>
                    <a:pt x="122" y="96"/>
                    <a:pt x="122" y="6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1" name="フリーフォーム: 図形 76"/>
            <p:cNvSpPr/>
            <p:nvPr/>
          </p:nvSpPr>
          <p:spPr>
            <a:xfrm>
              <a:off x="5486399" y="6408000"/>
              <a:ext cx="171360" cy="279720"/>
            </a:xfrm>
            <a:custGeom>
              <a:avLst/>
              <a:gdLst/>
              <a:ahLst/>
              <a:cxnLst>
                <a:cxn ang="3cd4">
                  <a:pos x="hc" y="t"/>
                </a:cxn>
                <a:cxn ang="cd2">
                  <a:pos x="l" y="vc"/>
                </a:cxn>
                <a:cxn ang="cd4">
                  <a:pos x="hc" y="b"/>
                </a:cxn>
                <a:cxn ang="0">
                  <a:pos x="r" y="vc"/>
                </a:cxn>
              </a:cxnLst>
              <a:rect l="l" t="t" r="r" b="b"/>
              <a:pathLst>
                <a:path w="477" h="778">
                  <a:moveTo>
                    <a:pt x="477" y="390"/>
                  </a:moveTo>
                  <a:cubicBezTo>
                    <a:pt x="477" y="301"/>
                    <a:pt x="470" y="211"/>
                    <a:pt x="432" y="128"/>
                  </a:cubicBezTo>
                  <a:cubicBezTo>
                    <a:pt x="381" y="19"/>
                    <a:pt x="288" y="0"/>
                    <a:pt x="240" y="0"/>
                  </a:cubicBezTo>
                  <a:cubicBezTo>
                    <a:pt x="170" y="0"/>
                    <a:pt x="90" y="29"/>
                    <a:pt x="42" y="134"/>
                  </a:cubicBezTo>
                  <a:cubicBezTo>
                    <a:pt x="6" y="211"/>
                    <a:pt x="0" y="301"/>
                    <a:pt x="0" y="390"/>
                  </a:cubicBezTo>
                  <a:cubicBezTo>
                    <a:pt x="0" y="477"/>
                    <a:pt x="3" y="576"/>
                    <a:pt x="51" y="662"/>
                  </a:cubicBezTo>
                  <a:cubicBezTo>
                    <a:pt x="99" y="755"/>
                    <a:pt x="182" y="778"/>
                    <a:pt x="237" y="778"/>
                  </a:cubicBezTo>
                  <a:cubicBezTo>
                    <a:pt x="298" y="778"/>
                    <a:pt x="384" y="752"/>
                    <a:pt x="435" y="646"/>
                  </a:cubicBezTo>
                  <a:cubicBezTo>
                    <a:pt x="470" y="570"/>
                    <a:pt x="477" y="480"/>
                    <a:pt x="477" y="390"/>
                  </a:cubicBezTo>
                  <a:close/>
                  <a:moveTo>
                    <a:pt x="237" y="752"/>
                  </a:moveTo>
                  <a:cubicBezTo>
                    <a:pt x="195" y="752"/>
                    <a:pt x="128" y="723"/>
                    <a:pt x="106" y="614"/>
                  </a:cubicBezTo>
                  <a:cubicBezTo>
                    <a:pt x="93" y="547"/>
                    <a:pt x="93" y="445"/>
                    <a:pt x="93" y="378"/>
                  </a:cubicBezTo>
                  <a:cubicBezTo>
                    <a:pt x="93" y="304"/>
                    <a:pt x="93" y="230"/>
                    <a:pt x="102" y="170"/>
                  </a:cubicBezTo>
                  <a:cubicBezTo>
                    <a:pt x="125" y="35"/>
                    <a:pt x="208" y="26"/>
                    <a:pt x="237" y="26"/>
                  </a:cubicBezTo>
                  <a:cubicBezTo>
                    <a:pt x="275" y="26"/>
                    <a:pt x="349" y="45"/>
                    <a:pt x="371" y="157"/>
                  </a:cubicBezTo>
                  <a:cubicBezTo>
                    <a:pt x="384" y="221"/>
                    <a:pt x="384" y="307"/>
                    <a:pt x="384" y="378"/>
                  </a:cubicBezTo>
                  <a:cubicBezTo>
                    <a:pt x="384" y="461"/>
                    <a:pt x="384" y="538"/>
                    <a:pt x="371" y="611"/>
                  </a:cubicBezTo>
                  <a:cubicBezTo>
                    <a:pt x="352" y="717"/>
                    <a:pt x="288" y="752"/>
                    <a:pt x="237" y="75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2" name="フリーフォーム: 図形 77"/>
            <p:cNvSpPr/>
            <p:nvPr/>
          </p:nvSpPr>
          <p:spPr>
            <a:xfrm>
              <a:off x="5695920" y="6374520"/>
              <a:ext cx="95400" cy="405360"/>
            </a:xfrm>
            <a:custGeom>
              <a:avLst/>
              <a:gdLst/>
              <a:ahLst/>
              <a:cxnLst>
                <a:cxn ang="3cd4">
                  <a:pos x="hc" y="t"/>
                </a:cxn>
                <a:cxn ang="cd2">
                  <a:pos x="l" y="vc"/>
                </a:cxn>
                <a:cxn ang="cd4">
                  <a:pos x="hc" y="b"/>
                </a:cxn>
                <a:cxn ang="0">
                  <a:pos x="r" y="vc"/>
                </a:cxn>
              </a:cxnLst>
              <a:rect l="l" t="t" r="r" b="b"/>
              <a:pathLst>
                <a:path w="266" h="1127">
                  <a:moveTo>
                    <a:pt x="266" y="563"/>
                  </a:moveTo>
                  <a:cubicBezTo>
                    <a:pt x="266" y="477"/>
                    <a:pt x="253" y="339"/>
                    <a:pt x="189" y="211"/>
                  </a:cubicBezTo>
                  <a:cubicBezTo>
                    <a:pt x="122" y="74"/>
                    <a:pt x="22" y="0"/>
                    <a:pt x="13" y="0"/>
                  </a:cubicBezTo>
                  <a:cubicBezTo>
                    <a:pt x="3" y="0"/>
                    <a:pt x="0" y="3"/>
                    <a:pt x="0" y="13"/>
                  </a:cubicBezTo>
                  <a:cubicBezTo>
                    <a:pt x="0" y="16"/>
                    <a:pt x="0" y="16"/>
                    <a:pt x="22" y="38"/>
                  </a:cubicBezTo>
                  <a:cubicBezTo>
                    <a:pt x="134" y="150"/>
                    <a:pt x="198" y="330"/>
                    <a:pt x="198" y="563"/>
                  </a:cubicBezTo>
                  <a:cubicBezTo>
                    <a:pt x="198" y="759"/>
                    <a:pt x="157" y="957"/>
                    <a:pt x="16" y="1098"/>
                  </a:cubicBezTo>
                  <a:cubicBezTo>
                    <a:pt x="0" y="1111"/>
                    <a:pt x="0" y="1114"/>
                    <a:pt x="0" y="1117"/>
                  </a:cubicBezTo>
                  <a:cubicBezTo>
                    <a:pt x="0" y="1123"/>
                    <a:pt x="3" y="1127"/>
                    <a:pt x="13" y="1127"/>
                  </a:cubicBezTo>
                  <a:cubicBezTo>
                    <a:pt x="22" y="1127"/>
                    <a:pt x="125" y="1050"/>
                    <a:pt x="192" y="909"/>
                  </a:cubicBezTo>
                  <a:cubicBezTo>
                    <a:pt x="250" y="784"/>
                    <a:pt x="266" y="659"/>
                    <a:pt x="266" y="56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3" name="フリーフォーム: 図形 78"/>
            <p:cNvSpPr/>
            <p:nvPr/>
          </p:nvSpPr>
          <p:spPr>
            <a:xfrm>
              <a:off x="5980680" y="6479279"/>
              <a:ext cx="196560" cy="195480"/>
            </a:xfrm>
            <a:custGeom>
              <a:avLst/>
              <a:gdLst/>
              <a:ahLst/>
              <a:cxnLst>
                <a:cxn ang="3cd4">
                  <a:pos x="hc" y="t"/>
                </a:cxn>
                <a:cxn ang="cd2">
                  <a:pos x="l" y="vc"/>
                </a:cxn>
                <a:cxn ang="cd4">
                  <a:pos x="hc" y="b"/>
                </a:cxn>
                <a:cxn ang="0">
                  <a:pos x="r" y="vc"/>
                </a:cxn>
              </a:cxnLst>
              <a:rect l="l" t="t" r="r" b="b"/>
              <a:pathLst>
                <a:path w="547" h="544">
                  <a:moveTo>
                    <a:pt x="275" y="240"/>
                  </a:moveTo>
                  <a:lnTo>
                    <a:pt x="48" y="16"/>
                  </a:lnTo>
                  <a:cubicBezTo>
                    <a:pt x="35" y="3"/>
                    <a:pt x="32" y="0"/>
                    <a:pt x="22" y="0"/>
                  </a:cubicBezTo>
                  <a:cubicBezTo>
                    <a:pt x="13" y="0"/>
                    <a:pt x="0" y="10"/>
                    <a:pt x="0" y="22"/>
                  </a:cubicBezTo>
                  <a:cubicBezTo>
                    <a:pt x="0" y="32"/>
                    <a:pt x="3" y="32"/>
                    <a:pt x="16" y="45"/>
                  </a:cubicBezTo>
                  <a:lnTo>
                    <a:pt x="240" y="272"/>
                  </a:lnTo>
                  <a:lnTo>
                    <a:pt x="16" y="499"/>
                  </a:lnTo>
                  <a:cubicBezTo>
                    <a:pt x="3" y="512"/>
                    <a:pt x="0" y="515"/>
                    <a:pt x="0" y="522"/>
                  </a:cubicBezTo>
                  <a:cubicBezTo>
                    <a:pt x="0" y="534"/>
                    <a:pt x="13" y="544"/>
                    <a:pt x="22" y="544"/>
                  </a:cubicBezTo>
                  <a:cubicBezTo>
                    <a:pt x="32" y="544"/>
                    <a:pt x="35" y="544"/>
                    <a:pt x="48" y="528"/>
                  </a:cubicBezTo>
                  <a:lnTo>
                    <a:pt x="272" y="304"/>
                  </a:lnTo>
                  <a:lnTo>
                    <a:pt x="506" y="538"/>
                  </a:lnTo>
                  <a:cubicBezTo>
                    <a:pt x="509" y="541"/>
                    <a:pt x="518" y="544"/>
                    <a:pt x="525" y="544"/>
                  </a:cubicBezTo>
                  <a:cubicBezTo>
                    <a:pt x="538" y="544"/>
                    <a:pt x="547" y="534"/>
                    <a:pt x="547" y="522"/>
                  </a:cubicBezTo>
                  <a:cubicBezTo>
                    <a:pt x="547" y="522"/>
                    <a:pt x="547" y="515"/>
                    <a:pt x="544" y="509"/>
                  </a:cubicBezTo>
                  <a:cubicBezTo>
                    <a:pt x="541" y="509"/>
                    <a:pt x="362" y="330"/>
                    <a:pt x="304" y="272"/>
                  </a:cubicBezTo>
                  <a:lnTo>
                    <a:pt x="512" y="67"/>
                  </a:lnTo>
                  <a:cubicBezTo>
                    <a:pt x="518" y="58"/>
                    <a:pt x="534" y="45"/>
                    <a:pt x="541" y="38"/>
                  </a:cubicBezTo>
                  <a:cubicBezTo>
                    <a:pt x="541" y="35"/>
                    <a:pt x="547" y="32"/>
                    <a:pt x="547" y="22"/>
                  </a:cubicBezTo>
                  <a:cubicBezTo>
                    <a:pt x="547" y="10"/>
                    <a:pt x="538" y="0"/>
                    <a:pt x="525" y="0"/>
                  </a:cubicBezTo>
                  <a:cubicBezTo>
                    <a:pt x="515" y="0"/>
                    <a:pt x="509" y="3"/>
                    <a:pt x="499" y="1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4" name="フリーフォーム: 図形 79"/>
            <p:cNvSpPr/>
            <p:nvPr/>
          </p:nvSpPr>
          <p:spPr>
            <a:xfrm>
              <a:off x="6361920" y="6408000"/>
              <a:ext cx="134280" cy="270360"/>
            </a:xfrm>
            <a:custGeom>
              <a:avLst/>
              <a:gdLst/>
              <a:ahLst/>
              <a:cxnLst>
                <a:cxn ang="3cd4">
                  <a:pos x="hc" y="t"/>
                </a:cxn>
                <a:cxn ang="cd2">
                  <a:pos x="l" y="vc"/>
                </a:cxn>
                <a:cxn ang="cd4">
                  <a:pos x="hc" y="b"/>
                </a:cxn>
                <a:cxn ang="0">
                  <a:pos x="r" y="vc"/>
                </a:cxn>
              </a:cxnLst>
              <a:rect l="l" t="t" r="r" b="b"/>
              <a:pathLst>
                <a:path w="374" h="752">
                  <a:moveTo>
                    <a:pt x="234" y="29"/>
                  </a:moveTo>
                  <a:cubicBezTo>
                    <a:pt x="234" y="3"/>
                    <a:pt x="234" y="0"/>
                    <a:pt x="208" y="0"/>
                  </a:cubicBezTo>
                  <a:cubicBezTo>
                    <a:pt x="138" y="74"/>
                    <a:pt x="35" y="74"/>
                    <a:pt x="0" y="74"/>
                  </a:cubicBezTo>
                  <a:lnTo>
                    <a:pt x="0" y="109"/>
                  </a:lnTo>
                  <a:cubicBezTo>
                    <a:pt x="22" y="109"/>
                    <a:pt x="90" y="109"/>
                    <a:pt x="147" y="77"/>
                  </a:cubicBezTo>
                  <a:lnTo>
                    <a:pt x="147" y="662"/>
                  </a:lnTo>
                  <a:cubicBezTo>
                    <a:pt x="147" y="704"/>
                    <a:pt x="144" y="717"/>
                    <a:pt x="42" y="717"/>
                  </a:cubicBezTo>
                  <a:lnTo>
                    <a:pt x="6" y="717"/>
                  </a:lnTo>
                  <a:lnTo>
                    <a:pt x="6" y="752"/>
                  </a:lnTo>
                  <a:cubicBezTo>
                    <a:pt x="48" y="749"/>
                    <a:pt x="144" y="749"/>
                    <a:pt x="192" y="749"/>
                  </a:cubicBezTo>
                  <a:cubicBezTo>
                    <a:pt x="237" y="749"/>
                    <a:pt x="336" y="749"/>
                    <a:pt x="374" y="752"/>
                  </a:cubicBezTo>
                  <a:lnTo>
                    <a:pt x="374" y="717"/>
                  </a:lnTo>
                  <a:lnTo>
                    <a:pt x="339" y="717"/>
                  </a:lnTo>
                  <a:cubicBezTo>
                    <a:pt x="237" y="717"/>
                    <a:pt x="234" y="704"/>
                    <a:pt x="234" y="66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5" name="フリーフォーム: 図形 80"/>
            <p:cNvSpPr/>
            <p:nvPr/>
          </p:nvSpPr>
          <p:spPr>
            <a:xfrm>
              <a:off x="6543720" y="6408000"/>
              <a:ext cx="171360" cy="279720"/>
            </a:xfrm>
            <a:custGeom>
              <a:avLst/>
              <a:gdLst/>
              <a:ahLst/>
              <a:cxnLst>
                <a:cxn ang="3cd4">
                  <a:pos x="hc" y="t"/>
                </a:cxn>
                <a:cxn ang="cd2">
                  <a:pos x="l" y="vc"/>
                </a:cxn>
                <a:cxn ang="cd4">
                  <a:pos x="hc" y="b"/>
                </a:cxn>
                <a:cxn ang="0">
                  <a:pos x="r" y="vc"/>
                </a:cxn>
              </a:cxnLst>
              <a:rect l="l" t="t" r="r" b="b"/>
              <a:pathLst>
                <a:path w="477" h="778">
                  <a:moveTo>
                    <a:pt x="477" y="390"/>
                  </a:moveTo>
                  <a:cubicBezTo>
                    <a:pt x="477" y="301"/>
                    <a:pt x="470" y="211"/>
                    <a:pt x="432" y="128"/>
                  </a:cubicBezTo>
                  <a:cubicBezTo>
                    <a:pt x="381" y="19"/>
                    <a:pt x="288" y="0"/>
                    <a:pt x="240" y="0"/>
                  </a:cubicBezTo>
                  <a:cubicBezTo>
                    <a:pt x="170" y="0"/>
                    <a:pt x="90" y="29"/>
                    <a:pt x="42" y="134"/>
                  </a:cubicBezTo>
                  <a:cubicBezTo>
                    <a:pt x="6" y="211"/>
                    <a:pt x="0" y="301"/>
                    <a:pt x="0" y="390"/>
                  </a:cubicBezTo>
                  <a:cubicBezTo>
                    <a:pt x="0" y="477"/>
                    <a:pt x="3" y="576"/>
                    <a:pt x="51" y="662"/>
                  </a:cubicBezTo>
                  <a:cubicBezTo>
                    <a:pt x="99" y="755"/>
                    <a:pt x="182" y="778"/>
                    <a:pt x="237" y="778"/>
                  </a:cubicBezTo>
                  <a:cubicBezTo>
                    <a:pt x="298" y="778"/>
                    <a:pt x="384" y="752"/>
                    <a:pt x="435" y="646"/>
                  </a:cubicBezTo>
                  <a:cubicBezTo>
                    <a:pt x="470" y="570"/>
                    <a:pt x="477" y="480"/>
                    <a:pt x="477" y="390"/>
                  </a:cubicBezTo>
                  <a:close/>
                  <a:moveTo>
                    <a:pt x="237" y="752"/>
                  </a:moveTo>
                  <a:cubicBezTo>
                    <a:pt x="195" y="752"/>
                    <a:pt x="128" y="723"/>
                    <a:pt x="106" y="614"/>
                  </a:cubicBezTo>
                  <a:cubicBezTo>
                    <a:pt x="93" y="547"/>
                    <a:pt x="93" y="445"/>
                    <a:pt x="93" y="378"/>
                  </a:cubicBezTo>
                  <a:cubicBezTo>
                    <a:pt x="93" y="304"/>
                    <a:pt x="93" y="230"/>
                    <a:pt x="102" y="170"/>
                  </a:cubicBezTo>
                  <a:cubicBezTo>
                    <a:pt x="125" y="35"/>
                    <a:pt x="208" y="26"/>
                    <a:pt x="237" y="26"/>
                  </a:cubicBezTo>
                  <a:cubicBezTo>
                    <a:pt x="275" y="26"/>
                    <a:pt x="349" y="45"/>
                    <a:pt x="371" y="157"/>
                  </a:cubicBezTo>
                  <a:cubicBezTo>
                    <a:pt x="384" y="221"/>
                    <a:pt x="384" y="307"/>
                    <a:pt x="384" y="378"/>
                  </a:cubicBezTo>
                  <a:cubicBezTo>
                    <a:pt x="384" y="461"/>
                    <a:pt x="384" y="538"/>
                    <a:pt x="371" y="611"/>
                  </a:cubicBezTo>
                  <a:cubicBezTo>
                    <a:pt x="352" y="717"/>
                    <a:pt x="288" y="752"/>
                    <a:pt x="237" y="75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6" name="フリーフォーム: 図形 81"/>
            <p:cNvSpPr/>
            <p:nvPr/>
          </p:nvSpPr>
          <p:spPr>
            <a:xfrm>
              <a:off x="6760440" y="6432120"/>
              <a:ext cx="191880" cy="14760"/>
            </a:xfrm>
            <a:custGeom>
              <a:avLst/>
              <a:gdLst/>
              <a:ahLst/>
              <a:cxnLst>
                <a:cxn ang="3cd4">
                  <a:pos x="hc" y="t"/>
                </a:cxn>
                <a:cxn ang="cd2">
                  <a:pos x="l" y="vc"/>
                </a:cxn>
                <a:cxn ang="cd4">
                  <a:pos x="hc" y="b"/>
                </a:cxn>
                <a:cxn ang="0">
                  <a:pos x="r" y="vc"/>
                </a:cxn>
              </a:cxnLst>
              <a:rect l="l" t="t" r="r" b="b"/>
              <a:pathLst>
                <a:path w="534" h="42">
                  <a:moveTo>
                    <a:pt x="502" y="42"/>
                  </a:moveTo>
                  <a:cubicBezTo>
                    <a:pt x="515" y="42"/>
                    <a:pt x="534" y="42"/>
                    <a:pt x="534" y="22"/>
                  </a:cubicBezTo>
                  <a:cubicBezTo>
                    <a:pt x="534" y="0"/>
                    <a:pt x="518" y="0"/>
                    <a:pt x="502" y="0"/>
                  </a:cubicBezTo>
                  <a:lnTo>
                    <a:pt x="32" y="0"/>
                  </a:lnTo>
                  <a:cubicBezTo>
                    <a:pt x="19" y="0"/>
                    <a:pt x="0" y="0"/>
                    <a:pt x="0" y="19"/>
                  </a:cubicBezTo>
                  <a:cubicBezTo>
                    <a:pt x="0" y="42"/>
                    <a:pt x="19" y="42"/>
                    <a:pt x="32" y="4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7" name="フリーフォーム: 図形 82"/>
            <p:cNvSpPr/>
            <p:nvPr/>
          </p:nvSpPr>
          <p:spPr>
            <a:xfrm>
              <a:off x="7013879" y="6322680"/>
              <a:ext cx="104400" cy="188640"/>
            </a:xfrm>
            <a:custGeom>
              <a:avLst/>
              <a:gdLst/>
              <a:ahLst/>
              <a:cxnLst>
                <a:cxn ang="3cd4">
                  <a:pos x="hc" y="t"/>
                </a:cxn>
                <a:cxn ang="cd2">
                  <a:pos x="l" y="vc"/>
                </a:cxn>
                <a:cxn ang="cd4">
                  <a:pos x="hc" y="b"/>
                </a:cxn>
                <a:cxn ang="0">
                  <a:pos x="r" y="vc"/>
                </a:cxn>
              </a:cxnLst>
              <a:rect l="l" t="t" r="r" b="b"/>
              <a:pathLst>
                <a:path w="291" h="525">
                  <a:moveTo>
                    <a:pt x="179" y="22"/>
                  </a:moveTo>
                  <a:cubicBezTo>
                    <a:pt x="179" y="0"/>
                    <a:pt x="179" y="0"/>
                    <a:pt x="157" y="0"/>
                  </a:cubicBezTo>
                  <a:cubicBezTo>
                    <a:pt x="106" y="51"/>
                    <a:pt x="32" y="51"/>
                    <a:pt x="0" y="51"/>
                  </a:cubicBezTo>
                  <a:lnTo>
                    <a:pt x="0" y="80"/>
                  </a:lnTo>
                  <a:cubicBezTo>
                    <a:pt x="19" y="80"/>
                    <a:pt x="70" y="80"/>
                    <a:pt x="115" y="58"/>
                  </a:cubicBezTo>
                  <a:lnTo>
                    <a:pt x="115" y="461"/>
                  </a:lnTo>
                  <a:cubicBezTo>
                    <a:pt x="115" y="486"/>
                    <a:pt x="115" y="496"/>
                    <a:pt x="35" y="496"/>
                  </a:cubicBezTo>
                  <a:lnTo>
                    <a:pt x="6" y="496"/>
                  </a:lnTo>
                  <a:lnTo>
                    <a:pt x="6" y="525"/>
                  </a:lnTo>
                  <a:cubicBezTo>
                    <a:pt x="19" y="525"/>
                    <a:pt x="118" y="522"/>
                    <a:pt x="147" y="522"/>
                  </a:cubicBezTo>
                  <a:cubicBezTo>
                    <a:pt x="173" y="522"/>
                    <a:pt x="272" y="525"/>
                    <a:pt x="291" y="525"/>
                  </a:cubicBezTo>
                  <a:lnTo>
                    <a:pt x="291" y="496"/>
                  </a:lnTo>
                  <a:lnTo>
                    <a:pt x="259" y="496"/>
                  </a:lnTo>
                  <a:cubicBezTo>
                    <a:pt x="179" y="496"/>
                    <a:pt x="179" y="486"/>
                    <a:pt x="179" y="46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sp>
          <p:nvSpPr>
            <p:cNvPr id="2338" name="フリーフォーム: 図形 83"/>
            <p:cNvSpPr/>
            <p:nvPr/>
          </p:nvSpPr>
          <p:spPr>
            <a:xfrm>
              <a:off x="7158960" y="6322680"/>
              <a:ext cx="132120" cy="194400"/>
            </a:xfrm>
            <a:custGeom>
              <a:avLst/>
              <a:gdLst/>
              <a:ahLst/>
              <a:cxnLst>
                <a:cxn ang="3cd4">
                  <a:pos x="hc" y="t"/>
                </a:cxn>
                <a:cxn ang="cd2">
                  <a:pos x="l" y="vc"/>
                </a:cxn>
                <a:cxn ang="cd4">
                  <a:pos x="hc" y="b"/>
                </a:cxn>
                <a:cxn ang="0">
                  <a:pos x="r" y="vc"/>
                </a:cxn>
              </a:cxnLst>
              <a:rect l="l" t="t" r="r" b="b"/>
              <a:pathLst>
                <a:path w="368" h="541">
                  <a:moveTo>
                    <a:pt x="368" y="272"/>
                  </a:moveTo>
                  <a:cubicBezTo>
                    <a:pt x="368" y="186"/>
                    <a:pt x="358" y="125"/>
                    <a:pt x="323" y="67"/>
                  </a:cubicBezTo>
                  <a:cubicBezTo>
                    <a:pt x="298" y="32"/>
                    <a:pt x="246" y="0"/>
                    <a:pt x="186" y="0"/>
                  </a:cubicBezTo>
                  <a:cubicBezTo>
                    <a:pt x="0" y="0"/>
                    <a:pt x="0" y="218"/>
                    <a:pt x="0" y="272"/>
                  </a:cubicBezTo>
                  <a:cubicBezTo>
                    <a:pt x="0" y="330"/>
                    <a:pt x="0" y="541"/>
                    <a:pt x="186" y="541"/>
                  </a:cubicBezTo>
                  <a:cubicBezTo>
                    <a:pt x="368" y="541"/>
                    <a:pt x="368" y="330"/>
                    <a:pt x="368" y="272"/>
                  </a:cubicBezTo>
                  <a:close/>
                  <a:moveTo>
                    <a:pt x="186" y="518"/>
                  </a:moveTo>
                  <a:cubicBezTo>
                    <a:pt x="147" y="518"/>
                    <a:pt x="99" y="499"/>
                    <a:pt x="83" y="432"/>
                  </a:cubicBezTo>
                  <a:cubicBezTo>
                    <a:pt x="74" y="387"/>
                    <a:pt x="74" y="320"/>
                    <a:pt x="74" y="262"/>
                  </a:cubicBezTo>
                  <a:cubicBezTo>
                    <a:pt x="74" y="205"/>
                    <a:pt x="74" y="144"/>
                    <a:pt x="83" y="102"/>
                  </a:cubicBezTo>
                  <a:cubicBezTo>
                    <a:pt x="102" y="38"/>
                    <a:pt x="150" y="22"/>
                    <a:pt x="186" y="22"/>
                  </a:cubicBezTo>
                  <a:cubicBezTo>
                    <a:pt x="227" y="22"/>
                    <a:pt x="269" y="48"/>
                    <a:pt x="282" y="93"/>
                  </a:cubicBezTo>
                  <a:cubicBezTo>
                    <a:pt x="294" y="138"/>
                    <a:pt x="298" y="195"/>
                    <a:pt x="298" y="262"/>
                  </a:cubicBezTo>
                  <a:cubicBezTo>
                    <a:pt x="298" y="320"/>
                    <a:pt x="298" y="381"/>
                    <a:pt x="285" y="429"/>
                  </a:cubicBezTo>
                  <a:cubicBezTo>
                    <a:pt x="269" y="502"/>
                    <a:pt x="218" y="518"/>
                    <a:pt x="186" y="51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TakaoPGothic" pitchFamily="2"/>
                <a:cs typeface="TakaoPGothic" pitchFamily="2"/>
              </a:endParaRPr>
            </a:p>
          </p:txBody>
        </p:sp>
      </p:grpSp>
      <p:sp>
        <p:nvSpPr>
          <p:cNvPr id="2339" name="フリーフォーム: 図形 84"/>
          <p:cNvSpPr/>
          <p:nvPr/>
        </p:nvSpPr>
        <p:spPr>
          <a:xfrm>
            <a:off x="9124231" y="1631457"/>
            <a:ext cx="1110391" cy="720448"/>
          </a:xfrm>
          <a:custGeom>
            <a:avLst>
              <a:gd name="f0" fmla="val -15375"/>
              <a:gd name="f1" fmla="val 18703"/>
            </a:avLst>
            <a:gdLst>
              <a:gd name="f2" fmla="val 10800000"/>
              <a:gd name="f3" fmla="val 5400000"/>
              <a:gd name="f4" fmla="val 16200000"/>
              <a:gd name="f5" fmla="val w"/>
              <a:gd name="f6" fmla="val h"/>
              <a:gd name="f7" fmla="val 0"/>
              <a:gd name="f8" fmla="val 21600"/>
              <a:gd name="f9" fmla="+- 0 0 1"/>
              <a:gd name="f10" fmla="val -2147483648"/>
              <a:gd name="f11" fmla="val 2147483520"/>
              <a:gd name="f12" fmla="val 3590"/>
              <a:gd name="f13" fmla="val 8970"/>
              <a:gd name="f14" fmla="val 12630"/>
              <a:gd name="f15" fmla="val 18010"/>
              <a:gd name="f16" fmla="*/ f5 1 21600"/>
              <a:gd name="f17" fmla="*/ f6 1 21600"/>
              <a:gd name="f18" fmla="pin -2147483648 f0 2147483520"/>
              <a:gd name="f19" fmla="pin -2147483648 f1 2147483520"/>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noFill/>
          <a:ln w="36000">
            <a:solidFill>
              <a:srgbClr val="0084D1"/>
            </a:solidFill>
            <a:prstDash val="solid"/>
          </a:ln>
        </p:spPr>
        <p:txBody>
          <a:bodyPr vert="horz" wrap="none" lIns="97976" tIns="57152" rIns="97976" bIns="57152" anchor="ctr" anchorCtr="0" compatLnSpc="0">
            <a:noAutofit/>
          </a:bodyPr>
          <a:lstStyle/>
          <a:p>
            <a:pPr hangingPunct="0"/>
            <a:endParaRPr lang="en-US" sz="1633">
              <a:latin typeface="Liberation Sans" pitchFamily="18"/>
              <a:ea typeface="TakaoPGothic" pitchFamily="2"/>
              <a:cs typeface="TakaoPGothic" pitchFamily="2"/>
            </a:endParaRPr>
          </a:p>
        </p:txBody>
      </p:sp>
      <p:sp>
        <p:nvSpPr>
          <p:cNvPr id="2340" name="テキスト ボックス 85"/>
          <p:cNvSpPr txBox="1"/>
          <p:nvPr/>
        </p:nvSpPr>
        <p:spPr>
          <a:xfrm>
            <a:off x="9254866" y="1789199"/>
            <a:ext cx="937086" cy="510509"/>
          </a:xfrm>
          <a:prstGeom prst="rect">
            <a:avLst/>
          </a:prstGeom>
          <a:noFill/>
          <a:ln>
            <a:noFill/>
          </a:ln>
        </p:spPr>
        <p:txBody>
          <a:bodyPr vert="horz" wrap="none" lIns="81646" tIns="40823" rIns="81646" bIns="40823" anchorCtr="0" compatLnSpc="0">
            <a:spAutoFit/>
          </a:bodyPr>
          <a:lstStyle/>
          <a:p>
            <a:pPr hangingPunct="0"/>
            <a:r>
              <a:rPr lang="en-US" sz="2903" b="1">
                <a:latin typeface="Liberation Sans" pitchFamily="18"/>
                <a:ea typeface="TakaoPGothic" pitchFamily="2"/>
                <a:cs typeface="TakaoPGothic" pitchFamily="2"/>
              </a:rPr>
              <a:t>3.3σ</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 name="タイトル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dirty="0">
                <a:solidFill>
                  <a:srgbClr val="990099"/>
                </a:solidFill>
                <a:latin typeface="URW Bookman L" pitchFamily="18"/>
              </a:rPr>
              <a:t>Muon g-2</a:t>
            </a:r>
          </a:p>
        </p:txBody>
      </p:sp>
      <p:pic>
        <p:nvPicPr>
          <p:cNvPr id="2346" name="図 2"/>
          <p:cNvPicPr>
            <a:picLocks noChangeAspect="1"/>
          </p:cNvPicPr>
          <p:nvPr/>
        </p:nvPicPr>
        <p:blipFill>
          <a:blip r:embed="rId3"/>
          <a:stretch>
            <a:fillRect/>
          </a:stretch>
        </p:blipFill>
        <p:spPr>
          <a:xfrm>
            <a:off x="2437959" y="1926855"/>
            <a:ext cx="6825635" cy="4768148"/>
          </a:xfrm>
          <a:prstGeom prst="rect">
            <a:avLst/>
          </a:prstGeom>
          <a:noFill/>
          <a:ln>
            <a:noFill/>
          </a:ln>
        </p:spPr>
      </p:pic>
      <p:sp>
        <p:nvSpPr>
          <p:cNvPr id="2347" name="テキスト ボックス 3"/>
          <p:cNvSpPr txBox="1"/>
          <p:nvPr/>
        </p:nvSpPr>
        <p:spPr>
          <a:xfrm>
            <a:off x="6642421" y="4376246"/>
            <a:ext cx="501133" cy="349952"/>
          </a:xfrm>
          <a:prstGeom prst="rect">
            <a:avLst/>
          </a:prstGeom>
          <a:noFill/>
          <a:ln>
            <a:noFill/>
          </a:ln>
        </p:spPr>
        <p:txBody>
          <a:bodyPr vert="horz" wrap="none" lIns="81646" tIns="40823" rIns="81646" bIns="40823" anchorCtr="0" compatLnSpc="0">
            <a:spAutoFit/>
          </a:bodyPr>
          <a:lstStyle/>
          <a:p>
            <a:pPr hangingPunct="0"/>
            <a:r>
              <a:rPr lang="en-US" sz="1814">
                <a:latin typeface="Liberation Sans" pitchFamily="18"/>
                <a:ea typeface="VL Pゴシック" pitchFamily="2"/>
                <a:cs typeface="VL Pゴシック" pitchFamily="2"/>
              </a:rPr>
              <a:t>g-2</a:t>
            </a:r>
          </a:p>
        </p:txBody>
      </p:sp>
      <p:sp>
        <p:nvSpPr>
          <p:cNvPr id="2348" name="テキスト ボックス 4"/>
          <p:cNvSpPr txBox="1"/>
          <p:nvPr/>
        </p:nvSpPr>
        <p:spPr>
          <a:xfrm>
            <a:off x="1882764" y="1502293"/>
            <a:ext cx="5700761" cy="451712"/>
          </a:xfrm>
          <a:prstGeom prst="rect">
            <a:avLst/>
          </a:prstGeom>
          <a:noFill/>
          <a:ln>
            <a:noFill/>
          </a:ln>
        </p:spPr>
        <p:txBody>
          <a:bodyPr vert="horz" wrap="none" lIns="81646" tIns="40823" rIns="81646" bIns="40823" anchorCtr="0" compatLnSpc="0">
            <a:spAutoFit/>
          </a:bodyPr>
          <a:lstStyle/>
          <a:p>
            <a:pPr hangingPunct="0"/>
            <a:r>
              <a:rPr lang="en-US" sz="2359">
                <a:latin typeface="URW Bookman L" pitchFamily="18"/>
                <a:ea typeface="VL Pゴシック" pitchFamily="2"/>
                <a:cs typeface="VL Pゴシック" pitchFamily="2"/>
              </a:rPr>
              <a:t>The red band is consistent with g-2 within     .</a:t>
            </a:r>
          </a:p>
        </p:txBody>
      </p:sp>
      <p:grpSp>
        <p:nvGrpSpPr>
          <p:cNvPr id="2349" name="グループ化 5" descr="28§display§2\sigma§svg§600§FALSE" title="TexMaths"/>
          <p:cNvGrpSpPr/>
          <p:nvPr/>
        </p:nvGrpSpPr>
        <p:grpSpPr>
          <a:xfrm>
            <a:off x="8283839" y="1632928"/>
            <a:ext cx="356305" cy="218159"/>
            <a:chOff x="7452000" y="1800000"/>
            <a:chExt cx="392760" cy="240480"/>
          </a:xfrm>
        </p:grpSpPr>
        <p:sp>
          <p:nvSpPr>
            <p:cNvPr id="2350" name="フリーフォーム 6"/>
            <p:cNvSpPr/>
            <p:nvPr/>
          </p:nvSpPr>
          <p:spPr>
            <a:xfrm>
              <a:off x="7452000" y="1807919"/>
              <a:ext cx="392760" cy="228240"/>
            </a:xfrm>
            <a:custGeom>
              <a:avLst/>
              <a:gdLst/>
              <a:ahLst/>
              <a:cxnLst>
                <a:cxn ang="3cd4">
                  <a:pos x="hc" y="t"/>
                </a:cxn>
                <a:cxn ang="cd2">
                  <a:pos x="l" y="vc"/>
                </a:cxn>
                <a:cxn ang="cd4">
                  <a:pos x="hc" y="b"/>
                </a:cxn>
                <a:cxn ang="0">
                  <a:pos x="r" y="vc"/>
                </a:cxn>
              </a:cxnLst>
              <a:rect l="l" t="t" r="r" b="b"/>
              <a:pathLst>
                <a:path w="1092" h="635">
                  <a:moveTo>
                    <a:pt x="546" y="635"/>
                  </a:moveTo>
                  <a:lnTo>
                    <a:pt x="0" y="635"/>
                  </a:lnTo>
                  <a:lnTo>
                    <a:pt x="0" y="0"/>
                  </a:lnTo>
                  <a:lnTo>
                    <a:pt x="1092" y="0"/>
                  </a:lnTo>
                  <a:lnTo>
                    <a:pt x="1092" y="635"/>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51" name="フリーフォーム 7"/>
            <p:cNvSpPr/>
            <p:nvPr/>
          </p:nvSpPr>
          <p:spPr>
            <a:xfrm>
              <a:off x="7470000" y="1800000"/>
              <a:ext cx="141840" cy="236520"/>
            </a:xfrm>
            <a:custGeom>
              <a:avLst/>
              <a:gdLst/>
              <a:ahLst/>
              <a:cxnLst>
                <a:cxn ang="3cd4">
                  <a:pos x="hc" y="t"/>
                </a:cxn>
                <a:cxn ang="cd2">
                  <a:pos x="l" y="vc"/>
                </a:cxn>
                <a:cxn ang="cd4">
                  <a:pos x="hc" y="b"/>
                </a:cxn>
                <a:cxn ang="0">
                  <a:pos x="r" y="vc"/>
                </a:cxn>
              </a:cxnLst>
              <a:rect l="l" t="t" r="r" b="b"/>
              <a:pathLst>
                <a:path w="395" h="658">
                  <a:moveTo>
                    <a:pt x="76" y="582"/>
                  </a:moveTo>
                  <a:lnTo>
                    <a:pt x="182" y="481"/>
                  </a:lnTo>
                  <a:cubicBezTo>
                    <a:pt x="336" y="344"/>
                    <a:pt x="395" y="291"/>
                    <a:pt x="395" y="190"/>
                  </a:cubicBezTo>
                  <a:cubicBezTo>
                    <a:pt x="395" y="78"/>
                    <a:pt x="305" y="0"/>
                    <a:pt x="185" y="0"/>
                  </a:cubicBezTo>
                  <a:cubicBezTo>
                    <a:pt x="73" y="0"/>
                    <a:pt x="0" y="90"/>
                    <a:pt x="0" y="179"/>
                  </a:cubicBezTo>
                  <a:cubicBezTo>
                    <a:pt x="0" y="235"/>
                    <a:pt x="50" y="235"/>
                    <a:pt x="53" y="235"/>
                  </a:cubicBezTo>
                  <a:cubicBezTo>
                    <a:pt x="70" y="235"/>
                    <a:pt x="104" y="221"/>
                    <a:pt x="104" y="182"/>
                  </a:cubicBezTo>
                  <a:cubicBezTo>
                    <a:pt x="104" y="157"/>
                    <a:pt x="87" y="132"/>
                    <a:pt x="50" y="132"/>
                  </a:cubicBezTo>
                  <a:cubicBezTo>
                    <a:pt x="45" y="132"/>
                    <a:pt x="42" y="132"/>
                    <a:pt x="39" y="132"/>
                  </a:cubicBezTo>
                  <a:cubicBezTo>
                    <a:pt x="62" y="67"/>
                    <a:pt x="115" y="31"/>
                    <a:pt x="174" y="31"/>
                  </a:cubicBezTo>
                  <a:cubicBezTo>
                    <a:pt x="263" y="31"/>
                    <a:pt x="305" y="112"/>
                    <a:pt x="305" y="190"/>
                  </a:cubicBezTo>
                  <a:cubicBezTo>
                    <a:pt x="305" y="272"/>
                    <a:pt x="255" y="350"/>
                    <a:pt x="202" y="409"/>
                  </a:cubicBezTo>
                  <a:lnTo>
                    <a:pt x="11" y="621"/>
                  </a:lnTo>
                  <a:cubicBezTo>
                    <a:pt x="0" y="633"/>
                    <a:pt x="0" y="635"/>
                    <a:pt x="0" y="658"/>
                  </a:cubicBezTo>
                  <a:lnTo>
                    <a:pt x="367" y="658"/>
                  </a:lnTo>
                  <a:lnTo>
                    <a:pt x="395" y="487"/>
                  </a:lnTo>
                  <a:lnTo>
                    <a:pt x="370" y="487"/>
                  </a:lnTo>
                  <a:cubicBezTo>
                    <a:pt x="367" y="515"/>
                    <a:pt x="358" y="560"/>
                    <a:pt x="350" y="574"/>
                  </a:cubicBezTo>
                  <a:cubicBezTo>
                    <a:pt x="342" y="582"/>
                    <a:pt x="277" y="582"/>
                    <a:pt x="255" y="58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52" name="フリーフォーム 8"/>
            <p:cNvSpPr/>
            <p:nvPr/>
          </p:nvSpPr>
          <p:spPr>
            <a:xfrm>
              <a:off x="7642440" y="188352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69"/>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0"/>
                  </a:cubicBezTo>
                  <a:cubicBezTo>
                    <a:pt x="241" y="389"/>
                    <a:pt x="188" y="417"/>
                    <a:pt x="148" y="41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7" name="図 26"/>
          <p:cNvPicPr>
            <a:picLocks noChangeAspect="1"/>
          </p:cNvPicPr>
          <p:nvPr/>
        </p:nvPicPr>
        <p:blipFill>
          <a:blip r:embed="rId3"/>
          <a:stretch>
            <a:fillRect/>
          </a:stretch>
        </p:blipFill>
        <p:spPr>
          <a:xfrm>
            <a:off x="6377234" y="2188123"/>
            <a:ext cx="3525163" cy="2753115"/>
          </a:xfrm>
          <a:prstGeom prst="rect">
            <a:avLst/>
          </a:prstGeom>
          <a:noFill/>
          <a:ln>
            <a:noFill/>
          </a:ln>
        </p:spPr>
      </p:pic>
      <p:sp>
        <p:nvSpPr>
          <p:cNvPr id="2358" name="タイトル 1"/>
          <p:cNvSpPr txBox="1">
            <a:spLocks noGrp="1"/>
          </p:cNvSpPr>
          <p:nvPr>
            <p:ph type="title" idx="4294967295"/>
          </p:nvPr>
        </p:nvSpPr>
        <p:spPr>
          <a:xfrm>
            <a:off x="838200" y="677041"/>
            <a:ext cx="10515600" cy="70173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Neutrino trident production</a:t>
            </a:r>
          </a:p>
        </p:txBody>
      </p:sp>
      <p:sp>
        <p:nvSpPr>
          <p:cNvPr id="2359" name="テキスト プレースホルダー 2"/>
          <p:cNvSpPr txBox="1">
            <a:spLocks noGrp="1"/>
          </p:cNvSpPr>
          <p:nvPr>
            <p:ph type="body" idx="4294967295"/>
          </p:nvPr>
        </p:nvSpPr>
        <p:spPr>
          <a:xfrm>
            <a:off x="1980739" y="1441549"/>
            <a:ext cx="8229627" cy="3977158"/>
          </a:xfrm>
        </p:spPr>
        <p:txBody>
          <a:bodyPr/>
          <a:lstStyle>
            <a:defPPr marL="432000" lvl="0" indent="-324000">
              <a:spcBef>
                <a:spcPts val="0"/>
              </a:spcBef>
              <a:spcAft>
                <a:spcPts val="1417"/>
              </a:spcAft>
              <a:buSzPct val="45000"/>
              <a:buFont typeface="StarSymbol"/>
              <a:buNone/>
              <a:defRPr lang="en-US" sz="3200" b="0" i="0" u="none" strike="noStrike" kern="1200" cap="none">
                <a:ln>
                  <a:noFill/>
                </a:ln>
                <a:latin typeface="Liberation Sans" pitchFamily="18"/>
                <a:ea typeface="VL Pゴシック" pitchFamily="2"/>
                <a:cs typeface="VL Pゴシック" pitchFamily="2"/>
              </a:defRPr>
            </a:defPPr>
            <a:lvl1pPr marL="43200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VL Pゴシック" pitchFamily="2"/>
                <a:cs typeface="VL Pゴシック" pitchFamily="2"/>
              </a:defRPr>
            </a:lvl1pPr>
            <a:lvl2pPr marL="86400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VL Pゴシック" pitchFamily="2"/>
                <a:cs typeface="VL Pゴシック" pitchFamily="2"/>
              </a:defRPr>
            </a:lvl2pPr>
            <a:lvl3pPr marL="1295999" lvl="2" indent="-288000">
              <a:spcBef>
                <a:spcPts val="0"/>
              </a:spcBef>
              <a:spcAft>
                <a:spcPts val="850"/>
              </a:spcAft>
              <a:buSzPct val="45000"/>
              <a:buFont typeface="StarSymbol"/>
              <a:buChar char="●"/>
              <a:defRPr lang="en-US" sz="2400" b="0" i="0" u="none" strike="noStrike" kern="1200" cap="none">
                <a:ln>
                  <a:noFill/>
                </a:ln>
                <a:latin typeface="Liberation Sans" pitchFamily="18"/>
                <a:ea typeface="VL Pゴシック" pitchFamily="2"/>
                <a:cs typeface="VL Pゴシック" pitchFamily="2"/>
              </a:defRPr>
            </a:lvl3pPr>
            <a:lvl4pPr marL="1728000" lvl="3" indent="-216000">
              <a:spcBef>
                <a:spcPts val="0"/>
              </a:spcBef>
              <a:spcAft>
                <a:spcPts val="567"/>
              </a:spcAft>
              <a:buSzPct val="75000"/>
              <a:buFont typeface="StarSymbol"/>
              <a:buChar char="–"/>
              <a:defRPr lang="en-US" sz="2000" b="0" i="0" u="none" strike="noStrike" kern="1200" cap="none">
                <a:ln>
                  <a:noFill/>
                </a:ln>
                <a:latin typeface="Liberation Sans" pitchFamily="18"/>
                <a:ea typeface="VL Pゴシック" pitchFamily="2"/>
                <a:cs typeface="VL Pゴシック" pitchFamily="2"/>
              </a:defRPr>
            </a:lvl4pPr>
            <a:lvl5pPr marL="2160000" lvl="4"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5pPr>
            <a:lvl6pPr marL="2592000" lvl="5"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6pPr>
            <a:lvl7pPr marL="3024000" lvl="6"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7pPr>
            <a:lvl8pPr marL="3456000" lvl="7"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8pPr>
            <a:lvl9pPr marL="3887999" lvl="8"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9pPr>
          </a:lstStyle>
          <a:p>
            <a:pPr lvl="0">
              <a:buNone/>
            </a:pPr>
            <a:r>
              <a:rPr lang="en-US" sz="2177">
                <a:latin typeface="URW Bookman L" pitchFamily="2"/>
              </a:rPr>
              <a:t>The model is constrained by the </a:t>
            </a:r>
            <a:r>
              <a:rPr lang="en-US" sz="2177" u="sng">
                <a:solidFill>
                  <a:srgbClr val="FF0000"/>
                </a:solidFill>
                <a:latin typeface="URW Bookman L" pitchFamily="2"/>
              </a:rPr>
              <a:t>neutrino trident production</a:t>
            </a:r>
            <a:r>
              <a:rPr lang="en-US" sz="2177">
                <a:latin typeface="URW Bookman L" pitchFamily="2"/>
              </a:rPr>
              <a:t>.</a:t>
            </a:r>
          </a:p>
        </p:txBody>
      </p:sp>
      <p:pic>
        <p:nvPicPr>
          <p:cNvPr id="2360" name="図 3"/>
          <p:cNvPicPr>
            <a:picLocks noChangeAspect="1"/>
          </p:cNvPicPr>
          <p:nvPr/>
        </p:nvPicPr>
        <p:blipFill>
          <a:blip r:embed="rId3"/>
          <a:stretch>
            <a:fillRect/>
          </a:stretch>
        </p:blipFill>
        <p:spPr>
          <a:xfrm>
            <a:off x="2209350" y="2188123"/>
            <a:ext cx="3525163" cy="2753115"/>
          </a:xfrm>
          <a:prstGeom prst="rect">
            <a:avLst/>
          </a:prstGeom>
          <a:noFill/>
          <a:ln>
            <a:noFill/>
          </a:ln>
        </p:spPr>
      </p:pic>
      <p:pic>
        <p:nvPicPr>
          <p:cNvPr id="2361" name="図 5" descr="24§display§\nu_\mu§png§600§FALSE" title="TexMaths"/>
          <p:cNvPicPr>
            <a:picLocks noChangeAspect="1"/>
          </p:cNvPicPr>
          <p:nvPr/>
        </p:nvPicPr>
        <p:blipFill>
          <a:blip r:embed="rId4"/>
          <a:stretch>
            <a:fillRect/>
          </a:stretch>
        </p:blipFill>
        <p:spPr>
          <a:xfrm>
            <a:off x="2372642" y="2111049"/>
            <a:ext cx="246899" cy="207708"/>
          </a:xfrm>
          <a:prstGeom prst="rect">
            <a:avLst/>
          </a:prstGeom>
          <a:noFill/>
          <a:ln>
            <a:noFill/>
          </a:ln>
        </p:spPr>
      </p:pic>
      <p:pic>
        <p:nvPicPr>
          <p:cNvPr id="2362" name="図 6" descr="24§display§\nu_\mu§png§600§FALSE" title="TexMaths"/>
          <p:cNvPicPr>
            <a:picLocks noChangeAspect="1"/>
          </p:cNvPicPr>
          <p:nvPr/>
        </p:nvPicPr>
        <p:blipFill>
          <a:blip r:embed="rId4"/>
          <a:stretch>
            <a:fillRect/>
          </a:stretch>
        </p:blipFill>
        <p:spPr>
          <a:xfrm>
            <a:off x="6618254" y="2111049"/>
            <a:ext cx="246899" cy="207708"/>
          </a:xfrm>
          <a:prstGeom prst="rect">
            <a:avLst/>
          </a:prstGeom>
          <a:noFill/>
          <a:ln>
            <a:noFill/>
          </a:ln>
        </p:spPr>
      </p:pic>
      <p:pic>
        <p:nvPicPr>
          <p:cNvPr id="2363" name="図 7" descr="24§display§\nu_\mu§png§600§FALSE" title="TexMaths"/>
          <p:cNvPicPr>
            <a:picLocks noChangeAspect="1"/>
          </p:cNvPicPr>
          <p:nvPr/>
        </p:nvPicPr>
        <p:blipFill>
          <a:blip r:embed="rId4"/>
          <a:stretch>
            <a:fillRect/>
          </a:stretch>
        </p:blipFill>
        <p:spPr>
          <a:xfrm>
            <a:off x="9557523" y="1980414"/>
            <a:ext cx="246899" cy="207708"/>
          </a:xfrm>
          <a:prstGeom prst="rect">
            <a:avLst/>
          </a:prstGeom>
          <a:noFill/>
          <a:ln>
            <a:noFill/>
          </a:ln>
        </p:spPr>
      </p:pic>
      <p:pic>
        <p:nvPicPr>
          <p:cNvPr id="2364" name="図 8" descr="24§display§\mu^{-}§png§600§FALSE" title="TexMaths"/>
          <p:cNvPicPr>
            <a:picLocks noChangeAspect="1"/>
          </p:cNvPicPr>
          <p:nvPr/>
        </p:nvPicPr>
        <p:blipFill>
          <a:blip r:embed="rId5"/>
          <a:stretch>
            <a:fillRect/>
          </a:stretch>
        </p:blipFill>
        <p:spPr>
          <a:xfrm>
            <a:off x="5344570" y="1980414"/>
            <a:ext cx="309603" cy="224038"/>
          </a:xfrm>
          <a:prstGeom prst="rect">
            <a:avLst/>
          </a:prstGeom>
          <a:noFill/>
          <a:ln>
            <a:noFill/>
          </a:ln>
        </p:spPr>
      </p:pic>
      <p:pic>
        <p:nvPicPr>
          <p:cNvPr id="2365" name="図 9" descr="24§display§\bar{\nu}_\mu§png§600§FALSE" title="TexMaths"/>
          <p:cNvPicPr>
            <a:picLocks noChangeAspect="1"/>
          </p:cNvPicPr>
          <p:nvPr/>
        </p:nvPicPr>
        <p:blipFill>
          <a:blip r:embed="rId6"/>
          <a:stretch>
            <a:fillRect/>
          </a:stretch>
        </p:blipFill>
        <p:spPr>
          <a:xfrm>
            <a:off x="5344570" y="2666244"/>
            <a:ext cx="246899" cy="246899"/>
          </a:xfrm>
          <a:prstGeom prst="rect">
            <a:avLst/>
          </a:prstGeom>
          <a:noFill/>
          <a:ln>
            <a:noFill/>
          </a:ln>
        </p:spPr>
      </p:pic>
      <p:pic>
        <p:nvPicPr>
          <p:cNvPr id="2366" name="図 10" descr="24§display§W§png§600§FALSE" title="TexMaths"/>
          <p:cNvPicPr>
            <a:picLocks noChangeAspect="1"/>
          </p:cNvPicPr>
          <p:nvPr/>
        </p:nvPicPr>
        <p:blipFill>
          <a:blip r:embed="rId7"/>
          <a:stretch>
            <a:fillRect/>
          </a:stretch>
        </p:blipFill>
        <p:spPr>
          <a:xfrm>
            <a:off x="3597011" y="2808636"/>
            <a:ext cx="273679" cy="197584"/>
          </a:xfrm>
          <a:prstGeom prst="rect">
            <a:avLst/>
          </a:prstGeom>
          <a:noFill/>
          <a:ln>
            <a:noFill/>
          </a:ln>
        </p:spPr>
      </p:pic>
      <p:pic>
        <p:nvPicPr>
          <p:cNvPr id="2367" name="図 11" descr="24§display§\gamma§png§600§FALSE" title="TexMaths"/>
          <p:cNvPicPr>
            <a:picLocks noChangeAspect="1"/>
          </p:cNvPicPr>
          <p:nvPr/>
        </p:nvPicPr>
        <p:blipFill>
          <a:blip r:embed="rId8"/>
          <a:stretch>
            <a:fillRect/>
          </a:stretch>
        </p:blipFill>
        <p:spPr>
          <a:xfrm>
            <a:off x="3662329" y="3984670"/>
            <a:ext cx="148270" cy="184194"/>
          </a:xfrm>
          <a:prstGeom prst="rect">
            <a:avLst/>
          </a:prstGeom>
          <a:noFill/>
          <a:ln>
            <a:noFill/>
          </a:ln>
        </p:spPr>
      </p:pic>
      <p:pic>
        <p:nvPicPr>
          <p:cNvPr id="2368" name="図 12" descr="24§display§\gamma§png§600§FALSE" title="TexMaths"/>
          <p:cNvPicPr>
            <a:picLocks noChangeAspect="1"/>
          </p:cNvPicPr>
          <p:nvPr/>
        </p:nvPicPr>
        <p:blipFill>
          <a:blip r:embed="rId8"/>
          <a:stretch>
            <a:fillRect/>
          </a:stretch>
        </p:blipFill>
        <p:spPr>
          <a:xfrm>
            <a:off x="8005915" y="3984670"/>
            <a:ext cx="148270" cy="184194"/>
          </a:xfrm>
          <a:prstGeom prst="rect">
            <a:avLst/>
          </a:prstGeom>
          <a:noFill/>
          <a:ln>
            <a:noFill/>
          </a:ln>
        </p:spPr>
      </p:pic>
      <p:pic>
        <p:nvPicPr>
          <p:cNvPr id="2369" name="図 13" descr="24§display§\mu^+§png§600§FALSE" title="TexMaths"/>
          <p:cNvPicPr>
            <a:picLocks noChangeAspect="1"/>
          </p:cNvPicPr>
          <p:nvPr/>
        </p:nvPicPr>
        <p:blipFill>
          <a:blip r:embed="rId9"/>
          <a:stretch>
            <a:fillRect/>
          </a:stretch>
        </p:blipFill>
        <p:spPr>
          <a:xfrm>
            <a:off x="9557523" y="2666244"/>
            <a:ext cx="312869" cy="290008"/>
          </a:xfrm>
          <a:prstGeom prst="rect">
            <a:avLst/>
          </a:prstGeom>
          <a:noFill/>
          <a:ln>
            <a:noFill/>
          </a:ln>
        </p:spPr>
      </p:pic>
      <p:pic>
        <p:nvPicPr>
          <p:cNvPr id="2370" name="図 14" descr="24§display§\mu^-§png§600§FALSE" title="TexMaths"/>
          <p:cNvPicPr>
            <a:picLocks noChangeAspect="1"/>
          </p:cNvPicPr>
          <p:nvPr/>
        </p:nvPicPr>
        <p:blipFill>
          <a:blip r:embed="rId5"/>
          <a:stretch>
            <a:fillRect/>
          </a:stretch>
        </p:blipFill>
        <p:spPr>
          <a:xfrm>
            <a:off x="9557523" y="3776635"/>
            <a:ext cx="309603" cy="224038"/>
          </a:xfrm>
          <a:prstGeom prst="rect">
            <a:avLst/>
          </a:prstGeom>
          <a:noFill/>
          <a:ln>
            <a:noFill/>
          </a:ln>
        </p:spPr>
      </p:pic>
      <p:pic>
        <p:nvPicPr>
          <p:cNvPr id="2371" name="図 15" descr="24§display§\mu^-§png§600§FALSE" title="TexMaths"/>
          <p:cNvPicPr>
            <a:picLocks noChangeAspect="1"/>
          </p:cNvPicPr>
          <p:nvPr/>
        </p:nvPicPr>
        <p:blipFill>
          <a:blip r:embed="rId5"/>
          <a:stretch>
            <a:fillRect/>
          </a:stretch>
        </p:blipFill>
        <p:spPr>
          <a:xfrm>
            <a:off x="5344570" y="3776635"/>
            <a:ext cx="309603" cy="224038"/>
          </a:xfrm>
          <a:prstGeom prst="rect">
            <a:avLst/>
          </a:prstGeom>
          <a:noFill/>
          <a:ln>
            <a:noFill/>
          </a:ln>
        </p:spPr>
      </p:pic>
      <p:pic>
        <p:nvPicPr>
          <p:cNvPr id="2372" name="図 16" descr="24§display§N§png§600§FALSE" title="TexMaths"/>
          <p:cNvPicPr>
            <a:picLocks noChangeAspect="1"/>
          </p:cNvPicPr>
          <p:nvPr/>
        </p:nvPicPr>
        <p:blipFill>
          <a:blip r:embed="rId10"/>
          <a:stretch>
            <a:fillRect/>
          </a:stretch>
        </p:blipFill>
        <p:spPr>
          <a:xfrm>
            <a:off x="1948081" y="4572197"/>
            <a:ext cx="233509" cy="187460"/>
          </a:xfrm>
          <a:prstGeom prst="rect">
            <a:avLst/>
          </a:prstGeom>
          <a:noFill/>
          <a:ln>
            <a:noFill/>
          </a:ln>
        </p:spPr>
      </p:pic>
      <p:pic>
        <p:nvPicPr>
          <p:cNvPr id="2373" name="図 17" descr="24§display§N§png§600§FALSE" title="TexMaths"/>
          <p:cNvPicPr>
            <a:picLocks noChangeAspect="1"/>
          </p:cNvPicPr>
          <p:nvPr/>
        </p:nvPicPr>
        <p:blipFill>
          <a:blip r:embed="rId10"/>
          <a:stretch>
            <a:fillRect/>
          </a:stretch>
        </p:blipFill>
        <p:spPr>
          <a:xfrm>
            <a:off x="5998068" y="4572197"/>
            <a:ext cx="233509" cy="187460"/>
          </a:xfrm>
          <a:prstGeom prst="rect">
            <a:avLst/>
          </a:prstGeom>
          <a:noFill/>
          <a:ln>
            <a:noFill/>
          </a:ln>
        </p:spPr>
      </p:pic>
      <p:pic>
        <p:nvPicPr>
          <p:cNvPr id="2374" name="図 18" descr="24§display§N§png§600§FALSE" title="TexMaths"/>
          <p:cNvPicPr>
            <a:picLocks noChangeAspect="1"/>
          </p:cNvPicPr>
          <p:nvPr/>
        </p:nvPicPr>
        <p:blipFill>
          <a:blip r:embed="rId10"/>
          <a:stretch>
            <a:fillRect/>
          </a:stretch>
        </p:blipFill>
        <p:spPr>
          <a:xfrm>
            <a:off x="10048054" y="4572197"/>
            <a:ext cx="233509" cy="187460"/>
          </a:xfrm>
          <a:prstGeom prst="rect">
            <a:avLst/>
          </a:prstGeom>
          <a:noFill/>
          <a:ln>
            <a:noFill/>
          </a:ln>
        </p:spPr>
      </p:pic>
      <p:sp>
        <p:nvSpPr>
          <p:cNvPr id="2375" name="テキスト ボックス 19"/>
          <p:cNvSpPr txBox="1"/>
          <p:nvPr/>
        </p:nvSpPr>
        <p:spPr>
          <a:xfrm>
            <a:off x="3221765" y="5976515"/>
            <a:ext cx="3732851" cy="338091"/>
          </a:xfrm>
          <a:prstGeom prst="rect">
            <a:avLst/>
          </a:prstGeom>
          <a:noFill/>
          <a:ln>
            <a:noFill/>
          </a:ln>
        </p:spPr>
        <p:txBody>
          <a:bodyPr vert="horz" wrap="none" lIns="81646" tIns="40823" rIns="81646" bIns="40823" anchorCtr="0" compatLnSpc="0">
            <a:spAutoFit/>
          </a:bodyPr>
          <a:lstStyle/>
          <a:p>
            <a:pPr hangingPunct="0"/>
            <a:r>
              <a:rPr lang="en-US" sz="1633">
                <a:latin typeface="URW Bookman L" pitchFamily="18"/>
                <a:ea typeface="VL Pゴシック" pitchFamily="2"/>
                <a:cs typeface="VL Pゴシック" pitchFamily="2"/>
              </a:rPr>
              <a:t>[ CCFR collaboration, PRL66, 3117 (1991) ]</a:t>
            </a:r>
          </a:p>
        </p:txBody>
      </p:sp>
      <p:pic>
        <p:nvPicPr>
          <p:cNvPr id="2376" name="図 20" descr="28§display§\frac{\sigma^{\rm EXP}_{}}{\sigma^{\rm SM}_{}}_x000a_=0.82 \pm 0.28§png§600§FALSE" title="TexMaths"/>
          <p:cNvPicPr>
            <a:picLocks noChangeAspect="1"/>
          </p:cNvPicPr>
          <p:nvPr/>
        </p:nvPicPr>
        <p:blipFill>
          <a:blip r:embed="rId11"/>
          <a:stretch>
            <a:fillRect/>
          </a:stretch>
        </p:blipFill>
        <p:spPr>
          <a:xfrm>
            <a:off x="3028753" y="5109757"/>
            <a:ext cx="2719477" cy="710649"/>
          </a:xfrm>
          <a:prstGeom prst="rect">
            <a:avLst/>
          </a:prstGeom>
          <a:noFill/>
          <a:ln>
            <a:noFill/>
          </a:ln>
        </p:spPr>
      </p:pic>
      <p:sp>
        <p:nvSpPr>
          <p:cNvPr id="2377" name="テキスト ボックス 21"/>
          <p:cNvSpPr txBox="1"/>
          <p:nvPr/>
        </p:nvSpPr>
        <p:spPr>
          <a:xfrm>
            <a:off x="6520278" y="5290685"/>
            <a:ext cx="3305555" cy="423242"/>
          </a:xfrm>
          <a:prstGeom prst="rect">
            <a:avLst/>
          </a:prstGeom>
          <a:noFill/>
          <a:ln>
            <a:noFill/>
          </a:ln>
        </p:spPr>
        <p:txBody>
          <a:bodyPr vert="horz" wrap="none" lIns="81646" tIns="40823" rIns="81646" bIns="40823" anchorCtr="0" compatLnSpc="0">
            <a:spAutoFit/>
          </a:bodyPr>
          <a:lstStyle/>
          <a:p>
            <a:pPr hangingPunct="0"/>
            <a:r>
              <a:rPr lang="en-US" sz="2177">
                <a:latin typeface="URW Bookman L" pitchFamily="18"/>
                <a:ea typeface="VL Pゴシック" pitchFamily="2"/>
                <a:cs typeface="VL Pゴシック" pitchFamily="2"/>
              </a:rPr>
              <a:t>in good agreement with SM</a:t>
            </a:r>
          </a:p>
        </p:txBody>
      </p:sp>
      <p:sp>
        <p:nvSpPr>
          <p:cNvPr id="2378" name="フリーフォーム 22"/>
          <p:cNvSpPr/>
          <p:nvPr/>
        </p:nvSpPr>
        <p:spPr>
          <a:xfrm>
            <a:off x="6454961" y="5124780"/>
            <a:ext cx="3951684" cy="753758"/>
          </a:xfrm>
          <a:custGeom>
            <a:avLst>
              <a:gd name="f0" fmla="val -1545"/>
              <a:gd name="f1" fmla="val 13358"/>
            </a:avLst>
            <a:gdLst>
              <a:gd name="f2" fmla="val 10800000"/>
              <a:gd name="f3" fmla="val 5400000"/>
              <a:gd name="f4" fmla="val 16200000"/>
              <a:gd name="f5" fmla="val w"/>
              <a:gd name="f6" fmla="val h"/>
              <a:gd name="f7" fmla="val 0"/>
              <a:gd name="f8" fmla="val 21600"/>
              <a:gd name="f9" fmla="+- 0 0 1"/>
              <a:gd name="f10" fmla="val -2147483648"/>
              <a:gd name="f11" fmla="val 2147483520"/>
              <a:gd name="f12" fmla="val 3590"/>
              <a:gd name="f13" fmla="val 8970"/>
              <a:gd name="f14" fmla="val 12630"/>
              <a:gd name="f15" fmla="val 18010"/>
              <a:gd name="f16" fmla="*/ f5 1 21600"/>
              <a:gd name="f17" fmla="*/ f6 1 21600"/>
              <a:gd name="f18" fmla="pin -2147483648 f0 2147483520"/>
              <a:gd name="f19" fmla="pin -2147483648 f1 2147483520"/>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noFill/>
          <a:ln w="72000">
            <a:solidFill>
              <a:srgbClr val="3465A4"/>
            </a:solidFill>
            <a:prstDash val="solid"/>
          </a:ln>
        </p:spPr>
        <p:txBody>
          <a:bodyPr vert="horz" wrap="none" lIns="114305" tIns="73482" rIns="114305" bIns="73482" anchor="ctr" anchorCtr="0" compatLnSpc="0"/>
          <a:lstStyle/>
          <a:p>
            <a:pPr hangingPunct="0"/>
            <a:endParaRPr lang="en-US" sz="1633">
              <a:latin typeface="Liberation Sans" pitchFamily="18"/>
              <a:ea typeface="VL Pゴシック" pitchFamily="2"/>
              <a:cs typeface="VL Pゴシック" pitchFamily="2"/>
            </a:endParaRPr>
          </a:p>
        </p:txBody>
      </p:sp>
      <p:sp>
        <p:nvSpPr>
          <p:cNvPr id="2379" name="テキスト ボックス 23"/>
          <p:cNvSpPr txBox="1"/>
          <p:nvPr/>
        </p:nvSpPr>
        <p:spPr>
          <a:xfrm>
            <a:off x="3548350" y="6401076"/>
            <a:ext cx="5899020" cy="338091"/>
          </a:xfrm>
          <a:prstGeom prst="rect">
            <a:avLst/>
          </a:prstGeom>
          <a:noFill/>
          <a:ln>
            <a:noFill/>
          </a:ln>
        </p:spPr>
        <p:txBody>
          <a:bodyPr vert="horz" wrap="none" lIns="81646" tIns="40823" rIns="81646" bIns="40823" anchorCtr="0" compatLnSpc="0">
            <a:spAutoFit/>
          </a:bodyPr>
          <a:lstStyle/>
          <a:p>
            <a:pPr hangingPunct="0"/>
            <a:r>
              <a:rPr lang="en-US" sz="1633">
                <a:latin typeface="URW Bookman L" pitchFamily="18"/>
                <a:ea typeface="VL Pゴシック" pitchFamily="2"/>
                <a:cs typeface="VL Pゴシック" pitchFamily="2"/>
              </a:rPr>
              <a:t>( This confirmed the destructive interference of W-Z, and thus SM. )</a:t>
            </a:r>
          </a:p>
        </p:txBody>
      </p:sp>
      <p:pic>
        <p:nvPicPr>
          <p:cNvPr id="2380" name="図 24" descr="32§display§Z,~ {\color{red}Z^\prime}§png§600§FALSE" title="TexMaths"/>
          <p:cNvPicPr>
            <a:picLocks noChangeAspect="1"/>
          </p:cNvPicPr>
          <p:nvPr/>
        </p:nvPicPr>
        <p:blipFill>
          <a:blip r:embed="rId12"/>
          <a:stretch>
            <a:fillRect/>
          </a:stretch>
        </p:blipFill>
        <p:spPr>
          <a:xfrm>
            <a:off x="7242685" y="2835742"/>
            <a:ext cx="877862" cy="364796"/>
          </a:xfrm>
          <a:prstGeom prst="rect">
            <a:avLst/>
          </a:prstGeom>
          <a:noFill/>
          <a:ln>
            <a:noFill/>
          </a:ln>
        </p:spPr>
      </p:pic>
      <p:sp>
        <p:nvSpPr>
          <p:cNvPr id="2381" name="フリーフォーム 25"/>
          <p:cNvSpPr/>
          <p:nvPr/>
        </p:nvSpPr>
        <p:spPr>
          <a:xfrm>
            <a:off x="8218522" y="2399750"/>
            <a:ext cx="881781" cy="637495"/>
          </a:xfrm>
          <a:custGeom>
            <a:avLst>
              <a:gd name="f0" fmla="val -863"/>
              <a:gd name="f1" fmla="val 19819"/>
            </a:avLst>
            <a:gdLst>
              <a:gd name="f2" fmla="val 21600000"/>
              <a:gd name="f3" fmla="val 10800000"/>
              <a:gd name="f4" fmla="val 5400000"/>
              <a:gd name="f5" fmla="val 180"/>
              <a:gd name="f6" fmla="val w"/>
              <a:gd name="f7" fmla="val h"/>
              <a:gd name="f8" fmla="*/ 5419351 1 1725033"/>
              <a:gd name="f9" fmla="val -2147483648"/>
              <a:gd name="f10" fmla="val 2147483520"/>
              <a:gd name="f11" fmla="min 0 21600"/>
              <a:gd name="f12" fmla="max 0 21600"/>
              <a:gd name="f13" fmla="+- 0 0 0"/>
              <a:gd name="f14" fmla="*/ f6 1 21600"/>
              <a:gd name="f15" fmla="*/ f7 1 21600"/>
              <a:gd name="f16" fmla="*/ f8 1 180"/>
              <a:gd name="f17" fmla="pin -2147483648 f0 2147483520"/>
              <a:gd name="f18" fmla="pin -2147483648 f1 2147483520"/>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FFFFFF"/>
          </a:solidFill>
          <a:ln w="36000">
            <a:solidFill>
              <a:srgbClr val="FF3333"/>
            </a:solidFill>
            <a:prstDash val="solid"/>
          </a:ln>
        </p:spPr>
        <p:txBody>
          <a:bodyPr vert="horz" wrap="none" lIns="97976" tIns="57152" rIns="97976" bIns="57152" anchor="ctr" anchorCtr="0" compatLnSpc="0"/>
          <a:lstStyle/>
          <a:p>
            <a:pPr algn="ctr" hangingPunct="0"/>
            <a:r>
              <a:rPr lang="en-US" sz="2177" b="1">
                <a:latin typeface="URW Bookman L" pitchFamily="18"/>
                <a:ea typeface="VL Pゴシック" pitchFamily="2"/>
                <a:cs typeface="VL Pゴシック" pitchFamily="2"/>
              </a:rPr>
              <a:t>New</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 name="タイトル 1"/>
          <p:cNvSpPr txBox="1">
            <a:spLocks noGrp="1"/>
          </p:cNvSpPr>
          <p:nvPr>
            <p:ph type="title" idx="4294967295"/>
          </p:nvPr>
        </p:nvSpPr>
        <p:spPr>
          <a:xfrm>
            <a:off x="838200" y="677041"/>
            <a:ext cx="10515600" cy="70173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u="sng">
                <a:solidFill>
                  <a:srgbClr val="990099"/>
                </a:solidFill>
                <a:latin typeface="URW Bookman L" pitchFamily="18"/>
              </a:rPr>
              <a:t>Other constraints</a:t>
            </a:r>
          </a:p>
        </p:txBody>
      </p:sp>
      <p:sp>
        <p:nvSpPr>
          <p:cNvPr id="2387" name="テキスト プレースホルダー 2"/>
          <p:cNvSpPr txBox="1">
            <a:spLocks noGrp="1"/>
          </p:cNvSpPr>
          <p:nvPr>
            <p:ph type="body" idx="4294967295"/>
          </p:nvPr>
        </p:nvSpPr>
        <p:spPr>
          <a:xfrm>
            <a:off x="1980739" y="1441549"/>
            <a:ext cx="8229627" cy="3977158"/>
          </a:xfrm>
        </p:spPr>
        <p:txBody>
          <a:bodyPr/>
          <a:lstStyle>
            <a:defPPr marL="432000" lvl="0" indent="-324000">
              <a:spcBef>
                <a:spcPts val="0"/>
              </a:spcBef>
              <a:spcAft>
                <a:spcPts val="1417"/>
              </a:spcAft>
              <a:buSzPct val="45000"/>
              <a:buFont typeface="StarSymbol"/>
              <a:buNone/>
              <a:defRPr lang="en-US" sz="3200" b="0" i="0" u="none" strike="noStrike" kern="1200" cap="none">
                <a:ln>
                  <a:noFill/>
                </a:ln>
                <a:latin typeface="Liberation Sans" pitchFamily="18"/>
                <a:ea typeface="VL Pゴシック" pitchFamily="2"/>
                <a:cs typeface="VL Pゴシック" pitchFamily="2"/>
              </a:defRPr>
            </a:defPPr>
            <a:lvl1pPr marL="43200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VL Pゴシック" pitchFamily="2"/>
                <a:cs typeface="VL Pゴシック" pitchFamily="2"/>
              </a:defRPr>
            </a:lvl1pPr>
            <a:lvl2pPr marL="86400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VL Pゴシック" pitchFamily="2"/>
                <a:cs typeface="VL Pゴシック" pitchFamily="2"/>
              </a:defRPr>
            </a:lvl2pPr>
            <a:lvl3pPr marL="1295999" lvl="2" indent="-288000">
              <a:spcBef>
                <a:spcPts val="0"/>
              </a:spcBef>
              <a:spcAft>
                <a:spcPts val="850"/>
              </a:spcAft>
              <a:buSzPct val="45000"/>
              <a:buFont typeface="StarSymbol"/>
              <a:buChar char="●"/>
              <a:defRPr lang="en-US" sz="2400" b="0" i="0" u="none" strike="noStrike" kern="1200" cap="none">
                <a:ln>
                  <a:noFill/>
                </a:ln>
                <a:latin typeface="Liberation Sans" pitchFamily="18"/>
                <a:ea typeface="VL Pゴシック" pitchFamily="2"/>
                <a:cs typeface="VL Pゴシック" pitchFamily="2"/>
              </a:defRPr>
            </a:lvl3pPr>
            <a:lvl4pPr marL="1728000" lvl="3" indent="-216000">
              <a:spcBef>
                <a:spcPts val="0"/>
              </a:spcBef>
              <a:spcAft>
                <a:spcPts val="567"/>
              </a:spcAft>
              <a:buSzPct val="75000"/>
              <a:buFont typeface="StarSymbol"/>
              <a:buChar char="–"/>
              <a:defRPr lang="en-US" sz="2000" b="0" i="0" u="none" strike="noStrike" kern="1200" cap="none">
                <a:ln>
                  <a:noFill/>
                </a:ln>
                <a:latin typeface="Liberation Sans" pitchFamily="18"/>
                <a:ea typeface="VL Pゴシック" pitchFamily="2"/>
                <a:cs typeface="VL Pゴシック" pitchFamily="2"/>
              </a:defRPr>
            </a:lvl4pPr>
            <a:lvl5pPr marL="2160000" lvl="4"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5pPr>
            <a:lvl6pPr marL="2592000" lvl="5"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6pPr>
            <a:lvl7pPr marL="3024000" lvl="6"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7pPr>
            <a:lvl8pPr marL="3456000" lvl="7"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8pPr>
            <a:lvl9pPr marL="3887999" lvl="8" indent="-216000">
              <a:spcBef>
                <a:spcPts val="0"/>
              </a:spcBef>
              <a:spcAft>
                <a:spcPts val="283"/>
              </a:spcAft>
              <a:buSzPct val="45000"/>
              <a:buFont typeface="StarSymbol"/>
              <a:buChar char="●"/>
              <a:defRPr lang="en-US" sz="2000" b="0" i="0" u="none" strike="noStrike" kern="1200" cap="none">
                <a:ln>
                  <a:noFill/>
                </a:ln>
                <a:latin typeface="Liberation Sans" pitchFamily="18"/>
                <a:ea typeface="VL Pゴシック" pitchFamily="2"/>
                <a:cs typeface="VL Pゴシック" pitchFamily="2"/>
              </a:defRPr>
            </a:lvl9pPr>
          </a:lstStyle>
          <a:p>
            <a:pPr lvl="0">
              <a:buNone/>
            </a:pPr>
            <a:r>
              <a:rPr lang="en-US" sz="2177">
                <a:latin typeface="URW Bookman L" pitchFamily="2"/>
              </a:rPr>
              <a:t> </a:t>
            </a:r>
          </a:p>
        </p:txBody>
      </p:sp>
      <p:sp>
        <p:nvSpPr>
          <p:cNvPr id="2388" name="テキスト ボックス 3"/>
          <p:cNvSpPr txBox="1"/>
          <p:nvPr/>
        </p:nvSpPr>
        <p:spPr>
          <a:xfrm>
            <a:off x="7907940" y="6395196"/>
            <a:ext cx="2224874" cy="309750"/>
          </a:xfrm>
          <a:prstGeom prst="rect">
            <a:avLst/>
          </a:prstGeom>
          <a:noFill/>
          <a:ln>
            <a:noFill/>
          </a:ln>
        </p:spPr>
        <p:txBody>
          <a:bodyPr vert="horz" wrap="none" lIns="81646" tIns="40823" rIns="81646" bIns="40823" anchorCtr="0" compatLnSpc="0">
            <a:spAutoFit/>
          </a:bodyPr>
          <a:lstStyle/>
          <a:p>
            <a:pPr hangingPunct="0"/>
            <a:r>
              <a:rPr lang="en-US" sz="1452">
                <a:latin typeface="URW Bookman L" pitchFamily="18"/>
                <a:ea typeface="VL Pゴシック" pitchFamily="2"/>
                <a:cs typeface="VL Pゴシック" pitchFamily="2"/>
              </a:rPr>
              <a:t>[ Kamada, Yu, 1594.00711 ]</a:t>
            </a:r>
          </a:p>
        </p:txBody>
      </p:sp>
      <p:pic>
        <p:nvPicPr>
          <p:cNvPr id="2389" name="図 4"/>
          <p:cNvPicPr>
            <a:picLocks noChangeAspect="1"/>
          </p:cNvPicPr>
          <p:nvPr/>
        </p:nvPicPr>
        <p:blipFill>
          <a:blip r:embed="rId3"/>
          <a:stretch>
            <a:fillRect/>
          </a:stretch>
        </p:blipFill>
        <p:spPr>
          <a:xfrm>
            <a:off x="6585595" y="1534952"/>
            <a:ext cx="3265855" cy="2433062"/>
          </a:xfrm>
          <a:prstGeom prst="rect">
            <a:avLst/>
          </a:prstGeom>
          <a:noFill/>
          <a:ln>
            <a:noFill/>
          </a:ln>
        </p:spPr>
      </p:pic>
      <p:grpSp>
        <p:nvGrpSpPr>
          <p:cNvPr id="2390" name="グループ化 5" descr="28§display§\nu_i§svg§600§FALSE" title="TexMaths"/>
          <p:cNvGrpSpPr/>
          <p:nvPr/>
        </p:nvGrpSpPr>
        <p:grpSpPr>
          <a:xfrm>
            <a:off x="6291668" y="1504253"/>
            <a:ext cx="250164" cy="193665"/>
            <a:chOff x="5256000" y="1658160"/>
            <a:chExt cx="275760" cy="213480"/>
          </a:xfrm>
        </p:grpSpPr>
        <p:sp>
          <p:nvSpPr>
            <p:cNvPr id="2391" name="フリーフォーム 6"/>
            <p:cNvSpPr/>
            <p:nvPr/>
          </p:nvSpPr>
          <p:spPr>
            <a:xfrm>
              <a:off x="5256000" y="1662119"/>
              <a:ext cx="275760" cy="206280"/>
            </a:xfrm>
            <a:custGeom>
              <a:avLst/>
              <a:gdLst/>
              <a:ahLst/>
              <a:cxnLst>
                <a:cxn ang="3cd4">
                  <a:pos x="hc" y="t"/>
                </a:cxn>
                <a:cxn ang="cd2">
                  <a:pos x="l" y="vc"/>
                </a:cxn>
                <a:cxn ang="cd4">
                  <a:pos x="hc" y="b"/>
                </a:cxn>
                <a:cxn ang="0">
                  <a:pos x="r" y="vc"/>
                </a:cxn>
              </a:cxnLst>
              <a:rect l="l" t="t" r="r" b="b"/>
              <a:pathLst>
                <a:path w="767" h="574">
                  <a:moveTo>
                    <a:pt x="384" y="574"/>
                  </a:moveTo>
                  <a:lnTo>
                    <a:pt x="0" y="574"/>
                  </a:lnTo>
                  <a:lnTo>
                    <a:pt x="0" y="0"/>
                  </a:lnTo>
                  <a:lnTo>
                    <a:pt x="767" y="0"/>
                  </a:lnTo>
                  <a:lnTo>
                    <a:pt x="767" y="574"/>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92" name="フリーフォーム 7"/>
            <p:cNvSpPr/>
            <p:nvPr/>
          </p:nvSpPr>
          <p:spPr>
            <a:xfrm>
              <a:off x="5275080" y="1658160"/>
              <a:ext cx="167760" cy="156960"/>
            </a:xfrm>
            <a:custGeom>
              <a:avLst/>
              <a:gdLst/>
              <a:ahLst/>
              <a:cxnLst>
                <a:cxn ang="3cd4">
                  <a:pos x="hc" y="t"/>
                </a:cxn>
                <a:cxn ang="cd2">
                  <a:pos x="l" y="vc"/>
                </a:cxn>
                <a:cxn ang="cd4">
                  <a:pos x="hc" y="b"/>
                </a:cxn>
                <a:cxn ang="0">
                  <a:pos x="r" y="vc"/>
                </a:cxn>
              </a:cxnLst>
              <a:rect l="l" t="t" r="r" b="b"/>
              <a:pathLst>
                <a:path w="467" h="437">
                  <a:moveTo>
                    <a:pt x="168" y="11"/>
                  </a:moveTo>
                  <a:cubicBezTo>
                    <a:pt x="168" y="11"/>
                    <a:pt x="168" y="0"/>
                    <a:pt x="157" y="0"/>
                  </a:cubicBezTo>
                  <a:cubicBezTo>
                    <a:pt x="134" y="0"/>
                    <a:pt x="62" y="8"/>
                    <a:pt x="36" y="11"/>
                  </a:cubicBezTo>
                  <a:cubicBezTo>
                    <a:pt x="28" y="11"/>
                    <a:pt x="17" y="11"/>
                    <a:pt x="17" y="31"/>
                  </a:cubicBezTo>
                  <a:cubicBezTo>
                    <a:pt x="17" y="42"/>
                    <a:pt x="25" y="42"/>
                    <a:pt x="39" y="42"/>
                  </a:cubicBezTo>
                  <a:cubicBezTo>
                    <a:pt x="87" y="42"/>
                    <a:pt x="90" y="48"/>
                    <a:pt x="90" y="59"/>
                  </a:cubicBezTo>
                  <a:cubicBezTo>
                    <a:pt x="90" y="64"/>
                    <a:pt x="78" y="112"/>
                    <a:pt x="70" y="140"/>
                  </a:cubicBezTo>
                  <a:lnTo>
                    <a:pt x="11" y="381"/>
                  </a:lnTo>
                  <a:cubicBezTo>
                    <a:pt x="6" y="395"/>
                    <a:pt x="0" y="423"/>
                    <a:pt x="0" y="426"/>
                  </a:cubicBezTo>
                  <a:cubicBezTo>
                    <a:pt x="0" y="437"/>
                    <a:pt x="11" y="437"/>
                    <a:pt x="17" y="437"/>
                  </a:cubicBezTo>
                  <a:lnTo>
                    <a:pt x="31" y="437"/>
                  </a:lnTo>
                  <a:cubicBezTo>
                    <a:pt x="98" y="426"/>
                    <a:pt x="207" y="387"/>
                    <a:pt x="308" y="291"/>
                  </a:cubicBezTo>
                  <a:cubicBezTo>
                    <a:pt x="439" y="171"/>
                    <a:pt x="467" y="36"/>
                    <a:pt x="467" y="28"/>
                  </a:cubicBezTo>
                  <a:cubicBezTo>
                    <a:pt x="467" y="11"/>
                    <a:pt x="453" y="0"/>
                    <a:pt x="437" y="0"/>
                  </a:cubicBezTo>
                  <a:cubicBezTo>
                    <a:pt x="428" y="0"/>
                    <a:pt x="406" y="3"/>
                    <a:pt x="397" y="34"/>
                  </a:cubicBezTo>
                  <a:cubicBezTo>
                    <a:pt x="336" y="258"/>
                    <a:pt x="185" y="370"/>
                    <a:pt x="73" y="40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93" name="フリーフォーム 8"/>
            <p:cNvSpPr/>
            <p:nvPr/>
          </p:nvSpPr>
          <p:spPr>
            <a:xfrm>
              <a:off x="5442479" y="1703520"/>
              <a:ext cx="76320" cy="168120"/>
            </a:xfrm>
            <a:custGeom>
              <a:avLst/>
              <a:gdLst/>
              <a:ahLst/>
              <a:cxnLst>
                <a:cxn ang="3cd4">
                  <a:pos x="hc" y="t"/>
                </a:cxn>
                <a:cxn ang="cd2">
                  <a:pos x="l" y="vc"/>
                </a:cxn>
                <a:cxn ang="cd4">
                  <a:pos x="hc" y="b"/>
                </a:cxn>
                <a:cxn ang="0">
                  <a:pos x="r" y="vc"/>
                </a:cxn>
              </a:cxnLst>
              <a:rect l="l" t="t" r="r" b="b"/>
              <a:pathLst>
                <a:path w="213" h="468">
                  <a:moveTo>
                    <a:pt x="193" y="25"/>
                  </a:moveTo>
                  <a:cubicBezTo>
                    <a:pt x="193" y="14"/>
                    <a:pt x="185" y="0"/>
                    <a:pt x="165" y="0"/>
                  </a:cubicBezTo>
                  <a:cubicBezTo>
                    <a:pt x="146" y="0"/>
                    <a:pt x="126" y="17"/>
                    <a:pt x="126" y="39"/>
                  </a:cubicBezTo>
                  <a:cubicBezTo>
                    <a:pt x="126" y="50"/>
                    <a:pt x="134" y="64"/>
                    <a:pt x="154" y="64"/>
                  </a:cubicBezTo>
                  <a:cubicBezTo>
                    <a:pt x="174" y="64"/>
                    <a:pt x="193" y="45"/>
                    <a:pt x="193" y="25"/>
                  </a:cubicBezTo>
                  <a:close/>
                  <a:moveTo>
                    <a:pt x="50" y="378"/>
                  </a:moveTo>
                  <a:cubicBezTo>
                    <a:pt x="48" y="387"/>
                    <a:pt x="45" y="395"/>
                    <a:pt x="45" y="409"/>
                  </a:cubicBezTo>
                  <a:cubicBezTo>
                    <a:pt x="45" y="440"/>
                    <a:pt x="73" y="468"/>
                    <a:pt x="112" y="468"/>
                  </a:cubicBezTo>
                  <a:cubicBezTo>
                    <a:pt x="182" y="468"/>
                    <a:pt x="213" y="370"/>
                    <a:pt x="213" y="361"/>
                  </a:cubicBezTo>
                  <a:cubicBezTo>
                    <a:pt x="213" y="350"/>
                    <a:pt x="202" y="350"/>
                    <a:pt x="202" y="350"/>
                  </a:cubicBezTo>
                  <a:cubicBezTo>
                    <a:pt x="190" y="350"/>
                    <a:pt x="190" y="356"/>
                    <a:pt x="188" y="364"/>
                  </a:cubicBezTo>
                  <a:cubicBezTo>
                    <a:pt x="171" y="417"/>
                    <a:pt x="140" y="448"/>
                    <a:pt x="112" y="448"/>
                  </a:cubicBezTo>
                  <a:cubicBezTo>
                    <a:pt x="98" y="448"/>
                    <a:pt x="95" y="437"/>
                    <a:pt x="95" y="423"/>
                  </a:cubicBezTo>
                  <a:cubicBezTo>
                    <a:pt x="95" y="406"/>
                    <a:pt x="101" y="395"/>
                    <a:pt x="106" y="378"/>
                  </a:cubicBezTo>
                  <a:cubicBezTo>
                    <a:pt x="115" y="359"/>
                    <a:pt x="120" y="342"/>
                    <a:pt x="129" y="322"/>
                  </a:cubicBezTo>
                  <a:cubicBezTo>
                    <a:pt x="134" y="305"/>
                    <a:pt x="160" y="244"/>
                    <a:pt x="162" y="235"/>
                  </a:cubicBezTo>
                  <a:cubicBezTo>
                    <a:pt x="165" y="227"/>
                    <a:pt x="168" y="219"/>
                    <a:pt x="168" y="213"/>
                  </a:cubicBezTo>
                  <a:cubicBezTo>
                    <a:pt x="168" y="179"/>
                    <a:pt x="140" y="154"/>
                    <a:pt x="101" y="154"/>
                  </a:cubicBezTo>
                  <a:cubicBezTo>
                    <a:pt x="31" y="154"/>
                    <a:pt x="0" y="249"/>
                    <a:pt x="0" y="261"/>
                  </a:cubicBezTo>
                  <a:cubicBezTo>
                    <a:pt x="0" y="269"/>
                    <a:pt x="8" y="269"/>
                    <a:pt x="11" y="269"/>
                  </a:cubicBezTo>
                  <a:cubicBezTo>
                    <a:pt x="22" y="269"/>
                    <a:pt x="22" y="266"/>
                    <a:pt x="25" y="258"/>
                  </a:cubicBezTo>
                  <a:cubicBezTo>
                    <a:pt x="42" y="199"/>
                    <a:pt x="73" y="174"/>
                    <a:pt x="98" y="174"/>
                  </a:cubicBezTo>
                  <a:cubicBezTo>
                    <a:pt x="109" y="174"/>
                    <a:pt x="118" y="179"/>
                    <a:pt x="118" y="199"/>
                  </a:cubicBezTo>
                  <a:cubicBezTo>
                    <a:pt x="118" y="213"/>
                    <a:pt x="112" y="224"/>
                    <a:pt x="95" y="26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394" name="グループ化 9" descr="28§display§\nu_j§svg§600§FALSE" title="TexMaths"/>
          <p:cNvGrpSpPr/>
          <p:nvPr/>
        </p:nvGrpSpPr>
        <p:grpSpPr>
          <a:xfrm>
            <a:off x="9884435" y="1504253"/>
            <a:ext cx="278577" cy="236448"/>
            <a:chOff x="9216360" y="1658160"/>
            <a:chExt cx="307080" cy="260640"/>
          </a:xfrm>
        </p:grpSpPr>
        <p:sp>
          <p:nvSpPr>
            <p:cNvPr id="2395" name="フリーフォーム 10"/>
            <p:cNvSpPr/>
            <p:nvPr/>
          </p:nvSpPr>
          <p:spPr>
            <a:xfrm>
              <a:off x="9216360" y="1662119"/>
              <a:ext cx="307080" cy="254520"/>
            </a:xfrm>
            <a:custGeom>
              <a:avLst/>
              <a:gdLst/>
              <a:ahLst/>
              <a:cxnLst>
                <a:cxn ang="3cd4">
                  <a:pos x="hc" y="t"/>
                </a:cxn>
                <a:cxn ang="cd2">
                  <a:pos x="l" y="vc"/>
                </a:cxn>
                <a:cxn ang="cd4">
                  <a:pos x="hc" y="b"/>
                </a:cxn>
                <a:cxn ang="0">
                  <a:pos x="r" y="vc"/>
                </a:cxn>
              </a:cxnLst>
              <a:rect l="l" t="t" r="r" b="b"/>
              <a:pathLst>
                <a:path w="854" h="708">
                  <a:moveTo>
                    <a:pt x="428" y="708"/>
                  </a:moveTo>
                  <a:lnTo>
                    <a:pt x="0" y="708"/>
                  </a:lnTo>
                  <a:lnTo>
                    <a:pt x="0" y="0"/>
                  </a:lnTo>
                  <a:lnTo>
                    <a:pt x="854" y="0"/>
                  </a:lnTo>
                  <a:lnTo>
                    <a:pt x="854" y="708"/>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96" name="フリーフォーム 11"/>
            <p:cNvSpPr/>
            <p:nvPr/>
          </p:nvSpPr>
          <p:spPr>
            <a:xfrm>
              <a:off x="9235440" y="1658160"/>
              <a:ext cx="168120" cy="156960"/>
            </a:xfrm>
            <a:custGeom>
              <a:avLst/>
              <a:gdLst/>
              <a:ahLst/>
              <a:cxnLst>
                <a:cxn ang="3cd4">
                  <a:pos x="hc" y="t"/>
                </a:cxn>
                <a:cxn ang="cd2">
                  <a:pos x="l" y="vc"/>
                </a:cxn>
                <a:cxn ang="cd4">
                  <a:pos x="hc" y="b"/>
                </a:cxn>
                <a:cxn ang="0">
                  <a:pos x="r" y="vc"/>
                </a:cxn>
              </a:cxnLst>
              <a:rect l="l" t="t" r="r" b="b"/>
              <a:pathLst>
                <a:path w="468" h="437">
                  <a:moveTo>
                    <a:pt x="168" y="11"/>
                  </a:moveTo>
                  <a:cubicBezTo>
                    <a:pt x="168" y="11"/>
                    <a:pt x="168" y="0"/>
                    <a:pt x="157" y="0"/>
                  </a:cubicBezTo>
                  <a:cubicBezTo>
                    <a:pt x="134" y="0"/>
                    <a:pt x="62" y="8"/>
                    <a:pt x="36" y="11"/>
                  </a:cubicBezTo>
                  <a:cubicBezTo>
                    <a:pt x="28" y="11"/>
                    <a:pt x="17" y="11"/>
                    <a:pt x="17" y="31"/>
                  </a:cubicBezTo>
                  <a:cubicBezTo>
                    <a:pt x="17" y="42"/>
                    <a:pt x="25" y="42"/>
                    <a:pt x="39" y="42"/>
                  </a:cubicBezTo>
                  <a:cubicBezTo>
                    <a:pt x="87" y="42"/>
                    <a:pt x="90" y="48"/>
                    <a:pt x="90" y="59"/>
                  </a:cubicBezTo>
                  <a:cubicBezTo>
                    <a:pt x="90" y="64"/>
                    <a:pt x="78" y="112"/>
                    <a:pt x="70" y="140"/>
                  </a:cubicBezTo>
                  <a:lnTo>
                    <a:pt x="11" y="381"/>
                  </a:lnTo>
                  <a:cubicBezTo>
                    <a:pt x="6" y="395"/>
                    <a:pt x="0" y="423"/>
                    <a:pt x="0" y="425"/>
                  </a:cubicBezTo>
                  <a:cubicBezTo>
                    <a:pt x="0" y="437"/>
                    <a:pt x="11" y="437"/>
                    <a:pt x="17" y="437"/>
                  </a:cubicBezTo>
                  <a:lnTo>
                    <a:pt x="31" y="437"/>
                  </a:lnTo>
                  <a:cubicBezTo>
                    <a:pt x="98" y="425"/>
                    <a:pt x="207" y="386"/>
                    <a:pt x="308" y="291"/>
                  </a:cubicBezTo>
                  <a:cubicBezTo>
                    <a:pt x="440" y="171"/>
                    <a:pt x="468" y="36"/>
                    <a:pt x="468" y="28"/>
                  </a:cubicBezTo>
                  <a:cubicBezTo>
                    <a:pt x="468" y="11"/>
                    <a:pt x="454" y="0"/>
                    <a:pt x="437" y="0"/>
                  </a:cubicBezTo>
                  <a:cubicBezTo>
                    <a:pt x="428" y="0"/>
                    <a:pt x="406" y="3"/>
                    <a:pt x="398" y="34"/>
                  </a:cubicBezTo>
                  <a:cubicBezTo>
                    <a:pt x="336" y="258"/>
                    <a:pt x="185" y="369"/>
                    <a:pt x="73" y="40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397" name="フリーフォーム 12"/>
            <p:cNvSpPr/>
            <p:nvPr/>
          </p:nvSpPr>
          <p:spPr>
            <a:xfrm>
              <a:off x="9391680" y="1703520"/>
              <a:ext cx="109440" cy="215280"/>
            </a:xfrm>
            <a:custGeom>
              <a:avLst/>
              <a:gdLst/>
              <a:ahLst/>
              <a:cxnLst>
                <a:cxn ang="3cd4">
                  <a:pos x="hc" y="t"/>
                </a:cxn>
                <a:cxn ang="cd2">
                  <a:pos x="l" y="vc"/>
                </a:cxn>
                <a:cxn ang="cd4">
                  <a:pos x="hc" y="b"/>
                </a:cxn>
                <a:cxn ang="0">
                  <a:pos x="r" y="vc"/>
                </a:cxn>
              </a:cxnLst>
              <a:rect l="l" t="t" r="r" b="b"/>
              <a:pathLst>
                <a:path w="305" h="599">
                  <a:moveTo>
                    <a:pt x="305" y="25"/>
                  </a:moveTo>
                  <a:cubicBezTo>
                    <a:pt x="305" y="14"/>
                    <a:pt x="297" y="0"/>
                    <a:pt x="277" y="0"/>
                  </a:cubicBezTo>
                  <a:cubicBezTo>
                    <a:pt x="258" y="0"/>
                    <a:pt x="238" y="20"/>
                    <a:pt x="238" y="39"/>
                  </a:cubicBezTo>
                  <a:cubicBezTo>
                    <a:pt x="238" y="50"/>
                    <a:pt x="246" y="64"/>
                    <a:pt x="266" y="64"/>
                  </a:cubicBezTo>
                  <a:cubicBezTo>
                    <a:pt x="286" y="64"/>
                    <a:pt x="305" y="48"/>
                    <a:pt x="305" y="25"/>
                  </a:cubicBezTo>
                  <a:close/>
                  <a:moveTo>
                    <a:pt x="157" y="493"/>
                  </a:moveTo>
                  <a:cubicBezTo>
                    <a:pt x="146" y="540"/>
                    <a:pt x="109" y="579"/>
                    <a:pt x="67" y="579"/>
                  </a:cubicBezTo>
                  <a:cubicBezTo>
                    <a:pt x="59" y="579"/>
                    <a:pt x="50" y="579"/>
                    <a:pt x="42" y="577"/>
                  </a:cubicBezTo>
                  <a:cubicBezTo>
                    <a:pt x="62" y="568"/>
                    <a:pt x="67" y="551"/>
                    <a:pt x="67" y="540"/>
                  </a:cubicBezTo>
                  <a:cubicBezTo>
                    <a:pt x="67" y="523"/>
                    <a:pt x="53" y="515"/>
                    <a:pt x="39" y="515"/>
                  </a:cubicBezTo>
                  <a:cubicBezTo>
                    <a:pt x="17" y="515"/>
                    <a:pt x="0" y="535"/>
                    <a:pt x="0" y="557"/>
                  </a:cubicBezTo>
                  <a:cubicBezTo>
                    <a:pt x="0" y="582"/>
                    <a:pt x="28" y="599"/>
                    <a:pt x="70" y="599"/>
                  </a:cubicBezTo>
                  <a:cubicBezTo>
                    <a:pt x="109" y="599"/>
                    <a:pt x="193" y="574"/>
                    <a:pt x="213" y="490"/>
                  </a:cubicBezTo>
                  <a:lnTo>
                    <a:pt x="277" y="244"/>
                  </a:lnTo>
                  <a:cubicBezTo>
                    <a:pt x="277" y="235"/>
                    <a:pt x="280" y="230"/>
                    <a:pt x="280" y="218"/>
                  </a:cubicBezTo>
                  <a:cubicBezTo>
                    <a:pt x="280" y="182"/>
                    <a:pt x="246" y="154"/>
                    <a:pt x="204" y="154"/>
                  </a:cubicBezTo>
                  <a:cubicBezTo>
                    <a:pt x="129" y="154"/>
                    <a:pt x="84" y="249"/>
                    <a:pt x="84" y="260"/>
                  </a:cubicBezTo>
                  <a:cubicBezTo>
                    <a:pt x="84" y="269"/>
                    <a:pt x="92" y="269"/>
                    <a:pt x="95" y="269"/>
                  </a:cubicBezTo>
                  <a:cubicBezTo>
                    <a:pt x="104" y="269"/>
                    <a:pt x="104" y="266"/>
                    <a:pt x="109" y="255"/>
                  </a:cubicBezTo>
                  <a:cubicBezTo>
                    <a:pt x="126" y="216"/>
                    <a:pt x="162" y="174"/>
                    <a:pt x="204" y="174"/>
                  </a:cubicBezTo>
                  <a:cubicBezTo>
                    <a:pt x="221" y="174"/>
                    <a:pt x="227" y="185"/>
                    <a:pt x="227" y="207"/>
                  </a:cubicBezTo>
                  <a:cubicBezTo>
                    <a:pt x="227" y="216"/>
                    <a:pt x="224" y="224"/>
                    <a:pt x="224" y="22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398" name="グループ化 13" descr="28§display§e^-§svg§600§FALSE" title="TexMaths"/>
          <p:cNvGrpSpPr/>
          <p:nvPr/>
        </p:nvGrpSpPr>
        <p:grpSpPr>
          <a:xfrm>
            <a:off x="6370375" y="3710664"/>
            <a:ext cx="350753" cy="275965"/>
            <a:chOff x="5342760" y="4090320"/>
            <a:chExt cx="386640" cy="304200"/>
          </a:xfrm>
        </p:grpSpPr>
        <p:sp>
          <p:nvSpPr>
            <p:cNvPr id="2399" name="フリーフォーム 14"/>
            <p:cNvSpPr/>
            <p:nvPr/>
          </p:nvSpPr>
          <p:spPr>
            <a:xfrm>
              <a:off x="5342760" y="4090320"/>
              <a:ext cx="386640" cy="300240"/>
            </a:xfrm>
            <a:custGeom>
              <a:avLst/>
              <a:gdLst/>
              <a:ahLst/>
              <a:cxnLst>
                <a:cxn ang="3cd4">
                  <a:pos x="hc" y="t"/>
                </a:cxn>
                <a:cxn ang="cd2">
                  <a:pos x="l" y="vc"/>
                </a:cxn>
                <a:cxn ang="cd4">
                  <a:pos x="hc" y="b"/>
                </a:cxn>
                <a:cxn ang="0">
                  <a:pos x="r" y="vc"/>
                </a:cxn>
              </a:cxnLst>
              <a:rect l="l" t="t" r="r" b="b"/>
              <a:pathLst>
                <a:path w="1075" h="835">
                  <a:moveTo>
                    <a:pt x="538" y="835"/>
                  </a:moveTo>
                  <a:lnTo>
                    <a:pt x="0" y="835"/>
                  </a:lnTo>
                  <a:lnTo>
                    <a:pt x="0" y="0"/>
                  </a:lnTo>
                  <a:lnTo>
                    <a:pt x="1075" y="0"/>
                  </a:lnTo>
                  <a:lnTo>
                    <a:pt x="1075" y="835"/>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00" name="フリーフォーム 15"/>
            <p:cNvSpPr/>
            <p:nvPr/>
          </p:nvSpPr>
          <p:spPr>
            <a:xfrm>
              <a:off x="5358960" y="4233600"/>
              <a:ext cx="136800" cy="160920"/>
            </a:xfrm>
            <a:custGeom>
              <a:avLst/>
              <a:gdLst/>
              <a:ahLst/>
              <a:cxnLst>
                <a:cxn ang="3cd4">
                  <a:pos x="hc" y="t"/>
                </a:cxn>
                <a:cxn ang="cd2">
                  <a:pos x="l" y="vc"/>
                </a:cxn>
                <a:cxn ang="cd4">
                  <a:pos x="hc" y="b"/>
                </a:cxn>
                <a:cxn ang="0">
                  <a:pos x="r" y="vc"/>
                </a:cxn>
              </a:cxnLst>
              <a:rect l="l" t="t" r="r" b="b"/>
              <a:pathLst>
                <a:path w="381" h="448">
                  <a:moveTo>
                    <a:pt x="140" y="210"/>
                  </a:moveTo>
                  <a:cubicBezTo>
                    <a:pt x="168" y="210"/>
                    <a:pt x="241" y="207"/>
                    <a:pt x="291" y="185"/>
                  </a:cubicBezTo>
                  <a:cubicBezTo>
                    <a:pt x="361" y="157"/>
                    <a:pt x="367" y="98"/>
                    <a:pt x="367" y="84"/>
                  </a:cubicBezTo>
                  <a:cubicBezTo>
                    <a:pt x="367" y="42"/>
                    <a:pt x="328" y="0"/>
                    <a:pt x="260" y="0"/>
                  </a:cubicBezTo>
                  <a:cubicBezTo>
                    <a:pt x="148" y="0"/>
                    <a:pt x="0" y="95"/>
                    <a:pt x="0" y="269"/>
                  </a:cubicBezTo>
                  <a:cubicBezTo>
                    <a:pt x="0" y="370"/>
                    <a:pt x="59" y="448"/>
                    <a:pt x="157" y="448"/>
                  </a:cubicBezTo>
                  <a:cubicBezTo>
                    <a:pt x="297" y="448"/>
                    <a:pt x="381" y="345"/>
                    <a:pt x="381" y="331"/>
                  </a:cubicBezTo>
                  <a:cubicBezTo>
                    <a:pt x="381" y="325"/>
                    <a:pt x="375" y="319"/>
                    <a:pt x="370" y="319"/>
                  </a:cubicBezTo>
                  <a:cubicBezTo>
                    <a:pt x="364" y="319"/>
                    <a:pt x="361" y="322"/>
                    <a:pt x="356" y="328"/>
                  </a:cubicBezTo>
                  <a:cubicBezTo>
                    <a:pt x="277" y="426"/>
                    <a:pt x="171" y="426"/>
                    <a:pt x="157" y="426"/>
                  </a:cubicBezTo>
                  <a:cubicBezTo>
                    <a:pt x="81" y="426"/>
                    <a:pt x="70" y="345"/>
                    <a:pt x="70" y="311"/>
                  </a:cubicBezTo>
                  <a:cubicBezTo>
                    <a:pt x="70" y="300"/>
                    <a:pt x="73" y="269"/>
                    <a:pt x="87" y="210"/>
                  </a:cubicBezTo>
                  <a:close/>
                  <a:moveTo>
                    <a:pt x="92" y="188"/>
                  </a:moveTo>
                  <a:cubicBezTo>
                    <a:pt x="132" y="36"/>
                    <a:pt x="235" y="22"/>
                    <a:pt x="260" y="22"/>
                  </a:cubicBezTo>
                  <a:cubicBezTo>
                    <a:pt x="305" y="22"/>
                    <a:pt x="333" y="50"/>
                    <a:pt x="333" y="84"/>
                  </a:cubicBezTo>
                  <a:cubicBezTo>
                    <a:pt x="333" y="188"/>
                    <a:pt x="174" y="188"/>
                    <a:pt x="134" y="18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01" name="フリーフォーム 16"/>
            <p:cNvSpPr/>
            <p:nvPr/>
          </p:nvSpPr>
          <p:spPr>
            <a:xfrm>
              <a:off x="5534280" y="417600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402" name="グループ化 17" descr="28§display§e^-§svg§600§FALSE" title="TexMaths"/>
          <p:cNvGrpSpPr/>
          <p:nvPr/>
        </p:nvGrpSpPr>
        <p:grpSpPr>
          <a:xfrm>
            <a:off x="9897825" y="3710664"/>
            <a:ext cx="350753" cy="275965"/>
            <a:chOff x="9231120" y="4090320"/>
            <a:chExt cx="386640" cy="304200"/>
          </a:xfrm>
        </p:grpSpPr>
        <p:sp>
          <p:nvSpPr>
            <p:cNvPr id="2403" name="フリーフォーム 18"/>
            <p:cNvSpPr/>
            <p:nvPr/>
          </p:nvSpPr>
          <p:spPr>
            <a:xfrm>
              <a:off x="9231120" y="4090320"/>
              <a:ext cx="386640" cy="300240"/>
            </a:xfrm>
            <a:custGeom>
              <a:avLst/>
              <a:gdLst/>
              <a:ahLst/>
              <a:cxnLst>
                <a:cxn ang="3cd4">
                  <a:pos x="hc" y="t"/>
                </a:cxn>
                <a:cxn ang="cd2">
                  <a:pos x="l" y="vc"/>
                </a:cxn>
                <a:cxn ang="cd4">
                  <a:pos x="hc" y="b"/>
                </a:cxn>
                <a:cxn ang="0">
                  <a:pos x="r" y="vc"/>
                </a:cxn>
              </a:cxnLst>
              <a:rect l="l" t="t" r="r" b="b"/>
              <a:pathLst>
                <a:path w="1075" h="835">
                  <a:moveTo>
                    <a:pt x="538" y="835"/>
                  </a:moveTo>
                  <a:lnTo>
                    <a:pt x="0" y="835"/>
                  </a:lnTo>
                  <a:lnTo>
                    <a:pt x="0" y="0"/>
                  </a:lnTo>
                  <a:lnTo>
                    <a:pt x="1075" y="0"/>
                  </a:lnTo>
                  <a:lnTo>
                    <a:pt x="1075" y="835"/>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04" name="フリーフォーム 19"/>
            <p:cNvSpPr/>
            <p:nvPr/>
          </p:nvSpPr>
          <p:spPr>
            <a:xfrm>
              <a:off x="9247320" y="4233600"/>
              <a:ext cx="136800" cy="160920"/>
            </a:xfrm>
            <a:custGeom>
              <a:avLst/>
              <a:gdLst/>
              <a:ahLst/>
              <a:cxnLst>
                <a:cxn ang="3cd4">
                  <a:pos x="hc" y="t"/>
                </a:cxn>
                <a:cxn ang="cd2">
                  <a:pos x="l" y="vc"/>
                </a:cxn>
                <a:cxn ang="cd4">
                  <a:pos x="hc" y="b"/>
                </a:cxn>
                <a:cxn ang="0">
                  <a:pos x="r" y="vc"/>
                </a:cxn>
              </a:cxnLst>
              <a:rect l="l" t="t" r="r" b="b"/>
              <a:pathLst>
                <a:path w="381" h="448">
                  <a:moveTo>
                    <a:pt x="140" y="210"/>
                  </a:moveTo>
                  <a:cubicBezTo>
                    <a:pt x="168" y="210"/>
                    <a:pt x="241" y="207"/>
                    <a:pt x="291" y="185"/>
                  </a:cubicBezTo>
                  <a:cubicBezTo>
                    <a:pt x="361" y="157"/>
                    <a:pt x="367" y="98"/>
                    <a:pt x="367" y="84"/>
                  </a:cubicBezTo>
                  <a:cubicBezTo>
                    <a:pt x="367" y="42"/>
                    <a:pt x="328" y="0"/>
                    <a:pt x="260" y="0"/>
                  </a:cubicBezTo>
                  <a:cubicBezTo>
                    <a:pt x="148" y="0"/>
                    <a:pt x="0" y="95"/>
                    <a:pt x="0" y="269"/>
                  </a:cubicBezTo>
                  <a:cubicBezTo>
                    <a:pt x="0" y="370"/>
                    <a:pt x="59" y="448"/>
                    <a:pt x="157" y="448"/>
                  </a:cubicBezTo>
                  <a:cubicBezTo>
                    <a:pt x="297" y="448"/>
                    <a:pt x="381" y="345"/>
                    <a:pt x="381" y="331"/>
                  </a:cubicBezTo>
                  <a:cubicBezTo>
                    <a:pt x="381" y="325"/>
                    <a:pt x="375" y="319"/>
                    <a:pt x="370" y="319"/>
                  </a:cubicBezTo>
                  <a:cubicBezTo>
                    <a:pt x="364" y="319"/>
                    <a:pt x="361" y="322"/>
                    <a:pt x="356" y="328"/>
                  </a:cubicBezTo>
                  <a:cubicBezTo>
                    <a:pt x="277" y="426"/>
                    <a:pt x="171" y="426"/>
                    <a:pt x="157" y="426"/>
                  </a:cubicBezTo>
                  <a:cubicBezTo>
                    <a:pt x="81" y="426"/>
                    <a:pt x="70" y="345"/>
                    <a:pt x="70" y="311"/>
                  </a:cubicBezTo>
                  <a:cubicBezTo>
                    <a:pt x="70" y="300"/>
                    <a:pt x="73" y="269"/>
                    <a:pt x="87" y="210"/>
                  </a:cubicBezTo>
                  <a:close/>
                  <a:moveTo>
                    <a:pt x="92" y="188"/>
                  </a:moveTo>
                  <a:cubicBezTo>
                    <a:pt x="132" y="36"/>
                    <a:pt x="235" y="22"/>
                    <a:pt x="260" y="22"/>
                  </a:cubicBezTo>
                  <a:cubicBezTo>
                    <a:pt x="305" y="22"/>
                    <a:pt x="333" y="50"/>
                    <a:pt x="333" y="84"/>
                  </a:cubicBezTo>
                  <a:cubicBezTo>
                    <a:pt x="333" y="188"/>
                    <a:pt x="174" y="188"/>
                    <a:pt x="134" y="18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05" name="フリーフォーム 20"/>
            <p:cNvSpPr/>
            <p:nvPr/>
          </p:nvSpPr>
          <p:spPr>
            <a:xfrm>
              <a:off x="9422640" y="417600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406" name="グループ化 21" descr="28§display§\gamma§svg§600§FALSE" title="TexMaths"/>
          <p:cNvGrpSpPr/>
          <p:nvPr/>
        </p:nvGrpSpPr>
        <p:grpSpPr>
          <a:xfrm>
            <a:off x="7805065" y="3494464"/>
            <a:ext cx="184521" cy="211954"/>
            <a:chOff x="6924240" y="3851999"/>
            <a:chExt cx="203400" cy="233640"/>
          </a:xfrm>
        </p:grpSpPr>
        <p:sp>
          <p:nvSpPr>
            <p:cNvPr id="2407" name="フリーフォーム 22"/>
            <p:cNvSpPr/>
            <p:nvPr/>
          </p:nvSpPr>
          <p:spPr>
            <a:xfrm>
              <a:off x="6924240" y="3855959"/>
              <a:ext cx="203400" cy="222480"/>
            </a:xfrm>
            <a:custGeom>
              <a:avLst/>
              <a:gdLst/>
              <a:ahLst/>
              <a:cxnLst>
                <a:cxn ang="3cd4">
                  <a:pos x="hc" y="t"/>
                </a:cxn>
                <a:cxn ang="cd2">
                  <a:pos x="l" y="vc"/>
                </a:cxn>
                <a:cxn ang="cd4">
                  <a:pos x="hc" y="b"/>
                </a:cxn>
                <a:cxn ang="0">
                  <a:pos x="r" y="vc"/>
                </a:cxn>
              </a:cxnLst>
              <a:rect l="l" t="t" r="r" b="b"/>
              <a:pathLst>
                <a:path w="566" h="619">
                  <a:moveTo>
                    <a:pt x="283" y="619"/>
                  </a:moveTo>
                  <a:lnTo>
                    <a:pt x="0" y="619"/>
                  </a:lnTo>
                  <a:lnTo>
                    <a:pt x="0" y="0"/>
                  </a:lnTo>
                  <a:lnTo>
                    <a:pt x="566" y="0"/>
                  </a:lnTo>
                  <a:lnTo>
                    <a:pt x="566" y="619"/>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08" name="フリーフォーム 23"/>
            <p:cNvSpPr/>
            <p:nvPr/>
          </p:nvSpPr>
          <p:spPr>
            <a:xfrm>
              <a:off x="6930360" y="3851999"/>
              <a:ext cx="187200" cy="233640"/>
            </a:xfrm>
            <a:custGeom>
              <a:avLst/>
              <a:gdLst/>
              <a:ahLst/>
              <a:cxnLst>
                <a:cxn ang="3cd4">
                  <a:pos x="hc" y="t"/>
                </a:cxn>
                <a:cxn ang="cd2">
                  <a:pos x="l" y="vc"/>
                </a:cxn>
                <a:cxn ang="cd4">
                  <a:pos x="hc" y="b"/>
                </a:cxn>
                <a:cxn ang="0">
                  <a:pos x="r" y="vc"/>
                </a:cxn>
              </a:cxnLst>
              <a:rect l="l" t="t" r="r" b="b"/>
              <a:pathLst>
                <a:path w="521" h="650">
                  <a:moveTo>
                    <a:pt x="22" y="185"/>
                  </a:moveTo>
                  <a:cubicBezTo>
                    <a:pt x="62" y="73"/>
                    <a:pt x="168" y="70"/>
                    <a:pt x="179" y="70"/>
                  </a:cubicBezTo>
                  <a:cubicBezTo>
                    <a:pt x="331" y="70"/>
                    <a:pt x="342" y="244"/>
                    <a:pt x="342" y="322"/>
                  </a:cubicBezTo>
                  <a:cubicBezTo>
                    <a:pt x="342" y="384"/>
                    <a:pt x="336" y="401"/>
                    <a:pt x="328" y="420"/>
                  </a:cubicBezTo>
                  <a:cubicBezTo>
                    <a:pt x="308" y="490"/>
                    <a:pt x="277" y="605"/>
                    <a:pt x="277" y="633"/>
                  </a:cubicBezTo>
                  <a:cubicBezTo>
                    <a:pt x="277" y="642"/>
                    <a:pt x="283" y="650"/>
                    <a:pt x="291" y="650"/>
                  </a:cubicBezTo>
                  <a:cubicBezTo>
                    <a:pt x="303" y="650"/>
                    <a:pt x="311" y="628"/>
                    <a:pt x="322" y="591"/>
                  </a:cubicBezTo>
                  <a:cubicBezTo>
                    <a:pt x="345" y="507"/>
                    <a:pt x="356" y="451"/>
                    <a:pt x="359" y="420"/>
                  </a:cubicBezTo>
                  <a:cubicBezTo>
                    <a:pt x="361" y="406"/>
                    <a:pt x="361" y="395"/>
                    <a:pt x="367" y="381"/>
                  </a:cubicBezTo>
                  <a:cubicBezTo>
                    <a:pt x="398" y="283"/>
                    <a:pt x="462" y="137"/>
                    <a:pt x="502" y="59"/>
                  </a:cubicBezTo>
                  <a:cubicBezTo>
                    <a:pt x="507" y="48"/>
                    <a:pt x="521" y="25"/>
                    <a:pt x="521" y="20"/>
                  </a:cubicBezTo>
                  <a:cubicBezTo>
                    <a:pt x="521" y="11"/>
                    <a:pt x="510" y="11"/>
                    <a:pt x="507" y="11"/>
                  </a:cubicBezTo>
                  <a:cubicBezTo>
                    <a:pt x="504" y="11"/>
                    <a:pt x="499" y="11"/>
                    <a:pt x="496" y="17"/>
                  </a:cubicBezTo>
                  <a:cubicBezTo>
                    <a:pt x="446" y="112"/>
                    <a:pt x="406" y="210"/>
                    <a:pt x="364" y="311"/>
                  </a:cubicBezTo>
                  <a:cubicBezTo>
                    <a:pt x="364" y="280"/>
                    <a:pt x="364" y="205"/>
                    <a:pt x="325" y="109"/>
                  </a:cubicBezTo>
                  <a:cubicBezTo>
                    <a:pt x="300" y="48"/>
                    <a:pt x="261" y="0"/>
                    <a:pt x="193" y="0"/>
                  </a:cubicBezTo>
                  <a:cubicBezTo>
                    <a:pt x="70" y="0"/>
                    <a:pt x="0" y="151"/>
                    <a:pt x="0" y="182"/>
                  </a:cubicBezTo>
                  <a:cubicBezTo>
                    <a:pt x="0" y="191"/>
                    <a:pt x="8" y="191"/>
                    <a:pt x="20" y="19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409" name="グループ化 24" descr="28§display§{\color{red}Z^\prime}§svg§600§FALSE" title="TexMaths"/>
          <p:cNvGrpSpPr/>
          <p:nvPr/>
        </p:nvGrpSpPr>
        <p:grpSpPr>
          <a:xfrm>
            <a:off x="7695985" y="1732536"/>
            <a:ext cx="317114" cy="259309"/>
            <a:chOff x="6803999" y="1909800"/>
            <a:chExt cx="349560" cy="285840"/>
          </a:xfrm>
        </p:grpSpPr>
        <p:sp>
          <p:nvSpPr>
            <p:cNvPr id="2410" name="フリーフォーム 25"/>
            <p:cNvSpPr/>
            <p:nvPr/>
          </p:nvSpPr>
          <p:spPr>
            <a:xfrm>
              <a:off x="6803999" y="1910880"/>
              <a:ext cx="349560" cy="284760"/>
            </a:xfrm>
            <a:custGeom>
              <a:avLst/>
              <a:gdLst/>
              <a:ahLst/>
              <a:cxnLst>
                <a:cxn ang="3cd4">
                  <a:pos x="hc" y="t"/>
                </a:cxn>
                <a:cxn ang="cd2">
                  <a:pos x="l" y="vc"/>
                </a:cxn>
                <a:cxn ang="cd4">
                  <a:pos x="hc" y="b"/>
                </a:cxn>
                <a:cxn ang="0">
                  <a:pos x="r" y="vc"/>
                </a:cxn>
              </a:cxnLst>
              <a:rect l="l" t="t" r="r" b="b"/>
              <a:pathLst>
                <a:path w="972" h="792">
                  <a:moveTo>
                    <a:pt x="487" y="792"/>
                  </a:moveTo>
                  <a:lnTo>
                    <a:pt x="0" y="792"/>
                  </a:lnTo>
                  <a:lnTo>
                    <a:pt x="0" y="0"/>
                  </a:lnTo>
                  <a:lnTo>
                    <a:pt x="972" y="0"/>
                  </a:lnTo>
                  <a:lnTo>
                    <a:pt x="972" y="792"/>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11" name="フリーフォーム 26"/>
            <p:cNvSpPr/>
            <p:nvPr/>
          </p:nvSpPr>
          <p:spPr>
            <a:xfrm>
              <a:off x="6824160" y="1953000"/>
              <a:ext cx="236520" cy="242640"/>
            </a:xfrm>
            <a:custGeom>
              <a:avLst/>
              <a:gdLst/>
              <a:ahLst/>
              <a:cxnLst>
                <a:cxn ang="3cd4">
                  <a:pos x="hc" y="t"/>
                </a:cxn>
                <a:cxn ang="cd2">
                  <a:pos x="l" y="vc"/>
                </a:cxn>
                <a:cxn ang="cd4">
                  <a:pos x="hc" y="b"/>
                </a:cxn>
                <a:cxn ang="0">
                  <a:pos x="r" y="vc"/>
                </a:cxn>
              </a:cxnLst>
              <a:rect l="l" t="t" r="r" b="b"/>
              <a:pathLst>
                <a:path w="658" h="675">
                  <a:moveTo>
                    <a:pt x="655" y="22"/>
                  </a:moveTo>
                  <a:cubicBezTo>
                    <a:pt x="655" y="20"/>
                    <a:pt x="658" y="14"/>
                    <a:pt x="658" y="8"/>
                  </a:cubicBezTo>
                  <a:cubicBezTo>
                    <a:pt x="658" y="0"/>
                    <a:pt x="653" y="0"/>
                    <a:pt x="633" y="0"/>
                  </a:cubicBezTo>
                  <a:lnTo>
                    <a:pt x="216" y="0"/>
                  </a:lnTo>
                  <a:cubicBezTo>
                    <a:pt x="190" y="0"/>
                    <a:pt x="190" y="0"/>
                    <a:pt x="185" y="20"/>
                  </a:cubicBezTo>
                  <a:lnTo>
                    <a:pt x="132" y="199"/>
                  </a:lnTo>
                  <a:cubicBezTo>
                    <a:pt x="129" y="202"/>
                    <a:pt x="129" y="210"/>
                    <a:pt x="129" y="213"/>
                  </a:cubicBezTo>
                  <a:cubicBezTo>
                    <a:pt x="129" y="213"/>
                    <a:pt x="129" y="221"/>
                    <a:pt x="140" y="221"/>
                  </a:cubicBezTo>
                  <a:cubicBezTo>
                    <a:pt x="148" y="221"/>
                    <a:pt x="151" y="216"/>
                    <a:pt x="151" y="213"/>
                  </a:cubicBezTo>
                  <a:cubicBezTo>
                    <a:pt x="190" y="95"/>
                    <a:pt x="241" y="31"/>
                    <a:pt x="395" y="31"/>
                  </a:cubicBezTo>
                  <a:lnTo>
                    <a:pt x="557" y="31"/>
                  </a:lnTo>
                  <a:lnTo>
                    <a:pt x="3" y="649"/>
                  </a:lnTo>
                  <a:cubicBezTo>
                    <a:pt x="3" y="649"/>
                    <a:pt x="0" y="663"/>
                    <a:pt x="0" y="666"/>
                  </a:cubicBezTo>
                  <a:cubicBezTo>
                    <a:pt x="0" y="675"/>
                    <a:pt x="6" y="675"/>
                    <a:pt x="25" y="675"/>
                  </a:cubicBezTo>
                  <a:lnTo>
                    <a:pt x="454" y="675"/>
                  </a:lnTo>
                  <a:cubicBezTo>
                    <a:pt x="479" y="675"/>
                    <a:pt x="479" y="675"/>
                    <a:pt x="485" y="655"/>
                  </a:cubicBezTo>
                  <a:lnTo>
                    <a:pt x="555" y="437"/>
                  </a:lnTo>
                  <a:cubicBezTo>
                    <a:pt x="557" y="434"/>
                    <a:pt x="560" y="425"/>
                    <a:pt x="560" y="423"/>
                  </a:cubicBezTo>
                  <a:cubicBezTo>
                    <a:pt x="560" y="417"/>
                    <a:pt x="555" y="411"/>
                    <a:pt x="546" y="411"/>
                  </a:cubicBezTo>
                  <a:cubicBezTo>
                    <a:pt x="538" y="411"/>
                    <a:pt x="538" y="414"/>
                    <a:pt x="529" y="437"/>
                  </a:cubicBezTo>
                  <a:cubicBezTo>
                    <a:pt x="487" y="571"/>
                    <a:pt x="440" y="641"/>
                    <a:pt x="272" y="641"/>
                  </a:cubicBezTo>
                  <a:lnTo>
                    <a:pt x="101" y="641"/>
                  </a:ln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12" name="フリーフォーム 27"/>
            <p:cNvSpPr/>
            <p:nvPr/>
          </p:nvSpPr>
          <p:spPr>
            <a:xfrm>
              <a:off x="7083360" y="1909800"/>
              <a:ext cx="63000" cy="128520"/>
            </a:xfrm>
            <a:custGeom>
              <a:avLst/>
              <a:gdLst/>
              <a:ahLst/>
              <a:cxnLst>
                <a:cxn ang="3cd4">
                  <a:pos x="hc" y="t"/>
                </a:cxn>
                <a:cxn ang="cd2">
                  <a:pos x="l" y="vc"/>
                </a:cxn>
                <a:cxn ang="cd4">
                  <a:pos x="hc" y="b"/>
                </a:cxn>
                <a:cxn ang="0">
                  <a:pos x="r" y="vc"/>
                </a:cxn>
              </a:cxnLst>
              <a:rect l="l" t="t" r="r" b="b"/>
              <a:pathLst>
                <a:path w="176" h="358">
                  <a:moveTo>
                    <a:pt x="168" y="62"/>
                  </a:moveTo>
                  <a:cubicBezTo>
                    <a:pt x="174" y="48"/>
                    <a:pt x="176" y="42"/>
                    <a:pt x="176" y="39"/>
                  </a:cubicBezTo>
                  <a:cubicBezTo>
                    <a:pt x="176" y="17"/>
                    <a:pt x="157" y="0"/>
                    <a:pt x="134" y="0"/>
                  </a:cubicBezTo>
                  <a:cubicBezTo>
                    <a:pt x="106" y="0"/>
                    <a:pt x="98" y="22"/>
                    <a:pt x="95" y="34"/>
                  </a:cubicBezTo>
                  <a:lnTo>
                    <a:pt x="3" y="333"/>
                  </a:lnTo>
                  <a:cubicBezTo>
                    <a:pt x="3" y="336"/>
                    <a:pt x="0" y="344"/>
                    <a:pt x="0" y="344"/>
                  </a:cubicBezTo>
                  <a:cubicBezTo>
                    <a:pt x="0" y="353"/>
                    <a:pt x="22" y="358"/>
                    <a:pt x="28" y="358"/>
                  </a:cubicBezTo>
                  <a:cubicBezTo>
                    <a:pt x="31" y="358"/>
                    <a:pt x="34" y="358"/>
                    <a:pt x="36" y="347"/>
                  </a:cubicBezTo>
                  <a:close/>
                </a:path>
              </a:pathLst>
            </a:custGeom>
            <a:solidFill>
              <a:srgbClr val="FF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413" name="グループ化 28" descr="28§display§\mu,\tau§svg§600§FALSE" title="TexMaths"/>
          <p:cNvGrpSpPr/>
          <p:nvPr/>
        </p:nvGrpSpPr>
        <p:grpSpPr>
          <a:xfrm>
            <a:off x="6977498" y="2645343"/>
            <a:ext cx="513719" cy="211954"/>
            <a:chOff x="6012000" y="2916000"/>
            <a:chExt cx="566280" cy="233640"/>
          </a:xfrm>
        </p:grpSpPr>
        <p:sp>
          <p:nvSpPr>
            <p:cNvPr id="2414" name="フリーフォーム 29"/>
            <p:cNvSpPr/>
            <p:nvPr/>
          </p:nvSpPr>
          <p:spPr>
            <a:xfrm>
              <a:off x="6012000" y="2919959"/>
              <a:ext cx="566280" cy="222480"/>
            </a:xfrm>
            <a:custGeom>
              <a:avLst/>
              <a:gdLst/>
              <a:ahLst/>
              <a:cxnLst>
                <a:cxn ang="3cd4">
                  <a:pos x="hc" y="t"/>
                </a:cxn>
                <a:cxn ang="cd2">
                  <a:pos x="l" y="vc"/>
                </a:cxn>
                <a:cxn ang="cd4">
                  <a:pos x="hc" y="b"/>
                </a:cxn>
                <a:cxn ang="0">
                  <a:pos x="r" y="vc"/>
                </a:cxn>
              </a:cxnLst>
              <a:rect l="l" t="t" r="r" b="b"/>
              <a:pathLst>
                <a:path w="1574" h="619">
                  <a:moveTo>
                    <a:pt x="787" y="619"/>
                  </a:moveTo>
                  <a:lnTo>
                    <a:pt x="0" y="619"/>
                  </a:lnTo>
                  <a:lnTo>
                    <a:pt x="0" y="0"/>
                  </a:lnTo>
                  <a:lnTo>
                    <a:pt x="1574" y="0"/>
                  </a:lnTo>
                  <a:lnTo>
                    <a:pt x="1574" y="619"/>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15" name="フリーフォーム 30"/>
            <p:cNvSpPr/>
            <p:nvPr/>
          </p:nvSpPr>
          <p:spPr>
            <a:xfrm>
              <a:off x="6023160" y="2916000"/>
              <a:ext cx="192240" cy="233640"/>
            </a:xfrm>
            <a:custGeom>
              <a:avLst/>
              <a:gdLst/>
              <a:ahLst/>
              <a:cxnLst>
                <a:cxn ang="3cd4">
                  <a:pos x="hc" y="t"/>
                </a:cxn>
                <a:cxn ang="cd2">
                  <a:pos x="l" y="vc"/>
                </a:cxn>
                <a:cxn ang="cd4">
                  <a:pos x="hc" y="b"/>
                </a:cxn>
                <a:cxn ang="0">
                  <a:pos x="r" y="vc"/>
                </a:cxn>
              </a:cxnLst>
              <a:rect l="l" t="t" r="r" b="b"/>
              <a:pathLst>
                <a:path w="535" h="650">
                  <a:moveTo>
                    <a:pt x="199" y="90"/>
                  </a:moveTo>
                  <a:cubicBezTo>
                    <a:pt x="204" y="70"/>
                    <a:pt x="213" y="31"/>
                    <a:pt x="213" y="28"/>
                  </a:cubicBezTo>
                  <a:cubicBezTo>
                    <a:pt x="213" y="11"/>
                    <a:pt x="202" y="0"/>
                    <a:pt x="185" y="0"/>
                  </a:cubicBezTo>
                  <a:cubicBezTo>
                    <a:pt x="182" y="0"/>
                    <a:pt x="154" y="0"/>
                    <a:pt x="146" y="36"/>
                  </a:cubicBezTo>
                  <a:lnTo>
                    <a:pt x="3" y="608"/>
                  </a:lnTo>
                  <a:cubicBezTo>
                    <a:pt x="0" y="619"/>
                    <a:pt x="0" y="622"/>
                    <a:pt x="0" y="625"/>
                  </a:cubicBezTo>
                  <a:cubicBezTo>
                    <a:pt x="0" y="639"/>
                    <a:pt x="11" y="650"/>
                    <a:pt x="28" y="650"/>
                  </a:cubicBezTo>
                  <a:cubicBezTo>
                    <a:pt x="48" y="650"/>
                    <a:pt x="62" y="633"/>
                    <a:pt x="62" y="630"/>
                  </a:cubicBezTo>
                  <a:cubicBezTo>
                    <a:pt x="67" y="622"/>
                    <a:pt x="78" y="569"/>
                    <a:pt x="118" y="417"/>
                  </a:cubicBezTo>
                  <a:cubicBezTo>
                    <a:pt x="148" y="443"/>
                    <a:pt x="193" y="448"/>
                    <a:pt x="213" y="448"/>
                  </a:cubicBezTo>
                  <a:cubicBezTo>
                    <a:pt x="283" y="448"/>
                    <a:pt x="319" y="403"/>
                    <a:pt x="344" y="375"/>
                  </a:cubicBezTo>
                  <a:cubicBezTo>
                    <a:pt x="353" y="420"/>
                    <a:pt x="389" y="448"/>
                    <a:pt x="434" y="448"/>
                  </a:cubicBezTo>
                  <a:cubicBezTo>
                    <a:pt x="468" y="448"/>
                    <a:pt x="490" y="426"/>
                    <a:pt x="507" y="392"/>
                  </a:cubicBezTo>
                  <a:cubicBezTo>
                    <a:pt x="524" y="359"/>
                    <a:pt x="535" y="297"/>
                    <a:pt x="535" y="297"/>
                  </a:cubicBezTo>
                  <a:cubicBezTo>
                    <a:pt x="535" y="286"/>
                    <a:pt x="527" y="286"/>
                    <a:pt x="524" y="286"/>
                  </a:cubicBezTo>
                  <a:cubicBezTo>
                    <a:pt x="515" y="286"/>
                    <a:pt x="513" y="289"/>
                    <a:pt x="510" y="303"/>
                  </a:cubicBezTo>
                  <a:cubicBezTo>
                    <a:pt x="493" y="367"/>
                    <a:pt x="476" y="426"/>
                    <a:pt x="434" y="426"/>
                  </a:cubicBezTo>
                  <a:cubicBezTo>
                    <a:pt x="409" y="426"/>
                    <a:pt x="406" y="401"/>
                    <a:pt x="406" y="381"/>
                  </a:cubicBezTo>
                  <a:cubicBezTo>
                    <a:pt x="406" y="359"/>
                    <a:pt x="417" y="314"/>
                    <a:pt x="426" y="277"/>
                  </a:cubicBezTo>
                  <a:lnTo>
                    <a:pt x="454" y="171"/>
                  </a:lnTo>
                  <a:cubicBezTo>
                    <a:pt x="457" y="157"/>
                    <a:pt x="465" y="118"/>
                    <a:pt x="471" y="104"/>
                  </a:cubicBezTo>
                  <a:cubicBezTo>
                    <a:pt x="476" y="81"/>
                    <a:pt x="485" y="45"/>
                    <a:pt x="485" y="36"/>
                  </a:cubicBezTo>
                  <a:cubicBezTo>
                    <a:pt x="485" y="20"/>
                    <a:pt x="471" y="11"/>
                    <a:pt x="457" y="11"/>
                  </a:cubicBezTo>
                  <a:cubicBezTo>
                    <a:pt x="451" y="11"/>
                    <a:pt x="426" y="11"/>
                    <a:pt x="417" y="45"/>
                  </a:cubicBezTo>
                  <a:lnTo>
                    <a:pt x="370" y="230"/>
                  </a:lnTo>
                  <a:cubicBezTo>
                    <a:pt x="358" y="280"/>
                    <a:pt x="347" y="322"/>
                    <a:pt x="344" y="331"/>
                  </a:cubicBezTo>
                  <a:cubicBezTo>
                    <a:pt x="344" y="336"/>
                    <a:pt x="297" y="426"/>
                    <a:pt x="216" y="426"/>
                  </a:cubicBezTo>
                  <a:cubicBezTo>
                    <a:pt x="168" y="426"/>
                    <a:pt x="143" y="392"/>
                    <a:pt x="143" y="339"/>
                  </a:cubicBezTo>
                  <a:cubicBezTo>
                    <a:pt x="143" y="311"/>
                    <a:pt x="151" y="283"/>
                    <a:pt x="157" y="25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16" name="フリーフォーム 31"/>
            <p:cNvSpPr/>
            <p:nvPr/>
          </p:nvSpPr>
          <p:spPr>
            <a:xfrm>
              <a:off x="6256080" y="3035159"/>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17" name="フリーフォーム 32"/>
            <p:cNvSpPr/>
            <p:nvPr/>
          </p:nvSpPr>
          <p:spPr>
            <a:xfrm>
              <a:off x="6392160" y="2919959"/>
              <a:ext cx="172080" cy="158040"/>
            </a:xfrm>
            <a:custGeom>
              <a:avLst/>
              <a:gdLst/>
              <a:ahLst/>
              <a:cxnLst>
                <a:cxn ang="3cd4">
                  <a:pos x="hc" y="t"/>
                </a:cxn>
                <a:cxn ang="cd2">
                  <a:pos x="l" y="vc"/>
                </a:cxn>
                <a:cxn ang="cd4">
                  <a:pos x="hc" y="b"/>
                </a:cxn>
                <a:cxn ang="0">
                  <a:pos x="r" y="vc"/>
                </a:cxn>
              </a:cxnLst>
              <a:rect l="l" t="t" r="r" b="b"/>
              <a:pathLst>
                <a:path w="479" h="440">
                  <a:moveTo>
                    <a:pt x="263" y="59"/>
                  </a:moveTo>
                  <a:lnTo>
                    <a:pt x="431" y="59"/>
                  </a:lnTo>
                  <a:cubicBezTo>
                    <a:pt x="443" y="59"/>
                    <a:pt x="479" y="59"/>
                    <a:pt x="479" y="22"/>
                  </a:cubicBezTo>
                  <a:cubicBezTo>
                    <a:pt x="479" y="0"/>
                    <a:pt x="459" y="0"/>
                    <a:pt x="440" y="0"/>
                  </a:cubicBezTo>
                  <a:lnTo>
                    <a:pt x="162" y="0"/>
                  </a:lnTo>
                  <a:cubicBezTo>
                    <a:pt x="143" y="0"/>
                    <a:pt x="104" y="0"/>
                    <a:pt x="62" y="48"/>
                  </a:cubicBezTo>
                  <a:cubicBezTo>
                    <a:pt x="28" y="81"/>
                    <a:pt x="0" y="129"/>
                    <a:pt x="0" y="134"/>
                  </a:cubicBezTo>
                  <a:cubicBezTo>
                    <a:pt x="0" y="137"/>
                    <a:pt x="0" y="146"/>
                    <a:pt x="11" y="146"/>
                  </a:cubicBezTo>
                  <a:cubicBezTo>
                    <a:pt x="20" y="146"/>
                    <a:pt x="22" y="143"/>
                    <a:pt x="28" y="134"/>
                  </a:cubicBezTo>
                  <a:cubicBezTo>
                    <a:pt x="76" y="59"/>
                    <a:pt x="132" y="59"/>
                    <a:pt x="154" y="59"/>
                  </a:cubicBezTo>
                  <a:lnTo>
                    <a:pt x="235" y="59"/>
                  </a:lnTo>
                  <a:lnTo>
                    <a:pt x="137" y="375"/>
                  </a:lnTo>
                  <a:cubicBezTo>
                    <a:pt x="134" y="387"/>
                    <a:pt x="129" y="409"/>
                    <a:pt x="129" y="412"/>
                  </a:cubicBezTo>
                  <a:cubicBezTo>
                    <a:pt x="129" y="423"/>
                    <a:pt x="134" y="440"/>
                    <a:pt x="157" y="440"/>
                  </a:cubicBezTo>
                  <a:cubicBezTo>
                    <a:pt x="190" y="440"/>
                    <a:pt x="196" y="412"/>
                    <a:pt x="199" y="39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2418" name="テキスト ボックス 33"/>
          <p:cNvSpPr txBox="1"/>
          <p:nvPr/>
        </p:nvSpPr>
        <p:spPr>
          <a:xfrm>
            <a:off x="2078716" y="1828879"/>
            <a:ext cx="1835216" cy="394901"/>
          </a:xfrm>
          <a:prstGeom prst="rect">
            <a:avLst/>
          </a:prstGeom>
          <a:noFill/>
          <a:ln>
            <a:noFill/>
          </a:ln>
        </p:spPr>
        <p:txBody>
          <a:bodyPr vert="horz" wrap="none" lIns="81646" tIns="40823" rIns="81646" bIns="40823" anchorCtr="0" compatLnSpc="0">
            <a:spAutoFit/>
          </a:bodyPr>
          <a:lstStyle/>
          <a:p>
            <a:pPr hangingPunct="0"/>
            <a:r>
              <a:rPr lang="en-US" sz="1996">
                <a:latin typeface="URW Bookman L" pitchFamily="18"/>
                <a:ea typeface="VL Pゴシック" pitchFamily="2"/>
                <a:cs typeface="VL Pゴシック" pitchFamily="2"/>
              </a:rPr>
              <a:t>It contributes to</a:t>
            </a:r>
          </a:p>
        </p:txBody>
      </p:sp>
      <p:grpSp>
        <p:nvGrpSpPr>
          <p:cNvPr id="2419" name="グループ化 34" descr="28§display§|\varepsilon_{\rm loop}|=_x000a_\frac{8}{3}\frac{e g_{Z^'}}{(4\pi)^2}\ln \frac{m_\tau}{m_\mu}§svg§600§FALSE" title="TexMaths"/>
          <p:cNvGrpSpPr/>
          <p:nvPr/>
        </p:nvGrpSpPr>
        <p:grpSpPr>
          <a:xfrm>
            <a:off x="2699228" y="2418040"/>
            <a:ext cx="3183882" cy="749513"/>
            <a:chOff x="1296000" y="2665440"/>
            <a:chExt cx="3509640" cy="826199"/>
          </a:xfrm>
        </p:grpSpPr>
        <p:sp>
          <p:nvSpPr>
            <p:cNvPr id="2420" name="フリーフォーム 35"/>
            <p:cNvSpPr/>
            <p:nvPr/>
          </p:nvSpPr>
          <p:spPr>
            <a:xfrm>
              <a:off x="1296000" y="2673360"/>
              <a:ext cx="3509639" cy="813240"/>
            </a:xfrm>
            <a:custGeom>
              <a:avLst/>
              <a:gdLst/>
              <a:ahLst/>
              <a:cxnLst>
                <a:cxn ang="3cd4">
                  <a:pos x="hc" y="t"/>
                </a:cxn>
                <a:cxn ang="cd2">
                  <a:pos x="l" y="vc"/>
                </a:cxn>
                <a:cxn ang="cd4">
                  <a:pos x="hc" y="b"/>
                </a:cxn>
                <a:cxn ang="0">
                  <a:pos x="r" y="vc"/>
                </a:cxn>
              </a:cxnLst>
              <a:rect l="l" t="t" r="r" b="b"/>
              <a:pathLst>
                <a:path w="9750" h="2260">
                  <a:moveTo>
                    <a:pt x="4875" y="2260"/>
                  </a:moveTo>
                  <a:lnTo>
                    <a:pt x="0" y="2260"/>
                  </a:lnTo>
                  <a:lnTo>
                    <a:pt x="0" y="0"/>
                  </a:lnTo>
                  <a:lnTo>
                    <a:pt x="9750" y="0"/>
                  </a:lnTo>
                  <a:lnTo>
                    <a:pt x="9750" y="2260"/>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1" name="フリーフォーム 36"/>
            <p:cNvSpPr/>
            <p:nvPr/>
          </p:nvSpPr>
          <p:spPr>
            <a:xfrm>
              <a:off x="1338480" y="2876040"/>
              <a:ext cx="14760" cy="354600"/>
            </a:xfrm>
            <a:custGeom>
              <a:avLst/>
              <a:gdLst/>
              <a:ahLst/>
              <a:cxnLst>
                <a:cxn ang="3cd4">
                  <a:pos x="hc" y="t"/>
                </a:cxn>
                <a:cxn ang="cd2">
                  <a:pos x="l" y="vc"/>
                </a:cxn>
                <a:cxn ang="cd4">
                  <a:pos x="hc" y="b"/>
                </a:cxn>
                <a:cxn ang="0">
                  <a:pos x="r" y="vc"/>
                </a:cxn>
              </a:cxnLst>
              <a:rect l="l" t="t" r="r" b="b"/>
              <a:pathLst>
                <a:path w="42" h="986">
                  <a:moveTo>
                    <a:pt x="42" y="36"/>
                  </a:moveTo>
                  <a:cubicBezTo>
                    <a:pt x="42" y="17"/>
                    <a:pt x="42" y="0"/>
                    <a:pt x="22" y="0"/>
                  </a:cubicBezTo>
                  <a:cubicBezTo>
                    <a:pt x="0" y="0"/>
                    <a:pt x="0" y="17"/>
                    <a:pt x="0" y="36"/>
                  </a:cubicBezTo>
                  <a:lnTo>
                    <a:pt x="0" y="952"/>
                  </a:lnTo>
                  <a:cubicBezTo>
                    <a:pt x="0" y="969"/>
                    <a:pt x="0" y="986"/>
                    <a:pt x="22" y="986"/>
                  </a:cubicBezTo>
                  <a:cubicBezTo>
                    <a:pt x="42" y="986"/>
                    <a:pt x="42" y="969"/>
                    <a:pt x="42" y="95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2" name="フリーフォーム 37"/>
            <p:cNvSpPr/>
            <p:nvPr/>
          </p:nvSpPr>
          <p:spPr>
            <a:xfrm>
              <a:off x="1404000" y="2980800"/>
              <a:ext cx="143640" cy="168840"/>
            </a:xfrm>
            <a:custGeom>
              <a:avLst/>
              <a:gdLst/>
              <a:ahLst/>
              <a:cxnLst>
                <a:cxn ang="3cd4">
                  <a:pos x="hc" y="t"/>
                </a:cxn>
                <a:cxn ang="cd2">
                  <a:pos x="l" y="vc"/>
                </a:cxn>
                <a:cxn ang="cd4">
                  <a:pos x="hc" y="b"/>
                </a:cxn>
                <a:cxn ang="0">
                  <a:pos x="r" y="vc"/>
                </a:cxn>
              </a:cxnLst>
              <a:rect l="l" t="t" r="r" b="b"/>
              <a:pathLst>
                <a:path w="400" h="470">
                  <a:moveTo>
                    <a:pt x="115" y="224"/>
                  </a:moveTo>
                  <a:cubicBezTo>
                    <a:pt x="146" y="238"/>
                    <a:pt x="176" y="238"/>
                    <a:pt x="199" y="238"/>
                  </a:cubicBezTo>
                  <a:cubicBezTo>
                    <a:pt x="224" y="238"/>
                    <a:pt x="280" y="238"/>
                    <a:pt x="280" y="207"/>
                  </a:cubicBezTo>
                  <a:cubicBezTo>
                    <a:pt x="280" y="182"/>
                    <a:pt x="244" y="179"/>
                    <a:pt x="207" y="179"/>
                  </a:cubicBezTo>
                  <a:cubicBezTo>
                    <a:pt x="188" y="179"/>
                    <a:pt x="151" y="182"/>
                    <a:pt x="115" y="199"/>
                  </a:cubicBezTo>
                  <a:cubicBezTo>
                    <a:pt x="92" y="188"/>
                    <a:pt x="76" y="168"/>
                    <a:pt x="76" y="143"/>
                  </a:cubicBezTo>
                  <a:cubicBezTo>
                    <a:pt x="76" y="81"/>
                    <a:pt x="174" y="45"/>
                    <a:pt x="260" y="45"/>
                  </a:cubicBezTo>
                  <a:cubicBezTo>
                    <a:pt x="277" y="45"/>
                    <a:pt x="314" y="45"/>
                    <a:pt x="353" y="73"/>
                  </a:cubicBezTo>
                  <a:cubicBezTo>
                    <a:pt x="364" y="81"/>
                    <a:pt x="367" y="84"/>
                    <a:pt x="372" y="84"/>
                  </a:cubicBezTo>
                  <a:cubicBezTo>
                    <a:pt x="386" y="84"/>
                    <a:pt x="400" y="70"/>
                    <a:pt x="400" y="56"/>
                  </a:cubicBezTo>
                  <a:cubicBezTo>
                    <a:pt x="400" y="36"/>
                    <a:pt x="339" y="0"/>
                    <a:pt x="272" y="0"/>
                  </a:cubicBezTo>
                  <a:cubicBezTo>
                    <a:pt x="157" y="0"/>
                    <a:pt x="50" y="67"/>
                    <a:pt x="50" y="143"/>
                  </a:cubicBezTo>
                  <a:cubicBezTo>
                    <a:pt x="50" y="185"/>
                    <a:pt x="87" y="210"/>
                    <a:pt x="90" y="213"/>
                  </a:cubicBezTo>
                  <a:cubicBezTo>
                    <a:pt x="31" y="244"/>
                    <a:pt x="0" y="300"/>
                    <a:pt x="0" y="344"/>
                  </a:cubicBezTo>
                  <a:cubicBezTo>
                    <a:pt x="0" y="409"/>
                    <a:pt x="56" y="470"/>
                    <a:pt x="162" y="470"/>
                  </a:cubicBezTo>
                  <a:cubicBezTo>
                    <a:pt x="291" y="470"/>
                    <a:pt x="347" y="384"/>
                    <a:pt x="347" y="370"/>
                  </a:cubicBezTo>
                  <a:cubicBezTo>
                    <a:pt x="347" y="361"/>
                    <a:pt x="342" y="358"/>
                    <a:pt x="336" y="358"/>
                  </a:cubicBezTo>
                  <a:cubicBezTo>
                    <a:pt x="333" y="358"/>
                    <a:pt x="330" y="361"/>
                    <a:pt x="328" y="364"/>
                  </a:cubicBezTo>
                  <a:cubicBezTo>
                    <a:pt x="314" y="389"/>
                    <a:pt x="288" y="426"/>
                    <a:pt x="171" y="426"/>
                  </a:cubicBezTo>
                  <a:cubicBezTo>
                    <a:pt x="109" y="426"/>
                    <a:pt x="25" y="409"/>
                    <a:pt x="25" y="339"/>
                  </a:cubicBezTo>
                  <a:cubicBezTo>
                    <a:pt x="25" y="305"/>
                    <a:pt x="53" y="255"/>
                    <a:pt x="115" y="224"/>
                  </a:cubicBezTo>
                  <a:close/>
                  <a:moveTo>
                    <a:pt x="146" y="210"/>
                  </a:moveTo>
                  <a:cubicBezTo>
                    <a:pt x="171" y="202"/>
                    <a:pt x="190" y="202"/>
                    <a:pt x="207" y="202"/>
                  </a:cubicBezTo>
                  <a:cubicBezTo>
                    <a:pt x="232" y="202"/>
                    <a:pt x="235" y="202"/>
                    <a:pt x="255" y="207"/>
                  </a:cubicBezTo>
                  <a:cubicBezTo>
                    <a:pt x="238" y="216"/>
                    <a:pt x="238" y="216"/>
                    <a:pt x="199" y="216"/>
                  </a:cubicBezTo>
                  <a:cubicBezTo>
                    <a:pt x="176" y="216"/>
                    <a:pt x="165" y="216"/>
                    <a:pt x="146" y="21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3" name="フリーフォーム 38"/>
            <p:cNvSpPr/>
            <p:nvPr/>
          </p:nvSpPr>
          <p:spPr>
            <a:xfrm>
              <a:off x="1573200" y="3022200"/>
              <a:ext cx="56160" cy="173160"/>
            </a:xfrm>
            <a:custGeom>
              <a:avLst/>
              <a:gdLst/>
              <a:ahLst/>
              <a:cxnLst>
                <a:cxn ang="3cd4">
                  <a:pos x="hc" y="t"/>
                </a:cxn>
                <a:cxn ang="cd2">
                  <a:pos x="l" y="vc"/>
                </a:cxn>
                <a:cxn ang="cd4">
                  <a:pos x="hc" y="b"/>
                </a:cxn>
                <a:cxn ang="0">
                  <a:pos x="r" y="vc"/>
                </a:cxn>
              </a:cxnLst>
              <a:rect l="l" t="t" r="r" b="b"/>
              <a:pathLst>
                <a:path w="157" h="482">
                  <a:moveTo>
                    <a:pt x="106" y="0"/>
                  </a:moveTo>
                  <a:lnTo>
                    <a:pt x="0" y="8"/>
                  </a:lnTo>
                  <a:lnTo>
                    <a:pt x="0" y="34"/>
                  </a:lnTo>
                  <a:cubicBezTo>
                    <a:pt x="48" y="34"/>
                    <a:pt x="53" y="36"/>
                    <a:pt x="53" y="70"/>
                  </a:cubicBezTo>
                  <a:lnTo>
                    <a:pt x="53" y="426"/>
                  </a:lnTo>
                  <a:cubicBezTo>
                    <a:pt x="53" y="456"/>
                    <a:pt x="45" y="456"/>
                    <a:pt x="0" y="456"/>
                  </a:cubicBezTo>
                  <a:lnTo>
                    <a:pt x="0" y="482"/>
                  </a:lnTo>
                  <a:cubicBezTo>
                    <a:pt x="3" y="482"/>
                    <a:pt x="50" y="479"/>
                    <a:pt x="78" y="479"/>
                  </a:cubicBezTo>
                  <a:cubicBezTo>
                    <a:pt x="106" y="479"/>
                    <a:pt x="132" y="479"/>
                    <a:pt x="157" y="482"/>
                  </a:cubicBezTo>
                  <a:lnTo>
                    <a:pt x="157" y="456"/>
                  </a:lnTo>
                  <a:cubicBezTo>
                    <a:pt x="112" y="456"/>
                    <a:pt x="106" y="456"/>
                    <a:pt x="106" y="42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4" name="フリーフォーム 39"/>
            <p:cNvSpPr/>
            <p:nvPr/>
          </p:nvSpPr>
          <p:spPr>
            <a:xfrm>
              <a:off x="1649880" y="3083760"/>
              <a:ext cx="122760" cy="113400"/>
            </a:xfrm>
            <a:custGeom>
              <a:avLst/>
              <a:gdLst/>
              <a:ahLst/>
              <a:cxnLst>
                <a:cxn ang="3cd4">
                  <a:pos x="hc" y="t"/>
                </a:cxn>
                <a:cxn ang="cd2">
                  <a:pos x="l" y="vc"/>
                </a:cxn>
                <a:cxn ang="cd4">
                  <a:pos x="hc" y="b"/>
                </a:cxn>
                <a:cxn ang="0">
                  <a:pos x="r" y="vc"/>
                </a:cxn>
              </a:cxnLst>
              <a:rect l="l" t="t" r="r" b="b"/>
              <a:pathLst>
                <a:path w="342" h="316">
                  <a:moveTo>
                    <a:pt x="342" y="162"/>
                  </a:moveTo>
                  <a:cubicBezTo>
                    <a:pt x="342" y="76"/>
                    <a:pt x="266" y="0"/>
                    <a:pt x="171" y="0"/>
                  </a:cubicBezTo>
                  <a:cubicBezTo>
                    <a:pt x="76" y="0"/>
                    <a:pt x="0" y="76"/>
                    <a:pt x="0" y="162"/>
                  </a:cubicBezTo>
                  <a:cubicBezTo>
                    <a:pt x="0" y="249"/>
                    <a:pt x="76" y="316"/>
                    <a:pt x="171" y="316"/>
                  </a:cubicBezTo>
                  <a:cubicBezTo>
                    <a:pt x="263" y="316"/>
                    <a:pt x="342" y="249"/>
                    <a:pt x="342" y="162"/>
                  </a:cubicBezTo>
                  <a:close/>
                  <a:moveTo>
                    <a:pt x="171" y="294"/>
                  </a:moveTo>
                  <a:cubicBezTo>
                    <a:pt x="146" y="294"/>
                    <a:pt x="106" y="286"/>
                    <a:pt x="84" y="252"/>
                  </a:cubicBezTo>
                  <a:cubicBezTo>
                    <a:pt x="64" y="224"/>
                    <a:pt x="64" y="188"/>
                    <a:pt x="64" y="157"/>
                  </a:cubicBezTo>
                  <a:cubicBezTo>
                    <a:pt x="64" y="126"/>
                    <a:pt x="64" y="84"/>
                    <a:pt x="90" y="56"/>
                  </a:cubicBezTo>
                  <a:cubicBezTo>
                    <a:pt x="106" y="34"/>
                    <a:pt x="134" y="20"/>
                    <a:pt x="171" y="20"/>
                  </a:cubicBezTo>
                  <a:cubicBezTo>
                    <a:pt x="210" y="20"/>
                    <a:pt x="241" y="39"/>
                    <a:pt x="255" y="62"/>
                  </a:cubicBezTo>
                  <a:cubicBezTo>
                    <a:pt x="274" y="87"/>
                    <a:pt x="277" y="123"/>
                    <a:pt x="277" y="157"/>
                  </a:cubicBezTo>
                  <a:cubicBezTo>
                    <a:pt x="277" y="190"/>
                    <a:pt x="274" y="227"/>
                    <a:pt x="255" y="255"/>
                  </a:cubicBezTo>
                  <a:cubicBezTo>
                    <a:pt x="235" y="280"/>
                    <a:pt x="204" y="294"/>
                    <a:pt x="171" y="29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5" name="フリーフォーム 40"/>
            <p:cNvSpPr/>
            <p:nvPr/>
          </p:nvSpPr>
          <p:spPr>
            <a:xfrm>
              <a:off x="1797840" y="3083760"/>
              <a:ext cx="122760" cy="113400"/>
            </a:xfrm>
            <a:custGeom>
              <a:avLst/>
              <a:gdLst/>
              <a:ahLst/>
              <a:cxnLst>
                <a:cxn ang="3cd4">
                  <a:pos x="hc" y="t"/>
                </a:cxn>
                <a:cxn ang="cd2">
                  <a:pos x="l" y="vc"/>
                </a:cxn>
                <a:cxn ang="cd4">
                  <a:pos x="hc" y="b"/>
                </a:cxn>
                <a:cxn ang="0">
                  <a:pos x="r" y="vc"/>
                </a:cxn>
              </a:cxnLst>
              <a:rect l="l" t="t" r="r" b="b"/>
              <a:pathLst>
                <a:path w="342" h="316">
                  <a:moveTo>
                    <a:pt x="342" y="162"/>
                  </a:moveTo>
                  <a:cubicBezTo>
                    <a:pt x="342" y="76"/>
                    <a:pt x="266" y="0"/>
                    <a:pt x="171" y="0"/>
                  </a:cubicBezTo>
                  <a:cubicBezTo>
                    <a:pt x="76" y="0"/>
                    <a:pt x="0" y="76"/>
                    <a:pt x="0" y="162"/>
                  </a:cubicBezTo>
                  <a:cubicBezTo>
                    <a:pt x="0" y="249"/>
                    <a:pt x="76" y="316"/>
                    <a:pt x="171" y="316"/>
                  </a:cubicBezTo>
                  <a:cubicBezTo>
                    <a:pt x="263" y="316"/>
                    <a:pt x="342" y="249"/>
                    <a:pt x="342" y="162"/>
                  </a:cubicBezTo>
                  <a:close/>
                  <a:moveTo>
                    <a:pt x="171" y="294"/>
                  </a:moveTo>
                  <a:cubicBezTo>
                    <a:pt x="146" y="294"/>
                    <a:pt x="106" y="286"/>
                    <a:pt x="84" y="252"/>
                  </a:cubicBezTo>
                  <a:cubicBezTo>
                    <a:pt x="64" y="224"/>
                    <a:pt x="64" y="188"/>
                    <a:pt x="64" y="157"/>
                  </a:cubicBezTo>
                  <a:cubicBezTo>
                    <a:pt x="64" y="126"/>
                    <a:pt x="64" y="84"/>
                    <a:pt x="90" y="56"/>
                  </a:cubicBezTo>
                  <a:cubicBezTo>
                    <a:pt x="106" y="34"/>
                    <a:pt x="134" y="20"/>
                    <a:pt x="171" y="20"/>
                  </a:cubicBezTo>
                  <a:cubicBezTo>
                    <a:pt x="210" y="20"/>
                    <a:pt x="241" y="39"/>
                    <a:pt x="255" y="62"/>
                  </a:cubicBezTo>
                  <a:cubicBezTo>
                    <a:pt x="274" y="87"/>
                    <a:pt x="277" y="123"/>
                    <a:pt x="277" y="157"/>
                  </a:cubicBezTo>
                  <a:cubicBezTo>
                    <a:pt x="277" y="190"/>
                    <a:pt x="274" y="227"/>
                    <a:pt x="255" y="255"/>
                  </a:cubicBezTo>
                  <a:cubicBezTo>
                    <a:pt x="235" y="280"/>
                    <a:pt x="204" y="294"/>
                    <a:pt x="171" y="29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6" name="フリーフォーム 41"/>
            <p:cNvSpPr/>
            <p:nvPr/>
          </p:nvSpPr>
          <p:spPr>
            <a:xfrm>
              <a:off x="1942199" y="3084840"/>
              <a:ext cx="133560" cy="158040"/>
            </a:xfrm>
            <a:custGeom>
              <a:avLst/>
              <a:gdLst/>
              <a:ahLst/>
              <a:cxnLst>
                <a:cxn ang="3cd4">
                  <a:pos x="hc" y="t"/>
                </a:cxn>
                <a:cxn ang="cd2">
                  <a:pos x="l" y="vc"/>
                </a:cxn>
                <a:cxn ang="cd4">
                  <a:pos x="hc" y="b"/>
                </a:cxn>
                <a:cxn ang="0">
                  <a:pos x="r" y="vc"/>
                </a:cxn>
              </a:cxnLst>
              <a:rect l="l" t="t" r="r" b="b"/>
              <a:pathLst>
                <a:path w="372" h="440">
                  <a:moveTo>
                    <a:pt x="160" y="414"/>
                  </a:moveTo>
                  <a:cubicBezTo>
                    <a:pt x="115" y="414"/>
                    <a:pt x="106" y="414"/>
                    <a:pt x="106" y="386"/>
                  </a:cubicBezTo>
                  <a:lnTo>
                    <a:pt x="106" y="272"/>
                  </a:lnTo>
                  <a:cubicBezTo>
                    <a:pt x="109" y="277"/>
                    <a:pt x="143" y="314"/>
                    <a:pt x="202" y="314"/>
                  </a:cubicBezTo>
                  <a:cubicBezTo>
                    <a:pt x="294" y="314"/>
                    <a:pt x="372" y="244"/>
                    <a:pt x="372" y="157"/>
                  </a:cubicBezTo>
                  <a:cubicBezTo>
                    <a:pt x="372" y="70"/>
                    <a:pt x="300" y="0"/>
                    <a:pt x="213" y="0"/>
                  </a:cubicBezTo>
                  <a:cubicBezTo>
                    <a:pt x="174" y="0"/>
                    <a:pt x="132" y="14"/>
                    <a:pt x="104" y="42"/>
                  </a:cubicBezTo>
                  <a:lnTo>
                    <a:pt x="104" y="0"/>
                  </a:lnTo>
                  <a:lnTo>
                    <a:pt x="0" y="8"/>
                  </a:lnTo>
                  <a:lnTo>
                    <a:pt x="0" y="34"/>
                  </a:lnTo>
                  <a:cubicBezTo>
                    <a:pt x="48" y="34"/>
                    <a:pt x="53" y="36"/>
                    <a:pt x="53" y="64"/>
                  </a:cubicBezTo>
                  <a:lnTo>
                    <a:pt x="53" y="386"/>
                  </a:lnTo>
                  <a:cubicBezTo>
                    <a:pt x="53" y="414"/>
                    <a:pt x="45" y="414"/>
                    <a:pt x="0" y="414"/>
                  </a:cubicBezTo>
                  <a:lnTo>
                    <a:pt x="0" y="440"/>
                  </a:lnTo>
                  <a:cubicBezTo>
                    <a:pt x="0" y="440"/>
                    <a:pt x="50" y="437"/>
                    <a:pt x="78" y="437"/>
                  </a:cubicBezTo>
                  <a:cubicBezTo>
                    <a:pt x="104" y="437"/>
                    <a:pt x="154" y="440"/>
                    <a:pt x="160" y="440"/>
                  </a:cubicBezTo>
                  <a:close/>
                  <a:moveTo>
                    <a:pt x="106" y="76"/>
                  </a:moveTo>
                  <a:cubicBezTo>
                    <a:pt x="129" y="39"/>
                    <a:pt x="168" y="22"/>
                    <a:pt x="204" y="22"/>
                  </a:cubicBezTo>
                  <a:cubicBezTo>
                    <a:pt x="263" y="22"/>
                    <a:pt x="308" y="84"/>
                    <a:pt x="308" y="157"/>
                  </a:cubicBezTo>
                  <a:cubicBezTo>
                    <a:pt x="308" y="235"/>
                    <a:pt x="255" y="294"/>
                    <a:pt x="196" y="294"/>
                  </a:cubicBezTo>
                  <a:cubicBezTo>
                    <a:pt x="137" y="294"/>
                    <a:pt x="109" y="241"/>
                    <a:pt x="106" y="23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7" name="フリーフォーム 42"/>
            <p:cNvSpPr/>
            <p:nvPr/>
          </p:nvSpPr>
          <p:spPr>
            <a:xfrm>
              <a:off x="2145600" y="2876040"/>
              <a:ext cx="14760" cy="354600"/>
            </a:xfrm>
            <a:custGeom>
              <a:avLst/>
              <a:gdLst/>
              <a:ahLst/>
              <a:cxnLst>
                <a:cxn ang="3cd4">
                  <a:pos x="hc" y="t"/>
                </a:cxn>
                <a:cxn ang="cd2">
                  <a:pos x="l" y="vc"/>
                </a:cxn>
                <a:cxn ang="cd4">
                  <a:pos x="hc" y="b"/>
                </a:cxn>
                <a:cxn ang="0">
                  <a:pos x="r" y="vc"/>
                </a:cxn>
              </a:cxnLst>
              <a:rect l="l" t="t" r="r" b="b"/>
              <a:pathLst>
                <a:path w="42" h="986">
                  <a:moveTo>
                    <a:pt x="42" y="36"/>
                  </a:moveTo>
                  <a:cubicBezTo>
                    <a:pt x="42" y="17"/>
                    <a:pt x="42" y="0"/>
                    <a:pt x="22" y="0"/>
                  </a:cubicBezTo>
                  <a:cubicBezTo>
                    <a:pt x="0" y="0"/>
                    <a:pt x="0" y="17"/>
                    <a:pt x="0" y="36"/>
                  </a:cubicBezTo>
                  <a:lnTo>
                    <a:pt x="0" y="952"/>
                  </a:lnTo>
                  <a:cubicBezTo>
                    <a:pt x="0" y="969"/>
                    <a:pt x="0" y="986"/>
                    <a:pt x="22" y="986"/>
                  </a:cubicBezTo>
                  <a:cubicBezTo>
                    <a:pt x="42" y="986"/>
                    <a:pt x="42" y="969"/>
                    <a:pt x="42" y="95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8" name="フリーフォーム 43"/>
            <p:cNvSpPr/>
            <p:nvPr/>
          </p:nvSpPr>
          <p:spPr>
            <a:xfrm>
              <a:off x="2321280" y="301104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29" name="フリーフォーム 44"/>
            <p:cNvSpPr/>
            <p:nvPr/>
          </p:nvSpPr>
          <p:spPr>
            <a:xfrm>
              <a:off x="2732400" y="2665440"/>
              <a:ext cx="147960" cy="244440"/>
            </a:xfrm>
            <a:custGeom>
              <a:avLst/>
              <a:gdLst/>
              <a:ahLst/>
              <a:cxnLst>
                <a:cxn ang="3cd4">
                  <a:pos x="hc" y="t"/>
                </a:cxn>
                <a:cxn ang="cd2">
                  <a:pos x="l" y="vc"/>
                </a:cxn>
                <a:cxn ang="cd4">
                  <a:pos x="hc" y="b"/>
                </a:cxn>
                <a:cxn ang="0">
                  <a:pos x="r" y="vc"/>
                </a:cxn>
              </a:cxnLst>
              <a:rect l="l" t="t" r="r" b="b"/>
              <a:pathLst>
                <a:path w="412" h="680">
                  <a:moveTo>
                    <a:pt x="120" y="207"/>
                  </a:moveTo>
                  <a:cubicBezTo>
                    <a:pt x="76" y="176"/>
                    <a:pt x="70" y="143"/>
                    <a:pt x="70" y="126"/>
                  </a:cubicBezTo>
                  <a:cubicBezTo>
                    <a:pt x="70" y="67"/>
                    <a:pt x="134" y="25"/>
                    <a:pt x="204" y="25"/>
                  </a:cubicBezTo>
                  <a:cubicBezTo>
                    <a:pt x="277" y="25"/>
                    <a:pt x="342" y="76"/>
                    <a:pt x="342" y="148"/>
                  </a:cubicBezTo>
                  <a:cubicBezTo>
                    <a:pt x="342" y="204"/>
                    <a:pt x="302" y="252"/>
                    <a:pt x="244" y="286"/>
                  </a:cubicBezTo>
                  <a:close/>
                  <a:moveTo>
                    <a:pt x="263" y="300"/>
                  </a:moveTo>
                  <a:cubicBezTo>
                    <a:pt x="336" y="263"/>
                    <a:pt x="384" y="213"/>
                    <a:pt x="384" y="148"/>
                  </a:cubicBezTo>
                  <a:cubicBezTo>
                    <a:pt x="384" y="56"/>
                    <a:pt x="297" y="0"/>
                    <a:pt x="207" y="0"/>
                  </a:cubicBezTo>
                  <a:cubicBezTo>
                    <a:pt x="106" y="0"/>
                    <a:pt x="28" y="73"/>
                    <a:pt x="28" y="165"/>
                  </a:cubicBezTo>
                  <a:cubicBezTo>
                    <a:pt x="28" y="182"/>
                    <a:pt x="28" y="227"/>
                    <a:pt x="70" y="274"/>
                  </a:cubicBezTo>
                  <a:cubicBezTo>
                    <a:pt x="81" y="286"/>
                    <a:pt x="118" y="311"/>
                    <a:pt x="143" y="328"/>
                  </a:cubicBezTo>
                  <a:cubicBezTo>
                    <a:pt x="84" y="356"/>
                    <a:pt x="0" y="412"/>
                    <a:pt x="0" y="510"/>
                  </a:cubicBezTo>
                  <a:cubicBezTo>
                    <a:pt x="0" y="613"/>
                    <a:pt x="101" y="680"/>
                    <a:pt x="204" y="680"/>
                  </a:cubicBezTo>
                  <a:cubicBezTo>
                    <a:pt x="316" y="680"/>
                    <a:pt x="412" y="599"/>
                    <a:pt x="412" y="493"/>
                  </a:cubicBezTo>
                  <a:cubicBezTo>
                    <a:pt x="412" y="456"/>
                    <a:pt x="400" y="412"/>
                    <a:pt x="364" y="370"/>
                  </a:cubicBezTo>
                  <a:cubicBezTo>
                    <a:pt x="344" y="350"/>
                    <a:pt x="328" y="339"/>
                    <a:pt x="263" y="300"/>
                  </a:cubicBezTo>
                  <a:close/>
                  <a:moveTo>
                    <a:pt x="165" y="342"/>
                  </a:moveTo>
                  <a:lnTo>
                    <a:pt x="288" y="420"/>
                  </a:lnTo>
                  <a:cubicBezTo>
                    <a:pt x="316" y="437"/>
                    <a:pt x="361" y="468"/>
                    <a:pt x="361" y="526"/>
                  </a:cubicBezTo>
                  <a:cubicBezTo>
                    <a:pt x="361" y="602"/>
                    <a:pt x="288" y="652"/>
                    <a:pt x="207" y="652"/>
                  </a:cubicBezTo>
                  <a:cubicBezTo>
                    <a:pt x="120" y="652"/>
                    <a:pt x="50" y="591"/>
                    <a:pt x="50" y="510"/>
                  </a:cubicBezTo>
                  <a:cubicBezTo>
                    <a:pt x="50" y="451"/>
                    <a:pt x="81" y="389"/>
                    <a:pt x="165" y="34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0" name="フリーフォーム 45"/>
            <p:cNvSpPr/>
            <p:nvPr/>
          </p:nvSpPr>
          <p:spPr>
            <a:xfrm>
              <a:off x="2717280" y="3045600"/>
              <a:ext cx="178200" cy="14760"/>
            </a:xfrm>
            <a:custGeom>
              <a:avLst/>
              <a:gdLst/>
              <a:ahLst/>
              <a:cxnLst>
                <a:cxn ang="3cd4">
                  <a:pos x="hc" y="t"/>
                </a:cxn>
                <a:cxn ang="cd2">
                  <a:pos x="l" y="vc"/>
                </a:cxn>
                <a:cxn ang="cd4">
                  <a:pos x="hc" y="b"/>
                </a:cxn>
                <a:cxn ang="0">
                  <a:pos x="r" y="vc"/>
                </a:cxn>
              </a:cxnLst>
              <a:rect l="l" t="t" r="r" b="b"/>
              <a:pathLst>
                <a:path w="496" h="42">
                  <a:moveTo>
                    <a:pt x="246" y="42"/>
                  </a:moveTo>
                  <a:lnTo>
                    <a:pt x="0" y="42"/>
                  </a:lnTo>
                  <a:lnTo>
                    <a:pt x="0" y="0"/>
                  </a:lnTo>
                  <a:lnTo>
                    <a:pt x="496" y="0"/>
                  </a:lnTo>
                  <a:lnTo>
                    <a:pt x="496" y="4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1" name="フリーフォーム 46"/>
            <p:cNvSpPr/>
            <p:nvPr/>
          </p:nvSpPr>
          <p:spPr>
            <a:xfrm>
              <a:off x="2732400" y="3148199"/>
              <a:ext cx="147960" cy="244440"/>
            </a:xfrm>
            <a:custGeom>
              <a:avLst/>
              <a:gdLst/>
              <a:ahLst/>
              <a:cxnLst>
                <a:cxn ang="3cd4">
                  <a:pos x="hc" y="t"/>
                </a:cxn>
                <a:cxn ang="cd2">
                  <a:pos x="l" y="vc"/>
                </a:cxn>
                <a:cxn ang="cd4">
                  <a:pos x="hc" y="b"/>
                </a:cxn>
                <a:cxn ang="0">
                  <a:pos x="r" y="vc"/>
                </a:cxn>
              </a:cxnLst>
              <a:rect l="l" t="t" r="r" b="b"/>
              <a:pathLst>
                <a:path w="412" h="680">
                  <a:moveTo>
                    <a:pt x="246" y="311"/>
                  </a:moveTo>
                  <a:cubicBezTo>
                    <a:pt x="328" y="283"/>
                    <a:pt x="384" y="216"/>
                    <a:pt x="384" y="137"/>
                  </a:cubicBezTo>
                  <a:cubicBezTo>
                    <a:pt x="384" y="56"/>
                    <a:pt x="297" y="0"/>
                    <a:pt x="202" y="0"/>
                  </a:cubicBezTo>
                  <a:cubicBezTo>
                    <a:pt x="101" y="0"/>
                    <a:pt x="28" y="59"/>
                    <a:pt x="28" y="134"/>
                  </a:cubicBezTo>
                  <a:cubicBezTo>
                    <a:pt x="28" y="168"/>
                    <a:pt x="48" y="185"/>
                    <a:pt x="78" y="185"/>
                  </a:cubicBezTo>
                  <a:cubicBezTo>
                    <a:pt x="109" y="185"/>
                    <a:pt x="129" y="165"/>
                    <a:pt x="129" y="134"/>
                  </a:cubicBezTo>
                  <a:cubicBezTo>
                    <a:pt x="129" y="87"/>
                    <a:pt x="81" y="87"/>
                    <a:pt x="67" y="87"/>
                  </a:cubicBezTo>
                  <a:cubicBezTo>
                    <a:pt x="98" y="36"/>
                    <a:pt x="162" y="25"/>
                    <a:pt x="199" y="25"/>
                  </a:cubicBezTo>
                  <a:cubicBezTo>
                    <a:pt x="238" y="25"/>
                    <a:pt x="294" y="48"/>
                    <a:pt x="294" y="134"/>
                  </a:cubicBezTo>
                  <a:cubicBezTo>
                    <a:pt x="294" y="148"/>
                    <a:pt x="291" y="204"/>
                    <a:pt x="266" y="249"/>
                  </a:cubicBezTo>
                  <a:cubicBezTo>
                    <a:pt x="235" y="297"/>
                    <a:pt x="202" y="300"/>
                    <a:pt x="176" y="300"/>
                  </a:cubicBezTo>
                  <a:cubicBezTo>
                    <a:pt x="171" y="300"/>
                    <a:pt x="146" y="302"/>
                    <a:pt x="140" y="302"/>
                  </a:cubicBezTo>
                  <a:cubicBezTo>
                    <a:pt x="132" y="302"/>
                    <a:pt x="123" y="305"/>
                    <a:pt x="123" y="314"/>
                  </a:cubicBezTo>
                  <a:cubicBezTo>
                    <a:pt x="123" y="325"/>
                    <a:pt x="132" y="325"/>
                    <a:pt x="148" y="325"/>
                  </a:cubicBezTo>
                  <a:lnTo>
                    <a:pt x="190" y="325"/>
                  </a:lnTo>
                  <a:cubicBezTo>
                    <a:pt x="272" y="325"/>
                    <a:pt x="308" y="392"/>
                    <a:pt x="308" y="490"/>
                  </a:cubicBezTo>
                  <a:cubicBezTo>
                    <a:pt x="308" y="624"/>
                    <a:pt x="241" y="652"/>
                    <a:pt x="196" y="652"/>
                  </a:cubicBezTo>
                  <a:cubicBezTo>
                    <a:pt x="154" y="652"/>
                    <a:pt x="81" y="636"/>
                    <a:pt x="45" y="577"/>
                  </a:cubicBezTo>
                  <a:cubicBezTo>
                    <a:pt x="81" y="582"/>
                    <a:pt x="112" y="560"/>
                    <a:pt x="112" y="524"/>
                  </a:cubicBezTo>
                  <a:cubicBezTo>
                    <a:pt x="112" y="487"/>
                    <a:pt x="84" y="468"/>
                    <a:pt x="56" y="468"/>
                  </a:cubicBezTo>
                  <a:cubicBezTo>
                    <a:pt x="31" y="468"/>
                    <a:pt x="0" y="482"/>
                    <a:pt x="0" y="524"/>
                  </a:cubicBezTo>
                  <a:cubicBezTo>
                    <a:pt x="0" y="616"/>
                    <a:pt x="92" y="680"/>
                    <a:pt x="199" y="680"/>
                  </a:cubicBezTo>
                  <a:cubicBezTo>
                    <a:pt x="322" y="680"/>
                    <a:pt x="412" y="591"/>
                    <a:pt x="412" y="490"/>
                  </a:cubicBezTo>
                  <a:cubicBezTo>
                    <a:pt x="412" y="409"/>
                    <a:pt x="350" y="330"/>
                    <a:pt x="246" y="31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2" name="フリーフォーム 47"/>
            <p:cNvSpPr/>
            <p:nvPr/>
          </p:nvSpPr>
          <p:spPr>
            <a:xfrm>
              <a:off x="3071159" y="2744999"/>
              <a:ext cx="136800" cy="160920"/>
            </a:xfrm>
            <a:custGeom>
              <a:avLst/>
              <a:gdLst/>
              <a:ahLst/>
              <a:cxnLst>
                <a:cxn ang="3cd4">
                  <a:pos x="hc" y="t"/>
                </a:cxn>
                <a:cxn ang="cd2">
                  <a:pos x="l" y="vc"/>
                </a:cxn>
                <a:cxn ang="cd4">
                  <a:pos x="hc" y="b"/>
                </a:cxn>
                <a:cxn ang="0">
                  <a:pos x="r" y="vc"/>
                </a:cxn>
              </a:cxnLst>
              <a:rect l="l" t="t" r="r" b="b"/>
              <a:pathLst>
                <a:path w="381" h="448">
                  <a:moveTo>
                    <a:pt x="140" y="210"/>
                  </a:moveTo>
                  <a:cubicBezTo>
                    <a:pt x="168" y="210"/>
                    <a:pt x="241" y="207"/>
                    <a:pt x="291" y="185"/>
                  </a:cubicBezTo>
                  <a:cubicBezTo>
                    <a:pt x="361" y="157"/>
                    <a:pt x="367" y="98"/>
                    <a:pt x="367" y="84"/>
                  </a:cubicBezTo>
                  <a:cubicBezTo>
                    <a:pt x="367" y="42"/>
                    <a:pt x="328" y="0"/>
                    <a:pt x="260" y="0"/>
                  </a:cubicBezTo>
                  <a:cubicBezTo>
                    <a:pt x="148" y="0"/>
                    <a:pt x="0" y="95"/>
                    <a:pt x="0" y="269"/>
                  </a:cubicBezTo>
                  <a:cubicBezTo>
                    <a:pt x="0" y="370"/>
                    <a:pt x="59" y="448"/>
                    <a:pt x="157" y="448"/>
                  </a:cubicBezTo>
                  <a:cubicBezTo>
                    <a:pt x="297" y="448"/>
                    <a:pt x="381" y="344"/>
                    <a:pt x="381" y="330"/>
                  </a:cubicBezTo>
                  <a:cubicBezTo>
                    <a:pt x="381" y="325"/>
                    <a:pt x="375" y="319"/>
                    <a:pt x="370" y="319"/>
                  </a:cubicBezTo>
                  <a:cubicBezTo>
                    <a:pt x="364" y="319"/>
                    <a:pt x="361" y="322"/>
                    <a:pt x="356" y="328"/>
                  </a:cubicBezTo>
                  <a:cubicBezTo>
                    <a:pt x="277" y="426"/>
                    <a:pt x="171" y="426"/>
                    <a:pt x="157" y="426"/>
                  </a:cubicBezTo>
                  <a:cubicBezTo>
                    <a:pt x="81" y="426"/>
                    <a:pt x="70" y="344"/>
                    <a:pt x="70" y="311"/>
                  </a:cubicBezTo>
                  <a:cubicBezTo>
                    <a:pt x="70" y="300"/>
                    <a:pt x="73" y="269"/>
                    <a:pt x="87" y="210"/>
                  </a:cubicBezTo>
                  <a:close/>
                  <a:moveTo>
                    <a:pt x="92" y="188"/>
                  </a:moveTo>
                  <a:cubicBezTo>
                    <a:pt x="132" y="36"/>
                    <a:pt x="235" y="22"/>
                    <a:pt x="260" y="22"/>
                  </a:cubicBezTo>
                  <a:cubicBezTo>
                    <a:pt x="305" y="22"/>
                    <a:pt x="333" y="50"/>
                    <a:pt x="333" y="84"/>
                  </a:cubicBezTo>
                  <a:cubicBezTo>
                    <a:pt x="333" y="188"/>
                    <a:pt x="174" y="188"/>
                    <a:pt x="134" y="18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3" name="フリーフォーム 48"/>
            <p:cNvSpPr/>
            <p:nvPr/>
          </p:nvSpPr>
          <p:spPr>
            <a:xfrm>
              <a:off x="3225240" y="2744999"/>
              <a:ext cx="163080" cy="229320"/>
            </a:xfrm>
            <a:custGeom>
              <a:avLst/>
              <a:gdLst/>
              <a:ahLst/>
              <a:cxnLst>
                <a:cxn ang="3cd4">
                  <a:pos x="hc" y="t"/>
                </a:cxn>
                <a:cxn ang="cd2">
                  <a:pos x="l" y="vc"/>
                </a:cxn>
                <a:cxn ang="cd4">
                  <a:pos x="hc" y="b"/>
                </a:cxn>
                <a:cxn ang="0">
                  <a:pos x="r" y="vc"/>
                </a:cxn>
              </a:cxnLst>
              <a:rect l="l" t="t" r="r" b="b"/>
              <a:pathLst>
                <a:path w="454" h="638">
                  <a:moveTo>
                    <a:pt x="451" y="64"/>
                  </a:moveTo>
                  <a:cubicBezTo>
                    <a:pt x="454" y="59"/>
                    <a:pt x="454" y="53"/>
                    <a:pt x="454" y="48"/>
                  </a:cubicBezTo>
                  <a:cubicBezTo>
                    <a:pt x="454" y="31"/>
                    <a:pt x="442" y="20"/>
                    <a:pt x="426" y="20"/>
                  </a:cubicBezTo>
                  <a:cubicBezTo>
                    <a:pt x="417" y="20"/>
                    <a:pt x="389" y="28"/>
                    <a:pt x="386" y="62"/>
                  </a:cubicBezTo>
                  <a:cubicBezTo>
                    <a:pt x="367" y="25"/>
                    <a:pt x="333" y="0"/>
                    <a:pt x="294" y="0"/>
                  </a:cubicBezTo>
                  <a:cubicBezTo>
                    <a:pt x="179" y="0"/>
                    <a:pt x="59" y="137"/>
                    <a:pt x="59" y="280"/>
                  </a:cubicBezTo>
                  <a:cubicBezTo>
                    <a:pt x="59" y="378"/>
                    <a:pt x="118" y="437"/>
                    <a:pt x="190" y="437"/>
                  </a:cubicBezTo>
                  <a:cubicBezTo>
                    <a:pt x="246" y="437"/>
                    <a:pt x="294" y="389"/>
                    <a:pt x="305" y="381"/>
                  </a:cubicBezTo>
                  <a:cubicBezTo>
                    <a:pt x="283" y="468"/>
                    <a:pt x="272" y="510"/>
                    <a:pt x="272" y="512"/>
                  </a:cubicBezTo>
                  <a:cubicBezTo>
                    <a:pt x="269" y="521"/>
                    <a:pt x="235" y="619"/>
                    <a:pt x="129" y="619"/>
                  </a:cubicBezTo>
                  <a:cubicBezTo>
                    <a:pt x="112" y="619"/>
                    <a:pt x="78" y="616"/>
                    <a:pt x="50" y="608"/>
                  </a:cubicBezTo>
                  <a:cubicBezTo>
                    <a:pt x="81" y="599"/>
                    <a:pt x="92" y="574"/>
                    <a:pt x="92" y="557"/>
                  </a:cubicBezTo>
                  <a:cubicBezTo>
                    <a:pt x="92" y="540"/>
                    <a:pt x="81" y="521"/>
                    <a:pt x="53" y="521"/>
                  </a:cubicBezTo>
                  <a:cubicBezTo>
                    <a:pt x="31" y="521"/>
                    <a:pt x="0" y="540"/>
                    <a:pt x="0" y="580"/>
                  </a:cubicBezTo>
                  <a:cubicBezTo>
                    <a:pt x="0" y="619"/>
                    <a:pt x="36" y="638"/>
                    <a:pt x="132" y="638"/>
                  </a:cubicBezTo>
                  <a:cubicBezTo>
                    <a:pt x="255" y="638"/>
                    <a:pt x="328" y="563"/>
                    <a:pt x="342" y="504"/>
                  </a:cubicBezTo>
                  <a:close/>
                  <a:moveTo>
                    <a:pt x="322" y="311"/>
                  </a:moveTo>
                  <a:cubicBezTo>
                    <a:pt x="316" y="336"/>
                    <a:pt x="294" y="361"/>
                    <a:pt x="272" y="381"/>
                  </a:cubicBezTo>
                  <a:cubicBezTo>
                    <a:pt x="252" y="398"/>
                    <a:pt x="221" y="414"/>
                    <a:pt x="193" y="414"/>
                  </a:cubicBezTo>
                  <a:cubicBezTo>
                    <a:pt x="143" y="414"/>
                    <a:pt x="129" y="364"/>
                    <a:pt x="129" y="325"/>
                  </a:cubicBezTo>
                  <a:cubicBezTo>
                    <a:pt x="129" y="277"/>
                    <a:pt x="157" y="160"/>
                    <a:pt x="182" y="109"/>
                  </a:cubicBezTo>
                  <a:cubicBezTo>
                    <a:pt x="210" y="62"/>
                    <a:pt x="252" y="22"/>
                    <a:pt x="294" y="22"/>
                  </a:cubicBezTo>
                  <a:cubicBezTo>
                    <a:pt x="358" y="22"/>
                    <a:pt x="372" y="101"/>
                    <a:pt x="372" y="106"/>
                  </a:cubicBezTo>
                  <a:cubicBezTo>
                    <a:pt x="372" y="112"/>
                    <a:pt x="372" y="118"/>
                    <a:pt x="370" y="12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4" name="フリーフォーム 49"/>
            <p:cNvSpPr/>
            <p:nvPr/>
          </p:nvSpPr>
          <p:spPr>
            <a:xfrm>
              <a:off x="3408840" y="2831760"/>
              <a:ext cx="178200" cy="169920"/>
            </a:xfrm>
            <a:custGeom>
              <a:avLst/>
              <a:gdLst/>
              <a:ahLst/>
              <a:cxnLst>
                <a:cxn ang="3cd4">
                  <a:pos x="hc" y="t"/>
                </a:cxn>
                <a:cxn ang="cd2">
                  <a:pos x="l" y="vc"/>
                </a:cxn>
                <a:cxn ang="cd4">
                  <a:pos x="hc" y="b"/>
                </a:cxn>
                <a:cxn ang="0">
                  <a:pos x="r" y="vc"/>
                </a:cxn>
              </a:cxnLst>
              <a:rect l="l" t="t" r="r" b="b"/>
              <a:pathLst>
                <a:path w="496" h="473">
                  <a:moveTo>
                    <a:pt x="487" y="28"/>
                  </a:moveTo>
                  <a:cubicBezTo>
                    <a:pt x="493" y="22"/>
                    <a:pt x="496" y="17"/>
                    <a:pt x="496" y="8"/>
                  </a:cubicBezTo>
                  <a:cubicBezTo>
                    <a:pt x="496" y="0"/>
                    <a:pt x="490" y="0"/>
                    <a:pt x="479" y="0"/>
                  </a:cubicBezTo>
                  <a:lnTo>
                    <a:pt x="154" y="0"/>
                  </a:lnTo>
                  <a:cubicBezTo>
                    <a:pt x="137" y="0"/>
                    <a:pt x="134" y="0"/>
                    <a:pt x="132" y="14"/>
                  </a:cubicBezTo>
                  <a:lnTo>
                    <a:pt x="92" y="137"/>
                  </a:lnTo>
                  <a:cubicBezTo>
                    <a:pt x="90" y="146"/>
                    <a:pt x="90" y="148"/>
                    <a:pt x="90" y="148"/>
                  </a:cubicBezTo>
                  <a:cubicBezTo>
                    <a:pt x="90" y="154"/>
                    <a:pt x="92" y="160"/>
                    <a:pt x="101" y="160"/>
                  </a:cubicBezTo>
                  <a:cubicBezTo>
                    <a:pt x="112" y="160"/>
                    <a:pt x="112" y="154"/>
                    <a:pt x="115" y="148"/>
                  </a:cubicBezTo>
                  <a:cubicBezTo>
                    <a:pt x="148" y="50"/>
                    <a:pt x="202" y="25"/>
                    <a:pt x="291" y="25"/>
                  </a:cubicBezTo>
                  <a:lnTo>
                    <a:pt x="414" y="25"/>
                  </a:lnTo>
                  <a:lnTo>
                    <a:pt x="11" y="442"/>
                  </a:lnTo>
                  <a:cubicBezTo>
                    <a:pt x="6" y="448"/>
                    <a:pt x="0" y="454"/>
                    <a:pt x="0" y="465"/>
                  </a:cubicBezTo>
                  <a:cubicBezTo>
                    <a:pt x="0" y="473"/>
                    <a:pt x="6" y="473"/>
                    <a:pt x="20" y="473"/>
                  </a:cubicBezTo>
                  <a:lnTo>
                    <a:pt x="353" y="473"/>
                  </a:lnTo>
                  <a:cubicBezTo>
                    <a:pt x="372" y="473"/>
                    <a:pt x="372" y="473"/>
                    <a:pt x="378" y="459"/>
                  </a:cubicBezTo>
                  <a:lnTo>
                    <a:pt x="426" y="305"/>
                  </a:lnTo>
                  <a:cubicBezTo>
                    <a:pt x="428" y="297"/>
                    <a:pt x="428" y="294"/>
                    <a:pt x="428" y="294"/>
                  </a:cubicBezTo>
                  <a:cubicBezTo>
                    <a:pt x="428" y="294"/>
                    <a:pt x="428" y="283"/>
                    <a:pt x="417" y="283"/>
                  </a:cubicBezTo>
                  <a:cubicBezTo>
                    <a:pt x="409" y="283"/>
                    <a:pt x="409" y="286"/>
                    <a:pt x="403" y="302"/>
                  </a:cubicBezTo>
                  <a:cubicBezTo>
                    <a:pt x="372" y="398"/>
                    <a:pt x="336" y="445"/>
                    <a:pt x="216" y="445"/>
                  </a:cubicBezTo>
                  <a:lnTo>
                    <a:pt x="84" y="445"/>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5" name="フリーフォーム 50"/>
            <p:cNvSpPr/>
            <p:nvPr/>
          </p:nvSpPr>
          <p:spPr>
            <a:xfrm>
              <a:off x="3615479" y="2779200"/>
              <a:ext cx="50040" cy="93240"/>
            </a:xfrm>
            <a:custGeom>
              <a:avLst/>
              <a:gdLst/>
              <a:ahLst/>
              <a:cxnLst>
                <a:cxn ang="3cd4">
                  <a:pos x="hc" y="t"/>
                </a:cxn>
                <a:cxn ang="cd2">
                  <a:pos x="l" y="vc"/>
                </a:cxn>
                <a:cxn ang="cd4">
                  <a:pos x="hc" y="b"/>
                </a:cxn>
                <a:cxn ang="0">
                  <a:pos x="r" y="vc"/>
                </a:cxn>
              </a:cxnLst>
              <a:rect l="l" t="t" r="r" b="b"/>
              <a:pathLst>
                <a:path w="140" h="260">
                  <a:moveTo>
                    <a:pt x="134" y="48"/>
                  </a:moveTo>
                  <a:cubicBezTo>
                    <a:pt x="134" y="48"/>
                    <a:pt x="140" y="36"/>
                    <a:pt x="140" y="28"/>
                  </a:cubicBezTo>
                  <a:cubicBezTo>
                    <a:pt x="140" y="11"/>
                    <a:pt x="123" y="0"/>
                    <a:pt x="109" y="0"/>
                  </a:cubicBezTo>
                  <a:cubicBezTo>
                    <a:pt x="87" y="0"/>
                    <a:pt x="81" y="17"/>
                    <a:pt x="78" y="22"/>
                  </a:cubicBezTo>
                  <a:lnTo>
                    <a:pt x="3" y="238"/>
                  </a:lnTo>
                  <a:cubicBezTo>
                    <a:pt x="0" y="244"/>
                    <a:pt x="0" y="246"/>
                    <a:pt x="0" y="246"/>
                  </a:cubicBezTo>
                  <a:cubicBezTo>
                    <a:pt x="0" y="255"/>
                    <a:pt x="22" y="260"/>
                    <a:pt x="22" y="260"/>
                  </a:cubicBezTo>
                  <a:cubicBezTo>
                    <a:pt x="25" y="260"/>
                    <a:pt x="28" y="258"/>
                    <a:pt x="31" y="25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6" name="フリーフォーム 51"/>
            <p:cNvSpPr/>
            <p:nvPr/>
          </p:nvSpPr>
          <p:spPr>
            <a:xfrm>
              <a:off x="2979360" y="3045600"/>
              <a:ext cx="827280" cy="14760"/>
            </a:xfrm>
            <a:custGeom>
              <a:avLst/>
              <a:gdLst/>
              <a:ahLst/>
              <a:cxnLst>
                <a:cxn ang="3cd4">
                  <a:pos x="hc" y="t"/>
                </a:cxn>
                <a:cxn ang="cd2">
                  <a:pos x="l" y="vc"/>
                </a:cxn>
                <a:cxn ang="cd4">
                  <a:pos x="hc" y="b"/>
                </a:cxn>
                <a:cxn ang="0">
                  <a:pos x="r" y="vc"/>
                </a:cxn>
              </a:cxnLst>
              <a:rect l="l" t="t" r="r" b="b"/>
              <a:pathLst>
                <a:path w="2299" h="42">
                  <a:moveTo>
                    <a:pt x="1148" y="42"/>
                  </a:moveTo>
                  <a:lnTo>
                    <a:pt x="0" y="42"/>
                  </a:lnTo>
                  <a:lnTo>
                    <a:pt x="0" y="0"/>
                  </a:lnTo>
                  <a:lnTo>
                    <a:pt x="2299" y="0"/>
                  </a:lnTo>
                  <a:lnTo>
                    <a:pt x="2299" y="4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7" name="フリーフォーム 52"/>
            <p:cNvSpPr/>
            <p:nvPr/>
          </p:nvSpPr>
          <p:spPr>
            <a:xfrm>
              <a:off x="3014640" y="3119040"/>
              <a:ext cx="83160" cy="354600"/>
            </a:xfrm>
            <a:custGeom>
              <a:avLst/>
              <a:gdLst/>
              <a:ahLst/>
              <a:cxnLst>
                <a:cxn ang="3cd4">
                  <a:pos x="hc" y="t"/>
                </a:cxn>
                <a:cxn ang="cd2">
                  <a:pos x="l" y="vc"/>
                </a:cxn>
                <a:cxn ang="cd4">
                  <a:pos x="hc" y="b"/>
                </a:cxn>
                <a:cxn ang="0">
                  <a:pos x="r" y="vc"/>
                </a:cxn>
              </a:cxnLst>
              <a:rect l="l" t="t" r="r" b="b"/>
              <a:pathLst>
                <a:path w="232" h="986">
                  <a:moveTo>
                    <a:pt x="232" y="977"/>
                  </a:moveTo>
                  <a:cubicBezTo>
                    <a:pt x="232" y="974"/>
                    <a:pt x="232" y="972"/>
                    <a:pt x="213" y="955"/>
                  </a:cubicBezTo>
                  <a:cubicBezTo>
                    <a:pt x="90" y="832"/>
                    <a:pt x="59" y="644"/>
                    <a:pt x="59" y="493"/>
                  </a:cubicBezTo>
                  <a:cubicBezTo>
                    <a:pt x="59" y="322"/>
                    <a:pt x="95" y="151"/>
                    <a:pt x="218" y="28"/>
                  </a:cubicBezTo>
                  <a:cubicBezTo>
                    <a:pt x="232" y="14"/>
                    <a:pt x="232" y="14"/>
                    <a:pt x="232" y="11"/>
                  </a:cubicBezTo>
                  <a:cubicBezTo>
                    <a:pt x="232" y="3"/>
                    <a:pt x="227" y="0"/>
                    <a:pt x="221" y="0"/>
                  </a:cubicBezTo>
                  <a:cubicBezTo>
                    <a:pt x="210" y="0"/>
                    <a:pt x="120" y="67"/>
                    <a:pt x="62" y="193"/>
                  </a:cubicBezTo>
                  <a:cubicBezTo>
                    <a:pt x="11" y="302"/>
                    <a:pt x="0" y="412"/>
                    <a:pt x="0" y="493"/>
                  </a:cubicBezTo>
                  <a:cubicBezTo>
                    <a:pt x="0" y="571"/>
                    <a:pt x="11" y="689"/>
                    <a:pt x="64" y="801"/>
                  </a:cubicBezTo>
                  <a:cubicBezTo>
                    <a:pt x="126" y="924"/>
                    <a:pt x="210" y="986"/>
                    <a:pt x="221" y="986"/>
                  </a:cubicBezTo>
                  <a:cubicBezTo>
                    <a:pt x="227" y="986"/>
                    <a:pt x="232" y="983"/>
                    <a:pt x="232" y="97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8" name="フリーフォーム 53"/>
            <p:cNvSpPr/>
            <p:nvPr/>
          </p:nvSpPr>
          <p:spPr>
            <a:xfrm>
              <a:off x="3127679" y="3144239"/>
              <a:ext cx="158040" cy="240480"/>
            </a:xfrm>
            <a:custGeom>
              <a:avLst/>
              <a:gdLst/>
              <a:ahLst/>
              <a:cxnLst>
                <a:cxn ang="3cd4">
                  <a:pos x="hc" y="t"/>
                </a:cxn>
                <a:cxn ang="cd2">
                  <a:pos x="l" y="vc"/>
                </a:cxn>
                <a:cxn ang="cd4">
                  <a:pos x="hc" y="b"/>
                </a:cxn>
                <a:cxn ang="0">
                  <a:pos x="r" y="vc"/>
                </a:cxn>
              </a:cxnLst>
              <a:rect l="l" t="t" r="r" b="b"/>
              <a:pathLst>
                <a:path w="440" h="669">
                  <a:moveTo>
                    <a:pt x="263" y="507"/>
                  </a:moveTo>
                  <a:lnTo>
                    <a:pt x="263" y="591"/>
                  </a:lnTo>
                  <a:cubicBezTo>
                    <a:pt x="263" y="627"/>
                    <a:pt x="260" y="638"/>
                    <a:pt x="188" y="638"/>
                  </a:cubicBezTo>
                  <a:lnTo>
                    <a:pt x="168" y="638"/>
                  </a:lnTo>
                  <a:lnTo>
                    <a:pt x="168" y="669"/>
                  </a:lnTo>
                  <a:cubicBezTo>
                    <a:pt x="207" y="666"/>
                    <a:pt x="260" y="666"/>
                    <a:pt x="302" y="666"/>
                  </a:cubicBezTo>
                  <a:cubicBezTo>
                    <a:pt x="342" y="666"/>
                    <a:pt x="395" y="666"/>
                    <a:pt x="437" y="669"/>
                  </a:cubicBezTo>
                  <a:lnTo>
                    <a:pt x="437" y="638"/>
                  </a:lnTo>
                  <a:lnTo>
                    <a:pt x="414" y="638"/>
                  </a:lnTo>
                  <a:cubicBezTo>
                    <a:pt x="342" y="638"/>
                    <a:pt x="339" y="627"/>
                    <a:pt x="339" y="591"/>
                  </a:cubicBezTo>
                  <a:lnTo>
                    <a:pt x="339" y="507"/>
                  </a:lnTo>
                  <a:lnTo>
                    <a:pt x="440" y="507"/>
                  </a:lnTo>
                  <a:lnTo>
                    <a:pt x="440" y="476"/>
                  </a:lnTo>
                  <a:lnTo>
                    <a:pt x="339" y="476"/>
                  </a:lnTo>
                  <a:lnTo>
                    <a:pt x="339" y="25"/>
                  </a:lnTo>
                  <a:cubicBezTo>
                    <a:pt x="339" y="6"/>
                    <a:pt x="339" y="0"/>
                    <a:pt x="325" y="0"/>
                  </a:cubicBezTo>
                  <a:cubicBezTo>
                    <a:pt x="314" y="0"/>
                    <a:pt x="311" y="0"/>
                    <a:pt x="305" y="11"/>
                  </a:cubicBezTo>
                  <a:lnTo>
                    <a:pt x="0" y="476"/>
                  </a:lnTo>
                  <a:lnTo>
                    <a:pt x="0" y="507"/>
                  </a:lnTo>
                  <a:close/>
                  <a:moveTo>
                    <a:pt x="269" y="476"/>
                  </a:moveTo>
                  <a:lnTo>
                    <a:pt x="28" y="476"/>
                  </a:lnTo>
                  <a:lnTo>
                    <a:pt x="269" y="106"/>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39" name="フリーフォーム 54"/>
            <p:cNvSpPr/>
            <p:nvPr/>
          </p:nvSpPr>
          <p:spPr>
            <a:xfrm>
              <a:off x="3304079" y="3232080"/>
              <a:ext cx="192240" cy="156960"/>
            </a:xfrm>
            <a:custGeom>
              <a:avLst/>
              <a:gdLst/>
              <a:ahLst/>
              <a:cxnLst>
                <a:cxn ang="3cd4">
                  <a:pos x="hc" y="t"/>
                </a:cxn>
                <a:cxn ang="cd2">
                  <a:pos x="l" y="vc"/>
                </a:cxn>
                <a:cxn ang="cd4">
                  <a:pos x="hc" y="b"/>
                </a:cxn>
                <a:cxn ang="0">
                  <a:pos x="r" y="vc"/>
                </a:cxn>
              </a:cxnLst>
              <a:rect l="l" t="t" r="r" b="b"/>
              <a:pathLst>
                <a:path w="535" h="437">
                  <a:moveTo>
                    <a:pt x="235" y="59"/>
                  </a:moveTo>
                  <a:lnTo>
                    <a:pt x="347" y="59"/>
                  </a:lnTo>
                  <a:cubicBezTo>
                    <a:pt x="314" y="204"/>
                    <a:pt x="305" y="246"/>
                    <a:pt x="305" y="314"/>
                  </a:cubicBezTo>
                  <a:cubicBezTo>
                    <a:pt x="305" y="328"/>
                    <a:pt x="305" y="356"/>
                    <a:pt x="314" y="389"/>
                  </a:cubicBezTo>
                  <a:cubicBezTo>
                    <a:pt x="325" y="431"/>
                    <a:pt x="333" y="437"/>
                    <a:pt x="350" y="437"/>
                  </a:cubicBezTo>
                  <a:cubicBezTo>
                    <a:pt x="370" y="437"/>
                    <a:pt x="389" y="420"/>
                    <a:pt x="389" y="400"/>
                  </a:cubicBezTo>
                  <a:cubicBezTo>
                    <a:pt x="389" y="395"/>
                    <a:pt x="389" y="392"/>
                    <a:pt x="384" y="378"/>
                  </a:cubicBezTo>
                  <a:cubicBezTo>
                    <a:pt x="356" y="308"/>
                    <a:pt x="356" y="244"/>
                    <a:pt x="356" y="216"/>
                  </a:cubicBezTo>
                  <a:cubicBezTo>
                    <a:pt x="356" y="162"/>
                    <a:pt x="361" y="109"/>
                    <a:pt x="372" y="59"/>
                  </a:cubicBezTo>
                  <a:lnTo>
                    <a:pt x="484" y="59"/>
                  </a:lnTo>
                  <a:cubicBezTo>
                    <a:pt x="498" y="59"/>
                    <a:pt x="535" y="59"/>
                    <a:pt x="535" y="22"/>
                  </a:cubicBezTo>
                  <a:cubicBezTo>
                    <a:pt x="535" y="0"/>
                    <a:pt x="512" y="0"/>
                    <a:pt x="496" y="0"/>
                  </a:cubicBezTo>
                  <a:lnTo>
                    <a:pt x="162" y="0"/>
                  </a:lnTo>
                  <a:cubicBezTo>
                    <a:pt x="143" y="0"/>
                    <a:pt x="104" y="0"/>
                    <a:pt x="62" y="48"/>
                  </a:cubicBezTo>
                  <a:cubicBezTo>
                    <a:pt x="25" y="84"/>
                    <a:pt x="0" y="132"/>
                    <a:pt x="0" y="134"/>
                  </a:cubicBezTo>
                  <a:cubicBezTo>
                    <a:pt x="0" y="137"/>
                    <a:pt x="0" y="146"/>
                    <a:pt x="11" y="146"/>
                  </a:cubicBezTo>
                  <a:cubicBezTo>
                    <a:pt x="20" y="146"/>
                    <a:pt x="22" y="143"/>
                    <a:pt x="28" y="134"/>
                  </a:cubicBezTo>
                  <a:cubicBezTo>
                    <a:pt x="76" y="59"/>
                    <a:pt x="134" y="59"/>
                    <a:pt x="154" y="59"/>
                  </a:cubicBezTo>
                  <a:lnTo>
                    <a:pt x="210" y="59"/>
                  </a:lnTo>
                  <a:cubicBezTo>
                    <a:pt x="179" y="176"/>
                    <a:pt x="126" y="297"/>
                    <a:pt x="84" y="386"/>
                  </a:cubicBezTo>
                  <a:cubicBezTo>
                    <a:pt x="76" y="403"/>
                    <a:pt x="76" y="403"/>
                    <a:pt x="76" y="412"/>
                  </a:cubicBezTo>
                  <a:cubicBezTo>
                    <a:pt x="76" y="431"/>
                    <a:pt x="92" y="437"/>
                    <a:pt x="104" y="437"/>
                  </a:cubicBezTo>
                  <a:cubicBezTo>
                    <a:pt x="134" y="437"/>
                    <a:pt x="143" y="409"/>
                    <a:pt x="154" y="372"/>
                  </a:cubicBezTo>
                  <a:cubicBezTo>
                    <a:pt x="168" y="328"/>
                    <a:pt x="168" y="325"/>
                    <a:pt x="179" y="27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0" name="フリーフォーム 55"/>
            <p:cNvSpPr/>
            <p:nvPr/>
          </p:nvSpPr>
          <p:spPr>
            <a:xfrm>
              <a:off x="3529800" y="3119040"/>
              <a:ext cx="83160" cy="354600"/>
            </a:xfrm>
            <a:custGeom>
              <a:avLst/>
              <a:gdLst/>
              <a:ahLst/>
              <a:cxnLst>
                <a:cxn ang="3cd4">
                  <a:pos x="hc" y="t"/>
                </a:cxn>
                <a:cxn ang="cd2">
                  <a:pos x="l" y="vc"/>
                </a:cxn>
                <a:cxn ang="cd4">
                  <a:pos x="hc" y="b"/>
                </a:cxn>
                <a:cxn ang="0">
                  <a:pos x="r" y="vc"/>
                </a:cxn>
              </a:cxnLst>
              <a:rect l="l" t="t" r="r" b="b"/>
              <a:pathLst>
                <a:path w="232" h="986">
                  <a:moveTo>
                    <a:pt x="232" y="493"/>
                  </a:moveTo>
                  <a:cubicBezTo>
                    <a:pt x="232" y="417"/>
                    <a:pt x="221" y="297"/>
                    <a:pt x="165" y="185"/>
                  </a:cubicBezTo>
                  <a:cubicBezTo>
                    <a:pt x="106" y="64"/>
                    <a:pt x="20" y="0"/>
                    <a:pt x="11" y="0"/>
                  </a:cubicBezTo>
                  <a:cubicBezTo>
                    <a:pt x="3" y="0"/>
                    <a:pt x="0" y="3"/>
                    <a:pt x="0" y="11"/>
                  </a:cubicBezTo>
                  <a:cubicBezTo>
                    <a:pt x="0" y="14"/>
                    <a:pt x="0" y="14"/>
                    <a:pt x="20" y="34"/>
                  </a:cubicBezTo>
                  <a:cubicBezTo>
                    <a:pt x="118" y="132"/>
                    <a:pt x="174" y="288"/>
                    <a:pt x="174" y="493"/>
                  </a:cubicBezTo>
                  <a:cubicBezTo>
                    <a:pt x="174" y="664"/>
                    <a:pt x="137" y="837"/>
                    <a:pt x="14" y="960"/>
                  </a:cubicBezTo>
                  <a:cubicBezTo>
                    <a:pt x="0" y="972"/>
                    <a:pt x="0" y="974"/>
                    <a:pt x="0" y="977"/>
                  </a:cubicBezTo>
                  <a:cubicBezTo>
                    <a:pt x="0" y="983"/>
                    <a:pt x="3" y="986"/>
                    <a:pt x="11" y="986"/>
                  </a:cubicBezTo>
                  <a:cubicBezTo>
                    <a:pt x="20" y="986"/>
                    <a:pt x="109" y="918"/>
                    <a:pt x="168" y="795"/>
                  </a:cubicBezTo>
                  <a:cubicBezTo>
                    <a:pt x="218" y="686"/>
                    <a:pt x="232" y="577"/>
                    <a:pt x="232" y="49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1" name="フリーフォーム 56"/>
            <p:cNvSpPr/>
            <p:nvPr/>
          </p:nvSpPr>
          <p:spPr>
            <a:xfrm>
              <a:off x="3663000" y="3116880"/>
              <a:ext cx="110520" cy="164880"/>
            </a:xfrm>
            <a:custGeom>
              <a:avLst/>
              <a:gdLst/>
              <a:ahLst/>
              <a:cxnLst>
                <a:cxn ang="3cd4">
                  <a:pos x="hc" y="t"/>
                </a:cxn>
                <a:cxn ang="cd2">
                  <a:pos x="l" y="vc"/>
                </a:cxn>
                <a:cxn ang="cd4">
                  <a:pos x="hc" y="b"/>
                </a:cxn>
                <a:cxn ang="0">
                  <a:pos x="r" y="vc"/>
                </a:cxn>
              </a:cxnLst>
              <a:rect l="l" t="t" r="r" b="b"/>
              <a:pathLst>
                <a:path w="308" h="459">
                  <a:moveTo>
                    <a:pt x="308" y="333"/>
                  </a:moveTo>
                  <a:lnTo>
                    <a:pt x="283" y="333"/>
                  </a:lnTo>
                  <a:cubicBezTo>
                    <a:pt x="283" y="350"/>
                    <a:pt x="274" y="389"/>
                    <a:pt x="266" y="398"/>
                  </a:cubicBezTo>
                  <a:cubicBezTo>
                    <a:pt x="260" y="400"/>
                    <a:pt x="207" y="400"/>
                    <a:pt x="196" y="400"/>
                  </a:cubicBezTo>
                  <a:lnTo>
                    <a:pt x="70" y="400"/>
                  </a:lnTo>
                  <a:cubicBezTo>
                    <a:pt x="143" y="336"/>
                    <a:pt x="165" y="316"/>
                    <a:pt x="207" y="286"/>
                  </a:cubicBezTo>
                  <a:cubicBezTo>
                    <a:pt x="260" y="244"/>
                    <a:pt x="308" y="202"/>
                    <a:pt x="308" y="134"/>
                  </a:cubicBezTo>
                  <a:cubicBezTo>
                    <a:pt x="308" y="50"/>
                    <a:pt x="232" y="0"/>
                    <a:pt x="146" y="0"/>
                  </a:cubicBezTo>
                  <a:cubicBezTo>
                    <a:pt x="59" y="0"/>
                    <a:pt x="0" y="62"/>
                    <a:pt x="0" y="123"/>
                  </a:cubicBezTo>
                  <a:cubicBezTo>
                    <a:pt x="0" y="160"/>
                    <a:pt x="31" y="162"/>
                    <a:pt x="36" y="162"/>
                  </a:cubicBezTo>
                  <a:cubicBezTo>
                    <a:pt x="53" y="162"/>
                    <a:pt x="73" y="151"/>
                    <a:pt x="73" y="126"/>
                  </a:cubicBezTo>
                  <a:cubicBezTo>
                    <a:pt x="73" y="115"/>
                    <a:pt x="70" y="90"/>
                    <a:pt x="34" y="90"/>
                  </a:cubicBezTo>
                  <a:cubicBezTo>
                    <a:pt x="53" y="39"/>
                    <a:pt x="101" y="25"/>
                    <a:pt x="134" y="25"/>
                  </a:cubicBezTo>
                  <a:cubicBezTo>
                    <a:pt x="204" y="25"/>
                    <a:pt x="241" y="78"/>
                    <a:pt x="241" y="134"/>
                  </a:cubicBezTo>
                  <a:cubicBezTo>
                    <a:pt x="241" y="196"/>
                    <a:pt x="196" y="244"/>
                    <a:pt x="174" y="269"/>
                  </a:cubicBezTo>
                  <a:lnTo>
                    <a:pt x="6" y="434"/>
                  </a:lnTo>
                  <a:cubicBezTo>
                    <a:pt x="0" y="440"/>
                    <a:pt x="0" y="440"/>
                    <a:pt x="0" y="459"/>
                  </a:cubicBezTo>
                  <a:lnTo>
                    <a:pt x="286" y="459"/>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2" name="フリーフォーム 57"/>
            <p:cNvSpPr/>
            <p:nvPr/>
          </p:nvSpPr>
          <p:spPr>
            <a:xfrm>
              <a:off x="3918960" y="2895120"/>
              <a:ext cx="79200" cy="246600"/>
            </a:xfrm>
            <a:custGeom>
              <a:avLst/>
              <a:gdLst/>
              <a:ahLst/>
              <a:cxnLst>
                <a:cxn ang="3cd4">
                  <a:pos x="hc" y="t"/>
                </a:cxn>
                <a:cxn ang="cd2">
                  <a:pos x="l" y="vc"/>
                </a:cxn>
                <a:cxn ang="cd4">
                  <a:pos x="hc" y="b"/>
                </a:cxn>
                <a:cxn ang="0">
                  <a:pos x="r" y="vc"/>
                </a:cxn>
              </a:cxnLst>
              <a:rect l="l" t="t" r="r" b="b"/>
              <a:pathLst>
                <a:path w="221" h="686">
                  <a:moveTo>
                    <a:pt x="143" y="0"/>
                  </a:moveTo>
                  <a:lnTo>
                    <a:pt x="0" y="11"/>
                  </a:lnTo>
                  <a:lnTo>
                    <a:pt x="0" y="42"/>
                  </a:lnTo>
                  <a:cubicBezTo>
                    <a:pt x="70" y="42"/>
                    <a:pt x="78" y="48"/>
                    <a:pt x="78" y="98"/>
                  </a:cubicBezTo>
                  <a:lnTo>
                    <a:pt x="78" y="610"/>
                  </a:lnTo>
                  <a:cubicBezTo>
                    <a:pt x="78" y="655"/>
                    <a:pt x="67" y="655"/>
                    <a:pt x="0" y="655"/>
                  </a:cubicBezTo>
                  <a:lnTo>
                    <a:pt x="0" y="686"/>
                  </a:lnTo>
                  <a:cubicBezTo>
                    <a:pt x="34" y="686"/>
                    <a:pt x="87" y="683"/>
                    <a:pt x="112" y="683"/>
                  </a:cubicBezTo>
                  <a:cubicBezTo>
                    <a:pt x="134" y="683"/>
                    <a:pt x="185" y="686"/>
                    <a:pt x="221" y="686"/>
                  </a:cubicBezTo>
                  <a:lnTo>
                    <a:pt x="221" y="655"/>
                  </a:lnTo>
                  <a:cubicBezTo>
                    <a:pt x="154" y="655"/>
                    <a:pt x="143" y="655"/>
                    <a:pt x="143" y="61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3" name="フリーフォーム 58"/>
            <p:cNvSpPr/>
            <p:nvPr/>
          </p:nvSpPr>
          <p:spPr>
            <a:xfrm>
              <a:off x="4016880" y="2985120"/>
              <a:ext cx="178920" cy="156960"/>
            </a:xfrm>
            <a:custGeom>
              <a:avLst/>
              <a:gdLst/>
              <a:ahLst/>
              <a:cxnLst>
                <a:cxn ang="3cd4">
                  <a:pos x="hc" y="t"/>
                </a:cxn>
                <a:cxn ang="cd2">
                  <a:pos x="l" y="vc"/>
                </a:cxn>
                <a:cxn ang="cd4">
                  <a:pos x="hc" y="b"/>
                </a:cxn>
                <a:cxn ang="0">
                  <a:pos x="r" y="vc"/>
                </a:cxn>
              </a:cxnLst>
              <a:rect l="l" t="t" r="r" b="b"/>
              <a:pathLst>
                <a:path w="498" h="437">
                  <a:moveTo>
                    <a:pt x="78" y="98"/>
                  </a:moveTo>
                  <a:lnTo>
                    <a:pt x="78" y="361"/>
                  </a:lnTo>
                  <a:cubicBezTo>
                    <a:pt x="78" y="406"/>
                    <a:pt x="67" y="406"/>
                    <a:pt x="0" y="406"/>
                  </a:cubicBezTo>
                  <a:lnTo>
                    <a:pt x="0" y="437"/>
                  </a:lnTo>
                  <a:cubicBezTo>
                    <a:pt x="34" y="437"/>
                    <a:pt x="84" y="434"/>
                    <a:pt x="112" y="434"/>
                  </a:cubicBezTo>
                  <a:cubicBezTo>
                    <a:pt x="137" y="434"/>
                    <a:pt x="190" y="437"/>
                    <a:pt x="224" y="437"/>
                  </a:cubicBezTo>
                  <a:lnTo>
                    <a:pt x="224" y="406"/>
                  </a:lnTo>
                  <a:cubicBezTo>
                    <a:pt x="157" y="406"/>
                    <a:pt x="146" y="406"/>
                    <a:pt x="146" y="361"/>
                  </a:cubicBezTo>
                  <a:lnTo>
                    <a:pt x="146" y="179"/>
                  </a:lnTo>
                  <a:cubicBezTo>
                    <a:pt x="146" y="78"/>
                    <a:pt x="216" y="22"/>
                    <a:pt x="280" y="22"/>
                  </a:cubicBezTo>
                  <a:cubicBezTo>
                    <a:pt x="342" y="22"/>
                    <a:pt x="353" y="76"/>
                    <a:pt x="353" y="132"/>
                  </a:cubicBezTo>
                  <a:lnTo>
                    <a:pt x="353" y="361"/>
                  </a:lnTo>
                  <a:cubicBezTo>
                    <a:pt x="353" y="406"/>
                    <a:pt x="342" y="406"/>
                    <a:pt x="274" y="406"/>
                  </a:cubicBezTo>
                  <a:lnTo>
                    <a:pt x="274" y="437"/>
                  </a:lnTo>
                  <a:cubicBezTo>
                    <a:pt x="311" y="437"/>
                    <a:pt x="361" y="434"/>
                    <a:pt x="386" y="434"/>
                  </a:cubicBezTo>
                  <a:cubicBezTo>
                    <a:pt x="412" y="434"/>
                    <a:pt x="465" y="437"/>
                    <a:pt x="498" y="437"/>
                  </a:cubicBezTo>
                  <a:lnTo>
                    <a:pt x="498" y="406"/>
                  </a:lnTo>
                  <a:cubicBezTo>
                    <a:pt x="445" y="406"/>
                    <a:pt x="423" y="406"/>
                    <a:pt x="420" y="378"/>
                  </a:cubicBezTo>
                  <a:lnTo>
                    <a:pt x="420" y="188"/>
                  </a:lnTo>
                  <a:cubicBezTo>
                    <a:pt x="420" y="104"/>
                    <a:pt x="420" y="73"/>
                    <a:pt x="389" y="36"/>
                  </a:cubicBezTo>
                  <a:cubicBezTo>
                    <a:pt x="375" y="20"/>
                    <a:pt x="344" y="0"/>
                    <a:pt x="286" y="0"/>
                  </a:cubicBezTo>
                  <a:cubicBezTo>
                    <a:pt x="213" y="0"/>
                    <a:pt x="168" y="42"/>
                    <a:pt x="140" y="104"/>
                  </a:cubicBezTo>
                  <a:lnTo>
                    <a:pt x="140" y="0"/>
                  </a:lnTo>
                  <a:lnTo>
                    <a:pt x="0" y="11"/>
                  </a:lnTo>
                  <a:lnTo>
                    <a:pt x="0" y="42"/>
                  </a:lnTo>
                  <a:cubicBezTo>
                    <a:pt x="70" y="42"/>
                    <a:pt x="78" y="48"/>
                    <a:pt x="78" y="9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4" name="フリーフォーム 59"/>
            <p:cNvSpPr/>
            <p:nvPr/>
          </p:nvSpPr>
          <p:spPr>
            <a:xfrm>
              <a:off x="4321080" y="2744999"/>
              <a:ext cx="290880" cy="160920"/>
            </a:xfrm>
            <a:custGeom>
              <a:avLst/>
              <a:gdLst/>
              <a:ahLst/>
              <a:cxnLst>
                <a:cxn ang="3cd4">
                  <a:pos x="hc" y="t"/>
                </a:cxn>
                <a:cxn ang="cd2">
                  <a:pos x="l" y="vc"/>
                </a:cxn>
                <a:cxn ang="cd4">
                  <a:pos x="hc" y="b"/>
                </a:cxn>
                <a:cxn ang="0">
                  <a:pos x="r" y="vc"/>
                </a:cxn>
              </a:cxnLst>
              <a:rect l="l" t="t" r="r" b="b"/>
              <a:pathLst>
                <a:path w="809" h="448">
                  <a:moveTo>
                    <a:pt x="59" y="378"/>
                  </a:moveTo>
                  <a:cubicBezTo>
                    <a:pt x="56" y="395"/>
                    <a:pt x="50" y="417"/>
                    <a:pt x="50" y="423"/>
                  </a:cubicBezTo>
                  <a:cubicBezTo>
                    <a:pt x="50" y="440"/>
                    <a:pt x="64" y="448"/>
                    <a:pt x="78" y="448"/>
                  </a:cubicBezTo>
                  <a:cubicBezTo>
                    <a:pt x="90" y="448"/>
                    <a:pt x="106" y="440"/>
                    <a:pt x="115" y="420"/>
                  </a:cubicBezTo>
                  <a:cubicBezTo>
                    <a:pt x="115" y="420"/>
                    <a:pt x="126" y="372"/>
                    <a:pt x="134" y="347"/>
                  </a:cubicBezTo>
                  <a:lnTo>
                    <a:pt x="154" y="258"/>
                  </a:lnTo>
                  <a:cubicBezTo>
                    <a:pt x="160" y="238"/>
                    <a:pt x="168" y="216"/>
                    <a:pt x="171" y="193"/>
                  </a:cubicBezTo>
                  <a:cubicBezTo>
                    <a:pt x="176" y="176"/>
                    <a:pt x="185" y="146"/>
                    <a:pt x="185" y="143"/>
                  </a:cubicBezTo>
                  <a:cubicBezTo>
                    <a:pt x="199" y="112"/>
                    <a:pt x="252" y="22"/>
                    <a:pt x="344" y="22"/>
                  </a:cubicBezTo>
                  <a:cubicBezTo>
                    <a:pt x="389" y="22"/>
                    <a:pt x="398" y="59"/>
                    <a:pt x="398" y="92"/>
                  </a:cubicBezTo>
                  <a:cubicBezTo>
                    <a:pt x="398" y="115"/>
                    <a:pt x="392" y="143"/>
                    <a:pt x="384" y="174"/>
                  </a:cubicBezTo>
                  <a:lnTo>
                    <a:pt x="356" y="288"/>
                  </a:lnTo>
                  <a:lnTo>
                    <a:pt x="336" y="364"/>
                  </a:lnTo>
                  <a:cubicBezTo>
                    <a:pt x="333" y="384"/>
                    <a:pt x="325" y="417"/>
                    <a:pt x="325" y="423"/>
                  </a:cubicBezTo>
                  <a:cubicBezTo>
                    <a:pt x="325" y="440"/>
                    <a:pt x="339" y="448"/>
                    <a:pt x="353" y="448"/>
                  </a:cubicBezTo>
                  <a:cubicBezTo>
                    <a:pt x="384" y="448"/>
                    <a:pt x="389" y="423"/>
                    <a:pt x="398" y="392"/>
                  </a:cubicBezTo>
                  <a:cubicBezTo>
                    <a:pt x="412" y="336"/>
                    <a:pt x="448" y="193"/>
                    <a:pt x="456" y="154"/>
                  </a:cubicBezTo>
                  <a:cubicBezTo>
                    <a:pt x="459" y="140"/>
                    <a:pt x="512" y="22"/>
                    <a:pt x="619" y="22"/>
                  </a:cubicBezTo>
                  <a:cubicBezTo>
                    <a:pt x="661" y="22"/>
                    <a:pt x="672" y="56"/>
                    <a:pt x="672" y="92"/>
                  </a:cubicBezTo>
                  <a:cubicBezTo>
                    <a:pt x="672" y="148"/>
                    <a:pt x="630" y="260"/>
                    <a:pt x="610" y="314"/>
                  </a:cubicBezTo>
                  <a:cubicBezTo>
                    <a:pt x="602" y="336"/>
                    <a:pt x="599" y="347"/>
                    <a:pt x="599" y="367"/>
                  </a:cubicBezTo>
                  <a:cubicBezTo>
                    <a:pt x="599" y="414"/>
                    <a:pt x="633" y="448"/>
                    <a:pt x="680" y="448"/>
                  </a:cubicBezTo>
                  <a:cubicBezTo>
                    <a:pt x="773" y="448"/>
                    <a:pt x="809" y="305"/>
                    <a:pt x="809" y="297"/>
                  </a:cubicBezTo>
                  <a:cubicBezTo>
                    <a:pt x="809" y="286"/>
                    <a:pt x="801" y="286"/>
                    <a:pt x="798" y="286"/>
                  </a:cubicBezTo>
                  <a:cubicBezTo>
                    <a:pt x="787" y="286"/>
                    <a:pt x="787" y="288"/>
                    <a:pt x="781" y="305"/>
                  </a:cubicBezTo>
                  <a:cubicBezTo>
                    <a:pt x="767" y="356"/>
                    <a:pt x="736" y="426"/>
                    <a:pt x="680" y="426"/>
                  </a:cubicBezTo>
                  <a:cubicBezTo>
                    <a:pt x="664" y="426"/>
                    <a:pt x="658" y="417"/>
                    <a:pt x="658" y="395"/>
                  </a:cubicBezTo>
                  <a:cubicBezTo>
                    <a:pt x="658" y="370"/>
                    <a:pt x="666" y="344"/>
                    <a:pt x="675" y="325"/>
                  </a:cubicBezTo>
                  <a:cubicBezTo>
                    <a:pt x="694" y="272"/>
                    <a:pt x="736" y="162"/>
                    <a:pt x="736" y="106"/>
                  </a:cubicBezTo>
                  <a:cubicBezTo>
                    <a:pt x="736" y="42"/>
                    <a:pt x="697" y="0"/>
                    <a:pt x="622" y="0"/>
                  </a:cubicBezTo>
                  <a:cubicBezTo>
                    <a:pt x="549" y="0"/>
                    <a:pt x="498" y="45"/>
                    <a:pt x="462" y="95"/>
                  </a:cubicBezTo>
                  <a:cubicBezTo>
                    <a:pt x="459" y="84"/>
                    <a:pt x="456" y="50"/>
                    <a:pt x="428" y="25"/>
                  </a:cubicBezTo>
                  <a:cubicBezTo>
                    <a:pt x="406" y="6"/>
                    <a:pt x="372" y="0"/>
                    <a:pt x="347" y="0"/>
                  </a:cubicBezTo>
                  <a:cubicBezTo>
                    <a:pt x="260" y="0"/>
                    <a:pt x="210" y="64"/>
                    <a:pt x="193" y="87"/>
                  </a:cubicBezTo>
                  <a:cubicBezTo>
                    <a:pt x="190" y="31"/>
                    <a:pt x="148" y="0"/>
                    <a:pt x="104" y="0"/>
                  </a:cubicBezTo>
                  <a:cubicBezTo>
                    <a:pt x="59" y="0"/>
                    <a:pt x="39" y="39"/>
                    <a:pt x="31" y="56"/>
                  </a:cubicBezTo>
                  <a:cubicBezTo>
                    <a:pt x="14" y="92"/>
                    <a:pt x="0" y="148"/>
                    <a:pt x="0" y="151"/>
                  </a:cubicBezTo>
                  <a:cubicBezTo>
                    <a:pt x="0" y="162"/>
                    <a:pt x="11" y="162"/>
                    <a:pt x="11" y="162"/>
                  </a:cubicBezTo>
                  <a:cubicBezTo>
                    <a:pt x="22" y="162"/>
                    <a:pt x="22" y="162"/>
                    <a:pt x="28" y="140"/>
                  </a:cubicBezTo>
                  <a:cubicBezTo>
                    <a:pt x="45" y="70"/>
                    <a:pt x="64" y="22"/>
                    <a:pt x="101" y="22"/>
                  </a:cubicBezTo>
                  <a:cubicBezTo>
                    <a:pt x="118" y="22"/>
                    <a:pt x="132" y="31"/>
                    <a:pt x="132" y="67"/>
                  </a:cubicBezTo>
                  <a:cubicBezTo>
                    <a:pt x="132" y="87"/>
                    <a:pt x="129" y="98"/>
                    <a:pt x="115" y="15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5" name="フリーフォーム 60"/>
            <p:cNvSpPr/>
            <p:nvPr/>
          </p:nvSpPr>
          <p:spPr>
            <a:xfrm>
              <a:off x="4632480" y="2847960"/>
              <a:ext cx="133560" cy="110520"/>
            </a:xfrm>
            <a:custGeom>
              <a:avLst/>
              <a:gdLst/>
              <a:ahLst/>
              <a:cxnLst>
                <a:cxn ang="3cd4">
                  <a:pos x="hc" y="t"/>
                </a:cxn>
                <a:cxn ang="cd2">
                  <a:pos x="l" y="vc"/>
                </a:cxn>
                <a:cxn ang="cd4">
                  <a:pos x="hc" y="b"/>
                </a:cxn>
                <a:cxn ang="0">
                  <a:pos x="r" y="vc"/>
                </a:cxn>
              </a:cxnLst>
              <a:rect l="l" t="t" r="r" b="b"/>
              <a:pathLst>
                <a:path w="372" h="308">
                  <a:moveTo>
                    <a:pt x="207" y="48"/>
                  </a:moveTo>
                  <a:lnTo>
                    <a:pt x="336" y="48"/>
                  </a:lnTo>
                  <a:cubicBezTo>
                    <a:pt x="344" y="48"/>
                    <a:pt x="372" y="48"/>
                    <a:pt x="372" y="20"/>
                  </a:cubicBezTo>
                  <a:cubicBezTo>
                    <a:pt x="372" y="0"/>
                    <a:pt x="356" y="0"/>
                    <a:pt x="342" y="0"/>
                  </a:cubicBezTo>
                  <a:lnTo>
                    <a:pt x="123" y="0"/>
                  </a:lnTo>
                  <a:cubicBezTo>
                    <a:pt x="104" y="0"/>
                    <a:pt x="81" y="0"/>
                    <a:pt x="45" y="34"/>
                  </a:cubicBezTo>
                  <a:cubicBezTo>
                    <a:pt x="25" y="53"/>
                    <a:pt x="0" y="90"/>
                    <a:pt x="0" y="95"/>
                  </a:cubicBezTo>
                  <a:cubicBezTo>
                    <a:pt x="0" y="104"/>
                    <a:pt x="8" y="104"/>
                    <a:pt x="11" y="104"/>
                  </a:cubicBezTo>
                  <a:cubicBezTo>
                    <a:pt x="20" y="104"/>
                    <a:pt x="20" y="101"/>
                    <a:pt x="25" y="95"/>
                  </a:cubicBezTo>
                  <a:cubicBezTo>
                    <a:pt x="59" y="48"/>
                    <a:pt x="101" y="48"/>
                    <a:pt x="118" y="48"/>
                  </a:cubicBezTo>
                  <a:lnTo>
                    <a:pt x="179" y="48"/>
                  </a:lnTo>
                  <a:lnTo>
                    <a:pt x="112" y="269"/>
                  </a:lnTo>
                  <a:cubicBezTo>
                    <a:pt x="106" y="280"/>
                    <a:pt x="106" y="283"/>
                    <a:pt x="106" y="286"/>
                  </a:cubicBezTo>
                  <a:cubicBezTo>
                    <a:pt x="106" y="305"/>
                    <a:pt x="126" y="308"/>
                    <a:pt x="132" y="308"/>
                  </a:cubicBezTo>
                  <a:cubicBezTo>
                    <a:pt x="157" y="308"/>
                    <a:pt x="162" y="283"/>
                    <a:pt x="165" y="27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6" name="フリーフォーム 61"/>
            <p:cNvSpPr/>
            <p:nvPr/>
          </p:nvSpPr>
          <p:spPr>
            <a:xfrm>
              <a:off x="4304160" y="3045600"/>
              <a:ext cx="501480" cy="14760"/>
            </a:xfrm>
            <a:custGeom>
              <a:avLst/>
              <a:gdLst/>
              <a:ahLst/>
              <a:cxnLst>
                <a:cxn ang="3cd4">
                  <a:pos x="hc" y="t"/>
                </a:cxn>
                <a:cxn ang="cd2">
                  <a:pos x="l" y="vc"/>
                </a:cxn>
                <a:cxn ang="cd4">
                  <a:pos x="hc" y="b"/>
                </a:cxn>
                <a:cxn ang="0">
                  <a:pos x="r" y="vc"/>
                </a:cxn>
              </a:cxnLst>
              <a:rect l="l" t="t" r="r" b="b"/>
              <a:pathLst>
                <a:path w="1394" h="42">
                  <a:moveTo>
                    <a:pt x="697" y="42"/>
                  </a:moveTo>
                  <a:lnTo>
                    <a:pt x="0" y="42"/>
                  </a:lnTo>
                  <a:lnTo>
                    <a:pt x="0" y="0"/>
                  </a:lnTo>
                  <a:lnTo>
                    <a:pt x="1394" y="0"/>
                  </a:lnTo>
                  <a:lnTo>
                    <a:pt x="1394" y="4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7" name="フリーフォーム 62"/>
            <p:cNvSpPr/>
            <p:nvPr/>
          </p:nvSpPr>
          <p:spPr>
            <a:xfrm>
              <a:off x="4314240" y="3227760"/>
              <a:ext cx="290880" cy="160920"/>
            </a:xfrm>
            <a:custGeom>
              <a:avLst/>
              <a:gdLst/>
              <a:ahLst/>
              <a:cxnLst>
                <a:cxn ang="3cd4">
                  <a:pos x="hc" y="t"/>
                </a:cxn>
                <a:cxn ang="cd2">
                  <a:pos x="l" y="vc"/>
                </a:cxn>
                <a:cxn ang="cd4">
                  <a:pos x="hc" y="b"/>
                </a:cxn>
                <a:cxn ang="0">
                  <a:pos x="r" y="vc"/>
                </a:cxn>
              </a:cxnLst>
              <a:rect l="l" t="t" r="r" b="b"/>
              <a:pathLst>
                <a:path w="809" h="448">
                  <a:moveTo>
                    <a:pt x="59" y="378"/>
                  </a:moveTo>
                  <a:cubicBezTo>
                    <a:pt x="56" y="395"/>
                    <a:pt x="50" y="417"/>
                    <a:pt x="50" y="423"/>
                  </a:cubicBezTo>
                  <a:cubicBezTo>
                    <a:pt x="50" y="440"/>
                    <a:pt x="64" y="448"/>
                    <a:pt x="78" y="448"/>
                  </a:cubicBezTo>
                  <a:cubicBezTo>
                    <a:pt x="90" y="448"/>
                    <a:pt x="106" y="440"/>
                    <a:pt x="115" y="420"/>
                  </a:cubicBezTo>
                  <a:cubicBezTo>
                    <a:pt x="115" y="420"/>
                    <a:pt x="126" y="372"/>
                    <a:pt x="134" y="347"/>
                  </a:cubicBezTo>
                  <a:lnTo>
                    <a:pt x="154" y="258"/>
                  </a:lnTo>
                  <a:cubicBezTo>
                    <a:pt x="160" y="238"/>
                    <a:pt x="168" y="216"/>
                    <a:pt x="171" y="193"/>
                  </a:cubicBezTo>
                  <a:cubicBezTo>
                    <a:pt x="176" y="176"/>
                    <a:pt x="185" y="146"/>
                    <a:pt x="185" y="143"/>
                  </a:cubicBezTo>
                  <a:cubicBezTo>
                    <a:pt x="199" y="112"/>
                    <a:pt x="252" y="22"/>
                    <a:pt x="344" y="22"/>
                  </a:cubicBezTo>
                  <a:cubicBezTo>
                    <a:pt x="389" y="22"/>
                    <a:pt x="398" y="59"/>
                    <a:pt x="398" y="92"/>
                  </a:cubicBezTo>
                  <a:cubicBezTo>
                    <a:pt x="398" y="115"/>
                    <a:pt x="392" y="143"/>
                    <a:pt x="384" y="174"/>
                  </a:cubicBezTo>
                  <a:lnTo>
                    <a:pt x="356" y="288"/>
                  </a:lnTo>
                  <a:lnTo>
                    <a:pt x="336" y="364"/>
                  </a:lnTo>
                  <a:cubicBezTo>
                    <a:pt x="333" y="384"/>
                    <a:pt x="325" y="417"/>
                    <a:pt x="325" y="423"/>
                  </a:cubicBezTo>
                  <a:cubicBezTo>
                    <a:pt x="325" y="440"/>
                    <a:pt x="339" y="448"/>
                    <a:pt x="353" y="448"/>
                  </a:cubicBezTo>
                  <a:cubicBezTo>
                    <a:pt x="384" y="448"/>
                    <a:pt x="389" y="423"/>
                    <a:pt x="398" y="392"/>
                  </a:cubicBezTo>
                  <a:cubicBezTo>
                    <a:pt x="412" y="336"/>
                    <a:pt x="448" y="193"/>
                    <a:pt x="456" y="154"/>
                  </a:cubicBezTo>
                  <a:cubicBezTo>
                    <a:pt x="459" y="140"/>
                    <a:pt x="512" y="22"/>
                    <a:pt x="619" y="22"/>
                  </a:cubicBezTo>
                  <a:cubicBezTo>
                    <a:pt x="661" y="22"/>
                    <a:pt x="672" y="56"/>
                    <a:pt x="672" y="92"/>
                  </a:cubicBezTo>
                  <a:cubicBezTo>
                    <a:pt x="672" y="148"/>
                    <a:pt x="630" y="260"/>
                    <a:pt x="610" y="314"/>
                  </a:cubicBezTo>
                  <a:cubicBezTo>
                    <a:pt x="602" y="336"/>
                    <a:pt x="599" y="347"/>
                    <a:pt x="599" y="367"/>
                  </a:cubicBezTo>
                  <a:cubicBezTo>
                    <a:pt x="599" y="414"/>
                    <a:pt x="633" y="448"/>
                    <a:pt x="680" y="448"/>
                  </a:cubicBezTo>
                  <a:cubicBezTo>
                    <a:pt x="773" y="448"/>
                    <a:pt x="809" y="305"/>
                    <a:pt x="809" y="297"/>
                  </a:cubicBezTo>
                  <a:cubicBezTo>
                    <a:pt x="809" y="286"/>
                    <a:pt x="801" y="286"/>
                    <a:pt x="798" y="286"/>
                  </a:cubicBezTo>
                  <a:cubicBezTo>
                    <a:pt x="787" y="286"/>
                    <a:pt x="787" y="288"/>
                    <a:pt x="781" y="305"/>
                  </a:cubicBezTo>
                  <a:cubicBezTo>
                    <a:pt x="767" y="356"/>
                    <a:pt x="736" y="426"/>
                    <a:pt x="680" y="426"/>
                  </a:cubicBezTo>
                  <a:cubicBezTo>
                    <a:pt x="664" y="426"/>
                    <a:pt x="658" y="417"/>
                    <a:pt x="658" y="395"/>
                  </a:cubicBezTo>
                  <a:cubicBezTo>
                    <a:pt x="658" y="370"/>
                    <a:pt x="666" y="344"/>
                    <a:pt x="675" y="325"/>
                  </a:cubicBezTo>
                  <a:cubicBezTo>
                    <a:pt x="694" y="272"/>
                    <a:pt x="736" y="162"/>
                    <a:pt x="736" y="106"/>
                  </a:cubicBezTo>
                  <a:cubicBezTo>
                    <a:pt x="736" y="42"/>
                    <a:pt x="697" y="0"/>
                    <a:pt x="622" y="0"/>
                  </a:cubicBezTo>
                  <a:cubicBezTo>
                    <a:pt x="549" y="0"/>
                    <a:pt x="498" y="45"/>
                    <a:pt x="462" y="95"/>
                  </a:cubicBezTo>
                  <a:cubicBezTo>
                    <a:pt x="459" y="84"/>
                    <a:pt x="456" y="50"/>
                    <a:pt x="428" y="25"/>
                  </a:cubicBezTo>
                  <a:cubicBezTo>
                    <a:pt x="406" y="6"/>
                    <a:pt x="372" y="0"/>
                    <a:pt x="347" y="0"/>
                  </a:cubicBezTo>
                  <a:cubicBezTo>
                    <a:pt x="260" y="0"/>
                    <a:pt x="210" y="64"/>
                    <a:pt x="193" y="87"/>
                  </a:cubicBezTo>
                  <a:cubicBezTo>
                    <a:pt x="190" y="31"/>
                    <a:pt x="148" y="0"/>
                    <a:pt x="104" y="0"/>
                  </a:cubicBezTo>
                  <a:cubicBezTo>
                    <a:pt x="59" y="0"/>
                    <a:pt x="39" y="39"/>
                    <a:pt x="31" y="56"/>
                  </a:cubicBezTo>
                  <a:cubicBezTo>
                    <a:pt x="14" y="92"/>
                    <a:pt x="0" y="148"/>
                    <a:pt x="0" y="151"/>
                  </a:cubicBezTo>
                  <a:cubicBezTo>
                    <a:pt x="0" y="162"/>
                    <a:pt x="11" y="162"/>
                    <a:pt x="11" y="162"/>
                  </a:cubicBezTo>
                  <a:cubicBezTo>
                    <a:pt x="22" y="162"/>
                    <a:pt x="22" y="162"/>
                    <a:pt x="28" y="140"/>
                  </a:cubicBezTo>
                  <a:cubicBezTo>
                    <a:pt x="45" y="70"/>
                    <a:pt x="64" y="22"/>
                    <a:pt x="101" y="22"/>
                  </a:cubicBezTo>
                  <a:cubicBezTo>
                    <a:pt x="118" y="22"/>
                    <a:pt x="132" y="31"/>
                    <a:pt x="132" y="67"/>
                  </a:cubicBezTo>
                  <a:cubicBezTo>
                    <a:pt x="132" y="87"/>
                    <a:pt x="129" y="98"/>
                    <a:pt x="115" y="15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48" name="フリーフォーム 63"/>
            <p:cNvSpPr/>
            <p:nvPr/>
          </p:nvSpPr>
          <p:spPr>
            <a:xfrm>
              <a:off x="4627440" y="3328559"/>
              <a:ext cx="148680" cy="163080"/>
            </a:xfrm>
            <a:custGeom>
              <a:avLst/>
              <a:gdLst/>
              <a:ahLst/>
              <a:cxnLst>
                <a:cxn ang="3cd4">
                  <a:pos x="hc" y="t"/>
                </a:cxn>
                <a:cxn ang="cd2">
                  <a:pos x="l" y="vc"/>
                </a:cxn>
                <a:cxn ang="cd4">
                  <a:pos x="hc" y="b"/>
                </a:cxn>
                <a:cxn ang="0">
                  <a:pos x="r" y="vc"/>
                </a:cxn>
              </a:cxnLst>
              <a:rect l="l" t="t" r="r" b="b"/>
              <a:pathLst>
                <a:path w="414" h="454">
                  <a:moveTo>
                    <a:pt x="3" y="417"/>
                  </a:moveTo>
                  <a:cubicBezTo>
                    <a:pt x="0" y="428"/>
                    <a:pt x="0" y="431"/>
                    <a:pt x="0" y="431"/>
                  </a:cubicBezTo>
                  <a:cubicBezTo>
                    <a:pt x="0" y="448"/>
                    <a:pt x="11" y="454"/>
                    <a:pt x="22" y="454"/>
                  </a:cubicBezTo>
                  <a:cubicBezTo>
                    <a:pt x="48" y="454"/>
                    <a:pt x="53" y="431"/>
                    <a:pt x="56" y="420"/>
                  </a:cubicBezTo>
                  <a:cubicBezTo>
                    <a:pt x="59" y="417"/>
                    <a:pt x="73" y="361"/>
                    <a:pt x="90" y="291"/>
                  </a:cubicBezTo>
                  <a:cubicBezTo>
                    <a:pt x="109" y="308"/>
                    <a:pt x="137" y="314"/>
                    <a:pt x="162" y="314"/>
                  </a:cubicBezTo>
                  <a:cubicBezTo>
                    <a:pt x="224" y="314"/>
                    <a:pt x="260" y="263"/>
                    <a:pt x="263" y="263"/>
                  </a:cubicBezTo>
                  <a:cubicBezTo>
                    <a:pt x="277" y="311"/>
                    <a:pt x="325" y="314"/>
                    <a:pt x="333" y="314"/>
                  </a:cubicBezTo>
                  <a:cubicBezTo>
                    <a:pt x="358" y="314"/>
                    <a:pt x="375" y="297"/>
                    <a:pt x="389" y="277"/>
                  </a:cubicBezTo>
                  <a:cubicBezTo>
                    <a:pt x="403" y="249"/>
                    <a:pt x="414" y="210"/>
                    <a:pt x="414" y="207"/>
                  </a:cubicBezTo>
                  <a:cubicBezTo>
                    <a:pt x="414" y="199"/>
                    <a:pt x="403" y="199"/>
                    <a:pt x="403" y="199"/>
                  </a:cubicBezTo>
                  <a:cubicBezTo>
                    <a:pt x="392" y="199"/>
                    <a:pt x="392" y="202"/>
                    <a:pt x="386" y="218"/>
                  </a:cubicBezTo>
                  <a:cubicBezTo>
                    <a:pt x="378" y="252"/>
                    <a:pt x="367" y="294"/>
                    <a:pt x="336" y="294"/>
                  </a:cubicBezTo>
                  <a:cubicBezTo>
                    <a:pt x="319" y="294"/>
                    <a:pt x="314" y="277"/>
                    <a:pt x="314" y="260"/>
                  </a:cubicBezTo>
                  <a:cubicBezTo>
                    <a:pt x="314" y="246"/>
                    <a:pt x="319" y="221"/>
                    <a:pt x="325" y="204"/>
                  </a:cubicBezTo>
                  <a:cubicBezTo>
                    <a:pt x="328" y="185"/>
                    <a:pt x="336" y="157"/>
                    <a:pt x="339" y="143"/>
                  </a:cubicBezTo>
                  <a:lnTo>
                    <a:pt x="356" y="81"/>
                  </a:lnTo>
                  <a:cubicBezTo>
                    <a:pt x="358" y="64"/>
                    <a:pt x="367" y="34"/>
                    <a:pt x="367" y="28"/>
                  </a:cubicBezTo>
                  <a:cubicBezTo>
                    <a:pt x="367" y="14"/>
                    <a:pt x="356" y="6"/>
                    <a:pt x="344" y="6"/>
                  </a:cubicBezTo>
                  <a:cubicBezTo>
                    <a:pt x="336" y="6"/>
                    <a:pt x="322" y="11"/>
                    <a:pt x="316" y="22"/>
                  </a:cubicBezTo>
                  <a:cubicBezTo>
                    <a:pt x="314" y="28"/>
                    <a:pt x="308" y="50"/>
                    <a:pt x="305" y="64"/>
                  </a:cubicBezTo>
                  <a:lnTo>
                    <a:pt x="291" y="120"/>
                  </a:lnTo>
                  <a:lnTo>
                    <a:pt x="269" y="207"/>
                  </a:lnTo>
                  <a:cubicBezTo>
                    <a:pt x="263" y="224"/>
                    <a:pt x="263" y="227"/>
                    <a:pt x="258" y="235"/>
                  </a:cubicBezTo>
                  <a:cubicBezTo>
                    <a:pt x="235" y="266"/>
                    <a:pt x="204" y="294"/>
                    <a:pt x="165" y="294"/>
                  </a:cubicBezTo>
                  <a:cubicBezTo>
                    <a:pt x="109" y="294"/>
                    <a:pt x="109" y="244"/>
                    <a:pt x="109" y="232"/>
                  </a:cubicBezTo>
                  <a:cubicBezTo>
                    <a:pt x="109" y="213"/>
                    <a:pt x="112" y="204"/>
                    <a:pt x="120" y="168"/>
                  </a:cubicBezTo>
                  <a:cubicBezTo>
                    <a:pt x="129" y="137"/>
                    <a:pt x="129" y="132"/>
                    <a:pt x="137" y="104"/>
                  </a:cubicBezTo>
                  <a:lnTo>
                    <a:pt x="146" y="67"/>
                  </a:lnTo>
                  <a:cubicBezTo>
                    <a:pt x="148" y="50"/>
                    <a:pt x="157" y="25"/>
                    <a:pt x="157" y="22"/>
                  </a:cubicBezTo>
                  <a:cubicBezTo>
                    <a:pt x="157" y="8"/>
                    <a:pt x="146" y="0"/>
                    <a:pt x="132" y="0"/>
                  </a:cubicBezTo>
                  <a:cubicBezTo>
                    <a:pt x="106" y="0"/>
                    <a:pt x="101" y="25"/>
                    <a:pt x="98" y="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449" name="グループ化 64" descr="28§display§Z^\prime - \gamma§svg§600§FALSE" title="TexMaths"/>
          <p:cNvGrpSpPr/>
          <p:nvPr/>
        </p:nvGrpSpPr>
        <p:grpSpPr>
          <a:xfrm>
            <a:off x="1984332" y="1441549"/>
            <a:ext cx="910520" cy="327892"/>
            <a:chOff x="507959" y="1589040"/>
            <a:chExt cx="1003680" cy="361440"/>
          </a:xfrm>
        </p:grpSpPr>
        <p:sp>
          <p:nvSpPr>
            <p:cNvPr id="2450" name="フリーフォーム 65"/>
            <p:cNvSpPr/>
            <p:nvPr/>
          </p:nvSpPr>
          <p:spPr>
            <a:xfrm>
              <a:off x="507959" y="1590120"/>
              <a:ext cx="1003680" cy="353520"/>
            </a:xfrm>
            <a:custGeom>
              <a:avLst/>
              <a:gdLst/>
              <a:ahLst/>
              <a:cxnLst>
                <a:cxn ang="3cd4">
                  <a:pos x="hc" y="t"/>
                </a:cxn>
                <a:cxn ang="cd2">
                  <a:pos x="l" y="vc"/>
                </a:cxn>
                <a:cxn ang="cd4">
                  <a:pos x="hc" y="b"/>
                </a:cxn>
                <a:cxn ang="0">
                  <a:pos x="r" y="vc"/>
                </a:cxn>
              </a:cxnLst>
              <a:rect l="l" t="t" r="r" b="b"/>
              <a:pathLst>
                <a:path w="2789" h="983">
                  <a:moveTo>
                    <a:pt x="1395" y="983"/>
                  </a:moveTo>
                  <a:lnTo>
                    <a:pt x="0" y="983"/>
                  </a:lnTo>
                  <a:lnTo>
                    <a:pt x="0" y="0"/>
                  </a:lnTo>
                  <a:lnTo>
                    <a:pt x="2789" y="0"/>
                  </a:lnTo>
                  <a:lnTo>
                    <a:pt x="2789" y="983"/>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51" name="フリーフォーム 66"/>
            <p:cNvSpPr/>
            <p:nvPr/>
          </p:nvSpPr>
          <p:spPr>
            <a:xfrm>
              <a:off x="528120" y="1632240"/>
              <a:ext cx="236520" cy="242640"/>
            </a:xfrm>
            <a:custGeom>
              <a:avLst/>
              <a:gdLst/>
              <a:ahLst/>
              <a:cxnLst>
                <a:cxn ang="3cd4">
                  <a:pos x="hc" y="t"/>
                </a:cxn>
                <a:cxn ang="cd2">
                  <a:pos x="l" y="vc"/>
                </a:cxn>
                <a:cxn ang="cd4">
                  <a:pos x="hc" y="b"/>
                </a:cxn>
                <a:cxn ang="0">
                  <a:pos x="r" y="vc"/>
                </a:cxn>
              </a:cxnLst>
              <a:rect l="l" t="t" r="r" b="b"/>
              <a:pathLst>
                <a:path w="658" h="675">
                  <a:moveTo>
                    <a:pt x="655" y="22"/>
                  </a:moveTo>
                  <a:cubicBezTo>
                    <a:pt x="655" y="20"/>
                    <a:pt x="658" y="14"/>
                    <a:pt x="658" y="8"/>
                  </a:cubicBezTo>
                  <a:cubicBezTo>
                    <a:pt x="658" y="0"/>
                    <a:pt x="652" y="0"/>
                    <a:pt x="633" y="0"/>
                  </a:cubicBezTo>
                  <a:lnTo>
                    <a:pt x="216" y="0"/>
                  </a:lnTo>
                  <a:cubicBezTo>
                    <a:pt x="190" y="0"/>
                    <a:pt x="190" y="0"/>
                    <a:pt x="185" y="20"/>
                  </a:cubicBezTo>
                  <a:lnTo>
                    <a:pt x="132" y="199"/>
                  </a:lnTo>
                  <a:cubicBezTo>
                    <a:pt x="129" y="202"/>
                    <a:pt x="129" y="210"/>
                    <a:pt x="129" y="213"/>
                  </a:cubicBezTo>
                  <a:cubicBezTo>
                    <a:pt x="129" y="213"/>
                    <a:pt x="129" y="221"/>
                    <a:pt x="140" y="221"/>
                  </a:cubicBezTo>
                  <a:cubicBezTo>
                    <a:pt x="148" y="221"/>
                    <a:pt x="151" y="216"/>
                    <a:pt x="151" y="213"/>
                  </a:cubicBezTo>
                  <a:cubicBezTo>
                    <a:pt x="190" y="95"/>
                    <a:pt x="241" y="31"/>
                    <a:pt x="395" y="31"/>
                  </a:cubicBezTo>
                  <a:lnTo>
                    <a:pt x="557" y="31"/>
                  </a:lnTo>
                  <a:lnTo>
                    <a:pt x="3" y="649"/>
                  </a:lnTo>
                  <a:cubicBezTo>
                    <a:pt x="3" y="649"/>
                    <a:pt x="0" y="663"/>
                    <a:pt x="0" y="666"/>
                  </a:cubicBezTo>
                  <a:cubicBezTo>
                    <a:pt x="0" y="675"/>
                    <a:pt x="6" y="675"/>
                    <a:pt x="25" y="675"/>
                  </a:cubicBezTo>
                  <a:lnTo>
                    <a:pt x="454" y="675"/>
                  </a:lnTo>
                  <a:cubicBezTo>
                    <a:pt x="479" y="675"/>
                    <a:pt x="479" y="675"/>
                    <a:pt x="484" y="655"/>
                  </a:cubicBezTo>
                  <a:lnTo>
                    <a:pt x="554" y="437"/>
                  </a:lnTo>
                  <a:cubicBezTo>
                    <a:pt x="557" y="434"/>
                    <a:pt x="560" y="426"/>
                    <a:pt x="560" y="423"/>
                  </a:cubicBezTo>
                  <a:cubicBezTo>
                    <a:pt x="560" y="417"/>
                    <a:pt x="554" y="412"/>
                    <a:pt x="546" y="412"/>
                  </a:cubicBezTo>
                  <a:cubicBezTo>
                    <a:pt x="538" y="412"/>
                    <a:pt x="538" y="414"/>
                    <a:pt x="529" y="437"/>
                  </a:cubicBezTo>
                  <a:cubicBezTo>
                    <a:pt x="487" y="571"/>
                    <a:pt x="440" y="641"/>
                    <a:pt x="272" y="641"/>
                  </a:cubicBezTo>
                  <a:lnTo>
                    <a:pt x="101" y="641"/>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52" name="フリーフォーム 67"/>
            <p:cNvSpPr/>
            <p:nvPr/>
          </p:nvSpPr>
          <p:spPr>
            <a:xfrm>
              <a:off x="787320" y="1589040"/>
              <a:ext cx="63000" cy="128520"/>
            </a:xfrm>
            <a:custGeom>
              <a:avLst/>
              <a:gdLst/>
              <a:ahLst/>
              <a:cxnLst>
                <a:cxn ang="3cd4">
                  <a:pos x="hc" y="t"/>
                </a:cxn>
                <a:cxn ang="cd2">
                  <a:pos x="l" y="vc"/>
                </a:cxn>
                <a:cxn ang="cd4">
                  <a:pos x="hc" y="b"/>
                </a:cxn>
                <a:cxn ang="0">
                  <a:pos x="r" y="vc"/>
                </a:cxn>
              </a:cxnLst>
              <a:rect l="l" t="t" r="r" b="b"/>
              <a:pathLst>
                <a:path w="176" h="358">
                  <a:moveTo>
                    <a:pt x="168" y="62"/>
                  </a:moveTo>
                  <a:cubicBezTo>
                    <a:pt x="174" y="48"/>
                    <a:pt x="176" y="42"/>
                    <a:pt x="176" y="39"/>
                  </a:cubicBezTo>
                  <a:cubicBezTo>
                    <a:pt x="176" y="17"/>
                    <a:pt x="157" y="0"/>
                    <a:pt x="134" y="0"/>
                  </a:cubicBezTo>
                  <a:cubicBezTo>
                    <a:pt x="106" y="0"/>
                    <a:pt x="98" y="22"/>
                    <a:pt x="95" y="34"/>
                  </a:cubicBezTo>
                  <a:lnTo>
                    <a:pt x="3" y="333"/>
                  </a:lnTo>
                  <a:cubicBezTo>
                    <a:pt x="3" y="336"/>
                    <a:pt x="0" y="344"/>
                    <a:pt x="0" y="344"/>
                  </a:cubicBezTo>
                  <a:cubicBezTo>
                    <a:pt x="0" y="353"/>
                    <a:pt x="22" y="358"/>
                    <a:pt x="28" y="358"/>
                  </a:cubicBezTo>
                  <a:cubicBezTo>
                    <a:pt x="31" y="358"/>
                    <a:pt x="34" y="358"/>
                    <a:pt x="36" y="34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53" name="フリーフォーム 68"/>
            <p:cNvSpPr/>
            <p:nvPr/>
          </p:nvSpPr>
          <p:spPr>
            <a:xfrm>
              <a:off x="982800" y="1778400"/>
              <a:ext cx="217440" cy="14760"/>
            </a:xfrm>
            <a:custGeom>
              <a:avLst/>
              <a:gdLst/>
              <a:ahLst/>
              <a:cxnLst>
                <a:cxn ang="3cd4">
                  <a:pos x="hc" y="t"/>
                </a:cxn>
                <a:cxn ang="cd2">
                  <a:pos x="l" y="vc"/>
                </a:cxn>
                <a:cxn ang="cd4">
                  <a:pos x="hc" y="b"/>
                </a:cxn>
                <a:cxn ang="0">
                  <a:pos x="r" y="vc"/>
                </a:cxn>
              </a:cxnLst>
              <a:rect l="l" t="t" r="r" b="b"/>
              <a:pathLst>
                <a:path w="605" h="42">
                  <a:moveTo>
                    <a:pt x="568" y="42"/>
                  </a:moveTo>
                  <a:cubicBezTo>
                    <a:pt x="585" y="42"/>
                    <a:pt x="605" y="42"/>
                    <a:pt x="605" y="22"/>
                  </a:cubicBezTo>
                  <a:cubicBezTo>
                    <a:pt x="605" y="0"/>
                    <a:pt x="585" y="0"/>
                    <a:pt x="568" y="0"/>
                  </a:cubicBezTo>
                  <a:lnTo>
                    <a:pt x="34" y="0"/>
                  </a:lnTo>
                  <a:cubicBezTo>
                    <a:pt x="17" y="0"/>
                    <a:pt x="0" y="0"/>
                    <a:pt x="0" y="22"/>
                  </a:cubicBezTo>
                  <a:cubicBezTo>
                    <a:pt x="0" y="42"/>
                    <a:pt x="17" y="42"/>
                    <a:pt x="34" y="4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54" name="フリーフォーム 69"/>
            <p:cNvSpPr/>
            <p:nvPr/>
          </p:nvSpPr>
          <p:spPr>
            <a:xfrm>
              <a:off x="1314360" y="1717200"/>
              <a:ext cx="186120" cy="233280"/>
            </a:xfrm>
            <a:custGeom>
              <a:avLst/>
              <a:gdLst/>
              <a:ahLst/>
              <a:cxnLst>
                <a:cxn ang="3cd4">
                  <a:pos x="hc" y="t"/>
                </a:cxn>
                <a:cxn ang="cd2">
                  <a:pos x="l" y="vc"/>
                </a:cxn>
                <a:cxn ang="cd4">
                  <a:pos x="hc" y="b"/>
                </a:cxn>
                <a:cxn ang="0">
                  <a:pos x="r" y="vc"/>
                </a:cxn>
              </a:cxnLst>
              <a:rect l="l" t="t" r="r" b="b"/>
              <a:pathLst>
                <a:path w="518" h="649">
                  <a:moveTo>
                    <a:pt x="22" y="185"/>
                  </a:moveTo>
                  <a:cubicBezTo>
                    <a:pt x="62" y="73"/>
                    <a:pt x="168" y="70"/>
                    <a:pt x="179" y="70"/>
                  </a:cubicBezTo>
                  <a:cubicBezTo>
                    <a:pt x="330" y="70"/>
                    <a:pt x="342" y="244"/>
                    <a:pt x="342" y="322"/>
                  </a:cubicBezTo>
                  <a:cubicBezTo>
                    <a:pt x="342" y="384"/>
                    <a:pt x="336" y="400"/>
                    <a:pt x="328" y="420"/>
                  </a:cubicBezTo>
                  <a:cubicBezTo>
                    <a:pt x="308" y="490"/>
                    <a:pt x="277" y="605"/>
                    <a:pt x="277" y="633"/>
                  </a:cubicBezTo>
                  <a:cubicBezTo>
                    <a:pt x="277" y="641"/>
                    <a:pt x="283" y="649"/>
                    <a:pt x="291" y="649"/>
                  </a:cubicBezTo>
                  <a:cubicBezTo>
                    <a:pt x="302" y="649"/>
                    <a:pt x="311" y="627"/>
                    <a:pt x="322" y="591"/>
                  </a:cubicBezTo>
                  <a:cubicBezTo>
                    <a:pt x="344" y="507"/>
                    <a:pt x="353" y="451"/>
                    <a:pt x="358" y="420"/>
                  </a:cubicBezTo>
                  <a:cubicBezTo>
                    <a:pt x="361" y="406"/>
                    <a:pt x="361" y="395"/>
                    <a:pt x="367" y="381"/>
                  </a:cubicBezTo>
                  <a:cubicBezTo>
                    <a:pt x="398" y="283"/>
                    <a:pt x="462" y="137"/>
                    <a:pt x="501" y="59"/>
                  </a:cubicBezTo>
                  <a:cubicBezTo>
                    <a:pt x="507" y="48"/>
                    <a:pt x="518" y="25"/>
                    <a:pt x="518" y="20"/>
                  </a:cubicBezTo>
                  <a:cubicBezTo>
                    <a:pt x="518" y="11"/>
                    <a:pt x="510" y="11"/>
                    <a:pt x="507" y="11"/>
                  </a:cubicBezTo>
                  <a:cubicBezTo>
                    <a:pt x="504" y="11"/>
                    <a:pt x="498" y="11"/>
                    <a:pt x="496" y="17"/>
                  </a:cubicBezTo>
                  <a:cubicBezTo>
                    <a:pt x="445" y="112"/>
                    <a:pt x="406" y="210"/>
                    <a:pt x="364" y="311"/>
                  </a:cubicBezTo>
                  <a:cubicBezTo>
                    <a:pt x="364" y="280"/>
                    <a:pt x="364" y="204"/>
                    <a:pt x="325" y="109"/>
                  </a:cubicBezTo>
                  <a:cubicBezTo>
                    <a:pt x="300" y="48"/>
                    <a:pt x="260" y="0"/>
                    <a:pt x="193" y="0"/>
                  </a:cubicBezTo>
                  <a:cubicBezTo>
                    <a:pt x="70" y="0"/>
                    <a:pt x="0" y="151"/>
                    <a:pt x="0" y="182"/>
                  </a:cubicBezTo>
                  <a:cubicBezTo>
                    <a:pt x="0" y="190"/>
                    <a:pt x="8" y="190"/>
                    <a:pt x="20" y="19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2455" name="テキスト ボックス 70"/>
          <p:cNvSpPr txBox="1"/>
          <p:nvPr/>
        </p:nvSpPr>
        <p:spPr>
          <a:xfrm>
            <a:off x="1915423" y="1441549"/>
            <a:ext cx="2873705" cy="394901"/>
          </a:xfrm>
          <a:prstGeom prst="rect">
            <a:avLst/>
          </a:prstGeom>
          <a:noFill/>
          <a:ln>
            <a:noFill/>
          </a:ln>
        </p:spPr>
        <p:txBody>
          <a:bodyPr vert="horz" wrap="none" lIns="81646" tIns="40823" rIns="81646" bIns="40823" anchorCtr="0" compatLnSpc="0">
            <a:spAutoFit/>
          </a:bodyPr>
          <a:lstStyle/>
          <a:p>
            <a:pPr hangingPunct="0"/>
            <a:r>
              <a:rPr lang="en-US" sz="1996" b="1" u="sng" dirty="0">
                <a:latin typeface="URW Bookman L" pitchFamily="18"/>
                <a:ea typeface="VL Pゴシック" pitchFamily="2"/>
                <a:cs typeface="VL Pゴシック" pitchFamily="2"/>
              </a:rPr>
              <a:t>                 one-loop mixing</a:t>
            </a:r>
          </a:p>
        </p:txBody>
      </p:sp>
      <p:grpSp>
        <p:nvGrpSpPr>
          <p:cNvPr id="2456" name="グループ化 71" descr="30§display§\nu e \rightarrow \nu e :§svg§600§FALSE" title="TexMaths"/>
          <p:cNvGrpSpPr/>
          <p:nvPr/>
        </p:nvGrpSpPr>
        <p:grpSpPr>
          <a:xfrm>
            <a:off x="4266512" y="1926855"/>
            <a:ext cx="1432077" cy="179949"/>
            <a:chOff x="3023640" y="2124000"/>
            <a:chExt cx="1578600" cy="198360"/>
          </a:xfrm>
        </p:grpSpPr>
        <p:sp>
          <p:nvSpPr>
            <p:cNvPr id="2457" name="フリーフォーム 72"/>
            <p:cNvSpPr/>
            <p:nvPr/>
          </p:nvSpPr>
          <p:spPr>
            <a:xfrm>
              <a:off x="3023640" y="2154240"/>
              <a:ext cx="1578600" cy="163800"/>
            </a:xfrm>
            <a:custGeom>
              <a:avLst/>
              <a:gdLst/>
              <a:ahLst/>
              <a:cxnLst>
                <a:cxn ang="3cd4">
                  <a:pos x="hc" y="t"/>
                </a:cxn>
                <a:cxn ang="cd2">
                  <a:pos x="l" y="vc"/>
                </a:cxn>
                <a:cxn ang="cd4">
                  <a:pos x="hc" y="b"/>
                </a:cxn>
                <a:cxn ang="0">
                  <a:pos x="r" y="vc"/>
                </a:cxn>
              </a:cxnLst>
              <a:rect l="l" t="t" r="r" b="b"/>
              <a:pathLst>
                <a:path w="4386" h="456">
                  <a:moveTo>
                    <a:pt x="2193" y="456"/>
                  </a:moveTo>
                  <a:lnTo>
                    <a:pt x="0" y="456"/>
                  </a:lnTo>
                  <a:lnTo>
                    <a:pt x="0" y="0"/>
                  </a:lnTo>
                  <a:lnTo>
                    <a:pt x="4386" y="0"/>
                  </a:lnTo>
                  <a:lnTo>
                    <a:pt x="4386" y="456"/>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58" name="フリーフォーム 73"/>
            <p:cNvSpPr/>
            <p:nvPr/>
          </p:nvSpPr>
          <p:spPr>
            <a:xfrm>
              <a:off x="3044160" y="2149920"/>
              <a:ext cx="180000" cy="168120"/>
            </a:xfrm>
            <a:custGeom>
              <a:avLst/>
              <a:gdLst/>
              <a:ahLst/>
              <a:cxnLst>
                <a:cxn ang="3cd4">
                  <a:pos x="hc" y="t"/>
                </a:cxn>
                <a:cxn ang="cd2">
                  <a:pos x="l" y="vc"/>
                </a:cxn>
                <a:cxn ang="cd4">
                  <a:pos x="hc" y="b"/>
                </a:cxn>
                <a:cxn ang="0">
                  <a:pos x="r" y="vc"/>
                </a:cxn>
              </a:cxnLst>
              <a:rect l="l" t="t" r="r" b="b"/>
              <a:pathLst>
                <a:path w="501" h="468">
                  <a:moveTo>
                    <a:pt x="180" y="12"/>
                  </a:moveTo>
                  <a:cubicBezTo>
                    <a:pt x="180" y="12"/>
                    <a:pt x="180" y="0"/>
                    <a:pt x="168" y="0"/>
                  </a:cubicBezTo>
                  <a:cubicBezTo>
                    <a:pt x="144" y="0"/>
                    <a:pt x="66" y="9"/>
                    <a:pt x="39" y="12"/>
                  </a:cubicBezTo>
                  <a:cubicBezTo>
                    <a:pt x="30" y="12"/>
                    <a:pt x="18" y="12"/>
                    <a:pt x="18" y="33"/>
                  </a:cubicBezTo>
                  <a:cubicBezTo>
                    <a:pt x="18" y="45"/>
                    <a:pt x="27" y="45"/>
                    <a:pt x="42" y="45"/>
                  </a:cubicBezTo>
                  <a:cubicBezTo>
                    <a:pt x="93" y="45"/>
                    <a:pt x="96" y="51"/>
                    <a:pt x="96" y="63"/>
                  </a:cubicBezTo>
                  <a:cubicBezTo>
                    <a:pt x="96" y="69"/>
                    <a:pt x="84" y="120"/>
                    <a:pt x="75" y="150"/>
                  </a:cubicBezTo>
                  <a:lnTo>
                    <a:pt x="12" y="408"/>
                  </a:lnTo>
                  <a:cubicBezTo>
                    <a:pt x="6" y="423"/>
                    <a:pt x="0" y="453"/>
                    <a:pt x="0" y="456"/>
                  </a:cubicBezTo>
                  <a:cubicBezTo>
                    <a:pt x="0" y="468"/>
                    <a:pt x="12" y="468"/>
                    <a:pt x="18" y="468"/>
                  </a:cubicBezTo>
                  <a:lnTo>
                    <a:pt x="33" y="468"/>
                  </a:lnTo>
                  <a:cubicBezTo>
                    <a:pt x="105" y="456"/>
                    <a:pt x="222" y="414"/>
                    <a:pt x="330" y="312"/>
                  </a:cubicBezTo>
                  <a:cubicBezTo>
                    <a:pt x="471" y="183"/>
                    <a:pt x="501" y="39"/>
                    <a:pt x="501" y="30"/>
                  </a:cubicBezTo>
                  <a:cubicBezTo>
                    <a:pt x="501" y="12"/>
                    <a:pt x="486" y="0"/>
                    <a:pt x="468" y="0"/>
                  </a:cubicBezTo>
                  <a:cubicBezTo>
                    <a:pt x="459" y="0"/>
                    <a:pt x="435" y="3"/>
                    <a:pt x="426" y="36"/>
                  </a:cubicBezTo>
                  <a:cubicBezTo>
                    <a:pt x="360" y="276"/>
                    <a:pt x="198" y="396"/>
                    <a:pt x="78" y="43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59" name="フリーフォーム 74"/>
            <p:cNvSpPr/>
            <p:nvPr/>
          </p:nvSpPr>
          <p:spPr>
            <a:xfrm>
              <a:off x="3252600" y="2149920"/>
              <a:ext cx="146520" cy="172440"/>
            </a:xfrm>
            <a:custGeom>
              <a:avLst/>
              <a:gdLst/>
              <a:ahLst/>
              <a:cxnLst>
                <a:cxn ang="3cd4">
                  <a:pos x="hc" y="t"/>
                </a:cxn>
                <a:cxn ang="cd2">
                  <a:pos x="l" y="vc"/>
                </a:cxn>
                <a:cxn ang="cd4">
                  <a:pos x="hc" y="b"/>
                </a:cxn>
                <a:cxn ang="0">
                  <a:pos x="r" y="vc"/>
                </a:cxn>
              </a:cxnLst>
              <a:rect l="l" t="t" r="r" b="b"/>
              <a:pathLst>
                <a:path w="408" h="480">
                  <a:moveTo>
                    <a:pt x="150" y="225"/>
                  </a:moveTo>
                  <a:cubicBezTo>
                    <a:pt x="180" y="225"/>
                    <a:pt x="258" y="222"/>
                    <a:pt x="312" y="198"/>
                  </a:cubicBezTo>
                  <a:cubicBezTo>
                    <a:pt x="387" y="168"/>
                    <a:pt x="393" y="105"/>
                    <a:pt x="393" y="90"/>
                  </a:cubicBezTo>
                  <a:cubicBezTo>
                    <a:pt x="393" y="45"/>
                    <a:pt x="351" y="0"/>
                    <a:pt x="279" y="0"/>
                  </a:cubicBezTo>
                  <a:cubicBezTo>
                    <a:pt x="159" y="0"/>
                    <a:pt x="0" y="102"/>
                    <a:pt x="0" y="288"/>
                  </a:cubicBezTo>
                  <a:cubicBezTo>
                    <a:pt x="0" y="396"/>
                    <a:pt x="63" y="480"/>
                    <a:pt x="168" y="480"/>
                  </a:cubicBezTo>
                  <a:cubicBezTo>
                    <a:pt x="318" y="480"/>
                    <a:pt x="408" y="369"/>
                    <a:pt x="408" y="354"/>
                  </a:cubicBezTo>
                  <a:cubicBezTo>
                    <a:pt x="408" y="348"/>
                    <a:pt x="402" y="342"/>
                    <a:pt x="396" y="342"/>
                  </a:cubicBezTo>
                  <a:cubicBezTo>
                    <a:pt x="390" y="342"/>
                    <a:pt x="387" y="345"/>
                    <a:pt x="381" y="351"/>
                  </a:cubicBezTo>
                  <a:cubicBezTo>
                    <a:pt x="297" y="456"/>
                    <a:pt x="183" y="456"/>
                    <a:pt x="168" y="456"/>
                  </a:cubicBezTo>
                  <a:cubicBezTo>
                    <a:pt x="87" y="456"/>
                    <a:pt x="75" y="369"/>
                    <a:pt x="75" y="333"/>
                  </a:cubicBezTo>
                  <a:cubicBezTo>
                    <a:pt x="75" y="321"/>
                    <a:pt x="78" y="288"/>
                    <a:pt x="93" y="225"/>
                  </a:cubicBezTo>
                  <a:close/>
                  <a:moveTo>
                    <a:pt x="99" y="201"/>
                  </a:moveTo>
                  <a:cubicBezTo>
                    <a:pt x="141" y="39"/>
                    <a:pt x="252" y="24"/>
                    <a:pt x="279" y="24"/>
                  </a:cubicBezTo>
                  <a:cubicBezTo>
                    <a:pt x="327" y="24"/>
                    <a:pt x="357" y="54"/>
                    <a:pt x="357" y="90"/>
                  </a:cubicBezTo>
                  <a:cubicBezTo>
                    <a:pt x="357" y="201"/>
                    <a:pt x="186" y="201"/>
                    <a:pt x="144" y="20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60" name="フリーフォーム 75"/>
            <p:cNvSpPr/>
            <p:nvPr/>
          </p:nvSpPr>
          <p:spPr>
            <a:xfrm>
              <a:off x="3538800" y="2124000"/>
              <a:ext cx="337680" cy="198360"/>
            </a:xfrm>
            <a:custGeom>
              <a:avLst/>
              <a:gdLst/>
              <a:ahLst/>
              <a:cxnLst>
                <a:cxn ang="3cd4">
                  <a:pos x="hc" y="t"/>
                </a:cxn>
                <a:cxn ang="cd2">
                  <a:pos x="l" y="vc"/>
                </a:cxn>
                <a:cxn ang="cd4">
                  <a:pos x="hc" y="b"/>
                </a:cxn>
                <a:cxn ang="0">
                  <a:pos x="r" y="vc"/>
                </a:cxn>
              </a:cxnLst>
              <a:rect l="l" t="t" r="r" b="b"/>
              <a:pathLst>
                <a:path w="939" h="552">
                  <a:moveTo>
                    <a:pt x="825" y="297"/>
                  </a:moveTo>
                  <a:cubicBezTo>
                    <a:pt x="765" y="342"/>
                    <a:pt x="738" y="387"/>
                    <a:pt x="729" y="399"/>
                  </a:cubicBezTo>
                  <a:cubicBezTo>
                    <a:pt x="681" y="474"/>
                    <a:pt x="672" y="540"/>
                    <a:pt x="672" y="540"/>
                  </a:cubicBezTo>
                  <a:cubicBezTo>
                    <a:pt x="672" y="552"/>
                    <a:pt x="684" y="552"/>
                    <a:pt x="693" y="552"/>
                  </a:cubicBezTo>
                  <a:cubicBezTo>
                    <a:pt x="711" y="552"/>
                    <a:pt x="714" y="552"/>
                    <a:pt x="717" y="531"/>
                  </a:cubicBezTo>
                  <a:cubicBezTo>
                    <a:pt x="741" y="429"/>
                    <a:pt x="804" y="339"/>
                    <a:pt x="924" y="291"/>
                  </a:cubicBezTo>
                  <a:cubicBezTo>
                    <a:pt x="936" y="285"/>
                    <a:pt x="939" y="285"/>
                    <a:pt x="939" y="276"/>
                  </a:cubicBezTo>
                  <a:cubicBezTo>
                    <a:pt x="939" y="270"/>
                    <a:pt x="933" y="267"/>
                    <a:pt x="930" y="264"/>
                  </a:cubicBezTo>
                  <a:cubicBezTo>
                    <a:pt x="885" y="246"/>
                    <a:pt x="756" y="195"/>
                    <a:pt x="717" y="15"/>
                  </a:cubicBezTo>
                  <a:cubicBezTo>
                    <a:pt x="714" y="3"/>
                    <a:pt x="711" y="0"/>
                    <a:pt x="693" y="0"/>
                  </a:cubicBezTo>
                  <a:cubicBezTo>
                    <a:pt x="684" y="0"/>
                    <a:pt x="672" y="0"/>
                    <a:pt x="672" y="12"/>
                  </a:cubicBezTo>
                  <a:cubicBezTo>
                    <a:pt x="672" y="15"/>
                    <a:pt x="681" y="81"/>
                    <a:pt x="726" y="153"/>
                  </a:cubicBezTo>
                  <a:cubicBezTo>
                    <a:pt x="747" y="183"/>
                    <a:pt x="780" y="222"/>
                    <a:pt x="825" y="255"/>
                  </a:cubicBezTo>
                  <a:lnTo>
                    <a:pt x="39" y="255"/>
                  </a:lnTo>
                  <a:cubicBezTo>
                    <a:pt x="18" y="255"/>
                    <a:pt x="0" y="255"/>
                    <a:pt x="0" y="276"/>
                  </a:cubicBezTo>
                  <a:cubicBezTo>
                    <a:pt x="0" y="297"/>
                    <a:pt x="18" y="297"/>
                    <a:pt x="39" y="29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61" name="フリーフォーム 76"/>
            <p:cNvSpPr/>
            <p:nvPr/>
          </p:nvSpPr>
          <p:spPr>
            <a:xfrm>
              <a:off x="4022640" y="2149920"/>
              <a:ext cx="180000" cy="168120"/>
            </a:xfrm>
            <a:custGeom>
              <a:avLst/>
              <a:gdLst/>
              <a:ahLst/>
              <a:cxnLst>
                <a:cxn ang="3cd4">
                  <a:pos x="hc" y="t"/>
                </a:cxn>
                <a:cxn ang="cd2">
                  <a:pos x="l" y="vc"/>
                </a:cxn>
                <a:cxn ang="cd4">
                  <a:pos x="hc" y="b"/>
                </a:cxn>
                <a:cxn ang="0">
                  <a:pos x="r" y="vc"/>
                </a:cxn>
              </a:cxnLst>
              <a:rect l="l" t="t" r="r" b="b"/>
              <a:pathLst>
                <a:path w="501" h="468">
                  <a:moveTo>
                    <a:pt x="180" y="12"/>
                  </a:moveTo>
                  <a:cubicBezTo>
                    <a:pt x="180" y="12"/>
                    <a:pt x="180" y="0"/>
                    <a:pt x="168" y="0"/>
                  </a:cubicBezTo>
                  <a:cubicBezTo>
                    <a:pt x="144" y="0"/>
                    <a:pt x="66" y="9"/>
                    <a:pt x="39" y="12"/>
                  </a:cubicBezTo>
                  <a:cubicBezTo>
                    <a:pt x="30" y="12"/>
                    <a:pt x="18" y="12"/>
                    <a:pt x="18" y="33"/>
                  </a:cubicBezTo>
                  <a:cubicBezTo>
                    <a:pt x="18" y="45"/>
                    <a:pt x="27" y="45"/>
                    <a:pt x="42" y="45"/>
                  </a:cubicBezTo>
                  <a:cubicBezTo>
                    <a:pt x="93" y="45"/>
                    <a:pt x="96" y="51"/>
                    <a:pt x="96" y="63"/>
                  </a:cubicBezTo>
                  <a:cubicBezTo>
                    <a:pt x="96" y="69"/>
                    <a:pt x="84" y="120"/>
                    <a:pt x="75" y="150"/>
                  </a:cubicBezTo>
                  <a:lnTo>
                    <a:pt x="12" y="408"/>
                  </a:lnTo>
                  <a:cubicBezTo>
                    <a:pt x="6" y="423"/>
                    <a:pt x="0" y="453"/>
                    <a:pt x="0" y="456"/>
                  </a:cubicBezTo>
                  <a:cubicBezTo>
                    <a:pt x="0" y="468"/>
                    <a:pt x="12" y="468"/>
                    <a:pt x="18" y="468"/>
                  </a:cubicBezTo>
                  <a:lnTo>
                    <a:pt x="33" y="468"/>
                  </a:lnTo>
                  <a:cubicBezTo>
                    <a:pt x="105" y="456"/>
                    <a:pt x="222" y="414"/>
                    <a:pt x="330" y="312"/>
                  </a:cubicBezTo>
                  <a:cubicBezTo>
                    <a:pt x="471" y="183"/>
                    <a:pt x="501" y="39"/>
                    <a:pt x="501" y="30"/>
                  </a:cubicBezTo>
                  <a:cubicBezTo>
                    <a:pt x="501" y="12"/>
                    <a:pt x="486" y="0"/>
                    <a:pt x="468" y="0"/>
                  </a:cubicBezTo>
                  <a:cubicBezTo>
                    <a:pt x="459" y="0"/>
                    <a:pt x="435" y="3"/>
                    <a:pt x="426" y="36"/>
                  </a:cubicBezTo>
                  <a:cubicBezTo>
                    <a:pt x="360" y="276"/>
                    <a:pt x="198" y="396"/>
                    <a:pt x="78" y="43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62" name="フリーフォーム 77"/>
            <p:cNvSpPr/>
            <p:nvPr/>
          </p:nvSpPr>
          <p:spPr>
            <a:xfrm>
              <a:off x="4232160" y="2149920"/>
              <a:ext cx="146520" cy="172440"/>
            </a:xfrm>
            <a:custGeom>
              <a:avLst/>
              <a:gdLst/>
              <a:ahLst/>
              <a:cxnLst>
                <a:cxn ang="3cd4">
                  <a:pos x="hc" y="t"/>
                </a:cxn>
                <a:cxn ang="cd2">
                  <a:pos x="l" y="vc"/>
                </a:cxn>
                <a:cxn ang="cd4">
                  <a:pos x="hc" y="b"/>
                </a:cxn>
                <a:cxn ang="0">
                  <a:pos x="r" y="vc"/>
                </a:cxn>
              </a:cxnLst>
              <a:rect l="l" t="t" r="r" b="b"/>
              <a:pathLst>
                <a:path w="408" h="480">
                  <a:moveTo>
                    <a:pt x="150" y="225"/>
                  </a:moveTo>
                  <a:cubicBezTo>
                    <a:pt x="180" y="225"/>
                    <a:pt x="258" y="222"/>
                    <a:pt x="312" y="198"/>
                  </a:cubicBezTo>
                  <a:cubicBezTo>
                    <a:pt x="387" y="168"/>
                    <a:pt x="393" y="105"/>
                    <a:pt x="393" y="90"/>
                  </a:cubicBezTo>
                  <a:cubicBezTo>
                    <a:pt x="393" y="45"/>
                    <a:pt x="351" y="0"/>
                    <a:pt x="279" y="0"/>
                  </a:cubicBezTo>
                  <a:cubicBezTo>
                    <a:pt x="159" y="0"/>
                    <a:pt x="0" y="102"/>
                    <a:pt x="0" y="288"/>
                  </a:cubicBezTo>
                  <a:cubicBezTo>
                    <a:pt x="0" y="396"/>
                    <a:pt x="63" y="480"/>
                    <a:pt x="168" y="480"/>
                  </a:cubicBezTo>
                  <a:cubicBezTo>
                    <a:pt x="318" y="480"/>
                    <a:pt x="408" y="369"/>
                    <a:pt x="408" y="354"/>
                  </a:cubicBezTo>
                  <a:cubicBezTo>
                    <a:pt x="408" y="348"/>
                    <a:pt x="402" y="342"/>
                    <a:pt x="396" y="342"/>
                  </a:cubicBezTo>
                  <a:cubicBezTo>
                    <a:pt x="390" y="342"/>
                    <a:pt x="387" y="345"/>
                    <a:pt x="381" y="351"/>
                  </a:cubicBezTo>
                  <a:cubicBezTo>
                    <a:pt x="297" y="456"/>
                    <a:pt x="183" y="456"/>
                    <a:pt x="168" y="456"/>
                  </a:cubicBezTo>
                  <a:cubicBezTo>
                    <a:pt x="87" y="456"/>
                    <a:pt x="75" y="369"/>
                    <a:pt x="75" y="333"/>
                  </a:cubicBezTo>
                  <a:cubicBezTo>
                    <a:pt x="75" y="321"/>
                    <a:pt x="78" y="288"/>
                    <a:pt x="93" y="225"/>
                  </a:cubicBezTo>
                  <a:close/>
                  <a:moveTo>
                    <a:pt x="99" y="201"/>
                  </a:moveTo>
                  <a:cubicBezTo>
                    <a:pt x="141" y="39"/>
                    <a:pt x="252" y="24"/>
                    <a:pt x="279" y="24"/>
                  </a:cubicBezTo>
                  <a:cubicBezTo>
                    <a:pt x="327" y="24"/>
                    <a:pt x="357" y="54"/>
                    <a:pt x="357" y="90"/>
                  </a:cubicBezTo>
                  <a:cubicBezTo>
                    <a:pt x="357" y="201"/>
                    <a:pt x="186" y="201"/>
                    <a:pt x="144" y="201"/>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63" name="フリーフォーム 78"/>
            <p:cNvSpPr/>
            <p:nvPr/>
          </p:nvSpPr>
          <p:spPr>
            <a:xfrm>
              <a:off x="4529160" y="2154240"/>
              <a:ext cx="40680" cy="163800"/>
            </a:xfrm>
            <a:custGeom>
              <a:avLst/>
              <a:gdLst/>
              <a:ahLst/>
              <a:cxnLst>
                <a:cxn ang="3cd4">
                  <a:pos x="hc" y="t"/>
                </a:cxn>
                <a:cxn ang="cd2">
                  <a:pos x="l" y="vc"/>
                </a:cxn>
                <a:cxn ang="cd4">
                  <a:pos x="hc" y="b"/>
                </a:cxn>
                <a:cxn ang="0">
                  <a:pos x="r" y="vc"/>
                </a:cxn>
              </a:cxnLst>
              <a:rect l="l" t="t" r="r" b="b"/>
              <a:pathLst>
                <a:path w="114" h="456">
                  <a:moveTo>
                    <a:pt x="114" y="57"/>
                  </a:moveTo>
                  <a:cubicBezTo>
                    <a:pt x="114" y="24"/>
                    <a:pt x="90" y="0"/>
                    <a:pt x="57" y="0"/>
                  </a:cubicBezTo>
                  <a:cubicBezTo>
                    <a:pt x="27" y="0"/>
                    <a:pt x="0" y="24"/>
                    <a:pt x="0" y="57"/>
                  </a:cubicBezTo>
                  <a:cubicBezTo>
                    <a:pt x="0" y="87"/>
                    <a:pt x="27" y="114"/>
                    <a:pt x="57" y="114"/>
                  </a:cubicBezTo>
                  <a:cubicBezTo>
                    <a:pt x="90" y="114"/>
                    <a:pt x="114" y="87"/>
                    <a:pt x="114" y="57"/>
                  </a:cubicBezTo>
                  <a:close/>
                  <a:moveTo>
                    <a:pt x="114" y="402"/>
                  </a:moveTo>
                  <a:cubicBezTo>
                    <a:pt x="114" y="369"/>
                    <a:pt x="90" y="345"/>
                    <a:pt x="57" y="345"/>
                  </a:cubicBezTo>
                  <a:cubicBezTo>
                    <a:pt x="27" y="345"/>
                    <a:pt x="0" y="369"/>
                    <a:pt x="0" y="402"/>
                  </a:cubicBezTo>
                  <a:cubicBezTo>
                    <a:pt x="0" y="432"/>
                    <a:pt x="27" y="456"/>
                    <a:pt x="57" y="456"/>
                  </a:cubicBezTo>
                  <a:cubicBezTo>
                    <a:pt x="90" y="456"/>
                    <a:pt x="114" y="432"/>
                    <a:pt x="114" y="40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2464" name="テキスト ボックス 79"/>
          <p:cNvSpPr txBox="1"/>
          <p:nvPr/>
        </p:nvSpPr>
        <p:spPr>
          <a:xfrm>
            <a:off x="1975188" y="4837711"/>
            <a:ext cx="620461" cy="394901"/>
          </a:xfrm>
          <a:prstGeom prst="rect">
            <a:avLst/>
          </a:prstGeom>
          <a:noFill/>
          <a:ln>
            <a:noFill/>
          </a:ln>
        </p:spPr>
        <p:txBody>
          <a:bodyPr vert="horz" wrap="none" lIns="81646" tIns="40823" rIns="81646" bIns="40823" anchorCtr="0" compatLnSpc="0">
            <a:spAutoFit/>
          </a:bodyPr>
          <a:lstStyle/>
          <a:p>
            <a:pPr hangingPunct="0"/>
            <a:r>
              <a:rPr lang="en-US" sz="1996" b="1" u="sng">
                <a:latin typeface="URW Bookman L" pitchFamily="18"/>
                <a:ea typeface="VL Pゴシック" pitchFamily="2"/>
                <a:cs typeface="VL Pゴシック" pitchFamily="2"/>
              </a:rPr>
              <a:t>BBN</a:t>
            </a:r>
          </a:p>
        </p:txBody>
      </p:sp>
      <p:sp>
        <p:nvSpPr>
          <p:cNvPr id="2465" name="テキスト ボックス 80"/>
          <p:cNvSpPr txBox="1"/>
          <p:nvPr/>
        </p:nvSpPr>
        <p:spPr>
          <a:xfrm>
            <a:off x="2086554" y="4049661"/>
            <a:ext cx="4115776" cy="394901"/>
          </a:xfrm>
          <a:prstGeom prst="rect">
            <a:avLst/>
          </a:prstGeom>
          <a:noFill/>
          <a:ln>
            <a:noFill/>
          </a:ln>
        </p:spPr>
        <p:txBody>
          <a:bodyPr vert="horz" wrap="none" lIns="81646" tIns="40823" rIns="81646" bIns="40823" anchorCtr="0" compatLnSpc="0">
            <a:spAutoFit/>
          </a:bodyPr>
          <a:lstStyle/>
          <a:p>
            <a:pPr hangingPunct="0"/>
            <a:r>
              <a:rPr lang="en-US" sz="1996">
                <a:latin typeface="URW Bookman L" pitchFamily="18"/>
                <a:ea typeface="VL Pゴシック" pitchFamily="2"/>
                <a:cs typeface="VL Pゴシック" pitchFamily="2"/>
              </a:rPr>
              <a:t>The model is constrained by Borexino.</a:t>
            </a:r>
          </a:p>
        </p:txBody>
      </p:sp>
      <p:sp>
        <p:nvSpPr>
          <p:cNvPr id="2466" name="テキスト ボックス 81"/>
          <p:cNvSpPr txBox="1"/>
          <p:nvPr/>
        </p:nvSpPr>
        <p:spPr>
          <a:xfrm>
            <a:off x="3254097" y="4437317"/>
            <a:ext cx="3905141" cy="309750"/>
          </a:xfrm>
          <a:prstGeom prst="rect">
            <a:avLst/>
          </a:prstGeom>
          <a:noFill/>
          <a:ln>
            <a:noFill/>
          </a:ln>
        </p:spPr>
        <p:txBody>
          <a:bodyPr vert="horz" wrap="none" lIns="81646" tIns="40823" rIns="81646" bIns="40823" anchorCtr="0" compatLnSpc="0">
            <a:spAutoFit/>
          </a:bodyPr>
          <a:lstStyle/>
          <a:p>
            <a:pPr hangingPunct="0"/>
            <a:r>
              <a:rPr lang="en-US" sz="1452">
                <a:latin typeface="URW Bookman L" pitchFamily="18"/>
                <a:ea typeface="VL Pゴシック" pitchFamily="2"/>
                <a:cs typeface="VL Pゴシック" pitchFamily="2"/>
              </a:rPr>
              <a:t>[ Harnik, Kopp, Machado, JCAP 1207, 026 (2012) ]</a:t>
            </a:r>
          </a:p>
        </p:txBody>
      </p:sp>
      <p:sp>
        <p:nvSpPr>
          <p:cNvPr id="2467" name="テキスト ボックス 82"/>
          <p:cNvSpPr txBox="1"/>
          <p:nvPr/>
        </p:nvSpPr>
        <p:spPr>
          <a:xfrm>
            <a:off x="2176691" y="5255414"/>
            <a:ext cx="5489036" cy="394901"/>
          </a:xfrm>
          <a:prstGeom prst="rect">
            <a:avLst/>
          </a:prstGeom>
          <a:noFill/>
          <a:ln>
            <a:noFill/>
          </a:ln>
        </p:spPr>
        <p:txBody>
          <a:bodyPr vert="horz" wrap="none" lIns="81646" tIns="40823" rIns="81646" bIns="40823" anchorCtr="0" compatLnSpc="0">
            <a:spAutoFit/>
          </a:bodyPr>
          <a:lstStyle/>
          <a:p>
            <a:pPr hangingPunct="0"/>
            <a:r>
              <a:rPr lang="en-US" sz="1996" dirty="0">
                <a:latin typeface="URW Bookman L" pitchFamily="18"/>
                <a:ea typeface="VL Pゴシック" pitchFamily="2"/>
                <a:cs typeface="VL Pゴシック" pitchFamily="2"/>
              </a:rPr>
              <a:t>Such a light     increases the effective number          .</a:t>
            </a:r>
          </a:p>
        </p:txBody>
      </p:sp>
      <p:grpSp>
        <p:nvGrpSpPr>
          <p:cNvPr id="2468" name="グループ化 83" descr="24§display§Z^\prime§svg§600§FALSE" title="TexMaths"/>
          <p:cNvGrpSpPr/>
          <p:nvPr/>
        </p:nvGrpSpPr>
        <p:grpSpPr>
          <a:xfrm>
            <a:off x="3447762" y="5336897"/>
            <a:ext cx="271719" cy="222405"/>
            <a:chOff x="2530080" y="5868000"/>
            <a:chExt cx="299520" cy="245160"/>
          </a:xfrm>
        </p:grpSpPr>
        <p:sp>
          <p:nvSpPr>
            <p:cNvPr id="2469" name="フリーフォーム 84"/>
            <p:cNvSpPr/>
            <p:nvPr/>
          </p:nvSpPr>
          <p:spPr>
            <a:xfrm>
              <a:off x="2530080" y="5868720"/>
              <a:ext cx="299520" cy="244440"/>
            </a:xfrm>
            <a:custGeom>
              <a:avLst/>
              <a:gdLst/>
              <a:ahLst/>
              <a:cxnLst>
                <a:cxn ang="3cd4">
                  <a:pos x="hc" y="t"/>
                </a:cxn>
                <a:cxn ang="cd2">
                  <a:pos x="l" y="vc"/>
                </a:cxn>
                <a:cxn ang="cd4">
                  <a:pos x="hc" y="b"/>
                </a:cxn>
                <a:cxn ang="0">
                  <a:pos x="r" y="vc"/>
                </a:cxn>
              </a:cxnLst>
              <a:rect l="l" t="t" r="r" b="b"/>
              <a:pathLst>
                <a:path w="833" h="680">
                  <a:moveTo>
                    <a:pt x="418" y="680"/>
                  </a:moveTo>
                  <a:lnTo>
                    <a:pt x="0" y="680"/>
                  </a:lnTo>
                  <a:lnTo>
                    <a:pt x="0" y="0"/>
                  </a:lnTo>
                  <a:lnTo>
                    <a:pt x="833" y="0"/>
                  </a:lnTo>
                  <a:lnTo>
                    <a:pt x="833" y="680"/>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70" name="フリーフォーム 85"/>
            <p:cNvSpPr/>
            <p:nvPr/>
          </p:nvSpPr>
          <p:spPr>
            <a:xfrm>
              <a:off x="2547360" y="5905079"/>
              <a:ext cx="202680" cy="208080"/>
            </a:xfrm>
            <a:custGeom>
              <a:avLst/>
              <a:gdLst/>
              <a:ahLst/>
              <a:cxnLst>
                <a:cxn ang="3cd4">
                  <a:pos x="hc" y="t"/>
                </a:cxn>
                <a:cxn ang="cd2">
                  <a:pos x="l" y="vc"/>
                </a:cxn>
                <a:cxn ang="cd4">
                  <a:pos x="hc" y="b"/>
                </a:cxn>
                <a:cxn ang="0">
                  <a:pos x="r" y="vc"/>
                </a:cxn>
              </a:cxnLst>
              <a:rect l="l" t="t" r="r" b="b"/>
              <a:pathLst>
                <a:path w="564" h="579">
                  <a:moveTo>
                    <a:pt x="562" y="19"/>
                  </a:moveTo>
                  <a:cubicBezTo>
                    <a:pt x="562" y="17"/>
                    <a:pt x="564" y="12"/>
                    <a:pt x="564" y="7"/>
                  </a:cubicBezTo>
                  <a:cubicBezTo>
                    <a:pt x="564" y="0"/>
                    <a:pt x="559" y="0"/>
                    <a:pt x="543" y="0"/>
                  </a:cubicBezTo>
                  <a:lnTo>
                    <a:pt x="185" y="0"/>
                  </a:lnTo>
                  <a:cubicBezTo>
                    <a:pt x="163" y="0"/>
                    <a:pt x="163" y="0"/>
                    <a:pt x="158" y="17"/>
                  </a:cubicBezTo>
                  <a:lnTo>
                    <a:pt x="113" y="171"/>
                  </a:lnTo>
                  <a:cubicBezTo>
                    <a:pt x="110" y="173"/>
                    <a:pt x="110" y="180"/>
                    <a:pt x="110" y="183"/>
                  </a:cubicBezTo>
                  <a:cubicBezTo>
                    <a:pt x="110" y="183"/>
                    <a:pt x="110" y="190"/>
                    <a:pt x="120" y="190"/>
                  </a:cubicBezTo>
                  <a:cubicBezTo>
                    <a:pt x="127" y="190"/>
                    <a:pt x="130" y="185"/>
                    <a:pt x="130" y="183"/>
                  </a:cubicBezTo>
                  <a:cubicBezTo>
                    <a:pt x="163" y="82"/>
                    <a:pt x="206" y="26"/>
                    <a:pt x="338" y="26"/>
                  </a:cubicBezTo>
                  <a:lnTo>
                    <a:pt x="478" y="26"/>
                  </a:lnTo>
                  <a:lnTo>
                    <a:pt x="2" y="557"/>
                  </a:lnTo>
                  <a:cubicBezTo>
                    <a:pt x="2" y="557"/>
                    <a:pt x="0" y="569"/>
                    <a:pt x="0" y="572"/>
                  </a:cubicBezTo>
                  <a:cubicBezTo>
                    <a:pt x="0" y="579"/>
                    <a:pt x="5" y="579"/>
                    <a:pt x="22" y="579"/>
                  </a:cubicBezTo>
                  <a:lnTo>
                    <a:pt x="389" y="579"/>
                  </a:lnTo>
                  <a:cubicBezTo>
                    <a:pt x="410" y="579"/>
                    <a:pt x="410" y="579"/>
                    <a:pt x="415" y="562"/>
                  </a:cubicBezTo>
                  <a:lnTo>
                    <a:pt x="475" y="375"/>
                  </a:lnTo>
                  <a:cubicBezTo>
                    <a:pt x="478" y="372"/>
                    <a:pt x="480" y="365"/>
                    <a:pt x="480" y="363"/>
                  </a:cubicBezTo>
                  <a:cubicBezTo>
                    <a:pt x="480" y="358"/>
                    <a:pt x="475" y="353"/>
                    <a:pt x="468" y="353"/>
                  </a:cubicBezTo>
                  <a:cubicBezTo>
                    <a:pt x="461" y="353"/>
                    <a:pt x="461" y="355"/>
                    <a:pt x="454" y="375"/>
                  </a:cubicBezTo>
                  <a:cubicBezTo>
                    <a:pt x="418" y="490"/>
                    <a:pt x="377" y="550"/>
                    <a:pt x="233" y="550"/>
                  </a:cubicBezTo>
                  <a:lnTo>
                    <a:pt x="86" y="550"/>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71" name="フリーフォーム 86"/>
            <p:cNvSpPr/>
            <p:nvPr/>
          </p:nvSpPr>
          <p:spPr>
            <a:xfrm>
              <a:off x="2769480" y="5868000"/>
              <a:ext cx="54000" cy="110160"/>
            </a:xfrm>
            <a:custGeom>
              <a:avLst/>
              <a:gdLst/>
              <a:ahLst/>
              <a:cxnLst>
                <a:cxn ang="3cd4">
                  <a:pos x="hc" y="t"/>
                </a:cxn>
                <a:cxn ang="cd2">
                  <a:pos x="l" y="vc"/>
                </a:cxn>
                <a:cxn ang="cd4">
                  <a:pos x="hc" y="b"/>
                </a:cxn>
                <a:cxn ang="0">
                  <a:pos x="r" y="vc"/>
                </a:cxn>
              </a:cxnLst>
              <a:rect l="l" t="t" r="r" b="b"/>
              <a:pathLst>
                <a:path w="151" h="307">
                  <a:moveTo>
                    <a:pt x="144" y="53"/>
                  </a:moveTo>
                  <a:cubicBezTo>
                    <a:pt x="149" y="41"/>
                    <a:pt x="151" y="36"/>
                    <a:pt x="151" y="34"/>
                  </a:cubicBezTo>
                  <a:cubicBezTo>
                    <a:pt x="151" y="14"/>
                    <a:pt x="134" y="0"/>
                    <a:pt x="115" y="0"/>
                  </a:cubicBezTo>
                  <a:cubicBezTo>
                    <a:pt x="91" y="0"/>
                    <a:pt x="84" y="19"/>
                    <a:pt x="82" y="29"/>
                  </a:cubicBezTo>
                  <a:lnTo>
                    <a:pt x="2" y="286"/>
                  </a:lnTo>
                  <a:cubicBezTo>
                    <a:pt x="2" y="288"/>
                    <a:pt x="0" y="295"/>
                    <a:pt x="0" y="295"/>
                  </a:cubicBezTo>
                  <a:cubicBezTo>
                    <a:pt x="0" y="303"/>
                    <a:pt x="19" y="307"/>
                    <a:pt x="24" y="307"/>
                  </a:cubicBezTo>
                  <a:cubicBezTo>
                    <a:pt x="26" y="307"/>
                    <a:pt x="29" y="307"/>
                    <a:pt x="31" y="29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
        <p:nvSpPr>
          <p:cNvPr id="2472" name="テキスト ボックス 87"/>
          <p:cNvSpPr txBox="1"/>
          <p:nvPr/>
        </p:nvSpPr>
        <p:spPr>
          <a:xfrm>
            <a:off x="3352398" y="5682587"/>
            <a:ext cx="1208377" cy="849320"/>
          </a:xfrm>
          <a:prstGeom prst="rect">
            <a:avLst/>
          </a:prstGeom>
          <a:noFill/>
          <a:ln>
            <a:noFill/>
          </a:ln>
        </p:spPr>
        <p:txBody>
          <a:bodyPr vert="horz" wrap="none" lIns="81646" tIns="40823" rIns="81646" bIns="40823" anchorCtr="0" compatLnSpc="0">
            <a:spAutoFit/>
          </a:bodyPr>
          <a:lstStyle/>
          <a:p>
            <a:pPr hangingPunct="0">
              <a:buSzPct val="45000"/>
              <a:buFont typeface="StarSymbol"/>
              <a:buChar char="●"/>
            </a:pPr>
            <a:r>
              <a:rPr lang="en-US" sz="1996">
                <a:latin typeface="URW Bookman L" pitchFamily="18"/>
                <a:ea typeface="VL Pゴシック" pitchFamily="2"/>
                <a:cs typeface="VL Pゴシック" pitchFamily="2"/>
              </a:rPr>
              <a:t>Directly</a:t>
            </a:r>
          </a:p>
          <a:p>
            <a:pPr hangingPunct="0"/>
            <a:endParaRPr lang="en-US" sz="907">
              <a:latin typeface="URW Bookman L" pitchFamily="18"/>
              <a:ea typeface="VL Pゴシック" pitchFamily="2"/>
              <a:cs typeface="VL Pゴシック" pitchFamily="2"/>
            </a:endParaRPr>
          </a:p>
          <a:p>
            <a:pPr hangingPunct="0">
              <a:buSzPct val="45000"/>
              <a:buFont typeface="StarSymbol"/>
              <a:buChar char="●"/>
            </a:pPr>
            <a:r>
              <a:rPr lang="en-US" sz="1996">
                <a:latin typeface="URW Bookman L" pitchFamily="18"/>
                <a:ea typeface="VL Pゴシック" pitchFamily="2"/>
                <a:cs typeface="VL Pゴシック" pitchFamily="2"/>
              </a:rPr>
              <a:t>Indirectly</a:t>
            </a:r>
          </a:p>
        </p:txBody>
      </p:sp>
      <p:sp>
        <p:nvSpPr>
          <p:cNvPr id="2473" name="フリーフォーム 88"/>
          <p:cNvSpPr/>
          <p:nvPr/>
        </p:nvSpPr>
        <p:spPr>
          <a:xfrm>
            <a:off x="5279254" y="5747905"/>
            <a:ext cx="457219" cy="718488"/>
          </a:xfrm>
          <a:custGeom>
            <a:avLst>
              <a:gd name="f0" fmla="val 11748"/>
              <a:gd name="f1" fmla="val 628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66"/>
          </a:solidFill>
          <a:ln w="0">
            <a:solidFill>
              <a:srgbClr val="3465A4"/>
            </a:solidFill>
            <a:prstDash val="solid"/>
          </a:ln>
        </p:spPr>
        <p:txBody>
          <a:bodyPr vert="horz" wrap="none" lIns="81646" tIns="40823" rIns="81646" bIns="40823" anchor="ctr" anchorCtr="0" compatLnSpc="0"/>
          <a:lstStyle/>
          <a:p>
            <a:pPr hangingPunct="0"/>
            <a:endParaRPr lang="en-US" sz="1633">
              <a:latin typeface="Liberation Sans" pitchFamily="18"/>
              <a:ea typeface="VL Pゴシック" pitchFamily="2"/>
              <a:cs typeface="VL Pゴシック" pitchFamily="2"/>
            </a:endParaRPr>
          </a:p>
        </p:txBody>
      </p:sp>
      <p:grpSp>
        <p:nvGrpSpPr>
          <p:cNvPr id="2474" name="グループ化 89" descr="26§display§M_{Z^\prime} &gt; 1\ {\rm MeV}§svg§600§FALSE" title="TexMaths"/>
          <p:cNvGrpSpPr/>
          <p:nvPr/>
        </p:nvGrpSpPr>
        <p:grpSpPr>
          <a:xfrm>
            <a:off x="6030400" y="5747905"/>
            <a:ext cx="1843902" cy="249185"/>
            <a:chOff x="4968000" y="6336000"/>
            <a:chExt cx="2032560" cy="274680"/>
          </a:xfrm>
        </p:grpSpPr>
        <p:sp>
          <p:nvSpPr>
            <p:cNvPr id="2475" name="フリーフォーム 90"/>
            <p:cNvSpPr/>
            <p:nvPr/>
          </p:nvSpPr>
          <p:spPr>
            <a:xfrm>
              <a:off x="4968000" y="6336000"/>
              <a:ext cx="2032560" cy="274680"/>
            </a:xfrm>
            <a:custGeom>
              <a:avLst/>
              <a:gdLst/>
              <a:ahLst/>
              <a:cxnLst>
                <a:cxn ang="3cd4">
                  <a:pos x="hc" y="t"/>
                </a:cxn>
                <a:cxn ang="cd2">
                  <a:pos x="l" y="vc"/>
                </a:cxn>
                <a:cxn ang="cd4">
                  <a:pos x="hc" y="b"/>
                </a:cxn>
                <a:cxn ang="0">
                  <a:pos x="r" y="vc"/>
                </a:cxn>
              </a:cxnLst>
              <a:rect l="l" t="t" r="r" b="b"/>
              <a:pathLst>
                <a:path w="5647" h="764">
                  <a:moveTo>
                    <a:pt x="2824" y="764"/>
                  </a:moveTo>
                  <a:lnTo>
                    <a:pt x="0" y="764"/>
                  </a:lnTo>
                  <a:lnTo>
                    <a:pt x="0" y="0"/>
                  </a:lnTo>
                  <a:lnTo>
                    <a:pt x="5647" y="0"/>
                  </a:lnTo>
                  <a:lnTo>
                    <a:pt x="5647" y="764"/>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76" name="フリーフォーム 91"/>
            <p:cNvSpPr/>
            <p:nvPr/>
          </p:nvSpPr>
          <p:spPr>
            <a:xfrm>
              <a:off x="4982040" y="6336000"/>
              <a:ext cx="330120" cy="225000"/>
            </a:xfrm>
            <a:custGeom>
              <a:avLst/>
              <a:gdLst/>
              <a:ahLst/>
              <a:cxnLst>
                <a:cxn ang="3cd4">
                  <a:pos x="hc" y="t"/>
                </a:cxn>
                <a:cxn ang="cd2">
                  <a:pos x="l" y="vc"/>
                </a:cxn>
                <a:cxn ang="cd4">
                  <a:pos x="hc" y="b"/>
                </a:cxn>
                <a:cxn ang="0">
                  <a:pos x="r" y="vc"/>
                </a:cxn>
              </a:cxnLst>
              <a:rect l="l" t="t" r="r" b="b"/>
              <a:pathLst>
                <a:path w="918" h="626">
                  <a:moveTo>
                    <a:pt x="811" y="70"/>
                  </a:moveTo>
                  <a:cubicBezTo>
                    <a:pt x="819" y="36"/>
                    <a:pt x="819" y="29"/>
                    <a:pt x="889" y="29"/>
                  </a:cubicBezTo>
                  <a:cubicBezTo>
                    <a:pt x="910" y="29"/>
                    <a:pt x="918" y="29"/>
                    <a:pt x="918" y="10"/>
                  </a:cubicBezTo>
                  <a:cubicBezTo>
                    <a:pt x="918" y="0"/>
                    <a:pt x="910" y="0"/>
                    <a:pt x="894" y="0"/>
                  </a:cubicBezTo>
                  <a:lnTo>
                    <a:pt x="772" y="0"/>
                  </a:lnTo>
                  <a:cubicBezTo>
                    <a:pt x="749" y="0"/>
                    <a:pt x="749" y="0"/>
                    <a:pt x="736" y="18"/>
                  </a:cubicBezTo>
                  <a:lnTo>
                    <a:pt x="403" y="541"/>
                  </a:lnTo>
                  <a:lnTo>
                    <a:pt x="330" y="21"/>
                  </a:lnTo>
                  <a:cubicBezTo>
                    <a:pt x="328" y="0"/>
                    <a:pt x="325" y="0"/>
                    <a:pt x="302" y="0"/>
                  </a:cubicBezTo>
                  <a:lnTo>
                    <a:pt x="177" y="0"/>
                  </a:lnTo>
                  <a:cubicBezTo>
                    <a:pt x="159" y="0"/>
                    <a:pt x="148" y="0"/>
                    <a:pt x="148" y="18"/>
                  </a:cubicBezTo>
                  <a:cubicBezTo>
                    <a:pt x="148" y="29"/>
                    <a:pt x="159" y="29"/>
                    <a:pt x="177" y="29"/>
                  </a:cubicBezTo>
                  <a:cubicBezTo>
                    <a:pt x="187" y="29"/>
                    <a:pt x="205" y="29"/>
                    <a:pt x="216" y="31"/>
                  </a:cubicBezTo>
                  <a:cubicBezTo>
                    <a:pt x="229" y="31"/>
                    <a:pt x="237" y="34"/>
                    <a:pt x="237" y="44"/>
                  </a:cubicBezTo>
                  <a:cubicBezTo>
                    <a:pt x="237" y="49"/>
                    <a:pt x="234" y="52"/>
                    <a:pt x="231" y="62"/>
                  </a:cubicBezTo>
                  <a:lnTo>
                    <a:pt x="114" y="530"/>
                  </a:lnTo>
                  <a:cubicBezTo>
                    <a:pt x="107" y="567"/>
                    <a:pt x="91" y="595"/>
                    <a:pt x="16" y="598"/>
                  </a:cubicBezTo>
                  <a:cubicBezTo>
                    <a:pt x="13" y="598"/>
                    <a:pt x="0" y="598"/>
                    <a:pt x="0" y="616"/>
                  </a:cubicBezTo>
                  <a:cubicBezTo>
                    <a:pt x="0" y="624"/>
                    <a:pt x="5" y="626"/>
                    <a:pt x="13" y="626"/>
                  </a:cubicBezTo>
                  <a:cubicBezTo>
                    <a:pt x="42" y="626"/>
                    <a:pt x="75" y="624"/>
                    <a:pt x="104" y="624"/>
                  </a:cubicBezTo>
                  <a:cubicBezTo>
                    <a:pt x="135" y="624"/>
                    <a:pt x="169" y="626"/>
                    <a:pt x="198" y="626"/>
                  </a:cubicBezTo>
                  <a:cubicBezTo>
                    <a:pt x="203" y="626"/>
                    <a:pt x="216" y="626"/>
                    <a:pt x="216" y="608"/>
                  </a:cubicBezTo>
                  <a:cubicBezTo>
                    <a:pt x="216" y="598"/>
                    <a:pt x="205" y="598"/>
                    <a:pt x="198" y="598"/>
                  </a:cubicBezTo>
                  <a:cubicBezTo>
                    <a:pt x="146" y="598"/>
                    <a:pt x="138" y="579"/>
                    <a:pt x="138" y="559"/>
                  </a:cubicBezTo>
                  <a:cubicBezTo>
                    <a:pt x="138" y="551"/>
                    <a:pt x="138" y="546"/>
                    <a:pt x="140" y="535"/>
                  </a:cubicBezTo>
                  <a:lnTo>
                    <a:pt x="265" y="36"/>
                  </a:lnTo>
                  <a:lnTo>
                    <a:pt x="346" y="605"/>
                  </a:lnTo>
                  <a:cubicBezTo>
                    <a:pt x="346" y="616"/>
                    <a:pt x="348" y="626"/>
                    <a:pt x="359" y="626"/>
                  </a:cubicBezTo>
                  <a:cubicBezTo>
                    <a:pt x="369" y="626"/>
                    <a:pt x="374" y="616"/>
                    <a:pt x="380" y="611"/>
                  </a:cubicBezTo>
                  <a:lnTo>
                    <a:pt x="749" y="29"/>
                  </a:lnTo>
                  <a:lnTo>
                    <a:pt x="619" y="556"/>
                  </a:lnTo>
                  <a:cubicBezTo>
                    <a:pt x="608" y="590"/>
                    <a:pt x="608" y="598"/>
                    <a:pt x="536" y="598"/>
                  </a:cubicBezTo>
                  <a:cubicBezTo>
                    <a:pt x="520" y="598"/>
                    <a:pt x="510" y="598"/>
                    <a:pt x="510" y="616"/>
                  </a:cubicBezTo>
                  <a:cubicBezTo>
                    <a:pt x="510" y="626"/>
                    <a:pt x="520" y="626"/>
                    <a:pt x="523" y="626"/>
                  </a:cubicBezTo>
                  <a:cubicBezTo>
                    <a:pt x="549" y="626"/>
                    <a:pt x="611" y="624"/>
                    <a:pt x="637" y="624"/>
                  </a:cubicBezTo>
                  <a:cubicBezTo>
                    <a:pt x="673" y="624"/>
                    <a:pt x="715" y="626"/>
                    <a:pt x="751" y="626"/>
                  </a:cubicBezTo>
                  <a:cubicBezTo>
                    <a:pt x="757" y="626"/>
                    <a:pt x="770" y="626"/>
                    <a:pt x="770" y="608"/>
                  </a:cubicBezTo>
                  <a:cubicBezTo>
                    <a:pt x="770" y="598"/>
                    <a:pt x="762" y="598"/>
                    <a:pt x="744" y="598"/>
                  </a:cubicBezTo>
                  <a:cubicBezTo>
                    <a:pt x="710" y="598"/>
                    <a:pt x="684" y="598"/>
                    <a:pt x="684" y="582"/>
                  </a:cubicBezTo>
                  <a:cubicBezTo>
                    <a:pt x="684" y="577"/>
                    <a:pt x="684" y="577"/>
                    <a:pt x="689" y="55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77" name="フリーフォーム 92"/>
            <p:cNvSpPr/>
            <p:nvPr/>
          </p:nvSpPr>
          <p:spPr>
            <a:xfrm>
              <a:off x="5306040" y="6452999"/>
              <a:ext cx="165240" cy="157680"/>
            </a:xfrm>
            <a:custGeom>
              <a:avLst/>
              <a:gdLst/>
              <a:ahLst/>
              <a:cxnLst>
                <a:cxn ang="3cd4">
                  <a:pos x="hc" y="t"/>
                </a:cxn>
                <a:cxn ang="cd2">
                  <a:pos x="l" y="vc"/>
                </a:cxn>
                <a:cxn ang="cd4">
                  <a:pos x="hc" y="b"/>
                </a:cxn>
                <a:cxn ang="0">
                  <a:pos x="r" y="vc"/>
                </a:cxn>
              </a:cxnLst>
              <a:rect l="l" t="t" r="r" b="b"/>
              <a:pathLst>
                <a:path w="460" h="439">
                  <a:moveTo>
                    <a:pt x="452" y="26"/>
                  </a:moveTo>
                  <a:cubicBezTo>
                    <a:pt x="458" y="21"/>
                    <a:pt x="460" y="16"/>
                    <a:pt x="460" y="8"/>
                  </a:cubicBezTo>
                  <a:cubicBezTo>
                    <a:pt x="460" y="0"/>
                    <a:pt x="455" y="0"/>
                    <a:pt x="445" y="0"/>
                  </a:cubicBezTo>
                  <a:lnTo>
                    <a:pt x="143" y="0"/>
                  </a:lnTo>
                  <a:cubicBezTo>
                    <a:pt x="127" y="0"/>
                    <a:pt x="125" y="0"/>
                    <a:pt x="122" y="13"/>
                  </a:cubicBezTo>
                  <a:lnTo>
                    <a:pt x="86" y="127"/>
                  </a:lnTo>
                  <a:cubicBezTo>
                    <a:pt x="83" y="135"/>
                    <a:pt x="83" y="138"/>
                    <a:pt x="83" y="138"/>
                  </a:cubicBezTo>
                  <a:cubicBezTo>
                    <a:pt x="83" y="143"/>
                    <a:pt x="86" y="148"/>
                    <a:pt x="94" y="148"/>
                  </a:cubicBezTo>
                  <a:cubicBezTo>
                    <a:pt x="104" y="148"/>
                    <a:pt x="104" y="143"/>
                    <a:pt x="107" y="138"/>
                  </a:cubicBezTo>
                  <a:cubicBezTo>
                    <a:pt x="138" y="47"/>
                    <a:pt x="187" y="23"/>
                    <a:pt x="270" y="23"/>
                  </a:cubicBezTo>
                  <a:lnTo>
                    <a:pt x="385" y="23"/>
                  </a:lnTo>
                  <a:lnTo>
                    <a:pt x="10" y="411"/>
                  </a:lnTo>
                  <a:cubicBezTo>
                    <a:pt x="5" y="416"/>
                    <a:pt x="0" y="421"/>
                    <a:pt x="0" y="431"/>
                  </a:cubicBezTo>
                  <a:cubicBezTo>
                    <a:pt x="0" y="439"/>
                    <a:pt x="5" y="439"/>
                    <a:pt x="18" y="439"/>
                  </a:cubicBezTo>
                  <a:lnTo>
                    <a:pt x="328" y="439"/>
                  </a:lnTo>
                  <a:cubicBezTo>
                    <a:pt x="346" y="439"/>
                    <a:pt x="346" y="439"/>
                    <a:pt x="351" y="426"/>
                  </a:cubicBezTo>
                  <a:lnTo>
                    <a:pt x="395" y="283"/>
                  </a:lnTo>
                  <a:cubicBezTo>
                    <a:pt x="398" y="275"/>
                    <a:pt x="398" y="273"/>
                    <a:pt x="398" y="273"/>
                  </a:cubicBezTo>
                  <a:cubicBezTo>
                    <a:pt x="398" y="273"/>
                    <a:pt x="398" y="262"/>
                    <a:pt x="387" y="262"/>
                  </a:cubicBezTo>
                  <a:cubicBezTo>
                    <a:pt x="380" y="262"/>
                    <a:pt x="380" y="265"/>
                    <a:pt x="374" y="281"/>
                  </a:cubicBezTo>
                  <a:cubicBezTo>
                    <a:pt x="346" y="369"/>
                    <a:pt x="312" y="413"/>
                    <a:pt x="200" y="413"/>
                  </a:cubicBezTo>
                  <a:lnTo>
                    <a:pt x="78" y="41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78" name="フリーフォーム 93"/>
            <p:cNvSpPr/>
            <p:nvPr/>
          </p:nvSpPr>
          <p:spPr>
            <a:xfrm>
              <a:off x="5497920" y="6451919"/>
              <a:ext cx="46440" cy="86760"/>
            </a:xfrm>
            <a:custGeom>
              <a:avLst/>
              <a:gdLst/>
              <a:ahLst/>
              <a:cxnLst>
                <a:cxn ang="3cd4">
                  <a:pos x="hc" y="t"/>
                </a:cxn>
                <a:cxn ang="cd2">
                  <a:pos x="l" y="vc"/>
                </a:cxn>
                <a:cxn ang="cd4">
                  <a:pos x="hc" y="b"/>
                </a:cxn>
                <a:cxn ang="0">
                  <a:pos x="r" y="vc"/>
                </a:cxn>
              </a:cxnLst>
              <a:rect l="l" t="t" r="r" b="b"/>
              <a:pathLst>
                <a:path w="130" h="242">
                  <a:moveTo>
                    <a:pt x="125" y="44"/>
                  </a:moveTo>
                  <a:cubicBezTo>
                    <a:pt x="125" y="44"/>
                    <a:pt x="130" y="34"/>
                    <a:pt x="130" y="26"/>
                  </a:cubicBezTo>
                  <a:cubicBezTo>
                    <a:pt x="130" y="10"/>
                    <a:pt x="114" y="0"/>
                    <a:pt x="101" y="0"/>
                  </a:cubicBezTo>
                  <a:cubicBezTo>
                    <a:pt x="81" y="0"/>
                    <a:pt x="75" y="16"/>
                    <a:pt x="73" y="21"/>
                  </a:cubicBezTo>
                  <a:lnTo>
                    <a:pt x="3" y="221"/>
                  </a:lnTo>
                  <a:cubicBezTo>
                    <a:pt x="0" y="226"/>
                    <a:pt x="0" y="229"/>
                    <a:pt x="0" y="229"/>
                  </a:cubicBezTo>
                  <a:cubicBezTo>
                    <a:pt x="0" y="236"/>
                    <a:pt x="21" y="242"/>
                    <a:pt x="21" y="242"/>
                  </a:cubicBezTo>
                  <a:cubicBezTo>
                    <a:pt x="23" y="242"/>
                    <a:pt x="26" y="239"/>
                    <a:pt x="29" y="2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79" name="フリーフォーム 94"/>
            <p:cNvSpPr/>
            <p:nvPr/>
          </p:nvSpPr>
          <p:spPr>
            <a:xfrm>
              <a:off x="5706360" y="6382800"/>
              <a:ext cx="201960" cy="191520"/>
            </a:xfrm>
            <a:custGeom>
              <a:avLst/>
              <a:gdLst/>
              <a:ahLst/>
              <a:cxnLst>
                <a:cxn ang="3cd4">
                  <a:pos x="hc" y="t"/>
                </a:cxn>
                <a:cxn ang="cd2">
                  <a:pos x="l" y="vc"/>
                </a:cxn>
                <a:cxn ang="cd4">
                  <a:pos x="hc" y="b"/>
                </a:cxn>
                <a:cxn ang="0">
                  <a:pos x="r" y="vc"/>
                </a:cxn>
              </a:cxnLst>
              <a:rect l="l" t="t" r="r" b="b"/>
              <a:pathLst>
                <a:path w="562" h="533">
                  <a:moveTo>
                    <a:pt x="543" y="286"/>
                  </a:moveTo>
                  <a:cubicBezTo>
                    <a:pt x="554" y="281"/>
                    <a:pt x="562" y="278"/>
                    <a:pt x="562" y="265"/>
                  </a:cubicBezTo>
                  <a:cubicBezTo>
                    <a:pt x="562" y="255"/>
                    <a:pt x="554" y="249"/>
                    <a:pt x="543" y="247"/>
                  </a:cubicBezTo>
                  <a:lnTo>
                    <a:pt x="34" y="5"/>
                  </a:lnTo>
                  <a:cubicBezTo>
                    <a:pt x="23" y="0"/>
                    <a:pt x="21" y="0"/>
                    <a:pt x="18" y="0"/>
                  </a:cubicBezTo>
                  <a:cubicBezTo>
                    <a:pt x="8" y="0"/>
                    <a:pt x="0" y="8"/>
                    <a:pt x="0" y="18"/>
                  </a:cubicBezTo>
                  <a:cubicBezTo>
                    <a:pt x="0" y="26"/>
                    <a:pt x="5" y="31"/>
                    <a:pt x="18" y="39"/>
                  </a:cubicBezTo>
                  <a:lnTo>
                    <a:pt x="499" y="265"/>
                  </a:lnTo>
                  <a:lnTo>
                    <a:pt x="18" y="494"/>
                  </a:lnTo>
                  <a:cubicBezTo>
                    <a:pt x="5" y="499"/>
                    <a:pt x="0" y="507"/>
                    <a:pt x="0" y="515"/>
                  </a:cubicBezTo>
                  <a:cubicBezTo>
                    <a:pt x="0" y="525"/>
                    <a:pt x="8" y="533"/>
                    <a:pt x="18" y="533"/>
                  </a:cubicBezTo>
                  <a:cubicBezTo>
                    <a:pt x="21" y="533"/>
                    <a:pt x="23" y="533"/>
                    <a:pt x="34" y="52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80" name="フリーフォーム 95"/>
            <p:cNvSpPr/>
            <p:nvPr/>
          </p:nvSpPr>
          <p:spPr>
            <a:xfrm>
              <a:off x="6055560" y="6341760"/>
              <a:ext cx="109080" cy="219600"/>
            </a:xfrm>
            <a:custGeom>
              <a:avLst/>
              <a:gdLst/>
              <a:ahLst/>
              <a:cxnLst>
                <a:cxn ang="3cd4">
                  <a:pos x="hc" y="t"/>
                </a:cxn>
                <a:cxn ang="cd2">
                  <a:pos x="l" y="vc"/>
                </a:cxn>
                <a:cxn ang="cd4">
                  <a:pos x="hc" y="b"/>
                </a:cxn>
                <a:cxn ang="0">
                  <a:pos x="r" y="vc"/>
                </a:cxn>
              </a:cxnLst>
              <a:rect l="l" t="t" r="r" b="b"/>
              <a:pathLst>
                <a:path w="304" h="611">
                  <a:moveTo>
                    <a:pt x="190" y="23"/>
                  </a:moveTo>
                  <a:cubicBezTo>
                    <a:pt x="190" y="3"/>
                    <a:pt x="190" y="0"/>
                    <a:pt x="169" y="0"/>
                  </a:cubicBezTo>
                  <a:cubicBezTo>
                    <a:pt x="112" y="60"/>
                    <a:pt x="29" y="60"/>
                    <a:pt x="0" y="60"/>
                  </a:cubicBezTo>
                  <a:lnTo>
                    <a:pt x="0" y="88"/>
                  </a:lnTo>
                  <a:cubicBezTo>
                    <a:pt x="18" y="88"/>
                    <a:pt x="73" y="88"/>
                    <a:pt x="120" y="62"/>
                  </a:cubicBezTo>
                  <a:lnTo>
                    <a:pt x="120" y="538"/>
                  </a:lnTo>
                  <a:cubicBezTo>
                    <a:pt x="120" y="572"/>
                    <a:pt x="117" y="582"/>
                    <a:pt x="34" y="582"/>
                  </a:cubicBezTo>
                  <a:lnTo>
                    <a:pt x="5" y="582"/>
                  </a:lnTo>
                  <a:lnTo>
                    <a:pt x="5" y="611"/>
                  </a:lnTo>
                  <a:cubicBezTo>
                    <a:pt x="39" y="608"/>
                    <a:pt x="117" y="608"/>
                    <a:pt x="156" y="608"/>
                  </a:cubicBezTo>
                  <a:cubicBezTo>
                    <a:pt x="192" y="608"/>
                    <a:pt x="273" y="608"/>
                    <a:pt x="304" y="611"/>
                  </a:cubicBezTo>
                  <a:lnTo>
                    <a:pt x="304" y="582"/>
                  </a:lnTo>
                  <a:lnTo>
                    <a:pt x="276" y="582"/>
                  </a:lnTo>
                  <a:cubicBezTo>
                    <a:pt x="192" y="582"/>
                    <a:pt x="190" y="572"/>
                    <a:pt x="190" y="53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81" name="フリーフォーム 96"/>
            <p:cNvSpPr/>
            <p:nvPr/>
          </p:nvSpPr>
          <p:spPr>
            <a:xfrm>
              <a:off x="6312960" y="6336000"/>
              <a:ext cx="277560" cy="225000"/>
            </a:xfrm>
            <a:custGeom>
              <a:avLst/>
              <a:gdLst/>
              <a:ahLst/>
              <a:cxnLst>
                <a:cxn ang="3cd4">
                  <a:pos x="hc" y="t"/>
                </a:cxn>
                <a:cxn ang="cd2">
                  <a:pos x="l" y="vc"/>
                </a:cxn>
                <a:cxn ang="cd4">
                  <a:pos x="hc" y="b"/>
                </a:cxn>
                <a:cxn ang="0">
                  <a:pos x="r" y="vc"/>
                </a:cxn>
              </a:cxnLst>
              <a:rect l="l" t="t" r="r" b="b"/>
              <a:pathLst>
                <a:path w="772" h="626">
                  <a:moveTo>
                    <a:pt x="187" y="21"/>
                  </a:moveTo>
                  <a:cubicBezTo>
                    <a:pt x="179" y="0"/>
                    <a:pt x="177" y="0"/>
                    <a:pt x="156" y="0"/>
                  </a:cubicBezTo>
                  <a:lnTo>
                    <a:pt x="0" y="0"/>
                  </a:lnTo>
                  <a:lnTo>
                    <a:pt x="0" y="29"/>
                  </a:lnTo>
                  <a:lnTo>
                    <a:pt x="21" y="29"/>
                  </a:lnTo>
                  <a:cubicBezTo>
                    <a:pt x="94" y="29"/>
                    <a:pt x="94" y="39"/>
                    <a:pt x="94" y="73"/>
                  </a:cubicBezTo>
                  <a:lnTo>
                    <a:pt x="94" y="530"/>
                  </a:lnTo>
                  <a:cubicBezTo>
                    <a:pt x="94" y="556"/>
                    <a:pt x="94" y="598"/>
                    <a:pt x="0" y="598"/>
                  </a:cubicBezTo>
                  <a:lnTo>
                    <a:pt x="0" y="626"/>
                  </a:lnTo>
                  <a:cubicBezTo>
                    <a:pt x="31" y="626"/>
                    <a:pt x="78" y="624"/>
                    <a:pt x="107" y="624"/>
                  </a:cubicBezTo>
                  <a:cubicBezTo>
                    <a:pt x="138" y="624"/>
                    <a:pt x="182" y="626"/>
                    <a:pt x="216" y="626"/>
                  </a:cubicBezTo>
                  <a:lnTo>
                    <a:pt x="216" y="598"/>
                  </a:lnTo>
                  <a:cubicBezTo>
                    <a:pt x="120" y="598"/>
                    <a:pt x="120" y="556"/>
                    <a:pt x="120" y="530"/>
                  </a:cubicBezTo>
                  <a:lnTo>
                    <a:pt x="120" y="36"/>
                  </a:lnTo>
                  <a:lnTo>
                    <a:pt x="122" y="36"/>
                  </a:lnTo>
                  <a:lnTo>
                    <a:pt x="343" y="605"/>
                  </a:lnTo>
                  <a:cubicBezTo>
                    <a:pt x="346" y="618"/>
                    <a:pt x="351" y="626"/>
                    <a:pt x="361" y="626"/>
                  </a:cubicBezTo>
                  <a:cubicBezTo>
                    <a:pt x="369" y="626"/>
                    <a:pt x="374" y="618"/>
                    <a:pt x="377" y="608"/>
                  </a:cubicBezTo>
                  <a:lnTo>
                    <a:pt x="603" y="29"/>
                  </a:lnTo>
                  <a:lnTo>
                    <a:pt x="603" y="556"/>
                  </a:lnTo>
                  <a:cubicBezTo>
                    <a:pt x="603" y="587"/>
                    <a:pt x="601" y="598"/>
                    <a:pt x="530" y="598"/>
                  </a:cubicBezTo>
                  <a:lnTo>
                    <a:pt x="510" y="598"/>
                  </a:lnTo>
                  <a:lnTo>
                    <a:pt x="510" y="626"/>
                  </a:lnTo>
                  <a:cubicBezTo>
                    <a:pt x="543" y="624"/>
                    <a:pt x="606" y="624"/>
                    <a:pt x="642" y="624"/>
                  </a:cubicBezTo>
                  <a:cubicBezTo>
                    <a:pt x="676" y="624"/>
                    <a:pt x="738" y="624"/>
                    <a:pt x="772" y="626"/>
                  </a:cubicBezTo>
                  <a:lnTo>
                    <a:pt x="772" y="598"/>
                  </a:lnTo>
                  <a:lnTo>
                    <a:pt x="749" y="598"/>
                  </a:lnTo>
                  <a:cubicBezTo>
                    <a:pt x="679" y="598"/>
                    <a:pt x="679" y="587"/>
                    <a:pt x="679" y="556"/>
                  </a:cubicBezTo>
                  <a:lnTo>
                    <a:pt x="679" y="73"/>
                  </a:lnTo>
                  <a:cubicBezTo>
                    <a:pt x="679" y="39"/>
                    <a:pt x="679" y="29"/>
                    <a:pt x="749" y="29"/>
                  </a:cubicBezTo>
                  <a:lnTo>
                    <a:pt x="772" y="29"/>
                  </a:lnTo>
                  <a:lnTo>
                    <a:pt x="772" y="0"/>
                  </a:lnTo>
                  <a:lnTo>
                    <a:pt x="616" y="0"/>
                  </a:lnTo>
                  <a:cubicBezTo>
                    <a:pt x="593" y="0"/>
                    <a:pt x="593" y="0"/>
                    <a:pt x="588" y="18"/>
                  </a:cubicBezTo>
                  <a:lnTo>
                    <a:pt x="385" y="53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82" name="フリーフォーム 97"/>
            <p:cNvSpPr/>
            <p:nvPr/>
          </p:nvSpPr>
          <p:spPr>
            <a:xfrm>
              <a:off x="6611399" y="6413760"/>
              <a:ext cx="127800" cy="151200"/>
            </a:xfrm>
            <a:custGeom>
              <a:avLst/>
              <a:gdLst/>
              <a:ahLst/>
              <a:cxnLst>
                <a:cxn ang="3cd4">
                  <a:pos x="hc" y="t"/>
                </a:cxn>
                <a:cxn ang="cd2">
                  <a:pos x="l" y="vc"/>
                </a:cxn>
                <a:cxn ang="cd4">
                  <a:pos x="hc" y="b"/>
                </a:cxn>
                <a:cxn ang="0">
                  <a:pos x="r" y="vc"/>
                </a:cxn>
              </a:cxnLst>
              <a:rect l="l" t="t" r="r" b="b"/>
              <a:pathLst>
                <a:path w="356" h="421">
                  <a:moveTo>
                    <a:pt x="78" y="179"/>
                  </a:moveTo>
                  <a:cubicBezTo>
                    <a:pt x="83" y="44"/>
                    <a:pt x="161" y="21"/>
                    <a:pt x="192" y="21"/>
                  </a:cubicBezTo>
                  <a:cubicBezTo>
                    <a:pt x="286" y="21"/>
                    <a:pt x="296" y="146"/>
                    <a:pt x="296" y="179"/>
                  </a:cubicBezTo>
                  <a:close/>
                  <a:moveTo>
                    <a:pt x="75" y="200"/>
                  </a:moveTo>
                  <a:lnTo>
                    <a:pt x="333" y="200"/>
                  </a:lnTo>
                  <a:cubicBezTo>
                    <a:pt x="354" y="200"/>
                    <a:pt x="356" y="200"/>
                    <a:pt x="356" y="179"/>
                  </a:cubicBezTo>
                  <a:cubicBezTo>
                    <a:pt x="356" y="88"/>
                    <a:pt x="307" y="0"/>
                    <a:pt x="192" y="0"/>
                  </a:cubicBezTo>
                  <a:cubicBezTo>
                    <a:pt x="86" y="0"/>
                    <a:pt x="0" y="94"/>
                    <a:pt x="0" y="210"/>
                  </a:cubicBezTo>
                  <a:cubicBezTo>
                    <a:pt x="0" y="333"/>
                    <a:pt x="96" y="421"/>
                    <a:pt x="203" y="421"/>
                  </a:cubicBezTo>
                  <a:cubicBezTo>
                    <a:pt x="315" y="421"/>
                    <a:pt x="356" y="320"/>
                    <a:pt x="356" y="301"/>
                  </a:cubicBezTo>
                  <a:cubicBezTo>
                    <a:pt x="356" y="294"/>
                    <a:pt x="348" y="291"/>
                    <a:pt x="343" y="291"/>
                  </a:cubicBezTo>
                  <a:cubicBezTo>
                    <a:pt x="335" y="291"/>
                    <a:pt x="335" y="296"/>
                    <a:pt x="333" y="304"/>
                  </a:cubicBezTo>
                  <a:cubicBezTo>
                    <a:pt x="299" y="398"/>
                    <a:pt x="218" y="398"/>
                    <a:pt x="208" y="398"/>
                  </a:cubicBezTo>
                  <a:cubicBezTo>
                    <a:pt x="161" y="398"/>
                    <a:pt x="125" y="372"/>
                    <a:pt x="104" y="338"/>
                  </a:cubicBezTo>
                  <a:cubicBezTo>
                    <a:pt x="75" y="294"/>
                    <a:pt x="75" y="231"/>
                    <a:pt x="75" y="20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83" name="フリーフォーム 98"/>
            <p:cNvSpPr/>
            <p:nvPr/>
          </p:nvSpPr>
          <p:spPr>
            <a:xfrm>
              <a:off x="6754679" y="6336000"/>
              <a:ext cx="234720" cy="232560"/>
            </a:xfrm>
            <a:custGeom>
              <a:avLst/>
              <a:gdLst/>
              <a:ahLst/>
              <a:cxnLst>
                <a:cxn ang="3cd4">
                  <a:pos x="hc" y="t"/>
                </a:cxn>
                <a:cxn ang="cd2">
                  <a:pos x="l" y="vc"/>
                </a:cxn>
                <a:cxn ang="cd4">
                  <a:pos x="hc" y="b"/>
                </a:cxn>
                <a:cxn ang="0">
                  <a:pos x="r" y="vc"/>
                </a:cxn>
              </a:cxnLst>
              <a:rect l="l" t="t" r="r" b="b"/>
              <a:pathLst>
                <a:path w="653" h="647">
                  <a:moveTo>
                    <a:pt x="551" y="91"/>
                  </a:moveTo>
                  <a:cubicBezTo>
                    <a:pt x="564" y="57"/>
                    <a:pt x="590" y="29"/>
                    <a:pt x="653" y="29"/>
                  </a:cubicBezTo>
                  <a:lnTo>
                    <a:pt x="653" y="0"/>
                  </a:lnTo>
                  <a:cubicBezTo>
                    <a:pt x="624" y="3"/>
                    <a:pt x="588" y="3"/>
                    <a:pt x="564" y="3"/>
                  </a:cubicBezTo>
                  <a:cubicBezTo>
                    <a:pt x="536" y="3"/>
                    <a:pt x="484" y="0"/>
                    <a:pt x="458" y="0"/>
                  </a:cubicBezTo>
                  <a:lnTo>
                    <a:pt x="458" y="29"/>
                  </a:lnTo>
                  <a:cubicBezTo>
                    <a:pt x="507" y="29"/>
                    <a:pt x="525" y="52"/>
                    <a:pt x="525" y="75"/>
                  </a:cubicBezTo>
                  <a:cubicBezTo>
                    <a:pt x="525" y="81"/>
                    <a:pt x="523" y="88"/>
                    <a:pt x="520" y="94"/>
                  </a:cubicBezTo>
                  <a:lnTo>
                    <a:pt x="354" y="535"/>
                  </a:lnTo>
                  <a:lnTo>
                    <a:pt x="177" y="73"/>
                  </a:lnTo>
                  <a:cubicBezTo>
                    <a:pt x="172" y="60"/>
                    <a:pt x="172" y="57"/>
                    <a:pt x="172" y="55"/>
                  </a:cubicBezTo>
                  <a:cubicBezTo>
                    <a:pt x="172" y="29"/>
                    <a:pt x="224" y="29"/>
                    <a:pt x="247" y="29"/>
                  </a:cubicBezTo>
                  <a:lnTo>
                    <a:pt x="247" y="0"/>
                  </a:lnTo>
                  <a:cubicBezTo>
                    <a:pt x="216" y="3"/>
                    <a:pt x="151" y="3"/>
                    <a:pt x="117" y="3"/>
                  </a:cubicBezTo>
                  <a:cubicBezTo>
                    <a:pt x="73" y="3"/>
                    <a:pt x="34" y="0"/>
                    <a:pt x="0" y="0"/>
                  </a:cubicBezTo>
                  <a:lnTo>
                    <a:pt x="0" y="29"/>
                  </a:lnTo>
                  <a:cubicBezTo>
                    <a:pt x="60" y="29"/>
                    <a:pt x="78" y="29"/>
                    <a:pt x="91" y="62"/>
                  </a:cubicBezTo>
                  <a:lnTo>
                    <a:pt x="302" y="626"/>
                  </a:lnTo>
                  <a:cubicBezTo>
                    <a:pt x="309" y="644"/>
                    <a:pt x="315" y="647"/>
                    <a:pt x="325" y="647"/>
                  </a:cubicBezTo>
                  <a:cubicBezTo>
                    <a:pt x="341" y="647"/>
                    <a:pt x="343" y="642"/>
                    <a:pt x="348" y="62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484" name="グループ化 99" descr="26§display§M_{Z^\prime} &gt; 5~ {\rm MeV}§svg§600§FALSE" title="TexMaths"/>
          <p:cNvGrpSpPr/>
          <p:nvPr/>
        </p:nvGrpSpPr>
        <p:grpSpPr>
          <a:xfrm>
            <a:off x="6030726" y="6205124"/>
            <a:ext cx="1843902" cy="249185"/>
            <a:chOff x="4968360" y="6840000"/>
            <a:chExt cx="2032560" cy="274680"/>
          </a:xfrm>
        </p:grpSpPr>
        <p:sp>
          <p:nvSpPr>
            <p:cNvPr id="2485" name="フリーフォーム 100"/>
            <p:cNvSpPr/>
            <p:nvPr/>
          </p:nvSpPr>
          <p:spPr>
            <a:xfrm>
              <a:off x="4968360" y="6840000"/>
              <a:ext cx="2032560" cy="274680"/>
            </a:xfrm>
            <a:custGeom>
              <a:avLst/>
              <a:gdLst/>
              <a:ahLst/>
              <a:cxnLst>
                <a:cxn ang="3cd4">
                  <a:pos x="hc" y="t"/>
                </a:cxn>
                <a:cxn ang="cd2">
                  <a:pos x="l" y="vc"/>
                </a:cxn>
                <a:cxn ang="cd4">
                  <a:pos x="hc" y="b"/>
                </a:cxn>
                <a:cxn ang="0">
                  <a:pos x="r" y="vc"/>
                </a:cxn>
              </a:cxnLst>
              <a:rect l="l" t="t" r="r" b="b"/>
              <a:pathLst>
                <a:path w="5647" h="764">
                  <a:moveTo>
                    <a:pt x="2824" y="764"/>
                  </a:moveTo>
                  <a:lnTo>
                    <a:pt x="0" y="764"/>
                  </a:lnTo>
                  <a:lnTo>
                    <a:pt x="0" y="0"/>
                  </a:lnTo>
                  <a:lnTo>
                    <a:pt x="5647" y="0"/>
                  </a:lnTo>
                  <a:lnTo>
                    <a:pt x="5647" y="764"/>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86" name="フリーフォーム 101"/>
            <p:cNvSpPr/>
            <p:nvPr/>
          </p:nvSpPr>
          <p:spPr>
            <a:xfrm>
              <a:off x="4982400" y="6840000"/>
              <a:ext cx="330120" cy="225000"/>
            </a:xfrm>
            <a:custGeom>
              <a:avLst/>
              <a:gdLst/>
              <a:ahLst/>
              <a:cxnLst>
                <a:cxn ang="3cd4">
                  <a:pos x="hc" y="t"/>
                </a:cxn>
                <a:cxn ang="cd2">
                  <a:pos x="l" y="vc"/>
                </a:cxn>
                <a:cxn ang="cd4">
                  <a:pos x="hc" y="b"/>
                </a:cxn>
                <a:cxn ang="0">
                  <a:pos x="r" y="vc"/>
                </a:cxn>
              </a:cxnLst>
              <a:rect l="l" t="t" r="r" b="b"/>
              <a:pathLst>
                <a:path w="918" h="626">
                  <a:moveTo>
                    <a:pt x="811" y="70"/>
                  </a:moveTo>
                  <a:cubicBezTo>
                    <a:pt x="819" y="36"/>
                    <a:pt x="819" y="29"/>
                    <a:pt x="889" y="29"/>
                  </a:cubicBezTo>
                  <a:cubicBezTo>
                    <a:pt x="910" y="29"/>
                    <a:pt x="918" y="29"/>
                    <a:pt x="918" y="10"/>
                  </a:cubicBezTo>
                  <a:cubicBezTo>
                    <a:pt x="918" y="0"/>
                    <a:pt x="910" y="0"/>
                    <a:pt x="894" y="0"/>
                  </a:cubicBezTo>
                  <a:lnTo>
                    <a:pt x="772" y="0"/>
                  </a:lnTo>
                  <a:cubicBezTo>
                    <a:pt x="749" y="0"/>
                    <a:pt x="749" y="0"/>
                    <a:pt x="736" y="18"/>
                  </a:cubicBezTo>
                  <a:lnTo>
                    <a:pt x="403" y="541"/>
                  </a:lnTo>
                  <a:lnTo>
                    <a:pt x="330" y="21"/>
                  </a:lnTo>
                  <a:cubicBezTo>
                    <a:pt x="328" y="0"/>
                    <a:pt x="325" y="0"/>
                    <a:pt x="302" y="0"/>
                  </a:cubicBezTo>
                  <a:lnTo>
                    <a:pt x="177" y="0"/>
                  </a:lnTo>
                  <a:cubicBezTo>
                    <a:pt x="159" y="0"/>
                    <a:pt x="148" y="0"/>
                    <a:pt x="148" y="18"/>
                  </a:cubicBezTo>
                  <a:cubicBezTo>
                    <a:pt x="148" y="29"/>
                    <a:pt x="159" y="29"/>
                    <a:pt x="177" y="29"/>
                  </a:cubicBezTo>
                  <a:cubicBezTo>
                    <a:pt x="187" y="29"/>
                    <a:pt x="205" y="29"/>
                    <a:pt x="216" y="31"/>
                  </a:cubicBezTo>
                  <a:cubicBezTo>
                    <a:pt x="229" y="31"/>
                    <a:pt x="237" y="34"/>
                    <a:pt x="237" y="44"/>
                  </a:cubicBezTo>
                  <a:cubicBezTo>
                    <a:pt x="237" y="49"/>
                    <a:pt x="234" y="52"/>
                    <a:pt x="231" y="62"/>
                  </a:cubicBezTo>
                  <a:lnTo>
                    <a:pt x="114" y="530"/>
                  </a:lnTo>
                  <a:cubicBezTo>
                    <a:pt x="107" y="567"/>
                    <a:pt x="91" y="595"/>
                    <a:pt x="16" y="598"/>
                  </a:cubicBezTo>
                  <a:cubicBezTo>
                    <a:pt x="13" y="598"/>
                    <a:pt x="0" y="598"/>
                    <a:pt x="0" y="616"/>
                  </a:cubicBezTo>
                  <a:cubicBezTo>
                    <a:pt x="0" y="624"/>
                    <a:pt x="5" y="626"/>
                    <a:pt x="13" y="626"/>
                  </a:cubicBezTo>
                  <a:cubicBezTo>
                    <a:pt x="42" y="626"/>
                    <a:pt x="75" y="624"/>
                    <a:pt x="104" y="624"/>
                  </a:cubicBezTo>
                  <a:cubicBezTo>
                    <a:pt x="135" y="624"/>
                    <a:pt x="169" y="626"/>
                    <a:pt x="198" y="626"/>
                  </a:cubicBezTo>
                  <a:cubicBezTo>
                    <a:pt x="203" y="626"/>
                    <a:pt x="216" y="626"/>
                    <a:pt x="216" y="608"/>
                  </a:cubicBezTo>
                  <a:cubicBezTo>
                    <a:pt x="216" y="598"/>
                    <a:pt x="205" y="598"/>
                    <a:pt x="198" y="598"/>
                  </a:cubicBezTo>
                  <a:cubicBezTo>
                    <a:pt x="146" y="598"/>
                    <a:pt x="138" y="579"/>
                    <a:pt x="138" y="559"/>
                  </a:cubicBezTo>
                  <a:cubicBezTo>
                    <a:pt x="138" y="551"/>
                    <a:pt x="138" y="546"/>
                    <a:pt x="140" y="535"/>
                  </a:cubicBezTo>
                  <a:lnTo>
                    <a:pt x="265" y="36"/>
                  </a:lnTo>
                  <a:lnTo>
                    <a:pt x="346" y="605"/>
                  </a:lnTo>
                  <a:cubicBezTo>
                    <a:pt x="346" y="616"/>
                    <a:pt x="348" y="626"/>
                    <a:pt x="359" y="626"/>
                  </a:cubicBezTo>
                  <a:cubicBezTo>
                    <a:pt x="369" y="626"/>
                    <a:pt x="374" y="616"/>
                    <a:pt x="380" y="611"/>
                  </a:cubicBezTo>
                  <a:lnTo>
                    <a:pt x="749" y="29"/>
                  </a:lnTo>
                  <a:lnTo>
                    <a:pt x="619" y="556"/>
                  </a:lnTo>
                  <a:cubicBezTo>
                    <a:pt x="608" y="590"/>
                    <a:pt x="608" y="598"/>
                    <a:pt x="536" y="598"/>
                  </a:cubicBezTo>
                  <a:cubicBezTo>
                    <a:pt x="520" y="598"/>
                    <a:pt x="510" y="598"/>
                    <a:pt x="510" y="616"/>
                  </a:cubicBezTo>
                  <a:cubicBezTo>
                    <a:pt x="510" y="626"/>
                    <a:pt x="520" y="626"/>
                    <a:pt x="523" y="626"/>
                  </a:cubicBezTo>
                  <a:cubicBezTo>
                    <a:pt x="549" y="626"/>
                    <a:pt x="611" y="624"/>
                    <a:pt x="637" y="624"/>
                  </a:cubicBezTo>
                  <a:cubicBezTo>
                    <a:pt x="673" y="624"/>
                    <a:pt x="715" y="626"/>
                    <a:pt x="751" y="626"/>
                  </a:cubicBezTo>
                  <a:cubicBezTo>
                    <a:pt x="757" y="626"/>
                    <a:pt x="770" y="626"/>
                    <a:pt x="770" y="608"/>
                  </a:cubicBezTo>
                  <a:cubicBezTo>
                    <a:pt x="770" y="598"/>
                    <a:pt x="762" y="598"/>
                    <a:pt x="744" y="598"/>
                  </a:cubicBezTo>
                  <a:cubicBezTo>
                    <a:pt x="710" y="598"/>
                    <a:pt x="684" y="598"/>
                    <a:pt x="684" y="582"/>
                  </a:cubicBezTo>
                  <a:cubicBezTo>
                    <a:pt x="684" y="577"/>
                    <a:pt x="684" y="577"/>
                    <a:pt x="689" y="55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87" name="フリーフォーム 102"/>
            <p:cNvSpPr/>
            <p:nvPr/>
          </p:nvSpPr>
          <p:spPr>
            <a:xfrm>
              <a:off x="5306399" y="6957000"/>
              <a:ext cx="165240" cy="157680"/>
            </a:xfrm>
            <a:custGeom>
              <a:avLst/>
              <a:gdLst/>
              <a:ahLst/>
              <a:cxnLst>
                <a:cxn ang="3cd4">
                  <a:pos x="hc" y="t"/>
                </a:cxn>
                <a:cxn ang="cd2">
                  <a:pos x="l" y="vc"/>
                </a:cxn>
                <a:cxn ang="cd4">
                  <a:pos x="hc" y="b"/>
                </a:cxn>
                <a:cxn ang="0">
                  <a:pos x="r" y="vc"/>
                </a:cxn>
              </a:cxnLst>
              <a:rect l="l" t="t" r="r" b="b"/>
              <a:pathLst>
                <a:path w="460" h="439">
                  <a:moveTo>
                    <a:pt x="452" y="26"/>
                  </a:moveTo>
                  <a:cubicBezTo>
                    <a:pt x="458" y="21"/>
                    <a:pt x="460" y="16"/>
                    <a:pt x="460" y="8"/>
                  </a:cubicBezTo>
                  <a:cubicBezTo>
                    <a:pt x="460" y="0"/>
                    <a:pt x="455" y="0"/>
                    <a:pt x="445" y="0"/>
                  </a:cubicBezTo>
                  <a:lnTo>
                    <a:pt x="143" y="0"/>
                  </a:lnTo>
                  <a:cubicBezTo>
                    <a:pt x="127" y="0"/>
                    <a:pt x="125" y="0"/>
                    <a:pt x="122" y="13"/>
                  </a:cubicBezTo>
                  <a:lnTo>
                    <a:pt x="86" y="127"/>
                  </a:lnTo>
                  <a:cubicBezTo>
                    <a:pt x="83" y="135"/>
                    <a:pt x="83" y="138"/>
                    <a:pt x="83" y="138"/>
                  </a:cubicBezTo>
                  <a:cubicBezTo>
                    <a:pt x="83" y="143"/>
                    <a:pt x="86" y="148"/>
                    <a:pt x="94" y="148"/>
                  </a:cubicBezTo>
                  <a:cubicBezTo>
                    <a:pt x="104" y="148"/>
                    <a:pt x="104" y="143"/>
                    <a:pt x="107" y="138"/>
                  </a:cubicBezTo>
                  <a:cubicBezTo>
                    <a:pt x="138" y="47"/>
                    <a:pt x="187" y="23"/>
                    <a:pt x="270" y="23"/>
                  </a:cubicBezTo>
                  <a:lnTo>
                    <a:pt x="385" y="23"/>
                  </a:lnTo>
                  <a:lnTo>
                    <a:pt x="10" y="411"/>
                  </a:lnTo>
                  <a:cubicBezTo>
                    <a:pt x="5" y="416"/>
                    <a:pt x="0" y="421"/>
                    <a:pt x="0" y="431"/>
                  </a:cubicBezTo>
                  <a:cubicBezTo>
                    <a:pt x="0" y="439"/>
                    <a:pt x="5" y="439"/>
                    <a:pt x="18" y="439"/>
                  </a:cubicBezTo>
                  <a:lnTo>
                    <a:pt x="328" y="439"/>
                  </a:lnTo>
                  <a:cubicBezTo>
                    <a:pt x="346" y="439"/>
                    <a:pt x="346" y="439"/>
                    <a:pt x="351" y="426"/>
                  </a:cubicBezTo>
                  <a:lnTo>
                    <a:pt x="395" y="283"/>
                  </a:lnTo>
                  <a:cubicBezTo>
                    <a:pt x="398" y="275"/>
                    <a:pt x="398" y="273"/>
                    <a:pt x="398" y="273"/>
                  </a:cubicBezTo>
                  <a:cubicBezTo>
                    <a:pt x="398" y="273"/>
                    <a:pt x="398" y="262"/>
                    <a:pt x="387" y="262"/>
                  </a:cubicBezTo>
                  <a:cubicBezTo>
                    <a:pt x="380" y="262"/>
                    <a:pt x="380" y="265"/>
                    <a:pt x="374" y="281"/>
                  </a:cubicBezTo>
                  <a:cubicBezTo>
                    <a:pt x="346" y="369"/>
                    <a:pt x="312" y="413"/>
                    <a:pt x="200" y="413"/>
                  </a:cubicBezTo>
                  <a:lnTo>
                    <a:pt x="78" y="41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88" name="フリーフォーム 103"/>
            <p:cNvSpPr/>
            <p:nvPr/>
          </p:nvSpPr>
          <p:spPr>
            <a:xfrm>
              <a:off x="5498280" y="6955920"/>
              <a:ext cx="46440" cy="86760"/>
            </a:xfrm>
            <a:custGeom>
              <a:avLst/>
              <a:gdLst/>
              <a:ahLst/>
              <a:cxnLst>
                <a:cxn ang="3cd4">
                  <a:pos x="hc" y="t"/>
                </a:cxn>
                <a:cxn ang="cd2">
                  <a:pos x="l" y="vc"/>
                </a:cxn>
                <a:cxn ang="cd4">
                  <a:pos x="hc" y="b"/>
                </a:cxn>
                <a:cxn ang="0">
                  <a:pos x="r" y="vc"/>
                </a:cxn>
              </a:cxnLst>
              <a:rect l="l" t="t" r="r" b="b"/>
              <a:pathLst>
                <a:path w="130" h="242">
                  <a:moveTo>
                    <a:pt x="125" y="44"/>
                  </a:moveTo>
                  <a:cubicBezTo>
                    <a:pt x="125" y="44"/>
                    <a:pt x="130" y="34"/>
                    <a:pt x="130" y="26"/>
                  </a:cubicBezTo>
                  <a:cubicBezTo>
                    <a:pt x="130" y="10"/>
                    <a:pt x="114" y="0"/>
                    <a:pt x="101" y="0"/>
                  </a:cubicBezTo>
                  <a:cubicBezTo>
                    <a:pt x="81" y="0"/>
                    <a:pt x="75" y="16"/>
                    <a:pt x="73" y="21"/>
                  </a:cubicBezTo>
                  <a:lnTo>
                    <a:pt x="3" y="221"/>
                  </a:lnTo>
                  <a:cubicBezTo>
                    <a:pt x="0" y="226"/>
                    <a:pt x="0" y="229"/>
                    <a:pt x="0" y="229"/>
                  </a:cubicBezTo>
                  <a:cubicBezTo>
                    <a:pt x="0" y="236"/>
                    <a:pt x="21" y="242"/>
                    <a:pt x="21" y="242"/>
                  </a:cubicBezTo>
                  <a:cubicBezTo>
                    <a:pt x="23" y="242"/>
                    <a:pt x="26" y="239"/>
                    <a:pt x="29" y="2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89" name="フリーフォーム 104"/>
            <p:cNvSpPr/>
            <p:nvPr/>
          </p:nvSpPr>
          <p:spPr>
            <a:xfrm>
              <a:off x="5706720" y="6886800"/>
              <a:ext cx="201960" cy="191520"/>
            </a:xfrm>
            <a:custGeom>
              <a:avLst/>
              <a:gdLst/>
              <a:ahLst/>
              <a:cxnLst>
                <a:cxn ang="3cd4">
                  <a:pos x="hc" y="t"/>
                </a:cxn>
                <a:cxn ang="cd2">
                  <a:pos x="l" y="vc"/>
                </a:cxn>
                <a:cxn ang="cd4">
                  <a:pos x="hc" y="b"/>
                </a:cxn>
                <a:cxn ang="0">
                  <a:pos x="r" y="vc"/>
                </a:cxn>
              </a:cxnLst>
              <a:rect l="l" t="t" r="r" b="b"/>
              <a:pathLst>
                <a:path w="562" h="533">
                  <a:moveTo>
                    <a:pt x="543" y="286"/>
                  </a:moveTo>
                  <a:cubicBezTo>
                    <a:pt x="554" y="281"/>
                    <a:pt x="562" y="278"/>
                    <a:pt x="562" y="265"/>
                  </a:cubicBezTo>
                  <a:cubicBezTo>
                    <a:pt x="562" y="255"/>
                    <a:pt x="554" y="249"/>
                    <a:pt x="543" y="247"/>
                  </a:cubicBezTo>
                  <a:lnTo>
                    <a:pt x="34" y="5"/>
                  </a:lnTo>
                  <a:cubicBezTo>
                    <a:pt x="23" y="0"/>
                    <a:pt x="21" y="0"/>
                    <a:pt x="18" y="0"/>
                  </a:cubicBezTo>
                  <a:cubicBezTo>
                    <a:pt x="8" y="0"/>
                    <a:pt x="0" y="8"/>
                    <a:pt x="0" y="18"/>
                  </a:cubicBezTo>
                  <a:cubicBezTo>
                    <a:pt x="0" y="26"/>
                    <a:pt x="5" y="31"/>
                    <a:pt x="18" y="39"/>
                  </a:cubicBezTo>
                  <a:lnTo>
                    <a:pt x="499" y="265"/>
                  </a:lnTo>
                  <a:lnTo>
                    <a:pt x="18" y="494"/>
                  </a:lnTo>
                  <a:cubicBezTo>
                    <a:pt x="5" y="499"/>
                    <a:pt x="0" y="507"/>
                    <a:pt x="0" y="515"/>
                  </a:cubicBezTo>
                  <a:cubicBezTo>
                    <a:pt x="0" y="525"/>
                    <a:pt x="8" y="533"/>
                    <a:pt x="18" y="533"/>
                  </a:cubicBezTo>
                  <a:cubicBezTo>
                    <a:pt x="21" y="533"/>
                    <a:pt x="23" y="533"/>
                    <a:pt x="34" y="52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90" name="フリーフォーム 105"/>
            <p:cNvSpPr/>
            <p:nvPr/>
          </p:nvSpPr>
          <p:spPr>
            <a:xfrm>
              <a:off x="6043679" y="6845760"/>
              <a:ext cx="131760" cy="226800"/>
            </a:xfrm>
            <a:custGeom>
              <a:avLst/>
              <a:gdLst/>
              <a:ahLst/>
              <a:cxnLst>
                <a:cxn ang="3cd4">
                  <a:pos x="hc" y="t"/>
                </a:cxn>
                <a:cxn ang="cd2">
                  <a:pos x="l" y="vc"/>
                </a:cxn>
                <a:cxn ang="cd4">
                  <a:pos x="hc" y="b"/>
                </a:cxn>
                <a:cxn ang="0">
                  <a:pos x="r" y="vc"/>
                </a:cxn>
              </a:cxnLst>
              <a:rect l="l" t="t" r="r" b="b"/>
              <a:pathLst>
                <a:path w="367" h="631">
                  <a:moveTo>
                    <a:pt x="367" y="426"/>
                  </a:moveTo>
                  <a:cubicBezTo>
                    <a:pt x="367" y="317"/>
                    <a:pt x="291" y="226"/>
                    <a:pt x="192" y="226"/>
                  </a:cubicBezTo>
                  <a:cubicBezTo>
                    <a:pt x="148" y="226"/>
                    <a:pt x="109" y="239"/>
                    <a:pt x="75" y="273"/>
                  </a:cubicBezTo>
                  <a:lnTo>
                    <a:pt x="75" y="94"/>
                  </a:lnTo>
                  <a:cubicBezTo>
                    <a:pt x="94" y="99"/>
                    <a:pt x="125" y="107"/>
                    <a:pt x="153" y="107"/>
                  </a:cubicBezTo>
                  <a:cubicBezTo>
                    <a:pt x="268" y="107"/>
                    <a:pt x="330" y="21"/>
                    <a:pt x="330" y="10"/>
                  </a:cubicBezTo>
                  <a:cubicBezTo>
                    <a:pt x="330" y="5"/>
                    <a:pt x="328" y="0"/>
                    <a:pt x="322" y="0"/>
                  </a:cubicBezTo>
                  <a:cubicBezTo>
                    <a:pt x="322" y="0"/>
                    <a:pt x="320" y="0"/>
                    <a:pt x="315" y="3"/>
                  </a:cubicBezTo>
                  <a:cubicBezTo>
                    <a:pt x="296" y="10"/>
                    <a:pt x="252" y="29"/>
                    <a:pt x="190" y="29"/>
                  </a:cubicBezTo>
                  <a:cubicBezTo>
                    <a:pt x="153" y="29"/>
                    <a:pt x="109" y="23"/>
                    <a:pt x="68" y="3"/>
                  </a:cubicBezTo>
                  <a:cubicBezTo>
                    <a:pt x="60" y="0"/>
                    <a:pt x="57" y="0"/>
                    <a:pt x="57" y="0"/>
                  </a:cubicBezTo>
                  <a:cubicBezTo>
                    <a:pt x="47" y="0"/>
                    <a:pt x="47" y="8"/>
                    <a:pt x="47" y="23"/>
                  </a:cubicBezTo>
                  <a:lnTo>
                    <a:pt x="47" y="294"/>
                  </a:lnTo>
                  <a:cubicBezTo>
                    <a:pt x="47" y="312"/>
                    <a:pt x="47" y="317"/>
                    <a:pt x="60" y="317"/>
                  </a:cubicBezTo>
                  <a:cubicBezTo>
                    <a:pt x="65" y="317"/>
                    <a:pt x="68" y="314"/>
                    <a:pt x="73" y="309"/>
                  </a:cubicBezTo>
                  <a:cubicBezTo>
                    <a:pt x="83" y="296"/>
                    <a:pt x="117" y="247"/>
                    <a:pt x="190" y="247"/>
                  </a:cubicBezTo>
                  <a:cubicBezTo>
                    <a:pt x="239" y="247"/>
                    <a:pt x="263" y="288"/>
                    <a:pt x="268" y="304"/>
                  </a:cubicBezTo>
                  <a:cubicBezTo>
                    <a:pt x="283" y="338"/>
                    <a:pt x="286" y="374"/>
                    <a:pt x="286" y="421"/>
                  </a:cubicBezTo>
                  <a:cubicBezTo>
                    <a:pt x="286" y="452"/>
                    <a:pt x="286" y="507"/>
                    <a:pt x="263" y="546"/>
                  </a:cubicBezTo>
                  <a:cubicBezTo>
                    <a:pt x="242" y="582"/>
                    <a:pt x="208" y="605"/>
                    <a:pt x="164" y="605"/>
                  </a:cubicBezTo>
                  <a:cubicBezTo>
                    <a:pt x="99" y="605"/>
                    <a:pt x="44" y="556"/>
                    <a:pt x="29" y="502"/>
                  </a:cubicBezTo>
                  <a:cubicBezTo>
                    <a:pt x="31" y="504"/>
                    <a:pt x="34" y="504"/>
                    <a:pt x="44" y="504"/>
                  </a:cubicBezTo>
                  <a:cubicBezTo>
                    <a:pt x="75" y="504"/>
                    <a:pt x="91" y="481"/>
                    <a:pt x="91" y="460"/>
                  </a:cubicBezTo>
                  <a:cubicBezTo>
                    <a:pt x="91" y="437"/>
                    <a:pt x="75" y="416"/>
                    <a:pt x="44" y="416"/>
                  </a:cubicBezTo>
                  <a:cubicBezTo>
                    <a:pt x="31" y="416"/>
                    <a:pt x="0" y="421"/>
                    <a:pt x="0" y="463"/>
                  </a:cubicBezTo>
                  <a:cubicBezTo>
                    <a:pt x="0" y="543"/>
                    <a:pt x="62" y="631"/>
                    <a:pt x="166" y="631"/>
                  </a:cubicBezTo>
                  <a:cubicBezTo>
                    <a:pt x="273" y="631"/>
                    <a:pt x="367" y="543"/>
                    <a:pt x="367" y="426"/>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91" name="フリーフォーム 106"/>
            <p:cNvSpPr/>
            <p:nvPr/>
          </p:nvSpPr>
          <p:spPr>
            <a:xfrm>
              <a:off x="6313320" y="6840000"/>
              <a:ext cx="277560" cy="225000"/>
            </a:xfrm>
            <a:custGeom>
              <a:avLst/>
              <a:gdLst/>
              <a:ahLst/>
              <a:cxnLst>
                <a:cxn ang="3cd4">
                  <a:pos x="hc" y="t"/>
                </a:cxn>
                <a:cxn ang="cd2">
                  <a:pos x="l" y="vc"/>
                </a:cxn>
                <a:cxn ang="cd4">
                  <a:pos x="hc" y="b"/>
                </a:cxn>
                <a:cxn ang="0">
                  <a:pos x="r" y="vc"/>
                </a:cxn>
              </a:cxnLst>
              <a:rect l="l" t="t" r="r" b="b"/>
              <a:pathLst>
                <a:path w="772" h="626">
                  <a:moveTo>
                    <a:pt x="187" y="21"/>
                  </a:moveTo>
                  <a:cubicBezTo>
                    <a:pt x="179" y="0"/>
                    <a:pt x="177" y="0"/>
                    <a:pt x="156" y="0"/>
                  </a:cubicBezTo>
                  <a:lnTo>
                    <a:pt x="0" y="0"/>
                  </a:lnTo>
                  <a:lnTo>
                    <a:pt x="0" y="29"/>
                  </a:lnTo>
                  <a:lnTo>
                    <a:pt x="21" y="29"/>
                  </a:lnTo>
                  <a:cubicBezTo>
                    <a:pt x="94" y="29"/>
                    <a:pt x="94" y="39"/>
                    <a:pt x="94" y="73"/>
                  </a:cubicBezTo>
                  <a:lnTo>
                    <a:pt x="94" y="530"/>
                  </a:lnTo>
                  <a:cubicBezTo>
                    <a:pt x="94" y="556"/>
                    <a:pt x="94" y="598"/>
                    <a:pt x="0" y="598"/>
                  </a:cubicBezTo>
                  <a:lnTo>
                    <a:pt x="0" y="626"/>
                  </a:lnTo>
                  <a:cubicBezTo>
                    <a:pt x="31" y="626"/>
                    <a:pt x="78" y="624"/>
                    <a:pt x="107" y="624"/>
                  </a:cubicBezTo>
                  <a:cubicBezTo>
                    <a:pt x="138" y="624"/>
                    <a:pt x="182" y="626"/>
                    <a:pt x="216" y="626"/>
                  </a:cubicBezTo>
                  <a:lnTo>
                    <a:pt x="216" y="598"/>
                  </a:lnTo>
                  <a:cubicBezTo>
                    <a:pt x="120" y="598"/>
                    <a:pt x="120" y="556"/>
                    <a:pt x="120" y="530"/>
                  </a:cubicBezTo>
                  <a:lnTo>
                    <a:pt x="120" y="36"/>
                  </a:lnTo>
                  <a:lnTo>
                    <a:pt x="122" y="36"/>
                  </a:lnTo>
                  <a:lnTo>
                    <a:pt x="343" y="605"/>
                  </a:lnTo>
                  <a:cubicBezTo>
                    <a:pt x="346" y="618"/>
                    <a:pt x="351" y="626"/>
                    <a:pt x="361" y="626"/>
                  </a:cubicBezTo>
                  <a:cubicBezTo>
                    <a:pt x="369" y="626"/>
                    <a:pt x="374" y="618"/>
                    <a:pt x="377" y="608"/>
                  </a:cubicBezTo>
                  <a:lnTo>
                    <a:pt x="603" y="29"/>
                  </a:lnTo>
                  <a:lnTo>
                    <a:pt x="603" y="556"/>
                  </a:lnTo>
                  <a:cubicBezTo>
                    <a:pt x="603" y="587"/>
                    <a:pt x="601" y="598"/>
                    <a:pt x="530" y="598"/>
                  </a:cubicBezTo>
                  <a:lnTo>
                    <a:pt x="510" y="598"/>
                  </a:lnTo>
                  <a:lnTo>
                    <a:pt x="510" y="626"/>
                  </a:lnTo>
                  <a:cubicBezTo>
                    <a:pt x="543" y="624"/>
                    <a:pt x="606" y="624"/>
                    <a:pt x="642" y="624"/>
                  </a:cubicBezTo>
                  <a:cubicBezTo>
                    <a:pt x="676" y="624"/>
                    <a:pt x="738" y="624"/>
                    <a:pt x="772" y="626"/>
                  </a:cubicBezTo>
                  <a:lnTo>
                    <a:pt x="772" y="598"/>
                  </a:lnTo>
                  <a:lnTo>
                    <a:pt x="749" y="598"/>
                  </a:lnTo>
                  <a:cubicBezTo>
                    <a:pt x="679" y="598"/>
                    <a:pt x="679" y="587"/>
                    <a:pt x="679" y="556"/>
                  </a:cubicBezTo>
                  <a:lnTo>
                    <a:pt x="679" y="73"/>
                  </a:lnTo>
                  <a:cubicBezTo>
                    <a:pt x="679" y="39"/>
                    <a:pt x="679" y="29"/>
                    <a:pt x="749" y="29"/>
                  </a:cubicBezTo>
                  <a:lnTo>
                    <a:pt x="772" y="29"/>
                  </a:lnTo>
                  <a:lnTo>
                    <a:pt x="772" y="0"/>
                  </a:lnTo>
                  <a:lnTo>
                    <a:pt x="616" y="0"/>
                  </a:lnTo>
                  <a:cubicBezTo>
                    <a:pt x="593" y="0"/>
                    <a:pt x="593" y="0"/>
                    <a:pt x="588" y="18"/>
                  </a:cubicBezTo>
                  <a:lnTo>
                    <a:pt x="385" y="533"/>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92" name="フリーフォーム 107"/>
            <p:cNvSpPr/>
            <p:nvPr/>
          </p:nvSpPr>
          <p:spPr>
            <a:xfrm>
              <a:off x="6611760" y="6917760"/>
              <a:ext cx="127800" cy="151200"/>
            </a:xfrm>
            <a:custGeom>
              <a:avLst/>
              <a:gdLst/>
              <a:ahLst/>
              <a:cxnLst>
                <a:cxn ang="3cd4">
                  <a:pos x="hc" y="t"/>
                </a:cxn>
                <a:cxn ang="cd2">
                  <a:pos x="l" y="vc"/>
                </a:cxn>
                <a:cxn ang="cd4">
                  <a:pos x="hc" y="b"/>
                </a:cxn>
                <a:cxn ang="0">
                  <a:pos x="r" y="vc"/>
                </a:cxn>
              </a:cxnLst>
              <a:rect l="l" t="t" r="r" b="b"/>
              <a:pathLst>
                <a:path w="356" h="421">
                  <a:moveTo>
                    <a:pt x="78" y="179"/>
                  </a:moveTo>
                  <a:cubicBezTo>
                    <a:pt x="83" y="44"/>
                    <a:pt x="161" y="21"/>
                    <a:pt x="192" y="21"/>
                  </a:cubicBezTo>
                  <a:cubicBezTo>
                    <a:pt x="286" y="21"/>
                    <a:pt x="296" y="146"/>
                    <a:pt x="296" y="179"/>
                  </a:cubicBezTo>
                  <a:close/>
                  <a:moveTo>
                    <a:pt x="75" y="200"/>
                  </a:moveTo>
                  <a:lnTo>
                    <a:pt x="333" y="200"/>
                  </a:lnTo>
                  <a:cubicBezTo>
                    <a:pt x="354" y="200"/>
                    <a:pt x="356" y="200"/>
                    <a:pt x="356" y="179"/>
                  </a:cubicBezTo>
                  <a:cubicBezTo>
                    <a:pt x="356" y="88"/>
                    <a:pt x="307" y="0"/>
                    <a:pt x="192" y="0"/>
                  </a:cubicBezTo>
                  <a:cubicBezTo>
                    <a:pt x="86" y="0"/>
                    <a:pt x="0" y="94"/>
                    <a:pt x="0" y="210"/>
                  </a:cubicBezTo>
                  <a:cubicBezTo>
                    <a:pt x="0" y="333"/>
                    <a:pt x="96" y="421"/>
                    <a:pt x="203" y="421"/>
                  </a:cubicBezTo>
                  <a:cubicBezTo>
                    <a:pt x="315" y="421"/>
                    <a:pt x="356" y="320"/>
                    <a:pt x="356" y="301"/>
                  </a:cubicBezTo>
                  <a:cubicBezTo>
                    <a:pt x="356" y="294"/>
                    <a:pt x="348" y="291"/>
                    <a:pt x="343" y="291"/>
                  </a:cubicBezTo>
                  <a:cubicBezTo>
                    <a:pt x="335" y="291"/>
                    <a:pt x="335" y="296"/>
                    <a:pt x="333" y="304"/>
                  </a:cubicBezTo>
                  <a:cubicBezTo>
                    <a:pt x="299" y="398"/>
                    <a:pt x="218" y="398"/>
                    <a:pt x="208" y="398"/>
                  </a:cubicBezTo>
                  <a:cubicBezTo>
                    <a:pt x="161" y="398"/>
                    <a:pt x="125" y="372"/>
                    <a:pt x="104" y="338"/>
                  </a:cubicBezTo>
                  <a:cubicBezTo>
                    <a:pt x="75" y="294"/>
                    <a:pt x="75" y="231"/>
                    <a:pt x="75" y="20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93" name="フリーフォーム 108"/>
            <p:cNvSpPr/>
            <p:nvPr/>
          </p:nvSpPr>
          <p:spPr>
            <a:xfrm>
              <a:off x="6755040" y="6840000"/>
              <a:ext cx="234720" cy="232560"/>
            </a:xfrm>
            <a:custGeom>
              <a:avLst/>
              <a:gdLst/>
              <a:ahLst/>
              <a:cxnLst>
                <a:cxn ang="3cd4">
                  <a:pos x="hc" y="t"/>
                </a:cxn>
                <a:cxn ang="cd2">
                  <a:pos x="l" y="vc"/>
                </a:cxn>
                <a:cxn ang="cd4">
                  <a:pos x="hc" y="b"/>
                </a:cxn>
                <a:cxn ang="0">
                  <a:pos x="r" y="vc"/>
                </a:cxn>
              </a:cxnLst>
              <a:rect l="l" t="t" r="r" b="b"/>
              <a:pathLst>
                <a:path w="653" h="647">
                  <a:moveTo>
                    <a:pt x="551" y="91"/>
                  </a:moveTo>
                  <a:cubicBezTo>
                    <a:pt x="564" y="57"/>
                    <a:pt x="590" y="29"/>
                    <a:pt x="653" y="29"/>
                  </a:cubicBezTo>
                  <a:lnTo>
                    <a:pt x="653" y="0"/>
                  </a:lnTo>
                  <a:cubicBezTo>
                    <a:pt x="624" y="3"/>
                    <a:pt x="588" y="3"/>
                    <a:pt x="564" y="3"/>
                  </a:cubicBezTo>
                  <a:cubicBezTo>
                    <a:pt x="536" y="3"/>
                    <a:pt x="484" y="0"/>
                    <a:pt x="458" y="0"/>
                  </a:cubicBezTo>
                  <a:lnTo>
                    <a:pt x="458" y="29"/>
                  </a:lnTo>
                  <a:cubicBezTo>
                    <a:pt x="507" y="29"/>
                    <a:pt x="525" y="52"/>
                    <a:pt x="525" y="75"/>
                  </a:cubicBezTo>
                  <a:cubicBezTo>
                    <a:pt x="525" y="81"/>
                    <a:pt x="523" y="88"/>
                    <a:pt x="520" y="94"/>
                  </a:cubicBezTo>
                  <a:lnTo>
                    <a:pt x="354" y="535"/>
                  </a:lnTo>
                  <a:lnTo>
                    <a:pt x="177" y="73"/>
                  </a:lnTo>
                  <a:cubicBezTo>
                    <a:pt x="172" y="60"/>
                    <a:pt x="172" y="57"/>
                    <a:pt x="172" y="55"/>
                  </a:cubicBezTo>
                  <a:cubicBezTo>
                    <a:pt x="172" y="29"/>
                    <a:pt x="224" y="29"/>
                    <a:pt x="247" y="29"/>
                  </a:cubicBezTo>
                  <a:lnTo>
                    <a:pt x="247" y="0"/>
                  </a:lnTo>
                  <a:cubicBezTo>
                    <a:pt x="216" y="3"/>
                    <a:pt x="151" y="3"/>
                    <a:pt x="117" y="3"/>
                  </a:cubicBezTo>
                  <a:cubicBezTo>
                    <a:pt x="73" y="3"/>
                    <a:pt x="34" y="0"/>
                    <a:pt x="0" y="0"/>
                  </a:cubicBezTo>
                  <a:lnTo>
                    <a:pt x="0" y="29"/>
                  </a:lnTo>
                  <a:cubicBezTo>
                    <a:pt x="60" y="29"/>
                    <a:pt x="78" y="29"/>
                    <a:pt x="91" y="62"/>
                  </a:cubicBezTo>
                  <a:lnTo>
                    <a:pt x="302" y="626"/>
                  </a:lnTo>
                  <a:cubicBezTo>
                    <a:pt x="309" y="644"/>
                    <a:pt x="315" y="647"/>
                    <a:pt x="325" y="647"/>
                  </a:cubicBezTo>
                  <a:cubicBezTo>
                    <a:pt x="341" y="647"/>
                    <a:pt x="343" y="642"/>
                    <a:pt x="348" y="62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494" name="グループ化 109" descr="16§display§\left(_x000a_{\cal M}(\nu e \rightarrow \nu e) _x000a_\propto_x000a_\varepsilon_{\rm loop}_x000a_\frac{e g_{Z^'}}{q^2 - M^2_{Z^'}}_x000a_\right).§svg§600§FALSE" title="TexMaths"/>
          <p:cNvGrpSpPr/>
          <p:nvPr/>
        </p:nvGrpSpPr>
        <p:grpSpPr>
          <a:xfrm>
            <a:off x="3156448" y="3331171"/>
            <a:ext cx="2805043" cy="550950"/>
            <a:chOff x="1800000" y="3671999"/>
            <a:chExt cx="3092040" cy="607320"/>
          </a:xfrm>
        </p:grpSpPr>
        <p:sp>
          <p:nvSpPr>
            <p:cNvPr id="2495" name="フリーフォーム 110"/>
            <p:cNvSpPr/>
            <p:nvPr/>
          </p:nvSpPr>
          <p:spPr>
            <a:xfrm>
              <a:off x="1800000" y="3671999"/>
              <a:ext cx="3092040" cy="607320"/>
            </a:xfrm>
            <a:custGeom>
              <a:avLst/>
              <a:gdLst/>
              <a:ahLst/>
              <a:cxnLst>
                <a:cxn ang="3cd4">
                  <a:pos x="hc" y="t"/>
                </a:cxn>
                <a:cxn ang="cd2">
                  <a:pos x="l" y="vc"/>
                </a:cxn>
                <a:cxn ang="cd4">
                  <a:pos x="hc" y="b"/>
                </a:cxn>
                <a:cxn ang="0">
                  <a:pos x="r" y="vc"/>
                </a:cxn>
              </a:cxnLst>
              <a:rect l="l" t="t" r="r" b="b"/>
              <a:pathLst>
                <a:path w="8590" h="1688">
                  <a:moveTo>
                    <a:pt x="4294" y="1688"/>
                  </a:moveTo>
                  <a:lnTo>
                    <a:pt x="0" y="1688"/>
                  </a:lnTo>
                  <a:lnTo>
                    <a:pt x="0" y="0"/>
                  </a:lnTo>
                  <a:lnTo>
                    <a:pt x="8590" y="0"/>
                  </a:lnTo>
                  <a:lnTo>
                    <a:pt x="8590" y="1688"/>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96" name="フリーフォーム 111"/>
            <p:cNvSpPr/>
            <p:nvPr/>
          </p:nvSpPr>
          <p:spPr>
            <a:xfrm>
              <a:off x="1847880" y="3671999"/>
              <a:ext cx="105480" cy="607320"/>
            </a:xfrm>
            <a:custGeom>
              <a:avLst/>
              <a:gdLst/>
              <a:ahLst/>
              <a:cxnLst>
                <a:cxn ang="3cd4">
                  <a:pos x="hc" y="t"/>
                </a:cxn>
                <a:cxn ang="cd2">
                  <a:pos x="l" y="vc"/>
                </a:cxn>
                <a:cxn ang="cd4">
                  <a:pos x="hc" y="b"/>
                </a:cxn>
                <a:cxn ang="0">
                  <a:pos x="r" y="vc"/>
                </a:cxn>
              </a:cxnLst>
              <a:rect l="l" t="t" r="r" b="b"/>
              <a:pathLst>
                <a:path w="294" h="1688">
                  <a:moveTo>
                    <a:pt x="294" y="1683"/>
                  </a:moveTo>
                  <a:cubicBezTo>
                    <a:pt x="294" y="1680"/>
                    <a:pt x="294" y="1680"/>
                    <a:pt x="291" y="1675"/>
                  </a:cubicBezTo>
                  <a:cubicBezTo>
                    <a:pt x="237" y="1610"/>
                    <a:pt x="192" y="1538"/>
                    <a:pt x="158" y="1461"/>
                  </a:cubicBezTo>
                  <a:cubicBezTo>
                    <a:pt x="85" y="1288"/>
                    <a:pt x="54" y="1086"/>
                    <a:pt x="54" y="845"/>
                  </a:cubicBezTo>
                  <a:cubicBezTo>
                    <a:pt x="54" y="605"/>
                    <a:pt x="83" y="394"/>
                    <a:pt x="166" y="210"/>
                  </a:cubicBezTo>
                  <a:cubicBezTo>
                    <a:pt x="198" y="138"/>
                    <a:pt x="242" y="72"/>
                    <a:pt x="293" y="11"/>
                  </a:cubicBezTo>
                  <a:cubicBezTo>
                    <a:pt x="293" y="10"/>
                    <a:pt x="294" y="8"/>
                    <a:pt x="294" y="6"/>
                  </a:cubicBezTo>
                  <a:cubicBezTo>
                    <a:pt x="294" y="0"/>
                    <a:pt x="291" y="0"/>
                    <a:pt x="282" y="0"/>
                  </a:cubicBezTo>
                  <a:cubicBezTo>
                    <a:pt x="274" y="0"/>
                    <a:pt x="272" y="0"/>
                    <a:pt x="272" y="2"/>
                  </a:cubicBezTo>
                  <a:cubicBezTo>
                    <a:pt x="270" y="2"/>
                    <a:pt x="235" y="35"/>
                    <a:pt x="192" y="98"/>
                  </a:cubicBezTo>
                  <a:cubicBezTo>
                    <a:pt x="93" y="235"/>
                    <a:pt x="43" y="402"/>
                    <a:pt x="18" y="570"/>
                  </a:cubicBezTo>
                  <a:cubicBezTo>
                    <a:pt x="5" y="659"/>
                    <a:pt x="0" y="752"/>
                    <a:pt x="0" y="843"/>
                  </a:cubicBezTo>
                  <a:cubicBezTo>
                    <a:pt x="0" y="1054"/>
                    <a:pt x="27" y="1269"/>
                    <a:pt x="117" y="1462"/>
                  </a:cubicBezTo>
                  <a:cubicBezTo>
                    <a:pt x="157" y="1547"/>
                    <a:pt x="211" y="1624"/>
                    <a:pt x="267" y="1683"/>
                  </a:cubicBezTo>
                  <a:cubicBezTo>
                    <a:pt x="272" y="1688"/>
                    <a:pt x="272" y="1688"/>
                    <a:pt x="282" y="1688"/>
                  </a:cubicBezTo>
                  <a:cubicBezTo>
                    <a:pt x="291" y="1688"/>
                    <a:pt x="294" y="1688"/>
                    <a:pt x="294" y="168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97" name="フリーフォーム 112"/>
            <p:cNvSpPr/>
            <p:nvPr/>
          </p:nvSpPr>
          <p:spPr>
            <a:xfrm>
              <a:off x="1965960" y="3883319"/>
              <a:ext cx="220680" cy="153000"/>
            </a:xfrm>
            <a:custGeom>
              <a:avLst/>
              <a:gdLst/>
              <a:ahLst/>
              <a:cxnLst>
                <a:cxn ang="3cd4">
                  <a:pos x="hc" y="t"/>
                </a:cxn>
                <a:cxn ang="cd2">
                  <a:pos x="l" y="vc"/>
                </a:cxn>
                <a:cxn ang="cd4">
                  <a:pos x="hc" y="b"/>
                </a:cxn>
                <a:cxn ang="0">
                  <a:pos x="r" y="vc"/>
                </a:cxn>
              </a:cxnLst>
              <a:rect l="l" t="t" r="r" b="b"/>
              <a:pathLst>
                <a:path w="614" h="426">
                  <a:moveTo>
                    <a:pt x="202" y="83"/>
                  </a:moveTo>
                  <a:cubicBezTo>
                    <a:pt x="218" y="155"/>
                    <a:pt x="242" y="277"/>
                    <a:pt x="274" y="342"/>
                  </a:cubicBezTo>
                  <a:cubicBezTo>
                    <a:pt x="286" y="366"/>
                    <a:pt x="293" y="379"/>
                    <a:pt x="298" y="379"/>
                  </a:cubicBezTo>
                  <a:cubicBezTo>
                    <a:pt x="301" y="379"/>
                    <a:pt x="302" y="379"/>
                    <a:pt x="312" y="368"/>
                  </a:cubicBezTo>
                  <a:cubicBezTo>
                    <a:pt x="355" y="328"/>
                    <a:pt x="384" y="294"/>
                    <a:pt x="424" y="250"/>
                  </a:cubicBezTo>
                  <a:lnTo>
                    <a:pt x="547" y="106"/>
                  </a:lnTo>
                  <a:cubicBezTo>
                    <a:pt x="539" y="154"/>
                    <a:pt x="518" y="280"/>
                    <a:pt x="518" y="347"/>
                  </a:cubicBezTo>
                  <a:cubicBezTo>
                    <a:pt x="518" y="362"/>
                    <a:pt x="520" y="376"/>
                    <a:pt x="522" y="392"/>
                  </a:cubicBezTo>
                  <a:cubicBezTo>
                    <a:pt x="522" y="398"/>
                    <a:pt x="523" y="414"/>
                    <a:pt x="547" y="414"/>
                  </a:cubicBezTo>
                  <a:cubicBezTo>
                    <a:pt x="571" y="414"/>
                    <a:pt x="614" y="389"/>
                    <a:pt x="614" y="378"/>
                  </a:cubicBezTo>
                  <a:cubicBezTo>
                    <a:pt x="614" y="374"/>
                    <a:pt x="611" y="374"/>
                    <a:pt x="610" y="374"/>
                  </a:cubicBezTo>
                  <a:cubicBezTo>
                    <a:pt x="602" y="374"/>
                    <a:pt x="590" y="379"/>
                    <a:pt x="584" y="384"/>
                  </a:cubicBezTo>
                  <a:cubicBezTo>
                    <a:pt x="571" y="381"/>
                    <a:pt x="570" y="373"/>
                    <a:pt x="568" y="360"/>
                  </a:cubicBezTo>
                  <a:cubicBezTo>
                    <a:pt x="566" y="341"/>
                    <a:pt x="566" y="325"/>
                    <a:pt x="566" y="322"/>
                  </a:cubicBezTo>
                  <a:cubicBezTo>
                    <a:pt x="566" y="259"/>
                    <a:pt x="592" y="88"/>
                    <a:pt x="608" y="19"/>
                  </a:cubicBezTo>
                  <a:cubicBezTo>
                    <a:pt x="608" y="14"/>
                    <a:pt x="610" y="13"/>
                    <a:pt x="610" y="10"/>
                  </a:cubicBezTo>
                  <a:cubicBezTo>
                    <a:pt x="610" y="6"/>
                    <a:pt x="608" y="0"/>
                    <a:pt x="605" y="0"/>
                  </a:cubicBezTo>
                  <a:cubicBezTo>
                    <a:pt x="602" y="0"/>
                    <a:pt x="602" y="2"/>
                    <a:pt x="590" y="13"/>
                  </a:cubicBezTo>
                  <a:cubicBezTo>
                    <a:pt x="538" y="78"/>
                    <a:pt x="373" y="275"/>
                    <a:pt x="317" y="323"/>
                  </a:cubicBezTo>
                  <a:cubicBezTo>
                    <a:pt x="304" y="293"/>
                    <a:pt x="293" y="272"/>
                    <a:pt x="274" y="192"/>
                  </a:cubicBezTo>
                  <a:cubicBezTo>
                    <a:pt x="258" y="128"/>
                    <a:pt x="248" y="82"/>
                    <a:pt x="238" y="27"/>
                  </a:cubicBezTo>
                  <a:cubicBezTo>
                    <a:pt x="237" y="19"/>
                    <a:pt x="234" y="3"/>
                    <a:pt x="234" y="3"/>
                  </a:cubicBezTo>
                  <a:cubicBezTo>
                    <a:pt x="232" y="0"/>
                    <a:pt x="229" y="0"/>
                    <a:pt x="227" y="0"/>
                  </a:cubicBezTo>
                  <a:cubicBezTo>
                    <a:pt x="218" y="0"/>
                    <a:pt x="194" y="13"/>
                    <a:pt x="192" y="24"/>
                  </a:cubicBezTo>
                  <a:cubicBezTo>
                    <a:pt x="186" y="72"/>
                    <a:pt x="174" y="146"/>
                    <a:pt x="134" y="254"/>
                  </a:cubicBezTo>
                  <a:cubicBezTo>
                    <a:pt x="90" y="374"/>
                    <a:pt x="77" y="374"/>
                    <a:pt x="66" y="374"/>
                  </a:cubicBezTo>
                  <a:cubicBezTo>
                    <a:pt x="59" y="374"/>
                    <a:pt x="38" y="370"/>
                    <a:pt x="26" y="358"/>
                  </a:cubicBezTo>
                  <a:cubicBezTo>
                    <a:pt x="22" y="355"/>
                    <a:pt x="21" y="355"/>
                    <a:pt x="21" y="355"/>
                  </a:cubicBezTo>
                  <a:cubicBezTo>
                    <a:pt x="13" y="355"/>
                    <a:pt x="0" y="381"/>
                    <a:pt x="0" y="397"/>
                  </a:cubicBezTo>
                  <a:cubicBezTo>
                    <a:pt x="0" y="402"/>
                    <a:pt x="0" y="408"/>
                    <a:pt x="18" y="418"/>
                  </a:cubicBezTo>
                  <a:cubicBezTo>
                    <a:pt x="32" y="426"/>
                    <a:pt x="46" y="426"/>
                    <a:pt x="48" y="426"/>
                  </a:cubicBezTo>
                  <a:cubicBezTo>
                    <a:pt x="83" y="426"/>
                    <a:pt x="117" y="346"/>
                    <a:pt x="128" y="317"/>
                  </a:cubicBezTo>
                  <a:cubicBezTo>
                    <a:pt x="155" y="253"/>
                    <a:pt x="186" y="163"/>
                    <a:pt x="202" y="8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98" name="フリーフォーム 113"/>
            <p:cNvSpPr/>
            <p:nvPr/>
          </p:nvSpPr>
          <p:spPr>
            <a:xfrm>
              <a:off x="2223360" y="3874320"/>
              <a:ext cx="47520" cy="202320"/>
            </a:xfrm>
            <a:custGeom>
              <a:avLst/>
              <a:gdLst/>
              <a:ahLst/>
              <a:cxnLst>
                <a:cxn ang="3cd4">
                  <a:pos x="hc" y="t"/>
                </a:cxn>
                <a:cxn ang="cd2">
                  <a:pos x="l" y="vc"/>
                </a:cxn>
                <a:cxn ang="cd4">
                  <a:pos x="hc" y="b"/>
                </a:cxn>
                <a:cxn ang="0">
                  <a:pos x="r" y="vc"/>
                </a:cxn>
              </a:cxnLst>
              <a:rect l="l" t="t" r="r" b="b"/>
              <a:pathLst>
                <a:path w="133" h="563">
                  <a:moveTo>
                    <a:pt x="133" y="558"/>
                  </a:moveTo>
                  <a:cubicBezTo>
                    <a:pt x="133" y="557"/>
                    <a:pt x="133" y="555"/>
                    <a:pt x="122" y="546"/>
                  </a:cubicBezTo>
                  <a:cubicBezTo>
                    <a:pt x="51" y="475"/>
                    <a:pt x="34" y="368"/>
                    <a:pt x="34" y="282"/>
                  </a:cubicBezTo>
                  <a:cubicBezTo>
                    <a:pt x="34" y="184"/>
                    <a:pt x="54" y="86"/>
                    <a:pt x="125" y="16"/>
                  </a:cubicBezTo>
                  <a:cubicBezTo>
                    <a:pt x="133" y="8"/>
                    <a:pt x="133" y="8"/>
                    <a:pt x="133" y="6"/>
                  </a:cubicBezTo>
                  <a:cubicBezTo>
                    <a:pt x="133" y="2"/>
                    <a:pt x="130" y="0"/>
                    <a:pt x="126" y="0"/>
                  </a:cubicBezTo>
                  <a:cubicBezTo>
                    <a:pt x="120" y="0"/>
                    <a:pt x="69" y="38"/>
                    <a:pt x="35" y="110"/>
                  </a:cubicBezTo>
                  <a:cubicBezTo>
                    <a:pt x="6" y="173"/>
                    <a:pt x="0" y="235"/>
                    <a:pt x="0" y="282"/>
                  </a:cubicBezTo>
                  <a:cubicBezTo>
                    <a:pt x="0" y="326"/>
                    <a:pt x="6" y="394"/>
                    <a:pt x="37" y="458"/>
                  </a:cubicBezTo>
                  <a:cubicBezTo>
                    <a:pt x="72" y="528"/>
                    <a:pt x="120" y="563"/>
                    <a:pt x="126" y="563"/>
                  </a:cubicBezTo>
                  <a:cubicBezTo>
                    <a:pt x="130" y="563"/>
                    <a:pt x="133" y="562"/>
                    <a:pt x="133" y="55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499" name="フリーフォーム 114"/>
            <p:cNvSpPr/>
            <p:nvPr/>
          </p:nvSpPr>
          <p:spPr>
            <a:xfrm>
              <a:off x="2293200" y="3936960"/>
              <a:ext cx="95760" cy="89640"/>
            </a:xfrm>
            <a:custGeom>
              <a:avLst/>
              <a:gdLst/>
              <a:ahLst/>
              <a:cxnLst>
                <a:cxn ang="3cd4">
                  <a:pos x="hc" y="t"/>
                </a:cxn>
                <a:cxn ang="cd2">
                  <a:pos x="l" y="vc"/>
                </a:cxn>
                <a:cxn ang="cd4">
                  <a:pos x="hc" y="b"/>
                </a:cxn>
                <a:cxn ang="0">
                  <a:pos x="r" y="vc"/>
                </a:cxn>
              </a:cxnLst>
              <a:rect l="l" t="t" r="r" b="b"/>
              <a:pathLst>
                <a:path w="267" h="250">
                  <a:moveTo>
                    <a:pt x="96" y="6"/>
                  </a:moveTo>
                  <a:cubicBezTo>
                    <a:pt x="96" y="6"/>
                    <a:pt x="96" y="0"/>
                    <a:pt x="90" y="0"/>
                  </a:cubicBezTo>
                  <a:cubicBezTo>
                    <a:pt x="77" y="0"/>
                    <a:pt x="35" y="5"/>
                    <a:pt x="21" y="6"/>
                  </a:cubicBezTo>
                  <a:cubicBezTo>
                    <a:pt x="16" y="6"/>
                    <a:pt x="10" y="6"/>
                    <a:pt x="10" y="18"/>
                  </a:cubicBezTo>
                  <a:cubicBezTo>
                    <a:pt x="10" y="24"/>
                    <a:pt x="14" y="24"/>
                    <a:pt x="22" y="24"/>
                  </a:cubicBezTo>
                  <a:cubicBezTo>
                    <a:pt x="50" y="24"/>
                    <a:pt x="51" y="27"/>
                    <a:pt x="51" y="34"/>
                  </a:cubicBezTo>
                  <a:cubicBezTo>
                    <a:pt x="51" y="37"/>
                    <a:pt x="45" y="64"/>
                    <a:pt x="40" y="80"/>
                  </a:cubicBezTo>
                  <a:lnTo>
                    <a:pt x="6" y="218"/>
                  </a:lnTo>
                  <a:cubicBezTo>
                    <a:pt x="3" y="226"/>
                    <a:pt x="0" y="242"/>
                    <a:pt x="0" y="243"/>
                  </a:cubicBezTo>
                  <a:cubicBezTo>
                    <a:pt x="0" y="250"/>
                    <a:pt x="6" y="250"/>
                    <a:pt x="10" y="250"/>
                  </a:cubicBezTo>
                  <a:lnTo>
                    <a:pt x="18" y="250"/>
                  </a:lnTo>
                  <a:cubicBezTo>
                    <a:pt x="56" y="243"/>
                    <a:pt x="118" y="221"/>
                    <a:pt x="176" y="166"/>
                  </a:cubicBezTo>
                  <a:cubicBezTo>
                    <a:pt x="251" y="98"/>
                    <a:pt x="267" y="21"/>
                    <a:pt x="267" y="16"/>
                  </a:cubicBezTo>
                  <a:cubicBezTo>
                    <a:pt x="267" y="6"/>
                    <a:pt x="259" y="0"/>
                    <a:pt x="250" y="0"/>
                  </a:cubicBezTo>
                  <a:cubicBezTo>
                    <a:pt x="245" y="0"/>
                    <a:pt x="232" y="2"/>
                    <a:pt x="227" y="19"/>
                  </a:cubicBezTo>
                  <a:cubicBezTo>
                    <a:pt x="192" y="147"/>
                    <a:pt x="106" y="211"/>
                    <a:pt x="42" y="23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0" name="フリーフォーム 115"/>
            <p:cNvSpPr/>
            <p:nvPr/>
          </p:nvSpPr>
          <p:spPr>
            <a:xfrm>
              <a:off x="2404080" y="3936960"/>
              <a:ext cx="78120" cy="91800"/>
            </a:xfrm>
            <a:custGeom>
              <a:avLst/>
              <a:gdLst/>
              <a:ahLst/>
              <a:cxnLst>
                <a:cxn ang="3cd4">
                  <a:pos x="hc" y="t"/>
                </a:cxn>
                <a:cxn ang="cd2">
                  <a:pos x="l" y="vc"/>
                </a:cxn>
                <a:cxn ang="cd4">
                  <a:pos x="hc" y="b"/>
                </a:cxn>
                <a:cxn ang="0">
                  <a:pos x="r" y="vc"/>
                </a:cxn>
              </a:cxnLst>
              <a:rect l="l" t="t" r="r" b="b"/>
              <a:pathLst>
                <a:path w="218" h="256">
                  <a:moveTo>
                    <a:pt x="80" y="120"/>
                  </a:moveTo>
                  <a:cubicBezTo>
                    <a:pt x="96" y="120"/>
                    <a:pt x="138" y="118"/>
                    <a:pt x="166" y="106"/>
                  </a:cubicBezTo>
                  <a:cubicBezTo>
                    <a:pt x="206" y="90"/>
                    <a:pt x="210" y="56"/>
                    <a:pt x="210" y="48"/>
                  </a:cubicBezTo>
                  <a:cubicBezTo>
                    <a:pt x="210" y="24"/>
                    <a:pt x="187" y="0"/>
                    <a:pt x="149" y="0"/>
                  </a:cubicBezTo>
                  <a:cubicBezTo>
                    <a:pt x="85" y="0"/>
                    <a:pt x="0" y="54"/>
                    <a:pt x="0" y="154"/>
                  </a:cubicBezTo>
                  <a:cubicBezTo>
                    <a:pt x="0" y="211"/>
                    <a:pt x="34" y="256"/>
                    <a:pt x="90" y="256"/>
                  </a:cubicBezTo>
                  <a:cubicBezTo>
                    <a:pt x="170" y="256"/>
                    <a:pt x="218" y="197"/>
                    <a:pt x="218" y="189"/>
                  </a:cubicBezTo>
                  <a:cubicBezTo>
                    <a:pt x="218" y="186"/>
                    <a:pt x="214" y="182"/>
                    <a:pt x="211" y="182"/>
                  </a:cubicBezTo>
                  <a:cubicBezTo>
                    <a:pt x="208" y="182"/>
                    <a:pt x="206" y="184"/>
                    <a:pt x="203" y="187"/>
                  </a:cubicBezTo>
                  <a:cubicBezTo>
                    <a:pt x="158" y="243"/>
                    <a:pt x="98" y="243"/>
                    <a:pt x="90" y="243"/>
                  </a:cubicBezTo>
                  <a:cubicBezTo>
                    <a:pt x="46" y="243"/>
                    <a:pt x="40" y="197"/>
                    <a:pt x="40" y="178"/>
                  </a:cubicBezTo>
                  <a:cubicBezTo>
                    <a:pt x="40" y="171"/>
                    <a:pt x="42" y="154"/>
                    <a:pt x="50" y="120"/>
                  </a:cubicBezTo>
                  <a:close/>
                  <a:moveTo>
                    <a:pt x="53" y="107"/>
                  </a:moveTo>
                  <a:cubicBezTo>
                    <a:pt x="75" y="21"/>
                    <a:pt x="134" y="13"/>
                    <a:pt x="149" y="13"/>
                  </a:cubicBezTo>
                  <a:cubicBezTo>
                    <a:pt x="174" y="13"/>
                    <a:pt x="190" y="29"/>
                    <a:pt x="190" y="48"/>
                  </a:cubicBezTo>
                  <a:cubicBezTo>
                    <a:pt x="190" y="107"/>
                    <a:pt x="99" y="107"/>
                    <a:pt x="77" y="10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1" name="フリーフォーム 116"/>
            <p:cNvSpPr/>
            <p:nvPr/>
          </p:nvSpPr>
          <p:spPr>
            <a:xfrm>
              <a:off x="2556720" y="3922560"/>
              <a:ext cx="180000" cy="105480"/>
            </a:xfrm>
            <a:custGeom>
              <a:avLst/>
              <a:gdLst/>
              <a:ahLst/>
              <a:cxnLst>
                <a:cxn ang="3cd4">
                  <a:pos x="hc" y="t"/>
                </a:cxn>
                <a:cxn ang="cd2">
                  <a:pos x="l" y="vc"/>
                </a:cxn>
                <a:cxn ang="cd4">
                  <a:pos x="hc" y="b"/>
                </a:cxn>
                <a:cxn ang="0">
                  <a:pos x="r" y="vc"/>
                </a:cxn>
              </a:cxnLst>
              <a:rect l="l" t="t" r="r" b="b"/>
              <a:pathLst>
                <a:path w="501" h="294">
                  <a:moveTo>
                    <a:pt x="440" y="158"/>
                  </a:moveTo>
                  <a:cubicBezTo>
                    <a:pt x="408" y="182"/>
                    <a:pt x="394" y="206"/>
                    <a:pt x="389" y="213"/>
                  </a:cubicBezTo>
                  <a:cubicBezTo>
                    <a:pt x="363" y="253"/>
                    <a:pt x="358" y="288"/>
                    <a:pt x="358" y="288"/>
                  </a:cubicBezTo>
                  <a:cubicBezTo>
                    <a:pt x="358" y="294"/>
                    <a:pt x="365" y="294"/>
                    <a:pt x="370" y="294"/>
                  </a:cubicBezTo>
                  <a:cubicBezTo>
                    <a:pt x="379" y="294"/>
                    <a:pt x="381" y="294"/>
                    <a:pt x="382" y="283"/>
                  </a:cubicBezTo>
                  <a:cubicBezTo>
                    <a:pt x="395" y="229"/>
                    <a:pt x="429" y="181"/>
                    <a:pt x="493" y="155"/>
                  </a:cubicBezTo>
                  <a:cubicBezTo>
                    <a:pt x="499" y="152"/>
                    <a:pt x="501" y="152"/>
                    <a:pt x="501" y="147"/>
                  </a:cubicBezTo>
                  <a:cubicBezTo>
                    <a:pt x="501" y="144"/>
                    <a:pt x="498" y="142"/>
                    <a:pt x="496" y="141"/>
                  </a:cubicBezTo>
                  <a:cubicBezTo>
                    <a:pt x="472" y="131"/>
                    <a:pt x="403" y="104"/>
                    <a:pt x="382" y="8"/>
                  </a:cubicBezTo>
                  <a:cubicBezTo>
                    <a:pt x="381" y="2"/>
                    <a:pt x="379" y="0"/>
                    <a:pt x="370" y="0"/>
                  </a:cubicBezTo>
                  <a:cubicBezTo>
                    <a:pt x="365" y="0"/>
                    <a:pt x="358" y="0"/>
                    <a:pt x="358" y="6"/>
                  </a:cubicBezTo>
                  <a:cubicBezTo>
                    <a:pt x="358" y="8"/>
                    <a:pt x="363" y="43"/>
                    <a:pt x="387" y="82"/>
                  </a:cubicBezTo>
                  <a:cubicBezTo>
                    <a:pt x="398" y="98"/>
                    <a:pt x="416" y="118"/>
                    <a:pt x="440" y="136"/>
                  </a:cubicBezTo>
                  <a:lnTo>
                    <a:pt x="21" y="136"/>
                  </a:lnTo>
                  <a:cubicBezTo>
                    <a:pt x="10" y="136"/>
                    <a:pt x="0" y="136"/>
                    <a:pt x="0" y="147"/>
                  </a:cubicBezTo>
                  <a:cubicBezTo>
                    <a:pt x="0" y="158"/>
                    <a:pt x="10" y="158"/>
                    <a:pt x="21" y="15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2" name="フリーフォーム 117"/>
            <p:cNvSpPr/>
            <p:nvPr/>
          </p:nvSpPr>
          <p:spPr>
            <a:xfrm>
              <a:off x="2814840" y="3936960"/>
              <a:ext cx="95760" cy="89640"/>
            </a:xfrm>
            <a:custGeom>
              <a:avLst/>
              <a:gdLst/>
              <a:ahLst/>
              <a:cxnLst>
                <a:cxn ang="3cd4">
                  <a:pos x="hc" y="t"/>
                </a:cxn>
                <a:cxn ang="cd2">
                  <a:pos x="l" y="vc"/>
                </a:cxn>
                <a:cxn ang="cd4">
                  <a:pos x="hc" y="b"/>
                </a:cxn>
                <a:cxn ang="0">
                  <a:pos x="r" y="vc"/>
                </a:cxn>
              </a:cxnLst>
              <a:rect l="l" t="t" r="r" b="b"/>
              <a:pathLst>
                <a:path w="267" h="250">
                  <a:moveTo>
                    <a:pt x="96" y="6"/>
                  </a:moveTo>
                  <a:cubicBezTo>
                    <a:pt x="96" y="6"/>
                    <a:pt x="96" y="0"/>
                    <a:pt x="90" y="0"/>
                  </a:cubicBezTo>
                  <a:cubicBezTo>
                    <a:pt x="77" y="0"/>
                    <a:pt x="35" y="5"/>
                    <a:pt x="21" y="6"/>
                  </a:cubicBezTo>
                  <a:cubicBezTo>
                    <a:pt x="16" y="6"/>
                    <a:pt x="10" y="6"/>
                    <a:pt x="10" y="18"/>
                  </a:cubicBezTo>
                  <a:cubicBezTo>
                    <a:pt x="10" y="24"/>
                    <a:pt x="14" y="24"/>
                    <a:pt x="22" y="24"/>
                  </a:cubicBezTo>
                  <a:cubicBezTo>
                    <a:pt x="50" y="24"/>
                    <a:pt x="51" y="27"/>
                    <a:pt x="51" y="34"/>
                  </a:cubicBezTo>
                  <a:cubicBezTo>
                    <a:pt x="51" y="37"/>
                    <a:pt x="45" y="64"/>
                    <a:pt x="40" y="80"/>
                  </a:cubicBezTo>
                  <a:lnTo>
                    <a:pt x="6" y="218"/>
                  </a:lnTo>
                  <a:cubicBezTo>
                    <a:pt x="3" y="226"/>
                    <a:pt x="0" y="242"/>
                    <a:pt x="0" y="243"/>
                  </a:cubicBezTo>
                  <a:cubicBezTo>
                    <a:pt x="0" y="250"/>
                    <a:pt x="6" y="250"/>
                    <a:pt x="10" y="250"/>
                  </a:cubicBezTo>
                  <a:lnTo>
                    <a:pt x="18" y="250"/>
                  </a:lnTo>
                  <a:cubicBezTo>
                    <a:pt x="56" y="243"/>
                    <a:pt x="118" y="221"/>
                    <a:pt x="176" y="166"/>
                  </a:cubicBezTo>
                  <a:cubicBezTo>
                    <a:pt x="251" y="98"/>
                    <a:pt x="267" y="21"/>
                    <a:pt x="267" y="16"/>
                  </a:cubicBezTo>
                  <a:cubicBezTo>
                    <a:pt x="267" y="6"/>
                    <a:pt x="259" y="0"/>
                    <a:pt x="250" y="0"/>
                  </a:cubicBezTo>
                  <a:cubicBezTo>
                    <a:pt x="245" y="0"/>
                    <a:pt x="232" y="2"/>
                    <a:pt x="227" y="19"/>
                  </a:cubicBezTo>
                  <a:cubicBezTo>
                    <a:pt x="192" y="147"/>
                    <a:pt x="106" y="211"/>
                    <a:pt x="42" y="23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3" name="フリーフォーム 118"/>
            <p:cNvSpPr/>
            <p:nvPr/>
          </p:nvSpPr>
          <p:spPr>
            <a:xfrm>
              <a:off x="2926079" y="3936960"/>
              <a:ext cx="78120" cy="91800"/>
            </a:xfrm>
            <a:custGeom>
              <a:avLst/>
              <a:gdLst/>
              <a:ahLst/>
              <a:cxnLst>
                <a:cxn ang="3cd4">
                  <a:pos x="hc" y="t"/>
                </a:cxn>
                <a:cxn ang="cd2">
                  <a:pos x="l" y="vc"/>
                </a:cxn>
                <a:cxn ang="cd4">
                  <a:pos x="hc" y="b"/>
                </a:cxn>
                <a:cxn ang="0">
                  <a:pos x="r" y="vc"/>
                </a:cxn>
              </a:cxnLst>
              <a:rect l="l" t="t" r="r" b="b"/>
              <a:pathLst>
                <a:path w="218" h="256">
                  <a:moveTo>
                    <a:pt x="80" y="120"/>
                  </a:moveTo>
                  <a:cubicBezTo>
                    <a:pt x="96" y="120"/>
                    <a:pt x="138" y="118"/>
                    <a:pt x="166" y="106"/>
                  </a:cubicBezTo>
                  <a:cubicBezTo>
                    <a:pt x="206" y="90"/>
                    <a:pt x="210" y="56"/>
                    <a:pt x="210" y="48"/>
                  </a:cubicBezTo>
                  <a:cubicBezTo>
                    <a:pt x="210" y="24"/>
                    <a:pt x="187" y="0"/>
                    <a:pt x="149" y="0"/>
                  </a:cubicBezTo>
                  <a:cubicBezTo>
                    <a:pt x="85" y="0"/>
                    <a:pt x="0" y="54"/>
                    <a:pt x="0" y="154"/>
                  </a:cubicBezTo>
                  <a:cubicBezTo>
                    <a:pt x="0" y="211"/>
                    <a:pt x="34" y="256"/>
                    <a:pt x="90" y="256"/>
                  </a:cubicBezTo>
                  <a:cubicBezTo>
                    <a:pt x="170" y="256"/>
                    <a:pt x="218" y="197"/>
                    <a:pt x="218" y="189"/>
                  </a:cubicBezTo>
                  <a:cubicBezTo>
                    <a:pt x="218" y="186"/>
                    <a:pt x="214" y="182"/>
                    <a:pt x="211" y="182"/>
                  </a:cubicBezTo>
                  <a:cubicBezTo>
                    <a:pt x="208" y="182"/>
                    <a:pt x="206" y="184"/>
                    <a:pt x="203" y="187"/>
                  </a:cubicBezTo>
                  <a:cubicBezTo>
                    <a:pt x="158" y="243"/>
                    <a:pt x="98" y="243"/>
                    <a:pt x="90" y="243"/>
                  </a:cubicBezTo>
                  <a:cubicBezTo>
                    <a:pt x="46" y="243"/>
                    <a:pt x="40" y="197"/>
                    <a:pt x="40" y="178"/>
                  </a:cubicBezTo>
                  <a:cubicBezTo>
                    <a:pt x="40" y="171"/>
                    <a:pt x="42" y="154"/>
                    <a:pt x="50" y="120"/>
                  </a:cubicBezTo>
                  <a:close/>
                  <a:moveTo>
                    <a:pt x="53" y="107"/>
                  </a:moveTo>
                  <a:cubicBezTo>
                    <a:pt x="75" y="21"/>
                    <a:pt x="134" y="13"/>
                    <a:pt x="149" y="13"/>
                  </a:cubicBezTo>
                  <a:cubicBezTo>
                    <a:pt x="174" y="13"/>
                    <a:pt x="190" y="29"/>
                    <a:pt x="190" y="48"/>
                  </a:cubicBezTo>
                  <a:cubicBezTo>
                    <a:pt x="190" y="107"/>
                    <a:pt x="99" y="107"/>
                    <a:pt x="77" y="10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4" name="フリーフォーム 119"/>
            <p:cNvSpPr/>
            <p:nvPr/>
          </p:nvSpPr>
          <p:spPr>
            <a:xfrm>
              <a:off x="3022920" y="3874320"/>
              <a:ext cx="47520" cy="202320"/>
            </a:xfrm>
            <a:custGeom>
              <a:avLst/>
              <a:gdLst/>
              <a:ahLst/>
              <a:cxnLst>
                <a:cxn ang="3cd4">
                  <a:pos x="hc" y="t"/>
                </a:cxn>
                <a:cxn ang="cd2">
                  <a:pos x="l" y="vc"/>
                </a:cxn>
                <a:cxn ang="cd4">
                  <a:pos x="hc" y="b"/>
                </a:cxn>
                <a:cxn ang="0">
                  <a:pos x="r" y="vc"/>
                </a:cxn>
              </a:cxnLst>
              <a:rect l="l" t="t" r="r" b="b"/>
              <a:pathLst>
                <a:path w="133" h="563">
                  <a:moveTo>
                    <a:pt x="133" y="282"/>
                  </a:moveTo>
                  <a:cubicBezTo>
                    <a:pt x="133" y="238"/>
                    <a:pt x="126" y="170"/>
                    <a:pt x="94" y="106"/>
                  </a:cubicBezTo>
                  <a:cubicBezTo>
                    <a:pt x="61" y="37"/>
                    <a:pt x="11" y="0"/>
                    <a:pt x="6" y="0"/>
                  </a:cubicBezTo>
                  <a:cubicBezTo>
                    <a:pt x="2" y="0"/>
                    <a:pt x="0" y="2"/>
                    <a:pt x="0" y="6"/>
                  </a:cubicBezTo>
                  <a:cubicBezTo>
                    <a:pt x="0" y="8"/>
                    <a:pt x="0" y="8"/>
                    <a:pt x="11" y="19"/>
                  </a:cubicBezTo>
                  <a:cubicBezTo>
                    <a:pt x="67" y="75"/>
                    <a:pt x="99" y="165"/>
                    <a:pt x="99" y="282"/>
                  </a:cubicBezTo>
                  <a:cubicBezTo>
                    <a:pt x="99" y="379"/>
                    <a:pt x="78" y="478"/>
                    <a:pt x="8" y="549"/>
                  </a:cubicBezTo>
                  <a:cubicBezTo>
                    <a:pt x="0" y="555"/>
                    <a:pt x="0" y="557"/>
                    <a:pt x="0" y="558"/>
                  </a:cubicBezTo>
                  <a:cubicBezTo>
                    <a:pt x="0" y="562"/>
                    <a:pt x="2" y="563"/>
                    <a:pt x="6" y="563"/>
                  </a:cubicBezTo>
                  <a:cubicBezTo>
                    <a:pt x="11" y="563"/>
                    <a:pt x="62" y="525"/>
                    <a:pt x="96" y="454"/>
                  </a:cubicBezTo>
                  <a:cubicBezTo>
                    <a:pt x="125" y="392"/>
                    <a:pt x="133" y="330"/>
                    <a:pt x="133" y="282"/>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5" name="フリーフォーム 120"/>
            <p:cNvSpPr/>
            <p:nvPr/>
          </p:nvSpPr>
          <p:spPr>
            <a:xfrm>
              <a:off x="3157559" y="3936960"/>
              <a:ext cx="135000" cy="91800"/>
            </a:xfrm>
            <a:custGeom>
              <a:avLst/>
              <a:gdLst/>
              <a:ahLst/>
              <a:cxnLst>
                <a:cxn ang="3cd4">
                  <a:pos x="hc" y="t"/>
                </a:cxn>
                <a:cxn ang="cd2">
                  <a:pos x="l" y="vc"/>
                </a:cxn>
                <a:cxn ang="cd4">
                  <a:pos x="hc" y="b"/>
                </a:cxn>
                <a:cxn ang="0">
                  <a:pos x="r" y="vc"/>
                </a:cxn>
              </a:cxnLst>
              <a:rect l="l" t="t" r="r" b="b"/>
              <a:pathLst>
                <a:path w="376" h="256">
                  <a:moveTo>
                    <a:pt x="376" y="232"/>
                  </a:moveTo>
                  <a:cubicBezTo>
                    <a:pt x="374" y="232"/>
                    <a:pt x="365" y="234"/>
                    <a:pt x="363" y="234"/>
                  </a:cubicBezTo>
                  <a:cubicBezTo>
                    <a:pt x="318" y="234"/>
                    <a:pt x="288" y="189"/>
                    <a:pt x="269" y="160"/>
                  </a:cubicBezTo>
                  <a:cubicBezTo>
                    <a:pt x="264" y="150"/>
                    <a:pt x="248" y="126"/>
                    <a:pt x="242" y="117"/>
                  </a:cubicBezTo>
                  <a:cubicBezTo>
                    <a:pt x="256" y="86"/>
                    <a:pt x="294" y="16"/>
                    <a:pt x="362" y="16"/>
                  </a:cubicBezTo>
                  <a:cubicBezTo>
                    <a:pt x="365" y="16"/>
                    <a:pt x="370" y="16"/>
                    <a:pt x="376" y="18"/>
                  </a:cubicBezTo>
                  <a:cubicBezTo>
                    <a:pt x="376" y="3"/>
                    <a:pt x="376" y="3"/>
                    <a:pt x="374" y="2"/>
                  </a:cubicBezTo>
                  <a:cubicBezTo>
                    <a:pt x="371" y="0"/>
                    <a:pt x="362" y="0"/>
                    <a:pt x="357" y="0"/>
                  </a:cubicBezTo>
                  <a:cubicBezTo>
                    <a:pt x="285" y="0"/>
                    <a:pt x="243" y="69"/>
                    <a:pt x="230" y="98"/>
                  </a:cubicBezTo>
                  <a:cubicBezTo>
                    <a:pt x="208" y="62"/>
                    <a:pt x="200" y="50"/>
                    <a:pt x="179" y="34"/>
                  </a:cubicBezTo>
                  <a:cubicBezTo>
                    <a:pt x="144" y="3"/>
                    <a:pt x="114" y="0"/>
                    <a:pt x="99" y="0"/>
                  </a:cubicBezTo>
                  <a:cubicBezTo>
                    <a:pt x="37" y="0"/>
                    <a:pt x="0" y="64"/>
                    <a:pt x="0" y="128"/>
                  </a:cubicBezTo>
                  <a:cubicBezTo>
                    <a:pt x="0" y="192"/>
                    <a:pt x="35" y="256"/>
                    <a:pt x="98" y="256"/>
                  </a:cubicBezTo>
                  <a:cubicBezTo>
                    <a:pt x="170" y="256"/>
                    <a:pt x="211" y="187"/>
                    <a:pt x="224" y="158"/>
                  </a:cubicBezTo>
                  <a:cubicBezTo>
                    <a:pt x="246" y="194"/>
                    <a:pt x="254" y="206"/>
                    <a:pt x="275" y="224"/>
                  </a:cubicBezTo>
                  <a:cubicBezTo>
                    <a:pt x="310" y="253"/>
                    <a:pt x="341" y="256"/>
                    <a:pt x="355" y="256"/>
                  </a:cubicBezTo>
                  <a:cubicBezTo>
                    <a:pt x="362" y="256"/>
                    <a:pt x="371" y="256"/>
                    <a:pt x="376" y="254"/>
                  </a:cubicBezTo>
                  <a:close/>
                  <a:moveTo>
                    <a:pt x="211" y="139"/>
                  </a:moveTo>
                  <a:cubicBezTo>
                    <a:pt x="198" y="170"/>
                    <a:pt x="160" y="240"/>
                    <a:pt x="93" y="240"/>
                  </a:cubicBezTo>
                  <a:cubicBezTo>
                    <a:pt x="38" y="240"/>
                    <a:pt x="13" y="179"/>
                    <a:pt x="13" y="128"/>
                  </a:cubicBezTo>
                  <a:cubicBezTo>
                    <a:pt x="13" y="72"/>
                    <a:pt x="45" y="24"/>
                    <a:pt x="91" y="24"/>
                  </a:cubicBezTo>
                  <a:cubicBezTo>
                    <a:pt x="136" y="24"/>
                    <a:pt x="165" y="67"/>
                    <a:pt x="184" y="96"/>
                  </a:cubicBezTo>
                  <a:cubicBezTo>
                    <a:pt x="190" y="106"/>
                    <a:pt x="205" y="130"/>
                    <a:pt x="211" y="13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6" name="フリーフォーム 121"/>
            <p:cNvSpPr/>
            <p:nvPr/>
          </p:nvSpPr>
          <p:spPr>
            <a:xfrm>
              <a:off x="3364920" y="3934800"/>
              <a:ext cx="82080" cy="96480"/>
            </a:xfrm>
            <a:custGeom>
              <a:avLst/>
              <a:gdLst/>
              <a:ahLst/>
              <a:cxnLst>
                <a:cxn ang="3cd4">
                  <a:pos x="hc" y="t"/>
                </a:cxn>
                <a:cxn ang="cd2">
                  <a:pos x="l" y="vc"/>
                </a:cxn>
                <a:cxn ang="cd4">
                  <a:pos x="hc" y="b"/>
                </a:cxn>
                <a:cxn ang="0">
                  <a:pos x="r" y="vc"/>
                </a:cxn>
              </a:cxnLst>
              <a:rect l="l" t="t" r="r" b="b"/>
              <a:pathLst>
                <a:path w="229" h="269">
                  <a:moveTo>
                    <a:pt x="66" y="128"/>
                  </a:moveTo>
                  <a:cubicBezTo>
                    <a:pt x="83" y="136"/>
                    <a:pt x="101" y="136"/>
                    <a:pt x="114" y="136"/>
                  </a:cubicBezTo>
                  <a:cubicBezTo>
                    <a:pt x="128" y="136"/>
                    <a:pt x="160" y="136"/>
                    <a:pt x="160" y="118"/>
                  </a:cubicBezTo>
                  <a:cubicBezTo>
                    <a:pt x="160" y="104"/>
                    <a:pt x="139" y="102"/>
                    <a:pt x="118" y="102"/>
                  </a:cubicBezTo>
                  <a:cubicBezTo>
                    <a:pt x="107" y="102"/>
                    <a:pt x="86" y="104"/>
                    <a:pt x="66" y="114"/>
                  </a:cubicBezTo>
                  <a:cubicBezTo>
                    <a:pt x="53" y="107"/>
                    <a:pt x="43" y="96"/>
                    <a:pt x="43" y="82"/>
                  </a:cubicBezTo>
                  <a:cubicBezTo>
                    <a:pt x="43" y="46"/>
                    <a:pt x="99" y="26"/>
                    <a:pt x="149" y="26"/>
                  </a:cubicBezTo>
                  <a:cubicBezTo>
                    <a:pt x="158" y="26"/>
                    <a:pt x="179" y="26"/>
                    <a:pt x="202" y="42"/>
                  </a:cubicBezTo>
                  <a:cubicBezTo>
                    <a:pt x="208" y="46"/>
                    <a:pt x="210" y="48"/>
                    <a:pt x="213" y="48"/>
                  </a:cubicBezTo>
                  <a:cubicBezTo>
                    <a:pt x="221" y="48"/>
                    <a:pt x="229" y="40"/>
                    <a:pt x="229" y="32"/>
                  </a:cubicBezTo>
                  <a:cubicBezTo>
                    <a:pt x="229" y="21"/>
                    <a:pt x="194" y="0"/>
                    <a:pt x="155" y="0"/>
                  </a:cubicBezTo>
                  <a:cubicBezTo>
                    <a:pt x="90" y="0"/>
                    <a:pt x="29" y="38"/>
                    <a:pt x="29" y="82"/>
                  </a:cubicBezTo>
                  <a:cubicBezTo>
                    <a:pt x="29" y="106"/>
                    <a:pt x="50" y="120"/>
                    <a:pt x="51" y="122"/>
                  </a:cubicBezTo>
                  <a:cubicBezTo>
                    <a:pt x="18" y="139"/>
                    <a:pt x="0" y="171"/>
                    <a:pt x="0" y="197"/>
                  </a:cubicBezTo>
                  <a:cubicBezTo>
                    <a:pt x="0" y="234"/>
                    <a:pt x="32" y="269"/>
                    <a:pt x="93" y="269"/>
                  </a:cubicBezTo>
                  <a:cubicBezTo>
                    <a:pt x="166" y="269"/>
                    <a:pt x="198" y="219"/>
                    <a:pt x="198" y="211"/>
                  </a:cubicBezTo>
                  <a:cubicBezTo>
                    <a:pt x="198" y="206"/>
                    <a:pt x="195" y="205"/>
                    <a:pt x="192" y="205"/>
                  </a:cubicBezTo>
                  <a:cubicBezTo>
                    <a:pt x="190" y="205"/>
                    <a:pt x="189" y="206"/>
                    <a:pt x="187" y="208"/>
                  </a:cubicBezTo>
                  <a:cubicBezTo>
                    <a:pt x="179" y="222"/>
                    <a:pt x="165" y="243"/>
                    <a:pt x="98" y="243"/>
                  </a:cubicBezTo>
                  <a:cubicBezTo>
                    <a:pt x="62" y="243"/>
                    <a:pt x="14" y="234"/>
                    <a:pt x="14" y="194"/>
                  </a:cubicBezTo>
                  <a:cubicBezTo>
                    <a:pt x="14" y="174"/>
                    <a:pt x="30" y="146"/>
                    <a:pt x="66" y="128"/>
                  </a:cubicBezTo>
                  <a:close/>
                  <a:moveTo>
                    <a:pt x="83" y="120"/>
                  </a:moveTo>
                  <a:cubicBezTo>
                    <a:pt x="98" y="115"/>
                    <a:pt x="109" y="115"/>
                    <a:pt x="118" y="115"/>
                  </a:cubicBezTo>
                  <a:cubicBezTo>
                    <a:pt x="133" y="115"/>
                    <a:pt x="134" y="115"/>
                    <a:pt x="146" y="118"/>
                  </a:cubicBezTo>
                  <a:cubicBezTo>
                    <a:pt x="136" y="123"/>
                    <a:pt x="136" y="123"/>
                    <a:pt x="114" y="123"/>
                  </a:cubicBezTo>
                  <a:cubicBezTo>
                    <a:pt x="101" y="123"/>
                    <a:pt x="94" y="123"/>
                    <a:pt x="83" y="12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7" name="フリーフォーム 122"/>
            <p:cNvSpPr/>
            <p:nvPr/>
          </p:nvSpPr>
          <p:spPr>
            <a:xfrm>
              <a:off x="3462119" y="3958200"/>
              <a:ext cx="32040" cy="98640"/>
            </a:xfrm>
            <a:custGeom>
              <a:avLst/>
              <a:gdLst/>
              <a:ahLst/>
              <a:cxnLst>
                <a:cxn ang="3cd4">
                  <a:pos x="hc" y="t"/>
                </a:cxn>
                <a:cxn ang="cd2">
                  <a:pos x="l" y="vc"/>
                </a:cxn>
                <a:cxn ang="cd4">
                  <a:pos x="hc" y="b"/>
                </a:cxn>
                <a:cxn ang="0">
                  <a:pos x="r" y="vc"/>
                </a:cxn>
              </a:cxnLst>
              <a:rect l="l" t="t" r="r" b="b"/>
              <a:pathLst>
                <a:path w="90" h="275">
                  <a:moveTo>
                    <a:pt x="61" y="0"/>
                  </a:moveTo>
                  <a:lnTo>
                    <a:pt x="0" y="5"/>
                  </a:lnTo>
                  <a:lnTo>
                    <a:pt x="0" y="19"/>
                  </a:lnTo>
                  <a:cubicBezTo>
                    <a:pt x="27" y="19"/>
                    <a:pt x="30" y="21"/>
                    <a:pt x="30" y="40"/>
                  </a:cubicBezTo>
                  <a:lnTo>
                    <a:pt x="30" y="243"/>
                  </a:lnTo>
                  <a:cubicBezTo>
                    <a:pt x="30" y="261"/>
                    <a:pt x="26" y="261"/>
                    <a:pt x="0" y="261"/>
                  </a:cubicBezTo>
                  <a:lnTo>
                    <a:pt x="0" y="275"/>
                  </a:lnTo>
                  <a:cubicBezTo>
                    <a:pt x="2" y="275"/>
                    <a:pt x="29" y="274"/>
                    <a:pt x="45" y="274"/>
                  </a:cubicBezTo>
                  <a:cubicBezTo>
                    <a:pt x="61" y="274"/>
                    <a:pt x="75" y="274"/>
                    <a:pt x="90" y="275"/>
                  </a:cubicBezTo>
                  <a:lnTo>
                    <a:pt x="90" y="261"/>
                  </a:lnTo>
                  <a:cubicBezTo>
                    <a:pt x="64" y="261"/>
                    <a:pt x="61" y="261"/>
                    <a:pt x="61" y="24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8" name="フリーフォーム 123"/>
            <p:cNvSpPr/>
            <p:nvPr/>
          </p:nvSpPr>
          <p:spPr>
            <a:xfrm>
              <a:off x="3505319" y="3993480"/>
              <a:ext cx="69840" cy="64800"/>
            </a:xfrm>
            <a:custGeom>
              <a:avLst/>
              <a:gdLst/>
              <a:ahLst/>
              <a:cxnLst>
                <a:cxn ang="3cd4">
                  <a:pos x="hc" y="t"/>
                </a:cxn>
                <a:cxn ang="cd2">
                  <a:pos x="l" y="vc"/>
                </a:cxn>
                <a:cxn ang="cd4">
                  <a:pos x="hc" y="b"/>
                </a:cxn>
                <a:cxn ang="0">
                  <a:pos x="r" y="vc"/>
                </a:cxn>
              </a:cxnLst>
              <a:rect l="l" t="t" r="r" b="b"/>
              <a:pathLst>
                <a:path w="195" h="181">
                  <a:moveTo>
                    <a:pt x="195" y="93"/>
                  </a:moveTo>
                  <a:cubicBezTo>
                    <a:pt x="195" y="43"/>
                    <a:pt x="152" y="0"/>
                    <a:pt x="98" y="0"/>
                  </a:cubicBezTo>
                  <a:cubicBezTo>
                    <a:pt x="43" y="0"/>
                    <a:pt x="0" y="43"/>
                    <a:pt x="0" y="93"/>
                  </a:cubicBezTo>
                  <a:cubicBezTo>
                    <a:pt x="0" y="142"/>
                    <a:pt x="43" y="181"/>
                    <a:pt x="98" y="181"/>
                  </a:cubicBezTo>
                  <a:cubicBezTo>
                    <a:pt x="150" y="181"/>
                    <a:pt x="195" y="142"/>
                    <a:pt x="195" y="93"/>
                  </a:cubicBezTo>
                  <a:close/>
                  <a:moveTo>
                    <a:pt x="98" y="168"/>
                  </a:moveTo>
                  <a:cubicBezTo>
                    <a:pt x="83" y="168"/>
                    <a:pt x="61" y="163"/>
                    <a:pt x="48" y="144"/>
                  </a:cubicBezTo>
                  <a:cubicBezTo>
                    <a:pt x="37" y="128"/>
                    <a:pt x="37" y="107"/>
                    <a:pt x="37" y="90"/>
                  </a:cubicBezTo>
                  <a:cubicBezTo>
                    <a:pt x="37" y="72"/>
                    <a:pt x="37" y="48"/>
                    <a:pt x="51" y="32"/>
                  </a:cubicBezTo>
                  <a:cubicBezTo>
                    <a:pt x="61" y="19"/>
                    <a:pt x="77" y="11"/>
                    <a:pt x="98" y="11"/>
                  </a:cubicBezTo>
                  <a:cubicBezTo>
                    <a:pt x="120" y="11"/>
                    <a:pt x="138" y="22"/>
                    <a:pt x="146" y="35"/>
                  </a:cubicBezTo>
                  <a:cubicBezTo>
                    <a:pt x="157" y="50"/>
                    <a:pt x="158" y="70"/>
                    <a:pt x="158" y="90"/>
                  </a:cubicBezTo>
                  <a:cubicBezTo>
                    <a:pt x="158" y="109"/>
                    <a:pt x="157" y="130"/>
                    <a:pt x="146" y="146"/>
                  </a:cubicBezTo>
                  <a:cubicBezTo>
                    <a:pt x="134" y="160"/>
                    <a:pt x="117" y="168"/>
                    <a:pt x="98" y="16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09" name="フリーフォーム 124"/>
            <p:cNvSpPr/>
            <p:nvPr/>
          </p:nvSpPr>
          <p:spPr>
            <a:xfrm>
              <a:off x="3590640" y="3993480"/>
              <a:ext cx="69840" cy="64800"/>
            </a:xfrm>
            <a:custGeom>
              <a:avLst/>
              <a:gdLst/>
              <a:ahLst/>
              <a:cxnLst>
                <a:cxn ang="3cd4">
                  <a:pos x="hc" y="t"/>
                </a:cxn>
                <a:cxn ang="cd2">
                  <a:pos x="l" y="vc"/>
                </a:cxn>
                <a:cxn ang="cd4">
                  <a:pos x="hc" y="b"/>
                </a:cxn>
                <a:cxn ang="0">
                  <a:pos x="r" y="vc"/>
                </a:cxn>
              </a:cxnLst>
              <a:rect l="l" t="t" r="r" b="b"/>
              <a:pathLst>
                <a:path w="195" h="181">
                  <a:moveTo>
                    <a:pt x="195" y="93"/>
                  </a:moveTo>
                  <a:cubicBezTo>
                    <a:pt x="195" y="43"/>
                    <a:pt x="152" y="0"/>
                    <a:pt x="98" y="0"/>
                  </a:cubicBezTo>
                  <a:cubicBezTo>
                    <a:pt x="43" y="0"/>
                    <a:pt x="0" y="43"/>
                    <a:pt x="0" y="93"/>
                  </a:cubicBezTo>
                  <a:cubicBezTo>
                    <a:pt x="0" y="142"/>
                    <a:pt x="43" y="181"/>
                    <a:pt x="98" y="181"/>
                  </a:cubicBezTo>
                  <a:cubicBezTo>
                    <a:pt x="150" y="181"/>
                    <a:pt x="195" y="142"/>
                    <a:pt x="195" y="93"/>
                  </a:cubicBezTo>
                  <a:close/>
                  <a:moveTo>
                    <a:pt x="98" y="168"/>
                  </a:moveTo>
                  <a:cubicBezTo>
                    <a:pt x="83" y="168"/>
                    <a:pt x="61" y="163"/>
                    <a:pt x="48" y="144"/>
                  </a:cubicBezTo>
                  <a:cubicBezTo>
                    <a:pt x="37" y="128"/>
                    <a:pt x="37" y="107"/>
                    <a:pt x="37" y="90"/>
                  </a:cubicBezTo>
                  <a:cubicBezTo>
                    <a:pt x="37" y="72"/>
                    <a:pt x="37" y="48"/>
                    <a:pt x="51" y="32"/>
                  </a:cubicBezTo>
                  <a:cubicBezTo>
                    <a:pt x="61" y="19"/>
                    <a:pt x="77" y="11"/>
                    <a:pt x="98" y="11"/>
                  </a:cubicBezTo>
                  <a:cubicBezTo>
                    <a:pt x="120" y="11"/>
                    <a:pt x="138" y="22"/>
                    <a:pt x="146" y="35"/>
                  </a:cubicBezTo>
                  <a:cubicBezTo>
                    <a:pt x="157" y="50"/>
                    <a:pt x="158" y="70"/>
                    <a:pt x="158" y="90"/>
                  </a:cubicBezTo>
                  <a:cubicBezTo>
                    <a:pt x="158" y="109"/>
                    <a:pt x="157" y="130"/>
                    <a:pt x="146" y="146"/>
                  </a:cubicBezTo>
                  <a:cubicBezTo>
                    <a:pt x="134" y="160"/>
                    <a:pt x="117" y="168"/>
                    <a:pt x="98" y="168"/>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0" name="フリーフォーム 125"/>
            <p:cNvSpPr/>
            <p:nvPr/>
          </p:nvSpPr>
          <p:spPr>
            <a:xfrm>
              <a:off x="3673080" y="3993840"/>
              <a:ext cx="76320" cy="90000"/>
            </a:xfrm>
            <a:custGeom>
              <a:avLst/>
              <a:gdLst/>
              <a:ahLst/>
              <a:cxnLst>
                <a:cxn ang="3cd4">
                  <a:pos x="hc" y="t"/>
                </a:cxn>
                <a:cxn ang="cd2">
                  <a:pos x="l" y="vc"/>
                </a:cxn>
                <a:cxn ang="cd4">
                  <a:pos x="hc" y="b"/>
                </a:cxn>
                <a:cxn ang="0">
                  <a:pos x="r" y="vc"/>
                </a:cxn>
              </a:cxnLst>
              <a:rect l="l" t="t" r="r" b="b"/>
              <a:pathLst>
                <a:path w="213" h="251">
                  <a:moveTo>
                    <a:pt x="91" y="237"/>
                  </a:moveTo>
                  <a:cubicBezTo>
                    <a:pt x="66" y="237"/>
                    <a:pt x="61" y="237"/>
                    <a:pt x="61" y="221"/>
                  </a:cubicBezTo>
                  <a:lnTo>
                    <a:pt x="61" y="155"/>
                  </a:lnTo>
                  <a:cubicBezTo>
                    <a:pt x="62" y="158"/>
                    <a:pt x="82" y="179"/>
                    <a:pt x="115" y="179"/>
                  </a:cubicBezTo>
                  <a:cubicBezTo>
                    <a:pt x="168" y="179"/>
                    <a:pt x="213" y="139"/>
                    <a:pt x="213" y="90"/>
                  </a:cubicBezTo>
                  <a:cubicBezTo>
                    <a:pt x="213" y="40"/>
                    <a:pt x="171" y="0"/>
                    <a:pt x="122" y="0"/>
                  </a:cubicBezTo>
                  <a:cubicBezTo>
                    <a:pt x="99" y="0"/>
                    <a:pt x="75" y="8"/>
                    <a:pt x="59" y="24"/>
                  </a:cubicBezTo>
                  <a:lnTo>
                    <a:pt x="59" y="0"/>
                  </a:lnTo>
                  <a:lnTo>
                    <a:pt x="0" y="5"/>
                  </a:lnTo>
                  <a:lnTo>
                    <a:pt x="0" y="19"/>
                  </a:lnTo>
                  <a:cubicBezTo>
                    <a:pt x="27" y="19"/>
                    <a:pt x="30" y="21"/>
                    <a:pt x="30" y="37"/>
                  </a:cubicBezTo>
                  <a:lnTo>
                    <a:pt x="30" y="221"/>
                  </a:lnTo>
                  <a:cubicBezTo>
                    <a:pt x="30" y="237"/>
                    <a:pt x="26" y="237"/>
                    <a:pt x="0" y="237"/>
                  </a:cubicBezTo>
                  <a:lnTo>
                    <a:pt x="0" y="251"/>
                  </a:lnTo>
                  <a:cubicBezTo>
                    <a:pt x="0" y="251"/>
                    <a:pt x="29" y="250"/>
                    <a:pt x="45" y="250"/>
                  </a:cubicBezTo>
                  <a:cubicBezTo>
                    <a:pt x="59" y="250"/>
                    <a:pt x="88" y="251"/>
                    <a:pt x="91" y="251"/>
                  </a:cubicBezTo>
                  <a:close/>
                  <a:moveTo>
                    <a:pt x="61" y="43"/>
                  </a:moveTo>
                  <a:cubicBezTo>
                    <a:pt x="74" y="22"/>
                    <a:pt x="96" y="13"/>
                    <a:pt x="117" y="13"/>
                  </a:cubicBezTo>
                  <a:cubicBezTo>
                    <a:pt x="150" y="13"/>
                    <a:pt x="176" y="48"/>
                    <a:pt x="176" y="90"/>
                  </a:cubicBezTo>
                  <a:cubicBezTo>
                    <a:pt x="176" y="134"/>
                    <a:pt x="146" y="168"/>
                    <a:pt x="112" y="168"/>
                  </a:cubicBezTo>
                  <a:cubicBezTo>
                    <a:pt x="78" y="168"/>
                    <a:pt x="62" y="138"/>
                    <a:pt x="61" y="1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1" name="フリーフォーム 126"/>
            <p:cNvSpPr/>
            <p:nvPr/>
          </p:nvSpPr>
          <p:spPr>
            <a:xfrm>
              <a:off x="4019760" y="3799800"/>
              <a:ext cx="78120" cy="91800"/>
            </a:xfrm>
            <a:custGeom>
              <a:avLst/>
              <a:gdLst/>
              <a:ahLst/>
              <a:cxnLst>
                <a:cxn ang="3cd4">
                  <a:pos x="hc" y="t"/>
                </a:cxn>
                <a:cxn ang="cd2">
                  <a:pos x="l" y="vc"/>
                </a:cxn>
                <a:cxn ang="cd4">
                  <a:pos x="hc" y="b"/>
                </a:cxn>
                <a:cxn ang="0">
                  <a:pos x="r" y="vc"/>
                </a:cxn>
              </a:cxnLst>
              <a:rect l="l" t="t" r="r" b="b"/>
              <a:pathLst>
                <a:path w="218" h="256">
                  <a:moveTo>
                    <a:pt x="80" y="120"/>
                  </a:moveTo>
                  <a:cubicBezTo>
                    <a:pt x="96" y="120"/>
                    <a:pt x="138" y="118"/>
                    <a:pt x="166" y="106"/>
                  </a:cubicBezTo>
                  <a:cubicBezTo>
                    <a:pt x="206" y="90"/>
                    <a:pt x="210" y="56"/>
                    <a:pt x="210" y="48"/>
                  </a:cubicBezTo>
                  <a:cubicBezTo>
                    <a:pt x="210" y="24"/>
                    <a:pt x="187" y="0"/>
                    <a:pt x="149" y="0"/>
                  </a:cubicBezTo>
                  <a:cubicBezTo>
                    <a:pt x="85" y="0"/>
                    <a:pt x="0" y="54"/>
                    <a:pt x="0" y="154"/>
                  </a:cubicBezTo>
                  <a:cubicBezTo>
                    <a:pt x="0" y="211"/>
                    <a:pt x="34" y="256"/>
                    <a:pt x="90" y="256"/>
                  </a:cubicBezTo>
                  <a:cubicBezTo>
                    <a:pt x="170" y="256"/>
                    <a:pt x="218" y="197"/>
                    <a:pt x="218" y="189"/>
                  </a:cubicBezTo>
                  <a:cubicBezTo>
                    <a:pt x="218" y="186"/>
                    <a:pt x="214" y="182"/>
                    <a:pt x="211" y="182"/>
                  </a:cubicBezTo>
                  <a:cubicBezTo>
                    <a:pt x="208" y="182"/>
                    <a:pt x="206" y="184"/>
                    <a:pt x="203" y="187"/>
                  </a:cubicBezTo>
                  <a:cubicBezTo>
                    <a:pt x="158" y="243"/>
                    <a:pt x="98" y="243"/>
                    <a:pt x="90" y="243"/>
                  </a:cubicBezTo>
                  <a:cubicBezTo>
                    <a:pt x="46" y="243"/>
                    <a:pt x="40" y="197"/>
                    <a:pt x="40" y="178"/>
                  </a:cubicBezTo>
                  <a:cubicBezTo>
                    <a:pt x="40" y="171"/>
                    <a:pt x="42" y="154"/>
                    <a:pt x="50" y="120"/>
                  </a:cubicBezTo>
                  <a:close/>
                  <a:moveTo>
                    <a:pt x="53" y="107"/>
                  </a:moveTo>
                  <a:cubicBezTo>
                    <a:pt x="75" y="21"/>
                    <a:pt x="134" y="13"/>
                    <a:pt x="149" y="13"/>
                  </a:cubicBezTo>
                  <a:cubicBezTo>
                    <a:pt x="174" y="13"/>
                    <a:pt x="190" y="29"/>
                    <a:pt x="190" y="48"/>
                  </a:cubicBezTo>
                  <a:cubicBezTo>
                    <a:pt x="190" y="107"/>
                    <a:pt x="99" y="107"/>
                    <a:pt x="77" y="107"/>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2" name="フリーフォーム 127"/>
            <p:cNvSpPr/>
            <p:nvPr/>
          </p:nvSpPr>
          <p:spPr>
            <a:xfrm>
              <a:off x="4107960" y="3799800"/>
              <a:ext cx="92880" cy="131040"/>
            </a:xfrm>
            <a:custGeom>
              <a:avLst/>
              <a:gdLst/>
              <a:ahLst/>
              <a:cxnLst>
                <a:cxn ang="3cd4">
                  <a:pos x="hc" y="t"/>
                </a:cxn>
                <a:cxn ang="cd2">
                  <a:pos x="l" y="vc"/>
                </a:cxn>
                <a:cxn ang="cd4">
                  <a:pos x="hc" y="b"/>
                </a:cxn>
                <a:cxn ang="0">
                  <a:pos x="r" y="vc"/>
                </a:cxn>
              </a:cxnLst>
              <a:rect l="l" t="t" r="r" b="b"/>
              <a:pathLst>
                <a:path w="259" h="365">
                  <a:moveTo>
                    <a:pt x="258" y="37"/>
                  </a:moveTo>
                  <a:cubicBezTo>
                    <a:pt x="259" y="34"/>
                    <a:pt x="259" y="30"/>
                    <a:pt x="259" y="27"/>
                  </a:cubicBezTo>
                  <a:cubicBezTo>
                    <a:pt x="259" y="18"/>
                    <a:pt x="253" y="11"/>
                    <a:pt x="243" y="11"/>
                  </a:cubicBezTo>
                  <a:cubicBezTo>
                    <a:pt x="238" y="11"/>
                    <a:pt x="222" y="16"/>
                    <a:pt x="221" y="35"/>
                  </a:cubicBezTo>
                  <a:cubicBezTo>
                    <a:pt x="210" y="14"/>
                    <a:pt x="190" y="0"/>
                    <a:pt x="168" y="0"/>
                  </a:cubicBezTo>
                  <a:cubicBezTo>
                    <a:pt x="102" y="0"/>
                    <a:pt x="34" y="78"/>
                    <a:pt x="34" y="160"/>
                  </a:cubicBezTo>
                  <a:cubicBezTo>
                    <a:pt x="34" y="216"/>
                    <a:pt x="67" y="250"/>
                    <a:pt x="109" y="250"/>
                  </a:cubicBezTo>
                  <a:cubicBezTo>
                    <a:pt x="141" y="250"/>
                    <a:pt x="168" y="222"/>
                    <a:pt x="174" y="218"/>
                  </a:cubicBezTo>
                  <a:cubicBezTo>
                    <a:pt x="162" y="267"/>
                    <a:pt x="155" y="291"/>
                    <a:pt x="155" y="293"/>
                  </a:cubicBezTo>
                  <a:cubicBezTo>
                    <a:pt x="154" y="298"/>
                    <a:pt x="134" y="354"/>
                    <a:pt x="74" y="354"/>
                  </a:cubicBezTo>
                  <a:cubicBezTo>
                    <a:pt x="64" y="354"/>
                    <a:pt x="45" y="352"/>
                    <a:pt x="29" y="347"/>
                  </a:cubicBezTo>
                  <a:cubicBezTo>
                    <a:pt x="46" y="342"/>
                    <a:pt x="53" y="328"/>
                    <a:pt x="53" y="318"/>
                  </a:cubicBezTo>
                  <a:cubicBezTo>
                    <a:pt x="53" y="309"/>
                    <a:pt x="46" y="298"/>
                    <a:pt x="30" y="298"/>
                  </a:cubicBezTo>
                  <a:cubicBezTo>
                    <a:pt x="18" y="298"/>
                    <a:pt x="0" y="309"/>
                    <a:pt x="0" y="331"/>
                  </a:cubicBezTo>
                  <a:cubicBezTo>
                    <a:pt x="0" y="354"/>
                    <a:pt x="21" y="365"/>
                    <a:pt x="75" y="365"/>
                  </a:cubicBezTo>
                  <a:cubicBezTo>
                    <a:pt x="146" y="365"/>
                    <a:pt x="187" y="322"/>
                    <a:pt x="195" y="288"/>
                  </a:cubicBezTo>
                  <a:close/>
                  <a:moveTo>
                    <a:pt x="184" y="178"/>
                  </a:moveTo>
                  <a:cubicBezTo>
                    <a:pt x="181" y="192"/>
                    <a:pt x="168" y="206"/>
                    <a:pt x="155" y="218"/>
                  </a:cubicBezTo>
                  <a:cubicBezTo>
                    <a:pt x="144" y="227"/>
                    <a:pt x="126" y="237"/>
                    <a:pt x="110" y="237"/>
                  </a:cubicBezTo>
                  <a:cubicBezTo>
                    <a:pt x="82" y="237"/>
                    <a:pt x="74" y="208"/>
                    <a:pt x="74" y="186"/>
                  </a:cubicBezTo>
                  <a:cubicBezTo>
                    <a:pt x="74" y="158"/>
                    <a:pt x="90" y="91"/>
                    <a:pt x="104" y="62"/>
                  </a:cubicBezTo>
                  <a:cubicBezTo>
                    <a:pt x="120" y="35"/>
                    <a:pt x="144" y="13"/>
                    <a:pt x="168" y="13"/>
                  </a:cubicBezTo>
                  <a:cubicBezTo>
                    <a:pt x="205" y="13"/>
                    <a:pt x="213" y="58"/>
                    <a:pt x="213" y="61"/>
                  </a:cubicBezTo>
                  <a:cubicBezTo>
                    <a:pt x="213" y="64"/>
                    <a:pt x="213" y="67"/>
                    <a:pt x="211" y="69"/>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3" name="フリーフォーム 128"/>
            <p:cNvSpPr/>
            <p:nvPr/>
          </p:nvSpPr>
          <p:spPr>
            <a:xfrm>
              <a:off x="4212720" y="3849480"/>
              <a:ext cx="101520" cy="96840"/>
            </a:xfrm>
            <a:custGeom>
              <a:avLst/>
              <a:gdLst/>
              <a:ahLst/>
              <a:cxnLst>
                <a:cxn ang="3cd4">
                  <a:pos x="hc" y="t"/>
                </a:cxn>
                <a:cxn ang="cd2">
                  <a:pos x="l" y="vc"/>
                </a:cxn>
                <a:cxn ang="cd4">
                  <a:pos x="hc" y="b"/>
                </a:cxn>
                <a:cxn ang="0">
                  <a:pos x="r" y="vc"/>
                </a:cxn>
              </a:cxnLst>
              <a:rect l="l" t="t" r="r" b="b"/>
              <a:pathLst>
                <a:path w="283" h="270">
                  <a:moveTo>
                    <a:pt x="278" y="16"/>
                  </a:moveTo>
                  <a:cubicBezTo>
                    <a:pt x="282" y="13"/>
                    <a:pt x="283" y="10"/>
                    <a:pt x="283" y="5"/>
                  </a:cubicBezTo>
                  <a:cubicBezTo>
                    <a:pt x="283" y="0"/>
                    <a:pt x="280" y="0"/>
                    <a:pt x="274" y="0"/>
                  </a:cubicBezTo>
                  <a:lnTo>
                    <a:pt x="88" y="0"/>
                  </a:lnTo>
                  <a:cubicBezTo>
                    <a:pt x="78" y="0"/>
                    <a:pt x="77" y="0"/>
                    <a:pt x="75" y="8"/>
                  </a:cubicBezTo>
                  <a:lnTo>
                    <a:pt x="53" y="78"/>
                  </a:lnTo>
                  <a:cubicBezTo>
                    <a:pt x="51" y="83"/>
                    <a:pt x="51" y="85"/>
                    <a:pt x="51" y="85"/>
                  </a:cubicBezTo>
                  <a:cubicBezTo>
                    <a:pt x="51" y="88"/>
                    <a:pt x="53" y="91"/>
                    <a:pt x="58" y="91"/>
                  </a:cubicBezTo>
                  <a:cubicBezTo>
                    <a:pt x="64" y="91"/>
                    <a:pt x="64" y="88"/>
                    <a:pt x="66" y="85"/>
                  </a:cubicBezTo>
                  <a:cubicBezTo>
                    <a:pt x="85" y="29"/>
                    <a:pt x="115" y="14"/>
                    <a:pt x="166" y="14"/>
                  </a:cubicBezTo>
                  <a:lnTo>
                    <a:pt x="237" y="14"/>
                  </a:lnTo>
                  <a:lnTo>
                    <a:pt x="6" y="253"/>
                  </a:lnTo>
                  <a:cubicBezTo>
                    <a:pt x="3" y="256"/>
                    <a:pt x="0" y="259"/>
                    <a:pt x="0" y="266"/>
                  </a:cubicBezTo>
                  <a:cubicBezTo>
                    <a:pt x="0" y="270"/>
                    <a:pt x="3" y="270"/>
                    <a:pt x="11" y="270"/>
                  </a:cubicBezTo>
                  <a:lnTo>
                    <a:pt x="202" y="270"/>
                  </a:lnTo>
                  <a:cubicBezTo>
                    <a:pt x="213" y="270"/>
                    <a:pt x="213" y="270"/>
                    <a:pt x="216" y="262"/>
                  </a:cubicBezTo>
                  <a:lnTo>
                    <a:pt x="243" y="174"/>
                  </a:lnTo>
                  <a:cubicBezTo>
                    <a:pt x="245" y="170"/>
                    <a:pt x="245" y="168"/>
                    <a:pt x="245" y="168"/>
                  </a:cubicBezTo>
                  <a:cubicBezTo>
                    <a:pt x="245" y="168"/>
                    <a:pt x="245" y="162"/>
                    <a:pt x="238" y="162"/>
                  </a:cubicBezTo>
                  <a:cubicBezTo>
                    <a:pt x="234" y="162"/>
                    <a:pt x="234" y="163"/>
                    <a:pt x="230" y="173"/>
                  </a:cubicBezTo>
                  <a:cubicBezTo>
                    <a:pt x="213" y="227"/>
                    <a:pt x="192" y="254"/>
                    <a:pt x="123" y="254"/>
                  </a:cubicBezTo>
                  <a:lnTo>
                    <a:pt x="48" y="25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4" name="フリーフォーム 129"/>
            <p:cNvSpPr/>
            <p:nvPr/>
          </p:nvSpPr>
          <p:spPr>
            <a:xfrm>
              <a:off x="4330800" y="3819600"/>
              <a:ext cx="28440" cy="53280"/>
            </a:xfrm>
            <a:custGeom>
              <a:avLst/>
              <a:gdLst/>
              <a:ahLst/>
              <a:cxnLst>
                <a:cxn ang="3cd4">
                  <a:pos x="hc" y="t"/>
                </a:cxn>
                <a:cxn ang="cd2">
                  <a:pos x="l" y="vc"/>
                </a:cxn>
                <a:cxn ang="cd4">
                  <a:pos x="hc" y="b"/>
                </a:cxn>
                <a:cxn ang="0">
                  <a:pos x="r" y="vc"/>
                </a:cxn>
              </a:cxnLst>
              <a:rect l="l" t="t" r="r" b="b"/>
              <a:pathLst>
                <a:path w="80" h="149">
                  <a:moveTo>
                    <a:pt x="77" y="27"/>
                  </a:moveTo>
                  <a:cubicBezTo>
                    <a:pt x="77" y="27"/>
                    <a:pt x="80" y="21"/>
                    <a:pt x="80" y="16"/>
                  </a:cubicBezTo>
                  <a:cubicBezTo>
                    <a:pt x="80" y="6"/>
                    <a:pt x="70" y="0"/>
                    <a:pt x="62" y="0"/>
                  </a:cubicBezTo>
                  <a:cubicBezTo>
                    <a:pt x="50" y="0"/>
                    <a:pt x="46" y="10"/>
                    <a:pt x="45" y="13"/>
                  </a:cubicBezTo>
                  <a:lnTo>
                    <a:pt x="2" y="136"/>
                  </a:lnTo>
                  <a:cubicBezTo>
                    <a:pt x="0" y="139"/>
                    <a:pt x="0" y="141"/>
                    <a:pt x="0" y="141"/>
                  </a:cubicBezTo>
                  <a:cubicBezTo>
                    <a:pt x="0" y="146"/>
                    <a:pt x="13" y="149"/>
                    <a:pt x="13" y="149"/>
                  </a:cubicBezTo>
                  <a:cubicBezTo>
                    <a:pt x="14" y="149"/>
                    <a:pt x="16" y="147"/>
                    <a:pt x="18" y="14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5" name="フリーフォーム 130"/>
            <p:cNvSpPr/>
            <p:nvPr/>
          </p:nvSpPr>
          <p:spPr>
            <a:xfrm>
              <a:off x="3789360" y="3971520"/>
              <a:ext cx="827999" cy="8280"/>
            </a:xfrm>
            <a:custGeom>
              <a:avLst/>
              <a:gdLst/>
              <a:ahLst/>
              <a:cxnLst>
                <a:cxn ang="3cd4">
                  <a:pos x="hc" y="t"/>
                </a:cxn>
                <a:cxn ang="cd2">
                  <a:pos x="l" y="vc"/>
                </a:cxn>
                <a:cxn ang="cd4">
                  <a:pos x="hc" y="b"/>
                </a:cxn>
                <a:cxn ang="0">
                  <a:pos x="r" y="vc"/>
                </a:cxn>
              </a:cxnLst>
              <a:rect l="l" t="t" r="r" b="b"/>
              <a:pathLst>
                <a:path w="2301" h="24">
                  <a:moveTo>
                    <a:pt x="1150" y="24"/>
                  </a:moveTo>
                  <a:lnTo>
                    <a:pt x="0" y="24"/>
                  </a:lnTo>
                  <a:lnTo>
                    <a:pt x="0" y="0"/>
                  </a:lnTo>
                  <a:lnTo>
                    <a:pt x="2301" y="0"/>
                  </a:lnTo>
                  <a:lnTo>
                    <a:pt x="2301" y="2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6" name="フリーフォーム 131"/>
            <p:cNvSpPr/>
            <p:nvPr/>
          </p:nvSpPr>
          <p:spPr>
            <a:xfrm>
              <a:off x="3798000" y="4075920"/>
              <a:ext cx="83880" cy="129240"/>
            </a:xfrm>
            <a:custGeom>
              <a:avLst/>
              <a:gdLst/>
              <a:ahLst/>
              <a:cxnLst>
                <a:cxn ang="3cd4">
                  <a:pos x="hc" y="t"/>
                </a:cxn>
                <a:cxn ang="cd2">
                  <a:pos x="l" y="vc"/>
                </a:cxn>
                <a:cxn ang="cd4">
                  <a:pos x="hc" y="b"/>
                </a:cxn>
                <a:cxn ang="0">
                  <a:pos x="r" y="vc"/>
                </a:cxn>
              </a:cxnLst>
              <a:rect l="l" t="t" r="r" b="b"/>
              <a:pathLst>
                <a:path w="234" h="360">
                  <a:moveTo>
                    <a:pt x="234" y="6"/>
                  </a:moveTo>
                  <a:cubicBezTo>
                    <a:pt x="234" y="3"/>
                    <a:pt x="232" y="0"/>
                    <a:pt x="227" y="0"/>
                  </a:cubicBezTo>
                  <a:cubicBezTo>
                    <a:pt x="221" y="0"/>
                    <a:pt x="198" y="22"/>
                    <a:pt x="189" y="40"/>
                  </a:cubicBezTo>
                  <a:cubicBezTo>
                    <a:pt x="176" y="10"/>
                    <a:pt x="155" y="0"/>
                    <a:pt x="136" y="0"/>
                  </a:cubicBezTo>
                  <a:cubicBezTo>
                    <a:pt x="70" y="0"/>
                    <a:pt x="0" y="83"/>
                    <a:pt x="0" y="165"/>
                  </a:cubicBezTo>
                  <a:cubicBezTo>
                    <a:pt x="0" y="221"/>
                    <a:pt x="34" y="256"/>
                    <a:pt x="75" y="256"/>
                  </a:cubicBezTo>
                  <a:cubicBezTo>
                    <a:pt x="99" y="256"/>
                    <a:pt x="122" y="242"/>
                    <a:pt x="141" y="222"/>
                  </a:cubicBezTo>
                  <a:cubicBezTo>
                    <a:pt x="136" y="242"/>
                    <a:pt x="118" y="318"/>
                    <a:pt x="117" y="323"/>
                  </a:cubicBezTo>
                  <a:cubicBezTo>
                    <a:pt x="112" y="339"/>
                    <a:pt x="107" y="341"/>
                    <a:pt x="75" y="342"/>
                  </a:cubicBezTo>
                  <a:cubicBezTo>
                    <a:pt x="67" y="342"/>
                    <a:pt x="62" y="342"/>
                    <a:pt x="62" y="354"/>
                  </a:cubicBezTo>
                  <a:cubicBezTo>
                    <a:pt x="62" y="354"/>
                    <a:pt x="62" y="360"/>
                    <a:pt x="70" y="360"/>
                  </a:cubicBezTo>
                  <a:cubicBezTo>
                    <a:pt x="88" y="360"/>
                    <a:pt x="107" y="357"/>
                    <a:pt x="126" y="357"/>
                  </a:cubicBezTo>
                  <a:cubicBezTo>
                    <a:pt x="146" y="357"/>
                    <a:pt x="166" y="360"/>
                    <a:pt x="184" y="360"/>
                  </a:cubicBezTo>
                  <a:cubicBezTo>
                    <a:pt x="187" y="360"/>
                    <a:pt x="195" y="360"/>
                    <a:pt x="195" y="347"/>
                  </a:cubicBezTo>
                  <a:cubicBezTo>
                    <a:pt x="195" y="342"/>
                    <a:pt x="189" y="342"/>
                    <a:pt x="181" y="342"/>
                  </a:cubicBezTo>
                  <a:cubicBezTo>
                    <a:pt x="154" y="342"/>
                    <a:pt x="154" y="338"/>
                    <a:pt x="154" y="333"/>
                  </a:cubicBezTo>
                  <a:cubicBezTo>
                    <a:pt x="154" y="328"/>
                    <a:pt x="154" y="325"/>
                    <a:pt x="155" y="320"/>
                  </a:cubicBezTo>
                  <a:close/>
                  <a:moveTo>
                    <a:pt x="77" y="243"/>
                  </a:moveTo>
                  <a:cubicBezTo>
                    <a:pt x="43" y="243"/>
                    <a:pt x="40" y="200"/>
                    <a:pt x="40" y="190"/>
                  </a:cubicBezTo>
                  <a:cubicBezTo>
                    <a:pt x="40" y="163"/>
                    <a:pt x="56" y="102"/>
                    <a:pt x="66" y="78"/>
                  </a:cubicBezTo>
                  <a:cubicBezTo>
                    <a:pt x="83" y="37"/>
                    <a:pt x="114" y="13"/>
                    <a:pt x="136" y="13"/>
                  </a:cubicBezTo>
                  <a:cubicBezTo>
                    <a:pt x="173" y="13"/>
                    <a:pt x="181" y="58"/>
                    <a:pt x="181" y="62"/>
                  </a:cubicBezTo>
                  <a:cubicBezTo>
                    <a:pt x="181" y="66"/>
                    <a:pt x="150" y="189"/>
                    <a:pt x="149" y="192"/>
                  </a:cubicBezTo>
                  <a:cubicBezTo>
                    <a:pt x="139" y="208"/>
                    <a:pt x="109" y="243"/>
                    <a:pt x="77" y="243"/>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7" name="フリーフォーム 132"/>
            <p:cNvSpPr/>
            <p:nvPr/>
          </p:nvSpPr>
          <p:spPr>
            <a:xfrm>
              <a:off x="3895920" y="4012559"/>
              <a:ext cx="63000" cy="93960"/>
            </a:xfrm>
            <a:custGeom>
              <a:avLst/>
              <a:gdLst/>
              <a:ahLst/>
              <a:cxnLst>
                <a:cxn ang="3cd4">
                  <a:pos x="hc" y="t"/>
                </a:cxn>
                <a:cxn ang="cd2">
                  <a:pos x="l" y="vc"/>
                </a:cxn>
                <a:cxn ang="cd4">
                  <a:pos x="hc" y="b"/>
                </a:cxn>
                <a:cxn ang="0">
                  <a:pos x="r" y="vc"/>
                </a:cxn>
              </a:cxnLst>
              <a:rect l="l" t="t" r="r" b="b"/>
              <a:pathLst>
                <a:path w="176" h="262">
                  <a:moveTo>
                    <a:pt x="176" y="190"/>
                  </a:moveTo>
                  <a:lnTo>
                    <a:pt x="162" y="190"/>
                  </a:lnTo>
                  <a:cubicBezTo>
                    <a:pt x="162" y="200"/>
                    <a:pt x="157" y="222"/>
                    <a:pt x="152" y="227"/>
                  </a:cubicBezTo>
                  <a:cubicBezTo>
                    <a:pt x="149" y="229"/>
                    <a:pt x="118" y="229"/>
                    <a:pt x="112" y="229"/>
                  </a:cubicBezTo>
                  <a:lnTo>
                    <a:pt x="40" y="229"/>
                  </a:lnTo>
                  <a:cubicBezTo>
                    <a:pt x="82" y="192"/>
                    <a:pt x="94" y="181"/>
                    <a:pt x="118" y="163"/>
                  </a:cubicBezTo>
                  <a:cubicBezTo>
                    <a:pt x="149" y="139"/>
                    <a:pt x="176" y="115"/>
                    <a:pt x="176" y="77"/>
                  </a:cubicBezTo>
                  <a:cubicBezTo>
                    <a:pt x="176" y="29"/>
                    <a:pt x="133" y="0"/>
                    <a:pt x="83" y="0"/>
                  </a:cubicBezTo>
                  <a:cubicBezTo>
                    <a:pt x="34" y="0"/>
                    <a:pt x="0" y="35"/>
                    <a:pt x="0" y="70"/>
                  </a:cubicBezTo>
                  <a:cubicBezTo>
                    <a:pt x="0" y="91"/>
                    <a:pt x="18" y="93"/>
                    <a:pt x="21" y="93"/>
                  </a:cubicBezTo>
                  <a:cubicBezTo>
                    <a:pt x="30" y="93"/>
                    <a:pt x="42" y="86"/>
                    <a:pt x="42" y="72"/>
                  </a:cubicBezTo>
                  <a:cubicBezTo>
                    <a:pt x="42" y="66"/>
                    <a:pt x="40" y="51"/>
                    <a:pt x="19" y="51"/>
                  </a:cubicBezTo>
                  <a:cubicBezTo>
                    <a:pt x="30" y="22"/>
                    <a:pt x="58" y="14"/>
                    <a:pt x="77" y="14"/>
                  </a:cubicBezTo>
                  <a:cubicBezTo>
                    <a:pt x="117" y="14"/>
                    <a:pt x="138" y="45"/>
                    <a:pt x="138" y="77"/>
                  </a:cubicBezTo>
                  <a:cubicBezTo>
                    <a:pt x="138" y="112"/>
                    <a:pt x="112" y="139"/>
                    <a:pt x="99" y="154"/>
                  </a:cubicBezTo>
                  <a:lnTo>
                    <a:pt x="3" y="248"/>
                  </a:lnTo>
                  <a:cubicBezTo>
                    <a:pt x="0" y="251"/>
                    <a:pt x="0" y="251"/>
                    <a:pt x="0" y="262"/>
                  </a:cubicBezTo>
                  <a:lnTo>
                    <a:pt x="163" y="26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8" name="フリーフォーム 133"/>
            <p:cNvSpPr/>
            <p:nvPr/>
          </p:nvSpPr>
          <p:spPr>
            <a:xfrm>
              <a:off x="4039920" y="4110479"/>
              <a:ext cx="124200" cy="8280"/>
            </a:xfrm>
            <a:custGeom>
              <a:avLst/>
              <a:gdLst/>
              <a:ahLst/>
              <a:cxnLst>
                <a:cxn ang="3cd4">
                  <a:pos x="hc" y="t"/>
                </a:cxn>
                <a:cxn ang="cd2">
                  <a:pos x="l" y="vc"/>
                </a:cxn>
                <a:cxn ang="cd4">
                  <a:pos x="hc" y="b"/>
                </a:cxn>
                <a:cxn ang="0">
                  <a:pos x="r" y="vc"/>
                </a:cxn>
              </a:cxnLst>
              <a:rect l="l" t="t" r="r" b="b"/>
              <a:pathLst>
                <a:path w="346" h="24">
                  <a:moveTo>
                    <a:pt x="325" y="24"/>
                  </a:moveTo>
                  <a:cubicBezTo>
                    <a:pt x="334" y="24"/>
                    <a:pt x="346" y="24"/>
                    <a:pt x="346" y="13"/>
                  </a:cubicBezTo>
                  <a:cubicBezTo>
                    <a:pt x="346" y="0"/>
                    <a:pt x="334" y="0"/>
                    <a:pt x="325" y="0"/>
                  </a:cubicBezTo>
                  <a:lnTo>
                    <a:pt x="19" y="0"/>
                  </a:lnTo>
                  <a:cubicBezTo>
                    <a:pt x="10" y="0"/>
                    <a:pt x="0" y="0"/>
                    <a:pt x="0" y="13"/>
                  </a:cubicBezTo>
                  <a:cubicBezTo>
                    <a:pt x="0" y="24"/>
                    <a:pt x="10" y="24"/>
                    <a:pt x="19" y="2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19" name="フリーフォーム 134"/>
            <p:cNvSpPr/>
            <p:nvPr/>
          </p:nvSpPr>
          <p:spPr>
            <a:xfrm>
              <a:off x="4233960" y="4026960"/>
              <a:ext cx="203040" cy="138600"/>
            </a:xfrm>
            <a:custGeom>
              <a:avLst/>
              <a:gdLst/>
              <a:ahLst/>
              <a:cxnLst>
                <a:cxn ang="3cd4">
                  <a:pos x="hc" y="t"/>
                </a:cxn>
                <a:cxn ang="cd2">
                  <a:pos x="l" y="vc"/>
                </a:cxn>
                <a:cxn ang="cd4">
                  <a:pos x="hc" y="b"/>
                </a:cxn>
                <a:cxn ang="0">
                  <a:pos x="r" y="vc"/>
                </a:cxn>
              </a:cxnLst>
              <a:rect l="l" t="t" r="r" b="b"/>
              <a:pathLst>
                <a:path w="565" h="386">
                  <a:moveTo>
                    <a:pt x="499" y="43"/>
                  </a:moveTo>
                  <a:cubicBezTo>
                    <a:pt x="504" y="22"/>
                    <a:pt x="504" y="18"/>
                    <a:pt x="547" y="18"/>
                  </a:cubicBezTo>
                  <a:cubicBezTo>
                    <a:pt x="560" y="18"/>
                    <a:pt x="565" y="18"/>
                    <a:pt x="565" y="6"/>
                  </a:cubicBezTo>
                  <a:cubicBezTo>
                    <a:pt x="565" y="0"/>
                    <a:pt x="560" y="0"/>
                    <a:pt x="550" y="0"/>
                  </a:cubicBezTo>
                  <a:lnTo>
                    <a:pt x="475" y="0"/>
                  </a:lnTo>
                  <a:cubicBezTo>
                    <a:pt x="461" y="0"/>
                    <a:pt x="461" y="0"/>
                    <a:pt x="453" y="11"/>
                  </a:cubicBezTo>
                  <a:lnTo>
                    <a:pt x="248" y="333"/>
                  </a:lnTo>
                  <a:lnTo>
                    <a:pt x="203" y="13"/>
                  </a:lnTo>
                  <a:cubicBezTo>
                    <a:pt x="202" y="0"/>
                    <a:pt x="200" y="0"/>
                    <a:pt x="186" y="0"/>
                  </a:cubicBezTo>
                  <a:lnTo>
                    <a:pt x="109" y="0"/>
                  </a:lnTo>
                  <a:cubicBezTo>
                    <a:pt x="98" y="0"/>
                    <a:pt x="91" y="0"/>
                    <a:pt x="91" y="11"/>
                  </a:cubicBezTo>
                  <a:cubicBezTo>
                    <a:pt x="91" y="18"/>
                    <a:pt x="98" y="18"/>
                    <a:pt x="109" y="18"/>
                  </a:cubicBezTo>
                  <a:cubicBezTo>
                    <a:pt x="115" y="18"/>
                    <a:pt x="126" y="18"/>
                    <a:pt x="133" y="19"/>
                  </a:cubicBezTo>
                  <a:cubicBezTo>
                    <a:pt x="141" y="19"/>
                    <a:pt x="146" y="21"/>
                    <a:pt x="146" y="27"/>
                  </a:cubicBezTo>
                  <a:cubicBezTo>
                    <a:pt x="146" y="30"/>
                    <a:pt x="144" y="32"/>
                    <a:pt x="142" y="38"/>
                  </a:cubicBezTo>
                  <a:lnTo>
                    <a:pt x="70" y="326"/>
                  </a:lnTo>
                  <a:cubicBezTo>
                    <a:pt x="66" y="349"/>
                    <a:pt x="56" y="366"/>
                    <a:pt x="10" y="368"/>
                  </a:cubicBezTo>
                  <a:cubicBezTo>
                    <a:pt x="8" y="368"/>
                    <a:pt x="0" y="368"/>
                    <a:pt x="0" y="379"/>
                  </a:cubicBezTo>
                  <a:cubicBezTo>
                    <a:pt x="0" y="384"/>
                    <a:pt x="3" y="386"/>
                    <a:pt x="8" y="386"/>
                  </a:cubicBezTo>
                  <a:cubicBezTo>
                    <a:pt x="26" y="386"/>
                    <a:pt x="46" y="384"/>
                    <a:pt x="64" y="384"/>
                  </a:cubicBezTo>
                  <a:cubicBezTo>
                    <a:pt x="83" y="384"/>
                    <a:pt x="104" y="386"/>
                    <a:pt x="122" y="386"/>
                  </a:cubicBezTo>
                  <a:cubicBezTo>
                    <a:pt x="125" y="386"/>
                    <a:pt x="133" y="386"/>
                    <a:pt x="133" y="374"/>
                  </a:cubicBezTo>
                  <a:cubicBezTo>
                    <a:pt x="133" y="368"/>
                    <a:pt x="126" y="368"/>
                    <a:pt x="122" y="368"/>
                  </a:cubicBezTo>
                  <a:cubicBezTo>
                    <a:pt x="90" y="368"/>
                    <a:pt x="85" y="357"/>
                    <a:pt x="85" y="344"/>
                  </a:cubicBezTo>
                  <a:cubicBezTo>
                    <a:pt x="85" y="339"/>
                    <a:pt x="85" y="336"/>
                    <a:pt x="86" y="330"/>
                  </a:cubicBezTo>
                  <a:lnTo>
                    <a:pt x="163" y="22"/>
                  </a:lnTo>
                  <a:lnTo>
                    <a:pt x="213" y="373"/>
                  </a:lnTo>
                  <a:cubicBezTo>
                    <a:pt x="213" y="379"/>
                    <a:pt x="214" y="386"/>
                    <a:pt x="221" y="386"/>
                  </a:cubicBezTo>
                  <a:cubicBezTo>
                    <a:pt x="227" y="386"/>
                    <a:pt x="230" y="379"/>
                    <a:pt x="234" y="376"/>
                  </a:cubicBezTo>
                  <a:lnTo>
                    <a:pt x="461" y="18"/>
                  </a:lnTo>
                  <a:lnTo>
                    <a:pt x="381" y="342"/>
                  </a:lnTo>
                  <a:cubicBezTo>
                    <a:pt x="374" y="363"/>
                    <a:pt x="374" y="368"/>
                    <a:pt x="330" y="368"/>
                  </a:cubicBezTo>
                  <a:cubicBezTo>
                    <a:pt x="320" y="368"/>
                    <a:pt x="314" y="368"/>
                    <a:pt x="314" y="379"/>
                  </a:cubicBezTo>
                  <a:cubicBezTo>
                    <a:pt x="314" y="386"/>
                    <a:pt x="320" y="386"/>
                    <a:pt x="322" y="386"/>
                  </a:cubicBezTo>
                  <a:cubicBezTo>
                    <a:pt x="338" y="386"/>
                    <a:pt x="376" y="384"/>
                    <a:pt x="392" y="384"/>
                  </a:cubicBezTo>
                  <a:cubicBezTo>
                    <a:pt x="414" y="384"/>
                    <a:pt x="440" y="386"/>
                    <a:pt x="462" y="386"/>
                  </a:cubicBezTo>
                  <a:cubicBezTo>
                    <a:pt x="466" y="386"/>
                    <a:pt x="474" y="386"/>
                    <a:pt x="474" y="374"/>
                  </a:cubicBezTo>
                  <a:cubicBezTo>
                    <a:pt x="474" y="368"/>
                    <a:pt x="469" y="368"/>
                    <a:pt x="458" y="368"/>
                  </a:cubicBezTo>
                  <a:cubicBezTo>
                    <a:pt x="437" y="368"/>
                    <a:pt x="421" y="368"/>
                    <a:pt x="421" y="358"/>
                  </a:cubicBezTo>
                  <a:cubicBezTo>
                    <a:pt x="421" y="355"/>
                    <a:pt x="421" y="355"/>
                    <a:pt x="424" y="34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20" name="フリーフォーム 135"/>
            <p:cNvSpPr/>
            <p:nvPr/>
          </p:nvSpPr>
          <p:spPr>
            <a:xfrm>
              <a:off x="4452840" y="4001400"/>
              <a:ext cx="63000" cy="93960"/>
            </a:xfrm>
            <a:custGeom>
              <a:avLst/>
              <a:gdLst/>
              <a:ahLst/>
              <a:cxnLst>
                <a:cxn ang="3cd4">
                  <a:pos x="hc" y="t"/>
                </a:cxn>
                <a:cxn ang="cd2">
                  <a:pos x="l" y="vc"/>
                </a:cxn>
                <a:cxn ang="cd4">
                  <a:pos x="hc" y="b"/>
                </a:cxn>
                <a:cxn ang="0">
                  <a:pos x="r" y="vc"/>
                </a:cxn>
              </a:cxnLst>
              <a:rect l="l" t="t" r="r" b="b"/>
              <a:pathLst>
                <a:path w="176" h="262">
                  <a:moveTo>
                    <a:pt x="176" y="190"/>
                  </a:moveTo>
                  <a:lnTo>
                    <a:pt x="162" y="190"/>
                  </a:lnTo>
                  <a:cubicBezTo>
                    <a:pt x="162" y="200"/>
                    <a:pt x="157" y="222"/>
                    <a:pt x="152" y="227"/>
                  </a:cubicBezTo>
                  <a:cubicBezTo>
                    <a:pt x="149" y="229"/>
                    <a:pt x="118" y="229"/>
                    <a:pt x="112" y="229"/>
                  </a:cubicBezTo>
                  <a:lnTo>
                    <a:pt x="40" y="229"/>
                  </a:lnTo>
                  <a:cubicBezTo>
                    <a:pt x="82" y="192"/>
                    <a:pt x="94" y="181"/>
                    <a:pt x="118" y="163"/>
                  </a:cubicBezTo>
                  <a:cubicBezTo>
                    <a:pt x="149" y="139"/>
                    <a:pt x="176" y="115"/>
                    <a:pt x="176" y="77"/>
                  </a:cubicBezTo>
                  <a:cubicBezTo>
                    <a:pt x="176" y="29"/>
                    <a:pt x="133" y="0"/>
                    <a:pt x="83" y="0"/>
                  </a:cubicBezTo>
                  <a:cubicBezTo>
                    <a:pt x="34" y="0"/>
                    <a:pt x="0" y="35"/>
                    <a:pt x="0" y="70"/>
                  </a:cubicBezTo>
                  <a:cubicBezTo>
                    <a:pt x="0" y="91"/>
                    <a:pt x="18" y="93"/>
                    <a:pt x="21" y="93"/>
                  </a:cubicBezTo>
                  <a:cubicBezTo>
                    <a:pt x="30" y="93"/>
                    <a:pt x="42" y="86"/>
                    <a:pt x="42" y="72"/>
                  </a:cubicBezTo>
                  <a:cubicBezTo>
                    <a:pt x="42" y="66"/>
                    <a:pt x="40" y="51"/>
                    <a:pt x="19" y="51"/>
                  </a:cubicBezTo>
                  <a:cubicBezTo>
                    <a:pt x="30" y="22"/>
                    <a:pt x="58" y="14"/>
                    <a:pt x="77" y="14"/>
                  </a:cubicBezTo>
                  <a:cubicBezTo>
                    <a:pt x="117" y="14"/>
                    <a:pt x="138" y="45"/>
                    <a:pt x="138" y="77"/>
                  </a:cubicBezTo>
                  <a:cubicBezTo>
                    <a:pt x="138" y="112"/>
                    <a:pt x="112" y="139"/>
                    <a:pt x="99" y="154"/>
                  </a:cubicBezTo>
                  <a:lnTo>
                    <a:pt x="3" y="248"/>
                  </a:lnTo>
                  <a:cubicBezTo>
                    <a:pt x="0" y="251"/>
                    <a:pt x="0" y="251"/>
                    <a:pt x="0" y="262"/>
                  </a:cubicBezTo>
                  <a:lnTo>
                    <a:pt x="163" y="262"/>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21" name="フリーフォーム 136"/>
            <p:cNvSpPr/>
            <p:nvPr/>
          </p:nvSpPr>
          <p:spPr>
            <a:xfrm>
              <a:off x="4433400" y="4157640"/>
              <a:ext cx="101520" cy="96840"/>
            </a:xfrm>
            <a:custGeom>
              <a:avLst/>
              <a:gdLst/>
              <a:ahLst/>
              <a:cxnLst>
                <a:cxn ang="3cd4">
                  <a:pos x="hc" y="t"/>
                </a:cxn>
                <a:cxn ang="cd2">
                  <a:pos x="l" y="vc"/>
                </a:cxn>
                <a:cxn ang="cd4">
                  <a:pos x="hc" y="b"/>
                </a:cxn>
                <a:cxn ang="0">
                  <a:pos x="r" y="vc"/>
                </a:cxn>
              </a:cxnLst>
              <a:rect l="l" t="t" r="r" b="b"/>
              <a:pathLst>
                <a:path w="283" h="270">
                  <a:moveTo>
                    <a:pt x="278" y="16"/>
                  </a:moveTo>
                  <a:cubicBezTo>
                    <a:pt x="282" y="13"/>
                    <a:pt x="283" y="10"/>
                    <a:pt x="283" y="5"/>
                  </a:cubicBezTo>
                  <a:cubicBezTo>
                    <a:pt x="283" y="0"/>
                    <a:pt x="280" y="0"/>
                    <a:pt x="274" y="0"/>
                  </a:cubicBezTo>
                  <a:lnTo>
                    <a:pt x="88" y="0"/>
                  </a:lnTo>
                  <a:cubicBezTo>
                    <a:pt x="78" y="0"/>
                    <a:pt x="77" y="0"/>
                    <a:pt x="75" y="8"/>
                  </a:cubicBezTo>
                  <a:lnTo>
                    <a:pt x="53" y="78"/>
                  </a:lnTo>
                  <a:cubicBezTo>
                    <a:pt x="51" y="83"/>
                    <a:pt x="51" y="85"/>
                    <a:pt x="51" y="85"/>
                  </a:cubicBezTo>
                  <a:cubicBezTo>
                    <a:pt x="51" y="88"/>
                    <a:pt x="53" y="91"/>
                    <a:pt x="58" y="91"/>
                  </a:cubicBezTo>
                  <a:cubicBezTo>
                    <a:pt x="64" y="91"/>
                    <a:pt x="64" y="88"/>
                    <a:pt x="66" y="85"/>
                  </a:cubicBezTo>
                  <a:cubicBezTo>
                    <a:pt x="85" y="29"/>
                    <a:pt x="115" y="14"/>
                    <a:pt x="166" y="14"/>
                  </a:cubicBezTo>
                  <a:lnTo>
                    <a:pt x="237" y="14"/>
                  </a:lnTo>
                  <a:lnTo>
                    <a:pt x="6" y="253"/>
                  </a:lnTo>
                  <a:cubicBezTo>
                    <a:pt x="3" y="256"/>
                    <a:pt x="0" y="259"/>
                    <a:pt x="0" y="266"/>
                  </a:cubicBezTo>
                  <a:cubicBezTo>
                    <a:pt x="0" y="270"/>
                    <a:pt x="3" y="270"/>
                    <a:pt x="11" y="270"/>
                  </a:cubicBezTo>
                  <a:lnTo>
                    <a:pt x="202" y="270"/>
                  </a:lnTo>
                  <a:cubicBezTo>
                    <a:pt x="213" y="270"/>
                    <a:pt x="213" y="270"/>
                    <a:pt x="216" y="262"/>
                  </a:cubicBezTo>
                  <a:lnTo>
                    <a:pt x="243" y="174"/>
                  </a:lnTo>
                  <a:cubicBezTo>
                    <a:pt x="245" y="170"/>
                    <a:pt x="245" y="168"/>
                    <a:pt x="245" y="168"/>
                  </a:cubicBezTo>
                  <a:cubicBezTo>
                    <a:pt x="245" y="168"/>
                    <a:pt x="245" y="162"/>
                    <a:pt x="238" y="162"/>
                  </a:cubicBezTo>
                  <a:cubicBezTo>
                    <a:pt x="234" y="162"/>
                    <a:pt x="234" y="163"/>
                    <a:pt x="230" y="173"/>
                  </a:cubicBezTo>
                  <a:cubicBezTo>
                    <a:pt x="213" y="227"/>
                    <a:pt x="192" y="254"/>
                    <a:pt x="123" y="254"/>
                  </a:cubicBezTo>
                  <a:lnTo>
                    <a:pt x="48" y="254"/>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22" name="フリーフォーム 137"/>
            <p:cNvSpPr/>
            <p:nvPr/>
          </p:nvSpPr>
          <p:spPr>
            <a:xfrm>
              <a:off x="4551480" y="4127760"/>
              <a:ext cx="28440" cy="53280"/>
            </a:xfrm>
            <a:custGeom>
              <a:avLst/>
              <a:gdLst/>
              <a:ahLst/>
              <a:cxnLst>
                <a:cxn ang="3cd4">
                  <a:pos x="hc" y="t"/>
                </a:cxn>
                <a:cxn ang="cd2">
                  <a:pos x="l" y="vc"/>
                </a:cxn>
                <a:cxn ang="cd4">
                  <a:pos x="hc" y="b"/>
                </a:cxn>
                <a:cxn ang="0">
                  <a:pos x="r" y="vc"/>
                </a:cxn>
              </a:cxnLst>
              <a:rect l="l" t="t" r="r" b="b"/>
              <a:pathLst>
                <a:path w="80" h="149">
                  <a:moveTo>
                    <a:pt x="77" y="27"/>
                  </a:moveTo>
                  <a:cubicBezTo>
                    <a:pt x="77" y="27"/>
                    <a:pt x="80" y="21"/>
                    <a:pt x="80" y="16"/>
                  </a:cubicBezTo>
                  <a:cubicBezTo>
                    <a:pt x="80" y="6"/>
                    <a:pt x="70" y="0"/>
                    <a:pt x="62" y="0"/>
                  </a:cubicBezTo>
                  <a:cubicBezTo>
                    <a:pt x="50" y="0"/>
                    <a:pt x="46" y="10"/>
                    <a:pt x="45" y="13"/>
                  </a:cubicBezTo>
                  <a:lnTo>
                    <a:pt x="2" y="136"/>
                  </a:lnTo>
                  <a:cubicBezTo>
                    <a:pt x="0" y="139"/>
                    <a:pt x="0" y="141"/>
                    <a:pt x="0" y="141"/>
                  </a:cubicBezTo>
                  <a:cubicBezTo>
                    <a:pt x="0" y="146"/>
                    <a:pt x="13" y="149"/>
                    <a:pt x="13" y="149"/>
                  </a:cubicBezTo>
                  <a:cubicBezTo>
                    <a:pt x="14" y="149"/>
                    <a:pt x="16" y="147"/>
                    <a:pt x="18" y="14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23" name="フリーフォーム 138"/>
            <p:cNvSpPr/>
            <p:nvPr/>
          </p:nvSpPr>
          <p:spPr>
            <a:xfrm>
              <a:off x="4648320" y="3671999"/>
              <a:ext cx="105480" cy="607320"/>
            </a:xfrm>
            <a:custGeom>
              <a:avLst/>
              <a:gdLst/>
              <a:ahLst/>
              <a:cxnLst>
                <a:cxn ang="3cd4">
                  <a:pos x="hc" y="t"/>
                </a:cxn>
                <a:cxn ang="cd2">
                  <a:pos x="l" y="vc"/>
                </a:cxn>
                <a:cxn ang="cd4">
                  <a:pos x="hc" y="b"/>
                </a:cxn>
                <a:cxn ang="0">
                  <a:pos x="r" y="vc"/>
                </a:cxn>
              </a:cxnLst>
              <a:rect l="l" t="t" r="r" b="b"/>
              <a:pathLst>
                <a:path w="294" h="1688">
                  <a:moveTo>
                    <a:pt x="294" y="845"/>
                  </a:moveTo>
                  <a:cubicBezTo>
                    <a:pt x="294" y="634"/>
                    <a:pt x="269" y="419"/>
                    <a:pt x="178" y="226"/>
                  </a:cubicBezTo>
                  <a:cubicBezTo>
                    <a:pt x="138" y="141"/>
                    <a:pt x="83" y="64"/>
                    <a:pt x="27" y="5"/>
                  </a:cubicBezTo>
                  <a:cubicBezTo>
                    <a:pt x="22" y="0"/>
                    <a:pt x="22" y="0"/>
                    <a:pt x="13" y="0"/>
                  </a:cubicBezTo>
                  <a:cubicBezTo>
                    <a:pt x="5" y="0"/>
                    <a:pt x="0" y="0"/>
                    <a:pt x="0" y="6"/>
                  </a:cubicBezTo>
                  <a:cubicBezTo>
                    <a:pt x="0" y="8"/>
                    <a:pt x="2" y="11"/>
                    <a:pt x="3" y="13"/>
                  </a:cubicBezTo>
                  <a:cubicBezTo>
                    <a:pt x="58" y="78"/>
                    <a:pt x="102" y="150"/>
                    <a:pt x="136" y="227"/>
                  </a:cubicBezTo>
                  <a:cubicBezTo>
                    <a:pt x="210" y="400"/>
                    <a:pt x="240" y="602"/>
                    <a:pt x="240" y="843"/>
                  </a:cubicBezTo>
                  <a:cubicBezTo>
                    <a:pt x="240" y="1083"/>
                    <a:pt x="213" y="1294"/>
                    <a:pt x="128" y="1478"/>
                  </a:cubicBezTo>
                  <a:cubicBezTo>
                    <a:pt x="96" y="1550"/>
                    <a:pt x="53" y="1616"/>
                    <a:pt x="2" y="1677"/>
                  </a:cubicBezTo>
                  <a:cubicBezTo>
                    <a:pt x="2" y="1678"/>
                    <a:pt x="0" y="1680"/>
                    <a:pt x="0" y="1683"/>
                  </a:cubicBezTo>
                  <a:cubicBezTo>
                    <a:pt x="0" y="1688"/>
                    <a:pt x="5" y="1688"/>
                    <a:pt x="13" y="1688"/>
                  </a:cubicBezTo>
                  <a:cubicBezTo>
                    <a:pt x="21" y="1688"/>
                    <a:pt x="22" y="1688"/>
                    <a:pt x="22" y="1686"/>
                  </a:cubicBezTo>
                  <a:cubicBezTo>
                    <a:pt x="24" y="1686"/>
                    <a:pt x="59" y="1653"/>
                    <a:pt x="102" y="1590"/>
                  </a:cubicBezTo>
                  <a:cubicBezTo>
                    <a:pt x="202" y="1453"/>
                    <a:pt x="251" y="1286"/>
                    <a:pt x="277" y="1118"/>
                  </a:cubicBezTo>
                  <a:cubicBezTo>
                    <a:pt x="290" y="1029"/>
                    <a:pt x="294" y="936"/>
                    <a:pt x="294" y="84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24" name="フリーフォーム 139"/>
            <p:cNvSpPr/>
            <p:nvPr/>
          </p:nvSpPr>
          <p:spPr>
            <a:xfrm>
              <a:off x="4852800" y="4005000"/>
              <a:ext cx="21600" cy="21600"/>
            </a:xfrm>
            <a:custGeom>
              <a:avLst/>
              <a:gdLst/>
              <a:ahLst/>
              <a:cxnLst>
                <a:cxn ang="3cd4">
                  <a:pos x="hc" y="t"/>
                </a:cxn>
                <a:cxn ang="cd2">
                  <a:pos x="l" y="vc"/>
                </a:cxn>
                <a:cxn ang="cd4">
                  <a:pos x="hc" y="b"/>
                </a:cxn>
                <a:cxn ang="0">
                  <a:pos x="r" y="vc"/>
                </a:cxn>
              </a:cxnLst>
              <a:rect l="l" t="t" r="r" b="b"/>
              <a:pathLst>
                <a:path w="61" h="61">
                  <a:moveTo>
                    <a:pt x="61" y="30"/>
                  </a:moveTo>
                  <a:cubicBezTo>
                    <a:pt x="61" y="14"/>
                    <a:pt x="48" y="0"/>
                    <a:pt x="30" y="0"/>
                  </a:cubicBezTo>
                  <a:cubicBezTo>
                    <a:pt x="14" y="0"/>
                    <a:pt x="0" y="14"/>
                    <a:pt x="0" y="30"/>
                  </a:cubicBezTo>
                  <a:cubicBezTo>
                    <a:pt x="0" y="48"/>
                    <a:pt x="14" y="61"/>
                    <a:pt x="30" y="61"/>
                  </a:cubicBezTo>
                  <a:cubicBezTo>
                    <a:pt x="48" y="61"/>
                    <a:pt x="61" y="48"/>
                    <a:pt x="61" y="30"/>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grpSp>
        <p:nvGrpSpPr>
          <p:cNvPr id="2525" name="グループ化 140" descr="28§display§N_{\rm eff}§svg§600§FALSE" title="TexMaths"/>
          <p:cNvGrpSpPr/>
          <p:nvPr/>
        </p:nvGrpSpPr>
        <p:grpSpPr>
          <a:xfrm>
            <a:off x="6918201" y="5299829"/>
            <a:ext cx="543765" cy="270413"/>
            <a:chOff x="7163999" y="5857560"/>
            <a:chExt cx="599400" cy="298080"/>
          </a:xfrm>
        </p:grpSpPr>
        <p:sp>
          <p:nvSpPr>
            <p:cNvPr id="2526" name="フリーフォーム 141"/>
            <p:cNvSpPr/>
            <p:nvPr/>
          </p:nvSpPr>
          <p:spPr>
            <a:xfrm>
              <a:off x="7163999" y="5857560"/>
              <a:ext cx="599400" cy="295920"/>
            </a:xfrm>
            <a:custGeom>
              <a:avLst/>
              <a:gdLst/>
              <a:ahLst/>
              <a:cxnLst>
                <a:cxn ang="3cd4">
                  <a:pos x="hc" y="t"/>
                </a:cxn>
                <a:cxn ang="cd2">
                  <a:pos x="l" y="vc"/>
                </a:cxn>
                <a:cxn ang="cd4">
                  <a:pos x="hc" y="b"/>
                </a:cxn>
                <a:cxn ang="0">
                  <a:pos x="r" y="vc"/>
                </a:cxn>
              </a:cxnLst>
              <a:rect l="l" t="t" r="r" b="b"/>
              <a:pathLst>
                <a:path w="1666" h="823">
                  <a:moveTo>
                    <a:pt x="832" y="823"/>
                  </a:moveTo>
                  <a:lnTo>
                    <a:pt x="0" y="823"/>
                  </a:lnTo>
                  <a:lnTo>
                    <a:pt x="0" y="0"/>
                  </a:lnTo>
                  <a:lnTo>
                    <a:pt x="1666" y="0"/>
                  </a:lnTo>
                  <a:lnTo>
                    <a:pt x="1666" y="823"/>
                  </a:lnTo>
                  <a:close/>
                </a:path>
              </a:pathLst>
            </a:custGeom>
            <a:solidFill>
              <a:srgbClr val="FFFFFF"/>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27" name="フリーフォーム 142"/>
            <p:cNvSpPr/>
            <p:nvPr/>
          </p:nvSpPr>
          <p:spPr>
            <a:xfrm>
              <a:off x="7178040" y="5857560"/>
              <a:ext cx="299160" cy="242640"/>
            </a:xfrm>
            <a:custGeom>
              <a:avLst/>
              <a:gdLst/>
              <a:ahLst/>
              <a:cxnLst>
                <a:cxn ang="3cd4">
                  <a:pos x="hc" y="t"/>
                </a:cxn>
                <a:cxn ang="cd2">
                  <a:pos x="l" y="vc"/>
                </a:cxn>
                <a:cxn ang="cd4">
                  <a:pos x="hc" y="b"/>
                </a:cxn>
                <a:cxn ang="0">
                  <a:pos x="r" y="vc"/>
                </a:cxn>
              </a:cxnLst>
              <a:rect l="l" t="t" r="r" b="b"/>
              <a:pathLst>
                <a:path w="832" h="675">
                  <a:moveTo>
                    <a:pt x="708" y="104"/>
                  </a:moveTo>
                  <a:cubicBezTo>
                    <a:pt x="717" y="64"/>
                    <a:pt x="736" y="34"/>
                    <a:pt x="815" y="31"/>
                  </a:cubicBezTo>
                  <a:cubicBezTo>
                    <a:pt x="820" y="31"/>
                    <a:pt x="832" y="31"/>
                    <a:pt x="832" y="11"/>
                  </a:cubicBezTo>
                  <a:cubicBezTo>
                    <a:pt x="832" y="11"/>
                    <a:pt x="832" y="0"/>
                    <a:pt x="818" y="0"/>
                  </a:cubicBezTo>
                  <a:cubicBezTo>
                    <a:pt x="787" y="0"/>
                    <a:pt x="750" y="3"/>
                    <a:pt x="720" y="3"/>
                  </a:cubicBezTo>
                  <a:cubicBezTo>
                    <a:pt x="686" y="3"/>
                    <a:pt x="650" y="0"/>
                    <a:pt x="619" y="0"/>
                  </a:cubicBezTo>
                  <a:cubicBezTo>
                    <a:pt x="613" y="0"/>
                    <a:pt x="599" y="0"/>
                    <a:pt x="599" y="20"/>
                  </a:cubicBezTo>
                  <a:cubicBezTo>
                    <a:pt x="599" y="31"/>
                    <a:pt x="610" y="31"/>
                    <a:pt x="619" y="31"/>
                  </a:cubicBezTo>
                  <a:cubicBezTo>
                    <a:pt x="675" y="31"/>
                    <a:pt x="686" y="53"/>
                    <a:pt x="686" y="73"/>
                  </a:cubicBezTo>
                  <a:cubicBezTo>
                    <a:pt x="686" y="78"/>
                    <a:pt x="683" y="92"/>
                    <a:pt x="683" y="95"/>
                  </a:cubicBezTo>
                  <a:lnTo>
                    <a:pt x="571" y="535"/>
                  </a:lnTo>
                  <a:lnTo>
                    <a:pt x="353" y="20"/>
                  </a:lnTo>
                  <a:cubicBezTo>
                    <a:pt x="344" y="0"/>
                    <a:pt x="344" y="0"/>
                    <a:pt x="322" y="0"/>
                  </a:cubicBezTo>
                  <a:lnTo>
                    <a:pt x="190" y="0"/>
                  </a:lnTo>
                  <a:cubicBezTo>
                    <a:pt x="171" y="0"/>
                    <a:pt x="160" y="0"/>
                    <a:pt x="160" y="20"/>
                  </a:cubicBezTo>
                  <a:cubicBezTo>
                    <a:pt x="160" y="31"/>
                    <a:pt x="171" y="31"/>
                    <a:pt x="188" y="31"/>
                  </a:cubicBezTo>
                  <a:cubicBezTo>
                    <a:pt x="193" y="31"/>
                    <a:pt x="255" y="31"/>
                    <a:pt x="255" y="39"/>
                  </a:cubicBezTo>
                  <a:lnTo>
                    <a:pt x="123" y="571"/>
                  </a:lnTo>
                  <a:cubicBezTo>
                    <a:pt x="115" y="611"/>
                    <a:pt x="98" y="641"/>
                    <a:pt x="17" y="644"/>
                  </a:cubicBezTo>
                  <a:cubicBezTo>
                    <a:pt x="11" y="644"/>
                    <a:pt x="0" y="644"/>
                    <a:pt x="0" y="664"/>
                  </a:cubicBezTo>
                  <a:cubicBezTo>
                    <a:pt x="0" y="672"/>
                    <a:pt x="6" y="675"/>
                    <a:pt x="14" y="675"/>
                  </a:cubicBezTo>
                  <a:cubicBezTo>
                    <a:pt x="45" y="675"/>
                    <a:pt x="78" y="672"/>
                    <a:pt x="112" y="672"/>
                  </a:cubicBezTo>
                  <a:cubicBezTo>
                    <a:pt x="146" y="672"/>
                    <a:pt x="182" y="675"/>
                    <a:pt x="213" y="675"/>
                  </a:cubicBezTo>
                  <a:cubicBezTo>
                    <a:pt x="218" y="675"/>
                    <a:pt x="232" y="675"/>
                    <a:pt x="232" y="655"/>
                  </a:cubicBezTo>
                  <a:cubicBezTo>
                    <a:pt x="232" y="644"/>
                    <a:pt x="221" y="644"/>
                    <a:pt x="210" y="644"/>
                  </a:cubicBezTo>
                  <a:cubicBezTo>
                    <a:pt x="154" y="641"/>
                    <a:pt x="146" y="622"/>
                    <a:pt x="146" y="602"/>
                  </a:cubicBezTo>
                  <a:cubicBezTo>
                    <a:pt x="146" y="594"/>
                    <a:pt x="148" y="588"/>
                    <a:pt x="151" y="577"/>
                  </a:cubicBezTo>
                  <a:lnTo>
                    <a:pt x="280" y="56"/>
                  </a:lnTo>
                  <a:cubicBezTo>
                    <a:pt x="286" y="62"/>
                    <a:pt x="286" y="64"/>
                    <a:pt x="288" y="73"/>
                  </a:cubicBezTo>
                  <a:lnTo>
                    <a:pt x="535" y="655"/>
                  </a:lnTo>
                  <a:cubicBezTo>
                    <a:pt x="543" y="672"/>
                    <a:pt x="546" y="675"/>
                    <a:pt x="554" y="675"/>
                  </a:cubicBezTo>
                  <a:cubicBezTo>
                    <a:pt x="566" y="675"/>
                    <a:pt x="566" y="672"/>
                    <a:pt x="568" y="655"/>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28" name="フリーフォーム 143"/>
            <p:cNvSpPr/>
            <p:nvPr/>
          </p:nvSpPr>
          <p:spPr>
            <a:xfrm>
              <a:off x="7458480" y="6042240"/>
              <a:ext cx="107640" cy="113400"/>
            </a:xfrm>
            <a:custGeom>
              <a:avLst/>
              <a:gdLst/>
              <a:ahLst/>
              <a:cxnLst>
                <a:cxn ang="3cd4">
                  <a:pos x="hc" y="t"/>
                </a:cxn>
                <a:cxn ang="cd2">
                  <a:pos x="l" y="vc"/>
                </a:cxn>
                <a:cxn ang="cd4">
                  <a:pos x="hc" y="b"/>
                </a:cxn>
                <a:cxn ang="0">
                  <a:pos x="r" y="vc"/>
                </a:cxn>
              </a:cxnLst>
              <a:rect l="l" t="t" r="r" b="b"/>
              <a:pathLst>
                <a:path w="300" h="316">
                  <a:moveTo>
                    <a:pt x="280" y="151"/>
                  </a:moveTo>
                  <a:cubicBezTo>
                    <a:pt x="294" y="151"/>
                    <a:pt x="300" y="151"/>
                    <a:pt x="300" y="137"/>
                  </a:cubicBezTo>
                  <a:cubicBezTo>
                    <a:pt x="300" y="76"/>
                    <a:pt x="263" y="0"/>
                    <a:pt x="160" y="0"/>
                  </a:cubicBezTo>
                  <a:cubicBezTo>
                    <a:pt x="70" y="0"/>
                    <a:pt x="0" y="73"/>
                    <a:pt x="0" y="157"/>
                  </a:cubicBezTo>
                  <a:cubicBezTo>
                    <a:pt x="0" y="246"/>
                    <a:pt x="78" y="316"/>
                    <a:pt x="171" y="316"/>
                  </a:cubicBezTo>
                  <a:cubicBezTo>
                    <a:pt x="263" y="316"/>
                    <a:pt x="300" y="241"/>
                    <a:pt x="300" y="227"/>
                  </a:cubicBezTo>
                  <a:cubicBezTo>
                    <a:pt x="300" y="224"/>
                    <a:pt x="297" y="216"/>
                    <a:pt x="286" y="216"/>
                  </a:cubicBezTo>
                  <a:cubicBezTo>
                    <a:pt x="277" y="216"/>
                    <a:pt x="277" y="221"/>
                    <a:pt x="274" y="227"/>
                  </a:cubicBezTo>
                  <a:cubicBezTo>
                    <a:pt x="252" y="286"/>
                    <a:pt x="199" y="294"/>
                    <a:pt x="174" y="294"/>
                  </a:cubicBezTo>
                  <a:cubicBezTo>
                    <a:pt x="143" y="294"/>
                    <a:pt x="109" y="280"/>
                    <a:pt x="90" y="255"/>
                  </a:cubicBezTo>
                  <a:cubicBezTo>
                    <a:pt x="64" y="221"/>
                    <a:pt x="64" y="179"/>
                    <a:pt x="64" y="151"/>
                  </a:cubicBezTo>
                  <a:close/>
                  <a:moveTo>
                    <a:pt x="64" y="134"/>
                  </a:moveTo>
                  <a:cubicBezTo>
                    <a:pt x="73" y="36"/>
                    <a:pt x="134" y="20"/>
                    <a:pt x="160" y="20"/>
                  </a:cubicBezTo>
                  <a:cubicBezTo>
                    <a:pt x="246" y="20"/>
                    <a:pt x="249" y="115"/>
                    <a:pt x="249" y="134"/>
                  </a:cubicBez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sp>
          <p:nvSpPr>
            <p:cNvPr id="2529" name="フリーフォーム 144"/>
            <p:cNvSpPr/>
            <p:nvPr/>
          </p:nvSpPr>
          <p:spPr>
            <a:xfrm>
              <a:off x="7584479" y="5978520"/>
              <a:ext cx="168840" cy="174960"/>
            </a:xfrm>
            <a:custGeom>
              <a:avLst/>
              <a:gdLst/>
              <a:ahLst/>
              <a:cxnLst>
                <a:cxn ang="3cd4">
                  <a:pos x="hc" y="t"/>
                </a:cxn>
                <a:cxn ang="cd2">
                  <a:pos x="l" y="vc"/>
                </a:cxn>
                <a:cxn ang="cd4">
                  <a:pos x="hc" y="b"/>
                </a:cxn>
                <a:cxn ang="0">
                  <a:pos x="r" y="vc"/>
                </a:cxn>
              </a:cxnLst>
              <a:rect l="l" t="t" r="r" b="b"/>
              <a:pathLst>
                <a:path w="470" h="487">
                  <a:moveTo>
                    <a:pt x="336" y="213"/>
                  </a:moveTo>
                  <a:lnTo>
                    <a:pt x="423" y="213"/>
                  </a:lnTo>
                  <a:lnTo>
                    <a:pt x="423" y="190"/>
                  </a:lnTo>
                  <a:lnTo>
                    <a:pt x="333" y="190"/>
                  </a:lnTo>
                  <a:lnTo>
                    <a:pt x="333" y="112"/>
                  </a:lnTo>
                  <a:cubicBezTo>
                    <a:pt x="333" y="50"/>
                    <a:pt x="370" y="20"/>
                    <a:pt x="400" y="20"/>
                  </a:cubicBezTo>
                  <a:cubicBezTo>
                    <a:pt x="406" y="20"/>
                    <a:pt x="414" y="20"/>
                    <a:pt x="420" y="22"/>
                  </a:cubicBezTo>
                  <a:cubicBezTo>
                    <a:pt x="412" y="28"/>
                    <a:pt x="406" y="39"/>
                    <a:pt x="406" y="50"/>
                  </a:cubicBezTo>
                  <a:cubicBezTo>
                    <a:pt x="406" y="70"/>
                    <a:pt x="417" y="81"/>
                    <a:pt x="437" y="81"/>
                  </a:cubicBezTo>
                  <a:cubicBezTo>
                    <a:pt x="456" y="81"/>
                    <a:pt x="470" y="70"/>
                    <a:pt x="470" y="50"/>
                  </a:cubicBezTo>
                  <a:cubicBezTo>
                    <a:pt x="470" y="20"/>
                    <a:pt x="440" y="0"/>
                    <a:pt x="400" y="0"/>
                  </a:cubicBezTo>
                  <a:cubicBezTo>
                    <a:pt x="375" y="0"/>
                    <a:pt x="347" y="8"/>
                    <a:pt x="322" y="28"/>
                  </a:cubicBezTo>
                  <a:cubicBezTo>
                    <a:pt x="297" y="3"/>
                    <a:pt x="258" y="0"/>
                    <a:pt x="230" y="0"/>
                  </a:cubicBezTo>
                  <a:cubicBezTo>
                    <a:pt x="154" y="0"/>
                    <a:pt x="59" y="34"/>
                    <a:pt x="59" y="112"/>
                  </a:cubicBezTo>
                  <a:lnTo>
                    <a:pt x="59" y="190"/>
                  </a:lnTo>
                  <a:lnTo>
                    <a:pt x="0" y="190"/>
                  </a:lnTo>
                  <a:lnTo>
                    <a:pt x="0" y="213"/>
                  </a:lnTo>
                  <a:lnTo>
                    <a:pt x="59" y="213"/>
                  </a:lnTo>
                  <a:lnTo>
                    <a:pt x="59" y="434"/>
                  </a:lnTo>
                  <a:cubicBezTo>
                    <a:pt x="59" y="462"/>
                    <a:pt x="53" y="462"/>
                    <a:pt x="8" y="462"/>
                  </a:cubicBezTo>
                  <a:lnTo>
                    <a:pt x="8" y="487"/>
                  </a:lnTo>
                  <a:cubicBezTo>
                    <a:pt x="8" y="487"/>
                    <a:pt x="59" y="485"/>
                    <a:pt x="84" y="485"/>
                  </a:cubicBezTo>
                  <a:cubicBezTo>
                    <a:pt x="112" y="485"/>
                    <a:pt x="137" y="485"/>
                    <a:pt x="162" y="487"/>
                  </a:cubicBezTo>
                  <a:lnTo>
                    <a:pt x="162" y="462"/>
                  </a:lnTo>
                  <a:cubicBezTo>
                    <a:pt x="118" y="462"/>
                    <a:pt x="112" y="462"/>
                    <a:pt x="112" y="434"/>
                  </a:cubicBezTo>
                  <a:lnTo>
                    <a:pt x="112" y="213"/>
                  </a:lnTo>
                  <a:lnTo>
                    <a:pt x="283" y="213"/>
                  </a:lnTo>
                  <a:lnTo>
                    <a:pt x="283" y="434"/>
                  </a:lnTo>
                  <a:cubicBezTo>
                    <a:pt x="283" y="462"/>
                    <a:pt x="277" y="462"/>
                    <a:pt x="232" y="462"/>
                  </a:cubicBezTo>
                  <a:lnTo>
                    <a:pt x="232" y="487"/>
                  </a:lnTo>
                  <a:cubicBezTo>
                    <a:pt x="235" y="487"/>
                    <a:pt x="283" y="485"/>
                    <a:pt x="311" y="485"/>
                  </a:cubicBezTo>
                  <a:cubicBezTo>
                    <a:pt x="342" y="485"/>
                    <a:pt x="370" y="487"/>
                    <a:pt x="400" y="487"/>
                  </a:cubicBezTo>
                  <a:lnTo>
                    <a:pt x="400" y="462"/>
                  </a:lnTo>
                  <a:lnTo>
                    <a:pt x="386" y="462"/>
                  </a:lnTo>
                  <a:cubicBezTo>
                    <a:pt x="336" y="462"/>
                    <a:pt x="336" y="457"/>
                    <a:pt x="336" y="431"/>
                  </a:cubicBezTo>
                  <a:close/>
                  <a:moveTo>
                    <a:pt x="109" y="190"/>
                  </a:moveTo>
                  <a:lnTo>
                    <a:pt x="109" y="115"/>
                  </a:lnTo>
                  <a:cubicBezTo>
                    <a:pt x="109" y="48"/>
                    <a:pt x="176" y="20"/>
                    <a:pt x="227" y="20"/>
                  </a:cubicBezTo>
                  <a:cubicBezTo>
                    <a:pt x="235" y="20"/>
                    <a:pt x="263" y="20"/>
                    <a:pt x="286" y="31"/>
                  </a:cubicBezTo>
                  <a:cubicBezTo>
                    <a:pt x="280" y="34"/>
                    <a:pt x="269" y="42"/>
                    <a:pt x="269" y="62"/>
                  </a:cubicBezTo>
                  <a:cubicBezTo>
                    <a:pt x="269" y="70"/>
                    <a:pt x="272" y="81"/>
                    <a:pt x="286" y="90"/>
                  </a:cubicBezTo>
                  <a:cubicBezTo>
                    <a:pt x="283" y="95"/>
                    <a:pt x="283" y="104"/>
                    <a:pt x="283" y="112"/>
                  </a:cubicBezTo>
                  <a:lnTo>
                    <a:pt x="283" y="190"/>
                  </a:lnTo>
                  <a:close/>
                </a:path>
              </a:pathLst>
            </a:custGeom>
            <a:solidFill>
              <a:srgbClr val="000000"/>
            </a:solidFill>
            <a:ln>
              <a:noFill/>
              <a:prstDash val="solid"/>
            </a:ln>
          </p:spPr>
          <p:txBody>
            <a:bodyPr vert="horz" wrap="none" lIns="81646" tIns="40823" rIns="81646" bIns="40823" anchorCtr="0" compatLnSpc="0"/>
            <a:lstStyle/>
            <a:p>
              <a:pPr hangingPunct="0"/>
              <a:endParaRPr lang="en-US" sz="1633">
                <a:latin typeface="Liberation Sans" pitchFamily="18"/>
                <a:ea typeface="VL Pゴシック" pitchFamily="2"/>
                <a:cs typeface="VL Pゴシック" pitchFamily="2"/>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4" name="タイトル 1"/>
          <p:cNvSpPr>
            <a:spLocks noGrp="1"/>
          </p:cNvSpPr>
          <p:nvPr>
            <p:ph type="title"/>
          </p:nvPr>
        </p:nvSpPr>
        <p:spPr>
          <a:xfrm>
            <a:off x="838200" y="365125"/>
            <a:ext cx="5041900" cy="644277"/>
          </a:xfrm>
        </p:spPr>
        <p:txBody>
          <a:bodyPr>
            <a:noAutofit/>
          </a:bodyPr>
          <a:lstStyle/>
          <a:p>
            <a:r>
              <a:rPr lang="en-US" altLang="ja-JP" sz="3600" b="1" dirty="0"/>
              <a:t>3. </a:t>
            </a:r>
            <a:r>
              <a:rPr lang="ja-JP" altLang="en-US" sz="3600" b="1"/>
              <a:t>初期宇宙の時間発展</a:t>
            </a:r>
          </a:p>
        </p:txBody>
      </p:sp>
      <p:sp>
        <p:nvSpPr>
          <p:cNvPr id="2535" name="テキスト ボックス 2"/>
          <p:cNvSpPr txBox="1"/>
          <p:nvPr/>
        </p:nvSpPr>
        <p:spPr>
          <a:xfrm>
            <a:off x="838199" y="1179780"/>
            <a:ext cx="1406235" cy="461665"/>
          </a:xfrm>
          <a:prstGeom prst="rect">
            <a:avLst/>
          </a:prstGeom>
          <a:noFill/>
        </p:spPr>
        <p:txBody>
          <a:bodyPr wrap="square" rtlCol="0">
            <a:spAutoFit/>
          </a:bodyPr>
          <a:lstStyle/>
          <a:p>
            <a:r>
              <a:rPr kumimoji="1" lang="ja-JP" altLang="en-US" sz="2400" b="1"/>
              <a:t>シナリオ</a:t>
            </a:r>
          </a:p>
        </p:txBody>
      </p:sp>
      <p:sp>
        <p:nvSpPr>
          <p:cNvPr id="2536" name="テキスト ボックス 10"/>
          <p:cNvSpPr txBox="1"/>
          <p:nvPr/>
        </p:nvSpPr>
        <p:spPr>
          <a:xfrm>
            <a:off x="733135" y="5166425"/>
            <a:ext cx="5146965" cy="1148520"/>
          </a:xfrm>
          <a:prstGeom prst="rect">
            <a:avLst/>
          </a:prstGeom>
          <a:noFill/>
          <a:ln w="28575">
            <a:solidFill>
              <a:srgbClr val="FF0000"/>
            </a:solidFill>
          </a:ln>
        </p:spPr>
        <p:txBody>
          <a:bodyPr wrap="square" rtlCol="0">
            <a:spAutoFit/>
          </a:bodyPr>
          <a:lstStyle/>
          <a:p>
            <a:pPr>
              <a:lnSpc>
                <a:spcPct val="150000"/>
              </a:lnSpc>
            </a:pPr>
            <a:r>
              <a:rPr kumimoji="1" lang="ja-JP" altLang="en-US" sz="2400"/>
              <a:t>ニュートリノ脱結合前</a:t>
            </a:r>
            <a:r>
              <a:rPr kumimoji="1" lang="en-US" altLang="ja-JP" sz="2400" dirty="0"/>
              <a:t>〜</a:t>
            </a:r>
            <a:r>
              <a:rPr kumimoji="1" lang="ja-JP" altLang="en-US" sz="2400"/>
              <a:t>脱結合後の宇宙の時間発展を追う</a:t>
            </a:r>
          </a:p>
        </p:txBody>
      </p:sp>
      <p:sp>
        <p:nvSpPr>
          <p:cNvPr id="2537" name="右矢印 12"/>
          <p:cNvSpPr/>
          <p:nvPr/>
        </p:nvSpPr>
        <p:spPr>
          <a:xfrm>
            <a:off x="6206312" y="5357350"/>
            <a:ext cx="629392" cy="534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8" name="テキスト ボックス 14"/>
          <p:cNvSpPr txBox="1"/>
          <p:nvPr/>
        </p:nvSpPr>
        <p:spPr>
          <a:xfrm>
            <a:off x="7725885" y="4680297"/>
            <a:ext cx="3627916" cy="461665"/>
          </a:xfrm>
          <a:prstGeom prst="rect">
            <a:avLst/>
          </a:prstGeom>
          <a:noFill/>
        </p:spPr>
        <p:txBody>
          <a:bodyPr wrap="none" rtlCol="0">
            <a:spAutoFit/>
          </a:bodyPr>
          <a:lstStyle/>
          <a:p>
            <a:r>
              <a:rPr kumimoji="1" lang="en-US" altLang="ja-JP" sz="2400" b="1" dirty="0">
                <a:solidFill>
                  <a:srgbClr val="FF0000"/>
                </a:solidFill>
              </a:rPr>
              <a:t>Boltzmann</a:t>
            </a:r>
            <a:r>
              <a:rPr kumimoji="1" lang="ja-JP" altLang="en-US" sz="2400" b="1">
                <a:solidFill>
                  <a:srgbClr val="FF0000"/>
                </a:solidFill>
              </a:rPr>
              <a:t>方程式を解く</a:t>
            </a:r>
          </a:p>
        </p:txBody>
      </p:sp>
      <mc:AlternateContent xmlns:mc="http://schemas.openxmlformats.org/markup-compatibility/2006" xmlns:a14="http://schemas.microsoft.com/office/drawing/2010/main">
        <mc:Choice Requires="a14">
          <p:sp>
            <p:nvSpPr>
              <p:cNvPr id="2539" name="テキスト ボックス 3">
                <a:extLst>
                  <a:ext uri="{FF2B5EF4-FFF2-40B4-BE49-F238E27FC236}">
                    <a16:creationId xmlns:a16="http://schemas.microsoft.com/office/drawing/2014/main" id="{7E169B82-BC3F-020B-D348-025CAE148F60}"/>
                  </a:ext>
                </a:extLst>
              </p:cNvPr>
              <p:cNvSpPr txBox="1"/>
              <p:nvPr/>
            </p:nvSpPr>
            <p:spPr>
              <a:xfrm>
                <a:off x="7161916" y="5187214"/>
                <a:ext cx="4755854" cy="874663"/>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 altLang="ja-JP" sz="2400" i="1" smtClean="0">
                              <a:latin typeface="Cambria Math" panose="02040503050406030204" pitchFamily="18" charset="0"/>
                            </a:rPr>
                          </m:ctrlPr>
                        </m:fPr>
                        <m:num>
                          <m:r>
                            <a:rPr lang="en" altLang="ja-JP" sz="2400" i="1">
                              <a:latin typeface="Cambria Math" panose="02040503050406030204" pitchFamily="18" charset="0"/>
                            </a:rPr>
                            <m:t>𝑑</m:t>
                          </m:r>
                          <m:r>
                            <a:rPr lang="en-US" altLang="ja-JP" sz="2400" b="0" i="1" smtClean="0">
                              <a:latin typeface="Cambria Math" panose="02040503050406030204" pitchFamily="18" charset="0"/>
                            </a:rPr>
                            <m:t>𝑇</m:t>
                          </m:r>
                        </m:num>
                        <m:den>
                          <m:r>
                            <a:rPr lang="en" altLang="ja-JP" sz="2400" i="1">
                              <a:latin typeface="Cambria Math" panose="02040503050406030204" pitchFamily="18" charset="0"/>
                            </a:rPr>
                            <m:t>𝑑</m:t>
                          </m:r>
                          <m:r>
                            <a:rPr lang="en-US" altLang="ja-JP" sz="2400" i="1">
                              <a:latin typeface="Cambria Math" panose="02040503050406030204" pitchFamily="18" charset="0"/>
                            </a:rPr>
                            <m:t>𝑡</m:t>
                          </m:r>
                        </m:den>
                      </m:f>
                      <m:r>
                        <a:rPr lang="en-US" altLang="ja-JP" sz="2400" i="1">
                          <a:latin typeface="Cambria Math" panose="02040503050406030204" pitchFamily="18" charset="0"/>
                        </a:rPr>
                        <m:t>=</m:t>
                      </m:r>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d>
                            <m:dPr>
                              <m:ctrlPr>
                                <a:rPr lang="en-US" altLang="ja-JP" sz="2400" b="0" i="1" smtClean="0">
                                  <a:latin typeface="Cambria Math" panose="02040503050406030204" pitchFamily="18" charset="0"/>
                                </a:rPr>
                              </m:ctrlPr>
                            </m:dPr>
                            <m:e>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𝜕𝜌</m:t>
                                  </m:r>
                                </m:num>
                                <m:den>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𝑇</m:t>
                                  </m:r>
                                </m:den>
                              </m:f>
                            </m:e>
                          </m:d>
                        </m:e>
                        <m:sup>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1</m:t>
                          </m:r>
                        </m:sup>
                      </m:sSup>
                      <m:d>
                        <m:dPr>
                          <m:ctrlPr>
                            <a:rPr lang="en-US" altLang="ja-JP" sz="2400" i="1" smtClean="0">
                              <a:latin typeface="Cambria Math" panose="02040503050406030204" pitchFamily="18" charset="0"/>
                            </a:rPr>
                          </m:ctrlPr>
                        </m:dPr>
                        <m:e>
                          <m:r>
                            <a:rPr lang="en-US" altLang="ja-JP" sz="2400" i="1">
                              <a:latin typeface="Cambria Math" panose="02040503050406030204" pitchFamily="18" charset="0"/>
                            </a:rPr>
                            <m:t>3</m:t>
                          </m:r>
                          <m:r>
                            <a:rPr lang="en-US" altLang="ja-JP" sz="2400" i="1">
                              <a:latin typeface="Cambria Math" panose="02040503050406030204" pitchFamily="18" charset="0"/>
                            </a:rPr>
                            <m:t>𝐻</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𝜌</m:t>
                              </m:r>
                              <m:r>
                                <a:rPr lang="en-US" altLang="ja-JP" sz="2400" i="1">
                                  <a:latin typeface="Cambria Math" panose="02040503050406030204" pitchFamily="18" charset="0"/>
                                </a:rPr>
                                <m:t>+</m:t>
                              </m:r>
                              <m:r>
                                <a:rPr lang="en-US" altLang="ja-JP" sz="2400" i="1">
                                  <a:latin typeface="Cambria Math" panose="02040503050406030204" pitchFamily="18" charset="0"/>
                                </a:rPr>
                                <m:t>𝑃</m:t>
                              </m:r>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l-GR" altLang="ja-JP" sz="2400" i="1">
                                  <a:latin typeface="Cambria Math" panose="02040503050406030204" pitchFamily="18" charset="0"/>
                                </a:rPr>
                                <m:t>𝛿</m:t>
                              </m:r>
                              <m:r>
                                <a:rPr lang="en-US" altLang="ja-JP" sz="2400" i="1">
                                  <a:latin typeface="Cambria Math" panose="02040503050406030204" pitchFamily="18" charset="0"/>
                                </a:rPr>
                                <m:t>𝜌</m:t>
                              </m:r>
                            </m:num>
                            <m:den>
                              <m:r>
                                <a:rPr lang="el-GR" altLang="ja-JP" sz="2400" i="1">
                                  <a:latin typeface="Cambria Math" panose="02040503050406030204" pitchFamily="18" charset="0"/>
                                </a:rPr>
                                <m:t>𝛿</m:t>
                              </m:r>
                              <m:r>
                                <a:rPr lang="en-US" altLang="ja-JP" sz="2400" i="1">
                                  <a:latin typeface="Cambria Math" panose="02040503050406030204" pitchFamily="18" charset="0"/>
                                </a:rPr>
                                <m:t>𝑡</m:t>
                              </m:r>
                            </m:den>
                          </m:f>
                        </m:e>
                      </m:d>
                    </m:oMath>
                  </m:oMathPara>
                </a14:m>
                <a:endParaRPr kumimoji="1" lang="ja-JP" altLang="en-US" sz="2400"/>
              </a:p>
            </p:txBody>
          </p:sp>
        </mc:Choice>
        <mc:Fallback xmlns="">
          <p:sp>
            <p:nvSpPr>
              <p:cNvPr id="2539" name="テキスト ボックス 3"/>
              <p:cNvSpPr txBox="1">
                <a:spLocks noRot="1" noChangeAspect="1" noMove="1" noResize="1" noEditPoints="1" noAdjustHandles="1" noChangeArrowheads="1" noChangeShapeType="1" noTextEdit="1"/>
              </p:cNvSpPr>
              <p:nvPr/>
            </p:nvSpPr>
            <p:spPr>
              <a:xfrm>
                <a:off x="7161916" y="5187214"/>
                <a:ext cx="4755854" cy="874663"/>
              </a:xfrm>
              <a:prstGeom prst="rect">
                <a:avLst/>
              </a:prstGeom>
              <a:blipFill>
                <a:blip r:embed="rId3"/>
                <a:stretch>
                  <a:fillRect b="-2778"/>
                </a:stretch>
              </a:blipFill>
              <a:ln w="28575">
                <a:solidFill>
                  <a:srgbClr val="FF0000"/>
                </a:solidFill>
              </a:ln>
            </p:spPr>
            <p:txBody>
              <a:bodyPr/>
              <a:lstStyle/>
              <a:p>
                <a:r>
                  <a:rPr lang="ja-JP" altLang="en-US">
                    <a:noFill/>
                  </a:rPr>
                  <a:t> </a:t>
                </a:r>
              </a:p>
            </p:txBody>
          </p:sp>
        </mc:Fallback>
      </mc:AlternateContent>
      <p:grpSp>
        <p:nvGrpSpPr>
          <p:cNvPr id="2540" name="グループ化 33"/>
          <p:cNvGrpSpPr/>
          <p:nvPr/>
        </p:nvGrpSpPr>
        <p:grpSpPr>
          <a:xfrm>
            <a:off x="7676955" y="6085465"/>
            <a:ext cx="3386181" cy="677430"/>
            <a:chOff x="8366006" y="6055712"/>
            <a:chExt cx="3386181" cy="677430"/>
          </a:xfrm>
        </p:grpSpPr>
        <mc:AlternateContent xmlns:mc="http://schemas.openxmlformats.org/markup-compatibility/2006" xmlns:a14="http://schemas.microsoft.com/office/drawing/2010/main">
          <mc:Choice Requires="a14">
            <p:sp>
              <p:nvSpPr>
                <p:cNvPr id="2541" name="テキスト ボックス 6">
                  <a:extLst>
                    <a:ext uri="{FF2B5EF4-FFF2-40B4-BE49-F238E27FC236}">
                      <a16:creationId xmlns:a16="http://schemas.microsoft.com/office/drawing/2014/main" id="{3FF2EF5A-3BED-F169-ED72-71CBD6F3E5CC}"/>
                    </a:ext>
                  </a:extLst>
                </p:cNvPr>
                <p:cNvSpPr txBox="1"/>
                <p:nvPr/>
              </p:nvSpPr>
              <p:spPr>
                <a:xfrm>
                  <a:off x="8366006" y="6055712"/>
                  <a:ext cx="543674" cy="6774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ja-JP" sz="2000" i="1" smtClean="0">
                                <a:latin typeface="Cambria Math" panose="02040503050406030204" pitchFamily="18" charset="0"/>
                              </a:rPr>
                            </m:ctrlPr>
                          </m:fPr>
                          <m:num>
                            <m:r>
                              <a:rPr lang="el-GR" altLang="ja-JP" sz="2000" i="1">
                                <a:latin typeface="Cambria Math" panose="02040503050406030204" pitchFamily="18" charset="0"/>
                              </a:rPr>
                              <m:t>𝛿</m:t>
                            </m:r>
                            <m:r>
                              <a:rPr lang="en-US" altLang="ja-JP" sz="2000" i="1">
                                <a:latin typeface="Cambria Math" panose="02040503050406030204" pitchFamily="18" charset="0"/>
                              </a:rPr>
                              <m:t>𝜌</m:t>
                            </m:r>
                          </m:num>
                          <m:den>
                            <m:r>
                              <a:rPr lang="el-GR" altLang="ja-JP" sz="2000" i="1">
                                <a:latin typeface="Cambria Math" panose="02040503050406030204" pitchFamily="18" charset="0"/>
                              </a:rPr>
                              <m:t>𝛿</m:t>
                            </m:r>
                            <m:r>
                              <a:rPr lang="en-US" altLang="ja-JP" sz="2000" i="1">
                                <a:latin typeface="Cambria Math" panose="02040503050406030204" pitchFamily="18" charset="0"/>
                              </a:rPr>
                              <m:t>𝑡</m:t>
                            </m:r>
                          </m:den>
                        </m:f>
                      </m:oMath>
                    </m:oMathPara>
                  </a14:m>
                  <a:endParaRPr kumimoji="1" lang="ja-JP" altLang="en-US" sz="2000"/>
                </a:p>
              </p:txBody>
            </p:sp>
          </mc:Choice>
          <mc:Fallback xmlns="">
            <p:sp>
              <p:nvSpPr>
                <p:cNvPr id="2541" name="テキスト ボックス 6"/>
                <p:cNvSpPr txBox="1">
                  <a:spLocks noRot="1" noChangeAspect="1" noMove="1" noResize="1" noEditPoints="1" noAdjustHandles="1" noChangeArrowheads="1" noChangeShapeType="1" noTextEdit="1"/>
                </p:cNvSpPr>
                <p:nvPr/>
              </p:nvSpPr>
              <p:spPr>
                <a:xfrm>
                  <a:off x="8366006" y="6055712"/>
                  <a:ext cx="543674" cy="677430"/>
                </a:xfrm>
                <a:prstGeom prst="rect">
                  <a:avLst/>
                </a:prstGeom>
                <a:blipFill>
                  <a:blip r:embed="rId4"/>
                  <a:stretch>
                    <a:fillRect b="-5556"/>
                  </a:stretch>
                </a:blipFill>
              </p:spPr>
              <p:txBody>
                <a:bodyPr/>
                <a:lstStyle/>
                <a:p>
                  <a:r>
                    <a:rPr lang="ja-JP" altLang="en-US">
                      <a:noFill/>
                    </a:rPr>
                    <a:t> </a:t>
                  </a:r>
                </a:p>
              </p:txBody>
            </p:sp>
          </mc:Fallback>
        </mc:AlternateContent>
        <p:sp>
          <p:nvSpPr>
            <p:cNvPr id="2542" name="テキスト ボックス 9"/>
            <p:cNvSpPr txBox="1"/>
            <p:nvPr/>
          </p:nvSpPr>
          <p:spPr>
            <a:xfrm>
              <a:off x="8797532" y="6234317"/>
              <a:ext cx="2954655" cy="461665"/>
            </a:xfrm>
            <a:prstGeom prst="rect">
              <a:avLst/>
            </a:prstGeom>
            <a:noFill/>
          </p:spPr>
          <p:txBody>
            <a:bodyPr wrap="none" rtlCol="0">
              <a:spAutoFit/>
            </a:bodyPr>
            <a:lstStyle/>
            <a:p>
              <a:r>
                <a:rPr kumimoji="1" lang="ja-JP" altLang="en-US" sz="2400"/>
                <a:t>：エネルギー遷移率</a:t>
              </a:r>
            </a:p>
          </p:txBody>
        </p:sp>
      </p:grpSp>
      <mc:AlternateContent xmlns:mc="http://schemas.openxmlformats.org/markup-compatibility/2006" xmlns:a14="http://schemas.microsoft.com/office/drawing/2010/main">
        <mc:Choice Requires="a14">
          <p:sp>
            <p:nvSpPr>
              <p:cNvPr id="2543" name="テキスト ボックス 11">
                <a:extLst>
                  <a:ext uri="{FF2B5EF4-FFF2-40B4-BE49-F238E27FC236}">
                    <a16:creationId xmlns:a16="http://schemas.microsoft.com/office/drawing/2014/main" id="{9D7887FD-AF49-152D-D41B-EA211E1FA928}"/>
                  </a:ext>
                </a:extLst>
              </p:cNvPr>
              <p:cNvSpPr txBox="1"/>
              <p:nvPr/>
            </p:nvSpPr>
            <p:spPr>
              <a:xfrm>
                <a:off x="1400863" y="1850156"/>
                <a:ext cx="1733550" cy="1016817"/>
              </a:xfrm>
              <a:prstGeom prst="rect">
                <a:avLst/>
              </a:prstGeom>
              <a:solidFill>
                <a:schemeClr val="accent2">
                  <a:lumMod val="60000"/>
                  <a:lumOff val="40000"/>
                </a:schemeClr>
              </a:solidFill>
              <a:ln w="28575">
                <a:solidFill>
                  <a:schemeClr val="accent2"/>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𝛾</m:t>
                      </m:r>
                      <m:r>
                        <a:rPr kumimoji="1" lang="en-US" altLang="ja-JP" sz="2000" b="0" i="1" smtClean="0">
                          <a:latin typeface="Cambria Math" panose="02040503050406030204" pitchFamily="18" charset="0"/>
                        </a:rPr>
                        <m:t>, </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m:t>
                          </m:r>
                        </m:sup>
                      </m:sSup>
                      <m:r>
                        <a:rPr kumimoji="1" lang="en-US" altLang="ja-JP" sz="2000" b="0" i="0" smtClean="0">
                          <a:latin typeface="Cambria Math" panose="02040503050406030204" pitchFamily="18" charset="0"/>
                        </a:rPr>
                        <m:t>,</m:t>
                      </m:r>
                      <m:r>
                        <a:rPr kumimoji="1" lang="en-US" altLang="ja-JP" sz="2000" b="0" i="1" smtClean="0">
                          <a:latin typeface="Cambria Math" panose="02040503050406030204" pitchFamily="18" charset="0"/>
                        </a:rPr>
                        <m:t>𝜈</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𝑍</m:t>
                      </m:r>
                      <m:r>
                        <a:rPr kumimoji="1" lang="en-US" altLang="ja-JP" sz="2000" b="0" i="1" smtClean="0">
                          <a:latin typeface="Cambria Math" panose="02040503050406030204" pitchFamily="18" charset="0"/>
                        </a:rPr>
                        <m:t>′</m:t>
                      </m:r>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𝛾</m:t>
                        </m:r>
                      </m:sub>
                    </m:sSub>
                  </m:oMath>
                </a14:m>
                <a:endParaRPr kumimoji="1" lang="ja-JP" altLang="en-US" sz="2000"/>
              </a:p>
            </p:txBody>
          </p:sp>
        </mc:Choice>
        <mc:Fallback xmlns="">
          <p:sp>
            <p:nvSpPr>
              <p:cNvPr id="2543" name="テキスト ボックス 11"/>
              <p:cNvSpPr txBox="1">
                <a:spLocks noRot="1" noChangeAspect="1" noMove="1" noResize="1" noEditPoints="1" noAdjustHandles="1" noChangeArrowheads="1" noChangeShapeType="1" noTextEdit="1"/>
              </p:cNvSpPr>
              <p:nvPr/>
            </p:nvSpPr>
            <p:spPr>
              <a:xfrm>
                <a:off x="1400863" y="1850156"/>
                <a:ext cx="1733550" cy="1016817"/>
              </a:xfrm>
              <a:prstGeom prst="rect">
                <a:avLst/>
              </a:prstGeom>
              <a:blipFill>
                <a:blip r:embed="rId5"/>
                <a:stretch>
                  <a:fillRect b="-5952"/>
                </a:stretch>
              </a:blipFill>
              <a:ln w="28575">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44" name="テキスト ボックス 13">
                <a:extLst>
                  <a:ext uri="{FF2B5EF4-FFF2-40B4-BE49-F238E27FC236}">
                    <a16:creationId xmlns:a16="http://schemas.microsoft.com/office/drawing/2014/main" id="{C4C22A53-22C7-F6A4-C76A-77D5DC25108F}"/>
                  </a:ext>
                </a:extLst>
              </p:cNvPr>
              <p:cNvSpPr txBox="1"/>
              <p:nvPr/>
            </p:nvSpPr>
            <p:spPr>
              <a:xfrm>
                <a:off x="1400863" y="3654358"/>
                <a:ext cx="1733550" cy="1014765"/>
              </a:xfrm>
              <a:prstGeom prst="rect">
                <a:avLst/>
              </a:prstGeom>
              <a:solidFill>
                <a:schemeClr val="accent6">
                  <a:lumMod val="60000"/>
                  <a:lumOff val="40000"/>
                </a:schemeClr>
              </a:solidFill>
              <a:ln w="28575">
                <a:solidFill>
                  <a:schemeClr val="accent6"/>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𝜙</m:t>
                      </m:r>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𝜙</m:t>
                        </m:r>
                      </m:sub>
                    </m:sSub>
                  </m:oMath>
                </a14:m>
                <a:endParaRPr kumimoji="1" lang="ja-JP" altLang="en-US" sz="2000"/>
              </a:p>
            </p:txBody>
          </p:sp>
        </mc:Choice>
        <mc:Fallback xmlns="">
          <p:sp>
            <p:nvSpPr>
              <p:cNvPr id="2544" name="テキスト ボックス 13"/>
              <p:cNvSpPr txBox="1">
                <a:spLocks noRot="1" noChangeAspect="1" noMove="1" noResize="1" noEditPoints="1" noAdjustHandles="1" noChangeArrowheads="1" noChangeShapeType="1" noTextEdit="1"/>
              </p:cNvSpPr>
              <p:nvPr/>
            </p:nvSpPr>
            <p:spPr>
              <a:xfrm>
                <a:off x="1400863" y="3654358"/>
                <a:ext cx="1733550" cy="1014765"/>
              </a:xfrm>
              <a:prstGeom prst="rect">
                <a:avLst/>
              </a:prstGeom>
              <a:blipFill>
                <a:blip r:embed="rId6"/>
                <a:stretch>
                  <a:fillRect b="-5952"/>
                </a:stretch>
              </a:blipFill>
              <a:ln w="28575">
                <a:solidFill>
                  <a:schemeClr val="accent6"/>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45" name="テキスト ボックス 17">
                <a:extLst>
                  <a:ext uri="{FF2B5EF4-FFF2-40B4-BE49-F238E27FC236}">
                    <a16:creationId xmlns:a16="http://schemas.microsoft.com/office/drawing/2014/main" id="{8AB61B4D-8FBB-FF37-093A-E5C709523F86}"/>
                  </a:ext>
                </a:extLst>
              </p:cNvPr>
              <p:cNvSpPr txBox="1"/>
              <p:nvPr/>
            </p:nvSpPr>
            <p:spPr>
              <a:xfrm>
                <a:off x="5229225" y="1210007"/>
                <a:ext cx="1733550" cy="1016817"/>
              </a:xfrm>
              <a:prstGeom prst="rect">
                <a:avLst/>
              </a:prstGeom>
              <a:solidFill>
                <a:schemeClr val="accent2">
                  <a:lumMod val="60000"/>
                  <a:lumOff val="40000"/>
                </a:schemeClr>
              </a:solidFill>
              <a:ln w="28575">
                <a:solidFill>
                  <a:schemeClr val="accent2"/>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𝛾</m:t>
                      </m:r>
                      <m:r>
                        <a:rPr kumimoji="1" lang="en-US" altLang="ja-JP" sz="2000" b="0" i="1" smtClean="0">
                          <a:latin typeface="Cambria Math" panose="02040503050406030204" pitchFamily="18" charset="0"/>
                        </a:rPr>
                        <m:t>, </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m:t>
                          </m:r>
                        </m:sup>
                      </m:sSup>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𝛾</m:t>
                        </m:r>
                      </m:sub>
                    </m:sSub>
                  </m:oMath>
                </a14:m>
                <a:endParaRPr kumimoji="1" lang="ja-JP" altLang="en-US" sz="2000"/>
              </a:p>
            </p:txBody>
          </p:sp>
        </mc:Choice>
        <mc:Fallback xmlns="">
          <p:sp>
            <p:nvSpPr>
              <p:cNvPr id="2545" name="テキスト ボックス 17"/>
              <p:cNvSpPr txBox="1">
                <a:spLocks noRot="1" noChangeAspect="1" noMove="1" noResize="1" noEditPoints="1" noAdjustHandles="1" noChangeArrowheads="1" noChangeShapeType="1" noTextEdit="1"/>
              </p:cNvSpPr>
              <p:nvPr/>
            </p:nvSpPr>
            <p:spPr>
              <a:xfrm>
                <a:off x="5229225" y="1210007"/>
                <a:ext cx="1733550" cy="1016817"/>
              </a:xfrm>
              <a:prstGeom prst="rect">
                <a:avLst/>
              </a:prstGeom>
              <a:blipFill>
                <a:blip r:embed="rId7"/>
                <a:stretch>
                  <a:fillRect b="-6024"/>
                </a:stretch>
              </a:blipFill>
              <a:ln w="28575">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46" name="テキスト ボックス 18">
                <a:extLst>
                  <a:ext uri="{FF2B5EF4-FFF2-40B4-BE49-F238E27FC236}">
                    <a16:creationId xmlns:a16="http://schemas.microsoft.com/office/drawing/2014/main" id="{B7771126-C3B3-E885-D26A-0706F586ADB6}"/>
                  </a:ext>
                </a:extLst>
              </p:cNvPr>
              <p:cNvSpPr txBox="1"/>
              <p:nvPr/>
            </p:nvSpPr>
            <p:spPr>
              <a:xfrm>
                <a:off x="5229225" y="2427429"/>
                <a:ext cx="1733550" cy="970650"/>
              </a:xfrm>
              <a:prstGeom prst="rect">
                <a:avLst/>
              </a:prstGeom>
              <a:solidFill>
                <a:schemeClr val="accent5">
                  <a:lumMod val="60000"/>
                  <a:lumOff val="40000"/>
                </a:schemeClr>
              </a:solidFill>
              <a:ln w="28575">
                <a:solidFill>
                  <a:schemeClr val="accent5"/>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𝜈</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𝑍</m:t>
                      </m:r>
                      <m:r>
                        <a:rPr kumimoji="1" lang="en-US" altLang="ja-JP" sz="2000" b="0" i="1" smtClean="0">
                          <a:latin typeface="Cambria Math" panose="02040503050406030204" pitchFamily="18" charset="0"/>
                        </a:rPr>
                        <m:t>′</m:t>
                      </m:r>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𝜈</m:t>
                        </m:r>
                      </m:sub>
                    </m:sSub>
                  </m:oMath>
                </a14:m>
                <a:endParaRPr kumimoji="1" lang="ja-JP" altLang="en-US" sz="2000"/>
              </a:p>
            </p:txBody>
          </p:sp>
        </mc:Choice>
        <mc:Fallback xmlns="">
          <p:sp>
            <p:nvSpPr>
              <p:cNvPr id="2546" name="テキスト ボックス 18"/>
              <p:cNvSpPr txBox="1">
                <a:spLocks noRot="1" noChangeAspect="1" noMove="1" noResize="1" noEditPoints="1" noAdjustHandles="1" noChangeArrowheads="1" noChangeShapeType="1" noTextEdit="1"/>
              </p:cNvSpPr>
              <p:nvPr/>
            </p:nvSpPr>
            <p:spPr>
              <a:xfrm>
                <a:off x="5229225" y="2427429"/>
                <a:ext cx="1733550" cy="970650"/>
              </a:xfrm>
              <a:prstGeom prst="rect">
                <a:avLst/>
              </a:prstGeom>
              <a:blipFill>
                <a:blip r:embed="rId8"/>
                <a:stretch>
                  <a:fillRect b="-8861"/>
                </a:stretch>
              </a:blipFill>
              <a:ln w="28575">
                <a:solidFill>
                  <a:schemeClr val="accent5"/>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47" name="テキスト ボックス 19">
                <a:extLst>
                  <a:ext uri="{FF2B5EF4-FFF2-40B4-BE49-F238E27FC236}">
                    <a16:creationId xmlns:a16="http://schemas.microsoft.com/office/drawing/2014/main" id="{5FFD1C4D-1C38-5F7A-3254-24E89024FA82}"/>
                  </a:ext>
                </a:extLst>
              </p:cNvPr>
              <p:cNvSpPr txBox="1"/>
              <p:nvPr/>
            </p:nvSpPr>
            <p:spPr>
              <a:xfrm>
                <a:off x="5229225" y="3654358"/>
                <a:ext cx="1733550" cy="1014765"/>
              </a:xfrm>
              <a:prstGeom prst="rect">
                <a:avLst/>
              </a:prstGeom>
              <a:solidFill>
                <a:schemeClr val="accent6">
                  <a:lumMod val="60000"/>
                  <a:lumOff val="40000"/>
                </a:schemeClr>
              </a:solidFill>
              <a:ln w="28575">
                <a:solidFill>
                  <a:schemeClr val="accent6"/>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𝜙</m:t>
                      </m:r>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𝜙</m:t>
                        </m:r>
                      </m:sub>
                    </m:sSub>
                  </m:oMath>
                </a14:m>
                <a:endParaRPr kumimoji="1" lang="ja-JP" altLang="en-US" sz="2000"/>
              </a:p>
            </p:txBody>
          </p:sp>
        </mc:Choice>
        <mc:Fallback xmlns="">
          <p:sp>
            <p:nvSpPr>
              <p:cNvPr id="2547" name="テキスト ボックス 19"/>
              <p:cNvSpPr txBox="1">
                <a:spLocks noRot="1" noChangeAspect="1" noMove="1" noResize="1" noEditPoints="1" noAdjustHandles="1" noChangeArrowheads="1" noChangeShapeType="1" noTextEdit="1"/>
              </p:cNvSpPr>
              <p:nvPr/>
            </p:nvSpPr>
            <p:spPr>
              <a:xfrm>
                <a:off x="5229225" y="3654358"/>
                <a:ext cx="1733550" cy="1014765"/>
              </a:xfrm>
              <a:prstGeom prst="rect">
                <a:avLst/>
              </a:prstGeom>
              <a:blipFill>
                <a:blip r:embed="rId9"/>
                <a:stretch>
                  <a:fillRect b="-5952"/>
                </a:stretch>
              </a:blipFill>
              <a:ln w="28575">
                <a:solidFill>
                  <a:schemeClr val="accent6"/>
                </a:solidFill>
              </a:ln>
            </p:spPr>
            <p:txBody>
              <a:bodyPr/>
              <a:lstStyle/>
              <a:p>
                <a:r>
                  <a:rPr lang="ja-JP" altLang="en-US">
                    <a:noFill/>
                  </a:rPr>
                  <a:t> </a:t>
                </a:r>
              </a:p>
            </p:txBody>
          </p:sp>
        </mc:Fallback>
      </mc:AlternateContent>
      <p:cxnSp>
        <p:nvCxnSpPr>
          <p:cNvPr id="2548" name="直線矢印コネクタ 21"/>
          <p:cNvCxnSpPr>
            <a:cxnSpLocks/>
          </p:cNvCxnSpPr>
          <p:nvPr/>
        </p:nvCxnSpPr>
        <p:spPr>
          <a:xfrm flipV="1">
            <a:off x="4698259" y="1771637"/>
            <a:ext cx="357387" cy="6211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9" name="直線矢印コネクタ 22"/>
          <p:cNvCxnSpPr>
            <a:cxnSpLocks/>
          </p:cNvCxnSpPr>
          <p:nvPr/>
        </p:nvCxnSpPr>
        <p:spPr>
          <a:xfrm>
            <a:off x="4699292" y="2382775"/>
            <a:ext cx="356354" cy="558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0" name="直線コネクタ 30"/>
          <p:cNvCxnSpPr>
            <a:cxnSpLocks/>
          </p:cNvCxnSpPr>
          <p:nvPr/>
        </p:nvCxnSpPr>
        <p:spPr>
          <a:xfrm>
            <a:off x="3498741" y="2382775"/>
            <a:ext cx="1199518" cy="99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1" name="直線矢印コネクタ 31"/>
          <p:cNvCxnSpPr>
            <a:cxnSpLocks/>
          </p:cNvCxnSpPr>
          <p:nvPr/>
        </p:nvCxnSpPr>
        <p:spPr>
          <a:xfrm>
            <a:off x="3498741" y="4161092"/>
            <a:ext cx="14807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52" name="テキスト ボックス 34">
                <a:extLst>
                  <a:ext uri="{FF2B5EF4-FFF2-40B4-BE49-F238E27FC236}">
                    <a16:creationId xmlns:a16="http://schemas.microsoft.com/office/drawing/2014/main" id="{1BD2721D-751F-F3C7-C9DF-A5293E018AD4}"/>
                  </a:ext>
                </a:extLst>
              </p:cNvPr>
              <p:cNvSpPr txBox="1"/>
              <p:nvPr/>
            </p:nvSpPr>
            <p:spPr>
              <a:xfrm>
                <a:off x="9057587" y="1453254"/>
                <a:ext cx="1733550" cy="1016817"/>
              </a:xfrm>
              <a:prstGeom prst="rect">
                <a:avLst/>
              </a:prstGeom>
              <a:solidFill>
                <a:schemeClr val="accent2">
                  <a:lumMod val="60000"/>
                  <a:lumOff val="40000"/>
                </a:schemeClr>
              </a:solidFill>
              <a:ln w="28575">
                <a:solidFill>
                  <a:schemeClr val="accent2"/>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𝛾</m:t>
                      </m:r>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𝛾</m:t>
                        </m:r>
                      </m:sub>
                    </m:sSub>
                  </m:oMath>
                </a14:m>
                <a:endParaRPr kumimoji="1" lang="ja-JP" altLang="en-US" sz="2000"/>
              </a:p>
            </p:txBody>
          </p:sp>
        </mc:Choice>
        <mc:Fallback xmlns="">
          <p:sp>
            <p:nvSpPr>
              <p:cNvPr id="2552" name="テキスト ボックス 34"/>
              <p:cNvSpPr txBox="1">
                <a:spLocks noRot="1" noChangeAspect="1" noMove="1" noResize="1" noEditPoints="1" noAdjustHandles="1" noChangeArrowheads="1" noChangeShapeType="1" noTextEdit="1"/>
              </p:cNvSpPr>
              <p:nvPr/>
            </p:nvSpPr>
            <p:spPr>
              <a:xfrm>
                <a:off x="9057587" y="1453254"/>
                <a:ext cx="1733550" cy="1016817"/>
              </a:xfrm>
              <a:prstGeom prst="rect">
                <a:avLst/>
              </a:prstGeom>
              <a:blipFill>
                <a:blip r:embed="rId10"/>
                <a:stretch>
                  <a:fillRect b="-7229"/>
                </a:stretch>
              </a:blipFill>
              <a:ln w="28575">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53" name="テキスト ボックス 35">
                <a:extLst>
                  <a:ext uri="{FF2B5EF4-FFF2-40B4-BE49-F238E27FC236}">
                    <a16:creationId xmlns:a16="http://schemas.microsoft.com/office/drawing/2014/main" id="{6448554C-406F-99FE-B999-83430B34F9BC}"/>
                  </a:ext>
                </a:extLst>
              </p:cNvPr>
              <p:cNvSpPr txBox="1"/>
              <p:nvPr/>
            </p:nvSpPr>
            <p:spPr>
              <a:xfrm>
                <a:off x="9057587" y="2929934"/>
                <a:ext cx="1733550" cy="970650"/>
              </a:xfrm>
              <a:prstGeom prst="rect">
                <a:avLst/>
              </a:prstGeom>
              <a:solidFill>
                <a:schemeClr val="accent5">
                  <a:lumMod val="60000"/>
                  <a:lumOff val="40000"/>
                </a:schemeClr>
              </a:solidFill>
              <a:ln w="28575">
                <a:solidFill>
                  <a:schemeClr val="accent5"/>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𝜈</m:t>
                      </m:r>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𝜈</m:t>
                        </m:r>
                      </m:sub>
                    </m:sSub>
                  </m:oMath>
                </a14:m>
                <a:endParaRPr kumimoji="1" lang="ja-JP" altLang="en-US" sz="2000"/>
              </a:p>
            </p:txBody>
          </p:sp>
        </mc:Choice>
        <mc:Fallback xmlns="">
          <p:sp>
            <p:nvSpPr>
              <p:cNvPr id="2553" name="テキスト ボックス 35"/>
              <p:cNvSpPr txBox="1">
                <a:spLocks noRot="1" noChangeAspect="1" noMove="1" noResize="1" noEditPoints="1" noAdjustHandles="1" noChangeArrowheads="1" noChangeShapeType="1" noTextEdit="1"/>
              </p:cNvSpPr>
              <p:nvPr/>
            </p:nvSpPr>
            <p:spPr>
              <a:xfrm>
                <a:off x="9057587" y="2929934"/>
                <a:ext cx="1733550" cy="970650"/>
              </a:xfrm>
              <a:prstGeom prst="rect">
                <a:avLst/>
              </a:prstGeom>
              <a:blipFill>
                <a:blip r:embed="rId11"/>
                <a:stretch>
                  <a:fillRect b="-8750"/>
                </a:stretch>
              </a:blipFill>
              <a:ln w="28575">
                <a:solidFill>
                  <a:schemeClr val="accent5"/>
                </a:solidFill>
              </a:ln>
            </p:spPr>
            <p:txBody>
              <a:bodyPr/>
              <a:lstStyle/>
              <a:p>
                <a:r>
                  <a:rPr lang="ja-JP" altLang="en-US">
                    <a:noFill/>
                  </a:rPr>
                  <a:t> </a:t>
                </a:r>
              </a:p>
            </p:txBody>
          </p:sp>
        </mc:Fallback>
      </mc:AlternateContent>
      <p:cxnSp>
        <p:nvCxnSpPr>
          <p:cNvPr id="2554" name="直線矢印コネクタ 36"/>
          <p:cNvCxnSpPr>
            <a:cxnSpLocks/>
          </p:cNvCxnSpPr>
          <p:nvPr/>
        </p:nvCxnSpPr>
        <p:spPr>
          <a:xfrm>
            <a:off x="7259676" y="1800735"/>
            <a:ext cx="1600119" cy="1609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5" name="直線矢印コネクタ 39"/>
          <p:cNvCxnSpPr>
            <a:cxnSpLocks/>
          </p:cNvCxnSpPr>
          <p:nvPr/>
        </p:nvCxnSpPr>
        <p:spPr>
          <a:xfrm>
            <a:off x="7303503" y="2939051"/>
            <a:ext cx="1457438" cy="459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6" name="直線矢印コネクタ 41"/>
          <p:cNvCxnSpPr>
            <a:cxnSpLocks/>
          </p:cNvCxnSpPr>
          <p:nvPr/>
        </p:nvCxnSpPr>
        <p:spPr>
          <a:xfrm flipV="1">
            <a:off x="7259421" y="3576684"/>
            <a:ext cx="1501520" cy="609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57" name="テキスト ボックス 49">
                <a:extLst>
                  <a:ext uri="{FF2B5EF4-FFF2-40B4-BE49-F238E27FC236}">
                    <a16:creationId xmlns:a16="http://schemas.microsoft.com/office/drawing/2014/main" id="{439FDFA7-EC2B-F778-44DF-6D63ED897E97}"/>
                  </a:ext>
                </a:extLst>
              </p:cNvPr>
              <p:cNvSpPr txBox="1"/>
              <p:nvPr/>
            </p:nvSpPr>
            <p:spPr>
              <a:xfrm>
                <a:off x="3498741" y="2554853"/>
                <a:ext cx="1169946" cy="400110"/>
              </a:xfrm>
              <a:prstGeom prst="rect">
                <a:avLst/>
              </a:prstGeom>
              <a:noFill/>
              <a:ln w="19050">
                <a:solidFill>
                  <a:schemeClr val="tx1"/>
                </a:solidFill>
              </a:ln>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𝜈</m:t>
                    </m:r>
                  </m:oMath>
                </a14:m>
                <a:r>
                  <a:rPr kumimoji="1" lang="en-US" altLang="ja-JP" sz="2000" dirty="0"/>
                  <a:t> </a:t>
                </a:r>
                <a:r>
                  <a:rPr kumimoji="1" lang="ja-JP" altLang="en-US" sz="2000"/>
                  <a:t>脱結合</a:t>
                </a:r>
              </a:p>
            </p:txBody>
          </p:sp>
        </mc:Choice>
        <mc:Fallback xmlns="">
          <p:sp>
            <p:nvSpPr>
              <p:cNvPr id="2557" name="テキスト ボックス 49"/>
              <p:cNvSpPr txBox="1">
                <a:spLocks noRot="1" noChangeAspect="1" noMove="1" noResize="1" noEditPoints="1" noAdjustHandles="1" noChangeArrowheads="1" noChangeShapeType="1" noTextEdit="1"/>
              </p:cNvSpPr>
              <p:nvPr/>
            </p:nvSpPr>
            <p:spPr>
              <a:xfrm>
                <a:off x="3498741" y="2554853"/>
                <a:ext cx="1169946" cy="400110"/>
              </a:xfrm>
              <a:prstGeom prst="rect">
                <a:avLst/>
              </a:prstGeom>
              <a:blipFill>
                <a:blip r:embed="rId12"/>
                <a:stretch>
                  <a:fillRect t="-2941" r="-3191" b="-23529"/>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58" name="テキスト ボックス 53">
                <a:extLst>
                  <a:ext uri="{FF2B5EF4-FFF2-40B4-BE49-F238E27FC236}">
                    <a16:creationId xmlns:a16="http://schemas.microsoft.com/office/drawing/2014/main" id="{0C28EB88-C438-D3F1-F180-029557FDA0BF}"/>
                  </a:ext>
                </a:extLst>
              </p:cNvPr>
              <p:cNvSpPr txBox="1"/>
              <p:nvPr/>
            </p:nvSpPr>
            <p:spPr>
              <a:xfrm>
                <a:off x="7910890" y="2658610"/>
                <a:ext cx="989373" cy="400110"/>
              </a:xfrm>
              <a:prstGeom prst="rect">
                <a:avLst/>
              </a:prstGeom>
              <a:noFill/>
              <a:ln w="19050">
                <a:solidFill>
                  <a:schemeClr val="tx1"/>
                </a:solidFill>
              </a:ln>
            </p:spPr>
            <p:txBody>
              <a:bodyPr wrap="none" rtlCol="0">
                <a:spAutoFit/>
              </a:bodyPr>
              <a:lstStyle/>
              <a:p>
                <a14:m>
                  <m:oMath xmlns:m="http://schemas.openxmlformats.org/officeDocument/2006/math">
                    <m:r>
                      <a:rPr kumimoji="1" lang="en-US" altLang="ja-JP" sz="2000" b="0" i="1" smtClean="0">
                        <a:latin typeface="Cambria Math" panose="02040503050406030204" pitchFamily="18" charset="0"/>
                      </a:rPr>
                      <m:t>𝑍</m:t>
                    </m:r>
                    <m:r>
                      <a:rPr kumimoji="1" lang="en-US" altLang="ja-JP" sz="2000" b="0" i="1" smtClean="0">
                        <a:latin typeface="Cambria Math" panose="02040503050406030204" pitchFamily="18" charset="0"/>
                      </a:rPr>
                      <m:t>′</m:t>
                    </m:r>
                  </m:oMath>
                </a14:m>
                <a:r>
                  <a:rPr kumimoji="1" lang="en-US" altLang="ja-JP" sz="2000" dirty="0"/>
                  <a:t> </a:t>
                </a:r>
                <a:r>
                  <a:rPr kumimoji="1" lang="ja-JP" altLang="en-US" sz="2000"/>
                  <a:t>崩壊</a:t>
                </a:r>
              </a:p>
            </p:txBody>
          </p:sp>
        </mc:Choice>
        <mc:Fallback xmlns="">
          <p:sp>
            <p:nvSpPr>
              <p:cNvPr id="2558" name="テキスト ボックス 53"/>
              <p:cNvSpPr txBox="1">
                <a:spLocks noRot="1" noChangeAspect="1" noMove="1" noResize="1" noEditPoints="1" noAdjustHandles="1" noChangeArrowheads="1" noChangeShapeType="1" noTextEdit="1"/>
              </p:cNvSpPr>
              <p:nvPr/>
            </p:nvSpPr>
            <p:spPr>
              <a:xfrm>
                <a:off x="7910890" y="2658610"/>
                <a:ext cx="989373" cy="400110"/>
              </a:xfrm>
              <a:prstGeom prst="rect">
                <a:avLst/>
              </a:prstGeom>
              <a:blipFill>
                <a:blip r:embed="rId13"/>
                <a:stretch>
                  <a:fillRect t="-2941" r="-5000" b="-26471"/>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59" name="テキスト ボックス 54">
                <a:extLst>
                  <a:ext uri="{FF2B5EF4-FFF2-40B4-BE49-F238E27FC236}">
                    <a16:creationId xmlns:a16="http://schemas.microsoft.com/office/drawing/2014/main" id="{4DCC5F47-96D3-CD32-7B21-25E7C1030C32}"/>
                  </a:ext>
                </a:extLst>
              </p:cNvPr>
              <p:cNvSpPr txBox="1"/>
              <p:nvPr/>
            </p:nvSpPr>
            <p:spPr>
              <a:xfrm>
                <a:off x="7948792" y="4016019"/>
                <a:ext cx="951607" cy="400110"/>
              </a:xfrm>
              <a:prstGeom prst="rect">
                <a:avLst/>
              </a:prstGeom>
              <a:noFill/>
              <a:ln w="19050">
                <a:solidFill>
                  <a:schemeClr val="tx1"/>
                </a:solidFill>
              </a:ln>
            </p:spPr>
            <p:txBody>
              <a:bodyPr wrap="none" rtlCol="0">
                <a:spAutoFit/>
              </a:bodyPr>
              <a:lstStyle/>
              <a:p>
                <a14:m>
                  <m:oMath xmlns:m="http://schemas.openxmlformats.org/officeDocument/2006/math">
                    <m:r>
                      <a:rPr kumimoji="1" lang="en-US" altLang="ja-JP" sz="2000" b="0" i="1" smtClean="0">
                        <a:latin typeface="Cambria Math" panose="02040503050406030204" pitchFamily="18" charset="0"/>
                      </a:rPr>
                      <m:t>𝜙</m:t>
                    </m:r>
                  </m:oMath>
                </a14:m>
                <a:r>
                  <a:rPr kumimoji="1" lang="en-US" altLang="ja-JP" sz="2000" dirty="0"/>
                  <a:t> </a:t>
                </a:r>
                <a:r>
                  <a:rPr kumimoji="1" lang="ja-JP" altLang="en-US" sz="2000"/>
                  <a:t>崩壊</a:t>
                </a:r>
              </a:p>
            </p:txBody>
          </p:sp>
        </mc:Choice>
        <mc:Fallback xmlns="">
          <p:sp>
            <p:nvSpPr>
              <p:cNvPr id="2559" name="テキスト ボックス 54"/>
              <p:cNvSpPr txBox="1">
                <a:spLocks noRot="1" noChangeAspect="1" noMove="1" noResize="1" noEditPoints="1" noAdjustHandles="1" noChangeArrowheads="1" noChangeShapeType="1" noTextEdit="1"/>
              </p:cNvSpPr>
              <p:nvPr/>
            </p:nvSpPr>
            <p:spPr>
              <a:xfrm>
                <a:off x="7948792" y="4016019"/>
                <a:ext cx="951607" cy="400110"/>
              </a:xfrm>
              <a:prstGeom prst="rect">
                <a:avLst/>
              </a:prstGeom>
              <a:blipFill>
                <a:blip r:embed="rId14"/>
                <a:stretch>
                  <a:fillRect l="-1299" t="-2941" r="-5195" b="-26471"/>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60" name="テキスト ボックス 55">
                <a:extLst>
                  <a:ext uri="{FF2B5EF4-FFF2-40B4-BE49-F238E27FC236}">
                    <a16:creationId xmlns:a16="http://schemas.microsoft.com/office/drawing/2014/main" id="{A727D14E-8B3E-373A-4715-6D91B881C303}"/>
                  </a:ext>
                </a:extLst>
              </p:cNvPr>
              <p:cNvSpPr txBox="1"/>
              <p:nvPr/>
            </p:nvSpPr>
            <p:spPr>
              <a:xfrm>
                <a:off x="7400892" y="1272523"/>
                <a:ext cx="1318374" cy="404021"/>
              </a:xfrm>
              <a:prstGeom prst="rect">
                <a:avLst/>
              </a:prstGeom>
              <a:noFill/>
              <a:ln w="19050">
                <a:solidFill>
                  <a:schemeClr val="tx1"/>
                </a:solidFill>
              </a:ln>
            </p:spPr>
            <p:txBody>
              <a:bodyPr wrap="non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m:t>
                        </m:r>
                      </m:sup>
                    </m:sSup>
                  </m:oMath>
                </a14:m>
                <a:r>
                  <a:rPr kumimoji="1" lang="en-US" altLang="ja-JP" sz="2000" dirty="0"/>
                  <a:t> </a:t>
                </a:r>
                <a:r>
                  <a:rPr kumimoji="1" lang="ja-JP" altLang="en-US" sz="2000"/>
                  <a:t>対消滅</a:t>
                </a:r>
              </a:p>
            </p:txBody>
          </p:sp>
        </mc:Choice>
        <mc:Fallback xmlns="">
          <p:sp>
            <p:nvSpPr>
              <p:cNvPr id="2560" name="テキスト ボックス 55"/>
              <p:cNvSpPr txBox="1">
                <a:spLocks noRot="1" noChangeAspect="1" noMove="1" noResize="1" noEditPoints="1" noAdjustHandles="1" noChangeArrowheads="1" noChangeShapeType="1" noTextEdit="1"/>
              </p:cNvSpPr>
              <p:nvPr/>
            </p:nvSpPr>
            <p:spPr>
              <a:xfrm>
                <a:off x="7400892" y="1272523"/>
                <a:ext cx="1318374" cy="404021"/>
              </a:xfrm>
              <a:prstGeom prst="rect">
                <a:avLst/>
              </a:prstGeom>
              <a:blipFill>
                <a:blip r:embed="rId15"/>
                <a:stretch>
                  <a:fillRect t="-2941" r="-2830" b="-26471"/>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61" name="テキスト ボックス 56">
                <a:extLst>
                  <a:ext uri="{FF2B5EF4-FFF2-40B4-BE49-F238E27FC236}">
                    <a16:creationId xmlns:a16="http://schemas.microsoft.com/office/drawing/2014/main" id="{19D6D36A-BC72-030D-D43F-79D6A370B625}"/>
                  </a:ext>
                </a:extLst>
              </p:cNvPr>
              <p:cNvSpPr txBox="1"/>
              <p:nvPr/>
            </p:nvSpPr>
            <p:spPr>
              <a:xfrm>
                <a:off x="9592411" y="4016439"/>
                <a:ext cx="1198726" cy="461665"/>
              </a:xfrm>
              <a:prstGeom prst="rect">
                <a:avLst/>
              </a:prstGeom>
              <a:noFill/>
              <a:ln w="28575">
                <a:solidFill>
                  <a:srgbClr val="FF0000"/>
                </a:solidFill>
              </a:ln>
            </p:spPr>
            <p:txBody>
              <a:bodyPr wrap="none" rtlCol="0">
                <a:spAutoFit/>
              </a:bodyPr>
              <a:lstStyle/>
              <a:p>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𝜌</m:t>
                        </m:r>
                      </m:e>
                      <m:sub>
                        <m:r>
                          <a:rPr kumimoji="1" lang="en-US" altLang="ja-JP" sz="2400" b="0" i="1" smtClean="0">
                            <a:latin typeface="Cambria Math" panose="02040503050406030204" pitchFamily="18" charset="0"/>
                          </a:rPr>
                          <m:t>𝜈</m:t>
                        </m:r>
                      </m:sub>
                    </m:sSub>
                  </m:oMath>
                </a14:m>
                <a:r>
                  <a:rPr kumimoji="1" lang="en-US" altLang="ja-JP" sz="2400" dirty="0"/>
                  <a:t> </a:t>
                </a:r>
                <a:r>
                  <a:rPr kumimoji="1" lang="ja-JP" altLang="en-US" sz="2400"/>
                  <a:t>増加</a:t>
                </a:r>
              </a:p>
            </p:txBody>
          </p:sp>
        </mc:Choice>
        <mc:Fallback xmlns="">
          <p:sp>
            <p:nvSpPr>
              <p:cNvPr id="2561" name="テキスト ボックス 56"/>
              <p:cNvSpPr txBox="1">
                <a:spLocks noRot="1" noChangeAspect="1" noMove="1" noResize="1" noEditPoints="1" noAdjustHandles="1" noChangeArrowheads="1" noChangeShapeType="1" noTextEdit="1"/>
              </p:cNvSpPr>
              <p:nvPr/>
            </p:nvSpPr>
            <p:spPr>
              <a:xfrm>
                <a:off x="9592411" y="4016439"/>
                <a:ext cx="1198726" cy="461665"/>
              </a:xfrm>
              <a:prstGeom prst="rect">
                <a:avLst/>
              </a:prstGeom>
              <a:blipFill>
                <a:blip r:embed="rId16"/>
                <a:stretch>
                  <a:fillRect t="-7500" r="-5102" b="-22500"/>
                </a:stretch>
              </a:blipFill>
              <a:ln w="28575">
                <a:solidFill>
                  <a:srgbClr val="FF0000"/>
                </a:solidFill>
              </a:ln>
            </p:spPr>
            <p:txBody>
              <a:bodyPr/>
              <a:lstStyle/>
              <a:p>
                <a:r>
                  <a:rPr lang="ja-JP" altLang="en-US">
                    <a:noFill/>
                  </a:rPr>
                  <a:t> </a:t>
                </a:r>
              </a:p>
            </p:txBody>
          </p:sp>
        </mc:Fallback>
      </mc:AlternateContent>
      <p:cxnSp>
        <p:nvCxnSpPr>
          <p:cNvPr id="2562" name="直線矢印コネクタ 58"/>
          <p:cNvCxnSpPr>
            <a:cxnSpLocks/>
          </p:cNvCxnSpPr>
          <p:nvPr/>
        </p:nvCxnSpPr>
        <p:spPr>
          <a:xfrm>
            <a:off x="8978993" y="4256174"/>
            <a:ext cx="534824"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63" name="直線矢印コネクタ 59"/>
          <p:cNvCxnSpPr>
            <a:cxnSpLocks/>
          </p:cNvCxnSpPr>
          <p:nvPr/>
        </p:nvCxnSpPr>
        <p:spPr>
          <a:xfrm>
            <a:off x="8978993" y="2892774"/>
            <a:ext cx="730063" cy="10575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34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9" name="タイトル 1"/>
          <p:cNvSpPr>
            <a:spLocks noGrp="1"/>
          </p:cNvSpPr>
          <p:nvPr>
            <p:ph type="title"/>
          </p:nvPr>
        </p:nvSpPr>
        <p:spPr>
          <a:xfrm>
            <a:off x="838200" y="365125"/>
            <a:ext cx="5041900" cy="644277"/>
          </a:xfrm>
        </p:spPr>
        <p:txBody>
          <a:bodyPr>
            <a:noAutofit/>
          </a:bodyPr>
          <a:lstStyle/>
          <a:p>
            <a:r>
              <a:rPr lang="en-US" altLang="ja-JP" sz="3600" b="1" dirty="0"/>
              <a:t>3. </a:t>
            </a:r>
            <a:r>
              <a:rPr lang="ja-JP" altLang="en-US" sz="3600" b="1"/>
              <a:t>初期宇宙の時間発展</a:t>
            </a:r>
          </a:p>
        </p:txBody>
      </p:sp>
      <mc:AlternateContent xmlns:mc="http://schemas.openxmlformats.org/markup-compatibility/2006" xmlns:a14="http://schemas.microsoft.com/office/drawing/2010/main">
        <mc:Choice Requires="a14">
          <p:sp>
            <p:nvSpPr>
              <p:cNvPr id="2570" name="テキスト ボックス 7">
                <a:extLst>
                  <a:ext uri="{FF2B5EF4-FFF2-40B4-BE49-F238E27FC236}">
                    <a16:creationId xmlns:a16="http://schemas.microsoft.com/office/drawing/2014/main" id="{BDC00D8A-C14B-F343-C286-247D404818B6}"/>
                  </a:ext>
                </a:extLst>
              </p:cNvPr>
              <p:cNvSpPr txBox="1"/>
              <p:nvPr/>
            </p:nvSpPr>
            <p:spPr>
              <a:xfrm>
                <a:off x="3067795" y="1986365"/>
                <a:ext cx="8439394" cy="4081823"/>
              </a:xfrm>
              <a:prstGeom prst="rect">
                <a:avLst/>
              </a:prstGeom>
              <a:noFill/>
              <a:ln w="28575">
                <a:solidFill>
                  <a:srgbClr val="FF0000"/>
                </a:solidFill>
              </a:ln>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f>
                        <m:fPr>
                          <m:ctrlPr>
                            <a:rPr lang="en" altLang="ja-JP" sz="2400" i="1" smtClean="0">
                              <a:latin typeface="Cambria Math" panose="02040503050406030204" pitchFamily="18" charset="0"/>
                            </a:rPr>
                          </m:ctrlPr>
                        </m:fPr>
                        <m:num>
                          <m:r>
                            <a:rPr lang="en" altLang="ja-JP" sz="2400" i="1">
                              <a:latin typeface="Cambria Math" panose="02040503050406030204" pitchFamily="18" charset="0"/>
                            </a:rPr>
                            <m:t>𝑑</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𝛾</m:t>
                              </m:r>
                            </m:sub>
                          </m:sSub>
                        </m:num>
                        <m:den>
                          <m:r>
                            <a:rPr lang="en" altLang="ja-JP" sz="2400" i="1">
                              <a:latin typeface="Cambria Math" panose="02040503050406030204" pitchFamily="18" charset="0"/>
                            </a:rPr>
                            <m:t>𝑑</m:t>
                          </m:r>
                          <m:r>
                            <a:rPr lang="en-US" altLang="ja-JP" sz="2400" i="1">
                              <a:latin typeface="Cambria Math" panose="02040503050406030204" pitchFamily="18" charset="0"/>
                            </a:rPr>
                            <m:t>𝑡</m:t>
                          </m:r>
                        </m:den>
                      </m:f>
                      <m:r>
                        <a:rPr lang="en-US" altLang="ja-JP" sz="2400" i="1">
                          <a:latin typeface="Cambria Math" panose="02040503050406030204" pitchFamily="18" charset="0"/>
                        </a:rPr>
                        <m:t>=</m:t>
                      </m:r>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d>
                            <m:dPr>
                              <m:ctrlPr>
                                <a:rPr lang="en-US" altLang="ja-JP" sz="2400" b="0" i="1" smtClean="0">
                                  <a:latin typeface="Cambria Math" panose="02040503050406030204" pitchFamily="18" charset="0"/>
                                </a:rPr>
                              </m:ctrlPr>
                            </m:dPr>
                            <m:e>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𝛾</m:t>
                                      </m:r>
                                    </m:sub>
                                  </m:sSub>
                                </m:num>
                                <m:den>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𝛾</m:t>
                                      </m:r>
                                    </m:sub>
                                  </m:sSub>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𝑒</m:t>
                                      </m:r>
                                    </m:sub>
                                  </m:sSub>
                                </m:num>
                                <m:den>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𝛾</m:t>
                                      </m:r>
                                    </m:sub>
                                  </m:sSub>
                                </m:den>
                              </m:f>
                            </m:e>
                          </m:d>
                        </m:e>
                        <m:sup>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1</m:t>
                          </m:r>
                        </m:sup>
                      </m:sSup>
                      <m:d>
                        <m:dPr>
                          <m:ctrlPr>
                            <a:rPr lang="en-US" altLang="ja-JP" sz="2400" i="1" smtClean="0">
                              <a:latin typeface="Cambria Math" panose="02040503050406030204" pitchFamily="18" charset="0"/>
                            </a:rPr>
                          </m:ctrlPr>
                        </m:dPr>
                        <m:e>
                          <m:r>
                            <a:rPr lang="en-US" altLang="ja-JP" sz="2400" b="0" i="1" smtClean="0">
                              <a:latin typeface="Cambria Math" panose="02040503050406030204" pitchFamily="18" charset="0"/>
                            </a:rPr>
                            <m:t>4</m:t>
                          </m:r>
                          <m:r>
                            <a:rPr lang="en-US" altLang="ja-JP" sz="2400" b="0" i="1" smtClean="0">
                              <a:latin typeface="Cambria Math" panose="02040503050406030204" pitchFamily="18" charset="0"/>
                            </a:rPr>
                            <m:t>𝐻</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𝛾</m:t>
                              </m:r>
                            </m:sub>
                          </m:sSub>
                          <m:r>
                            <a:rPr lang="en-US" altLang="ja-JP" sz="2400" b="0" i="1" smtClean="0">
                              <a:latin typeface="Cambria Math" panose="02040503050406030204" pitchFamily="18" charset="0"/>
                            </a:rPr>
                            <m:t>+</m:t>
                          </m:r>
                          <m:r>
                            <a:rPr lang="en-US" altLang="ja-JP" sz="2400" i="1">
                              <a:latin typeface="Cambria Math" panose="02040503050406030204" pitchFamily="18" charset="0"/>
                            </a:rPr>
                            <m:t>3</m:t>
                          </m:r>
                          <m:r>
                            <a:rPr lang="en-US" altLang="ja-JP" sz="2400" i="1">
                              <a:latin typeface="Cambria Math" panose="02040503050406030204" pitchFamily="18" charset="0"/>
                            </a:rPr>
                            <m:t>𝐻</m:t>
                          </m:r>
                          <m:d>
                            <m:dPr>
                              <m:ctrlPr>
                                <a:rPr lang="en-US" altLang="ja-JP" sz="2400" i="1">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i="1">
                                      <a:latin typeface="Cambria Math" panose="02040503050406030204" pitchFamily="18" charset="0"/>
                                    </a:rPr>
                                    <m:t>𝜌</m:t>
                                  </m:r>
                                </m:e>
                                <m:sub>
                                  <m:r>
                                    <a:rPr lang="en-US" altLang="ja-JP" sz="2400" b="0" i="1" smtClean="0">
                                      <a:latin typeface="Cambria Math" panose="02040503050406030204" pitchFamily="18" charset="0"/>
                                    </a:rPr>
                                    <m:t>𝑒</m:t>
                                  </m:r>
                                </m:sub>
                              </m:sSub>
                              <m:r>
                                <a:rPr lang="en-US" altLang="ja-JP" sz="2400" i="1">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i="1">
                                      <a:latin typeface="Cambria Math" panose="02040503050406030204" pitchFamily="18" charset="0"/>
                                    </a:rPr>
                                    <m:t>𝑃</m:t>
                                  </m:r>
                                </m:e>
                                <m:sub>
                                  <m:r>
                                    <a:rPr lang="en-US" altLang="ja-JP" sz="2400" b="0" i="1" smtClean="0">
                                      <a:latin typeface="Cambria Math" panose="02040503050406030204" pitchFamily="18" charset="0"/>
                                    </a:rPr>
                                    <m:t>𝑒</m:t>
                                  </m:r>
                                </m:sub>
                              </m:sSub>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l-GR" altLang="ja-JP" sz="2400" i="1">
                                  <a:latin typeface="Cambria Math" panose="02040503050406030204" pitchFamily="18" charset="0"/>
                                </a:rPr>
                                <m:t>𝛿</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𝛾</m:t>
                                  </m:r>
                                </m:sub>
                              </m:sSub>
                            </m:num>
                            <m:den>
                              <m:r>
                                <a:rPr lang="el-GR" altLang="ja-JP" sz="2400" i="1">
                                  <a:latin typeface="Cambria Math" panose="02040503050406030204" pitchFamily="18" charset="0"/>
                                </a:rPr>
                                <m:t>𝛿</m:t>
                              </m:r>
                              <m:r>
                                <a:rPr lang="en-US" altLang="ja-JP" sz="2400" i="1">
                                  <a:latin typeface="Cambria Math" panose="02040503050406030204" pitchFamily="18" charset="0"/>
                                </a:rPr>
                                <m:t>𝑡</m:t>
                              </m:r>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l-GR" altLang="ja-JP" sz="2400" b="0" i="1" smtClean="0">
                                  <a:latin typeface="Cambria Math" panose="02040503050406030204" pitchFamily="18" charset="0"/>
                                </a:rPr>
                                <m:t>𝛿</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𝑒</m:t>
                                  </m:r>
                                </m:sub>
                              </m:sSub>
                            </m:num>
                            <m:den>
                              <m:r>
                                <a:rPr lang="el-GR" altLang="ja-JP" sz="2400" b="0" i="1" smtClean="0">
                                  <a:latin typeface="Cambria Math" panose="02040503050406030204" pitchFamily="18" charset="0"/>
                                </a:rPr>
                                <m:t>𝛿</m:t>
                              </m:r>
                              <m:r>
                                <a:rPr lang="en-US" altLang="ja-JP" sz="2400" b="0" i="1" smtClean="0">
                                  <a:latin typeface="Cambria Math" panose="02040503050406030204" pitchFamily="18" charset="0"/>
                                </a:rPr>
                                <m:t>𝑡</m:t>
                              </m:r>
                            </m:den>
                          </m:f>
                        </m:e>
                      </m:d>
                    </m:oMath>
                  </m:oMathPara>
                </a14:m>
                <a:endParaRPr kumimoji="1" lang="en-US" altLang="ja-JP" sz="2400" dirty="0"/>
              </a:p>
              <a:p>
                <a:pPr>
                  <a:lnSpc>
                    <a:spcPct val="150000"/>
                  </a:lnSpc>
                </a:pPr>
                <a14:m>
                  <m:oMathPara xmlns:m="http://schemas.openxmlformats.org/officeDocument/2006/math">
                    <m:oMathParaPr>
                      <m:jc m:val="left"/>
                    </m:oMathParaPr>
                    <m:oMath xmlns:m="http://schemas.openxmlformats.org/officeDocument/2006/math">
                      <m:f>
                        <m:fPr>
                          <m:ctrlPr>
                            <a:rPr lang="en" altLang="ja-JP" sz="2400" i="1" smtClean="0">
                              <a:latin typeface="Cambria Math" panose="02040503050406030204" pitchFamily="18" charset="0"/>
                            </a:rPr>
                          </m:ctrlPr>
                        </m:fPr>
                        <m:num>
                          <m:r>
                            <a:rPr lang="en" altLang="ja-JP" sz="2400" i="1">
                              <a:latin typeface="Cambria Math" panose="02040503050406030204" pitchFamily="18" charset="0"/>
                            </a:rPr>
                            <m:t>𝑑</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𝜈</m:t>
                              </m:r>
                            </m:sub>
                          </m:sSub>
                        </m:num>
                        <m:den>
                          <m:r>
                            <a:rPr lang="en" altLang="ja-JP" sz="2400" i="1">
                              <a:latin typeface="Cambria Math" panose="02040503050406030204" pitchFamily="18" charset="0"/>
                            </a:rPr>
                            <m:t>𝑑</m:t>
                          </m:r>
                          <m:r>
                            <a:rPr lang="en-US" altLang="ja-JP" sz="2400" i="1">
                              <a:latin typeface="Cambria Math" panose="02040503050406030204" pitchFamily="18" charset="0"/>
                            </a:rPr>
                            <m:t>𝑡</m:t>
                          </m:r>
                        </m:den>
                      </m:f>
                      <m:r>
                        <a:rPr lang="en-US" altLang="ja-JP" sz="2400" i="1">
                          <a:latin typeface="Cambria Math" panose="02040503050406030204" pitchFamily="18" charset="0"/>
                        </a:rPr>
                        <m:t>=</m:t>
                      </m:r>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d>
                            <m:dPr>
                              <m:ctrlPr>
                                <a:rPr lang="en-US" altLang="ja-JP" sz="2400" b="0" i="1" smtClean="0">
                                  <a:latin typeface="Cambria Math" panose="02040503050406030204" pitchFamily="18" charset="0"/>
                                </a:rPr>
                              </m:ctrlPr>
                            </m:dPr>
                            <m:e>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𝜈</m:t>
                                      </m:r>
                                    </m:sub>
                                  </m:sSub>
                                </m:num>
                                <m:den>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𝜈</m:t>
                                      </m:r>
                                    </m:sub>
                                  </m:sSub>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𝑍</m:t>
                                      </m:r>
                                      <m:r>
                                        <a:rPr lang="en-US" altLang="ja-JP" sz="2400" b="0" i="1" smtClean="0">
                                          <a:latin typeface="Cambria Math" panose="02040503050406030204" pitchFamily="18" charset="0"/>
                                        </a:rPr>
                                        <m:t>′</m:t>
                                      </m:r>
                                    </m:sub>
                                  </m:sSub>
                                </m:num>
                                <m:den>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𝜈</m:t>
                                      </m:r>
                                    </m:sub>
                                  </m:sSub>
                                </m:den>
                              </m:f>
                            </m:e>
                          </m:d>
                        </m:e>
                        <m:sup>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1</m:t>
                          </m:r>
                        </m:sup>
                      </m:sSup>
                      <m:d>
                        <m:dPr>
                          <m:ctrlPr>
                            <a:rPr lang="en-US" altLang="ja-JP" sz="2400" i="1" smtClean="0">
                              <a:latin typeface="Cambria Math" panose="02040503050406030204" pitchFamily="18" charset="0"/>
                            </a:rPr>
                          </m:ctrlPr>
                        </m:dPr>
                        <m:e>
                          <m:r>
                            <a:rPr lang="en-US" altLang="ja-JP" sz="2400" b="0" i="1" smtClean="0">
                              <a:latin typeface="Cambria Math" panose="02040503050406030204" pitchFamily="18" charset="0"/>
                            </a:rPr>
                            <m:t>4</m:t>
                          </m:r>
                          <m:r>
                            <a:rPr lang="en-US" altLang="ja-JP" sz="2400" b="0" i="1" smtClean="0">
                              <a:latin typeface="Cambria Math" panose="02040503050406030204" pitchFamily="18" charset="0"/>
                            </a:rPr>
                            <m:t>𝐻</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𝜈</m:t>
                              </m:r>
                            </m:sub>
                          </m:sSub>
                          <m:r>
                            <a:rPr lang="en-US" altLang="ja-JP" sz="2400" b="0" i="1" smtClean="0">
                              <a:latin typeface="Cambria Math" panose="02040503050406030204" pitchFamily="18" charset="0"/>
                            </a:rPr>
                            <m:t>+</m:t>
                          </m:r>
                          <m:r>
                            <a:rPr lang="en-US" altLang="ja-JP" sz="2400" i="1">
                              <a:latin typeface="Cambria Math" panose="02040503050406030204" pitchFamily="18" charset="0"/>
                            </a:rPr>
                            <m:t>3</m:t>
                          </m:r>
                          <m:r>
                            <a:rPr lang="en-US" altLang="ja-JP" sz="2400" i="1">
                              <a:latin typeface="Cambria Math" panose="02040503050406030204" pitchFamily="18" charset="0"/>
                            </a:rPr>
                            <m:t>𝐻</m:t>
                          </m:r>
                          <m:d>
                            <m:dPr>
                              <m:ctrlPr>
                                <a:rPr lang="en-US" altLang="ja-JP" sz="2400" i="1">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i="1">
                                      <a:latin typeface="Cambria Math" panose="02040503050406030204" pitchFamily="18" charset="0"/>
                                    </a:rPr>
                                    <m:t>𝜌</m:t>
                                  </m:r>
                                </m:e>
                                <m:sub>
                                  <m:r>
                                    <a:rPr lang="en-US" altLang="ja-JP" sz="2400" b="0" i="1" smtClean="0">
                                      <a:latin typeface="Cambria Math" panose="02040503050406030204" pitchFamily="18" charset="0"/>
                                    </a:rPr>
                                    <m:t>𝑍</m:t>
                                  </m:r>
                                  <m:r>
                                    <a:rPr lang="en-US" altLang="ja-JP" sz="2400" b="0" i="1" smtClean="0">
                                      <a:latin typeface="Cambria Math" panose="02040503050406030204" pitchFamily="18" charset="0"/>
                                    </a:rPr>
                                    <m:t>′</m:t>
                                  </m:r>
                                </m:sub>
                              </m:sSub>
                              <m:r>
                                <a:rPr lang="en-US" altLang="ja-JP" sz="2400" i="1">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i="1">
                                      <a:latin typeface="Cambria Math" panose="02040503050406030204" pitchFamily="18" charset="0"/>
                                    </a:rPr>
                                    <m:t>𝑃</m:t>
                                  </m:r>
                                </m:e>
                                <m:sub>
                                  <m:r>
                                    <a:rPr lang="en-US" altLang="ja-JP" sz="2400" b="0" i="1" smtClean="0">
                                      <a:latin typeface="Cambria Math" panose="02040503050406030204" pitchFamily="18" charset="0"/>
                                    </a:rPr>
                                    <m:t>𝑍</m:t>
                                  </m:r>
                                  <m:r>
                                    <a:rPr lang="en-US" altLang="ja-JP" sz="2400" b="0" i="1" smtClean="0">
                                      <a:latin typeface="Cambria Math" panose="02040503050406030204" pitchFamily="18" charset="0"/>
                                    </a:rPr>
                                    <m:t>′</m:t>
                                  </m:r>
                                </m:sub>
                              </m:sSub>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l-GR" altLang="ja-JP" sz="2400" i="1">
                                  <a:latin typeface="Cambria Math" panose="02040503050406030204" pitchFamily="18" charset="0"/>
                                </a:rPr>
                                <m:t>𝛿</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𝜈</m:t>
                                  </m:r>
                                </m:sub>
                              </m:sSub>
                            </m:num>
                            <m:den>
                              <m:r>
                                <a:rPr lang="el-GR" altLang="ja-JP" sz="2400" i="1">
                                  <a:latin typeface="Cambria Math" panose="02040503050406030204" pitchFamily="18" charset="0"/>
                                </a:rPr>
                                <m:t>𝛿</m:t>
                              </m:r>
                              <m:r>
                                <a:rPr lang="en-US" altLang="ja-JP" sz="2400" i="1">
                                  <a:latin typeface="Cambria Math" panose="02040503050406030204" pitchFamily="18" charset="0"/>
                                </a:rPr>
                                <m:t>𝑡</m:t>
                              </m:r>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l-GR" altLang="ja-JP" sz="2400" b="0" i="1" smtClean="0">
                                  <a:latin typeface="Cambria Math" panose="02040503050406030204" pitchFamily="18" charset="0"/>
                                </a:rPr>
                                <m:t>𝛿</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𝑍</m:t>
                                  </m:r>
                                  <m:r>
                                    <a:rPr lang="en-US" altLang="ja-JP" sz="2400" b="0" i="1" smtClean="0">
                                      <a:latin typeface="Cambria Math" panose="02040503050406030204" pitchFamily="18" charset="0"/>
                                    </a:rPr>
                                    <m:t>′</m:t>
                                  </m:r>
                                </m:sub>
                              </m:sSub>
                            </m:num>
                            <m:den>
                              <m:r>
                                <a:rPr lang="el-GR" altLang="ja-JP" sz="2400" b="0" i="1" smtClean="0">
                                  <a:latin typeface="Cambria Math" panose="02040503050406030204" pitchFamily="18" charset="0"/>
                                </a:rPr>
                                <m:t>𝛿</m:t>
                              </m:r>
                              <m:r>
                                <a:rPr lang="en-US" altLang="ja-JP" sz="2400" b="0" i="1" smtClean="0">
                                  <a:latin typeface="Cambria Math" panose="02040503050406030204" pitchFamily="18" charset="0"/>
                                </a:rPr>
                                <m:t>𝑡</m:t>
                              </m:r>
                            </m:den>
                          </m:f>
                        </m:e>
                      </m:d>
                    </m:oMath>
                  </m:oMathPara>
                </a14:m>
                <a:endParaRPr kumimoji="1" lang="en-US" altLang="ja-JP" sz="2400" dirty="0"/>
              </a:p>
              <a:p>
                <a:pPr>
                  <a:lnSpc>
                    <a:spcPct val="150000"/>
                  </a:lnSpc>
                </a:pPr>
                <a14:m>
                  <m:oMathPara xmlns:m="http://schemas.openxmlformats.org/officeDocument/2006/math">
                    <m:oMathParaPr>
                      <m:jc m:val="left"/>
                    </m:oMathParaPr>
                    <m:oMath xmlns:m="http://schemas.openxmlformats.org/officeDocument/2006/math">
                      <m:f>
                        <m:fPr>
                          <m:ctrlPr>
                            <a:rPr lang="en" altLang="ja-JP" sz="2400" i="1" smtClean="0">
                              <a:latin typeface="Cambria Math" panose="02040503050406030204" pitchFamily="18" charset="0"/>
                            </a:rPr>
                          </m:ctrlPr>
                        </m:fPr>
                        <m:num>
                          <m:r>
                            <a:rPr lang="en" altLang="ja-JP" sz="2400" i="1">
                              <a:latin typeface="Cambria Math" panose="02040503050406030204" pitchFamily="18" charset="0"/>
                            </a:rPr>
                            <m:t>𝑑</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𝜙</m:t>
                              </m:r>
                            </m:sub>
                          </m:sSub>
                        </m:num>
                        <m:den>
                          <m:r>
                            <a:rPr lang="en" altLang="ja-JP" sz="2400" i="1">
                              <a:latin typeface="Cambria Math" panose="02040503050406030204" pitchFamily="18" charset="0"/>
                            </a:rPr>
                            <m:t>𝑑</m:t>
                          </m:r>
                          <m:r>
                            <a:rPr lang="en-US" altLang="ja-JP" sz="2400" i="1">
                              <a:latin typeface="Cambria Math" panose="02040503050406030204" pitchFamily="18" charset="0"/>
                            </a:rPr>
                            <m:t>𝑡</m:t>
                          </m:r>
                        </m:den>
                      </m:f>
                      <m:r>
                        <a:rPr lang="en-US" altLang="ja-JP" sz="2400" i="1">
                          <a:latin typeface="Cambria Math" panose="02040503050406030204" pitchFamily="18" charset="0"/>
                        </a:rPr>
                        <m:t>=</m:t>
                      </m:r>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d>
                            <m:dPr>
                              <m:ctrlPr>
                                <a:rPr lang="en-US" altLang="ja-JP" sz="2400" b="0" i="1" smtClean="0">
                                  <a:latin typeface="Cambria Math" panose="02040503050406030204" pitchFamily="18" charset="0"/>
                                </a:rPr>
                              </m:ctrlPr>
                            </m:dPr>
                            <m:e>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𝜌</m:t>
                                      </m:r>
                                    </m:e>
                                    <m:sub>
                                      <m:r>
                                        <a:rPr lang="en-US" altLang="ja-JP" sz="2400" b="0" i="1" smtClean="0">
                                          <a:latin typeface="Cambria Math" panose="02040503050406030204" pitchFamily="18" charset="0"/>
                                        </a:rPr>
                                        <m:t>𝜙</m:t>
                                      </m:r>
                                    </m:sub>
                                  </m:sSub>
                                </m:num>
                                <m:den>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𝜙</m:t>
                                      </m:r>
                                    </m:sub>
                                  </m:sSub>
                                </m:den>
                              </m:f>
                            </m:e>
                          </m:d>
                        </m:e>
                        <m:sup>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1</m:t>
                          </m:r>
                        </m:sup>
                      </m:sSup>
                      <m:d>
                        <m:dPr>
                          <m:ctrlPr>
                            <a:rPr lang="en-US" altLang="ja-JP" sz="2400" i="1" smtClean="0">
                              <a:latin typeface="Cambria Math" panose="02040503050406030204" pitchFamily="18" charset="0"/>
                            </a:rPr>
                          </m:ctrlPr>
                        </m:dPr>
                        <m:e>
                          <m:r>
                            <a:rPr lang="en-US" altLang="ja-JP" sz="2400" i="1">
                              <a:latin typeface="Cambria Math" panose="02040503050406030204" pitchFamily="18" charset="0"/>
                            </a:rPr>
                            <m:t>3</m:t>
                          </m:r>
                          <m:r>
                            <a:rPr lang="en-US" altLang="ja-JP" sz="2400" i="1">
                              <a:latin typeface="Cambria Math" panose="02040503050406030204" pitchFamily="18" charset="0"/>
                            </a:rPr>
                            <m:t>𝐻</m:t>
                          </m:r>
                          <m:d>
                            <m:dPr>
                              <m:ctrlPr>
                                <a:rPr lang="en-US" altLang="ja-JP" sz="2400" i="1">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i="1">
                                      <a:latin typeface="Cambria Math" panose="02040503050406030204" pitchFamily="18" charset="0"/>
                                    </a:rPr>
                                    <m:t>𝜌</m:t>
                                  </m:r>
                                </m:e>
                                <m:sub>
                                  <m:r>
                                    <a:rPr lang="en-US" altLang="ja-JP" sz="2400" b="0" i="1" smtClean="0">
                                      <a:latin typeface="Cambria Math" panose="02040503050406030204" pitchFamily="18" charset="0"/>
                                    </a:rPr>
                                    <m:t>𝜙</m:t>
                                  </m:r>
                                </m:sub>
                              </m:sSub>
                              <m:r>
                                <a:rPr lang="en-US" altLang="ja-JP" sz="2400" i="1">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i="1">
                                      <a:latin typeface="Cambria Math" panose="02040503050406030204" pitchFamily="18" charset="0"/>
                                    </a:rPr>
                                    <m:t>𝑃</m:t>
                                  </m:r>
                                </m:e>
                                <m:sub>
                                  <m:r>
                                    <a:rPr lang="en-US" altLang="ja-JP" sz="2400" b="0" i="1" smtClean="0">
                                      <a:latin typeface="Cambria Math" panose="02040503050406030204" pitchFamily="18" charset="0"/>
                                    </a:rPr>
                                    <m:t>𝜙</m:t>
                                  </m:r>
                                </m:sub>
                              </m:sSub>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l-GR" altLang="ja-JP" sz="2400" i="1">
                                  <a:latin typeface="Cambria Math" panose="02040503050406030204" pitchFamily="18" charset="0"/>
                                </a:rPr>
                                <m:t>𝛿</m:t>
                              </m:r>
                              <m:sSub>
                                <m:sSubPr>
                                  <m:ctrlPr>
                                    <a:rPr lang="en-US" altLang="ja-JP" sz="2400" b="0" i="1" smtClean="0">
                                      <a:latin typeface="Cambria Math" panose="02040503050406030204" pitchFamily="18" charset="0"/>
                                    </a:rPr>
                                  </m:ctrlPr>
                                </m:sSubPr>
                                <m:e>
                                  <m:r>
                                    <a:rPr lang="en-US" altLang="ja-JP" sz="2400" i="1">
                                      <a:latin typeface="Cambria Math" panose="02040503050406030204" pitchFamily="18" charset="0"/>
                                    </a:rPr>
                                    <m:t>𝜌</m:t>
                                  </m:r>
                                </m:e>
                                <m:sub>
                                  <m:r>
                                    <a:rPr lang="en-US" altLang="ja-JP" sz="2400" b="0" i="1" smtClean="0">
                                      <a:latin typeface="Cambria Math" panose="02040503050406030204" pitchFamily="18" charset="0"/>
                                    </a:rPr>
                                    <m:t>𝜙</m:t>
                                  </m:r>
                                </m:sub>
                              </m:sSub>
                            </m:num>
                            <m:den>
                              <m:r>
                                <a:rPr lang="el-GR" altLang="ja-JP" sz="2400" i="1">
                                  <a:latin typeface="Cambria Math" panose="02040503050406030204" pitchFamily="18" charset="0"/>
                                </a:rPr>
                                <m:t>𝛿</m:t>
                              </m:r>
                              <m:r>
                                <a:rPr lang="en-US" altLang="ja-JP" sz="2400" i="1">
                                  <a:latin typeface="Cambria Math" panose="02040503050406030204" pitchFamily="18" charset="0"/>
                                </a:rPr>
                                <m:t>𝑡</m:t>
                              </m:r>
                            </m:den>
                          </m:f>
                        </m:e>
                      </m:d>
                    </m:oMath>
                  </m:oMathPara>
                </a14:m>
                <a:endParaRPr kumimoji="1" lang="ja-JP" altLang="en-US" sz="2400"/>
              </a:p>
            </p:txBody>
          </p:sp>
        </mc:Choice>
        <mc:Fallback xmlns="">
          <p:sp>
            <p:nvSpPr>
              <p:cNvPr id="2570" name="テキスト ボックス 7"/>
              <p:cNvSpPr txBox="1">
                <a:spLocks noRot="1" noChangeAspect="1" noMove="1" noResize="1" noEditPoints="1" noAdjustHandles="1" noChangeArrowheads="1" noChangeShapeType="1" noTextEdit="1"/>
              </p:cNvSpPr>
              <p:nvPr/>
            </p:nvSpPr>
            <p:spPr>
              <a:xfrm>
                <a:off x="3067795" y="1986365"/>
                <a:ext cx="8439394" cy="4081823"/>
              </a:xfrm>
              <a:prstGeom prst="rect">
                <a:avLst/>
              </a:prstGeom>
              <a:blipFill>
                <a:blip r:embed="rId3"/>
                <a:stretch>
                  <a:fillRect/>
                </a:stretch>
              </a:blipFill>
              <a:ln w="28575">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71" name="テキスト ボックス 8">
                <a:extLst>
                  <a:ext uri="{FF2B5EF4-FFF2-40B4-BE49-F238E27FC236}">
                    <a16:creationId xmlns:a16="http://schemas.microsoft.com/office/drawing/2014/main" id="{CBA927C3-8DD6-CE60-DF50-75A0052E6E4B}"/>
                  </a:ext>
                </a:extLst>
              </p:cNvPr>
              <p:cNvSpPr txBox="1"/>
              <p:nvPr/>
            </p:nvSpPr>
            <p:spPr>
              <a:xfrm>
                <a:off x="838200" y="2179116"/>
                <a:ext cx="1733550" cy="1016817"/>
              </a:xfrm>
              <a:prstGeom prst="rect">
                <a:avLst/>
              </a:prstGeom>
              <a:solidFill>
                <a:schemeClr val="accent2">
                  <a:lumMod val="60000"/>
                  <a:lumOff val="40000"/>
                </a:schemeClr>
              </a:solidFill>
              <a:ln w="28575">
                <a:solidFill>
                  <a:schemeClr val="accent2"/>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𝛾</m:t>
                      </m:r>
                      <m:r>
                        <a:rPr kumimoji="1" lang="en-US" altLang="ja-JP" sz="2000" b="0" i="1" smtClean="0">
                          <a:latin typeface="Cambria Math" panose="02040503050406030204" pitchFamily="18" charset="0"/>
                        </a:rPr>
                        <m:t>, </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m:t>
                          </m:r>
                        </m:sup>
                      </m:sSup>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𝛾</m:t>
                        </m:r>
                      </m:sub>
                    </m:sSub>
                  </m:oMath>
                </a14:m>
                <a:endParaRPr kumimoji="1" lang="ja-JP" altLang="en-US" sz="2000"/>
              </a:p>
            </p:txBody>
          </p:sp>
        </mc:Choice>
        <mc:Fallback xmlns="">
          <p:sp>
            <p:nvSpPr>
              <p:cNvPr id="2571" name="テキスト ボックス 8"/>
              <p:cNvSpPr txBox="1">
                <a:spLocks noRot="1" noChangeAspect="1" noMove="1" noResize="1" noEditPoints="1" noAdjustHandles="1" noChangeArrowheads="1" noChangeShapeType="1" noTextEdit="1"/>
              </p:cNvSpPr>
              <p:nvPr/>
            </p:nvSpPr>
            <p:spPr>
              <a:xfrm>
                <a:off x="838200" y="2179116"/>
                <a:ext cx="1733550" cy="1016817"/>
              </a:xfrm>
              <a:prstGeom prst="rect">
                <a:avLst/>
              </a:prstGeom>
              <a:blipFill>
                <a:blip r:embed="rId4"/>
                <a:stretch>
                  <a:fillRect b="-7229"/>
                </a:stretch>
              </a:blipFill>
              <a:ln w="28575">
                <a:solidFill>
                  <a:schemeClr val="accent2"/>
                </a:solidFill>
              </a:ln>
            </p:spPr>
            <p:txBody>
              <a:bodyPr/>
              <a:lstStyle/>
              <a:p>
                <a:r>
                  <a:rPr lang="ja-JP" altLang="en-US">
                    <a:noFill/>
                  </a:rPr>
                  <a:t> </a:t>
                </a:r>
              </a:p>
            </p:txBody>
          </p:sp>
        </mc:Fallback>
      </mc:AlternateContent>
      <p:sp>
        <p:nvSpPr>
          <p:cNvPr id="2572" name="テキスト ボックス 10"/>
          <p:cNvSpPr txBox="1"/>
          <p:nvPr/>
        </p:nvSpPr>
        <p:spPr>
          <a:xfrm>
            <a:off x="728693" y="1170676"/>
            <a:ext cx="2339102" cy="461665"/>
          </a:xfrm>
          <a:prstGeom prst="rect">
            <a:avLst/>
          </a:prstGeom>
          <a:noFill/>
        </p:spPr>
        <p:txBody>
          <a:bodyPr wrap="none" rtlCol="0">
            <a:spAutoFit/>
          </a:bodyPr>
          <a:lstStyle/>
          <a:p>
            <a:r>
              <a:rPr kumimoji="1" lang="ja-JP" altLang="en-US" sz="2400" b="1"/>
              <a:t>時間発展方程式</a:t>
            </a:r>
          </a:p>
        </p:txBody>
      </p:sp>
      <mc:AlternateContent xmlns:mc="http://schemas.openxmlformats.org/markup-compatibility/2006" xmlns:a14="http://schemas.microsoft.com/office/drawing/2010/main">
        <mc:Choice Requires="a14">
          <p:sp>
            <p:nvSpPr>
              <p:cNvPr id="2573" name="テキスト ボックス 12">
                <a:extLst>
                  <a:ext uri="{FF2B5EF4-FFF2-40B4-BE49-F238E27FC236}">
                    <a16:creationId xmlns:a16="http://schemas.microsoft.com/office/drawing/2014/main" id="{CD88D9BE-83D9-6B95-F2A4-52C6CBDF6EC3}"/>
                  </a:ext>
                </a:extLst>
              </p:cNvPr>
              <p:cNvSpPr txBox="1"/>
              <p:nvPr/>
            </p:nvSpPr>
            <p:spPr>
              <a:xfrm>
                <a:off x="838200" y="3541952"/>
                <a:ext cx="1733550" cy="970650"/>
              </a:xfrm>
              <a:prstGeom prst="rect">
                <a:avLst/>
              </a:prstGeom>
              <a:solidFill>
                <a:schemeClr val="accent5">
                  <a:lumMod val="60000"/>
                  <a:lumOff val="40000"/>
                </a:schemeClr>
              </a:solidFill>
              <a:ln w="28575">
                <a:solidFill>
                  <a:schemeClr val="accent5"/>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𝜈</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𝑍</m:t>
                      </m:r>
                      <m:r>
                        <a:rPr kumimoji="1" lang="en-US" altLang="ja-JP" sz="2000" b="0" i="1" smtClean="0">
                          <a:latin typeface="Cambria Math" panose="02040503050406030204" pitchFamily="18" charset="0"/>
                        </a:rPr>
                        <m:t>′</m:t>
                      </m:r>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𝜈</m:t>
                        </m:r>
                      </m:sub>
                    </m:sSub>
                  </m:oMath>
                </a14:m>
                <a:endParaRPr kumimoji="1" lang="ja-JP" altLang="en-US" sz="2000"/>
              </a:p>
            </p:txBody>
          </p:sp>
        </mc:Choice>
        <mc:Fallback xmlns="">
          <p:sp>
            <p:nvSpPr>
              <p:cNvPr id="2573" name="テキスト ボックス 12"/>
              <p:cNvSpPr txBox="1">
                <a:spLocks noRot="1" noChangeAspect="1" noMove="1" noResize="1" noEditPoints="1" noAdjustHandles="1" noChangeArrowheads="1" noChangeShapeType="1" noTextEdit="1"/>
              </p:cNvSpPr>
              <p:nvPr/>
            </p:nvSpPr>
            <p:spPr>
              <a:xfrm>
                <a:off x="838200" y="3541952"/>
                <a:ext cx="1733550" cy="970650"/>
              </a:xfrm>
              <a:prstGeom prst="rect">
                <a:avLst/>
              </a:prstGeom>
              <a:blipFill>
                <a:blip r:embed="rId5"/>
                <a:stretch>
                  <a:fillRect b="-8750"/>
                </a:stretch>
              </a:blipFill>
              <a:ln w="28575">
                <a:solidFill>
                  <a:schemeClr val="accent5"/>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74" name="テキスト ボックス 15">
                <a:extLst>
                  <a:ext uri="{FF2B5EF4-FFF2-40B4-BE49-F238E27FC236}">
                    <a16:creationId xmlns:a16="http://schemas.microsoft.com/office/drawing/2014/main" id="{AB84BEA4-6F16-6514-F6C5-3ED39FA422C4}"/>
                  </a:ext>
                </a:extLst>
              </p:cNvPr>
              <p:cNvSpPr txBox="1"/>
              <p:nvPr/>
            </p:nvSpPr>
            <p:spPr>
              <a:xfrm>
                <a:off x="838200" y="4858621"/>
                <a:ext cx="1733550" cy="1014765"/>
              </a:xfrm>
              <a:prstGeom prst="rect">
                <a:avLst/>
              </a:prstGeom>
              <a:solidFill>
                <a:schemeClr val="accent6">
                  <a:lumMod val="60000"/>
                  <a:lumOff val="40000"/>
                </a:schemeClr>
              </a:solidFill>
              <a:ln w="28575">
                <a:solidFill>
                  <a:schemeClr val="accent6"/>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𝜙</m:t>
                      </m:r>
                    </m:oMath>
                  </m:oMathPara>
                </a14:m>
                <a:endParaRPr kumimoji="1" lang="en-US" altLang="ja-JP" sz="2000" dirty="0"/>
              </a:p>
              <a:p>
                <a:pPr algn="ctr">
                  <a:lnSpc>
                    <a:spcPct val="150000"/>
                  </a:lnSpc>
                </a:pPr>
                <a:r>
                  <a:rPr lang="ja-JP" altLang="en-US" sz="2000"/>
                  <a:t>温度</a:t>
                </a:r>
                <a:r>
                  <a:rPr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𝜙</m:t>
                        </m:r>
                      </m:sub>
                    </m:sSub>
                  </m:oMath>
                </a14:m>
                <a:endParaRPr kumimoji="1" lang="ja-JP" altLang="en-US" sz="2000"/>
              </a:p>
            </p:txBody>
          </p:sp>
        </mc:Choice>
        <mc:Fallback xmlns="">
          <p:sp>
            <p:nvSpPr>
              <p:cNvPr id="2574" name="テキスト ボックス 15"/>
              <p:cNvSpPr txBox="1">
                <a:spLocks noRot="1" noChangeAspect="1" noMove="1" noResize="1" noEditPoints="1" noAdjustHandles="1" noChangeArrowheads="1" noChangeShapeType="1" noTextEdit="1"/>
              </p:cNvSpPr>
              <p:nvPr/>
            </p:nvSpPr>
            <p:spPr>
              <a:xfrm>
                <a:off x="838200" y="4858621"/>
                <a:ext cx="1733550" cy="1014765"/>
              </a:xfrm>
              <a:prstGeom prst="rect">
                <a:avLst/>
              </a:prstGeom>
              <a:blipFill>
                <a:blip r:embed="rId6"/>
                <a:stretch>
                  <a:fillRect b="-7229"/>
                </a:stretch>
              </a:blipFill>
              <a:ln w="28575">
                <a:solidFill>
                  <a:schemeClr val="accent6"/>
                </a:solidFill>
              </a:ln>
            </p:spPr>
            <p:txBody>
              <a:bodyPr/>
              <a:lstStyle/>
              <a:p>
                <a:r>
                  <a:rPr lang="ja-JP" altLang="en-US">
                    <a:noFill/>
                  </a:rPr>
                  <a:t> </a:t>
                </a:r>
              </a:p>
            </p:txBody>
          </p:sp>
        </mc:Fallback>
      </mc:AlternateContent>
    </p:spTree>
    <p:extLst>
      <p:ext uri="{BB962C8B-B14F-4D97-AF65-F5344CB8AC3E}">
        <p14:creationId xmlns:p14="http://schemas.microsoft.com/office/powerpoint/2010/main" val="1975893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 name="タイトル 1"/>
          <p:cNvSpPr>
            <a:spLocks noGrp="1"/>
          </p:cNvSpPr>
          <p:nvPr>
            <p:ph type="title"/>
          </p:nvPr>
        </p:nvSpPr>
        <p:spPr>
          <a:xfrm>
            <a:off x="838200" y="365125"/>
            <a:ext cx="7177644" cy="644277"/>
          </a:xfrm>
        </p:spPr>
        <p:txBody>
          <a:bodyPr>
            <a:noAutofit/>
          </a:bodyPr>
          <a:lstStyle/>
          <a:p>
            <a:r>
              <a:rPr lang="en-US" altLang="ja-JP" sz="3600" b="1" dirty="0"/>
              <a:t>3. </a:t>
            </a:r>
            <a:r>
              <a:rPr lang="ja-JP" altLang="en-US" sz="3600" b="1"/>
              <a:t>初期宇宙の時間発展</a:t>
            </a:r>
          </a:p>
        </p:txBody>
      </p:sp>
      <p:sp>
        <p:nvSpPr>
          <p:cNvPr id="2581" name="テキスト ボックス 14"/>
          <p:cNvSpPr txBox="1"/>
          <p:nvPr/>
        </p:nvSpPr>
        <p:spPr>
          <a:xfrm>
            <a:off x="2298358" y="1965337"/>
            <a:ext cx="2031325" cy="461665"/>
          </a:xfrm>
          <a:prstGeom prst="rect">
            <a:avLst/>
          </a:prstGeom>
          <a:noFill/>
          <a:ln w="28575">
            <a:noFill/>
          </a:ln>
        </p:spPr>
        <p:txBody>
          <a:bodyPr wrap="none" rtlCol="0">
            <a:spAutoFit/>
          </a:bodyPr>
          <a:lstStyle/>
          <a:p>
            <a:r>
              <a:rPr kumimoji="1" lang="ja-JP" altLang="en-US" sz="2400" b="1"/>
              <a:t>崩壊・逆崩壊</a:t>
            </a:r>
          </a:p>
        </p:txBody>
      </p:sp>
      <mc:AlternateContent xmlns:mc="http://schemas.openxmlformats.org/markup-compatibility/2006" xmlns:a14="http://schemas.microsoft.com/office/drawing/2010/main">
        <mc:Choice Requires="a14">
          <p:sp>
            <p:nvSpPr>
              <p:cNvPr id="2582" name="テキスト ボックス 15">
                <a:extLst>
                  <a:ext uri="{FF2B5EF4-FFF2-40B4-BE49-F238E27FC236}">
                    <a16:creationId xmlns:a16="http://schemas.microsoft.com/office/drawing/2014/main" id="{12A357D3-5221-6C1E-607B-295AE01C511F}"/>
                  </a:ext>
                </a:extLst>
              </p:cNvPr>
              <p:cNvSpPr txBox="1"/>
              <p:nvPr/>
            </p:nvSpPr>
            <p:spPr>
              <a:xfrm>
                <a:off x="7724916" y="2028585"/>
                <a:ext cx="2957797" cy="461665"/>
              </a:xfrm>
              <a:prstGeom prst="rect">
                <a:avLst/>
              </a:prstGeom>
              <a:noFill/>
            </p:spPr>
            <p:txBody>
              <a:bodyPr wrap="none" rtlCol="0">
                <a:spAutoFit/>
              </a:bodyPr>
              <a:lstStyle/>
              <a:p>
                <a14:m>
                  <m:oMath xmlns:m="http://schemas.openxmlformats.org/officeDocument/2006/math">
                    <m:sSup>
                      <m:sSupPr>
                        <m:ctrlPr>
                          <a:rPr kumimoji="1" lang="en-US" altLang="ja-JP" sz="2400" b="1" i="1" smtClean="0">
                            <a:latin typeface="Cambria Math" panose="02040503050406030204" pitchFamily="18" charset="0"/>
                          </a:rPr>
                        </m:ctrlPr>
                      </m:sSupPr>
                      <m:e>
                        <m:r>
                          <a:rPr kumimoji="1" lang="en-US" altLang="ja-JP" sz="2400" b="1" i="1" smtClean="0">
                            <a:latin typeface="Cambria Math" panose="02040503050406030204" pitchFamily="18" charset="0"/>
                          </a:rPr>
                          <m:t>𝒁</m:t>
                        </m:r>
                      </m:e>
                      <m:sup>
                        <m:r>
                          <a:rPr kumimoji="1" lang="en-US" altLang="ja-JP" sz="2400" b="1" i="1" smtClean="0">
                            <a:latin typeface="Cambria Math" panose="02040503050406030204" pitchFamily="18" charset="0"/>
                          </a:rPr>
                          <m:t>′</m:t>
                        </m:r>
                      </m:sup>
                    </m:sSup>
                    <m:r>
                      <a:rPr kumimoji="1" lang="en-US" altLang="ja-JP" sz="2400" b="1" i="1" smtClean="0">
                        <a:latin typeface="Cambria Math" panose="02040503050406030204" pitchFamily="18" charset="0"/>
                      </a:rPr>
                      <m:t>, </m:t>
                    </m:r>
                    <m:r>
                      <a:rPr kumimoji="1" lang="en-US" altLang="ja-JP" sz="2400" b="1" i="1" smtClean="0">
                        <a:latin typeface="Cambria Math" panose="02040503050406030204" pitchFamily="18" charset="0"/>
                      </a:rPr>
                      <m:t>𝝓</m:t>
                    </m:r>
                  </m:oMath>
                </a14:m>
                <a:r>
                  <a:rPr kumimoji="1" lang="en-US" altLang="ja-JP" sz="2400" b="1" dirty="0"/>
                  <a:t> </a:t>
                </a:r>
                <a:r>
                  <a:rPr kumimoji="1" lang="ja-JP" altLang="en-US" sz="2400" b="1"/>
                  <a:t>の散乱</a:t>
                </a:r>
                <a:r>
                  <a:rPr kumimoji="1" lang="en-US" altLang="ja-JP" sz="2400" b="1" dirty="0"/>
                  <a:t> (</a:t>
                </a:r>
                <a:r>
                  <a:rPr kumimoji="1" lang="en-US" altLang="ja-JP" sz="2400" b="1" dirty="0">
                    <a:solidFill>
                      <a:srgbClr val="FF0000"/>
                    </a:solidFill>
                  </a:rPr>
                  <a:t>New!</a:t>
                </a:r>
                <a:r>
                  <a:rPr kumimoji="1" lang="en-US" altLang="ja-JP" sz="2400" b="1" dirty="0"/>
                  <a:t>)</a:t>
                </a:r>
              </a:p>
            </p:txBody>
          </p:sp>
        </mc:Choice>
        <mc:Fallback xmlns="">
          <p:sp>
            <p:nvSpPr>
              <p:cNvPr id="2582" name="テキスト ボックス 15"/>
              <p:cNvSpPr txBox="1">
                <a:spLocks noRot="1" noChangeAspect="1" noMove="1" noResize="1" noEditPoints="1" noAdjustHandles="1" noChangeArrowheads="1" noChangeShapeType="1" noTextEdit="1"/>
              </p:cNvSpPr>
              <p:nvPr/>
            </p:nvSpPr>
            <p:spPr>
              <a:xfrm>
                <a:off x="7724916" y="2028585"/>
                <a:ext cx="2957797" cy="461665"/>
              </a:xfrm>
              <a:prstGeom prst="rect">
                <a:avLst/>
              </a:prstGeom>
              <a:blipFill>
                <a:blip r:embed="rId3"/>
                <a:stretch>
                  <a:fillRect l="-429" t="-7895" r="-2575" b="-26316"/>
                </a:stretch>
              </a:blipFill>
            </p:spPr>
            <p:txBody>
              <a:bodyPr/>
              <a:lstStyle/>
              <a:p>
                <a:r>
                  <a:rPr lang="ja-JP" altLang="en-US">
                    <a:noFill/>
                  </a:rPr>
                  <a:t> </a:t>
                </a:r>
              </a:p>
            </p:txBody>
          </p:sp>
        </mc:Fallback>
      </mc:AlternateContent>
      <p:grpSp>
        <p:nvGrpSpPr>
          <p:cNvPr id="2583" name="グループ化 36"/>
          <p:cNvGrpSpPr/>
          <p:nvPr/>
        </p:nvGrpSpPr>
        <p:grpSpPr>
          <a:xfrm>
            <a:off x="6547484" y="2577352"/>
            <a:ext cx="4703549" cy="1811038"/>
            <a:chOff x="6547484" y="2577352"/>
            <a:chExt cx="4703549" cy="1811038"/>
          </a:xfrm>
        </p:grpSpPr>
        <p:pic>
          <p:nvPicPr>
            <p:cNvPr id="2584" name="図 17" descr="時計の地図_x000a__x000a_低い精度で自動的に生成された説明"/>
            <p:cNvPicPr>
              <a:picLocks noChangeAspect="1"/>
            </p:cNvPicPr>
            <p:nvPr/>
          </p:nvPicPr>
          <p:blipFill>
            <a:blip r:embed="rId4"/>
            <a:stretch>
              <a:fillRect/>
            </a:stretch>
          </p:blipFill>
          <p:spPr>
            <a:xfrm>
              <a:off x="6547484" y="2577352"/>
              <a:ext cx="4703549" cy="1811038"/>
            </a:xfrm>
            <a:prstGeom prst="rect">
              <a:avLst/>
            </a:prstGeom>
          </p:spPr>
        </p:pic>
        <p:sp>
          <p:nvSpPr>
            <p:cNvPr id="2585" name="正方形/長方形 20"/>
            <p:cNvSpPr/>
            <p:nvPr/>
          </p:nvSpPr>
          <p:spPr>
            <a:xfrm>
              <a:off x="7101444" y="2956956"/>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6" name="正方形/長方形 21"/>
            <p:cNvSpPr/>
            <p:nvPr/>
          </p:nvSpPr>
          <p:spPr>
            <a:xfrm>
              <a:off x="7974279" y="2956956"/>
              <a:ext cx="130629" cy="213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7" name="正方形/長方形 22"/>
            <p:cNvSpPr/>
            <p:nvPr/>
          </p:nvSpPr>
          <p:spPr>
            <a:xfrm>
              <a:off x="7093527" y="377110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8" name="正方形/長方形 23"/>
            <p:cNvSpPr/>
            <p:nvPr/>
          </p:nvSpPr>
          <p:spPr>
            <a:xfrm>
              <a:off x="7980219" y="3830479"/>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9" name="正方形/長方形 24"/>
            <p:cNvSpPr/>
            <p:nvPr/>
          </p:nvSpPr>
          <p:spPr>
            <a:xfrm>
              <a:off x="9744564" y="293320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0" name="正方形/長方形 25"/>
            <p:cNvSpPr/>
            <p:nvPr/>
          </p:nvSpPr>
          <p:spPr>
            <a:xfrm>
              <a:off x="10617399" y="2968830"/>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1" name="正方形/長方形 26"/>
            <p:cNvSpPr/>
            <p:nvPr/>
          </p:nvSpPr>
          <p:spPr>
            <a:xfrm>
              <a:off x="9910818" y="356579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2" name="正方形/長方形 27"/>
            <p:cNvSpPr/>
            <p:nvPr/>
          </p:nvSpPr>
          <p:spPr>
            <a:xfrm>
              <a:off x="10486770" y="3565794"/>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3" name="グループ化 37"/>
          <p:cNvGrpSpPr/>
          <p:nvPr/>
        </p:nvGrpSpPr>
        <p:grpSpPr>
          <a:xfrm>
            <a:off x="6812664" y="4496132"/>
            <a:ext cx="4173187" cy="1815167"/>
            <a:chOff x="6812664" y="4496132"/>
            <a:chExt cx="4173187" cy="1815167"/>
          </a:xfrm>
        </p:grpSpPr>
        <p:pic>
          <p:nvPicPr>
            <p:cNvPr id="2594" name="図 19" descr="ダイアグラム_x000a__x000a_自動的に生成された説明"/>
            <p:cNvPicPr>
              <a:picLocks noChangeAspect="1"/>
            </p:cNvPicPr>
            <p:nvPr/>
          </p:nvPicPr>
          <p:blipFill>
            <a:blip r:embed="rId5"/>
            <a:stretch>
              <a:fillRect/>
            </a:stretch>
          </p:blipFill>
          <p:spPr>
            <a:xfrm>
              <a:off x="6812664" y="4496132"/>
              <a:ext cx="4173187" cy="1815167"/>
            </a:xfrm>
            <a:prstGeom prst="rect">
              <a:avLst/>
            </a:prstGeom>
          </p:spPr>
        </p:pic>
        <p:sp>
          <p:nvSpPr>
            <p:cNvPr id="2595" name="正方形/長方形 28"/>
            <p:cNvSpPr/>
            <p:nvPr/>
          </p:nvSpPr>
          <p:spPr>
            <a:xfrm>
              <a:off x="7279785" y="4938156"/>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6" name="正方形/長方形 29"/>
            <p:cNvSpPr/>
            <p:nvPr/>
          </p:nvSpPr>
          <p:spPr>
            <a:xfrm>
              <a:off x="8039593" y="495315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7" name="正方形/長方形 30"/>
            <p:cNvSpPr/>
            <p:nvPr/>
          </p:nvSpPr>
          <p:spPr>
            <a:xfrm>
              <a:off x="7231399" y="5737783"/>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8" name="正方形/長方形 31"/>
            <p:cNvSpPr/>
            <p:nvPr/>
          </p:nvSpPr>
          <p:spPr>
            <a:xfrm>
              <a:off x="8060016" y="5662823"/>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9" name="正方形/長方形 32"/>
            <p:cNvSpPr/>
            <p:nvPr/>
          </p:nvSpPr>
          <p:spPr>
            <a:xfrm>
              <a:off x="9633558" y="495315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0" name="正方形/長方形 33"/>
            <p:cNvSpPr/>
            <p:nvPr/>
          </p:nvSpPr>
          <p:spPr>
            <a:xfrm>
              <a:off x="9613935" y="5711337"/>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1" name="正方形/長方形 34"/>
            <p:cNvSpPr/>
            <p:nvPr/>
          </p:nvSpPr>
          <p:spPr>
            <a:xfrm>
              <a:off x="10257359" y="5059085"/>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2" name="正方形/長方形 35"/>
            <p:cNvSpPr/>
            <p:nvPr/>
          </p:nvSpPr>
          <p:spPr>
            <a:xfrm rot="508035">
              <a:off x="10241399" y="5583403"/>
              <a:ext cx="130629" cy="19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603" name="テキスト ボックス 2">
                <a:extLst>
                  <a:ext uri="{FF2B5EF4-FFF2-40B4-BE49-F238E27FC236}">
                    <a16:creationId xmlns:a16="http://schemas.microsoft.com/office/drawing/2014/main" id="{64B5198A-881E-FE0F-B245-E5D6123E7A56}"/>
                  </a:ext>
                </a:extLst>
              </p:cNvPr>
              <p:cNvSpPr txBox="1"/>
              <p:nvPr/>
            </p:nvSpPr>
            <p:spPr>
              <a:xfrm>
                <a:off x="704336" y="1156425"/>
                <a:ext cx="9057223" cy="461665"/>
              </a:xfrm>
              <a:prstGeom prst="rect">
                <a:avLst/>
              </a:prstGeom>
              <a:noFill/>
            </p:spPr>
            <p:txBody>
              <a:bodyPr wrap="none" rtlCol="0">
                <a:spAutoFit/>
              </a:bodyPr>
              <a:lstStyle/>
              <a:p>
                <a:r>
                  <a:rPr kumimoji="1" lang="en-US" altLang="ja-JP" sz="2400" b="1" dirty="0"/>
                  <a:t>Boltzmann</a:t>
                </a:r>
                <a:r>
                  <a:rPr kumimoji="1" lang="ja-JP" altLang="en-US" sz="2400" b="1"/>
                  <a:t>方程式に取り入れる</a:t>
                </a:r>
                <a:r>
                  <a:rPr kumimoji="1" lang="en-US" altLang="ja-JP" sz="2400" b="1" dirty="0"/>
                  <a:t> </a:t>
                </a:r>
                <a14:m>
                  <m:oMath xmlns:m="http://schemas.openxmlformats.org/officeDocument/2006/math">
                    <m:sSup>
                      <m:sSupPr>
                        <m:ctrlPr>
                          <a:rPr kumimoji="1" lang="en-US" altLang="ja-JP" sz="2400" b="1" i="1" smtClean="0">
                            <a:latin typeface="Cambria Math" panose="02040503050406030204" pitchFamily="18" charset="0"/>
                          </a:rPr>
                        </m:ctrlPr>
                      </m:sSupPr>
                      <m:e>
                        <m:r>
                          <a:rPr kumimoji="1" lang="en-US" altLang="ja-JP" sz="2400" b="1" i="1" smtClean="0">
                            <a:latin typeface="Cambria Math" panose="02040503050406030204" pitchFamily="18" charset="0"/>
                          </a:rPr>
                          <m:t>𝒁</m:t>
                        </m:r>
                      </m:e>
                      <m:sup>
                        <m:r>
                          <a:rPr kumimoji="1" lang="en-US" altLang="ja-JP" sz="2400" b="1" i="1" smtClean="0">
                            <a:latin typeface="Cambria Math" panose="02040503050406030204" pitchFamily="18" charset="0"/>
                          </a:rPr>
                          <m:t>′</m:t>
                        </m:r>
                      </m:sup>
                    </m:sSup>
                    <m:r>
                      <a:rPr kumimoji="1" lang="en-US" altLang="ja-JP" sz="2400" b="1" i="1" smtClean="0">
                        <a:latin typeface="Cambria Math" panose="02040503050406030204" pitchFamily="18" charset="0"/>
                      </a:rPr>
                      <m:t>, </m:t>
                    </m:r>
                    <m:r>
                      <a:rPr kumimoji="1" lang="en-US" altLang="ja-JP" sz="2400" b="1" i="1" smtClean="0">
                        <a:latin typeface="Cambria Math" panose="02040503050406030204" pitchFamily="18" charset="0"/>
                      </a:rPr>
                      <m:t>𝝓</m:t>
                    </m:r>
                  </m:oMath>
                </a14:m>
                <a:r>
                  <a:rPr kumimoji="1" lang="en-US" altLang="ja-JP" sz="2400" b="1" dirty="0"/>
                  <a:t> </a:t>
                </a:r>
                <a:r>
                  <a:rPr kumimoji="1" lang="ja-JP" altLang="en-US" sz="2400" b="1" dirty="0"/>
                  <a:t>とニュートリノ</a:t>
                </a:r>
                <a:r>
                  <a:rPr kumimoji="1" lang="ja-JP" altLang="en-US" sz="2400" b="1"/>
                  <a:t>の反応過程</a:t>
                </a:r>
              </a:p>
            </p:txBody>
          </p:sp>
        </mc:Choice>
        <mc:Fallback xmlns="">
          <p:sp>
            <p:nvSpPr>
              <p:cNvPr id="2603" name="テキスト ボックス 2"/>
              <p:cNvSpPr txBox="1">
                <a:spLocks noRot="1" noChangeAspect="1" noMove="1" noResize="1" noEditPoints="1" noAdjustHandles="1" noChangeArrowheads="1" noChangeShapeType="1" noTextEdit="1"/>
              </p:cNvSpPr>
              <p:nvPr/>
            </p:nvSpPr>
            <p:spPr>
              <a:xfrm>
                <a:off x="704336" y="1156425"/>
                <a:ext cx="9057223" cy="461665"/>
              </a:xfrm>
              <a:prstGeom prst="rect">
                <a:avLst/>
              </a:prstGeom>
              <a:blipFill>
                <a:blip r:embed="rId6"/>
                <a:stretch>
                  <a:fillRect l="-980" t="-10811" r="-140" b="-29730"/>
                </a:stretch>
              </a:blipFill>
            </p:spPr>
            <p:txBody>
              <a:bodyPr/>
              <a:lstStyle/>
              <a:p>
                <a:r>
                  <a:rPr lang="ja-JP" altLang="en-US">
                    <a:noFill/>
                  </a:rPr>
                  <a:t> </a:t>
                </a:r>
              </a:p>
            </p:txBody>
          </p:sp>
        </mc:Fallback>
      </mc:AlternateContent>
      <p:pic>
        <p:nvPicPr>
          <p:cNvPr id="2604" name="図 4" descr="ダイアグラム_x000a__x000a_自動的に生成された説明"/>
          <p:cNvPicPr>
            <a:picLocks noChangeAspect="1"/>
          </p:cNvPicPr>
          <p:nvPr/>
        </p:nvPicPr>
        <p:blipFill>
          <a:blip r:embed="rId7"/>
          <a:stretch>
            <a:fillRect/>
          </a:stretch>
        </p:blipFill>
        <p:spPr>
          <a:xfrm>
            <a:off x="1398783" y="2679373"/>
            <a:ext cx="1754647" cy="1816759"/>
          </a:xfrm>
          <a:prstGeom prst="rect">
            <a:avLst/>
          </a:prstGeom>
        </p:spPr>
      </p:pic>
      <p:pic>
        <p:nvPicPr>
          <p:cNvPr id="2605" name="図 6" descr="ダイアグラム, 概略図_x000a__x000a_自動的に生成された説明"/>
          <p:cNvPicPr>
            <a:picLocks noChangeAspect="1"/>
          </p:cNvPicPr>
          <p:nvPr/>
        </p:nvPicPr>
        <p:blipFill>
          <a:blip r:embed="rId8"/>
          <a:stretch>
            <a:fillRect/>
          </a:stretch>
        </p:blipFill>
        <p:spPr>
          <a:xfrm>
            <a:off x="3532352" y="2764185"/>
            <a:ext cx="1754646" cy="1692535"/>
          </a:xfrm>
          <a:prstGeom prst="rect">
            <a:avLst/>
          </a:prstGeom>
        </p:spPr>
      </p:pic>
      <p:pic>
        <p:nvPicPr>
          <p:cNvPr id="2606" name="図 9" descr="時計の絵_x000a__x000a_中程度の精度で自動的に生成された説明"/>
          <p:cNvPicPr>
            <a:picLocks noChangeAspect="1"/>
          </p:cNvPicPr>
          <p:nvPr/>
        </p:nvPicPr>
        <p:blipFill>
          <a:blip r:embed="rId9"/>
          <a:stretch>
            <a:fillRect/>
          </a:stretch>
        </p:blipFill>
        <p:spPr>
          <a:xfrm>
            <a:off x="3532352" y="4617962"/>
            <a:ext cx="1774244" cy="1692535"/>
          </a:xfrm>
          <a:prstGeom prst="rect">
            <a:avLst/>
          </a:prstGeom>
        </p:spPr>
      </p:pic>
      <p:pic>
        <p:nvPicPr>
          <p:cNvPr id="2607" name="図 13" descr="ダイアグラム_x000a__x000a_自動的に生成された説明"/>
          <p:cNvPicPr>
            <a:picLocks noChangeAspect="1"/>
          </p:cNvPicPr>
          <p:nvPr/>
        </p:nvPicPr>
        <p:blipFill>
          <a:blip r:embed="rId10"/>
          <a:stretch>
            <a:fillRect/>
          </a:stretch>
        </p:blipFill>
        <p:spPr>
          <a:xfrm>
            <a:off x="1334450" y="4581945"/>
            <a:ext cx="1818980" cy="1760303"/>
          </a:xfrm>
          <a:prstGeom prst="rect">
            <a:avLst/>
          </a:prstGeom>
        </p:spPr>
      </p:pic>
    </p:spTree>
    <p:extLst>
      <p:ext uri="{BB962C8B-B14F-4D97-AF65-F5344CB8AC3E}">
        <p14:creationId xmlns:p14="http://schemas.microsoft.com/office/powerpoint/2010/main" val="3243773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3" name="タイトル 1"/>
          <p:cNvSpPr>
            <a:spLocks noGrp="1"/>
          </p:cNvSpPr>
          <p:nvPr>
            <p:ph type="title"/>
          </p:nvPr>
        </p:nvSpPr>
        <p:spPr>
          <a:xfrm>
            <a:off x="838200" y="365125"/>
            <a:ext cx="5041900" cy="644277"/>
          </a:xfrm>
        </p:spPr>
        <p:txBody>
          <a:bodyPr>
            <a:noAutofit/>
          </a:bodyPr>
          <a:lstStyle/>
          <a:p>
            <a:r>
              <a:rPr lang="en-US" altLang="ja-JP" sz="3600" b="1" dirty="0"/>
              <a:t>3. </a:t>
            </a:r>
            <a:r>
              <a:rPr lang="ja-JP" altLang="en-US" sz="3600" b="1"/>
              <a:t>初期宇宙の時間発展</a:t>
            </a:r>
          </a:p>
        </p:txBody>
      </p:sp>
      <mc:AlternateContent xmlns:mc="http://schemas.openxmlformats.org/markup-compatibility/2006" xmlns:a14="http://schemas.microsoft.com/office/drawing/2010/main">
        <mc:Choice Requires="a14">
          <p:sp>
            <p:nvSpPr>
              <p:cNvPr id="2614" name="テキスト ボックス 10">
                <a:extLst>
                  <a:ext uri="{FF2B5EF4-FFF2-40B4-BE49-F238E27FC236}">
                    <a16:creationId xmlns:a16="http://schemas.microsoft.com/office/drawing/2014/main" id="{C027E8C8-BFE7-01C7-81BA-F1A73EE46FA1}"/>
                  </a:ext>
                </a:extLst>
              </p:cNvPr>
              <p:cNvSpPr txBox="1"/>
              <p:nvPr/>
            </p:nvSpPr>
            <p:spPr>
              <a:xfrm>
                <a:off x="812814" y="1106032"/>
                <a:ext cx="6724635" cy="2317429"/>
              </a:xfrm>
              <a:prstGeom prst="rect">
                <a:avLst/>
              </a:prstGeom>
              <a:noFill/>
            </p:spPr>
            <p:txBody>
              <a:bodyPr wrap="square" rtlCol="0">
                <a:spAutoFit/>
              </a:bodyPr>
              <a:lstStyle/>
              <a:p>
                <a:pPr>
                  <a:lnSpc>
                    <a:spcPct val="150000"/>
                  </a:lnSpc>
                </a:pPr>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𝜈</m:t>
                        </m:r>
                      </m:e>
                      <m:sub>
                        <m:r>
                          <a:rPr kumimoji="1" lang="en-US" altLang="ja-JP" sz="2400" b="0" i="1" smtClean="0">
                            <a:latin typeface="Cambria Math" panose="02040503050406030204" pitchFamily="18" charset="0"/>
                          </a:rPr>
                          <m:t>𝛼</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𝜙</m:t>
                    </m:r>
                    <m:sSub>
                      <m:sSubPr>
                        <m:ctrlPr>
                          <a:rPr kumimoji="1" lang="en-US" altLang="ja-JP" sz="2400" b="0" i="1" smtClean="0">
                            <a:latin typeface="Cambria Math" panose="02040503050406030204" pitchFamily="18" charset="0"/>
                            <a:ea typeface="Cambria Math" panose="02040503050406030204" pitchFamily="18" charset="0"/>
                          </a:rPr>
                        </m:ctrlPr>
                      </m:sSub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𝜈</m:t>
                            </m:r>
                          </m:e>
                        </m:acc>
                      </m:e>
                      <m:sub>
                        <m:r>
                          <a:rPr kumimoji="1" lang="en-US" altLang="ja-JP" sz="2400" b="0" i="1" smtClean="0">
                            <a:latin typeface="Cambria Math" panose="02040503050406030204" pitchFamily="18" charset="0"/>
                            <a:ea typeface="Cambria Math" panose="02040503050406030204" pitchFamily="18" charset="0"/>
                          </a:rPr>
                          <m:t>𝛽</m:t>
                        </m:r>
                      </m:sub>
                    </m:sSub>
                  </m:oMath>
                </a14:m>
                <a:r>
                  <a:rPr kumimoji="1" lang="en-US" altLang="ja-JP" sz="2400" dirty="0"/>
                  <a:t> </a:t>
                </a:r>
                <a:r>
                  <a:rPr kumimoji="1" lang="ja-JP" altLang="en-US" sz="2400"/>
                  <a:t>の</a:t>
                </a:r>
                <a:r>
                  <a:rPr kumimoji="1" lang="en-US" altLang="ja-JP" sz="2400" dirty="0"/>
                  <a:t>u-channel diagram</a:t>
                </a:r>
                <a:r>
                  <a:rPr kumimoji="1" lang="ja-JP" altLang="en-US" sz="2400"/>
                  <a:t>は中間状態が</a:t>
                </a:r>
                <a:r>
                  <a:rPr kumimoji="1" lang="en-US" altLang="ja-JP" sz="2400" dirty="0"/>
                  <a:t>on-shell</a:t>
                </a:r>
                <a:r>
                  <a:rPr kumimoji="1" lang="ja-JP" altLang="en-US" sz="2400"/>
                  <a:t>（実粒子）になり得る</a:t>
                </a:r>
                <a:endParaRPr kumimoji="1" lang="en-US" altLang="ja-JP" sz="2400" dirty="0"/>
              </a:p>
              <a:p>
                <a:pPr lvl="1">
                  <a:lnSpc>
                    <a:spcPct val="150000"/>
                  </a:lnSpc>
                </a:pPr>
                <a:r>
                  <a:rPr lang="en-US" altLang="ja-JP" sz="2400" dirty="0"/>
                  <a:t>→</a:t>
                </a:r>
                <a:r>
                  <a:rPr lang="ja-JP" altLang="en-US" sz="2400"/>
                  <a:t> </a:t>
                </a:r>
                <a:r>
                  <a:rPr lang="ja-JP" altLang="en-US" sz="2400" b="1"/>
                  <a:t>不変振幅</a:t>
                </a:r>
                <a:r>
                  <a:rPr lang="en-US" altLang="ja-JP" sz="2400" b="1" dirty="0"/>
                  <a:t> </a:t>
                </a:r>
                <a14:m>
                  <m:oMath xmlns:m="http://schemas.openxmlformats.org/officeDocument/2006/math">
                    <m:sSup>
                      <m:sSupPr>
                        <m:ctrlPr>
                          <a:rPr lang="en-US" altLang="ja-JP" sz="2400" b="1" i="1" smtClean="0">
                            <a:latin typeface="Cambria Math" panose="02040503050406030204" pitchFamily="18" charset="0"/>
                            <a:ea typeface="Cambria Math" panose="02040503050406030204" pitchFamily="18" charset="0"/>
                          </a:rPr>
                        </m:ctrlPr>
                      </m:sSupPr>
                      <m:e>
                        <m:d>
                          <m:dPr>
                            <m:begChr m:val="|"/>
                            <m:endChr m:val="|"/>
                            <m:ctrlPr>
                              <a:rPr lang="en-US" altLang="ja-JP" sz="2400" b="1" i="1" smtClean="0">
                                <a:latin typeface="Cambria Math" panose="02040503050406030204" pitchFamily="18" charset="0"/>
                                <a:ea typeface="Cambria Math" panose="02040503050406030204" pitchFamily="18" charset="0"/>
                              </a:rPr>
                            </m:ctrlPr>
                          </m:dPr>
                          <m:e>
                            <m:r>
                              <a:rPr lang="en-US" altLang="ja-JP" sz="2400" b="1" i="1" smtClean="0">
                                <a:latin typeface="Cambria Math" panose="02040503050406030204" pitchFamily="18" charset="0"/>
                                <a:ea typeface="Cambria Math" panose="02040503050406030204" pitchFamily="18" charset="0"/>
                              </a:rPr>
                              <m:t>𝓜</m:t>
                            </m:r>
                          </m:e>
                        </m:d>
                      </m:e>
                      <m:sup>
                        <m:r>
                          <a:rPr lang="en-US" altLang="ja-JP" sz="2400" b="1" i="1" smtClean="0">
                            <a:latin typeface="Cambria Math" panose="02040503050406030204" pitchFamily="18" charset="0"/>
                            <a:ea typeface="Cambria Math" panose="02040503050406030204" pitchFamily="18" charset="0"/>
                          </a:rPr>
                          <m:t>𝟐</m:t>
                        </m:r>
                      </m:sup>
                    </m:sSup>
                  </m:oMath>
                </a14:m>
                <a:r>
                  <a:rPr lang="en-US" altLang="ja-JP" sz="2400" b="1" dirty="0"/>
                  <a:t> </a:t>
                </a:r>
                <a:r>
                  <a:rPr lang="ja-JP" altLang="en-US" sz="2400" b="1"/>
                  <a:t>が</a:t>
                </a:r>
                <a:r>
                  <a:rPr lang="ja-JP" altLang="en-US" sz="2400" b="1">
                    <a:solidFill>
                      <a:srgbClr val="FF0000"/>
                    </a:solidFill>
                  </a:rPr>
                  <a:t>発散</a:t>
                </a:r>
                <a:endParaRPr lang="en-US" altLang="ja-JP" sz="2400" b="1" dirty="0"/>
              </a:p>
              <a:p>
                <a:pPr lvl="1">
                  <a:lnSpc>
                    <a:spcPct val="150000"/>
                  </a:lnSpc>
                </a:pPr>
                <a:r>
                  <a:rPr kumimoji="1" lang="en-US" altLang="ja-JP" sz="2400" b="1" dirty="0"/>
                  <a:t>→ </a:t>
                </a:r>
                <a:r>
                  <a:rPr kumimoji="1" lang="ja-JP" altLang="en-US" sz="2400" b="1"/>
                  <a:t>エネルギー遷移率も</a:t>
                </a:r>
                <a:r>
                  <a:rPr kumimoji="1" lang="ja-JP" altLang="en-US" sz="2400" b="1">
                    <a:solidFill>
                      <a:srgbClr val="FF0000"/>
                    </a:solidFill>
                  </a:rPr>
                  <a:t>発散</a:t>
                </a:r>
                <a:endParaRPr kumimoji="1" lang="ja-JP" altLang="en-US" sz="2400" b="1"/>
              </a:p>
            </p:txBody>
          </p:sp>
        </mc:Choice>
        <mc:Fallback xmlns="">
          <p:sp>
            <p:nvSpPr>
              <p:cNvPr id="2614" name="テキスト ボックス 10"/>
              <p:cNvSpPr txBox="1">
                <a:spLocks noRot="1" noChangeAspect="1" noMove="1" noResize="1" noEditPoints="1" noAdjustHandles="1" noChangeArrowheads="1" noChangeShapeType="1" noTextEdit="1"/>
              </p:cNvSpPr>
              <p:nvPr/>
            </p:nvSpPr>
            <p:spPr>
              <a:xfrm>
                <a:off x="812814" y="1106032"/>
                <a:ext cx="6724635" cy="2317429"/>
              </a:xfrm>
              <a:prstGeom prst="rect">
                <a:avLst/>
              </a:prstGeom>
              <a:blipFill>
                <a:blip r:embed="rId3"/>
                <a:stretch>
                  <a:fillRect l="-1318" b="-5435"/>
                </a:stretch>
              </a:blipFill>
            </p:spPr>
            <p:txBody>
              <a:bodyPr/>
              <a:lstStyle/>
              <a:p>
                <a:r>
                  <a:rPr lang="ja-JP" altLang="en-US">
                    <a:noFill/>
                  </a:rPr>
                  <a:t> </a:t>
                </a:r>
              </a:p>
            </p:txBody>
          </p:sp>
        </mc:Fallback>
      </mc:AlternateContent>
      <p:pic>
        <p:nvPicPr>
          <p:cNvPr id="2615" name="図 3" descr="ダイアグラム_x000a__x000a_自動的に生成された説明"/>
          <p:cNvPicPr>
            <a:picLocks noChangeAspect="1"/>
          </p:cNvPicPr>
          <p:nvPr/>
        </p:nvPicPr>
        <p:blipFill>
          <a:blip r:embed="rId4"/>
          <a:stretch>
            <a:fillRect/>
          </a:stretch>
        </p:blipFill>
        <p:spPr>
          <a:xfrm>
            <a:off x="8488461" y="365125"/>
            <a:ext cx="2447892" cy="2089227"/>
          </a:xfrm>
          <a:prstGeom prst="rect">
            <a:avLst/>
          </a:prstGeom>
        </p:spPr>
      </p:pic>
      <mc:AlternateContent xmlns:mc="http://schemas.openxmlformats.org/markup-compatibility/2006" xmlns:a14="http://schemas.microsoft.com/office/drawing/2010/main">
        <mc:Choice Requires="a14">
          <p:sp>
            <p:nvSpPr>
              <p:cNvPr id="2616" name="テキスト ボックス 13">
                <a:extLst>
                  <a:ext uri="{FF2B5EF4-FFF2-40B4-BE49-F238E27FC236}">
                    <a16:creationId xmlns:a16="http://schemas.microsoft.com/office/drawing/2014/main" id="{A3868165-DD92-FD03-95DC-355C90B82340}"/>
                  </a:ext>
                </a:extLst>
              </p:cNvPr>
              <p:cNvSpPr txBox="1"/>
              <p:nvPr/>
            </p:nvSpPr>
            <p:spPr>
              <a:xfrm>
                <a:off x="812814" y="3610102"/>
                <a:ext cx="6044090" cy="983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ea typeface="Cambria Math" panose="02040503050406030204" pitchFamily="18" charset="0"/>
                            </a:rPr>
                          </m:ctrlPr>
                        </m:sSupPr>
                        <m:e>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ℳ</m:t>
                                  </m:r>
                                </m:e>
                                <m: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𝑍</m:t>
                                      </m:r>
                                    </m:e>
                                    <m:sup>
                                      <m:r>
                                        <a:rPr kumimoji="1" lang="en-US" altLang="ja-JP" sz="2400" b="0" i="1" smtClean="0">
                                          <a:latin typeface="Cambria Math" panose="02040503050406030204" pitchFamily="18" charset="0"/>
                                          <a:ea typeface="Cambria Math" panose="02040503050406030204" pitchFamily="18" charset="0"/>
                                        </a:rPr>
                                        <m:t>′</m:t>
                                      </m:r>
                                    </m:sup>
                                  </m:sSup>
                                  <m:r>
                                    <a:rPr kumimoji="1" lang="en-US" altLang="ja-JP" sz="2400" b="0" i="1" smtClean="0">
                                      <a:latin typeface="Cambria Math" panose="02040503050406030204" pitchFamily="18" charset="0"/>
                                      <a:ea typeface="Cambria Math" panose="02040503050406030204" pitchFamily="18" charset="0"/>
                                    </a:rPr>
                                    <m:t>𝜈</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𝜙</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𝜈</m:t>
                                      </m:r>
                                    </m:e>
                                  </m:acc>
                                </m:sub>
                                <m:sup>
                                  <m:r>
                                    <a:rPr kumimoji="1" lang="en-US" altLang="ja-JP" sz="2400" b="0" i="1" smtClean="0">
                                      <a:latin typeface="Cambria Math" panose="02040503050406030204" pitchFamily="18" charset="0"/>
                                      <a:ea typeface="Cambria Math" panose="02040503050406030204" pitchFamily="18" charset="0"/>
                                    </a:rPr>
                                    <m:t>𝑢</m:t>
                                  </m:r>
                                </m:sup>
                              </m:sSubSup>
                            </m:e>
                          </m:d>
                        </m:e>
                        <m:sup>
                          <m:r>
                            <a:rPr kumimoji="1" lang="en-US" altLang="ja-JP" sz="2400" b="0" i="1" smtClean="0">
                              <a:latin typeface="Cambria Math" panose="02040503050406030204" pitchFamily="18" charset="0"/>
                              <a:ea typeface="Cambria Math" panose="02040503050406030204" pitchFamily="18" charset="0"/>
                            </a:rPr>
                            <m:t>2</m:t>
                          </m:r>
                        </m:sup>
                      </m:sSup>
                      <m:r>
                        <a:rPr lang="en-US" altLang="ja-JP" sz="2400" i="1">
                          <a:latin typeface="Cambria Math" panose="02040503050406030204" pitchFamily="18" charset="0"/>
                          <a:ea typeface="Cambria Math" panose="02040503050406030204" pitchFamily="18" charset="0"/>
                        </a:rPr>
                        <m:t>∝</m:t>
                      </m:r>
                      <m:f>
                        <m:fPr>
                          <m:ctrlPr>
                            <a:rPr lang="en-US" altLang="ja-JP" sz="240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𝑝</m:t>
                                      </m:r>
                                    </m:e>
                                    <m:sup>
                                      <m:r>
                                        <a:rPr lang="en-US" altLang="ja-JP" sz="2400" b="0" i="1" smtClean="0">
                                          <a:latin typeface="Cambria Math" panose="02040503050406030204" pitchFamily="18" charset="0"/>
                                          <a:ea typeface="Cambria Math" panose="02040503050406030204" pitchFamily="18" charset="0"/>
                                        </a:rPr>
                                        <m:t>′</m:t>
                                      </m:r>
                                    </m:sup>
                                  </m:sSup>
                                </m:e>
                              </m:d>
                            </m:e>
                            <m:sup>
                              <m:r>
                                <a:rPr lang="en-US" altLang="ja-JP" sz="2400" b="0" i="1" smtClean="0">
                                  <a:latin typeface="Cambria Math" panose="02040503050406030204" pitchFamily="18" charset="0"/>
                                  <a:ea typeface="Cambria Math" panose="02040503050406030204" pitchFamily="18" charset="0"/>
                                </a:rPr>
                                <m:t>4</m:t>
                              </m:r>
                            </m:sup>
                          </m:sSup>
                        </m:den>
                      </m:f>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𝑚</m:t>
                                      </m:r>
                                    </m:e>
                                    <m:sub>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𝑍</m:t>
                                          </m:r>
                                        </m:e>
                                        <m:sup>
                                          <m:r>
                                            <a:rPr lang="en-US" altLang="ja-JP" sz="2400" b="0" i="1" smtClean="0">
                                              <a:latin typeface="Cambria Math" panose="02040503050406030204" pitchFamily="18" charset="0"/>
                                              <a:ea typeface="Cambria Math" panose="02040503050406030204" pitchFamily="18" charset="0"/>
                                            </a:rPr>
                                            <m:t>′</m:t>
                                          </m:r>
                                        </m:sup>
                                      </m:sSup>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2</m:t>
                                  </m:r>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𝑝</m:t>
                                      </m:r>
                                    </m:e>
                                    <m:sup>
                                      <m:r>
                                        <a:rPr lang="en-US" altLang="ja-JP" sz="2400" b="0" i="1" smtClean="0">
                                          <a:latin typeface="Cambria Math" panose="02040503050406030204" pitchFamily="18" charset="0"/>
                                          <a:ea typeface="Cambria Math" panose="02040503050406030204" pitchFamily="18" charset="0"/>
                                        </a:rPr>
                                        <m:t>′</m:t>
                                      </m:r>
                                    </m:sup>
                                  </m:sSup>
                                </m:e>
                              </m:d>
                            </m:e>
                            <m:sup>
                              <m:r>
                                <a:rPr lang="en-US" altLang="ja-JP" sz="2400" b="0" i="1" smtClean="0">
                                  <a:latin typeface="Cambria Math" panose="02040503050406030204" pitchFamily="18" charset="0"/>
                                  <a:ea typeface="Cambria Math" panose="02040503050406030204" pitchFamily="18" charset="0"/>
                                </a:rPr>
                                <m:t>2</m:t>
                              </m:r>
                            </m:sup>
                          </m:sSup>
                        </m:den>
                      </m:f>
                    </m:oMath>
                  </m:oMathPara>
                </a14:m>
                <a:endParaRPr kumimoji="1" lang="ja-JP" altLang="en-US" sz="2400"/>
              </a:p>
            </p:txBody>
          </p:sp>
        </mc:Choice>
        <mc:Fallback xmlns="">
          <p:sp>
            <p:nvSpPr>
              <p:cNvPr id="2616" name="テキスト ボックス 13"/>
              <p:cNvSpPr txBox="1">
                <a:spLocks noRot="1" noChangeAspect="1" noMove="1" noResize="1" noEditPoints="1" noAdjustHandles="1" noChangeArrowheads="1" noChangeShapeType="1" noTextEdit="1"/>
              </p:cNvSpPr>
              <p:nvPr/>
            </p:nvSpPr>
            <p:spPr>
              <a:xfrm>
                <a:off x="812814" y="3610102"/>
                <a:ext cx="6044090" cy="983859"/>
              </a:xfrm>
              <a:prstGeom prst="rect">
                <a:avLst/>
              </a:prstGeom>
              <a:blipFill>
                <a:blip r:embed="rId5"/>
                <a:stretch>
                  <a:fillRect b="-2564"/>
                </a:stretch>
              </a:blipFill>
            </p:spPr>
            <p:txBody>
              <a:bodyPr/>
              <a:lstStyle/>
              <a:p>
                <a:r>
                  <a:rPr lang="ja-JP" altLang="en-US">
                    <a:noFill/>
                  </a:rPr>
                  <a:t> </a:t>
                </a:r>
              </a:p>
            </p:txBody>
          </p:sp>
        </mc:Fallback>
      </mc:AlternateContent>
      <p:sp>
        <p:nvSpPr>
          <p:cNvPr id="2617" name="テキスト ボックス 14"/>
          <p:cNvSpPr txBox="1"/>
          <p:nvPr/>
        </p:nvSpPr>
        <p:spPr>
          <a:xfrm>
            <a:off x="838200" y="4983381"/>
            <a:ext cx="8494633" cy="1148263"/>
          </a:xfrm>
          <a:prstGeom prst="rect">
            <a:avLst/>
          </a:prstGeom>
          <a:noFill/>
          <a:ln w="28575">
            <a:solidFill>
              <a:srgbClr val="FF0000"/>
            </a:solidFill>
          </a:ln>
        </p:spPr>
        <p:txBody>
          <a:bodyPr wrap="none" rtlCol="0">
            <a:spAutoFit/>
          </a:bodyPr>
          <a:lstStyle/>
          <a:p>
            <a:pPr>
              <a:lnSpc>
                <a:spcPct val="150000"/>
              </a:lnSpc>
            </a:pPr>
            <a:r>
              <a:rPr kumimoji="1" lang="ja-JP" altLang="en-US" sz="2400"/>
              <a:t>このような発散の理論的な解決方法は</a:t>
            </a:r>
            <a:r>
              <a:rPr kumimoji="1" lang="ja-JP" altLang="en-US" sz="2400" b="1"/>
              <a:t>まだ確立されていない</a:t>
            </a:r>
            <a:endParaRPr kumimoji="1" lang="en-US" altLang="ja-JP" sz="2400" b="1" dirty="0"/>
          </a:p>
          <a:p>
            <a:pPr lvl="1">
              <a:lnSpc>
                <a:spcPct val="150000"/>
              </a:lnSpc>
            </a:pPr>
            <a:r>
              <a:rPr lang="en-US" altLang="ja-JP" sz="2400" dirty="0"/>
              <a:t>→ </a:t>
            </a:r>
            <a:r>
              <a:rPr lang="ja-JP" altLang="en-US" sz="2400" b="1"/>
              <a:t>数学的に</a:t>
            </a:r>
            <a:r>
              <a:rPr lang="ja-JP" altLang="en-US" sz="2400"/>
              <a:t>発散の除去を行う</a:t>
            </a:r>
            <a:endParaRPr kumimoji="1" lang="ja-JP" altLang="en-US" sz="2400"/>
          </a:p>
        </p:txBody>
      </p:sp>
      <p:pic>
        <p:nvPicPr>
          <p:cNvPr id="2618" name="図 2" descr="ダイアグラム_x000a__x000a_自動的に生成された説明"/>
          <p:cNvPicPr>
            <a:picLocks noChangeAspect="1"/>
          </p:cNvPicPr>
          <p:nvPr/>
        </p:nvPicPr>
        <p:blipFill>
          <a:blip r:embed="rId6"/>
          <a:stretch>
            <a:fillRect/>
          </a:stretch>
        </p:blipFill>
        <p:spPr>
          <a:xfrm>
            <a:off x="7710621" y="2989351"/>
            <a:ext cx="1754647" cy="1816759"/>
          </a:xfrm>
          <a:prstGeom prst="rect">
            <a:avLst/>
          </a:prstGeom>
        </p:spPr>
      </p:pic>
      <p:pic>
        <p:nvPicPr>
          <p:cNvPr id="2619" name="図 4" descr="時計の絵_x000a__x000a_中程度の精度で自動的に生成された説明"/>
          <p:cNvPicPr>
            <a:picLocks noChangeAspect="1"/>
          </p:cNvPicPr>
          <p:nvPr/>
        </p:nvPicPr>
        <p:blipFill>
          <a:blip r:embed="rId7"/>
          <a:stretch>
            <a:fillRect/>
          </a:stretch>
        </p:blipFill>
        <p:spPr>
          <a:xfrm>
            <a:off x="9994935" y="3051462"/>
            <a:ext cx="1774244" cy="1692535"/>
          </a:xfrm>
          <a:prstGeom prst="rect">
            <a:avLst/>
          </a:prstGeom>
        </p:spPr>
      </p:pic>
      <p:cxnSp>
        <p:nvCxnSpPr>
          <p:cNvPr id="2620" name="直線コネクタ 6"/>
          <p:cNvCxnSpPr>
            <a:cxnSpLocks/>
          </p:cNvCxnSpPr>
          <p:nvPr/>
        </p:nvCxnSpPr>
        <p:spPr>
          <a:xfrm>
            <a:off x="9069852" y="3374033"/>
            <a:ext cx="1285111"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21" name="下矢印 8"/>
          <p:cNvSpPr/>
          <p:nvPr/>
        </p:nvSpPr>
        <p:spPr>
          <a:xfrm>
            <a:off x="9332833" y="2360142"/>
            <a:ext cx="766127" cy="629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6051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7" name="タイトル 1"/>
          <p:cNvSpPr>
            <a:spLocks noGrp="1"/>
          </p:cNvSpPr>
          <p:nvPr>
            <p:ph type="title"/>
          </p:nvPr>
        </p:nvSpPr>
        <p:spPr>
          <a:xfrm>
            <a:off x="838200" y="365125"/>
            <a:ext cx="5041900" cy="644277"/>
          </a:xfrm>
        </p:spPr>
        <p:txBody>
          <a:bodyPr>
            <a:noAutofit/>
          </a:bodyPr>
          <a:lstStyle/>
          <a:p>
            <a:r>
              <a:rPr lang="en-US" altLang="ja-JP" sz="3600" b="1" dirty="0"/>
              <a:t>3. </a:t>
            </a:r>
            <a:r>
              <a:rPr lang="ja-JP" altLang="en-US" sz="3600" b="1"/>
              <a:t>初期宇宙の時間発展</a:t>
            </a:r>
          </a:p>
        </p:txBody>
      </p:sp>
      <mc:AlternateContent xmlns:mc="http://schemas.openxmlformats.org/markup-compatibility/2006" xmlns:a14="http://schemas.microsoft.com/office/drawing/2010/main">
        <mc:Choice Requires="a14">
          <p:sp>
            <p:nvSpPr>
              <p:cNvPr id="2628" name="テキスト ボックス 10">
                <a:extLst>
                  <a:ext uri="{FF2B5EF4-FFF2-40B4-BE49-F238E27FC236}">
                    <a16:creationId xmlns:a16="http://schemas.microsoft.com/office/drawing/2014/main" id="{C027E8C8-BFE7-01C7-81BA-F1A73EE46FA1}"/>
                  </a:ext>
                </a:extLst>
              </p:cNvPr>
              <p:cNvSpPr txBox="1"/>
              <p:nvPr/>
            </p:nvSpPr>
            <p:spPr>
              <a:xfrm>
                <a:off x="838199" y="1024956"/>
                <a:ext cx="3698171" cy="592278"/>
              </a:xfrm>
              <a:prstGeom prst="rect">
                <a:avLst/>
              </a:prstGeom>
              <a:noFill/>
            </p:spPr>
            <p:txBody>
              <a:bodyPr wrap="square" rtlCol="0">
                <a:spAutoFit/>
              </a:bodyPr>
              <a:lstStyle/>
              <a:p>
                <a:pPr>
                  <a:lnSpc>
                    <a:spcPct val="150000"/>
                  </a:lnSpc>
                </a:pPr>
                <a14:m>
                  <m:oMath xmlns:m="http://schemas.openxmlformats.org/officeDocument/2006/math">
                    <m:r>
                      <a:rPr kumimoji="1" lang="en-US" altLang="ja-JP" sz="2400" b="0" i="1" smtClean="0">
                        <a:latin typeface="Cambria Math" panose="02040503050406030204" pitchFamily="18" charset="0"/>
                      </a:rPr>
                      <m:t>2</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ea typeface="Cambria Math" panose="02040503050406030204" pitchFamily="18" charset="0"/>
                      </a:rPr>
                      <m:t>∙</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𝑝</m:t>
                        </m:r>
                      </m:e>
                      <m:sup>
                        <m:r>
                          <a:rPr kumimoji="1" lang="en-US" altLang="ja-JP" sz="2400" b="0" i="1" smtClean="0">
                            <a:latin typeface="Cambria Math" panose="02040503050406030204" pitchFamily="18" charset="0"/>
                            <a:ea typeface="Cambria Math" panose="02040503050406030204" pitchFamily="18" charset="0"/>
                          </a:rPr>
                          <m:t>′</m:t>
                        </m:r>
                      </m:sup>
                    </m:sSup>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𝑋</m:t>
                    </m:r>
                  </m:oMath>
                </a14:m>
                <a:r>
                  <a:rPr kumimoji="1" lang="en-US" altLang="ja-JP" sz="2400" dirty="0"/>
                  <a:t> </a:t>
                </a:r>
                <a:r>
                  <a:rPr kumimoji="1" lang="ja-JP" altLang="en-US" sz="2400"/>
                  <a:t>と変数変換</a:t>
                </a:r>
              </a:p>
            </p:txBody>
          </p:sp>
        </mc:Choice>
        <mc:Fallback xmlns="">
          <p:sp>
            <p:nvSpPr>
              <p:cNvPr id="2628" name="テキスト ボックス 10"/>
              <p:cNvSpPr txBox="1">
                <a:spLocks noRot="1" noChangeAspect="1" noMove="1" noResize="1" noEditPoints="1" noAdjustHandles="1" noChangeArrowheads="1" noChangeShapeType="1" noTextEdit="1"/>
              </p:cNvSpPr>
              <p:nvPr/>
            </p:nvSpPr>
            <p:spPr>
              <a:xfrm>
                <a:off x="838199" y="1024956"/>
                <a:ext cx="3698171" cy="592278"/>
              </a:xfrm>
              <a:prstGeom prst="rect">
                <a:avLst/>
              </a:prstGeom>
              <a:blipFill>
                <a:blip r:embed="rId3"/>
                <a:stretch>
                  <a:fillRect l="-341" b="-229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29" name="テキスト ボックス 17">
                <a:extLst>
                  <a:ext uri="{FF2B5EF4-FFF2-40B4-BE49-F238E27FC236}">
                    <a16:creationId xmlns:a16="http://schemas.microsoft.com/office/drawing/2014/main" id="{963E71A0-AA09-874E-C157-F719A2512F11}"/>
                  </a:ext>
                </a:extLst>
              </p:cNvPr>
              <p:cNvSpPr txBox="1"/>
              <p:nvPr/>
            </p:nvSpPr>
            <p:spPr>
              <a:xfrm>
                <a:off x="1144452" y="1816277"/>
                <a:ext cx="4951548" cy="1003929"/>
              </a:xfrm>
              <a:prstGeom prst="rect">
                <a:avLst/>
              </a:prstGeom>
              <a:noFill/>
              <a:ln w="1905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m:t>
                      </m:r>
                      <m:nary>
                        <m:naryPr>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0</m:t>
                          </m:r>
                        </m:sub>
                        <m:sup>
                          <m:r>
                            <a:rPr kumimoji="1" lang="en-US" altLang="ja-JP" sz="2400" b="0" i="1" smtClean="0">
                              <a:latin typeface="Cambria Math" panose="02040503050406030204" pitchFamily="18" charset="0"/>
                              <a:ea typeface="Cambria Math" panose="02040503050406030204" pitchFamily="18" charset="0"/>
                            </a:rPr>
                            <m:t>∞</m:t>
                          </m:r>
                        </m:sup>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r>
                                <a:rPr kumimoji="1" lang="en-US" altLang="ja-JP" sz="2400" b="0" i="1" smtClean="0">
                                  <a:latin typeface="Cambria Math" panose="02040503050406030204" pitchFamily="18" charset="0"/>
                                </a:rPr>
                                <m:t>)</m:t>
                              </m:r>
                            </m:num>
                            <m:den>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𝑚</m:t>
                                          </m:r>
                                        </m:e>
                                        <m:sub>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sub>
                                        <m:sup>
                                          <m:r>
                                            <a:rPr kumimoji="1" lang="en-US" altLang="ja-JP" sz="2400" b="0" i="1" smtClean="0">
                                              <a:latin typeface="Cambria Math" panose="02040503050406030204" pitchFamily="18" charset="0"/>
                                            </a:rPr>
                                            <m:t>2</m:t>
                                          </m:r>
                                        </m:sup>
                                      </m:sSubSup>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𝜖</m:t>
                                  </m:r>
                                </m:e>
                                <m:sup>
                                  <m:r>
                                    <a:rPr kumimoji="1" lang="en-US" altLang="ja-JP" sz="2400" b="0" i="1" smtClean="0">
                                      <a:latin typeface="Cambria Math" panose="02040503050406030204" pitchFamily="18" charset="0"/>
                                    </a:rPr>
                                    <m:t>2</m:t>
                                  </m:r>
                                </m:sup>
                              </m:sSup>
                            </m:den>
                          </m:f>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𝑑𝑋</m:t>
                          </m:r>
                        </m:e>
                      </m:nary>
                      <m:r>
                        <a:rPr kumimoji="1" lang="en-US" altLang="ja-JP" sz="2400" b="0" i="1" smtClean="0">
                          <a:latin typeface="Cambria Math" panose="02040503050406030204" pitchFamily="18" charset="0"/>
                        </a:rPr>
                        <m:t>   ⋯(∗)</m:t>
                      </m:r>
                    </m:oMath>
                  </m:oMathPara>
                </a14:m>
                <a:endParaRPr kumimoji="1" lang="ja-JP" altLang="en-US" sz="2400"/>
              </a:p>
            </p:txBody>
          </p:sp>
        </mc:Choice>
        <mc:Fallback xmlns="">
          <p:sp>
            <p:nvSpPr>
              <p:cNvPr id="2629" name="テキスト ボックス 17"/>
              <p:cNvSpPr txBox="1">
                <a:spLocks noRot="1" noChangeAspect="1" noMove="1" noResize="1" noEditPoints="1" noAdjustHandles="1" noChangeArrowheads="1" noChangeShapeType="1" noTextEdit="1"/>
              </p:cNvSpPr>
              <p:nvPr/>
            </p:nvSpPr>
            <p:spPr>
              <a:xfrm>
                <a:off x="1144452" y="1816277"/>
                <a:ext cx="4951548" cy="1003929"/>
              </a:xfrm>
              <a:prstGeom prst="rect">
                <a:avLst/>
              </a:prstGeom>
              <a:blipFill>
                <a:blip r:embed="rId4"/>
                <a:stretch>
                  <a:fillRect l="-12755" t="-146341" b="-198780"/>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30" name="テキスト ボックス 18">
                <a:extLst>
                  <a:ext uri="{FF2B5EF4-FFF2-40B4-BE49-F238E27FC236}">
                    <a16:creationId xmlns:a16="http://schemas.microsoft.com/office/drawing/2014/main" id="{B155E20E-EFDC-4EE4-032D-D8FCC751F923}"/>
                  </a:ext>
                </a:extLst>
              </p:cNvPr>
              <p:cNvSpPr txBox="1"/>
              <p:nvPr/>
            </p:nvSpPr>
            <p:spPr>
              <a:xfrm>
                <a:off x="838199" y="3019249"/>
                <a:ext cx="7292548" cy="1231043"/>
              </a:xfrm>
              <a:prstGeom prst="rect">
                <a:avLst/>
              </a:prstGeom>
              <a:noFill/>
            </p:spPr>
            <p:txBody>
              <a:bodyPr wrap="square" rtlCol="0">
                <a:spAutoFit/>
              </a:bodyPr>
              <a:lstStyle/>
              <a:p>
                <a:pPr>
                  <a:lnSpc>
                    <a:spcPct val="150000"/>
                  </a:lnSpc>
                </a:pPr>
                <a:r>
                  <a:rPr kumimoji="1" lang="ja-JP" altLang="en-US" sz="2400" b="0"/>
                  <a:t>被積分関数：</a:t>
                </a:r>
                <a14:m>
                  <m:oMath xmlns:m="http://schemas.openxmlformats.org/officeDocument/2006/math">
                    <m:r>
                      <a:rPr kumimoji="1" lang="en-US" altLang="ja-JP" sz="2400" b="0" i="1" smtClean="0">
                        <a:latin typeface="Cambria Math" panose="02040503050406030204" pitchFamily="18" charset="0"/>
                      </a:rPr>
                      <m:t>𝑋</m:t>
                    </m:r>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𝑚</m:t>
                        </m:r>
                      </m:e>
                      <m:sub>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sub>
                      <m:sup>
                        <m:r>
                          <a:rPr kumimoji="1" lang="en-US" altLang="ja-JP" sz="2400" b="0" i="1" smtClean="0">
                            <a:latin typeface="Cambria Math" panose="02040503050406030204" pitchFamily="18" charset="0"/>
                          </a:rPr>
                          <m:t>2</m:t>
                        </m:r>
                      </m:sup>
                    </m:sSubSup>
                  </m:oMath>
                </a14:m>
                <a:r>
                  <a:rPr kumimoji="1" lang="en-US" altLang="ja-JP" sz="2400" dirty="0"/>
                  <a:t> </a:t>
                </a:r>
                <a:r>
                  <a:rPr kumimoji="1" lang="ja-JP" altLang="en-US" sz="2400"/>
                  <a:t>で</a:t>
                </a:r>
                <a:r>
                  <a:rPr kumimoji="1" lang="ja-JP" altLang="en-US" sz="2400" dirty="0">
                    <a:solidFill>
                      <a:srgbClr val="FF0000"/>
                    </a:solidFill>
                  </a:rPr>
                  <a:t>幅</a:t>
                </a:r>
                <a:r>
                  <a:rPr kumimoji="1" lang="en-US" altLang="ja-JP" sz="2400" dirty="0">
                    <a:solidFill>
                      <a:srgbClr val="FF0000"/>
                    </a:solidFill>
                  </a:rPr>
                  <a:t> </a:t>
                </a:r>
                <a14:m>
                  <m:oMath xmlns:m="http://schemas.openxmlformats.org/officeDocument/2006/math">
                    <m:r>
                      <a:rPr kumimoji="1" lang="en-US" altLang="ja-JP" sz="2400" b="0" i="1" smtClean="0">
                        <a:solidFill>
                          <a:srgbClr val="FF0000"/>
                        </a:solidFill>
                        <a:latin typeface="Cambria Math" panose="02040503050406030204" pitchFamily="18" charset="0"/>
                      </a:rPr>
                      <m:t>𝜖</m:t>
                    </m:r>
                    <m:r>
                      <a:rPr kumimoji="1" lang="en-US" altLang="ja-JP" sz="2400" b="0" i="1" smtClean="0">
                        <a:solidFill>
                          <a:srgbClr val="FF0000"/>
                        </a:solidFill>
                        <a:latin typeface="Cambria Math" panose="02040503050406030204" pitchFamily="18" charset="0"/>
                      </a:rPr>
                      <m:t>,  </m:t>
                    </m:r>
                    <m:r>
                      <a:rPr kumimoji="1" lang="ja-JP" altLang="en-US" sz="2400" i="1" smtClean="0">
                        <a:solidFill>
                          <a:srgbClr val="FF0000"/>
                        </a:solidFill>
                        <a:latin typeface="Cambria Math" panose="02040503050406030204" pitchFamily="18" charset="0"/>
                      </a:rPr>
                      <m:t>𝒪</m:t>
                    </m:r>
                    <m:r>
                      <a:rPr kumimoji="1" lang="en-US" altLang="ja-JP" sz="2400" b="0" i="1" smtClean="0">
                        <a:solidFill>
                          <a:srgbClr val="FF0000"/>
                        </a:solidFill>
                        <a:latin typeface="Cambria Math" panose="02040503050406030204" pitchFamily="18" charset="0"/>
                      </a:rPr>
                      <m:t>(1/</m:t>
                    </m:r>
                    <m:sSup>
                      <m:sSupPr>
                        <m:ctrlPr>
                          <a:rPr kumimoji="1" lang="en-US" altLang="ja-JP" sz="2400" b="0" i="1" smtClean="0">
                            <a:solidFill>
                              <a:srgbClr val="FF0000"/>
                            </a:solidFill>
                            <a:latin typeface="Cambria Math" panose="02040503050406030204" pitchFamily="18" charset="0"/>
                          </a:rPr>
                        </m:ctrlPr>
                      </m:sSupPr>
                      <m:e>
                        <m:r>
                          <a:rPr kumimoji="1" lang="en-US" altLang="ja-JP" sz="2400" b="0" i="1" smtClean="0">
                            <a:solidFill>
                              <a:srgbClr val="FF0000"/>
                            </a:solidFill>
                            <a:latin typeface="Cambria Math" panose="02040503050406030204" pitchFamily="18" charset="0"/>
                          </a:rPr>
                          <m:t>𝜖</m:t>
                        </m:r>
                      </m:e>
                      <m:sup>
                        <m:r>
                          <a:rPr kumimoji="1" lang="en-US" altLang="ja-JP" sz="2400" b="0" i="1" smtClean="0">
                            <a:solidFill>
                              <a:srgbClr val="FF0000"/>
                            </a:solidFill>
                            <a:latin typeface="Cambria Math" panose="02040503050406030204" pitchFamily="18" charset="0"/>
                          </a:rPr>
                          <m:t>2</m:t>
                        </m:r>
                      </m:sup>
                    </m:sSup>
                    <m:r>
                      <a:rPr kumimoji="1" lang="en-US" altLang="ja-JP" sz="2400" b="0" i="1" smtClean="0">
                        <a:solidFill>
                          <a:srgbClr val="FF0000"/>
                        </a:solidFill>
                        <a:latin typeface="Cambria Math" panose="02040503050406030204" pitchFamily="18" charset="0"/>
                      </a:rPr>
                      <m:t>)</m:t>
                    </m:r>
                  </m:oMath>
                </a14:m>
                <a:r>
                  <a:rPr kumimoji="1" lang="en-US" altLang="ja-JP" sz="2400" dirty="0">
                    <a:solidFill>
                      <a:srgbClr val="FF0000"/>
                    </a:solidFill>
                  </a:rPr>
                  <a:t> </a:t>
                </a:r>
                <a:r>
                  <a:rPr kumimoji="1" lang="ja-JP" altLang="en-US" sz="2400">
                    <a:solidFill>
                      <a:srgbClr val="FF0000"/>
                    </a:solidFill>
                  </a:rPr>
                  <a:t>の発散</a:t>
                </a:r>
                <a:r>
                  <a:rPr lang="en-US" altLang="ja-JP" sz="2400" dirty="0">
                    <a:solidFill>
                      <a:srgbClr val="FF0000"/>
                    </a:solidFill>
                  </a:rPr>
                  <a:t> </a:t>
                </a:r>
                <a:endParaRPr lang="en-US" altLang="ja-JP" sz="2400" dirty="0"/>
              </a:p>
              <a:p>
                <a:pPr lvl="1">
                  <a:lnSpc>
                    <a:spcPct val="150000"/>
                  </a:lnSpc>
                </a:pPr>
                <a:r>
                  <a:rPr lang="en-US" altLang="ja-JP" sz="2400" dirty="0"/>
                  <a:t>→ </a:t>
                </a:r>
                <a14:m>
                  <m:oMath xmlns:m="http://schemas.openxmlformats.org/officeDocument/2006/math">
                    <m:r>
                      <a:rPr lang="en-US" altLang="ja-JP" sz="2400" b="0" i="1" smtClean="0">
                        <a:latin typeface="Cambria Math" panose="02040503050406030204" pitchFamily="18" charset="0"/>
                      </a:rPr>
                      <m:t>𝐼</m:t>
                    </m:r>
                  </m:oMath>
                </a14:m>
                <a:r>
                  <a:rPr lang="en-US" altLang="ja-JP" sz="2400" dirty="0"/>
                  <a:t> </a:t>
                </a:r>
                <a:r>
                  <a:rPr lang="ja-JP" altLang="en-US" sz="2400" dirty="0"/>
                  <a:t>は</a:t>
                </a:r>
                <a:r>
                  <a:rPr lang="en-US" altLang="ja-JP" sz="2400" dirty="0"/>
                  <a:t> </a:t>
                </a:r>
                <a14:m>
                  <m:oMath xmlns:m="http://schemas.openxmlformats.org/officeDocument/2006/math">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𝜖</m:t>
                    </m:r>
                  </m:oMath>
                </a14:m>
                <a:r>
                  <a:rPr kumimoji="1" lang="en-US" altLang="ja-JP" sz="2400" dirty="0"/>
                  <a:t> </a:t>
                </a:r>
                <a:r>
                  <a:rPr kumimoji="1" lang="ja-JP" altLang="en-US" sz="2400"/>
                  <a:t>の発散</a:t>
                </a:r>
              </a:p>
            </p:txBody>
          </p:sp>
        </mc:Choice>
        <mc:Fallback xmlns="">
          <p:sp>
            <p:nvSpPr>
              <p:cNvPr id="2630" name="テキスト ボックス 18"/>
              <p:cNvSpPr txBox="1">
                <a:spLocks noRot="1" noChangeAspect="1" noMove="1" noResize="1" noEditPoints="1" noAdjustHandles="1" noChangeArrowheads="1" noChangeShapeType="1" noTextEdit="1"/>
              </p:cNvSpPr>
              <p:nvPr/>
            </p:nvSpPr>
            <p:spPr>
              <a:xfrm>
                <a:off x="838199" y="3019249"/>
                <a:ext cx="7292548" cy="1231043"/>
              </a:xfrm>
              <a:prstGeom prst="rect">
                <a:avLst/>
              </a:prstGeom>
              <a:blipFill>
                <a:blip r:embed="rId5"/>
                <a:stretch>
                  <a:fillRect l="-1215" b="-112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31" name="テキスト ボックス 19">
                <a:extLst>
                  <a:ext uri="{FF2B5EF4-FFF2-40B4-BE49-F238E27FC236}">
                    <a16:creationId xmlns:a16="http://schemas.microsoft.com/office/drawing/2014/main" id="{3CA8D3B0-FD90-2745-91E2-77576FA77721}"/>
                  </a:ext>
                </a:extLst>
              </p:cNvPr>
              <p:cNvSpPr txBox="1"/>
              <p:nvPr/>
            </p:nvSpPr>
            <p:spPr>
              <a:xfrm>
                <a:off x="838199" y="4449335"/>
                <a:ext cx="3450496" cy="7247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m:t>
                      </m:r>
                      <m:f>
                        <m:fPr>
                          <m:ctrlPr>
                            <a:rPr kumimoji="1" lang="en-US" altLang="ja-JP" sz="2400" b="0" i="1" smtClean="0">
                              <a:solidFill>
                                <a:srgbClr val="FF0000"/>
                              </a:solidFill>
                              <a:latin typeface="Cambria Math" panose="02040503050406030204" pitchFamily="18" charset="0"/>
                            </a:rPr>
                          </m:ctrlPr>
                        </m:fPr>
                        <m:num>
                          <m:sSub>
                            <m:sSubPr>
                              <m:ctrlPr>
                                <a:rPr kumimoji="1" lang="en-US" altLang="ja-JP" sz="2400" b="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𝛼</m:t>
                              </m:r>
                            </m:e>
                            <m:sub>
                              <m:r>
                                <a:rPr kumimoji="1" lang="en-US" altLang="ja-JP" sz="2400" b="0" i="1" smtClean="0">
                                  <a:solidFill>
                                    <a:srgbClr val="FF0000"/>
                                  </a:solidFill>
                                  <a:latin typeface="Cambria Math" panose="02040503050406030204" pitchFamily="18" charset="0"/>
                                </a:rPr>
                                <m:t>−1</m:t>
                              </m:r>
                            </m:sub>
                          </m:sSub>
                        </m:num>
                        <m:den>
                          <m:r>
                            <a:rPr kumimoji="1" lang="en-US" altLang="ja-JP" sz="2400" b="0" i="1" smtClean="0">
                              <a:solidFill>
                                <a:srgbClr val="FF0000"/>
                              </a:solidFill>
                              <a:latin typeface="Cambria Math" panose="02040503050406030204" pitchFamily="18" charset="0"/>
                            </a:rPr>
                            <m:t>𝜖</m:t>
                          </m:r>
                        </m:den>
                      </m:f>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𝛼</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𝜖</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𝛼</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oMath>
                  </m:oMathPara>
                </a14:m>
                <a:endParaRPr kumimoji="1" lang="ja-JP" altLang="en-US" sz="2400"/>
              </a:p>
            </p:txBody>
          </p:sp>
        </mc:Choice>
        <mc:Fallback xmlns="">
          <p:sp>
            <p:nvSpPr>
              <p:cNvPr id="2631" name="テキスト ボックス 19"/>
              <p:cNvSpPr txBox="1">
                <a:spLocks noRot="1" noChangeAspect="1" noMove="1" noResize="1" noEditPoints="1" noAdjustHandles="1" noChangeArrowheads="1" noChangeShapeType="1" noTextEdit="1"/>
              </p:cNvSpPr>
              <p:nvPr/>
            </p:nvSpPr>
            <p:spPr>
              <a:xfrm>
                <a:off x="838199" y="4449335"/>
                <a:ext cx="3450496" cy="724750"/>
              </a:xfrm>
              <a:prstGeom prst="rect">
                <a:avLst/>
              </a:prstGeom>
              <a:blipFill>
                <a:blip r:embed="rId6"/>
                <a:stretch>
                  <a:fillRect b="-1724"/>
                </a:stretch>
              </a:blipFill>
            </p:spPr>
            <p:txBody>
              <a:bodyPr/>
              <a:lstStyle/>
              <a:p>
                <a:r>
                  <a:rPr lang="ja-JP" altLang="en-US">
                    <a:noFill/>
                  </a:rPr>
                  <a:t> </a:t>
                </a:r>
              </a:p>
            </p:txBody>
          </p:sp>
        </mc:Fallback>
      </mc:AlternateContent>
      <p:sp>
        <p:nvSpPr>
          <p:cNvPr id="2632" name="屈折矢印 4"/>
          <p:cNvSpPr/>
          <p:nvPr/>
        </p:nvSpPr>
        <p:spPr>
          <a:xfrm rot="5400000">
            <a:off x="1695024" y="5275425"/>
            <a:ext cx="724749" cy="753764"/>
          </a:xfrm>
          <a:prstGeom prst="bentUpArrow">
            <a:avLst>
              <a:gd name="adj1" fmla="val 17581"/>
              <a:gd name="adj2" fmla="val 26428"/>
              <a:gd name="adj3" fmla="val 33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33" name="テキスト ボックス 5">
                <a:extLst>
                  <a:ext uri="{FF2B5EF4-FFF2-40B4-BE49-F238E27FC236}">
                    <a16:creationId xmlns:a16="http://schemas.microsoft.com/office/drawing/2014/main" id="{4CCD394E-FFE4-8A7F-6BFA-4A4E408E50FA}"/>
                  </a:ext>
                </a:extLst>
              </p:cNvPr>
              <p:cNvSpPr txBox="1"/>
              <p:nvPr/>
            </p:nvSpPr>
            <p:spPr>
              <a:xfrm>
                <a:off x="2687284" y="5298444"/>
                <a:ext cx="5064207" cy="1148520"/>
              </a:xfrm>
              <a:prstGeom prst="rect">
                <a:avLst/>
              </a:prstGeom>
              <a:noFill/>
              <a:ln w="28575">
                <a:solidFill>
                  <a:srgbClr val="FF0000"/>
                </a:solidFill>
              </a:ln>
            </p:spPr>
            <p:txBody>
              <a:bodyPr wrap="none" rtlCol="0">
                <a:spAutoFit/>
              </a:bodyPr>
              <a:lstStyle/>
              <a:p>
                <a:pPr>
                  <a:lnSpc>
                    <a:spcPct val="150000"/>
                  </a:lnSpc>
                </a:pPr>
                <a14:m>
                  <m:oMath xmlns:m="http://schemas.openxmlformats.org/officeDocument/2006/math">
                    <m:r>
                      <a:rPr kumimoji="1" lang="en-US" altLang="ja-JP" sz="2400" b="0" i="1" smtClean="0">
                        <a:latin typeface="Cambria Math" panose="02040503050406030204" pitchFamily="18" charset="0"/>
                      </a:rPr>
                      <m:t>𝜖</m:t>
                    </m:r>
                    <m:r>
                      <a:rPr kumimoji="1" lang="en-US" altLang="ja-JP" sz="2400" b="0" i="1" smtClean="0">
                        <a:latin typeface="Cambria Math" panose="02040503050406030204" pitchFamily="18" charset="0"/>
                      </a:rPr>
                      <m:t>→0</m:t>
                    </m:r>
                  </m:oMath>
                </a14:m>
                <a:r>
                  <a:rPr kumimoji="1" lang="en-US" altLang="ja-JP" sz="2400" dirty="0"/>
                  <a:t> </a:t>
                </a:r>
                <a:r>
                  <a:rPr kumimoji="1" lang="ja-JP" altLang="en-US" sz="2400"/>
                  <a:t>で発散する</a:t>
                </a:r>
                <a:r>
                  <a:rPr kumimoji="1" lang="en-US" altLang="ja-JP" sz="2400" dirty="0"/>
                  <a:t>⇒ on-shell</a:t>
                </a:r>
                <a:r>
                  <a:rPr kumimoji="1" lang="ja-JP" altLang="en-US" sz="2400"/>
                  <a:t>の寄与</a:t>
                </a:r>
                <a:endParaRPr kumimoji="1" lang="en-US" altLang="ja-JP" sz="2400" dirty="0"/>
              </a:p>
              <a:p>
                <a:pPr>
                  <a:lnSpc>
                    <a:spcPct val="150000"/>
                  </a:lnSpc>
                </a:pPr>
                <a:r>
                  <a:rPr kumimoji="1" lang="ja-JP" altLang="en-US" sz="2400"/>
                  <a:t>この項を引く</a:t>
                </a:r>
                <a:r>
                  <a:rPr lang="en-US" altLang="ja-JP" sz="2400" dirty="0"/>
                  <a:t>⇒ </a:t>
                </a:r>
                <a:r>
                  <a:rPr kumimoji="1" lang="en-US" altLang="ja-JP" sz="2400" dirty="0"/>
                  <a:t>off-shell</a:t>
                </a:r>
                <a:r>
                  <a:rPr kumimoji="1" lang="ja-JP" altLang="en-US" sz="2400"/>
                  <a:t>の寄与！</a:t>
                </a:r>
              </a:p>
            </p:txBody>
          </p:sp>
        </mc:Choice>
        <mc:Fallback xmlns="">
          <p:sp>
            <p:nvSpPr>
              <p:cNvPr id="2633" name="テキスト ボックス 5"/>
              <p:cNvSpPr txBox="1">
                <a:spLocks noRot="1" noChangeAspect="1" noMove="1" noResize="1" noEditPoints="1" noAdjustHandles="1" noChangeArrowheads="1" noChangeShapeType="1" noTextEdit="1"/>
              </p:cNvSpPr>
              <p:nvPr/>
            </p:nvSpPr>
            <p:spPr>
              <a:xfrm>
                <a:off x="2687284" y="5298444"/>
                <a:ext cx="5064207" cy="1148520"/>
              </a:xfrm>
              <a:prstGeom prst="rect">
                <a:avLst/>
              </a:prstGeom>
              <a:blipFill>
                <a:blip r:embed="rId7"/>
                <a:stretch>
                  <a:fillRect l="-1493" b="-9574"/>
                </a:stretch>
              </a:blipFill>
              <a:ln w="28575">
                <a:solidFill>
                  <a:srgbClr val="FF0000"/>
                </a:solidFill>
              </a:ln>
            </p:spPr>
            <p:txBody>
              <a:bodyPr/>
              <a:lstStyle/>
              <a:p>
                <a:r>
                  <a:rPr lang="ja-JP" altLang="en-US">
                    <a:noFill/>
                  </a:rPr>
                  <a:t> </a:t>
                </a:r>
              </a:p>
            </p:txBody>
          </p:sp>
        </mc:Fallback>
      </mc:AlternateContent>
    </p:spTree>
    <p:extLst>
      <p:ext uri="{BB962C8B-B14F-4D97-AF65-F5344CB8AC3E}">
        <p14:creationId xmlns:p14="http://schemas.microsoft.com/office/powerpoint/2010/main" val="429086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883D2-7E9E-9BAE-C1EA-C2713BD5A6FC}"/>
            </a:ext>
          </a:extLst>
        </p:cNvPr>
        <p:cNvGrpSpPr/>
        <p:nvPr/>
      </p:nvGrpSpPr>
      <p:grpSpPr>
        <a:xfrm>
          <a:off x="0" y="0"/>
          <a:ext cx="0" cy="0"/>
          <a:chOff x="0" y="0"/>
          <a:chExt cx="0" cy="0"/>
        </a:xfrm>
      </p:grpSpPr>
      <p:sp>
        <p:nvSpPr>
          <p:cNvPr id="1116" name="コンテンツ プレースホルダー 2">
            <a:extLst>
              <a:ext uri="{FF2B5EF4-FFF2-40B4-BE49-F238E27FC236}">
                <a16:creationId xmlns:a16="http://schemas.microsoft.com/office/drawing/2014/main" id="{B2875F20-12AD-A8F3-C697-B29B1FDA7B9F}"/>
              </a:ext>
            </a:extLst>
          </p:cNvPr>
          <p:cNvSpPr>
            <a:spLocks noGrp="1"/>
          </p:cNvSpPr>
          <p:nvPr>
            <p:ph idx="1"/>
          </p:nvPr>
        </p:nvSpPr>
        <p:spPr>
          <a:xfrm>
            <a:off x="311727" y="437287"/>
            <a:ext cx="12192000" cy="4351338"/>
          </a:xfrm>
        </p:spPr>
        <p:txBody>
          <a:bodyPr>
            <a:normAutofit/>
          </a:bodyPr>
          <a:lstStyle/>
          <a:p>
            <a:r>
              <a:rPr lang="en-US" altLang="ja-JP" sz="3200" dirty="0">
                <a:ea typeface="江戸勘亭流" panose="03000A09000000000000" pitchFamily="65" charset="-128"/>
              </a:rPr>
              <a:t>t channel </a:t>
            </a:r>
          </a:p>
          <a:p>
            <a:endParaRPr lang="en-US" altLang="ja-JP" sz="3200" dirty="0">
              <a:ea typeface="江戸勘亭流" panose="03000A09000000000000" pitchFamily="65" charset="-128"/>
            </a:endParaRPr>
          </a:p>
          <a:p>
            <a:endParaRPr lang="en-US" altLang="ja-JP" sz="3200" dirty="0">
              <a:ea typeface="江戸勘亭流" panose="03000A09000000000000" pitchFamily="65" charset="-128"/>
            </a:endParaRPr>
          </a:p>
          <a:p>
            <a:pPr marL="0" indent="0">
              <a:buNone/>
            </a:pPr>
            <a:endParaRPr lang="en-US" altLang="ja-JP" sz="3200" dirty="0">
              <a:ea typeface="江戸勘亭流" panose="03000A09000000000000" pitchFamily="65" charset="-128"/>
            </a:endParaRPr>
          </a:p>
        </p:txBody>
      </p:sp>
      <p:sp>
        <p:nvSpPr>
          <p:cNvPr id="19" name="テキスト ボックス 18">
            <a:extLst>
              <a:ext uri="{FF2B5EF4-FFF2-40B4-BE49-F238E27FC236}">
                <a16:creationId xmlns:a16="http://schemas.microsoft.com/office/drawing/2014/main" id="{51B14B5F-377F-EA7A-172C-901AEB9521F4}"/>
              </a:ext>
            </a:extLst>
          </p:cNvPr>
          <p:cNvSpPr txBox="1"/>
          <p:nvPr/>
        </p:nvSpPr>
        <p:spPr>
          <a:xfrm>
            <a:off x="311727" y="3365803"/>
            <a:ext cx="8275022" cy="584775"/>
          </a:xfrm>
          <a:prstGeom prst="rect">
            <a:avLst/>
          </a:prstGeom>
          <a:noFill/>
        </p:spPr>
        <p:txBody>
          <a:bodyPr wrap="none" rtlCol="0">
            <a:spAutoFit/>
          </a:bodyPr>
          <a:lstStyle/>
          <a:p>
            <a:r>
              <a:rPr lang="en-US" altLang="ja-JP" sz="3200" dirty="0"/>
              <a:t>Pole of t-channel = Decay× Inverse decay</a:t>
            </a:r>
            <a:endParaRPr kumimoji="1" lang="ja-JP" altLang="en-US" sz="3200" dirty="0"/>
          </a:p>
        </p:txBody>
      </p:sp>
      <p:sp>
        <p:nvSpPr>
          <p:cNvPr id="20" name="テキスト ボックス 19">
            <a:extLst>
              <a:ext uri="{FF2B5EF4-FFF2-40B4-BE49-F238E27FC236}">
                <a16:creationId xmlns:a16="http://schemas.microsoft.com/office/drawing/2014/main" id="{1E4319A7-8334-B237-3386-9DCFB135620F}"/>
              </a:ext>
            </a:extLst>
          </p:cNvPr>
          <p:cNvSpPr txBox="1"/>
          <p:nvPr/>
        </p:nvSpPr>
        <p:spPr>
          <a:xfrm>
            <a:off x="1844858" y="4076972"/>
            <a:ext cx="5072222" cy="584775"/>
          </a:xfrm>
          <a:prstGeom prst="rect">
            <a:avLst/>
          </a:prstGeom>
          <a:noFill/>
        </p:spPr>
        <p:txBody>
          <a:bodyPr wrap="none" rtlCol="0">
            <a:spAutoFit/>
          </a:bodyPr>
          <a:lstStyle/>
          <a:p>
            <a:r>
              <a:rPr lang="ja-JP" altLang="en-US" sz="3200"/>
              <a:t>➡︎</a:t>
            </a:r>
            <a:r>
              <a:rPr lang="en-US" altLang="ja-JP" sz="3200" dirty="0"/>
              <a:t> Mediator can be stable</a:t>
            </a:r>
            <a:endParaRPr kumimoji="1" lang="ja-JP" altLang="en-US" sz="3200"/>
          </a:p>
        </p:txBody>
      </p:sp>
      <p:pic>
        <p:nvPicPr>
          <p:cNvPr id="3" name="図 2">
            <a:extLst>
              <a:ext uri="{FF2B5EF4-FFF2-40B4-BE49-F238E27FC236}">
                <a16:creationId xmlns:a16="http://schemas.microsoft.com/office/drawing/2014/main" id="{6725386D-BCB0-C8E5-379F-4F2F5FFF8920}"/>
              </a:ext>
            </a:extLst>
          </p:cNvPr>
          <p:cNvPicPr>
            <a:picLocks noChangeAspect="1"/>
          </p:cNvPicPr>
          <p:nvPr/>
        </p:nvPicPr>
        <p:blipFill>
          <a:blip r:embed="rId2"/>
          <a:stretch>
            <a:fillRect/>
          </a:stretch>
        </p:blipFill>
        <p:spPr>
          <a:xfrm>
            <a:off x="1844858" y="1103011"/>
            <a:ext cx="6218487" cy="2262792"/>
          </a:xfrm>
          <a:prstGeom prst="rect">
            <a:avLst/>
          </a:prstGeom>
        </p:spPr>
      </p:pic>
    </p:spTree>
    <p:extLst>
      <p:ext uri="{BB962C8B-B14F-4D97-AF65-F5344CB8AC3E}">
        <p14:creationId xmlns:p14="http://schemas.microsoft.com/office/powerpoint/2010/main" val="2881820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9" name="タイトル 1"/>
          <p:cNvSpPr>
            <a:spLocks noGrp="1"/>
          </p:cNvSpPr>
          <p:nvPr>
            <p:ph type="title"/>
          </p:nvPr>
        </p:nvSpPr>
        <p:spPr>
          <a:xfrm>
            <a:off x="838200" y="365125"/>
            <a:ext cx="5041900" cy="644277"/>
          </a:xfrm>
        </p:spPr>
        <p:txBody>
          <a:bodyPr>
            <a:noAutofit/>
          </a:bodyPr>
          <a:lstStyle/>
          <a:p>
            <a:r>
              <a:rPr lang="en-US" altLang="ja-JP" sz="3600" b="1" dirty="0"/>
              <a:t>3. </a:t>
            </a:r>
            <a:r>
              <a:rPr lang="ja-JP" altLang="en-US" sz="3600" b="1"/>
              <a:t>初期宇宙の時間発展</a:t>
            </a:r>
          </a:p>
        </p:txBody>
      </p:sp>
      <mc:AlternateContent xmlns:mc="http://schemas.openxmlformats.org/markup-compatibility/2006" xmlns:a14="http://schemas.microsoft.com/office/drawing/2010/main">
        <mc:Choice Requires="a14">
          <p:sp>
            <p:nvSpPr>
              <p:cNvPr id="2640" name="テキスト ボックス 2">
                <a:extLst>
                  <a:ext uri="{FF2B5EF4-FFF2-40B4-BE49-F238E27FC236}">
                    <a16:creationId xmlns:a16="http://schemas.microsoft.com/office/drawing/2014/main" id="{A5F928DC-902D-62FC-F90B-220DD9CABA16}"/>
                  </a:ext>
                </a:extLst>
              </p:cNvPr>
              <p:cNvSpPr txBox="1"/>
              <p:nvPr/>
            </p:nvSpPr>
            <p:spPr>
              <a:xfrm>
                <a:off x="838200" y="1246909"/>
                <a:ext cx="2165016" cy="461665"/>
              </a:xfrm>
              <a:prstGeom prst="rect">
                <a:avLst/>
              </a:prstGeom>
              <a:noFill/>
            </p:spPr>
            <p:txBody>
              <a:bodyPr wrap="none" rtlCol="0">
                <a:spAutoFit/>
              </a:bodyPr>
              <a:lstStyle/>
              <a:p>
                <a14:m>
                  <m:oMath xmlns:m="http://schemas.openxmlformats.org/officeDocument/2006/math">
                    <m:r>
                      <a:rPr kumimoji="1" lang="en-US" altLang="ja-JP" sz="2400" b="0" i="1" smtClean="0">
                        <a:latin typeface="Cambria Math" panose="02040503050406030204" pitchFamily="18" charset="0"/>
                      </a:rPr>
                      <m:t>𝜈𝜈</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𝜙</m:t>
                    </m:r>
                  </m:oMath>
                </a14:m>
                <a:r>
                  <a:rPr kumimoji="1" lang="en-US" altLang="ja-JP" sz="2400" dirty="0"/>
                  <a:t> </a:t>
                </a:r>
                <a:r>
                  <a:rPr lang="ja-JP" altLang="en-US" sz="2400"/>
                  <a:t>の寄与</a:t>
                </a:r>
                <a:endParaRPr kumimoji="1" lang="ja-JP" altLang="en-US" sz="2400"/>
              </a:p>
            </p:txBody>
          </p:sp>
        </mc:Choice>
        <mc:Fallback xmlns="">
          <p:sp>
            <p:nvSpPr>
              <p:cNvPr id="2640" name="テキスト ボックス 2"/>
              <p:cNvSpPr txBox="1">
                <a:spLocks noRot="1" noChangeAspect="1" noMove="1" noResize="1" noEditPoints="1" noAdjustHandles="1" noChangeArrowheads="1" noChangeShapeType="1" noTextEdit="1"/>
              </p:cNvSpPr>
              <p:nvPr/>
            </p:nvSpPr>
            <p:spPr>
              <a:xfrm>
                <a:off x="838200" y="1246909"/>
                <a:ext cx="2165016" cy="461665"/>
              </a:xfrm>
              <a:prstGeom prst="rect">
                <a:avLst/>
              </a:prstGeom>
              <a:blipFill>
                <a:blip r:embed="rId3"/>
                <a:stretch>
                  <a:fillRect t="-10811" r="-3509" b="-297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41" name="テキスト ボックス 3">
                <a:extLst>
                  <a:ext uri="{FF2B5EF4-FFF2-40B4-BE49-F238E27FC236}">
                    <a16:creationId xmlns:a16="http://schemas.microsoft.com/office/drawing/2014/main" id="{331CF397-F46D-1F76-5D92-B66F55D81FBB}"/>
                  </a:ext>
                </a:extLst>
              </p:cNvPr>
              <p:cNvSpPr txBox="1"/>
              <p:nvPr/>
            </p:nvSpPr>
            <p:spPr>
              <a:xfrm>
                <a:off x="6828157" y="2173980"/>
                <a:ext cx="4834079" cy="1048620"/>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ja-JP" altLang="en-US" sz="2400" smtClean="0"/>
                        <m:t>有効反応率</m:t>
                      </m:r>
                      <m:r>
                        <a:rPr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Γ</m:t>
                          </m:r>
                        </m:e>
                        <m:sub>
                          <m:r>
                            <m:rPr>
                              <m:sty m:val="p"/>
                            </m:rPr>
                            <a:rPr kumimoji="1" lang="en-US" altLang="ja-JP" sz="2400" b="0" i="0" smtClean="0">
                              <a:latin typeface="Cambria Math" panose="02040503050406030204" pitchFamily="18" charset="0"/>
                            </a:rPr>
                            <m:t>eff</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d>
                            <m:dPr>
                              <m:begChr m:val=""/>
                              <m:endChr m:val="|"/>
                              <m:ctrlPr>
                                <a:rPr kumimoji="1" lang="en-US" altLang="ja-JP" sz="2400" b="0" i="1" smtClean="0">
                                  <a:latin typeface="Cambria Math" panose="02040503050406030204" pitchFamily="18" charset="0"/>
                                  <a:ea typeface="Cambria Math" panose="02040503050406030204" pitchFamily="18" charset="0"/>
                                </a:rPr>
                              </m:ctrlPr>
                            </m:dPr>
                            <m:e>
                              <m:f>
                                <m:fPr>
                                  <m:ctrlPr>
                                    <a:rPr lang="en-US" altLang="ja-JP" sz="2400" i="1">
                                      <a:latin typeface="Cambria Math" panose="02040503050406030204" pitchFamily="18" charset="0"/>
                                      <a:ea typeface="Cambria Math" panose="02040503050406030204" pitchFamily="18" charset="0"/>
                                    </a:rPr>
                                  </m:ctrlPr>
                                </m:fPr>
                                <m:num>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Γ</m:t>
                                          </m:r>
                                        </m:e>
                                        <m:sub>
                                          <m:r>
                                            <a:rPr lang="en-US" altLang="ja-JP" sz="2400" i="1">
                                              <a:latin typeface="Cambria Math" panose="02040503050406030204" pitchFamily="18" charset="0"/>
                                              <a:ea typeface="Cambria Math" panose="02040503050406030204" pitchFamily="18" charset="0"/>
                                            </a:rPr>
                                            <m:t>𝜈𝜈</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𝜙</m:t>
                                          </m:r>
                                        </m:sub>
                                      </m:sSub>
                                    </m:e>
                                  </m:d>
                                </m:num>
                                <m:den>
                                  <m:r>
                                    <a:rPr lang="en-US" altLang="ja-JP" sz="2400" i="1">
                                      <a:latin typeface="Cambria Math" panose="02040503050406030204" pitchFamily="18" charset="0"/>
                                      <a:ea typeface="Cambria Math" panose="02040503050406030204" pitchFamily="18" charset="0"/>
                                    </a:rPr>
                                    <m:t>𝐻</m:t>
                                  </m:r>
                                </m:den>
                              </m:f>
                            </m:e>
                          </m:d>
                        </m:e>
                        <m: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𝑇</m:t>
                              </m:r>
                            </m:e>
                            <m:sub>
                              <m:r>
                                <a:rPr kumimoji="1" lang="en-US" altLang="ja-JP" sz="2400" b="0" i="1" smtClean="0">
                                  <a:latin typeface="Cambria Math" panose="02040503050406030204" pitchFamily="18" charset="0"/>
                                  <a:ea typeface="Cambria Math" panose="02040503050406030204" pitchFamily="18" charset="0"/>
                                </a:rPr>
                                <m:t>𝜈</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𝑚</m:t>
                              </m:r>
                            </m:e>
                            <m:sub>
                              <m:r>
                                <a:rPr kumimoji="1" lang="en-US" altLang="ja-JP" sz="2400" b="0" i="1" smtClean="0">
                                  <a:latin typeface="Cambria Math" panose="02040503050406030204" pitchFamily="18" charset="0"/>
                                  <a:ea typeface="Cambria Math" panose="02040503050406030204" pitchFamily="18" charset="0"/>
                                </a:rPr>
                                <m:t>𝜙</m:t>
                              </m:r>
                            </m:sub>
                          </m:sSub>
                          <m:r>
                            <a:rPr kumimoji="1" lang="en-US" altLang="ja-JP" sz="2400" b="0" i="1" smtClean="0">
                              <a:latin typeface="Cambria Math" panose="02040503050406030204" pitchFamily="18" charset="0"/>
                              <a:ea typeface="Cambria Math" panose="02040503050406030204" pitchFamily="18" charset="0"/>
                            </a:rPr>
                            <m:t>/3</m:t>
                          </m:r>
                        </m:sub>
                      </m:sSub>
                    </m:oMath>
                  </m:oMathPara>
                </a14:m>
                <a:endParaRPr kumimoji="1" lang="ja-JP" altLang="en-US" sz="2400"/>
              </a:p>
            </p:txBody>
          </p:sp>
        </mc:Choice>
        <mc:Fallback xmlns="">
          <p:sp>
            <p:nvSpPr>
              <p:cNvPr id="2641" name="テキスト ボックス 3"/>
              <p:cNvSpPr txBox="1">
                <a:spLocks noRot="1" noChangeAspect="1" noMove="1" noResize="1" noEditPoints="1" noAdjustHandles="1" noChangeArrowheads="1" noChangeShapeType="1" noTextEdit="1"/>
              </p:cNvSpPr>
              <p:nvPr/>
            </p:nvSpPr>
            <p:spPr>
              <a:xfrm>
                <a:off x="6828157" y="2173980"/>
                <a:ext cx="4834079" cy="1048620"/>
              </a:xfrm>
              <a:prstGeom prst="rect">
                <a:avLst/>
              </a:prstGeom>
              <a:blipFill>
                <a:blip r:embed="rId4"/>
                <a:stretch>
                  <a:fillRect t="-168605" r="-5208" b="-230233"/>
                </a:stretch>
              </a:blipFill>
              <a:ln w="28575">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42" name="テキスト ボックス 4">
                <a:extLst>
                  <a:ext uri="{FF2B5EF4-FFF2-40B4-BE49-F238E27FC236}">
                    <a16:creationId xmlns:a16="http://schemas.microsoft.com/office/drawing/2014/main" id="{1D95B792-1292-6DC7-2D00-7C323D1B9293}"/>
                  </a:ext>
                </a:extLst>
              </p:cNvPr>
              <p:cNvSpPr txBox="1"/>
              <p:nvPr/>
            </p:nvSpPr>
            <p:spPr>
              <a:xfrm>
                <a:off x="6971203" y="3304453"/>
                <a:ext cx="3641831" cy="9740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Γ</m:t>
                          </m:r>
                        </m:e>
                        <m:sub>
                          <m:r>
                            <m:rPr>
                              <m:sty m:val="p"/>
                            </m:rPr>
                            <a:rPr kumimoji="1" lang="en-US" altLang="ja-JP" sz="2400" b="0" i="0" smtClean="0">
                              <a:latin typeface="Cambria Math" panose="02040503050406030204" pitchFamily="18" charset="0"/>
                            </a:rPr>
                            <m:t>eff</m:t>
                          </m:r>
                        </m:sub>
                      </m:sSub>
                      <m:r>
                        <a:rPr lang="en-US" altLang="ja-JP" sz="2400" i="1">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i="1" smtClean="0">
                                  <a:latin typeface="Cambria Math" panose="02040503050406030204" pitchFamily="18" charset="0"/>
                                  <a:ea typeface="Cambria Math" panose="02040503050406030204" pitchFamily="18" charset="0"/>
                                </a:rPr>
                              </m:ctrlPr>
                            </m:dPr>
                            <m:e>
                              <m:f>
                                <m:fPr>
                                  <m:ctrlPr>
                                    <a:rPr lang="en-US" altLang="ja-JP" sz="240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𝜆</m:t>
                                  </m:r>
                                </m:num>
                                <m:den>
                                  <m:r>
                                    <a:rPr lang="en-US" altLang="ja-JP" sz="2400" b="0" i="1" smtClean="0">
                                      <a:latin typeface="Cambria Math" panose="02040503050406030204" pitchFamily="18" charset="0"/>
                                      <a:ea typeface="Cambria Math" panose="02040503050406030204" pitchFamily="18" charset="0"/>
                                    </a:rPr>
                                    <m:t>4×</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10</m:t>
                                      </m:r>
                                    </m:e>
                                    <m:sup>
                                      <m:r>
                                        <a:rPr lang="en-US" altLang="ja-JP" sz="2400" b="0" i="1" smtClean="0">
                                          <a:latin typeface="Cambria Math" panose="02040503050406030204" pitchFamily="18" charset="0"/>
                                          <a:ea typeface="Cambria Math" panose="02040503050406030204" pitchFamily="18" charset="0"/>
                                        </a:rPr>
                                        <m:t>−12</m:t>
                                      </m:r>
                                    </m:sup>
                                  </m:sSup>
                                </m:den>
                              </m:f>
                            </m:e>
                          </m:d>
                        </m:e>
                        <m:sup>
                          <m:r>
                            <a:rPr lang="en-US" altLang="ja-JP" sz="2400" b="0" i="1" smtClean="0">
                              <a:latin typeface="Cambria Math" panose="02040503050406030204" pitchFamily="18" charset="0"/>
                              <a:ea typeface="Cambria Math" panose="02040503050406030204" pitchFamily="18" charset="0"/>
                            </a:rPr>
                            <m:t>2</m:t>
                          </m:r>
                        </m:sup>
                      </m:sSup>
                      <m:d>
                        <m:dPr>
                          <m:ctrlPr>
                            <a:rPr lang="en-US" altLang="ja-JP" sz="2400" b="0" i="1" smtClean="0">
                              <a:latin typeface="Cambria Math" panose="02040503050406030204" pitchFamily="18" charset="0"/>
                              <a:ea typeface="Cambria Math" panose="02040503050406030204" pitchFamily="18" charset="0"/>
                            </a:rPr>
                          </m:ctrlPr>
                        </m:dPr>
                        <m:e>
                          <m:f>
                            <m:fPr>
                              <m:ctrlPr>
                                <a:rPr lang="en-US" altLang="ja-JP" sz="2400" b="0" i="1" smtClean="0">
                                  <a:latin typeface="Cambria Math" panose="02040503050406030204" pitchFamily="18" charset="0"/>
                                  <a:ea typeface="Cambria Math" panose="02040503050406030204" pitchFamily="18" charset="0"/>
                                </a:rPr>
                              </m:ctrlPr>
                            </m:fPr>
                            <m:num>
                              <m:r>
                                <m:rPr>
                                  <m:sty m:val="p"/>
                                </m:rPr>
                                <a:rPr lang="en-US" altLang="ja-JP" sz="2400" b="0" i="0" smtClean="0">
                                  <a:latin typeface="Cambria Math" panose="02040503050406030204" pitchFamily="18" charset="0"/>
                                  <a:ea typeface="Cambria Math" panose="02040503050406030204" pitchFamily="18" charset="0"/>
                                </a:rPr>
                                <m:t>keV</m:t>
                              </m:r>
                            </m:num>
                            <m:den>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𝑚</m:t>
                                  </m:r>
                                </m:e>
                                <m:sub>
                                  <m:r>
                                    <a:rPr lang="en-US" altLang="ja-JP" sz="2400" b="0" i="1" smtClean="0">
                                      <a:latin typeface="Cambria Math" panose="02040503050406030204" pitchFamily="18" charset="0"/>
                                      <a:ea typeface="Cambria Math" panose="02040503050406030204" pitchFamily="18" charset="0"/>
                                    </a:rPr>
                                    <m:t>𝜙</m:t>
                                  </m:r>
                                </m:sub>
                              </m:sSub>
                            </m:den>
                          </m:f>
                        </m:e>
                      </m:d>
                    </m:oMath>
                  </m:oMathPara>
                </a14:m>
                <a:endParaRPr kumimoji="1" lang="ja-JP" altLang="en-US" sz="2400"/>
              </a:p>
            </p:txBody>
          </p:sp>
        </mc:Choice>
        <mc:Fallback xmlns="">
          <p:sp>
            <p:nvSpPr>
              <p:cNvPr id="2642" name="テキスト ボックス 4"/>
              <p:cNvSpPr txBox="1">
                <a:spLocks noRot="1" noChangeAspect="1" noMove="1" noResize="1" noEditPoints="1" noAdjustHandles="1" noChangeArrowheads="1" noChangeShapeType="1" noTextEdit="1"/>
              </p:cNvSpPr>
              <p:nvPr/>
            </p:nvSpPr>
            <p:spPr>
              <a:xfrm>
                <a:off x="6971203" y="3304453"/>
                <a:ext cx="3641831" cy="974049"/>
              </a:xfrm>
              <a:prstGeom prst="rect">
                <a:avLst/>
              </a:prstGeom>
              <a:blipFill>
                <a:blip r:embed="rId5"/>
                <a:stretch>
                  <a:fillRect b="-5195"/>
                </a:stretch>
              </a:blipFill>
            </p:spPr>
            <p:txBody>
              <a:bodyPr/>
              <a:lstStyle/>
              <a:p>
                <a:r>
                  <a:rPr lang="ja-JP" altLang="en-US">
                    <a:noFill/>
                  </a:rPr>
                  <a:t> </a:t>
                </a:r>
              </a:p>
            </p:txBody>
          </p:sp>
        </mc:Fallback>
      </mc:AlternateContent>
      <p:pic>
        <p:nvPicPr>
          <p:cNvPr id="2643" name="図 6" descr="グラフ, ヒストグラム_x000a__x000a_自動的に生成された説明"/>
          <p:cNvPicPr>
            <a:picLocks noChangeAspect="1"/>
          </p:cNvPicPr>
          <p:nvPr/>
        </p:nvPicPr>
        <p:blipFill>
          <a:blip r:embed="rId6"/>
          <a:stretch>
            <a:fillRect/>
          </a:stretch>
        </p:blipFill>
        <p:spPr>
          <a:xfrm>
            <a:off x="187102" y="1708574"/>
            <a:ext cx="6167981" cy="4631396"/>
          </a:xfrm>
          <a:prstGeom prst="rect">
            <a:avLst/>
          </a:prstGeom>
        </p:spPr>
      </p:pic>
      <mc:AlternateContent xmlns:mc="http://schemas.openxmlformats.org/markup-compatibility/2006" xmlns:a14="http://schemas.microsoft.com/office/drawing/2010/main">
        <mc:Choice Requires="a14">
          <p:sp>
            <p:nvSpPr>
              <p:cNvPr id="2644" name="テキスト ボックス 7">
                <a:extLst>
                  <a:ext uri="{FF2B5EF4-FFF2-40B4-BE49-F238E27FC236}">
                    <a16:creationId xmlns:a16="http://schemas.microsoft.com/office/drawing/2014/main" id="{785653EE-B57C-050B-E140-B1AF1CE2A81F}"/>
                  </a:ext>
                </a:extLst>
              </p:cNvPr>
              <p:cNvSpPr txBox="1"/>
              <p:nvPr/>
            </p:nvSpPr>
            <p:spPr>
              <a:xfrm>
                <a:off x="6971203" y="4442208"/>
                <a:ext cx="2022220" cy="471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𝜆</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tr</m:t>
                      </m:r>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h</m:t>
                          </m:r>
                        </m:e>
                        <m:sup>
                          <m:r>
                            <a:rPr lang="en-US" altLang="ja-JP" sz="2400" i="1">
                              <a:latin typeface="Cambria Math" panose="02040503050406030204" pitchFamily="18" charset="0"/>
                            </a:rPr>
                            <m:t>†</m:t>
                          </m:r>
                        </m:sup>
                      </m:sSup>
                      <m:r>
                        <a:rPr kumimoji="1" lang="en-US" altLang="ja-JP" sz="2400" b="0" i="1" smtClean="0">
                          <a:latin typeface="Cambria Math" panose="02040503050406030204" pitchFamily="18" charset="0"/>
                        </a:rPr>
                        <m:t>h</m:t>
                      </m:r>
                      <m:r>
                        <a:rPr kumimoji="1" lang="en-US" altLang="ja-JP" sz="2400" b="0" i="1" smtClean="0">
                          <a:latin typeface="Cambria Math" panose="02040503050406030204" pitchFamily="18" charset="0"/>
                        </a:rPr>
                        <m:t> )</m:t>
                      </m:r>
                    </m:oMath>
                  </m:oMathPara>
                </a14:m>
                <a:endParaRPr kumimoji="1" lang="ja-JP" altLang="en-US" sz="2400" i="1"/>
              </a:p>
            </p:txBody>
          </p:sp>
        </mc:Choice>
        <mc:Fallback xmlns="">
          <p:sp>
            <p:nvSpPr>
              <p:cNvPr id="2644" name="テキスト ボックス 7"/>
              <p:cNvSpPr txBox="1">
                <a:spLocks noRot="1" noChangeAspect="1" noMove="1" noResize="1" noEditPoints="1" noAdjustHandles="1" noChangeArrowheads="1" noChangeShapeType="1" noTextEdit="1"/>
              </p:cNvSpPr>
              <p:nvPr/>
            </p:nvSpPr>
            <p:spPr>
              <a:xfrm>
                <a:off x="6971203" y="4442208"/>
                <a:ext cx="2022220" cy="471219"/>
              </a:xfrm>
              <a:prstGeom prst="rect">
                <a:avLst/>
              </a:prstGeom>
              <a:blipFill>
                <a:blip r:embed="rId7"/>
                <a:stretch>
                  <a:fillRect b="-210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45" name="テキスト ボックス 8">
                <a:extLst>
                  <a:ext uri="{FF2B5EF4-FFF2-40B4-BE49-F238E27FC236}">
                    <a16:creationId xmlns:a16="http://schemas.microsoft.com/office/drawing/2014/main" id="{04968229-4A1A-76E6-55FE-D4E670E5384D}"/>
                  </a:ext>
                </a:extLst>
              </p:cNvPr>
              <p:cNvSpPr txBox="1"/>
              <p:nvPr/>
            </p:nvSpPr>
            <p:spPr>
              <a:xfrm>
                <a:off x="7164886" y="5279796"/>
                <a:ext cx="4160623" cy="461665"/>
              </a:xfrm>
              <a:prstGeom prst="rect">
                <a:avLst/>
              </a:prstGeom>
              <a:noFill/>
              <a:ln w="28575">
                <a:solidFill>
                  <a:srgbClr val="FF0000"/>
                </a:solidFill>
              </a:ln>
            </p:spPr>
            <p:txBody>
              <a:bodyPr wrap="square" rtlCol="0">
                <a:spAutoFit/>
              </a:bodyPr>
              <a:lstStyle/>
              <a:p>
                <a:r>
                  <a:rPr kumimoji="1" lang="ja-JP" altLang="en-US" sz="2400"/>
                  <a:t>パラメータを結合定数</a:t>
                </a:r>
                <a:r>
                  <a:rPr kumimoji="1" lang="en-US" altLang="ja-JP" sz="2400" dirty="0"/>
                  <a:t> →</a:t>
                </a:r>
                <a:r>
                  <a:rPr kumimoji="1" lang="ja-JP" altLang="en-US" sz="2400" dirty="0"/>
                  <a:t> </a:t>
                </a:r>
                <a14:m>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m:rPr>
                            <m:sty m:val="p"/>
                          </m:rPr>
                          <a:rPr kumimoji="1" lang="en-US" altLang="ja-JP" sz="2400" b="0" i="0" smtClean="0">
                            <a:solidFill>
                              <a:schemeClr val="tx1"/>
                            </a:solidFill>
                            <a:latin typeface="Cambria Math" panose="02040503050406030204" pitchFamily="18" charset="0"/>
                          </a:rPr>
                          <m:t>Γ</m:t>
                        </m:r>
                      </m:e>
                      <m:sub>
                        <m:r>
                          <m:rPr>
                            <m:sty m:val="p"/>
                          </m:rPr>
                          <a:rPr kumimoji="1" lang="en-US" altLang="ja-JP" sz="2400" b="0" i="0" smtClean="0">
                            <a:solidFill>
                              <a:schemeClr val="tx1"/>
                            </a:solidFill>
                            <a:latin typeface="Cambria Math" panose="02040503050406030204" pitchFamily="18" charset="0"/>
                          </a:rPr>
                          <m:t>eff</m:t>
                        </m:r>
                      </m:sub>
                    </m:sSub>
                  </m:oMath>
                </a14:m>
                <a:r>
                  <a:rPr kumimoji="1" lang="en-US" altLang="ja-JP" sz="2400" dirty="0">
                    <a:solidFill>
                      <a:schemeClr val="tx1"/>
                    </a:solidFill>
                  </a:rPr>
                  <a:t> </a:t>
                </a:r>
                <a:endParaRPr kumimoji="1" lang="ja-JP" altLang="en-US" sz="2400"/>
              </a:p>
            </p:txBody>
          </p:sp>
        </mc:Choice>
        <mc:Fallback xmlns="">
          <p:sp>
            <p:nvSpPr>
              <p:cNvPr id="2645" name="テキスト ボックス 8"/>
              <p:cNvSpPr txBox="1">
                <a:spLocks noRot="1" noChangeAspect="1" noMove="1" noResize="1" noEditPoints="1" noAdjustHandles="1" noChangeArrowheads="1" noChangeShapeType="1" noTextEdit="1"/>
              </p:cNvSpPr>
              <p:nvPr/>
            </p:nvSpPr>
            <p:spPr>
              <a:xfrm>
                <a:off x="7164886" y="5279796"/>
                <a:ext cx="4160623" cy="461665"/>
              </a:xfrm>
              <a:prstGeom prst="rect">
                <a:avLst/>
              </a:prstGeom>
              <a:blipFill>
                <a:blip r:embed="rId8"/>
                <a:stretch>
                  <a:fillRect l="-2115" t="-7500" b="-25000"/>
                </a:stretch>
              </a:blipFill>
              <a:ln w="28575">
                <a:solidFill>
                  <a:srgbClr val="FF0000"/>
                </a:solidFill>
              </a:ln>
            </p:spPr>
            <p:txBody>
              <a:bodyPr/>
              <a:lstStyle/>
              <a:p>
                <a:r>
                  <a:rPr lang="ja-JP" altLang="en-US">
                    <a:noFill/>
                  </a:rPr>
                  <a:t> </a:t>
                </a:r>
              </a:p>
            </p:txBody>
          </p:sp>
        </mc:Fallback>
      </mc:AlternateContent>
      <p:pic>
        <p:nvPicPr>
          <p:cNvPr id="2646" name="図 5" descr="時計の絵_x000a__x000a_中程度の精度で自動的に生成された説明"/>
          <p:cNvPicPr>
            <a:picLocks noChangeAspect="1"/>
          </p:cNvPicPr>
          <p:nvPr/>
        </p:nvPicPr>
        <p:blipFill>
          <a:blip r:embed="rId9"/>
          <a:stretch>
            <a:fillRect/>
          </a:stretch>
        </p:blipFill>
        <p:spPr>
          <a:xfrm>
            <a:off x="6717190" y="265004"/>
            <a:ext cx="1774244" cy="1692535"/>
          </a:xfrm>
          <a:prstGeom prst="rect">
            <a:avLst/>
          </a:prstGeom>
        </p:spPr>
      </p:pic>
      <p:cxnSp>
        <p:nvCxnSpPr>
          <p:cNvPr id="2647" name="直線矢印コネクタ 15"/>
          <p:cNvCxnSpPr/>
          <p:nvPr/>
        </p:nvCxnSpPr>
        <p:spPr>
          <a:xfrm>
            <a:off x="5441363" y="1981289"/>
            <a:ext cx="0" cy="164068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48" name="テキスト ボックス 16"/>
          <p:cNvSpPr txBox="1"/>
          <p:nvPr/>
        </p:nvSpPr>
        <p:spPr>
          <a:xfrm>
            <a:off x="5465113" y="2126762"/>
            <a:ext cx="492443" cy="1471461"/>
          </a:xfrm>
          <a:prstGeom prst="rect">
            <a:avLst/>
          </a:prstGeom>
          <a:noFill/>
        </p:spPr>
        <p:txBody>
          <a:bodyPr vert="eaVert" wrap="square" rtlCol="0">
            <a:spAutoFit/>
          </a:bodyPr>
          <a:lstStyle/>
          <a:p>
            <a:r>
              <a:rPr kumimoji="1" lang="ja-JP" altLang="en-US" sz="2000" b="1"/>
              <a:t>膨張より大</a:t>
            </a:r>
          </a:p>
        </p:txBody>
      </p:sp>
    </p:spTree>
    <p:extLst>
      <p:ext uri="{BB962C8B-B14F-4D97-AF65-F5344CB8AC3E}">
        <p14:creationId xmlns:p14="http://schemas.microsoft.com/office/powerpoint/2010/main" val="2426320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4" name="タイトル 1"/>
          <p:cNvSpPr>
            <a:spLocks noGrp="1"/>
          </p:cNvSpPr>
          <p:nvPr>
            <p:ph type="title"/>
          </p:nvPr>
        </p:nvSpPr>
        <p:spPr>
          <a:xfrm>
            <a:off x="838200" y="365125"/>
            <a:ext cx="5041900" cy="644277"/>
          </a:xfrm>
        </p:spPr>
        <p:txBody>
          <a:bodyPr>
            <a:noAutofit/>
          </a:bodyPr>
          <a:lstStyle/>
          <a:p>
            <a:r>
              <a:rPr lang="en-US" altLang="ja-JP" sz="3600" b="1" dirty="0"/>
              <a:t>4. </a:t>
            </a:r>
            <a:r>
              <a:rPr lang="ja-JP" altLang="en-US" sz="3600" b="1"/>
              <a:t>結果</a:t>
            </a:r>
          </a:p>
        </p:txBody>
      </p:sp>
      <p:sp>
        <p:nvSpPr>
          <p:cNvPr id="2655" name="テキスト ボックス 2"/>
          <p:cNvSpPr txBox="1"/>
          <p:nvPr/>
        </p:nvSpPr>
        <p:spPr>
          <a:xfrm>
            <a:off x="588076" y="1069748"/>
            <a:ext cx="2954655" cy="593560"/>
          </a:xfrm>
          <a:prstGeom prst="rect">
            <a:avLst/>
          </a:prstGeom>
          <a:noFill/>
        </p:spPr>
        <p:txBody>
          <a:bodyPr wrap="none" rtlCol="0">
            <a:spAutoFit/>
          </a:bodyPr>
          <a:lstStyle/>
          <a:p>
            <a:pPr>
              <a:lnSpc>
                <a:spcPct val="150000"/>
              </a:lnSpc>
            </a:pPr>
            <a:r>
              <a:rPr kumimoji="1" lang="ja-JP" altLang="en-US" sz="2400" b="1"/>
              <a:t>計算するパラメータ</a:t>
            </a:r>
            <a:endParaRPr kumimoji="1" lang="en-US" altLang="ja-JP" sz="2400" b="1" dirty="0"/>
          </a:p>
        </p:txBody>
      </p:sp>
      <mc:AlternateContent xmlns:mc="http://schemas.openxmlformats.org/markup-compatibility/2006" xmlns:a14="http://schemas.microsoft.com/office/drawing/2010/main">
        <mc:Choice Requires="a14">
          <p:sp>
            <p:nvSpPr>
              <p:cNvPr id="2656" name="テキスト ボックス 12">
                <a:extLst>
                  <a:ext uri="{FF2B5EF4-FFF2-40B4-BE49-F238E27FC236}">
                    <a16:creationId xmlns:a16="http://schemas.microsoft.com/office/drawing/2014/main" id="{1CAECCFD-FAB2-7390-AEB0-3BA2C7B4477A}"/>
                  </a:ext>
                </a:extLst>
              </p:cNvPr>
              <p:cNvSpPr txBox="1"/>
              <p:nvPr/>
            </p:nvSpPr>
            <p:spPr>
              <a:xfrm>
                <a:off x="838200" y="1936122"/>
                <a:ext cx="7567383" cy="1799082"/>
              </a:xfrm>
              <a:prstGeom prst="rect">
                <a:avLst/>
              </a:prstGeom>
              <a:noFill/>
              <a:ln w="28575">
                <a:solidFill>
                  <a:srgbClr val="00B050"/>
                </a:solidFill>
              </a:ln>
            </p:spPr>
            <p:txBody>
              <a:bodyPr wrap="square" rtlCol="0">
                <a:spAutoFit/>
              </a:bodyPr>
              <a:lstStyle/>
              <a:p>
                <a:pPr marL="342900" indent="-342900">
                  <a:lnSpc>
                    <a:spcPct val="150000"/>
                  </a:lnSpc>
                  <a:buFont typeface="Arial" panose="020B0604020202020204" pitchFamily="34" charset="0"/>
                  <a:buChar char="•"/>
                </a:pPr>
                <a:r>
                  <a:rPr kumimoji="1" lang="ja-JP" altLang="en-US" sz="2400"/>
                  <a:t>初期条件：</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𝛾</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𝜈</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50</m:t>
                    </m:r>
                    <m:r>
                      <a:rPr kumimoji="1" lang="en-US" altLang="ja-JP" sz="2400" b="0" i="1" smtClean="0">
                        <a:latin typeface="Cambria Math" panose="02040503050406030204" pitchFamily="18" charset="0"/>
                      </a:rPr>
                      <m:t> </m:t>
                    </m:r>
                    <m:r>
                      <m:rPr>
                        <m:sty m:val="p"/>
                      </m:rPr>
                      <a:rPr kumimoji="1" lang="en-US" altLang="ja-JP" sz="2400" b="0" i="0" smtClean="0">
                        <a:latin typeface="Cambria Math" panose="02040503050406030204" pitchFamily="18" charset="0"/>
                      </a:rPr>
                      <m:t>MeV</m:t>
                    </m:r>
                    <m:r>
                      <a:rPr kumimoji="1" lang="en-US" altLang="ja-JP" sz="2400" b="0" i="0" smtClean="0">
                        <a:latin typeface="Cambria Math" panose="02040503050406030204" pitchFamily="18" charset="0"/>
                      </a:rPr>
                      <m:t>,</m:t>
                    </m:r>
                  </m:oMath>
                </a14:m>
                <a:r>
                  <a:rPr kumimoji="1" lang="en-US" altLang="ja-JP" sz="2400" i="1"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𝜙</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  </m:t>
                    </m:r>
                    <m:r>
                      <a:rPr kumimoji="1" lang="en-US" altLang="ja-JP" sz="2400" b="0" i="1" smtClean="0">
                        <a:solidFill>
                          <a:srgbClr val="FF0000"/>
                        </a:solidFill>
                        <a:latin typeface="Cambria Math" panose="02040503050406030204" pitchFamily="18" charset="0"/>
                      </a:rPr>
                      <m:t>50</m:t>
                    </m:r>
                    <m:r>
                      <a:rPr kumimoji="1" lang="en-US" altLang="ja-JP" sz="2400" b="0" i="1" smtClean="0">
                        <a:latin typeface="Cambria Math" panose="02040503050406030204" pitchFamily="18" charset="0"/>
                      </a:rPr>
                      <m:t> </m:t>
                    </m:r>
                    <m:r>
                      <m:rPr>
                        <m:sty m:val="p"/>
                      </m:rPr>
                      <a:rPr kumimoji="1" lang="en-US" altLang="ja-JP" sz="2400" b="0" i="0" smtClean="0">
                        <a:latin typeface="Cambria Math" panose="02040503050406030204" pitchFamily="18" charset="0"/>
                      </a:rPr>
                      <m:t>MeV</m:t>
                    </m:r>
                  </m:oMath>
                </a14:m>
                <a:endParaRPr kumimoji="1" lang="en-US" altLang="ja-JP" sz="2400" i="1" dirty="0"/>
              </a:p>
              <a:p>
                <a:pPr marL="342900" indent="-342900">
                  <a:lnSpc>
                    <a:spcPct val="150000"/>
                  </a:lnSpc>
                  <a:buFont typeface="Arial" panose="020B0604020202020204" pitchFamily="34" charset="0"/>
                  <a:buChar char="•"/>
                </a:pPr>
                <a:r>
                  <a:rPr lang="en-US" altLang="ja-JP" sz="2400"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𝑚</m:t>
                        </m:r>
                      </m:e>
                      <m:sub>
                        <m:r>
                          <a:rPr kumimoji="1" lang="en-US" altLang="ja-JP" sz="2400" b="0" i="1" smtClean="0">
                            <a:latin typeface="Cambria Math" panose="02040503050406030204" pitchFamily="18" charset="0"/>
                          </a:rPr>
                          <m:t>𝜙</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05</m:t>
                    </m:r>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5</m:t>
                    </m:r>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5</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10</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 </m:t>
                    </m:r>
                    <m:r>
                      <m:rPr>
                        <m:sty m:val="p"/>
                      </m:rPr>
                      <a:rPr kumimoji="1" lang="en-US" altLang="ja-JP" sz="2400" b="0" i="0" smtClean="0">
                        <a:latin typeface="Cambria Math" panose="02040503050406030204" pitchFamily="18" charset="0"/>
                      </a:rPr>
                      <m:t>MeV</m:t>
                    </m:r>
                  </m:oMath>
                </a14:m>
                <a:endParaRPr kumimoji="1" lang="en-US" altLang="ja-JP" sz="2400" i="1" dirty="0"/>
              </a:p>
              <a:p>
                <a:pPr marL="342900" indent="-342900">
                  <a:lnSpc>
                    <a:spcPct val="150000"/>
                  </a:lnSpc>
                  <a:buFont typeface="Arial" panose="020B0604020202020204" pitchFamily="34" charset="0"/>
                  <a:buChar char="•"/>
                </a:pPr>
                <a:r>
                  <a:rPr lang="en-US" altLang="ja-JP" sz="2400" i="1" dirty="0"/>
                  <a:t> </a:t>
                </a:r>
                <a14:m>
                  <m:oMath xmlns:m="http://schemas.openxmlformats.org/officeDocument/2006/math">
                    <m:sSub>
                      <m:sSubPr>
                        <m:ctrlPr>
                          <a:rPr lang="en-US" altLang="ja-JP" sz="2400" b="0" i="1" smtClean="0">
                            <a:latin typeface="Cambria Math" panose="02040503050406030204" pitchFamily="18" charset="0"/>
                          </a:rPr>
                        </m:ctrlPr>
                      </m:sSubPr>
                      <m:e>
                        <m:r>
                          <m:rPr>
                            <m:sty m:val="p"/>
                          </m:rPr>
                          <a:rPr lang="en-US" altLang="ja-JP" sz="2400" b="0" i="0" smtClean="0">
                            <a:latin typeface="Cambria Math" panose="02040503050406030204" pitchFamily="18" charset="0"/>
                          </a:rPr>
                          <m:t>Γ</m:t>
                        </m:r>
                      </m:e>
                      <m:sub>
                        <m:r>
                          <m:rPr>
                            <m:sty m:val="p"/>
                          </m:rPr>
                          <a:rPr lang="en-US" altLang="ja-JP" sz="2400" b="0" i="0" smtClean="0">
                            <a:latin typeface="Cambria Math" panose="02040503050406030204" pitchFamily="18" charset="0"/>
                          </a:rPr>
                          <m:t>eff</m:t>
                        </m:r>
                      </m:sub>
                    </m:sSub>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0</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01</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0</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0</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10</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100</m:t>
                    </m:r>
                  </m:oMath>
                </a14:m>
                <a:endParaRPr kumimoji="1" lang="en-US" altLang="ja-JP" sz="2400" i="1" dirty="0"/>
              </a:p>
            </p:txBody>
          </p:sp>
        </mc:Choice>
        <mc:Fallback xmlns="">
          <p:sp>
            <p:nvSpPr>
              <p:cNvPr id="2656" name="テキスト ボックス 12"/>
              <p:cNvSpPr txBox="1">
                <a:spLocks noRot="1" noChangeAspect="1" noMove="1" noResize="1" noEditPoints="1" noAdjustHandles="1" noChangeArrowheads="1" noChangeShapeType="1" noTextEdit="1"/>
              </p:cNvSpPr>
              <p:nvPr/>
            </p:nvSpPr>
            <p:spPr>
              <a:xfrm>
                <a:off x="838200" y="1936122"/>
                <a:ext cx="7567383" cy="1799082"/>
              </a:xfrm>
              <a:prstGeom prst="rect">
                <a:avLst/>
              </a:prstGeom>
              <a:blipFill>
                <a:blip r:embed="rId3"/>
                <a:stretch>
                  <a:fillRect l="-1002" b="-4138"/>
                </a:stretch>
              </a:blipFill>
              <a:ln w="28575">
                <a:solidFill>
                  <a:srgbClr val="00B05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57" name="テキスト ボックス 13">
                <a:extLst>
                  <a:ext uri="{FF2B5EF4-FFF2-40B4-BE49-F238E27FC236}">
                    <a16:creationId xmlns:a16="http://schemas.microsoft.com/office/drawing/2014/main" id="{4B608089-EF1E-CE9C-5720-4C1F3CBD9369}"/>
                  </a:ext>
                </a:extLst>
              </p:cNvPr>
              <p:cNvSpPr txBox="1"/>
              <p:nvPr/>
            </p:nvSpPr>
            <p:spPr>
              <a:xfrm>
                <a:off x="838200" y="4216116"/>
                <a:ext cx="5292024" cy="1203215"/>
              </a:xfrm>
              <a:prstGeom prst="rect">
                <a:avLst/>
              </a:prstGeom>
              <a:noFill/>
              <a:ln w="28575">
                <a:solidFill>
                  <a:srgbClr val="00B0F0"/>
                </a:solidFill>
              </a:ln>
            </p:spPr>
            <p:txBody>
              <a:bodyPr wrap="square" rtlCol="0">
                <a:spAutoFit/>
              </a:bodyPr>
              <a:lstStyle/>
              <a:p>
                <a:pPr>
                  <a:lnSpc>
                    <a:spcPct val="150000"/>
                  </a:lnSpc>
                </a:pPr>
                <a14:m>
                  <m:oMath xmlns:m="http://schemas.openxmlformats.org/officeDocument/2006/math">
                    <m:r>
                      <a:rPr kumimoji="1" lang="en-US" altLang="ja-JP" sz="2400" b="0" i="1" smtClean="0">
                        <a:latin typeface="Cambria Math" panose="02040503050406030204" pitchFamily="18" charset="0"/>
                      </a:rPr>
                      <m:t>𝑍</m:t>
                    </m:r>
                    <m:r>
                      <a:rPr kumimoji="1" lang="en-US" altLang="ja-JP" sz="2400" b="0" i="1" smtClean="0">
                        <a:latin typeface="Cambria Math" panose="02040503050406030204" pitchFamily="18" charset="0"/>
                      </a:rPr>
                      <m:t>′</m:t>
                    </m:r>
                  </m:oMath>
                </a14:m>
                <a:r>
                  <a:rPr kumimoji="1" lang="en-US" altLang="ja-JP" sz="2400" b="0" dirty="0">
                    <a:latin typeface="Cambria Math" panose="02040503050406030204" pitchFamily="18" charset="0"/>
                  </a:rPr>
                  <a:t> </a:t>
                </a:r>
                <a:r>
                  <a:rPr kumimoji="1" lang="ja-JP" altLang="en-US" sz="2400" b="0" dirty="0">
                    <a:latin typeface="Cambria Math" panose="02040503050406030204" pitchFamily="18" charset="0"/>
                  </a:rPr>
                  <a:t>のパラメータ</a:t>
                </a:r>
                <a:endParaRPr kumimoji="1" lang="en-US" altLang="ja-JP" sz="2400" b="0" dirty="0">
                  <a:latin typeface="Cambria Math" panose="02040503050406030204" pitchFamily="18" charset="0"/>
                </a:endParaRPr>
              </a:p>
              <a:p>
                <a:pPr>
                  <a:lnSpc>
                    <a:spcPct val="150000"/>
                  </a:lnSpc>
                </a:pP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𝑚</m:t>
                        </m:r>
                      </m:e>
                      <m:sub>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𝑍</m:t>
                            </m:r>
                          </m:e>
                          <m:sup>
                            <m:r>
                              <a:rPr kumimoji="1" lang="en-US" altLang="ja-JP" sz="2400" b="0" i="1" smtClean="0">
                                <a:latin typeface="Cambria Math" panose="02040503050406030204" pitchFamily="18" charset="0"/>
                              </a:rPr>
                              <m:t>′</m:t>
                            </m:r>
                          </m:sup>
                        </m:sSup>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13</m:t>
                    </m:r>
                    <m:r>
                      <a:rPr kumimoji="1" lang="en-US" altLang="ja-JP" sz="2400" b="0" i="1" smtClean="0">
                        <a:latin typeface="Cambria Math" panose="02040503050406030204" pitchFamily="18" charset="0"/>
                      </a:rPr>
                      <m:t> </m:t>
                    </m:r>
                    <m:r>
                      <m:rPr>
                        <m:sty m:val="p"/>
                      </m:rPr>
                      <a:rPr kumimoji="1" lang="en-US" altLang="ja-JP" sz="2400" b="0" i="0" smtClean="0">
                        <a:latin typeface="Cambria Math" panose="02040503050406030204" pitchFamily="18" charset="0"/>
                      </a:rPr>
                      <m:t>MeV</m:t>
                    </m:r>
                  </m:oMath>
                </a14:m>
                <a:r>
                  <a:rPr kumimoji="1" lang="en-US" altLang="ja-JP" sz="2400"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𝑔</m:t>
                        </m:r>
                      </m:e>
                      <m:sub>
                        <m:r>
                          <a:rPr kumimoji="1" lang="en-US" altLang="ja-JP" sz="2400" b="0" i="1" smtClean="0">
                            <a:latin typeface="Cambria Math" panose="02040503050406030204" pitchFamily="18" charset="0"/>
                          </a:rPr>
                          <m:t>𝜇</m:t>
                        </m:r>
                        <m:r>
                          <a:rPr kumimoji="1" lang="en-US" altLang="ja-JP" sz="2400" b="0" i="0" smtClean="0">
                            <a:latin typeface="Cambria Math" panose="02040503050406030204" pitchFamily="18" charset="0"/>
                          </a:rPr>
                          <m:t>−</m:t>
                        </m:r>
                        <m:r>
                          <a:rPr kumimoji="1" lang="en-US" altLang="ja-JP" sz="2400" b="0" i="1" smtClean="0">
                            <a:latin typeface="Cambria Math" panose="02040503050406030204" pitchFamily="18" charset="0"/>
                          </a:rPr>
                          <m:t>𝜏</m:t>
                        </m:r>
                      </m:sub>
                    </m:sSub>
                    <m:r>
                      <a:rPr kumimoji="1" lang="en-US" altLang="ja-JP" sz="2400" b="0" i="0" smtClean="0">
                        <a:latin typeface="Cambria Math" panose="02040503050406030204" pitchFamily="18" charset="0"/>
                      </a:rPr>
                      <m:t>=</m:t>
                    </m:r>
                    <m:r>
                      <a:rPr kumimoji="1" lang="en-US" altLang="ja-JP" sz="2400" b="0" i="0" smtClean="0">
                        <a:latin typeface="Cambria Math" panose="02040503050406030204" pitchFamily="18" charset="0"/>
                      </a:rPr>
                      <m:t>5</m:t>
                    </m:r>
                    <m:r>
                      <a:rPr kumimoji="1" lang="en-US" altLang="ja-JP" sz="2400" b="0" i="0" smtClean="0">
                        <a:latin typeface="Cambria Math" panose="02040503050406030204" pitchFamily="18" charset="0"/>
                      </a:rPr>
                      <m:t>.</m:t>
                    </m:r>
                    <m:r>
                      <a:rPr kumimoji="1" lang="en-US" altLang="ja-JP" sz="2400" b="0" i="0" smtClean="0">
                        <a:latin typeface="Cambria Math" panose="02040503050406030204" pitchFamily="18" charset="0"/>
                      </a:rPr>
                      <m:t>0</m:t>
                    </m:r>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10</m:t>
                        </m:r>
                      </m:e>
                      <m:sup>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4</m:t>
                        </m:r>
                      </m:sup>
                    </m:sSup>
                  </m:oMath>
                </a14:m>
                <a:r>
                  <a:rPr kumimoji="1" lang="en-US" altLang="ja-JP" sz="2400" dirty="0"/>
                  <a:t> </a:t>
                </a:r>
                <a:endParaRPr kumimoji="1" lang="ja-JP" altLang="en-US" sz="2400"/>
              </a:p>
            </p:txBody>
          </p:sp>
        </mc:Choice>
        <mc:Fallback xmlns="">
          <p:sp>
            <p:nvSpPr>
              <p:cNvPr id="2657" name="テキスト ボックス 13"/>
              <p:cNvSpPr txBox="1">
                <a:spLocks noRot="1" noChangeAspect="1" noMove="1" noResize="1" noEditPoints="1" noAdjustHandles="1" noChangeArrowheads="1" noChangeShapeType="1" noTextEdit="1"/>
              </p:cNvSpPr>
              <p:nvPr/>
            </p:nvSpPr>
            <p:spPr>
              <a:xfrm>
                <a:off x="838200" y="4216116"/>
                <a:ext cx="5292024" cy="1203215"/>
              </a:xfrm>
              <a:prstGeom prst="rect">
                <a:avLst/>
              </a:prstGeom>
              <a:blipFill>
                <a:blip r:embed="rId4"/>
                <a:stretch>
                  <a:fillRect l="-476" b="-7143"/>
                </a:stretch>
              </a:blipFill>
              <a:ln w="28575">
                <a:solidFill>
                  <a:srgbClr val="00B0F0"/>
                </a:solidFill>
              </a:ln>
            </p:spPr>
            <p:txBody>
              <a:bodyPr/>
              <a:lstStyle/>
              <a:p>
                <a:r>
                  <a:rPr lang="ja-JP" altLang="en-US">
                    <a:noFill/>
                  </a:rPr>
                  <a:t> </a:t>
                </a:r>
              </a:p>
            </p:txBody>
          </p:sp>
        </mc:Fallback>
      </mc:AlternateContent>
    </p:spTree>
    <p:extLst>
      <p:ext uri="{BB962C8B-B14F-4D97-AF65-F5344CB8AC3E}">
        <p14:creationId xmlns:p14="http://schemas.microsoft.com/office/powerpoint/2010/main" val="1833523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 name="タイトル 1"/>
          <p:cNvSpPr>
            <a:spLocks noGrp="1"/>
          </p:cNvSpPr>
          <p:nvPr>
            <p:ph type="title"/>
          </p:nvPr>
        </p:nvSpPr>
        <p:spPr>
          <a:xfrm>
            <a:off x="838200" y="365125"/>
            <a:ext cx="5041900" cy="644277"/>
          </a:xfrm>
        </p:spPr>
        <p:txBody>
          <a:bodyPr>
            <a:noAutofit/>
          </a:bodyPr>
          <a:lstStyle/>
          <a:p>
            <a:r>
              <a:rPr lang="en-US" altLang="ja-JP" sz="3600" b="1" dirty="0"/>
              <a:t>4. </a:t>
            </a:r>
            <a:r>
              <a:rPr lang="ja-JP" altLang="en-US" sz="3600" b="1"/>
              <a:t>結果</a:t>
            </a:r>
          </a:p>
        </p:txBody>
      </p:sp>
      <mc:AlternateContent xmlns:mc="http://schemas.openxmlformats.org/markup-compatibility/2006" xmlns:a14="http://schemas.microsoft.com/office/drawing/2010/main">
        <mc:Choice Requires="a14">
          <p:sp>
            <p:nvSpPr>
              <p:cNvPr id="2664" name="テキスト ボックス 7">
                <a:extLst>
                  <a:ext uri="{FF2B5EF4-FFF2-40B4-BE49-F238E27FC236}">
                    <a16:creationId xmlns:a16="http://schemas.microsoft.com/office/drawing/2014/main" id="{8C859AFD-A7DC-8C74-ACF4-9FEB5BB3CAD1}"/>
                  </a:ext>
                </a:extLst>
              </p:cNvPr>
              <p:cNvSpPr txBox="1"/>
              <p:nvPr/>
            </p:nvSpPr>
            <p:spPr>
              <a:xfrm>
                <a:off x="6957799" y="546127"/>
                <a:ext cx="4805833" cy="1107419"/>
              </a:xfrm>
              <a:prstGeom prst="rect">
                <a:avLst/>
              </a:prstGeom>
              <a:noFill/>
              <a:ln w="28575">
                <a:solidFill>
                  <a:srgbClr val="00B050"/>
                </a:solidFill>
              </a:ln>
            </p:spPr>
            <p:txBody>
              <a:bodyPr wrap="square" rtlCol="0">
                <a:spAutoFit/>
              </a:bodyPr>
              <a:lstStyle/>
              <a:p>
                <a:pPr>
                  <a:lnSpc>
                    <a:spcPct val="150000"/>
                  </a:lnSpc>
                </a:pPr>
                <a14:m>
                  <m:oMath xmlns:m="http://schemas.openxmlformats.org/officeDocument/2006/math">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𝑚</m:t>
                        </m:r>
                      </m:e>
                      <m:sub>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𝑍</m:t>
                            </m:r>
                          </m:e>
                          <m:sup>
                            <m:r>
                              <a:rPr kumimoji="1" lang="en-US" altLang="ja-JP" sz="2200" b="0" i="1" smtClean="0">
                                <a:latin typeface="Cambria Math" panose="02040503050406030204" pitchFamily="18" charset="0"/>
                              </a:rPr>
                              <m:t>′</m:t>
                            </m:r>
                          </m:sup>
                        </m:sSup>
                      </m:sub>
                    </m:sSub>
                    <m:r>
                      <a:rPr kumimoji="1" lang="en-US" altLang="ja-JP" sz="2200" b="0" i="1" smtClean="0">
                        <a:latin typeface="Cambria Math" panose="02040503050406030204" pitchFamily="18" charset="0"/>
                      </a:rPr>
                      <m:t>=13 </m:t>
                    </m:r>
                    <m:r>
                      <m:rPr>
                        <m:sty m:val="p"/>
                      </m:rPr>
                      <a:rPr kumimoji="1" lang="en-US" altLang="ja-JP" sz="2200" b="0" i="0" smtClean="0">
                        <a:latin typeface="Cambria Math" panose="02040503050406030204" pitchFamily="18" charset="0"/>
                      </a:rPr>
                      <m:t>MeV</m:t>
                    </m:r>
                    <m:r>
                      <a:rPr kumimoji="1" lang="en-US" altLang="ja-JP" sz="2200" b="0" i="0" smtClean="0">
                        <a:latin typeface="Cambria Math" panose="02040503050406030204" pitchFamily="18" charset="0"/>
                      </a:rPr>
                      <m:t>, </m:t>
                    </m:r>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𝑔</m:t>
                        </m:r>
                      </m:e>
                      <m:sub>
                        <m:r>
                          <a:rPr kumimoji="1" lang="en-US" altLang="ja-JP" sz="2200" b="0" i="1" smtClean="0">
                            <a:latin typeface="Cambria Math" panose="02040503050406030204" pitchFamily="18" charset="0"/>
                          </a:rPr>
                          <m:t>𝜇</m:t>
                        </m:r>
                        <m:r>
                          <a:rPr kumimoji="1" lang="en-US" altLang="ja-JP" sz="2200" b="0" i="0" smtClean="0">
                            <a:latin typeface="Cambria Math" panose="02040503050406030204" pitchFamily="18" charset="0"/>
                          </a:rPr>
                          <m:t>−</m:t>
                        </m:r>
                        <m:r>
                          <a:rPr kumimoji="1" lang="en-US" altLang="ja-JP" sz="2200" b="0" i="1" smtClean="0">
                            <a:latin typeface="Cambria Math" panose="02040503050406030204" pitchFamily="18" charset="0"/>
                          </a:rPr>
                          <m:t>𝜏</m:t>
                        </m:r>
                      </m:sub>
                    </m:sSub>
                    <m:r>
                      <a:rPr kumimoji="1" lang="en-US" altLang="ja-JP" sz="2200" b="0" i="0" smtClean="0">
                        <a:latin typeface="Cambria Math" panose="02040503050406030204" pitchFamily="18" charset="0"/>
                      </a:rPr>
                      <m:t>=5.0</m:t>
                    </m:r>
                    <m:r>
                      <a:rPr kumimoji="1" lang="en-US" altLang="ja-JP" sz="2200" b="0" i="1" smtClean="0">
                        <a:latin typeface="Cambria Math" panose="02040503050406030204" pitchFamily="18" charset="0"/>
                      </a:rPr>
                      <m:t>×</m:t>
                    </m:r>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10</m:t>
                        </m:r>
                      </m:e>
                      <m:sup>
                        <m:r>
                          <a:rPr kumimoji="1" lang="en-US" altLang="ja-JP" sz="2200" b="0" i="1" smtClean="0">
                            <a:latin typeface="Cambria Math" panose="02040503050406030204" pitchFamily="18" charset="0"/>
                          </a:rPr>
                          <m:t>−4</m:t>
                        </m:r>
                      </m:sup>
                    </m:sSup>
                  </m:oMath>
                </a14:m>
                <a:r>
                  <a:rPr kumimoji="1" lang="en-US" altLang="ja-JP" sz="2200" dirty="0"/>
                  <a:t> </a:t>
                </a:r>
                <a:r>
                  <a:rPr kumimoji="1" lang="ja-JP" altLang="en-US" sz="2200"/>
                  <a:t>では</a:t>
                </a:r>
                <a:endParaRPr kumimoji="1" lang="en-US" altLang="ja-JP" sz="2200" dirty="0"/>
              </a:p>
              <a:p>
                <a:pPr>
                  <a:lnSpc>
                    <a:spcPct val="150000"/>
                  </a:lnSpc>
                </a:pPr>
                <a14:m>
                  <m:oMath xmlns:m="http://schemas.openxmlformats.org/officeDocument/2006/math">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𝑍</m:t>
                        </m:r>
                      </m:e>
                      <m:sup>
                        <m:r>
                          <a:rPr kumimoji="1" lang="en-US" altLang="ja-JP" sz="2200" b="0" i="1" smtClean="0">
                            <a:latin typeface="Cambria Math" panose="02040503050406030204" pitchFamily="18" charset="0"/>
                          </a:rPr>
                          <m:t>′</m:t>
                        </m:r>
                      </m:sup>
                    </m:sSup>
                  </m:oMath>
                </a14:m>
                <a:r>
                  <a:rPr kumimoji="1" lang="en-US" altLang="ja-JP" sz="2200" dirty="0"/>
                  <a:t> </a:t>
                </a:r>
                <a:r>
                  <a:rPr kumimoji="1" lang="ja-JP" altLang="en-US" sz="2200"/>
                  <a:t>の寄与のみで</a:t>
                </a:r>
                <a:r>
                  <a:rPr kumimoji="1" lang="en-US" altLang="ja-JP" sz="2200" dirty="0"/>
                  <a:t> </a:t>
                </a:r>
                <a14:m>
                  <m:oMath xmlns:m="http://schemas.openxmlformats.org/officeDocument/2006/math">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𝑁</m:t>
                        </m:r>
                      </m:e>
                      <m:sub>
                        <m:r>
                          <m:rPr>
                            <m:sty m:val="p"/>
                          </m:rPr>
                          <a:rPr kumimoji="1" lang="en-US" altLang="ja-JP" sz="2200" b="0" i="0" smtClean="0">
                            <a:latin typeface="Cambria Math" panose="02040503050406030204" pitchFamily="18" charset="0"/>
                          </a:rPr>
                          <m:t>eff</m:t>
                        </m:r>
                      </m:sub>
                    </m:sSub>
                    <m:r>
                      <a:rPr kumimoji="1" lang="en-US" altLang="ja-JP" sz="2200" b="0" i="1" smtClean="0">
                        <a:latin typeface="Cambria Math" panose="02040503050406030204" pitchFamily="18" charset="0"/>
                        <a:ea typeface="Cambria Math" panose="02040503050406030204" pitchFamily="18" charset="0"/>
                      </a:rPr>
                      <m:t>≅3.4</m:t>
                    </m:r>
                  </m:oMath>
                </a14:m>
                <a:endParaRPr kumimoji="1" lang="ja-JP" altLang="en-US" sz="2200"/>
              </a:p>
            </p:txBody>
          </p:sp>
        </mc:Choice>
        <mc:Fallback xmlns="">
          <p:sp>
            <p:nvSpPr>
              <p:cNvPr id="2664" name="テキスト ボックス 7"/>
              <p:cNvSpPr txBox="1">
                <a:spLocks noRot="1" noChangeAspect="1" noMove="1" noResize="1" noEditPoints="1" noAdjustHandles="1" noChangeArrowheads="1" noChangeShapeType="1" noTextEdit="1"/>
              </p:cNvSpPr>
              <p:nvPr/>
            </p:nvSpPr>
            <p:spPr>
              <a:xfrm>
                <a:off x="6957799" y="546127"/>
                <a:ext cx="4805833" cy="1107419"/>
              </a:xfrm>
              <a:prstGeom prst="rect">
                <a:avLst/>
              </a:prstGeom>
              <a:blipFill>
                <a:blip r:embed="rId3"/>
                <a:stretch>
                  <a:fillRect b="-7778"/>
                </a:stretch>
              </a:blipFill>
              <a:ln w="28575">
                <a:solidFill>
                  <a:srgbClr val="00B050"/>
                </a:solidFill>
              </a:ln>
            </p:spPr>
            <p:txBody>
              <a:bodyPr/>
              <a:lstStyle/>
              <a:p>
                <a:r>
                  <a:rPr lang="ja-JP" altLang="en-US">
                    <a:noFill/>
                  </a:rPr>
                  <a:t> </a:t>
                </a:r>
              </a:p>
            </p:txBody>
          </p:sp>
        </mc:Fallback>
      </mc:AlternateContent>
      <p:sp>
        <p:nvSpPr>
          <p:cNvPr id="2665" name="テキスト ボックス 3"/>
          <p:cNvSpPr txBox="1"/>
          <p:nvPr/>
        </p:nvSpPr>
        <p:spPr>
          <a:xfrm>
            <a:off x="7807100" y="5970803"/>
            <a:ext cx="3956532" cy="307777"/>
          </a:xfrm>
          <a:prstGeom prst="rect">
            <a:avLst/>
          </a:prstGeom>
          <a:noFill/>
        </p:spPr>
        <p:txBody>
          <a:bodyPr wrap="none" rtlCol="0">
            <a:spAutoFit/>
          </a:bodyPr>
          <a:lstStyle/>
          <a:p>
            <a:r>
              <a:rPr kumimoji="1" lang="ja-JP" altLang="en-US" sz="1400"/>
              <a:t>理化学研究所</a:t>
            </a:r>
            <a:r>
              <a:rPr kumimoji="1" lang="en-US" altLang="ja-JP" sz="1400" dirty="0"/>
              <a:t> HOKUSAI </a:t>
            </a:r>
            <a:r>
              <a:rPr kumimoji="1" lang="en-US" altLang="ja-JP" sz="1400" dirty="0" err="1"/>
              <a:t>BigWaterfall</a:t>
            </a:r>
            <a:r>
              <a:rPr kumimoji="1" lang="en-US" altLang="ja-JP" sz="1400" dirty="0"/>
              <a:t> </a:t>
            </a:r>
            <a:r>
              <a:rPr kumimoji="1" lang="ja-JP" altLang="en-US" sz="1400"/>
              <a:t>にて計算</a:t>
            </a:r>
          </a:p>
        </p:txBody>
      </p:sp>
      <mc:AlternateContent xmlns:mc="http://schemas.openxmlformats.org/markup-compatibility/2006" xmlns:a14="http://schemas.microsoft.com/office/drawing/2010/main">
        <mc:Choice Requires="a14">
          <p:sp>
            <p:nvSpPr>
              <p:cNvPr id="2666" name="テキスト ボックス 5">
                <a:extLst>
                  <a:ext uri="{FF2B5EF4-FFF2-40B4-BE49-F238E27FC236}">
                    <a16:creationId xmlns:a16="http://schemas.microsoft.com/office/drawing/2014/main" id="{9B5F3770-66F7-8AE4-D441-D3CCD350E600}"/>
                  </a:ext>
                </a:extLst>
              </p:cNvPr>
              <p:cNvSpPr txBox="1"/>
              <p:nvPr/>
            </p:nvSpPr>
            <p:spPr>
              <a:xfrm>
                <a:off x="625146" y="1122795"/>
                <a:ext cx="6181692" cy="494559"/>
              </a:xfrm>
              <a:prstGeom prst="rect">
                <a:avLst/>
              </a:prstGeom>
              <a:noFill/>
            </p:spPr>
            <p:txBody>
              <a:bodyPr wrap="square" rtlCol="0">
                <a:spAutoFit/>
              </a:bodyPr>
              <a:lstStyle/>
              <a:p>
                <a:r>
                  <a:rPr kumimoji="1" lang="ja-JP" altLang="en-US" sz="2400"/>
                  <a:t>初期条件：</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𝛾</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𝜈</m:t>
                        </m:r>
                      </m:sub>
                    </m:sSub>
                    <m:r>
                      <a:rPr kumimoji="1" lang="en-US" altLang="ja-JP" sz="2400" b="0" i="1" smtClean="0">
                        <a:latin typeface="Cambria Math" panose="02040503050406030204" pitchFamily="18" charset="0"/>
                      </a:rPr>
                      <m:t>=50 </m:t>
                    </m:r>
                    <m:r>
                      <m:rPr>
                        <m:sty m:val="p"/>
                      </m:rPr>
                      <a:rPr kumimoji="1" lang="en-US" altLang="ja-JP" sz="2400" b="0" i="0" smtClean="0">
                        <a:latin typeface="Cambria Math" panose="02040503050406030204" pitchFamily="18" charset="0"/>
                      </a:rPr>
                      <m:t>MeV</m:t>
                    </m:r>
                    <m:r>
                      <a:rPr kumimoji="1" lang="en-US" altLang="ja-JP" sz="2400" b="0" i="0" smtClean="0">
                        <a:latin typeface="Cambria Math" panose="02040503050406030204" pitchFamily="18" charset="0"/>
                      </a:rPr>
                      <m:t>,</m:t>
                    </m:r>
                  </m:oMath>
                </a14:m>
                <a:r>
                  <a:rPr kumimoji="1" lang="en-US" altLang="ja-JP" sz="2400" i="1"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𝜙</m:t>
                        </m:r>
                      </m:sub>
                    </m:sSub>
                    <m:r>
                      <a:rPr kumimoji="1" lang="en-US" altLang="ja-JP" sz="2400" b="0" i="1" smtClean="0">
                        <a:latin typeface="Cambria Math" panose="02040503050406030204" pitchFamily="18" charset="0"/>
                      </a:rPr>
                      <m:t>=1.0 </m:t>
                    </m:r>
                    <m:r>
                      <m:rPr>
                        <m:sty m:val="p"/>
                      </m:rPr>
                      <a:rPr kumimoji="1" lang="en-US" altLang="ja-JP" sz="2400" b="0" i="0" smtClean="0">
                        <a:latin typeface="Cambria Math" panose="02040503050406030204" pitchFamily="18" charset="0"/>
                      </a:rPr>
                      <m:t>MeV</m:t>
                    </m:r>
                  </m:oMath>
                </a14:m>
                <a:r>
                  <a:rPr kumimoji="1" lang="en-US" altLang="ja-JP" sz="2400" i="1" dirty="0"/>
                  <a:t> </a:t>
                </a:r>
                <a:endParaRPr kumimoji="1" lang="ja-JP" altLang="en-US" sz="2400" i="1"/>
              </a:p>
            </p:txBody>
          </p:sp>
        </mc:Choice>
        <mc:Fallback xmlns="">
          <p:sp>
            <p:nvSpPr>
              <p:cNvPr id="2666" name="テキスト ボックス 5"/>
              <p:cNvSpPr txBox="1">
                <a:spLocks noRot="1" noChangeAspect="1" noMove="1" noResize="1" noEditPoints="1" noAdjustHandles="1" noChangeArrowheads="1" noChangeShapeType="1" noTextEdit="1"/>
              </p:cNvSpPr>
              <p:nvPr/>
            </p:nvSpPr>
            <p:spPr>
              <a:xfrm>
                <a:off x="625146" y="1122795"/>
                <a:ext cx="6181692" cy="494559"/>
              </a:xfrm>
              <a:prstGeom prst="rect">
                <a:avLst/>
              </a:prstGeom>
              <a:blipFill>
                <a:blip r:embed="rId4"/>
                <a:stretch>
                  <a:fillRect l="-1639" t="-7500" b="-22500"/>
                </a:stretch>
              </a:blipFill>
            </p:spPr>
            <p:txBody>
              <a:bodyPr/>
              <a:lstStyle/>
              <a:p>
                <a:r>
                  <a:rPr lang="ja-JP" altLang="en-US">
                    <a:noFill/>
                  </a:rPr>
                  <a:t> </a:t>
                </a:r>
              </a:p>
            </p:txBody>
          </p:sp>
        </mc:Fallback>
      </mc:AlternateContent>
      <p:pic>
        <p:nvPicPr>
          <p:cNvPr id="2667" name="図 13"/>
          <p:cNvPicPr>
            <a:picLocks noChangeAspect="1"/>
          </p:cNvPicPr>
          <p:nvPr/>
        </p:nvPicPr>
        <p:blipFill>
          <a:blip r:embed="rId5"/>
          <a:stretch>
            <a:fillRect/>
          </a:stretch>
        </p:blipFill>
        <p:spPr>
          <a:xfrm>
            <a:off x="0" y="1979266"/>
            <a:ext cx="6111530" cy="3819706"/>
          </a:xfrm>
          <a:prstGeom prst="rect">
            <a:avLst/>
          </a:prstGeom>
        </p:spPr>
      </p:pic>
      <p:pic>
        <p:nvPicPr>
          <p:cNvPr id="2668" name="図 15"/>
          <p:cNvPicPr>
            <a:picLocks noChangeAspect="1"/>
          </p:cNvPicPr>
          <p:nvPr/>
        </p:nvPicPr>
        <p:blipFill>
          <a:blip r:embed="rId6"/>
          <a:stretch>
            <a:fillRect/>
          </a:stretch>
        </p:blipFill>
        <p:spPr>
          <a:xfrm>
            <a:off x="6080469" y="1979265"/>
            <a:ext cx="6111531" cy="3819707"/>
          </a:xfrm>
          <a:prstGeom prst="rect">
            <a:avLst/>
          </a:prstGeom>
        </p:spPr>
      </p:pic>
    </p:spTree>
    <p:extLst>
      <p:ext uri="{BB962C8B-B14F-4D97-AF65-F5344CB8AC3E}">
        <p14:creationId xmlns:p14="http://schemas.microsoft.com/office/powerpoint/2010/main" val="4032318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 name="タイトル 1"/>
          <p:cNvSpPr>
            <a:spLocks noGrp="1"/>
          </p:cNvSpPr>
          <p:nvPr>
            <p:ph type="title"/>
          </p:nvPr>
        </p:nvSpPr>
        <p:spPr>
          <a:xfrm>
            <a:off x="838200" y="365125"/>
            <a:ext cx="5041900" cy="644277"/>
          </a:xfrm>
        </p:spPr>
        <p:txBody>
          <a:bodyPr>
            <a:noAutofit/>
          </a:bodyPr>
          <a:lstStyle/>
          <a:p>
            <a:r>
              <a:rPr lang="en-US" altLang="ja-JP" sz="3600" b="1" dirty="0"/>
              <a:t>4. </a:t>
            </a:r>
            <a:r>
              <a:rPr lang="ja-JP" altLang="en-US" sz="3600" b="1"/>
              <a:t>結果</a:t>
            </a:r>
          </a:p>
        </p:txBody>
      </p:sp>
      <mc:AlternateContent xmlns:mc="http://schemas.openxmlformats.org/markup-compatibility/2006" xmlns:a14="http://schemas.microsoft.com/office/drawing/2010/main">
        <mc:Choice Requires="a14">
          <p:sp>
            <p:nvSpPr>
              <p:cNvPr id="2675" name="テキスト ボックス 6">
                <a:extLst>
                  <a:ext uri="{FF2B5EF4-FFF2-40B4-BE49-F238E27FC236}">
                    <a16:creationId xmlns:a16="http://schemas.microsoft.com/office/drawing/2014/main" id="{A14ADD57-CDD2-A6DD-ABC5-9DCC4C8A5F55}"/>
                  </a:ext>
                </a:extLst>
              </p:cNvPr>
              <p:cNvSpPr txBox="1"/>
              <p:nvPr/>
            </p:nvSpPr>
            <p:spPr>
              <a:xfrm>
                <a:off x="563010" y="1124406"/>
                <a:ext cx="6225679" cy="494559"/>
              </a:xfrm>
              <a:prstGeom prst="rect">
                <a:avLst/>
              </a:prstGeom>
              <a:noFill/>
            </p:spPr>
            <p:txBody>
              <a:bodyPr wrap="none" rtlCol="0">
                <a:spAutoFit/>
              </a:bodyPr>
              <a:lstStyle/>
              <a:p>
                <a:r>
                  <a:rPr kumimoji="1" lang="ja-JP" altLang="en-US" sz="2400"/>
                  <a:t>初期条件：</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𝛾</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𝜈</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50</m:t>
                    </m:r>
                    <m:r>
                      <a:rPr kumimoji="1" lang="en-US" altLang="ja-JP" sz="2400" b="0" i="1" smtClean="0">
                        <a:latin typeface="Cambria Math" panose="02040503050406030204" pitchFamily="18" charset="0"/>
                      </a:rPr>
                      <m:t> </m:t>
                    </m:r>
                    <m:r>
                      <m:rPr>
                        <m:sty m:val="p"/>
                      </m:rPr>
                      <a:rPr kumimoji="1" lang="en-US" altLang="ja-JP" sz="2400" b="0" i="0" smtClean="0">
                        <a:latin typeface="Cambria Math" panose="02040503050406030204" pitchFamily="18" charset="0"/>
                      </a:rPr>
                      <m:t>MeV</m:t>
                    </m:r>
                    <m:r>
                      <a:rPr kumimoji="1" lang="en-US" altLang="ja-JP" sz="2400" b="0" i="0" smtClean="0">
                        <a:latin typeface="Cambria Math" panose="02040503050406030204" pitchFamily="18" charset="0"/>
                      </a:rPr>
                      <m:t>,</m:t>
                    </m:r>
                  </m:oMath>
                </a14:m>
                <a:r>
                  <a:rPr kumimoji="1" lang="en-US" altLang="ja-JP" sz="2400" i="1"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𝜙</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 </m:t>
                    </m:r>
                    <m:r>
                      <m:rPr>
                        <m:sty m:val="p"/>
                      </m:rPr>
                      <a:rPr kumimoji="1" lang="en-US" altLang="ja-JP" sz="2400" b="0" i="0" smtClean="0">
                        <a:latin typeface="Cambria Math" panose="02040503050406030204" pitchFamily="18" charset="0"/>
                      </a:rPr>
                      <m:t>MeV</m:t>
                    </m:r>
                  </m:oMath>
                </a14:m>
                <a:r>
                  <a:rPr kumimoji="1" lang="en-US" altLang="ja-JP" sz="2400" i="1" dirty="0"/>
                  <a:t> </a:t>
                </a:r>
                <a:endParaRPr kumimoji="1" lang="ja-JP" altLang="en-US" sz="2400" i="1"/>
              </a:p>
            </p:txBody>
          </p:sp>
        </mc:Choice>
        <mc:Fallback xmlns="">
          <p:sp>
            <p:nvSpPr>
              <p:cNvPr id="2675" name="テキスト ボックス 6"/>
              <p:cNvSpPr txBox="1">
                <a:spLocks noRot="1" noChangeAspect="1" noMove="1" noResize="1" noEditPoints="1" noAdjustHandles="1" noChangeArrowheads="1" noChangeShapeType="1" noTextEdit="1"/>
              </p:cNvSpPr>
              <p:nvPr/>
            </p:nvSpPr>
            <p:spPr>
              <a:xfrm>
                <a:off x="563010" y="1124406"/>
                <a:ext cx="6225679" cy="494559"/>
              </a:xfrm>
              <a:prstGeom prst="rect">
                <a:avLst/>
              </a:prstGeom>
              <a:blipFill>
                <a:blip r:embed="rId3"/>
                <a:stretch>
                  <a:fillRect b="-3333"/>
                </a:stretch>
              </a:blipFill>
            </p:spPr>
            <p:txBody>
              <a:bodyPr/>
              <a:lstStyle/>
              <a:p>
                <a:r>
                  <a:rPr lang="ja-JP" altLang="en-US">
                    <a:noFill/>
                  </a:rPr>
                  <a:t> </a:t>
                </a:r>
              </a:p>
            </p:txBody>
          </p:sp>
        </mc:Fallback>
      </mc:AlternateContent>
      <p:graphicFrame>
        <p:nvGraphicFramePr>
          <p:cNvPr id="2676" name="グラフ 4"/>
          <p:cNvGraphicFramePr/>
          <p:nvPr/>
        </p:nvGraphicFramePr>
        <p:xfrm>
          <a:off x="539750" y="2064321"/>
          <a:ext cx="11112500" cy="485925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2677" name="テキスト ボックス 5">
                <a:extLst>
                  <a:ext uri="{FF2B5EF4-FFF2-40B4-BE49-F238E27FC236}">
                    <a16:creationId xmlns:a16="http://schemas.microsoft.com/office/drawing/2014/main" id="{732B8282-D49D-3E7B-EA06-EB9E93AC9ABE}"/>
                  </a:ext>
                </a:extLst>
              </p:cNvPr>
              <p:cNvSpPr txBox="1"/>
              <p:nvPr/>
            </p:nvSpPr>
            <p:spPr>
              <a:xfrm>
                <a:off x="5403310" y="2001374"/>
                <a:ext cx="1385379" cy="461665"/>
              </a:xfrm>
              <a:prstGeom prst="rect">
                <a:avLst/>
              </a:prstGeom>
              <a:noFill/>
            </p:spPr>
            <p:txBody>
              <a:bodyPr wrap="none" rtlCol="0">
                <a:spAutoFit/>
              </a:bodyPr>
              <a:lstStyle/>
              <a:p>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𝑁</m:t>
                        </m:r>
                      </m:e>
                      <m:sub>
                        <m:r>
                          <m:rPr>
                            <m:sty m:val="p"/>
                          </m:rPr>
                          <a:rPr kumimoji="1" lang="en-US" altLang="ja-JP" sz="2400" b="0" i="0" smtClean="0">
                            <a:latin typeface="Cambria Math" panose="02040503050406030204" pitchFamily="18" charset="0"/>
                          </a:rPr>
                          <m:t>eff</m:t>
                        </m:r>
                      </m:sub>
                    </m:sSub>
                  </m:oMath>
                </a14:m>
                <a:r>
                  <a:rPr kumimoji="1" lang="en-US" altLang="ja-JP" sz="2400" dirty="0"/>
                  <a:t> </a:t>
                </a:r>
                <a:r>
                  <a:rPr kumimoji="1" lang="ja-JP" altLang="en-US" sz="2400"/>
                  <a:t>の値</a:t>
                </a:r>
              </a:p>
            </p:txBody>
          </p:sp>
        </mc:Choice>
        <mc:Fallback xmlns="">
          <p:sp>
            <p:nvSpPr>
              <p:cNvPr id="2677" name="テキスト ボックス 5"/>
              <p:cNvSpPr txBox="1">
                <a:spLocks noRot="1" noChangeAspect="1" noMove="1" noResize="1" noEditPoints="1" noAdjustHandles="1" noChangeArrowheads="1" noChangeShapeType="1" noTextEdit="1"/>
              </p:cNvSpPr>
              <p:nvPr/>
            </p:nvSpPr>
            <p:spPr>
              <a:xfrm>
                <a:off x="5403310" y="2001374"/>
                <a:ext cx="1385379" cy="461665"/>
              </a:xfrm>
              <a:prstGeom prst="rect">
                <a:avLst/>
              </a:prstGeom>
              <a:blipFill>
                <a:blip r:embed="rId5"/>
                <a:stretch>
                  <a:fillRect l="-909" t="-10811" r="-5455" b="-29730"/>
                </a:stretch>
              </a:blipFill>
            </p:spPr>
            <p:txBody>
              <a:bodyPr/>
              <a:lstStyle/>
              <a:p>
                <a:r>
                  <a:rPr lang="ja-JP" altLang="en-US">
                    <a:noFill/>
                  </a:rPr>
                  <a:t> </a:t>
                </a:r>
              </a:p>
            </p:txBody>
          </p:sp>
        </mc:Fallback>
      </mc:AlternateContent>
      <p:cxnSp>
        <p:nvCxnSpPr>
          <p:cNvPr id="2678" name="直線矢印コネクタ 10"/>
          <p:cNvCxnSpPr>
            <a:cxnSpLocks/>
          </p:cNvCxnSpPr>
          <p:nvPr/>
        </p:nvCxnSpPr>
        <p:spPr>
          <a:xfrm>
            <a:off x="11652250" y="4529558"/>
            <a:ext cx="0" cy="598496"/>
          </a:xfrm>
          <a:prstGeom prst="straightConnector1">
            <a:avLst/>
          </a:prstGeom>
          <a:ln w="539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79" name="テキスト ボックス 11">
                <a:extLst>
                  <a:ext uri="{FF2B5EF4-FFF2-40B4-BE49-F238E27FC236}">
                    <a16:creationId xmlns:a16="http://schemas.microsoft.com/office/drawing/2014/main" id="{8F442370-277E-5F3D-5E23-A51796DF7546}"/>
                  </a:ext>
                </a:extLst>
              </p:cNvPr>
              <p:cNvSpPr txBox="1"/>
              <p:nvPr/>
            </p:nvSpPr>
            <p:spPr>
              <a:xfrm>
                <a:off x="6951584" y="205955"/>
                <a:ext cx="4847096" cy="1248803"/>
              </a:xfrm>
              <a:prstGeom prst="rect">
                <a:avLst/>
              </a:prstGeom>
              <a:noFill/>
              <a:ln w="28575">
                <a:solidFill>
                  <a:srgbClr val="FF0000"/>
                </a:solidFill>
              </a:ln>
            </p:spPr>
            <p:txBody>
              <a:bodyPr wrap="none" rtlCol="0">
                <a:spAutoFit/>
              </a:bodyPr>
              <a:lstStyle/>
              <a:p>
                <a:pPr marL="342900" indent="-342900">
                  <a:lnSpc>
                    <a:spcPct val="150000"/>
                  </a:lnSpc>
                  <a:buFont typeface="Arial" panose="020B0604020202020204" pitchFamily="34" charset="0"/>
                  <a:buChar char="•"/>
                </a:pP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𝑚</m:t>
                        </m:r>
                      </m:e>
                      <m:sub>
                        <m:r>
                          <a:rPr kumimoji="1" lang="en-US" altLang="ja-JP" sz="2400" b="0" i="1" smtClean="0">
                            <a:latin typeface="Cambria Math" panose="02040503050406030204" pitchFamily="18" charset="0"/>
                          </a:rPr>
                          <m:t>𝜙</m:t>
                        </m:r>
                      </m:sub>
                    </m:sSub>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0</m:t>
                    </m:r>
                    <m:r>
                      <a:rPr lang="en-US" altLang="ja-JP" sz="2400" b="0" i="1" smtClean="0">
                        <a:latin typeface="Cambria Math" panose="02040503050406030204" pitchFamily="18" charset="0"/>
                        <a:ea typeface="Cambria Math" panose="02040503050406030204" pitchFamily="18" charset="0"/>
                      </a:rPr>
                      <m:t> </m:t>
                    </m:r>
                    <m:r>
                      <m:rPr>
                        <m:sty m:val="p"/>
                      </m:rPr>
                      <a:rPr lang="en-US" altLang="ja-JP" sz="2400" b="0" i="0" smtClean="0">
                        <a:latin typeface="Cambria Math" panose="02040503050406030204" pitchFamily="18" charset="0"/>
                        <a:ea typeface="Cambria Math" panose="02040503050406030204" pitchFamily="18" charset="0"/>
                      </a:rPr>
                      <m:t>MeV</m:t>
                    </m:r>
                    <m:r>
                      <a:rPr lang="en-US" altLang="ja-JP" sz="2400" b="0" i="0" smtClean="0">
                        <a:latin typeface="Cambria Math" panose="02040503050406030204" pitchFamily="18" charset="0"/>
                        <a:ea typeface="Cambria Math" panose="02040503050406030204" pitchFamily="18" charset="0"/>
                      </a:rPr>
                      <m:t>,</m:t>
                    </m:r>
                  </m:oMath>
                </a14:m>
                <a:r>
                  <a:rPr kumimoji="1" lang="en-US" altLang="ja-JP" sz="2400" dirty="0"/>
                  <a:t>  </a:t>
                </a:r>
                <a14:m>
                  <m:oMath xmlns:m="http://schemas.openxmlformats.org/officeDocument/2006/math">
                    <m:sSub>
                      <m:sSubPr>
                        <m:ctrlPr>
                          <a:rPr kumimoji="1" lang="en-US" altLang="ja-JP" sz="2400" b="0" i="1" dirty="0" smtClean="0">
                            <a:latin typeface="Cambria Math" panose="02040503050406030204" pitchFamily="18" charset="0"/>
                          </a:rPr>
                        </m:ctrlPr>
                      </m:sSubPr>
                      <m:e>
                        <m:r>
                          <m:rPr>
                            <m:sty m:val="p"/>
                          </m:rPr>
                          <a:rPr kumimoji="1" lang="en-US" altLang="ja-JP" sz="2400" b="0" i="0" dirty="0" smtClean="0">
                            <a:latin typeface="Cambria Math" panose="02040503050406030204" pitchFamily="18" charset="0"/>
                          </a:rPr>
                          <m:t>Γ</m:t>
                        </m:r>
                      </m:e>
                      <m:sub>
                        <m:r>
                          <m:rPr>
                            <m:sty m:val="p"/>
                          </m:rPr>
                          <a:rPr kumimoji="1" lang="en-US" altLang="ja-JP" sz="2400" b="0" i="0" dirty="0" smtClean="0">
                            <a:latin typeface="Cambria Math" panose="02040503050406030204" pitchFamily="18" charset="0"/>
                          </a:rPr>
                          <m:t>eff</m:t>
                        </m:r>
                      </m:sub>
                    </m:sSub>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0</m:t>
                    </m:r>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01</m:t>
                    </m:r>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0</m:t>
                    </m:r>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1</m:t>
                    </m:r>
                  </m:oMath>
                </a14:m>
                <a:endParaRPr kumimoji="1" lang="en-US" altLang="ja-JP" sz="2400" dirty="0"/>
              </a:p>
              <a:p>
                <a:pPr marL="342900" indent="-342900">
                  <a:lnSpc>
                    <a:spcPct val="150000"/>
                  </a:lnSpc>
                  <a:buFont typeface="Arial" panose="020B0604020202020204" pitchFamily="34" charset="0"/>
                  <a:buChar char="•"/>
                </a:pP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𝑚</m:t>
                        </m:r>
                      </m:e>
                      <m:sub>
                        <m:r>
                          <a:rPr kumimoji="1" lang="en-US" altLang="ja-JP" sz="2400" b="0" i="1" smtClean="0">
                            <a:latin typeface="Cambria Math" panose="02040503050406030204" pitchFamily="18" charset="0"/>
                          </a:rPr>
                          <m:t>𝜙</m:t>
                        </m:r>
                      </m:sub>
                    </m:sSub>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ea typeface="Cambria Math" panose="02040503050406030204" pitchFamily="18" charset="0"/>
                      </a:rPr>
                      <m:t>~ </m:t>
                    </m:r>
                    <m:r>
                      <a:rPr kumimoji="1" lang="en-US" altLang="ja-JP" sz="2400" b="0" i="1" smtClean="0">
                        <a:latin typeface="Cambria Math" panose="02040503050406030204" pitchFamily="18" charset="0"/>
                        <a:ea typeface="Cambria Math" panose="02040503050406030204" pitchFamily="18" charset="0"/>
                      </a:rPr>
                      <m:t>𝒪</m:t>
                    </m:r>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1</m:t>
                        </m:r>
                        <m:r>
                          <a:rPr kumimoji="1" lang="en-US" altLang="ja-JP" sz="2400" b="0" i="1" smtClean="0">
                            <a:latin typeface="Cambria Math" panose="02040503050406030204" pitchFamily="18" charset="0"/>
                            <a:ea typeface="Cambria Math" panose="02040503050406030204" pitchFamily="18" charset="0"/>
                          </a:rPr>
                          <m:t> </m:t>
                        </m:r>
                        <m:r>
                          <m:rPr>
                            <m:sty m:val="p"/>
                          </m:rPr>
                          <a:rPr kumimoji="1" lang="en-US" altLang="ja-JP" sz="2400" b="0" i="0" smtClean="0">
                            <a:latin typeface="Cambria Math" panose="02040503050406030204" pitchFamily="18" charset="0"/>
                            <a:ea typeface="Cambria Math" panose="02040503050406030204" pitchFamily="18" charset="0"/>
                          </a:rPr>
                          <m:t>MeV</m:t>
                        </m:r>
                      </m:e>
                    </m:d>
                    <m:r>
                      <a:rPr kumimoji="1" lang="en-US" altLang="ja-JP" sz="2400" b="0" i="1" smtClean="0">
                        <a:latin typeface="Cambria Math" panose="02040503050406030204" pitchFamily="18" charset="0"/>
                        <a:ea typeface="Cambria Math" panose="02040503050406030204" pitchFamily="18" charset="0"/>
                      </a:rPr>
                      <m:t>,</m:t>
                    </m:r>
                  </m:oMath>
                </a14:m>
                <a:r>
                  <a:rPr kumimoji="1" lang="en-US" altLang="ja-JP" sz="2400" dirty="0"/>
                  <a:t>  </a:t>
                </a:r>
                <a14:m>
                  <m:oMath xmlns:m="http://schemas.openxmlformats.org/officeDocument/2006/math">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Γ</m:t>
                        </m:r>
                      </m:e>
                      <m:sub>
                        <m:r>
                          <m:rPr>
                            <m:sty m:val="p"/>
                          </m:rPr>
                          <a:rPr kumimoji="1" lang="en-US" altLang="ja-JP" sz="2400" b="0" i="0" smtClean="0">
                            <a:latin typeface="Cambria Math" panose="02040503050406030204" pitchFamily="18" charset="0"/>
                          </a:rPr>
                          <m:t>eff</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0</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01</m:t>
                    </m:r>
                  </m:oMath>
                </a14:m>
                <a:endParaRPr kumimoji="1" lang="ja-JP" altLang="en-US" sz="2400"/>
              </a:p>
            </p:txBody>
          </p:sp>
        </mc:Choice>
        <mc:Fallback xmlns="">
          <p:sp>
            <p:nvSpPr>
              <p:cNvPr id="2679" name="テキスト ボックス 11"/>
              <p:cNvSpPr txBox="1">
                <a:spLocks noRot="1" noChangeAspect="1" noMove="1" noResize="1" noEditPoints="1" noAdjustHandles="1" noChangeArrowheads="1" noChangeShapeType="1" noTextEdit="1"/>
              </p:cNvSpPr>
              <p:nvPr/>
            </p:nvSpPr>
            <p:spPr>
              <a:xfrm>
                <a:off x="6951584" y="205955"/>
                <a:ext cx="4847096" cy="1248803"/>
              </a:xfrm>
              <a:prstGeom prst="rect">
                <a:avLst/>
              </a:prstGeom>
              <a:blipFill>
                <a:blip r:embed="rId6"/>
                <a:stretch>
                  <a:fillRect l="-1558" b="-3922"/>
                </a:stretch>
              </a:blipFill>
              <a:ln w="28575">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80" name="四角形吹き出し 12">
                <a:extLst>
                  <a:ext uri="{FF2B5EF4-FFF2-40B4-BE49-F238E27FC236}">
                    <a16:creationId xmlns:a16="http://schemas.microsoft.com/office/drawing/2014/main" id="{BD04615C-36C8-AB0A-599F-7445E527C8EC}"/>
                  </a:ext>
                </a:extLst>
              </p:cNvPr>
              <p:cNvSpPr/>
              <p:nvPr/>
            </p:nvSpPr>
            <p:spPr>
              <a:xfrm>
                <a:off x="7445854" y="2549757"/>
                <a:ext cx="2346647" cy="461666"/>
              </a:xfrm>
              <a:prstGeom prst="wedgeRectCallout">
                <a:avLst>
                  <a:gd name="adj1" fmla="val 52319"/>
                  <a:gd name="adj2" fmla="val 39964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ysClr val="windowText" lastClr="000000"/>
                    </a:solidFill>
                  </a:rPr>
                  <a:t>ほぼ全て</a:t>
                </a:r>
                <a:r>
                  <a:rPr kumimoji="1" lang="en-US" altLang="ja-JP" sz="2000" b="1" dirty="0">
                    <a:solidFill>
                      <a:sysClr val="windowText" lastClr="000000"/>
                    </a:solidFill>
                  </a:rPr>
                  <a:t> </a:t>
                </a:r>
                <a14:m>
                  <m:oMath xmlns:m="http://schemas.openxmlformats.org/officeDocument/2006/math">
                    <m:r>
                      <a:rPr kumimoji="1" lang="en-US" altLang="ja-JP" sz="2000" b="1" i="1" smtClean="0">
                        <a:solidFill>
                          <a:sysClr val="windowText" lastClr="000000"/>
                        </a:solidFill>
                        <a:latin typeface="Cambria Math" panose="02040503050406030204" pitchFamily="18" charset="0"/>
                      </a:rPr>
                      <m:t>𝒁</m:t>
                    </m:r>
                    <m:r>
                      <a:rPr kumimoji="1" lang="en-US" altLang="ja-JP" sz="2000" b="1" i="1" smtClean="0">
                        <a:solidFill>
                          <a:sysClr val="windowText" lastClr="000000"/>
                        </a:solidFill>
                        <a:latin typeface="Cambria Math" panose="02040503050406030204" pitchFamily="18" charset="0"/>
                      </a:rPr>
                      <m:t>′</m:t>
                    </m:r>
                  </m:oMath>
                </a14:m>
                <a:r>
                  <a:rPr kumimoji="1" lang="en-US" altLang="ja-JP" sz="2000" b="1" dirty="0">
                    <a:solidFill>
                      <a:sysClr val="windowText" lastClr="000000"/>
                    </a:solidFill>
                  </a:rPr>
                  <a:t> </a:t>
                </a:r>
                <a:r>
                  <a:rPr kumimoji="1" lang="ja-JP" altLang="en-US" sz="2000" b="1">
                    <a:solidFill>
                      <a:sysClr val="windowText" lastClr="000000"/>
                    </a:solidFill>
                  </a:rPr>
                  <a:t>の寄与</a:t>
                </a:r>
              </a:p>
            </p:txBody>
          </p:sp>
        </mc:Choice>
        <mc:Fallback xmlns="">
          <p:sp>
            <p:nvSpPr>
              <p:cNvPr id="2680" name="四角形吹き出し 12"/>
              <p:cNvSpPr>
                <a:spLocks noRot="1" noChangeAspect="1" noMove="1" noResize="1" noEditPoints="1" noAdjustHandles="1" noChangeArrowheads="1" noChangeShapeType="1" noTextEdit="1"/>
              </p:cNvSpPr>
              <p:nvPr/>
            </p:nvSpPr>
            <p:spPr>
              <a:xfrm>
                <a:off x="7445854" y="2549757"/>
                <a:ext cx="2346647" cy="461666"/>
              </a:xfrm>
              <a:prstGeom prst="wedgeRectCallout">
                <a:avLst>
                  <a:gd name="adj1" fmla="val 52319"/>
                  <a:gd name="adj2" fmla="val 399643"/>
                </a:avLst>
              </a:prstGeom>
              <a:blipFill>
                <a:blip r:embed="rId7"/>
                <a:stretch>
                  <a:fillRect l="-2051"/>
                </a:stretch>
              </a:blipFill>
              <a:ln w="2857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81" name="テキスト ボックス 14">
                <a:extLst>
                  <a:ext uri="{FF2B5EF4-FFF2-40B4-BE49-F238E27FC236}">
                    <a16:creationId xmlns:a16="http://schemas.microsoft.com/office/drawing/2014/main" id="{0418336B-E096-2C57-0EA2-D78C549A3A30}"/>
                  </a:ext>
                </a:extLst>
              </p:cNvPr>
              <p:cNvSpPr txBox="1"/>
              <p:nvPr/>
            </p:nvSpPr>
            <p:spPr>
              <a:xfrm>
                <a:off x="6951584" y="1643320"/>
                <a:ext cx="4245714" cy="461665"/>
              </a:xfrm>
              <a:prstGeom prst="rect">
                <a:avLst/>
              </a:prstGeom>
              <a:noFill/>
              <a:ln w="28575">
                <a:solidFill>
                  <a:srgbClr val="00B050"/>
                </a:solidFill>
              </a:ln>
            </p:spPr>
            <p:txBody>
              <a:bodyPr wrap="none" rtlCol="0">
                <a:spAutoFit/>
              </a:bodyPr>
              <a:lstStyle/>
              <a:p>
                <a:r>
                  <a:rPr kumimoji="1" lang="ja-JP" altLang="en-US" sz="2400"/>
                  <a:t>散乱過程なしと</a:t>
                </a:r>
                <a:r>
                  <a:rPr kumimoji="1" lang="en-US" altLang="ja-JP" sz="2400" dirty="0"/>
                  <a:t> </a:t>
                </a:r>
                <a14:m>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𝒪</m:t>
                    </m:r>
                    <m:d>
                      <m:dPr>
                        <m:ctrlPr>
                          <a:rPr kumimoji="1" lang="en-US" altLang="ja-JP" sz="2400" b="0" i="1" smtClean="0">
                            <a:latin typeface="Cambria Math" panose="02040503050406030204" pitchFamily="18" charset="0"/>
                            <a:ea typeface="Cambria Math" panose="02040503050406030204" pitchFamily="18" charset="0"/>
                          </a:rPr>
                        </m:ctrlPr>
                      </m:dPr>
                      <m:e>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10</m:t>
                            </m:r>
                          </m:e>
                          <m:sup>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4</m:t>
                            </m:r>
                          </m:sup>
                        </m:sSup>
                      </m:e>
                    </m:d>
                  </m:oMath>
                </a14:m>
                <a:r>
                  <a:rPr kumimoji="1" lang="en-US" altLang="ja-JP" sz="2400" dirty="0"/>
                  <a:t> </a:t>
                </a:r>
                <a:r>
                  <a:rPr kumimoji="1" lang="ja-JP" altLang="en-US" sz="2400"/>
                  <a:t>の差</a:t>
                </a:r>
              </a:p>
            </p:txBody>
          </p:sp>
        </mc:Choice>
        <mc:Fallback xmlns="">
          <p:sp>
            <p:nvSpPr>
              <p:cNvPr id="2681" name="テキスト ボックス 14"/>
              <p:cNvSpPr txBox="1">
                <a:spLocks noRot="1" noChangeAspect="1" noMove="1" noResize="1" noEditPoints="1" noAdjustHandles="1" noChangeArrowheads="1" noChangeShapeType="1" noTextEdit="1"/>
              </p:cNvSpPr>
              <p:nvPr/>
            </p:nvSpPr>
            <p:spPr>
              <a:xfrm>
                <a:off x="6951584" y="1643320"/>
                <a:ext cx="4245714" cy="461665"/>
              </a:xfrm>
              <a:prstGeom prst="rect">
                <a:avLst/>
              </a:prstGeom>
              <a:blipFill>
                <a:blip r:embed="rId8"/>
                <a:stretch>
                  <a:fillRect l="-1775" t="-7500" r="-888" b="-22500"/>
                </a:stretch>
              </a:blipFill>
              <a:ln w="28575">
                <a:solidFill>
                  <a:srgbClr val="00B050"/>
                </a:solidFill>
              </a:ln>
            </p:spPr>
            <p:txBody>
              <a:bodyPr/>
              <a:lstStyle/>
              <a:p>
                <a:r>
                  <a:rPr lang="ja-JP" altLang="en-US">
                    <a:noFill/>
                  </a:rPr>
                  <a:t> </a:t>
                </a:r>
              </a:p>
            </p:txBody>
          </p:sp>
        </mc:Fallback>
      </mc:AlternateContent>
    </p:spTree>
    <p:extLst>
      <p:ext uri="{BB962C8B-B14F-4D97-AF65-F5344CB8AC3E}">
        <p14:creationId xmlns:p14="http://schemas.microsoft.com/office/powerpoint/2010/main" val="1651129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7" name="タイトル 1"/>
          <p:cNvSpPr>
            <a:spLocks noGrp="1"/>
          </p:cNvSpPr>
          <p:nvPr>
            <p:ph type="title"/>
          </p:nvPr>
        </p:nvSpPr>
        <p:spPr>
          <a:xfrm>
            <a:off x="838200" y="365125"/>
            <a:ext cx="5041900" cy="644277"/>
          </a:xfrm>
        </p:spPr>
        <p:txBody>
          <a:bodyPr>
            <a:noAutofit/>
          </a:bodyPr>
          <a:lstStyle/>
          <a:p>
            <a:r>
              <a:rPr lang="en-US" altLang="ja-JP" sz="3600" b="1" dirty="0"/>
              <a:t>4. </a:t>
            </a:r>
            <a:r>
              <a:rPr lang="ja-JP" altLang="en-US" sz="3600" b="1"/>
              <a:t>結果</a:t>
            </a:r>
          </a:p>
        </p:txBody>
      </p:sp>
      <mc:AlternateContent xmlns:mc="http://schemas.openxmlformats.org/markup-compatibility/2006" xmlns:a14="http://schemas.microsoft.com/office/drawing/2010/main">
        <mc:Choice Requires="a14">
          <p:sp>
            <p:nvSpPr>
              <p:cNvPr id="2688" name="テキスト ボックス 6">
                <a:extLst>
                  <a:ext uri="{FF2B5EF4-FFF2-40B4-BE49-F238E27FC236}">
                    <a16:creationId xmlns:a16="http://schemas.microsoft.com/office/drawing/2014/main" id="{A14ADD57-CDD2-A6DD-ABC5-9DCC4C8A5F55}"/>
                  </a:ext>
                </a:extLst>
              </p:cNvPr>
              <p:cNvSpPr txBox="1"/>
              <p:nvPr/>
            </p:nvSpPr>
            <p:spPr>
              <a:xfrm>
                <a:off x="687881" y="1141271"/>
                <a:ext cx="4840684" cy="494559"/>
              </a:xfrm>
              <a:prstGeom prst="rect">
                <a:avLst/>
              </a:prstGeom>
              <a:noFill/>
            </p:spPr>
            <p:txBody>
              <a:bodyPr wrap="none" rtlCol="0">
                <a:spAutoFit/>
              </a:bodyPr>
              <a:lstStyle/>
              <a:p>
                <a:r>
                  <a:rPr kumimoji="1" lang="ja-JP" altLang="en-US" sz="2400"/>
                  <a:t>初期条件：</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𝛾</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𝜈</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𝜙</m:t>
                        </m:r>
                      </m:sub>
                    </m:sSub>
                    <m:r>
                      <a:rPr kumimoji="1" lang="en-US" altLang="ja-JP" sz="2400" b="0" i="1" smtClean="0">
                        <a:latin typeface="Cambria Math" panose="02040503050406030204" pitchFamily="18" charset="0"/>
                      </a:rPr>
                      <m:t>=50 </m:t>
                    </m:r>
                    <m:r>
                      <m:rPr>
                        <m:sty m:val="p"/>
                      </m:rPr>
                      <a:rPr kumimoji="1" lang="en-US" altLang="ja-JP" sz="2400" b="0" i="0" smtClean="0">
                        <a:latin typeface="Cambria Math" panose="02040503050406030204" pitchFamily="18" charset="0"/>
                      </a:rPr>
                      <m:t>MeV</m:t>
                    </m:r>
                  </m:oMath>
                </a14:m>
                <a:endParaRPr kumimoji="1" lang="ja-JP" altLang="en-US" sz="2400" i="1"/>
              </a:p>
            </p:txBody>
          </p:sp>
        </mc:Choice>
        <mc:Fallback xmlns="">
          <p:sp>
            <p:nvSpPr>
              <p:cNvPr id="2688" name="テキスト ボックス 6"/>
              <p:cNvSpPr txBox="1">
                <a:spLocks noRot="1" noChangeAspect="1" noMove="1" noResize="1" noEditPoints="1" noAdjustHandles="1" noChangeArrowheads="1" noChangeShapeType="1" noTextEdit="1"/>
              </p:cNvSpPr>
              <p:nvPr/>
            </p:nvSpPr>
            <p:spPr>
              <a:xfrm>
                <a:off x="687881" y="1141271"/>
                <a:ext cx="4840684" cy="494559"/>
              </a:xfrm>
              <a:prstGeom prst="rect">
                <a:avLst/>
              </a:prstGeom>
              <a:blipFill>
                <a:blip r:embed="rId3"/>
                <a:stretch>
                  <a:fillRect/>
                </a:stretch>
              </a:blipFill>
            </p:spPr>
            <p:txBody>
              <a:bodyPr/>
              <a:lstStyle/>
              <a:p>
                <a:r>
                  <a:rPr lang="ja-JP" altLang="en-US">
                    <a:noFill/>
                  </a:rPr>
                  <a:t> </a:t>
                </a:r>
              </a:p>
            </p:txBody>
          </p:sp>
        </mc:Fallback>
      </mc:AlternateContent>
      <p:graphicFrame>
        <p:nvGraphicFramePr>
          <p:cNvPr id="2689" name="グラフ 4"/>
          <p:cNvGraphicFramePr/>
          <p:nvPr/>
        </p:nvGraphicFramePr>
        <p:xfrm>
          <a:off x="539750" y="1979528"/>
          <a:ext cx="11112500" cy="4977863"/>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2690" name="テキスト ボックス 5">
                <a:extLst>
                  <a:ext uri="{FF2B5EF4-FFF2-40B4-BE49-F238E27FC236}">
                    <a16:creationId xmlns:a16="http://schemas.microsoft.com/office/drawing/2014/main" id="{B4389D39-68A4-8991-9F12-D873B254D46B}"/>
                  </a:ext>
                </a:extLst>
              </p:cNvPr>
              <p:cNvSpPr txBox="1"/>
              <p:nvPr/>
            </p:nvSpPr>
            <p:spPr>
              <a:xfrm>
                <a:off x="5403310" y="1965626"/>
                <a:ext cx="1385379" cy="461665"/>
              </a:xfrm>
              <a:prstGeom prst="rect">
                <a:avLst/>
              </a:prstGeom>
              <a:noFill/>
            </p:spPr>
            <p:txBody>
              <a:bodyPr wrap="none" rtlCol="0">
                <a:spAutoFit/>
              </a:bodyPr>
              <a:lstStyle/>
              <a:p>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𝑁</m:t>
                        </m:r>
                      </m:e>
                      <m:sub>
                        <m:r>
                          <m:rPr>
                            <m:sty m:val="p"/>
                          </m:rPr>
                          <a:rPr kumimoji="1" lang="en-US" altLang="ja-JP" sz="2400" b="0" i="0" smtClean="0">
                            <a:latin typeface="Cambria Math" panose="02040503050406030204" pitchFamily="18" charset="0"/>
                          </a:rPr>
                          <m:t>eff</m:t>
                        </m:r>
                      </m:sub>
                    </m:sSub>
                  </m:oMath>
                </a14:m>
                <a:r>
                  <a:rPr kumimoji="1" lang="en-US" altLang="ja-JP" sz="2400" dirty="0"/>
                  <a:t> </a:t>
                </a:r>
                <a:r>
                  <a:rPr kumimoji="1" lang="ja-JP" altLang="en-US" sz="2400" dirty="0"/>
                  <a:t>の値</a:t>
                </a:r>
                <a:endParaRPr kumimoji="1" lang="ja-JP" altLang="en-US" sz="2400"/>
              </a:p>
            </p:txBody>
          </p:sp>
        </mc:Choice>
        <mc:Fallback xmlns="">
          <p:sp>
            <p:nvSpPr>
              <p:cNvPr id="2690" name="テキスト ボックス 5"/>
              <p:cNvSpPr txBox="1">
                <a:spLocks noRot="1" noChangeAspect="1" noMove="1" noResize="1" noEditPoints="1" noAdjustHandles="1" noChangeArrowheads="1" noChangeShapeType="1" noTextEdit="1"/>
              </p:cNvSpPr>
              <p:nvPr/>
            </p:nvSpPr>
            <p:spPr>
              <a:xfrm>
                <a:off x="5403310" y="1965626"/>
                <a:ext cx="1385379" cy="461665"/>
              </a:xfrm>
              <a:prstGeom prst="rect">
                <a:avLst/>
              </a:prstGeom>
              <a:blipFill>
                <a:blip r:embed="rId5"/>
                <a:stretch>
                  <a:fillRect l="-909" t="-10526" r="-5455" b="-28947"/>
                </a:stretch>
              </a:blipFill>
            </p:spPr>
            <p:txBody>
              <a:bodyPr/>
              <a:lstStyle/>
              <a:p>
                <a:r>
                  <a:rPr lang="ja-JP" altLang="en-US">
                    <a:noFill/>
                  </a:rPr>
                  <a:t> </a:t>
                </a:r>
              </a:p>
            </p:txBody>
          </p:sp>
        </mc:Fallback>
      </mc:AlternateContent>
      <p:sp>
        <p:nvSpPr>
          <p:cNvPr id="2691" name="テキスト ボックス 8"/>
          <p:cNvSpPr txBox="1"/>
          <p:nvPr/>
        </p:nvSpPr>
        <p:spPr>
          <a:xfrm>
            <a:off x="7305907" y="665974"/>
            <a:ext cx="4346343" cy="1148520"/>
          </a:xfrm>
          <a:prstGeom prst="rect">
            <a:avLst/>
          </a:prstGeom>
          <a:noFill/>
          <a:ln w="28575">
            <a:solidFill>
              <a:srgbClr val="FF0000"/>
            </a:solidFill>
          </a:ln>
        </p:spPr>
        <p:txBody>
          <a:bodyPr wrap="square" rtlCol="0">
            <a:spAutoFit/>
          </a:bodyPr>
          <a:lstStyle/>
          <a:p>
            <a:pPr>
              <a:lnSpc>
                <a:spcPct val="150000"/>
              </a:lnSpc>
            </a:pPr>
            <a:r>
              <a:rPr kumimoji="1" lang="en-US" altLang="ja-JP" sz="2400" dirty="0"/>
              <a:t>Majoron</a:t>
            </a:r>
            <a:r>
              <a:rPr lang="ja-JP" altLang="en-US" sz="2400"/>
              <a:t>が多く残ってしまう</a:t>
            </a:r>
            <a:endParaRPr lang="en-US" altLang="ja-JP" sz="2400" dirty="0"/>
          </a:p>
          <a:p>
            <a:pPr>
              <a:lnSpc>
                <a:spcPct val="150000"/>
              </a:lnSpc>
            </a:pPr>
            <a:r>
              <a:rPr kumimoji="1" lang="en-US" altLang="ja-JP" sz="2400" dirty="0"/>
              <a:t>→</a:t>
            </a:r>
            <a:r>
              <a:rPr kumimoji="1" lang="ja-JP" altLang="en-US" sz="2400"/>
              <a:t> 初期条件の温度が高すぎる</a:t>
            </a:r>
          </a:p>
        </p:txBody>
      </p:sp>
      <p:cxnSp>
        <p:nvCxnSpPr>
          <p:cNvPr id="2692" name="直線矢印コネクタ 10"/>
          <p:cNvCxnSpPr>
            <a:cxnSpLocks/>
          </p:cNvCxnSpPr>
          <p:nvPr/>
        </p:nvCxnSpPr>
        <p:spPr>
          <a:xfrm>
            <a:off x="11631975" y="5080061"/>
            <a:ext cx="20275" cy="505193"/>
          </a:xfrm>
          <a:prstGeom prst="straightConnector1">
            <a:avLst/>
          </a:prstGeom>
          <a:ln w="539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151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 name="四角形 114"/>
          <p:cNvSpPr>
            <a:spLocks noGrp="1"/>
          </p:cNvSpPr>
          <p:nvPr>
            <p:ph type="title"/>
          </p:nvPr>
        </p:nvSpPr>
        <p:spPr>
          <a:prstGeom prst="rect">
            <a:avLst/>
          </a:prstGeom>
        </p:spPr>
        <p:txBody>
          <a:bodyPr>
            <a:normAutofit/>
          </a:bodyPr>
          <a:lstStyle/>
          <a:p>
            <a:r>
              <a:rPr kumimoji="1" lang="ja-JP" altLang="en-US"/>
              <a:t>NonLinear Realization</a:t>
            </a:r>
          </a:p>
        </p:txBody>
      </p:sp>
      <p:sp>
        <p:nvSpPr>
          <p:cNvPr id="2009" name="テキスト 118"/>
          <p:cNvSpPr txBox="1"/>
          <p:nvPr/>
        </p:nvSpPr>
        <p:spPr>
          <a:xfrm>
            <a:off x="1308652" y="1322249"/>
            <a:ext cx="2766391" cy="368439"/>
          </a:xfrm>
          <a:prstGeom prst="rect">
            <a:avLst/>
          </a:prstGeom>
        </p:spPr>
        <p:txBody>
          <a:bodyPr wrap="square">
            <a:spAutoFit/>
          </a:bodyPr>
          <a:lstStyle/>
          <a:p>
            <a:pPr>
              <a:defRPr lang="ja-JP" altLang="en-US"/>
            </a:pPr>
            <a:r>
              <a:rPr lang="ja-JP" altLang="en-US"/>
              <a:t>九後さんの下巻参照</a:t>
            </a:r>
          </a:p>
        </p:txBody>
      </p:sp>
      <p:sp>
        <p:nvSpPr>
          <p:cNvPr id="2010" name="テキスト 119"/>
          <p:cNvSpPr txBox="1"/>
          <p:nvPr/>
        </p:nvSpPr>
        <p:spPr>
          <a:xfrm>
            <a:off x="1383193" y="1805609"/>
            <a:ext cx="9616112" cy="368439"/>
          </a:xfrm>
          <a:prstGeom prst="rect">
            <a:avLst/>
          </a:prstGeom>
        </p:spPr>
        <p:txBody>
          <a:bodyPr wrap="square">
            <a:spAutoFit/>
          </a:bodyPr>
          <a:lstStyle/>
          <a:p>
            <a:pPr>
              <a:defRPr lang="ja-JP" altLang="en-US"/>
            </a:pPr>
            <a:r>
              <a:rPr lang="ja-JP" altLang="en-US" b="1">
                <a:solidFill>
                  <a:srgbClr val="0070C0"/>
                </a:solidFill>
                <a:latin typeface="HGS創英角ｺﾞｼｯｸUB"/>
                <a:ea typeface="HGS創英角ｺﾞｼｯｸUB"/>
              </a:rPr>
              <a:t>対称性G -&gt; Hに対しNambu-GoldstoneモードはG/Hの商空間に住む粒子として現れる</a:t>
            </a:r>
          </a:p>
        </p:txBody>
      </p:sp>
      <p:sp>
        <p:nvSpPr>
          <p:cNvPr id="2011" name="テキスト 120"/>
          <p:cNvSpPr txBox="1"/>
          <p:nvPr/>
        </p:nvSpPr>
        <p:spPr>
          <a:xfrm>
            <a:off x="1383198" y="2174048"/>
            <a:ext cx="9781767" cy="922437"/>
          </a:xfrm>
          <a:prstGeom prst="rect">
            <a:avLst/>
          </a:prstGeom>
        </p:spPr>
        <p:txBody>
          <a:bodyPr wrap="square">
            <a:spAutoFit/>
          </a:bodyPr>
          <a:lstStyle/>
          <a:p>
            <a:pPr>
              <a:defRPr lang="ja-JP" altLang="en-US"/>
            </a:pPr>
            <a:r>
              <a:rPr lang="ja-JP" altLang="en-US"/>
              <a:t>例　SU(2)</a:t>
            </a:r>
            <a:r>
              <a:rPr lang="ja-JP" altLang="en-US" baseline="-25000"/>
              <a:t>L</a:t>
            </a:r>
            <a:r>
              <a:rPr lang="ja-JP" altLang="en-US"/>
              <a:t>＊SU(2)</a:t>
            </a:r>
            <a:r>
              <a:rPr lang="ja-JP" altLang="en-US" baseline="-25000"/>
              <a:t>R</a:t>
            </a:r>
            <a:r>
              <a:rPr lang="ja-JP" altLang="en-US"/>
              <a:t>（＝G)対称な理論がSU(2)</a:t>
            </a:r>
            <a:r>
              <a:rPr lang="ja-JP" altLang="en-US" baseline="-25000"/>
              <a:t>V(＝L+R)</a:t>
            </a:r>
            <a:r>
              <a:rPr lang="ja-JP" altLang="en-US"/>
              <a:t>(=H)に破れるchiral 対称性の破れ</a:t>
            </a:r>
          </a:p>
          <a:p>
            <a:pPr>
              <a:defRPr lang="ja-JP" altLang="en-US"/>
            </a:pPr>
            <a:r>
              <a:rPr lang="ja-JP" altLang="en-US"/>
              <a:t>商空間はHの3表現　＝　パイ中間子</a:t>
            </a:r>
          </a:p>
          <a:p>
            <a:pPr>
              <a:defRPr lang="ja-JP" altLang="en-US"/>
            </a:pPr>
            <a:r>
              <a:rPr lang="ja-JP" altLang="en-US"/>
              <a:t>G=SO(4) , H=SO(3)、SO(4)/SO(3)はSO(3)の3表現＝パイ中間子</a:t>
            </a:r>
          </a:p>
        </p:txBody>
      </p:sp>
      <p:sp>
        <p:nvSpPr>
          <p:cNvPr id="2012" name="テキスト 121"/>
          <p:cNvSpPr txBox="1"/>
          <p:nvPr/>
        </p:nvSpPr>
        <p:spPr>
          <a:xfrm>
            <a:off x="1383200" y="3608610"/>
            <a:ext cx="9135717" cy="922437"/>
          </a:xfrm>
          <a:prstGeom prst="rect">
            <a:avLst/>
          </a:prstGeom>
        </p:spPr>
        <p:txBody>
          <a:bodyPr>
            <a:spAutoFit/>
          </a:bodyPr>
          <a:lstStyle/>
          <a:p>
            <a:pPr>
              <a:defRPr lang="ja-JP" altLang="en-US"/>
            </a:pPr>
            <a:r>
              <a:rPr lang="ja-JP" altLang="en-US" b="1" dirty="0">
                <a:solidFill>
                  <a:srgbClr val="0070C0"/>
                </a:solidFill>
                <a:latin typeface="HGS創英角ｺﾞｼｯｸUB"/>
                <a:ea typeface="HGS創英角ｺﾞｼｯｸUB"/>
              </a:rPr>
              <a:t>超対称化すると商空間の「半分」が残る。「半分」の恣意性は高い</a:t>
            </a:r>
          </a:p>
          <a:p>
            <a:pPr>
              <a:defRPr lang="ja-JP" altLang="en-US"/>
            </a:pPr>
            <a:r>
              <a:rPr lang="ja-JP" altLang="en-US" dirty="0"/>
              <a:t>ボソンだけでなくフェルミオンも残る（超対称性）</a:t>
            </a:r>
          </a:p>
          <a:p>
            <a:pPr>
              <a:defRPr lang="ja-JP" altLang="en-US"/>
            </a:pPr>
            <a:r>
              <a:rPr lang="ja-JP" altLang="en-US" dirty="0"/>
              <a:t>　　　NPB227（1983）503、PTP72(1984)313、PTP75(1986)386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 name="タイトル 1"/>
          <p:cNvSpPr>
            <a:spLocks noGrp="1"/>
          </p:cNvSpPr>
          <p:nvPr>
            <p:ph type="title"/>
          </p:nvPr>
        </p:nvSpPr>
        <p:spPr/>
        <p:txBody>
          <a:bodyPr/>
          <a:lstStyle/>
          <a:p>
            <a:r>
              <a:rPr kumimoji="1" lang="en-US" altLang="ja-JP" b="1" dirty="0">
                <a:solidFill>
                  <a:schemeClr val="accent1"/>
                </a:solidFill>
                <a:latin typeface="HGP創英角ｺﾞｼｯｸUB" panose="020B0900000000000000" pitchFamily="50" charset="-128"/>
                <a:ea typeface="HGP創英角ｺﾞｼｯｸUB" panose="020B0900000000000000" pitchFamily="50" charset="-128"/>
              </a:rPr>
              <a:t>Fermion</a:t>
            </a:r>
            <a:r>
              <a:rPr kumimoji="1" lang="ja-JP" altLang="en-US" b="1" dirty="0">
                <a:solidFill>
                  <a:schemeClr val="accent1"/>
                </a:solidFill>
                <a:latin typeface="HGP創英角ｺﾞｼｯｸUB" panose="020B0900000000000000" pitchFamily="50" charset="-128"/>
                <a:ea typeface="HGP創英角ｺﾞｼｯｸUB" panose="020B0900000000000000" pitchFamily="50" charset="-128"/>
              </a:rPr>
              <a:t>質量</a:t>
            </a:r>
          </a:p>
        </p:txBody>
      </p:sp>
      <p:sp>
        <p:nvSpPr>
          <p:cNvPr id="2724" name="テキスト ボックス 2"/>
          <p:cNvSpPr txBox="1"/>
          <p:nvPr/>
        </p:nvSpPr>
        <p:spPr>
          <a:xfrm>
            <a:off x="838200" y="4857900"/>
            <a:ext cx="9715500" cy="830997"/>
          </a:xfrm>
          <a:prstGeom prst="rect">
            <a:avLst/>
          </a:prstGeom>
          <a:noFill/>
        </p:spPr>
        <p:txBody>
          <a:bodyPr wrap="square" rtlCol="0">
            <a:spAutoFit/>
          </a:bodyPr>
          <a:lstStyle/>
          <a:p>
            <a:r>
              <a:rPr kumimoji="1" lang="en-US" altLang="ja-JP" sz="2400" b="1" dirty="0" err="1">
                <a:latin typeface="HGS創英ﾌﾟﾚｾﾞﾝｽEB" panose="02020800000000000000" pitchFamily="18" charset="-128"/>
                <a:ea typeface="HGS創英ﾌﾟﾚｾﾞﾝｽEB" panose="02020800000000000000" pitchFamily="18" charset="-128"/>
              </a:rPr>
              <a:t>Effetive</a:t>
            </a:r>
            <a:r>
              <a:rPr lang="ja-JP" altLang="en-US" sz="2400" b="1" dirty="0">
                <a:latin typeface="HGS創英ﾌﾟﾚｾﾞﾝｽEB" panose="02020800000000000000" pitchFamily="18" charset="-128"/>
                <a:ea typeface="HGS創英ﾌﾟﾚｾﾞﾝｽEB" panose="02020800000000000000" pitchFamily="18" charset="-128"/>
              </a:rPr>
              <a:t> </a:t>
            </a:r>
            <a:r>
              <a:rPr lang="en-US" altLang="ja-JP" sz="2400" b="1" dirty="0">
                <a:latin typeface="HGS創英ﾌﾟﾚｾﾞﾝｽEB" panose="02020800000000000000" pitchFamily="18" charset="-128"/>
                <a:ea typeface="HGS創英ﾌﾟﾚｾﾞﾝｽEB" panose="02020800000000000000" pitchFamily="18" charset="-128"/>
              </a:rPr>
              <a:t>Operator</a:t>
            </a:r>
            <a:r>
              <a:rPr lang="ja-JP" altLang="en-US" sz="2400" b="1" dirty="0">
                <a:latin typeface="HGS創英ﾌﾟﾚｾﾞﾝｽEB" panose="02020800000000000000" pitchFamily="18" charset="-128"/>
                <a:ea typeface="HGS創英ﾌﾟﾚｾﾞﾝｽEB" panose="02020800000000000000" pitchFamily="18" charset="-128"/>
              </a:rPr>
              <a:t> </a:t>
            </a:r>
            <a:r>
              <a:rPr lang="en-US" altLang="ja-JP" sz="2400" b="1" dirty="0">
                <a:latin typeface="HGS創英ﾌﾟﾚｾﾞﾝｽEB" panose="02020800000000000000" pitchFamily="18" charset="-128"/>
                <a:ea typeface="HGS創英ﾌﾟﾚｾﾞﾝｽEB" panose="02020800000000000000" pitchFamily="18" charset="-128"/>
              </a:rPr>
              <a:t>:</a:t>
            </a:r>
            <a:r>
              <a:rPr lang="ja-JP" altLang="en-US" sz="2400" b="1" dirty="0">
                <a:latin typeface="HGS創英ﾌﾟﾚｾﾞﾝｽEB" panose="02020800000000000000" pitchFamily="18" charset="-128"/>
                <a:ea typeface="HGS創英ﾌﾟﾚｾﾞﾝｽEB" panose="02020800000000000000" pitchFamily="18" charset="-128"/>
              </a:rPr>
              <a:t> 全体として要求されている対称性を満たす</a:t>
            </a:r>
            <a:endParaRPr lang="en-US" altLang="ja-JP" sz="2400" b="1" dirty="0">
              <a:latin typeface="HGS創英ﾌﾟﾚｾﾞﾝｽEB" panose="02020800000000000000" pitchFamily="18" charset="-128"/>
              <a:ea typeface="HGS創英ﾌﾟﾚｾﾞﾝｽEB" panose="02020800000000000000" pitchFamily="18" charset="-128"/>
            </a:endParaRPr>
          </a:p>
          <a:p>
            <a:r>
              <a:rPr kumimoji="1" lang="ja-JP" altLang="en-US" sz="2400" b="1" dirty="0">
                <a:latin typeface="HGS創英ﾌﾟﾚｾﾞﾝｽEB" panose="02020800000000000000" pitchFamily="18" charset="-128"/>
                <a:ea typeface="HGS創英ﾌﾟﾚｾﾞﾝｽEB" panose="02020800000000000000" pitchFamily="18" charset="-128"/>
              </a:rPr>
              <a:t>例：</a:t>
            </a:r>
            <a:r>
              <a:rPr kumimoji="1" lang="en-US" altLang="ja-JP" sz="2400" b="1" dirty="0" err="1">
                <a:solidFill>
                  <a:srgbClr val="C00000"/>
                </a:solidFill>
                <a:latin typeface="HGS創英ﾌﾟﾚｾﾞﾝｽEB" panose="02020800000000000000" pitchFamily="18" charset="-128"/>
                <a:ea typeface="HGS創英ﾌﾟﾚｾﾞﾝｽEB" panose="02020800000000000000" pitchFamily="18" charset="-128"/>
              </a:rPr>
              <a:t>Weiberg</a:t>
            </a:r>
            <a:r>
              <a:rPr kumimoji="1" lang="ja-JP" altLang="en-US" sz="2400" b="1" dirty="0">
                <a:solidFill>
                  <a:srgbClr val="C00000"/>
                </a:solidFill>
                <a:latin typeface="HGS創英ﾌﾟﾚｾﾞﾝｽEB" panose="02020800000000000000" pitchFamily="18" charset="-128"/>
                <a:ea typeface="HGS創英ﾌﾟﾚｾﾞﾝｽEB" panose="02020800000000000000" pitchFamily="18" charset="-128"/>
              </a:rPr>
              <a:t>演算子</a:t>
            </a:r>
            <a:r>
              <a:rPr kumimoji="1" lang="en-US" altLang="ja-JP" sz="2000" b="1" dirty="0">
                <a:latin typeface="HGS創英ﾌﾟﾚｾﾞﾝｽEB" panose="02020800000000000000" pitchFamily="18" charset="-128"/>
                <a:ea typeface="HGS創英ﾌﾟﾚｾﾞﾝｽEB" panose="02020800000000000000" pitchFamily="18" charset="-128"/>
              </a:rPr>
              <a:t>(Seesaw</a:t>
            </a:r>
            <a:r>
              <a:rPr kumimoji="1" lang="ja-JP" altLang="en-US" sz="2000" b="1" dirty="0">
                <a:latin typeface="HGS創英ﾌﾟﾚｾﾞﾝｽEB" panose="02020800000000000000" pitchFamily="18" charset="-128"/>
                <a:ea typeface="HGS創英ﾌﾟﾚｾﾞﾝｽEB" panose="02020800000000000000" pitchFamily="18" charset="-128"/>
              </a:rPr>
              <a:t>によって導出されるニュートリノのマヨラナ質量項</a:t>
            </a:r>
            <a:r>
              <a:rPr kumimoji="1" lang="en-US" altLang="ja-JP" sz="2000" b="1" dirty="0">
                <a:latin typeface="HGS創英ﾌﾟﾚｾﾞﾝｽEB" panose="02020800000000000000" pitchFamily="18" charset="-128"/>
                <a:ea typeface="HGS創英ﾌﾟﾚｾﾞﾝｽEB" panose="02020800000000000000" pitchFamily="18" charset="-128"/>
              </a:rPr>
              <a:t>)</a:t>
            </a:r>
            <a:endParaRPr kumimoji="1" lang="ja-JP" altLang="en-US" sz="2000" b="1" dirty="0">
              <a:latin typeface="HGS創英ﾌﾟﾚｾﾞﾝｽEB" panose="02020800000000000000" pitchFamily="18" charset="-128"/>
              <a:ea typeface="HGS創英ﾌﾟﾚｾﾞﾝｽEB" panose="02020800000000000000" pitchFamily="18" charset="-128"/>
            </a:endParaRPr>
          </a:p>
        </p:txBody>
      </p:sp>
      <p:sp>
        <p:nvSpPr>
          <p:cNvPr id="2725" name="テキスト ボックス 4"/>
          <p:cNvSpPr txBox="1"/>
          <p:nvPr/>
        </p:nvSpPr>
        <p:spPr>
          <a:xfrm>
            <a:off x="1016000" y="1690688"/>
            <a:ext cx="8204200" cy="461665"/>
          </a:xfrm>
          <a:prstGeom prst="rect">
            <a:avLst/>
          </a:prstGeom>
          <a:noFill/>
        </p:spPr>
        <p:txBody>
          <a:bodyPr wrap="square">
            <a:spAutoFit/>
          </a:bodyPr>
          <a:lstStyle/>
          <a:p>
            <a:r>
              <a:rPr lang="en-US" altLang="ja-JP" sz="2400" dirty="0">
                <a:effectLst/>
                <a:latin typeface="Arial" panose="020B0604020202020204" pitchFamily="34" charset="0"/>
              </a:rPr>
              <a:t>C.D. Froggatt and H.B. Nielsen, </a:t>
            </a:r>
            <a:r>
              <a:rPr lang="en-US" altLang="ja-JP" dirty="0" err="1">
                <a:effectLst/>
                <a:latin typeface="Arial" panose="020B0604020202020204" pitchFamily="34" charset="0"/>
              </a:rPr>
              <a:t>Nucl</a:t>
            </a:r>
            <a:r>
              <a:rPr lang="en-US" altLang="ja-JP" dirty="0">
                <a:effectLst/>
                <a:latin typeface="Arial" panose="020B0604020202020204" pitchFamily="34" charset="0"/>
              </a:rPr>
              <a:t>. Phys.B147(1979) 277</a:t>
            </a:r>
            <a:endParaRPr lang="ja-JP" altLang="en-US" dirty="0"/>
          </a:p>
        </p:txBody>
      </p:sp>
      <p:pic>
        <p:nvPicPr>
          <p:cNvPr id="2726" name="Picture 2" descr="data:image/png;base64,iVBORw0KGgoAAAANSUhEUgAAAYEAAACDCAMAAABcOFepAAAAkFBMVEX////8/Pz4+Pju7u7U1NTz8/Pr6+v19fXn5+ft7e3a2tpkZGTW1tbf39/j4+Po6OgAAADGxsa5ubnNzc3IyMiysrK9vb1aWlp8fHyMjIyWlpasrKyEhISenp5JSUmHh4d2dnZubm5SUlI/Pz9paWmlpaWTk5NWVlY2NjYqKio9PT0xMTFNTU0hISEdHR0UFBQnloa6AAAYqklEQVR4nO1dCXukqNMvVDzwakURDxRttS+TfP9v94Kd+e/MbNJmJ5udN5P+5XlMt9qIVFEXBQDccccdd9xxxx133HHHHb8ON/zdNfiXkDUZQMgyBFnF0HtLM3OWq39RWkfPZ0g5TfVmuW5NgeYmgBMS83oKRRgQMd31azw5P/9EpOqA1d1uiM0XiiTsb6fs6IX7wPr7jf8lSNU9hPaZNDQ4Ym69s7SkzclZtVWep+fnt6Wtlfj2Szebrmr557ajuwh8bqgPT7LNrpcLDs7gdon+kh/A+PHXmOtjdSLxaUqnF4qv/Z/PxE31Uj1K/pZX+zBgB3aWe8omGl5oQ95XGHlQzRUohi8J8OZ6TkoDnDRjkDEKMUsynOYZYik1Dj4iJ3G9q+7BPuqnTz3wa3uG/OiSyU0hrBk0gqm+GuaJk8b5Wku2li8rII8hMyBITYdSx2MUJYGlHoY6loUod6OVgl5mQ1TogtVlE5IICPKYZVASojFLNbckJGOR6mokgjC1rDoAQp04T3+i/AcADx50T9IB+VS+s6hmuP53LooCz5y19/sUBr+r5riIe+swSXYU0yxLOCVAT899YFwaf68/+IU4XHtPQpd0iuqCjNPeaGmRpebIDuaelbO+POmW9c4y7ZvwYrJmqqPznvK5NfmJ56N09249QVNbUt1HR1YgelFdEXHRptCyUHqSD2Z7nM027zx1offLkzhmbDgH56ny8zqZu7ya65ck3L+LLlTcwVSdfGug7yoJyWe+9462eb5KNNoiy0JPYfSA0eDKlDt+LqMC97alpEQ6X39gPmVO16kP7jGd++u5yWMDBy4qv6LkAlMBvJgtcnSlllKGxOqYPWTWKWUSX5LKmX2nqok0jqm9D0AJ1TGBenLVO3n7EJ8JOehSORwsGLyuKkXWmGcCyWOhH2f4ebLgghZO7/LaKKjZMm4n7btV42ariSRy6hmatK6gfy8FVOMlquWbyiu6UDMP7rXoFVyLi5m7fmIYS23kXHRQTuAUGVpFSinBvVjEgWqBfDD1W7sluLvEPlh+6EDZM7JYZ9dEsiaFvsxWUcVnCFq7J1ODDDyEqnHHIG8QPalLU1Q4kO+VstHNng1mp2wEu8CJj/LKapPCKqJJ1W6sD1rQMB+PNG1KNk0QPEDq5z5S5w/1u5rkDZj27WiHY9M4Qd+U7yQ4KRa/HIC1Bc+h1yZGxtXR7BEQXs5G4x+ymbdpOowzUuI+fLDcJ9VEZGiAD3Fhueeq2yejUg6agU3phOdI+Dni87wImIvZbIxEN5izdpR0Z5mDhCUh5zFQNDEei3NYBuCOTSiVKnZgXhuQStpGxhAr5XIUO0t1puRQn5eHrFdWQ4NWLsmpxx0p98NTXk++XQirLYnL/ey9LbwFxzTVC5lUtb3hvbs0bRwqxWvqktD/yIm0Jekq5dd6TXcwJgFYsZehDU4wa/0fY8D6HIoD6oLuPQZVQlvdRACpLuFcK+chUIVq8ZOs8i6k2LECpPpOEABWBRGTIBvpt1LPxHGUTNdKUOZhylU1EGWqV8QEQkQi4rjqMoI4vlbXgBiHWRa5lu0o6zywDET/FKfjGYxlyvrO/gXrwsFvuSvN/+rUgX819Nx9/P7H3/EreKY7+njb5o477rjjjjvuuOOOO+6444477rjjjjt+P9L+d9fgTcg+RzV/AUa/S353Hd6C/I+lAKTnGL8plv97kZ710XzfKO3/T2Q+5L83I+pNyC76aH+K/voPQXdJ8uFDre9HustYCJH43fX4CAhafoL3cvu2FRDI312Pj0H3CSgAyNAD/b83f/HDsKbYfgrU8nfX4GPw4Vln/xac5hNorDfA+Bkv3URTRZcwdQFZs4Ug6HJ9EAYgSnVWjwNgpSZAkBKAmLkAHksMMPUhrnIP3DpQxWCdzmMnOomI6fwifTfKLPU1xYBYGl4PgBydD6WTokylcMFNX04Sd9Cn4ZYbIIf2JxT+NzTT84f90p94W8i2GA682BcF7/eHYW4WfynGthn8My8KuRTFwvcHdSiKYi/9dlxkvy/arrv4+1GpTnluC3UY93xs5eL3e35ox6H3i/Gx3/tnyQ/F0Fc+54NcunLfF83cyuJQ7MendvR/wHheRjkMvvqxX/TfLvbvTCb/LUDmzyDWNwTXj0F2YmDliQOxFWAwCHEAEUuxvPpuIJpGLmNUMTujWJ1SFzCxXHWfOqBIHUBIF5lsSmOTpImLIpbF4FHVVZzAilS/CmYjshSz4yBEYKeJh6I0icBNslDf4iIpAutHBCQIQtMjGc3qv05+Amfyl4DOG8rZ3EigZPPGE+KNpus+jXXwMTC2KLCFmm8IbPdvk55+BM/fV4HPDrTfCFSgjT5gbVFgS6NGXz13kW4ICffFKXd/gXwGJ+9TY4sCaCv92vgTzMqPRLcRBt6yyzenOrgbnaz6BPHaD4X/TkUYbM322aJA88U1MYwbDYBfmiD8HTY18Z0CG9jqA+aGpt2kAN5QFF/dGgVvw1yHjQYK53dao/af6uy+FcFHz+XakkJfHlt6ADYiYmiLglsUyP+MOPSvY5MCW3rgtOHTblHgy+uBTWt0wxYi+3dS4MvbQtWWENigQHjeoMCW09x9dQpsYkPOx/0Gj29FJcIXVzz6Qpi2+sCWKbNlzW6ND3yewesPQrG1YsnGdVNskIBsXJ++eFwI7TfSA+ONBTUsucHDW2NoX90WMtqN6PNWdHozKrHF4l/eFso3TJUtCtCtPrClJ756H9iEsdGC5nuX/fkjEoPeg/ydLbiZ6O+8M3r9x2PLJ7Y3/IF3jw989WyVzbjQuzXxPSqxga0+8G5NfI/MbWDekOMvp/v+BTPYeIC9UQD56lGJ+OOXEr7jJsYtRbghZDZyJTDtrNs0dt+/sufnxhYFnI2ohXVzulFcNIUvb2qCL66Jp8kX8tY4JEvFdOO6w2iXvb5QPxrnPLIem9e7iel26WaywJ8Mst/tbjJxetpdbvhsRr8/715nYuYby/lY7l/X1sHuvFy2lPkfjXpX3ObA+enmUD0+7V7cy+EKwQA/dFDeiM7lu8cvPVQfLrK9udVBNDzmt1Rt8PB0YyhfpMCeDnF/gwLpw8N7txv51Bg5WO2tG9qCPd3wGILdTB9f1+XJEj4xuRxf70bZExOnr7z89GZc0jJvBi9Nppddf/16Iy2wHm70kkDpgOAra+KPBuoX3t5QFHd8OJBLvrKMueOOO+6444477rjjjjvuuOOtQIZjvByq+ep5Zf8RUFkywebvhgWj6TrAh6aJJfVbxtTdCdHNAY9QxyqjNQ0FsY1slJ+Bb+bYfXZOKWYwIheD6T2/SbB7jjviHUV6jSoD2ciIEULrPGln3Rzyh7cOHp3wuU1fb43KV9eu6+8a7T8ZqTdMKPc3bi3/0ZrR8/dDM0Zza0DazCO9k+PfTtdZXl9H+j0Xgkivi4eDd+Rh+h0mpp+RshfX98aX59ELtLOwA4w3pLVogUUzVigXfM67mFaJg9N61hXBNX8w68DIkhhYxew0j+LJ9Ka6TGa2voiRJpjkBbMg00uNMegrvSYfoCSNnIQ5DqO16WSqZ4QeBmrqrePNAEOcq/KNmYO1kBAQWansUGqiUE9TQtcAc+1f00TR+nfd/jB8noaDvttcna4DBqoG38irLg0/hlD/R/iVQ4JdDenub5NJ7IeMXvcJh8mHQg+XntL0HQsm+2MuYGFNXX7brvn03AeMHamy8DSdSJ/nNcyFpVq6IA/ZXE7JmOCHfNAtXE3WCXc1FWVOO3YwzmNY7QV6ZJ2khd74dRe1IhL5SZytooOCjlnfzVL/svJnoUiK26Yoc1EWhmxFU/qorpwmHdxCb25rHnpkPYijPddLpgeJU38y/KDuzabJncHPWE841lsP80PHJUyyATGhrhKqRRvpF7JCdBYouvSWoHR23Taq9YKOky+gT1HpU+B8zKsZ8rEE16onYHozaWC72m3O/xOY6Dkn3mk1Ea3IsSDxodcUGBISAyGVBzk3FRuq6pDAxZVAlhATOBhDSF8dkPA1GxQJOwgT7B8poEdzk4FEtjX0hnotb2ezyd6rx4TizJzWbBSvoCLEizHVDjuLsFfUPBMIixLaSAhYN1+uankgUe7Dks1ddEAGjIxq0cFFl/YVC6E3WS+FElG89Gp6ckycnPgh8rne37nK9U7fBdmnpWI0a+8kFeoD9qj64IILabNjtfJuy/IBFppG+3DJoZ20ZpoFOSZtyOkTRbwyj5ZdJFDxydA7I6Rnr59kPvdQyOxE21pvG00f6iO11227G+7beYGfu5FSj767UuCYTzlMo/dAvlFgSXkDT3LmeV/63qFWXfBwyCrVpuxS+0m+k6yR8pVhJ9Tq3cmPonqUadbqSaL2owWljq97Z0URc9811NineiPtaBfnnXvCFe9znznHuF8pUJIdFrWou4mMzIZLYBTtDBdSVdBqwmdPfOGQF3CiZWPughiPaaIpkJYUKQYgMMapnDvEQDKo2NFwPfbgmMge9TbEo6aAcwj3oZ5WQC84rZBPshMW04LHDNKHdpUJB+JI1cPSae+Gvuo200p8MgB3rU5xldIAgyotgehJt5qQXgRj6TPb1ly4N/yqNSNMW+AMfM2J83TyeAWsXLmXJDFZW9DZWybW6/O27jcKtHneKVHk9LILLDRIc81MPUU0skdgTVS4fMonz/dvJEuah4RO33rbz6Qip7/PrPP0WxvR8y/0IbGjLjeStTWM4Psy9F2IZkZGEgsB83DiRokJZk/cBgIKIYuiBJEM8DSBVVYWTBBJ5ohJM13Y2LXAFY2bVTp7qepbpKpLy+fclRNkk6s7B5bZVIWjxf2iLitUKj4Fp69T6Si5xf0U6ia/ELwINwVflyTbGjUibBcKvgg6RRt24TE7YEVyiVTtKGPhQiDv1tfbhX4eDaZuDa0nreO8C0VrroNxp1JytKvpnrYjY7NQj9YV2/PEe0znkB0xebip9DVC9vrIKaZvzPNkY/oPMkKNhle/kj0o/Ct5Db2v9l+pccqrQXrvbxMrq+15Go6BDANFpuliE5wwDrERxvqeVXPb62QdU/2L9dbisQOqNjhCrgexKjlURTuhAUpBqN5CfNSGKNIbgIfrM6lFnSBxM8VxRhJQYjLXSwybKO7Ti/u69mp7R75nKAtQGxf/LxMlf20ykfPfLpTIjnG6V2bP5P/Cj2nxpTPD/h04yrKYlRFc/NK8m3+aJf4iT9IXc5+Q+ToDYxT/q47q7554p0UaZh9Vie/LzV/Mxqyal85Gx9f7FyfNP14zG91I4Ole1WKBcH88QV94BSsJSWCEP1Qp+l/tyV/urKEVnhL25q/JOSM0IY42p4/8hKDvTCqxKSrfpY9rMmFWVqHAVrZObXcjzDguzbDSXgJKQ4hYrfojVo6yNoZQbKJYqzbHBZu4gHXlpyAykKktpSj+noPXD88ujnH9fl1eV31Ib2QZzj8LgG8lejz/iQ/I32UF8ptFNqyS35+chm+fvmMwR9lF4BVWvrG2y9+xsk98yqCTUP4z7is7xlnZ42NZFdDq9duShT5YT9bUU1lKGB9YwgUzhlqbXXK6IPEkHsxkEDr7ONxZB0GVV9NY2RPM5RHnml3rZGexnXzIq+aSUzmqUsVjz5q+NAbpy7i9TNnkJ6zxs2qsUDsUjX301VvEsjNbmksx+IubdKPNxkaRKh/bBmVdHyVlg1NlhIujGXSqVGXCm4LH9jQ5NO3yJMdJCU5dhzRvOCT9Nyv6oMibjkkOZq53PgCc8gNEoWOkAk8yScGrlZDJqsdER60S7Lo2wcrqCcEMtWsUkQhlFjJDygxMAuTWit+Uxa1ZztV3rc6auXNhakAZTJGr7o1RuLW+hYZ1avYWCdGShj74ukMONbTK5s17M+1HvYtMslNWQPWo+0AongxrhMLmHQzaLC6UF5iTiPDaWbLJGax1ClhNniz7ya2rY9Mk9brKdNLiuT204CdwDPwZ+7ISog2aueGorEjrcF1cerFUkdZJ+O4iBnHM89bSAT2e7e2iUl4v7XO8D0s40HotVVGjXjp7Vxr1wB5yP5/O0OVWX+/SS7R8W8wMDUo2sUt+QoqF9C4RnZgL0rPZakU8HdI94vUlSXj6kOioAxVL3ysfdk4PtGF6vk7X1lW+Z9lpWiayk6ScCrPpCKv9iF2afWSdgpUC6nwHC2F9EYnJdw/1GzLHIvJwlCR19in1YdG9r+zdI3lISk67fIRmUi7JgRtRvSjb2Wetk4wweHMDy+qYPDUXCbkoc+jOIUyPK9GFtQtcRQEduwAkdkoyqdK7WUmPgsAS9QwGpkz1buGpsuirNCzMYo3Vlae4SK29KKHuDo4BTOryauYurjLHgdSqLYsTgZmveaFEwrGmLh4w5KXTQpnnC754ylNVtLaT07P+UPylyChRYR0roSoTnYykMFgzem0DojMKshdV1CTOXkeeFpqPVU2X+MjKrFrdeiWWLqymQYEyHvpG1WTCO1fRnjVWslNOtLnonmXv6mTswCel3xFJufF0M0X8uW5Vl2SH0mSKaJUSSYqDw35enEb6idj7kjzUxpjQIZorxUbBadyFpSDq5dpmTQB3i9APcNtcMkjqb7sL4ku/C/Ind6ibSwkiP2p5McK8L037LHhi7iMohjkW01K2PCMPtPHNVksMK7iE+3I/Ssl6chE1yDV4eWb0Md7PNT4JpX24Etx0WR38roLHNAKmHtswWoAfNY15tIlf8vBkh5XqDiubnZSQmGtryfaeFgzBExZNnVdTaD1GTZr41sXJ4iWlO9AvaTRCxnkT6G3iTF+TuozJ0TRANMBTNithrHQbvTR6Jz/RowInaygvGwwoGB5QLpysZxjo6Q0DIdoEcZC2t5T8QNeQLt4RUPxneBg7MVa2pVI0qxuEPM9DDtLbusT2Op6gfu7omEmwpjtP121DUBzHBraRZyJXeYPrjCRloyAlOKJ9ZK+BdzOnwPLIUU0UTG6eo0Dza8ZzZHGa9DJ1lIixcFeqKiFOU4GskULZyEy7m15yDRWUNbBDDnPhmgNNFqeox1l5QdwSdcTdRoRCyyE07xJAzUyWmC+TVv+d9Hte+OUkeOTnbIjLpUHpwC+KUvmTaP1TMBV4HGrMpeI86+xC35ZQ7ScBSmxah55GE5/5oTL4YB6j4KhltDi6bltnx6DnrD6UuVX67sutvgVP/uJ4w7QZJaftmwyF4vakeVTLHyy+rfVf1y1WfrhLk4EY5ksOk2tRy7LMWPUepWsD3Yk8HeYi2mxRX55dHafOAFEbwgBZWKtkbeEailHtIJGkniwT461V/m9U+cM8IOdtU4lDcvu2zeXvPwbz1orjVzhNE+V+eZ80/dmAp++Cd6944HG+ahaSe/kvCrgb+Kq7NoTfZvu4e/qXpPRfbA3bT9e72QUP3VsfYOhhHm3Rrct1ONeu+cIWDsh/w9Ymz470nwSkLCqPMQdNzSmwyiw3IFCOfo/sLHVitnph6nvEtMfBlCEesAzCA8huXR7DZijyUOQy00heaRm3MGEN0eqNN4z5ap6Z3+Zbm8plMbEefAr568ZzmLPV+LS0xTpd/UzrT1kiqPahmkqWcrtQxjgrRCazhUhDpoda6k09PT8dzGalgHWMqSQHFg4gS6fJGuo9WGMd8F4InL7Gm1azriWTlNqFPfbGysXzNfJCeZ94xUEZek3tv7pAouWTULvrRhOCUT9crSl8a8jvMyEdwRZt2gjoregAaeEzkILbbTUF6TqnlOQPnmi1fRr3KJ2g8tV9UjAfogF8Juc88Plza+BAwQaWkCCEcJ5EpczA7klfkhSiQ5CqpheTjhOshhphjQSuXLxwgXrtA45trL6JPiJHOSQIcEOnSSgzJJnBO1S1ZJBlCNJ/HD77/4m0N0TOmfI/2sxdUFU2lXL5uDNQhwBZsB7NLUzMRsW7Nkeq3avZ9YFXSQHGwWBnvtSAe4GueQRRFIUmuGEUxsowJiRQUk1yHcLJKgg4oeUEXEkwdk3UsSZFgS4PVb+DNfSH+3HuUyh72dfgZEmm/GIyg88hVS7mDKkMCZsqqXzwcGuhrU+CcEynxS9x1zWJu09n5YaXEjeMHf0wnxtHtYk85rLS6VzdPjJ51XhpmxSjI8uGqas2T4xqEli80h5xGxprzIdTU8pONVvTgMEh1kkxcjwMMFZZa/p8KV4bSW1Kyir1QyQjUuRJS0KYGygzh/wRNFCd3TauIxL0pJWcpzw5D4NtAo607YG90MHuGnlyDUDqHI6NiCInW9MlIDYQveH8YXWXrds2IIBbPYjddHqxRKRH/UKRpmCROHPixHq1PYN9nZ90eIGmkD5qZW4P1NUz8/+0rfVs9u9b+T9ijXZIfzVJ35QUfIWZsG9q15n1iOHIkG3/cYbpfwXE8veuKDDvbi2ucsfHw7PjP03+3HHHHXfccccdd9xxxx133PEf4f8AeRTUWfxezE4AAAAASUVORK5CYII="/>
          <p:cNvPicPr>
            <a:picLocks noChangeAspect="1" noChangeArrowheads="1"/>
          </p:cNvPicPr>
          <p:nvPr/>
        </p:nvPicPr>
        <p:blipFill>
          <a:blip r:embed="rId2"/>
          <a:stretch>
            <a:fillRect/>
          </a:stretch>
        </p:blipFill>
        <p:spPr>
          <a:xfrm>
            <a:off x="1414449" y="2439840"/>
            <a:ext cx="7036531" cy="2394248"/>
          </a:xfrm>
          <a:prstGeom prst="rect">
            <a:avLst/>
          </a:prstGeom>
          <a:noFill/>
        </p:spPr>
      </p:pic>
      <p:pic>
        <p:nvPicPr>
          <p:cNvPr id="2727" name="Picture 4" descr="\begin{align*}_x000a_  \mathcal{L}=\frac{1}{\Lambda}LHLH_x000a_\end{align*}"/>
          <p:cNvPicPr>
            <a:picLocks noChangeAspect="1" noChangeArrowheads="1"/>
          </p:cNvPicPr>
          <p:nvPr/>
        </p:nvPicPr>
        <p:blipFill>
          <a:blip r:embed="rId3"/>
          <a:stretch>
            <a:fillRect/>
          </a:stretch>
        </p:blipFill>
        <p:spPr>
          <a:xfrm>
            <a:off x="1804988" y="5826125"/>
            <a:ext cx="2409825" cy="819150"/>
          </a:xfrm>
          <a:prstGeom prst="rect">
            <a:avLst/>
          </a:prstGeom>
          <a:noFill/>
        </p:spPr>
      </p:pic>
      <p:sp>
        <p:nvSpPr>
          <p:cNvPr id="2728" name="テキスト ボックス 5"/>
          <p:cNvSpPr txBox="1"/>
          <p:nvPr/>
        </p:nvSpPr>
        <p:spPr>
          <a:xfrm>
            <a:off x="5118100" y="5866368"/>
            <a:ext cx="3911600" cy="923330"/>
          </a:xfrm>
          <a:prstGeom prst="rect">
            <a:avLst/>
          </a:prstGeom>
          <a:noFill/>
        </p:spPr>
        <p:txBody>
          <a:bodyPr wrap="square" rtlCol="0">
            <a:spAutoFit/>
          </a:bodyPr>
          <a:lstStyle/>
          <a:p>
            <a:r>
              <a:rPr kumimoji="1" lang="ja-JP" altLang="en-US" dirty="0"/>
              <a:t>標準理論のゲージ対称性を満たす</a:t>
            </a:r>
            <a:endParaRPr kumimoji="1" lang="en-US" altLang="ja-JP" dirty="0"/>
          </a:p>
          <a:p>
            <a:r>
              <a:rPr kumimoji="1" lang="en-US" altLang="ja-JP" dirty="0"/>
              <a:t>Λ</a:t>
            </a:r>
            <a:r>
              <a:rPr kumimoji="1" lang="ja-JP" altLang="en-US" dirty="0"/>
              <a:t>は背後にある物理を表す。具体例は右巻きニュートリノの質量</a:t>
            </a:r>
          </a:p>
        </p:txBody>
      </p:sp>
    </p:spTree>
    <p:extLst>
      <p:ext uri="{BB962C8B-B14F-4D97-AF65-F5344CB8AC3E}">
        <p14:creationId xmlns:p14="http://schemas.microsoft.com/office/powerpoint/2010/main" val="3548223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0" name="タイトル 1"/>
          <p:cNvSpPr>
            <a:spLocks noGrp="1"/>
          </p:cNvSpPr>
          <p:nvPr>
            <p:ph type="title"/>
          </p:nvPr>
        </p:nvSpPr>
        <p:spPr/>
        <p:txBody>
          <a:bodyPr/>
          <a:lstStyle/>
          <a:p>
            <a:r>
              <a:rPr kumimoji="1" lang="en-US" altLang="ja-JP" b="1" dirty="0">
                <a:solidFill>
                  <a:schemeClr val="accent1"/>
                </a:solidFill>
                <a:latin typeface="HGP創英角ｺﾞｼｯｸUB" panose="020B0900000000000000" pitchFamily="50" charset="-128"/>
                <a:ea typeface="HGP創英角ｺﾞｼｯｸUB" panose="020B0900000000000000" pitchFamily="50" charset="-128"/>
              </a:rPr>
              <a:t>Fermion</a:t>
            </a:r>
            <a:r>
              <a:rPr kumimoji="1" lang="ja-JP" altLang="en-US" b="1" dirty="0">
                <a:solidFill>
                  <a:schemeClr val="accent1"/>
                </a:solidFill>
                <a:latin typeface="HGP創英角ｺﾞｼｯｸUB" panose="020B0900000000000000" pitchFamily="50" charset="-128"/>
                <a:ea typeface="HGP創英角ｺﾞｼｯｸUB" panose="020B0900000000000000" pitchFamily="50" charset="-128"/>
              </a:rPr>
              <a:t>質量</a:t>
            </a:r>
          </a:p>
        </p:txBody>
      </p:sp>
      <p:sp>
        <p:nvSpPr>
          <p:cNvPr id="2731" name="テキスト ボックス 2"/>
          <p:cNvSpPr txBox="1"/>
          <p:nvPr/>
        </p:nvSpPr>
        <p:spPr>
          <a:xfrm>
            <a:off x="419100" y="2301200"/>
            <a:ext cx="9817100" cy="461665"/>
          </a:xfrm>
          <a:prstGeom prst="rect">
            <a:avLst/>
          </a:prstGeom>
          <a:noFill/>
        </p:spPr>
        <p:txBody>
          <a:bodyPr wrap="square" rtlCol="0">
            <a:spAutoFit/>
          </a:bodyPr>
          <a:lstStyle/>
          <a:p>
            <a:r>
              <a:rPr lang="en-US" altLang="ja-JP" sz="2400" b="1" dirty="0">
                <a:latin typeface="HGS創英ﾌﾟﾚｾﾞﾝｽEB" panose="02020800000000000000" pitchFamily="18" charset="-128"/>
                <a:ea typeface="HGS創英ﾌﾟﾚｾﾞﾝｽEB" panose="02020800000000000000" pitchFamily="18" charset="-128"/>
              </a:rPr>
              <a:t>Family</a:t>
            </a:r>
            <a:r>
              <a:rPr lang="ja-JP" altLang="en-US" sz="2400" b="1" dirty="0">
                <a:latin typeface="HGS創英ﾌﾟﾚｾﾞﾝｽEB" panose="02020800000000000000" pitchFamily="18" charset="-128"/>
                <a:ea typeface="HGS創英ﾌﾟﾚｾﾞﾝｽEB" panose="02020800000000000000" pitchFamily="18" charset="-128"/>
              </a:rPr>
              <a:t>対称性まで含めて全体として対称性を満たす演算子を考える。</a:t>
            </a:r>
            <a:endParaRPr lang="en-US" altLang="ja-JP" sz="2400" b="1" dirty="0">
              <a:latin typeface="HGS創英ﾌﾟﾚｾﾞﾝｽEB" panose="02020800000000000000" pitchFamily="18" charset="-128"/>
              <a:ea typeface="HGS創英ﾌﾟﾚｾﾞﾝｽEB" panose="02020800000000000000" pitchFamily="18" charset="-128"/>
            </a:endParaRPr>
          </a:p>
        </p:txBody>
      </p:sp>
      <p:sp>
        <p:nvSpPr>
          <p:cNvPr id="2732" name="テキスト ボックス 4"/>
          <p:cNvSpPr txBox="1"/>
          <p:nvPr/>
        </p:nvSpPr>
        <p:spPr>
          <a:xfrm>
            <a:off x="1016000" y="1690688"/>
            <a:ext cx="8204200" cy="461665"/>
          </a:xfrm>
          <a:prstGeom prst="rect">
            <a:avLst/>
          </a:prstGeom>
          <a:noFill/>
        </p:spPr>
        <p:txBody>
          <a:bodyPr wrap="square">
            <a:spAutoFit/>
          </a:bodyPr>
          <a:lstStyle/>
          <a:p>
            <a:r>
              <a:rPr lang="en-US" altLang="ja-JP" sz="2400" dirty="0">
                <a:effectLst/>
                <a:latin typeface="Arial" panose="020B0604020202020204" pitchFamily="34" charset="0"/>
              </a:rPr>
              <a:t>C.D. Froggatt and H.B. Nielsen, </a:t>
            </a:r>
            <a:r>
              <a:rPr lang="en-US" altLang="ja-JP" dirty="0" err="1">
                <a:effectLst/>
                <a:latin typeface="Arial" panose="020B0604020202020204" pitchFamily="34" charset="0"/>
              </a:rPr>
              <a:t>Nucl</a:t>
            </a:r>
            <a:r>
              <a:rPr lang="en-US" altLang="ja-JP" dirty="0">
                <a:effectLst/>
                <a:latin typeface="Arial" panose="020B0604020202020204" pitchFamily="34" charset="0"/>
              </a:rPr>
              <a:t>. Phys.B147(1979) 277</a:t>
            </a:r>
            <a:endParaRPr lang="ja-JP" altLang="en-US" dirty="0"/>
          </a:p>
        </p:txBody>
      </p:sp>
      <p:sp>
        <p:nvSpPr>
          <p:cNvPr id="2733" name="テキスト ボックス 5"/>
          <p:cNvSpPr txBox="1"/>
          <p:nvPr/>
        </p:nvSpPr>
        <p:spPr>
          <a:xfrm>
            <a:off x="2759868" y="5432574"/>
            <a:ext cx="2679700" cy="923330"/>
          </a:xfrm>
          <a:prstGeom prst="rect">
            <a:avLst/>
          </a:prstGeom>
          <a:noFill/>
        </p:spPr>
        <p:txBody>
          <a:bodyPr wrap="square" rtlCol="0">
            <a:spAutoFit/>
          </a:bodyPr>
          <a:lstStyle/>
          <a:p>
            <a:r>
              <a:rPr kumimoji="1" lang="ja-JP" altLang="en-US" dirty="0"/>
              <a:t>質量</a:t>
            </a:r>
            <a:r>
              <a:rPr kumimoji="1" lang="en-US" altLang="ja-JP" dirty="0"/>
              <a:t>M</a:t>
            </a:r>
            <a:r>
              <a:rPr kumimoji="1" lang="ja-JP" altLang="en-US" dirty="0"/>
              <a:t>の粒子が飛ぶ。</a:t>
            </a:r>
            <a:endParaRPr kumimoji="1" lang="en-US" altLang="ja-JP" dirty="0"/>
          </a:p>
          <a:p>
            <a:r>
              <a:rPr kumimoji="1" lang="en-US" altLang="ja-JP" dirty="0"/>
              <a:t>Λ</a:t>
            </a:r>
            <a:r>
              <a:rPr kumimoji="1" lang="ja-JP" altLang="en-US" dirty="0"/>
              <a:t>は結合定数の大きさ</a:t>
            </a:r>
            <a:endParaRPr kumimoji="1" lang="en-US" altLang="ja-JP" dirty="0"/>
          </a:p>
          <a:p>
            <a:r>
              <a:rPr kumimoji="1" lang="ja-JP" altLang="en-US" dirty="0"/>
              <a:t>込みでの表記的な値</a:t>
            </a:r>
            <a:endParaRPr kumimoji="1" lang="en-US" altLang="ja-JP" dirty="0"/>
          </a:p>
        </p:txBody>
      </p:sp>
      <p:pic>
        <p:nvPicPr>
          <p:cNvPr id="2734" name="Picture 2" descr="\begin{align*}_x000a_  \mathcal{L}=\Pi_k(\frac{\phi_k}{\Lambda})^{n_k}\psi_i\psi_jH_x000a_\end{align*}"/>
          <p:cNvPicPr>
            <a:picLocks noChangeAspect="1" noChangeArrowheads="1"/>
          </p:cNvPicPr>
          <p:nvPr/>
        </p:nvPicPr>
        <p:blipFill>
          <a:blip r:embed="rId2"/>
          <a:stretch>
            <a:fillRect/>
          </a:stretch>
        </p:blipFill>
        <p:spPr>
          <a:xfrm>
            <a:off x="1176337" y="2875429"/>
            <a:ext cx="3667125" cy="828675"/>
          </a:xfrm>
          <a:prstGeom prst="rect">
            <a:avLst/>
          </a:prstGeom>
          <a:noFill/>
        </p:spPr>
      </p:pic>
      <p:pic>
        <p:nvPicPr>
          <p:cNvPr id="2735" name="Picture 4" descr="\begin{align*}_x000a_  \Sigma_k n_k q_k+q_i+q_k+q_H=0_x000a_\end{align*}"/>
          <p:cNvPicPr>
            <a:picLocks noChangeAspect="1" noChangeArrowheads="1"/>
          </p:cNvPicPr>
          <p:nvPr/>
        </p:nvPicPr>
        <p:blipFill>
          <a:blip r:embed="rId3"/>
          <a:stretch>
            <a:fillRect/>
          </a:stretch>
        </p:blipFill>
        <p:spPr>
          <a:xfrm>
            <a:off x="5327650" y="3113553"/>
            <a:ext cx="4591050" cy="352425"/>
          </a:xfrm>
          <a:prstGeom prst="rect">
            <a:avLst/>
          </a:prstGeom>
          <a:noFill/>
        </p:spPr>
      </p:pic>
      <p:cxnSp>
        <p:nvCxnSpPr>
          <p:cNvPr id="2736" name="直線コネクタ 6"/>
          <p:cNvCxnSpPr>
            <a:cxnSpLocks/>
          </p:cNvCxnSpPr>
          <p:nvPr/>
        </p:nvCxnSpPr>
        <p:spPr>
          <a:xfrm>
            <a:off x="1562100" y="4953000"/>
            <a:ext cx="7937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7" name="直線コネクタ 9"/>
          <p:cNvCxnSpPr/>
          <p:nvPr/>
        </p:nvCxnSpPr>
        <p:spPr>
          <a:xfrm flipV="1">
            <a:off x="4699000" y="4114800"/>
            <a:ext cx="0" cy="838200"/>
          </a:xfrm>
          <a:prstGeom prst="line">
            <a:avLst/>
          </a:prstGeom>
        </p:spPr>
        <p:style>
          <a:lnRef idx="1">
            <a:schemeClr val="accent1"/>
          </a:lnRef>
          <a:fillRef idx="0">
            <a:schemeClr val="accent1"/>
          </a:fillRef>
          <a:effectRef idx="0">
            <a:schemeClr val="accent1"/>
          </a:effectRef>
          <a:fontRef idx="minor">
            <a:schemeClr val="tx1"/>
          </a:fontRef>
        </p:style>
      </p:cxnSp>
      <p:pic>
        <p:nvPicPr>
          <p:cNvPr id="2738" name="Picture 6" descr="\begin{align*}_x000a_  H_x000a_\end{align*}"/>
          <p:cNvPicPr>
            <a:picLocks noChangeAspect="1" noChangeArrowheads="1"/>
          </p:cNvPicPr>
          <p:nvPr/>
        </p:nvPicPr>
        <p:blipFill>
          <a:blip r:embed="rId4"/>
          <a:stretch>
            <a:fillRect/>
          </a:stretch>
        </p:blipFill>
        <p:spPr>
          <a:xfrm>
            <a:off x="4500562" y="3702220"/>
            <a:ext cx="342900" cy="266700"/>
          </a:xfrm>
          <a:prstGeom prst="rect">
            <a:avLst/>
          </a:prstGeom>
          <a:noFill/>
        </p:spPr>
      </p:pic>
      <p:pic>
        <p:nvPicPr>
          <p:cNvPr id="2739" name="Picture 12" descr="\begin{align*}_x000a_  \psi_i_x000a_\end{align*}"/>
          <p:cNvPicPr>
            <a:picLocks noChangeAspect="1" noChangeArrowheads="1"/>
          </p:cNvPicPr>
          <p:nvPr/>
        </p:nvPicPr>
        <p:blipFill>
          <a:blip r:embed="rId5"/>
          <a:stretch>
            <a:fillRect/>
          </a:stretch>
        </p:blipFill>
        <p:spPr>
          <a:xfrm>
            <a:off x="839787" y="4776787"/>
            <a:ext cx="352425" cy="352425"/>
          </a:xfrm>
          <a:prstGeom prst="rect">
            <a:avLst/>
          </a:prstGeom>
          <a:noFill/>
        </p:spPr>
      </p:pic>
      <p:pic>
        <p:nvPicPr>
          <p:cNvPr id="2740" name="Picture 14" descr="\begin{align*}_x000a_  \psi_j_x000a_\end{align*}"/>
          <p:cNvPicPr>
            <a:picLocks noChangeAspect="1" noChangeArrowheads="1"/>
          </p:cNvPicPr>
          <p:nvPr/>
        </p:nvPicPr>
        <p:blipFill>
          <a:blip r:embed="rId6"/>
          <a:stretch>
            <a:fillRect/>
          </a:stretch>
        </p:blipFill>
        <p:spPr>
          <a:xfrm>
            <a:off x="9683750" y="4738687"/>
            <a:ext cx="371475" cy="390525"/>
          </a:xfrm>
          <a:prstGeom prst="rect">
            <a:avLst/>
          </a:prstGeom>
          <a:noFill/>
        </p:spPr>
      </p:pic>
      <p:cxnSp>
        <p:nvCxnSpPr>
          <p:cNvPr id="2741" name="直線コネクタ 11"/>
          <p:cNvCxnSpPr/>
          <p:nvPr/>
        </p:nvCxnSpPr>
        <p:spPr>
          <a:xfrm flipV="1">
            <a:off x="2759868" y="4114800"/>
            <a:ext cx="0" cy="838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2" name="直線コネクタ 13"/>
          <p:cNvCxnSpPr/>
          <p:nvPr/>
        </p:nvCxnSpPr>
        <p:spPr>
          <a:xfrm flipV="1">
            <a:off x="7623175" y="4114800"/>
            <a:ext cx="0" cy="838199"/>
          </a:xfrm>
          <a:prstGeom prst="line">
            <a:avLst/>
          </a:prstGeom>
        </p:spPr>
        <p:style>
          <a:lnRef idx="1">
            <a:schemeClr val="accent1"/>
          </a:lnRef>
          <a:fillRef idx="0">
            <a:schemeClr val="accent1"/>
          </a:fillRef>
          <a:effectRef idx="0">
            <a:schemeClr val="accent1"/>
          </a:effectRef>
          <a:fontRef idx="minor">
            <a:schemeClr val="tx1"/>
          </a:fontRef>
        </p:style>
      </p:cxnSp>
      <p:pic>
        <p:nvPicPr>
          <p:cNvPr id="2743" name="Picture 16" descr="\begin{align*}_x000a_  \cdots\cdots_x000a_\end{align*}">
            <a:hlinkClick r:id="rId7"/>
          </p:cNvPr>
          <p:cNvPicPr>
            <a:picLocks noChangeAspect="1" noChangeArrowheads="1"/>
          </p:cNvPicPr>
          <p:nvPr/>
        </p:nvPicPr>
        <p:blipFill>
          <a:blip r:embed="rId8"/>
          <a:stretch>
            <a:fillRect/>
          </a:stretch>
        </p:blipFill>
        <p:spPr>
          <a:xfrm>
            <a:off x="5634037" y="4457640"/>
            <a:ext cx="923925" cy="47625"/>
          </a:xfrm>
          <a:prstGeom prst="rect">
            <a:avLst/>
          </a:prstGeom>
          <a:noFill/>
        </p:spPr>
      </p:pic>
      <p:pic>
        <p:nvPicPr>
          <p:cNvPr id="2744" name="Picture 18" descr="\begin{align*}_x000a_  \phi_l_x000a_\end{align*}"/>
          <p:cNvPicPr>
            <a:picLocks noChangeAspect="1" noChangeArrowheads="1"/>
          </p:cNvPicPr>
          <p:nvPr/>
        </p:nvPicPr>
        <p:blipFill>
          <a:blip r:embed="rId9"/>
          <a:stretch>
            <a:fillRect/>
          </a:stretch>
        </p:blipFill>
        <p:spPr>
          <a:xfrm>
            <a:off x="2607468" y="3718655"/>
            <a:ext cx="304800" cy="352425"/>
          </a:xfrm>
          <a:prstGeom prst="rect">
            <a:avLst/>
          </a:prstGeom>
          <a:noFill/>
        </p:spPr>
      </p:pic>
      <p:sp>
        <p:nvSpPr>
          <p:cNvPr id="2745" name="矢印: 右 16"/>
          <p:cNvSpPr/>
          <p:nvPr/>
        </p:nvSpPr>
        <p:spPr>
          <a:xfrm rot="16200000">
            <a:off x="3709851" y="4952999"/>
            <a:ext cx="247783" cy="479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46" name="Picture 20" descr="\begin{align*}_x000a_  \phi_m_x000a_\end{align*}"/>
          <p:cNvPicPr>
            <a:picLocks noChangeAspect="1" noChangeArrowheads="1"/>
          </p:cNvPicPr>
          <p:nvPr/>
        </p:nvPicPr>
        <p:blipFill>
          <a:blip r:embed="rId10"/>
          <a:stretch>
            <a:fillRect/>
          </a:stretch>
        </p:blipFill>
        <p:spPr>
          <a:xfrm>
            <a:off x="7375525" y="3526007"/>
            <a:ext cx="495300" cy="352425"/>
          </a:xfrm>
          <a:prstGeom prst="rect">
            <a:avLst/>
          </a:prstGeom>
          <a:noFill/>
        </p:spPr>
      </p:pic>
    </p:spTree>
    <p:extLst>
      <p:ext uri="{BB962C8B-B14F-4D97-AF65-F5344CB8AC3E}">
        <p14:creationId xmlns:p14="http://schemas.microsoft.com/office/powerpoint/2010/main" val="1062730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8" name="Picture 4" descr="\begin{align*}_x000a_  \mathcal{L}=\frac{1}{\Lambda}LHLH\rightarrow \frac{&lt;H&gt;}{\Lambda}H\nu\nu\rightarrow \epsilon &lt;H&gt;\nu\nu_x000a_  =m_\nu\nu\nu_x000a_\end{align*}"/>
          <p:cNvPicPr>
            <a:picLocks noChangeAspect="1" noChangeArrowheads="1"/>
          </p:cNvPicPr>
          <p:nvPr/>
        </p:nvPicPr>
        <p:blipFill>
          <a:blip r:embed="rId2"/>
          <a:stretch>
            <a:fillRect/>
          </a:stretch>
        </p:blipFill>
        <p:spPr>
          <a:xfrm>
            <a:off x="1323159" y="568371"/>
            <a:ext cx="9258300" cy="809625"/>
          </a:xfrm>
          <a:prstGeom prst="rect">
            <a:avLst/>
          </a:prstGeom>
          <a:noFill/>
        </p:spPr>
      </p:pic>
      <p:sp>
        <p:nvSpPr>
          <p:cNvPr id="2749" name="テキスト ボックス 3"/>
          <p:cNvSpPr txBox="1"/>
          <p:nvPr/>
        </p:nvSpPr>
        <p:spPr>
          <a:xfrm>
            <a:off x="640080" y="1629284"/>
            <a:ext cx="2795451" cy="369332"/>
          </a:xfrm>
          <a:prstGeom prst="rect">
            <a:avLst/>
          </a:prstGeom>
          <a:noFill/>
        </p:spPr>
        <p:txBody>
          <a:bodyPr wrap="square" rtlCol="0">
            <a:spAutoFit/>
          </a:bodyPr>
          <a:lstStyle/>
          <a:p>
            <a:r>
              <a:rPr kumimoji="1" lang="ja-JP" altLang="en-US" dirty="0"/>
              <a:t>に対応して</a:t>
            </a:r>
          </a:p>
        </p:txBody>
      </p:sp>
      <p:pic>
        <p:nvPicPr>
          <p:cNvPr id="2750" name="Picture 6" descr="\begin{align*}_x000a_  \mathcal{L}=\Pi_k(\frac{\phi_k}{\Lambda})^{n_k}\psi_i\psi_jH\rightarrow _x000a_  \Pi_k(\frac{&lt;\phi_k&gt;}{\Lambda})^{n_k}\psi_i\psi_jH_x000a_  \rightarrow\Pi_k\epsilon_k^{n_k}\psi_i\psi_jH_x000a_\end{align*}"/>
          <p:cNvPicPr>
            <a:picLocks noChangeAspect="1" noChangeArrowheads="1"/>
          </p:cNvPicPr>
          <p:nvPr/>
        </p:nvPicPr>
        <p:blipFill>
          <a:blip r:embed="rId3"/>
          <a:stretch>
            <a:fillRect/>
          </a:stretch>
        </p:blipFill>
        <p:spPr>
          <a:xfrm>
            <a:off x="837793" y="2152515"/>
            <a:ext cx="10829925" cy="828675"/>
          </a:xfrm>
          <a:prstGeom prst="rect">
            <a:avLst/>
          </a:prstGeom>
          <a:noFill/>
        </p:spPr>
      </p:pic>
      <p:pic>
        <p:nvPicPr>
          <p:cNvPr id="2751" name="Picture 8" descr="\begin{align*}_x000a_  \Pi_k\epsilon_k^{n_k}_x000a_\end{align*}"/>
          <p:cNvPicPr>
            <a:picLocks noChangeAspect="1" noChangeArrowheads="1"/>
          </p:cNvPicPr>
          <p:nvPr/>
        </p:nvPicPr>
        <p:blipFill>
          <a:blip r:embed="rId4"/>
          <a:stretch>
            <a:fillRect/>
          </a:stretch>
        </p:blipFill>
        <p:spPr>
          <a:xfrm>
            <a:off x="1323159" y="3327084"/>
            <a:ext cx="971550" cy="428625"/>
          </a:xfrm>
          <a:prstGeom prst="rect">
            <a:avLst/>
          </a:prstGeom>
          <a:noFill/>
        </p:spPr>
      </p:pic>
      <p:sp>
        <p:nvSpPr>
          <p:cNvPr id="2752" name="テキスト ボックス 4"/>
          <p:cNvSpPr txBox="1"/>
          <p:nvPr/>
        </p:nvSpPr>
        <p:spPr>
          <a:xfrm>
            <a:off x="2481943" y="3353591"/>
            <a:ext cx="522514" cy="523220"/>
          </a:xfrm>
          <a:prstGeom prst="rect">
            <a:avLst/>
          </a:prstGeom>
          <a:noFill/>
        </p:spPr>
        <p:txBody>
          <a:bodyPr wrap="square" rtlCol="0">
            <a:spAutoFit/>
          </a:bodyPr>
          <a:lstStyle/>
          <a:p>
            <a:r>
              <a:rPr kumimoji="1" lang="ja-JP" altLang="en-US" sz="2800" dirty="0"/>
              <a:t>は</a:t>
            </a:r>
          </a:p>
        </p:txBody>
      </p:sp>
      <p:pic>
        <p:nvPicPr>
          <p:cNvPr id="2753" name="Picture 10" descr="\begin{align*}_x000a_  i,j_x000a_\end{align*}"/>
          <p:cNvPicPr>
            <a:picLocks noChangeAspect="1" noChangeArrowheads="1"/>
          </p:cNvPicPr>
          <p:nvPr/>
        </p:nvPicPr>
        <p:blipFill>
          <a:blip r:embed="rId5"/>
          <a:stretch>
            <a:fillRect/>
          </a:stretch>
        </p:blipFill>
        <p:spPr>
          <a:xfrm>
            <a:off x="3191691" y="3347498"/>
            <a:ext cx="466725" cy="342900"/>
          </a:xfrm>
          <a:prstGeom prst="rect">
            <a:avLst/>
          </a:prstGeom>
          <a:noFill/>
        </p:spPr>
      </p:pic>
      <p:sp>
        <p:nvSpPr>
          <p:cNvPr id="2754" name="テキスト ボックス 5"/>
          <p:cNvSpPr txBox="1"/>
          <p:nvPr/>
        </p:nvSpPr>
        <p:spPr>
          <a:xfrm>
            <a:off x="3950151" y="3232489"/>
            <a:ext cx="2312125" cy="523220"/>
          </a:xfrm>
          <a:prstGeom prst="rect">
            <a:avLst/>
          </a:prstGeom>
          <a:noFill/>
        </p:spPr>
        <p:txBody>
          <a:bodyPr wrap="square" rtlCol="0">
            <a:spAutoFit/>
          </a:bodyPr>
          <a:lstStyle/>
          <a:p>
            <a:r>
              <a:rPr kumimoji="1" lang="ja-JP" altLang="en-US" sz="2800" dirty="0"/>
              <a:t>の組による</a:t>
            </a:r>
          </a:p>
        </p:txBody>
      </p:sp>
      <p:sp>
        <p:nvSpPr>
          <p:cNvPr id="2755" name="矢印: 右 6"/>
          <p:cNvSpPr/>
          <p:nvPr/>
        </p:nvSpPr>
        <p:spPr>
          <a:xfrm>
            <a:off x="6096000" y="3347498"/>
            <a:ext cx="762000" cy="218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56" name="Picture 12" descr="\begin{align*}_x000a_  y_{ij}\psi_i\psi_jH_x000a_\end{align*}"/>
          <p:cNvPicPr>
            <a:picLocks noChangeAspect="1" noChangeArrowheads="1"/>
          </p:cNvPicPr>
          <p:nvPr/>
        </p:nvPicPr>
        <p:blipFill>
          <a:blip r:embed="rId6"/>
          <a:stretch>
            <a:fillRect/>
          </a:stretch>
        </p:blipFill>
        <p:spPr>
          <a:xfrm>
            <a:off x="7116537" y="3233737"/>
            <a:ext cx="1628775" cy="390525"/>
          </a:xfrm>
          <a:prstGeom prst="rect">
            <a:avLst/>
          </a:prstGeom>
          <a:noFill/>
        </p:spPr>
      </p:pic>
      <p:sp>
        <p:nvSpPr>
          <p:cNvPr id="2757" name="テキスト ボックス 7"/>
          <p:cNvSpPr txBox="1"/>
          <p:nvPr/>
        </p:nvSpPr>
        <p:spPr>
          <a:xfrm>
            <a:off x="8868111" y="3167178"/>
            <a:ext cx="3426696" cy="523220"/>
          </a:xfrm>
          <a:prstGeom prst="rect">
            <a:avLst/>
          </a:prstGeom>
          <a:noFill/>
        </p:spPr>
        <p:txBody>
          <a:bodyPr wrap="square" rtlCol="0">
            <a:spAutoFit/>
          </a:bodyPr>
          <a:lstStyle/>
          <a:p>
            <a:r>
              <a:rPr kumimoji="1" lang="ja-JP" altLang="en-US" sz="2800" dirty="0">
                <a:solidFill>
                  <a:srgbClr val="FF0000"/>
                </a:solidFill>
                <a:latin typeface="HGS創英ﾌﾟﾚｾﾞﾝｽEB" panose="02020800000000000000" pitchFamily="18" charset="-128"/>
                <a:ea typeface="HGS創英ﾌﾟﾚｾﾞﾝｽEB" panose="02020800000000000000" pitchFamily="18" charset="-128"/>
              </a:rPr>
              <a:t>湯川結合の「予言」</a:t>
            </a:r>
          </a:p>
        </p:txBody>
      </p:sp>
      <p:pic>
        <p:nvPicPr>
          <p:cNvPr id="2758" name="図 122"/>
          <p:cNvPicPr>
            <a:picLocks noChangeAspect="1"/>
          </p:cNvPicPr>
          <p:nvPr/>
        </p:nvPicPr>
        <p:blipFill>
          <a:blip r:embed="rId7"/>
          <a:stretch>
            <a:fillRect/>
          </a:stretch>
        </p:blipFill>
        <p:spPr>
          <a:xfrm>
            <a:off x="2762690" y="5044124"/>
            <a:ext cx="4687046" cy="958714"/>
          </a:xfrm>
          <a:prstGeom prst="rect">
            <a:avLst/>
          </a:prstGeom>
        </p:spPr>
      </p:pic>
      <p:pic>
        <p:nvPicPr>
          <p:cNvPr id="2759" name="Picture 14" descr="\begin{align*}_x000a_  \epsilon_k_x000a_\end{align*}"/>
          <p:cNvPicPr>
            <a:picLocks noChangeAspect="1" noChangeArrowheads="1"/>
          </p:cNvPicPr>
          <p:nvPr/>
        </p:nvPicPr>
        <p:blipFill>
          <a:blip r:embed="rId8"/>
          <a:stretch>
            <a:fillRect/>
          </a:stretch>
        </p:blipFill>
        <p:spPr>
          <a:xfrm>
            <a:off x="1371056" y="4219893"/>
            <a:ext cx="314325" cy="228600"/>
          </a:xfrm>
          <a:prstGeom prst="rect">
            <a:avLst/>
          </a:prstGeom>
          <a:noFill/>
        </p:spPr>
      </p:pic>
      <p:sp>
        <p:nvSpPr>
          <p:cNvPr id="2760" name="テキスト ボックス 16"/>
          <p:cNvSpPr txBox="1"/>
          <p:nvPr/>
        </p:nvSpPr>
        <p:spPr>
          <a:xfrm>
            <a:off x="1824174" y="4072583"/>
            <a:ext cx="9843543" cy="523220"/>
          </a:xfrm>
          <a:prstGeom prst="rect">
            <a:avLst/>
          </a:prstGeom>
          <a:noFill/>
        </p:spPr>
        <p:txBody>
          <a:bodyPr wrap="square" rtlCol="0">
            <a:spAutoFit/>
          </a:bodyPr>
          <a:lstStyle/>
          <a:p>
            <a:r>
              <a:rPr kumimoji="1" lang="ja-JP" altLang="en-US" sz="2800" dirty="0"/>
              <a:t>は対称性の破れと湯川結合の小ささを表すパラメタとなる</a:t>
            </a:r>
          </a:p>
        </p:txBody>
      </p:sp>
      <p:sp>
        <p:nvSpPr>
          <p:cNvPr id="2761" name="テキスト ボックス 8"/>
          <p:cNvSpPr txBox="1"/>
          <p:nvPr/>
        </p:nvSpPr>
        <p:spPr>
          <a:xfrm>
            <a:off x="640079" y="5102226"/>
            <a:ext cx="2364377" cy="584775"/>
          </a:xfrm>
          <a:prstGeom prst="rect">
            <a:avLst/>
          </a:prstGeom>
          <a:noFill/>
        </p:spPr>
        <p:txBody>
          <a:bodyPr wrap="square" rtlCol="0">
            <a:spAutoFit/>
          </a:bodyPr>
          <a:lstStyle/>
          <a:p>
            <a:r>
              <a:rPr kumimoji="1" lang="ja-JP" altLang="en-US" sz="3200" dirty="0">
                <a:solidFill>
                  <a:srgbClr val="FF0000"/>
                </a:solidFill>
                <a:latin typeface="HGP創英角ｺﾞｼｯｸUB" panose="020B0900000000000000" pitchFamily="50" charset="-128"/>
                <a:ea typeface="HGP創英角ｺﾞｼｯｸUB" panose="020B0900000000000000" pitchFamily="50" charset="-128"/>
              </a:rPr>
              <a:t>今の模型</a:t>
            </a:r>
          </a:p>
        </p:txBody>
      </p:sp>
      <p:pic>
        <p:nvPicPr>
          <p:cNvPr id="2762" name="Picture 16" descr="\begin{align*}_x000a_  \epsilon_0,\epsilon_1,\epsilon_2_x000a_\end{align*}"/>
          <p:cNvPicPr>
            <a:picLocks noChangeAspect="1" noChangeArrowheads="1"/>
          </p:cNvPicPr>
          <p:nvPr/>
        </p:nvPicPr>
        <p:blipFill>
          <a:blip r:embed="rId9"/>
          <a:stretch>
            <a:fillRect/>
          </a:stretch>
        </p:blipFill>
        <p:spPr>
          <a:xfrm>
            <a:off x="1023393" y="6165804"/>
            <a:ext cx="1323975" cy="247650"/>
          </a:xfrm>
          <a:prstGeom prst="rect">
            <a:avLst/>
          </a:prstGeom>
          <a:noFill/>
        </p:spPr>
      </p:pic>
      <p:sp>
        <p:nvSpPr>
          <p:cNvPr id="2763" name="テキスト ボックス 9"/>
          <p:cNvSpPr txBox="1"/>
          <p:nvPr/>
        </p:nvSpPr>
        <p:spPr>
          <a:xfrm>
            <a:off x="2743200" y="6084800"/>
            <a:ext cx="409575" cy="461665"/>
          </a:xfrm>
          <a:prstGeom prst="rect">
            <a:avLst/>
          </a:prstGeom>
          <a:noFill/>
        </p:spPr>
        <p:txBody>
          <a:bodyPr wrap="square" rtlCol="0">
            <a:spAutoFit/>
          </a:bodyPr>
          <a:lstStyle/>
          <a:p>
            <a:r>
              <a:rPr kumimoji="1" lang="ja-JP" altLang="en-US" sz="2400" b="1" dirty="0">
                <a:latin typeface="HGP創英角ｺﾞｼｯｸUB" panose="020B0900000000000000" pitchFamily="50" charset="-128"/>
                <a:ea typeface="HGP創英角ｺﾞｼｯｸUB" panose="020B0900000000000000" pitchFamily="50" charset="-128"/>
              </a:rPr>
              <a:t>：</a:t>
            </a:r>
          </a:p>
        </p:txBody>
      </p:sp>
      <p:pic>
        <p:nvPicPr>
          <p:cNvPr id="2764" name="Picture 18" descr="\begin{align*}_x000a_  {\rm E}_7_x000a_\end{align*}"/>
          <p:cNvPicPr>
            <a:picLocks noChangeAspect="1" noChangeArrowheads="1"/>
          </p:cNvPicPr>
          <p:nvPr/>
        </p:nvPicPr>
        <p:blipFill>
          <a:blip r:embed="rId10"/>
          <a:stretch>
            <a:fillRect/>
          </a:stretch>
        </p:blipFill>
        <p:spPr>
          <a:xfrm>
            <a:off x="3343819" y="6165804"/>
            <a:ext cx="409575" cy="342900"/>
          </a:xfrm>
          <a:prstGeom prst="rect">
            <a:avLst/>
          </a:prstGeom>
          <a:noFill/>
        </p:spPr>
      </p:pic>
      <p:sp>
        <p:nvSpPr>
          <p:cNvPr id="2765" name="テキスト ボックス 10"/>
          <p:cNvSpPr txBox="1"/>
          <p:nvPr/>
        </p:nvSpPr>
        <p:spPr>
          <a:xfrm>
            <a:off x="4232365" y="6165804"/>
            <a:ext cx="5408023" cy="369332"/>
          </a:xfrm>
          <a:prstGeom prst="rect">
            <a:avLst/>
          </a:prstGeom>
          <a:noFill/>
        </p:spPr>
        <p:txBody>
          <a:bodyPr wrap="square" rtlCol="0">
            <a:spAutoFit/>
          </a:bodyPr>
          <a:lstStyle/>
          <a:p>
            <a:r>
              <a:rPr kumimoji="1" lang="ja-JP" altLang="en-US" dirty="0"/>
              <a:t>の表現の要素であり、この破れを引き起こす</a:t>
            </a:r>
          </a:p>
        </p:txBody>
      </p:sp>
    </p:spTree>
    <p:extLst>
      <p:ext uri="{BB962C8B-B14F-4D97-AF65-F5344CB8AC3E}">
        <p14:creationId xmlns:p14="http://schemas.microsoft.com/office/powerpoint/2010/main" val="3857770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 name="四角形 83"/>
          <p:cNvSpPr>
            <a:spLocks noGrp="1"/>
          </p:cNvSpPr>
          <p:nvPr>
            <p:ph type="title"/>
          </p:nvPr>
        </p:nvSpPr>
        <p:spPr>
          <a:prstGeom prst="rect">
            <a:avLst/>
          </a:prstGeom>
        </p:spPr>
        <p:txBody>
          <a:bodyPr>
            <a:normAutofit/>
          </a:bodyPr>
          <a:lstStyle/>
          <a:p>
            <a:r>
              <a:rPr kumimoji="1" lang="ja-JP" altLang="en-US" dirty="0"/>
              <a:t>Particle Content</a:t>
            </a:r>
          </a:p>
        </p:txBody>
      </p:sp>
      <p:pic>
        <p:nvPicPr>
          <p:cNvPr id="2768" name="図 113"/>
          <p:cNvPicPr>
            <a:picLocks noChangeAspect="1"/>
          </p:cNvPicPr>
          <p:nvPr/>
        </p:nvPicPr>
        <p:blipFill>
          <a:blip r:embed="rId2"/>
          <a:stretch>
            <a:fillRect/>
          </a:stretch>
        </p:blipFill>
        <p:spPr>
          <a:xfrm>
            <a:off x="708163" y="1580943"/>
            <a:ext cx="6667500" cy="4905375"/>
          </a:xfrm>
          <a:prstGeom prst="rect">
            <a:avLst/>
          </a:prstGeom>
        </p:spPr>
      </p:pic>
      <p:pic>
        <p:nvPicPr>
          <p:cNvPr id="2769" name="図 122"/>
          <p:cNvPicPr>
            <a:picLocks noChangeAspect="1"/>
          </p:cNvPicPr>
          <p:nvPr/>
        </p:nvPicPr>
        <p:blipFill>
          <a:blip r:embed="rId3"/>
          <a:stretch>
            <a:fillRect/>
          </a:stretch>
        </p:blipFill>
        <p:spPr>
          <a:xfrm>
            <a:off x="7247769" y="197543"/>
            <a:ext cx="4687046" cy="958714"/>
          </a:xfrm>
          <a:prstGeom prst="rect">
            <a:avLst/>
          </a:prstGeom>
        </p:spPr>
      </p:pic>
      <p:sp>
        <p:nvSpPr>
          <p:cNvPr id="2770" name="テキスト ボックス 6"/>
          <p:cNvSpPr txBox="1"/>
          <p:nvPr/>
        </p:nvSpPr>
        <p:spPr>
          <a:xfrm>
            <a:off x="7925052" y="5240078"/>
            <a:ext cx="2789381" cy="461665"/>
          </a:xfrm>
          <a:prstGeom prst="rect">
            <a:avLst/>
          </a:prstGeom>
          <a:noFill/>
        </p:spPr>
        <p:txBody>
          <a:bodyPr wrap="square" rtlCol="0">
            <a:spAutoFit/>
          </a:bodyPr>
          <a:lstStyle/>
          <a:p>
            <a:r>
              <a:rPr kumimoji="1" lang="en-US" altLang="ja-JP" sz="2400" dirty="0" err="1">
                <a:solidFill>
                  <a:srgbClr val="FF0000"/>
                </a:solidFill>
                <a:latin typeface="HGP創英角ｺﾞｼｯｸUB" panose="020B0900000000000000" pitchFamily="50" charset="-128"/>
                <a:ea typeface="HGP創英角ｺﾞｼｯｸUB" panose="020B0900000000000000" pitchFamily="50" charset="-128"/>
              </a:rPr>
              <a:t>Fami</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ｌｙ　</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Symmetry</a:t>
            </a:r>
            <a:endPar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2771" name="図 3"/>
          <p:cNvPicPr>
            <a:picLocks noChangeAspect="1"/>
          </p:cNvPicPr>
          <p:nvPr/>
        </p:nvPicPr>
        <p:blipFill>
          <a:blip r:embed="rId4"/>
          <a:stretch>
            <a:fillRect/>
          </a:stretch>
        </p:blipFill>
        <p:spPr>
          <a:xfrm>
            <a:off x="7247770" y="1156257"/>
            <a:ext cx="3828062" cy="1506093"/>
          </a:xfrm>
          <a:prstGeom prst="rect">
            <a:avLst/>
          </a:prstGeom>
        </p:spPr>
      </p:pic>
      <p:pic>
        <p:nvPicPr>
          <p:cNvPr id="2772" name="Picture 2" descr="\begin{eqnarray*}_x000a_  &amp;{\rm E}_7\supset&amp;{\rm E}_6\times {\rm U(1)}\\_x000a_  &amp;56=&amp;1(3)+1(-3)+27(-1)+\overline{27}(1)\\_x000a_  &amp;133=&amp;78(0)+1(0)+27(2)+\overline{27}(-2)_x000a_\end{eqnarray*}"/>
          <p:cNvPicPr>
            <a:picLocks noChangeAspect="1" noChangeArrowheads="1"/>
          </p:cNvPicPr>
          <p:nvPr/>
        </p:nvPicPr>
        <p:blipFill>
          <a:blip r:embed="rId5"/>
          <a:stretch>
            <a:fillRect/>
          </a:stretch>
        </p:blipFill>
        <p:spPr>
          <a:xfrm>
            <a:off x="7285685" y="2848886"/>
            <a:ext cx="4621605" cy="1169322"/>
          </a:xfrm>
          <a:prstGeom prst="rect">
            <a:avLst/>
          </a:prstGeom>
          <a:noFill/>
        </p:spPr>
      </p:pic>
      <p:pic>
        <p:nvPicPr>
          <p:cNvPr id="2773" name="Picture 4" descr="\begin{eqnarray*}_x000a_  &amp;{\rm E}_6\supset&amp;{\rm SO(10)}\times {\rm U(1)}\\_x000a_  &amp;27=&amp;1(-4)+10(2)+16(-1)_x000a_\end{eqnarray*}"/>
          <p:cNvPicPr>
            <a:picLocks noChangeAspect="1" noChangeArrowheads="1"/>
          </p:cNvPicPr>
          <p:nvPr/>
        </p:nvPicPr>
        <p:blipFill>
          <a:blip r:embed="rId6"/>
          <a:stretch>
            <a:fillRect/>
          </a:stretch>
        </p:blipFill>
        <p:spPr>
          <a:xfrm>
            <a:off x="7285686" y="4208345"/>
            <a:ext cx="4144343" cy="827293"/>
          </a:xfrm>
          <a:prstGeom prst="rect">
            <a:avLst/>
          </a:prstGeom>
          <a:noFill/>
        </p:spPr>
      </p:pic>
    </p:spTree>
    <p:extLst>
      <p:ext uri="{BB962C8B-B14F-4D97-AF65-F5344CB8AC3E}">
        <p14:creationId xmlns:p14="http://schemas.microsoft.com/office/powerpoint/2010/main" val="184720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D88F3-CD71-9271-D5E8-1009793A9380}"/>
            </a:ext>
          </a:extLst>
        </p:cNvPr>
        <p:cNvGrpSpPr/>
        <p:nvPr/>
      </p:nvGrpSpPr>
      <p:grpSpPr>
        <a:xfrm>
          <a:off x="0" y="0"/>
          <a:ext cx="0" cy="0"/>
          <a:chOff x="0" y="0"/>
          <a:chExt cx="0" cy="0"/>
        </a:xfrm>
      </p:grpSpPr>
      <p:sp>
        <p:nvSpPr>
          <p:cNvPr id="1112" name="タイトル 1">
            <a:extLst>
              <a:ext uri="{FF2B5EF4-FFF2-40B4-BE49-F238E27FC236}">
                <a16:creationId xmlns:a16="http://schemas.microsoft.com/office/drawing/2014/main" id="{286411AE-0CC0-CD1C-B3D9-2D29CE09EA9F}"/>
              </a:ext>
            </a:extLst>
          </p:cNvPr>
          <p:cNvSpPr>
            <a:spLocks noGrp="1"/>
          </p:cNvSpPr>
          <p:nvPr>
            <p:ph type="title"/>
          </p:nvPr>
        </p:nvSpPr>
        <p:spPr/>
        <p:txBody>
          <a:bodyPr/>
          <a:lstStyle/>
          <a:p>
            <a:r>
              <a:rPr lang="ja-JP" altLang="en-US" sz="2800" baseline="50000" dirty="0"/>
              <a:t>○　</a:t>
            </a:r>
            <a:r>
              <a:rPr lang="en-US" altLang="ja-JP" dirty="0"/>
              <a:t>s-channel “singularity”</a:t>
            </a:r>
            <a:endParaRPr kumimoji="1" lang="ja-JP" altLang="en-US" dirty="0"/>
          </a:p>
        </p:txBody>
      </p:sp>
      <p:sp>
        <p:nvSpPr>
          <p:cNvPr id="4" name="テキスト ボックス 3">
            <a:extLst>
              <a:ext uri="{FF2B5EF4-FFF2-40B4-BE49-F238E27FC236}">
                <a16:creationId xmlns:a16="http://schemas.microsoft.com/office/drawing/2014/main" id="{9ECAFB1B-2A38-42BB-B7A7-9BA58019E82A}"/>
              </a:ext>
            </a:extLst>
          </p:cNvPr>
          <p:cNvSpPr txBox="1"/>
          <p:nvPr/>
        </p:nvSpPr>
        <p:spPr>
          <a:xfrm>
            <a:off x="1028029" y="2826143"/>
            <a:ext cx="9894055" cy="584775"/>
          </a:xfrm>
          <a:prstGeom prst="rect">
            <a:avLst/>
          </a:prstGeom>
          <a:noFill/>
        </p:spPr>
        <p:txBody>
          <a:bodyPr wrap="none" rtlCol="0">
            <a:spAutoFit/>
          </a:bodyPr>
          <a:lstStyle/>
          <a:p>
            <a:r>
              <a:rPr kumimoji="1" lang="en-US" altLang="ja-JP" sz="3200" b="1" dirty="0">
                <a:solidFill>
                  <a:srgbClr val="FF0000"/>
                </a:solidFill>
              </a:rPr>
              <a:t>Inverse Decay </a:t>
            </a:r>
            <a:r>
              <a:rPr kumimoji="1" lang="en-US" altLang="ja-JP" sz="3200" dirty="0"/>
              <a:t>then </a:t>
            </a:r>
            <a:r>
              <a:rPr kumimoji="1" lang="en-US" altLang="ja-JP" sz="3200" b="1" dirty="0">
                <a:solidFill>
                  <a:srgbClr val="FF0000"/>
                </a:solidFill>
              </a:rPr>
              <a:t>Decay</a:t>
            </a:r>
            <a:r>
              <a:rPr lang="ja-JP" altLang="en-US" sz="3200" dirty="0"/>
              <a:t>→</a:t>
            </a:r>
            <a:r>
              <a:rPr lang="en-US" altLang="ja-JP" sz="3200" b="1" dirty="0"/>
              <a:t>M</a:t>
            </a:r>
            <a:r>
              <a:rPr lang="en-US" altLang="ja-JP" sz="3200" dirty="0"/>
              <a:t>(</a:t>
            </a:r>
            <a:r>
              <a:rPr lang="en-US" altLang="ja-JP" sz="3200" dirty="0" err="1"/>
              <a:t>ediator</a:t>
            </a:r>
            <a:r>
              <a:rPr lang="en-US" altLang="ja-JP" sz="3200" dirty="0"/>
              <a:t>)</a:t>
            </a:r>
            <a:r>
              <a:rPr kumimoji="1" lang="en-US" altLang="ja-JP" sz="3200" dirty="0"/>
              <a:t> is unstable</a:t>
            </a:r>
            <a:endParaRPr kumimoji="1" lang="ja-JP" altLang="en-US" sz="3200" dirty="0"/>
          </a:p>
        </p:txBody>
      </p:sp>
      <p:pic>
        <p:nvPicPr>
          <p:cNvPr id="6" name="図 5">
            <a:extLst>
              <a:ext uri="{FF2B5EF4-FFF2-40B4-BE49-F238E27FC236}">
                <a16:creationId xmlns:a16="http://schemas.microsoft.com/office/drawing/2014/main" id="{72C38C78-69CF-30BE-95EA-2F23AA84504C}"/>
              </a:ext>
            </a:extLst>
          </p:cNvPr>
          <p:cNvPicPr>
            <a:picLocks noChangeAspect="1"/>
          </p:cNvPicPr>
          <p:nvPr/>
        </p:nvPicPr>
        <p:blipFill>
          <a:blip r:embed="rId2"/>
          <a:stretch>
            <a:fillRect/>
          </a:stretch>
        </p:blipFill>
        <p:spPr>
          <a:xfrm>
            <a:off x="6285945" y="4526826"/>
            <a:ext cx="1187949" cy="1252512"/>
          </a:xfrm>
          <a:prstGeom prst="rect">
            <a:avLst/>
          </a:prstGeom>
        </p:spPr>
      </p:pic>
      <p:sp>
        <p:nvSpPr>
          <p:cNvPr id="7" name="テキスト ボックス 6">
            <a:extLst>
              <a:ext uri="{FF2B5EF4-FFF2-40B4-BE49-F238E27FC236}">
                <a16:creationId xmlns:a16="http://schemas.microsoft.com/office/drawing/2014/main" id="{93060DC2-F6A6-CB0C-211C-98EEF1348F79}"/>
              </a:ext>
            </a:extLst>
          </p:cNvPr>
          <p:cNvSpPr txBox="1"/>
          <p:nvPr/>
        </p:nvSpPr>
        <p:spPr>
          <a:xfrm>
            <a:off x="1028029" y="3618209"/>
            <a:ext cx="2249334" cy="584775"/>
          </a:xfrm>
          <a:prstGeom prst="rect">
            <a:avLst/>
          </a:prstGeom>
          <a:noFill/>
        </p:spPr>
        <p:txBody>
          <a:bodyPr wrap="none" rtlCol="0">
            <a:spAutoFit/>
          </a:bodyPr>
          <a:lstStyle/>
          <a:p>
            <a:r>
              <a:rPr kumimoji="1" lang="en-US" altLang="ja-JP" sz="3200" dirty="0"/>
              <a:t>propagator</a:t>
            </a:r>
            <a:endParaRPr kumimoji="1" lang="ja-JP" altLang="en-US" sz="3200" dirty="0"/>
          </a:p>
        </p:txBody>
      </p:sp>
      <p:pic>
        <p:nvPicPr>
          <p:cNvPr id="9" name="図 8">
            <a:extLst>
              <a:ext uri="{FF2B5EF4-FFF2-40B4-BE49-F238E27FC236}">
                <a16:creationId xmlns:a16="http://schemas.microsoft.com/office/drawing/2014/main" id="{BD0B8BEB-50B3-EE34-8ACB-48B02789CBC9}"/>
              </a:ext>
            </a:extLst>
          </p:cNvPr>
          <p:cNvPicPr>
            <a:picLocks noChangeAspect="1"/>
          </p:cNvPicPr>
          <p:nvPr/>
        </p:nvPicPr>
        <p:blipFill>
          <a:blip r:embed="rId3"/>
          <a:stretch>
            <a:fillRect/>
          </a:stretch>
        </p:blipFill>
        <p:spPr>
          <a:xfrm>
            <a:off x="4986163" y="3762969"/>
            <a:ext cx="2225370" cy="296716"/>
          </a:xfrm>
          <a:prstGeom prst="rect">
            <a:avLst/>
          </a:prstGeom>
        </p:spPr>
      </p:pic>
      <p:pic>
        <p:nvPicPr>
          <p:cNvPr id="10" name="図 9">
            <a:extLst>
              <a:ext uri="{FF2B5EF4-FFF2-40B4-BE49-F238E27FC236}">
                <a16:creationId xmlns:a16="http://schemas.microsoft.com/office/drawing/2014/main" id="{EACF931C-7A6A-2598-FE38-9D131CDA2B77}"/>
              </a:ext>
            </a:extLst>
          </p:cNvPr>
          <p:cNvPicPr>
            <a:picLocks noChangeAspect="1"/>
          </p:cNvPicPr>
          <p:nvPr/>
        </p:nvPicPr>
        <p:blipFill>
          <a:blip r:embed="rId4"/>
          <a:stretch>
            <a:fillRect/>
          </a:stretch>
        </p:blipFill>
        <p:spPr>
          <a:xfrm>
            <a:off x="7783225" y="3547648"/>
            <a:ext cx="2113763" cy="851815"/>
          </a:xfrm>
          <a:prstGeom prst="rect">
            <a:avLst/>
          </a:prstGeom>
        </p:spPr>
      </p:pic>
      <p:sp>
        <p:nvSpPr>
          <p:cNvPr id="11" name="テキスト ボックス 10">
            <a:extLst>
              <a:ext uri="{FF2B5EF4-FFF2-40B4-BE49-F238E27FC236}">
                <a16:creationId xmlns:a16="http://schemas.microsoft.com/office/drawing/2014/main" id="{FD29E7F8-F18D-65E0-F2F6-823CC4B5477A}"/>
              </a:ext>
            </a:extLst>
          </p:cNvPr>
          <p:cNvSpPr txBox="1"/>
          <p:nvPr/>
        </p:nvSpPr>
        <p:spPr>
          <a:xfrm>
            <a:off x="3191175" y="3618209"/>
            <a:ext cx="1290738" cy="584775"/>
          </a:xfrm>
          <a:prstGeom prst="rect">
            <a:avLst/>
          </a:prstGeom>
          <a:noFill/>
        </p:spPr>
        <p:txBody>
          <a:bodyPr wrap="none" rtlCol="0">
            <a:spAutoFit/>
          </a:bodyPr>
          <a:lstStyle/>
          <a:p>
            <a:r>
              <a:rPr kumimoji="1" lang="en-US" altLang="ja-JP" sz="3200" dirty="0"/>
              <a:t>@tree</a:t>
            </a:r>
            <a:endParaRPr kumimoji="1" lang="ja-JP" altLang="en-US" sz="3200" dirty="0"/>
          </a:p>
        </p:txBody>
      </p:sp>
      <p:sp>
        <p:nvSpPr>
          <p:cNvPr id="12" name="テキスト ボックス 11">
            <a:extLst>
              <a:ext uri="{FF2B5EF4-FFF2-40B4-BE49-F238E27FC236}">
                <a16:creationId xmlns:a16="http://schemas.microsoft.com/office/drawing/2014/main" id="{0822E665-2C2F-6784-0BDE-0E066D2A7B4A}"/>
              </a:ext>
            </a:extLst>
          </p:cNvPr>
          <p:cNvSpPr txBox="1"/>
          <p:nvPr/>
        </p:nvSpPr>
        <p:spPr>
          <a:xfrm>
            <a:off x="1015234" y="4485149"/>
            <a:ext cx="3958135" cy="584775"/>
          </a:xfrm>
          <a:prstGeom prst="rect">
            <a:avLst/>
          </a:prstGeom>
          <a:noFill/>
        </p:spPr>
        <p:txBody>
          <a:bodyPr wrap="none" rtlCol="0">
            <a:spAutoFit/>
          </a:bodyPr>
          <a:lstStyle/>
          <a:p>
            <a:r>
              <a:rPr lang="en-US" altLang="ja-JP" sz="3200" dirty="0"/>
              <a:t>One-loop correction</a:t>
            </a:r>
            <a:endParaRPr kumimoji="1" lang="ja-JP" altLang="en-US" sz="3200" dirty="0"/>
          </a:p>
        </p:txBody>
      </p:sp>
      <p:grpSp>
        <p:nvGrpSpPr>
          <p:cNvPr id="16" name="グループ化 15">
            <a:extLst>
              <a:ext uri="{FF2B5EF4-FFF2-40B4-BE49-F238E27FC236}">
                <a16:creationId xmlns:a16="http://schemas.microsoft.com/office/drawing/2014/main" id="{F1CED020-39EE-D184-0085-6107C111F764}"/>
              </a:ext>
            </a:extLst>
          </p:cNvPr>
          <p:cNvGrpSpPr/>
          <p:nvPr/>
        </p:nvGrpSpPr>
        <p:grpSpPr>
          <a:xfrm>
            <a:off x="2036121" y="7099038"/>
            <a:ext cx="6730849" cy="584775"/>
            <a:chOff x="1808779" y="5973523"/>
            <a:chExt cx="6730849" cy="584775"/>
          </a:xfrm>
        </p:grpSpPr>
        <p:sp>
          <p:nvSpPr>
            <p:cNvPr id="13" name="テキスト ボックス 12">
              <a:extLst>
                <a:ext uri="{FF2B5EF4-FFF2-40B4-BE49-F238E27FC236}">
                  <a16:creationId xmlns:a16="http://schemas.microsoft.com/office/drawing/2014/main" id="{4904E955-9E96-32B3-5D3D-899BBE538617}"/>
                </a:ext>
              </a:extLst>
            </p:cNvPr>
            <p:cNvSpPr txBox="1"/>
            <p:nvPr/>
          </p:nvSpPr>
          <p:spPr>
            <a:xfrm>
              <a:off x="1808779" y="5973523"/>
              <a:ext cx="6510115" cy="584775"/>
            </a:xfrm>
            <a:prstGeom prst="rect">
              <a:avLst/>
            </a:prstGeom>
            <a:noFill/>
          </p:spPr>
          <p:txBody>
            <a:bodyPr wrap="none" rtlCol="0">
              <a:spAutoFit/>
            </a:bodyPr>
            <a:lstStyle/>
            <a:p>
              <a:r>
                <a:rPr kumimoji="1" lang="en-US" altLang="ja-JP" sz="3200" dirty="0"/>
                <a:t>Imaginary part gives decay width </a:t>
              </a:r>
              <a:endParaRPr kumimoji="1" lang="ja-JP" altLang="en-US" sz="3200"/>
            </a:p>
          </p:txBody>
        </p:sp>
        <p:pic>
          <p:nvPicPr>
            <p:cNvPr id="15" name="図 14">
              <a:extLst>
                <a:ext uri="{FF2B5EF4-FFF2-40B4-BE49-F238E27FC236}">
                  <a16:creationId xmlns:a16="http://schemas.microsoft.com/office/drawing/2014/main" id="{26CEB228-F4C5-49D6-AF1D-BD4EA6ADE3D7}"/>
                </a:ext>
              </a:extLst>
            </p:cNvPr>
            <p:cNvPicPr>
              <a:picLocks noChangeAspect="1"/>
            </p:cNvPicPr>
            <p:nvPr/>
          </p:nvPicPr>
          <p:blipFill>
            <a:blip r:embed="rId5"/>
            <a:stretch>
              <a:fillRect/>
            </a:stretch>
          </p:blipFill>
          <p:spPr>
            <a:xfrm>
              <a:off x="8229600" y="6053982"/>
              <a:ext cx="310028" cy="382976"/>
            </a:xfrm>
            <a:prstGeom prst="rect">
              <a:avLst/>
            </a:prstGeom>
          </p:spPr>
        </p:pic>
      </p:grpSp>
      <p:sp>
        <p:nvSpPr>
          <p:cNvPr id="17" name="テキスト ボックス 16">
            <a:extLst>
              <a:ext uri="{FF2B5EF4-FFF2-40B4-BE49-F238E27FC236}">
                <a16:creationId xmlns:a16="http://schemas.microsoft.com/office/drawing/2014/main" id="{93483954-CA29-1B78-5329-094891F303D9}"/>
              </a:ext>
            </a:extLst>
          </p:cNvPr>
          <p:cNvSpPr txBox="1"/>
          <p:nvPr/>
        </p:nvSpPr>
        <p:spPr>
          <a:xfrm>
            <a:off x="933113" y="5103444"/>
            <a:ext cx="5243743" cy="584775"/>
          </a:xfrm>
          <a:prstGeom prst="rect">
            <a:avLst/>
          </a:prstGeom>
          <a:noFill/>
        </p:spPr>
        <p:txBody>
          <a:bodyPr wrap="none" rtlCol="0">
            <a:spAutoFit/>
          </a:bodyPr>
          <a:lstStyle/>
          <a:p>
            <a:r>
              <a:rPr kumimoji="1" lang="en-US" altLang="ja-JP" sz="3200" dirty="0"/>
              <a:t>M(</a:t>
            </a:r>
            <a:r>
              <a:rPr kumimoji="1" lang="en-US" altLang="ja-JP" sz="3200" dirty="0" err="1"/>
              <a:t>ediator</a:t>
            </a:r>
            <a:r>
              <a:rPr kumimoji="1" lang="en-US" altLang="ja-JP" sz="3200" dirty="0"/>
              <a:t>) has</a:t>
            </a:r>
            <a:r>
              <a:rPr lang="ja-JP" altLang="en-US" sz="3200" dirty="0"/>
              <a:t> </a:t>
            </a:r>
            <a:r>
              <a:rPr lang="en-US" altLang="ja-JP" sz="3200" dirty="0" err="1"/>
              <a:t>interctions</a:t>
            </a:r>
            <a:r>
              <a:rPr lang="ja-JP" altLang="en-US" sz="3200" dirty="0"/>
              <a:t> </a:t>
            </a:r>
            <a:endParaRPr kumimoji="1" lang="ja-JP" altLang="en-US" sz="3200" dirty="0"/>
          </a:p>
        </p:txBody>
      </p:sp>
      <p:pic>
        <p:nvPicPr>
          <p:cNvPr id="20" name="図 19">
            <a:extLst>
              <a:ext uri="{FF2B5EF4-FFF2-40B4-BE49-F238E27FC236}">
                <a16:creationId xmlns:a16="http://schemas.microsoft.com/office/drawing/2014/main" id="{8D93DBB5-C4B9-9BBF-B7AD-24230AD1EA49}"/>
              </a:ext>
            </a:extLst>
          </p:cNvPr>
          <p:cNvPicPr>
            <a:picLocks noChangeAspect="1"/>
          </p:cNvPicPr>
          <p:nvPr/>
        </p:nvPicPr>
        <p:blipFill>
          <a:blip r:embed="rId2"/>
          <a:stretch>
            <a:fillRect/>
          </a:stretch>
        </p:blipFill>
        <p:spPr>
          <a:xfrm>
            <a:off x="2347344" y="1429724"/>
            <a:ext cx="1375038" cy="1449768"/>
          </a:xfrm>
          <a:prstGeom prst="rect">
            <a:avLst/>
          </a:prstGeom>
        </p:spPr>
      </p:pic>
      <p:pic>
        <p:nvPicPr>
          <p:cNvPr id="22" name="図 21">
            <a:extLst>
              <a:ext uri="{FF2B5EF4-FFF2-40B4-BE49-F238E27FC236}">
                <a16:creationId xmlns:a16="http://schemas.microsoft.com/office/drawing/2014/main" id="{A0DBDDE5-AB24-3D7B-E996-1A26A8F8F672}"/>
              </a:ext>
            </a:extLst>
          </p:cNvPr>
          <p:cNvPicPr>
            <a:picLocks noChangeAspect="1"/>
          </p:cNvPicPr>
          <p:nvPr/>
        </p:nvPicPr>
        <p:blipFill>
          <a:blip r:embed="rId6"/>
          <a:stretch>
            <a:fillRect/>
          </a:stretch>
        </p:blipFill>
        <p:spPr>
          <a:xfrm>
            <a:off x="4277097" y="1429025"/>
            <a:ext cx="1418133" cy="1495205"/>
          </a:xfrm>
          <a:prstGeom prst="rect">
            <a:avLst/>
          </a:prstGeom>
        </p:spPr>
      </p:pic>
      <p:sp>
        <p:nvSpPr>
          <p:cNvPr id="23" name="テキスト ボックス 22">
            <a:extLst>
              <a:ext uri="{FF2B5EF4-FFF2-40B4-BE49-F238E27FC236}">
                <a16:creationId xmlns:a16="http://schemas.microsoft.com/office/drawing/2014/main" id="{8B46A0F0-B8C6-CF8C-B0D7-208D0420ABBB}"/>
              </a:ext>
            </a:extLst>
          </p:cNvPr>
          <p:cNvSpPr txBox="1"/>
          <p:nvPr/>
        </p:nvSpPr>
        <p:spPr>
          <a:xfrm>
            <a:off x="920132" y="5882808"/>
            <a:ext cx="5641288" cy="584775"/>
          </a:xfrm>
          <a:prstGeom prst="rect">
            <a:avLst/>
          </a:prstGeom>
          <a:noFill/>
        </p:spPr>
        <p:txBody>
          <a:bodyPr wrap="none" rtlCol="0">
            <a:spAutoFit/>
          </a:bodyPr>
          <a:lstStyle/>
          <a:p>
            <a:r>
              <a:rPr kumimoji="1" lang="en-US" altLang="ja-JP" sz="3200" dirty="0"/>
              <a:t>Then propagator is modified </a:t>
            </a:r>
            <a:endParaRPr kumimoji="1" lang="ja-JP" altLang="en-US" sz="3200" dirty="0"/>
          </a:p>
        </p:txBody>
      </p:sp>
      <p:pic>
        <p:nvPicPr>
          <p:cNvPr id="3" name="図 2">
            <a:extLst>
              <a:ext uri="{FF2B5EF4-FFF2-40B4-BE49-F238E27FC236}">
                <a16:creationId xmlns:a16="http://schemas.microsoft.com/office/drawing/2014/main" id="{886EC9F2-663D-19AB-0DA6-D33FA515244E}"/>
              </a:ext>
            </a:extLst>
          </p:cNvPr>
          <p:cNvPicPr>
            <a:picLocks noChangeAspect="1"/>
          </p:cNvPicPr>
          <p:nvPr/>
        </p:nvPicPr>
        <p:blipFill>
          <a:blip r:embed="rId7"/>
          <a:stretch>
            <a:fillRect/>
          </a:stretch>
        </p:blipFill>
        <p:spPr>
          <a:xfrm>
            <a:off x="6539242" y="5695899"/>
            <a:ext cx="3835400" cy="889000"/>
          </a:xfrm>
          <a:prstGeom prst="rect">
            <a:avLst/>
          </a:prstGeom>
        </p:spPr>
      </p:pic>
      <p:sp>
        <p:nvSpPr>
          <p:cNvPr id="2" name="星: 4 pt 1">
            <a:extLst>
              <a:ext uri="{FF2B5EF4-FFF2-40B4-BE49-F238E27FC236}">
                <a16:creationId xmlns:a16="http://schemas.microsoft.com/office/drawing/2014/main" id="{9850F965-69C1-C506-B1E1-FBBEA96E7347}"/>
              </a:ext>
            </a:extLst>
          </p:cNvPr>
          <p:cNvSpPr/>
          <p:nvPr/>
        </p:nvSpPr>
        <p:spPr>
          <a:xfrm>
            <a:off x="838200" y="3762969"/>
            <a:ext cx="189829" cy="296716"/>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4 pt 4">
            <a:extLst>
              <a:ext uri="{FF2B5EF4-FFF2-40B4-BE49-F238E27FC236}">
                <a16:creationId xmlns:a16="http://schemas.microsoft.com/office/drawing/2014/main" id="{53149248-8250-5A8D-17AC-77129EFF1F51}"/>
              </a:ext>
            </a:extLst>
          </p:cNvPr>
          <p:cNvSpPr/>
          <p:nvPr/>
        </p:nvSpPr>
        <p:spPr>
          <a:xfrm>
            <a:off x="838199" y="4612139"/>
            <a:ext cx="189829" cy="296716"/>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83831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 name="四角形 83"/>
          <p:cNvSpPr>
            <a:spLocks noGrp="1"/>
          </p:cNvSpPr>
          <p:nvPr>
            <p:ph type="title"/>
          </p:nvPr>
        </p:nvSpPr>
        <p:spPr>
          <a:prstGeom prst="rect">
            <a:avLst/>
          </a:prstGeom>
        </p:spPr>
        <p:txBody>
          <a:bodyPr>
            <a:normAutofit/>
          </a:bodyPr>
          <a:lstStyle/>
          <a:p>
            <a:r>
              <a:rPr kumimoji="1" lang="ja-JP" altLang="en-US" dirty="0"/>
              <a:t>Particle Content</a:t>
            </a:r>
          </a:p>
        </p:txBody>
      </p:sp>
      <p:pic>
        <p:nvPicPr>
          <p:cNvPr id="2776" name="図 113"/>
          <p:cNvPicPr>
            <a:picLocks noChangeAspect="1"/>
          </p:cNvPicPr>
          <p:nvPr/>
        </p:nvPicPr>
        <p:blipFill>
          <a:blip r:embed="rId2"/>
          <a:stretch>
            <a:fillRect/>
          </a:stretch>
        </p:blipFill>
        <p:spPr>
          <a:xfrm>
            <a:off x="708163" y="1580943"/>
            <a:ext cx="6667500" cy="4905375"/>
          </a:xfrm>
          <a:prstGeom prst="rect">
            <a:avLst/>
          </a:prstGeom>
        </p:spPr>
      </p:pic>
      <p:pic>
        <p:nvPicPr>
          <p:cNvPr id="2777" name="図 122"/>
          <p:cNvPicPr>
            <a:picLocks noChangeAspect="1"/>
          </p:cNvPicPr>
          <p:nvPr/>
        </p:nvPicPr>
        <p:blipFill>
          <a:blip r:embed="rId3"/>
          <a:stretch>
            <a:fillRect/>
          </a:stretch>
        </p:blipFill>
        <p:spPr>
          <a:xfrm>
            <a:off x="7247769" y="197543"/>
            <a:ext cx="4687046" cy="958714"/>
          </a:xfrm>
          <a:prstGeom prst="rect">
            <a:avLst/>
          </a:prstGeom>
        </p:spPr>
      </p:pic>
      <p:sp>
        <p:nvSpPr>
          <p:cNvPr id="2778" name="テキスト ボックス 6"/>
          <p:cNvSpPr txBox="1"/>
          <p:nvPr/>
        </p:nvSpPr>
        <p:spPr>
          <a:xfrm>
            <a:off x="7247769" y="5108403"/>
            <a:ext cx="3982238" cy="461665"/>
          </a:xfrm>
          <a:prstGeom prst="rect">
            <a:avLst/>
          </a:prstGeom>
          <a:noFill/>
        </p:spPr>
        <p:txBody>
          <a:bodyPr wrap="square" rtlCol="0">
            <a:spAutoFit/>
          </a:bodyPr>
          <a:lstStyle/>
          <a:p>
            <a:r>
              <a:rPr kumimoji="1" lang="en-US" altLang="ja-JP" sz="2400" dirty="0" err="1">
                <a:solidFill>
                  <a:srgbClr val="FF0000"/>
                </a:solidFill>
                <a:latin typeface="HGP創英角ｺﾞｼｯｸUB" panose="020B0900000000000000" pitchFamily="50" charset="-128"/>
                <a:ea typeface="HGP創英角ｺﾞｼｯｸUB" panose="020B0900000000000000" pitchFamily="50" charset="-128"/>
              </a:rPr>
              <a:t>Fami</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ｌｙ　</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Symmetry</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の破れ</a:t>
            </a:r>
          </a:p>
        </p:txBody>
      </p:sp>
      <p:pic>
        <p:nvPicPr>
          <p:cNvPr id="2779" name="図 3"/>
          <p:cNvPicPr>
            <a:picLocks noChangeAspect="1"/>
          </p:cNvPicPr>
          <p:nvPr/>
        </p:nvPicPr>
        <p:blipFill>
          <a:blip r:embed="rId4"/>
          <a:stretch>
            <a:fillRect/>
          </a:stretch>
        </p:blipFill>
        <p:spPr>
          <a:xfrm>
            <a:off x="7247770" y="1156257"/>
            <a:ext cx="3828062" cy="1506093"/>
          </a:xfrm>
          <a:prstGeom prst="rect">
            <a:avLst/>
          </a:prstGeom>
        </p:spPr>
      </p:pic>
      <p:pic>
        <p:nvPicPr>
          <p:cNvPr id="2780" name="Picture 2" descr="\begin{eqnarray*}_x000a_  &amp;{\rm E}_7\supset&amp;{\rm E}_6\times {\rm U(1)}\\_x000a_  &amp;56=&amp;1(3)+1(-3)+27(-1)+\overline{27}(1)\\_x000a_  &amp;133=&amp;78(0)+1(0)+27(2)+\overline{27}(-2)_x000a_\end{eqnarray*}"/>
          <p:cNvPicPr>
            <a:picLocks noChangeAspect="1" noChangeArrowheads="1"/>
          </p:cNvPicPr>
          <p:nvPr/>
        </p:nvPicPr>
        <p:blipFill>
          <a:blip r:embed="rId5"/>
          <a:stretch>
            <a:fillRect/>
          </a:stretch>
        </p:blipFill>
        <p:spPr>
          <a:xfrm>
            <a:off x="7285685" y="2848886"/>
            <a:ext cx="4621605" cy="1169322"/>
          </a:xfrm>
          <a:prstGeom prst="rect">
            <a:avLst/>
          </a:prstGeom>
          <a:noFill/>
        </p:spPr>
      </p:pic>
      <p:pic>
        <p:nvPicPr>
          <p:cNvPr id="2781" name="Picture 4" descr="\begin{eqnarray*}_x000a_  &amp;{\rm E}_6\supset&amp;{\rm SO(10)}\times {\rm U(1)}\\_x000a_  &amp;27=&amp;1(-4)+10(2)+16(-1)_x000a_\end{eqnarray*}"/>
          <p:cNvPicPr>
            <a:picLocks noChangeAspect="1" noChangeArrowheads="1"/>
          </p:cNvPicPr>
          <p:nvPr/>
        </p:nvPicPr>
        <p:blipFill>
          <a:blip r:embed="rId6"/>
          <a:stretch>
            <a:fillRect/>
          </a:stretch>
        </p:blipFill>
        <p:spPr>
          <a:xfrm>
            <a:off x="7285686" y="4208345"/>
            <a:ext cx="4144343" cy="827293"/>
          </a:xfrm>
          <a:prstGeom prst="rect">
            <a:avLst/>
          </a:prstGeom>
          <a:noFill/>
        </p:spPr>
      </p:pic>
      <p:sp>
        <p:nvSpPr>
          <p:cNvPr id="2782" name="楕円 1"/>
          <p:cNvSpPr/>
          <p:nvPr/>
        </p:nvSpPr>
        <p:spPr>
          <a:xfrm>
            <a:off x="7247769" y="1156257"/>
            <a:ext cx="3331331" cy="5344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3" name="楕円 2"/>
          <p:cNvSpPr/>
          <p:nvPr/>
        </p:nvSpPr>
        <p:spPr>
          <a:xfrm>
            <a:off x="8079228" y="3190915"/>
            <a:ext cx="1610872" cy="453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4" name="楕円 10"/>
          <p:cNvSpPr/>
          <p:nvPr/>
        </p:nvSpPr>
        <p:spPr>
          <a:xfrm>
            <a:off x="7375663" y="1652274"/>
            <a:ext cx="3331331" cy="53443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5" name="楕円 11"/>
          <p:cNvSpPr/>
          <p:nvPr/>
        </p:nvSpPr>
        <p:spPr>
          <a:xfrm>
            <a:off x="9911957" y="3168132"/>
            <a:ext cx="1975615" cy="53443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6" name="楕円 12"/>
          <p:cNvSpPr/>
          <p:nvPr/>
        </p:nvSpPr>
        <p:spPr>
          <a:xfrm>
            <a:off x="7925052" y="4621991"/>
            <a:ext cx="1206248" cy="53443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7" name="楕円 13"/>
          <p:cNvSpPr/>
          <p:nvPr/>
        </p:nvSpPr>
        <p:spPr>
          <a:xfrm>
            <a:off x="7707413" y="2123096"/>
            <a:ext cx="3331331" cy="534431"/>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8" name="楕円 14"/>
          <p:cNvSpPr/>
          <p:nvPr/>
        </p:nvSpPr>
        <p:spPr>
          <a:xfrm>
            <a:off x="9911957" y="3058739"/>
            <a:ext cx="1995333" cy="534431"/>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9" name="楕円 15"/>
          <p:cNvSpPr/>
          <p:nvPr/>
        </p:nvSpPr>
        <p:spPr>
          <a:xfrm>
            <a:off x="10371020" y="4625744"/>
            <a:ext cx="1077205" cy="534431"/>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0" name="テキスト ボックス 4"/>
          <p:cNvSpPr txBox="1"/>
          <p:nvPr/>
        </p:nvSpPr>
        <p:spPr>
          <a:xfrm>
            <a:off x="7654076" y="5577574"/>
            <a:ext cx="4398224" cy="461665"/>
          </a:xfrm>
          <a:prstGeom prst="rect">
            <a:avLst/>
          </a:prstGeom>
          <a:noFill/>
        </p:spPr>
        <p:txBody>
          <a:bodyPr wrap="square" rtlCol="0">
            <a:spAutoFit/>
          </a:bodyPr>
          <a:lstStyle/>
          <a:p>
            <a:r>
              <a:rPr kumimoji="1" lang="en-US" altLang="ja-JP" sz="2400" dirty="0">
                <a:solidFill>
                  <a:srgbClr val="C00000"/>
                </a:solidFill>
                <a:latin typeface="HGP創英角ｺﾞｼｯｸUB" panose="020B0900000000000000" pitchFamily="50" charset="-128"/>
                <a:ea typeface="HGP創英角ｺﾞｼｯｸUB" panose="020B0900000000000000" pitchFamily="50" charset="-128"/>
              </a:rPr>
              <a:t>56</a:t>
            </a:r>
            <a:r>
              <a:rPr kumimoji="1" lang="ja-JP" altLang="en-US" sz="2400" dirty="0">
                <a:solidFill>
                  <a:srgbClr val="C00000"/>
                </a:solidFill>
                <a:latin typeface="HGP創英角ｺﾞｼｯｸUB" panose="020B0900000000000000" pitchFamily="50" charset="-128"/>
                <a:ea typeface="HGP創英角ｺﾞｼｯｸUB" panose="020B0900000000000000" pitchFamily="50" charset="-128"/>
              </a:rPr>
              <a:t>表現が司る、、かも</a:t>
            </a:r>
          </a:p>
        </p:txBody>
      </p:sp>
      <p:pic>
        <p:nvPicPr>
          <p:cNvPr id="2791" name="Picture 2" descr="\begin{eqnarray*}_x000a_  &amp;{\rm E}_8\supset&amp;{\rm E7}\times {\rm SU(2)}\\_x000a_  &amp;248=&amp;(133,1)+(1,3)+(56,2)_x000a_\end{eqnarray*}"/>
          <p:cNvPicPr>
            <a:picLocks noChangeAspect="1" noChangeArrowheads="1"/>
          </p:cNvPicPr>
          <p:nvPr/>
        </p:nvPicPr>
        <p:blipFill>
          <a:blip r:embed="rId7"/>
          <a:stretch>
            <a:fillRect/>
          </a:stretch>
        </p:blipFill>
        <p:spPr>
          <a:xfrm>
            <a:off x="7285685" y="6112005"/>
            <a:ext cx="3331331" cy="633677"/>
          </a:xfrm>
          <a:prstGeom prst="rect">
            <a:avLst/>
          </a:prstGeom>
          <a:noFill/>
        </p:spPr>
      </p:pic>
    </p:spTree>
    <p:extLst>
      <p:ext uri="{BB962C8B-B14F-4D97-AF65-F5344CB8AC3E}">
        <p14:creationId xmlns:p14="http://schemas.microsoft.com/office/powerpoint/2010/main" val="2665915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3" name="タイトル 1"/>
          <p:cNvSpPr>
            <a:spLocks noGrp="1"/>
          </p:cNvSpPr>
          <p:nvPr>
            <p:ph type="title"/>
          </p:nvPr>
        </p:nvSpPr>
        <p:spPr>
          <a:xfrm>
            <a:off x="838200" y="365125"/>
            <a:ext cx="3657600" cy="1325563"/>
          </a:xfrm>
        </p:spPr>
        <p:txBody>
          <a:bodyPr/>
          <a:lstStyle/>
          <a:p>
            <a:r>
              <a:rPr kumimoji="1" lang="en-US" altLang="ja-JP" dirty="0"/>
              <a:t>Higgs</a:t>
            </a:r>
            <a:r>
              <a:rPr kumimoji="1" lang="ja-JP" altLang="en-US" dirty="0"/>
              <a:t>の指定</a:t>
            </a:r>
          </a:p>
        </p:txBody>
      </p:sp>
      <p:pic>
        <p:nvPicPr>
          <p:cNvPr id="2794" name="Picture 4" descr="\begin{eqnarray*}_x000a_  &amp;{\rm E}_6\supset&amp;{\rm SO(10)}\times {\rm U(1)}\\_x000a_  &amp;27=&amp;1(-4)+10(2)+16(-1)_x000a_\end{eqnarray*}"/>
          <p:cNvPicPr>
            <a:picLocks noChangeAspect="1" noChangeArrowheads="1"/>
          </p:cNvPicPr>
          <p:nvPr/>
        </p:nvPicPr>
        <p:blipFill>
          <a:blip r:embed="rId2"/>
          <a:stretch>
            <a:fillRect/>
          </a:stretch>
        </p:blipFill>
        <p:spPr>
          <a:xfrm>
            <a:off x="1215086" y="1554045"/>
            <a:ext cx="4144343" cy="827293"/>
          </a:xfrm>
          <a:prstGeom prst="rect">
            <a:avLst/>
          </a:prstGeom>
          <a:noFill/>
        </p:spPr>
      </p:pic>
      <p:sp>
        <p:nvSpPr>
          <p:cNvPr id="2795" name="テキスト ボックス 3"/>
          <p:cNvSpPr txBox="1"/>
          <p:nvPr/>
        </p:nvSpPr>
        <p:spPr>
          <a:xfrm>
            <a:off x="1397000" y="2603500"/>
            <a:ext cx="3683000" cy="369332"/>
          </a:xfrm>
          <a:prstGeom prst="rect">
            <a:avLst/>
          </a:prstGeom>
          <a:noFill/>
        </p:spPr>
        <p:txBody>
          <a:bodyPr wrap="square" rtlCol="0">
            <a:spAutoFit/>
          </a:bodyPr>
          <a:lstStyle/>
          <a:p>
            <a:r>
              <a:rPr kumimoji="1" lang="en-US" altLang="ja-JP" dirty="0"/>
              <a:t>5</a:t>
            </a:r>
            <a:r>
              <a:rPr kumimoji="1" lang="ja-JP" altLang="en-US" dirty="0"/>
              <a:t>の候補が一つと</a:t>
            </a:r>
            <a:r>
              <a:rPr kumimoji="1" lang="en-US" altLang="ja-JP" dirty="0"/>
              <a:t>5</a:t>
            </a:r>
            <a:r>
              <a:rPr kumimoji="1" lang="ja-JP" altLang="en-US" baseline="30000" dirty="0"/>
              <a:t>＊</a:t>
            </a:r>
            <a:r>
              <a:rPr kumimoji="1" lang="ja-JP" altLang="en-US" dirty="0"/>
              <a:t>の候補が二つ</a:t>
            </a:r>
          </a:p>
        </p:txBody>
      </p:sp>
      <p:pic>
        <p:nvPicPr>
          <p:cNvPr id="2796" name="図 5"/>
          <p:cNvPicPr>
            <a:picLocks noChangeAspect="1"/>
          </p:cNvPicPr>
          <p:nvPr/>
        </p:nvPicPr>
        <p:blipFill>
          <a:blip r:embed="rId3"/>
          <a:stretch>
            <a:fillRect/>
          </a:stretch>
        </p:blipFill>
        <p:spPr>
          <a:xfrm>
            <a:off x="1397000" y="3005526"/>
            <a:ext cx="1320800" cy="432169"/>
          </a:xfrm>
          <a:prstGeom prst="rect">
            <a:avLst/>
          </a:prstGeom>
        </p:spPr>
      </p:pic>
      <p:pic>
        <p:nvPicPr>
          <p:cNvPr id="2797" name="図 7"/>
          <p:cNvPicPr>
            <a:picLocks noChangeAspect="1"/>
          </p:cNvPicPr>
          <p:nvPr/>
        </p:nvPicPr>
        <p:blipFill>
          <a:blip r:embed="rId4"/>
          <a:stretch>
            <a:fillRect/>
          </a:stretch>
        </p:blipFill>
        <p:spPr>
          <a:xfrm>
            <a:off x="1397001" y="3558590"/>
            <a:ext cx="3098800" cy="481059"/>
          </a:xfrm>
          <a:prstGeom prst="rect">
            <a:avLst/>
          </a:prstGeom>
        </p:spPr>
      </p:pic>
      <p:pic>
        <p:nvPicPr>
          <p:cNvPr id="2798" name="図 9"/>
          <p:cNvPicPr>
            <a:picLocks noChangeAspect="1"/>
          </p:cNvPicPr>
          <p:nvPr/>
        </p:nvPicPr>
        <p:blipFill>
          <a:blip r:embed="rId5"/>
          <a:stretch>
            <a:fillRect/>
          </a:stretch>
        </p:blipFill>
        <p:spPr>
          <a:xfrm>
            <a:off x="4991100" y="3478948"/>
            <a:ext cx="4422876" cy="560701"/>
          </a:xfrm>
          <a:prstGeom prst="rect">
            <a:avLst/>
          </a:prstGeom>
        </p:spPr>
      </p:pic>
      <p:sp>
        <p:nvSpPr>
          <p:cNvPr id="2799" name="テキスト ボックス 10"/>
          <p:cNvSpPr txBox="1"/>
          <p:nvPr/>
        </p:nvSpPr>
        <p:spPr>
          <a:xfrm>
            <a:off x="9909275" y="3614453"/>
            <a:ext cx="1651000" cy="369332"/>
          </a:xfrm>
          <a:prstGeom prst="rect">
            <a:avLst/>
          </a:prstGeom>
          <a:noFill/>
        </p:spPr>
        <p:txBody>
          <a:bodyPr wrap="square" rtlCol="0">
            <a:spAutoFit/>
          </a:bodyPr>
          <a:lstStyle/>
          <a:p>
            <a:r>
              <a:rPr kumimoji="1" lang="ja-JP" altLang="en-US" dirty="0"/>
              <a:t>線形結合</a:t>
            </a:r>
          </a:p>
        </p:txBody>
      </p:sp>
    </p:spTree>
    <p:extLst>
      <p:ext uri="{BB962C8B-B14F-4D97-AF65-F5344CB8AC3E}">
        <p14:creationId xmlns:p14="http://schemas.microsoft.com/office/powerpoint/2010/main" val="1021420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1" name="タイトル 1"/>
          <p:cNvSpPr>
            <a:spLocks noGrp="1"/>
          </p:cNvSpPr>
          <p:nvPr>
            <p:ph type="title"/>
          </p:nvPr>
        </p:nvSpPr>
        <p:spPr>
          <a:xfrm>
            <a:off x="838200" y="365125"/>
            <a:ext cx="3095445" cy="790815"/>
          </a:xfrm>
        </p:spPr>
        <p:txBody>
          <a:bodyPr/>
          <a:lstStyle/>
          <a:p>
            <a:r>
              <a:rPr kumimoji="1" lang="ja-JP" altLang="en-US" dirty="0">
                <a:latin typeface="HGS創英ﾌﾟﾚｾﾞﾝｽEB" panose="02020800000000000000" pitchFamily="18" charset="-128"/>
                <a:ea typeface="HGS創英ﾌﾟﾚｾﾞﾝｽEB" panose="02020800000000000000" pitchFamily="18" charset="-128"/>
              </a:rPr>
              <a:t>湯川結合</a:t>
            </a:r>
          </a:p>
        </p:txBody>
      </p:sp>
      <p:pic>
        <p:nvPicPr>
          <p:cNvPr id="2802" name="図 3"/>
          <p:cNvPicPr>
            <a:picLocks noChangeAspect="1"/>
          </p:cNvPicPr>
          <p:nvPr/>
        </p:nvPicPr>
        <p:blipFill>
          <a:blip r:embed="rId2"/>
          <a:stretch>
            <a:fillRect/>
          </a:stretch>
        </p:blipFill>
        <p:spPr>
          <a:xfrm>
            <a:off x="838200" y="2202644"/>
            <a:ext cx="4635063" cy="2852171"/>
          </a:xfrm>
          <a:prstGeom prst="rect">
            <a:avLst/>
          </a:prstGeom>
        </p:spPr>
      </p:pic>
      <p:pic>
        <p:nvPicPr>
          <p:cNvPr id="2803" name="図 5"/>
          <p:cNvPicPr>
            <a:picLocks noChangeAspect="1"/>
          </p:cNvPicPr>
          <p:nvPr/>
        </p:nvPicPr>
        <p:blipFill>
          <a:blip r:embed="rId3"/>
          <a:stretch>
            <a:fillRect/>
          </a:stretch>
        </p:blipFill>
        <p:spPr>
          <a:xfrm>
            <a:off x="5616532" y="1000665"/>
            <a:ext cx="4464630" cy="4229669"/>
          </a:xfrm>
          <a:prstGeom prst="rect">
            <a:avLst/>
          </a:prstGeom>
        </p:spPr>
      </p:pic>
      <p:pic>
        <p:nvPicPr>
          <p:cNvPr id="2804" name="図 7"/>
          <p:cNvPicPr>
            <a:picLocks noChangeAspect="1"/>
          </p:cNvPicPr>
          <p:nvPr/>
        </p:nvPicPr>
        <p:blipFill>
          <a:blip r:embed="rId4"/>
          <a:stretch>
            <a:fillRect/>
          </a:stretch>
        </p:blipFill>
        <p:spPr>
          <a:xfrm>
            <a:off x="464798" y="5841474"/>
            <a:ext cx="4635063" cy="1016526"/>
          </a:xfrm>
          <a:prstGeom prst="rect">
            <a:avLst/>
          </a:prstGeom>
        </p:spPr>
      </p:pic>
      <p:sp>
        <p:nvSpPr>
          <p:cNvPr id="2805" name="テキスト ボックス 8"/>
          <p:cNvSpPr txBox="1"/>
          <p:nvPr/>
        </p:nvSpPr>
        <p:spPr>
          <a:xfrm>
            <a:off x="580536" y="1679424"/>
            <a:ext cx="2219669" cy="523220"/>
          </a:xfrm>
          <a:prstGeom prst="rect">
            <a:avLst/>
          </a:prstGeom>
          <a:noFill/>
        </p:spPr>
        <p:txBody>
          <a:bodyPr wrap="square" rtlCol="0">
            <a:spAutoFit/>
          </a:bodyPr>
          <a:lstStyle/>
          <a:p>
            <a:r>
              <a:rPr kumimoji="1" lang="ja-JP" altLang="en-US" sz="2800" b="1" dirty="0">
                <a:latin typeface="HGP創英角ｺﾞｼｯｸUB" panose="020B0900000000000000" pitchFamily="50" charset="-128"/>
                <a:ea typeface="HGP創英角ｺﾞｼｯｸUB" panose="020B0900000000000000" pitchFamily="50" charset="-128"/>
              </a:rPr>
              <a:t>一般に</a:t>
            </a:r>
          </a:p>
        </p:txBody>
      </p:sp>
      <p:sp>
        <p:nvSpPr>
          <p:cNvPr id="2806" name="テキスト ボックス 9"/>
          <p:cNvSpPr txBox="1"/>
          <p:nvPr/>
        </p:nvSpPr>
        <p:spPr>
          <a:xfrm>
            <a:off x="279834" y="5320981"/>
            <a:ext cx="2219669" cy="523220"/>
          </a:xfrm>
          <a:prstGeom prst="rect">
            <a:avLst/>
          </a:prstGeom>
          <a:noFill/>
        </p:spPr>
        <p:txBody>
          <a:bodyPr wrap="square" rtlCol="0">
            <a:spAutoFit/>
          </a:bodyPr>
          <a:lstStyle/>
          <a:p>
            <a:r>
              <a:rPr kumimoji="1" lang="ja-JP" altLang="en-US" sz="2800" b="1" dirty="0">
                <a:latin typeface="HGS創英ﾌﾟﾚｾﾞﾝｽEB" panose="02020800000000000000" pitchFamily="18" charset="-128"/>
                <a:ea typeface="HGS創英ﾌﾟﾚｾﾞﾝｽEB" panose="02020800000000000000" pitchFamily="18" charset="-128"/>
              </a:rPr>
              <a:t>これに対し</a:t>
            </a:r>
          </a:p>
        </p:txBody>
      </p:sp>
      <p:sp>
        <p:nvSpPr>
          <p:cNvPr id="2807" name="テキスト ボックス 10"/>
          <p:cNvSpPr txBox="1"/>
          <p:nvPr/>
        </p:nvSpPr>
        <p:spPr>
          <a:xfrm>
            <a:off x="5322043" y="6046205"/>
            <a:ext cx="2526804" cy="461665"/>
          </a:xfrm>
          <a:prstGeom prst="rect">
            <a:avLst/>
          </a:prstGeom>
          <a:noFill/>
        </p:spPr>
        <p:txBody>
          <a:bodyPr wrap="square" rtlCol="0">
            <a:spAutoFit/>
          </a:bodyPr>
          <a:lstStyle/>
          <a:p>
            <a:r>
              <a:rPr kumimoji="1" lang="ja-JP" altLang="en-US" sz="2400" dirty="0"/>
              <a:t>を仮定</a:t>
            </a:r>
          </a:p>
        </p:txBody>
      </p:sp>
    </p:spTree>
    <p:extLst>
      <p:ext uri="{BB962C8B-B14F-4D97-AF65-F5344CB8AC3E}">
        <p14:creationId xmlns:p14="http://schemas.microsoft.com/office/powerpoint/2010/main" val="34796355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9" name="テキスト ボックス 8"/>
          <p:cNvSpPr txBox="1"/>
          <p:nvPr/>
        </p:nvSpPr>
        <p:spPr>
          <a:xfrm>
            <a:off x="580536" y="1679424"/>
            <a:ext cx="2219669" cy="523220"/>
          </a:xfrm>
          <a:prstGeom prst="rect">
            <a:avLst/>
          </a:prstGeom>
          <a:noFill/>
        </p:spPr>
        <p:txBody>
          <a:bodyPr wrap="square" rtlCol="0">
            <a:spAutoFit/>
          </a:bodyPr>
          <a:lstStyle/>
          <a:p>
            <a:r>
              <a:rPr kumimoji="1" lang="ja-JP" altLang="en-US" sz="2800" b="1" dirty="0">
                <a:latin typeface="HGP創英角ｺﾞｼｯｸUB" panose="020B0900000000000000" pitchFamily="50" charset="-128"/>
                <a:ea typeface="HGP創英角ｺﾞｼｯｸUB" panose="020B0900000000000000" pitchFamily="50" charset="-128"/>
              </a:rPr>
              <a:t>一般に</a:t>
            </a:r>
          </a:p>
        </p:txBody>
      </p:sp>
      <p:sp>
        <p:nvSpPr>
          <p:cNvPr id="2810" name="テキスト ボックス 9"/>
          <p:cNvSpPr txBox="1"/>
          <p:nvPr/>
        </p:nvSpPr>
        <p:spPr>
          <a:xfrm>
            <a:off x="464798" y="2470434"/>
            <a:ext cx="7004948" cy="523220"/>
          </a:xfrm>
          <a:prstGeom prst="rect">
            <a:avLst/>
          </a:prstGeom>
          <a:noFill/>
        </p:spPr>
        <p:txBody>
          <a:bodyPr wrap="square" rtlCol="0">
            <a:spAutoFit/>
          </a:bodyPr>
          <a:lstStyle/>
          <a:p>
            <a:r>
              <a:rPr kumimoji="1" lang="ja-JP" altLang="en-US" sz="2800" b="1" dirty="0">
                <a:latin typeface="HGS創英ﾌﾟﾚｾﾞﾝｽEB" panose="02020800000000000000" pitchFamily="18" charset="-128"/>
                <a:ea typeface="HGS創英ﾌﾟﾚｾﾞﾝｽEB" panose="02020800000000000000" pitchFamily="18" charset="-128"/>
              </a:rPr>
              <a:t>と併せて</a:t>
            </a:r>
            <a:r>
              <a:rPr kumimoji="1" lang="en-US" altLang="ja-JP" sz="2800" b="1" dirty="0">
                <a:latin typeface="HGS創英ﾌﾟﾚｾﾞﾝｽEB" panose="02020800000000000000" pitchFamily="18" charset="-128"/>
                <a:ea typeface="HGS創英ﾌﾟﾚｾﾞﾝｽEB" panose="02020800000000000000" pitchFamily="18" charset="-128"/>
              </a:rPr>
              <a:t>O(1)</a:t>
            </a:r>
            <a:r>
              <a:rPr kumimoji="1" lang="ja-JP" altLang="en-US" sz="2800" b="1" dirty="0">
                <a:latin typeface="HGS創英ﾌﾟﾚｾﾞﾝｽEB" panose="02020800000000000000" pitchFamily="18" charset="-128"/>
                <a:ea typeface="HGS創英ﾌﾟﾚｾﾞﾝｽEB" panose="02020800000000000000" pitchFamily="18" charset="-128"/>
              </a:rPr>
              <a:t>パラメタの範囲でうまくいく</a:t>
            </a:r>
          </a:p>
        </p:txBody>
      </p:sp>
      <p:sp>
        <p:nvSpPr>
          <p:cNvPr id="2811" name="テキスト ボックス 10"/>
          <p:cNvSpPr txBox="1"/>
          <p:nvPr/>
        </p:nvSpPr>
        <p:spPr>
          <a:xfrm>
            <a:off x="426967" y="3429000"/>
            <a:ext cx="7171567" cy="461665"/>
          </a:xfrm>
          <a:prstGeom prst="rect">
            <a:avLst/>
          </a:prstGeom>
          <a:noFill/>
        </p:spPr>
        <p:txBody>
          <a:bodyPr wrap="square" rtlCol="0">
            <a:spAutoFit/>
          </a:bodyPr>
          <a:lstStyle/>
          <a:p>
            <a:r>
              <a:rPr kumimoji="1" lang="ja-JP" altLang="en-US" sz="2400" dirty="0"/>
              <a:t>もう少し一般化して“</a:t>
            </a:r>
            <a:r>
              <a:rPr kumimoji="1" lang="en-US" altLang="ja-JP" sz="2400" dirty="0"/>
              <a:t>Unpara</a:t>
            </a:r>
            <a:r>
              <a:rPr lang="en-US" altLang="ja-JP" sz="2400" dirty="0"/>
              <a:t>ll</a:t>
            </a:r>
            <a:r>
              <a:rPr kumimoji="1" lang="en-US" altLang="ja-JP" sz="2400" dirty="0"/>
              <a:t>el Family Structure”</a:t>
            </a:r>
            <a:r>
              <a:rPr kumimoji="1" lang="ja-JP" altLang="en-US" sz="2400" dirty="0"/>
              <a:t>　</a:t>
            </a:r>
          </a:p>
        </p:txBody>
      </p:sp>
      <p:pic>
        <p:nvPicPr>
          <p:cNvPr id="2812" name="図 4"/>
          <p:cNvPicPr>
            <a:picLocks noChangeAspect="1"/>
          </p:cNvPicPr>
          <p:nvPr/>
        </p:nvPicPr>
        <p:blipFill>
          <a:blip r:embed="rId2"/>
          <a:stretch>
            <a:fillRect/>
          </a:stretch>
        </p:blipFill>
        <p:spPr>
          <a:xfrm>
            <a:off x="279834" y="350130"/>
            <a:ext cx="6096000" cy="2120304"/>
          </a:xfrm>
          <a:prstGeom prst="rect">
            <a:avLst/>
          </a:prstGeom>
        </p:spPr>
      </p:pic>
      <p:sp>
        <p:nvSpPr>
          <p:cNvPr id="2813" name="矢印: 右 12"/>
          <p:cNvSpPr/>
          <p:nvPr/>
        </p:nvSpPr>
        <p:spPr>
          <a:xfrm rot="10800000">
            <a:off x="7778839" y="3554569"/>
            <a:ext cx="270457" cy="21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4" name="テキスト ボックス 13"/>
          <p:cNvSpPr txBox="1"/>
          <p:nvPr/>
        </p:nvSpPr>
        <p:spPr>
          <a:xfrm>
            <a:off x="8384146" y="3429000"/>
            <a:ext cx="2524260" cy="369332"/>
          </a:xfrm>
          <a:prstGeom prst="rect">
            <a:avLst/>
          </a:prstGeom>
          <a:noFill/>
        </p:spPr>
        <p:txBody>
          <a:bodyPr wrap="square" rtlCol="0">
            <a:spAutoFit/>
          </a:bodyPr>
          <a:lstStyle/>
          <a:p>
            <a:r>
              <a:rPr kumimoji="1" lang="en-US" altLang="ja-JP" dirty="0"/>
              <a:t>Lopsided</a:t>
            </a:r>
            <a:r>
              <a:rPr kumimoji="1" lang="ja-JP" altLang="en-US" dirty="0"/>
              <a:t>に負けた</a:t>
            </a:r>
          </a:p>
        </p:txBody>
      </p:sp>
      <p:pic>
        <p:nvPicPr>
          <p:cNvPr id="2815" name="図 15"/>
          <p:cNvPicPr>
            <a:picLocks noChangeAspect="1"/>
          </p:cNvPicPr>
          <p:nvPr/>
        </p:nvPicPr>
        <p:blipFill>
          <a:blip r:embed="rId3"/>
          <a:stretch>
            <a:fillRect/>
          </a:stretch>
        </p:blipFill>
        <p:spPr>
          <a:xfrm>
            <a:off x="785611" y="4072007"/>
            <a:ext cx="3566339" cy="2083902"/>
          </a:xfrm>
          <a:prstGeom prst="rect">
            <a:avLst/>
          </a:prstGeom>
        </p:spPr>
      </p:pic>
      <p:pic>
        <p:nvPicPr>
          <p:cNvPr id="2816" name="図 17"/>
          <p:cNvPicPr>
            <a:picLocks noChangeAspect="1"/>
          </p:cNvPicPr>
          <p:nvPr/>
        </p:nvPicPr>
        <p:blipFill>
          <a:blip r:embed="rId4"/>
          <a:stretch>
            <a:fillRect/>
          </a:stretch>
        </p:blipFill>
        <p:spPr>
          <a:xfrm>
            <a:off x="6868593" y="4216543"/>
            <a:ext cx="4039813" cy="1713088"/>
          </a:xfrm>
          <a:prstGeom prst="rect">
            <a:avLst/>
          </a:prstGeom>
        </p:spPr>
      </p:pic>
      <p:pic>
        <p:nvPicPr>
          <p:cNvPr id="2817" name="図 19"/>
          <p:cNvPicPr>
            <a:picLocks noChangeAspect="1"/>
          </p:cNvPicPr>
          <p:nvPr/>
        </p:nvPicPr>
        <p:blipFill>
          <a:blip r:embed="rId5"/>
          <a:stretch>
            <a:fillRect/>
          </a:stretch>
        </p:blipFill>
        <p:spPr>
          <a:xfrm>
            <a:off x="5132438" y="4547427"/>
            <a:ext cx="1927123" cy="1133061"/>
          </a:xfrm>
          <a:prstGeom prst="rect">
            <a:avLst/>
          </a:prstGeom>
        </p:spPr>
      </p:pic>
      <p:sp>
        <p:nvSpPr>
          <p:cNvPr id="2818" name="テキスト ボックス 21"/>
          <p:cNvSpPr txBox="1"/>
          <p:nvPr/>
        </p:nvSpPr>
        <p:spPr>
          <a:xfrm>
            <a:off x="6375834" y="3803463"/>
            <a:ext cx="4532572" cy="369332"/>
          </a:xfrm>
          <a:prstGeom prst="rect">
            <a:avLst/>
          </a:prstGeom>
          <a:noFill/>
        </p:spPr>
        <p:txBody>
          <a:bodyPr wrap="square">
            <a:spAutoFit/>
          </a:bodyPr>
          <a:lstStyle/>
          <a:p>
            <a:r>
              <a:rPr lang="en-US" altLang="ja-JP" dirty="0"/>
              <a:t> </a:t>
            </a:r>
            <a:r>
              <a:rPr lang="en-US" altLang="ja-JP" dirty="0" err="1"/>
              <a:t>Phys.Lett.B</a:t>
            </a:r>
            <a:r>
              <a:rPr lang="en-US" altLang="ja-JP" dirty="0"/>
              <a:t> 493 (2000) 356-365</a:t>
            </a:r>
            <a:endParaRPr lang="ja-JP" altLang="en-US" dirty="0"/>
          </a:p>
        </p:txBody>
      </p:sp>
      <p:sp>
        <p:nvSpPr>
          <p:cNvPr id="2819" name="テキスト ボックス 22"/>
          <p:cNvSpPr txBox="1"/>
          <p:nvPr/>
        </p:nvSpPr>
        <p:spPr>
          <a:xfrm>
            <a:off x="5132437" y="6119597"/>
            <a:ext cx="4681263" cy="369332"/>
          </a:xfrm>
          <a:prstGeom prst="rect">
            <a:avLst/>
          </a:prstGeom>
          <a:noFill/>
        </p:spPr>
        <p:txBody>
          <a:bodyPr wrap="square" rtlCol="0">
            <a:spAutoFit/>
          </a:bodyPr>
          <a:lstStyle/>
          <a:p>
            <a:r>
              <a:rPr kumimoji="1" lang="el-GR" altLang="ja-JP" dirty="0"/>
              <a:t>Μ</a:t>
            </a:r>
            <a:r>
              <a:rPr kumimoji="1" lang="ja-JP" altLang="en-US" dirty="0"/>
              <a:t>と</a:t>
            </a:r>
            <a:r>
              <a:rPr kumimoji="1" lang="en-US" altLang="ja-JP" dirty="0"/>
              <a:t>τ</a:t>
            </a:r>
            <a:r>
              <a:rPr kumimoji="1" lang="ja-JP" altLang="en-US" dirty="0"/>
              <a:t>は元々同じ　→　大きな混合</a:t>
            </a:r>
          </a:p>
        </p:txBody>
      </p:sp>
    </p:spTree>
    <p:extLst>
      <p:ext uri="{BB962C8B-B14F-4D97-AF65-F5344CB8AC3E}">
        <p14:creationId xmlns:p14="http://schemas.microsoft.com/office/powerpoint/2010/main" val="11661290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 name="タイトル 1"/>
          <p:cNvSpPr>
            <a:spLocks noGrp="1"/>
          </p:cNvSpPr>
          <p:nvPr>
            <p:ph type="title"/>
          </p:nvPr>
        </p:nvSpPr>
        <p:spPr>
          <a:xfrm>
            <a:off x="533399" y="327025"/>
            <a:ext cx="3639355" cy="942975"/>
          </a:xfrm>
        </p:spPr>
        <p:txBody>
          <a:bodyPr>
            <a:normAutofit/>
          </a:bodyPr>
          <a:lstStyle/>
          <a:p>
            <a:r>
              <a:rPr kumimoji="1" lang="ja-JP" altLang="en-US" sz="3200" dirty="0">
                <a:solidFill>
                  <a:srgbClr val="C00000"/>
                </a:solidFill>
                <a:latin typeface="HGS創英角ﾎﾟｯﾌﾟ体" panose="040B0A00000000000000" pitchFamily="50" charset="-128"/>
                <a:ea typeface="HGS創英角ﾎﾟｯﾌﾟ体" panose="040B0A00000000000000" pitchFamily="50" charset="-128"/>
              </a:rPr>
              <a:t>両方を含む具体例</a:t>
            </a:r>
          </a:p>
        </p:txBody>
      </p:sp>
      <p:sp>
        <p:nvSpPr>
          <p:cNvPr id="2854" name="テキスト ボックス 2"/>
          <p:cNvSpPr txBox="1"/>
          <p:nvPr/>
        </p:nvSpPr>
        <p:spPr>
          <a:xfrm>
            <a:off x="533400" y="1744102"/>
            <a:ext cx="9896475" cy="461665"/>
          </a:xfrm>
          <a:prstGeom prst="rect">
            <a:avLst/>
          </a:prstGeom>
          <a:noFill/>
        </p:spPr>
        <p:txBody>
          <a:bodyPr wrap="square" rtlCol="0">
            <a:spAutoFit/>
          </a:bodyPr>
          <a:lstStyle/>
          <a:p>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Coset Space S/R =SU(2)/U(1), Gauge group G = SO(12)</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　</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6</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次元</a:t>
            </a:r>
            <a:endPar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855" name="テキスト ボックス 9"/>
          <p:cNvSpPr txBox="1"/>
          <p:nvPr/>
        </p:nvSpPr>
        <p:spPr>
          <a:xfrm>
            <a:off x="846138" y="4434304"/>
            <a:ext cx="9583737" cy="369332"/>
          </a:xfrm>
          <a:prstGeom prst="rect">
            <a:avLst/>
          </a:prstGeom>
          <a:noFill/>
        </p:spPr>
        <p:txBody>
          <a:bodyPr wrap="square" rtlCol="0">
            <a:spAutoFit/>
          </a:bodyPr>
          <a:lstStyle/>
          <a:p>
            <a:r>
              <a:rPr kumimoji="1" lang="ja-JP" altLang="en-US" dirty="0"/>
              <a:t>座標変換　　＝ゲージ変換　　　　　　　　　　　　　キリングベクトル</a:t>
            </a:r>
            <a:endParaRPr kumimoji="1" lang="en-US" altLang="ja-JP" dirty="0"/>
          </a:p>
        </p:txBody>
      </p:sp>
      <p:sp>
        <p:nvSpPr>
          <p:cNvPr id="2856" name="テキスト ボックス 10"/>
          <p:cNvSpPr txBox="1"/>
          <p:nvPr/>
        </p:nvSpPr>
        <p:spPr>
          <a:xfrm>
            <a:off x="5360833" y="599043"/>
            <a:ext cx="6297768" cy="369332"/>
          </a:xfrm>
          <a:prstGeom prst="rect">
            <a:avLst/>
          </a:prstGeom>
          <a:noFill/>
        </p:spPr>
        <p:txBody>
          <a:bodyPr wrap="square">
            <a:spAutoFit/>
          </a:bodyPr>
          <a:lstStyle/>
          <a:p>
            <a:r>
              <a:rPr lang="en-US" altLang="ja-JP" sz="1800" b="0" i="0" u="none" strike="noStrike" baseline="0" dirty="0">
                <a:latin typeface="Times-Roman"/>
              </a:rPr>
              <a:t>Nomura &amp; Sato, Nuclear Physics B 811 (2009) 109–122</a:t>
            </a:r>
            <a:endParaRPr lang="ja-JP" altLang="en-US" dirty="0"/>
          </a:p>
        </p:txBody>
      </p:sp>
      <p:sp>
        <p:nvSpPr>
          <p:cNvPr id="2857" name="テキスト ボックス 11"/>
          <p:cNvSpPr txBox="1"/>
          <p:nvPr/>
        </p:nvSpPr>
        <p:spPr>
          <a:xfrm>
            <a:off x="5360833" y="950178"/>
            <a:ext cx="6297768" cy="646331"/>
          </a:xfrm>
          <a:prstGeom prst="rect">
            <a:avLst/>
          </a:prstGeom>
          <a:noFill/>
        </p:spPr>
        <p:txBody>
          <a:bodyPr wrap="square">
            <a:spAutoFit/>
          </a:bodyPr>
          <a:lstStyle/>
          <a:p>
            <a:pPr algn="l"/>
            <a:r>
              <a:rPr lang="en-US" altLang="ja-JP" sz="1800" b="0" i="0" u="none" strike="noStrike" baseline="0" dirty="0">
                <a:latin typeface="Times-Roman"/>
              </a:rPr>
              <a:t>Standard(-like) Model from an SO</a:t>
            </a:r>
            <a:r>
              <a:rPr lang="en-US" altLang="ja-JP" sz="1800" b="0" i="1" u="none" strike="noStrike" baseline="0" dirty="0">
                <a:latin typeface="MTMI"/>
              </a:rPr>
              <a:t>(</a:t>
            </a:r>
            <a:r>
              <a:rPr lang="en-US" altLang="ja-JP" sz="1800" b="0" i="0" u="none" strike="noStrike" baseline="0" dirty="0">
                <a:latin typeface="Times-Roman"/>
              </a:rPr>
              <a:t>12</a:t>
            </a:r>
            <a:r>
              <a:rPr lang="en-US" altLang="ja-JP" sz="1800" b="0" i="1" u="none" strike="noStrike" baseline="0" dirty="0">
                <a:latin typeface="MTMI"/>
              </a:rPr>
              <a:t>) </a:t>
            </a:r>
            <a:r>
              <a:rPr lang="en-US" altLang="ja-JP" sz="1800" b="0" i="0" u="none" strike="noStrike" baseline="0" dirty="0">
                <a:latin typeface="Times-Roman"/>
              </a:rPr>
              <a:t>Grand Unified</a:t>
            </a:r>
          </a:p>
          <a:p>
            <a:pPr algn="l"/>
            <a:r>
              <a:rPr lang="en-US" altLang="ja-JP" sz="1800" b="0" i="0" u="none" strike="noStrike" baseline="0" dirty="0">
                <a:latin typeface="Times-Roman"/>
              </a:rPr>
              <a:t>Theory in six-dimensions with </a:t>
            </a:r>
            <a:r>
              <a:rPr lang="en-US" altLang="ja-JP" sz="1800" b="0" i="1" u="none" strike="noStrike" baseline="0" dirty="0">
                <a:latin typeface="MTMI"/>
              </a:rPr>
              <a:t>S</a:t>
            </a:r>
            <a:r>
              <a:rPr lang="en-US" altLang="ja-JP" sz="1400" b="0" i="0" u="none" strike="noStrike" baseline="0" dirty="0">
                <a:latin typeface="Times-Roman"/>
              </a:rPr>
              <a:t>2 </a:t>
            </a:r>
            <a:r>
              <a:rPr lang="en-US" altLang="ja-JP" sz="1800" b="0" i="0" u="none" strike="noStrike" baseline="0" dirty="0">
                <a:latin typeface="Times-Roman"/>
              </a:rPr>
              <a:t>extra-space</a:t>
            </a:r>
            <a:endParaRPr lang="ja-JP" altLang="en-US" dirty="0"/>
          </a:p>
        </p:txBody>
      </p:sp>
      <p:pic>
        <p:nvPicPr>
          <p:cNvPr id="2858" name="図 15"/>
          <p:cNvPicPr>
            <a:picLocks noChangeAspect="1"/>
          </p:cNvPicPr>
          <p:nvPr/>
        </p:nvPicPr>
        <p:blipFill>
          <a:blip r:embed="rId2"/>
          <a:stretch>
            <a:fillRect/>
          </a:stretch>
        </p:blipFill>
        <p:spPr>
          <a:xfrm>
            <a:off x="804975" y="4816315"/>
            <a:ext cx="5148262" cy="1169064"/>
          </a:xfrm>
          <a:prstGeom prst="rect">
            <a:avLst/>
          </a:prstGeom>
        </p:spPr>
      </p:pic>
      <p:sp>
        <p:nvSpPr>
          <p:cNvPr id="2859" name="テキスト ボックス 16"/>
          <p:cNvSpPr txBox="1"/>
          <p:nvPr/>
        </p:nvSpPr>
        <p:spPr>
          <a:xfrm>
            <a:off x="533400" y="6396335"/>
            <a:ext cx="8880476" cy="461665"/>
          </a:xfrm>
          <a:prstGeom prst="rect">
            <a:avLst/>
          </a:prstGeom>
          <a:noFill/>
        </p:spPr>
        <p:txBody>
          <a:bodyPr wrap="square" rtlCol="0">
            <a:spAutoFit/>
          </a:bodyPr>
          <a:lstStyle/>
          <a:p>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SO(12)</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　→　</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SO(10)*U(1)</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　壊れる先は</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R</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で決まる。</a:t>
            </a:r>
          </a:p>
        </p:txBody>
      </p:sp>
      <p:pic>
        <p:nvPicPr>
          <p:cNvPr id="2860" name="図 18"/>
          <p:cNvPicPr>
            <a:picLocks noChangeAspect="1"/>
          </p:cNvPicPr>
          <p:nvPr/>
        </p:nvPicPr>
        <p:blipFill>
          <a:blip r:embed="rId3"/>
          <a:stretch>
            <a:fillRect/>
          </a:stretch>
        </p:blipFill>
        <p:spPr>
          <a:xfrm>
            <a:off x="187297" y="2975997"/>
            <a:ext cx="8795287" cy="661958"/>
          </a:xfrm>
          <a:prstGeom prst="rect">
            <a:avLst/>
          </a:prstGeom>
        </p:spPr>
      </p:pic>
      <p:pic>
        <p:nvPicPr>
          <p:cNvPr id="2861" name="図 20"/>
          <p:cNvPicPr>
            <a:picLocks noChangeAspect="1"/>
          </p:cNvPicPr>
          <p:nvPr/>
        </p:nvPicPr>
        <p:blipFill>
          <a:blip r:embed="rId4"/>
          <a:stretch>
            <a:fillRect/>
          </a:stretch>
        </p:blipFill>
        <p:spPr>
          <a:xfrm>
            <a:off x="8982584" y="2205767"/>
            <a:ext cx="3158108" cy="2452582"/>
          </a:xfrm>
          <a:prstGeom prst="rect">
            <a:avLst/>
          </a:prstGeom>
        </p:spPr>
      </p:pic>
      <p:pic>
        <p:nvPicPr>
          <p:cNvPr id="2862" name="図 13"/>
          <p:cNvPicPr>
            <a:picLocks noChangeAspect="1"/>
          </p:cNvPicPr>
          <p:nvPr/>
        </p:nvPicPr>
        <p:blipFill>
          <a:blip r:embed="rId5"/>
          <a:stretch>
            <a:fillRect/>
          </a:stretch>
        </p:blipFill>
        <p:spPr>
          <a:xfrm>
            <a:off x="6434138" y="4951229"/>
            <a:ext cx="4127500" cy="1450814"/>
          </a:xfrm>
          <a:prstGeom prst="rect">
            <a:avLst/>
          </a:prstGeom>
        </p:spPr>
      </p:pic>
    </p:spTree>
    <p:extLst>
      <p:ext uri="{BB962C8B-B14F-4D97-AF65-F5344CB8AC3E}">
        <p14:creationId xmlns:p14="http://schemas.microsoft.com/office/powerpoint/2010/main" val="1068621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4" name="タイトル 1"/>
          <p:cNvSpPr>
            <a:spLocks noGrp="1"/>
          </p:cNvSpPr>
          <p:nvPr>
            <p:ph type="title"/>
          </p:nvPr>
        </p:nvSpPr>
        <p:spPr>
          <a:xfrm>
            <a:off x="533399" y="327025"/>
            <a:ext cx="3639355" cy="942975"/>
          </a:xfrm>
        </p:spPr>
        <p:txBody>
          <a:bodyPr>
            <a:normAutofit/>
          </a:bodyPr>
          <a:lstStyle/>
          <a:p>
            <a:r>
              <a:rPr kumimoji="1" lang="ja-JP" altLang="en-US" sz="3200" dirty="0">
                <a:solidFill>
                  <a:srgbClr val="C00000"/>
                </a:solidFill>
                <a:latin typeface="HGS創英角ﾎﾟｯﾌﾟ体" panose="040B0A00000000000000" pitchFamily="50" charset="-128"/>
                <a:ea typeface="HGS創英角ﾎﾟｯﾌﾟ体" panose="040B0A00000000000000" pitchFamily="50" charset="-128"/>
              </a:rPr>
              <a:t>両方を含む具体例</a:t>
            </a:r>
          </a:p>
        </p:txBody>
      </p:sp>
      <p:sp>
        <p:nvSpPr>
          <p:cNvPr id="2865" name="テキスト ボックス 2"/>
          <p:cNvSpPr txBox="1"/>
          <p:nvPr/>
        </p:nvSpPr>
        <p:spPr>
          <a:xfrm>
            <a:off x="533400" y="1744102"/>
            <a:ext cx="9896475" cy="461665"/>
          </a:xfrm>
          <a:prstGeom prst="rect">
            <a:avLst/>
          </a:prstGeom>
          <a:noFill/>
        </p:spPr>
        <p:txBody>
          <a:bodyPr wrap="square" rtlCol="0">
            <a:spAutoFit/>
          </a:bodyPr>
          <a:lstStyle/>
          <a:p>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Coset Space S/R =SU(2)/U(1), Gauge group G = SO(12)</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　</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6</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次元</a:t>
            </a:r>
            <a:endPar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866" name="テキスト ボックス 10"/>
          <p:cNvSpPr txBox="1"/>
          <p:nvPr/>
        </p:nvSpPr>
        <p:spPr>
          <a:xfrm>
            <a:off x="5360833" y="599043"/>
            <a:ext cx="6297768" cy="369332"/>
          </a:xfrm>
          <a:prstGeom prst="rect">
            <a:avLst/>
          </a:prstGeom>
          <a:noFill/>
        </p:spPr>
        <p:txBody>
          <a:bodyPr wrap="square">
            <a:spAutoFit/>
          </a:bodyPr>
          <a:lstStyle/>
          <a:p>
            <a:r>
              <a:rPr lang="en-US" altLang="ja-JP" sz="1800" b="0" i="0" u="none" strike="noStrike" baseline="0" dirty="0">
                <a:latin typeface="Times-Roman"/>
              </a:rPr>
              <a:t>Nomura &amp; Sato, Nuclear Physics B 811 (2009) 109–122</a:t>
            </a:r>
            <a:endParaRPr lang="ja-JP" altLang="en-US" dirty="0"/>
          </a:p>
        </p:txBody>
      </p:sp>
      <p:sp>
        <p:nvSpPr>
          <p:cNvPr id="2867" name="テキスト ボックス 11"/>
          <p:cNvSpPr txBox="1"/>
          <p:nvPr/>
        </p:nvSpPr>
        <p:spPr>
          <a:xfrm>
            <a:off x="5360833" y="950178"/>
            <a:ext cx="6297768" cy="646331"/>
          </a:xfrm>
          <a:prstGeom prst="rect">
            <a:avLst/>
          </a:prstGeom>
          <a:noFill/>
        </p:spPr>
        <p:txBody>
          <a:bodyPr wrap="square">
            <a:spAutoFit/>
          </a:bodyPr>
          <a:lstStyle/>
          <a:p>
            <a:pPr algn="l"/>
            <a:r>
              <a:rPr lang="en-US" altLang="ja-JP" sz="1800" b="0" i="0" u="none" strike="noStrike" baseline="0" dirty="0">
                <a:latin typeface="Times-Roman"/>
              </a:rPr>
              <a:t>Standard(-like) Model from an SO</a:t>
            </a:r>
            <a:r>
              <a:rPr lang="en-US" altLang="ja-JP" sz="1800" b="0" i="1" u="none" strike="noStrike" baseline="0" dirty="0">
                <a:latin typeface="MTMI"/>
              </a:rPr>
              <a:t>(</a:t>
            </a:r>
            <a:r>
              <a:rPr lang="en-US" altLang="ja-JP" sz="1800" b="0" i="0" u="none" strike="noStrike" baseline="0" dirty="0">
                <a:latin typeface="Times-Roman"/>
              </a:rPr>
              <a:t>12</a:t>
            </a:r>
            <a:r>
              <a:rPr lang="en-US" altLang="ja-JP" sz="1800" b="0" i="1" u="none" strike="noStrike" baseline="0" dirty="0">
                <a:latin typeface="MTMI"/>
              </a:rPr>
              <a:t>) </a:t>
            </a:r>
            <a:r>
              <a:rPr lang="en-US" altLang="ja-JP" sz="1800" b="0" i="0" u="none" strike="noStrike" baseline="0" dirty="0">
                <a:latin typeface="Times-Roman"/>
              </a:rPr>
              <a:t>Grand Unified</a:t>
            </a:r>
          </a:p>
          <a:p>
            <a:pPr algn="l"/>
            <a:r>
              <a:rPr lang="en-US" altLang="ja-JP" sz="1800" b="0" i="0" u="none" strike="noStrike" baseline="0" dirty="0">
                <a:latin typeface="Times-Roman"/>
              </a:rPr>
              <a:t>Theory in six-dimensions with </a:t>
            </a:r>
            <a:r>
              <a:rPr lang="en-US" altLang="ja-JP" sz="1800" b="0" i="1" u="none" strike="noStrike" baseline="0" dirty="0">
                <a:latin typeface="MTMI"/>
              </a:rPr>
              <a:t>S</a:t>
            </a:r>
            <a:r>
              <a:rPr lang="en-US" altLang="ja-JP" sz="1400" b="0" i="0" u="none" strike="noStrike" baseline="0" dirty="0">
                <a:latin typeface="Times-Roman"/>
              </a:rPr>
              <a:t>2 </a:t>
            </a:r>
            <a:r>
              <a:rPr lang="en-US" altLang="ja-JP" sz="1800" b="0" i="0" u="none" strike="noStrike" baseline="0" dirty="0">
                <a:latin typeface="Times-Roman"/>
              </a:rPr>
              <a:t>extra-space</a:t>
            </a:r>
            <a:endParaRPr lang="ja-JP" altLang="en-US" dirty="0"/>
          </a:p>
        </p:txBody>
      </p:sp>
      <p:sp>
        <p:nvSpPr>
          <p:cNvPr id="2868" name="テキスト ボックス 16"/>
          <p:cNvSpPr txBox="1"/>
          <p:nvPr/>
        </p:nvSpPr>
        <p:spPr>
          <a:xfrm>
            <a:off x="533399" y="2268165"/>
            <a:ext cx="8880476" cy="461665"/>
          </a:xfrm>
          <a:prstGeom prst="rect">
            <a:avLst/>
          </a:prstGeom>
          <a:noFill/>
        </p:spPr>
        <p:txBody>
          <a:bodyPr wrap="squar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残る粒子は</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S/R</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の構造で決まる。</a:t>
            </a:r>
          </a:p>
        </p:txBody>
      </p:sp>
      <p:pic>
        <p:nvPicPr>
          <p:cNvPr id="2869" name="図 12"/>
          <p:cNvPicPr>
            <a:picLocks noChangeAspect="1"/>
          </p:cNvPicPr>
          <p:nvPr/>
        </p:nvPicPr>
        <p:blipFill>
          <a:blip r:embed="rId2"/>
          <a:stretch>
            <a:fillRect/>
          </a:stretch>
        </p:blipFill>
        <p:spPr>
          <a:xfrm>
            <a:off x="543600" y="2754709"/>
            <a:ext cx="5197617" cy="3429000"/>
          </a:xfrm>
          <a:prstGeom prst="rect">
            <a:avLst/>
          </a:prstGeom>
        </p:spPr>
      </p:pic>
      <p:pic>
        <p:nvPicPr>
          <p:cNvPr id="2870" name="図 4"/>
          <p:cNvPicPr>
            <a:picLocks noChangeAspect="1"/>
          </p:cNvPicPr>
          <p:nvPr/>
        </p:nvPicPr>
        <p:blipFill>
          <a:blip r:embed="rId3"/>
          <a:stretch>
            <a:fillRect/>
          </a:stretch>
        </p:blipFill>
        <p:spPr>
          <a:xfrm>
            <a:off x="5980090" y="2792229"/>
            <a:ext cx="6095999" cy="3023624"/>
          </a:xfrm>
          <a:prstGeom prst="rect">
            <a:avLst/>
          </a:prstGeom>
        </p:spPr>
      </p:pic>
      <p:sp>
        <p:nvSpPr>
          <p:cNvPr id="2871" name="テキスト ボックス 5"/>
          <p:cNvSpPr txBox="1"/>
          <p:nvPr/>
        </p:nvSpPr>
        <p:spPr>
          <a:xfrm>
            <a:off x="1009793" y="6258957"/>
            <a:ext cx="4090241" cy="369332"/>
          </a:xfrm>
          <a:prstGeom prst="rect">
            <a:avLst/>
          </a:prstGeom>
          <a:noFill/>
        </p:spPr>
        <p:txBody>
          <a:bodyPr wrap="square" rtlCol="0">
            <a:spAutoFit/>
          </a:bodyPr>
          <a:lstStyle/>
          <a:p>
            <a:r>
              <a:rPr kumimoji="1" lang="ja-JP" altLang="en-US" b="1" dirty="0">
                <a:solidFill>
                  <a:srgbClr val="C00000"/>
                </a:solidFill>
              </a:rPr>
              <a:t>下線部がスカラー</a:t>
            </a:r>
            <a:r>
              <a:rPr kumimoji="1" lang="en-US" altLang="ja-JP" b="1" dirty="0">
                <a:solidFill>
                  <a:srgbClr val="C00000"/>
                </a:solidFill>
              </a:rPr>
              <a:t>(45</a:t>
            </a:r>
            <a:r>
              <a:rPr kumimoji="1" lang="ja-JP" altLang="en-US" b="1" dirty="0">
                <a:solidFill>
                  <a:srgbClr val="C00000"/>
                </a:solidFill>
              </a:rPr>
              <a:t>成分</a:t>
            </a:r>
            <a:r>
              <a:rPr kumimoji="1" lang="en-US" altLang="ja-JP" b="1" dirty="0">
                <a:solidFill>
                  <a:srgbClr val="C00000"/>
                </a:solidFill>
              </a:rPr>
              <a:t>)</a:t>
            </a:r>
            <a:r>
              <a:rPr kumimoji="1" lang="ja-JP" altLang="en-US" b="1" dirty="0">
                <a:solidFill>
                  <a:srgbClr val="C00000"/>
                </a:solidFill>
              </a:rPr>
              <a:t>で一意</a:t>
            </a:r>
          </a:p>
        </p:txBody>
      </p:sp>
      <p:sp>
        <p:nvSpPr>
          <p:cNvPr id="2872" name="テキスト ボックス 17"/>
          <p:cNvSpPr txBox="1"/>
          <p:nvPr/>
        </p:nvSpPr>
        <p:spPr>
          <a:xfrm>
            <a:off x="5980090" y="6032983"/>
            <a:ext cx="4928316" cy="646331"/>
          </a:xfrm>
          <a:prstGeom prst="rect">
            <a:avLst/>
          </a:prstGeom>
          <a:noFill/>
        </p:spPr>
        <p:txBody>
          <a:bodyPr wrap="square" rtlCol="0">
            <a:spAutoFit/>
          </a:bodyPr>
          <a:lstStyle/>
          <a:p>
            <a:r>
              <a:rPr kumimoji="1" lang="ja-JP" altLang="en-US" b="1" dirty="0">
                <a:solidFill>
                  <a:srgbClr val="C00000"/>
                </a:solidFill>
              </a:rPr>
              <a:t>フェルミオン　</a:t>
            </a:r>
            <a:r>
              <a:rPr kumimoji="1" lang="en-US" altLang="ja-JP" b="1" dirty="0">
                <a:solidFill>
                  <a:srgbClr val="C00000"/>
                </a:solidFill>
              </a:rPr>
              <a:t>32</a:t>
            </a:r>
            <a:r>
              <a:rPr kumimoji="1" lang="ja-JP" altLang="en-US" b="1" dirty="0">
                <a:solidFill>
                  <a:srgbClr val="C00000"/>
                </a:solidFill>
              </a:rPr>
              <a:t>から出発する必要は無い</a:t>
            </a:r>
            <a:endParaRPr kumimoji="1" lang="en-US" altLang="ja-JP" b="1" dirty="0">
              <a:solidFill>
                <a:srgbClr val="C00000"/>
              </a:solidFill>
            </a:endParaRPr>
          </a:p>
          <a:p>
            <a:r>
              <a:rPr kumimoji="1" lang="ja-JP" altLang="en-US" b="1" dirty="0">
                <a:solidFill>
                  <a:srgbClr val="C00000"/>
                </a:solidFill>
              </a:rPr>
              <a:t>最後の</a:t>
            </a:r>
            <a:r>
              <a:rPr kumimoji="1" lang="en-US" altLang="ja-JP" b="1" dirty="0">
                <a:solidFill>
                  <a:srgbClr val="C00000"/>
                </a:solidFill>
              </a:rPr>
              <a:t>U(1)</a:t>
            </a:r>
            <a:r>
              <a:rPr kumimoji="1" lang="ja-JP" altLang="en-US" b="1" dirty="0">
                <a:solidFill>
                  <a:srgbClr val="C00000"/>
                </a:solidFill>
              </a:rPr>
              <a:t>＝</a:t>
            </a:r>
            <a:r>
              <a:rPr kumimoji="1" lang="en-US" altLang="ja-JP" b="1" dirty="0">
                <a:solidFill>
                  <a:srgbClr val="C00000"/>
                </a:solidFill>
              </a:rPr>
              <a:t>1</a:t>
            </a:r>
            <a:r>
              <a:rPr kumimoji="1" lang="ja-JP" altLang="en-US" b="1" dirty="0">
                <a:solidFill>
                  <a:srgbClr val="C00000"/>
                </a:solidFill>
              </a:rPr>
              <a:t>が重要</a:t>
            </a:r>
          </a:p>
        </p:txBody>
      </p:sp>
    </p:spTree>
    <p:extLst>
      <p:ext uri="{BB962C8B-B14F-4D97-AF65-F5344CB8AC3E}">
        <p14:creationId xmlns:p14="http://schemas.microsoft.com/office/powerpoint/2010/main" val="14090827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4" name="タイトル 1"/>
          <p:cNvSpPr>
            <a:spLocks noGrp="1"/>
          </p:cNvSpPr>
          <p:nvPr>
            <p:ph type="title"/>
          </p:nvPr>
        </p:nvSpPr>
        <p:spPr>
          <a:xfrm>
            <a:off x="533399" y="327025"/>
            <a:ext cx="3639355" cy="942975"/>
          </a:xfrm>
        </p:spPr>
        <p:txBody>
          <a:bodyPr>
            <a:normAutofit/>
          </a:bodyPr>
          <a:lstStyle/>
          <a:p>
            <a:r>
              <a:rPr kumimoji="1" lang="ja-JP" altLang="en-US" sz="3200" dirty="0">
                <a:solidFill>
                  <a:srgbClr val="C00000"/>
                </a:solidFill>
                <a:latin typeface="HGS創英角ﾎﾟｯﾌﾟ体" panose="040B0A00000000000000" pitchFamily="50" charset="-128"/>
                <a:ea typeface="HGS創英角ﾎﾟｯﾌﾟ体" panose="040B0A00000000000000" pitchFamily="50" charset="-128"/>
              </a:rPr>
              <a:t>両方を含む具体例</a:t>
            </a:r>
          </a:p>
        </p:txBody>
      </p:sp>
      <p:sp>
        <p:nvSpPr>
          <p:cNvPr id="2875" name="テキスト ボックス 2"/>
          <p:cNvSpPr txBox="1"/>
          <p:nvPr/>
        </p:nvSpPr>
        <p:spPr>
          <a:xfrm>
            <a:off x="533400" y="1744102"/>
            <a:ext cx="9896475" cy="461665"/>
          </a:xfrm>
          <a:prstGeom prst="rect">
            <a:avLst/>
          </a:prstGeom>
          <a:noFill/>
        </p:spPr>
        <p:txBody>
          <a:bodyPr wrap="square" rtlCol="0">
            <a:spAutoFit/>
          </a:bodyPr>
          <a:lstStyle/>
          <a:p>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Coset Space S/R =SU(2)/U(1), Gauge group G = SO(12)</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　</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6</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次元</a:t>
            </a:r>
            <a:endPar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876" name="テキスト ボックス 10"/>
          <p:cNvSpPr txBox="1"/>
          <p:nvPr/>
        </p:nvSpPr>
        <p:spPr>
          <a:xfrm>
            <a:off x="5360833" y="599043"/>
            <a:ext cx="6297768" cy="369332"/>
          </a:xfrm>
          <a:prstGeom prst="rect">
            <a:avLst/>
          </a:prstGeom>
          <a:noFill/>
        </p:spPr>
        <p:txBody>
          <a:bodyPr wrap="square">
            <a:spAutoFit/>
          </a:bodyPr>
          <a:lstStyle/>
          <a:p>
            <a:r>
              <a:rPr lang="en-US" altLang="ja-JP" sz="1800" b="0" i="0" u="none" strike="noStrike" baseline="0" dirty="0">
                <a:latin typeface="Times-Roman"/>
              </a:rPr>
              <a:t>Nomura &amp; Sato, Nuclear Physics B 811 (2009) 109–122</a:t>
            </a:r>
            <a:endParaRPr lang="ja-JP" altLang="en-US" dirty="0"/>
          </a:p>
        </p:txBody>
      </p:sp>
      <p:sp>
        <p:nvSpPr>
          <p:cNvPr id="2877" name="テキスト ボックス 11"/>
          <p:cNvSpPr txBox="1"/>
          <p:nvPr/>
        </p:nvSpPr>
        <p:spPr>
          <a:xfrm>
            <a:off x="5360833" y="950178"/>
            <a:ext cx="6297768" cy="646331"/>
          </a:xfrm>
          <a:prstGeom prst="rect">
            <a:avLst/>
          </a:prstGeom>
          <a:noFill/>
        </p:spPr>
        <p:txBody>
          <a:bodyPr wrap="square">
            <a:spAutoFit/>
          </a:bodyPr>
          <a:lstStyle/>
          <a:p>
            <a:pPr algn="l"/>
            <a:r>
              <a:rPr lang="en-US" altLang="ja-JP" sz="1800" b="0" i="0" u="none" strike="noStrike" baseline="0" dirty="0">
                <a:latin typeface="Times-Roman"/>
              </a:rPr>
              <a:t>Standard(-like) Model from an SO</a:t>
            </a:r>
            <a:r>
              <a:rPr lang="en-US" altLang="ja-JP" sz="1800" b="0" i="1" u="none" strike="noStrike" baseline="0" dirty="0">
                <a:latin typeface="MTMI"/>
              </a:rPr>
              <a:t>(</a:t>
            </a:r>
            <a:r>
              <a:rPr lang="en-US" altLang="ja-JP" sz="1800" b="0" i="0" u="none" strike="noStrike" baseline="0" dirty="0">
                <a:latin typeface="Times-Roman"/>
              </a:rPr>
              <a:t>12</a:t>
            </a:r>
            <a:r>
              <a:rPr lang="en-US" altLang="ja-JP" sz="1800" b="0" i="1" u="none" strike="noStrike" baseline="0" dirty="0">
                <a:latin typeface="MTMI"/>
              </a:rPr>
              <a:t>) </a:t>
            </a:r>
            <a:r>
              <a:rPr lang="en-US" altLang="ja-JP" sz="1800" b="0" i="0" u="none" strike="noStrike" baseline="0" dirty="0">
                <a:latin typeface="Times-Roman"/>
              </a:rPr>
              <a:t>Grand Unified</a:t>
            </a:r>
          </a:p>
          <a:p>
            <a:pPr algn="l"/>
            <a:r>
              <a:rPr lang="en-US" altLang="ja-JP" sz="1800" b="0" i="0" u="none" strike="noStrike" baseline="0" dirty="0">
                <a:latin typeface="Times-Roman"/>
              </a:rPr>
              <a:t>Theory in six-dimensions with </a:t>
            </a:r>
            <a:r>
              <a:rPr lang="en-US" altLang="ja-JP" sz="1800" b="0" i="1" u="none" strike="noStrike" baseline="0" dirty="0">
                <a:latin typeface="MTMI"/>
              </a:rPr>
              <a:t>S</a:t>
            </a:r>
            <a:r>
              <a:rPr lang="en-US" altLang="ja-JP" sz="1400" b="0" i="0" u="none" strike="noStrike" baseline="0" dirty="0">
                <a:latin typeface="Times-Roman"/>
              </a:rPr>
              <a:t>2 </a:t>
            </a:r>
            <a:r>
              <a:rPr lang="en-US" altLang="ja-JP" sz="1800" b="0" i="0" u="none" strike="noStrike" baseline="0" dirty="0">
                <a:latin typeface="Times-Roman"/>
              </a:rPr>
              <a:t>extra-space</a:t>
            </a:r>
            <a:endParaRPr lang="ja-JP" altLang="en-US" dirty="0"/>
          </a:p>
        </p:txBody>
      </p:sp>
      <p:sp>
        <p:nvSpPr>
          <p:cNvPr id="2878" name="テキスト ボックス 16"/>
          <p:cNvSpPr txBox="1"/>
          <p:nvPr/>
        </p:nvSpPr>
        <p:spPr>
          <a:xfrm>
            <a:off x="533399" y="2268165"/>
            <a:ext cx="8880476" cy="461665"/>
          </a:xfrm>
          <a:prstGeom prst="rect">
            <a:avLst/>
          </a:prstGeom>
          <a:noFill/>
        </p:spPr>
        <p:txBody>
          <a:bodyPr wrap="squar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残る粒子は</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S/R</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の構造で決まる。</a:t>
            </a:r>
          </a:p>
        </p:txBody>
      </p:sp>
      <p:pic>
        <p:nvPicPr>
          <p:cNvPr id="2879" name="図 12"/>
          <p:cNvPicPr>
            <a:picLocks noChangeAspect="1"/>
          </p:cNvPicPr>
          <p:nvPr/>
        </p:nvPicPr>
        <p:blipFill>
          <a:blip r:embed="rId2"/>
          <a:stretch>
            <a:fillRect/>
          </a:stretch>
        </p:blipFill>
        <p:spPr>
          <a:xfrm>
            <a:off x="543600" y="2754709"/>
            <a:ext cx="5197617" cy="3429000"/>
          </a:xfrm>
          <a:prstGeom prst="rect">
            <a:avLst/>
          </a:prstGeom>
        </p:spPr>
      </p:pic>
      <p:pic>
        <p:nvPicPr>
          <p:cNvPr id="2880" name="図 4"/>
          <p:cNvPicPr>
            <a:picLocks noChangeAspect="1"/>
          </p:cNvPicPr>
          <p:nvPr/>
        </p:nvPicPr>
        <p:blipFill>
          <a:blip r:embed="rId3"/>
          <a:stretch>
            <a:fillRect/>
          </a:stretch>
        </p:blipFill>
        <p:spPr>
          <a:xfrm>
            <a:off x="5980090" y="2792229"/>
            <a:ext cx="6095999" cy="3023624"/>
          </a:xfrm>
          <a:prstGeom prst="rect">
            <a:avLst/>
          </a:prstGeom>
        </p:spPr>
      </p:pic>
      <p:sp>
        <p:nvSpPr>
          <p:cNvPr id="2881" name="テキスト ボックス 5"/>
          <p:cNvSpPr txBox="1"/>
          <p:nvPr/>
        </p:nvSpPr>
        <p:spPr>
          <a:xfrm>
            <a:off x="997093" y="6183709"/>
            <a:ext cx="4090241" cy="646331"/>
          </a:xfrm>
          <a:prstGeom prst="rect">
            <a:avLst/>
          </a:prstGeom>
          <a:noFill/>
        </p:spPr>
        <p:txBody>
          <a:bodyPr wrap="square" rtlCol="0">
            <a:spAutoFit/>
          </a:bodyPr>
          <a:lstStyle/>
          <a:p>
            <a:r>
              <a:rPr kumimoji="1" lang="ja-JP" altLang="en-US" b="1" dirty="0">
                <a:solidFill>
                  <a:srgbClr val="C00000"/>
                </a:solidFill>
              </a:rPr>
              <a:t>下線部がスカラー</a:t>
            </a:r>
            <a:r>
              <a:rPr kumimoji="1" lang="en-US" altLang="ja-JP" b="1" dirty="0">
                <a:solidFill>
                  <a:srgbClr val="C00000"/>
                </a:solidFill>
              </a:rPr>
              <a:t>(45</a:t>
            </a:r>
            <a:r>
              <a:rPr kumimoji="1" lang="ja-JP" altLang="en-US" b="1" dirty="0">
                <a:solidFill>
                  <a:srgbClr val="C00000"/>
                </a:solidFill>
              </a:rPr>
              <a:t>成分</a:t>
            </a:r>
            <a:r>
              <a:rPr kumimoji="1" lang="en-US" altLang="ja-JP" b="1" dirty="0">
                <a:solidFill>
                  <a:srgbClr val="C00000"/>
                </a:solidFill>
              </a:rPr>
              <a:t>)</a:t>
            </a:r>
            <a:r>
              <a:rPr kumimoji="1" lang="ja-JP" altLang="en-US" b="1" dirty="0">
                <a:solidFill>
                  <a:srgbClr val="C00000"/>
                </a:solidFill>
              </a:rPr>
              <a:t>で一意</a:t>
            </a:r>
            <a:endParaRPr kumimoji="1" lang="en-US" altLang="ja-JP" b="1" dirty="0">
              <a:solidFill>
                <a:srgbClr val="C00000"/>
              </a:solidFill>
            </a:endParaRPr>
          </a:p>
          <a:p>
            <a:r>
              <a:rPr kumimoji="1" lang="ja-JP" altLang="en-US" b="1" dirty="0">
                <a:solidFill>
                  <a:srgbClr val="C00000"/>
                </a:solidFill>
              </a:rPr>
              <a:t>最後の</a:t>
            </a:r>
            <a:r>
              <a:rPr kumimoji="1" lang="en-US" altLang="ja-JP" b="1" dirty="0">
                <a:solidFill>
                  <a:srgbClr val="C00000"/>
                </a:solidFill>
              </a:rPr>
              <a:t>U(1)</a:t>
            </a:r>
            <a:r>
              <a:rPr kumimoji="1" lang="ja-JP" altLang="en-US" b="1" dirty="0">
                <a:solidFill>
                  <a:srgbClr val="C00000"/>
                </a:solidFill>
              </a:rPr>
              <a:t>＝</a:t>
            </a:r>
            <a:r>
              <a:rPr kumimoji="1" lang="en-US" altLang="ja-JP" b="1" dirty="0">
                <a:solidFill>
                  <a:srgbClr val="C00000"/>
                </a:solidFill>
              </a:rPr>
              <a:t>2</a:t>
            </a:r>
            <a:r>
              <a:rPr kumimoji="1" lang="ja-JP" altLang="en-US" b="1" dirty="0">
                <a:solidFill>
                  <a:srgbClr val="C00000"/>
                </a:solidFill>
              </a:rPr>
              <a:t>が重要</a:t>
            </a:r>
          </a:p>
        </p:txBody>
      </p:sp>
      <p:sp>
        <p:nvSpPr>
          <p:cNvPr id="2882" name="テキスト ボックス 17"/>
          <p:cNvSpPr txBox="1"/>
          <p:nvPr/>
        </p:nvSpPr>
        <p:spPr>
          <a:xfrm>
            <a:off x="5980090" y="6032983"/>
            <a:ext cx="4928316" cy="646331"/>
          </a:xfrm>
          <a:prstGeom prst="rect">
            <a:avLst/>
          </a:prstGeom>
          <a:noFill/>
        </p:spPr>
        <p:txBody>
          <a:bodyPr wrap="square" rtlCol="0">
            <a:spAutoFit/>
          </a:bodyPr>
          <a:lstStyle/>
          <a:p>
            <a:r>
              <a:rPr kumimoji="1" lang="ja-JP" altLang="en-US" b="1" dirty="0">
                <a:solidFill>
                  <a:srgbClr val="C00000"/>
                </a:solidFill>
              </a:rPr>
              <a:t>フェルミオン　</a:t>
            </a:r>
            <a:r>
              <a:rPr kumimoji="1" lang="en-US" altLang="ja-JP" b="1" dirty="0">
                <a:solidFill>
                  <a:srgbClr val="C00000"/>
                </a:solidFill>
              </a:rPr>
              <a:t>32</a:t>
            </a:r>
            <a:r>
              <a:rPr kumimoji="1" lang="ja-JP" altLang="en-US" b="1" dirty="0">
                <a:solidFill>
                  <a:srgbClr val="C00000"/>
                </a:solidFill>
              </a:rPr>
              <a:t>から出発する必要は無い</a:t>
            </a:r>
            <a:endParaRPr kumimoji="1" lang="en-US" altLang="ja-JP" b="1" dirty="0">
              <a:solidFill>
                <a:srgbClr val="C00000"/>
              </a:solidFill>
            </a:endParaRPr>
          </a:p>
          <a:p>
            <a:r>
              <a:rPr kumimoji="1" lang="ja-JP" altLang="en-US" b="1" dirty="0">
                <a:solidFill>
                  <a:srgbClr val="C00000"/>
                </a:solidFill>
              </a:rPr>
              <a:t>最後の</a:t>
            </a:r>
            <a:r>
              <a:rPr kumimoji="1" lang="en-US" altLang="ja-JP" b="1" dirty="0">
                <a:solidFill>
                  <a:srgbClr val="C00000"/>
                </a:solidFill>
              </a:rPr>
              <a:t>U(1)</a:t>
            </a:r>
            <a:r>
              <a:rPr kumimoji="1" lang="ja-JP" altLang="en-US" b="1" dirty="0">
                <a:solidFill>
                  <a:srgbClr val="C00000"/>
                </a:solidFill>
              </a:rPr>
              <a:t>＝</a:t>
            </a:r>
            <a:r>
              <a:rPr kumimoji="1" lang="en-US" altLang="ja-JP" b="1" dirty="0">
                <a:solidFill>
                  <a:srgbClr val="C00000"/>
                </a:solidFill>
              </a:rPr>
              <a:t>1</a:t>
            </a:r>
            <a:r>
              <a:rPr kumimoji="1" lang="ja-JP" altLang="en-US" b="1" dirty="0">
                <a:solidFill>
                  <a:srgbClr val="C00000"/>
                </a:solidFill>
              </a:rPr>
              <a:t>が重要</a:t>
            </a:r>
          </a:p>
        </p:txBody>
      </p:sp>
    </p:spTree>
    <p:extLst>
      <p:ext uri="{BB962C8B-B14F-4D97-AF65-F5344CB8AC3E}">
        <p14:creationId xmlns:p14="http://schemas.microsoft.com/office/powerpoint/2010/main" val="45841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4" name="タイトル 1"/>
          <p:cNvSpPr>
            <a:spLocks noGrp="1"/>
          </p:cNvSpPr>
          <p:nvPr>
            <p:ph type="title"/>
          </p:nvPr>
        </p:nvSpPr>
        <p:spPr>
          <a:xfrm>
            <a:off x="533399" y="327025"/>
            <a:ext cx="3639355" cy="942975"/>
          </a:xfrm>
        </p:spPr>
        <p:txBody>
          <a:bodyPr>
            <a:normAutofit/>
          </a:bodyPr>
          <a:lstStyle/>
          <a:p>
            <a:r>
              <a:rPr kumimoji="1" lang="ja-JP" altLang="en-US" sz="3200" dirty="0">
                <a:solidFill>
                  <a:srgbClr val="C00000"/>
                </a:solidFill>
                <a:latin typeface="HGS創英角ﾎﾟｯﾌﾟ体" panose="040B0A00000000000000" pitchFamily="50" charset="-128"/>
                <a:ea typeface="HGS創英角ﾎﾟｯﾌﾟ体" panose="040B0A00000000000000" pitchFamily="50" charset="-128"/>
              </a:rPr>
              <a:t>両方を含む具体例</a:t>
            </a:r>
          </a:p>
        </p:txBody>
      </p:sp>
      <p:sp>
        <p:nvSpPr>
          <p:cNvPr id="2885" name="テキスト ボックス 8"/>
          <p:cNvSpPr txBox="1"/>
          <p:nvPr/>
        </p:nvSpPr>
        <p:spPr>
          <a:xfrm>
            <a:off x="746660" y="1746012"/>
            <a:ext cx="7920822" cy="461665"/>
          </a:xfrm>
          <a:prstGeom prst="rect">
            <a:avLst/>
          </a:prstGeom>
          <a:noFill/>
        </p:spPr>
        <p:txBody>
          <a:bodyPr wrap="square" rtlCol="0">
            <a:spAutoFit/>
          </a:bodyPr>
          <a:lstStyle/>
          <a:p>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Boundary Condition</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　余分な粒子を落とす　かなり恣意的</a:t>
            </a:r>
          </a:p>
        </p:txBody>
      </p:sp>
      <p:sp>
        <p:nvSpPr>
          <p:cNvPr id="2886" name="テキスト ボックス 10"/>
          <p:cNvSpPr txBox="1"/>
          <p:nvPr/>
        </p:nvSpPr>
        <p:spPr>
          <a:xfrm>
            <a:off x="5360833" y="599043"/>
            <a:ext cx="6297768" cy="369332"/>
          </a:xfrm>
          <a:prstGeom prst="rect">
            <a:avLst/>
          </a:prstGeom>
          <a:noFill/>
        </p:spPr>
        <p:txBody>
          <a:bodyPr wrap="square">
            <a:spAutoFit/>
          </a:bodyPr>
          <a:lstStyle/>
          <a:p>
            <a:r>
              <a:rPr lang="en-US" altLang="ja-JP" sz="1800" b="0" i="0" u="none" strike="noStrike" baseline="0" dirty="0">
                <a:latin typeface="Times-Roman"/>
              </a:rPr>
              <a:t>Nomura &amp; Sato, Nuclear Physics B 811 (2009) 109–122</a:t>
            </a:r>
            <a:endParaRPr lang="ja-JP" altLang="en-US" dirty="0"/>
          </a:p>
        </p:txBody>
      </p:sp>
      <p:sp>
        <p:nvSpPr>
          <p:cNvPr id="2887" name="テキスト ボックス 11"/>
          <p:cNvSpPr txBox="1"/>
          <p:nvPr/>
        </p:nvSpPr>
        <p:spPr>
          <a:xfrm>
            <a:off x="5360833" y="950178"/>
            <a:ext cx="6297768" cy="646331"/>
          </a:xfrm>
          <a:prstGeom prst="rect">
            <a:avLst/>
          </a:prstGeom>
          <a:noFill/>
        </p:spPr>
        <p:txBody>
          <a:bodyPr wrap="square">
            <a:spAutoFit/>
          </a:bodyPr>
          <a:lstStyle/>
          <a:p>
            <a:pPr algn="l"/>
            <a:r>
              <a:rPr lang="en-US" altLang="ja-JP" sz="1800" b="0" i="0" u="none" strike="noStrike" baseline="0" dirty="0">
                <a:latin typeface="Times-Roman"/>
              </a:rPr>
              <a:t>Standard(-like) Model from an SO</a:t>
            </a:r>
            <a:r>
              <a:rPr lang="en-US" altLang="ja-JP" sz="1800" b="0" i="1" u="none" strike="noStrike" baseline="0" dirty="0">
                <a:latin typeface="MTMI"/>
              </a:rPr>
              <a:t>(</a:t>
            </a:r>
            <a:r>
              <a:rPr lang="en-US" altLang="ja-JP" sz="1800" b="0" i="0" u="none" strike="noStrike" baseline="0" dirty="0">
                <a:latin typeface="Times-Roman"/>
              </a:rPr>
              <a:t>12</a:t>
            </a:r>
            <a:r>
              <a:rPr lang="en-US" altLang="ja-JP" sz="1800" b="0" i="1" u="none" strike="noStrike" baseline="0" dirty="0">
                <a:latin typeface="MTMI"/>
              </a:rPr>
              <a:t>) </a:t>
            </a:r>
            <a:r>
              <a:rPr lang="en-US" altLang="ja-JP" sz="1800" b="0" i="0" u="none" strike="noStrike" baseline="0" dirty="0">
                <a:latin typeface="Times-Roman"/>
              </a:rPr>
              <a:t>Grand Unified</a:t>
            </a:r>
          </a:p>
          <a:p>
            <a:pPr algn="l"/>
            <a:r>
              <a:rPr lang="en-US" altLang="ja-JP" sz="1800" b="0" i="0" u="none" strike="noStrike" baseline="0" dirty="0">
                <a:latin typeface="Times-Roman"/>
              </a:rPr>
              <a:t>Theory in six-dimensions with </a:t>
            </a:r>
            <a:r>
              <a:rPr lang="en-US" altLang="ja-JP" sz="1800" b="0" i="1" u="none" strike="noStrike" baseline="0" dirty="0">
                <a:latin typeface="MTMI"/>
              </a:rPr>
              <a:t>S</a:t>
            </a:r>
            <a:r>
              <a:rPr lang="en-US" altLang="ja-JP" sz="1400" b="0" i="0" u="none" strike="noStrike" baseline="0" dirty="0">
                <a:latin typeface="Times-Roman"/>
              </a:rPr>
              <a:t>2 </a:t>
            </a:r>
            <a:r>
              <a:rPr lang="en-US" altLang="ja-JP" sz="1800" b="0" i="0" u="none" strike="noStrike" baseline="0" dirty="0">
                <a:latin typeface="Times-Roman"/>
              </a:rPr>
              <a:t>extra-space</a:t>
            </a:r>
            <a:endParaRPr lang="ja-JP" altLang="en-US" dirty="0"/>
          </a:p>
        </p:txBody>
      </p:sp>
      <p:pic>
        <p:nvPicPr>
          <p:cNvPr id="2888" name="図 4"/>
          <p:cNvPicPr>
            <a:picLocks noChangeAspect="1"/>
          </p:cNvPicPr>
          <p:nvPr/>
        </p:nvPicPr>
        <p:blipFill>
          <a:blip r:embed="rId2"/>
          <a:stretch>
            <a:fillRect/>
          </a:stretch>
        </p:blipFill>
        <p:spPr>
          <a:xfrm>
            <a:off x="862885" y="2426353"/>
            <a:ext cx="4688054" cy="3832604"/>
          </a:xfrm>
          <a:prstGeom prst="rect">
            <a:avLst/>
          </a:prstGeom>
        </p:spPr>
      </p:pic>
      <p:sp>
        <p:nvSpPr>
          <p:cNvPr id="2889" name="テキスト ボックス 12"/>
          <p:cNvSpPr txBox="1"/>
          <p:nvPr/>
        </p:nvSpPr>
        <p:spPr>
          <a:xfrm>
            <a:off x="6323526" y="2499023"/>
            <a:ext cx="4069724" cy="369332"/>
          </a:xfrm>
          <a:prstGeom prst="rect">
            <a:avLst/>
          </a:prstGeom>
          <a:noFill/>
        </p:spPr>
        <p:txBody>
          <a:bodyPr wrap="square" rtlCol="0">
            <a:spAutoFit/>
          </a:bodyPr>
          <a:lstStyle/>
          <a:p>
            <a:r>
              <a:rPr kumimoji="1" lang="ja-JP" altLang="en-US" dirty="0"/>
              <a:t>元のラグランジアンはこの変換で不変</a:t>
            </a:r>
          </a:p>
        </p:txBody>
      </p:sp>
      <p:pic>
        <p:nvPicPr>
          <p:cNvPr id="2890" name="図 17"/>
          <p:cNvPicPr>
            <a:picLocks noChangeAspect="1"/>
          </p:cNvPicPr>
          <p:nvPr/>
        </p:nvPicPr>
        <p:blipFill>
          <a:blip r:embed="rId3"/>
          <a:stretch>
            <a:fillRect/>
          </a:stretch>
        </p:blipFill>
        <p:spPr>
          <a:xfrm>
            <a:off x="5750418" y="3037590"/>
            <a:ext cx="6297768" cy="473988"/>
          </a:xfrm>
          <a:prstGeom prst="rect">
            <a:avLst/>
          </a:prstGeom>
        </p:spPr>
      </p:pic>
      <p:sp>
        <p:nvSpPr>
          <p:cNvPr id="2891" name="テキスト ボックス 18"/>
          <p:cNvSpPr txBox="1"/>
          <p:nvPr/>
        </p:nvSpPr>
        <p:spPr>
          <a:xfrm>
            <a:off x="6323525" y="3665724"/>
            <a:ext cx="5005589" cy="369332"/>
          </a:xfrm>
          <a:prstGeom prst="rect">
            <a:avLst/>
          </a:prstGeom>
          <a:noFill/>
        </p:spPr>
        <p:txBody>
          <a:bodyPr wrap="square" rtlCol="0">
            <a:spAutoFit/>
          </a:bodyPr>
          <a:lstStyle/>
          <a:p>
            <a:r>
              <a:rPr kumimoji="1" lang="ja-JP" altLang="en-US" dirty="0"/>
              <a:t>パリティ＋＋の成分のみ</a:t>
            </a:r>
            <a:r>
              <a:rPr kumimoji="1" lang="en-US" altLang="ja-JP" dirty="0"/>
              <a:t>4</a:t>
            </a:r>
            <a:r>
              <a:rPr kumimoji="1" lang="ja-JP" altLang="en-US" dirty="0"/>
              <a:t>次元で生き残る</a:t>
            </a:r>
          </a:p>
        </p:txBody>
      </p:sp>
      <p:pic>
        <p:nvPicPr>
          <p:cNvPr id="2892" name="図 19"/>
          <p:cNvPicPr>
            <a:picLocks noChangeAspect="1"/>
          </p:cNvPicPr>
          <p:nvPr/>
        </p:nvPicPr>
        <p:blipFill>
          <a:blip r:embed="rId4"/>
          <a:stretch>
            <a:fillRect/>
          </a:stretch>
        </p:blipFill>
        <p:spPr>
          <a:xfrm>
            <a:off x="7177826" y="4703592"/>
            <a:ext cx="4323007" cy="2154408"/>
          </a:xfrm>
          <a:prstGeom prst="rect">
            <a:avLst/>
          </a:prstGeom>
        </p:spPr>
      </p:pic>
      <p:sp>
        <p:nvSpPr>
          <p:cNvPr id="2893" name="テキスト ボックス 20"/>
          <p:cNvSpPr txBox="1"/>
          <p:nvPr/>
        </p:nvSpPr>
        <p:spPr>
          <a:xfrm>
            <a:off x="6641062" y="4035056"/>
            <a:ext cx="4859771" cy="646331"/>
          </a:xfrm>
          <a:prstGeom prst="rect">
            <a:avLst/>
          </a:prstGeom>
          <a:noFill/>
        </p:spPr>
        <p:txBody>
          <a:bodyPr wrap="square" rtlCol="0">
            <a:spAutoFit/>
          </a:bodyPr>
          <a:lstStyle/>
          <a:p>
            <a:r>
              <a:rPr kumimoji="1" lang="ja-JP" altLang="en-US" dirty="0"/>
              <a:t>基準となる表現（スピノールにたいし夏季のように定義（＝</a:t>
            </a:r>
            <a:r>
              <a:rPr kumimoji="1" lang="en-US" altLang="ja-JP" dirty="0"/>
              <a:t>P</a:t>
            </a:r>
            <a:r>
              <a:rPr kumimoji="1" lang="ja-JP" altLang="en-US" dirty="0"/>
              <a:t>という行列を定める）</a:t>
            </a:r>
          </a:p>
        </p:txBody>
      </p:sp>
    </p:spTree>
    <p:extLst>
      <p:ext uri="{BB962C8B-B14F-4D97-AF65-F5344CB8AC3E}">
        <p14:creationId xmlns:p14="http://schemas.microsoft.com/office/powerpoint/2010/main" val="3433558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5" name="タイトル 1"/>
          <p:cNvSpPr>
            <a:spLocks noGrp="1"/>
          </p:cNvSpPr>
          <p:nvPr>
            <p:ph type="title"/>
          </p:nvPr>
        </p:nvSpPr>
        <p:spPr>
          <a:xfrm>
            <a:off x="533399" y="327025"/>
            <a:ext cx="3639355" cy="942975"/>
          </a:xfrm>
        </p:spPr>
        <p:txBody>
          <a:bodyPr>
            <a:normAutofit/>
          </a:bodyPr>
          <a:lstStyle/>
          <a:p>
            <a:r>
              <a:rPr kumimoji="1" lang="ja-JP" altLang="en-US" sz="3200" dirty="0">
                <a:solidFill>
                  <a:srgbClr val="C00000"/>
                </a:solidFill>
                <a:latin typeface="HGS創英角ﾎﾟｯﾌﾟ体" panose="040B0A00000000000000" pitchFamily="50" charset="-128"/>
                <a:ea typeface="HGS創英角ﾎﾟｯﾌﾟ体" panose="040B0A00000000000000" pitchFamily="50" charset="-128"/>
              </a:rPr>
              <a:t>両方を含む具体例</a:t>
            </a:r>
          </a:p>
        </p:txBody>
      </p:sp>
      <p:sp>
        <p:nvSpPr>
          <p:cNvPr id="2896" name="テキスト ボックス 7"/>
          <p:cNvSpPr txBox="1"/>
          <p:nvPr/>
        </p:nvSpPr>
        <p:spPr>
          <a:xfrm>
            <a:off x="862885" y="5969615"/>
            <a:ext cx="4166315" cy="646331"/>
          </a:xfrm>
          <a:prstGeom prst="rect">
            <a:avLst/>
          </a:prstGeom>
          <a:noFill/>
        </p:spPr>
        <p:txBody>
          <a:bodyPr wrap="square" rtlCol="0">
            <a:spAutoFit/>
          </a:bodyPr>
          <a:lstStyle/>
          <a:p>
            <a:r>
              <a:rPr kumimoji="1" lang="ja-JP" altLang="en-US" dirty="0"/>
              <a:t>スカラー場</a:t>
            </a:r>
            <a:r>
              <a:rPr kumimoji="1" lang="en-US" altLang="ja-JP" dirty="0"/>
              <a:t>(4,5)</a:t>
            </a:r>
            <a:r>
              <a:rPr kumimoji="1" lang="ja-JP" altLang="en-US" dirty="0"/>
              <a:t>　最終的に＋＋が残る</a:t>
            </a:r>
            <a:endParaRPr kumimoji="1" lang="en-US" altLang="ja-JP" dirty="0"/>
          </a:p>
          <a:p>
            <a:r>
              <a:rPr kumimoji="1" lang="ja-JP" altLang="en-US" dirty="0"/>
              <a:t>→　ヒッグス二重項</a:t>
            </a:r>
          </a:p>
        </p:txBody>
      </p:sp>
      <p:sp>
        <p:nvSpPr>
          <p:cNvPr id="2897" name="テキスト ボックス 8"/>
          <p:cNvSpPr txBox="1"/>
          <p:nvPr/>
        </p:nvSpPr>
        <p:spPr>
          <a:xfrm>
            <a:off x="746660" y="1746012"/>
            <a:ext cx="7920822" cy="461665"/>
          </a:xfrm>
          <a:prstGeom prst="rect">
            <a:avLst/>
          </a:prstGeom>
          <a:noFill/>
        </p:spPr>
        <p:txBody>
          <a:bodyPr wrap="square" rtlCol="0">
            <a:spAutoFit/>
          </a:bodyPr>
          <a:lstStyle/>
          <a:p>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Boundary Condition</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　余分な粒子を落とす　かなり恣意的</a:t>
            </a:r>
          </a:p>
        </p:txBody>
      </p:sp>
      <p:sp>
        <p:nvSpPr>
          <p:cNvPr id="2898" name="テキスト ボックス 10"/>
          <p:cNvSpPr txBox="1"/>
          <p:nvPr/>
        </p:nvSpPr>
        <p:spPr>
          <a:xfrm>
            <a:off x="5360833" y="599043"/>
            <a:ext cx="6297768" cy="369332"/>
          </a:xfrm>
          <a:prstGeom prst="rect">
            <a:avLst/>
          </a:prstGeom>
          <a:noFill/>
        </p:spPr>
        <p:txBody>
          <a:bodyPr wrap="square">
            <a:spAutoFit/>
          </a:bodyPr>
          <a:lstStyle/>
          <a:p>
            <a:r>
              <a:rPr lang="en-US" altLang="ja-JP" sz="1800" b="0" i="0" u="none" strike="noStrike" baseline="0" dirty="0">
                <a:latin typeface="Times-Roman"/>
              </a:rPr>
              <a:t>Nomura &amp; Sato, Nuclear Physics B 811 (2009) 109–122</a:t>
            </a:r>
            <a:endParaRPr lang="ja-JP" altLang="en-US" dirty="0"/>
          </a:p>
        </p:txBody>
      </p:sp>
      <p:sp>
        <p:nvSpPr>
          <p:cNvPr id="2899" name="テキスト ボックス 11"/>
          <p:cNvSpPr txBox="1"/>
          <p:nvPr/>
        </p:nvSpPr>
        <p:spPr>
          <a:xfrm>
            <a:off x="5360833" y="950178"/>
            <a:ext cx="6297768" cy="646331"/>
          </a:xfrm>
          <a:prstGeom prst="rect">
            <a:avLst/>
          </a:prstGeom>
          <a:noFill/>
        </p:spPr>
        <p:txBody>
          <a:bodyPr wrap="square">
            <a:spAutoFit/>
          </a:bodyPr>
          <a:lstStyle/>
          <a:p>
            <a:pPr algn="l"/>
            <a:r>
              <a:rPr lang="en-US" altLang="ja-JP" sz="1800" b="0" i="0" u="none" strike="noStrike" baseline="0" dirty="0">
                <a:latin typeface="Times-Roman"/>
              </a:rPr>
              <a:t>Standard(-like) Model from an SO</a:t>
            </a:r>
            <a:r>
              <a:rPr lang="en-US" altLang="ja-JP" sz="1800" b="0" i="1" u="none" strike="noStrike" baseline="0" dirty="0">
                <a:latin typeface="MTMI"/>
              </a:rPr>
              <a:t>(</a:t>
            </a:r>
            <a:r>
              <a:rPr lang="en-US" altLang="ja-JP" sz="1800" b="0" i="0" u="none" strike="noStrike" baseline="0" dirty="0">
                <a:latin typeface="Times-Roman"/>
              </a:rPr>
              <a:t>12</a:t>
            </a:r>
            <a:r>
              <a:rPr lang="en-US" altLang="ja-JP" sz="1800" b="0" i="1" u="none" strike="noStrike" baseline="0" dirty="0">
                <a:latin typeface="MTMI"/>
              </a:rPr>
              <a:t>) </a:t>
            </a:r>
            <a:r>
              <a:rPr lang="en-US" altLang="ja-JP" sz="1800" b="0" i="0" u="none" strike="noStrike" baseline="0" dirty="0">
                <a:latin typeface="Times-Roman"/>
              </a:rPr>
              <a:t>Grand Unified</a:t>
            </a:r>
          </a:p>
          <a:p>
            <a:pPr algn="l"/>
            <a:r>
              <a:rPr lang="en-US" altLang="ja-JP" sz="1800" b="0" i="0" u="none" strike="noStrike" baseline="0" dirty="0">
                <a:latin typeface="Times-Roman"/>
              </a:rPr>
              <a:t>Theory in six-dimensions with </a:t>
            </a:r>
            <a:r>
              <a:rPr lang="en-US" altLang="ja-JP" sz="1800" b="0" i="1" u="none" strike="noStrike" baseline="0" dirty="0">
                <a:latin typeface="MTMI"/>
              </a:rPr>
              <a:t>S</a:t>
            </a:r>
            <a:r>
              <a:rPr lang="en-US" altLang="ja-JP" sz="1400" b="0" i="0" u="none" strike="noStrike" baseline="0" dirty="0">
                <a:latin typeface="Times-Roman"/>
              </a:rPr>
              <a:t>2 </a:t>
            </a:r>
            <a:r>
              <a:rPr lang="en-US" altLang="ja-JP" sz="1800" b="0" i="0" u="none" strike="noStrike" baseline="0" dirty="0">
                <a:latin typeface="Times-Roman"/>
              </a:rPr>
              <a:t>extra-space</a:t>
            </a:r>
            <a:endParaRPr lang="ja-JP" altLang="en-US" dirty="0"/>
          </a:p>
        </p:txBody>
      </p:sp>
      <p:sp>
        <p:nvSpPr>
          <p:cNvPr id="2900" name="テキスト ボックス 12"/>
          <p:cNvSpPr txBox="1"/>
          <p:nvPr/>
        </p:nvSpPr>
        <p:spPr>
          <a:xfrm>
            <a:off x="6323526" y="2499023"/>
            <a:ext cx="4069724" cy="369332"/>
          </a:xfrm>
          <a:prstGeom prst="rect">
            <a:avLst/>
          </a:prstGeom>
          <a:noFill/>
        </p:spPr>
        <p:txBody>
          <a:bodyPr wrap="square" rtlCol="0">
            <a:spAutoFit/>
          </a:bodyPr>
          <a:lstStyle/>
          <a:p>
            <a:r>
              <a:rPr kumimoji="1" lang="ja-JP" altLang="en-US" dirty="0"/>
              <a:t>元のラグランジアンはこの変換で不変</a:t>
            </a:r>
          </a:p>
        </p:txBody>
      </p:sp>
      <p:pic>
        <p:nvPicPr>
          <p:cNvPr id="2901" name="図 17"/>
          <p:cNvPicPr>
            <a:picLocks noChangeAspect="1"/>
          </p:cNvPicPr>
          <p:nvPr/>
        </p:nvPicPr>
        <p:blipFill>
          <a:blip r:embed="rId2"/>
          <a:stretch>
            <a:fillRect/>
          </a:stretch>
        </p:blipFill>
        <p:spPr>
          <a:xfrm>
            <a:off x="5750418" y="3037590"/>
            <a:ext cx="6297768" cy="473988"/>
          </a:xfrm>
          <a:prstGeom prst="rect">
            <a:avLst/>
          </a:prstGeom>
        </p:spPr>
      </p:pic>
      <p:sp>
        <p:nvSpPr>
          <p:cNvPr id="2902" name="テキスト ボックス 18"/>
          <p:cNvSpPr txBox="1"/>
          <p:nvPr/>
        </p:nvSpPr>
        <p:spPr>
          <a:xfrm>
            <a:off x="6323525" y="3665724"/>
            <a:ext cx="5005589" cy="369332"/>
          </a:xfrm>
          <a:prstGeom prst="rect">
            <a:avLst/>
          </a:prstGeom>
          <a:noFill/>
        </p:spPr>
        <p:txBody>
          <a:bodyPr wrap="square" rtlCol="0">
            <a:spAutoFit/>
          </a:bodyPr>
          <a:lstStyle/>
          <a:p>
            <a:r>
              <a:rPr kumimoji="1" lang="ja-JP" altLang="en-US" dirty="0"/>
              <a:t>この</a:t>
            </a:r>
            <a:r>
              <a:rPr kumimoji="1" lang="en-US" altLang="ja-JP" dirty="0"/>
              <a:t>4</a:t>
            </a:r>
            <a:r>
              <a:rPr kumimoji="1" lang="ja-JP" altLang="en-US" dirty="0"/>
              <a:t>，</a:t>
            </a:r>
            <a:r>
              <a:rPr kumimoji="1" lang="en-US" altLang="ja-JP" dirty="0"/>
              <a:t>5</a:t>
            </a:r>
            <a:r>
              <a:rPr kumimoji="1" lang="ja-JP" altLang="en-US" dirty="0"/>
              <a:t>成分がスカラー　＋＋成分が残る</a:t>
            </a:r>
          </a:p>
        </p:txBody>
      </p:sp>
      <p:pic>
        <p:nvPicPr>
          <p:cNvPr id="2903" name="図 13"/>
          <p:cNvPicPr>
            <a:picLocks noChangeAspect="1"/>
          </p:cNvPicPr>
          <p:nvPr/>
        </p:nvPicPr>
        <p:blipFill>
          <a:blip r:embed="rId3"/>
          <a:stretch>
            <a:fillRect/>
          </a:stretch>
        </p:blipFill>
        <p:spPr>
          <a:xfrm>
            <a:off x="862885" y="2374146"/>
            <a:ext cx="5197617" cy="3429000"/>
          </a:xfrm>
          <a:prstGeom prst="rect">
            <a:avLst/>
          </a:prstGeom>
        </p:spPr>
      </p:pic>
      <p:pic>
        <p:nvPicPr>
          <p:cNvPr id="2904" name="図 3"/>
          <p:cNvPicPr>
            <a:picLocks noChangeAspect="1"/>
          </p:cNvPicPr>
          <p:nvPr/>
        </p:nvPicPr>
        <p:blipFill>
          <a:blip r:embed="rId4"/>
          <a:stretch>
            <a:fillRect/>
          </a:stretch>
        </p:blipFill>
        <p:spPr>
          <a:xfrm>
            <a:off x="5537914" y="4276892"/>
            <a:ext cx="6576810" cy="1263750"/>
          </a:xfrm>
          <a:prstGeom prst="rect">
            <a:avLst/>
          </a:prstGeom>
        </p:spPr>
      </p:pic>
    </p:spTree>
    <p:extLst>
      <p:ext uri="{BB962C8B-B14F-4D97-AF65-F5344CB8AC3E}">
        <p14:creationId xmlns:p14="http://schemas.microsoft.com/office/powerpoint/2010/main" val="2734039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6" name="タイトル 1"/>
          <p:cNvSpPr>
            <a:spLocks noGrp="1"/>
          </p:cNvSpPr>
          <p:nvPr>
            <p:ph type="title"/>
          </p:nvPr>
        </p:nvSpPr>
        <p:spPr>
          <a:xfrm>
            <a:off x="533399" y="327025"/>
            <a:ext cx="3639355" cy="942975"/>
          </a:xfrm>
        </p:spPr>
        <p:txBody>
          <a:bodyPr>
            <a:normAutofit/>
          </a:bodyPr>
          <a:lstStyle/>
          <a:p>
            <a:r>
              <a:rPr kumimoji="1" lang="ja-JP" altLang="en-US" sz="3200" dirty="0">
                <a:solidFill>
                  <a:srgbClr val="C00000"/>
                </a:solidFill>
                <a:latin typeface="HGS創英角ﾎﾟｯﾌﾟ体" panose="040B0A00000000000000" pitchFamily="50" charset="-128"/>
                <a:ea typeface="HGS創英角ﾎﾟｯﾌﾟ体" panose="040B0A00000000000000" pitchFamily="50" charset="-128"/>
              </a:rPr>
              <a:t>両方を含む具体例</a:t>
            </a:r>
          </a:p>
        </p:txBody>
      </p:sp>
      <p:sp>
        <p:nvSpPr>
          <p:cNvPr id="2907" name="テキスト ボックス 2"/>
          <p:cNvSpPr txBox="1"/>
          <p:nvPr/>
        </p:nvSpPr>
        <p:spPr>
          <a:xfrm>
            <a:off x="533400" y="1744102"/>
            <a:ext cx="9896475" cy="461665"/>
          </a:xfrm>
          <a:prstGeom prst="rect">
            <a:avLst/>
          </a:prstGeom>
          <a:noFill/>
        </p:spPr>
        <p:txBody>
          <a:bodyPr wrap="square" rtlCol="0">
            <a:spAutoFit/>
          </a:bodyPr>
          <a:lstStyle/>
          <a:p>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Coset Space S/R =SU(2)/U(1), Gauge group G = SO(12)</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　</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6</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次元</a:t>
            </a:r>
            <a:endPar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908" name="テキスト ボックス 10"/>
          <p:cNvSpPr txBox="1"/>
          <p:nvPr/>
        </p:nvSpPr>
        <p:spPr>
          <a:xfrm>
            <a:off x="5360833" y="599043"/>
            <a:ext cx="6297768" cy="369332"/>
          </a:xfrm>
          <a:prstGeom prst="rect">
            <a:avLst/>
          </a:prstGeom>
          <a:noFill/>
        </p:spPr>
        <p:txBody>
          <a:bodyPr wrap="square">
            <a:spAutoFit/>
          </a:bodyPr>
          <a:lstStyle/>
          <a:p>
            <a:r>
              <a:rPr lang="en-US" altLang="ja-JP" sz="1800" b="0" i="0" u="none" strike="noStrike" baseline="0" dirty="0">
                <a:latin typeface="Times-Roman"/>
              </a:rPr>
              <a:t>Nomura &amp; Sato, Nuclear Physics B 811 (2009) 109–122</a:t>
            </a:r>
            <a:endParaRPr lang="ja-JP" altLang="en-US" dirty="0"/>
          </a:p>
        </p:txBody>
      </p:sp>
      <p:sp>
        <p:nvSpPr>
          <p:cNvPr id="2909" name="テキスト ボックス 11"/>
          <p:cNvSpPr txBox="1"/>
          <p:nvPr/>
        </p:nvSpPr>
        <p:spPr>
          <a:xfrm>
            <a:off x="5360833" y="950178"/>
            <a:ext cx="6297768" cy="646331"/>
          </a:xfrm>
          <a:prstGeom prst="rect">
            <a:avLst/>
          </a:prstGeom>
          <a:noFill/>
        </p:spPr>
        <p:txBody>
          <a:bodyPr wrap="square">
            <a:spAutoFit/>
          </a:bodyPr>
          <a:lstStyle/>
          <a:p>
            <a:pPr algn="l"/>
            <a:r>
              <a:rPr lang="en-US" altLang="ja-JP" sz="1800" b="0" i="0" u="none" strike="noStrike" baseline="0" dirty="0">
                <a:latin typeface="Times-Roman"/>
              </a:rPr>
              <a:t>Standard(-like) Model from an SO</a:t>
            </a:r>
            <a:r>
              <a:rPr lang="en-US" altLang="ja-JP" sz="1800" b="0" i="1" u="none" strike="noStrike" baseline="0" dirty="0">
                <a:latin typeface="MTMI"/>
              </a:rPr>
              <a:t>(</a:t>
            </a:r>
            <a:r>
              <a:rPr lang="en-US" altLang="ja-JP" sz="1800" b="0" i="0" u="none" strike="noStrike" baseline="0" dirty="0">
                <a:latin typeface="Times-Roman"/>
              </a:rPr>
              <a:t>12</a:t>
            </a:r>
            <a:r>
              <a:rPr lang="en-US" altLang="ja-JP" sz="1800" b="0" i="1" u="none" strike="noStrike" baseline="0" dirty="0">
                <a:latin typeface="MTMI"/>
              </a:rPr>
              <a:t>) </a:t>
            </a:r>
            <a:r>
              <a:rPr lang="en-US" altLang="ja-JP" sz="1800" b="0" i="0" u="none" strike="noStrike" baseline="0" dirty="0">
                <a:latin typeface="Times-Roman"/>
              </a:rPr>
              <a:t>Grand Unified</a:t>
            </a:r>
          </a:p>
          <a:p>
            <a:pPr algn="l"/>
            <a:r>
              <a:rPr lang="en-US" altLang="ja-JP" sz="1800" b="0" i="0" u="none" strike="noStrike" baseline="0" dirty="0">
                <a:latin typeface="Times-Roman"/>
              </a:rPr>
              <a:t>Theory in six-dimensions with </a:t>
            </a:r>
            <a:r>
              <a:rPr lang="en-US" altLang="ja-JP" sz="1800" b="0" i="1" u="none" strike="noStrike" baseline="0" dirty="0">
                <a:latin typeface="MTMI"/>
              </a:rPr>
              <a:t>S</a:t>
            </a:r>
            <a:r>
              <a:rPr lang="en-US" altLang="ja-JP" sz="1400" b="0" i="0" u="none" strike="noStrike" baseline="0" dirty="0">
                <a:latin typeface="Times-Roman"/>
              </a:rPr>
              <a:t>2 </a:t>
            </a:r>
            <a:r>
              <a:rPr lang="en-US" altLang="ja-JP" sz="1800" b="0" i="0" u="none" strike="noStrike" baseline="0" dirty="0">
                <a:latin typeface="Times-Roman"/>
              </a:rPr>
              <a:t>extra-space</a:t>
            </a:r>
            <a:endParaRPr lang="ja-JP" altLang="en-US" dirty="0"/>
          </a:p>
        </p:txBody>
      </p:sp>
      <p:sp>
        <p:nvSpPr>
          <p:cNvPr id="2910" name="テキスト ボックス 16"/>
          <p:cNvSpPr txBox="1"/>
          <p:nvPr/>
        </p:nvSpPr>
        <p:spPr>
          <a:xfrm>
            <a:off x="533399" y="2268165"/>
            <a:ext cx="8880476" cy="461665"/>
          </a:xfrm>
          <a:prstGeom prst="rect">
            <a:avLst/>
          </a:prstGeom>
          <a:noFill/>
        </p:spPr>
        <p:txBody>
          <a:bodyPr wrap="squar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残る粒子は</a:t>
            </a:r>
            <a:r>
              <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rPr>
              <a:t>S/R</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の構造で決まる。</a:t>
            </a:r>
          </a:p>
        </p:txBody>
      </p:sp>
      <p:pic>
        <p:nvPicPr>
          <p:cNvPr id="2911" name="図 12"/>
          <p:cNvPicPr>
            <a:picLocks noChangeAspect="1"/>
          </p:cNvPicPr>
          <p:nvPr/>
        </p:nvPicPr>
        <p:blipFill>
          <a:blip r:embed="rId2"/>
          <a:stretch>
            <a:fillRect/>
          </a:stretch>
        </p:blipFill>
        <p:spPr>
          <a:xfrm>
            <a:off x="543600" y="2754709"/>
            <a:ext cx="5197617" cy="3429000"/>
          </a:xfrm>
          <a:prstGeom prst="rect">
            <a:avLst/>
          </a:prstGeom>
        </p:spPr>
      </p:pic>
      <p:sp>
        <p:nvSpPr>
          <p:cNvPr id="2912" name="楕円 3"/>
          <p:cNvSpPr/>
          <p:nvPr/>
        </p:nvSpPr>
        <p:spPr>
          <a:xfrm>
            <a:off x="734096" y="2653781"/>
            <a:ext cx="5007121" cy="77521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3" name="テキスト ボックス 6"/>
          <p:cNvSpPr txBox="1"/>
          <p:nvPr/>
        </p:nvSpPr>
        <p:spPr>
          <a:xfrm>
            <a:off x="5981698" y="2856724"/>
            <a:ext cx="3773510" cy="369332"/>
          </a:xfrm>
          <a:prstGeom prst="rect">
            <a:avLst/>
          </a:prstGeom>
          <a:noFill/>
        </p:spPr>
        <p:txBody>
          <a:bodyPr wrap="square" rtlCol="0">
            <a:spAutoFit/>
          </a:bodyPr>
          <a:lstStyle/>
          <a:p>
            <a:r>
              <a:rPr kumimoji="1" lang="en-US" altLang="ja-JP" b="1" dirty="0">
                <a:solidFill>
                  <a:srgbClr val="C00000"/>
                </a:solidFill>
              </a:rPr>
              <a:t>4</a:t>
            </a:r>
            <a:r>
              <a:rPr kumimoji="1" lang="ja-JP" altLang="en-US" b="1" dirty="0">
                <a:solidFill>
                  <a:srgbClr val="C00000"/>
                </a:solidFill>
              </a:rPr>
              <a:t>次元のゲージ場</a:t>
            </a:r>
            <a:r>
              <a:rPr kumimoji="1" lang="en-US" altLang="ja-JP" b="1" dirty="0">
                <a:solidFill>
                  <a:srgbClr val="C00000"/>
                </a:solidFill>
              </a:rPr>
              <a:t>-</a:t>
            </a:r>
            <a:r>
              <a:rPr kumimoji="1" lang="ja-JP" altLang="en-US" b="1" dirty="0">
                <a:solidFill>
                  <a:srgbClr val="C00000"/>
                </a:solidFill>
              </a:rPr>
              <a:t>＋の部分</a:t>
            </a:r>
            <a:endParaRPr kumimoji="1" lang="en-US" altLang="ja-JP" b="1" dirty="0">
              <a:solidFill>
                <a:srgbClr val="C00000"/>
              </a:solidFill>
            </a:endParaRPr>
          </a:p>
        </p:txBody>
      </p:sp>
    </p:spTree>
    <p:extLst>
      <p:ext uri="{BB962C8B-B14F-4D97-AF65-F5344CB8AC3E}">
        <p14:creationId xmlns:p14="http://schemas.microsoft.com/office/powerpoint/2010/main" val="59794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D2622-6B1C-4603-BDDF-F9EB614FD7E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8760F9F-F4B9-0973-AFFB-DE6DB4F17BA6}"/>
              </a:ext>
            </a:extLst>
          </p:cNvPr>
          <p:cNvSpPr txBox="1"/>
          <p:nvPr/>
        </p:nvSpPr>
        <p:spPr>
          <a:xfrm>
            <a:off x="1216822" y="4346699"/>
            <a:ext cx="10424649" cy="584775"/>
          </a:xfrm>
          <a:prstGeom prst="rect">
            <a:avLst/>
          </a:prstGeom>
          <a:noFill/>
        </p:spPr>
        <p:txBody>
          <a:bodyPr wrap="none" rtlCol="0">
            <a:spAutoFit/>
          </a:bodyPr>
          <a:lstStyle/>
          <a:p>
            <a:r>
              <a:rPr kumimoji="1" lang="en-US" altLang="ja-JP" sz="3200" dirty="0"/>
              <a:t>Automatically Regulated !!  </a:t>
            </a:r>
            <a:r>
              <a:rPr kumimoji="1" lang="en-US" altLang="ja-JP" sz="3200" b="1" dirty="0">
                <a:solidFill>
                  <a:srgbClr val="FF0000"/>
                </a:solidFill>
              </a:rPr>
              <a:t>No divergence</a:t>
            </a:r>
            <a:r>
              <a:rPr kumimoji="1" lang="en-US" altLang="ja-JP" sz="3200" dirty="0"/>
              <a:t> at the pole</a:t>
            </a:r>
            <a:endParaRPr kumimoji="1" lang="ja-JP" altLang="en-US" sz="3200" dirty="0"/>
          </a:p>
        </p:txBody>
      </p:sp>
      <p:pic>
        <p:nvPicPr>
          <p:cNvPr id="2" name="図 1">
            <a:extLst>
              <a:ext uri="{FF2B5EF4-FFF2-40B4-BE49-F238E27FC236}">
                <a16:creationId xmlns:a16="http://schemas.microsoft.com/office/drawing/2014/main" id="{838CD41A-CEEC-B01F-6AC4-126EB61E5C02}"/>
              </a:ext>
            </a:extLst>
          </p:cNvPr>
          <p:cNvPicPr>
            <a:picLocks noChangeAspect="1"/>
          </p:cNvPicPr>
          <p:nvPr/>
        </p:nvPicPr>
        <p:blipFill>
          <a:blip r:embed="rId2"/>
          <a:stretch>
            <a:fillRect/>
          </a:stretch>
        </p:blipFill>
        <p:spPr>
          <a:xfrm>
            <a:off x="5829936" y="2643803"/>
            <a:ext cx="2615045" cy="878285"/>
          </a:xfrm>
          <a:prstGeom prst="rect">
            <a:avLst/>
          </a:prstGeom>
        </p:spPr>
      </p:pic>
      <p:sp>
        <p:nvSpPr>
          <p:cNvPr id="3" name="テキスト ボックス 2">
            <a:extLst>
              <a:ext uri="{FF2B5EF4-FFF2-40B4-BE49-F238E27FC236}">
                <a16:creationId xmlns:a16="http://schemas.microsoft.com/office/drawing/2014/main" id="{93102561-C899-B4F6-124A-E975E1741FB0}"/>
              </a:ext>
            </a:extLst>
          </p:cNvPr>
          <p:cNvSpPr txBox="1"/>
          <p:nvPr/>
        </p:nvSpPr>
        <p:spPr>
          <a:xfrm>
            <a:off x="1103193" y="2369284"/>
            <a:ext cx="3137095" cy="523220"/>
          </a:xfrm>
          <a:prstGeom prst="rect">
            <a:avLst/>
          </a:prstGeom>
          <a:noFill/>
        </p:spPr>
        <p:txBody>
          <a:bodyPr wrap="square" rtlCol="0">
            <a:spAutoFit/>
          </a:bodyPr>
          <a:lstStyle/>
          <a:p>
            <a:r>
              <a:rPr kumimoji="1" lang="en-US" altLang="ja-JP" sz="2800" b="1" dirty="0"/>
              <a:t>By </a:t>
            </a:r>
            <a:r>
              <a:rPr kumimoji="1" lang="en-US" altLang="ja-JP" sz="2800" b="1" dirty="0" err="1"/>
              <a:t>resummation</a:t>
            </a:r>
            <a:endParaRPr kumimoji="1" lang="ja-JP" altLang="en-US" sz="2800" b="1" dirty="0"/>
          </a:p>
        </p:txBody>
      </p:sp>
      <p:sp>
        <p:nvSpPr>
          <p:cNvPr id="5" name="テキスト ボックス 4">
            <a:extLst>
              <a:ext uri="{FF2B5EF4-FFF2-40B4-BE49-F238E27FC236}">
                <a16:creationId xmlns:a16="http://schemas.microsoft.com/office/drawing/2014/main" id="{CB9B1CF1-240F-5A52-42DA-9119955342BB}"/>
              </a:ext>
            </a:extLst>
          </p:cNvPr>
          <p:cNvSpPr txBox="1"/>
          <p:nvPr/>
        </p:nvSpPr>
        <p:spPr>
          <a:xfrm>
            <a:off x="1876915" y="2956307"/>
            <a:ext cx="3953021" cy="461665"/>
          </a:xfrm>
          <a:prstGeom prst="rect">
            <a:avLst/>
          </a:prstGeom>
          <a:noFill/>
        </p:spPr>
        <p:txBody>
          <a:bodyPr wrap="square" rtlCol="0">
            <a:spAutoFit/>
          </a:bodyPr>
          <a:lstStyle/>
          <a:p>
            <a:r>
              <a:rPr kumimoji="1" lang="en-US" altLang="ja-JP" sz="2400" b="1" dirty="0">
                <a:solidFill>
                  <a:srgbClr val="0070C0"/>
                </a:solidFill>
              </a:rPr>
              <a:t>Propagator is modified </a:t>
            </a:r>
            <a:endParaRPr kumimoji="1" lang="ja-JP" altLang="en-US" sz="2400" b="1" dirty="0">
              <a:solidFill>
                <a:srgbClr val="0070C0"/>
              </a:solidFill>
            </a:endParaRPr>
          </a:p>
        </p:txBody>
      </p:sp>
      <p:pic>
        <p:nvPicPr>
          <p:cNvPr id="2052" name="Picture 4" descr="\color{red}$i\varepsilon\to im\Gamma$">
            <a:extLst>
              <a:ext uri="{FF2B5EF4-FFF2-40B4-BE49-F238E27FC236}">
                <a16:creationId xmlns:a16="http://schemas.microsoft.com/office/drawing/2014/main" id="{8E4CB5DE-AC90-632D-E47F-457EA5920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786" y="3844148"/>
            <a:ext cx="16383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5C148534-17E5-7424-D3ED-742307C1CEB1}"/>
              </a:ext>
            </a:extLst>
          </p:cNvPr>
          <p:cNvPicPr>
            <a:picLocks noChangeAspect="1"/>
          </p:cNvPicPr>
          <p:nvPr/>
        </p:nvPicPr>
        <p:blipFill>
          <a:blip r:embed="rId4"/>
          <a:stretch>
            <a:fillRect/>
          </a:stretch>
        </p:blipFill>
        <p:spPr>
          <a:xfrm>
            <a:off x="1397398" y="551557"/>
            <a:ext cx="3835400" cy="889000"/>
          </a:xfrm>
          <a:prstGeom prst="rect">
            <a:avLst/>
          </a:prstGeom>
        </p:spPr>
      </p:pic>
      <p:pic>
        <p:nvPicPr>
          <p:cNvPr id="1026" name="Picture 2" descr="$\sim i\Gamma$">
            <a:extLst>
              <a:ext uri="{FF2B5EF4-FFF2-40B4-BE49-F238E27FC236}">
                <a16:creationId xmlns:a16="http://schemas.microsoft.com/office/drawing/2014/main" id="{A475681E-B81B-A441-44DA-BC944E1B0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8915" y="862707"/>
            <a:ext cx="762000" cy="2667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1932EF6-FEC4-5F73-5877-8BDEF138832F}"/>
              </a:ext>
            </a:extLst>
          </p:cNvPr>
          <p:cNvSpPr txBox="1"/>
          <p:nvPr/>
        </p:nvSpPr>
        <p:spPr>
          <a:xfrm>
            <a:off x="7474226" y="811391"/>
            <a:ext cx="2292626" cy="369332"/>
          </a:xfrm>
          <a:prstGeom prst="rect">
            <a:avLst/>
          </a:prstGeom>
          <a:noFill/>
        </p:spPr>
        <p:txBody>
          <a:bodyPr wrap="square" rtlCol="0">
            <a:spAutoFit/>
          </a:bodyPr>
          <a:lstStyle/>
          <a:p>
            <a:r>
              <a:rPr kumimoji="1" lang="en-US" altLang="ja-JP" b="1" dirty="0"/>
              <a:t>Optical theorem</a:t>
            </a:r>
            <a:endParaRPr kumimoji="1" lang="ja-JP" altLang="en-US" b="1" dirty="0"/>
          </a:p>
        </p:txBody>
      </p:sp>
      <p:sp>
        <p:nvSpPr>
          <p:cNvPr id="8" name="テキスト ボックス 7">
            <a:extLst>
              <a:ext uri="{FF2B5EF4-FFF2-40B4-BE49-F238E27FC236}">
                <a16:creationId xmlns:a16="http://schemas.microsoft.com/office/drawing/2014/main" id="{FA8D45C5-E5B8-C0F5-5312-B9887F8AD885}"/>
              </a:ext>
            </a:extLst>
          </p:cNvPr>
          <p:cNvSpPr txBox="1"/>
          <p:nvPr/>
        </p:nvSpPr>
        <p:spPr>
          <a:xfrm>
            <a:off x="1216822" y="5461834"/>
            <a:ext cx="6832202" cy="584775"/>
          </a:xfrm>
          <a:prstGeom prst="rect">
            <a:avLst/>
          </a:prstGeom>
          <a:noFill/>
        </p:spPr>
        <p:txBody>
          <a:bodyPr wrap="square" rtlCol="0">
            <a:spAutoFit/>
          </a:bodyPr>
          <a:lstStyle/>
          <a:p>
            <a:r>
              <a:rPr kumimoji="1" lang="en-US" altLang="ja-JP" sz="3200" b="1" dirty="0">
                <a:solidFill>
                  <a:srgbClr val="002060"/>
                </a:solidFill>
              </a:rPr>
              <a:t>Not Singularity But Resonance</a:t>
            </a:r>
            <a:endParaRPr kumimoji="1" lang="ja-JP" altLang="en-US" sz="3200" b="1" dirty="0">
              <a:solidFill>
                <a:srgbClr val="002060"/>
              </a:solidFill>
            </a:endParaRPr>
          </a:p>
        </p:txBody>
      </p:sp>
    </p:spTree>
    <p:extLst>
      <p:ext uri="{BB962C8B-B14F-4D97-AF65-F5344CB8AC3E}">
        <p14:creationId xmlns:p14="http://schemas.microsoft.com/office/powerpoint/2010/main" val="1393581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5" name="タイトル 1"/>
          <p:cNvSpPr>
            <a:spLocks noGrp="1"/>
          </p:cNvSpPr>
          <p:nvPr>
            <p:ph type="title"/>
          </p:nvPr>
        </p:nvSpPr>
        <p:spPr/>
        <p:txBody>
          <a:bodyPr/>
          <a:lstStyle/>
          <a:p>
            <a:r>
              <a:rPr lang="en-US" altLang="ja-JP" dirty="0"/>
              <a:t>4.Future works?</a:t>
            </a:r>
            <a:endParaRPr kumimoji="1" lang="ja-JP" altLang="en-US" dirty="0"/>
          </a:p>
        </p:txBody>
      </p:sp>
      <p:sp>
        <p:nvSpPr>
          <p:cNvPr id="2936" name="テキスト ボックス 2"/>
          <p:cNvSpPr txBox="1"/>
          <p:nvPr/>
        </p:nvSpPr>
        <p:spPr>
          <a:xfrm>
            <a:off x="863600" y="1524000"/>
            <a:ext cx="5232400" cy="523220"/>
          </a:xfrm>
          <a:prstGeom prst="rect">
            <a:avLst/>
          </a:prstGeom>
          <a:noFill/>
        </p:spPr>
        <p:txBody>
          <a:bodyPr wrap="square" rtlCol="0">
            <a:spAutoFit/>
          </a:bodyPr>
          <a:lstStyle/>
          <a:p>
            <a:r>
              <a:rPr kumimoji="1" lang="ja-JP" altLang="en-US" sz="2800" dirty="0">
                <a:solidFill>
                  <a:srgbClr val="C00000"/>
                </a:solidFill>
                <a:latin typeface="HGS創英角ﾎﾟｯﾌﾟ体" panose="040B0A00000000000000" pitchFamily="50" charset="-128"/>
                <a:ea typeface="HGS創英角ﾎﾟｯﾌﾟ体" panose="040B0A00000000000000" pitchFamily="50" charset="-128"/>
              </a:rPr>
              <a:t>ボトムアップとトップダウン</a:t>
            </a:r>
          </a:p>
        </p:txBody>
      </p:sp>
      <p:sp>
        <p:nvSpPr>
          <p:cNvPr id="2937" name="テキスト ボックス 3"/>
          <p:cNvSpPr txBox="1"/>
          <p:nvPr/>
        </p:nvSpPr>
        <p:spPr>
          <a:xfrm>
            <a:off x="1219200" y="2258367"/>
            <a:ext cx="2108200" cy="461665"/>
          </a:xfrm>
          <a:prstGeom prst="rect">
            <a:avLst/>
          </a:prstGeom>
          <a:noFill/>
        </p:spPr>
        <p:txBody>
          <a:bodyPr wrap="squar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ボトムアップ</a:t>
            </a:r>
          </a:p>
        </p:txBody>
      </p:sp>
      <p:sp>
        <p:nvSpPr>
          <p:cNvPr id="2938" name="テキスト ボックス 4"/>
          <p:cNvSpPr txBox="1"/>
          <p:nvPr/>
        </p:nvSpPr>
        <p:spPr>
          <a:xfrm>
            <a:off x="3327400" y="2343089"/>
            <a:ext cx="5537202" cy="1231106"/>
          </a:xfrm>
          <a:prstGeom prst="rect">
            <a:avLst/>
          </a:prstGeom>
          <a:noFill/>
        </p:spPr>
        <p:txBody>
          <a:bodyPr wrap="square" rtlCol="0">
            <a:spAutoFit/>
          </a:bodyPr>
          <a:lstStyle/>
          <a:p>
            <a:r>
              <a:rPr kumimoji="1" lang="ja-JP" altLang="en-US" sz="2000" dirty="0">
                <a:latin typeface="HGS創英ﾌﾟﾚｾﾞﾝｽEB" panose="02020800000000000000" pitchFamily="18" charset="-128"/>
                <a:ea typeface="HGS創英ﾌﾟﾚｾﾞﾝｽEB" panose="02020800000000000000" pitchFamily="18" charset="-128"/>
              </a:rPr>
              <a:t>低エネルギー（要は観測結果</a:t>
            </a:r>
            <a:r>
              <a:rPr kumimoji="1" lang="ja-JP" altLang="en-US" dirty="0"/>
              <a:t>）を説明する。</a:t>
            </a:r>
            <a:endParaRPr kumimoji="1" lang="en-US" altLang="ja-JP" dirty="0"/>
          </a:p>
          <a:p>
            <a:r>
              <a:rPr kumimoji="1" lang="ja-JP" altLang="en-US" dirty="0"/>
              <a:t>具体的には破れのパラメタを定めて質量や混合が再現するか、その上で新たな予言があるのか。</a:t>
            </a:r>
            <a:endParaRPr kumimoji="1" lang="en-US" altLang="ja-JP" dirty="0"/>
          </a:p>
          <a:p>
            <a:r>
              <a:rPr kumimoji="1" lang="ja-JP" altLang="en-US" dirty="0"/>
              <a:t>一旦</a:t>
            </a:r>
            <a:r>
              <a:rPr kumimoji="1" lang="en-US" altLang="ja-JP" dirty="0"/>
              <a:t>μ</a:t>
            </a:r>
            <a:r>
              <a:rPr kumimoji="1" lang="ja-JP" altLang="en-US" dirty="0"/>
              <a:t>ー</a:t>
            </a:r>
            <a:r>
              <a:rPr kumimoji="1" lang="en-US" altLang="ja-JP" dirty="0"/>
              <a:t>τ</a:t>
            </a:r>
            <a:r>
              <a:rPr kumimoji="1" lang="ja-JP" altLang="en-US" dirty="0"/>
              <a:t>は忘れる必要があると思う。</a:t>
            </a:r>
          </a:p>
        </p:txBody>
      </p:sp>
      <p:sp>
        <p:nvSpPr>
          <p:cNvPr id="2939" name="テキスト ボックス 5"/>
          <p:cNvSpPr txBox="1"/>
          <p:nvPr/>
        </p:nvSpPr>
        <p:spPr>
          <a:xfrm>
            <a:off x="1219200" y="3995763"/>
            <a:ext cx="2108200" cy="461665"/>
          </a:xfrm>
          <a:prstGeom prst="rect">
            <a:avLst/>
          </a:prstGeom>
          <a:noFill/>
        </p:spPr>
        <p:txBody>
          <a:bodyPr wrap="squar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トップダウン</a:t>
            </a:r>
          </a:p>
        </p:txBody>
      </p:sp>
      <p:sp>
        <p:nvSpPr>
          <p:cNvPr id="2940" name="テキスト ボックス 6"/>
          <p:cNvSpPr txBox="1"/>
          <p:nvPr/>
        </p:nvSpPr>
        <p:spPr>
          <a:xfrm>
            <a:off x="3327400" y="3995763"/>
            <a:ext cx="5537202" cy="2062103"/>
          </a:xfrm>
          <a:prstGeom prst="rect">
            <a:avLst/>
          </a:prstGeom>
          <a:noFill/>
        </p:spPr>
        <p:txBody>
          <a:bodyPr wrap="square" rtlCol="0">
            <a:spAutoFit/>
          </a:bodyPr>
          <a:lstStyle/>
          <a:p>
            <a:r>
              <a:rPr kumimoji="1" lang="ja-JP" altLang="en-US" sz="2000" dirty="0">
                <a:latin typeface="HGS創英ﾌﾟﾚｾﾞﾝｽEB" panose="02020800000000000000" pitchFamily="18" charset="-128"/>
                <a:ea typeface="HGS創英ﾌﾟﾚｾﾞﾝｽEB" panose="02020800000000000000" pitchFamily="18" charset="-128"/>
              </a:rPr>
              <a:t>高エネルギー（要は</a:t>
            </a:r>
            <a:r>
              <a:rPr kumimoji="1" lang="en-US" altLang="ja-JP" sz="2000" dirty="0">
                <a:latin typeface="HGS創英ﾌﾟﾚｾﾞﾝｽEB" panose="02020800000000000000" pitchFamily="18" charset="-128"/>
                <a:ea typeface="HGS創英ﾌﾟﾚｾﾞﾝｽEB" panose="02020800000000000000" pitchFamily="18" charset="-128"/>
              </a:rPr>
              <a:t>E</a:t>
            </a:r>
            <a:r>
              <a:rPr kumimoji="1" lang="en-US" altLang="ja-JP" sz="2000" baseline="-25000" dirty="0">
                <a:latin typeface="HGS創英ﾌﾟﾚｾﾞﾝｽEB" panose="02020800000000000000" pitchFamily="18" charset="-128"/>
                <a:ea typeface="HGS創英ﾌﾟﾚｾﾞﾝｽEB" panose="02020800000000000000" pitchFamily="18" charset="-128"/>
              </a:rPr>
              <a:t>7</a:t>
            </a:r>
            <a:r>
              <a:rPr kumimoji="1" lang="ja-JP" altLang="en-US" sz="2000" dirty="0">
                <a:latin typeface="HGS創英ﾌﾟﾚｾﾞﾝｽEB" panose="02020800000000000000" pitchFamily="18" charset="-128"/>
                <a:ea typeface="HGS創英ﾌﾟﾚｾﾞﾝｽEB" panose="02020800000000000000" pitchFamily="18" charset="-128"/>
              </a:rPr>
              <a:t>統一理論）</a:t>
            </a:r>
            <a:r>
              <a:rPr kumimoji="1" lang="ja-JP" altLang="en-US" dirty="0"/>
              <a:t>から出発して</a:t>
            </a:r>
            <a:r>
              <a:rPr kumimoji="1" lang="en-US" altLang="ja-JP" dirty="0"/>
              <a:t>SU(5)</a:t>
            </a:r>
            <a:r>
              <a:rPr kumimoji="1" lang="ja-JP" altLang="en-US" dirty="0"/>
              <a:t>大統一理論あるいは標準理論の登場人物を導出する。</a:t>
            </a:r>
            <a:endParaRPr kumimoji="1" lang="en-US" altLang="ja-JP" dirty="0"/>
          </a:p>
          <a:p>
            <a:r>
              <a:rPr kumimoji="1" lang="ja-JP" altLang="en-US" dirty="0"/>
              <a:t>具体的には</a:t>
            </a:r>
            <a:r>
              <a:rPr kumimoji="1" lang="en-US" altLang="ja-JP" dirty="0"/>
              <a:t>Coset Space Dimensional Reduction, Orbifold(boundary condition) , U(1) D term, Non-linear Realization, VEV</a:t>
            </a:r>
          </a:p>
          <a:p>
            <a:r>
              <a:rPr kumimoji="1" lang="ja-JP" altLang="en-US" dirty="0"/>
              <a:t>とりあえず登場人物を用意できれば</a:t>
            </a:r>
          </a:p>
        </p:txBody>
      </p:sp>
    </p:spTree>
    <p:extLst>
      <p:ext uri="{BB962C8B-B14F-4D97-AF65-F5344CB8AC3E}">
        <p14:creationId xmlns:p14="http://schemas.microsoft.com/office/powerpoint/2010/main" val="1682650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6BFA1E-10FD-439C-B6B8-8C440C6E6D13}"/>
              </a:ext>
            </a:extLst>
          </p:cNvPr>
          <p:cNvSpPr>
            <a:spLocks noGrp="1"/>
          </p:cNvSpPr>
          <p:nvPr>
            <p:ph type="title"/>
          </p:nvPr>
        </p:nvSpPr>
        <p:spPr/>
        <p:txBody>
          <a:bodyPr>
            <a:normAutofit fontScale="90000"/>
          </a:bodyPr>
          <a:lstStyle/>
          <a:p>
            <a:r>
              <a:rPr kumimoji="1" lang="en-US" altLang="ja-JP" dirty="0"/>
              <a:t>TYL/FJPPL</a:t>
            </a:r>
            <a:br>
              <a:rPr kumimoji="1" lang="en-US" altLang="ja-JP" dirty="0"/>
            </a:br>
            <a:r>
              <a:rPr kumimoji="1" lang="ja-JP" altLang="en-US" sz="3200" dirty="0"/>
              <a:t>（</a:t>
            </a:r>
            <a:r>
              <a:rPr kumimoji="1" lang="en-US" altLang="ja-JP" sz="3200" dirty="0"/>
              <a:t>Toshiko</a:t>
            </a:r>
            <a:r>
              <a:rPr lang="ja-JP" altLang="en-US" sz="3200" dirty="0"/>
              <a:t> </a:t>
            </a:r>
            <a:r>
              <a:rPr lang="en-US" altLang="ja-JP" sz="3200" dirty="0"/>
              <a:t>Yuasa </a:t>
            </a:r>
            <a:r>
              <a:rPr kumimoji="1" lang="en-US" altLang="ja-JP" sz="3200" dirty="0"/>
              <a:t>France Japan Particle Physics Laboratory</a:t>
            </a:r>
            <a:r>
              <a:rPr kumimoji="1" lang="ja-JP" altLang="en-US" sz="3200" dirty="0"/>
              <a:t>）</a:t>
            </a:r>
          </a:p>
        </p:txBody>
      </p:sp>
      <p:sp>
        <p:nvSpPr>
          <p:cNvPr id="5" name="テキスト ボックス 4">
            <a:extLst>
              <a:ext uri="{FF2B5EF4-FFF2-40B4-BE49-F238E27FC236}">
                <a16:creationId xmlns:a16="http://schemas.microsoft.com/office/drawing/2014/main" id="{6930AFD9-B8D4-36D7-6BDA-0A6C70C64A1C}"/>
              </a:ext>
            </a:extLst>
          </p:cNvPr>
          <p:cNvSpPr txBox="1"/>
          <p:nvPr/>
        </p:nvSpPr>
        <p:spPr>
          <a:xfrm>
            <a:off x="1211049" y="1605581"/>
            <a:ext cx="8217904" cy="369332"/>
          </a:xfrm>
          <a:prstGeom prst="rect">
            <a:avLst/>
          </a:prstGeom>
          <a:noFill/>
        </p:spPr>
        <p:txBody>
          <a:bodyPr wrap="square">
            <a:spAutoFit/>
          </a:bodyPr>
          <a:lstStyle/>
          <a:p>
            <a:r>
              <a:rPr lang="en-US" altLang="ja-JP" dirty="0"/>
              <a:t>http://fjppl.in2p3.fr/cgi-bin/twiki.source/bin/view/FJPPL/WebHome</a:t>
            </a:r>
            <a:endParaRPr lang="ja-JP" altLang="en-US" dirty="0"/>
          </a:p>
        </p:txBody>
      </p:sp>
      <p:sp>
        <p:nvSpPr>
          <p:cNvPr id="7" name="テキスト ボックス 6">
            <a:extLst>
              <a:ext uri="{FF2B5EF4-FFF2-40B4-BE49-F238E27FC236}">
                <a16:creationId xmlns:a16="http://schemas.microsoft.com/office/drawing/2014/main" id="{827C0236-A07D-C640-F793-AA84E498E4AD}"/>
              </a:ext>
            </a:extLst>
          </p:cNvPr>
          <p:cNvSpPr txBox="1"/>
          <p:nvPr/>
        </p:nvSpPr>
        <p:spPr>
          <a:xfrm>
            <a:off x="1542784" y="2062882"/>
            <a:ext cx="7699035" cy="923330"/>
          </a:xfrm>
          <a:prstGeom prst="rect">
            <a:avLst/>
          </a:prstGeom>
          <a:noFill/>
        </p:spPr>
        <p:txBody>
          <a:bodyPr wrap="square">
            <a:spAutoFit/>
          </a:bodyPr>
          <a:lstStyle/>
          <a:p>
            <a:r>
              <a:rPr lang="en-US" altLang="ja-JP" dirty="0"/>
              <a:t>collaborative projects involving French and Japanese research teams pursuing particle and </a:t>
            </a:r>
            <a:r>
              <a:rPr lang="en-US" altLang="ja-JP" dirty="0" err="1"/>
              <a:t>astroparticle</a:t>
            </a:r>
            <a:r>
              <a:rPr lang="en-US" altLang="ja-JP" dirty="0"/>
              <a:t> physics, instrumentation R&amp;D, accelerator physics and technology and several other related topics</a:t>
            </a:r>
            <a:endParaRPr lang="ja-JP" altLang="en-US" dirty="0"/>
          </a:p>
        </p:txBody>
      </p:sp>
      <p:sp>
        <p:nvSpPr>
          <p:cNvPr id="9" name="テキスト ボックス 8">
            <a:extLst>
              <a:ext uri="{FF2B5EF4-FFF2-40B4-BE49-F238E27FC236}">
                <a16:creationId xmlns:a16="http://schemas.microsoft.com/office/drawing/2014/main" id="{1A30A3F9-91EB-A92A-9B1C-AEA668CA7A1F}"/>
              </a:ext>
            </a:extLst>
          </p:cNvPr>
          <p:cNvSpPr txBox="1"/>
          <p:nvPr/>
        </p:nvSpPr>
        <p:spPr>
          <a:xfrm>
            <a:off x="1479699" y="4316191"/>
            <a:ext cx="6096708" cy="1200329"/>
          </a:xfrm>
          <a:prstGeom prst="rect">
            <a:avLst/>
          </a:prstGeom>
          <a:noFill/>
        </p:spPr>
        <p:txBody>
          <a:bodyPr wrap="square">
            <a:spAutoFit/>
          </a:bodyPr>
          <a:lstStyle/>
          <a:p>
            <a:r>
              <a:rPr lang="en-US" altLang="ja-JP" b="1" i="0" dirty="0">
                <a:solidFill>
                  <a:srgbClr val="202122"/>
                </a:solidFill>
                <a:effectLst/>
                <a:latin typeface="Arial" panose="020B0604020202020204" pitchFamily="34" charset="0"/>
              </a:rPr>
              <a:t>Toshiko Yuasa</a:t>
            </a:r>
            <a:r>
              <a:rPr lang="en-US" altLang="ja-JP" b="0" i="0" dirty="0">
                <a:solidFill>
                  <a:srgbClr val="202122"/>
                </a:solidFill>
                <a:effectLst/>
                <a:latin typeface="Arial" panose="020B0604020202020204" pitchFamily="34" charset="0"/>
              </a:rPr>
              <a:t> (</a:t>
            </a:r>
            <a:r>
              <a:rPr lang="ja-JP" altLang="en-US" b="0" i="0" dirty="0">
                <a:solidFill>
                  <a:srgbClr val="202122"/>
                </a:solidFill>
                <a:effectLst/>
                <a:latin typeface="Arial" panose="020B0604020202020204" pitchFamily="34" charset="0"/>
              </a:rPr>
              <a:t>湯浅年子</a:t>
            </a:r>
            <a:r>
              <a:rPr lang="en-US" altLang="ja-JP" b="0" i="0" dirty="0">
                <a:solidFill>
                  <a:srgbClr val="202122"/>
                </a:solidFill>
                <a:effectLst/>
                <a:latin typeface="Arial" panose="020B0604020202020204" pitchFamily="34" charset="0"/>
              </a:rPr>
              <a:t>, 11 December 1909 – 1 February 1980) was a Japanese </a:t>
            </a:r>
            <a:r>
              <a:rPr lang="en-US" altLang="ja-JP" b="0" i="0" u="none" strike="noStrike" dirty="0">
                <a:solidFill>
                  <a:srgbClr val="3366CC"/>
                </a:solidFill>
                <a:effectLst/>
                <a:latin typeface="Arial" panose="020B0604020202020204" pitchFamily="34" charset="0"/>
                <a:hlinkClick r:id="rId2" tooltip="Nuclear physicist"/>
              </a:rPr>
              <a:t>nuclear physicist</a:t>
            </a:r>
            <a:r>
              <a:rPr lang="en-US" altLang="ja-JP" b="0" i="0" dirty="0">
                <a:solidFill>
                  <a:srgbClr val="202122"/>
                </a:solidFill>
                <a:effectLst/>
                <a:latin typeface="Arial" panose="020B0604020202020204" pitchFamily="34" charset="0"/>
              </a:rPr>
              <a:t> who worked in </a:t>
            </a:r>
            <a:r>
              <a:rPr lang="en-US" altLang="ja-JP" b="1" i="0" dirty="0">
                <a:solidFill>
                  <a:srgbClr val="FF0000"/>
                </a:solidFill>
                <a:effectLst/>
                <a:latin typeface="Arial" panose="020B0604020202020204" pitchFamily="34" charset="0"/>
              </a:rPr>
              <a:t>France</a:t>
            </a:r>
            <a:r>
              <a:rPr lang="en-US" altLang="ja-JP" b="0" i="0" dirty="0">
                <a:solidFill>
                  <a:srgbClr val="202122"/>
                </a:solidFill>
                <a:effectLst/>
                <a:latin typeface="Arial" panose="020B0604020202020204" pitchFamily="34" charset="0"/>
              </a:rPr>
              <a:t>. She was the first Japanese female physicist.</a:t>
            </a:r>
            <a:endParaRPr lang="ja-JP" altLang="en-US" dirty="0"/>
          </a:p>
        </p:txBody>
      </p:sp>
      <p:pic>
        <p:nvPicPr>
          <p:cNvPr id="1026" name="Picture 2" descr="undefined">
            <a:extLst>
              <a:ext uri="{FF2B5EF4-FFF2-40B4-BE49-F238E27FC236}">
                <a16:creationId xmlns:a16="http://schemas.microsoft.com/office/drawing/2014/main" id="{9A3766E7-D9F4-DF74-923A-0A12C8D7D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948" y="3578853"/>
            <a:ext cx="3302744" cy="276733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837D8CF-DAC6-A12B-3095-B9B9DB190878}"/>
              </a:ext>
            </a:extLst>
          </p:cNvPr>
          <p:cNvSpPr txBox="1"/>
          <p:nvPr/>
        </p:nvSpPr>
        <p:spPr>
          <a:xfrm>
            <a:off x="1695893" y="5567597"/>
            <a:ext cx="6096708" cy="369332"/>
          </a:xfrm>
          <a:prstGeom prst="rect">
            <a:avLst/>
          </a:prstGeom>
          <a:noFill/>
        </p:spPr>
        <p:txBody>
          <a:bodyPr wrap="square">
            <a:spAutoFit/>
          </a:bodyPr>
          <a:lstStyle/>
          <a:p>
            <a:r>
              <a:rPr lang="en-US" altLang="ja-JP" dirty="0"/>
              <a:t>https://en.wikipedia.org/wiki/Toshiko_Yuasa</a:t>
            </a:r>
            <a:endParaRPr lang="ja-JP" altLang="en-US" dirty="0"/>
          </a:p>
        </p:txBody>
      </p:sp>
      <p:sp>
        <p:nvSpPr>
          <p:cNvPr id="12" name="テキスト ボックス 11">
            <a:extLst>
              <a:ext uri="{FF2B5EF4-FFF2-40B4-BE49-F238E27FC236}">
                <a16:creationId xmlns:a16="http://schemas.microsoft.com/office/drawing/2014/main" id="{51EE7C23-93A8-1C9F-E37A-66397D12337F}"/>
              </a:ext>
            </a:extLst>
          </p:cNvPr>
          <p:cNvSpPr txBox="1"/>
          <p:nvPr/>
        </p:nvSpPr>
        <p:spPr>
          <a:xfrm>
            <a:off x="986171" y="3139858"/>
            <a:ext cx="6096708" cy="646331"/>
          </a:xfrm>
          <a:prstGeom prst="rect">
            <a:avLst/>
          </a:prstGeom>
          <a:noFill/>
        </p:spPr>
        <p:txBody>
          <a:bodyPr wrap="square" rtlCol="0">
            <a:spAutoFit/>
          </a:bodyPr>
          <a:lstStyle/>
          <a:p>
            <a:r>
              <a:rPr kumimoji="1" lang="en-US" altLang="ja-JP" dirty="0"/>
              <a:t>Many groups</a:t>
            </a:r>
          </a:p>
          <a:p>
            <a:r>
              <a:rPr lang="en-US" altLang="ja-JP" dirty="0"/>
              <a:t>e.g. </a:t>
            </a:r>
            <a:r>
              <a:rPr kumimoji="1" lang="en-US" altLang="ja-JP" dirty="0"/>
              <a:t>Sacha Davidson &amp; </a:t>
            </a:r>
            <a:r>
              <a:rPr kumimoji="1" lang="en-US" altLang="ja-JP"/>
              <a:t>Ana Teixeira </a:t>
            </a:r>
            <a:r>
              <a:rPr kumimoji="1" lang="en-US" altLang="ja-JP" dirty="0"/>
              <a:t>in our group </a:t>
            </a:r>
            <a:endParaRPr kumimoji="1" lang="ja-JP" altLang="en-US" dirty="0"/>
          </a:p>
        </p:txBody>
      </p:sp>
    </p:spTree>
    <p:extLst>
      <p:ext uri="{BB962C8B-B14F-4D97-AF65-F5344CB8AC3E}">
        <p14:creationId xmlns:p14="http://schemas.microsoft.com/office/powerpoint/2010/main" val="421053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69D74-DA81-CA9D-745F-EDE558906AEF}"/>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746525A-05BF-B153-B9C1-1B7F9A423FDB}"/>
              </a:ext>
            </a:extLst>
          </p:cNvPr>
          <p:cNvSpPr txBox="1"/>
          <p:nvPr/>
        </p:nvSpPr>
        <p:spPr>
          <a:xfrm>
            <a:off x="833661" y="425960"/>
            <a:ext cx="2836033" cy="769441"/>
          </a:xfrm>
          <a:prstGeom prst="rect">
            <a:avLst/>
          </a:prstGeom>
          <a:noFill/>
        </p:spPr>
        <p:txBody>
          <a:bodyPr wrap="none" rtlCol="0">
            <a:spAutoFit/>
          </a:bodyPr>
          <a:lstStyle/>
          <a:p>
            <a:r>
              <a:rPr kumimoji="1" lang="en-US" altLang="ja-JP" sz="4400" b="1" dirty="0"/>
              <a:t>Examples</a:t>
            </a:r>
            <a:endParaRPr kumimoji="1" lang="ja-JP" altLang="en-US" sz="3200" dirty="0"/>
          </a:p>
        </p:txBody>
      </p:sp>
      <p:sp>
        <p:nvSpPr>
          <p:cNvPr id="6" name="テキスト ボックス 5">
            <a:extLst>
              <a:ext uri="{FF2B5EF4-FFF2-40B4-BE49-F238E27FC236}">
                <a16:creationId xmlns:a16="http://schemas.microsoft.com/office/drawing/2014/main" id="{6BE82AFD-E8E0-5791-A648-38D10FA67F78}"/>
              </a:ext>
            </a:extLst>
          </p:cNvPr>
          <p:cNvSpPr txBox="1"/>
          <p:nvPr/>
        </p:nvSpPr>
        <p:spPr>
          <a:xfrm>
            <a:off x="833660" y="1366151"/>
            <a:ext cx="3453189" cy="584775"/>
          </a:xfrm>
          <a:prstGeom prst="rect">
            <a:avLst/>
          </a:prstGeom>
          <a:noFill/>
        </p:spPr>
        <p:txBody>
          <a:bodyPr wrap="none" rtlCol="0">
            <a:spAutoFit/>
          </a:bodyPr>
          <a:lstStyle/>
          <a:p>
            <a:r>
              <a:rPr kumimoji="1" lang="en-US" altLang="ja-JP" sz="3200" b="1" dirty="0">
                <a:solidFill>
                  <a:srgbClr val="0070C0"/>
                </a:solidFill>
              </a:rPr>
              <a:t>Delta resonance</a:t>
            </a:r>
            <a:endParaRPr kumimoji="1" lang="ja-JP" altLang="en-US" sz="3200" b="1" dirty="0">
              <a:solidFill>
                <a:srgbClr val="0070C0"/>
              </a:solidFill>
            </a:endParaRPr>
          </a:p>
        </p:txBody>
      </p:sp>
      <p:sp>
        <p:nvSpPr>
          <p:cNvPr id="2" name="テキスト ボックス 1">
            <a:extLst>
              <a:ext uri="{FF2B5EF4-FFF2-40B4-BE49-F238E27FC236}">
                <a16:creationId xmlns:a16="http://schemas.microsoft.com/office/drawing/2014/main" id="{F497702B-BB13-F8F5-DEB5-4635024D5A53}"/>
              </a:ext>
            </a:extLst>
          </p:cNvPr>
          <p:cNvSpPr txBox="1"/>
          <p:nvPr/>
        </p:nvSpPr>
        <p:spPr>
          <a:xfrm>
            <a:off x="4518992" y="1382109"/>
            <a:ext cx="3803374" cy="584775"/>
          </a:xfrm>
          <a:prstGeom prst="rect">
            <a:avLst/>
          </a:prstGeom>
          <a:noFill/>
        </p:spPr>
        <p:txBody>
          <a:bodyPr wrap="square" rtlCol="0">
            <a:spAutoFit/>
          </a:bodyPr>
          <a:lstStyle/>
          <a:p>
            <a:r>
              <a:rPr kumimoji="1" lang="en-US" altLang="ja-JP" sz="3200" b="1" dirty="0"/>
              <a:t>= &gt; </a:t>
            </a:r>
            <a:r>
              <a:rPr kumimoji="1" lang="en-US" altLang="ja-JP" sz="3200" b="1" dirty="0">
                <a:solidFill>
                  <a:srgbClr val="002060"/>
                </a:solidFill>
              </a:rPr>
              <a:t>GZK Cutoff</a:t>
            </a:r>
          </a:p>
        </p:txBody>
      </p:sp>
      <p:sp>
        <p:nvSpPr>
          <p:cNvPr id="4" name="テキスト ボックス 3">
            <a:extLst>
              <a:ext uri="{FF2B5EF4-FFF2-40B4-BE49-F238E27FC236}">
                <a16:creationId xmlns:a16="http://schemas.microsoft.com/office/drawing/2014/main" id="{011CA29E-311F-A085-009F-02931B53EDE1}"/>
              </a:ext>
            </a:extLst>
          </p:cNvPr>
          <p:cNvSpPr txBox="1"/>
          <p:nvPr/>
        </p:nvSpPr>
        <p:spPr>
          <a:xfrm>
            <a:off x="5274366" y="1950926"/>
            <a:ext cx="6096000" cy="646331"/>
          </a:xfrm>
          <a:prstGeom prst="rect">
            <a:avLst/>
          </a:prstGeom>
          <a:noFill/>
        </p:spPr>
        <p:txBody>
          <a:bodyPr wrap="square">
            <a:spAutoFit/>
          </a:bodyPr>
          <a:lstStyle/>
          <a:p>
            <a:r>
              <a:rPr lang="en-US" altLang="ja-JP" dirty="0" err="1"/>
              <a:t>K.Greisen</a:t>
            </a:r>
            <a:r>
              <a:rPr lang="en-US" altLang="ja-JP" dirty="0"/>
              <a:t> PRL 16, 748 (1966)</a:t>
            </a:r>
          </a:p>
          <a:p>
            <a:r>
              <a:rPr lang="en-US" altLang="ja-JP" dirty="0" err="1"/>
              <a:t>G.Zatsepin</a:t>
            </a:r>
            <a:r>
              <a:rPr lang="en-US" altLang="ja-JP" dirty="0"/>
              <a:t> and </a:t>
            </a:r>
            <a:r>
              <a:rPr lang="en-US" altLang="ja-JP" dirty="0" err="1"/>
              <a:t>V.Kuzmin</a:t>
            </a:r>
            <a:r>
              <a:rPr lang="en-US" altLang="ja-JP" dirty="0"/>
              <a:t> JETP Lett. 4,78 (1966)</a:t>
            </a:r>
            <a:endParaRPr lang="ja-JP" altLang="en-US" dirty="0"/>
          </a:p>
        </p:txBody>
      </p:sp>
      <p:sp>
        <p:nvSpPr>
          <p:cNvPr id="9" name="テキスト ボックス 8">
            <a:extLst>
              <a:ext uri="{FF2B5EF4-FFF2-40B4-BE49-F238E27FC236}">
                <a16:creationId xmlns:a16="http://schemas.microsoft.com/office/drawing/2014/main" id="{30A17811-0CFE-272C-0947-FEF15BE7E65D}"/>
              </a:ext>
            </a:extLst>
          </p:cNvPr>
          <p:cNvSpPr txBox="1"/>
          <p:nvPr/>
        </p:nvSpPr>
        <p:spPr>
          <a:xfrm>
            <a:off x="833660" y="2670523"/>
            <a:ext cx="9980114" cy="707886"/>
          </a:xfrm>
          <a:prstGeom prst="rect">
            <a:avLst/>
          </a:prstGeom>
          <a:noFill/>
        </p:spPr>
        <p:txBody>
          <a:bodyPr wrap="square">
            <a:spAutoFit/>
          </a:bodyPr>
          <a:lstStyle/>
          <a:p>
            <a:r>
              <a:rPr lang="en-US" altLang="ja-JP" sz="2000" b="1" dirty="0"/>
              <a:t>The GZK cutoff arises due to interactions between ultra-high-energy cosmic rays (UHECRs) and cosmic microwave background (CMB) photons.</a:t>
            </a:r>
          </a:p>
        </p:txBody>
      </p:sp>
      <p:pic>
        <p:nvPicPr>
          <p:cNvPr id="11" name="図 10" descr="時計と文字の加工写真&#10;&#10;AI 生成コンテンツは誤りを含む可能性があります。">
            <a:extLst>
              <a:ext uri="{FF2B5EF4-FFF2-40B4-BE49-F238E27FC236}">
                <a16:creationId xmlns:a16="http://schemas.microsoft.com/office/drawing/2014/main" id="{1A9417F8-E3C6-E851-4F88-E1EEBC429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3300896"/>
            <a:ext cx="4838700" cy="3225800"/>
          </a:xfrm>
          <a:prstGeom prst="rect">
            <a:avLst/>
          </a:prstGeom>
        </p:spPr>
      </p:pic>
      <p:sp>
        <p:nvSpPr>
          <p:cNvPr id="13" name="テキスト ボックス 12">
            <a:extLst>
              <a:ext uri="{FF2B5EF4-FFF2-40B4-BE49-F238E27FC236}">
                <a16:creationId xmlns:a16="http://schemas.microsoft.com/office/drawing/2014/main" id="{DB733F9F-ACF5-AB05-E3DD-4B7A88ECE077}"/>
              </a:ext>
            </a:extLst>
          </p:cNvPr>
          <p:cNvSpPr txBox="1"/>
          <p:nvPr/>
        </p:nvSpPr>
        <p:spPr>
          <a:xfrm>
            <a:off x="5899396" y="4267465"/>
            <a:ext cx="5470970" cy="1015663"/>
          </a:xfrm>
          <a:prstGeom prst="rect">
            <a:avLst/>
          </a:prstGeom>
          <a:noFill/>
        </p:spPr>
        <p:txBody>
          <a:bodyPr wrap="square">
            <a:spAutoFit/>
          </a:bodyPr>
          <a:lstStyle/>
          <a:p>
            <a:r>
              <a:rPr lang="en-US" altLang="ja-JP" sz="2000" b="1" dirty="0"/>
              <a:t>Protons with energies above ~5×10¹⁹ eV can interact with CMB photons strongly</a:t>
            </a:r>
          </a:p>
          <a:p>
            <a:r>
              <a:rPr lang="en-US" altLang="ja-JP" sz="2000" b="1" dirty="0"/>
              <a:t>via the </a:t>
            </a:r>
            <a:r>
              <a:rPr lang="en-US" altLang="ja-JP" sz="2000" b="1" dirty="0">
                <a:solidFill>
                  <a:srgbClr val="FF0000"/>
                </a:solidFill>
              </a:rPr>
              <a:t>Delta resonance</a:t>
            </a:r>
            <a:endParaRPr lang="ja-JP" altLang="en-US" sz="2000" b="1" dirty="0">
              <a:solidFill>
                <a:srgbClr val="FF0000"/>
              </a:solidFill>
            </a:endParaRPr>
          </a:p>
        </p:txBody>
      </p:sp>
      <p:pic>
        <p:nvPicPr>
          <p:cNvPr id="2054" name="Picture 6" descr="$(n)$">
            <a:extLst>
              <a:ext uri="{FF2B5EF4-FFF2-40B4-BE49-F238E27FC236}">
                <a16:creationId xmlns:a16="http://schemas.microsoft.com/office/drawing/2014/main" id="{DA5E6AB5-B3B5-44E6-7CB5-812851799F5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89677" y="3781748"/>
            <a:ext cx="466725" cy="39052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8708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32279</TotalTime>
  <Words>4734</Words>
  <Application>Microsoft Office PowerPoint</Application>
  <PresentationFormat>ワイド画面</PresentationFormat>
  <Paragraphs>710</Paragraphs>
  <Slides>81</Slides>
  <Notes>33</Notes>
  <HiddenSlides>0</HiddenSlides>
  <MMClips>0</MMClips>
  <ScaleCrop>false</ScaleCrop>
  <HeadingPairs>
    <vt:vector size="6" baseType="variant">
      <vt:variant>
        <vt:lpstr>使用されているフォント</vt:lpstr>
      </vt:variant>
      <vt:variant>
        <vt:i4>28</vt:i4>
      </vt:variant>
      <vt:variant>
        <vt:lpstr>テーマ</vt:lpstr>
      </vt:variant>
      <vt:variant>
        <vt:i4>1</vt:i4>
      </vt:variant>
      <vt:variant>
        <vt:lpstr>スライド タイトル</vt:lpstr>
      </vt:variant>
      <vt:variant>
        <vt:i4>81</vt:i4>
      </vt:variant>
    </vt:vector>
  </HeadingPairs>
  <TitlesOfParts>
    <vt:vector size="110" baseType="lpstr">
      <vt:lpstr>Bitstream Charter</vt:lpstr>
      <vt:lpstr>Century Schoolbook L</vt:lpstr>
      <vt:lpstr>CMMI10</vt:lpstr>
      <vt:lpstr>CMR10</vt:lpstr>
      <vt:lpstr>HGP創英ﾌﾟﾚｾﾞﾝｽEB</vt:lpstr>
      <vt:lpstr>HGP創英角ｺﾞｼｯｸUB</vt:lpstr>
      <vt:lpstr>HGP創英角ﾎﾟｯﾌﾟ体</vt:lpstr>
      <vt:lpstr>HGS創英ﾌﾟﾚｾﾞﾝｽEB</vt:lpstr>
      <vt:lpstr>HGS創英角ｺﾞｼｯｸUB</vt:lpstr>
      <vt:lpstr>HGS創英角ﾎﾟｯﾌﾟ体</vt:lpstr>
      <vt:lpstr>Liberation Sans</vt:lpstr>
      <vt:lpstr>Liberation Serif</vt:lpstr>
      <vt:lpstr>ＭＳ 明朝</vt:lpstr>
      <vt:lpstr>MTMI</vt:lpstr>
      <vt:lpstr>OpenSymbol</vt:lpstr>
      <vt:lpstr>StarSymbol</vt:lpstr>
      <vt:lpstr>Times-Roman</vt:lpstr>
      <vt:lpstr>URW Bookman L</vt:lpstr>
      <vt:lpstr>江戸勘亭流</vt:lpstr>
      <vt:lpstr>Yu Gothic</vt:lpstr>
      <vt:lpstr>Yu Gothic</vt:lpstr>
      <vt:lpstr>游ゴシック Light</vt:lpstr>
      <vt:lpstr>Arial</vt:lpstr>
      <vt:lpstr>Calibri</vt:lpstr>
      <vt:lpstr>Cambria Math</vt:lpstr>
      <vt:lpstr>Courier New</vt:lpstr>
      <vt:lpstr>Times New Roman</vt:lpstr>
      <vt:lpstr>Ubuntu</vt:lpstr>
      <vt:lpstr>Office テーマ</vt:lpstr>
      <vt:lpstr>An Analytic Prescription  for  t-channel Singularities </vt:lpstr>
      <vt:lpstr>PowerPoint プレゼンテーション</vt:lpstr>
      <vt:lpstr>Plan of talk</vt:lpstr>
      <vt:lpstr>1．Introduction</vt:lpstr>
      <vt:lpstr>PowerPoint プレゼンテーション</vt:lpstr>
      <vt:lpstr>PowerPoint プレゼンテーション</vt:lpstr>
      <vt:lpstr>○　s-channel “singularity”</vt:lpstr>
      <vt:lpstr>PowerPoint プレゼンテーション</vt:lpstr>
      <vt:lpstr>PowerPoint プレゼンテーション</vt:lpstr>
      <vt:lpstr>PowerPoint プレゼンテーション</vt:lpstr>
      <vt:lpstr>PowerPoint プレゼンテーション</vt:lpstr>
      <vt:lpstr>○ t-channel singularity</vt:lpstr>
      <vt:lpstr>PowerPoint プレゼンテーション</vt:lpstr>
      <vt:lpstr>Muon collider</vt:lpstr>
      <vt:lpstr>Cosmology</vt:lpstr>
      <vt:lpstr>2.Our Motivation</vt:lpstr>
      <vt:lpstr>Renormalizable L_μ-L_τ model</vt:lpstr>
      <vt:lpstr>A gauged U(1): mu - tau</vt:lpstr>
      <vt:lpstr>High energy cosmic neutrinos</vt:lpstr>
      <vt:lpstr>Three-year data</vt:lpstr>
      <vt:lpstr>Gap or fluctuation?</vt:lpstr>
      <vt:lpstr>Gap or fluctuation?</vt:lpstr>
      <vt:lpstr>PowerPoint プレゼンテーション</vt:lpstr>
      <vt:lpstr>Gap: Spectral index</vt:lpstr>
      <vt:lpstr>Secret neutrino interaction</vt:lpstr>
      <vt:lpstr>Parameter region</vt:lpstr>
      <vt:lpstr>2.2 Hubble Tension</vt:lpstr>
      <vt:lpstr>2.2 Hubble Tension</vt:lpstr>
      <vt:lpstr>PowerPoint プレゼンテーション</vt:lpstr>
      <vt:lpstr>New interactions</vt:lpstr>
      <vt:lpstr>To caluculate the number density of Majoron</vt:lpstr>
      <vt:lpstr>PowerPoint プレゼンテーション</vt:lpstr>
      <vt:lpstr>PowerPoint プレゼンテーション</vt:lpstr>
      <vt:lpstr>PowerPoint プレゼンテーション</vt:lpstr>
      <vt:lpstr>Cosmological application</vt:lpstr>
      <vt:lpstr>Scattering Cross Section from t-channel</vt:lpstr>
      <vt:lpstr>Cosmological application</vt:lpstr>
      <vt:lpstr>PowerPoint プレゼンテーション</vt:lpstr>
      <vt:lpstr> 4. Summary</vt:lpstr>
      <vt:lpstr>PowerPoint プレゼンテーション</vt:lpstr>
      <vt:lpstr>PowerPoint プレゼンテーション</vt:lpstr>
      <vt:lpstr>3. 初期宇宙の時間発展</vt:lpstr>
      <vt:lpstr>PowerPoint プレゼンテーション</vt:lpstr>
      <vt:lpstr>PowerPoint プレゼンテーション</vt:lpstr>
      <vt:lpstr>Mass matrix in U(1)Lμ – Lτ</vt:lpstr>
      <vt:lpstr>Mass matrix in U(1)Lμ – Lτ</vt:lpstr>
      <vt:lpstr>Zero textures</vt:lpstr>
      <vt:lpstr>PowerPoint プレゼンテーション</vt:lpstr>
      <vt:lpstr>Our model</vt:lpstr>
      <vt:lpstr>Renormalizable L_μ-L_τ model see next subsection </vt:lpstr>
      <vt:lpstr>Muon g-2</vt:lpstr>
      <vt:lpstr>Muon g-2</vt:lpstr>
      <vt:lpstr>Neutrino trident production</vt:lpstr>
      <vt:lpstr>Other constraints</vt:lpstr>
      <vt:lpstr>3. 初期宇宙の時間発展</vt:lpstr>
      <vt:lpstr>3. 初期宇宙の時間発展</vt:lpstr>
      <vt:lpstr>3. 初期宇宙の時間発展</vt:lpstr>
      <vt:lpstr>3. 初期宇宙の時間発展</vt:lpstr>
      <vt:lpstr>3. 初期宇宙の時間発展</vt:lpstr>
      <vt:lpstr>3. 初期宇宙の時間発展</vt:lpstr>
      <vt:lpstr>4. 結果</vt:lpstr>
      <vt:lpstr>4. 結果</vt:lpstr>
      <vt:lpstr>4. 結果</vt:lpstr>
      <vt:lpstr>4. 結果</vt:lpstr>
      <vt:lpstr>NonLinear Realization</vt:lpstr>
      <vt:lpstr>Fermion質量</vt:lpstr>
      <vt:lpstr>Fermion質量</vt:lpstr>
      <vt:lpstr>PowerPoint プレゼンテーション</vt:lpstr>
      <vt:lpstr>Particle Content</vt:lpstr>
      <vt:lpstr>Particle Content</vt:lpstr>
      <vt:lpstr>Higgsの指定</vt:lpstr>
      <vt:lpstr>湯川結合</vt:lpstr>
      <vt:lpstr>PowerPoint プレゼンテーション</vt:lpstr>
      <vt:lpstr>両方を含む具体例</vt:lpstr>
      <vt:lpstr>両方を含む具体例</vt:lpstr>
      <vt:lpstr>両方を含む具体例</vt:lpstr>
      <vt:lpstr>両方を含む具体例</vt:lpstr>
      <vt:lpstr>両方を含む具体例</vt:lpstr>
      <vt:lpstr>両方を含む具体例</vt:lpstr>
      <vt:lpstr>4.Future works?</vt:lpstr>
      <vt:lpstr>TYL/FJPPL （Toshiko Yuasa France Japan Particle Physics Laboratory）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Unification of Lμ-Lτ and the standard model gauge group</dc:title>
  <dc:creator>佐藤丈</dc:creator>
  <cp:lastModifiedBy>Sato Joe</cp:lastModifiedBy>
  <cp:revision>105</cp:revision>
  <dcterms:created xsi:type="dcterms:W3CDTF">2021-07-08T08:40:32Z</dcterms:created>
  <dcterms:modified xsi:type="dcterms:W3CDTF">2025-07-07T12:59:10Z</dcterms:modified>
</cp:coreProperties>
</file>