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56" r:id="rId6"/>
    <p:sldId id="261" r:id="rId7"/>
    <p:sldId id="263" r:id="rId8"/>
    <p:sldId id="265" r:id="rId9"/>
    <p:sldId id="264" r:id="rId10"/>
    <p:sldId id="266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09D4CC-4D7E-4E8D-8FE6-2ABB213E40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3AE7F64-1B77-436E-86FF-B88373993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1A0116-84DB-431E-9253-BBDC96C34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A532-5FF5-4DB6-9F74-30A4ACBAD503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3F902B-9547-45EA-A003-43985E049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B9C24C-8635-4C8C-9E1E-866C85439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3974-B104-4C42-8D77-C6D344723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978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23533B-44C9-4F17-80FA-B639BF9B9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DC5833C-7DA5-45E3-95A9-4CE8EC5BC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6639E1-4B5F-4E1E-93FC-6AD383E5A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A532-5FF5-4DB6-9F74-30A4ACBAD503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8611CE-10DA-448E-8689-B1CE29B9E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D0DA83-7845-487B-A7F0-D22D6BF26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3974-B104-4C42-8D77-C6D344723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719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1488BF4-56A5-433D-B17A-2D49DB29E5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C9AF47B-38BC-498A-ADAD-3E4C3E2ADA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715942-6A55-4D30-A946-FDE5F42BF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A532-5FF5-4DB6-9F74-30A4ACBAD503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DA85BA-1D4F-4D69-9B72-201A9A404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A54C8D-EFBB-4326-A462-3F87DB95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3974-B104-4C42-8D77-C6D344723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12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7E40F8-6E77-4840-B613-786BBA47F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3E9AFB-A8D4-4A28-AA93-E47D8459D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7B86C4-99EE-42D4-A6C9-A0BEDD92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A532-5FF5-4DB6-9F74-30A4ACBAD503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CB88B2-21AF-466A-8E4B-F56E01E4D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E75987-74F8-4E37-A2C0-9EA4AF0B0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3974-B104-4C42-8D77-C6D344723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86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B04C5A-D50D-4355-A3AF-7EC10AAC1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6E0CD6-42DD-403F-90F6-1A9F40B16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08181A-2A1C-480A-ABF1-91D4DFE80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A532-5FF5-4DB6-9F74-30A4ACBAD503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68D15A-FF76-469E-949D-C8F7F71A9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76ED6C-102E-43D8-84BB-1B622EEA1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3974-B104-4C42-8D77-C6D344723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83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EE43FF-9E01-4558-8F94-D5C0A40A9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A1A426-A3F9-41FC-A2B1-46CF7D9176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E29E9FC-C329-4053-9822-B6806E26A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732D7C-C99B-44E0-A38F-525DF1CA8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A532-5FF5-4DB6-9F74-30A4ACBAD503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4655AD-488C-435C-B56F-A05F136F0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6D4A28-1C6F-4867-B61A-25D617E0A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3974-B104-4C42-8D77-C6D344723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58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361B53-A872-4E89-834B-777183D2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9FBBCF-7B42-4A03-AC2B-23B3DCA84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34CFA84-35B7-4EB3-A286-7F653ABD3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F2FEA40-9DB7-4E52-AF8D-0640314DF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0B05572-919B-4F46-A311-95529A7BA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229B137-6321-475A-8465-754178E8C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A532-5FF5-4DB6-9F74-30A4ACBAD503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735D7F3-9CB4-4E75-8EF4-8FCAE063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06290CB-636F-4D5A-A905-19DDE1190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3974-B104-4C42-8D77-C6D344723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15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1BA90C-3994-440D-9099-A28432C9F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7EA948A-4701-487C-BDCE-FB67A5F95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A532-5FF5-4DB6-9F74-30A4ACBAD503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9044CDA-52D3-4D72-9D6C-3EE9B6F99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956B8BE-2E4E-4356-A869-7D274220C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3974-B104-4C42-8D77-C6D344723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022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DE6E250-2299-466D-80AF-89A6BE05C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A532-5FF5-4DB6-9F74-30A4ACBAD503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0088518-A0C9-458E-A915-B19CC0CF2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7C4D34-854C-463B-A07E-FCB2AF7E5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3974-B104-4C42-8D77-C6D344723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83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485D0F-8325-4E27-B4BD-FEFA73EAD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CF3BFA-9724-49B7-B3DB-62E81420C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455EB2-254B-47A7-AAE1-7CA443B02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B3E0414-0AD5-4CB1-A92C-6FCC5B66F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A532-5FF5-4DB6-9F74-30A4ACBAD503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BC1B351-84AE-41F5-9C72-DA6AA496F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FB746E-7AAD-47AF-A507-C2DFA5C46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3974-B104-4C42-8D77-C6D344723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400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47E707-5470-4798-A85E-8F9F87938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8613947-4203-48E6-AC49-5E50180A99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D8D3259-3B35-4867-AB09-8DEBE4CDC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B7F057C-847A-446F-BF1A-EBAFFE930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2A532-5FF5-4DB6-9F74-30A4ACBAD503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0192943-8FE7-4D99-AD7C-A41E89BF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F5C5AAB-91F5-4CAB-BADB-D47955669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3974-B104-4C42-8D77-C6D344723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81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4BBCEC8-C081-4A24-B427-DC282BA6F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A09193-6D72-4435-B8C1-12449D1E2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E91B74-D635-416F-83B5-1EF193697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2A532-5FF5-4DB6-9F74-30A4ACBAD503}" type="datetimeFigureOut">
              <a:rPr lang="fr-FR" smtClean="0"/>
              <a:t>19/05/2025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79F126-3B36-448F-B833-09250A1631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4426C1-5F02-4BBE-9C61-951E5FC3B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23974-B104-4C42-8D77-C6D344723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24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C63FDC2-6027-44AA-942E-12B4DCCB8A3F}"/>
              </a:ext>
            </a:extLst>
          </p:cNvPr>
          <p:cNvSpPr txBox="1"/>
          <p:nvPr/>
        </p:nvSpPr>
        <p:spPr>
          <a:xfrm>
            <a:off x="0" y="520262"/>
            <a:ext cx="1219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Point sur la courbure de capteur au 13/05/2025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Utilisation de MIMOSIS : 19400 x 31000 um²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Rayon de courbure 12mm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79B1D87-9D6D-4960-9A16-8E508F537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235" y="2319501"/>
            <a:ext cx="3970283" cy="297771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CF300EA-BB7F-4B95-B3BB-7B47CD44074A}"/>
              </a:ext>
            </a:extLst>
          </p:cNvPr>
          <p:cNvSpPr txBox="1"/>
          <p:nvPr/>
        </p:nvSpPr>
        <p:spPr>
          <a:xfrm>
            <a:off x="149772" y="6400800"/>
            <a:ext cx="80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FA; OC</a:t>
            </a:r>
          </a:p>
        </p:txBody>
      </p:sp>
    </p:spTree>
    <p:extLst>
      <p:ext uri="{BB962C8B-B14F-4D97-AF65-F5344CB8AC3E}">
        <p14:creationId xmlns:p14="http://schemas.microsoft.com/office/powerpoint/2010/main" val="497663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EA3787A6-7B9A-438D-8C81-19703692164D}"/>
              </a:ext>
            </a:extLst>
          </p:cNvPr>
          <p:cNvSpPr txBox="1"/>
          <p:nvPr/>
        </p:nvSpPr>
        <p:spPr>
          <a:xfrm>
            <a:off x="0" y="15088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BANC DE TEST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6D769AB-7D93-47EE-A79F-C4CF5FC81800}"/>
              </a:ext>
            </a:extLst>
          </p:cNvPr>
          <p:cNvSpPr txBox="1"/>
          <p:nvPr/>
        </p:nvSpPr>
        <p:spPr>
          <a:xfrm>
            <a:off x="2443506" y="2467096"/>
            <a:ext cx="44600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MIMOSIS disponibles : Version 2.0</a:t>
            </a:r>
          </a:p>
          <a:p>
            <a:endParaRPr lang="fr-FR" dirty="0"/>
          </a:p>
          <a:p>
            <a:r>
              <a:rPr lang="fr-FR" dirty="0"/>
              <a:t>3 en épaisseur 30um</a:t>
            </a:r>
          </a:p>
          <a:p>
            <a:r>
              <a:rPr lang="fr-FR" dirty="0"/>
              <a:t>2 en épaisseur 40um</a:t>
            </a:r>
          </a:p>
          <a:p>
            <a:endParaRPr lang="fr-FR" dirty="0"/>
          </a:p>
          <a:p>
            <a:r>
              <a:rPr lang="fr-FR" dirty="0"/>
              <a:t>En V2.0 : impossible de faire des courbes en 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88C6905-01A8-44F4-954F-52C1F9DEA365}"/>
              </a:ext>
            </a:extLst>
          </p:cNvPr>
          <p:cNvSpPr txBox="1"/>
          <p:nvPr/>
        </p:nvSpPr>
        <p:spPr>
          <a:xfrm>
            <a:off x="668045" y="4991943"/>
            <a:ext cx="63830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Tests envisageables le 2 juin:</a:t>
            </a:r>
          </a:p>
          <a:p>
            <a:r>
              <a:rPr lang="fr-FR" dirty="0"/>
              <a:t>	- Consommation analogique et digitale des capteurs</a:t>
            </a:r>
          </a:p>
          <a:p>
            <a:r>
              <a:rPr lang="fr-FR" dirty="0"/>
              <a:t>	- Changement de la valeur des registres (effet sur conso)</a:t>
            </a:r>
          </a:p>
          <a:p>
            <a:r>
              <a:rPr lang="fr-FR" dirty="0"/>
              <a:t>	- Envoi / lecture de patterns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CA604B-B2B1-4049-AF6C-8A448440D84B}"/>
              </a:ext>
            </a:extLst>
          </p:cNvPr>
          <p:cNvSpPr txBox="1"/>
          <p:nvPr/>
        </p:nvSpPr>
        <p:spPr>
          <a:xfrm>
            <a:off x="668045" y="1025190"/>
            <a:ext cx="43685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Carte proximité validée</a:t>
            </a:r>
          </a:p>
          <a:p>
            <a:pPr marL="285750" indent="-285750">
              <a:buFontTx/>
              <a:buChar char="-"/>
            </a:pPr>
            <a:r>
              <a:rPr lang="fr-FR" dirty="0"/>
              <a:t>5 </a:t>
            </a:r>
            <a:r>
              <a:rPr lang="fr-FR" dirty="0" err="1"/>
              <a:t>flex</a:t>
            </a:r>
            <a:r>
              <a:rPr lang="fr-FR" dirty="0"/>
              <a:t> équipés des connecteurs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1 Flex avec un MIMOSIS 2.0 (700um)</a:t>
            </a:r>
          </a:p>
        </p:txBody>
      </p:sp>
    </p:spTree>
    <p:extLst>
      <p:ext uri="{BB962C8B-B14F-4D97-AF65-F5344CB8AC3E}">
        <p14:creationId xmlns:p14="http://schemas.microsoft.com/office/powerpoint/2010/main" val="2050125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id="{8054CDA6-DDE6-46C0-93D9-D115021254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668342"/>
              </p:ext>
            </p:extLst>
          </p:nvPr>
        </p:nvGraphicFramePr>
        <p:xfrm>
          <a:off x="65687" y="370491"/>
          <a:ext cx="5519685" cy="4222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937">
                  <a:extLst>
                    <a:ext uri="{9D8B030D-6E8A-4147-A177-3AD203B41FA5}">
                      <a16:colId xmlns:a16="http://schemas.microsoft.com/office/drawing/2014/main" val="3927127552"/>
                    </a:ext>
                  </a:extLst>
                </a:gridCol>
                <a:gridCol w="1103937">
                  <a:extLst>
                    <a:ext uri="{9D8B030D-6E8A-4147-A177-3AD203B41FA5}">
                      <a16:colId xmlns:a16="http://schemas.microsoft.com/office/drawing/2014/main" val="2378648276"/>
                    </a:ext>
                  </a:extLst>
                </a:gridCol>
                <a:gridCol w="1103937">
                  <a:extLst>
                    <a:ext uri="{9D8B030D-6E8A-4147-A177-3AD203B41FA5}">
                      <a16:colId xmlns:a16="http://schemas.microsoft.com/office/drawing/2014/main" val="975931325"/>
                    </a:ext>
                  </a:extLst>
                </a:gridCol>
                <a:gridCol w="1103937">
                  <a:extLst>
                    <a:ext uri="{9D8B030D-6E8A-4147-A177-3AD203B41FA5}">
                      <a16:colId xmlns:a16="http://schemas.microsoft.com/office/drawing/2014/main" val="1911564345"/>
                    </a:ext>
                  </a:extLst>
                </a:gridCol>
                <a:gridCol w="1103937">
                  <a:extLst>
                    <a:ext uri="{9D8B030D-6E8A-4147-A177-3AD203B41FA5}">
                      <a16:colId xmlns:a16="http://schemas.microsoft.com/office/drawing/2014/main" val="60108026"/>
                    </a:ext>
                  </a:extLst>
                </a:gridCol>
              </a:tblGrid>
              <a:tr h="5278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NC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NC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NC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NC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NC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857553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NC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NC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NC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NC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NC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549611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NC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NC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NC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NC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NC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064394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KO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OK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NC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NC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NC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160190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OK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OK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OK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OK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OK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285614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OK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729858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KO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636935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980413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26E70326-12C3-4FCF-B896-2DB73FC41268}"/>
              </a:ext>
            </a:extLst>
          </p:cNvPr>
          <p:cNvSpPr txBox="1"/>
          <p:nvPr/>
        </p:nvSpPr>
        <p:spPr>
          <a:xfrm>
            <a:off x="5919416" y="369332"/>
            <a:ext cx="2585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</a:p>
          <a:p>
            <a:endParaRPr lang="fr-FR" dirty="0"/>
          </a:p>
          <a:p>
            <a:r>
              <a:rPr lang="fr-FR" dirty="0"/>
              <a:t>2</a:t>
            </a:r>
          </a:p>
          <a:p>
            <a:endParaRPr lang="fr-FR" dirty="0"/>
          </a:p>
          <a:p>
            <a:r>
              <a:rPr lang="fr-FR" dirty="0"/>
              <a:t>3</a:t>
            </a:r>
          </a:p>
          <a:p>
            <a:endParaRPr lang="fr-FR" dirty="0"/>
          </a:p>
          <a:p>
            <a:r>
              <a:rPr lang="fr-FR" dirty="0"/>
              <a:t>4</a:t>
            </a:r>
          </a:p>
          <a:p>
            <a:endParaRPr lang="fr-FR" dirty="0"/>
          </a:p>
          <a:p>
            <a:r>
              <a:rPr lang="fr-FR" dirty="0"/>
              <a:t>5</a:t>
            </a:r>
          </a:p>
          <a:p>
            <a:endParaRPr lang="fr-FR" dirty="0"/>
          </a:p>
          <a:p>
            <a:r>
              <a:rPr lang="fr-FR" dirty="0"/>
              <a:t>6</a:t>
            </a:r>
          </a:p>
          <a:p>
            <a:endParaRPr lang="fr-FR" dirty="0"/>
          </a:p>
          <a:p>
            <a:r>
              <a:rPr lang="fr-FR" dirty="0"/>
              <a:t>7</a:t>
            </a:r>
          </a:p>
          <a:p>
            <a:endParaRPr lang="fr-FR" dirty="0"/>
          </a:p>
          <a:p>
            <a:r>
              <a:rPr lang="fr-FR" dirty="0"/>
              <a:t>8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850AA8F-E1CF-4B84-A85D-CFBDF680618E}"/>
              </a:ext>
            </a:extLst>
          </p:cNvPr>
          <p:cNvSpPr txBox="1"/>
          <p:nvPr/>
        </p:nvSpPr>
        <p:spPr>
          <a:xfrm>
            <a:off x="480849" y="10625"/>
            <a:ext cx="4730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	   B	       C	           D	              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36F1CD6-9660-46A0-B03A-85BABA0AAB82}"/>
              </a:ext>
            </a:extLst>
          </p:cNvPr>
          <p:cNvSpPr txBox="1"/>
          <p:nvPr/>
        </p:nvSpPr>
        <p:spPr>
          <a:xfrm>
            <a:off x="6885775" y="0"/>
            <a:ext cx="4730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	   B	       C	           D	              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852E861-FA7D-490B-9594-7760DD718F3D}"/>
              </a:ext>
            </a:extLst>
          </p:cNvPr>
          <p:cNvSpPr txBox="1"/>
          <p:nvPr/>
        </p:nvSpPr>
        <p:spPr>
          <a:xfrm>
            <a:off x="1201347" y="4595401"/>
            <a:ext cx="3032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Silicium nu - 30um d’épaisseur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C336727-AE07-4596-8D2D-62A3993544B9}"/>
              </a:ext>
            </a:extLst>
          </p:cNvPr>
          <p:cNvSpPr txBox="1"/>
          <p:nvPr/>
        </p:nvSpPr>
        <p:spPr>
          <a:xfrm>
            <a:off x="7986608" y="4616649"/>
            <a:ext cx="3032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Silicium nu - 40um d’épaisseur</a:t>
            </a:r>
          </a:p>
        </p:txBody>
      </p:sp>
      <p:graphicFrame>
        <p:nvGraphicFramePr>
          <p:cNvPr id="11" name="Tableau 4">
            <a:extLst>
              <a:ext uri="{FF2B5EF4-FFF2-40B4-BE49-F238E27FC236}">
                <a16:creationId xmlns:a16="http://schemas.microsoft.com/office/drawing/2014/main" id="{0CE480F2-04D6-4AD3-AAE3-658417C112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643193"/>
              </p:ext>
            </p:extLst>
          </p:nvPr>
        </p:nvGraphicFramePr>
        <p:xfrm>
          <a:off x="6491323" y="394233"/>
          <a:ext cx="5519685" cy="4222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937">
                  <a:extLst>
                    <a:ext uri="{9D8B030D-6E8A-4147-A177-3AD203B41FA5}">
                      <a16:colId xmlns:a16="http://schemas.microsoft.com/office/drawing/2014/main" val="3927127552"/>
                    </a:ext>
                  </a:extLst>
                </a:gridCol>
                <a:gridCol w="1103937">
                  <a:extLst>
                    <a:ext uri="{9D8B030D-6E8A-4147-A177-3AD203B41FA5}">
                      <a16:colId xmlns:a16="http://schemas.microsoft.com/office/drawing/2014/main" val="2378648276"/>
                    </a:ext>
                  </a:extLst>
                </a:gridCol>
                <a:gridCol w="1103937">
                  <a:extLst>
                    <a:ext uri="{9D8B030D-6E8A-4147-A177-3AD203B41FA5}">
                      <a16:colId xmlns:a16="http://schemas.microsoft.com/office/drawing/2014/main" val="975931325"/>
                    </a:ext>
                  </a:extLst>
                </a:gridCol>
                <a:gridCol w="1103937">
                  <a:extLst>
                    <a:ext uri="{9D8B030D-6E8A-4147-A177-3AD203B41FA5}">
                      <a16:colId xmlns:a16="http://schemas.microsoft.com/office/drawing/2014/main" val="1911564345"/>
                    </a:ext>
                  </a:extLst>
                </a:gridCol>
                <a:gridCol w="1103937">
                  <a:extLst>
                    <a:ext uri="{9D8B030D-6E8A-4147-A177-3AD203B41FA5}">
                      <a16:colId xmlns:a16="http://schemas.microsoft.com/office/drawing/2014/main" val="60108026"/>
                    </a:ext>
                  </a:extLst>
                </a:gridCol>
              </a:tblGrid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NC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NC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NC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NC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NC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0857553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NC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NC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NC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NC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NC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549611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NC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NC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NC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NC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NC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064394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NC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NC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NC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NC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NC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160190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KO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OK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NC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NC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NC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285614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OK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OK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OK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OK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OK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729858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KO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636935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980413"/>
                  </a:ext>
                </a:extLst>
              </a:tr>
            </a:tbl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4BF34DBD-0C91-4CE4-81A4-804B116CEA5D}"/>
              </a:ext>
            </a:extLst>
          </p:cNvPr>
          <p:cNvSpPr txBox="1"/>
          <p:nvPr/>
        </p:nvSpPr>
        <p:spPr>
          <a:xfrm>
            <a:off x="207071" y="6440174"/>
            <a:ext cx="11803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 : rien dans case		NC : non courbé		OK : pas de casse après pliage	KO : casse pendant pliage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9DD7D6F-5F27-4290-ADD4-A7B7C57F2BD1}"/>
              </a:ext>
            </a:extLst>
          </p:cNvPr>
          <p:cNvSpPr txBox="1"/>
          <p:nvPr/>
        </p:nvSpPr>
        <p:spPr>
          <a:xfrm>
            <a:off x="65687" y="5145961"/>
            <a:ext cx="2506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B4</a:t>
            </a:r>
            <a:r>
              <a:rPr lang="fr-FR" dirty="0"/>
              <a:t> : courbé pendant 18h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3CD618B-624B-4C71-805D-9665817BAAE0}"/>
              </a:ext>
            </a:extLst>
          </p:cNvPr>
          <p:cNvSpPr txBox="1"/>
          <p:nvPr/>
        </p:nvSpPr>
        <p:spPr>
          <a:xfrm>
            <a:off x="8266383" y="5145960"/>
            <a:ext cx="2506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B5</a:t>
            </a:r>
            <a:r>
              <a:rPr lang="fr-FR" dirty="0"/>
              <a:t> : courbé pendant 18h</a:t>
            </a:r>
          </a:p>
        </p:txBody>
      </p:sp>
    </p:spTree>
    <p:extLst>
      <p:ext uri="{BB962C8B-B14F-4D97-AF65-F5344CB8AC3E}">
        <p14:creationId xmlns:p14="http://schemas.microsoft.com/office/powerpoint/2010/main" val="1970716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1852E861-FA7D-490B-9594-7760DD718F3D}"/>
              </a:ext>
            </a:extLst>
          </p:cNvPr>
          <p:cNvSpPr txBox="1"/>
          <p:nvPr/>
        </p:nvSpPr>
        <p:spPr>
          <a:xfrm>
            <a:off x="1272291" y="4595401"/>
            <a:ext cx="3348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MIMOSIS pad - 30um d’épaisseur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C336727-AE07-4596-8D2D-62A3993544B9}"/>
              </a:ext>
            </a:extLst>
          </p:cNvPr>
          <p:cNvSpPr txBox="1"/>
          <p:nvPr/>
        </p:nvSpPr>
        <p:spPr>
          <a:xfrm>
            <a:off x="8057552" y="4616649"/>
            <a:ext cx="3295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MIMOSIS pad - 40um d’épaisseur</a:t>
            </a:r>
          </a:p>
        </p:txBody>
      </p:sp>
      <p:graphicFrame>
        <p:nvGraphicFramePr>
          <p:cNvPr id="11" name="Tableau 4">
            <a:extLst>
              <a:ext uri="{FF2B5EF4-FFF2-40B4-BE49-F238E27FC236}">
                <a16:creationId xmlns:a16="http://schemas.microsoft.com/office/drawing/2014/main" id="{35A13D1D-3D5B-40ED-B07A-0E5E76E848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896060"/>
              </p:ext>
            </p:extLst>
          </p:nvPr>
        </p:nvGraphicFramePr>
        <p:xfrm>
          <a:off x="136631" y="370491"/>
          <a:ext cx="5519685" cy="4222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937">
                  <a:extLst>
                    <a:ext uri="{9D8B030D-6E8A-4147-A177-3AD203B41FA5}">
                      <a16:colId xmlns:a16="http://schemas.microsoft.com/office/drawing/2014/main" val="3927127552"/>
                    </a:ext>
                  </a:extLst>
                </a:gridCol>
                <a:gridCol w="1103937">
                  <a:extLst>
                    <a:ext uri="{9D8B030D-6E8A-4147-A177-3AD203B41FA5}">
                      <a16:colId xmlns:a16="http://schemas.microsoft.com/office/drawing/2014/main" val="2378648276"/>
                    </a:ext>
                  </a:extLst>
                </a:gridCol>
                <a:gridCol w="1103937">
                  <a:extLst>
                    <a:ext uri="{9D8B030D-6E8A-4147-A177-3AD203B41FA5}">
                      <a16:colId xmlns:a16="http://schemas.microsoft.com/office/drawing/2014/main" val="975931325"/>
                    </a:ext>
                  </a:extLst>
                </a:gridCol>
                <a:gridCol w="1103937">
                  <a:extLst>
                    <a:ext uri="{9D8B030D-6E8A-4147-A177-3AD203B41FA5}">
                      <a16:colId xmlns:a16="http://schemas.microsoft.com/office/drawing/2014/main" val="1911564345"/>
                    </a:ext>
                  </a:extLst>
                </a:gridCol>
                <a:gridCol w="1103937">
                  <a:extLst>
                    <a:ext uri="{9D8B030D-6E8A-4147-A177-3AD203B41FA5}">
                      <a16:colId xmlns:a16="http://schemas.microsoft.com/office/drawing/2014/main" val="60108026"/>
                    </a:ext>
                  </a:extLst>
                </a:gridCol>
              </a:tblGrid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KC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KC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KC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KC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KC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857553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OK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OK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OK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KO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OK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549611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KC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OK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OK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KO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KC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064394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KC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OK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160190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285614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729858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636935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980413"/>
                  </a:ext>
                </a:extLst>
              </a:tr>
            </a:tbl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029BF512-6D99-4358-9EA1-4C0F16A2A664}"/>
              </a:ext>
            </a:extLst>
          </p:cNvPr>
          <p:cNvSpPr txBox="1"/>
          <p:nvPr/>
        </p:nvSpPr>
        <p:spPr>
          <a:xfrm>
            <a:off x="5990360" y="369332"/>
            <a:ext cx="2585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</a:p>
          <a:p>
            <a:endParaRPr lang="fr-FR" dirty="0"/>
          </a:p>
          <a:p>
            <a:r>
              <a:rPr lang="fr-FR" dirty="0"/>
              <a:t>2</a:t>
            </a:r>
          </a:p>
          <a:p>
            <a:endParaRPr lang="fr-FR" dirty="0"/>
          </a:p>
          <a:p>
            <a:r>
              <a:rPr lang="fr-FR" dirty="0"/>
              <a:t>3</a:t>
            </a:r>
          </a:p>
          <a:p>
            <a:endParaRPr lang="fr-FR" dirty="0"/>
          </a:p>
          <a:p>
            <a:r>
              <a:rPr lang="fr-FR" dirty="0"/>
              <a:t>4</a:t>
            </a:r>
          </a:p>
          <a:p>
            <a:endParaRPr lang="fr-FR" dirty="0"/>
          </a:p>
          <a:p>
            <a:r>
              <a:rPr lang="fr-FR" dirty="0"/>
              <a:t>5</a:t>
            </a:r>
          </a:p>
          <a:p>
            <a:endParaRPr lang="fr-FR" dirty="0"/>
          </a:p>
          <a:p>
            <a:r>
              <a:rPr lang="fr-FR" dirty="0"/>
              <a:t>6</a:t>
            </a:r>
          </a:p>
          <a:p>
            <a:endParaRPr lang="fr-FR" dirty="0"/>
          </a:p>
          <a:p>
            <a:r>
              <a:rPr lang="fr-FR" dirty="0"/>
              <a:t>7</a:t>
            </a:r>
          </a:p>
          <a:p>
            <a:endParaRPr lang="fr-FR" dirty="0"/>
          </a:p>
          <a:p>
            <a:r>
              <a:rPr lang="fr-FR" dirty="0"/>
              <a:t>8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FB89BC2-0FAC-43BC-A1A4-4BBC962F200E}"/>
              </a:ext>
            </a:extLst>
          </p:cNvPr>
          <p:cNvSpPr txBox="1"/>
          <p:nvPr/>
        </p:nvSpPr>
        <p:spPr>
          <a:xfrm>
            <a:off x="551793" y="10625"/>
            <a:ext cx="4730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	   B	       C	           D	              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80E619A-887B-4A0B-838A-35FB90AD40CB}"/>
              </a:ext>
            </a:extLst>
          </p:cNvPr>
          <p:cNvSpPr txBox="1"/>
          <p:nvPr/>
        </p:nvSpPr>
        <p:spPr>
          <a:xfrm>
            <a:off x="6956719" y="0"/>
            <a:ext cx="4730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	   B	       C	           D	              E</a:t>
            </a:r>
          </a:p>
        </p:txBody>
      </p:sp>
      <p:graphicFrame>
        <p:nvGraphicFramePr>
          <p:cNvPr id="15" name="Tableau 4">
            <a:extLst>
              <a:ext uri="{FF2B5EF4-FFF2-40B4-BE49-F238E27FC236}">
                <a16:creationId xmlns:a16="http://schemas.microsoft.com/office/drawing/2014/main" id="{2A06DB53-7EE5-43A9-B637-673B93007A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152310"/>
              </p:ext>
            </p:extLst>
          </p:nvPr>
        </p:nvGraphicFramePr>
        <p:xfrm>
          <a:off x="6562267" y="394233"/>
          <a:ext cx="5519685" cy="4222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937">
                  <a:extLst>
                    <a:ext uri="{9D8B030D-6E8A-4147-A177-3AD203B41FA5}">
                      <a16:colId xmlns:a16="http://schemas.microsoft.com/office/drawing/2014/main" val="3927127552"/>
                    </a:ext>
                  </a:extLst>
                </a:gridCol>
                <a:gridCol w="1103937">
                  <a:extLst>
                    <a:ext uri="{9D8B030D-6E8A-4147-A177-3AD203B41FA5}">
                      <a16:colId xmlns:a16="http://schemas.microsoft.com/office/drawing/2014/main" val="2378648276"/>
                    </a:ext>
                  </a:extLst>
                </a:gridCol>
                <a:gridCol w="1103937">
                  <a:extLst>
                    <a:ext uri="{9D8B030D-6E8A-4147-A177-3AD203B41FA5}">
                      <a16:colId xmlns:a16="http://schemas.microsoft.com/office/drawing/2014/main" val="975931325"/>
                    </a:ext>
                  </a:extLst>
                </a:gridCol>
                <a:gridCol w="1103937">
                  <a:extLst>
                    <a:ext uri="{9D8B030D-6E8A-4147-A177-3AD203B41FA5}">
                      <a16:colId xmlns:a16="http://schemas.microsoft.com/office/drawing/2014/main" val="1911564345"/>
                    </a:ext>
                  </a:extLst>
                </a:gridCol>
                <a:gridCol w="1103937">
                  <a:extLst>
                    <a:ext uri="{9D8B030D-6E8A-4147-A177-3AD203B41FA5}">
                      <a16:colId xmlns:a16="http://schemas.microsoft.com/office/drawing/2014/main" val="60108026"/>
                    </a:ext>
                  </a:extLst>
                </a:gridCol>
              </a:tblGrid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KO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KC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KC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KC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KC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857553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OK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OK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OK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KO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KC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549611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OK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OK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OK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KC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KC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064394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KC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OK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OK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OK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160190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285614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729858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636935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980413"/>
                  </a:ext>
                </a:extLst>
              </a:tr>
            </a:tbl>
          </a:graphicData>
        </a:graphic>
      </p:graphicFrame>
      <p:sp>
        <p:nvSpPr>
          <p:cNvPr id="16" name="ZoneTexte 15">
            <a:extLst>
              <a:ext uri="{FF2B5EF4-FFF2-40B4-BE49-F238E27FC236}">
                <a16:creationId xmlns:a16="http://schemas.microsoft.com/office/drawing/2014/main" id="{24E823B2-8EBB-484D-8924-AF954FB43C4D}"/>
              </a:ext>
            </a:extLst>
          </p:cNvPr>
          <p:cNvSpPr txBox="1"/>
          <p:nvPr/>
        </p:nvSpPr>
        <p:spPr>
          <a:xfrm>
            <a:off x="207071" y="6440174"/>
            <a:ext cx="11803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 : rien dans case		KC : cassé d’origine		OK : pas de casse après pliage	KO : casse pendant pliage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C3941D7-F35B-490A-B44D-7A0A9251076C}"/>
              </a:ext>
            </a:extLst>
          </p:cNvPr>
          <p:cNvSpPr txBox="1"/>
          <p:nvPr/>
        </p:nvSpPr>
        <p:spPr>
          <a:xfrm>
            <a:off x="65687" y="5145961"/>
            <a:ext cx="277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B4</a:t>
            </a:r>
            <a:r>
              <a:rPr lang="fr-FR" dirty="0"/>
              <a:t> : courbé pendant 6 jours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07BD898-118F-4924-872A-82FC2D9CA114}"/>
              </a:ext>
            </a:extLst>
          </p:cNvPr>
          <p:cNvSpPr txBox="1"/>
          <p:nvPr/>
        </p:nvSpPr>
        <p:spPr>
          <a:xfrm>
            <a:off x="6542181" y="5145961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A2</a:t>
            </a:r>
            <a:r>
              <a:rPr lang="fr-FR" dirty="0"/>
              <a:t> : courbé pendant 6 jours</a:t>
            </a:r>
          </a:p>
        </p:txBody>
      </p:sp>
    </p:spTree>
    <p:extLst>
      <p:ext uri="{BB962C8B-B14F-4D97-AF65-F5344CB8AC3E}">
        <p14:creationId xmlns:p14="http://schemas.microsoft.com/office/powerpoint/2010/main" val="2150803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26E70326-12C3-4FCF-B896-2DB73FC41268}"/>
              </a:ext>
            </a:extLst>
          </p:cNvPr>
          <p:cNvSpPr txBox="1"/>
          <p:nvPr/>
        </p:nvSpPr>
        <p:spPr>
          <a:xfrm>
            <a:off x="5982478" y="369332"/>
            <a:ext cx="2585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</a:p>
          <a:p>
            <a:endParaRPr lang="fr-FR" dirty="0"/>
          </a:p>
          <a:p>
            <a:r>
              <a:rPr lang="fr-FR" dirty="0"/>
              <a:t>2</a:t>
            </a:r>
          </a:p>
          <a:p>
            <a:endParaRPr lang="fr-FR" dirty="0"/>
          </a:p>
          <a:p>
            <a:r>
              <a:rPr lang="fr-FR" dirty="0"/>
              <a:t>3</a:t>
            </a:r>
          </a:p>
          <a:p>
            <a:endParaRPr lang="fr-FR" dirty="0"/>
          </a:p>
          <a:p>
            <a:r>
              <a:rPr lang="fr-FR" dirty="0"/>
              <a:t>4</a:t>
            </a:r>
          </a:p>
          <a:p>
            <a:endParaRPr lang="fr-FR" dirty="0"/>
          </a:p>
          <a:p>
            <a:r>
              <a:rPr lang="fr-FR" dirty="0"/>
              <a:t>5</a:t>
            </a:r>
          </a:p>
          <a:p>
            <a:endParaRPr lang="fr-FR" dirty="0"/>
          </a:p>
          <a:p>
            <a:r>
              <a:rPr lang="fr-FR" dirty="0"/>
              <a:t>6</a:t>
            </a:r>
          </a:p>
          <a:p>
            <a:endParaRPr lang="fr-FR" dirty="0"/>
          </a:p>
          <a:p>
            <a:r>
              <a:rPr lang="fr-FR" dirty="0"/>
              <a:t>7</a:t>
            </a:r>
          </a:p>
          <a:p>
            <a:endParaRPr lang="fr-FR" dirty="0"/>
          </a:p>
          <a:p>
            <a:r>
              <a:rPr lang="fr-FR" dirty="0"/>
              <a:t>8</a:t>
            </a:r>
          </a:p>
        </p:txBody>
      </p:sp>
      <p:graphicFrame>
        <p:nvGraphicFramePr>
          <p:cNvPr id="11" name="Tableau 4">
            <a:extLst>
              <a:ext uri="{FF2B5EF4-FFF2-40B4-BE49-F238E27FC236}">
                <a16:creationId xmlns:a16="http://schemas.microsoft.com/office/drawing/2014/main" id="{7A0370E8-BC0E-4BDF-9E59-CF50FE4E2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077299"/>
              </p:ext>
            </p:extLst>
          </p:nvPr>
        </p:nvGraphicFramePr>
        <p:xfrm>
          <a:off x="128749" y="370491"/>
          <a:ext cx="5519685" cy="4222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937">
                  <a:extLst>
                    <a:ext uri="{9D8B030D-6E8A-4147-A177-3AD203B41FA5}">
                      <a16:colId xmlns:a16="http://schemas.microsoft.com/office/drawing/2014/main" val="3927127552"/>
                    </a:ext>
                  </a:extLst>
                </a:gridCol>
                <a:gridCol w="1103937">
                  <a:extLst>
                    <a:ext uri="{9D8B030D-6E8A-4147-A177-3AD203B41FA5}">
                      <a16:colId xmlns:a16="http://schemas.microsoft.com/office/drawing/2014/main" val="2378648276"/>
                    </a:ext>
                  </a:extLst>
                </a:gridCol>
                <a:gridCol w="1103937">
                  <a:extLst>
                    <a:ext uri="{9D8B030D-6E8A-4147-A177-3AD203B41FA5}">
                      <a16:colId xmlns:a16="http://schemas.microsoft.com/office/drawing/2014/main" val="975931325"/>
                    </a:ext>
                  </a:extLst>
                </a:gridCol>
                <a:gridCol w="1103937">
                  <a:extLst>
                    <a:ext uri="{9D8B030D-6E8A-4147-A177-3AD203B41FA5}">
                      <a16:colId xmlns:a16="http://schemas.microsoft.com/office/drawing/2014/main" val="1911564345"/>
                    </a:ext>
                  </a:extLst>
                </a:gridCol>
                <a:gridCol w="1103937">
                  <a:extLst>
                    <a:ext uri="{9D8B030D-6E8A-4147-A177-3AD203B41FA5}">
                      <a16:colId xmlns:a16="http://schemas.microsoft.com/office/drawing/2014/main" val="60108026"/>
                    </a:ext>
                  </a:extLst>
                </a:gridCol>
              </a:tblGrid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KO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OK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KO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KC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KC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857553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KC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KC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KC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KC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KC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549611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KC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OK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KC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KC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KC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064394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KC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OK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KC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KC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KC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160190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285614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729858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636935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KC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KC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980413"/>
                  </a:ext>
                </a:extLst>
              </a:tr>
            </a:tbl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22246939-CFCD-4B7B-9216-1C729B7EDACB}"/>
              </a:ext>
            </a:extLst>
          </p:cNvPr>
          <p:cNvSpPr txBox="1"/>
          <p:nvPr/>
        </p:nvSpPr>
        <p:spPr>
          <a:xfrm>
            <a:off x="5982478" y="369332"/>
            <a:ext cx="2585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</a:p>
          <a:p>
            <a:endParaRPr lang="fr-FR" dirty="0"/>
          </a:p>
          <a:p>
            <a:r>
              <a:rPr lang="fr-FR" dirty="0"/>
              <a:t>2</a:t>
            </a:r>
          </a:p>
          <a:p>
            <a:endParaRPr lang="fr-FR" dirty="0"/>
          </a:p>
          <a:p>
            <a:r>
              <a:rPr lang="fr-FR" dirty="0"/>
              <a:t>3</a:t>
            </a:r>
          </a:p>
          <a:p>
            <a:endParaRPr lang="fr-FR" dirty="0"/>
          </a:p>
          <a:p>
            <a:r>
              <a:rPr lang="fr-FR" dirty="0"/>
              <a:t>4</a:t>
            </a:r>
          </a:p>
          <a:p>
            <a:endParaRPr lang="fr-FR" dirty="0"/>
          </a:p>
          <a:p>
            <a:r>
              <a:rPr lang="fr-FR" dirty="0"/>
              <a:t>5</a:t>
            </a:r>
          </a:p>
          <a:p>
            <a:endParaRPr lang="fr-FR" dirty="0"/>
          </a:p>
          <a:p>
            <a:r>
              <a:rPr lang="fr-FR" dirty="0"/>
              <a:t>6</a:t>
            </a:r>
          </a:p>
          <a:p>
            <a:endParaRPr lang="fr-FR" dirty="0"/>
          </a:p>
          <a:p>
            <a:r>
              <a:rPr lang="fr-FR" dirty="0"/>
              <a:t>7</a:t>
            </a:r>
          </a:p>
          <a:p>
            <a:endParaRPr lang="fr-FR" dirty="0"/>
          </a:p>
          <a:p>
            <a:r>
              <a:rPr lang="fr-FR" dirty="0"/>
              <a:t>8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BAFBD7F-99E2-451E-9A67-77AA473C009C}"/>
              </a:ext>
            </a:extLst>
          </p:cNvPr>
          <p:cNvSpPr txBox="1"/>
          <p:nvPr/>
        </p:nvSpPr>
        <p:spPr>
          <a:xfrm>
            <a:off x="543911" y="10625"/>
            <a:ext cx="4730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	   B	       C	           D	              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7E82909-9C20-41C4-BCED-DA4FED9D321C}"/>
              </a:ext>
            </a:extLst>
          </p:cNvPr>
          <p:cNvSpPr txBox="1"/>
          <p:nvPr/>
        </p:nvSpPr>
        <p:spPr>
          <a:xfrm>
            <a:off x="6948837" y="0"/>
            <a:ext cx="4730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	   B	       C	           D	              E</a:t>
            </a:r>
          </a:p>
        </p:txBody>
      </p:sp>
      <p:graphicFrame>
        <p:nvGraphicFramePr>
          <p:cNvPr id="15" name="Tableau 4">
            <a:extLst>
              <a:ext uri="{FF2B5EF4-FFF2-40B4-BE49-F238E27FC236}">
                <a16:creationId xmlns:a16="http://schemas.microsoft.com/office/drawing/2014/main" id="{2180601E-E16F-43E1-8A79-687F7C66C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684074"/>
              </p:ext>
            </p:extLst>
          </p:nvPr>
        </p:nvGraphicFramePr>
        <p:xfrm>
          <a:off x="6554385" y="394233"/>
          <a:ext cx="5519685" cy="4222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937">
                  <a:extLst>
                    <a:ext uri="{9D8B030D-6E8A-4147-A177-3AD203B41FA5}">
                      <a16:colId xmlns:a16="http://schemas.microsoft.com/office/drawing/2014/main" val="3927127552"/>
                    </a:ext>
                  </a:extLst>
                </a:gridCol>
                <a:gridCol w="1103937">
                  <a:extLst>
                    <a:ext uri="{9D8B030D-6E8A-4147-A177-3AD203B41FA5}">
                      <a16:colId xmlns:a16="http://schemas.microsoft.com/office/drawing/2014/main" val="2378648276"/>
                    </a:ext>
                  </a:extLst>
                </a:gridCol>
                <a:gridCol w="1103937">
                  <a:extLst>
                    <a:ext uri="{9D8B030D-6E8A-4147-A177-3AD203B41FA5}">
                      <a16:colId xmlns:a16="http://schemas.microsoft.com/office/drawing/2014/main" val="975931325"/>
                    </a:ext>
                  </a:extLst>
                </a:gridCol>
                <a:gridCol w="1103937">
                  <a:extLst>
                    <a:ext uri="{9D8B030D-6E8A-4147-A177-3AD203B41FA5}">
                      <a16:colId xmlns:a16="http://schemas.microsoft.com/office/drawing/2014/main" val="1911564345"/>
                    </a:ext>
                  </a:extLst>
                </a:gridCol>
                <a:gridCol w="1103937">
                  <a:extLst>
                    <a:ext uri="{9D8B030D-6E8A-4147-A177-3AD203B41FA5}">
                      <a16:colId xmlns:a16="http://schemas.microsoft.com/office/drawing/2014/main" val="60108026"/>
                    </a:ext>
                  </a:extLst>
                </a:gridCol>
              </a:tblGrid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KC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KC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KC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KC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KC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857553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KC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OK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KC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OK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KC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549611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KC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KC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KC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KC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KC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064394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KC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KC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160190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285614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729858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636935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KC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KC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980413"/>
                  </a:ext>
                </a:extLst>
              </a:tr>
            </a:tbl>
          </a:graphicData>
        </a:graphic>
      </p:graphicFrame>
      <p:sp>
        <p:nvSpPr>
          <p:cNvPr id="17" name="ZoneTexte 16">
            <a:extLst>
              <a:ext uri="{FF2B5EF4-FFF2-40B4-BE49-F238E27FC236}">
                <a16:creationId xmlns:a16="http://schemas.microsoft.com/office/drawing/2014/main" id="{25C5C724-CAE5-4822-B42C-A8C4A0C19829}"/>
              </a:ext>
            </a:extLst>
          </p:cNvPr>
          <p:cNvSpPr txBox="1"/>
          <p:nvPr/>
        </p:nvSpPr>
        <p:spPr>
          <a:xfrm>
            <a:off x="207071" y="6440174"/>
            <a:ext cx="11803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 : rien dans case		KC : cassé d’origine		OK : pas de casse après pliage	KO : casse pendant pliage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EA8A984-FC59-4CDD-8CA3-B99E0F2E62E2}"/>
              </a:ext>
            </a:extLst>
          </p:cNvPr>
          <p:cNvSpPr txBox="1"/>
          <p:nvPr/>
        </p:nvSpPr>
        <p:spPr>
          <a:xfrm>
            <a:off x="65687" y="5145961"/>
            <a:ext cx="2501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B4</a:t>
            </a:r>
            <a:r>
              <a:rPr lang="fr-FR" dirty="0"/>
              <a:t> : courbé pendant 21h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CBE4771-1A01-420A-8B38-9396297695BC}"/>
              </a:ext>
            </a:extLst>
          </p:cNvPr>
          <p:cNvSpPr txBox="1"/>
          <p:nvPr/>
        </p:nvSpPr>
        <p:spPr>
          <a:xfrm>
            <a:off x="971559" y="4604809"/>
            <a:ext cx="3834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MIMOSIS W4 std25 - 30um d’épaisseur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3098433-FBEE-4E0B-BE21-2D8A80DC9F73}"/>
              </a:ext>
            </a:extLst>
          </p:cNvPr>
          <p:cNvSpPr txBox="1"/>
          <p:nvPr/>
        </p:nvSpPr>
        <p:spPr>
          <a:xfrm>
            <a:off x="7474227" y="4600731"/>
            <a:ext cx="3834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MIMOSIS W4 std25 - 40um d’épaisseur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F1C515E-C43D-4FE0-AD68-0D2BB5BA6E06}"/>
              </a:ext>
            </a:extLst>
          </p:cNvPr>
          <p:cNvSpPr txBox="1"/>
          <p:nvPr/>
        </p:nvSpPr>
        <p:spPr>
          <a:xfrm>
            <a:off x="8063339" y="5145961"/>
            <a:ext cx="2797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D2</a:t>
            </a:r>
            <a:r>
              <a:rPr lang="fr-FR" dirty="0"/>
              <a:t> : courbé pendant 6 jours</a:t>
            </a:r>
          </a:p>
        </p:txBody>
      </p:sp>
    </p:spTree>
    <p:extLst>
      <p:ext uri="{BB962C8B-B14F-4D97-AF65-F5344CB8AC3E}">
        <p14:creationId xmlns:p14="http://schemas.microsoft.com/office/powerpoint/2010/main" val="2037160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7B82F46-6674-4600-9FA4-7D341CA24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74962" y="1100084"/>
            <a:ext cx="6449847" cy="483738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51BCCA3-8C9D-43D8-BC3B-1DCF44435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9" y="542753"/>
            <a:ext cx="6191513" cy="464363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F31FF6C-9486-4616-A55F-EDF4303FB8B0}"/>
              </a:ext>
            </a:extLst>
          </p:cNvPr>
          <p:cNvSpPr txBox="1"/>
          <p:nvPr/>
        </p:nvSpPr>
        <p:spPr>
          <a:xfrm>
            <a:off x="63061" y="173421"/>
            <a:ext cx="7027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Exemple de capteurs cassés et déformation après amincissement à 30um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12D97F7-7D59-4C11-8D30-A039087F3F3B}"/>
              </a:ext>
            </a:extLst>
          </p:cNvPr>
          <p:cNvSpPr/>
          <p:nvPr/>
        </p:nvSpPr>
        <p:spPr>
          <a:xfrm>
            <a:off x="9009993" y="3965028"/>
            <a:ext cx="969579" cy="5281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82C8374-C9A5-4363-B68C-BA0EFC255AB7}"/>
              </a:ext>
            </a:extLst>
          </p:cNvPr>
          <p:cNvSpPr/>
          <p:nvPr/>
        </p:nvSpPr>
        <p:spPr>
          <a:xfrm>
            <a:off x="3405350" y="2849149"/>
            <a:ext cx="449319" cy="3507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65E73F8-CF54-4EDC-A0D3-4C1FA82EEF79}"/>
              </a:ext>
            </a:extLst>
          </p:cNvPr>
          <p:cNvSpPr/>
          <p:nvPr/>
        </p:nvSpPr>
        <p:spPr>
          <a:xfrm>
            <a:off x="4501446" y="2849149"/>
            <a:ext cx="449319" cy="3507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1566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EA3787A6-7B9A-438D-8C81-19703692164D}"/>
              </a:ext>
            </a:extLst>
          </p:cNvPr>
          <p:cNvSpPr txBox="1"/>
          <p:nvPr/>
        </p:nvSpPr>
        <p:spPr>
          <a:xfrm>
            <a:off x="0" y="19706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PREMIERES CONCLUSIONS SUR PLIAGE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7069BCB-6B90-4928-B77A-5E372EB62A48}"/>
              </a:ext>
            </a:extLst>
          </p:cNvPr>
          <p:cNvSpPr txBox="1"/>
          <p:nvPr/>
        </p:nvSpPr>
        <p:spPr>
          <a:xfrm>
            <a:off x="735494" y="3368565"/>
            <a:ext cx="10721012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Des capteurs de la taille de MIMOSIS ( 19400 x 31000 um²) amincis à 30um ou 40um se courbent sans difficulté</a:t>
            </a:r>
          </a:p>
          <a:p>
            <a:endParaRPr lang="fr-FR" dirty="0"/>
          </a:p>
          <a:p>
            <a:r>
              <a:rPr lang="fr-FR" dirty="0"/>
              <a:t>pour peu que la découpe soit bonne et qu’il n’y ait pas d’impact.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5C4430A-AA37-485B-982D-094BE04CBD35}"/>
              </a:ext>
            </a:extLst>
          </p:cNvPr>
          <p:cNvSpPr txBox="1"/>
          <p:nvPr/>
        </p:nvSpPr>
        <p:spPr>
          <a:xfrm>
            <a:off x="345699" y="1224300"/>
            <a:ext cx="1088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Ce qui a été fait pour ces tests : Avant courbure de chaque silicium, nettoyage du silicium, du </a:t>
            </a:r>
            <a:r>
              <a:rPr lang="fr-FR" dirty="0" err="1"/>
              <a:t>mandrel</a:t>
            </a:r>
            <a:r>
              <a:rPr lang="fr-FR" dirty="0"/>
              <a:t> et du mylar.</a:t>
            </a:r>
          </a:p>
        </p:txBody>
      </p:sp>
    </p:spTree>
    <p:extLst>
      <p:ext uri="{BB962C8B-B14F-4D97-AF65-F5344CB8AC3E}">
        <p14:creationId xmlns:p14="http://schemas.microsoft.com/office/powerpoint/2010/main" val="2736187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EA3787A6-7B9A-438D-8C81-19703692164D}"/>
              </a:ext>
            </a:extLst>
          </p:cNvPr>
          <p:cNvSpPr txBox="1"/>
          <p:nvPr/>
        </p:nvSpPr>
        <p:spPr>
          <a:xfrm>
            <a:off x="0" y="19706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BANC DE TEST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F751073-B023-438A-BC62-F0DC8EF90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85" y="924528"/>
            <a:ext cx="10706353" cy="500894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92D8218-A93E-45CC-80BA-96E9F2DC9311}"/>
              </a:ext>
            </a:extLst>
          </p:cNvPr>
          <p:cNvSpPr txBox="1"/>
          <p:nvPr/>
        </p:nvSpPr>
        <p:spPr>
          <a:xfrm>
            <a:off x="4799422" y="6014600"/>
            <a:ext cx="242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V1 de l’interface logiciel</a:t>
            </a:r>
          </a:p>
        </p:txBody>
      </p:sp>
    </p:spTree>
    <p:extLst>
      <p:ext uri="{BB962C8B-B14F-4D97-AF65-F5344CB8AC3E}">
        <p14:creationId xmlns:p14="http://schemas.microsoft.com/office/powerpoint/2010/main" val="836922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EA3787A6-7B9A-438D-8C81-19703692164D}"/>
              </a:ext>
            </a:extLst>
          </p:cNvPr>
          <p:cNvSpPr txBox="1"/>
          <p:nvPr/>
        </p:nvSpPr>
        <p:spPr>
          <a:xfrm>
            <a:off x="0" y="15088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BANC DE TEST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6D769AB-7D93-47EE-A79F-C4CF5FC81800}"/>
              </a:ext>
            </a:extLst>
          </p:cNvPr>
          <p:cNvSpPr txBox="1"/>
          <p:nvPr/>
        </p:nvSpPr>
        <p:spPr>
          <a:xfrm>
            <a:off x="4773651" y="6180138"/>
            <a:ext cx="4224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Version « courante » de l’interface logiciel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A756E0E-D553-4A86-91FA-D037C8E75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90" y="899782"/>
            <a:ext cx="10505090" cy="499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31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EA3787A6-7B9A-438D-8C81-19703692164D}"/>
              </a:ext>
            </a:extLst>
          </p:cNvPr>
          <p:cNvSpPr txBox="1"/>
          <p:nvPr/>
        </p:nvSpPr>
        <p:spPr>
          <a:xfrm>
            <a:off x="0" y="15088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BANC DE TEST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E41053A-2D25-4A0A-A6BD-10EC0589600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2"/>
          <a:stretch/>
        </p:blipFill>
        <p:spPr bwMode="auto">
          <a:xfrm>
            <a:off x="624809" y="739270"/>
            <a:ext cx="10726363" cy="53794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6D769AB-7D93-47EE-A79F-C4CF5FC81800}"/>
              </a:ext>
            </a:extLst>
          </p:cNvPr>
          <p:cNvSpPr txBox="1"/>
          <p:nvPr/>
        </p:nvSpPr>
        <p:spPr>
          <a:xfrm>
            <a:off x="3000030" y="6188021"/>
            <a:ext cx="6417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Version « finale » en cours de développement de l’interface logiciel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8615F90-723D-4CEB-9B7A-DA7035C924A2}"/>
              </a:ext>
            </a:extLst>
          </p:cNvPr>
          <p:cNvSpPr txBox="1"/>
          <p:nvPr/>
        </p:nvSpPr>
        <p:spPr>
          <a:xfrm>
            <a:off x="149772" y="6400800"/>
            <a:ext cx="1215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FA; OC; JSP</a:t>
            </a:r>
          </a:p>
        </p:txBody>
      </p:sp>
    </p:spTree>
    <p:extLst>
      <p:ext uri="{BB962C8B-B14F-4D97-AF65-F5344CB8AC3E}">
        <p14:creationId xmlns:p14="http://schemas.microsoft.com/office/powerpoint/2010/main" val="11428208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3839</TotalTime>
  <Words>704</Words>
  <Application>Microsoft Office PowerPoint</Application>
  <PresentationFormat>Grand écran</PresentationFormat>
  <Paragraphs>354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AGNESE Franck</dc:creator>
  <cp:lastModifiedBy>AGNESE Franck</cp:lastModifiedBy>
  <cp:revision>45</cp:revision>
  <dcterms:created xsi:type="dcterms:W3CDTF">2025-05-06T06:54:25Z</dcterms:created>
  <dcterms:modified xsi:type="dcterms:W3CDTF">2025-05-20T12:08:36Z</dcterms:modified>
</cp:coreProperties>
</file>