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8" r:id="rId2"/>
    <p:sldId id="275" r:id="rId3"/>
    <p:sldId id="318" r:id="rId4"/>
    <p:sldId id="280" r:id="rId5"/>
    <p:sldId id="302" r:id="rId6"/>
    <p:sldId id="303" r:id="rId7"/>
    <p:sldId id="322" r:id="rId8"/>
    <p:sldId id="296" r:id="rId9"/>
    <p:sldId id="283" r:id="rId10"/>
    <p:sldId id="323" r:id="rId11"/>
    <p:sldId id="324" r:id="rId12"/>
    <p:sldId id="381" r:id="rId13"/>
    <p:sldId id="363" r:id="rId14"/>
    <p:sldId id="382" r:id="rId15"/>
    <p:sldId id="374" r:id="rId16"/>
    <p:sldId id="375" r:id="rId17"/>
    <p:sldId id="376" r:id="rId18"/>
    <p:sldId id="377" r:id="rId19"/>
    <p:sldId id="379" r:id="rId20"/>
    <p:sldId id="383" r:id="rId21"/>
    <p:sldId id="384" r:id="rId22"/>
    <p:sldId id="385" r:id="rId23"/>
    <p:sldId id="380" r:id="rId24"/>
    <p:sldId id="274" r:id="rId25"/>
    <p:sldId id="335" r:id="rId26"/>
    <p:sldId id="364" r:id="rId27"/>
    <p:sldId id="367" r:id="rId28"/>
    <p:sldId id="368" r:id="rId29"/>
    <p:sldId id="369" r:id="rId30"/>
    <p:sldId id="342" r:id="rId31"/>
    <p:sldId id="370" r:id="rId32"/>
    <p:sldId id="371" r:id="rId33"/>
    <p:sldId id="372" r:id="rId34"/>
    <p:sldId id="326" r:id="rId35"/>
    <p:sldId id="366" r:id="rId36"/>
    <p:sldId id="378" r:id="rId3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8"/>
    <p:restoredTop sz="94825"/>
  </p:normalViewPr>
  <p:slideViewPr>
    <p:cSldViewPr snapToGrid="0">
      <p:cViewPr varScale="1">
        <p:scale>
          <a:sx n="102" d="100"/>
          <a:sy n="102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1391-DE92-F742-AB7F-BAE4964DAA22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48788-A700-2042-87E6-603BA73BD8B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8789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3413-E262-3B4E-B309-D3FBB1F4E567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2490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1A14F-9050-87C0-51E0-859993FB7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50DDD-5D88-D60F-EC7A-CD2735230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1F16D-536D-E12B-51E2-FBEC62F52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87BC0-6477-0AB4-F3BD-701C7F1CB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13413-E262-3B4E-B309-D3FBB1F4E567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5289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48788-A700-2042-87E6-603BA73BD8BF}" type="slidenum">
              <a:rPr lang="en-FR" smtClean="0"/>
              <a:t>24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7838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C2B8-7F5C-5ADF-9983-0C50061A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4720B-96BF-E5B0-7B3D-C99BA1A60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802F1-F4AC-E2D0-FA99-4DF24ACF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7E16-0C4E-2367-25FC-165F4C0A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1CB8-7834-B6AF-C366-19C4E7B6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5275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9C0D-F683-DDC8-F1DA-CF5EF926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51768-CDAD-29E3-AE8D-310BB36F3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4EB6-ADC7-1AB7-9CF0-D8D8715F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DA9EB-1A71-3B31-DB59-77F1F4C2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C6A1-02B8-8198-2659-5F3D053C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0299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08F48-C286-2A64-5D5D-ADB52379D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0265D-9E44-7661-7B71-FADF40484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E91F-E340-4CB6-5103-2AE96E5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4CE47-7CEC-8231-0B00-B8DF63AD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F2BA-2908-7B50-8039-6D6899DB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6806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E34-78B1-7F4C-4A60-0EAA57CD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A5A5-F921-F3EC-6D31-FA834436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76279-CFD6-DC96-A192-7EA90DD6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725B-7B33-6AC1-1CD4-32298D56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FFB0F-77E1-8EDC-9618-6C9A22FB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0797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7048-5C6F-22A6-A912-4E421BF6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67198-AF87-CACF-976D-A117EC375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35E2-C7C8-FA84-3A0F-E9D11DA1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580C-87E6-F2D2-3B49-B7B45D53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CEF09-A8C4-D02D-5A7E-7DF6DFE9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7118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F749-4388-43A9-A0C6-D506949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D89D-AD19-E6A0-B874-D81538D21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9F00B-2DDF-902A-0EBF-41757F267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4006F-9365-3757-1394-972816EC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17784-42FD-F7BB-BE0F-F84E7F4C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12B9-B88D-15BD-A38A-4354B286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8156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AC0-913D-917A-10FC-DEC1C237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A2647-2045-A251-B13A-AEB14FA6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BB4DD-FD87-0FDA-4E1E-B8A3B0309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7A2AB-42E4-D6C7-BBB4-D69E110D5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73E4C-DA8D-161B-DAB7-C0062336E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20AEF-E3EE-2E11-F4F7-06F6A7D3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7FFA4-EDAB-6C37-651D-56FAF478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811E3-14A9-C7D8-9D43-A66CEA7D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959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D848-584B-0808-3F65-F96A81F8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523F3-2FA3-8618-B755-84192376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CFFA6-60E3-A847-6268-FEE33EE7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EAB57-6B63-1091-A54D-E4AC7FC6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78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43EF7-8C0B-CB1B-6BF5-A158E978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73BD3-CAAC-BFBA-182C-5FF12CB4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74B7F-F077-3CB8-EB38-BFC133A7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416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92E-F82E-743F-8755-959A3090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85CD-0560-B6D6-0A8F-9C8FA6E8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3AF10-78ED-ABBE-E26B-E8B7610C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35DA-863A-5460-16C9-BA4AC41E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AAC22-3A0D-0EAA-1A85-4F84571F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9F9F-47EE-5353-BE1C-EC17A777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22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C8FC-D425-63E4-9D53-50D77E25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72880-7BDC-55F5-FA64-7F9EE96A2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0A2AD-9869-777D-077A-8CEB0386F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2B9C9-3C83-9D20-FE93-4356658D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8798-1CDF-FCB4-109F-625F1F2F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D5A7F-7C5C-B5C5-924B-D0AEBD0B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1492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579A6-7423-BFD4-4978-FC3E081A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40849-14D1-DC66-EE36-2A3EA1C2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DAB9-80A2-DF08-D673-D874827FE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277E7-0A7D-6D41-A4CB-95B69C926048}" type="datetimeFigureOut">
              <a:rPr lang="en-FR" smtClean="0"/>
              <a:t>11/09/2025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7553-E458-F585-0B73-0EE3A9F45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67E3-8E94-A737-907D-4BC217060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FF62B-1FAA-3F4E-BBE1-9507E8AE031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126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.springer.com/article/10.1007/JHEP06(2024)192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.springer.com/article/10.1007/JHEP06(2024)192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1.png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s.cern.ch/record/2903866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FDA1-936A-3EF8-C66E-5CC152000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Υπότιτλος 2">
                <a:extLst>
                  <a:ext uri="{FF2B5EF4-FFF2-40B4-BE49-F238E27FC236}">
                    <a16:creationId xmlns:a16="http://schemas.microsoft.com/office/drawing/2014/main" id="{D151BB00-52D5-CAC6-3B26-32F7B9525B9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14311" y="193727"/>
                <a:ext cx="8952089" cy="6082807"/>
              </a:xfrm>
            </p:spPr>
            <p:txBody>
              <a:bodyPr>
                <a:normAutofit/>
              </a:bodyPr>
              <a:lstStyle/>
              <a:p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CSI Presentation</a:t>
                </a:r>
              </a:p>
              <a:p>
                <a:endPara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Vector Boson Scattering process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channel, with the ATLAS detector at LHC</a:t>
                </a:r>
              </a:p>
              <a:p>
                <a:endPara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Panagiotis Ziakas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sz="20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Υπότιτλος 2">
                <a:extLst>
                  <a:ext uri="{FF2B5EF4-FFF2-40B4-BE49-F238E27FC236}">
                    <a16:creationId xmlns:a16="http://schemas.microsoft.com/office/drawing/2014/main" id="{D151BB00-52D5-CAC6-3B26-32F7B9525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14311" y="193727"/>
                <a:ext cx="8952089" cy="60828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41D8CF9-5F98-2273-7F76-F3CCF292F62D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DD14DAD9-6A7D-36A5-ECCC-7669B5F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2ABD8DB-FEE4-9FF6-E568-5CE8279C0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8" y="4438537"/>
            <a:ext cx="3205015" cy="1603864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21D468A-712A-7C82-2838-98F8340D9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01" y="4355866"/>
            <a:ext cx="3205078" cy="1686535"/>
          </a:xfrm>
          <a:prstGeom prst="rect">
            <a:avLst/>
          </a:prstGeom>
        </p:spPr>
      </p:pic>
      <p:sp>
        <p:nvSpPr>
          <p:cNvPr id="5" name="Θέση ημερομηνίας 11">
            <a:extLst>
              <a:ext uri="{FF2B5EF4-FFF2-40B4-BE49-F238E27FC236}">
                <a16:creationId xmlns:a16="http://schemas.microsoft.com/office/drawing/2014/main" id="{C54D3AFE-FF6A-286A-1A78-D118B1DF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0915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DD6E-C858-7C65-393F-02BB537C9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D140BB92-F365-CA7E-5675-DCB0BD2978FA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EB6EC198-6055-2A34-B58F-94661D5F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92B84-65D5-F2BF-4DC0-FF9C7B80754E}"/>
              </a:ext>
            </a:extLst>
          </p:cNvPr>
          <p:cNvSpPr txBox="1"/>
          <p:nvPr/>
        </p:nvSpPr>
        <p:spPr>
          <a:xfrm>
            <a:off x="1400783" y="2645923"/>
            <a:ext cx="886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QCD background modeling</a:t>
            </a:r>
            <a:endParaRPr lang="el-GR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11">
            <a:extLst>
              <a:ext uri="{FF2B5EF4-FFF2-40B4-BE49-F238E27FC236}">
                <a16:creationId xmlns:a16="http://schemas.microsoft.com/office/drawing/2014/main" id="{05BCBB87-01CB-A2A4-ED26-DCB9E4EE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97351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F9DA2-B870-C199-10D7-CF332AFE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7E2C952-A7E3-ECBB-1227-B60429483479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A96F6BCA-D982-AFA3-CB92-33452C66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A140B5-FD33-17B8-229D-E84A52E8C362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QCD background mismodeling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3F856619-88AE-77B4-8A95-F312BAAB0E76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6429AB06-1538-0C8F-97AF-B79AE57A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CC46FE8-B288-3D11-5733-CBDE8169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13" name="Θέση ημερομηνίας 11">
            <a:extLst>
              <a:ext uri="{FF2B5EF4-FFF2-40B4-BE49-F238E27FC236}">
                <a16:creationId xmlns:a16="http://schemas.microsoft.com/office/drawing/2014/main" id="{0B565238-C7B8-9397-E606-0C02E57E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12" name="Picture 11" descr="A comparison of graphs with a red line&#10;&#10;AI-generated content may be incorrect.">
            <a:extLst>
              <a:ext uri="{FF2B5EF4-FFF2-40B4-BE49-F238E27FC236}">
                <a16:creationId xmlns:a16="http://schemas.microsoft.com/office/drawing/2014/main" id="{6A1D5AB0-A746-AA6C-3483-F3058BB4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01" y="2153284"/>
            <a:ext cx="7393212" cy="34393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410681-7F05-52FC-9132-F0744A76B8A9}"/>
              </a:ext>
            </a:extLst>
          </p:cNvPr>
          <p:cNvSpPr/>
          <p:nvPr/>
        </p:nvSpPr>
        <p:spPr>
          <a:xfrm>
            <a:off x="807367" y="4282980"/>
            <a:ext cx="730487" cy="164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F3770-F9B6-9975-B5B5-B1C044ECBBDE}"/>
              </a:ext>
            </a:extLst>
          </p:cNvPr>
          <p:cNvSpPr/>
          <p:nvPr/>
        </p:nvSpPr>
        <p:spPr>
          <a:xfrm>
            <a:off x="4268687" y="4259697"/>
            <a:ext cx="581892" cy="1766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2D33D-B31E-8A9D-B1D1-99E048F1C853}"/>
              </a:ext>
            </a:extLst>
          </p:cNvPr>
          <p:cNvSpPr txBox="1"/>
          <p:nvPr/>
        </p:nvSpPr>
        <p:spPr>
          <a:xfrm>
            <a:off x="365820" y="1068771"/>
            <a:ext cx="922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VBS (WZ) first observed by the ATLAS LAPP group at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EW-QCD simulataneous measurement in different subregions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EEACF8-75D2-104F-2085-4CAA14653952}"/>
              </a:ext>
            </a:extLst>
          </p:cNvPr>
          <p:cNvCxnSpPr>
            <a:cxnSpLocks/>
          </p:cNvCxnSpPr>
          <p:nvPr/>
        </p:nvCxnSpPr>
        <p:spPr>
          <a:xfrm>
            <a:off x="2965425" y="3030876"/>
            <a:ext cx="0" cy="1252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7DE030D-78C0-2A12-4EC6-FA72B5064B6E}"/>
              </a:ext>
            </a:extLst>
          </p:cNvPr>
          <p:cNvSpPr/>
          <p:nvPr/>
        </p:nvSpPr>
        <p:spPr>
          <a:xfrm>
            <a:off x="7247943" y="3916797"/>
            <a:ext cx="977850" cy="342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37508A-6332-E444-8CF0-2BD79CE49E30}"/>
                  </a:ext>
                </a:extLst>
              </p:cNvPr>
              <p:cNvSpPr txBox="1"/>
              <p:nvPr/>
            </p:nvSpPr>
            <p:spPr>
              <a:xfrm>
                <a:off x="8554022" y="2753660"/>
                <a:ext cx="329738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discrepancy in the phase space with exactly two jets! 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Presence of mismodelling in the QCD production!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 point of the PhD 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37508A-6332-E444-8CF0-2BD79CE4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022" y="2753660"/>
                <a:ext cx="3297382" cy="2862322"/>
              </a:xfrm>
              <a:prstGeom prst="rect">
                <a:avLst/>
              </a:prstGeom>
              <a:blipFill>
                <a:blip r:embed="rId5"/>
                <a:stretch>
                  <a:fillRect l="-1149" t="-881" b="-220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C90A929-3705-FAC7-B4BF-052F44EC2330}"/>
              </a:ext>
            </a:extLst>
          </p:cNvPr>
          <p:cNvSpPr txBox="1"/>
          <p:nvPr/>
        </p:nvSpPr>
        <p:spPr>
          <a:xfrm>
            <a:off x="2057601" y="5672548"/>
            <a:ext cx="302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6"/>
              </a:rPr>
              <a:t>JHEP06(2024)192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2104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78A5-39DC-0753-551E-208A768B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596B60E-6A2E-48C1-C6DD-D9507446354C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02068720-3EBA-082A-5DCA-AD1E56D7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E73651-2078-7C8E-4526-D0FD325FA237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Generated Samples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BEAFC90C-9704-35F2-E9E1-29E578649AA0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573EC79-F867-D5AC-D8E4-91FCBBF2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8741FF5-9D4A-D068-F0CC-B02CC9344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13" name="Θέση ημερομηνίας 11">
            <a:extLst>
              <a:ext uri="{FF2B5EF4-FFF2-40B4-BE49-F238E27FC236}">
                <a16:creationId xmlns:a16="http://schemas.microsoft.com/office/drawing/2014/main" id="{1F0B6821-38F5-A1AC-C186-A20E0D82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A6CAA-920F-1253-7872-93272BD16F5E}"/>
              </a:ext>
            </a:extLst>
          </p:cNvPr>
          <p:cNvSpPr txBox="1"/>
          <p:nvPr/>
        </p:nvSpPr>
        <p:spPr>
          <a:xfrm>
            <a:off x="467592" y="997527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MG5_aMC@NLO + Pythia8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A5B6D-5C8B-7BD8-F598-6AF95C91E165}"/>
              </a:ext>
            </a:extLst>
          </p:cNvPr>
          <p:cNvSpPr txBox="1"/>
          <p:nvPr/>
        </p:nvSpPr>
        <p:spPr>
          <a:xfrm>
            <a:off x="4228885" y="1456272"/>
            <a:ext cx="37342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generation (13TeV)</a:t>
            </a:r>
          </a:p>
        </p:txBody>
      </p:sp>
      <p:pic>
        <p:nvPicPr>
          <p:cNvPr id="9" name="Εικόνα 2">
            <a:extLst>
              <a:ext uri="{FF2B5EF4-FFF2-40B4-BE49-F238E27FC236}">
                <a16:creationId xmlns:a16="http://schemas.microsoft.com/office/drawing/2014/main" id="{E3B047DB-48DF-E37D-94FD-4F4E63A7F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346"/>
            <a:ext cx="2608504" cy="2547193"/>
          </a:xfrm>
          <a:prstGeom prst="rect">
            <a:avLst/>
          </a:prstGeom>
        </p:spPr>
      </p:pic>
      <p:pic>
        <p:nvPicPr>
          <p:cNvPr id="11" name="Εικόνα 5">
            <a:extLst>
              <a:ext uri="{FF2B5EF4-FFF2-40B4-BE49-F238E27FC236}">
                <a16:creationId xmlns:a16="http://schemas.microsoft.com/office/drawing/2014/main" id="{A323A63E-3586-B80C-8EB7-C31BA1740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4082457"/>
            <a:ext cx="401007" cy="295479"/>
          </a:xfrm>
          <a:prstGeom prst="rect">
            <a:avLst/>
          </a:prstGeom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8DC903CA-8224-F290-3162-4CEA97741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48" y="3660833"/>
            <a:ext cx="290025" cy="408927"/>
          </a:xfrm>
          <a:prstGeom prst="rect">
            <a:avLst/>
          </a:prstGeom>
        </p:spPr>
      </p:pic>
      <p:pic>
        <p:nvPicPr>
          <p:cNvPr id="15" name="Εικόνα 7">
            <a:extLst>
              <a:ext uri="{FF2B5EF4-FFF2-40B4-BE49-F238E27FC236}">
                <a16:creationId xmlns:a16="http://schemas.microsoft.com/office/drawing/2014/main" id="{FC152784-9047-F678-27BE-573F26446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5" y="4159173"/>
            <a:ext cx="374681" cy="41148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3A9B2F79-8F18-8908-7FE0-D78691C8EA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5" y="3122390"/>
            <a:ext cx="354330" cy="365760"/>
          </a:xfrm>
          <a:prstGeom prst="rect">
            <a:avLst/>
          </a:prstGeom>
        </p:spPr>
      </p:pic>
      <p:pic>
        <p:nvPicPr>
          <p:cNvPr id="17" name="Εικόνα 10">
            <a:extLst>
              <a:ext uri="{FF2B5EF4-FFF2-40B4-BE49-F238E27FC236}">
                <a16:creationId xmlns:a16="http://schemas.microsoft.com/office/drawing/2014/main" id="{1F1DF673-904D-FBE1-57FF-CC7841BB2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8" y="2932700"/>
            <a:ext cx="392605" cy="411480"/>
          </a:xfrm>
          <a:prstGeom prst="rect">
            <a:avLst/>
          </a:prstGeom>
        </p:spPr>
      </p:pic>
      <p:pic>
        <p:nvPicPr>
          <p:cNvPr id="18" name="Εικόνα 12">
            <a:extLst>
              <a:ext uri="{FF2B5EF4-FFF2-40B4-BE49-F238E27FC236}">
                <a16:creationId xmlns:a16="http://schemas.microsoft.com/office/drawing/2014/main" id="{25813CD9-A97E-316C-4645-238613B13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1" y="3318131"/>
            <a:ext cx="523076" cy="365760"/>
          </a:xfrm>
          <a:prstGeom prst="rect">
            <a:avLst/>
          </a:prstGeom>
        </p:spPr>
      </p:pic>
      <p:pic>
        <p:nvPicPr>
          <p:cNvPr id="19" name="Εικόνα 14">
            <a:extLst>
              <a:ext uri="{FF2B5EF4-FFF2-40B4-BE49-F238E27FC236}">
                <a16:creationId xmlns:a16="http://schemas.microsoft.com/office/drawing/2014/main" id="{5A0E30DA-E263-8967-86EF-87D9BC30BE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0" y="3576474"/>
            <a:ext cx="458925" cy="365760"/>
          </a:xfrm>
          <a:prstGeom prst="rect">
            <a:avLst/>
          </a:prstGeom>
        </p:spPr>
      </p:pic>
      <p:pic>
        <p:nvPicPr>
          <p:cNvPr id="20" name="Εικόνα 15">
            <a:extLst>
              <a:ext uri="{FF2B5EF4-FFF2-40B4-BE49-F238E27FC236}">
                <a16:creationId xmlns:a16="http://schemas.microsoft.com/office/drawing/2014/main" id="{3DEA06C2-182E-7B40-1A8E-553B6A26B1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6" y="2424473"/>
            <a:ext cx="362973" cy="320040"/>
          </a:xfrm>
          <a:prstGeom prst="rect">
            <a:avLst/>
          </a:prstGeom>
        </p:spPr>
      </p:pic>
      <p:pic>
        <p:nvPicPr>
          <p:cNvPr id="21" name="Εικόνα 16">
            <a:extLst>
              <a:ext uri="{FF2B5EF4-FFF2-40B4-BE49-F238E27FC236}">
                <a16:creationId xmlns:a16="http://schemas.microsoft.com/office/drawing/2014/main" id="{C991FD27-EB29-1F11-3932-4B358C7922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7" y="2424473"/>
            <a:ext cx="362973" cy="320040"/>
          </a:xfrm>
          <a:prstGeom prst="rect">
            <a:avLst/>
          </a:prstGeom>
        </p:spPr>
      </p:pic>
      <p:pic>
        <p:nvPicPr>
          <p:cNvPr id="22" name="Εικόνα 17">
            <a:extLst>
              <a:ext uri="{FF2B5EF4-FFF2-40B4-BE49-F238E27FC236}">
                <a16:creationId xmlns:a16="http://schemas.microsoft.com/office/drawing/2014/main" id="{528CDF4E-9BEB-8AD5-4F81-4B8E618514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3" y="2424473"/>
            <a:ext cx="362973" cy="320040"/>
          </a:xfrm>
          <a:prstGeom prst="rect">
            <a:avLst/>
          </a:prstGeom>
        </p:spPr>
      </p:pic>
      <p:pic>
        <p:nvPicPr>
          <p:cNvPr id="24" name="Εικόνα 18">
            <a:extLst>
              <a:ext uri="{FF2B5EF4-FFF2-40B4-BE49-F238E27FC236}">
                <a16:creationId xmlns:a16="http://schemas.microsoft.com/office/drawing/2014/main" id="{A1A56445-9123-21E4-3B38-102E694A5F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2" y="4730118"/>
            <a:ext cx="548640" cy="365760"/>
          </a:xfrm>
          <a:prstGeom prst="rect">
            <a:avLst/>
          </a:prstGeom>
        </p:spPr>
      </p:pic>
      <p:pic>
        <p:nvPicPr>
          <p:cNvPr id="26" name="Εικόνα 19">
            <a:extLst>
              <a:ext uri="{FF2B5EF4-FFF2-40B4-BE49-F238E27FC236}">
                <a16:creationId xmlns:a16="http://schemas.microsoft.com/office/drawing/2014/main" id="{D918EF6A-BA52-E085-6A79-16D4455F10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6" y="4766285"/>
            <a:ext cx="362973" cy="320040"/>
          </a:xfrm>
          <a:prstGeom prst="rect">
            <a:avLst/>
          </a:prstGeom>
        </p:spPr>
      </p:pic>
      <p:pic>
        <p:nvPicPr>
          <p:cNvPr id="30" name="Εικόνα 20">
            <a:extLst>
              <a:ext uri="{FF2B5EF4-FFF2-40B4-BE49-F238E27FC236}">
                <a16:creationId xmlns:a16="http://schemas.microsoft.com/office/drawing/2014/main" id="{75D037C8-8564-6DA6-869C-624157FFB4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4766285"/>
            <a:ext cx="362973" cy="320040"/>
          </a:xfrm>
          <a:prstGeom prst="rect">
            <a:avLst/>
          </a:prstGeom>
        </p:spPr>
      </p:pic>
      <p:pic>
        <p:nvPicPr>
          <p:cNvPr id="31" name="Εικόνα 21">
            <a:extLst>
              <a:ext uri="{FF2B5EF4-FFF2-40B4-BE49-F238E27FC236}">
                <a16:creationId xmlns:a16="http://schemas.microsoft.com/office/drawing/2014/main" id="{C00297AC-893A-0E1F-F04F-06FB93B3C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3" y="2504544"/>
            <a:ext cx="2608504" cy="2547193"/>
          </a:xfrm>
          <a:prstGeom prst="rect">
            <a:avLst/>
          </a:prstGeom>
        </p:spPr>
      </p:pic>
      <p:pic>
        <p:nvPicPr>
          <p:cNvPr id="33" name="Εικόνα 23">
            <a:extLst>
              <a:ext uri="{FF2B5EF4-FFF2-40B4-BE49-F238E27FC236}">
                <a16:creationId xmlns:a16="http://schemas.microsoft.com/office/drawing/2014/main" id="{A805F3EE-722C-25AD-4E21-84DB44AB0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90" y="4123655"/>
            <a:ext cx="401007" cy="295479"/>
          </a:xfrm>
          <a:prstGeom prst="rect">
            <a:avLst/>
          </a:prstGeom>
        </p:spPr>
      </p:pic>
      <p:pic>
        <p:nvPicPr>
          <p:cNvPr id="34" name="Εικόνα 24">
            <a:extLst>
              <a:ext uri="{FF2B5EF4-FFF2-40B4-BE49-F238E27FC236}">
                <a16:creationId xmlns:a16="http://schemas.microsoft.com/office/drawing/2014/main" id="{F408D0D2-78F5-92F7-3914-033B21F47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51" y="3702031"/>
            <a:ext cx="290025" cy="408927"/>
          </a:xfrm>
          <a:prstGeom prst="rect">
            <a:avLst/>
          </a:prstGeom>
        </p:spPr>
      </p:pic>
      <p:pic>
        <p:nvPicPr>
          <p:cNvPr id="35" name="Εικόνα 25">
            <a:extLst>
              <a:ext uri="{FF2B5EF4-FFF2-40B4-BE49-F238E27FC236}">
                <a16:creationId xmlns:a16="http://schemas.microsoft.com/office/drawing/2014/main" id="{748C9403-786D-C926-482B-E84A320E1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28" y="4200371"/>
            <a:ext cx="374681" cy="411480"/>
          </a:xfrm>
          <a:prstGeom prst="rect">
            <a:avLst/>
          </a:prstGeom>
        </p:spPr>
      </p:pic>
      <p:pic>
        <p:nvPicPr>
          <p:cNvPr id="36" name="Εικόνα 26">
            <a:extLst>
              <a:ext uri="{FF2B5EF4-FFF2-40B4-BE49-F238E27FC236}">
                <a16:creationId xmlns:a16="http://schemas.microsoft.com/office/drawing/2014/main" id="{69427A95-DA26-EAAB-A55D-4263F5B447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8" y="3163588"/>
            <a:ext cx="354330" cy="365760"/>
          </a:xfrm>
          <a:prstGeom prst="rect">
            <a:avLst/>
          </a:prstGeom>
        </p:spPr>
      </p:pic>
      <p:pic>
        <p:nvPicPr>
          <p:cNvPr id="37" name="Εικόνα 27">
            <a:extLst>
              <a:ext uri="{FF2B5EF4-FFF2-40B4-BE49-F238E27FC236}">
                <a16:creationId xmlns:a16="http://schemas.microsoft.com/office/drawing/2014/main" id="{34101564-A9BC-40E1-6E87-B9DBF6D39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71" y="2973898"/>
            <a:ext cx="392605" cy="411480"/>
          </a:xfrm>
          <a:prstGeom prst="rect">
            <a:avLst/>
          </a:prstGeom>
        </p:spPr>
      </p:pic>
      <p:pic>
        <p:nvPicPr>
          <p:cNvPr id="38" name="Εικόνα 28">
            <a:extLst>
              <a:ext uri="{FF2B5EF4-FFF2-40B4-BE49-F238E27FC236}">
                <a16:creationId xmlns:a16="http://schemas.microsoft.com/office/drawing/2014/main" id="{832214BB-351E-90ED-7BCE-2A1224D77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04" y="3359329"/>
            <a:ext cx="523076" cy="365760"/>
          </a:xfrm>
          <a:prstGeom prst="rect">
            <a:avLst/>
          </a:prstGeom>
        </p:spPr>
      </p:pic>
      <p:pic>
        <p:nvPicPr>
          <p:cNvPr id="39" name="Εικόνα 29">
            <a:extLst>
              <a:ext uri="{FF2B5EF4-FFF2-40B4-BE49-F238E27FC236}">
                <a16:creationId xmlns:a16="http://schemas.microsoft.com/office/drawing/2014/main" id="{5DA306D4-D20E-0332-F9D8-2BC009FE9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33" y="3617672"/>
            <a:ext cx="458925" cy="365760"/>
          </a:xfrm>
          <a:prstGeom prst="rect">
            <a:avLst/>
          </a:prstGeom>
        </p:spPr>
      </p:pic>
      <p:pic>
        <p:nvPicPr>
          <p:cNvPr id="40" name="Εικόνα 30">
            <a:extLst>
              <a:ext uri="{FF2B5EF4-FFF2-40B4-BE49-F238E27FC236}">
                <a16:creationId xmlns:a16="http://schemas.microsoft.com/office/drawing/2014/main" id="{BCA86B44-8C5C-DA68-8FEA-149FB4303D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49" y="2465671"/>
            <a:ext cx="362973" cy="320040"/>
          </a:xfrm>
          <a:prstGeom prst="rect">
            <a:avLst/>
          </a:prstGeom>
        </p:spPr>
      </p:pic>
      <p:pic>
        <p:nvPicPr>
          <p:cNvPr id="41" name="Εικόνα 31">
            <a:extLst>
              <a:ext uri="{FF2B5EF4-FFF2-40B4-BE49-F238E27FC236}">
                <a16:creationId xmlns:a16="http://schemas.microsoft.com/office/drawing/2014/main" id="{BF4E3C20-0A9C-7AA3-E277-9FA6017799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20" y="2465671"/>
            <a:ext cx="362973" cy="320040"/>
          </a:xfrm>
          <a:prstGeom prst="rect">
            <a:avLst/>
          </a:prstGeom>
        </p:spPr>
      </p:pic>
      <p:pic>
        <p:nvPicPr>
          <p:cNvPr id="42" name="Εικόνα 32">
            <a:extLst>
              <a:ext uri="{FF2B5EF4-FFF2-40B4-BE49-F238E27FC236}">
                <a16:creationId xmlns:a16="http://schemas.microsoft.com/office/drawing/2014/main" id="{36A5ADBC-B398-1918-42ED-D9C70569DF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76" y="2465671"/>
            <a:ext cx="362973" cy="320040"/>
          </a:xfrm>
          <a:prstGeom prst="rect">
            <a:avLst/>
          </a:prstGeom>
        </p:spPr>
      </p:pic>
      <p:pic>
        <p:nvPicPr>
          <p:cNvPr id="43" name="Εικόνα 33">
            <a:extLst>
              <a:ext uri="{FF2B5EF4-FFF2-40B4-BE49-F238E27FC236}">
                <a16:creationId xmlns:a16="http://schemas.microsoft.com/office/drawing/2014/main" id="{A2154CBA-558F-A795-05B5-27B6C584BD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4" y="4878911"/>
            <a:ext cx="548640" cy="365760"/>
          </a:xfrm>
          <a:prstGeom prst="rect">
            <a:avLst/>
          </a:prstGeom>
        </p:spPr>
      </p:pic>
      <p:pic>
        <p:nvPicPr>
          <p:cNvPr id="44" name="Εικόνα 34">
            <a:extLst>
              <a:ext uri="{FF2B5EF4-FFF2-40B4-BE49-F238E27FC236}">
                <a16:creationId xmlns:a16="http://schemas.microsoft.com/office/drawing/2014/main" id="{99ADADDB-33D9-F6E1-611E-E280AF105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24" y="4828164"/>
            <a:ext cx="362973" cy="320040"/>
          </a:xfrm>
          <a:prstGeom prst="rect">
            <a:avLst/>
          </a:prstGeom>
        </p:spPr>
      </p:pic>
      <p:pic>
        <p:nvPicPr>
          <p:cNvPr id="45" name="Εικόνα 35">
            <a:extLst>
              <a:ext uri="{FF2B5EF4-FFF2-40B4-BE49-F238E27FC236}">
                <a16:creationId xmlns:a16="http://schemas.microsoft.com/office/drawing/2014/main" id="{7C3F4C84-CB80-FDDC-803A-505269BC5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15" y="4807483"/>
            <a:ext cx="362973" cy="320040"/>
          </a:xfrm>
          <a:prstGeom prst="rect">
            <a:avLst/>
          </a:prstGeom>
        </p:spPr>
      </p:pic>
      <p:pic>
        <p:nvPicPr>
          <p:cNvPr id="46" name="Image 1">
            <a:extLst>
              <a:ext uri="{FF2B5EF4-FFF2-40B4-BE49-F238E27FC236}">
                <a16:creationId xmlns:a16="http://schemas.microsoft.com/office/drawing/2014/main" id="{25079B0C-B437-8202-9D6D-364F97F399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059" y="4617021"/>
            <a:ext cx="542524" cy="353209"/>
          </a:xfrm>
          <a:prstGeom prst="rect">
            <a:avLst/>
          </a:prstGeom>
        </p:spPr>
      </p:pic>
      <p:pic>
        <p:nvPicPr>
          <p:cNvPr id="78" name="Εικόνα 21">
            <a:extLst>
              <a:ext uri="{FF2B5EF4-FFF2-40B4-BE49-F238E27FC236}">
                <a16:creationId xmlns:a16="http://schemas.microsoft.com/office/drawing/2014/main" id="{4783E89C-F6CA-925D-4F28-A87CBA7DD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35" y="2464387"/>
            <a:ext cx="2608504" cy="2547193"/>
          </a:xfrm>
          <a:prstGeom prst="rect">
            <a:avLst/>
          </a:prstGeom>
        </p:spPr>
      </p:pic>
      <p:pic>
        <p:nvPicPr>
          <p:cNvPr id="79" name="Εικόνα 23">
            <a:extLst>
              <a:ext uri="{FF2B5EF4-FFF2-40B4-BE49-F238E27FC236}">
                <a16:creationId xmlns:a16="http://schemas.microsoft.com/office/drawing/2014/main" id="{B5927764-1DE8-F699-5A87-A36B7142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22" y="4083498"/>
            <a:ext cx="401007" cy="295479"/>
          </a:xfrm>
          <a:prstGeom prst="rect">
            <a:avLst/>
          </a:prstGeom>
        </p:spPr>
      </p:pic>
      <p:pic>
        <p:nvPicPr>
          <p:cNvPr id="80" name="Εικόνα 24">
            <a:extLst>
              <a:ext uri="{FF2B5EF4-FFF2-40B4-BE49-F238E27FC236}">
                <a16:creationId xmlns:a16="http://schemas.microsoft.com/office/drawing/2014/main" id="{68FB4EF8-5AB7-0077-BF4E-F540A9559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3" y="3661874"/>
            <a:ext cx="290025" cy="408927"/>
          </a:xfrm>
          <a:prstGeom prst="rect">
            <a:avLst/>
          </a:prstGeom>
        </p:spPr>
      </p:pic>
      <p:pic>
        <p:nvPicPr>
          <p:cNvPr id="81" name="Εικόνα 25">
            <a:extLst>
              <a:ext uri="{FF2B5EF4-FFF2-40B4-BE49-F238E27FC236}">
                <a16:creationId xmlns:a16="http://schemas.microsoft.com/office/drawing/2014/main" id="{598ED159-2FF6-D20E-2A65-0C2474203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60" y="4160214"/>
            <a:ext cx="374681" cy="411480"/>
          </a:xfrm>
          <a:prstGeom prst="rect">
            <a:avLst/>
          </a:prstGeom>
        </p:spPr>
      </p:pic>
      <p:pic>
        <p:nvPicPr>
          <p:cNvPr id="82" name="Εικόνα 26">
            <a:extLst>
              <a:ext uri="{FF2B5EF4-FFF2-40B4-BE49-F238E27FC236}">
                <a16:creationId xmlns:a16="http://schemas.microsoft.com/office/drawing/2014/main" id="{256716EE-F8E0-CC43-5F6C-B1178DC03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60" y="3123431"/>
            <a:ext cx="354330" cy="365760"/>
          </a:xfrm>
          <a:prstGeom prst="rect">
            <a:avLst/>
          </a:prstGeom>
        </p:spPr>
      </p:pic>
      <p:pic>
        <p:nvPicPr>
          <p:cNvPr id="83" name="Εικόνα 27">
            <a:extLst>
              <a:ext uri="{FF2B5EF4-FFF2-40B4-BE49-F238E27FC236}">
                <a16:creationId xmlns:a16="http://schemas.microsoft.com/office/drawing/2014/main" id="{AEF60967-708F-72FD-0CE9-194B79880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3" y="2933741"/>
            <a:ext cx="392605" cy="411480"/>
          </a:xfrm>
          <a:prstGeom prst="rect">
            <a:avLst/>
          </a:prstGeom>
        </p:spPr>
      </p:pic>
      <p:pic>
        <p:nvPicPr>
          <p:cNvPr id="84" name="Εικόνα 28">
            <a:extLst>
              <a:ext uri="{FF2B5EF4-FFF2-40B4-BE49-F238E27FC236}">
                <a16:creationId xmlns:a16="http://schemas.microsoft.com/office/drawing/2014/main" id="{047392EC-268E-1184-DFDB-4FB519475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36" y="3319172"/>
            <a:ext cx="523076" cy="365760"/>
          </a:xfrm>
          <a:prstGeom prst="rect">
            <a:avLst/>
          </a:prstGeom>
        </p:spPr>
      </p:pic>
      <p:pic>
        <p:nvPicPr>
          <p:cNvPr id="85" name="Εικόνα 29">
            <a:extLst>
              <a:ext uri="{FF2B5EF4-FFF2-40B4-BE49-F238E27FC236}">
                <a16:creationId xmlns:a16="http://schemas.microsoft.com/office/drawing/2014/main" id="{161C1F59-6D54-8569-E790-9CAEF3C68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65" y="3577515"/>
            <a:ext cx="458925" cy="365760"/>
          </a:xfrm>
          <a:prstGeom prst="rect">
            <a:avLst/>
          </a:prstGeom>
        </p:spPr>
      </p:pic>
      <p:pic>
        <p:nvPicPr>
          <p:cNvPr id="86" name="Εικόνα 30">
            <a:extLst>
              <a:ext uri="{FF2B5EF4-FFF2-40B4-BE49-F238E27FC236}">
                <a16:creationId xmlns:a16="http://schemas.microsoft.com/office/drawing/2014/main" id="{AD15899A-6142-A571-FA7F-3E6D9FD7D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1" y="2425514"/>
            <a:ext cx="362973" cy="320040"/>
          </a:xfrm>
          <a:prstGeom prst="rect">
            <a:avLst/>
          </a:prstGeom>
        </p:spPr>
      </p:pic>
      <p:pic>
        <p:nvPicPr>
          <p:cNvPr id="87" name="Εικόνα 31">
            <a:extLst>
              <a:ext uri="{FF2B5EF4-FFF2-40B4-BE49-F238E27FC236}">
                <a16:creationId xmlns:a16="http://schemas.microsoft.com/office/drawing/2014/main" id="{C64EB199-979E-5548-90D3-F31BA8AC27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52" y="2425514"/>
            <a:ext cx="362973" cy="320040"/>
          </a:xfrm>
          <a:prstGeom prst="rect">
            <a:avLst/>
          </a:prstGeom>
        </p:spPr>
      </p:pic>
      <p:pic>
        <p:nvPicPr>
          <p:cNvPr id="88" name="Εικόνα 32">
            <a:extLst>
              <a:ext uri="{FF2B5EF4-FFF2-40B4-BE49-F238E27FC236}">
                <a16:creationId xmlns:a16="http://schemas.microsoft.com/office/drawing/2014/main" id="{39CF1CE0-82D4-483B-43D5-67508E075B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08" y="2425514"/>
            <a:ext cx="362973" cy="320040"/>
          </a:xfrm>
          <a:prstGeom prst="rect">
            <a:avLst/>
          </a:prstGeom>
        </p:spPr>
      </p:pic>
      <p:pic>
        <p:nvPicPr>
          <p:cNvPr id="89" name="Εικόνα 33">
            <a:extLst>
              <a:ext uri="{FF2B5EF4-FFF2-40B4-BE49-F238E27FC236}">
                <a16:creationId xmlns:a16="http://schemas.microsoft.com/office/drawing/2014/main" id="{C14B751C-203A-36F7-EEFD-AB65A99B6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6" y="4838754"/>
            <a:ext cx="548640" cy="365760"/>
          </a:xfrm>
          <a:prstGeom prst="rect">
            <a:avLst/>
          </a:prstGeom>
        </p:spPr>
      </p:pic>
      <p:pic>
        <p:nvPicPr>
          <p:cNvPr id="90" name="Εικόνα 34">
            <a:extLst>
              <a:ext uri="{FF2B5EF4-FFF2-40B4-BE49-F238E27FC236}">
                <a16:creationId xmlns:a16="http://schemas.microsoft.com/office/drawing/2014/main" id="{36ECD29A-7A2D-5492-9416-1C900CD31F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56" y="4788007"/>
            <a:ext cx="362973" cy="320040"/>
          </a:xfrm>
          <a:prstGeom prst="rect">
            <a:avLst/>
          </a:prstGeom>
        </p:spPr>
      </p:pic>
      <p:pic>
        <p:nvPicPr>
          <p:cNvPr id="91" name="Εικόνα 35">
            <a:extLst>
              <a:ext uri="{FF2B5EF4-FFF2-40B4-BE49-F238E27FC236}">
                <a16:creationId xmlns:a16="http://schemas.microsoft.com/office/drawing/2014/main" id="{F4640625-D8FD-9845-A118-7604B2B0B0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47" y="4767326"/>
            <a:ext cx="362973" cy="320040"/>
          </a:xfrm>
          <a:prstGeom prst="rect">
            <a:avLst/>
          </a:prstGeom>
        </p:spPr>
      </p:pic>
      <p:pic>
        <p:nvPicPr>
          <p:cNvPr id="92" name="Image 1">
            <a:extLst>
              <a:ext uri="{FF2B5EF4-FFF2-40B4-BE49-F238E27FC236}">
                <a16:creationId xmlns:a16="http://schemas.microsoft.com/office/drawing/2014/main" id="{0BF7E256-652E-D9F7-4577-5B7C26E4E8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091" y="4576864"/>
            <a:ext cx="542524" cy="353209"/>
          </a:xfrm>
          <a:prstGeom prst="rect">
            <a:avLst/>
          </a:prstGeom>
        </p:spPr>
      </p:pic>
      <p:pic>
        <p:nvPicPr>
          <p:cNvPr id="109" name="Image 1">
            <a:extLst>
              <a:ext uri="{FF2B5EF4-FFF2-40B4-BE49-F238E27FC236}">
                <a16:creationId xmlns:a16="http://schemas.microsoft.com/office/drawing/2014/main" id="{1FA23B05-231A-8538-7C40-D6F3551BD59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0500" y="2764769"/>
            <a:ext cx="542524" cy="353209"/>
          </a:xfrm>
          <a:prstGeom prst="rect">
            <a:avLst/>
          </a:prstGeom>
        </p:spPr>
      </p:pic>
      <p:pic>
        <p:nvPicPr>
          <p:cNvPr id="126" name="Εικόνα 21">
            <a:extLst>
              <a:ext uri="{FF2B5EF4-FFF2-40B4-BE49-F238E27FC236}">
                <a16:creationId xmlns:a16="http://schemas.microsoft.com/office/drawing/2014/main" id="{C92D8AAF-3260-E2B7-F953-D58FC729C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36" y="2498933"/>
            <a:ext cx="2608504" cy="2547193"/>
          </a:xfrm>
          <a:prstGeom prst="rect">
            <a:avLst/>
          </a:prstGeom>
        </p:spPr>
      </p:pic>
      <p:pic>
        <p:nvPicPr>
          <p:cNvPr id="127" name="Εικόνα 23">
            <a:extLst>
              <a:ext uri="{FF2B5EF4-FFF2-40B4-BE49-F238E27FC236}">
                <a16:creationId xmlns:a16="http://schemas.microsoft.com/office/drawing/2014/main" id="{A49E3981-D1D8-4E9D-8736-3704E9C28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23" y="4118044"/>
            <a:ext cx="401007" cy="295479"/>
          </a:xfrm>
          <a:prstGeom prst="rect">
            <a:avLst/>
          </a:prstGeom>
        </p:spPr>
      </p:pic>
      <p:pic>
        <p:nvPicPr>
          <p:cNvPr id="128" name="Εικόνα 24">
            <a:extLst>
              <a:ext uri="{FF2B5EF4-FFF2-40B4-BE49-F238E27FC236}">
                <a16:creationId xmlns:a16="http://schemas.microsoft.com/office/drawing/2014/main" id="{CE83406F-7212-5A67-C87A-40450B28A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84" y="3696420"/>
            <a:ext cx="290025" cy="408927"/>
          </a:xfrm>
          <a:prstGeom prst="rect">
            <a:avLst/>
          </a:prstGeom>
        </p:spPr>
      </p:pic>
      <p:pic>
        <p:nvPicPr>
          <p:cNvPr id="129" name="Εικόνα 25">
            <a:extLst>
              <a:ext uri="{FF2B5EF4-FFF2-40B4-BE49-F238E27FC236}">
                <a16:creationId xmlns:a16="http://schemas.microsoft.com/office/drawing/2014/main" id="{AEC6AA42-FEFB-6D9F-247D-29E7AD5D1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61" y="4194760"/>
            <a:ext cx="374681" cy="411480"/>
          </a:xfrm>
          <a:prstGeom prst="rect">
            <a:avLst/>
          </a:prstGeom>
        </p:spPr>
      </p:pic>
      <p:pic>
        <p:nvPicPr>
          <p:cNvPr id="130" name="Εικόνα 26">
            <a:extLst>
              <a:ext uri="{FF2B5EF4-FFF2-40B4-BE49-F238E27FC236}">
                <a16:creationId xmlns:a16="http://schemas.microsoft.com/office/drawing/2014/main" id="{35CACE6C-D0E7-8FD5-3D73-B1B2FEF21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1" y="3157977"/>
            <a:ext cx="354330" cy="365760"/>
          </a:xfrm>
          <a:prstGeom prst="rect">
            <a:avLst/>
          </a:prstGeom>
        </p:spPr>
      </p:pic>
      <p:pic>
        <p:nvPicPr>
          <p:cNvPr id="131" name="Εικόνα 27">
            <a:extLst>
              <a:ext uri="{FF2B5EF4-FFF2-40B4-BE49-F238E27FC236}">
                <a16:creationId xmlns:a16="http://schemas.microsoft.com/office/drawing/2014/main" id="{2D56E753-9747-2832-B525-3775CEB64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04" y="2968287"/>
            <a:ext cx="392605" cy="411480"/>
          </a:xfrm>
          <a:prstGeom prst="rect">
            <a:avLst/>
          </a:prstGeom>
        </p:spPr>
      </p:pic>
      <p:pic>
        <p:nvPicPr>
          <p:cNvPr id="132" name="Εικόνα 28">
            <a:extLst>
              <a:ext uri="{FF2B5EF4-FFF2-40B4-BE49-F238E27FC236}">
                <a16:creationId xmlns:a16="http://schemas.microsoft.com/office/drawing/2014/main" id="{0CD06061-2056-5711-B9A9-519E0DBAF2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537" y="3353718"/>
            <a:ext cx="523076" cy="365760"/>
          </a:xfrm>
          <a:prstGeom prst="rect">
            <a:avLst/>
          </a:prstGeom>
        </p:spPr>
      </p:pic>
      <p:pic>
        <p:nvPicPr>
          <p:cNvPr id="133" name="Εικόνα 29">
            <a:extLst>
              <a:ext uri="{FF2B5EF4-FFF2-40B4-BE49-F238E27FC236}">
                <a16:creationId xmlns:a16="http://schemas.microsoft.com/office/drawing/2014/main" id="{A28F2DAB-75B8-930D-C506-B04A42F00E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66" y="3612061"/>
            <a:ext cx="458925" cy="365760"/>
          </a:xfrm>
          <a:prstGeom prst="rect">
            <a:avLst/>
          </a:prstGeom>
        </p:spPr>
      </p:pic>
      <p:pic>
        <p:nvPicPr>
          <p:cNvPr id="134" name="Εικόνα 30">
            <a:extLst>
              <a:ext uri="{FF2B5EF4-FFF2-40B4-BE49-F238E27FC236}">
                <a16:creationId xmlns:a16="http://schemas.microsoft.com/office/drawing/2014/main" id="{AB2690B3-FF82-07F1-4FD8-0C560D9CA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82" y="2460060"/>
            <a:ext cx="362973" cy="320040"/>
          </a:xfrm>
          <a:prstGeom prst="rect">
            <a:avLst/>
          </a:prstGeom>
        </p:spPr>
      </p:pic>
      <p:pic>
        <p:nvPicPr>
          <p:cNvPr id="135" name="Εικόνα 31">
            <a:extLst>
              <a:ext uri="{FF2B5EF4-FFF2-40B4-BE49-F238E27FC236}">
                <a16:creationId xmlns:a16="http://schemas.microsoft.com/office/drawing/2014/main" id="{9556D2FD-5524-EF1B-0497-544595363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53" y="2460060"/>
            <a:ext cx="362973" cy="320040"/>
          </a:xfrm>
          <a:prstGeom prst="rect">
            <a:avLst/>
          </a:prstGeom>
        </p:spPr>
      </p:pic>
      <p:pic>
        <p:nvPicPr>
          <p:cNvPr id="136" name="Εικόνα 32">
            <a:extLst>
              <a:ext uri="{FF2B5EF4-FFF2-40B4-BE49-F238E27FC236}">
                <a16:creationId xmlns:a16="http://schemas.microsoft.com/office/drawing/2014/main" id="{7112C36B-C87B-2069-1D25-F9E7156B7A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09" y="2460060"/>
            <a:ext cx="362973" cy="320040"/>
          </a:xfrm>
          <a:prstGeom prst="rect">
            <a:avLst/>
          </a:prstGeom>
        </p:spPr>
      </p:pic>
      <p:pic>
        <p:nvPicPr>
          <p:cNvPr id="137" name="Εικόνα 33">
            <a:extLst>
              <a:ext uri="{FF2B5EF4-FFF2-40B4-BE49-F238E27FC236}">
                <a16:creationId xmlns:a16="http://schemas.microsoft.com/office/drawing/2014/main" id="{D367824F-C34C-DD1F-D62B-31AD73C1C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97" y="4873300"/>
            <a:ext cx="548640" cy="365760"/>
          </a:xfrm>
          <a:prstGeom prst="rect">
            <a:avLst/>
          </a:prstGeom>
        </p:spPr>
      </p:pic>
      <p:pic>
        <p:nvPicPr>
          <p:cNvPr id="138" name="Εικόνα 34">
            <a:extLst>
              <a:ext uri="{FF2B5EF4-FFF2-40B4-BE49-F238E27FC236}">
                <a16:creationId xmlns:a16="http://schemas.microsoft.com/office/drawing/2014/main" id="{F52FDB5B-7DFE-C46C-F7BA-27F7B75796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57" y="4822553"/>
            <a:ext cx="362973" cy="320040"/>
          </a:xfrm>
          <a:prstGeom prst="rect">
            <a:avLst/>
          </a:prstGeom>
        </p:spPr>
      </p:pic>
      <p:pic>
        <p:nvPicPr>
          <p:cNvPr id="139" name="Εικόνα 35">
            <a:extLst>
              <a:ext uri="{FF2B5EF4-FFF2-40B4-BE49-F238E27FC236}">
                <a16:creationId xmlns:a16="http://schemas.microsoft.com/office/drawing/2014/main" id="{68635412-9B45-8FEC-20F3-05275FC18A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48" y="4801872"/>
            <a:ext cx="362973" cy="320040"/>
          </a:xfrm>
          <a:prstGeom prst="rect">
            <a:avLst/>
          </a:prstGeom>
        </p:spPr>
      </p:pic>
      <p:pic>
        <p:nvPicPr>
          <p:cNvPr id="140" name="Image 1">
            <a:extLst>
              <a:ext uri="{FF2B5EF4-FFF2-40B4-BE49-F238E27FC236}">
                <a16:creationId xmlns:a16="http://schemas.microsoft.com/office/drawing/2014/main" id="{EC5CB54F-3C76-C164-47E2-2280AF45D8C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1292" y="4611410"/>
            <a:ext cx="542524" cy="353209"/>
          </a:xfrm>
          <a:prstGeom prst="rect">
            <a:avLst/>
          </a:prstGeom>
        </p:spPr>
      </p:pic>
      <p:pic>
        <p:nvPicPr>
          <p:cNvPr id="141" name="Image 1">
            <a:extLst>
              <a:ext uri="{FF2B5EF4-FFF2-40B4-BE49-F238E27FC236}">
                <a16:creationId xmlns:a16="http://schemas.microsoft.com/office/drawing/2014/main" id="{6C9CA52E-8651-4F93-1305-FA7297ADF5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701" y="2799315"/>
            <a:ext cx="542524" cy="353209"/>
          </a:xfrm>
          <a:prstGeom prst="rect">
            <a:avLst/>
          </a:prstGeom>
        </p:spPr>
      </p:pic>
      <p:pic>
        <p:nvPicPr>
          <p:cNvPr id="142" name="Image 1">
            <a:extLst>
              <a:ext uri="{FF2B5EF4-FFF2-40B4-BE49-F238E27FC236}">
                <a16:creationId xmlns:a16="http://schemas.microsoft.com/office/drawing/2014/main" id="{C0BE611F-1897-9317-D425-153AF7E9D2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4339" y="4859682"/>
            <a:ext cx="542524" cy="353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E97A96C-2DF5-CFE6-83F6-5EB0ECBF9946}"/>
                  </a:ext>
                </a:extLst>
              </p:cNvPr>
              <p:cNvSpPr txBox="1"/>
              <p:nvPr/>
            </p:nvSpPr>
            <p:spPr>
              <a:xfrm>
                <a:off x="1145690" y="5803249"/>
                <a:ext cx="9900620" cy="37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against the </a:t>
                </a:r>
                <a:r>
                  <a:rPr lang="en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Sample: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@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𝑁𝐿𝑂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E97A96C-2DF5-CFE6-83F6-5EB0ECBF9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90" y="5803249"/>
                <a:ext cx="9900620" cy="372346"/>
              </a:xfrm>
              <a:prstGeom prst="rect">
                <a:avLst/>
              </a:prstGeom>
              <a:blipFill>
                <a:blip r:embed="rId14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val 143">
            <a:extLst>
              <a:ext uri="{FF2B5EF4-FFF2-40B4-BE49-F238E27FC236}">
                <a16:creationId xmlns:a16="http://schemas.microsoft.com/office/drawing/2014/main" id="{82E83B8C-8DEC-3070-0693-02905E8FDF65}"/>
              </a:ext>
            </a:extLst>
          </p:cNvPr>
          <p:cNvSpPr/>
          <p:nvPr/>
        </p:nvSpPr>
        <p:spPr>
          <a:xfrm>
            <a:off x="1272851" y="5764352"/>
            <a:ext cx="9773459" cy="491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CC97AC2-F917-2D7B-C6A6-ACC23DA96F8F}"/>
              </a:ext>
            </a:extLst>
          </p:cNvPr>
          <p:cNvSpPr/>
          <p:nvPr/>
        </p:nvSpPr>
        <p:spPr>
          <a:xfrm>
            <a:off x="124287" y="2371620"/>
            <a:ext cx="2641724" cy="271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EE4D1AC-CECD-C54C-A352-41454BBAA180}"/>
              </a:ext>
            </a:extLst>
          </p:cNvPr>
          <p:cNvSpPr/>
          <p:nvPr/>
        </p:nvSpPr>
        <p:spPr>
          <a:xfrm>
            <a:off x="3613624" y="4413524"/>
            <a:ext cx="615261" cy="7290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4F5F527-23AC-9915-A302-3784B9041694}"/>
              </a:ext>
            </a:extLst>
          </p:cNvPr>
          <p:cNvSpPr txBox="1"/>
          <p:nvPr/>
        </p:nvSpPr>
        <p:spPr>
          <a:xfrm>
            <a:off x="3613624" y="2035479"/>
            <a:ext cx="15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+ 1j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C65AD77-09A4-4179-0263-EF38F988CC49}"/>
              </a:ext>
            </a:extLst>
          </p:cNvPr>
          <p:cNvSpPr/>
          <p:nvPr/>
        </p:nvSpPr>
        <p:spPr>
          <a:xfrm>
            <a:off x="6714979" y="4381454"/>
            <a:ext cx="615261" cy="72907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2570ADF-7209-2520-6F78-7332B86C80DA}"/>
              </a:ext>
            </a:extLst>
          </p:cNvPr>
          <p:cNvSpPr/>
          <p:nvPr/>
        </p:nvSpPr>
        <p:spPr>
          <a:xfrm>
            <a:off x="7985859" y="2548821"/>
            <a:ext cx="615261" cy="72907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B873E87-E92A-7CAB-4650-545B7EDD0070}"/>
              </a:ext>
            </a:extLst>
          </p:cNvPr>
          <p:cNvSpPr txBox="1"/>
          <p:nvPr/>
        </p:nvSpPr>
        <p:spPr>
          <a:xfrm>
            <a:off x="6714979" y="2026810"/>
            <a:ext cx="15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+ 2j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1D4026-B268-1863-FA21-D27F1E2AFB30}"/>
              </a:ext>
            </a:extLst>
          </p:cNvPr>
          <p:cNvSpPr txBox="1"/>
          <p:nvPr/>
        </p:nvSpPr>
        <p:spPr>
          <a:xfrm>
            <a:off x="9649228" y="2035479"/>
            <a:ext cx="15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+ 3j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63EC2D5-14D3-17EB-C014-EBF5858994EB}"/>
              </a:ext>
            </a:extLst>
          </p:cNvPr>
          <p:cNvSpPr/>
          <p:nvPr/>
        </p:nvSpPr>
        <p:spPr>
          <a:xfrm>
            <a:off x="9715687" y="4423472"/>
            <a:ext cx="615261" cy="72907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CAE45D6-775D-98E6-2EA5-D33B07E92CD9}"/>
              </a:ext>
            </a:extLst>
          </p:cNvPr>
          <p:cNvSpPr/>
          <p:nvPr/>
        </p:nvSpPr>
        <p:spPr>
          <a:xfrm>
            <a:off x="10973579" y="2608500"/>
            <a:ext cx="615261" cy="72907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E988BA39-0BA4-01BF-A9B8-2701E32C3B94}"/>
              </a:ext>
            </a:extLst>
          </p:cNvPr>
          <p:cNvSpPr/>
          <p:nvPr/>
        </p:nvSpPr>
        <p:spPr>
          <a:xfrm>
            <a:off x="11199613" y="4682327"/>
            <a:ext cx="615261" cy="72907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697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9295C-0179-3894-FD01-1BA9A86B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DAD2A75-4BDF-1C38-0025-23303C0ABD18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E883C1B7-F873-E666-29EE-C9BE0206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0A7F3A-232E-4B61-95FA-BC0CCF53B818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 generation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AF96A0BF-F9FC-AEFB-9032-E4069BEEE2CB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AE73CDCC-27AB-4505-D1BF-CFAC0CC8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A6CA5C4-BD63-A4DE-B6BD-FBC7B91B1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5F5AEE8A-A6CB-FAA9-0478-8A9033E1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287" y="1300506"/>
            <a:ext cx="5496153" cy="4759199"/>
          </a:xfrm>
          <a:prstGeom prst="rect">
            <a:avLst/>
          </a:prstGeom>
        </p:spPr>
      </p:pic>
      <p:sp>
        <p:nvSpPr>
          <p:cNvPr id="7" name="Θέση ημερομηνίας 11">
            <a:extLst>
              <a:ext uri="{FF2B5EF4-FFF2-40B4-BE49-F238E27FC236}">
                <a16:creationId xmlns:a16="http://schemas.microsoft.com/office/drawing/2014/main" id="{56651137-7B50-D82A-FDD4-6D7AA275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82DDB6-A120-FC7C-3ADA-D745C9C3E18A}"/>
              </a:ext>
            </a:extLst>
          </p:cNvPr>
          <p:cNvSpPr/>
          <p:nvPr/>
        </p:nvSpPr>
        <p:spPr>
          <a:xfrm>
            <a:off x="1418680" y="1972070"/>
            <a:ext cx="504279" cy="10786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B763FF-91FF-FEFC-D678-A112554289D8}"/>
                  </a:ext>
                </a:extLst>
              </p:cNvPr>
              <p:cNvSpPr txBox="1"/>
              <p:nvPr/>
            </p:nvSpPr>
            <p:spPr>
              <a:xfrm>
                <a:off x="5620440" y="2402180"/>
                <a:ext cx="5820263" cy="2053639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𝑗𝑒𝑡𝑠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higher than in the Reference Sample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serve the purpose of the initial idea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Decided to go for a NLO production with up to 2 jets!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B763FF-91FF-FEFC-D678-A11255428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40" y="2402180"/>
                <a:ext cx="5820263" cy="2053639"/>
              </a:xfrm>
              <a:prstGeom prst="rect">
                <a:avLst/>
              </a:prstGeom>
              <a:blipFill>
                <a:blip r:embed="rId5"/>
                <a:stretch>
                  <a:fillRect l="-652" t="-610" b="-3659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52EF2E-3B43-2F04-AA3A-30616FA59F8A}"/>
              </a:ext>
            </a:extLst>
          </p:cNvPr>
          <p:cNvSpPr/>
          <p:nvPr/>
        </p:nvSpPr>
        <p:spPr>
          <a:xfrm flipH="1">
            <a:off x="3134224" y="2842490"/>
            <a:ext cx="83128" cy="9572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DA0C4D-5F96-A729-4C1C-92A22676A16A}"/>
              </a:ext>
            </a:extLst>
          </p:cNvPr>
          <p:cNvSpPr/>
          <p:nvPr/>
        </p:nvSpPr>
        <p:spPr>
          <a:xfrm flipV="1">
            <a:off x="3134224" y="3231763"/>
            <a:ext cx="83128" cy="95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B943F-A22B-CC35-8EFF-A6843E74B560}"/>
              </a:ext>
            </a:extLst>
          </p:cNvPr>
          <p:cNvSpPr txBox="1"/>
          <p:nvPr/>
        </p:nvSpPr>
        <p:spPr>
          <a:xfrm>
            <a:off x="3217352" y="2744856"/>
            <a:ext cx="1586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Private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087DF-D542-D827-6C30-57B15EABE43A}"/>
              </a:ext>
            </a:extLst>
          </p:cNvPr>
          <p:cNvSpPr txBox="1"/>
          <p:nvPr/>
        </p:nvSpPr>
        <p:spPr>
          <a:xfrm>
            <a:off x="3217351" y="3110346"/>
            <a:ext cx="1586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Official Sample</a:t>
            </a:r>
          </a:p>
        </p:txBody>
      </p:sp>
    </p:spTree>
    <p:extLst>
      <p:ext uri="{BB962C8B-B14F-4D97-AF65-F5344CB8AC3E}">
        <p14:creationId xmlns:p14="http://schemas.microsoft.com/office/powerpoint/2010/main" val="290506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3D87C-D1F7-7FC5-3260-90BF9077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0D24FE5-99DF-4F8A-83D3-1636F7781E62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798E253-3EEA-43DC-F5CB-77DE43AA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27F6EA-080E-BD26-D442-474092709F4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Generated Samples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A6C32106-87C9-63AD-0031-A7B1F2016C3A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F1F6C75F-2207-6913-B8A5-8F5A8784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938F7EC-65FF-531B-EA2E-3979560B1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13" name="Θέση ημερομηνίας 11">
            <a:extLst>
              <a:ext uri="{FF2B5EF4-FFF2-40B4-BE49-F238E27FC236}">
                <a16:creationId xmlns:a16="http://schemas.microsoft.com/office/drawing/2014/main" id="{2CCB9C1D-EF1C-AC24-9213-59DC3FC5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5E86D-EB04-A7B8-B8C7-1DAA4FF0EFA1}"/>
              </a:ext>
            </a:extLst>
          </p:cNvPr>
          <p:cNvSpPr txBox="1"/>
          <p:nvPr/>
        </p:nvSpPr>
        <p:spPr>
          <a:xfrm>
            <a:off x="467592" y="997527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MG5_aMC@NLO + Pythia8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803E8-98CE-27DD-87EF-149A609CBC4E}"/>
              </a:ext>
            </a:extLst>
          </p:cNvPr>
          <p:cNvSpPr txBox="1"/>
          <p:nvPr/>
        </p:nvSpPr>
        <p:spPr>
          <a:xfrm>
            <a:off x="4228885" y="1456272"/>
            <a:ext cx="37342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NLO generation (13.6 TeV)</a:t>
            </a:r>
          </a:p>
        </p:txBody>
      </p:sp>
      <p:pic>
        <p:nvPicPr>
          <p:cNvPr id="9" name="Εικόνα 2">
            <a:extLst>
              <a:ext uri="{FF2B5EF4-FFF2-40B4-BE49-F238E27FC236}">
                <a16:creationId xmlns:a16="http://schemas.microsoft.com/office/drawing/2014/main" id="{F232F9EE-7138-3F4E-F6DE-684605140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346"/>
            <a:ext cx="2608504" cy="2547193"/>
          </a:xfrm>
          <a:prstGeom prst="rect">
            <a:avLst/>
          </a:prstGeom>
        </p:spPr>
      </p:pic>
      <p:pic>
        <p:nvPicPr>
          <p:cNvPr id="11" name="Εικόνα 5">
            <a:extLst>
              <a:ext uri="{FF2B5EF4-FFF2-40B4-BE49-F238E27FC236}">
                <a16:creationId xmlns:a16="http://schemas.microsoft.com/office/drawing/2014/main" id="{B7DA962A-ACCA-D249-A642-ACBD94B72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4082457"/>
            <a:ext cx="401007" cy="295479"/>
          </a:xfrm>
          <a:prstGeom prst="rect">
            <a:avLst/>
          </a:prstGeom>
        </p:spPr>
      </p:pic>
      <p:pic>
        <p:nvPicPr>
          <p:cNvPr id="12" name="Εικόνα 6">
            <a:extLst>
              <a:ext uri="{FF2B5EF4-FFF2-40B4-BE49-F238E27FC236}">
                <a16:creationId xmlns:a16="http://schemas.microsoft.com/office/drawing/2014/main" id="{DCA6308E-8181-EE9B-A352-C70FCE039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48" y="3660833"/>
            <a:ext cx="290025" cy="408927"/>
          </a:xfrm>
          <a:prstGeom prst="rect">
            <a:avLst/>
          </a:prstGeom>
        </p:spPr>
      </p:pic>
      <p:pic>
        <p:nvPicPr>
          <p:cNvPr id="15" name="Εικόνα 7">
            <a:extLst>
              <a:ext uri="{FF2B5EF4-FFF2-40B4-BE49-F238E27FC236}">
                <a16:creationId xmlns:a16="http://schemas.microsoft.com/office/drawing/2014/main" id="{437C615C-6DB1-FA1F-BF84-EC060DEB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5" y="4159173"/>
            <a:ext cx="374681" cy="41148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E5BB54BF-5F7E-B2C7-54EF-6606AC3EFE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5" y="3122390"/>
            <a:ext cx="354330" cy="365760"/>
          </a:xfrm>
          <a:prstGeom prst="rect">
            <a:avLst/>
          </a:prstGeom>
        </p:spPr>
      </p:pic>
      <p:pic>
        <p:nvPicPr>
          <p:cNvPr id="17" name="Εικόνα 10">
            <a:extLst>
              <a:ext uri="{FF2B5EF4-FFF2-40B4-BE49-F238E27FC236}">
                <a16:creationId xmlns:a16="http://schemas.microsoft.com/office/drawing/2014/main" id="{C10B9FA9-CBF2-CEE2-7441-09750C262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8" y="2932700"/>
            <a:ext cx="392605" cy="411480"/>
          </a:xfrm>
          <a:prstGeom prst="rect">
            <a:avLst/>
          </a:prstGeom>
        </p:spPr>
      </p:pic>
      <p:pic>
        <p:nvPicPr>
          <p:cNvPr id="18" name="Εικόνα 12">
            <a:extLst>
              <a:ext uri="{FF2B5EF4-FFF2-40B4-BE49-F238E27FC236}">
                <a16:creationId xmlns:a16="http://schemas.microsoft.com/office/drawing/2014/main" id="{0A4FD187-93C9-6923-3C92-1460E3C8CB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1" y="3318131"/>
            <a:ext cx="523076" cy="365760"/>
          </a:xfrm>
          <a:prstGeom prst="rect">
            <a:avLst/>
          </a:prstGeom>
        </p:spPr>
      </p:pic>
      <p:pic>
        <p:nvPicPr>
          <p:cNvPr id="19" name="Εικόνα 14">
            <a:extLst>
              <a:ext uri="{FF2B5EF4-FFF2-40B4-BE49-F238E27FC236}">
                <a16:creationId xmlns:a16="http://schemas.microsoft.com/office/drawing/2014/main" id="{75C1A8C0-159A-C961-8F3C-188DBB437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0" y="3576474"/>
            <a:ext cx="458925" cy="365760"/>
          </a:xfrm>
          <a:prstGeom prst="rect">
            <a:avLst/>
          </a:prstGeom>
        </p:spPr>
      </p:pic>
      <p:pic>
        <p:nvPicPr>
          <p:cNvPr id="20" name="Εικόνα 15">
            <a:extLst>
              <a:ext uri="{FF2B5EF4-FFF2-40B4-BE49-F238E27FC236}">
                <a16:creationId xmlns:a16="http://schemas.microsoft.com/office/drawing/2014/main" id="{2CAD8D93-618C-63AA-FE6D-6C9153AC6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6" y="2424473"/>
            <a:ext cx="362973" cy="320040"/>
          </a:xfrm>
          <a:prstGeom prst="rect">
            <a:avLst/>
          </a:prstGeom>
        </p:spPr>
      </p:pic>
      <p:pic>
        <p:nvPicPr>
          <p:cNvPr id="21" name="Εικόνα 16">
            <a:extLst>
              <a:ext uri="{FF2B5EF4-FFF2-40B4-BE49-F238E27FC236}">
                <a16:creationId xmlns:a16="http://schemas.microsoft.com/office/drawing/2014/main" id="{BB46A543-F0A3-2694-0139-8F92956F7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7" y="2424473"/>
            <a:ext cx="362973" cy="320040"/>
          </a:xfrm>
          <a:prstGeom prst="rect">
            <a:avLst/>
          </a:prstGeom>
        </p:spPr>
      </p:pic>
      <p:pic>
        <p:nvPicPr>
          <p:cNvPr id="22" name="Εικόνα 17">
            <a:extLst>
              <a:ext uri="{FF2B5EF4-FFF2-40B4-BE49-F238E27FC236}">
                <a16:creationId xmlns:a16="http://schemas.microsoft.com/office/drawing/2014/main" id="{DAD92152-BD22-66AC-52E0-E8D55F063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3" y="2424473"/>
            <a:ext cx="362973" cy="320040"/>
          </a:xfrm>
          <a:prstGeom prst="rect">
            <a:avLst/>
          </a:prstGeom>
        </p:spPr>
      </p:pic>
      <p:pic>
        <p:nvPicPr>
          <p:cNvPr id="24" name="Εικόνα 18">
            <a:extLst>
              <a:ext uri="{FF2B5EF4-FFF2-40B4-BE49-F238E27FC236}">
                <a16:creationId xmlns:a16="http://schemas.microsoft.com/office/drawing/2014/main" id="{23AD274C-A88C-B5C4-F5F6-41C50CFB75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2" y="4730118"/>
            <a:ext cx="548640" cy="365760"/>
          </a:xfrm>
          <a:prstGeom prst="rect">
            <a:avLst/>
          </a:prstGeom>
        </p:spPr>
      </p:pic>
      <p:pic>
        <p:nvPicPr>
          <p:cNvPr id="26" name="Εικόνα 19">
            <a:extLst>
              <a:ext uri="{FF2B5EF4-FFF2-40B4-BE49-F238E27FC236}">
                <a16:creationId xmlns:a16="http://schemas.microsoft.com/office/drawing/2014/main" id="{EBEBB77A-09B0-927D-2C44-4C4DE2FECA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6" y="4766285"/>
            <a:ext cx="362973" cy="320040"/>
          </a:xfrm>
          <a:prstGeom prst="rect">
            <a:avLst/>
          </a:prstGeom>
        </p:spPr>
      </p:pic>
      <p:pic>
        <p:nvPicPr>
          <p:cNvPr id="30" name="Εικόνα 20">
            <a:extLst>
              <a:ext uri="{FF2B5EF4-FFF2-40B4-BE49-F238E27FC236}">
                <a16:creationId xmlns:a16="http://schemas.microsoft.com/office/drawing/2014/main" id="{E2C34C62-FB0F-B6F3-6A6E-40335A51AD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4766285"/>
            <a:ext cx="362973" cy="320040"/>
          </a:xfrm>
          <a:prstGeom prst="rect">
            <a:avLst/>
          </a:prstGeom>
        </p:spPr>
      </p:pic>
      <p:pic>
        <p:nvPicPr>
          <p:cNvPr id="31" name="Εικόνα 21">
            <a:extLst>
              <a:ext uri="{FF2B5EF4-FFF2-40B4-BE49-F238E27FC236}">
                <a16:creationId xmlns:a16="http://schemas.microsoft.com/office/drawing/2014/main" id="{EF2D3678-E9F7-F116-020A-273DB2EB4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3" y="2504544"/>
            <a:ext cx="2608504" cy="2547193"/>
          </a:xfrm>
          <a:prstGeom prst="rect">
            <a:avLst/>
          </a:prstGeom>
        </p:spPr>
      </p:pic>
      <p:pic>
        <p:nvPicPr>
          <p:cNvPr id="33" name="Εικόνα 23">
            <a:extLst>
              <a:ext uri="{FF2B5EF4-FFF2-40B4-BE49-F238E27FC236}">
                <a16:creationId xmlns:a16="http://schemas.microsoft.com/office/drawing/2014/main" id="{D89AD1FB-AA01-FB29-D8EA-B161F23E2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90" y="4123655"/>
            <a:ext cx="401007" cy="295479"/>
          </a:xfrm>
          <a:prstGeom prst="rect">
            <a:avLst/>
          </a:prstGeom>
        </p:spPr>
      </p:pic>
      <p:pic>
        <p:nvPicPr>
          <p:cNvPr id="34" name="Εικόνα 24">
            <a:extLst>
              <a:ext uri="{FF2B5EF4-FFF2-40B4-BE49-F238E27FC236}">
                <a16:creationId xmlns:a16="http://schemas.microsoft.com/office/drawing/2014/main" id="{F43185BF-76A0-941F-D70A-3A56BF589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51" y="3702031"/>
            <a:ext cx="290025" cy="408927"/>
          </a:xfrm>
          <a:prstGeom prst="rect">
            <a:avLst/>
          </a:prstGeom>
        </p:spPr>
      </p:pic>
      <p:pic>
        <p:nvPicPr>
          <p:cNvPr id="35" name="Εικόνα 25">
            <a:extLst>
              <a:ext uri="{FF2B5EF4-FFF2-40B4-BE49-F238E27FC236}">
                <a16:creationId xmlns:a16="http://schemas.microsoft.com/office/drawing/2014/main" id="{F0BE6E05-E5C3-6102-69D1-CA30CD168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28" y="4200371"/>
            <a:ext cx="374681" cy="411480"/>
          </a:xfrm>
          <a:prstGeom prst="rect">
            <a:avLst/>
          </a:prstGeom>
        </p:spPr>
      </p:pic>
      <p:pic>
        <p:nvPicPr>
          <p:cNvPr id="36" name="Εικόνα 26">
            <a:extLst>
              <a:ext uri="{FF2B5EF4-FFF2-40B4-BE49-F238E27FC236}">
                <a16:creationId xmlns:a16="http://schemas.microsoft.com/office/drawing/2014/main" id="{781B88BA-7FB9-A8B2-E030-5A127CCD5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8" y="3163588"/>
            <a:ext cx="354330" cy="365760"/>
          </a:xfrm>
          <a:prstGeom prst="rect">
            <a:avLst/>
          </a:prstGeom>
        </p:spPr>
      </p:pic>
      <p:pic>
        <p:nvPicPr>
          <p:cNvPr id="37" name="Εικόνα 27">
            <a:extLst>
              <a:ext uri="{FF2B5EF4-FFF2-40B4-BE49-F238E27FC236}">
                <a16:creationId xmlns:a16="http://schemas.microsoft.com/office/drawing/2014/main" id="{4736ED57-444B-10A0-DD83-50DDACE85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71" y="2973898"/>
            <a:ext cx="392605" cy="411480"/>
          </a:xfrm>
          <a:prstGeom prst="rect">
            <a:avLst/>
          </a:prstGeom>
        </p:spPr>
      </p:pic>
      <p:pic>
        <p:nvPicPr>
          <p:cNvPr id="38" name="Εικόνα 28">
            <a:extLst>
              <a:ext uri="{FF2B5EF4-FFF2-40B4-BE49-F238E27FC236}">
                <a16:creationId xmlns:a16="http://schemas.microsoft.com/office/drawing/2014/main" id="{EFF7C8A8-A7AB-B196-C799-76557D6D9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04" y="3359329"/>
            <a:ext cx="523076" cy="365760"/>
          </a:xfrm>
          <a:prstGeom prst="rect">
            <a:avLst/>
          </a:prstGeom>
        </p:spPr>
      </p:pic>
      <p:pic>
        <p:nvPicPr>
          <p:cNvPr id="39" name="Εικόνα 29">
            <a:extLst>
              <a:ext uri="{FF2B5EF4-FFF2-40B4-BE49-F238E27FC236}">
                <a16:creationId xmlns:a16="http://schemas.microsoft.com/office/drawing/2014/main" id="{03B8D37E-6CC2-E7AA-6C86-BFEC420DBD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33" y="3617672"/>
            <a:ext cx="458925" cy="365760"/>
          </a:xfrm>
          <a:prstGeom prst="rect">
            <a:avLst/>
          </a:prstGeom>
        </p:spPr>
      </p:pic>
      <p:pic>
        <p:nvPicPr>
          <p:cNvPr id="40" name="Εικόνα 30">
            <a:extLst>
              <a:ext uri="{FF2B5EF4-FFF2-40B4-BE49-F238E27FC236}">
                <a16:creationId xmlns:a16="http://schemas.microsoft.com/office/drawing/2014/main" id="{EC1AEF51-49CA-BC6F-218E-48D2E68C05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49" y="2465671"/>
            <a:ext cx="362973" cy="320040"/>
          </a:xfrm>
          <a:prstGeom prst="rect">
            <a:avLst/>
          </a:prstGeom>
        </p:spPr>
      </p:pic>
      <p:pic>
        <p:nvPicPr>
          <p:cNvPr id="41" name="Εικόνα 31">
            <a:extLst>
              <a:ext uri="{FF2B5EF4-FFF2-40B4-BE49-F238E27FC236}">
                <a16:creationId xmlns:a16="http://schemas.microsoft.com/office/drawing/2014/main" id="{8DCD16DC-79DC-0575-92C1-144710BA4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20" y="2465671"/>
            <a:ext cx="362973" cy="320040"/>
          </a:xfrm>
          <a:prstGeom prst="rect">
            <a:avLst/>
          </a:prstGeom>
        </p:spPr>
      </p:pic>
      <p:pic>
        <p:nvPicPr>
          <p:cNvPr id="42" name="Εικόνα 32">
            <a:extLst>
              <a:ext uri="{FF2B5EF4-FFF2-40B4-BE49-F238E27FC236}">
                <a16:creationId xmlns:a16="http://schemas.microsoft.com/office/drawing/2014/main" id="{FA4F5477-59E7-9DE2-778E-CD21570457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76" y="2465671"/>
            <a:ext cx="362973" cy="320040"/>
          </a:xfrm>
          <a:prstGeom prst="rect">
            <a:avLst/>
          </a:prstGeom>
        </p:spPr>
      </p:pic>
      <p:pic>
        <p:nvPicPr>
          <p:cNvPr id="43" name="Εικόνα 33">
            <a:extLst>
              <a:ext uri="{FF2B5EF4-FFF2-40B4-BE49-F238E27FC236}">
                <a16:creationId xmlns:a16="http://schemas.microsoft.com/office/drawing/2014/main" id="{A84A8DC5-10E0-DFA1-BB62-E5A5AED11E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4" y="4878911"/>
            <a:ext cx="548640" cy="365760"/>
          </a:xfrm>
          <a:prstGeom prst="rect">
            <a:avLst/>
          </a:prstGeom>
        </p:spPr>
      </p:pic>
      <p:pic>
        <p:nvPicPr>
          <p:cNvPr id="44" name="Εικόνα 34">
            <a:extLst>
              <a:ext uri="{FF2B5EF4-FFF2-40B4-BE49-F238E27FC236}">
                <a16:creationId xmlns:a16="http://schemas.microsoft.com/office/drawing/2014/main" id="{4FF636BA-429B-9E6B-57F5-A56C2C9B4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24" y="4828164"/>
            <a:ext cx="362973" cy="320040"/>
          </a:xfrm>
          <a:prstGeom prst="rect">
            <a:avLst/>
          </a:prstGeom>
        </p:spPr>
      </p:pic>
      <p:pic>
        <p:nvPicPr>
          <p:cNvPr id="45" name="Εικόνα 35">
            <a:extLst>
              <a:ext uri="{FF2B5EF4-FFF2-40B4-BE49-F238E27FC236}">
                <a16:creationId xmlns:a16="http://schemas.microsoft.com/office/drawing/2014/main" id="{6C08F397-453E-05C3-BBED-6FB6DB5D4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15" y="4807483"/>
            <a:ext cx="362973" cy="320040"/>
          </a:xfrm>
          <a:prstGeom prst="rect">
            <a:avLst/>
          </a:prstGeom>
        </p:spPr>
      </p:pic>
      <p:pic>
        <p:nvPicPr>
          <p:cNvPr id="46" name="Image 1">
            <a:extLst>
              <a:ext uri="{FF2B5EF4-FFF2-40B4-BE49-F238E27FC236}">
                <a16:creationId xmlns:a16="http://schemas.microsoft.com/office/drawing/2014/main" id="{C55950D4-81C8-5468-72A0-9D216AA2C0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059" y="4617021"/>
            <a:ext cx="542524" cy="353209"/>
          </a:xfrm>
          <a:prstGeom prst="rect">
            <a:avLst/>
          </a:prstGeom>
        </p:spPr>
      </p:pic>
      <p:pic>
        <p:nvPicPr>
          <p:cNvPr id="78" name="Εικόνα 21">
            <a:extLst>
              <a:ext uri="{FF2B5EF4-FFF2-40B4-BE49-F238E27FC236}">
                <a16:creationId xmlns:a16="http://schemas.microsoft.com/office/drawing/2014/main" id="{C202C1AA-AC98-05C7-EC20-615998028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35" y="2464387"/>
            <a:ext cx="2608504" cy="2547193"/>
          </a:xfrm>
          <a:prstGeom prst="rect">
            <a:avLst/>
          </a:prstGeom>
        </p:spPr>
      </p:pic>
      <p:pic>
        <p:nvPicPr>
          <p:cNvPr id="79" name="Εικόνα 23">
            <a:extLst>
              <a:ext uri="{FF2B5EF4-FFF2-40B4-BE49-F238E27FC236}">
                <a16:creationId xmlns:a16="http://schemas.microsoft.com/office/drawing/2014/main" id="{CC04E9B6-D42F-514A-A17A-FD8F18217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22" y="4083498"/>
            <a:ext cx="401007" cy="295479"/>
          </a:xfrm>
          <a:prstGeom prst="rect">
            <a:avLst/>
          </a:prstGeom>
        </p:spPr>
      </p:pic>
      <p:pic>
        <p:nvPicPr>
          <p:cNvPr id="80" name="Εικόνα 24">
            <a:extLst>
              <a:ext uri="{FF2B5EF4-FFF2-40B4-BE49-F238E27FC236}">
                <a16:creationId xmlns:a16="http://schemas.microsoft.com/office/drawing/2014/main" id="{D6B84106-192E-3FDC-AAD0-E08F7FE89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3" y="3661874"/>
            <a:ext cx="290025" cy="408927"/>
          </a:xfrm>
          <a:prstGeom prst="rect">
            <a:avLst/>
          </a:prstGeom>
        </p:spPr>
      </p:pic>
      <p:pic>
        <p:nvPicPr>
          <p:cNvPr id="81" name="Εικόνα 25">
            <a:extLst>
              <a:ext uri="{FF2B5EF4-FFF2-40B4-BE49-F238E27FC236}">
                <a16:creationId xmlns:a16="http://schemas.microsoft.com/office/drawing/2014/main" id="{64C6A6ED-889D-AD4B-5B17-80021ADB0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60" y="4160214"/>
            <a:ext cx="374681" cy="411480"/>
          </a:xfrm>
          <a:prstGeom prst="rect">
            <a:avLst/>
          </a:prstGeom>
        </p:spPr>
      </p:pic>
      <p:pic>
        <p:nvPicPr>
          <p:cNvPr id="82" name="Εικόνα 26">
            <a:extLst>
              <a:ext uri="{FF2B5EF4-FFF2-40B4-BE49-F238E27FC236}">
                <a16:creationId xmlns:a16="http://schemas.microsoft.com/office/drawing/2014/main" id="{6030539D-7A96-BC96-D7CD-CC9C01122A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60" y="3123431"/>
            <a:ext cx="354330" cy="365760"/>
          </a:xfrm>
          <a:prstGeom prst="rect">
            <a:avLst/>
          </a:prstGeom>
        </p:spPr>
      </p:pic>
      <p:pic>
        <p:nvPicPr>
          <p:cNvPr id="83" name="Εικόνα 27">
            <a:extLst>
              <a:ext uri="{FF2B5EF4-FFF2-40B4-BE49-F238E27FC236}">
                <a16:creationId xmlns:a16="http://schemas.microsoft.com/office/drawing/2014/main" id="{C61C1999-6DF0-5835-FBEB-2F896EC81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3" y="2933741"/>
            <a:ext cx="392605" cy="411480"/>
          </a:xfrm>
          <a:prstGeom prst="rect">
            <a:avLst/>
          </a:prstGeom>
        </p:spPr>
      </p:pic>
      <p:pic>
        <p:nvPicPr>
          <p:cNvPr id="84" name="Εικόνα 28">
            <a:extLst>
              <a:ext uri="{FF2B5EF4-FFF2-40B4-BE49-F238E27FC236}">
                <a16:creationId xmlns:a16="http://schemas.microsoft.com/office/drawing/2014/main" id="{513BC1D7-D199-C233-5BA6-990BF2E5E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36" y="3319172"/>
            <a:ext cx="523076" cy="365760"/>
          </a:xfrm>
          <a:prstGeom prst="rect">
            <a:avLst/>
          </a:prstGeom>
        </p:spPr>
      </p:pic>
      <p:pic>
        <p:nvPicPr>
          <p:cNvPr id="85" name="Εικόνα 29">
            <a:extLst>
              <a:ext uri="{FF2B5EF4-FFF2-40B4-BE49-F238E27FC236}">
                <a16:creationId xmlns:a16="http://schemas.microsoft.com/office/drawing/2014/main" id="{01BB9DF5-8114-82FF-3E83-DB6D90BE9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65" y="3577515"/>
            <a:ext cx="458925" cy="365760"/>
          </a:xfrm>
          <a:prstGeom prst="rect">
            <a:avLst/>
          </a:prstGeom>
        </p:spPr>
      </p:pic>
      <p:pic>
        <p:nvPicPr>
          <p:cNvPr id="86" name="Εικόνα 30">
            <a:extLst>
              <a:ext uri="{FF2B5EF4-FFF2-40B4-BE49-F238E27FC236}">
                <a16:creationId xmlns:a16="http://schemas.microsoft.com/office/drawing/2014/main" id="{2F1A1427-A2C2-0D50-8572-5E248D55F2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1" y="2425514"/>
            <a:ext cx="362973" cy="320040"/>
          </a:xfrm>
          <a:prstGeom prst="rect">
            <a:avLst/>
          </a:prstGeom>
        </p:spPr>
      </p:pic>
      <p:pic>
        <p:nvPicPr>
          <p:cNvPr id="87" name="Εικόνα 31">
            <a:extLst>
              <a:ext uri="{FF2B5EF4-FFF2-40B4-BE49-F238E27FC236}">
                <a16:creationId xmlns:a16="http://schemas.microsoft.com/office/drawing/2014/main" id="{ABCB5B92-F685-E7AD-E05C-853ADC49B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52" y="2425514"/>
            <a:ext cx="362973" cy="320040"/>
          </a:xfrm>
          <a:prstGeom prst="rect">
            <a:avLst/>
          </a:prstGeom>
        </p:spPr>
      </p:pic>
      <p:pic>
        <p:nvPicPr>
          <p:cNvPr id="88" name="Εικόνα 32">
            <a:extLst>
              <a:ext uri="{FF2B5EF4-FFF2-40B4-BE49-F238E27FC236}">
                <a16:creationId xmlns:a16="http://schemas.microsoft.com/office/drawing/2014/main" id="{552DAE9F-DA31-698E-91E3-F9FB0F071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08" y="2425514"/>
            <a:ext cx="362973" cy="320040"/>
          </a:xfrm>
          <a:prstGeom prst="rect">
            <a:avLst/>
          </a:prstGeom>
        </p:spPr>
      </p:pic>
      <p:pic>
        <p:nvPicPr>
          <p:cNvPr id="89" name="Εικόνα 33">
            <a:extLst>
              <a:ext uri="{FF2B5EF4-FFF2-40B4-BE49-F238E27FC236}">
                <a16:creationId xmlns:a16="http://schemas.microsoft.com/office/drawing/2014/main" id="{E47B3B36-E9E3-12AA-9CE5-8B81307C03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6" y="4838754"/>
            <a:ext cx="548640" cy="365760"/>
          </a:xfrm>
          <a:prstGeom prst="rect">
            <a:avLst/>
          </a:prstGeom>
        </p:spPr>
      </p:pic>
      <p:pic>
        <p:nvPicPr>
          <p:cNvPr id="90" name="Εικόνα 34">
            <a:extLst>
              <a:ext uri="{FF2B5EF4-FFF2-40B4-BE49-F238E27FC236}">
                <a16:creationId xmlns:a16="http://schemas.microsoft.com/office/drawing/2014/main" id="{F98D3F48-0EE5-79BB-5EA1-3B6E226DFD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56" y="4788007"/>
            <a:ext cx="362973" cy="320040"/>
          </a:xfrm>
          <a:prstGeom prst="rect">
            <a:avLst/>
          </a:prstGeom>
        </p:spPr>
      </p:pic>
      <p:pic>
        <p:nvPicPr>
          <p:cNvPr id="91" name="Εικόνα 35">
            <a:extLst>
              <a:ext uri="{FF2B5EF4-FFF2-40B4-BE49-F238E27FC236}">
                <a16:creationId xmlns:a16="http://schemas.microsoft.com/office/drawing/2014/main" id="{CEE54564-7729-2648-16AE-899391FDE8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47" y="4767326"/>
            <a:ext cx="362973" cy="320040"/>
          </a:xfrm>
          <a:prstGeom prst="rect">
            <a:avLst/>
          </a:prstGeom>
        </p:spPr>
      </p:pic>
      <p:pic>
        <p:nvPicPr>
          <p:cNvPr id="92" name="Image 1">
            <a:extLst>
              <a:ext uri="{FF2B5EF4-FFF2-40B4-BE49-F238E27FC236}">
                <a16:creationId xmlns:a16="http://schemas.microsoft.com/office/drawing/2014/main" id="{DF4CB9E9-D279-78AE-02E4-013CBECF3E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091" y="4576864"/>
            <a:ext cx="542524" cy="353209"/>
          </a:xfrm>
          <a:prstGeom prst="rect">
            <a:avLst/>
          </a:prstGeom>
        </p:spPr>
      </p:pic>
      <p:pic>
        <p:nvPicPr>
          <p:cNvPr id="109" name="Image 1">
            <a:extLst>
              <a:ext uri="{FF2B5EF4-FFF2-40B4-BE49-F238E27FC236}">
                <a16:creationId xmlns:a16="http://schemas.microsoft.com/office/drawing/2014/main" id="{A566743C-34C4-8A00-7735-937DB1DB34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0500" y="2764769"/>
            <a:ext cx="542524" cy="353209"/>
          </a:xfrm>
          <a:prstGeom prst="rect">
            <a:avLst/>
          </a:prstGeom>
        </p:spPr>
      </p:pic>
      <p:pic>
        <p:nvPicPr>
          <p:cNvPr id="126" name="Εικόνα 21">
            <a:extLst>
              <a:ext uri="{FF2B5EF4-FFF2-40B4-BE49-F238E27FC236}">
                <a16:creationId xmlns:a16="http://schemas.microsoft.com/office/drawing/2014/main" id="{2C5C2442-562D-2315-7C5C-D6540DB95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36" y="2498933"/>
            <a:ext cx="2608504" cy="2547193"/>
          </a:xfrm>
          <a:prstGeom prst="rect">
            <a:avLst/>
          </a:prstGeom>
        </p:spPr>
      </p:pic>
      <p:pic>
        <p:nvPicPr>
          <p:cNvPr id="127" name="Εικόνα 23">
            <a:extLst>
              <a:ext uri="{FF2B5EF4-FFF2-40B4-BE49-F238E27FC236}">
                <a16:creationId xmlns:a16="http://schemas.microsoft.com/office/drawing/2014/main" id="{DB235A9F-CE29-66FF-3E2E-B6ABD8F87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23" y="4118044"/>
            <a:ext cx="401007" cy="295479"/>
          </a:xfrm>
          <a:prstGeom prst="rect">
            <a:avLst/>
          </a:prstGeom>
        </p:spPr>
      </p:pic>
      <p:pic>
        <p:nvPicPr>
          <p:cNvPr id="128" name="Εικόνα 24">
            <a:extLst>
              <a:ext uri="{FF2B5EF4-FFF2-40B4-BE49-F238E27FC236}">
                <a16:creationId xmlns:a16="http://schemas.microsoft.com/office/drawing/2014/main" id="{9E915AD8-9A1A-E39E-7380-76672E25D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84" y="3696420"/>
            <a:ext cx="290025" cy="408927"/>
          </a:xfrm>
          <a:prstGeom prst="rect">
            <a:avLst/>
          </a:prstGeom>
        </p:spPr>
      </p:pic>
      <p:pic>
        <p:nvPicPr>
          <p:cNvPr id="129" name="Εικόνα 25">
            <a:extLst>
              <a:ext uri="{FF2B5EF4-FFF2-40B4-BE49-F238E27FC236}">
                <a16:creationId xmlns:a16="http://schemas.microsoft.com/office/drawing/2014/main" id="{D8306575-EB25-A319-5C29-6C461F8D9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61" y="4194760"/>
            <a:ext cx="374681" cy="411480"/>
          </a:xfrm>
          <a:prstGeom prst="rect">
            <a:avLst/>
          </a:prstGeom>
        </p:spPr>
      </p:pic>
      <p:pic>
        <p:nvPicPr>
          <p:cNvPr id="130" name="Εικόνα 26">
            <a:extLst>
              <a:ext uri="{FF2B5EF4-FFF2-40B4-BE49-F238E27FC236}">
                <a16:creationId xmlns:a16="http://schemas.microsoft.com/office/drawing/2014/main" id="{C8041026-07BA-C002-A8DB-2E37ED3A4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1" y="3157977"/>
            <a:ext cx="354330" cy="365760"/>
          </a:xfrm>
          <a:prstGeom prst="rect">
            <a:avLst/>
          </a:prstGeom>
        </p:spPr>
      </p:pic>
      <p:pic>
        <p:nvPicPr>
          <p:cNvPr id="131" name="Εικόνα 27">
            <a:extLst>
              <a:ext uri="{FF2B5EF4-FFF2-40B4-BE49-F238E27FC236}">
                <a16:creationId xmlns:a16="http://schemas.microsoft.com/office/drawing/2014/main" id="{1B3FC993-4423-514D-EA8A-859C46FCA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04" y="2968287"/>
            <a:ext cx="392605" cy="411480"/>
          </a:xfrm>
          <a:prstGeom prst="rect">
            <a:avLst/>
          </a:prstGeom>
        </p:spPr>
      </p:pic>
      <p:pic>
        <p:nvPicPr>
          <p:cNvPr id="132" name="Εικόνα 28">
            <a:extLst>
              <a:ext uri="{FF2B5EF4-FFF2-40B4-BE49-F238E27FC236}">
                <a16:creationId xmlns:a16="http://schemas.microsoft.com/office/drawing/2014/main" id="{AE278E9C-E089-A1AD-BAE8-755ABF4457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537" y="3353718"/>
            <a:ext cx="523076" cy="365760"/>
          </a:xfrm>
          <a:prstGeom prst="rect">
            <a:avLst/>
          </a:prstGeom>
        </p:spPr>
      </p:pic>
      <p:pic>
        <p:nvPicPr>
          <p:cNvPr id="133" name="Εικόνα 29">
            <a:extLst>
              <a:ext uri="{FF2B5EF4-FFF2-40B4-BE49-F238E27FC236}">
                <a16:creationId xmlns:a16="http://schemas.microsoft.com/office/drawing/2014/main" id="{074911FA-CE02-FFBD-B9FD-F01F01BCC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66" y="3612061"/>
            <a:ext cx="458925" cy="365760"/>
          </a:xfrm>
          <a:prstGeom prst="rect">
            <a:avLst/>
          </a:prstGeom>
        </p:spPr>
      </p:pic>
      <p:pic>
        <p:nvPicPr>
          <p:cNvPr id="134" name="Εικόνα 30">
            <a:extLst>
              <a:ext uri="{FF2B5EF4-FFF2-40B4-BE49-F238E27FC236}">
                <a16:creationId xmlns:a16="http://schemas.microsoft.com/office/drawing/2014/main" id="{B94DBA4F-224B-B91A-02C6-9E70536886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82" y="2460060"/>
            <a:ext cx="362973" cy="320040"/>
          </a:xfrm>
          <a:prstGeom prst="rect">
            <a:avLst/>
          </a:prstGeom>
        </p:spPr>
      </p:pic>
      <p:pic>
        <p:nvPicPr>
          <p:cNvPr id="135" name="Εικόνα 31">
            <a:extLst>
              <a:ext uri="{FF2B5EF4-FFF2-40B4-BE49-F238E27FC236}">
                <a16:creationId xmlns:a16="http://schemas.microsoft.com/office/drawing/2014/main" id="{C13AC2A2-A782-B1A7-3B54-AB835BE31E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53" y="2460060"/>
            <a:ext cx="362973" cy="320040"/>
          </a:xfrm>
          <a:prstGeom prst="rect">
            <a:avLst/>
          </a:prstGeom>
        </p:spPr>
      </p:pic>
      <p:pic>
        <p:nvPicPr>
          <p:cNvPr id="136" name="Εικόνα 32">
            <a:extLst>
              <a:ext uri="{FF2B5EF4-FFF2-40B4-BE49-F238E27FC236}">
                <a16:creationId xmlns:a16="http://schemas.microsoft.com/office/drawing/2014/main" id="{385EAE31-FC1B-C87C-6B8A-56E88CE92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09" y="2460060"/>
            <a:ext cx="362973" cy="320040"/>
          </a:xfrm>
          <a:prstGeom prst="rect">
            <a:avLst/>
          </a:prstGeom>
        </p:spPr>
      </p:pic>
      <p:pic>
        <p:nvPicPr>
          <p:cNvPr id="137" name="Εικόνα 33">
            <a:extLst>
              <a:ext uri="{FF2B5EF4-FFF2-40B4-BE49-F238E27FC236}">
                <a16:creationId xmlns:a16="http://schemas.microsoft.com/office/drawing/2014/main" id="{2047643E-5AC1-1175-8A1B-12EF01DF8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97" y="4873300"/>
            <a:ext cx="548640" cy="365760"/>
          </a:xfrm>
          <a:prstGeom prst="rect">
            <a:avLst/>
          </a:prstGeom>
        </p:spPr>
      </p:pic>
      <p:pic>
        <p:nvPicPr>
          <p:cNvPr id="138" name="Εικόνα 34">
            <a:extLst>
              <a:ext uri="{FF2B5EF4-FFF2-40B4-BE49-F238E27FC236}">
                <a16:creationId xmlns:a16="http://schemas.microsoft.com/office/drawing/2014/main" id="{7185630E-FF4C-09AF-2C91-097936568F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57" y="4822553"/>
            <a:ext cx="362973" cy="320040"/>
          </a:xfrm>
          <a:prstGeom prst="rect">
            <a:avLst/>
          </a:prstGeom>
        </p:spPr>
      </p:pic>
      <p:pic>
        <p:nvPicPr>
          <p:cNvPr id="139" name="Εικόνα 35">
            <a:extLst>
              <a:ext uri="{FF2B5EF4-FFF2-40B4-BE49-F238E27FC236}">
                <a16:creationId xmlns:a16="http://schemas.microsoft.com/office/drawing/2014/main" id="{306CACD5-30D2-FABB-693C-30AA3F763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48" y="4801872"/>
            <a:ext cx="362973" cy="320040"/>
          </a:xfrm>
          <a:prstGeom prst="rect">
            <a:avLst/>
          </a:prstGeom>
        </p:spPr>
      </p:pic>
      <p:pic>
        <p:nvPicPr>
          <p:cNvPr id="140" name="Image 1">
            <a:extLst>
              <a:ext uri="{FF2B5EF4-FFF2-40B4-BE49-F238E27FC236}">
                <a16:creationId xmlns:a16="http://schemas.microsoft.com/office/drawing/2014/main" id="{51FD35EE-C4F5-C852-B32E-28867792D99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1292" y="4611410"/>
            <a:ext cx="542524" cy="353209"/>
          </a:xfrm>
          <a:prstGeom prst="rect">
            <a:avLst/>
          </a:prstGeom>
        </p:spPr>
      </p:pic>
      <p:pic>
        <p:nvPicPr>
          <p:cNvPr id="141" name="Image 1">
            <a:extLst>
              <a:ext uri="{FF2B5EF4-FFF2-40B4-BE49-F238E27FC236}">
                <a16:creationId xmlns:a16="http://schemas.microsoft.com/office/drawing/2014/main" id="{B286214A-19BE-BB58-953C-20E70EE7A8E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701" y="2799315"/>
            <a:ext cx="542524" cy="353209"/>
          </a:xfrm>
          <a:prstGeom prst="rect">
            <a:avLst/>
          </a:prstGeom>
        </p:spPr>
      </p:pic>
      <p:pic>
        <p:nvPicPr>
          <p:cNvPr id="142" name="Image 1">
            <a:extLst>
              <a:ext uri="{FF2B5EF4-FFF2-40B4-BE49-F238E27FC236}">
                <a16:creationId xmlns:a16="http://schemas.microsoft.com/office/drawing/2014/main" id="{3D5E44D5-E0C9-FD06-4540-B46C283777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4339" y="4859682"/>
            <a:ext cx="542524" cy="3532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C4163E-B7E9-DCB6-8EA3-92AC84714B92}"/>
              </a:ext>
            </a:extLst>
          </p:cNvPr>
          <p:cNvSpPr/>
          <p:nvPr/>
        </p:nvSpPr>
        <p:spPr>
          <a:xfrm>
            <a:off x="124287" y="2402001"/>
            <a:ext cx="9037569" cy="285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0B15C1-35D2-6A57-0D77-5B9EFAB5138A}"/>
                  </a:ext>
                </a:extLst>
              </p:cNvPr>
              <p:cNvSpPr txBox="1"/>
              <p:nvPr/>
            </p:nvSpPr>
            <p:spPr>
              <a:xfrm>
                <a:off x="761293" y="5688426"/>
                <a:ext cx="11188320" cy="37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against the official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Sherpa 2.2.16 Sample: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@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𝑁𝐿𝑂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+2,3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@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𝐿𝑂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=13.6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0B15C1-35D2-6A57-0D77-5B9EFAB5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3" y="5688426"/>
                <a:ext cx="11188320" cy="372346"/>
              </a:xfrm>
              <a:prstGeom prst="rect">
                <a:avLst/>
              </a:prstGeom>
              <a:blipFill>
                <a:blip r:embed="rId14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E4F0884-492D-2BC9-43F2-719BE1844FF7}"/>
              </a:ext>
            </a:extLst>
          </p:cNvPr>
          <p:cNvSpPr/>
          <p:nvPr/>
        </p:nvSpPr>
        <p:spPr>
          <a:xfrm>
            <a:off x="363715" y="5564893"/>
            <a:ext cx="11585898" cy="637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3936C-E700-5498-74E8-86E0B1F442C4}"/>
              </a:ext>
            </a:extLst>
          </p:cNvPr>
          <p:cNvSpPr txBox="1"/>
          <p:nvPr/>
        </p:nvSpPr>
        <p:spPr>
          <a:xfrm>
            <a:off x="9903856" y="1042397"/>
            <a:ext cx="2166805" cy="923330"/>
          </a:xfrm>
          <a:prstGeom prst="rect">
            <a:avLst/>
          </a:prstGeom>
          <a:noFill/>
          <a:ln w="158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order/accuracy than the official </a:t>
            </a:r>
          </a:p>
        </p:txBody>
      </p:sp>
    </p:spTree>
    <p:extLst>
      <p:ext uri="{BB962C8B-B14F-4D97-AF65-F5344CB8AC3E}">
        <p14:creationId xmlns:p14="http://schemas.microsoft.com/office/powerpoint/2010/main" val="201331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99A7-B223-CE60-21D3-BD5778BF4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0EC66DB1-EC7F-44B1-08CD-5C15C4B302AD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5B3675E-BC9E-6294-DBBE-CF11CD48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B644CD-07B1-CBCB-19B4-8435AE7E488F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NLO generation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C07EEFA8-3D28-F4B4-CCE3-297B0B9D77D3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6A91BCC9-F09E-F1B3-0D77-C9865F5A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CF188C5-1553-3A10-304A-2DF088A3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5E0A80-4B6B-6414-CBAB-067DC06BED8C}"/>
              </a:ext>
            </a:extLst>
          </p:cNvPr>
          <p:cNvSpPr txBox="1"/>
          <p:nvPr/>
        </p:nvSpPr>
        <p:spPr>
          <a:xfrm>
            <a:off x="3233196" y="5061500"/>
            <a:ext cx="572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seems to be agreement between the predictions of the two samples!</a:t>
            </a:r>
          </a:p>
        </p:txBody>
      </p:sp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2E4747FF-A2CB-F0DD-613B-5D1A6618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12" name="Εικόνα 4">
            <a:extLst>
              <a:ext uri="{FF2B5EF4-FFF2-40B4-BE49-F238E27FC236}">
                <a16:creationId xmlns:a16="http://schemas.microsoft.com/office/drawing/2014/main" id="{FDB970D3-C3CA-76FB-CB9D-9053DE4E2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23" y="1269162"/>
            <a:ext cx="3667251" cy="3180123"/>
          </a:xfrm>
          <a:prstGeom prst="rect">
            <a:avLst/>
          </a:prstGeom>
        </p:spPr>
      </p:pic>
      <p:pic>
        <p:nvPicPr>
          <p:cNvPr id="13" name="Εικόνα 2">
            <a:extLst>
              <a:ext uri="{FF2B5EF4-FFF2-40B4-BE49-F238E27FC236}">
                <a16:creationId xmlns:a16="http://schemas.microsoft.com/office/drawing/2014/main" id="{C6ED8605-6B82-B227-8C21-1F66DA46A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374" y="1269161"/>
            <a:ext cx="3667251" cy="3180123"/>
          </a:xfrm>
          <a:prstGeom prst="rect">
            <a:avLst/>
          </a:prstGeom>
        </p:spPr>
      </p:pic>
      <p:pic>
        <p:nvPicPr>
          <p:cNvPr id="15" name="Εικόνα 6">
            <a:extLst>
              <a:ext uri="{FF2B5EF4-FFF2-40B4-BE49-F238E27FC236}">
                <a16:creationId xmlns:a16="http://schemas.microsoft.com/office/drawing/2014/main" id="{737C7180-D91E-8F71-89C5-52333683A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9931" y="1269161"/>
            <a:ext cx="3667251" cy="31801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83A742-1BAD-695B-667C-5DB4814E798F}"/>
              </a:ext>
            </a:extLst>
          </p:cNvPr>
          <p:cNvSpPr/>
          <p:nvPr/>
        </p:nvSpPr>
        <p:spPr>
          <a:xfrm flipH="1">
            <a:off x="391024" y="5078356"/>
            <a:ext cx="83274" cy="851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C1615F-955F-3221-322D-6EADA7460D1B}"/>
              </a:ext>
            </a:extLst>
          </p:cNvPr>
          <p:cNvSpPr/>
          <p:nvPr/>
        </p:nvSpPr>
        <p:spPr>
          <a:xfrm flipV="1">
            <a:off x="391024" y="5467627"/>
            <a:ext cx="83274" cy="851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824D1-2AA2-00C1-2ED0-AFB5E491DD41}"/>
              </a:ext>
            </a:extLst>
          </p:cNvPr>
          <p:cNvSpPr txBox="1"/>
          <p:nvPr/>
        </p:nvSpPr>
        <p:spPr>
          <a:xfrm>
            <a:off x="474151" y="4978102"/>
            <a:ext cx="15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Private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56006-40E2-2998-AFD2-771AA501A9F4}"/>
              </a:ext>
            </a:extLst>
          </p:cNvPr>
          <p:cNvSpPr txBox="1"/>
          <p:nvPr/>
        </p:nvSpPr>
        <p:spPr>
          <a:xfrm>
            <a:off x="474151" y="5340904"/>
            <a:ext cx="15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Official Sample</a:t>
            </a:r>
          </a:p>
        </p:txBody>
      </p:sp>
    </p:spTree>
    <p:extLst>
      <p:ext uri="{BB962C8B-B14F-4D97-AF65-F5344CB8AC3E}">
        <p14:creationId xmlns:p14="http://schemas.microsoft.com/office/powerpoint/2010/main" val="233693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CA04-29A4-6DE0-B643-D368A6F88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DBBAAE35-C01B-FC6F-D354-229E47D9B833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B0D2C2F-975D-95C1-47CB-EDCAB652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57F7DA-EB93-26BA-8FEC-A5B9E94370C3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NLO generation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92F1933-2065-AF84-CD6F-3A9BE350CC52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A89B5F1-360A-7874-A270-07B5981D0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07F57EB-A588-EBBE-B683-A17DA8C85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F2A2BF-0DF2-A9AC-C98E-0C34C8923C0A}"/>
                  </a:ext>
                </a:extLst>
              </p:cNvPr>
              <p:cNvSpPr txBox="1"/>
              <p:nvPr/>
            </p:nvSpPr>
            <p:spPr>
              <a:xfrm>
                <a:off x="5313444" y="2493609"/>
                <a:ext cx="6658998" cy="2053639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agreement between the predictions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𝑗𝑒𝑡𝑠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 seems to be going to the right direction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yet fully reliable comparison bec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of a known bug in MG5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F2A2BF-0DF2-A9AC-C98E-0C34C892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444" y="2493609"/>
                <a:ext cx="6658998" cy="2053639"/>
              </a:xfrm>
              <a:prstGeom prst="rect">
                <a:avLst/>
              </a:prstGeom>
              <a:blipFill>
                <a:blip r:embed="rId4"/>
                <a:stretch>
                  <a:fillRect l="-570" t="-606" b="-3030"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9530E884-41EB-9949-00FF-A4563FA7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3C79C7-AEA9-ACDD-A907-8704CF4BC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86" y="1393245"/>
            <a:ext cx="4951130" cy="42934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2E6077-D917-610E-B74A-8B0230F60B2E}"/>
              </a:ext>
            </a:extLst>
          </p:cNvPr>
          <p:cNvSpPr/>
          <p:nvPr/>
        </p:nvSpPr>
        <p:spPr>
          <a:xfrm flipH="1">
            <a:off x="2912155" y="2827898"/>
            <a:ext cx="83274" cy="851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A81F3A-A26A-846E-886E-A6C73D4EE58B}"/>
              </a:ext>
            </a:extLst>
          </p:cNvPr>
          <p:cNvSpPr/>
          <p:nvPr/>
        </p:nvSpPr>
        <p:spPr>
          <a:xfrm flipV="1">
            <a:off x="2912155" y="3217169"/>
            <a:ext cx="83274" cy="851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4D6E5-218A-B014-11DB-5844202B05EA}"/>
              </a:ext>
            </a:extLst>
          </p:cNvPr>
          <p:cNvSpPr txBox="1"/>
          <p:nvPr/>
        </p:nvSpPr>
        <p:spPr>
          <a:xfrm>
            <a:off x="2995282" y="2727644"/>
            <a:ext cx="15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Private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DB4D7-8F6C-9AB7-6BE0-5DD2EE70542F}"/>
              </a:ext>
            </a:extLst>
          </p:cNvPr>
          <p:cNvSpPr txBox="1"/>
          <p:nvPr/>
        </p:nvSpPr>
        <p:spPr>
          <a:xfrm>
            <a:off x="2995282" y="3090446"/>
            <a:ext cx="15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Official Sample</a:t>
            </a:r>
          </a:p>
        </p:txBody>
      </p:sp>
    </p:spTree>
    <p:extLst>
      <p:ext uri="{BB962C8B-B14F-4D97-AF65-F5344CB8AC3E}">
        <p14:creationId xmlns:p14="http://schemas.microsoft.com/office/powerpoint/2010/main" val="397484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C519-7EF3-2875-E1EA-F1EB10F7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0AA3D106-00EE-3EBA-4169-BEE3D615DAF5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79EC620E-50B8-49B9-CA8A-C35E8779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589CB-E7CD-1319-C794-05A46EAF7FE8}"/>
              </a:ext>
            </a:extLst>
          </p:cNvPr>
          <p:cNvSpPr txBox="1"/>
          <p:nvPr/>
        </p:nvSpPr>
        <p:spPr>
          <a:xfrm>
            <a:off x="1400783" y="2645923"/>
            <a:ext cx="886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Project</a:t>
            </a:r>
            <a:endParaRPr lang="el-GR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11">
            <a:extLst>
              <a:ext uri="{FF2B5EF4-FFF2-40B4-BE49-F238E27FC236}">
                <a16:creationId xmlns:a16="http://schemas.microsoft.com/office/drawing/2014/main" id="{3CFA8245-E0BE-15D6-B1C0-6B7A88B0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63941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8BF27-CE8E-961C-06E3-41BBE80E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BFEFDEC-C699-FBED-DEE3-3B8B3AB7AA08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8176E83-2593-F4A6-727C-EF91D0E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63AA7F-5642-6458-ABC3-9468F2D75CB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Qualification Project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1DA8A514-7C1A-4FA5-A8AD-24222FB7E51D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97BE685-492D-40AB-31A9-C99BA4C5C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D36E026-D3A9-74B7-D0E0-709A48946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08ED35EE-64EB-9F1E-C766-EDC54E0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71DD4-0E21-412D-B85E-35192486DCE6}"/>
              </a:ext>
            </a:extLst>
          </p:cNvPr>
          <p:cNvSpPr txBox="1"/>
          <p:nvPr/>
        </p:nvSpPr>
        <p:spPr>
          <a:xfrm>
            <a:off x="279186" y="955964"/>
            <a:ext cx="11074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Project: 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year ATLAS PhD students project in order to qualify and become ATLAS authors</a:t>
            </a:r>
          </a:p>
          <a:p>
            <a:endParaRPr lang="en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year</a:t>
            </a:r>
            <a:endParaRPr lang="en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362DD-EA44-621B-87FC-CE660B996638}"/>
              </a:ext>
            </a:extLst>
          </p:cNvPr>
          <p:cNvSpPr txBox="1"/>
          <p:nvPr/>
        </p:nvSpPr>
        <p:spPr>
          <a:xfrm>
            <a:off x="4021335" y="1961332"/>
            <a:ext cx="334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Qualification 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5D1776-5512-17EA-C09D-3F47BCC827A2}"/>
                  </a:ext>
                </a:extLst>
              </p:cNvPr>
              <p:cNvSpPr txBox="1"/>
              <p:nvPr/>
            </p:nvSpPr>
            <p:spPr>
              <a:xfrm>
                <a:off x="2476218" y="2405669"/>
                <a:ext cx="647258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MG5_aMC@NLO Monte Carlo generator to improve QCD initiated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𝑗𝑒𝑡𝑠</m:t>
                    </m:r>
                  </m:oMath>
                </a14:m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simulations for several diboson channels: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𝑙𝑙𝑙𝑙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𝑙𝑙𝑣𝑣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𝑠𝑠𝑊𝑊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𝑙𝑣𝑙𝑣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𝑜𝑠𝑊𝑊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𝑙𝑣𝑙𝑣</m:t>
                    </m:r>
                  </m:oMath>
                </a14:m>
                <a:endParaRPr lang="en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5D1776-5512-17EA-C09D-3F47BCC8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18" y="2405669"/>
                <a:ext cx="6472585" cy="3416320"/>
              </a:xfrm>
              <a:prstGeom prst="rect">
                <a:avLst/>
              </a:prstGeom>
              <a:blipFill>
                <a:blip r:embed="rId4"/>
                <a:stretch>
                  <a:fillRect l="-587" t="-741" r="-587" b="-148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0232AA-0D9E-C061-0F4C-D24F13DBF752}"/>
              </a:ext>
            </a:extLst>
          </p:cNvPr>
          <p:cNvSpPr/>
          <p:nvPr/>
        </p:nvSpPr>
        <p:spPr>
          <a:xfrm>
            <a:off x="2255647" y="1920889"/>
            <a:ext cx="6875827" cy="41780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2" name="Picture 11" descr="A colorful lines and dots&#10;&#10;AI-generated content may be incorrect.">
            <a:extLst>
              <a:ext uri="{FF2B5EF4-FFF2-40B4-BE49-F238E27FC236}">
                <a16:creationId xmlns:a16="http://schemas.microsoft.com/office/drawing/2014/main" id="{5DBAC0C3-F9D0-6691-E908-C5BDB0B0E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226" y="3202051"/>
            <a:ext cx="2625579" cy="26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D4480-9E95-2BA7-4D39-381727E3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9A57544-7C65-C7F6-6927-146513B0BA1B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5B5259E1-8A25-E4D1-E294-BCB913AF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9E00F-425E-BB6B-A735-C1E99AB55995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Validation Plots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5B6D8A74-AB1E-3335-8120-73F44594BC93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F811B956-7D9B-CFBE-E530-AA8B9172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7F046E9-DE82-FFFF-68D2-3FE61889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63186CE1-EFEC-981E-DE65-2D789916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256AC5D3-1C5C-1864-58A4-79F83CEF62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79473" y="745537"/>
            <a:ext cx="3312853" cy="287279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E4B089-6982-8463-0398-8DC8B9C916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06935" y="745722"/>
            <a:ext cx="3312639" cy="287261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34BCC1-FC29-73E4-B7C1-6F4296022F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79473" y="3448114"/>
            <a:ext cx="3312853" cy="2872799"/>
          </a:xfrm>
          <a:prstGeom prst="rect">
            <a:avLst/>
          </a:prstGeom>
        </p:spPr>
      </p:pic>
      <p:pic>
        <p:nvPicPr>
          <p:cNvPr id="7" name="Εικόνα 2">
            <a:extLst>
              <a:ext uri="{FF2B5EF4-FFF2-40B4-BE49-F238E27FC236}">
                <a16:creationId xmlns:a16="http://schemas.microsoft.com/office/drawing/2014/main" id="{83241471-B4B4-68C9-513F-307E464B84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93220" y="3448115"/>
            <a:ext cx="3312852" cy="28727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F3649E-6580-5895-01C3-1DF8855CEAA8}"/>
              </a:ext>
            </a:extLst>
          </p:cNvPr>
          <p:cNvSpPr/>
          <p:nvPr/>
        </p:nvSpPr>
        <p:spPr>
          <a:xfrm flipH="1">
            <a:off x="9741493" y="3189536"/>
            <a:ext cx="83274" cy="851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0C6736-F54C-960F-AA46-255363E5B98F}"/>
              </a:ext>
            </a:extLst>
          </p:cNvPr>
          <p:cNvSpPr/>
          <p:nvPr/>
        </p:nvSpPr>
        <p:spPr>
          <a:xfrm flipV="1">
            <a:off x="9741493" y="3578807"/>
            <a:ext cx="83274" cy="851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55D98-70F9-4A82-D3A9-87355E47CAA1}"/>
              </a:ext>
            </a:extLst>
          </p:cNvPr>
          <p:cNvSpPr txBox="1"/>
          <p:nvPr/>
        </p:nvSpPr>
        <p:spPr>
          <a:xfrm>
            <a:off x="9824620" y="3089282"/>
            <a:ext cx="15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Private 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4BA82-60E7-7639-E420-07E3A9625873}"/>
              </a:ext>
            </a:extLst>
          </p:cNvPr>
          <p:cNvSpPr txBox="1"/>
          <p:nvPr/>
        </p:nvSpPr>
        <p:spPr>
          <a:xfrm>
            <a:off x="9824620" y="3452084"/>
            <a:ext cx="158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Official Sample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89CF71-03E0-8D13-9430-99A1C97F9ED0}"/>
                  </a:ext>
                </a:extLst>
              </p:cNvPr>
              <p:cNvSpPr txBox="1"/>
              <p:nvPr/>
            </p:nvSpPr>
            <p:spPr>
              <a:xfrm>
                <a:off x="3588327" y="1676400"/>
                <a:ext cx="872837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𝑊𝑍</m:t>
                          </m:r>
                        </m:sup>
                      </m:sSubSup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89CF71-03E0-8D13-9430-99A1C97F9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7" y="1676400"/>
                <a:ext cx="872837" cy="374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592819-D302-848E-E4C9-12589C5554B5}"/>
                  </a:ext>
                </a:extLst>
              </p:cNvPr>
              <p:cNvSpPr txBox="1"/>
              <p:nvPr/>
            </p:nvSpPr>
            <p:spPr>
              <a:xfrm>
                <a:off x="7897091" y="1627925"/>
                <a:ext cx="872837" cy="42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𝑑𝑖𝑙𝑒𝑝</m:t>
                          </m:r>
                        </m:sup>
                      </m:sSubSup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592819-D302-848E-E4C9-12589C555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91" y="1627925"/>
                <a:ext cx="872837" cy="428131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C64F7F-7782-3017-4AE4-B83D5F740ADD}"/>
                  </a:ext>
                </a:extLst>
              </p:cNvPr>
              <p:cNvSpPr txBox="1"/>
              <p:nvPr/>
            </p:nvSpPr>
            <p:spPr>
              <a:xfrm>
                <a:off x="3588327" y="4330239"/>
                <a:ext cx="872837" cy="42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C64F7F-7782-3017-4AE4-B83D5F740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7" y="4330239"/>
                <a:ext cx="872837" cy="42947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CC9B59-7A5F-7B0D-7492-C7CD3B2442DB}"/>
                  </a:ext>
                </a:extLst>
              </p:cNvPr>
              <p:cNvSpPr txBox="1"/>
              <p:nvPr/>
            </p:nvSpPr>
            <p:spPr>
              <a:xfrm>
                <a:off x="8174181" y="4389853"/>
                <a:ext cx="87283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𝑚𝑖𝑠𝑠</m:t>
                          </m:r>
                        </m:sup>
                      </m:sSubSup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CC9B59-7A5F-7B0D-7492-C7CD3B24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1" y="4389853"/>
                <a:ext cx="872837" cy="3844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67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22C2-5BD5-9CC9-B0B9-B4416780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8775E8B9-CAF9-45DE-9A14-E7FC60BCE253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72BFAE1B-B773-1D51-139E-AC2E2B72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1BA2A-5E4A-90AA-4B15-D02C1FBFBF68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Contents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B148084E-E3FB-348B-86CB-23B1DBE74FF9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6C9732C-A549-8319-D067-4C71DDCEE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D5A129A-E095-3658-4345-62957F48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221F1-86DE-4DA3-D677-D98552879508}"/>
              </a:ext>
            </a:extLst>
          </p:cNvPr>
          <p:cNvSpPr txBox="1"/>
          <p:nvPr/>
        </p:nvSpPr>
        <p:spPr>
          <a:xfrm>
            <a:off x="918841" y="1336119"/>
            <a:ext cx="56670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VBS process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VBS important?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VBS topology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Background Modelling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generation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 generation</a:t>
            </a:r>
            <a:r>
              <a:rPr lang="en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Project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Plots</a:t>
            </a:r>
          </a:p>
          <a:p>
            <a:pPr lvl="1"/>
            <a:endParaRPr lang="en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Prospectives and next steps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Doctoral School Training</a:t>
            </a:r>
          </a:p>
        </p:txBody>
      </p:sp>
      <p:sp>
        <p:nvSpPr>
          <p:cNvPr id="4" name="Θέση ημερομηνίας 11">
            <a:extLst>
              <a:ext uri="{FF2B5EF4-FFF2-40B4-BE49-F238E27FC236}">
                <a16:creationId xmlns:a16="http://schemas.microsoft.com/office/drawing/2014/main" id="{727B2504-10EC-E4EC-DDC8-8BF2AB84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96063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BB84C-66AE-E83B-8EDE-CBBA9284F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4EF3ABA9-5361-8DCC-C035-4CB2959C5427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3AD62304-0C13-3100-8642-5A783229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EFB1F2-2CF2-18E8-D440-6547F6A6506F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Prospectives and next steps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B54D09F6-7E42-085B-E522-11C65292934B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E14604E-47CF-EFF5-4D82-476C89B8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14318BE-3703-D3B7-F0D0-11C12A58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808CD2BA-0AE8-02CF-FE46-8897F326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BD88CD-93BD-2636-14C7-F53CF406438E}"/>
                  </a:ext>
                </a:extLst>
              </p:cNvPr>
              <p:cNvSpPr txBox="1"/>
              <p:nvPr/>
            </p:nvSpPr>
            <p:spPr>
              <a:xfrm>
                <a:off x="8172981" y="2269746"/>
                <a:ext cx="3994322" cy="399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 this measurement t 13.6 TeV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 full differetial cross section measurements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different variables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Sensitive to BSM effects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𝑊𝑍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Helpful for precise modeling predictions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𝑗𝑒𝑡𝑠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BD88CD-93BD-2636-14C7-F53CF406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981" y="2269746"/>
                <a:ext cx="3994322" cy="3997889"/>
              </a:xfrm>
              <a:prstGeom prst="rect">
                <a:avLst/>
              </a:prstGeom>
              <a:blipFill>
                <a:blip r:embed="rId4"/>
                <a:stretch>
                  <a:fillRect l="-949" t="-633" b="-63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Ευθεία γραμμή σύνδεσης 9">
            <a:extLst>
              <a:ext uri="{FF2B5EF4-FFF2-40B4-BE49-F238E27FC236}">
                <a16:creationId xmlns:a16="http://schemas.microsoft.com/office/drawing/2014/main" id="{570FEE4E-15D7-4662-39B3-65B597D7C69F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A comparison of graphs with a red line&#10;&#10;AI-generated content may be incorrect.">
            <a:extLst>
              <a:ext uri="{FF2B5EF4-FFF2-40B4-BE49-F238E27FC236}">
                <a16:creationId xmlns:a16="http://schemas.microsoft.com/office/drawing/2014/main" id="{A83B7981-A107-1235-9991-01DED9943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" y="2122385"/>
            <a:ext cx="7393212" cy="34393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B5D66D2-3EC5-B259-23D6-88FBF2F39743}"/>
              </a:ext>
            </a:extLst>
          </p:cNvPr>
          <p:cNvSpPr/>
          <p:nvPr/>
        </p:nvSpPr>
        <p:spPr>
          <a:xfrm>
            <a:off x="688033" y="4252081"/>
            <a:ext cx="730487" cy="164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17EFED-5A55-CC90-612F-34CC10B8200E}"/>
              </a:ext>
            </a:extLst>
          </p:cNvPr>
          <p:cNvSpPr/>
          <p:nvPr/>
        </p:nvSpPr>
        <p:spPr>
          <a:xfrm>
            <a:off x="4149353" y="4228798"/>
            <a:ext cx="581892" cy="1766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278561-9C7E-921E-D0E7-6BE055C6CD31}"/>
              </a:ext>
            </a:extLst>
          </p:cNvPr>
          <p:cNvSpPr txBox="1"/>
          <p:nvPr/>
        </p:nvSpPr>
        <p:spPr>
          <a:xfrm>
            <a:off x="246486" y="1037872"/>
            <a:ext cx="688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VBS (WZ) first observed by the ATLAS LAPP group at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EW-QCD simulataneous measurement in different subregions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7C6B1E-F174-4B96-2885-E1243C31CB1D}"/>
              </a:ext>
            </a:extLst>
          </p:cNvPr>
          <p:cNvCxnSpPr>
            <a:cxnSpLocks/>
          </p:cNvCxnSpPr>
          <p:nvPr/>
        </p:nvCxnSpPr>
        <p:spPr>
          <a:xfrm>
            <a:off x="2858617" y="2999977"/>
            <a:ext cx="0" cy="1252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441217C-2F52-D2A8-5DC1-C7C3D0F062F2}"/>
              </a:ext>
            </a:extLst>
          </p:cNvPr>
          <p:cNvSpPr txBox="1"/>
          <p:nvPr/>
        </p:nvSpPr>
        <p:spPr>
          <a:xfrm>
            <a:off x="1938267" y="5641649"/>
            <a:ext cx="302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6"/>
              </a:rPr>
              <a:t>JHEP06(2024)192</a:t>
            </a:r>
            <a:endParaRPr lang="en-FR" dirty="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D10469D-BF5A-66EC-B9F8-F6050311D341}"/>
              </a:ext>
            </a:extLst>
          </p:cNvPr>
          <p:cNvSpPr/>
          <p:nvPr/>
        </p:nvSpPr>
        <p:spPr>
          <a:xfrm>
            <a:off x="7128610" y="2208553"/>
            <a:ext cx="564246" cy="36380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612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EBFF-A29E-A37C-68A3-C13731F4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642116-DCD6-D847-FA2B-3D1E6CC7E634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6EDA083-3E34-C483-C4DF-E274E78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AA396E-4B5F-5FE4-E67A-56E68A920ACD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Preliminary Results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71A0CAFE-7DE2-948B-4C4A-830FB0437374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5F8DD33C-FB2C-5EB7-358F-2402AFD5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4F229A4-9645-4903-B215-FE665EB7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520B020F-37F4-941A-CDDD-50CCE865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A180C-B776-C74B-D84D-FFC774D3349F}"/>
              </a:ext>
            </a:extLst>
          </p:cNvPr>
          <p:cNvSpPr txBox="1"/>
          <p:nvPr/>
        </p:nvSpPr>
        <p:spPr>
          <a:xfrm>
            <a:off x="1223939" y="918571"/>
            <a:ext cx="712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started working with 2022-2024 data but still in a preliminary stage!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5FD9E-D35B-4DEA-DA0C-490B8B9882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287" y="1292344"/>
            <a:ext cx="4366434" cy="49209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6E04DA6-F631-B182-EE91-838C68F01D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536498"/>
                  </p:ext>
                </p:extLst>
              </p:nvPr>
            </p:nvGraphicFramePr>
            <p:xfrm>
              <a:off x="4490721" y="1684070"/>
              <a:ext cx="4128508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4254">
                      <a:extLst>
                        <a:ext uri="{9D8B030D-6E8A-4147-A177-3AD203B41FA5}">
                          <a16:colId xmlns:a16="http://schemas.microsoft.com/office/drawing/2014/main" val="809290910"/>
                        </a:ext>
                      </a:extLst>
                    </a:gridCol>
                    <a:gridCol w="2064254">
                      <a:extLst>
                        <a:ext uri="{9D8B030D-6E8A-4147-A177-3AD203B41FA5}">
                          <a16:colId xmlns:a16="http://schemas.microsoft.com/office/drawing/2014/main" val="1061701670"/>
                        </a:ext>
                      </a:extLst>
                    </a:gridCol>
                  </a:tblGrid>
                  <a:tr h="351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Process</a:t>
                          </a:r>
                          <a:endParaRPr lang="en-F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Expected Events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844328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FR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𝑊𝑍</m:t>
                                </m:r>
                                <m:r>
                                  <a:rPr lang="en-FR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FR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𝐸𝑊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728482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FR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𝑍𝑍</m:t>
                                </m:r>
                                <m:r>
                                  <a:rPr lang="en-FR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FR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𝐸𝑊</m:t>
                                </m:r>
                              </m:oMath>
                            </m:oMathPara>
                          </a14:m>
                          <a:endParaRPr lang="en-F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9518588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FR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𝑉𝑉𝑉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594797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FR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𝑊𝑍</m:t>
                                </m:r>
                                <m:r>
                                  <a:rPr lang="en-FR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FR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𝑄𝐶𝐷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687.7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3316501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FR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𝑍𝑍</m:t>
                                </m:r>
                                <m:r>
                                  <a:rPr lang="en-FR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FR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𝑄𝐶𝐷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795687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FR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𝑡𝑍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4355514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074958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𝐼𝑁𝑇</m:t>
                                </m:r>
                              </m:oMath>
                            </m:oMathPara>
                          </a14:m>
                          <a:endParaRPr lang="en-F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132129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𝐹𝑎𝑘𝑒𝑠</m:t>
                                </m:r>
                              </m:oMath>
                            </m:oMathPara>
                          </a14:m>
                          <a:endParaRPr lang="en-FR" dirty="0">
                            <a:solidFill>
                              <a:schemeClr val="accent5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822329"/>
                      </a:ext>
                    </a:extLst>
                  </a:tr>
                  <a:tr h="3514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𝐴𝑙𝑙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𝑀𝐶</m:t>
                                </m:r>
                              </m:oMath>
                            </m:oMathPara>
                          </a14:m>
                          <a:endParaRPr lang="en-F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1051.9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7311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6E04DA6-F631-B182-EE91-838C68F01D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536498"/>
                  </p:ext>
                </p:extLst>
              </p:nvPr>
            </p:nvGraphicFramePr>
            <p:xfrm>
              <a:off x="4490721" y="1684070"/>
              <a:ext cx="4128508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4254">
                      <a:extLst>
                        <a:ext uri="{9D8B030D-6E8A-4147-A177-3AD203B41FA5}">
                          <a16:colId xmlns:a16="http://schemas.microsoft.com/office/drawing/2014/main" val="809290910"/>
                        </a:ext>
                      </a:extLst>
                    </a:gridCol>
                    <a:gridCol w="2064254">
                      <a:extLst>
                        <a:ext uri="{9D8B030D-6E8A-4147-A177-3AD203B41FA5}">
                          <a16:colId xmlns:a16="http://schemas.microsoft.com/office/drawing/2014/main" val="106170167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Process</a:t>
                          </a:r>
                          <a:endParaRPr lang="en-F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Expected Events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48443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106897" r="-101840" b="-9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7284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206897" r="-101840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95185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306897" r="-10184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59479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406897" r="-101840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687.7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33165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525000" r="-101840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795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603448" r="-10184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43555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703448" r="-10184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0749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803448" r="-10184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1321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903448" r="-10184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8223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5"/>
                          <a:stretch>
                            <a:fillRect l="-613" t="-1003448" r="-10184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1051.9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7311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D8BEBB-A49E-C41B-24D0-95089E6C8779}"/>
              </a:ext>
            </a:extLst>
          </p:cNvPr>
          <p:cNvSpPr txBox="1"/>
          <p:nvPr/>
        </p:nvSpPr>
        <p:spPr>
          <a:xfrm>
            <a:off x="8781476" y="4700510"/>
            <a:ext cx="311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Run2: 108 events (observed)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Run3: 340 events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0FE81-2823-D6F1-413A-AB8E68742CDC}"/>
              </a:ext>
            </a:extLst>
          </p:cNvPr>
          <p:cNvSpPr txBox="1"/>
          <p:nvPr/>
        </p:nvSpPr>
        <p:spPr>
          <a:xfrm>
            <a:off x="8781476" y="2029350"/>
            <a:ext cx="3286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simultaneously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 in dedicated CRs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using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2FC5F-77BB-E11C-6F20-72B3990A7C0E}"/>
              </a:ext>
            </a:extLst>
          </p:cNvPr>
          <p:cNvSpPr/>
          <p:nvPr/>
        </p:nvSpPr>
        <p:spPr>
          <a:xfrm>
            <a:off x="4912743" y="2065153"/>
            <a:ext cx="1086275" cy="3732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977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6B94-D714-269C-9A0E-7680724E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92C0028-DEC3-0F43-A684-EC65D175E412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C81ADECE-051C-78DB-305D-8253DB18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1827A5-E51A-CFDF-31B4-CFE8CD406BC6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Doctoral School Training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AE39F245-9B47-903E-4B8C-2E657BFA7C8D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AA542EC5-B463-6A0E-632A-159DD575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020A98A-5D26-757F-1EF2-D37815F5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B0AFB268-CFB8-0A73-5FEF-66A6F9DD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0E4BD-92D9-8561-9072-A35E50C3FE15}"/>
              </a:ext>
            </a:extLst>
          </p:cNvPr>
          <p:cNvSpPr txBox="1"/>
          <p:nvPr/>
        </p:nvSpPr>
        <p:spPr>
          <a:xfrm>
            <a:off x="494778" y="1114816"/>
            <a:ext cx="786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registered  training hours:</a:t>
            </a:r>
          </a:p>
          <a:p>
            <a:endParaRPr lang="en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in the XXIst Centrury (13 March – 22 May 2025, 20 hours)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Français Langue Etrangère (20 January – 18 April 2025, 45 hours)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Constuire son Projet Professionnel (26 March – 27 March 2025, 12h)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Journée de rentrée des doctorants (14 November 2024, 4h)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8AD78-0A9F-F9FD-0E96-991D6883365E}"/>
              </a:ext>
            </a:extLst>
          </p:cNvPr>
          <p:cNvSpPr txBox="1"/>
          <p:nvPr/>
        </p:nvSpPr>
        <p:spPr>
          <a:xfrm>
            <a:off x="494777" y="3062277"/>
            <a:ext cx="78663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Schools:</a:t>
            </a:r>
          </a:p>
          <a:p>
            <a:endParaRPr lang="en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 Scott Computing School (L.A.P.P., Annecy, 23 June – 4 July 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2C44A-5A77-B91F-8BCB-801F114450F7}"/>
              </a:ext>
            </a:extLst>
          </p:cNvPr>
          <p:cNvSpPr txBox="1"/>
          <p:nvPr/>
        </p:nvSpPr>
        <p:spPr>
          <a:xfrm>
            <a:off x="494777" y="4193506"/>
            <a:ext cx="116972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Talks and conferences:</a:t>
            </a:r>
          </a:p>
          <a:p>
            <a:endParaRPr lang="en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Physique ATLAS France (Conference, Annecy, 26 May – 28 May 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Congrès  Général de la Société Française de Physique (Talk: Studying the VBS process, Troyes, 30 June – 4 July)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 leptonic weekly meeting (Frequently presenting progress)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PMG Weak Boson meeting (Frequently presenting progress for my QP)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in the ATLAS Control Room</a:t>
            </a:r>
          </a:p>
        </p:txBody>
      </p:sp>
    </p:spTree>
    <p:extLst>
      <p:ext uri="{BB962C8B-B14F-4D97-AF65-F5344CB8AC3E}">
        <p14:creationId xmlns:p14="http://schemas.microsoft.com/office/powerpoint/2010/main" val="118735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DBFE-57B0-49F8-115A-C6000EAF3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F9045D6B-4DE8-A696-A9B8-92FD8E49B045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7D742BC7-E214-D01D-5792-10CD6AA3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E1E14-7348-7446-EB95-4F772A3EB275}"/>
              </a:ext>
            </a:extLst>
          </p:cNvPr>
          <p:cNvSpPr txBox="1"/>
          <p:nvPr/>
        </p:nvSpPr>
        <p:spPr>
          <a:xfrm>
            <a:off x="1400783" y="2645923"/>
            <a:ext cx="886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l-GR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11">
            <a:extLst>
              <a:ext uri="{FF2B5EF4-FFF2-40B4-BE49-F238E27FC236}">
                <a16:creationId xmlns:a16="http://schemas.microsoft.com/office/drawing/2014/main" id="{89AB02D4-C094-A3A9-2ACC-CFAD5A98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85558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32A54-2B04-CF60-08C7-F13F5148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8DC36F2-C597-9AFD-BA86-DED7639B1144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95669B0C-21A3-344D-3646-5199CD53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F0BC60-A307-DB1F-F3F8-D5B9211070CF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Phase Spaces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6C0BF943-3878-7690-D626-2A4B5B781532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96E9D6F5-6541-4C04-20AF-F0EED919E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98075F3-CB05-1D04-3F5B-1B3A62AB3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grpSp>
        <p:nvGrpSpPr>
          <p:cNvPr id="3" name="Groupe 11">
            <a:extLst>
              <a:ext uri="{FF2B5EF4-FFF2-40B4-BE49-F238E27FC236}">
                <a16:creationId xmlns:a16="http://schemas.microsoft.com/office/drawing/2014/main" id="{A6AA8B91-ABE0-D8BB-990A-4740946D7BE9}"/>
              </a:ext>
            </a:extLst>
          </p:cNvPr>
          <p:cNvGrpSpPr/>
          <p:nvPr/>
        </p:nvGrpSpPr>
        <p:grpSpPr>
          <a:xfrm>
            <a:off x="3205980" y="1304102"/>
            <a:ext cx="4987629" cy="4249796"/>
            <a:chOff x="4283968" y="723118"/>
            <a:chExt cx="4860032" cy="3819196"/>
          </a:xfrm>
        </p:grpSpPr>
        <p:pic>
          <p:nvPicPr>
            <p:cNvPr id="5" name="Image 9">
              <a:extLst>
                <a:ext uri="{FF2B5EF4-FFF2-40B4-BE49-F238E27FC236}">
                  <a16:creationId xmlns:a16="http://schemas.microsoft.com/office/drawing/2014/main" id="{23F97C62-08C9-41D3-BDD1-D0FF2C17E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33"/>
            <a:stretch/>
          </p:blipFill>
          <p:spPr>
            <a:xfrm>
              <a:off x="4283968" y="723118"/>
              <a:ext cx="2717800" cy="3819196"/>
            </a:xfrm>
            <a:prstGeom prst="rect">
              <a:avLst/>
            </a:prstGeom>
          </p:spPr>
        </p:pic>
        <p:pic>
          <p:nvPicPr>
            <p:cNvPr id="6" name="Image 10">
              <a:extLst>
                <a:ext uri="{FF2B5EF4-FFF2-40B4-BE49-F238E27FC236}">
                  <a16:creationId xmlns:a16="http://schemas.microsoft.com/office/drawing/2014/main" id="{BEC52920-F389-A52D-DF98-02FCCC42D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8"/>
            <a:stretch/>
          </p:blipFill>
          <p:spPr>
            <a:xfrm>
              <a:off x="6934944" y="723118"/>
              <a:ext cx="2209056" cy="3819196"/>
            </a:xfrm>
            <a:prstGeom prst="rect">
              <a:avLst/>
            </a:prstGeom>
          </p:spPr>
        </p:pic>
      </p:grpSp>
      <p:sp>
        <p:nvSpPr>
          <p:cNvPr id="7" name="Δεξί άγκιστρο 6">
            <a:extLst>
              <a:ext uri="{FF2B5EF4-FFF2-40B4-BE49-F238E27FC236}">
                <a16:creationId xmlns:a16="http://schemas.microsoft.com/office/drawing/2014/main" id="{FF597983-0579-9E0E-BE49-A23E702A005E}"/>
              </a:ext>
            </a:extLst>
          </p:cNvPr>
          <p:cNvSpPr/>
          <p:nvPr/>
        </p:nvSpPr>
        <p:spPr>
          <a:xfrm rot="10800000">
            <a:off x="2871283" y="1819071"/>
            <a:ext cx="515565" cy="14105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2307-3C2B-FAA8-EB2E-59D13B4ED147}"/>
              </a:ext>
            </a:extLst>
          </p:cNvPr>
          <p:cNvSpPr txBox="1"/>
          <p:nvPr/>
        </p:nvSpPr>
        <p:spPr>
          <a:xfrm>
            <a:off x="920973" y="2339658"/>
            <a:ext cx="18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Fiducial Inclusive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Δεξί άγκιστρο 8">
            <a:extLst>
              <a:ext uri="{FF2B5EF4-FFF2-40B4-BE49-F238E27FC236}">
                <a16:creationId xmlns:a16="http://schemas.microsoft.com/office/drawing/2014/main" id="{A67001AF-8EC3-3444-A28D-34FC33C6FD45}"/>
              </a:ext>
            </a:extLst>
          </p:cNvPr>
          <p:cNvSpPr/>
          <p:nvPr/>
        </p:nvSpPr>
        <p:spPr>
          <a:xfrm>
            <a:off x="8457927" y="1819071"/>
            <a:ext cx="515565" cy="34727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D6F73-E450-D1E1-0C64-DB194F6A2F7B}"/>
              </a:ext>
            </a:extLst>
          </p:cNvPr>
          <p:cNvSpPr txBox="1"/>
          <p:nvPr/>
        </p:nvSpPr>
        <p:spPr>
          <a:xfrm>
            <a:off x="8973492" y="3205156"/>
            <a:ext cx="238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Fiducial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WZjj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EW Signal Region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Θέση ημερομηνίας 11">
            <a:extLst>
              <a:ext uri="{FF2B5EF4-FFF2-40B4-BE49-F238E27FC236}">
                <a16:creationId xmlns:a16="http://schemas.microsoft.com/office/drawing/2014/main" id="{DBC8BB30-55DC-1AD4-2C41-37423EAB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3494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5EAF0-BE57-CDAF-3A7B-5B56CA6B4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998856F-1C68-B4F5-6C01-F26842DC67CF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53B2068-83DF-C41A-9915-37299437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0D027A-9F72-7393-87E9-3B88E995EA6D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WZ Inclusive Phase Space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D7542C22-7F1D-C58C-6A33-6E83FF694A82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D79949BB-AC25-84CC-2570-5E70BEF61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0C6AA33-893F-73B5-F133-1C1C7625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C4B9A10-CC7F-0E63-D2DC-2C6B90B72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3308" y="1630616"/>
            <a:ext cx="3270281" cy="318012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27AF74-6791-AA37-1A69-7DDCED8A09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60859" y="1630615"/>
            <a:ext cx="3270281" cy="31801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9E8F69-2E83-5DB5-E07B-B6B19C76B7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58416" y="1630615"/>
            <a:ext cx="3270281" cy="3180123"/>
          </a:xfrm>
          <a:prstGeom prst="rect">
            <a:avLst/>
          </a:prstGeom>
        </p:spPr>
      </p:pic>
      <p:sp>
        <p:nvSpPr>
          <p:cNvPr id="6" name="Θέση ημερομηνίας 11">
            <a:extLst>
              <a:ext uri="{FF2B5EF4-FFF2-40B4-BE49-F238E27FC236}">
                <a16:creationId xmlns:a16="http://schemas.microsoft.com/office/drawing/2014/main" id="{25BBA41A-0CE7-01A9-D003-CB3439E4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51810-0B40-6E2E-4570-C8ECA1B66E8E}"/>
              </a:ext>
            </a:extLst>
          </p:cNvPr>
          <p:cNvSpPr txBox="1"/>
          <p:nvPr/>
        </p:nvSpPr>
        <p:spPr>
          <a:xfrm>
            <a:off x="3233194" y="5180396"/>
            <a:ext cx="572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between the predictions of the two samples in the WZ Inclusive Phase Space!</a:t>
            </a:r>
          </a:p>
        </p:txBody>
      </p:sp>
    </p:spTree>
    <p:extLst>
      <p:ext uri="{BB962C8B-B14F-4D97-AF65-F5344CB8AC3E}">
        <p14:creationId xmlns:p14="http://schemas.microsoft.com/office/powerpoint/2010/main" val="2630857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5662B-1182-2BD1-9480-BB676D4D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F139323-D64C-0CE7-71F7-220E1295FA9C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57AE0E8-C31F-0DC7-6352-697DA3AB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719360-BDDF-865E-9055-B03C47C6EE0E}"/>
                  </a:ext>
                </a:extLst>
              </p:cNvPr>
              <p:cNvSpPr txBox="1"/>
              <p:nvPr/>
            </p:nvSpPr>
            <p:spPr>
              <a:xfrm>
                <a:off x="1038687" y="159784"/>
                <a:ext cx="9721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sz="2400" b="1" dirty="0"/>
                  <a:t> values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719360-BDDF-865E-9055-B03C47C6E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7" y="159784"/>
                <a:ext cx="9721049" cy="461665"/>
              </a:xfrm>
              <a:prstGeom prst="rect">
                <a:avLst/>
              </a:prstGeom>
              <a:blipFill>
                <a:blip r:embed="rId2"/>
                <a:stretch>
                  <a:fillRect t="-10811" b="-3243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20949183-23C4-E1B8-CD89-F7CEFF448FE1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3FBF1F2-6AA1-9E21-30A7-E96F336F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A4E1750-6F96-2B71-3F26-94AD7C2C9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7" name="Θέση ημερομηνίας 11">
            <a:extLst>
              <a:ext uri="{FF2B5EF4-FFF2-40B4-BE49-F238E27FC236}">
                <a16:creationId xmlns:a16="http://schemas.microsoft.com/office/drawing/2014/main" id="{040F8DCE-6A3B-5A07-4B58-C8CAA391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9AE02F-D492-3000-4B8D-40105557D874}"/>
                  </a:ext>
                </a:extLst>
              </p:cNvPr>
              <p:cNvSpPr txBox="1"/>
              <p:nvPr/>
            </p:nvSpPr>
            <p:spPr>
              <a:xfrm>
                <a:off x="1594425" y="1861679"/>
                <a:ext cx="4861581" cy="623953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𝑗𝑒𝑡𝑠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 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𝑗𝑒𝑡𝑠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&gt; 2 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9AE02F-D492-3000-4B8D-40105557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25" y="1861679"/>
                <a:ext cx="4861581" cy="623953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1E3D825-AC9B-DC3F-739C-5E5DFE99BD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282028"/>
                  </p:ext>
                </p:extLst>
              </p:nvPr>
            </p:nvGraphicFramePr>
            <p:xfrm>
              <a:off x="279186" y="3081414"/>
              <a:ext cx="676585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82925">
                      <a:extLst>
                        <a:ext uri="{9D8B030D-6E8A-4147-A177-3AD203B41FA5}">
                          <a16:colId xmlns:a16="http://schemas.microsoft.com/office/drawing/2014/main" val="85002221"/>
                        </a:ext>
                      </a:extLst>
                    </a:gridCol>
                    <a:gridCol w="3382925">
                      <a:extLst>
                        <a:ext uri="{9D8B030D-6E8A-4147-A177-3AD203B41FA5}">
                          <a16:colId xmlns:a16="http://schemas.microsoft.com/office/drawing/2014/main" val="875849699"/>
                        </a:ext>
                      </a:extLst>
                    </a:gridCol>
                  </a:tblGrid>
                  <a:tr h="204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F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8934687"/>
                      </a:ext>
                    </a:extLst>
                  </a:tr>
                  <a:tr h="204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987035"/>
                      </a:ext>
                    </a:extLst>
                  </a:tr>
                  <a:tr h="204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4973105"/>
                      </a:ext>
                    </a:extLst>
                  </a:tr>
                  <a:tr h="204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0664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1E3D825-AC9B-DC3F-739C-5E5DFE99BD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282028"/>
                  </p:ext>
                </p:extLst>
              </p:nvPr>
            </p:nvGraphicFramePr>
            <p:xfrm>
              <a:off x="279186" y="3081414"/>
              <a:ext cx="676585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82925">
                      <a:extLst>
                        <a:ext uri="{9D8B030D-6E8A-4147-A177-3AD203B41FA5}">
                          <a16:colId xmlns:a16="http://schemas.microsoft.com/office/drawing/2014/main" val="85002221"/>
                        </a:ext>
                      </a:extLst>
                    </a:gridCol>
                    <a:gridCol w="3382925">
                      <a:extLst>
                        <a:ext uri="{9D8B030D-6E8A-4147-A177-3AD203B41FA5}">
                          <a16:colId xmlns:a16="http://schemas.microsoft.com/office/drawing/2014/main" val="87584969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6897" r="-749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9870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49731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F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0664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4989AE6-9C8B-FD58-728F-FFCAE86D895D}"/>
              </a:ext>
            </a:extLst>
          </p:cNvPr>
          <p:cNvSpPr/>
          <p:nvPr/>
        </p:nvSpPr>
        <p:spPr>
          <a:xfrm>
            <a:off x="3068570" y="1749887"/>
            <a:ext cx="2057400" cy="8832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274280A-9AE4-64B4-45FA-4988F877F530}"/>
              </a:ext>
            </a:extLst>
          </p:cNvPr>
          <p:cNvSpPr/>
          <p:nvPr/>
        </p:nvSpPr>
        <p:spPr>
          <a:xfrm>
            <a:off x="7585364" y="1749887"/>
            <a:ext cx="841663" cy="27945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5BB1A-3392-17DE-AE37-D6AE6215276F}"/>
              </a:ext>
            </a:extLst>
          </p:cNvPr>
          <p:cNvSpPr txBox="1"/>
          <p:nvPr/>
        </p:nvSpPr>
        <p:spPr>
          <a:xfrm>
            <a:off x="8740486" y="2642128"/>
            <a:ext cx="248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 sample predictions seem to be really off!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DB9AB-63E3-D1FE-8DFD-B7CA9317E7DF}"/>
              </a:ext>
            </a:extLst>
          </p:cNvPr>
          <p:cNvSpPr txBox="1"/>
          <p:nvPr/>
        </p:nvSpPr>
        <p:spPr>
          <a:xfrm>
            <a:off x="1258917" y="5544071"/>
            <a:ext cx="1039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idea of LO generation was abandoned, and we will proceed with the NLO generation</a:t>
            </a: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411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153B-9D85-3DB9-9D04-6ADFC287D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BF12AF6-3AC0-4F32-FDA4-8F653B47378D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77FF0A2F-362D-0564-83C0-4FEDB7D8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D82BF-B870-9867-1690-6A6C9A2D82A0}"/>
              </a:ext>
            </a:extLst>
          </p:cNvPr>
          <p:cNvSpPr txBox="1"/>
          <p:nvPr/>
        </p:nvSpPr>
        <p:spPr>
          <a:xfrm>
            <a:off x="1198123" y="2711387"/>
            <a:ext cx="9795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Private Sample vs Reference Sample at 13TeV</a:t>
            </a:r>
            <a:endParaRPr lang="el-GR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Θέση ημερομηνίας 11">
            <a:extLst>
              <a:ext uri="{FF2B5EF4-FFF2-40B4-BE49-F238E27FC236}">
                <a16:creationId xmlns:a16="http://schemas.microsoft.com/office/drawing/2014/main" id="{8A2BD14B-D6CA-192B-EC95-22FC8743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555345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5EAF0-BE57-CDAF-3A7B-5B56CA6B4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998856F-1C68-B4F5-6C01-F26842DC67CF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53B2068-83DF-C41A-9915-37299437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0D027A-9F72-7393-87E9-3B88E995EA6D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WZ Inclusive Phase Space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D7542C22-7F1D-C58C-6A33-6E83FF694A82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D79949BB-AC25-84CC-2570-5E70BEF61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0C6AA33-893F-73B5-F133-1C1C7625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C4B9A10-CC7F-0E63-D2DC-2C6B90B72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21" y="1348561"/>
            <a:ext cx="3667252" cy="318012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27AF74-6791-AA37-1A69-7DDCED8A0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372" y="1348560"/>
            <a:ext cx="3667252" cy="31801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9E8F69-2E83-5DB5-E07B-B6B19C76B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9929" y="1348560"/>
            <a:ext cx="3667252" cy="3180123"/>
          </a:xfrm>
          <a:prstGeom prst="rect">
            <a:avLst/>
          </a:prstGeom>
        </p:spPr>
      </p:pic>
      <p:sp>
        <p:nvSpPr>
          <p:cNvPr id="6" name="Θέση ημερομηνίας 11">
            <a:extLst>
              <a:ext uri="{FF2B5EF4-FFF2-40B4-BE49-F238E27FC236}">
                <a16:creationId xmlns:a16="http://schemas.microsoft.com/office/drawing/2014/main" id="{63128B29-3C65-00FC-E813-4EA66D59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B4AD5-329F-87B2-CEAD-E54192DF7F1B}"/>
              </a:ext>
            </a:extLst>
          </p:cNvPr>
          <p:cNvSpPr txBox="1"/>
          <p:nvPr/>
        </p:nvSpPr>
        <p:spPr>
          <a:xfrm>
            <a:off x="3233196" y="5061500"/>
            <a:ext cx="572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between the predictions of the two samples in the WZ Inclusive Phase Space!</a:t>
            </a:r>
          </a:p>
        </p:txBody>
      </p:sp>
    </p:spTree>
    <p:extLst>
      <p:ext uri="{BB962C8B-B14F-4D97-AF65-F5344CB8AC3E}">
        <p14:creationId xmlns:p14="http://schemas.microsoft.com/office/powerpoint/2010/main" val="196424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A882D-89A0-29B8-017E-DA32DEADE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61D2522-5F39-48FF-8975-C55946AC8CDE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CAC8303-5F16-7B08-A6BD-4633E24A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93CD5-A1E0-E3DF-480C-F616B940305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WZ VBS Signal Region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6B132C9-50DE-C5DB-092E-B3AD89D4DE67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2C1D0EF-2AC7-E0B3-D7B3-F1463111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EB178B9-5C1C-4724-E87A-24A99FC0B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D27FCC-121D-ED0D-00BD-CAA5BD3B3E48}"/>
                  </a:ext>
                </a:extLst>
              </p:cNvPr>
              <p:cNvSpPr txBox="1"/>
              <p:nvPr/>
            </p:nvSpPr>
            <p:spPr>
              <a:xfrm>
                <a:off x="1976213" y="4646207"/>
                <a:ext cx="8357971" cy="1499641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itchFamily="2" charset="2"/>
                  <a:buChar char="ü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Behavior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𝑗𝑒𝑡𝑠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seems to be in the right direction</a:t>
                </a:r>
              </a:p>
              <a:p>
                <a:pPr marL="285750" indent="-285750" algn="ctr">
                  <a:buFont typeface="Wingdings" pitchFamily="2" charset="2"/>
                  <a:buChar char="ü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ctr">
                  <a:buFont typeface="Wingdings" pitchFamily="2" charset="2"/>
                  <a:buChar char="ü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comparison should not be fully trusted due to a know FxFx bug in MadGraph</a:t>
                </a:r>
              </a:p>
              <a:p>
                <a:pPr marL="285750" indent="-285750" algn="ctr">
                  <a:buFont typeface="Wingdings" pitchFamily="2" charset="2"/>
                  <a:buChar char="ü"/>
                </a:pPr>
                <a:endParaRPr lang="en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ctr">
                  <a:buFont typeface="Wingdings" pitchFamily="2" charset="2"/>
                  <a:buChar char="ü"/>
                </a:pPr>
                <a:r>
                  <a:rPr lang="en-F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Jet multiplicity differences might originate from the bug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D27FCC-121D-ED0D-00BD-CAA5BD3B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13" y="4646207"/>
                <a:ext cx="8357971" cy="1499641"/>
              </a:xfrm>
              <a:prstGeom prst="rect">
                <a:avLst/>
              </a:prstGeom>
              <a:blipFill>
                <a:blip r:embed="rId4"/>
                <a:stretch>
                  <a:fillRect t="-1667" b="-5000"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0B02832B-55E7-1EA8-207C-43FE806B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16" name="Εικόνα 4">
            <a:extLst>
              <a:ext uri="{FF2B5EF4-FFF2-40B4-BE49-F238E27FC236}">
                <a16:creationId xmlns:a16="http://schemas.microsoft.com/office/drawing/2014/main" id="{D4F0060A-F5C9-3D06-7047-B20CB4C01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23" y="1160065"/>
            <a:ext cx="3667251" cy="3180122"/>
          </a:xfrm>
          <a:prstGeom prst="rect">
            <a:avLst/>
          </a:prstGeom>
        </p:spPr>
      </p:pic>
      <p:pic>
        <p:nvPicPr>
          <p:cNvPr id="17" name="Εικόνα 2">
            <a:extLst>
              <a:ext uri="{FF2B5EF4-FFF2-40B4-BE49-F238E27FC236}">
                <a16:creationId xmlns:a16="http://schemas.microsoft.com/office/drawing/2014/main" id="{C6BADB36-0C6D-FD77-9CB0-766647CA7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374" y="1160064"/>
            <a:ext cx="3667251" cy="3180122"/>
          </a:xfrm>
          <a:prstGeom prst="rect">
            <a:avLst/>
          </a:prstGeom>
        </p:spPr>
      </p:pic>
      <p:pic>
        <p:nvPicPr>
          <p:cNvPr id="18" name="Εικόνα 6">
            <a:extLst>
              <a:ext uri="{FF2B5EF4-FFF2-40B4-BE49-F238E27FC236}">
                <a16:creationId xmlns:a16="http://schemas.microsoft.com/office/drawing/2014/main" id="{BF672F92-29D9-CD4A-3AC6-D6537DF8C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9931" y="1160064"/>
            <a:ext cx="3667251" cy="31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7712-54BA-EF95-42D8-4E873EC4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FE79137B-9B92-D088-33A2-B2EB0E62E082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AB110668-DFEA-B859-DA71-73C3E6AB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9A5DB-1908-BF04-FBF4-7CAA9ED90930}"/>
              </a:ext>
            </a:extLst>
          </p:cNvPr>
          <p:cNvSpPr txBox="1"/>
          <p:nvPr/>
        </p:nvSpPr>
        <p:spPr>
          <a:xfrm>
            <a:off x="1400783" y="2645923"/>
            <a:ext cx="886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l-GR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ημερομηνίας 11">
            <a:extLst>
              <a:ext uri="{FF2B5EF4-FFF2-40B4-BE49-F238E27FC236}">
                <a16:creationId xmlns:a16="http://schemas.microsoft.com/office/drawing/2014/main" id="{F926D176-1D95-5269-FBD7-807E6853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065977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1C51-58BF-C317-3377-3623615B9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DA7D910D-C67A-5A09-F2F1-419BE4C88DF7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5D2ABDF-1F54-5C57-BA62-E1F5AB24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B9C9E8-D687-1A90-72D4-1501C6FD2272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WZ VBS Signal Region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C1BC7D3B-84A5-0AFC-C099-03F6D22F624A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01DEAF-77DF-CE35-DFFC-7C5AA8C7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75090BD-B883-8FCE-B789-C25FDF53F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319201-2081-3F70-AD5F-B64BBA42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86" y="1305539"/>
            <a:ext cx="3667252" cy="318012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2A110B-260B-6881-79A8-1A644F0CB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737" y="1305538"/>
            <a:ext cx="3667252" cy="31801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611DF5-ECDF-768C-9C92-C1DBE9182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4294" y="1305538"/>
            <a:ext cx="3667252" cy="3180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61D94-4894-DD3F-3804-827162AAD53B}"/>
              </a:ext>
            </a:extLst>
          </p:cNvPr>
          <p:cNvSpPr txBox="1"/>
          <p:nvPr/>
        </p:nvSpPr>
        <p:spPr>
          <a:xfrm>
            <a:off x="3233196" y="5061500"/>
            <a:ext cx="5725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there is a clear lack of statistics, there seems to be agreement between the predictions of the two samples in the WZ VBS SR!</a:t>
            </a:r>
          </a:p>
        </p:txBody>
      </p:sp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5C4DC0CE-C6B3-D757-4DC7-39B32836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4092593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7B5C-424A-7BA2-BE12-F4AAB368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36D89CE8-7E3A-5524-42B5-4D1E7796517C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80B84867-8211-66CE-8974-F8CA0C33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BB9AD-18ED-8F9E-9E06-8B3EB9669590}"/>
              </a:ext>
            </a:extLst>
          </p:cNvPr>
          <p:cNvSpPr txBox="1"/>
          <p:nvPr/>
        </p:nvSpPr>
        <p:spPr>
          <a:xfrm>
            <a:off x="1198123" y="2711387"/>
            <a:ext cx="9795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Private Sample at 13.6 TeV vs 13 TeV</a:t>
            </a:r>
            <a:endParaRPr lang="el-GR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Θέση ημερομηνίας 11">
            <a:extLst>
              <a:ext uri="{FF2B5EF4-FFF2-40B4-BE49-F238E27FC236}">
                <a16:creationId xmlns:a16="http://schemas.microsoft.com/office/drawing/2014/main" id="{CEB12973-84FF-6F41-EE77-954D2F33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218926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8A974-EBBC-593B-F3CB-03658471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0C017584-3D21-2030-507E-1B5A9B3D165D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C1B04B81-68FC-A98B-B978-1E450F0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882D84-3CD8-2552-51B8-974793372E4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WZ Inclusive Phase Space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6254CA04-5905-F715-F7E6-931BC9387E45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A9DBD536-ED1A-6E2B-20A1-FADF9701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77AEF8D-0B83-639F-6C86-B5EA668E8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6" name="Θέση ημερομηνίας 11">
            <a:extLst>
              <a:ext uri="{FF2B5EF4-FFF2-40B4-BE49-F238E27FC236}">
                <a16:creationId xmlns:a16="http://schemas.microsoft.com/office/drawing/2014/main" id="{606C8E48-BE58-ABDA-992F-ACCB53F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95627-8A26-0733-9F47-2CE6C96D6DC0}"/>
              </a:ext>
            </a:extLst>
          </p:cNvPr>
          <p:cNvSpPr txBox="1"/>
          <p:nvPr/>
        </p:nvSpPr>
        <p:spPr>
          <a:xfrm>
            <a:off x="3233196" y="5061500"/>
            <a:ext cx="572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between the predictions of the two samples in the WZ Inclusive Phase Space!</a:t>
            </a:r>
          </a:p>
        </p:txBody>
      </p: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B16E0778-5092-313D-776C-99474665E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86" y="1269161"/>
            <a:ext cx="3667252" cy="3180124"/>
          </a:xfrm>
          <a:prstGeom prst="rect">
            <a:avLst/>
          </a:prstGeom>
        </p:spPr>
      </p:pic>
      <p:pic>
        <p:nvPicPr>
          <p:cNvPr id="9" name="Εικόνα 2">
            <a:extLst>
              <a:ext uri="{FF2B5EF4-FFF2-40B4-BE49-F238E27FC236}">
                <a16:creationId xmlns:a16="http://schemas.microsoft.com/office/drawing/2014/main" id="{BB3CE1D9-3DDB-1D28-ADC7-CD384FEDC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737" y="1269160"/>
            <a:ext cx="3667252" cy="3180124"/>
          </a:xfrm>
          <a:prstGeom prst="rect">
            <a:avLst/>
          </a:prstGeom>
        </p:spPr>
      </p:pic>
      <p:pic>
        <p:nvPicPr>
          <p:cNvPr id="11" name="Εικόνα 6">
            <a:extLst>
              <a:ext uri="{FF2B5EF4-FFF2-40B4-BE49-F238E27FC236}">
                <a16:creationId xmlns:a16="http://schemas.microsoft.com/office/drawing/2014/main" id="{CE9E8243-9A12-51F5-47B7-2D5C3BC33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4294" y="1269160"/>
            <a:ext cx="3667252" cy="3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83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22BA-C9DE-D28B-FEEF-7DCF095C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70D7D94-040E-BAEC-B41C-9917EEB611FB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02872D9-AF8C-B922-B881-15F9C6D7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B0078-B89F-7A7B-54C3-564D977A9FC0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WZ VBS Signal Region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3A11B374-EA5C-0083-E7BB-FFE9C0E59CB6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4888170A-D5C3-1E0A-1512-AA7C4454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13DE133-4B87-2635-F685-55428131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301E0-EC16-E8FA-AD9C-AAC83E119AD8}"/>
              </a:ext>
            </a:extLst>
          </p:cNvPr>
          <p:cNvSpPr txBox="1"/>
          <p:nvPr/>
        </p:nvSpPr>
        <p:spPr>
          <a:xfrm>
            <a:off x="3233196" y="5061500"/>
            <a:ext cx="572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there is a clear lack of statistics, the change in energy seems to have a negligible effect on the distirbutions</a:t>
            </a:r>
          </a:p>
        </p:txBody>
      </p:sp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1FE94AAE-581E-2AA5-30B5-3580F929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2" name="Εικόνα 4">
            <a:extLst>
              <a:ext uri="{FF2B5EF4-FFF2-40B4-BE49-F238E27FC236}">
                <a16:creationId xmlns:a16="http://schemas.microsoft.com/office/drawing/2014/main" id="{D6ADD97E-8920-0E6A-B43F-A655A1AE9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23" y="1269161"/>
            <a:ext cx="3667252" cy="3180124"/>
          </a:xfrm>
          <a:prstGeom prst="rect">
            <a:avLst/>
          </a:prstGeom>
        </p:spPr>
      </p:pic>
      <p:pic>
        <p:nvPicPr>
          <p:cNvPr id="6" name="Εικόνα 2">
            <a:extLst>
              <a:ext uri="{FF2B5EF4-FFF2-40B4-BE49-F238E27FC236}">
                <a16:creationId xmlns:a16="http://schemas.microsoft.com/office/drawing/2014/main" id="{5A01ED3C-9B89-CC8F-9334-2A6C66BA5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374" y="1269160"/>
            <a:ext cx="3667252" cy="3180124"/>
          </a:xfrm>
          <a:prstGeom prst="rect">
            <a:avLst/>
          </a:prstGeom>
        </p:spPr>
      </p:pic>
      <p:pic>
        <p:nvPicPr>
          <p:cNvPr id="11" name="Εικόνα 6">
            <a:extLst>
              <a:ext uri="{FF2B5EF4-FFF2-40B4-BE49-F238E27FC236}">
                <a16:creationId xmlns:a16="http://schemas.microsoft.com/office/drawing/2014/main" id="{E5EE29F1-F1B5-4BB8-607D-2A1356D8C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9931" y="1269160"/>
            <a:ext cx="3667252" cy="3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7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237C8-BB35-1DDC-3A01-C38FA20F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91F85BD-1B80-AD42-84EE-BF9DBDB72CF5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000DFE97-0D7B-6085-AE3F-31730DE5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D769F2-BF0E-A969-2F93-739C2ABAE5B4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Generated Samples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79A87413-5CF9-D9D8-133E-7A2C8371D2BA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5CE2513E-1B8E-273E-1A10-377FD138B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0693B3-4491-C90D-4E7D-26B92CF0E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13" name="Θέση ημερομηνίας 11">
            <a:extLst>
              <a:ext uri="{FF2B5EF4-FFF2-40B4-BE49-F238E27FC236}">
                <a16:creationId xmlns:a16="http://schemas.microsoft.com/office/drawing/2014/main" id="{05E7E16A-F9AA-AC15-2350-3CA1B843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E6B26-1E8C-AB78-62A3-E4A93CAD0816}"/>
              </a:ext>
            </a:extLst>
          </p:cNvPr>
          <p:cNvSpPr txBox="1"/>
          <p:nvPr/>
        </p:nvSpPr>
        <p:spPr>
          <a:xfrm>
            <a:off x="467592" y="997527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Replicate the NLO effect by generating the LO process and adding jets to the matrix element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76F65-DE85-5264-21E8-08098028552F}"/>
              </a:ext>
            </a:extLst>
          </p:cNvPr>
          <p:cNvSpPr txBox="1"/>
          <p:nvPr/>
        </p:nvSpPr>
        <p:spPr>
          <a:xfrm>
            <a:off x="0" y="2291974"/>
            <a:ext cx="49612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MG5_aMC@NLO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Parton Shower: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Pythia8 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Matching/Merging Algorithm: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CKKW-L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B85A3-AA6D-F809-2D57-A97A661EC039}"/>
              </a:ext>
            </a:extLst>
          </p:cNvPr>
          <p:cNvCxnSpPr>
            <a:cxnSpLocks/>
          </p:cNvCxnSpPr>
          <p:nvPr/>
        </p:nvCxnSpPr>
        <p:spPr>
          <a:xfrm>
            <a:off x="5496792" y="2450706"/>
            <a:ext cx="0" cy="2975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1DA3C9-9271-9EBA-2271-1CBB76A05E0E}"/>
              </a:ext>
            </a:extLst>
          </p:cNvPr>
          <p:cNvSpPr txBox="1"/>
          <p:nvPr/>
        </p:nvSpPr>
        <p:spPr>
          <a:xfrm>
            <a:off x="500264" y="1772848"/>
            <a:ext cx="37342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for generation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233C7-ED8D-8C6E-2358-F0E2D6D2BD56}"/>
              </a:ext>
            </a:extLst>
          </p:cNvPr>
          <p:cNvSpPr txBox="1"/>
          <p:nvPr/>
        </p:nvSpPr>
        <p:spPr>
          <a:xfrm>
            <a:off x="6552624" y="1772848"/>
            <a:ext cx="37342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generated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21B5F-F57D-D29F-700C-8990C473830D}"/>
                  </a:ext>
                </a:extLst>
              </p:cNvPr>
              <p:cNvSpPr txBox="1"/>
              <p:nvPr/>
            </p:nvSpPr>
            <p:spPr>
              <a:xfrm>
                <a:off x="5796375" y="2501087"/>
                <a:ext cx="5845891" cy="287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+0, 1, 2, 3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21B5F-F57D-D29F-700C-8990C473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375" y="2501087"/>
                <a:ext cx="5845891" cy="2874377"/>
              </a:xfrm>
              <a:prstGeom prst="rect">
                <a:avLst/>
              </a:prstGeom>
              <a:blipFill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B0A456-ED61-D193-E993-C71BFDE015C8}"/>
                  </a:ext>
                </a:extLst>
              </p:cNvPr>
              <p:cNvSpPr txBox="1"/>
              <p:nvPr/>
            </p:nvSpPr>
            <p:spPr>
              <a:xfrm>
                <a:off x="1145690" y="5803249"/>
                <a:ext cx="9900620" cy="37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against the </a:t>
                </a:r>
                <a:r>
                  <a:rPr lang="en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Sample: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@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𝑁𝐿𝑂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B0A456-ED61-D193-E993-C71BFDE0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90" y="5803249"/>
                <a:ext cx="9900620" cy="372346"/>
              </a:xfrm>
              <a:prstGeom prst="rect">
                <a:avLst/>
              </a:prstGeom>
              <a:blipFill>
                <a:blip r:embed="rId5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32E5A5C7-2F68-CBCE-E755-E28457F0CB1D}"/>
              </a:ext>
            </a:extLst>
          </p:cNvPr>
          <p:cNvSpPr/>
          <p:nvPr/>
        </p:nvSpPr>
        <p:spPr>
          <a:xfrm>
            <a:off x="1272851" y="5764352"/>
            <a:ext cx="9773459" cy="491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4645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342A-8273-B9E7-5BA4-5A905F73C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0985B1BD-154A-C7FB-B210-1CD09C08A848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9AE36D0-1B03-5FB6-CE45-CFEFD187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F2061E-2224-63A6-5893-C1EB2EFCF015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Generated Samples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70E211B3-74CF-F02A-24FD-AD0CD446B7FE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37E34C50-7D0F-C9D4-13F3-DABD5B423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4D5C25E-55BA-2AC2-DCC1-C22C23F45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13" name="Θέση ημερομηνίας 11">
            <a:extLst>
              <a:ext uri="{FF2B5EF4-FFF2-40B4-BE49-F238E27FC236}">
                <a16:creationId xmlns:a16="http://schemas.microsoft.com/office/drawing/2014/main" id="{A8F4A61F-0196-8B98-CF79-58D4A8E2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E13AC-6716-8009-2B07-A60AFA869DC0}"/>
              </a:ext>
            </a:extLst>
          </p:cNvPr>
          <p:cNvSpPr txBox="1"/>
          <p:nvPr/>
        </p:nvSpPr>
        <p:spPr>
          <a:xfrm>
            <a:off x="0" y="1815720"/>
            <a:ext cx="5291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MG5_aMC@NLO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Parton Shower: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Pythia8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Matching/Merging Algorithm: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FxFx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D9731-DB47-F668-7EBC-9177EB624A12}"/>
              </a:ext>
            </a:extLst>
          </p:cNvPr>
          <p:cNvCxnSpPr>
            <a:cxnSpLocks/>
          </p:cNvCxnSpPr>
          <p:nvPr/>
        </p:nvCxnSpPr>
        <p:spPr>
          <a:xfrm>
            <a:off x="5515239" y="2024833"/>
            <a:ext cx="0" cy="2193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62DFEE-ECEF-4493-DEAA-C0F3F698E3F4}"/>
              </a:ext>
            </a:extLst>
          </p:cNvPr>
          <p:cNvSpPr txBox="1"/>
          <p:nvPr/>
        </p:nvSpPr>
        <p:spPr>
          <a:xfrm>
            <a:off x="830439" y="1296594"/>
            <a:ext cx="37342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for generation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D3227-31D7-FFC5-E133-3E5E1D58029E}"/>
              </a:ext>
            </a:extLst>
          </p:cNvPr>
          <p:cNvSpPr txBox="1"/>
          <p:nvPr/>
        </p:nvSpPr>
        <p:spPr>
          <a:xfrm>
            <a:off x="6882799" y="1296594"/>
            <a:ext cx="37342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generated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DB3EF-D200-46B7-5633-F07D266F5392}"/>
                  </a:ext>
                </a:extLst>
              </p:cNvPr>
              <p:cNvSpPr txBox="1"/>
              <p:nvPr/>
            </p:nvSpPr>
            <p:spPr>
              <a:xfrm>
                <a:off x="5897950" y="2508783"/>
                <a:ext cx="5845891" cy="120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.6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DB3EF-D200-46B7-5633-F07D266F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50" y="2508783"/>
                <a:ext cx="5845891" cy="1206356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1DBFE9-3F4B-981F-761C-FE80EBF1B050}"/>
                  </a:ext>
                </a:extLst>
              </p:cNvPr>
              <p:cNvSpPr txBox="1"/>
              <p:nvPr/>
            </p:nvSpPr>
            <p:spPr>
              <a:xfrm>
                <a:off x="830439" y="5043490"/>
                <a:ext cx="10721932" cy="929357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against the </a:t>
                </a:r>
                <a:r>
                  <a:rPr lang="en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Sample: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+0, 1, 2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@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𝑁𝐿𝑂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against the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Sherpa 2.2.16 Sample: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𝑙𝑙𝑙𝑣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 1@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𝑁𝐿𝑂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+2,3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@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=13.6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1DBFE9-3F4B-981F-761C-FE80EBF1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9" y="5043490"/>
                <a:ext cx="10721932" cy="929357"/>
              </a:xfrm>
              <a:prstGeom prst="rect">
                <a:avLst/>
              </a:prstGeom>
              <a:blipFill>
                <a:blip r:embed="rId5"/>
                <a:stretch>
                  <a:fillRect l="-236" b="-7895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1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5193-B6EE-F94C-F667-334E1687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F2776C27-9CB7-056F-D1F3-ACA89C13AE2F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744D6F4-7101-AECF-070E-241DD97C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6F1C5-462B-1AB6-699C-9BEC6F7E74AC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Gridpack</a:t>
            </a:r>
            <a:r>
              <a:rPr lang="en-US" sz="2400" b="1" dirty="0"/>
              <a:t> and Event Generation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B27E734C-1AFF-A46D-BCAC-1CFB0889F3E3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FD65357B-4B4F-9DFD-8080-A9285E8D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4" y="47687"/>
            <a:ext cx="1638257" cy="81982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269690D-4ED9-A1DD-ECD6-E4BBC553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9" name="Θέση ημερομηνίας 11">
            <a:extLst>
              <a:ext uri="{FF2B5EF4-FFF2-40B4-BE49-F238E27FC236}">
                <a16:creationId xmlns:a16="http://schemas.microsoft.com/office/drawing/2014/main" id="{30046181-1C63-677C-7CAC-199DDA46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8" name="Picture 7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656926B8-3256-6451-F0DF-661ED4B3B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97" t="5985" r="5999" b="7310"/>
          <a:stretch/>
        </p:blipFill>
        <p:spPr>
          <a:xfrm>
            <a:off x="5198300" y="747341"/>
            <a:ext cx="6907377" cy="5564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875165-3AC5-F7E3-4FE1-1E56454E779C}"/>
              </a:ext>
            </a:extLst>
          </p:cNvPr>
          <p:cNvSpPr txBox="1"/>
          <p:nvPr/>
        </p:nvSpPr>
        <p:spPr>
          <a:xfrm>
            <a:off x="279187" y="2141951"/>
            <a:ext cx="4342918" cy="320087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Steps</a:t>
            </a:r>
          </a:p>
          <a:p>
            <a:pPr algn="ctr"/>
            <a:endParaRPr lang="en-F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Gridpack generation</a:t>
            </a:r>
          </a:p>
          <a:p>
            <a:endParaRPr lang="en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 calcutations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Feynman digrams</a:t>
            </a:r>
          </a:p>
          <a:p>
            <a:pPr marL="342900" indent="-342900">
              <a:buFont typeface="Wingdings" pitchFamily="2" charset="2"/>
              <a:buChar char="q"/>
            </a:pPr>
            <a:endParaRPr lang="en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generation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MC events</a:t>
            </a:r>
          </a:p>
        </p:txBody>
      </p:sp>
    </p:spTree>
    <p:extLst>
      <p:ext uri="{BB962C8B-B14F-4D97-AF65-F5344CB8AC3E}">
        <p14:creationId xmlns:p14="http://schemas.microsoft.com/office/powerpoint/2010/main" val="117228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F920-8927-D338-358F-20AC70EA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6839C5D-FA57-963E-2C05-AD488D986730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5D64A558-D3FD-4BD4-4E85-DAB0DAD0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29A074-3231-6C38-235B-256403604978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Large Hadron Collider &amp; ATLAS experiment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C02C1C12-2C8B-D856-0269-28DC6C1B8B19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DB1B8C2C-33BF-4C4A-1DB1-B77B7451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158E747-2A71-8C58-EA32-6435B8E04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Θέση ημερομηνίας 11">
            <a:extLst>
              <a:ext uri="{FF2B5EF4-FFF2-40B4-BE49-F238E27FC236}">
                <a16:creationId xmlns:a16="http://schemas.microsoft.com/office/drawing/2014/main" id="{3D7E6555-4BA7-46DD-7564-DACAB2AE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58162-D2F8-497D-F008-52913A6E1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877" y="508075"/>
            <a:ext cx="7635836" cy="4286976"/>
          </a:xfrm>
          <a:prstGeom prst="rect">
            <a:avLst/>
          </a:prstGeom>
        </p:spPr>
      </p:pic>
      <p:pic>
        <p:nvPicPr>
          <p:cNvPr id="12" name="Εικόνα 4" descr="Εικόνα που περιέχει κείμενο, χάρτης, στιγμιότυπο οθόνης, αφίσα&#10;&#10;Περιγραφή που δημιουργήθηκε αυτόματα">
            <a:extLst>
              <a:ext uri="{FF2B5EF4-FFF2-40B4-BE49-F238E27FC236}">
                <a16:creationId xmlns:a16="http://schemas.microsoft.com/office/drawing/2014/main" id="{068C4F73-DB7A-2367-0EBA-DC4840408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00"/>
            <a:ext cx="4485503" cy="3464032"/>
          </a:xfrm>
          <a:prstGeom prst="rect">
            <a:avLst/>
          </a:prstGeom>
        </p:spPr>
      </p:pic>
      <p:pic>
        <p:nvPicPr>
          <p:cNvPr id="18" name="Picture 17" descr="A diagram of a machine&#10;&#10;AI-generated content may be incorrect.">
            <a:extLst>
              <a:ext uri="{FF2B5EF4-FFF2-40B4-BE49-F238E27FC236}">
                <a16:creationId xmlns:a16="http://schemas.microsoft.com/office/drawing/2014/main" id="{827D2B6D-D849-3ACF-969E-71442B200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87" y="4410609"/>
            <a:ext cx="2343485" cy="180310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2D6E5C-B979-3FDE-27CE-1F8BCBF96919}"/>
              </a:ext>
            </a:extLst>
          </p:cNvPr>
          <p:cNvCxnSpPr>
            <a:cxnSpLocks/>
          </p:cNvCxnSpPr>
          <p:nvPr/>
        </p:nvCxnSpPr>
        <p:spPr>
          <a:xfrm flipH="1">
            <a:off x="2467772" y="3481252"/>
            <a:ext cx="215185" cy="13137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Οβάλ 5">
            <a:extLst>
              <a:ext uri="{FF2B5EF4-FFF2-40B4-BE49-F238E27FC236}">
                <a16:creationId xmlns:a16="http://schemas.microsoft.com/office/drawing/2014/main" id="{0FBBA3E6-B51B-82D9-F4A5-CCD036A5FA56}"/>
              </a:ext>
            </a:extLst>
          </p:cNvPr>
          <p:cNvSpPr/>
          <p:nvPr/>
        </p:nvSpPr>
        <p:spPr>
          <a:xfrm>
            <a:off x="2099297" y="2593780"/>
            <a:ext cx="1167320" cy="846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479D37-E0B4-CB60-CCC0-0EF9D6B0A8D8}"/>
              </a:ext>
            </a:extLst>
          </p:cNvPr>
          <p:cNvSpPr/>
          <p:nvPr/>
        </p:nvSpPr>
        <p:spPr>
          <a:xfrm>
            <a:off x="4888457" y="2168609"/>
            <a:ext cx="358346" cy="743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CE83399-A53F-3E1B-ECE2-17A903D26815}"/>
              </a:ext>
            </a:extLst>
          </p:cNvPr>
          <p:cNvCxnSpPr>
            <a:cxnSpLocks/>
          </p:cNvCxnSpPr>
          <p:nvPr/>
        </p:nvCxnSpPr>
        <p:spPr>
          <a:xfrm flipH="1">
            <a:off x="4567068" y="3036155"/>
            <a:ext cx="535770" cy="1944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5D8DEE-1F1D-F494-D5D8-F74F2AEB2ADB}"/>
              </a:ext>
            </a:extLst>
          </p:cNvPr>
          <p:cNvSpPr txBox="1"/>
          <p:nvPr/>
        </p:nvSpPr>
        <p:spPr>
          <a:xfrm>
            <a:off x="3032444" y="5043563"/>
            <a:ext cx="286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boson Discovery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6E6D21-11AF-C665-6B38-37F392E268A5}"/>
              </a:ext>
            </a:extLst>
          </p:cNvPr>
          <p:cNvSpPr/>
          <p:nvPr/>
        </p:nvSpPr>
        <p:spPr>
          <a:xfrm>
            <a:off x="5899211" y="2127488"/>
            <a:ext cx="1302923" cy="93258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rgbClr val="7030A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149939-24F0-6A8C-3E55-05F48DD680D1}"/>
              </a:ext>
            </a:extLst>
          </p:cNvPr>
          <p:cNvCxnSpPr>
            <a:cxnSpLocks/>
          </p:cNvCxnSpPr>
          <p:nvPr/>
        </p:nvCxnSpPr>
        <p:spPr>
          <a:xfrm>
            <a:off x="6851758" y="3077110"/>
            <a:ext cx="463442" cy="19664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E63656C-CF8A-8818-44AF-93439C4CF722}"/>
              </a:ext>
            </a:extLst>
          </p:cNvPr>
          <p:cNvSpPr txBox="1"/>
          <p:nvPr/>
        </p:nvSpPr>
        <p:spPr>
          <a:xfrm>
            <a:off x="6314303" y="5043563"/>
            <a:ext cx="2296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and precise measurements of rare processes </a:t>
            </a:r>
            <a:endParaRPr lang="en-F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286691-9AFF-5169-C9C7-C3312E026529}"/>
              </a:ext>
            </a:extLst>
          </p:cNvPr>
          <p:cNvSpPr/>
          <p:nvPr/>
        </p:nvSpPr>
        <p:spPr>
          <a:xfrm>
            <a:off x="8299592" y="1952369"/>
            <a:ext cx="1495577" cy="114212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>
              <a:solidFill>
                <a:srgbClr val="7030A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2A3320-8B11-22E6-9E4B-A15ED7CE027C}"/>
              </a:ext>
            </a:extLst>
          </p:cNvPr>
          <p:cNvCxnSpPr>
            <a:cxnSpLocks/>
          </p:cNvCxnSpPr>
          <p:nvPr/>
        </p:nvCxnSpPr>
        <p:spPr>
          <a:xfrm>
            <a:off x="9795169" y="3104043"/>
            <a:ext cx="340846" cy="16910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936DFA7-50DF-D130-9187-B997EED89EEE}"/>
              </a:ext>
            </a:extLst>
          </p:cNvPr>
          <p:cNvSpPr txBox="1"/>
          <p:nvPr/>
        </p:nvSpPr>
        <p:spPr>
          <a:xfrm>
            <a:off x="9159556" y="4850496"/>
            <a:ext cx="2296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understanding of the existing processes &amp; exploration of New Physics</a:t>
            </a:r>
          </a:p>
        </p:txBody>
      </p:sp>
    </p:spTree>
    <p:extLst>
      <p:ext uri="{BB962C8B-B14F-4D97-AF65-F5344CB8AC3E}">
        <p14:creationId xmlns:p14="http://schemas.microsoft.com/office/powerpoint/2010/main" val="17096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33" grpId="0" animBg="1"/>
      <p:bldP spid="37" grpId="0"/>
      <p:bldP spid="39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F658A-0647-3D43-3AE0-F301574B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D96E2F74-0566-AA24-63E0-EE19B789F809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7F15115C-F300-5A54-56AF-643FDF27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5D5646-97FC-25D9-1487-AEAB87F2BA6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VBS as a rare process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C19E0CF0-4BEC-DF62-80AF-C902E402EDE3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37217B27-5AE4-3B3C-A6E5-4E2AFB2E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664D10F-1602-8735-F357-B36DB7ABB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Θέση ημερομηνίας 11">
            <a:extLst>
              <a:ext uri="{FF2B5EF4-FFF2-40B4-BE49-F238E27FC236}">
                <a16:creationId xmlns:a16="http://schemas.microsoft.com/office/drawing/2014/main" id="{5D4E2C58-0687-7515-5D06-ED356082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16" name="object 3">
            <a:extLst>
              <a:ext uri="{FF2B5EF4-FFF2-40B4-BE49-F238E27FC236}">
                <a16:creationId xmlns:a16="http://schemas.microsoft.com/office/drawing/2014/main" id="{543C1689-7A02-AC5F-06F7-38D062A4808F}"/>
              </a:ext>
            </a:extLst>
          </p:cNvPr>
          <p:cNvPicPr/>
          <p:nvPr/>
        </p:nvPicPr>
        <p:blipFill>
          <a:blip r:embed="rId5"/>
          <a:srcRect/>
          <a:stretch/>
        </p:blipFill>
        <p:spPr>
          <a:xfrm>
            <a:off x="4330135" y="871252"/>
            <a:ext cx="7552963" cy="541443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85A0B96-4A82-0B62-4911-E9364AB57AFF}"/>
              </a:ext>
            </a:extLst>
          </p:cNvPr>
          <p:cNvSpPr/>
          <p:nvPr/>
        </p:nvSpPr>
        <p:spPr>
          <a:xfrm>
            <a:off x="10874592" y="4846725"/>
            <a:ext cx="533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01A27-2026-7572-B925-67D4235962F9}"/>
              </a:ext>
            </a:extLst>
          </p:cNvPr>
          <p:cNvSpPr txBox="1"/>
          <p:nvPr/>
        </p:nvSpPr>
        <p:spPr>
          <a:xfrm>
            <a:off x="9681236" y="1015303"/>
            <a:ext cx="193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77"/>
                <a:hlinkClick r:id="rId6"/>
              </a:rPr>
              <a:t>ATL-PHYS-PUB-2024-011</a:t>
            </a:r>
            <a:endParaRPr lang="en-FR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B58C1-BF12-A737-DA94-7A0C7BC69F0F}"/>
              </a:ext>
            </a:extLst>
          </p:cNvPr>
          <p:cNvSpPr txBox="1"/>
          <p:nvPr/>
        </p:nvSpPr>
        <p:spPr>
          <a:xfrm>
            <a:off x="576860" y="1107636"/>
            <a:ext cx="329950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Boson Scattering (VBS)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EFAEE04-938B-7EA2-5167-7158DD5A7EC0}"/>
              </a:ext>
            </a:extLst>
          </p:cNvPr>
          <p:cNvSpPr/>
          <p:nvPr/>
        </p:nvSpPr>
        <p:spPr>
          <a:xfrm>
            <a:off x="2092606" y="1620269"/>
            <a:ext cx="134007" cy="5078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80353-34F6-57FF-913F-0D60013A8255}"/>
              </a:ext>
            </a:extLst>
          </p:cNvPr>
          <p:cNvSpPr txBox="1"/>
          <p:nvPr/>
        </p:nvSpPr>
        <p:spPr>
          <a:xfrm>
            <a:off x="617375" y="2249825"/>
            <a:ext cx="311431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but very important process!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B3080-DDA4-98F6-1257-EBCA829E67AB}"/>
              </a:ext>
            </a:extLst>
          </p:cNvPr>
          <p:cNvCxnSpPr>
            <a:cxnSpLocks/>
          </p:cNvCxnSpPr>
          <p:nvPr/>
        </p:nvCxnSpPr>
        <p:spPr>
          <a:xfrm flipH="1">
            <a:off x="1098314" y="2705267"/>
            <a:ext cx="1009217" cy="1949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F22E1C-D0FC-FDE6-89C8-5D7B9EDD4F62}"/>
              </a:ext>
            </a:extLst>
          </p:cNvPr>
          <p:cNvCxnSpPr>
            <a:cxnSpLocks/>
          </p:cNvCxnSpPr>
          <p:nvPr/>
        </p:nvCxnSpPr>
        <p:spPr>
          <a:xfrm>
            <a:off x="2107531" y="2710065"/>
            <a:ext cx="823559" cy="1944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6B4357-180C-8F30-D5E4-466FBDF32E07}"/>
              </a:ext>
            </a:extLst>
          </p:cNvPr>
          <p:cNvSpPr txBox="1"/>
          <p:nvPr/>
        </p:nvSpPr>
        <p:spPr>
          <a:xfrm>
            <a:off x="279186" y="4745568"/>
            <a:ext cx="148777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1600" dirty="0"/>
              <a:t>EW symmetry breaking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B3C1EE-33BC-832D-C158-719721FF94E8}"/>
              </a:ext>
            </a:extLst>
          </p:cNvPr>
          <p:cNvSpPr txBox="1"/>
          <p:nvPr/>
        </p:nvSpPr>
        <p:spPr>
          <a:xfrm>
            <a:off x="2305695" y="4745568"/>
            <a:ext cx="164452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1600" dirty="0"/>
              <a:t>Vector boson self -couplings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120B33-53AA-E275-1869-108D480AE93B}"/>
              </a:ext>
            </a:extLst>
          </p:cNvPr>
          <p:cNvSpPr/>
          <p:nvPr/>
        </p:nvSpPr>
        <p:spPr>
          <a:xfrm>
            <a:off x="8106616" y="3308194"/>
            <a:ext cx="533400" cy="319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126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F9C0D-F064-FF22-D4CA-92F272EA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64DE49C-F14A-C2B9-AB0E-4ABCA72D5400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67863C54-EC63-55E5-C3B9-70E851EC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3C97CD-6901-FF3C-743B-87D3CF7C3916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Vector Boson Scattering process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93B57B74-3FA4-84EB-E857-9DBE1F4B8600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E2A354F-F895-0FA8-B0D4-C7EC5911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0736A93-E06C-461F-7BEA-9D8D4C36B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Θέση ημερομηνίας 11">
            <a:extLst>
              <a:ext uri="{FF2B5EF4-FFF2-40B4-BE49-F238E27FC236}">
                <a16:creationId xmlns:a16="http://schemas.microsoft.com/office/drawing/2014/main" id="{D4E4C31D-E299-3281-54F2-410D79E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507F45FD-B76A-B32D-8C7B-25566D228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r="24940"/>
          <a:stretch/>
        </p:blipFill>
        <p:spPr>
          <a:xfrm>
            <a:off x="8564143" y="1707728"/>
            <a:ext cx="1839311" cy="1855016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pic>
        <p:nvPicPr>
          <p:cNvPr id="20" name="Espace réservé du contenu 7">
            <a:extLst>
              <a:ext uri="{FF2B5EF4-FFF2-40B4-BE49-F238E27FC236}">
                <a16:creationId xmlns:a16="http://schemas.microsoft.com/office/drawing/2014/main" id="{8F12E0D3-1248-A292-88CF-49614DB36B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6134" y="3620195"/>
            <a:ext cx="3384376" cy="1477328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pic>
        <p:nvPicPr>
          <p:cNvPr id="25" name="Espace réservé du contenu 7">
            <a:extLst>
              <a:ext uri="{FF2B5EF4-FFF2-40B4-BE49-F238E27FC236}">
                <a16:creationId xmlns:a16="http://schemas.microsoft.com/office/drawing/2014/main" id="{B1B1D4B9-C1F1-9BE1-DDF7-BC5BADDC57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6134" y="2019717"/>
            <a:ext cx="1666311" cy="1449805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4" name="Picture 3" descr="A diagram of a diagram of a molecule&#10;&#10;AI-generated content may be incorrect.">
            <a:extLst>
              <a:ext uri="{FF2B5EF4-FFF2-40B4-BE49-F238E27FC236}">
                <a16:creationId xmlns:a16="http://schemas.microsoft.com/office/drawing/2014/main" id="{F2E602BF-421E-285E-6487-448AC63F1B1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1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65735"/>
          <a:stretch/>
        </p:blipFill>
        <p:spPr>
          <a:xfrm>
            <a:off x="1509194" y="1475467"/>
            <a:ext cx="3033486" cy="2816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75C18-53F7-BC71-7384-6F0711B8E1A1}"/>
              </a:ext>
            </a:extLst>
          </p:cNvPr>
          <p:cNvSpPr txBox="1"/>
          <p:nvPr/>
        </p:nvSpPr>
        <p:spPr>
          <a:xfrm>
            <a:off x="2174606" y="4615952"/>
            <a:ext cx="191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solidFill>
                  <a:srgbClr val="FF0000"/>
                </a:solidFill>
              </a:rPr>
              <a:t>EWK VVjj via VBS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0EB3CE5-F871-21B8-6415-77ED7EAEFB64}"/>
              </a:ext>
            </a:extLst>
          </p:cNvPr>
          <p:cNvSpPr/>
          <p:nvPr/>
        </p:nvSpPr>
        <p:spPr>
          <a:xfrm>
            <a:off x="5017054" y="1856979"/>
            <a:ext cx="1027134" cy="30975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C1A710-DB26-6086-CFA3-096C19BB7D38}"/>
              </a:ext>
            </a:extLst>
          </p:cNvPr>
          <p:cNvSpPr/>
          <p:nvPr/>
        </p:nvSpPr>
        <p:spPr>
          <a:xfrm>
            <a:off x="2846307" y="2378421"/>
            <a:ext cx="124287" cy="114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449DF-7395-26E3-7317-9CA42931C181}"/>
              </a:ext>
            </a:extLst>
          </p:cNvPr>
          <p:cNvSpPr/>
          <p:nvPr/>
        </p:nvSpPr>
        <p:spPr>
          <a:xfrm>
            <a:off x="2815301" y="3348592"/>
            <a:ext cx="124287" cy="114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DDF347-4154-F5F0-397D-623F4BD1421A}"/>
                  </a:ext>
                </a:extLst>
              </p:cNvPr>
              <p:cNvSpPr txBox="1"/>
              <p:nvPr/>
            </p:nvSpPr>
            <p:spPr>
              <a:xfrm>
                <a:off x="2775928" y="2039867"/>
                <a:ext cx="436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𝐸𝑊</m:t>
                        </m:r>
                      </m:sub>
                    </m:sSub>
                  </m:oMath>
                </a14:m>
                <a:r>
                  <a:rPr lang="en-FR" sz="1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DDF347-4154-F5F0-397D-623F4BD14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28" y="2039867"/>
                <a:ext cx="436970" cy="338554"/>
              </a:xfrm>
              <a:prstGeom prst="rect">
                <a:avLst/>
              </a:prstGeom>
              <a:blipFill>
                <a:blip r:embed="rId9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37E26A-19EA-A870-C5AD-9F58B74AADD7}"/>
                  </a:ext>
                </a:extLst>
              </p:cNvPr>
              <p:cNvSpPr txBox="1"/>
              <p:nvPr/>
            </p:nvSpPr>
            <p:spPr>
              <a:xfrm>
                <a:off x="2723270" y="3511385"/>
                <a:ext cx="436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𝐸𝑊</m:t>
                        </m:r>
                      </m:sub>
                    </m:sSub>
                  </m:oMath>
                </a14:m>
                <a:r>
                  <a:rPr lang="en-FR" sz="1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37E26A-19EA-A870-C5AD-9F58B74AA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70" y="3511385"/>
                <a:ext cx="436970" cy="338554"/>
              </a:xfrm>
              <a:prstGeom prst="rect">
                <a:avLst/>
              </a:prstGeom>
              <a:blipFill>
                <a:blip r:embed="rId10"/>
                <a:stretch>
                  <a:fillRect l="-17143" r="-1714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03D10-88E8-2405-C307-1AB12032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51AE0AB-7BD6-0064-0AD7-CA7A3B8A790C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1264947D-260C-D94E-50A5-35AB537D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CE5BD2-36F5-7D14-224C-36368BCBB7F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Polarized WZ production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95B50969-86F7-4276-CCE9-4AB0661582CF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F29ED504-E1A1-5F93-6F8B-35EAD339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966FDD9-387F-C2BD-35E8-470602051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Θέση ημερομηνίας 11">
            <a:extLst>
              <a:ext uri="{FF2B5EF4-FFF2-40B4-BE49-F238E27FC236}">
                <a16:creationId xmlns:a16="http://schemas.microsoft.com/office/drawing/2014/main" id="{7AFF2D0F-D834-C9F2-5CDC-942974EF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BE6F-E51A-95D3-5888-4A18B4A4BF65}"/>
              </a:ext>
            </a:extLst>
          </p:cNvPr>
          <p:cNvSpPr txBox="1"/>
          <p:nvPr/>
        </p:nvSpPr>
        <p:spPr>
          <a:xfrm>
            <a:off x="1098314" y="1090901"/>
            <a:ext cx="1009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Longitudinaly polarized boson prodcuction offers an excellent test of the electroweak symmetry breaking!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086DF-C80C-910C-4D48-A77D29EE4CCD}"/>
              </a:ext>
            </a:extLst>
          </p:cNvPr>
          <p:cNvSpPr txBox="1"/>
          <p:nvPr/>
        </p:nvSpPr>
        <p:spPr>
          <a:xfrm>
            <a:off x="4455467" y="5531003"/>
            <a:ext cx="28874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Unitarity violation if Higgs coupling deviates from SM!</a:t>
            </a:r>
          </a:p>
        </p:txBody>
      </p:sp>
      <p:pic>
        <p:nvPicPr>
          <p:cNvPr id="22" name="Espace réservé du contenu 7">
            <a:extLst>
              <a:ext uri="{FF2B5EF4-FFF2-40B4-BE49-F238E27FC236}">
                <a16:creationId xmlns:a16="http://schemas.microsoft.com/office/drawing/2014/main" id="{3C9FB46D-C06C-9FD7-7962-FB1281E822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r="24940"/>
          <a:stretch/>
        </p:blipFill>
        <p:spPr>
          <a:xfrm>
            <a:off x="2225302" y="2350790"/>
            <a:ext cx="2353881" cy="2373980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08A128B8-0F35-8E12-3983-9C6139878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201585" y="1229269"/>
            <a:ext cx="2976331" cy="4464496"/>
          </a:xfrm>
          <a:prstGeom prst="rect">
            <a:avLst/>
          </a:prstGeom>
          <a:solidFill>
            <a:srgbClr val="17354A"/>
          </a:solidFill>
          <a:ln w="19050">
            <a:solidFill>
              <a:srgbClr val="17354A"/>
            </a:solidFill>
          </a:ln>
        </p:spPr>
      </p:pic>
      <p:sp>
        <p:nvSpPr>
          <p:cNvPr id="16" name="ZoneTexte 4">
            <a:extLst>
              <a:ext uri="{FF2B5EF4-FFF2-40B4-BE49-F238E27FC236}">
                <a16:creationId xmlns:a16="http://schemas.microsoft.com/office/drawing/2014/main" id="{456B2052-69D4-0BFE-727A-D122228C5354}"/>
              </a:ext>
            </a:extLst>
          </p:cNvPr>
          <p:cNvSpPr txBox="1"/>
          <p:nvPr/>
        </p:nvSpPr>
        <p:spPr>
          <a:xfrm>
            <a:off x="8329711" y="3069496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without </a:t>
            </a:r>
            <a:r>
              <a:rPr lang="en-GB" sz="1200" dirty="0" err="1">
                <a:latin typeface="+mn-lt"/>
              </a:rPr>
              <a:t>higgs</a:t>
            </a:r>
            <a:r>
              <a:rPr lang="en-GB" sz="1200" dirty="0">
                <a:latin typeface="+mn-lt"/>
              </a:rPr>
              <a:t> diagrams</a:t>
            </a:r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id="{E8E023AD-732D-67CA-4E16-DAFBED9DF093}"/>
              </a:ext>
            </a:extLst>
          </p:cNvPr>
          <p:cNvSpPr txBox="1"/>
          <p:nvPr/>
        </p:nvSpPr>
        <p:spPr>
          <a:xfrm>
            <a:off x="7609631" y="3537780"/>
            <a:ext cx="177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without quartic coupling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FEBBE17-C34B-B1A0-74F4-BF9A8D31CABC}"/>
              </a:ext>
            </a:extLst>
          </p:cNvPr>
          <p:cNvSpPr/>
          <p:nvPr/>
        </p:nvSpPr>
        <p:spPr>
          <a:xfrm>
            <a:off x="7500590" y="2277408"/>
            <a:ext cx="111715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9037C638-F6B9-374C-9B98-E64A0B3639D8}"/>
              </a:ext>
            </a:extLst>
          </p:cNvPr>
          <p:cNvSpPr txBox="1"/>
          <p:nvPr/>
        </p:nvSpPr>
        <p:spPr>
          <a:xfrm>
            <a:off x="8821408" y="4022741"/>
            <a:ext cx="1092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full calculation</a:t>
            </a:r>
          </a:p>
        </p:txBody>
      </p:sp>
    </p:spTree>
    <p:extLst>
      <p:ext uri="{BB962C8B-B14F-4D97-AF65-F5344CB8AC3E}">
        <p14:creationId xmlns:p14="http://schemas.microsoft.com/office/powerpoint/2010/main" val="16596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EE07C-272F-25F9-22DD-76EBB029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14674A4-8480-14C6-60E5-B684FD804617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35140F7E-86BC-4EDB-9A13-A23EBA4E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7EC298-53D6-D976-25C3-6FCC2967963B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Quartic Gauge Coupling measurement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7F52D60B-2487-6195-E7EA-A6F5323F6A6F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CE90079-B871-EFDD-0652-4DBDF055B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CE27F2A-51DB-05D1-069D-50AD126BD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Θέση ημερομηνίας 11">
            <a:extLst>
              <a:ext uri="{FF2B5EF4-FFF2-40B4-BE49-F238E27FC236}">
                <a16:creationId xmlns:a16="http://schemas.microsoft.com/office/drawing/2014/main" id="{4ECE29A8-8C02-F3FC-74FC-875C6C6E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CSI Presentation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92C921-E057-6D30-1B19-772C96CA87E9}"/>
              </a:ext>
            </a:extLst>
          </p:cNvPr>
          <p:cNvSpPr/>
          <p:nvPr/>
        </p:nvSpPr>
        <p:spPr>
          <a:xfrm>
            <a:off x="1098314" y="3824218"/>
            <a:ext cx="147146" cy="1576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49A15-C038-3E69-46F0-BD1C85C3D2A7}"/>
              </a:ext>
            </a:extLst>
          </p:cNvPr>
          <p:cNvSpPr txBox="1"/>
          <p:nvPr/>
        </p:nvSpPr>
        <p:spPr>
          <a:xfrm>
            <a:off x="1228862" y="3728619"/>
            <a:ext cx="340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Quartic Gauge Coupling (QGCs)</a:t>
            </a:r>
          </a:p>
        </p:txBody>
      </p:sp>
      <p:pic>
        <p:nvPicPr>
          <p:cNvPr id="25" name="Espace réservé du contenu 7">
            <a:extLst>
              <a:ext uri="{FF2B5EF4-FFF2-40B4-BE49-F238E27FC236}">
                <a16:creationId xmlns:a16="http://schemas.microsoft.com/office/drawing/2014/main" id="{7D00B042-3D7D-1D06-AA21-D9C37E33A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8712" y="1716965"/>
            <a:ext cx="1944142" cy="1747741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6C1AD76-393D-D415-8989-F91A37AE02B1}"/>
              </a:ext>
            </a:extLst>
          </p:cNvPr>
          <p:cNvSpPr/>
          <p:nvPr/>
        </p:nvSpPr>
        <p:spPr>
          <a:xfrm>
            <a:off x="2710783" y="2521576"/>
            <a:ext cx="147145" cy="1576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38621-33F1-FFB7-47F0-FC1157B81355}"/>
              </a:ext>
            </a:extLst>
          </p:cNvPr>
          <p:cNvSpPr txBox="1"/>
          <p:nvPr/>
        </p:nvSpPr>
        <p:spPr>
          <a:xfrm>
            <a:off x="7243892" y="5372863"/>
            <a:ext cx="4728545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1600" dirty="0"/>
              <a:t>Sensitivity to the presence of new Physics!</a:t>
            </a:r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B04F2350-2576-A390-2824-36F0FDF485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0189" y="772855"/>
            <a:ext cx="4149211" cy="41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F6C4CA-7B0B-7473-522E-0947B6CB2157}"/>
              </a:ext>
            </a:extLst>
          </p:cNvPr>
          <p:cNvSpPr/>
          <p:nvPr/>
        </p:nvSpPr>
        <p:spPr>
          <a:xfrm>
            <a:off x="9391575" y="1716965"/>
            <a:ext cx="686959" cy="955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3230D30-014A-12DD-7634-D58D017AD24C}"/>
              </a:ext>
            </a:extLst>
          </p:cNvPr>
          <p:cNvSpPr/>
          <p:nvPr/>
        </p:nvSpPr>
        <p:spPr>
          <a:xfrm>
            <a:off x="6063631" y="5392422"/>
            <a:ext cx="830168" cy="2597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12EDC-5963-F4A6-B481-40F3E4A35C82}"/>
              </a:ext>
            </a:extLst>
          </p:cNvPr>
          <p:cNvSpPr txBox="1"/>
          <p:nvPr/>
        </p:nvSpPr>
        <p:spPr>
          <a:xfrm>
            <a:off x="124286" y="5126642"/>
            <a:ext cx="558899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FR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SM theories predict enhanced couplings!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FR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FR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deviation might signal the existence of new physics!</a:t>
            </a:r>
          </a:p>
        </p:txBody>
      </p:sp>
    </p:spTree>
    <p:extLst>
      <p:ext uri="{BB962C8B-B14F-4D97-AF65-F5344CB8AC3E}">
        <p14:creationId xmlns:p14="http://schemas.microsoft.com/office/powerpoint/2010/main" val="12991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4DB8-7DD3-6FE6-930F-72D9694A4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8C683B00-8536-5668-44B5-C2F254F0483E}"/>
              </a:ext>
            </a:extLst>
          </p:cNvPr>
          <p:cNvCxnSpPr/>
          <p:nvPr/>
        </p:nvCxnSpPr>
        <p:spPr>
          <a:xfrm>
            <a:off x="0" y="635641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0FBE7734-8C08-8617-054F-EA2C42BA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5188"/>
            <a:ext cx="2743200" cy="365125"/>
          </a:xfrm>
        </p:spPr>
        <p:txBody>
          <a:bodyPr/>
          <a:lstStyle/>
          <a:p>
            <a:fld id="{E43D7A3F-7402-4D35-87F4-68AE6C2F6B25}" type="slidenum">
              <a:rPr lang="el-GR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l-G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690F79-00B0-1EA8-8676-5EA4B1E72E8E}"/>
              </a:ext>
            </a:extLst>
          </p:cNvPr>
          <p:cNvSpPr txBox="1"/>
          <p:nvPr/>
        </p:nvSpPr>
        <p:spPr>
          <a:xfrm>
            <a:off x="1038687" y="159784"/>
            <a:ext cx="97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VBS event topology</a:t>
            </a:r>
            <a:endParaRPr lang="el-GR" sz="2400" b="1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CF0A30D4-F877-04A7-A4F2-5C1BA63A9C1D}"/>
              </a:ext>
            </a:extLst>
          </p:cNvPr>
          <p:cNvSpPr/>
          <p:nvPr/>
        </p:nvSpPr>
        <p:spPr>
          <a:xfrm>
            <a:off x="2367377" y="124285"/>
            <a:ext cx="7457243" cy="5326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Εικόνα 28" descr="Εικόνα που περιέχει στιγμιότυπο οθόνης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7D11C00-CB2F-B4C6-9FB8-B3AF799F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1" y="-19296"/>
            <a:ext cx="1638257" cy="81982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φικά, καλαθοσφαίρ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072BA09-81E6-07EF-F7A5-102BABE8F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" y="0"/>
            <a:ext cx="1638257" cy="862062"/>
          </a:xfrm>
          <a:prstGeom prst="rect">
            <a:avLst/>
          </a:prstGeom>
        </p:spPr>
      </p:pic>
      <p:sp>
        <p:nvSpPr>
          <p:cNvPr id="2" name="Θέση ημερομηνίας 11">
            <a:extLst>
              <a:ext uri="{FF2B5EF4-FFF2-40B4-BE49-F238E27FC236}">
                <a16:creationId xmlns:a16="http://schemas.microsoft.com/office/drawing/2014/main" id="{4970E9C6-0C45-C192-A848-172C9AAC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87" y="6436289"/>
            <a:ext cx="3854326" cy="365125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"/>
              </a:rPr>
              <a:t>Studying the Vector Boson Scattering process </a:t>
            </a:r>
          </a:p>
        </p:txBody>
      </p:sp>
      <p:pic>
        <p:nvPicPr>
          <p:cNvPr id="3" name="Picture 2" descr="A diagram of a diagram of a molecule&#10;&#10;AI-generated content may be incorrect.">
            <a:extLst>
              <a:ext uri="{FF2B5EF4-FFF2-40B4-BE49-F238E27FC236}">
                <a16:creationId xmlns:a16="http://schemas.microsoft.com/office/drawing/2014/main" id="{3F8C1596-C7DF-F811-C8A4-AFFC714043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3816" t="11873" r="4460"/>
          <a:stretch/>
        </p:blipFill>
        <p:spPr>
          <a:xfrm>
            <a:off x="6069972" y="3458050"/>
            <a:ext cx="2808514" cy="2481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2F983-F5F2-CD88-C4D0-81F5237FF21E}"/>
              </a:ext>
            </a:extLst>
          </p:cNvPr>
          <p:cNvSpPr txBox="1"/>
          <p:nvPr/>
        </p:nvSpPr>
        <p:spPr>
          <a:xfrm>
            <a:off x="6195340" y="5855164"/>
            <a:ext cx="191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solidFill>
                  <a:srgbClr val="FF0000"/>
                </a:solidFill>
              </a:rPr>
              <a:t>QCD VVjj  </a:t>
            </a:r>
          </a:p>
        </p:txBody>
      </p:sp>
      <p:pic>
        <p:nvPicPr>
          <p:cNvPr id="7" name="Picture 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8C7BA051-DDC0-FB2D-7AF3-2F0984F6C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3" y="1428968"/>
            <a:ext cx="5448536" cy="38341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0F225-F905-2629-4959-C320C7A35388}"/>
              </a:ext>
            </a:extLst>
          </p:cNvPr>
          <p:cNvSpPr txBox="1"/>
          <p:nvPr/>
        </p:nvSpPr>
        <p:spPr>
          <a:xfrm>
            <a:off x="9834496" y="3813463"/>
            <a:ext cx="1469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background source!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Fortunately, different topology!</a:t>
            </a:r>
          </a:p>
        </p:txBody>
      </p:sp>
      <p:sp>
        <p:nvSpPr>
          <p:cNvPr id="17" name="Down Arrow Callout 16">
            <a:extLst>
              <a:ext uri="{FF2B5EF4-FFF2-40B4-BE49-F238E27FC236}">
                <a16:creationId xmlns:a16="http://schemas.microsoft.com/office/drawing/2014/main" id="{32C91CDA-C758-B51A-1993-E555A5BF9939}"/>
              </a:ext>
            </a:extLst>
          </p:cNvPr>
          <p:cNvSpPr/>
          <p:nvPr/>
        </p:nvSpPr>
        <p:spPr>
          <a:xfrm rot="5400000">
            <a:off x="9251760" y="3504133"/>
            <a:ext cx="1854348" cy="2460139"/>
          </a:xfrm>
          <a:prstGeom prst="down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E423B1-0271-EF5C-394F-0E1C0E557BE6}"/>
              </a:ext>
            </a:extLst>
          </p:cNvPr>
          <p:cNvSpPr/>
          <p:nvPr/>
        </p:nvSpPr>
        <p:spPr>
          <a:xfrm>
            <a:off x="6785191" y="4145582"/>
            <a:ext cx="124287" cy="114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A70C18-2864-5C86-2160-07FEF311DEE0}"/>
              </a:ext>
            </a:extLst>
          </p:cNvPr>
          <p:cNvSpPr/>
          <p:nvPr/>
        </p:nvSpPr>
        <p:spPr>
          <a:xfrm>
            <a:off x="6785191" y="4924203"/>
            <a:ext cx="124287" cy="114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583FB-9F6C-8765-6D86-020B3D3FBC9C}"/>
                  </a:ext>
                </a:extLst>
              </p:cNvPr>
              <p:cNvSpPr txBox="1"/>
              <p:nvPr/>
            </p:nvSpPr>
            <p:spPr>
              <a:xfrm>
                <a:off x="6714812" y="3807028"/>
                <a:ext cx="436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FR" sz="1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583FB-9F6C-8765-6D86-020B3D3F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12" y="3807028"/>
                <a:ext cx="43697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3B38E-DD53-4E5A-4FA3-7705294271F5}"/>
                  </a:ext>
                </a:extLst>
              </p:cNvPr>
              <p:cNvSpPr txBox="1"/>
              <p:nvPr/>
            </p:nvSpPr>
            <p:spPr>
              <a:xfrm>
                <a:off x="6690993" y="5093845"/>
                <a:ext cx="4369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FR" sz="16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3B38E-DD53-4E5A-4FA3-770529427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3" y="5093845"/>
                <a:ext cx="43697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F5864D5-D9C0-85B3-DFF9-BF5E85A9095A}"/>
              </a:ext>
            </a:extLst>
          </p:cNvPr>
          <p:cNvSpPr txBox="1"/>
          <p:nvPr/>
        </p:nvSpPr>
        <p:spPr>
          <a:xfrm>
            <a:off x="10398637" y="1943988"/>
            <a:ext cx="199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 VBS Signal Region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4C872-E243-116C-4124-69CD148AE3CA}"/>
              </a:ext>
            </a:extLst>
          </p:cNvPr>
          <p:cNvSpPr txBox="1"/>
          <p:nvPr/>
        </p:nvSpPr>
        <p:spPr>
          <a:xfrm>
            <a:off x="5665401" y="1328435"/>
            <a:ext cx="4438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oppositely charged leptons from Z (</a:t>
            </a:r>
            <a:r>
              <a:rPr lang="en-FR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lepton and one neutrino from W ( </a:t>
            </a:r>
            <a:r>
              <a:rPr lang="en-FR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high energy forward jets (</a:t>
            </a:r>
            <a:r>
              <a:rPr lang="en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FR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jets due to higher order effects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6EDC9F6-6441-6EBE-8B79-30279217CEE4}"/>
              </a:ext>
            </a:extLst>
          </p:cNvPr>
          <p:cNvSpPr/>
          <p:nvPr/>
        </p:nvSpPr>
        <p:spPr>
          <a:xfrm>
            <a:off x="10104333" y="1391304"/>
            <a:ext cx="487541" cy="1672383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99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 animBg="1"/>
      <p:bldP spid="6" grpId="0" animBg="1"/>
      <p:bldP spid="8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1471</Words>
  <Application>Microsoft Macintosh PowerPoint</Application>
  <PresentationFormat>Widescreen</PresentationFormat>
  <Paragraphs>378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Cambria Math</vt:lpstr>
      <vt:lpstr>Courier New</vt:lpstr>
      <vt:lpstr>PT Sans</vt:lpstr>
      <vt:lpstr>Times New Roma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Eirini Kasimi</dc:creator>
  <cp:lastModifiedBy>Eirini Kasimi</cp:lastModifiedBy>
  <cp:revision>166</cp:revision>
  <dcterms:created xsi:type="dcterms:W3CDTF">2025-09-01T07:27:42Z</dcterms:created>
  <dcterms:modified xsi:type="dcterms:W3CDTF">2025-09-11T18:49:43Z</dcterms:modified>
</cp:coreProperties>
</file>