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19" r:id="rId2"/>
    <p:sldId id="356" r:id="rId3"/>
    <p:sldId id="417" r:id="rId4"/>
    <p:sldId id="332" r:id="rId5"/>
    <p:sldId id="348" r:id="rId6"/>
    <p:sldId id="340" r:id="rId7"/>
    <p:sldId id="457" r:id="rId8"/>
    <p:sldId id="456" r:id="rId9"/>
    <p:sldId id="449" r:id="rId10"/>
    <p:sldId id="453" r:id="rId11"/>
    <p:sldId id="460" r:id="rId12"/>
    <p:sldId id="424" r:id="rId13"/>
    <p:sldId id="263" r:id="rId14"/>
    <p:sldId id="459" r:id="rId15"/>
    <p:sldId id="461" r:id="rId16"/>
    <p:sldId id="421" r:id="rId17"/>
    <p:sldId id="450" r:id="rId18"/>
    <p:sldId id="462" r:id="rId19"/>
    <p:sldId id="458" r:id="rId20"/>
    <p:sldId id="337" r:id="rId21"/>
    <p:sldId id="451" r:id="rId22"/>
    <p:sldId id="440" r:id="rId23"/>
    <p:sldId id="426" r:id="rId24"/>
    <p:sldId id="343" r:id="rId25"/>
    <p:sldId id="290" r:id="rId26"/>
    <p:sldId id="444" r:id="rId27"/>
    <p:sldId id="295" r:id="rId28"/>
    <p:sldId id="281" r:id="rId29"/>
    <p:sldId id="448" r:id="rId30"/>
    <p:sldId id="260" r:id="rId31"/>
    <p:sldId id="410" r:id="rId32"/>
    <p:sldId id="327" r:id="rId33"/>
    <p:sldId id="335" r:id="rId34"/>
    <p:sldId id="418" r:id="rId35"/>
    <p:sldId id="409" r:id="rId36"/>
    <p:sldId id="411" r:id="rId37"/>
    <p:sldId id="422" r:id="rId38"/>
    <p:sldId id="420" r:id="rId39"/>
    <p:sldId id="45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FFFFFF"/>
    <a:srgbClr val="D2D2D2"/>
    <a:srgbClr val="A246C3"/>
    <a:srgbClr val="F4E414"/>
    <a:srgbClr val="ECF711"/>
    <a:srgbClr val="F7F6D6"/>
    <a:srgbClr val="BE12BE"/>
    <a:srgbClr val="DAE3F3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32" autoAdjust="0"/>
    <p:restoredTop sz="94660"/>
  </p:normalViewPr>
  <p:slideViewPr>
    <p:cSldViewPr snapToGrid="0">
      <p:cViewPr varScale="1">
        <p:scale>
          <a:sx n="62" d="100"/>
          <a:sy n="62" d="100"/>
        </p:scale>
        <p:origin x="2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0F6EA-E44D-42A6-9B22-ED419B6BD811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A34E3-DA52-4626-ADC6-D19879662F8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48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Comment faire le lien avec une distribution de charge à l’intérieur du noyau??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A34E3-DA52-4626-ADC6-D19879662F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23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A34E3-DA52-4626-ADC6-D19879662F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55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108D18-AC46-4B6B-8E69-A8C2F5C3A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A97046-5361-438E-834D-E05E56041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2B90C4-243C-44E9-8B11-42421777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0953-0316-4CCC-87C6-8659239F975E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A80E19-F20D-415B-A175-A79DC9CDF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B26CB-ACEF-44D1-9623-16C0F071C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4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DF7078-A7DE-4675-8A5B-8B309262B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2D72EEF-57D0-4B6C-978C-582EE78C4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2A7411-32BB-420A-8C2A-05172E4E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6C6F7-0A30-43D3-B6D5-9D48733A3BE4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E14578-8112-4AB7-94C7-52883E9D7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653751-8255-4778-B9DD-5E2CBE6E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3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0EE4749-6CC9-41CF-90E2-D146C66BC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21FB91-1719-4E6F-B793-D84081D2B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DBEE05-1CCC-412C-8421-94AF0A0E6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4F3BF-E27E-4E84-A544-47B1A7A736A1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CBAB01-E5F9-4AAF-9C4F-34EA385AF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18ECC8-0E06-45DF-B5E9-EF51E5158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36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95CE40-8E95-42A9-902B-82F34EFD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FF4322-6723-45F1-98D6-BDD3617C6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B28876-6AC5-4CDE-8919-16FC2258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BCF51-ADE2-4E1E-9945-3B578D5D8F1E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DD5F3B-0AD6-4233-8357-DBCAAB99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466A20-13D8-48EF-B032-58A9010A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2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506342-9CC5-46A6-91B2-EAD9BB0C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C1418F-EDD1-4AE1-8E53-920C1E46E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779125-9ECE-4A6C-905E-F0524148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04824-CF97-46CA-B416-868527468316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BE9F70-6E51-496A-9973-D56164075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ED4E95-6A14-4A46-99A2-7B29066D3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3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35E62A-E8D4-4223-9B70-7FC0A322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1225C0-7BA9-43AA-B568-D6ED3A4D5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4694EA-C660-4CB4-9A81-6D410ADD6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F6A178-5849-47AC-89BA-B0EEB24C8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9742-A58E-4E33-BDDA-52D5416AD733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4FFF4F-481D-43F6-9B80-4F0C8D52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91DDB6-5CD4-4C7C-B69D-81850457B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73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FEF705-7C36-444A-B5E6-C2563534B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83BDB3-3EAB-4F98-9250-76D36B60F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FFD9268-C85C-40B5-9A43-D275111CC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B57ED24-11AE-4C0A-A84C-96601DFC0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62E398F-24B4-424B-9119-3A5062E7E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B15A969-989B-4CE1-9B10-BD729DFCE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7D07-70A0-4C5C-82C0-8702F5AE9A85}" type="datetime1">
              <a:rPr lang="en-US" smtClean="0"/>
              <a:t>11/6/2025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350F6D0-393E-4CD2-BAF3-AC559110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A78F4D5-8EF3-4115-AA19-C21EDDBB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60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61C63B-EE5D-411C-9417-9A8C46650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B297E3E-CD6D-4AFE-AAE2-AD2CEAFF2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6DE1-B3C2-4DA8-9156-96DA4460769A}" type="datetime1">
              <a:rPr lang="en-US" smtClean="0"/>
              <a:t>11/6/2025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5FE0BB-F28C-4BD6-B75F-FFF59BA8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288666-98A6-47D4-9B24-501360F38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0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A4BA63-6563-4D46-AD42-5BD63F59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5BE2-5CBD-4B34-BD9E-DF7DF0DE22A4}" type="datetime1">
              <a:rPr lang="en-US" smtClean="0"/>
              <a:t>11/6/2025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D534DC5-206D-4E56-9C3A-4F14FA47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3D3210-3A6E-4F9D-B467-9EED344D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35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81053A-4BC3-44C1-9FAE-A9B104894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F5EA0A-D0FB-4E48-8B33-459F9CCA9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968763-FCE3-4AD0-A4C5-44D85D6E9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AC546B-0AFA-4526-829A-F5822AFAE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D13F-DB80-4D00-B051-3B3B3EA3385E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7BED45-20CD-483B-A0C5-434A295A1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68F125-D6C1-49E9-A145-2B1661538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38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11D8BB-E770-407E-91B1-F8B39CE2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787F4F1-ADBA-4B73-8919-09159CCEEE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66AF41-3482-4D40-BE1B-5E4A77B88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B350DE-D612-4C37-97F5-86B66750C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3CF1-BE18-4CAE-998B-4174FF6D2CFD}" type="datetime1">
              <a:rPr lang="en-US" smtClean="0"/>
              <a:t>11/6/2025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0E648E-F09A-4706-875B-C999C3CC7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A14EE8-EA2E-4C66-90A2-C9134699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8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08B1D59-69B4-4B93-99C9-863B99856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9965CF-D257-4062-A279-13FCCF415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89D8D9-F4BA-4E10-8FE3-AEF553928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80ADD-8415-40C0-8B13-C1CC2EBDD275}" type="datetime1">
              <a:rPr lang="en-US" smtClean="0"/>
              <a:t>11/6/2025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0A7B12-81DB-4CB0-AF32-BB08A355F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2A167A-A897-41A0-BF3A-297825727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128DC-CCA0-4DDE-A575-98EA455ABF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0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image" Target="../media/image27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5.png"/><Relationship Id="rId15" Type="http://schemas.openxmlformats.org/officeDocument/2006/relationships/image" Target="../media/image28.png"/><Relationship Id="rId4" Type="http://schemas.openxmlformats.org/officeDocument/2006/relationships/image" Target="../media/image14.png"/><Relationship Id="rId14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17" Type="http://schemas.openxmlformats.org/officeDocument/2006/relationships/image" Target="../media/image57.png"/><Relationship Id="rId2" Type="http://schemas.openxmlformats.org/officeDocument/2006/relationships/image" Target="../media/image5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113.png"/><Relationship Id="rId12" Type="http://schemas.openxmlformats.org/officeDocument/2006/relationships/image" Target="../media/image150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42.png"/><Relationship Id="rId5" Type="http://schemas.openxmlformats.org/officeDocument/2006/relationships/image" Target="../media/image41.png"/><Relationship Id="rId10" Type="http://schemas.microsoft.com/office/2007/relationships/hdphoto" Target="../media/hdphoto1.wdp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113.png"/><Relationship Id="rId12" Type="http://schemas.openxmlformats.org/officeDocument/2006/relationships/image" Target="../media/image150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42.png"/><Relationship Id="rId5" Type="http://schemas.openxmlformats.org/officeDocument/2006/relationships/image" Target="../media/image41.png"/><Relationship Id="rId10" Type="http://schemas.microsoft.com/office/2007/relationships/hdphoto" Target="../media/hdphoto1.wdp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5.png"/><Relationship Id="rId7" Type="http://schemas.openxmlformats.org/officeDocument/2006/relationships/image" Target="../media/image1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48.png"/><Relationship Id="rId9" Type="http://schemas.openxmlformats.org/officeDocument/2006/relationships/image" Target="../media/image1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image" Target="../media/image340.png"/><Relationship Id="rId3" Type="http://schemas.openxmlformats.org/officeDocument/2006/relationships/image" Target="../media/image14.png"/><Relationship Id="rId7" Type="http://schemas.openxmlformats.org/officeDocument/2006/relationships/image" Target="../media/image280.png"/><Relationship Id="rId12" Type="http://schemas.openxmlformats.org/officeDocument/2006/relationships/image" Target="../media/image330.png"/><Relationship Id="rId2" Type="http://schemas.openxmlformats.org/officeDocument/2006/relationships/image" Target="../media/image13.png"/><Relationship Id="rId16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image" Target="../media/image320.png"/><Relationship Id="rId5" Type="http://schemas.openxmlformats.org/officeDocument/2006/relationships/image" Target="../media/image260.png"/><Relationship Id="rId15" Type="http://schemas.openxmlformats.org/officeDocument/2006/relationships/image" Target="../media/image361.png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300.png"/><Relationship Id="rId14" Type="http://schemas.openxmlformats.org/officeDocument/2006/relationships/image" Target="../media/image3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900.png"/><Relationship Id="rId7" Type="http://schemas.openxmlformats.org/officeDocument/2006/relationships/image" Target="../media/image1310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0.png"/><Relationship Id="rId5" Type="http://schemas.openxmlformats.org/officeDocument/2006/relationships/image" Target="../media/image1100.png"/><Relationship Id="rId10" Type="http://schemas.openxmlformats.org/officeDocument/2006/relationships/image" Target="../media/image161.png"/><Relationship Id="rId4" Type="http://schemas.openxmlformats.org/officeDocument/2006/relationships/image" Target="../media/image1000.png"/><Relationship Id="rId9" Type="http://schemas.openxmlformats.org/officeDocument/2006/relationships/image" Target="../media/image1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12" Type="http://schemas.openxmlformats.org/officeDocument/2006/relationships/image" Target="../media/image29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1.pn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image" Target="../media/image2.png"/><Relationship Id="rId4" Type="http://schemas.openxmlformats.org/officeDocument/2006/relationships/image" Target="../media/image55.png"/><Relationship Id="rId9" Type="http://schemas.openxmlformats.org/officeDocument/2006/relationships/image" Target="../media/image5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29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71.png"/><Relationship Id="rId4" Type="http://schemas.openxmlformats.org/officeDocument/2006/relationships/image" Target="../media/image3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1.png"/><Relationship Id="rId3" Type="http://schemas.openxmlformats.org/officeDocument/2006/relationships/image" Target="../media/image64.png"/><Relationship Id="rId7" Type="http://schemas.openxmlformats.org/officeDocument/2006/relationships/image" Target="../media/image580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4" Type="http://schemas.openxmlformats.org/officeDocument/2006/relationships/image" Target="../media/image570.png"/><Relationship Id="rId9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67.png"/><Relationship Id="rId7" Type="http://schemas.openxmlformats.org/officeDocument/2006/relationships/image" Target="../media/image72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5" Type="http://schemas.openxmlformats.org/officeDocument/2006/relationships/image" Target="../media/image711.png"/><Relationship Id="rId4" Type="http://schemas.openxmlformats.org/officeDocument/2006/relationships/image" Target="../media/image690.png"/><Relationship Id="rId9" Type="http://schemas.openxmlformats.org/officeDocument/2006/relationships/image" Target="../media/image7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png"/><Relationship Id="rId4" Type="http://schemas.openxmlformats.org/officeDocument/2006/relationships/image" Target="../media/image390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0.png"/><Relationship Id="rId18" Type="http://schemas.openxmlformats.org/officeDocument/2006/relationships/image" Target="../media/image581.png"/><Relationship Id="rId3" Type="http://schemas.openxmlformats.org/officeDocument/2006/relationships/image" Target="../media/image520.png"/><Relationship Id="rId17" Type="http://schemas.openxmlformats.org/officeDocument/2006/relationships/image" Target="../media/image57.png"/><Relationship Id="rId2" Type="http://schemas.openxmlformats.org/officeDocument/2006/relationships/image" Target="../media/image5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552.png"/><Relationship Id="rId4" Type="http://schemas.openxmlformats.org/officeDocument/2006/relationships/image" Target="../media/image53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70.png"/><Relationship Id="rId5" Type="http://schemas.openxmlformats.org/officeDocument/2006/relationships/image" Target="../media/image6.png"/><Relationship Id="rId10" Type="http://schemas.openxmlformats.org/officeDocument/2006/relationships/image" Target="../media/image6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0.png"/><Relationship Id="rId2" Type="http://schemas.openxmlformats.org/officeDocument/2006/relationships/image" Target="../media/image13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71.png"/><Relationship Id="rId15" Type="http://schemas.openxmlformats.org/officeDocument/2006/relationships/image" Target="../media/image27.png"/><Relationship Id="rId4" Type="http://schemas.openxmlformats.org/officeDocument/2006/relationships/image" Target="../media/image15.png"/><Relationship Id="rId14" Type="http://schemas.openxmlformats.org/officeDocument/2006/relationships/image" Target="../media/image1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FEDCBC-6812-49FF-BBCD-D65C132D0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737" y="1122363"/>
            <a:ext cx="10480589" cy="2387600"/>
          </a:xfrm>
        </p:spPr>
        <p:txBody>
          <a:bodyPr>
            <a:noAutofit/>
          </a:bodyPr>
          <a:lstStyle/>
          <a:p>
            <a:r>
              <a:rPr lang="en-US" sz="4800" dirty="0"/>
              <a:t>Measuring the</a:t>
            </a:r>
            <a:br>
              <a:rPr lang="en-US" sz="4800" dirty="0"/>
            </a:br>
            <a:r>
              <a:rPr lang="en-US" sz="4800" b="1" dirty="0"/>
              <a:t>neutron Electric Dipole Moment </a:t>
            </a:r>
            <a:br>
              <a:rPr lang="en-US" sz="4800" dirty="0"/>
            </a:br>
            <a:r>
              <a:rPr lang="en-US" sz="4800" dirty="0"/>
              <a:t>for CP violation searches</a:t>
            </a:r>
            <a:br>
              <a:rPr lang="en-US" sz="4800" dirty="0"/>
            </a:br>
            <a:r>
              <a:rPr lang="en-US" sz="4000" dirty="0"/>
              <a:t>with the n2EDM experiment</a:t>
            </a:r>
            <a:endParaRPr lang="en-US" sz="4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A912913-58B4-450F-A9FA-6C1C552BD1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305"/>
            <a:ext cx="9144000" cy="1655762"/>
          </a:xfrm>
        </p:spPr>
        <p:txBody>
          <a:bodyPr/>
          <a:lstStyle/>
          <a:p>
            <a:r>
              <a:rPr lang="en-US" dirty="0"/>
              <a:t>Katia </a:t>
            </a:r>
            <a:r>
              <a:rPr lang="en-US" dirty="0" err="1"/>
              <a:t>Michielsen</a:t>
            </a:r>
            <a:r>
              <a:rPr lang="en-US" dirty="0"/>
              <a:t>, LPSC Grenoble, neutrons ultra </a:t>
            </a:r>
            <a:r>
              <a:rPr lang="en-US" dirty="0" err="1"/>
              <a:t>froids</a:t>
            </a:r>
            <a:endParaRPr lang="en-US" dirty="0"/>
          </a:p>
          <a:p>
            <a:r>
              <a:rPr lang="en-US" dirty="0"/>
              <a:t>7</a:t>
            </a:r>
            <a:r>
              <a:rPr lang="en-US" baseline="30000" dirty="0"/>
              <a:t>th </a:t>
            </a:r>
            <a:r>
              <a:rPr lang="en-US" dirty="0"/>
              <a:t>November 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BBDD33-D313-4EB2-824D-3A363E2F0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1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349FAE-96B5-44D0-8A8A-B4ACC3FA5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303" y="4323911"/>
            <a:ext cx="1742423" cy="12084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2730D7-44F7-4FCF-B916-9D9428BD6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37" y="4246578"/>
            <a:ext cx="2222501" cy="14627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B8F5EE-6F36-4472-B805-71EF7D9D5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804" y="5107218"/>
            <a:ext cx="2270391" cy="844006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56193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062A3AD-1110-4669-B36A-139DED1E97CF}"/>
                  </a:ext>
                </a:extLst>
              </p:cNvPr>
              <p:cNvSpPr/>
              <p:nvPr/>
            </p:nvSpPr>
            <p:spPr>
              <a:xfrm>
                <a:off x="7774276" y="2156208"/>
                <a:ext cx="3579524" cy="21174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Ratio </a:t>
                </a:r>
                <a:r>
                  <a:rPr lang="fr-FR" sz="2000" b="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</a:p>
              <a:p>
                <a:pPr algn="ctr"/>
                <a:endParaRPr lang="fr-FR" sz="20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Hg</m:t>
                              </m:r>
                            </m:sub>
                          </m:sSub>
                        </m:den>
                      </m:f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fr-F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Hg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fr-F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Hg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200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algn="ctr"/>
                <a:r>
                  <a:rPr lang="fr-FR" sz="2000" b="0" dirty="0">
                    <a:solidFill>
                      <a:schemeClr val="tx1"/>
                    </a:solidFill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fr-FR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0        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2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num>
                      <m:den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den>
                    </m:f>
                    <m:f>
                      <m:f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sSub>
                          <m:sSub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Hg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062A3AD-1110-4669-B36A-139DED1E97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276" y="2156208"/>
                <a:ext cx="3579524" cy="21174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545BF775-0566-49A0-8566-1A7A4208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6897" cy="1325563"/>
          </a:xfrm>
        </p:spPr>
        <p:txBody>
          <a:bodyPr/>
          <a:lstStyle/>
          <a:p>
            <a:r>
              <a:rPr lang="en-US" dirty="0"/>
              <a:t>Measure the neutron EDM: frequency ratio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AF7B1DC-3D80-4473-8BE6-6B1541A1BB10}"/>
              </a:ext>
            </a:extLst>
          </p:cNvPr>
          <p:cNvGrpSpPr/>
          <p:nvPr/>
        </p:nvGrpSpPr>
        <p:grpSpPr>
          <a:xfrm>
            <a:off x="2306934" y="1846593"/>
            <a:ext cx="2497192" cy="1593701"/>
            <a:chOff x="8220075" y="1306227"/>
            <a:chExt cx="2847975" cy="195405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03DC102-CD63-4A42-BECD-387CE0540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0075" y="1306227"/>
              <a:ext cx="2847975" cy="195405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C46979A-773A-4900-8C69-F1BFAE046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215" t="-269" r="19590" b="51133"/>
            <a:stretch/>
          </p:blipFill>
          <p:spPr>
            <a:xfrm>
              <a:off x="8953430" y="1366689"/>
              <a:ext cx="219145" cy="63832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FA41968-404D-4532-8FD2-3F450B446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4285" y="1412801"/>
              <a:ext cx="219145" cy="130534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9983745-94AD-4E67-8282-444801AFFB5A}"/>
                  </a:ext>
                </a:extLst>
              </p:cNvPr>
              <p:cNvSpPr/>
              <p:nvPr/>
            </p:nvSpPr>
            <p:spPr>
              <a:xfrm>
                <a:off x="2200466" y="3531306"/>
                <a:ext cx="2629438" cy="79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9983745-94AD-4E67-8282-444801AFFB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466" y="3531306"/>
                <a:ext cx="2629438" cy="7935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32DFE861-8F2F-40BC-B7AC-860898C0E1F4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C54EED7-A596-4F6C-8A39-016DF23026D4}"/>
              </a:ext>
            </a:extLst>
          </p:cNvPr>
          <p:cNvSpPr txBox="1"/>
          <p:nvPr/>
        </p:nvSpPr>
        <p:spPr>
          <a:xfrm>
            <a:off x="144378" y="89694"/>
            <a:ext cx="356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7D7FD73-6AA3-4A86-9B3D-74C890BF08A0}"/>
                  </a:ext>
                </a:extLst>
              </p:cNvPr>
              <p:cNvSpPr txBox="1"/>
              <p:nvPr/>
            </p:nvSpPr>
            <p:spPr>
              <a:xfrm>
                <a:off x="1692964" y="2463191"/>
                <a:ext cx="1213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15 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kV</m:t>
                      </m:r>
                      <m:r>
                        <a:rPr lang="fr-F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7D7FD73-6AA3-4A86-9B3D-74C890BF0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964" y="2463191"/>
                <a:ext cx="1213794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9395414-2DBB-4656-8EA2-A844682ACA27}"/>
                  </a:ext>
                </a:extLst>
              </p:cNvPr>
              <p:cNvSpPr txBox="1"/>
              <p:nvPr/>
            </p:nvSpPr>
            <p:spPr>
              <a:xfrm>
                <a:off x="3204971" y="2278525"/>
                <a:ext cx="7312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1 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μT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9395414-2DBB-4656-8EA2-A844682AC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971" y="2278525"/>
                <a:ext cx="731289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374DB82-3CED-409A-8762-BE09AB8B3ADD}"/>
                  </a:ext>
                </a:extLst>
              </p:cNvPr>
              <p:cNvSpPr/>
              <p:nvPr/>
            </p:nvSpPr>
            <p:spPr>
              <a:xfrm>
                <a:off x="2232542" y="4547634"/>
                <a:ext cx="1888209" cy="7380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Hg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Hg</m:t>
                              </m:r>
                            </m:sub>
                          </m:sSub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374DB82-3CED-409A-8762-BE09AB8B3A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542" y="4547634"/>
                <a:ext cx="1888209" cy="7380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34889D-DE6C-4B71-BC45-E9580F861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004168B-9C01-4726-B2B8-01B270A3A7A2}"/>
                  </a:ext>
                </a:extLst>
              </p:cNvPr>
              <p:cNvSpPr txBox="1"/>
              <p:nvPr/>
            </p:nvSpPr>
            <p:spPr>
              <a:xfrm>
                <a:off x="48005" y="6537230"/>
                <a:ext cx="8595495" cy="757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i="1" u="sng" dirty="0"/>
                  <a:t>Reduced limit on the permanent electric dipole moment of Hg 199. Graner, Brent, et al.  PRL (2016) :</a:t>
                </a:r>
                <a:r>
                  <a:rPr lang="en-US" sz="1200" dirty="0"/>
                  <a:t>Hg EDM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𝐻𝑔</m:t>
                        </m:r>
                      </m:sub>
                    </m:sSub>
                    <m:r>
                      <a:rPr lang="fr-FR" sz="12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|&lt;</m:t>
                    </m:r>
                    <m:sSup>
                      <m:sSupPr>
                        <m:ctrlP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7,4  10</m:t>
                        </m:r>
                      </m:e>
                      <m:sup>
                        <m: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−30</m:t>
                        </m:r>
                      </m:sup>
                    </m:sSup>
                    <m:r>
                      <a:rPr lang="fr-FR" sz="1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2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200" dirty="0">
                    <a:solidFill>
                      <a:srgbClr val="7030A0"/>
                    </a:solidFill>
                  </a:rPr>
                  <a:t> cm</a:t>
                </a:r>
                <a:r>
                  <a:rPr lang="en-US" sz="1200" dirty="0"/>
                  <a:t> </a:t>
                </a:r>
              </a:p>
              <a:p>
                <a:endParaRPr lang="en-GB" sz="1200" i="1" u="sng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004168B-9C01-4726-B2B8-01B270A3A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5" y="6537230"/>
                <a:ext cx="8595495" cy="757451"/>
              </a:xfrm>
              <a:prstGeom prst="rect">
                <a:avLst/>
              </a:prstGeom>
              <a:blipFill>
                <a:blip r:embed="rId15"/>
                <a:stretch>
                  <a:fillRect l="-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0E11B24-A2A9-4C1F-A892-EC148EA7C602}"/>
                  </a:ext>
                </a:extLst>
              </p:cNvPr>
              <p:cNvSpPr/>
              <p:nvPr/>
            </p:nvSpPr>
            <p:spPr>
              <a:xfrm>
                <a:off x="7637880" y="4313873"/>
                <a:ext cx="4207787" cy="19136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2000" dirty="0">
                    <a:solidFill>
                      <a:schemeClr val="tx1"/>
                    </a:solidFill>
                  </a:rPr>
                  <a:t>But neutrons and 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mercury</a:t>
                </a:r>
                <a:r>
                  <a:rPr lang="fr-FR" sz="2000" dirty="0">
                    <a:solidFill>
                      <a:schemeClr val="tx1"/>
                    </a:solidFill>
                  </a:rPr>
                  <a:t> do not 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see</a:t>
                </a:r>
                <a:r>
                  <a:rPr lang="fr-FR" sz="2000" dirty="0">
                    <a:solidFill>
                      <a:schemeClr val="tx1"/>
                    </a:solidFill>
                  </a:rPr>
                  <a:t> the 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same</a:t>
                </a:r>
                <a:r>
                  <a:rPr lang="fr-FR" sz="2000" dirty="0">
                    <a:solidFill>
                      <a:schemeClr val="tx1"/>
                    </a:solidFill>
                  </a:rPr>
                  <a:t> 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magnetic</a:t>
                </a:r>
                <a:r>
                  <a:rPr lang="fr-FR" sz="2000" dirty="0">
                    <a:solidFill>
                      <a:schemeClr val="tx1"/>
                    </a:solidFill>
                  </a:rPr>
                  <a:t> </a:t>
                </a:r>
                <a:r>
                  <a:rPr lang="fr-FR" sz="2000" dirty="0" err="1">
                    <a:solidFill>
                      <a:schemeClr val="tx1"/>
                    </a:solidFill>
                  </a:rPr>
                  <a:t>field</a:t>
                </a:r>
                <a:r>
                  <a:rPr lang="fr-FR" sz="2000" dirty="0">
                    <a:solidFill>
                      <a:schemeClr val="tx1"/>
                    </a:solidFill>
                  </a:rPr>
                  <a:t>…</a:t>
                </a:r>
              </a:p>
              <a:p>
                <a:pPr algn="ctr"/>
                <a:r>
                  <a:rPr lang="fr-FR" sz="20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fr-FR" sz="2000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study</a:t>
                </a:r>
                <a:r>
                  <a:rPr lang="fr-FR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of the </a:t>
                </a:r>
                <a:r>
                  <a:rPr lang="fr-FR" sz="2000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systematic</a:t>
                </a:r>
                <a:r>
                  <a:rPr lang="fr-FR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fr-FR" sz="2000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effects</a:t>
                </a:r>
                <a:r>
                  <a:rPr lang="fr-FR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fr-FR" sz="2000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affecting</a:t>
                </a:r>
                <a:r>
                  <a:rPr lang="fr-FR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R </a:t>
                </a:r>
                <a:r>
                  <a:rPr lang="fr-FR" sz="2000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is</a:t>
                </a:r>
                <a:r>
                  <a:rPr lang="fr-FR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fr-FR" sz="2000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ongoing</a:t>
                </a:r>
                <a:r>
                  <a:rPr lang="fr-FR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(Morgan Ferry)</a:t>
                </a:r>
              </a:p>
              <a:p>
                <a:endParaRPr lang="en-US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0E11B24-A2A9-4C1F-A892-EC148EA7C6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7880" y="4313873"/>
                <a:ext cx="4207787" cy="1913686"/>
              </a:xfrm>
              <a:prstGeom prst="rect">
                <a:avLst/>
              </a:prstGeom>
              <a:blipFill>
                <a:blip r:embed="rId16"/>
                <a:stretch>
                  <a:fillRect l="-1445" t="-94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FD8D68A-0AE0-4385-9F51-7808F99A7B2F}"/>
              </a:ext>
            </a:extLst>
          </p:cNvPr>
          <p:cNvCxnSpPr/>
          <p:nvPr/>
        </p:nvCxnSpPr>
        <p:spPr>
          <a:xfrm flipV="1">
            <a:off x="9489970" y="4039191"/>
            <a:ext cx="0" cy="358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74C82A77-CB42-494F-9B8E-7054A71A7B77}"/>
              </a:ext>
            </a:extLst>
          </p:cNvPr>
          <p:cNvSpPr txBox="1"/>
          <p:nvPr/>
        </p:nvSpPr>
        <p:spPr>
          <a:xfrm>
            <a:off x="2289234" y="5477282"/>
            <a:ext cx="219475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Hg </a:t>
            </a:r>
            <a:r>
              <a:rPr lang="fr-FR" dirty="0" err="1"/>
              <a:t>co-magnetometer</a:t>
            </a:r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F71B15D-CED9-486F-A7D9-E1E67E9FA0E0}"/>
              </a:ext>
            </a:extLst>
          </p:cNvPr>
          <p:cNvSpPr txBox="1"/>
          <p:nvPr/>
        </p:nvSpPr>
        <p:spPr>
          <a:xfrm>
            <a:off x="4935211" y="3045847"/>
            <a:ext cx="1888209" cy="2246769"/>
          </a:xfrm>
          <a:prstGeom prst="rect">
            <a:avLst/>
          </a:prstGeom>
          <a:noFill/>
          <a:ln>
            <a:solidFill>
              <a:srgbClr val="EAEAEA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spc="8" dirty="0" err="1">
                <a:solidFill>
                  <a:srgbClr val="231F2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Measurement</a:t>
            </a:r>
            <a:r>
              <a:rPr lang="fr-FR" sz="2000" spc="8" dirty="0">
                <a:solidFill>
                  <a:srgbClr val="231F2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endParaRPr lang="fr-FR" sz="2000" spc="8" dirty="0">
              <a:solidFill>
                <a:srgbClr val="231F2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fr-FR" sz="2000" spc="8" dirty="0">
                <a:solidFill>
                  <a:srgbClr val="231F2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(destructive) </a:t>
            </a:r>
          </a:p>
          <a:p>
            <a:r>
              <a:rPr lang="fr-FR" sz="2000" spc="8" dirty="0">
                <a:solidFill>
                  <a:srgbClr val="231F2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spin </a:t>
            </a:r>
            <a:r>
              <a:rPr lang="fr-FR" sz="2000" spc="8" dirty="0" err="1">
                <a:solidFill>
                  <a:srgbClr val="231F2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asymmetry</a:t>
            </a:r>
            <a:endParaRPr lang="fr-FR" sz="2000" spc="8" dirty="0">
              <a:solidFill>
                <a:srgbClr val="231F2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fr-FR" sz="2000" spc="8" dirty="0">
              <a:solidFill>
                <a:srgbClr val="231F2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fr-FR" sz="2000" dirty="0" err="1"/>
              <a:t>continuous</a:t>
            </a:r>
            <a:endParaRPr lang="fr-FR" sz="2000" dirty="0"/>
          </a:p>
          <a:p>
            <a:r>
              <a:rPr lang="fr-FR" sz="2000" dirty="0" err="1"/>
              <a:t>optical</a:t>
            </a:r>
            <a:r>
              <a:rPr lang="fr-FR" sz="2000" dirty="0"/>
              <a:t> </a:t>
            </a:r>
            <a:r>
              <a:rPr lang="fr-FR" sz="2000" dirty="0" err="1"/>
              <a:t>reading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536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E762B4-41B7-4417-8028-6A45EBBCB5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II- </a:t>
            </a:r>
            <a:r>
              <a:rPr lang="en-US" b="1" dirty="0"/>
              <a:t>How</a:t>
            </a:r>
            <a:r>
              <a:rPr lang="en-US" dirty="0"/>
              <a:t> do we measure the neutron EDM at            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7181EA-C63A-4F20-A648-AEBADA89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11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FAF4051-FBC4-40AF-85B0-DF48B34F2B07}"/>
              </a:ext>
            </a:extLst>
          </p:cNvPr>
          <p:cNvSpPr txBox="1"/>
          <p:nvPr/>
        </p:nvSpPr>
        <p:spPr>
          <a:xfrm>
            <a:off x="144378" y="89694"/>
            <a:ext cx="335383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2F859AB-FB18-4177-8CFF-B53FE19E090A}"/>
              </a:ext>
            </a:extLst>
          </p:cNvPr>
          <p:cNvGrpSpPr/>
          <p:nvPr/>
        </p:nvGrpSpPr>
        <p:grpSpPr>
          <a:xfrm>
            <a:off x="6510349" y="3509963"/>
            <a:ext cx="4697442" cy="3258992"/>
            <a:chOff x="-108151" y="3515690"/>
            <a:chExt cx="4697442" cy="3258992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9FE443D3-ED9C-4E13-90D4-4F30C8A54A11}"/>
                </a:ext>
              </a:extLst>
            </p:cNvPr>
            <p:cNvGrpSpPr/>
            <p:nvPr/>
          </p:nvGrpSpPr>
          <p:grpSpPr>
            <a:xfrm>
              <a:off x="-108151" y="3740918"/>
              <a:ext cx="4697442" cy="3033764"/>
              <a:chOff x="-108151" y="3740918"/>
              <a:chExt cx="4697442" cy="3033764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31437B7D-2E09-4205-9F23-866817240B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8151" y="3740918"/>
                <a:ext cx="4697442" cy="3033764"/>
              </a:xfrm>
              <a:prstGeom prst="rect">
                <a:avLst/>
              </a:prstGeom>
            </p:spPr>
          </p:pic>
          <p:sp>
            <p:nvSpPr>
              <p:cNvPr id="12" name="Larme 11">
                <a:extLst>
                  <a:ext uri="{FF2B5EF4-FFF2-40B4-BE49-F238E27FC236}">
                    <a16:creationId xmlns:a16="http://schemas.microsoft.com/office/drawing/2014/main" id="{5941D4C5-C6C5-49C3-B0CC-7CC217E6FFD4}"/>
                  </a:ext>
                </a:extLst>
              </p:cNvPr>
              <p:cNvSpPr/>
              <p:nvPr/>
            </p:nvSpPr>
            <p:spPr>
              <a:xfrm rot="8048575">
                <a:off x="2261066" y="3936535"/>
                <a:ext cx="103467" cy="100891"/>
              </a:xfrm>
              <a:prstGeom prst="teardrop">
                <a:avLst>
                  <a:gd name="adj" fmla="val 20000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04E930D-D5AE-4E89-9682-B37710D4F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162" y="3515690"/>
              <a:ext cx="776091" cy="373872"/>
            </a:xfrm>
            <a:prstGeom prst="rect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A29CC8D8-A61A-497D-A6D9-661048098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489" y="2419897"/>
            <a:ext cx="2046564" cy="1265732"/>
          </a:xfrm>
          <a:prstGeom prst="rect">
            <a:avLst/>
          </a:prstGeom>
        </p:spPr>
      </p:pic>
      <p:sp>
        <p:nvSpPr>
          <p:cNvPr id="14" name="Sous-titre 2">
            <a:extLst>
              <a:ext uri="{FF2B5EF4-FFF2-40B4-BE49-F238E27FC236}">
                <a16:creationId xmlns:a16="http://schemas.microsoft.com/office/drawing/2014/main" id="{D7BD95DC-8C53-45B2-A7C5-916556446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2. Experimental setup</a:t>
            </a:r>
          </a:p>
        </p:txBody>
      </p:sp>
    </p:spTree>
    <p:extLst>
      <p:ext uri="{BB962C8B-B14F-4D97-AF65-F5344CB8AC3E}">
        <p14:creationId xmlns:p14="http://schemas.microsoft.com/office/powerpoint/2010/main" val="2993898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CA6A09-4F36-49C7-A6B8-07837337F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8FFCAB2-C35C-4F79-8A84-B6BC0AF30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57551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8054A7C-E3F9-460B-B351-2760AE81803D}"/>
              </a:ext>
            </a:extLst>
          </p:cNvPr>
          <p:cNvSpPr txBox="1"/>
          <p:nvPr/>
        </p:nvSpPr>
        <p:spPr>
          <a:xfrm>
            <a:off x="4175041" y="3440459"/>
            <a:ext cx="1767920" cy="646331"/>
          </a:xfrm>
          <a:prstGeom prst="rect">
            <a:avLst/>
          </a:prstGeom>
          <a:solidFill>
            <a:srgbClr val="4068D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Superconducting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magnet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F7E2C8-0C74-4E4E-8300-3A34614859EC}"/>
              </a:ext>
            </a:extLst>
          </p:cNvPr>
          <p:cNvSpPr txBox="1"/>
          <p:nvPr/>
        </p:nvSpPr>
        <p:spPr>
          <a:xfrm>
            <a:off x="6492240" y="5836562"/>
            <a:ext cx="1982915" cy="369332"/>
          </a:xfrm>
          <a:prstGeom prst="rect">
            <a:avLst/>
          </a:prstGeom>
          <a:solidFill>
            <a:srgbClr val="CB0B0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UCN spin detectors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B6D3EB-B83F-42EC-BC75-059A5D004740}"/>
              </a:ext>
            </a:extLst>
          </p:cNvPr>
          <p:cNvSpPr txBox="1"/>
          <p:nvPr/>
        </p:nvSpPr>
        <p:spPr>
          <a:xfrm>
            <a:off x="4459521" y="1871147"/>
            <a:ext cx="2367699" cy="369332"/>
          </a:xfrm>
          <a:prstGeom prst="rect">
            <a:avLst/>
          </a:prstGeom>
          <a:solidFill>
            <a:srgbClr val="4B4A4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Active magnetic shield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8F5C47B-74C4-4ECF-B666-59D3A574C465}"/>
              </a:ext>
            </a:extLst>
          </p:cNvPr>
          <p:cNvSpPr txBox="1"/>
          <p:nvPr/>
        </p:nvSpPr>
        <p:spPr>
          <a:xfrm>
            <a:off x="7826678" y="2196241"/>
            <a:ext cx="2386808" cy="369332"/>
          </a:xfrm>
          <a:prstGeom prst="rect">
            <a:avLst/>
          </a:prstGeom>
          <a:solidFill>
            <a:srgbClr val="8D888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Passive magnetic shield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850358B-FB30-4FAE-A2CE-0462ECE94B24}"/>
              </a:ext>
            </a:extLst>
          </p:cNvPr>
          <p:cNvSpPr txBox="1"/>
          <p:nvPr/>
        </p:nvSpPr>
        <p:spPr>
          <a:xfrm>
            <a:off x="9020082" y="4245917"/>
            <a:ext cx="1557798" cy="369332"/>
          </a:xfrm>
          <a:prstGeom prst="rect">
            <a:avLst/>
          </a:prstGeom>
          <a:solidFill>
            <a:srgbClr val="59C5B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Vacuum vessel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944DF1A-F224-440B-BF41-7C090D50AE26}"/>
              </a:ext>
            </a:extLst>
          </p:cNvPr>
          <p:cNvSpPr txBox="1"/>
          <p:nvPr/>
        </p:nvSpPr>
        <p:spPr>
          <a:xfrm>
            <a:off x="1895842" y="5930911"/>
            <a:ext cx="2607765" cy="369332"/>
          </a:xfrm>
          <a:prstGeom prst="rect">
            <a:avLst/>
          </a:prstGeom>
          <a:solidFill>
            <a:srgbClr val="A246C3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Proton beam on Pb target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67F202E-E828-4E48-A8A0-546392C46692}"/>
              </a:ext>
            </a:extLst>
          </p:cNvPr>
          <p:cNvSpPr txBox="1"/>
          <p:nvPr/>
        </p:nvSpPr>
        <p:spPr>
          <a:xfrm>
            <a:off x="2342881" y="4454853"/>
            <a:ext cx="694421" cy="369332"/>
          </a:xfrm>
          <a:prstGeom prst="rect">
            <a:avLst/>
          </a:prstGeom>
          <a:solidFill>
            <a:srgbClr val="91D179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UCNs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5969676-6555-48A8-8379-0E0872AC7B45}"/>
              </a:ext>
            </a:extLst>
          </p:cNvPr>
          <p:cNvSpPr txBox="1"/>
          <p:nvPr/>
        </p:nvSpPr>
        <p:spPr>
          <a:xfrm>
            <a:off x="1995670" y="5407823"/>
            <a:ext cx="835485" cy="369332"/>
          </a:xfrm>
          <a:prstGeom prst="rect">
            <a:avLst/>
          </a:prstGeom>
          <a:solidFill>
            <a:srgbClr val="BFB423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Solid D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16D9E25-02F9-4465-87CA-4B49EA3C21D0}"/>
              </a:ext>
            </a:extLst>
          </p:cNvPr>
          <p:cNvCxnSpPr>
            <a:cxnSpLocks/>
          </p:cNvCxnSpPr>
          <p:nvPr/>
        </p:nvCxnSpPr>
        <p:spPr>
          <a:xfrm>
            <a:off x="1521372" y="5836562"/>
            <a:ext cx="260133" cy="656313"/>
          </a:xfrm>
          <a:prstGeom prst="straightConnector1">
            <a:avLst/>
          </a:prstGeom>
          <a:ln w="76200">
            <a:solidFill>
              <a:srgbClr val="A246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4E83FF5-4551-4FF8-AEC2-ACE874C00C48}"/>
              </a:ext>
            </a:extLst>
          </p:cNvPr>
          <p:cNvGrpSpPr/>
          <p:nvPr/>
        </p:nvGrpSpPr>
        <p:grpSpPr>
          <a:xfrm>
            <a:off x="6012557" y="3578958"/>
            <a:ext cx="1310525" cy="369332"/>
            <a:chOff x="6249040" y="3626133"/>
            <a:chExt cx="1310525" cy="369332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40CFF12-6044-49EA-ACB7-4F07A2BE3E04}"/>
                </a:ext>
              </a:extLst>
            </p:cNvPr>
            <p:cNvSpPr txBox="1"/>
            <p:nvPr/>
          </p:nvSpPr>
          <p:spPr>
            <a:xfrm>
              <a:off x="6249040" y="3626133"/>
              <a:ext cx="1310525" cy="369332"/>
            </a:xfrm>
            <a:prstGeom prst="rect">
              <a:avLst/>
            </a:prstGeom>
            <a:solidFill>
              <a:srgbClr val="59C5B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Switch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020DA65-7E8D-4791-B25E-ADF59CCA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2316" y="3682001"/>
              <a:ext cx="391381" cy="257597"/>
            </a:xfrm>
            <a:prstGeom prst="rect">
              <a:avLst/>
            </a:prstGeom>
          </p:spPr>
        </p:pic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134281D-C409-4E24-B154-EB76C5D12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12</a:t>
            </a:fld>
            <a:endParaRPr lang="en-US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0253BAF-F8AC-4FAB-868E-3A4E3F24908D}"/>
              </a:ext>
            </a:extLst>
          </p:cNvPr>
          <p:cNvSpPr txBox="1"/>
          <p:nvPr/>
        </p:nvSpPr>
        <p:spPr>
          <a:xfrm>
            <a:off x="144378" y="89694"/>
            <a:ext cx="356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 </a:t>
            </a:r>
          </a:p>
        </p:txBody>
      </p:sp>
    </p:spTree>
    <p:extLst>
      <p:ext uri="{BB962C8B-B14F-4D97-AF65-F5344CB8AC3E}">
        <p14:creationId xmlns:p14="http://schemas.microsoft.com/office/powerpoint/2010/main" val="3565534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CB26CB22-5910-411B-ADEB-DF68B9968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0" y="424490"/>
            <a:ext cx="5605569" cy="438045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858BB4D-8F9F-47F4-9ACB-C1F33ECD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4490"/>
            <a:ext cx="5740870" cy="438045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8213B64-298C-444D-8285-7587CC861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404579-AF82-4991-9E2E-A6EF0E339FD9}"/>
              </a:ext>
            </a:extLst>
          </p:cNvPr>
          <p:cNvSpPr/>
          <p:nvPr/>
        </p:nvSpPr>
        <p:spPr>
          <a:xfrm>
            <a:off x="9918192" y="469392"/>
            <a:ext cx="1918678" cy="688848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883F2-8FDE-41F4-9FC0-19A9CEBB8E8B}"/>
              </a:ext>
            </a:extLst>
          </p:cNvPr>
          <p:cNvSpPr/>
          <p:nvPr/>
        </p:nvSpPr>
        <p:spPr>
          <a:xfrm>
            <a:off x="10600944" y="1163518"/>
            <a:ext cx="1235926" cy="688848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DCA1578-ED13-42D1-ADA9-297DD0672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7531" y="4482170"/>
            <a:ext cx="391381" cy="25759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0F53DFD-5A12-42DD-8539-75412F60632A}"/>
              </a:ext>
            </a:extLst>
          </p:cNvPr>
          <p:cNvSpPr txBox="1"/>
          <p:nvPr/>
        </p:nvSpPr>
        <p:spPr>
          <a:xfrm>
            <a:off x="1257295" y="5412421"/>
            <a:ext cx="312906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           contributions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Switch (UCN </a:t>
            </a:r>
            <a:r>
              <a:rPr lang="fr-FR" sz="2000" dirty="0" err="1"/>
              <a:t>guiding</a:t>
            </a:r>
            <a:r>
              <a:rPr lang="fr-FR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Hg polarisation </a:t>
            </a:r>
            <a:r>
              <a:rPr lang="fr-FR" sz="2000" dirty="0" err="1"/>
              <a:t>chambers</a:t>
            </a:r>
            <a:endParaRPr lang="fr-FR" sz="2000" dirty="0"/>
          </a:p>
          <a:p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879D9F-5D18-4F31-BC14-400299ACBF43}"/>
              </a:ext>
            </a:extLst>
          </p:cNvPr>
          <p:cNvSpPr txBox="1"/>
          <p:nvPr/>
        </p:nvSpPr>
        <p:spPr>
          <a:xfrm>
            <a:off x="144378" y="89694"/>
            <a:ext cx="356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B543017-31B3-4D4C-BBE9-35AD6DBF9E43}"/>
              </a:ext>
            </a:extLst>
          </p:cNvPr>
          <p:cNvSpPr txBox="1"/>
          <p:nvPr/>
        </p:nvSpPr>
        <p:spPr>
          <a:xfrm>
            <a:off x="247651" y="4768243"/>
            <a:ext cx="6129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Photograph</a:t>
            </a:r>
            <a:r>
              <a:rPr lang="fr-FR" sz="1600" dirty="0"/>
              <a:t> of the n2EDM </a:t>
            </a:r>
            <a:r>
              <a:rPr lang="fr-FR" sz="1600" dirty="0" err="1"/>
              <a:t>precession</a:t>
            </a:r>
            <a:r>
              <a:rPr lang="fr-FR" sz="1600" dirty="0"/>
              <a:t> </a:t>
            </a:r>
            <a:r>
              <a:rPr lang="fr-FR" sz="1600" dirty="0" err="1"/>
              <a:t>chambers</a:t>
            </a:r>
            <a:r>
              <a:rPr lang="fr-FR" sz="1600" dirty="0"/>
              <a:t> , </a:t>
            </a:r>
            <a:r>
              <a:rPr lang="fr-FR" sz="1600" dirty="0" err="1"/>
              <a:t>october</a:t>
            </a:r>
            <a:r>
              <a:rPr lang="fr-FR" sz="1600" dirty="0"/>
              <a:t> 2025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38D6ED9-FCC7-4F75-ADAA-FE7699BFDCE2}"/>
              </a:ext>
            </a:extLst>
          </p:cNvPr>
          <p:cNvSpPr txBox="1"/>
          <p:nvPr/>
        </p:nvSpPr>
        <p:spPr>
          <a:xfrm>
            <a:off x="6070114" y="4804324"/>
            <a:ext cx="6129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n2EDM </a:t>
            </a:r>
            <a:r>
              <a:rPr lang="fr-FR" sz="1600" dirty="0" err="1"/>
              <a:t>precession</a:t>
            </a:r>
            <a:r>
              <a:rPr lang="fr-FR" sz="1600" dirty="0"/>
              <a:t> </a:t>
            </a:r>
            <a:r>
              <a:rPr lang="fr-FR" sz="1600" dirty="0" err="1"/>
              <a:t>chambers</a:t>
            </a:r>
            <a:r>
              <a:rPr lang="fr-FR" sz="1600" dirty="0"/>
              <a:t> design </a:t>
            </a:r>
            <a:r>
              <a:rPr lang="fr-FR" sz="1600" dirty="0" err="1"/>
              <a:t>scheme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subsystems</a:t>
            </a:r>
            <a:r>
              <a:rPr lang="fr-FR" sz="1600" dirty="0"/>
              <a:t>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7EE2C18-9C9E-4972-A0FC-EA8A45BF3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818" y="5412421"/>
            <a:ext cx="529337" cy="34839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C345493-BEE5-4AAF-BF6D-5DEA5072E1C6}"/>
              </a:ext>
            </a:extLst>
          </p:cNvPr>
          <p:cNvSpPr txBox="1"/>
          <p:nvPr/>
        </p:nvSpPr>
        <p:spPr>
          <a:xfrm>
            <a:off x="7805645" y="5412421"/>
            <a:ext cx="317696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Magnetic </a:t>
            </a:r>
            <a:r>
              <a:rPr lang="fr-FR" sz="2000" dirty="0" err="1"/>
              <a:t>field</a:t>
            </a:r>
            <a:r>
              <a:rPr lang="fr-FR" sz="2000" dirty="0"/>
              <a:t> mapper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Data Monitoring Interface</a:t>
            </a:r>
          </a:p>
          <a:p>
            <a:endParaRPr lang="en-GB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FD73B20-BC8A-451A-BE30-33137A885FD2}"/>
              </a:ext>
            </a:extLst>
          </p:cNvPr>
          <p:cNvSpPr txBox="1"/>
          <p:nvPr/>
        </p:nvSpPr>
        <p:spPr>
          <a:xfrm>
            <a:off x="4612156" y="5412421"/>
            <a:ext cx="269708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Hg injection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Hg </a:t>
            </a:r>
            <a:r>
              <a:rPr lang="fr-FR" sz="2000" dirty="0" err="1"/>
              <a:t>spectroscopy</a:t>
            </a:r>
            <a:r>
              <a:rPr lang="fr-FR" sz="2000" dirty="0"/>
              <a:t> </a:t>
            </a:r>
            <a:r>
              <a:rPr lang="fr-FR" sz="2000" dirty="0" err="1"/>
              <a:t>cells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2347F4-A71B-4E0D-9C90-C75912071AA8}"/>
              </a:ext>
            </a:extLst>
          </p:cNvPr>
          <p:cNvSpPr/>
          <p:nvPr/>
        </p:nvSpPr>
        <p:spPr>
          <a:xfrm>
            <a:off x="1058238" y="5332288"/>
            <a:ext cx="9924367" cy="119180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430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AD9419AA-B67D-4142-9F8D-12CAB0A0DBC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614498" cy="1325563"/>
              </a:xfrm>
            </p:spPr>
            <p:txBody>
              <a:bodyPr/>
              <a:lstStyle/>
              <a:p>
                <a:r>
                  <a:rPr lang="fr-FR" dirty="0"/>
                  <a:t>Enriched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199</m:t>
                        </m:r>
                      </m:sup>
                    </m:sSup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Hg</m:t>
                    </m:r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spectroscopy</a:t>
                </a:r>
                <a:r>
                  <a:rPr lang="fr-FR" dirty="0"/>
                  <a:t> </a:t>
                </a:r>
                <a:r>
                  <a:rPr lang="fr-FR" dirty="0" err="1"/>
                  <a:t>cell</a:t>
                </a:r>
                <a:r>
                  <a:rPr lang="fr-FR" dirty="0"/>
                  <a:t> (L4M, LPSC)</a:t>
                </a:r>
                <a:endParaRPr lang="en-GB" dirty="0"/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AD9419AA-B67D-4142-9F8D-12CAB0A0DB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614498" cy="1325563"/>
              </a:xfrm>
              <a:blipFill>
                <a:blip r:embed="rId2"/>
                <a:stretch>
                  <a:fillRect l="-2355" r="-14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2B15FB9-1B36-4D64-B3FE-64CA3D7D8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8225"/>
            <a:ext cx="10515600" cy="4306138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32EE7F-AE94-4031-A43E-E2025C3B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14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2BF03F-9A62-4A4E-95EB-19D3DF7500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81691" y="5709446"/>
            <a:ext cx="1172110" cy="435726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300262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E762B4-41B7-4417-8028-6A45EBBCB5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III- The Hg co-magnetometer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7181EA-C63A-4F20-A648-AEBADA89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15</a:t>
            </a:fld>
            <a:endParaRPr lang="en-US"/>
          </a:p>
        </p:txBody>
      </p:sp>
      <p:sp>
        <p:nvSpPr>
          <p:cNvPr id="14" name="Sous-titre 2">
            <a:extLst>
              <a:ext uri="{FF2B5EF4-FFF2-40B4-BE49-F238E27FC236}">
                <a16:creationId xmlns:a16="http://schemas.microsoft.com/office/drawing/2014/main" id="{D7BD95DC-8C53-45B2-A7C5-916556446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Concept, setup and performances.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D06E3DB-BE99-48E4-B17E-FC69D2962F2A}"/>
              </a:ext>
            </a:extLst>
          </p:cNvPr>
          <p:cNvSpPr txBox="1"/>
          <p:nvPr/>
        </p:nvSpPr>
        <p:spPr>
          <a:xfrm>
            <a:off x="144378" y="89694"/>
            <a:ext cx="645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</a:t>
            </a:r>
            <a:r>
              <a:rPr lang="en-US" dirty="0">
                <a:solidFill>
                  <a:schemeClr val="bg2"/>
                </a:solidFill>
              </a:rPr>
              <a:t>Context  II – n2EDM overview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</a:p>
        </p:txBody>
      </p:sp>
    </p:spTree>
    <p:extLst>
      <p:ext uri="{BB962C8B-B14F-4D97-AF65-F5344CB8AC3E}">
        <p14:creationId xmlns:p14="http://schemas.microsoft.com/office/powerpoint/2010/main" val="2120501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re 1">
            <a:extLst>
              <a:ext uri="{FF2B5EF4-FFF2-40B4-BE49-F238E27FC236}">
                <a16:creationId xmlns:a16="http://schemas.microsoft.com/office/drawing/2014/main" id="{136F6494-BBF3-4A76-82D4-6D3749E26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 err="1"/>
              <a:t>Measuring</a:t>
            </a:r>
            <a:r>
              <a:rPr lang="fr-FR" dirty="0"/>
              <a:t>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fields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Hg </a:t>
            </a:r>
            <a:r>
              <a:rPr lang="fr-FR" dirty="0" err="1"/>
              <a:t>vapour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E33A39-0418-4E9B-8014-F4BC3D81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26B8-7965-4757-A61E-57229CDBB49E}" type="slidenum">
              <a:rPr lang="en-US" smtClean="0"/>
              <a:t>16</a:t>
            </a:fld>
            <a:endParaRPr lang="en-US"/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296C8574-E857-4340-B267-D71A10117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512"/>
          <a:stretch/>
        </p:blipFill>
        <p:spPr>
          <a:xfrm>
            <a:off x="4602290" y="1808036"/>
            <a:ext cx="1734778" cy="1127737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B0B523F2-C702-4824-85B9-08FC55F92F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63537" y="2031189"/>
            <a:ext cx="832875" cy="281757"/>
          </a:xfrm>
          <a:prstGeom prst="rect">
            <a:avLst/>
          </a:prstGeom>
          <a:ln>
            <a:noFill/>
          </a:ln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22F6A2C8-CDC9-46D4-ABDC-9A419A301C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51053" y="2288693"/>
            <a:ext cx="832875" cy="281757"/>
          </a:xfrm>
          <a:prstGeom prst="rect">
            <a:avLst/>
          </a:prstGeom>
          <a:ln>
            <a:noFill/>
          </a:ln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FFEE3821-5ABC-4A03-8CB3-B16C343F6B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00850" y="2531390"/>
            <a:ext cx="832875" cy="224311"/>
          </a:xfrm>
          <a:prstGeom prst="rect">
            <a:avLst/>
          </a:prstGeom>
          <a:ln>
            <a:noFill/>
          </a:ln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0AAAF87A-BDDF-4CBE-8485-D055EF8B357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54093" y="2794783"/>
            <a:ext cx="832875" cy="224311"/>
          </a:xfrm>
          <a:prstGeom prst="rect">
            <a:avLst/>
          </a:prstGeom>
          <a:ln>
            <a:noFill/>
          </a:ln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DBB7B9AA-D825-493E-8108-2450EF60330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92160" y="1807447"/>
            <a:ext cx="832875" cy="224311"/>
          </a:xfrm>
          <a:prstGeom prst="rect">
            <a:avLst/>
          </a:prstGeom>
          <a:ln>
            <a:noFill/>
          </a:ln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E1829163-443E-451C-B6B3-4D08FE6DF03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85700" y="2256161"/>
            <a:ext cx="832875" cy="281757"/>
          </a:xfrm>
          <a:prstGeom prst="rect">
            <a:avLst/>
          </a:prstGeom>
          <a:ln>
            <a:noFill/>
          </a:ln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956D88CC-5381-4062-8B8E-81A3F550BB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35497" y="2498858"/>
            <a:ext cx="832875" cy="224311"/>
          </a:xfrm>
          <a:prstGeom prst="rect">
            <a:avLst/>
          </a:prstGeom>
          <a:ln>
            <a:noFill/>
          </a:ln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6E92BD42-9FF9-4AF3-BEB9-F4FA5F0EA5B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26807" y="1774915"/>
            <a:ext cx="832875" cy="224311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ADCE644-57C3-4D48-B06B-3295542D35F7}"/>
                  </a:ext>
                </a:extLst>
              </p:cNvPr>
              <p:cNvSpPr txBox="1"/>
              <p:nvPr/>
            </p:nvSpPr>
            <p:spPr>
              <a:xfrm>
                <a:off x="8170515" y="2141358"/>
                <a:ext cx="3822328" cy="429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>
                    <a:solidFill>
                      <a:schemeClr val="accent1"/>
                    </a:solidFill>
                  </a:rPr>
                  <a:t>Transmitted light </a:t>
                </a:r>
                <a:r>
                  <a:rPr lang="fr-FR" sz="2000" dirty="0" err="1">
                    <a:solidFill>
                      <a:schemeClr val="accent1"/>
                    </a:solidFill>
                  </a:rPr>
                  <a:t>modulated</a:t>
                </a:r>
                <a:r>
                  <a:rPr lang="fr-FR" sz="2000" dirty="0">
                    <a:solidFill>
                      <a:schemeClr val="accent1"/>
                    </a:solidFill>
                  </a:rPr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0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Hg</m:t>
                        </m:r>
                      </m:sub>
                    </m:sSub>
                  </m:oMath>
                </a14:m>
                <a:endParaRPr lang="en-GB" sz="20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ADCE644-57C3-4D48-B06B-3295542D3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0515" y="2141358"/>
                <a:ext cx="3822328" cy="429092"/>
              </a:xfrm>
              <a:prstGeom prst="rect">
                <a:avLst/>
              </a:prstGeom>
              <a:blipFill>
                <a:blip r:embed="rId4"/>
                <a:stretch>
                  <a:fillRect l="-1595" t="-5634" b="-18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ZoneTexte 95">
            <a:extLst>
              <a:ext uri="{FF2B5EF4-FFF2-40B4-BE49-F238E27FC236}">
                <a16:creationId xmlns:a16="http://schemas.microsoft.com/office/drawing/2014/main" id="{8368425C-7468-4B65-8FDE-7634A8F17904}"/>
              </a:ext>
            </a:extLst>
          </p:cNvPr>
          <p:cNvSpPr txBox="1"/>
          <p:nvPr/>
        </p:nvSpPr>
        <p:spPr>
          <a:xfrm>
            <a:off x="4727951" y="1450306"/>
            <a:ext cx="1640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Hg </a:t>
            </a:r>
            <a:r>
              <a:rPr lang="fr-FR" sz="2000" dirty="0" err="1"/>
              <a:t>precession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570D52F1-2FD0-4093-9283-FC3653858514}"/>
                  </a:ext>
                </a:extLst>
              </p:cNvPr>
              <p:cNvSpPr/>
              <p:nvPr/>
            </p:nvSpPr>
            <p:spPr>
              <a:xfrm>
                <a:off x="4806349" y="2865899"/>
                <a:ext cx="1469185" cy="5766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Hg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Hg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570D52F1-2FD0-4093-9283-FC36538585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349" y="2865899"/>
                <a:ext cx="1469185" cy="5766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Rectangle : coins arrondis 98">
            <a:extLst>
              <a:ext uri="{FF2B5EF4-FFF2-40B4-BE49-F238E27FC236}">
                <a16:creationId xmlns:a16="http://schemas.microsoft.com/office/drawing/2014/main" id="{8617FECA-C396-444E-8CE8-AABD36DADF77}"/>
              </a:ext>
            </a:extLst>
          </p:cNvPr>
          <p:cNvSpPr/>
          <p:nvPr/>
        </p:nvSpPr>
        <p:spPr>
          <a:xfrm>
            <a:off x="4133602" y="3637303"/>
            <a:ext cx="2734892" cy="3064607"/>
          </a:xfrm>
          <a:prstGeom prst="roundRect">
            <a:avLst>
              <a:gd name="adj" fmla="val 100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0A57858F-D5B5-4BCF-8478-F31F398AEA61}"/>
              </a:ext>
            </a:extLst>
          </p:cNvPr>
          <p:cNvGrpSpPr/>
          <p:nvPr/>
        </p:nvGrpSpPr>
        <p:grpSpPr>
          <a:xfrm>
            <a:off x="5431486" y="4347098"/>
            <a:ext cx="1437008" cy="1994760"/>
            <a:chOff x="8904611" y="1987621"/>
            <a:chExt cx="3068066" cy="3432983"/>
          </a:xfrm>
        </p:grpSpPr>
        <p:cxnSp>
          <p:nvCxnSpPr>
            <p:cNvPr id="101" name="Connecteur droit avec flèche 100">
              <a:extLst>
                <a:ext uri="{FF2B5EF4-FFF2-40B4-BE49-F238E27FC236}">
                  <a16:creationId xmlns:a16="http://schemas.microsoft.com/office/drawing/2014/main" id="{0AE0C522-FD0B-4095-819C-5A32F2E417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9976" y="1987621"/>
              <a:ext cx="1255575" cy="27009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45C8E615-6588-4199-9601-A7BD5B14EBB0}"/>
                </a:ext>
              </a:extLst>
            </p:cNvPr>
            <p:cNvCxnSpPr>
              <a:cxnSpLocks/>
            </p:cNvCxnSpPr>
            <p:nvPr/>
          </p:nvCxnSpPr>
          <p:spPr>
            <a:xfrm>
              <a:off x="8973087" y="4937757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A0B0FF86-3894-481C-8950-68F7C0D71EF8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463" y="4932424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C8C76168-E430-40FD-8CE6-FE1835637C6B}"/>
                </a:ext>
              </a:extLst>
            </p:cNvPr>
            <p:cNvSpPr txBox="1"/>
            <p:nvPr/>
          </p:nvSpPr>
          <p:spPr>
            <a:xfrm>
              <a:off x="8904611" y="5066027"/>
              <a:ext cx="3068066" cy="35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953" dirty="0"/>
            </a:p>
          </p:txBody>
        </p:sp>
      </p:grp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id="{BBAB94BB-CFC2-4784-868F-49B1C300ACAA}"/>
              </a:ext>
            </a:extLst>
          </p:cNvPr>
          <p:cNvSpPr/>
          <p:nvPr/>
        </p:nvSpPr>
        <p:spPr>
          <a:xfrm>
            <a:off x="6056385" y="4063669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106" name="Rectangle : coins arrondis 105">
            <a:extLst>
              <a:ext uri="{FF2B5EF4-FFF2-40B4-BE49-F238E27FC236}">
                <a16:creationId xmlns:a16="http://schemas.microsoft.com/office/drawing/2014/main" id="{24E9815A-DADD-4EEF-A2C4-BEA15208EBB7}"/>
              </a:ext>
            </a:extLst>
          </p:cNvPr>
          <p:cNvSpPr/>
          <p:nvPr/>
        </p:nvSpPr>
        <p:spPr>
          <a:xfrm>
            <a:off x="6048592" y="5955373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107" name="Rectangle : coins arrondis 106">
            <a:extLst>
              <a:ext uri="{FF2B5EF4-FFF2-40B4-BE49-F238E27FC236}">
                <a16:creationId xmlns:a16="http://schemas.microsoft.com/office/drawing/2014/main" id="{1ADE4CCC-3166-44A9-BAC9-58B8FDC5A159}"/>
              </a:ext>
            </a:extLst>
          </p:cNvPr>
          <p:cNvSpPr/>
          <p:nvPr/>
        </p:nvSpPr>
        <p:spPr>
          <a:xfrm>
            <a:off x="5445780" y="5955589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sp>
        <p:nvSpPr>
          <p:cNvPr id="108" name="Rectangle : coins arrondis 107">
            <a:extLst>
              <a:ext uri="{FF2B5EF4-FFF2-40B4-BE49-F238E27FC236}">
                <a16:creationId xmlns:a16="http://schemas.microsoft.com/office/drawing/2014/main" id="{4B7CECA7-9EE8-4120-8CCC-8FCF297C0628}"/>
              </a:ext>
            </a:extLst>
          </p:cNvPr>
          <p:cNvSpPr/>
          <p:nvPr/>
        </p:nvSpPr>
        <p:spPr>
          <a:xfrm>
            <a:off x="5463559" y="4068807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pic>
        <p:nvPicPr>
          <p:cNvPr id="109" name="Image 108">
            <a:extLst>
              <a:ext uri="{FF2B5EF4-FFF2-40B4-BE49-F238E27FC236}">
                <a16:creationId xmlns:a16="http://schemas.microsoft.com/office/drawing/2014/main" id="{8FA2739F-9946-49A4-8F86-18F147D3F77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44058" y="4784464"/>
            <a:ext cx="832875" cy="281757"/>
          </a:xfrm>
          <a:prstGeom prst="rect">
            <a:avLst/>
          </a:prstGeom>
          <a:ln>
            <a:noFill/>
          </a:ln>
        </p:spPr>
      </p:pic>
      <p:sp>
        <p:nvSpPr>
          <p:cNvPr id="110" name="ZoneTexte 109">
            <a:extLst>
              <a:ext uri="{FF2B5EF4-FFF2-40B4-BE49-F238E27FC236}">
                <a16:creationId xmlns:a16="http://schemas.microsoft.com/office/drawing/2014/main" id="{738789C2-01DD-4B77-A9AF-573AD5CA8F26}"/>
              </a:ext>
            </a:extLst>
          </p:cNvPr>
          <p:cNvSpPr txBox="1"/>
          <p:nvPr/>
        </p:nvSpPr>
        <p:spPr>
          <a:xfrm>
            <a:off x="4720605" y="5056213"/>
            <a:ext cx="7938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spin 1 </a:t>
            </a: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BCE1749D-270F-4306-9690-F567C6305EFD}"/>
              </a:ext>
            </a:extLst>
          </p:cNvPr>
          <p:cNvSpPr txBox="1"/>
          <p:nvPr/>
        </p:nvSpPr>
        <p:spPr>
          <a:xfrm>
            <a:off x="4440855" y="4036057"/>
            <a:ext cx="1243910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Excited states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A5E2BF07-C5D0-4104-932E-CC483BA4832D}"/>
              </a:ext>
            </a:extLst>
          </p:cNvPr>
          <p:cNvSpPr txBox="1"/>
          <p:nvPr/>
        </p:nvSpPr>
        <p:spPr>
          <a:xfrm>
            <a:off x="4475801" y="5847336"/>
            <a:ext cx="1243910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Ground states</a:t>
            </a:r>
          </a:p>
        </p:txBody>
      </p:sp>
      <p:grpSp>
        <p:nvGrpSpPr>
          <p:cNvPr id="113" name="Groupe 112">
            <a:extLst>
              <a:ext uri="{FF2B5EF4-FFF2-40B4-BE49-F238E27FC236}">
                <a16:creationId xmlns:a16="http://schemas.microsoft.com/office/drawing/2014/main" id="{E3A52605-5B01-4836-98E8-053B5E9E694C}"/>
              </a:ext>
            </a:extLst>
          </p:cNvPr>
          <p:cNvGrpSpPr/>
          <p:nvPr/>
        </p:nvGrpSpPr>
        <p:grpSpPr>
          <a:xfrm flipH="1">
            <a:off x="5531798" y="6247357"/>
            <a:ext cx="983300" cy="416077"/>
            <a:chOff x="6912864" y="4115436"/>
            <a:chExt cx="2298192" cy="743712"/>
          </a:xfrm>
        </p:grpSpPr>
        <p:cxnSp>
          <p:nvCxnSpPr>
            <p:cNvPr id="114" name="Connecteur droit avec flèche 113">
              <a:extLst>
                <a:ext uri="{FF2B5EF4-FFF2-40B4-BE49-F238E27FC236}">
                  <a16:creationId xmlns:a16="http://schemas.microsoft.com/office/drawing/2014/main" id="{83B809BC-75B3-40EE-A643-57CBC449CEAB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00" y="4487292"/>
              <a:ext cx="1133856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2F63F79-3250-4D51-9EA9-E44E0592916F}"/>
                </a:ext>
              </a:extLst>
            </p:cNvPr>
            <p:cNvSpPr/>
            <p:nvPr/>
          </p:nvSpPr>
          <p:spPr>
            <a:xfrm>
              <a:off x="6912864" y="4115436"/>
              <a:ext cx="2298192" cy="743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ZoneTexte 115">
                <a:extLst>
                  <a:ext uri="{FF2B5EF4-FFF2-40B4-BE49-F238E27FC236}">
                    <a16:creationId xmlns:a16="http://schemas.microsoft.com/office/drawing/2014/main" id="{8A2FB31A-FEE4-4220-8E19-415817E48D04}"/>
                  </a:ext>
                </a:extLst>
              </p:cNvPr>
              <p:cNvSpPr txBox="1"/>
              <p:nvPr/>
            </p:nvSpPr>
            <p:spPr>
              <a:xfrm>
                <a:off x="4146362" y="3646798"/>
                <a:ext cx="27660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0" dirty="0"/>
                  <a:t>relevant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199</m:t>
                        </m:r>
                      </m:sup>
                    </m:sSup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Hg</m:t>
                    </m:r>
                  </m:oMath>
                </a14:m>
                <a:r>
                  <a:rPr lang="en-US" sz="1600" dirty="0"/>
                  <a:t> quantum states</a:t>
                </a:r>
              </a:p>
            </p:txBody>
          </p:sp>
        </mc:Choice>
        <mc:Fallback xmlns="">
          <p:sp>
            <p:nvSpPr>
              <p:cNvPr id="116" name="ZoneTexte 115">
                <a:extLst>
                  <a:ext uri="{FF2B5EF4-FFF2-40B4-BE49-F238E27FC236}">
                    <a16:creationId xmlns:a16="http://schemas.microsoft.com/office/drawing/2014/main" id="{8A2FB31A-FEE4-4220-8E19-415817E48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362" y="3646798"/>
                <a:ext cx="2766060" cy="338554"/>
              </a:xfrm>
              <a:prstGeom prst="rect">
                <a:avLst/>
              </a:prstGeom>
              <a:blipFill>
                <a:blip r:embed="rId17"/>
                <a:stretch>
                  <a:fillRect l="-1101"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39459ED4-4B71-4DFE-A8A5-37D6061EF6EF}"/>
              </a:ext>
            </a:extLst>
          </p:cNvPr>
          <p:cNvGrpSpPr/>
          <p:nvPr/>
        </p:nvGrpSpPr>
        <p:grpSpPr>
          <a:xfrm>
            <a:off x="3173761" y="4917160"/>
            <a:ext cx="557408" cy="538619"/>
            <a:chOff x="4979096" y="513567"/>
            <a:chExt cx="557408" cy="538619"/>
          </a:xfrm>
        </p:grpSpPr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6A16E4C2-AD76-43C7-BC64-7B2E5AC3555F}"/>
                </a:ext>
              </a:extLst>
            </p:cNvPr>
            <p:cNvSpPr/>
            <p:nvPr/>
          </p:nvSpPr>
          <p:spPr>
            <a:xfrm>
              <a:off x="4979096" y="513567"/>
              <a:ext cx="557408" cy="538619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Connecteur droit avec flèche 118">
              <a:extLst>
                <a:ext uri="{FF2B5EF4-FFF2-40B4-BE49-F238E27FC236}">
                  <a16:creationId xmlns:a16="http://schemas.microsoft.com/office/drawing/2014/main" id="{7B7DDD74-3604-4810-A9F1-BC1BD9AF55B8}"/>
                </a:ext>
              </a:extLst>
            </p:cNvPr>
            <p:cNvCxnSpPr>
              <a:cxnSpLocks/>
              <a:stCxn id="118" idx="6"/>
            </p:cNvCxnSpPr>
            <p:nvPr/>
          </p:nvCxnSpPr>
          <p:spPr>
            <a:xfrm flipH="1" flipV="1">
              <a:off x="5473664" y="592447"/>
              <a:ext cx="62840" cy="19043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ZoneTexte 119">
            <a:extLst>
              <a:ext uri="{FF2B5EF4-FFF2-40B4-BE49-F238E27FC236}">
                <a16:creationId xmlns:a16="http://schemas.microsoft.com/office/drawing/2014/main" id="{A2710E20-967B-4663-9B3F-574598DAF7B2}"/>
              </a:ext>
            </a:extLst>
          </p:cNvPr>
          <p:cNvSpPr txBox="1"/>
          <p:nvPr/>
        </p:nvSpPr>
        <p:spPr>
          <a:xfrm>
            <a:off x="2734123" y="4064560"/>
            <a:ext cx="1393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UV resonant light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72EE363-7910-47D6-AAC0-BC5C1D76DBEC}"/>
              </a:ext>
            </a:extLst>
          </p:cNvPr>
          <p:cNvSpPr txBox="1"/>
          <p:nvPr/>
        </p:nvSpPr>
        <p:spPr>
          <a:xfrm>
            <a:off x="144378" y="89694"/>
            <a:ext cx="645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</a:t>
            </a:r>
            <a:r>
              <a:rPr lang="en-US" dirty="0">
                <a:solidFill>
                  <a:schemeClr val="bg2"/>
                </a:solidFill>
              </a:rPr>
              <a:t>Context  II – n2EDM overview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</a:p>
        </p:txBody>
      </p:sp>
    </p:spTree>
    <p:extLst>
      <p:ext uri="{BB962C8B-B14F-4D97-AF65-F5344CB8AC3E}">
        <p14:creationId xmlns:p14="http://schemas.microsoft.com/office/powerpoint/2010/main" val="112409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autoRev="1" fill="remov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0" autoRev="1" fill="remov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3" dur="2000" autoRev="1" fill="remov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autoRev="1" fill="remov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8" dur="200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hylactère : pensées 126">
            <a:extLst>
              <a:ext uri="{FF2B5EF4-FFF2-40B4-BE49-F238E27FC236}">
                <a16:creationId xmlns:a16="http://schemas.microsoft.com/office/drawing/2014/main" id="{14C9B0BF-DF4F-48C9-A272-D97AFFC0B00A}"/>
              </a:ext>
            </a:extLst>
          </p:cNvPr>
          <p:cNvSpPr/>
          <p:nvPr/>
        </p:nvSpPr>
        <p:spPr>
          <a:xfrm>
            <a:off x="7923207" y="1618684"/>
            <a:ext cx="4100715" cy="1189401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54A829B8-1FD1-4902-966C-4BA56ABF84B8}"/>
              </a:ext>
            </a:extLst>
          </p:cNvPr>
          <p:cNvGrpSpPr/>
          <p:nvPr/>
        </p:nvGrpSpPr>
        <p:grpSpPr>
          <a:xfrm>
            <a:off x="93683" y="1604963"/>
            <a:ext cx="8035223" cy="4950104"/>
            <a:chOff x="-137414" y="1975004"/>
            <a:chExt cx="7049336" cy="40790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153F57-F5F7-4832-8ADC-87A200D412AD}"/>
                </a:ext>
              </a:extLst>
            </p:cNvPr>
            <p:cNvSpPr/>
            <p:nvPr/>
          </p:nvSpPr>
          <p:spPr>
            <a:xfrm>
              <a:off x="2108100" y="3387283"/>
              <a:ext cx="2066972" cy="323505"/>
            </a:xfrm>
            <a:prstGeom prst="rect">
              <a:avLst/>
            </a:prstGeom>
            <a:solidFill>
              <a:srgbClr val="A5A5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4521DFE-3A39-40BE-A55A-1D445A066F5E}"/>
                </a:ext>
              </a:extLst>
            </p:cNvPr>
            <p:cNvGrpSpPr/>
            <p:nvPr/>
          </p:nvGrpSpPr>
          <p:grpSpPr>
            <a:xfrm>
              <a:off x="567742" y="2881441"/>
              <a:ext cx="588569" cy="1101303"/>
              <a:chOff x="471488" y="3645535"/>
              <a:chExt cx="660082" cy="1454785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79400A0-EF63-4570-91FA-963EF5D1528D}"/>
                  </a:ext>
                </a:extLst>
              </p:cNvPr>
              <p:cNvSpPr/>
              <p:nvPr/>
            </p:nvSpPr>
            <p:spPr>
              <a:xfrm>
                <a:off x="953770" y="4069081"/>
                <a:ext cx="177800" cy="45719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3E9805-1D8C-4243-909B-F68A711D9810}"/>
                  </a:ext>
                </a:extLst>
              </p:cNvPr>
              <p:cNvSpPr/>
              <p:nvPr/>
            </p:nvSpPr>
            <p:spPr>
              <a:xfrm>
                <a:off x="955040" y="4932680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CC18130-9476-4E53-AB58-7E44103D5AB4}"/>
                  </a:ext>
                </a:extLst>
              </p:cNvPr>
              <p:cNvSpPr/>
              <p:nvPr/>
            </p:nvSpPr>
            <p:spPr>
              <a:xfrm>
                <a:off x="955040" y="4467489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60EFF18-5015-46F3-89D3-6BA641B5C775}"/>
                  </a:ext>
                </a:extLst>
              </p:cNvPr>
              <p:cNvSpPr/>
              <p:nvPr/>
            </p:nvSpPr>
            <p:spPr>
              <a:xfrm>
                <a:off x="961467" y="4166795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9CF7BCB8-E77F-4243-B526-B15153B099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0120" y="3992880"/>
                <a:ext cx="0" cy="110744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CB890480-6748-4C37-8995-212C1D4851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2520" y="3992880"/>
                <a:ext cx="12700" cy="110236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id="{D7F5B1A0-AEA9-4AD5-AD40-8590A9A4D238}"/>
                  </a:ext>
                </a:extLst>
              </p:cNvPr>
              <p:cNvSpPr/>
              <p:nvPr/>
            </p:nvSpPr>
            <p:spPr>
              <a:xfrm>
                <a:off x="471488" y="3645535"/>
                <a:ext cx="571182" cy="850265"/>
              </a:xfrm>
              <a:prstGeom prst="arc">
                <a:avLst>
                  <a:gd name="adj1" fmla="val 17117030"/>
                  <a:gd name="adj2" fmla="val 0"/>
                </a:avLst>
              </a:prstGeom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099953-18A1-4987-B382-370FDCC7A5B9}"/>
                </a:ext>
              </a:extLst>
            </p:cNvPr>
            <p:cNvSpPr/>
            <p:nvPr/>
          </p:nvSpPr>
          <p:spPr>
            <a:xfrm>
              <a:off x="2108101" y="3751769"/>
              <a:ext cx="2066971" cy="323505"/>
            </a:xfrm>
            <a:prstGeom prst="rect">
              <a:avLst/>
            </a:prstGeom>
            <a:solidFill>
              <a:srgbClr val="A5A5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45F0231A-3F61-41A0-87E7-3DC738736BE0}"/>
                </a:ext>
              </a:extLst>
            </p:cNvPr>
            <p:cNvCxnSpPr>
              <a:cxnSpLocks/>
            </p:cNvCxnSpPr>
            <p:nvPr/>
          </p:nvCxnSpPr>
          <p:spPr>
            <a:xfrm>
              <a:off x="1075214" y="3564600"/>
              <a:ext cx="5818883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CE5D294A-B0B8-416C-8396-9FD1E65C8807}"/>
                </a:ext>
              </a:extLst>
            </p:cNvPr>
            <p:cNvCxnSpPr>
              <a:cxnSpLocks/>
            </p:cNvCxnSpPr>
            <p:nvPr/>
          </p:nvCxnSpPr>
          <p:spPr>
            <a:xfrm>
              <a:off x="1082374" y="3930139"/>
              <a:ext cx="5811722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A40B2B01-8254-4366-A715-4A92086F6676}"/>
                </a:ext>
              </a:extLst>
            </p:cNvPr>
            <p:cNvCxnSpPr>
              <a:cxnSpLocks/>
              <a:endCxn id="39" idx="2"/>
            </p:cNvCxnSpPr>
            <p:nvPr/>
          </p:nvCxnSpPr>
          <p:spPr>
            <a:xfrm flipH="1" flipV="1">
              <a:off x="1077043" y="3236684"/>
              <a:ext cx="4530" cy="70258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rganigramme : Opération manuelle 13">
              <a:extLst>
                <a:ext uri="{FF2B5EF4-FFF2-40B4-BE49-F238E27FC236}">
                  <a16:creationId xmlns:a16="http://schemas.microsoft.com/office/drawing/2014/main" id="{4974637F-C023-4357-8ED1-363FD15AFBF8}"/>
                </a:ext>
              </a:extLst>
            </p:cNvPr>
            <p:cNvSpPr/>
            <p:nvPr/>
          </p:nvSpPr>
          <p:spPr>
            <a:xfrm rot="16200000">
              <a:off x="1340065" y="3307528"/>
              <a:ext cx="116772" cy="52711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702D419D-DAE9-465C-8DCE-E7748A7EF585}"/>
                </a:ext>
              </a:extLst>
            </p:cNvPr>
            <p:cNvCxnSpPr>
              <a:cxnSpLocks/>
            </p:cNvCxnSpPr>
            <p:nvPr/>
          </p:nvCxnSpPr>
          <p:spPr>
            <a:xfrm>
              <a:off x="1080943" y="3327351"/>
              <a:ext cx="289371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ADF7E3F0-2638-4E78-95A8-D6B31F1155C0}"/>
                </a:ext>
              </a:extLst>
            </p:cNvPr>
            <p:cNvCxnSpPr/>
            <p:nvPr/>
          </p:nvCxnSpPr>
          <p:spPr>
            <a:xfrm>
              <a:off x="1839704" y="2818959"/>
              <a:ext cx="0" cy="1844097"/>
            </a:xfrm>
            <a:prstGeom prst="line">
              <a:avLst/>
            </a:prstGeom>
            <a:ln>
              <a:solidFill>
                <a:srgbClr val="A5A5A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51CB4801-5FEA-4F87-A830-CEB1FD359945}"/>
                </a:ext>
              </a:extLst>
            </p:cNvPr>
            <p:cNvCxnSpPr/>
            <p:nvPr/>
          </p:nvCxnSpPr>
          <p:spPr>
            <a:xfrm>
              <a:off x="4406539" y="2822865"/>
              <a:ext cx="0" cy="1844097"/>
            </a:xfrm>
            <a:prstGeom prst="line">
              <a:avLst/>
            </a:prstGeom>
            <a:ln>
              <a:solidFill>
                <a:srgbClr val="A5A5A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4EC2BC6-9F35-403A-8F54-D8E65F14AE14}"/>
                </a:ext>
              </a:extLst>
            </p:cNvPr>
            <p:cNvSpPr/>
            <p:nvPr/>
          </p:nvSpPr>
          <p:spPr>
            <a:xfrm>
              <a:off x="1839704" y="2598382"/>
              <a:ext cx="2566815" cy="2373191"/>
            </a:xfrm>
            <a:prstGeom prst="roundRect">
              <a:avLst>
                <a:gd name="adj" fmla="val 0"/>
              </a:avLst>
            </a:prstGeom>
            <a:solidFill>
              <a:srgbClr val="908F78">
                <a:alpha val="10196"/>
              </a:srgbClr>
            </a:solidFill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BBED4F8-2789-4120-8B3F-434EBCC49288}"/>
                </a:ext>
              </a:extLst>
            </p:cNvPr>
            <p:cNvSpPr txBox="1"/>
            <p:nvPr/>
          </p:nvSpPr>
          <p:spPr>
            <a:xfrm>
              <a:off x="1772861" y="4734905"/>
              <a:ext cx="109957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Vacuum vessel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54B38B1-E834-4DCC-A2CE-DB628730CBFB}"/>
                </a:ext>
              </a:extLst>
            </p:cNvPr>
            <p:cNvSpPr txBox="1"/>
            <p:nvPr/>
          </p:nvSpPr>
          <p:spPr>
            <a:xfrm>
              <a:off x="599699" y="4070428"/>
              <a:ext cx="1029821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Optical tower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9AD8511-7DDF-49B7-910A-A2889E3D2223}"/>
                </a:ext>
              </a:extLst>
            </p:cNvPr>
            <p:cNvSpPr txBox="1"/>
            <p:nvPr/>
          </p:nvSpPr>
          <p:spPr>
            <a:xfrm>
              <a:off x="236541" y="2705387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C64D4E5-938B-452C-84DF-F3E565C2DEC5}"/>
                </a:ext>
              </a:extLst>
            </p:cNvPr>
            <p:cNvSpPr txBox="1"/>
            <p:nvPr/>
          </p:nvSpPr>
          <p:spPr>
            <a:xfrm>
              <a:off x="1192743" y="2834823"/>
              <a:ext cx="1047870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Monitor 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photo-diode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7A32C24-6D96-435F-B940-79BC8972FC85}"/>
                </a:ext>
              </a:extLst>
            </p:cNvPr>
            <p:cNvSpPr txBox="1"/>
            <p:nvPr/>
          </p:nvSpPr>
          <p:spPr>
            <a:xfrm>
              <a:off x="2061409" y="3136451"/>
              <a:ext cx="1507296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Precession chambers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4B86DBB-FABE-4EC3-94D5-44FC3CAAFDC1}"/>
                </a:ext>
              </a:extLst>
            </p:cNvPr>
            <p:cNvSpPr txBox="1"/>
            <p:nvPr/>
          </p:nvSpPr>
          <p:spPr>
            <a:xfrm>
              <a:off x="-137414" y="3612469"/>
              <a:ext cx="1086187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F0"/>
                  </a:solidFill>
                </a:rPr>
                <a:t>UV probe light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BDCF0B2-F27F-4FB5-A308-C1949A7BF7C0}"/>
                </a:ext>
              </a:extLst>
            </p:cNvPr>
            <p:cNvSpPr/>
            <p:nvPr/>
          </p:nvSpPr>
          <p:spPr>
            <a:xfrm>
              <a:off x="3593723" y="2818959"/>
              <a:ext cx="290247" cy="5683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671291E-D157-456A-9227-2FA32CBC3B04}"/>
                </a:ext>
              </a:extLst>
            </p:cNvPr>
            <p:cNvSpPr/>
            <p:nvPr/>
          </p:nvSpPr>
          <p:spPr>
            <a:xfrm>
              <a:off x="3604203" y="4068134"/>
              <a:ext cx="290247" cy="5683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B0DC889C-1235-4B86-9EB8-26998A20D145}"/>
                </a:ext>
              </a:extLst>
            </p:cNvPr>
            <p:cNvCxnSpPr>
              <a:cxnSpLocks/>
            </p:cNvCxnSpPr>
            <p:nvPr/>
          </p:nvCxnSpPr>
          <p:spPr>
            <a:xfrm>
              <a:off x="3809522" y="2598382"/>
              <a:ext cx="0" cy="784687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0CF13967-FD58-46F6-B8C8-B08F7A9BD884}"/>
                </a:ext>
              </a:extLst>
            </p:cNvPr>
            <p:cNvCxnSpPr/>
            <p:nvPr/>
          </p:nvCxnSpPr>
          <p:spPr>
            <a:xfrm>
              <a:off x="3809522" y="4068134"/>
              <a:ext cx="0" cy="140307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757F69-98E8-4D4E-ACE1-243F8115C2E6}"/>
                </a:ext>
              </a:extLst>
            </p:cNvPr>
            <p:cNvSpPr/>
            <p:nvPr/>
          </p:nvSpPr>
          <p:spPr>
            <a:xfrm>
              <a:off x="3732517" y="5471208"/>
              <a:ext cx="147188" cy="148538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00206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4135F4D-C3C3-424D-ACC1-548EE05095B5}"/>
                </a:ext>
              </a:extLst>
            </p:cNvPr>
            <p:cNvSpPr/>
            <p:nvPr/>
          </p:nvSpPr>
          <p:spPr>
            <a:xfrm>
              <a:off x="3730248" y="2448897"/>
              <a:ext cx="147188" cy="14853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B3DEEC1-64AE-4B68-BBA9-AE5CD98B9A78}"/>
                </a:ext>
              </a:extLst>
            </p:cNvPr>
            <p:cNvSpPr txBox="1"/>
            <p:nvPr/>
          </p:nvSpPr>
          <p:spPr>
            <a:xfrm>
              <a:off x="2382788" y="2699113"/>
              <a:ext cx="1234637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</a:rPr>
                <a:t>Polarisation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 cells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48E6BD0F-8894-47A2-A853-061E4A8ED85C}"/>
                </a:ext>
              </a:extLst>
            </p:cNvPr>
            <p:cNvSpPr txBox="1"/>
            <p:nvPr/>
          </p:nvSpPr>
          <p:spPr>
            <a:xfrm>
              <a:off x="3851564" y="2395017"/>
              <a:ext cx="1201674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accent1"/>
                  </a:solidFill>
                </a:rPr>
                <a:t>Polarising</a:t>
              </a:r>
              <a:r>
                <a:rPr lang="en-US" sz="1400" dirty="0">
                  <a:solidFill>
                    <a:schemeClr val="accent1"/>
                  </a:solidFill>
                </a:rPr>
                <a:t> optics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9C1E2EC8-993A-463F-B51C-AB4B1FD41607}"/>
                </a:ext>
              </a:extLst>
            </p:cNvPr>
            <p:cNvSpPr txBox="1"/>
            <p:nvPr/>
          </p:nvSpPr>
          <p:spPr>
            <a:xfrm>
              <a:off x="2754400" y="5095595"/>
              <a:ext cx="1080280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F0"/>
                  </a:solidFill>
                </a:rPr>
                <a:t>UV pump light</a:t>
              </a:r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C5640C8F-586B-4CFD-B08D-10303EF68906}"/>
                </a:ext>
              </a:extLst>
            </p:cNvPr>
            <p:cNvSpPr/>
            <p:nvPr/>
          </p:nvSpPr>
          <p:spPr>
            <a:xfrm>
              <a:off x="3294541" y="2116959"/>
              <a:ext cx="509301" cy="643668"/>
            </a:xfrm>
            <a:prstGeom prst="arc">
              <a:avLst>
                <a:gd name="adj1" fmla="val 17117030"/>
                <a:gd name="adj2" fmla="val 0"/>
              </a:avLst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0DD11CE3-39A7-49E7-A976-09645C92D6E1}"/>
                </a:ext>
              </a:extLst>
            </p:cNvPr>
            <p:cNvSpPr/>
            <p:nvPr/>
          </p:nvSpPr>
          <p:spPr>
            <a:xfrm rot="3697255">
              <a:off x="3260738" y="5377440"/>
              <a:ext cx="520718" cy="629556"/>
            </a:xfrm>
            <a:prstGeom prst="arc">
              <a:avLst>
                <a:gd name="adj1" fmla="val 17117030"/>
                <a:gd name="adj2" fmla="val 0"/>
              </a:avLst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CC055621-5F67-4236-BE0D-6565621F6F68}"/>
                </a:ext>
              </a:extLst>
            </p:cNvPr>
            <p:cNvSpPr txBox="1"/>
            <p:nvPr/>
          </p:nvSpPr>
          <p:spPr>
            <a:xfrm>
              <a:off x="2973720" y="1975004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C97BFCCB-AD6A-4208-8A59-7429CAA5A1B6}"/>
                </a:ext>
              </a:extLst>
            </p:cNvPr>
            <p:cNvSpPr txBox="1"/>
            <p:nvPr/>
          </p:nvSpPr>
          <p:spPr>
            <a:xfrm>
              <a:off x="2921953" y="5800440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</a:p>
          </p:txBody>
        </p:sp>
        <p:sp>
          <p:nvSpPr>
            <p:cNvPr id="48" name="Organigramme : Opération manuelle 47">
              <a:extLst>
                <a:ext uri="{FF2B5EF4-FFF2-40B4-BE49-F238E27FC236}">
                  <a16:creationId xmlns:a16="http://schemas.microsoft.com/office/drawing/2014/main" id="{32D2910B-1570-46F5-8F69-DE6999E228C9}"/>
                </a:ext>
              </a:extLst>
            </p:cNvPr>
            <p:cNvSpPr/>
            <p:nvPr/>
          </p:nvSpPr>
          <p:spPr>
            <a:xfrm rot="16200000">
              <a:off x="6810286" y="3514670"/>
              <a:ext cx="121280" cy="64499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rganigramme : Opération manuelle 48">
              <a:extLst>
                <a:ext uri="{FF2B5EF4-FFF2-40B4-BE49-F238E27FC236}">
                  <a16:creationId xmlns:a16="http://schemas.microsoft.com/office/drawing/2014/main" id="{39D6FBFA-52E9-467F-BE5E-F96066108324}"/>
                </a:ext>
              </a:extLst>
            </p:cNvPr>
            <p:cNvSpPr/>
            <p:nvPr/>
          </p:nvSpPr>
          <p:spPr>
            <a:xfrm rot="16200000">
              <a:off x="6819033" y="3891881"/>
              <a:ext cx="121280" cy="64499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1E818781-3F74-45E6-99ED-3D7E6AFA27F2}"/>
                </a:ext>
              </a:extLst>
            </p:cNvPr>
            <p:cNvSpPr txBox="1"/>
            <p:nvPr/>
          </p:nvSpPr>
          <p:spPr>
            <a:xfrm>
              <a:off x="5093764" y="2813085"/>
              <a:ext cx="16206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dirty="0">
                <a:solidFill>
                  <a:srgbClr val="00B0F0"/>
                </a:solidFill>
              </a:endParaRP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2AA91213-5C59-47F5-BF04-8F38C49F7BB8}"/>
                </a:ext>
              </a:extLst>
            </p:cNvPr>
            <p:cNvSpPr txBox="1"/>
            <p:nvPr/>
          </p:nvSpPr>
          <p:spPr>
            <a:xfrm>
              <a:off x="1218601" y="3698913"/>
              <a:ext cx="1509490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circular </a:t>
              </a:r>
            </a:p>
            <a:p>
              <a:r>
                <a:rPr lang="en-US" sz="1400" dirty="0"/>
                <a:t>polarization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AD488A8-75AC-4F4C-B0F5-2426F2911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Optical </a:t>
            </a:r>
            <a:r>
              <a:rPr lang="fr-FR" dirty="0" err="1"/>
              <a:t>reading</a:t>
            </a:r>
            <a:r>
              <a:rPr lang="fr-FR" dirty="0"/>
              <a:t> of Hg </a:t>
            </a:r>
            <a:r>
              <a:rPr lang="fr-FR" dirty="0" err="1"/>
              <a:t>precession</a:t>
            </a:r>
            <a:r>
              <a:rPr lang="fr-FR" dirty="0"/>
              <a:t> in n2EDM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38C00B-92B6-454D-9706-D4F2F2FD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17</a:t>
            </a:fld>
            <a:endParaRPr lang="en-US"/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24AC8DC2-EE37-4A18-AFA7-6C52209B674D}"/>
              </a:ext>
            </a:extLst>
          </p:cNvPr>
          <p:cNvSpPr txBox="1"/>
          <p:nvPr/>
        </p:nvSpPr>
        <p:spPr>
          <a:xfrm>
            <a:off x="8500134" y="1884755"/>
            <a:ext cx="3388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nEDM</a:t>
            </a:r>
            <a:r>
              <a:rPr lang="fr-FR" dirty="0"/>
              <a:t>: </a:t>
            </a:r>
            <a:r>
              <a:rPr lang="fr-FR" dirty="0" err="1"/>
              <a:t>Circularly</a:t>
            </a:r>
            <a:r>
              <a:rPr lang="fr-FR" dirty="0"/>
              <a:t> </a:t>
            </a:r>
            <a:r>
              <a:rPr lang="fr-FR" dirty="0" err="1"/>
              <a:t>polarised</a:t>
            </a:r>
            <a:r>
              <a:rPr lang="fr-FR" dirty="0"/>
              <a:t> probe. </a:t>
            </a:r>
          </a:p>
          <a:p>
            <a:r>
              <a:rPr lang="en-US" dirty="0"/>
              <a:t>One signal per chamber. </a:t>
            </a:r>
          </a:p>
          <a:p>
            <a:endParaRPr lang="en-GB" dirty="0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2FA3429C-6E0A-48D1-A2E6-A52843C11BD1}"/>
              </a:ext>
            </a:extLst>
          </p:cNvPr>
          <p:cNvSpPr txBox="1"/>
          <p:nvPr/>
        </p:nvSpPr>
        <p:spPr>
          <a:xfrm>
            <a:off x="144378" y="89694"/>
            <a:ext cx="645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</a:t>
            </a:r>
            <a:r>
              <a:rPr lang="en-US" dirty="0">
                <a:solidFill>
                  <a:schemeClr val="bg2"/>
                </a:solidFill>
              </a:rPr>
              <a:t>Context  II – n2EDM overview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8125255E-BA94-4D27-814D-62BB2D8409E2}"/>
              </a:ext>
            </a:extLst>
          </p:cNvPr>
          <p:cNvSpPr txBox="1"/>
          <p:nvPr/>
        </p:nvSpPr>
        <p:spPr>
          <a:xfrm>
            <a:off x="7321592" y="3982183"/>
            <a:ext cx="174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Probe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photo-diodes</a:t>
            </a:r>
          </a:p>
        </p:txBody>
      </p:sp>
    </p:spTree>
    <p:extLst>
      <p:ext uri="{BB962C8B-B14F-4D97-AF65-F5344CB8AC3E}">
        <p14:creationId xmlns:p14="http://schemas.microsoft.com/office/powerpoint/2010/main" val="4190597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e 71">
            <a:extLst>
              <a:ext uri="{FF2B5EF4-FFF2-40B4-BE49-F238E27FC236}">
                <a16:creationId xmlns:a16="http://schemas.microsoft.com/office/drawing/2014/main" id="{54A829B8-1FD1-4902-966C-4BA56ABF84B8}"/>
              </a:ext>
            </a:extLst>
          </p:cNvPr>
          <p:cNvGrpSpPr/>
          <p:nvPr/>
        </p:nvGrpSpPr>
        <p:grpSpPr>
          <a:xfrm>
            <a:off x="93683" y="1604963"/>
            <a:ext cx="8748633" cy="4950104"/>
            <a:chOff x="-137414" y="1975004"/>
            <a:chExt cx="7675214" cy="40790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A7E6152-D4B2-4F89-8436-0CD0EC1E9498}"/>
                </a:ext>
              </a:extLst>
            </p:cNvPr>
            <p:cNvSpPr/>
            <p:nvPr/>
          </p:nvSpPr>
          <p:spPr>
            <a:xfrm>
              <a:off x="5925321" y="3450019"/>
              <a:ext cx="237715" cy="2213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1EEFE17-5D31-4F10-934D-BAF2F0CE5BBF}"/>
                </a:ext>
              </a:extLst>
            </p:cNvPr>
            <p:cNvSpPr/>
            <p:nvPr/>
          </p:nvSpPr>
          <p:spPr>
            <a:xfrm>
              <a:off x="5942033" y="3829374"/>
              <a:ext cx="237715" cy="2213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CF7819D3-4C95-4230-A594-ABDA553C3908}"/>
                </a:ext>
              </a:extLst>
            </p:cNvPr>
            <p:cNvCxnSpPr/>
            <p:nvPr/>
          </p:nvCxnSpPr>
          <p:spPr>
            <a:xfrm>
              <a:off x="5942033" y="3829374"/>
              <a:ext cx="237715" cy="22134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153F57-F5F7-4832-8ADC-87A200D412AD}"/>
                </a:ext>
              </a:extLst>
            </p:cNvPr>
            <p:cNvSpPr/>
            <p:nvPr/>
          </p:nvSpPr>
          <p:spPr>
            <a:xfrm>
              <a:off x="2108100" y="3387283"/>
              <a:ext cx="2066972" cy="323505"/>
            </a:xfrm>
            <a:prstGeom prst="rect">
              <a:avLst/>
            </a:prstGeom>
            <a:solidFill>
              <a:srgbClr val="A5A5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4521DFE-3A39-40BE-A55A-1D445A066F5E}"/>
                </a:ext>
              </a:extLst>
            </p:cNvPr>
            <p:cNvGrpSpPr/>
            <p:nvPr/>
          </p:nvGrpSpPr>
          <p:grpSpPr>
            <a:xfrm>
              <a:off x="567742" y="2881441"/>
              <a:ext cx="588569" cy="1101303"/>
              <a:chOff x="471488" y="3645535"/>
              <a:chExt cx="660082" cy="1454785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79400A0-EF63-4570-91FA-963EF5D1528D}"/>
                  </a:ext>
                </a:extLst>
              </p:cNvPr>
              <p:cNvSpPr/>
              <p:nvPr/>
            </p:nvSpPr>
            <p:spPr>
              <a:xfrm>
                <a:off x="953770" y="4069081"/>
                <a:ext cx="177800" cy="45719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3E9805-1D8C-4243-909B-F68A711D9810}"/>
                  </a:ext>
                </a:extLst>
              </p:cNvPr>
              <p:cNvSpPr/>
              <p:nvPr/>
            </p:nvSpPr>
            <p:spPr>
              <a:xfrm>
                <a:off x="955040" y="4932680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CC18130-9476-4E53-AB58-7E44103D5AB4}"/>
                  </a:ext>
                </a:extLst>
              </p:cNvPr>
              <p:cNvSpPr/>
              <p:nvPr/>
            </p:nvSpPr>
            <p:spPr>
              <a:xfrm>
                <a:off x="955040" y="4467489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60EFF18-5015-46F3-89D3-6BA641B5C775}"/>
                  </a:ext>
                </a:extLst>
              </p:cNvPr>
              <p:cNvSpPr/>
              <p:nvPr/>
            </p:nvSpPr>
            <p:spPr>
              <a:xfrm>
                <a:off x="961467" y="4166795"/>
                <a:ext cx="142240" cy="15240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9CF7BCB8-E77F-4243-B526-B15153B099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0120" y="3992880"/>
                <a:ext cx="0" cy="110744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CB890480-6748-4C37-8995-212C1D4851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2520" y="3992880"/>
                <a:ext cx="12700" cy="110236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id="{D7F5B1A0-AEA9-4AD5-AD40-8590A9A4D238}"/>
                  </a:ext>
                </a:extLst>
              </p:cNvPr>
              <p:cNvSpPr/>
              <p:nvPr/>
            </p:nvSpPr>
            <p:spPr>
              <a:xfrm>
                <a:off x="471488" y="3645535"/>
                <a:ext cx="571182" cy="850265"/>
              </a:xfrm>
              <a:prstGeom prst="arc">
                <a:avLst>
                  <a:gd name="adj1" fmla="val 17117030"/>
                  <a:gd name="adj2" fmla="val 0"/>
                </a:avLst>
              </a:prstGeom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099953-18A1-4987-B382-370FDCC7A5B9}"/>
                </a:ext>
              </a:extLst>
            </p:cNvPr>
            <p:cNvSpPr/>
            <p:nvPr/>
          </p:nvSpPr>
          <p:spPr>
            <a:xfrm>
              <a:off x="2108101" y="3751769"/>
              <a:ext cx="2066971" cy="323505"/>
            </a:xfrm>
            <a:prstGeom prst="rect">
              <a:avLst/>
            </a:prstGeom>
            <a:solidFill>
              <a:srgbClr val="A5A5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45F0231A-3F61-41A0-87E7-3DC738736BE0}"/>
                </a:ext>
              </a:extLst>
            </p:cNvPr>
            <p:cNvCxnSpPr>
              <a:cxnSpLocks/>
            </p:cNvCxnSpPr>
            <p:nvPr/>
          </p:nvCxnSpPr>
          <p:spPr>
            <a:xfrm>
              <a:off x="1075214" y="3564600"/>
              <a:ext cx="5818883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CE5D294A-B0B8-416C-8396-9FD1E65C8807}"/>
                </a:ext>
              </a:extLst>
            </p:cNvPr>
            <p:cNvCxnSpPr>
              <a:cxnSpLocks/>
            </p:cNvCxnSpPr>
            <p:nvPr/>
          </p:nvCxnSpPr>
          <p:spPr>
            <a:xfrm>
              <a:off x="1082374" y="3930139"/>
              <a:ext cx="5811722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A40B2B01-8254-4366-A715-4A92086F6676}"/>
                </a:ext>
              </a:extLst>
            </p:cNvPr>
            <p:cNvCxnSpPr>
              <a:cxnSpLocks/>
              <a:endCxn id="39" idx="2"/>
            </p:cNvCxnSpPr>
            <p:nvPr/>
          </p:nvCxnSpPr>
          <p:spPr>
            <a:xfrm flipH="1" flipV="1">
              <a:off x="1077043" y="3236684"/>
              <a:ext cx="4530" cy="702587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rganigramme : Opération manuelle 13">
              <a:extLst>
                <a:ext uri="{FF2B5EF4-FFF2-40B4-BE49-F238E27FC236}">
                  <a16:creationId xmlns:a16="http://schemas.microsoft.com/office/drawing/2014/main" id="{4974637F-C023-4357-8ED1-363FD15AFBF8}"/>
                </a:ext>
              </a:extLst>
            </p:cNvPr>
            <p:cNvSpPr/>
            <p:nvPr/>
          </p:nvSpPr>
          <p:spPr>
            <a:xfrm rot="16200000">
              <a:off x="1340065" y="3307528"/>
              <a:ext cx="116772" cy="52711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702D419D-DAE9-465C-8DCE-E7748A7EF585}"/>
                </a:ext>
              </a:extLst>
            </p:cNvPr>
            <p:cNvCxnSpPr>
              <a:cxnSpLocks/>
            </p:cNvCxnSpPr>
            <p:nvPr/>
          </p:nvCxnSpPr>
          <p:spPr>
            <a:xfrm>
              <a:off x="1080943" y="3327351"/>
              <a:ext cx="289371" cy="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ADF7E3F0-2638-4E78-95A8-D6B31F1155C0}"/>
                </a:ext>
              </a:extLst>
            </p:cNvPr>
            <p:cNvCxnSpPr/>
            <p:nvPr/>
          </p:nvCxnSpPr>
          <p:spPr>
            <a:xfrm>
              <a:off x="1839704" y="2818959"/>
              <a:ext cx="0" cy="1844097"/>
            </a:xfrm>
            <a:prstGeom prst="line">
              <a:avLst/>
            </a:prstGeom>
            <a:ln>
              <a:solidFill>
                <a:srgbClr val="A5A5A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51CB4801-5FEA-4F87-A830-CEB1FD359945}"/>
                </a:ext>
              </a:extLst>
            </p:cNvPr>
            <p:cNvCxnSpPr/>
            <p:nvPr/>
          </p:nvCxnSpPr>
          <p:spPr>
            <a:xfrm>
              <a:off x="4406539" y="2822865"/>
              <a:ext cx="0" cy="1844097"/>
            </a:xfrm>
            <a:prstGeom prst="line">
              <a:avLst/>
            </a:prstGeom>
            <a:ln>
              <a:solidFill>
                <a:srgbClr val="A5A5A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4EC2BC6-9F35-403A-8F54-D8E65F14AE14}"/>
                </a:ext>
              </a:extLst>
            </p:cNvPr>
            <p:cNvSpPr/>
            <p:nvPr/>
          </p:nvSpPr>
          <p:spPr>
            <a:xfrm>
              <a:off x="1839704" y="2598382"/>
              <a:ext cx="2566815" cy="2373191"/>
            </a:xfrm>
            <a:prstGeom prst="roundRect">
              <a:avLst>
                <a:gd name="adj" fmla="val 0"/>
              </a:avLst>
            </a:prstGeom>
            <a:solidFill>
              <a:srgbClr val="908F78">
                <a:alpha val="10196"/>
              </a:srgbClr>
            </a:solidFill>
            <a:ln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CBBED4F8-2789-4120-8B3F-434EBCC49288}"/>
                </a:ext>
              </a:extLst>
            </p:cNvPr>
            <p:cNvSpPr txBox="1"/>
            <p:nvPr/>
          </p:nvSpPr>
          <p:spPr>
            <a:xfrm>
              <a:off x="1772861" y="4734905"/>
              <a:ext cx="109957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Vacuum vessel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54B38B1-E834-4DCC-A2CE-DB628730CBFB}"/>
                </a:ext>
              </a:extLst>
            </p:cNvPr>
            <p:cNvSpPr txBox="1"/>
            <p:nvPr/>
          </p:nvSpPr>
          <p:spPr>
            <a:xfrm>
              <a:off x="599699" y="4070428"/>
              <a:ext cx="1029821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Optical tower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9AD8511-7DDF-49B7-910A-A2889E3D2223}"/>
                </a:ext>
              </a:extLst>
            </p:cNvPr>
            <p:cNvSpPr txBox="1"/>
            <p:nvPr/>
          </p:nvSpPr>
          <p:spPr>
            <a:xfrm>
              <a:off x="236541" y="2705387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C64D4E5-938B-452C-84DF-F3E565C2DEC5}"/>
                </a:ext>
              </a:extLst>
            </p:cNvPr>
            <p:cNvSpPr txBox="1"/>
            <p:nvPr/>
          </p:nvSpPr>
          <p:spPr>
            <a:xfrm>
              <a:off x="1192743" y="2834823"/>
              <a:ext cx="1047870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Monitor 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photo-diode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7A32C24-6D96-435F-B940-79BC8972FC85}"/>
                </a:ext>
              </a:extLst>
            </p:cNvPr>
            <p:cNvSpPr txBox="1"/>
            <p:nvPr/>
          </p:nvSpPr>
          <p:spPr>
            <a:xfrm>
              <a:off x="2061409" y="3136451"/>
              <a:ext cx="1507296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Precession chambers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4B86DBB-FABE-4EC3-94D5-44FC3CAAFDC1}"/>
                </a:ext>
              </a:extLst>
            </p:cNvPr>
            <p:cNvSpPr txBox="1"/>
            <p:nvPr/>
          </p:nvSpPr>
          <p:spPr>
            <a:xfrm>
              <a:off x="-137414" y="3612469"/>
              <a:ext cx="1086187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F0"/>
                  </a:solidFill>
                </a:rPr>
                <a:t>UV probe light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BDCF0B2-F27F-4FB5-A308-C1949A7BF7C0}"/>
                </a:ext>
              </a:extLst>
            </p:cNvPr>
            <p:cNvSpPr/>
            <p:nvPr/>
          </p:nvSpPr>
          <p:spPr>
            <a:xfrm>
              <a:off x="3593723" y="2818959"/>
              <a:ext cx="290247" cy="5683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671291E-D157-456A-9227-2FA32CBC3B04}"/>
                </a:ext>
              </a:extLst>
            </p:cNvPr>
            <p:cNvSpPr/>
            <p:nvPr/>
          </p:nvSpPr>
          <p:spPr>
            <a:xfrm>
              <a:off x="3604203" y="4068134"/>
              <a:ext cx="290247" cy="5683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B0DC889C-1235-4B86-9EB8-26998A20D145}"/>
                </a:ext>
              </a:extLst>
            </p:cNvPr>
            <p:cNvCxnSpPr>
              <a:cxnSpLocks/>
            </p:cNvCxnSpPr>
            <p:nvPr/>
          </p:nvCxnSpPr>
          <p:spPr>
            <a:xfrm>
              <a:off x="3809522" y="2598382"/>
              <a:ext cx="0" cy="784687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0CF13967-FD58-46F6-B8C8-B08F7A9BD884}"/>
                </a:ext>
              </a:extLst>
            </p:cNvPr>
            <p:cNvCxnSpPr/>
            <p:nvPr/>
          </p:nvCxnSpPr>
          <p:spPr>
            <a:xfrm>
              <a:off x="3809522" y="4068134"/>
              <a:ext cx="0" cy="140307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757F69-98E8-4D4E-ACE1-243F8115C2E6}"/>
                </a:ext>
              </a:extLst>
            </p:cNvPr>
            <p:cNvSpPr/>
            <p:nvPr/>
          </p:nvSpPr>
          <p:spPr>
            <a:xfrm>
              <a:off x="3732517" y="5471208"/>
              <a:ext cx="147188" cy="148538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00206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4135F4D-C3C3-424D-ACC1-548EE05095B5}"/>
                </a:ext>
              </a:extLst>
            </p:cNvPr>
            <p:cNvSpPr/>
            <p:nvPr/>
          </p:nvSpPr>
          <p:spPr>
            <a:xfrm>
              <a:off x="3730248" y="2448897"/>
              <a:ext cx="147188" cy="148538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B3DEEC1-64AE-4B68-BBA9-AE5CD98B9A78}"/>
                </a:ext>
              </a:extLst>
            </p:cNvPr>
            <p:cNvSpPr txBox="1"/>
            <p:nvPr/>
          </p:nvSpPr>
          <p:spPr>
            <a:xfrm>
              <a:off x="2382788" y="2699113"/>
              <a:ext cx="1234637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bg1">
                      <a:lumMod val="50000"/>
                    </a:schemeClr>
                  </a:solidFill>
                </a:rPr>
                <a:t>Polarisation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 cells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48E6BD0F-8894-47A2-A853-061E4A8ED85C}"/>
                </a:ext>
              </a:extLst>
            </p:cNvPr>
            <p:cNvSpPr txBox="1"/>
            <p:nvPr/>
          </p:nvSpPr>
          <p:spPr>
            <a:xfrm>
              <a:off x="3851564" y="2395017"/>
              <a:ext cx="1201674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accent1"/>
                  </a:solidFill>
                </a:rPr>
                <a:t>Polarising</a:t>
              </a:r>
              <a:r>
                <a:rPr lang="en-US" sz="1400" dirty="0">
                  <a:solidFill>
                    <a:schemeClr val="accent1"/>
                  </a:solidFill>
                </a:rPr>
                <a:t> optics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9C1E2EC8-993A-463F-B51C-AB4B1FD41607}"/>
                </a:ext>
              </a:extLst>
            </p:cNvPr>
            <p:cNvSpPr txBox="1"/>
            <p:nvPr/>
          </p:nvSpPr>
          <p:spPr>
            <a:xfrm>
              <a:off x="2754400" y="5095595"/>
              <a:ext cx="1080280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F0"/>
                  </a:solidFill>
                </a:rPr>
                <a:t>UV pump light</a:t>
              </a:r>
            </a:p>
          </p:txBody>
        </p:sp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C5640C8F-586B-4CFD-B08D-10303EF68906}"/>
                </a:ext>
              </a:extLst>
            </p:cNvPr>
            <p:cNvSpPr/>
            <p:nvPr/>
          </p:nvSpPr>
          <p:spPr>
            <a:xfrm>
              <a:off x="3294541" y="2116959"/>
              <a:ext cx="509301" cy="643668"/>
            </a:xfrm>
            <a:prstGeom prst="arc">
              <a:avLst>
                <a:gd name="adj1" fmla="val 17117030"/>
                <a:gd name="adj2" fmla="val 0"/>
              </a:avLst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0DD11CE3-39A7-49E7-A976-09645C92D6E1}"/>
                </a:ext>
              </a:extLst>
            </p:cNvPr>
            <p:cNvSpPr/>
            <p:nvPr/>
          </p:nvSpPr>
          <p:spPr>
            <a:xfrm rot="3697255">
              <a:off x="3260738" y="5377440"/>
              <a:ext cx="520718" cy="629556"/>
            </a:xfrm>
            <a:prstGeom prst="arc">
              <a:avLst>
                <a:gd name="adj1" fmla="val 17117030"/>
                <a:gd name="adj2" fmla="val 0"/>
              </a:avLst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CC055621-5F67-4236-BE0D-6565621F6F68}"/>
                </a:ext>
              </a:extLst>
            </p:cNvPr>
            <p:cNvSpPr txBox="1"/>
            <p:nvPr/>
          </p:nvSpPr>
          <p:spPr>
            <a:xfrm>
              <a:off x="2973720" y="1975004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C97BFCCB-AD6A-4208-8A59-7429CAA5A1B6}"/>
                </a:ext>
              </a:extLst>
            </p:cNvPr>
            <p:cNvSpPr txBox="1"/>
            <p:nvPr/>
          </p:nvSpPr>
          <p:spPr>
            <a:xfrm>
              <a:off x="2921953" y="5800440"/>
              <a:ext cx="951798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>
                      <a:lumMod val="50000"/>
                    </a:schemeClr>
                  </a:solidFill>
                </a:rPr>
                <a:t>Optical fiber</a:t>
              </a:r>
            </a:p>
          </p:txBody>
        </p:sp>
        <p:sp>
          <p:nvSpPr>
            <p:cNvPr id="48" name="Organigramme : Opération manuelle 47">
              <a:extLst>
                <a:ext uri="{FF2B5EF4-FFF2-40B4-BE49-F238E27FC236}">
                  <a16:creationId xmlns:a16="http://schemas.microsoft.com/office/drawing/2014/main" id="{32D2910B-1570-46F5-8F69-DE6999E228C9}"/>
                </a:ext>
              </a:extLst>
            </p:cNvPr>
            <p:cNvSpPr/>
            <p:nvPr/>
          </p:nvSpPr>
          <p:spPr>
            <a:xfrm rot="16200000">
              <a:off x="6810286" y="3514670"/>
              <a:ext cx="121280" cy="64499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rganigramme : Opération manuelle 48">
              <a:extLst>
                <a:ext uri="{FF2B5EF4-FFF2-40B4-BE49-F238E27FC236}">
                  <a16:creationId xmlns:a16="http://schemas.microsoft.com/office/drawing/2014/main" id="{39D6FBFA-52E9-467F-BE5E-F96066108324}"/>
                </a:ext>
              </a:extLst>
            </p:cNvPr>
            <p:cNvSpPr/>
            <p:nvPr/>
          </p:nvSpPr>
          <p:spPr>
            <a:xfrm rot="16200000">
              <a:off x="6819033" y="3891881"/>
              <a:ext cx="121280" cy="64499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42024C0-760E-4178-96BF-A4BA614B0404}"/>
                </a:ext>
              </a:extLst>
            </p:cNvPr>
            <p:cNvSpPr/>
            <p:nvPr/>
          </p:nvSpPr>
          <p:spPr>
            <a:xfrm>
              <a:off x="4630197" y="3510492"/>
              <a:ext cx="39724" cy="10358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7BE643F-30AA-4A58-8A35-B87632F98D8F}"/>
                </a:ext>
              </a:extLst>
            </p:cNvPr>
            <p:cNvSpPr/>
            <p:nvPr/>
          </p:nvSpPr>
          <p:spPr>
            <a:xfrm>
              <a:off x="4633782" y="3891655"/>
              <a:ext cx="39724" cy="10358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CC6FD907-DC3C-4B10-87DC-88FCE464176E}"/>
                    </a:ext>
                  </a:extLst>
                </p:cNvPr>
                <p:cNvSpPr txBox="1"/>
                <p:nvPr/>
              </p:nvSpPr>
              <p:spPr>
                <a:xfrm>
                  <a:off x="4443467" y="3006857"/>
                  <a:ext cx="109106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fr-FR" sz="1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/4</m:t>
                      </m:r>
                    </m:oMath>
                  </a14:m>
                  <a:r>
                    <a:rPr lang="en-US" sz="1400" dirty="0">
                      <a:solidFill>
                        <a:schemeClr val="tx1"/>
                      </a:solidFill>
                    </a:rPr>
                    <a:t> waveplates</a:t>
                  </a:r>
                </a:p>
              </p:txBody>
            </p:sp>
          </mc:Choice>
          <mc:Fallback xmlns="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CC6FD907-DC3C-4B10-87DC-88FCE46417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467" y="3006857"/>
                  <a:ext cx="1091060" cy="523220"/>
                </a:xfrm>
                <a:prstGeom prst="rect">
                  <a:avLst/>
                </a:prstGeom>
                <a:blipFill>
                  <a:blip r:embed="rId2"/>
                  <a:stretch>
                    <a:fillRect l="-147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AD650C17-3F98-4BBC-AA80-E7742D7CC1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54892" y="3931530"/>
              <a:ext cx="5543" cy="729704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3107E87C-0600-41C9-BB8D-4176275B0E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41023" y="2838884"/>
              <a:ext cx="5543" cy="729704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AE52E5D0-46DD-410F-BF47-5D430DE901F0}"/>
                </a:ext>
              </a:extLst>
            </p:cNvPr>
            <p:cNvCxnSpPr/>
            <p:nvPr/>
          </p:nvCxnSpPr>
          <p:spPr>
            <a:xfrm flipH="1">
              <a:off x="5925320" y="3453586"/>
              <a:ext cx="237715" cy="2128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rganigramme : Opération manuelle 61">
              <a:extLst>
                <a:ext uri="{FF2B5EF4-FFF2-40B4-BE49-F238E27FC236}">
                  <a16:creationId xmlns:a16="http://schemas.microsoft.com/office/drawing/2014/main" id="{F8B16B0E-C154-4F07-9475-83B78D5D7E4D}"/>
                </a:ext>
              </a:extLst>
            </p:cNvPr>
            <p:cNvSpPr/>
            <p:nvPr/>
          </p:nvSpPr>
          <p:spPr>
            <a:xfrm rot="10800000">
              <a:off x="5975647" y="2823280"/>
              <a:ext cx="130952" cy="59735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rganigramme : Opération manuelle 62">
              <a:extLst>
                <a:ext uri="{FF2B5EF4-FFF2-40B4-BE49-F238E27FC236}">
                  <a16:creationId xmlns:a16="http://schemas.microsoft.com/office/drawing/2014/main" id="{255A519B-595A-487E-8FD6-A51A1262E40C}"/>
                </a:ext>
              </a:extLst>
            </p:cNvPr>
            <p:cNvSpPr/>
            <p:nvPr/>
          </p:nvSpPr>
          <p:spPr>
            <a:xfrm>
              <a:off x="5994958" y="4639110"/>
              <a:ext cx="130952" cy="59735"/>
            </a:xfrm>
            <a:prstGeom prst="flowChartManualOperati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D72D5773-795F-4B24-B149-076282980048}"/>
                </a:ext>
              </a:extLst>
            </p:cNvPr>
            <p:cNvSpPr txBox="1"/>
            <p:nvPr/>
          </p:nvSpPr>
          <p:spPr>
            <a:xfrm>
              <a:off x="5757349" y="4749894"/>
              <a:ext cx="1534879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Probe 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photo-diodes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FBC3D150-F323-4938-9C8E-A2A11B7C0BD5}"/>
                </a:ext>
              </a:extLst>
            </p:cNvPr>
            <p:cNvSpPr txBox="1"/>
            <p:nvPr/>
          </p:nvSpPr>
          <p:spPr>
            <a:xfrm>
              <a:off x="6358657" y="3090490"/>
              <a:ext cx="1179143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B0F0"/>
                  </a:solidFill>
                </a:rPr>
                <a:t>p polarization transmitted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1E818781-3F74-45E6-99ED-3D7E6AFA27F2}"/>
                </a:ext>
              </a:extLst>
            </p:cNvPr>
            <p:cNvSpPr txBox="1"/>
            <p:nvPr/>
          </p:nvSpPr>
          <p:spPr>
            <a:xfrm>
              <a:off x="5093764" y="2813085"/>
              <a:ext cx="162065" cy="253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dirty="0">
                <a:solidFill>
                  <a:srgbClr val="00B0F0"/>
                </a:solidFill>
              </a:endParaRP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764E627F-12A7-48B0-96C0-573B6E8A11EF}"/>
                </a:ext>
              </a:extLst>
            </p:cNvPr>
            <p:cNvSpPr txBox="1"/>
            <p:nvPr/>
          </p:nvSpPr>
          <p:spPr>
            <a:xfrm>
              <a:off x="4988996" y="4357702"/>
              <a:ext cx="11610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F0"/>
                  </a:solidFill>
                </a:rPr>
                <a:t>s polarization</a:t>
              </a:r>
            </a:p>
            <a:p>
              <a:r>
                <a:rPr lang="en-US" sz="1400" dirty="0">
                  <a:solidFill>
                    <a:srgbClr val="00B0F0"/>
                  </a:solidFill>
                </a:rPr>
                <a:t>reflected</a:t>
              </a: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19C4AD9D-D434-4D45-8837-0E6F5BF4F019}"/>
                </a:ext>
              </a:extLst>
            </p:cNvPr>
            <p:cNvSpPr txBox="1"/>
            <p:nvPr/>
          </p:nvSpPr>
          <p:spPr>
            <a:xfrm>
              <a:off x="4680201" y="3697812"/>
              <a:ext cx="1095465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circular polarization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2AA91213-5C59-47F5-BF04-8F38C49F7BB8}"/>
                </a:ext>
              </a:extLst>
            </p:cNvPr>
            <p:cNvSpPr txBox="1"/>
            <p:nvPr/>
          </p:nvSpPr>
          <p:spPr>
            <a:xfrm>
              <a:off x="1218601" y="3698913"/>
              <a:ext cx="1509490" cy="431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linear </a:t>
              </a:r>
            </a:p>
            <a:p>
              <a:r>
                <a:rPr lang="en-US" sz="1400" dirty="0"/>
                <a:t>polarization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AD488A8-75AC-4F4C-B0F5-2426F2911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Optical </a:t>
            </a:r>
            <a:r>
              <a:rPr lang="fr-FR" dirty="0" err="1"/>
              <a:t>reading</a:t>
            </a:r>
            <a:r>
              <a:rPr lang="fr-FR" dirty="0"/>
              <a:t> of Hg </a:t>
            </a:r>
            <a:r>
              <a:rPr lang="fr-FR" dirty="0" err="1"/>
              <a:t>precession</a:t>
            </a:r>
            <a:r>
              <a:rPr lang="fr-FR" dirty="0"/>
              <a:t> in n2EDM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38C00B-92B6-454D-9706-D4F2F2FD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18</a:t>
            </a:fld>
            <a:endParaRPr lang="en-US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7EB7DF20-F2D1-4D21-9538-B8FACF478458}"/>
              </a:ext>
            </a:extLst>
          </p:cNvPr>
          <p:cNvSpPr txBox="1"/>
          <p:nvPr/>
        </p:nvSpPr>
        <p:spPr>
          <a:xfrm>
            <a:off x="8476313" y="4565166"/>
            <a:ext cx="3330655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n2EDM: </a:t>
            </a:r>
            <a:r>
              <a:rPr lang="fr-FR" dirty="0" err="1"/>
              <a:t>linearly</a:t>
            </a:r>
            <a:r>
              <a:rPr lang="fr-FR" dirty="0"/>
              <a:t> </a:t>
            </a:r>
            <a:r>
              <a:rPr lang="fr-FR" dirty="0" err="1"/>
              <a:t>polarised</a:t>
            </a:r>
            <a:r>
              <a:rPr lang="fr-FR" dirty="0"/>
              <a:t> probe.</a:t>
            </a:r>
            <a:endParaRPr lang="en-US" dirty="0"/>
          </a:p>
          <a:p>
            <a:r>
              <a:rPr lang="en-US" dirty="0"/>
              <a:t>Two signals for each chamber. </a:t>
            </a:r>
          </a:p>
          <a:p>
            <a:r>
              <a:rPr lang="en-US" b="1" dirty="0"/>
              <a:t>Cancellation of common noise.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2FA3429C-6E0A-48D1-A2E6-A52843C11BD1}"/>
              </a:ext>
            </a:extLst>
          </p:cNvPr>
          <p:cNvSpPr txBox="1"/>
          <p:nvPr/>
        </p:nvSpPr>
        <p:spPr>
          <a:xfrm>
            <a:off x="144378" y="89694"/>
            <a:ext cx="645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</a:t>
            </a:r>
            <a:r>
              <a:rPr lang="en-US" dirty="0">
                <a:solidFill>
                  <a:schemeClr val="bg2"/>
                </a:solidFill>
              </a:rPr>
              <a:t>Context  II – n2EDM overview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</a:p>
        </p:txBody>
      </p:sp>
    </p:spTree>
    <p:extLst>
      <p:ext uri="{BB962C8B-B14F-4D97-AF65-F5344CB8AC3E}">
        <p14:creationId xmlns:p14="http://schemas.microsoft.com/office/powerpoint/2010/main" val="1046873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EBD76A-9CE6-484C-ADCE-E342F437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380" y="192171"/>
            <a:ext cx="10515600" cy="1325563"/>
          </a:xfrm>
        </p:spPr>
        <p:txBody>
          <a:bodyPr/>
          <a:lstStyle/>
          <a:p>
            <a:r>
              <a:rPr lang="en-US" dirty="0"/>
              <a:t>Probe photo-diode signals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9150DD5-CE8A-4689-BB9B-7F7B93B04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9" y="1250907"/>
            <a:ext cx="2525183" cy="5319005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377B9D2-1016-4AE4-8EA9-9B7A0C8B5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592" y="2388472"/>
            <a:ext cx="1607351" cy="120234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B0DF3D1-388E-4EC3-B401-14BC5BD01D2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1896" y="2377747"/>
            <a:ext cx="1600324" cy="12023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2690924-4A2D-4961-B1D2-7C4CC47F94C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1896" y="4450834"/>
            <a:ext cx="1600217" cy="1204919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7DB9C4E-C996-474F-87D5-6B53DF318A27}"/>
              </a:ext>
            </a:extLst>
          </p:cNvPr>
          <p:cNvSpPr/>
          <p:nvPr/>
        </p:nvSpPr>
        <p:spPr>
          <a:xfrm>
            <a:off x="9340602" y="127978"/>
            <a:ext cx="2734892" cy="3148501"/>
          </a:xfrm>
          <a:prstGeom prst="roundRect">
            <a:avLst>
              <a:gd name="adj" fmla="val 100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0E2D0C9-E3D7-4372-AD1F-3263AFB0E846}"/>
              </a:ext>
            </a:extLst>
          </p:cNvPr>
          <p:cNvGrpSpPr/>
          <p:nvPr/>
        </p:nvGrpSpPr>
        <p:grpSpPr>
          <a:xfrm>
            <a:off x="10638486" y="921668"/>
            <a:ext cx="1437008" cy="1994760"/>
            <a:chOff x="8904611" y="1987621"/>
            <a:chExt cx="3068066" cy="3432983"/>
          </a:xfrm>
        </p:grpSpPr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A3E5F925-1030-435B-B24D-C043B9D010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9976" y="1987621"/>
              <a:ext cx="1255575" cy="27009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801295C9-4779-4455-9551-88F9FE06E530}"/>
                </a:ext>
              </a:extLst>
            </p:cNvPr>
            <p:cNvCxnSpPr>
              <a:cxnSpLocks/>
            </p:cNvCxnSpPr>
            <p:nvPr/>
          </p:nvCxnSpPr>
          <p:spPr>
            <a:xfrm>
              <a:off x="8973087" y="4937757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598973B0-B46C-40C2-818E-AEF8A6AD1E89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463" y="4932424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9B6506E-4019-445E-9F15-ED7A03C251FC}"/>
                </a:ext>
              </a:extLst>
            </p:cNvPr>
            <p:cNvSpPr txBox="1"/>
            <p:nvPr/>
          </p:nvSpPr>
          <p:spPr>
            <a:xfrm>
              <a:off x="8904611" y="5066027"/>
              <a:ext cx="3068066" cy="35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953" dirty="0"/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B8ECD1B-D479-4A59-AC5F-7B8FCC4A4464}"/>
              </a:ext>
            </a:extLst>
          </p:cNvPr>
          <p:cNvSpPr/>
          <p:nvPr/>
        </p:nvSpPr>
        <p:spPr>
          <a:xfrm>
            <a:off x="11263385" y="638239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997A3C7-BF8E-4379-9824-018580F5C9B9}"/>
              </a:ext>
            </a:extLst>
          </p:cNvPr>
          <p:cNvSpPr/>
          <p:nvPr/>
        </p:nvSpPr>
        <p:spPr>
          <a:xfrm>
            <a:off x="11255592" y="2529943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E8082F-A67A-431F-9566-E4FC6215B04C}"/>
              </a:ext>
            </a:extLst>
          </p:cNvPr>
          <p:cNvSpPr/>
          <p:nvPr/>
        </p:nvSpPr>
        <p:spPr>
          <a:xfrm>
            <a:off x="10652780" y="2530159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01CE9DE-B9B4-4F25-B7E0-3A147B0D0CA8}"/>
              </a:ext>
            </a:extLst>
          </p:cNvPr>
          <p:cNvSpPr/>
          <p:nvPr/>
        </p:nvSpPr>
        <p:spPr>
          <a:xfrm>
            <a:off x="10670559" y="643377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EF8F7A1-86F9-47D2-BDD0-BAEACB009EC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51058" y="1359034"/>
            <a:ext cx="832875" cy="281757"/>
          </a:xfrm>
          <a:prstGeom prst="rect">
            <a:avLst/>
          </a:prstGeom>
          <a:ln>
            <a:noFill/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8142B47-FC1E-4275-8598-F65A87C2434B}"/>
              </a:ext>
            </a:extLst>
          </p:cNvPr>
          <p:cNvSpPr txBox="1"/>
          <p:nvPr/>
        </p:nvSpPr>
        <p:spPr>
          <a:xfrm>
            <a:off x="9927605" y="1630783"/>
            <a:ext cx="7938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spin 1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081370D-E4EA-45D7-AA55-BFCB37B6F23D}"/>
              </a:ext>
            </a:extLst>
          </p:cNvPr>
          <p:cNvSpPr txBox="1"/>
          <p:nvPr/>
        </p:nvSpPr>
        <p:spPr>
          <a:xfrm>
            <a:off x="9647855" y="610627"/>
            <a:ext cx="1243910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Excited states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34311AC-3B1F-4731-87CB-DCFC7D08D614}"/>
              </a:ext>
            </a:extLst>
          </p:cNvPr>
          <p:cNvSpPr txBox="1"/>
          <p:nvPr/>
        </p:nvSpPr>
        <p:spPr>
          <a:xfrm>
            <a:off x="9682801" y="2421906"/>
            <a:ext cx="1243910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Ground states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5DCC2FDF-5225-4240-A65B-313423EBE5E1}"/>
              </a:ext>
            </a:extLst>
          </p:cNvPr>
          <p:cNvGrpSpPr/>
          <p:nvPr/>
        </p:nvGrpSpPr>
        <p:grpSpPr>
          <a:xfrm flipH="1">
            <a:off x="10738798" y="2821927"/>
            <a:ext cx="983300" cy="416077"/>
            <a:chOff x="6912864" y="4115436"/>
            <a:chExt cx="2298192" cy="743712"/>
          </a:xfrm>
        </p:grpSpPr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0161ADBA-52E5-4D68-BF19-B2A246BA7028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00" y="4487292"/>
              <a:ext cx="1133856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5D5F107-5785-4F33-8035-9F526307FA1A}"/>
                </a:ext>
              </a:extLst>
            </p:cNvPr>
            <p:cNvSpPr/>
            <p:nvPr/>
          </p:nvSpPr>
          <p:spPr>
            <a:xfrm>
              <a:off x="6912864" y="4115436"/>
              <a:ext cx="2298192" cy="743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484BB7FD-F055-480B-89B6-08CEB1731192}"/>
                  </a:ext>
                </a:extLst>
              </p:cNvPr>
              <p:cNvSpPr txBox="1"/>
              <p:nvPr/>
            </p:nvSpPr>
            <p:spPr>
              <a:xfrm>
                <a:off x="9309370" y="154475"/>
                <a:ext cx="27660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199</m:t>
                        </m:r>
                      </m:sup>
                    </m:sSup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Hg</m:t>
                    </m:r>
                  </m:oMath>
                </a14:m>
                <a:r>
                  <a:rPr lang="en-US" sz="1600" dirty="0"/>
                  <a:t> spin during precession</a:t>
                </a: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484BB7FD-F055-480B-89B6-08CEB1731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370" y="154475"/>
                <a:ext cx="2766060" cy="338554"/>
              </a:xfrm>
              <a:prstGeom prst="rect">
                <a:avLst/>
              </a:prstGeom>
              <a:blipFill>
                <a:blip r:embed="rId7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Image 31">
            <a:extLst>
              <a:ext uri="{FF2B5EF4-FFF2-40B4-BE49-F238E27FC236}">
                <a16:creationId xmlns:a16="http://schemas.microsoft.com/office/drawing/2014/main" id="{BCD5C341-6A47-433D-80F0-DDD62251D1D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1720" y="4461559"/>
            <a:ext cx="1595116" cy="1184410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FC1D462D-24BA-4FF6-B5DE-8ED67C788B9C}"/>
              </a:ext>
            </a:extLst>
          </p:cNvPr>
          <p:cNvSpPr/>
          <p:nvPr/>
        </p:nvSpPr>
        <p:spPr>
          <a:xfrm>
            <a:off x="9319745" y="3554930"/>
            <a:ext cx="2734892" cy="3148501"/>
          </a:xfrm>
          <a:prstGeom prst="roundRect">
            <a:avLst>
              <a:gd name="adj" fmla="val 100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A54EE6A-C079-4E47-9C13-CDD89785841B}"/>
              </a:ext>
            </a:extLst>
          </p:cNvPr>
          <p:cNvGrpSpPr/>
          <p:nvPr/>
        </p:nvGrpSpPr>
        <p:grpSpPr>
          <a:xfrm>
            <a:off x="10617629" y="4355994"/>
            <a:ext cx="1437008" cy="1987386"/>
            <a:chOff x="8904611" y="2000312"/>
            <a:chExt cx="3068066" cy="3420292"/>
          </a:xfrm>
        </p:grpSpPr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7AA5FCEE-4CCF-42EF-A91E-B379F6B1DE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29976" y="2000312"/>
              <a:ext cx="1098231" cy="268855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E6D17966-D365-46C4-8142-3C59CEB0D559}"/>
                </a:ext>
              </a:extLst>
            </p:cNvPr>
            <p:cNvCxnSpPr>
              <a:cxnSpLocks/>
            </p:cNvCxnSpPr>
            <p:nvPr/>
          </p:nvCxnSpPr>
          <p:spPr>
            <a:xfrm>
              <a:off x="8973087" y="4937757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C0963A72-9132-4C57-898E-AD99DEFA8160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463" y="4932424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F43D8E98-4797-4357-A91E-167E8A0D21F6}"/>
                </a:ext>
              </a:extLst>
            </p:cNvPr>
            <p:cNvSpPr txBox="1"/>
            <p:nvPr/>
          </p:nvSpPr>
          <p:spPr>
            <a:xfrm>
              <a:off x="8904611" y="5066027"/>
              <a:ext cx="3068066" cy="35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953" dirty="0"/>
            </a:p>
          </p:txBody>
        </p:sp>
      </p:grp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988B98BC-C299-4779-93C0-B14582A697DA}"/>
              </a:ext>
            </a:extLst>
          </p:cNvPr>
          <p:cNvSpPr/>
          <p:nvPr/>
        </p:nvSpPr>
        <p:spPr>
          <a:xfrm>
            <a:off x="11242528" y="4065191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DA3950F8-947B-4555-A035-A4492FD8DB6D}"/>
              </a:ext>
            </a:extLst>
          </p:cNvPr>
          <p:cNvSpPr/>
          <p:nvPr/>
        </p:nvSpPr>
        <p:spPr>
          <a:xfrm>
            <a:off x="11234735" y="5956895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3628711D-B175-452D-8583-385CBC52C6EC}"/>
              </a:ext>
            </a:extLst>
          </p:cNvPr>
          <p:cNvSpPr/>
          <p:nvPr/>
        </p:nvSpPr>
        <p:spPr>
          <a:xfrm>
            <a:off x="10631923" y="5957111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F96CB33F-A04A-49BC-BD24-CB419CE301B8}"/>
              </a:ext>
            </a:extLst>
          </p:cNvPr>
          <p:cNvSpPr/>
          <p:nvPr/>
        </p:nvSpPr>
        <p:spPr>
          <a:xfrm>
            <a:off x="10649702" y="4070329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61F93BBB-01D2-46BF-81BF-9D6C979EED6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5967" y="4785986"/>
            <a:ext cx="832875" cy="281757"/>
          </a:xfrm>
          <a:prstGeom prst="rect">
            <a:avLst/>
          </a:prstGeom>
          <a:ln>
            <a:noFill/>
          </a:ln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2A3ECF43-1CE5-4340-A3AC-9E27D6296583}"/>
              </a:ext>
            </a:extLst>
          </p:cNvPr>
          <p:cNvSpPr txBox="1"/>
          <p:nvPr/>
        </p:nvSpPr>
        <p:spPr>
          <a:xfrm>
            <a:off x="9850868" y="5057735"/>
            <a:ext cx="86433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spin -1 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4794DD58-DCA5-42E0-A0FF-FA53EAE62A5E}"/>
              </a:ext>
            </a:extLst>
          </p:cNvPr>
          <p:cNvSpPr txBox="1"/>
          <p:nvPr/>
        </p:nvSpPr>
        <p:spPr>
          <a:xfrm>
            <a:off x="9626998" y="4037579"/>
            <a:ext cx="1243910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Excited states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CEC2DC0-A570-4780-9390-21408CFA7AD7}"/>
              </a:ext>
            </a:extLst>
          </p:cNvPr>
          <p:cNvSpPr txBox="1"/>
          <p:nvPr/>
        </p:nvSpPr>
        <p:spPr>
          <a:xfrm>
            <a:off x="9661944" y="5848858"/>
            <a:ext cx="1243910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Ground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581C63F2-B467-4483-9E0C-01CDE9FF8165}"/>
                  </a:ext>
                </a:extLst>
              </p:cNvPr>
              <p:cNvSpPr txBox="1"/>
              <p:nvPr/>
            </p:nvSpPr>
            <p:spPr>
              <a:xfrm>
                <a:off x="9288513" y="3581427"/>
                <a:ext cx="27660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199</m:t>
                        </m:r>
                      </m:sup>
                    </m:sSup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Hg</m:t>
                    </m:r>
                  </m:oMath>
                </a14:m>
                <a:r>
                  <a:rPr lang="en-US" sz="1600" dirty="0"/>
                  <a:t> spin during precession</a:t>
                </a:r>
              </a:p>
            </p:txBody>
          </p:sp>
        </mc:Choice>
        <mc:Fallback xmlns="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581C63F2-B467-4483-9E0C-01CDE9FF8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513" y="3581427"/>
                <a:ext cx="2766060" cy="338554"/>
              </a:xfrm>
              <a:prstGeom prst="rect">
                <a:avLst/>
              </a:prstGeom>
              <a:blipFill>
                <a:blip r:embed="rId11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e 58">
            <a:extLst>
              <a:ext uri="{FF2B5EF4-FFF2-40B4-BE49-F238E27FC236}">
                <a16:creationId xmlns:a16="http://schemas.microsoft.com/office/drawing/2014/main" id="{9161EB08-5FFC-4B9C-AF67-30F2DD5AA4DD}"/>
              </a:ext>
            </a:extLst>
          </p:cNvPr>
          <p:cNvGrpSpPr/>
          <p:nvPr/>
        </p:nvGrpSpPr>
        <p:grpSpPr>
          <a:xfrm>
            <a:off x="8507361" y="1437492"/>
            <a:ext cx="557408" cy="538619"/>
            <a:chOff x="4979096" y="513567"/>
            <a:chExt cx="557408" cy="538619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0A329C99-3BB9-4882-B103-4C831C26807F}"/>
                </a:ext>
              </a:extLst>
            </p:cNvPr>
            <p:cNvSpPr/>
            <p:nvPr/>
          </p:nvSpPr>
          <p:spPr>
            <a:xfrm>
              <a:off x="4979096" y="513567"/>
              <a:ext cx="557408" cy="538619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6475EB32-1F56-4DDA-864C-99A72AD8843A}"/>
                </a:ext>
              </a:extLst>
            </p:cNvPr>
            <p:cNvCxnSpPr>
              <a:cxnSpLocks/>
              <a:stCxn id="60" idx="6"/>
            </p:cNvCxnSpPr>
            <p:nvPr/>
          </p:nvCxnSpPr>
          <p:spPr>
            <a:xfrm flipH="1" flipV="1">
              <a:off x="5473664" y="592447"/>
              <a:ext cx="62840" cy="19043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47224AC6-6A28-4E14-B1A7-8A90F6042FAF}"/>
              </a:ext>
            </a:extLst>
          </p:cNvPr>
          <p:cNvGrpSpPr/>
          <p:nvPr/>
        </p:nvGrpSpPr>
        <p:grpSpPr>
          <a:xfrm>
            <a:off x="8451015" y="4798433"/>
            <a:ext cx="561642" cy="538619"/>
            <a:chOff x="4979096" y="513567"/>
            <a:chExt cx="561642" cy="538619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3C80135F-3ED8-441C-9C28-A2BEBA7BCB91}"/>
                </a:ext>
              </a:extLst>
            </p:cNvPr>
            <p:cNvSpPr/>
            <p:nvPr/>
          </p:nvSpPr>
          <p:spPr>
            <a:xfrm>
              <a:off x="4979096" y="513567"/>
              <a:ext cx="557408" cy="538619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Connecteur droit avec flèche 63">
              <a:extLst>
                <a:ext uri="{FF2B5EF4-FFF2-40B4-BE49-F238E27FC236}">
                  <a16:creationId xmlns:a16="http://schemas.microsoft.com/office/drawing/2014/main" id="{A8BFD9E8-6B35-46F1-9325-41E262390D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9107" y="806160"/>
              <a:ext cx="81631" cy="19043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89840A7D-9EC0-4F71-B508-488417CD2B23}"/>
              </a:ext>
            </a:extLst>
          </p:cNvPr>
          <p:cNvGrpSpPr/>
          <p:nvPr/>
        </p:nvGrpSpPr>
        <p:grpSpPr>
          <a:xfrm flipH="1">
            <a:off x="10771735" y="6228411"/>
            <a:ext cx="983300" cy="416077"/>
            <a:chOff x="6912864" y="4115436"/>
            <a:chExt cx="2298192" cy="743712"/>
          </a:xfrm>
        </p:grpSpPr>
        <p:cxnSp>
          <p:nvCxnSpPr>
            <p:cNvPr id="67" name="Connecteur droit avec flèche 66">
              <a:extLst>
                <a:ext uri="{FF2B5EF4-FFF2-40B4-BE49-F238E27FC236}">
                  <a16:creationId xmlns:a16="http://schemas.microsoft.com/office/drawing/2014/main" id="{7E723813-B0C7-47FA-AE2F-C09C3D4032AE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00" y="4487292"/>
              <a:ext cx="1133856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0A7FEF6-13A6-409E-BA8B-8D87A73161D0}"/>
                </a:ext>
              </a:extLst>
            </p:cNvPr>
            <p:cNvSpPr/>
            <p:nvPr/>
          </p:nvSpPr>
          <p:spPr>
            <a:xfrm>
              <a:off x="6912864" y="4115436"/>
              <a:ext cx="2298192" cy="743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ZoneTexte 68">
            <a:extLst>
              <a:ext uri="{FF2B5EF4-FFF2-40B4-BE49-F238E27FC236}">
                <a16:creationId xmlns:a16="http://schemas.microsoft.com/office/drawing/2014/main" id="{C6D9F03A-36C5-4CD8-BB47-D6BBDD60F67A}"/>
              </a:ext>
            </a:extLst>
          </p:cNvPr>
          <p:cNvSpPr txBox="1"/>
          <p:nvPr/>
        </p:nvSpPr>
        <p:spPr>
          <a:xfrm>
            <a:off x="3611107" y="2096553"/>
            <a:ext cx="144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chamber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11CD5FDF-45FC-41C9-92FA-893F71D91736}"/>
              </a:ext>
            </a:extLst>
          </p:cNvPr>
          <p:cNvSpPr txBox="1"/>
          <p:nvPr/>
        </p:nvSpPr>
        <p:spPr>
          <a:xfrm>
            <a:off x="3587040" y="4143070"/>
            <a:ext cx="145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 chamber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7834A27C-19D2-4584-A85E-451A54EA85A5}"/>
              </a:ext>
            </a:extLst>
          </p:cNvPr>
          <p:cNvSpPr txBox="1"/>
          <p:nvPr/>
        </p:nvSpPr>
        <p:spPr>
          <a:xfrm>
            <a:off x="3804281" y="3564251"/>
            <a:ext cx="10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reflected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B66CFC84-5778-4FF8-8903-240134E44340}"/>
              </a:ext>
            </a:extLst>
          </p:cNvPr>
          <p:cNvSpPr txBox="1"/>
          <p:nvPr/>
        </p:nvSpPr>
        <p:spPr>
          <a:xfrm>
            <a:off x="3811166" y="3800308"/>
            <a:ext cx="1281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transmitted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E0C3128-BDF3-4CDF-978B-D7317AE47A20}"/>
              </a:ext>
            </a:extLst>
          </p:cNvPr>
          <p:cNvSpPr txBox="1"/>
          <p:nvPr/>
        </p:nvSpPr>
        <p:spPr>
          <a:xfrm>
            <a:off x="3807689" y="5895667"/>
            <a:ext cx="1281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transmitted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046E72CF-0D0B-4284-8A80-153F8FEE0FD3}"/>
              </a:ext>
            </a:extLst>
          </p:cNvPr>
          <p:cNvSpPr txBox="1"/>
          <p:nvPr/>
        </p:nvSpPr>
        <p:spPr>
          <a:xfrm>
            <a:off x="3804280" y="5620732"/>
            <a:ext cx="10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reflected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F79024E5-1ADC-4747-9205-0BF4A12D3486}"/>
                  </a:ext>
                </a:extLst>
              </p:cNvPr>
              <p:cNvSpPr txBox="1"/>
              <p:nvPr/>
            </p:nvSpPr>
            <p:spPr>
              <a:xfrm>
                <a:off x="8620404" y="3243386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F79024E5-1ADC-4747-9205-0BF4A12D3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404" y="3243386"/>
                <a:ext cx="226024" cy="276999"/>
              </a:xfrm>
              <a:prstGeom prst="rect">
                <a:avLst/>
              </a:prstGeom>
              <a:blipFill>
                <a:blip r:embed="rId12"/>
                <a:stretch>
                  <a:fillRect l="-21622" r="-21622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ZoneTexte 75">
            <a:extLst>
              <a:ext uri="{FF2B5EF4-FFF2-40B4-BE49-F238E27FC236}">
                <a16:creationId xmlns:a16="http://schemas.microsoft.com/office/drawing/2014/main" id="{85C65DA6-4B22-4E13-B25B-B8F80222AB7D}"/>
              </a:ext>
            </a:extLst>
          </p:cNvPr>
          <p:cNvSpPr txBox="1"/>
          <p:nvPr/>
        </p:nvSpPr>
        <p:spPr>
          <a:xfrm>
            <a:off x="8334141" y="857049"/>
            <a:ext cx="92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UV light</a:t>
            </a:r>
          </a:p>
        </p:txBody>
      </p:sp>
      <p:sp>
        <p:nvSpPr>
          <p:cNvPr id="77" name="Espace réservé du numéro de diapositive 76">
            <a:extLst>
              <a:ext uri="{FF2B5EF4-FFF2-40B4-BE49-F238E27FC236}">
                <a16:creationId xmlns:a16="http://schemas.microsoft.com/office/drawing/2014/main" id="{B5FFB046-3C9B-4654-9F98-72C075C4F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4004" y="6496919"/>
            <a:ext cx="2743200" cy="365125"/>
          </a:xfrm>
        </p:spPr>
        <p:txBody>
          <a:bodyPr/>
          <a:lstStyle/>
          <a:p>
            <a:fld id="{65FB26B8-7965-4757-A61E-57229CDBB49E}" type="slidenum">
              <a:rPr lang="en-US" smtClean="0"/>
              <a:t>19</a:t>
            </a:fld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25FF9FB-ABDA-431D-A2E1-5BFDD59E041A}"/>
              </a:ext>
            </a:extLst>
          </p:cNvPr>
          <p:cNvSpPr/>
          <p:nvPr/>
        </p:nvSpPr>
        <p:spPr>
          <a:xfrm>
            <a:off x="1649095" y="3429000"/>
            <a:ext cx="51063" cy="2825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3096E77D-B576-4A0E-B487-89522FCE2E50}"/>
              </a:ext>
            </a:extLst>
          </p:cNvPr>
          <p:cNvCxnSpPr>
            <a:stCxn id="78" idx="0"/>
          </p:cNvCxnSpPr>
          <p:nvPr/>
        </p:nvCxnSpPr>
        <p:spPr>
          <a:xfrm flipV="1">
            <a:off x="1674627" y="2421906"/>
            <a:ext cx="1857965" cy="10070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1B3D0343-A7C5-4904-B238-18B4A4250ABF}"/>
              </a:ext>
            </a:extLst>
          </p:cNvPr>
          <p:cNvCxnSpPr>
            <a:cxnSpLocks/>
          </p:cNvCxnSpPr>
          <p:nvPr/>
        </p:nvCxnSpPr>
        <p:spPr>
          <a:xfrm>
            <a:off x="1658754" y="6258839"/>
            <a:ext cx="1873838" cy="3788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>
            <a:extLst>
              <a:ext uri="{FF2B5EF4-FFF2-40B4-BE49-F238E27FC236}">
                <a16:creationId xmlns:a16="http://schemas.microsoft.com/office/drawing/2014/main" id="{E0FCD878-8F42-4D35-9BBD-336693B3956E}"/>
              </a:ext>
            </a:extLst>
          </p:cNvPr>
          <p:cNvSpPr txBox="1"/>
          <p:nvPr/>
        </p:nvSpPr>
        <p:spPr>
          <a:xfrm>
            <a:off x="144378" y="89694"/>
            <a:ext cx="645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</a:t>
            </a:r>
            <a:r>
              <a:rPr lang="en-US" dirty="0">
                <a:solidFill>
                  <a:schemeClr val="bg2"/>
                </a:solidFill>
              </a:rPr>
              <a:t>Context  II – n2EDM overview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</a:p>
        </p:txBody>
      </p:sp>
    </p:spTree>
    <p:extLst>
      <p:ext uri="{BB962C8B-B14F-4D97-AF65-F5344CB8AC3E}">
        <p14:creationId xmlns:p14="http://schemas.microsoft.com/office/powerpoint/2010/main" val="56770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3" dur="2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8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23" dur="2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28" dur="2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5" grpId="0" animBg="1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39CE8E-B048-48D4-9CD1-4F80DBAF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EEA409-2A1D-436E-941C-152DD3AEC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en-US" dirty="0"/>
              <a:t>Context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Overview of the n2EDM experiment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Hg co-magnetometer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n2EDM status and outlook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1C58CA-2C9A-4CA6-9B4E-D66C1B99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54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EBD76A-9CE6-484C-ADCE-E342F437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380" y="192171"/>
            <a:ext cx="10515600" cy="1325563"/>
          </a:xfrm>
        </p:spPr>
        <p:txBody>
          <a:bodyPr/>
          <a:lstStyle/>
          <a:p>
            <a:r>
              <a:rPr lang="en-US" dirty="0"/>
              <a:t>Probe photo-diode signals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9150DD5-CE8A-4689-BB9B-7F7B93B04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9" y="1250907"/>
            <a:ext cx="2525183" cy="5319005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377B9D2-1016-4AE4-8EA9-9B7A0C8B5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592" y="2388472"/>
            <a:ext cx="1607351" cy="120234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B0DF3D1-388E-4EC3-B401-14BC5BD01D2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1896" y="2377747"/>
            <a:ext cx="1600324" cy="12023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2690924-4A2D-4961-B1D2-7C4CC47F94C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1896" y="4450834"/>
            <a:ext cx="1600217" cy="1204919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7DB9C4E-C996-474F-87D5-6B53DF318A27}"/>
              </a:ext>
            </a:extLst>
          </p:cNvPr>
          <p:cNvSpPr/>
          <p:nvPr/>
        </p:nvSpPr>
        <p:spPr>
          <a:xfrm>
            <a:off x="9340602" y="127978"/>
            <a:ext cx="2734892" cy="3148501"/>
          </a:xfrm>
          <a:prstGeom prst="roundRect">
            <a:avLst>
              <a:gd name="adj" fmla="val 100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0E2D0C9-E3D7-4372-AD1F-3263AFB0E846}"/>
              </a:ext>
            </a:extLst>
          </p:cNvPr>
          <p:cNvGrpSpPr/>
          <p:nvPr/>
        </p:nvGrpSpPr>
        <p:grpSpPr>
          <a:xfrm>
            <a:off x="10638486" y="921668"/>
            <a:ext cx="1437008" cy="1994760"/>
            <a:chOff x="8904611" y="1987621"/>
            <a:chExt cx="3068066" cy="3432983"/>
          </a:xfrm>
        </p:grpSpPr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A3E5F925-1030-435B-B24D-C043B9D010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9976" y="1987621"/>
              <a:ext cx="1255575" cy="27009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801295C9-4779-4455-9551-88F9FE06E530}"/>
                </a:ext>
              </a:extLst>
            </p:cNvPr>
            <p:cNvCxnSpPr>
              <a:cxnSpLocks/>
            </p:cNvCxnSpPr>
            <p:nvPr/>
          </p:nvCxnSpPr>
          <p:spPr>
            <a:xfrm>
              <a:off x="8973087" y="4937757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598973B0-B46C-40C2-818E-AEF8A6AD1E89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463" y="4932424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9B6506E-4019-445E-9F15-ED7A03C251FC}"/>
                </a:ext>
              </a:extLst>
            </p:cNvPr>
            <p:cNvSpPr txBox="1"/>
            <p:nvPr/>
          </p:nvSpPr>
          <p:spPr>
            <a:xfrm>
              <a:off x="8904611" y="5066027"/>
              <a:ext cx="3068066" cy="35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953" dirty="0"/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B8ECD1B-D479-4A59-AC5F-7B8FCC4A4464}"/>
              </a:ext>
            </a:extLst>
          </p:cNvPr>
          <p:cNvSpPr/>
          <p:nvPr/>
        </p:nvSpPr>
        <p:spPr>
          <a:xfrm>
            <a:off x="11263385" y="638239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997A3C7-BF8E-4379-9824-018580F5C9B9}"/>
              </a:ext>
            </a:extLst>
          </p:cNvPr>
          <p:cNvSpPr/>
          <p:nvPr/>
        </p:nvSpPr>
        <p:spPr>
          <a:xfrm>
            <a:off x="11255592" y="2529943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E8082F-A67A-431F-9566-E4FC6215B04C}"/>
              </a:ext>
            </a:extLst>
          </p:cNvPr>
          <p:cNvSpPr/>
          <p:nvPr/>
        </p:nvSpPr>
        <p:spPr>
          <a:xfrm>
            <a:off x="10652780" y="2530159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01CE9DE-B9B4-4F25-B7E0-3A147B0D0CA8}"/>
              </a:ext>
            </a:extLst>
          </p:cNvPr>
          <p:cNvSpPr/>
          <p:nvPr/>
        </p:nvSpPr>
        <p:spPr>
          <a:xfrm>
            <a:off x="10670559" y="643377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EF8F7A1-86F9-47D2-BDD0-BAEACB009EC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51058" y="1359034"/>
            <a:ext cx="832875" cy="281757"/>
          </a:xfrm>
          <a:prstGeom prst="rect">
            <a:avLst/>
          </a:prstGeom>
          <a:ln>
            <a:noFill/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8142B47-FC1E-4275-8598-F65A87C2434B}"/>
              </a:ext>
            </a:extLst>
          </p:cNvPr>
          <p:cNvSpPr txBox="1"/>
          <p:nvPr/>
        </p:nvSpPr>
        <p:spPr>
          <a:xfrm>
            <a:off x="9927605" y="1630783"/>
            <a:ext cx="7938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spin 1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081370D-E4EA-45D7-AA55-BFCB37B6F23D}"/>
              </a:ext>
            </a:extLst>
          </p:cNvPr>
          <p:cNvSpPr txBox="1"/>
          <p:nvPr/>
        </p:nvSpPr>
        <p:spPr>
          <a:xfrm>
            <a:off x="9647855" y="610627"/>
            <a:ext cx="1243910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Excited states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34311AC-3B1F-4731-87CB-DCFC7D08D614}"/>
              </a:ext>
            </a:extLst>
          </p:cNvPr>
          <p:cNvSpPr txBox="1"/>
          <p:nvPr/>
        </p:nvSpPr>
        <p:spPr>
          <a:xfrm>
            <a:off x="9682801" y="2421906"/>
            <a:ext cx="1243910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Ground states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5DCC2FDF-5225-4240-A65B-313423EBE5E1}"/>
              </a:ext>
            </a:extLst>
          </p:cNvPr>
          <p:cNvGrpSpPr/>
          <p:nvPr/>
        </p:nvGrpSpPr>
        <p:grpSpPr>
          <a:xfrm flipH="1">
            <a:off x="10738798" y="2821927"/>
            <a:ext cx="983300" cy="416077"/>
            <a:chOff x="6912864" y="4115436"/>
            <a:chExt cx="2298192" cy="743712"/>
          </a:xfrm>
        </p:grpSpPr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0161ADBA-52E5-4D68-BF19-B2A246BA7028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00" y="4487292"/>
              <a:ext cx="1133856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5D5F107-5785-4F33-8035-9F526307FA1A}"/>
                </a:ext>
              </a:extLst>
            </p:cNvPr>
            <p:cNvSpPr/>
            <p:nvPr/>
          </p:nvSpPr>
          <p:spPr>
            <a:xfrm>
              <a:off x="6912864" y="4115436"/>
              <a:ext cx="2298192" cy="743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484BB7FD-F055-480B-89B6-08CEB1731192}"/>
                  </a:ext>
                </a:extLst>
              </p:cNvPr>
              <p:cNvSpPr txBox="1"/>
              <p:nvPr/>
            </p:nvSpPr>
            <p:spPr>
              <a:xfrm>
                <a:off x="9309370" y="154475"/>
                <a:ext cx="27660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199</m:t>
                        </m:r>
                      </m:sup>
                    </m:sSup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Hg</m:t>
                    </m:r>
                  </m:oMath>
                </a14:m>
                <a:r>
                  <a:rPr lang="en-US" sz="1600" dirty="0"/>
                  <a:t> spin during precession</a:t>
                </a: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484BB7FD-F055-480B-89B6-08CEB1731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370" y="154475"/>
                <a:ext cx="2766060" cy="338554"/>
              </a:xfrm>
              <a:prstGeom prst="rect">
                <a:avLst/>
              </a:prstGeom>
              <a:blipFill>
                <a:blip r:embed="rId7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Image 31">
            <a:extLst>
              <a:ext uri="{FF2B5EF4-FFF2-40B4-BE49-F238E27FC236}">
                <a16:creationId xmlns:a16="http://schemas.microsoft.com/office/drawing/2014/main" id="{BCD5C341-6A47-433D-80F0-DDD62251D1D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1720" y="4461559"/>
            <a:ext cx="1595116" cy="1184410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FC1D462D-24BA-4FF6-B5DE-8ED67C788B9C}"/>
              </a:ext>
            </a:extLst>
          </p:cNvPr>
          <p:cNvSpPr/>
          <p:nvPr/>
        </p:nvSpPr>
        <p:spPr>
          <a:xfrm>
            <a:off x="9319745" y="3554930"/>
            <a:ext cx="2734892" cy="3148501"/>
          </a:xfrm>
          <a:prstGeom prst="roundRect">
            <a:avLst>
              <a:gd name="adj" fmla="val 100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A54EE6A-C079-4E47-9C13-CDD89785841B}"/>
              </a:ext>
            </a:extLst>
          </p:cNvPr>
          <p:cNvGrpSpPr/>
          <p:nvPr/>
        </p:nvGrpSpPr>
        <p:grpSpPr>
          <a:xfrm>
            <a:off x="10617629" y="4355994"/>
            <a:ext cx="1437008" cy="1987386"/>
            <a:chOff x="8904611" y="2000312"/>
            <a:chExt cx="3068066" cy="3420292"/>
          </a:xfrm>
        </p:grpSpPr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7AA5FCEE-4CCF-42EF-A91E-B379F6B1DE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29976" y="2000312"/>
              <a:ext cx="1098231" cy="268855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E6D17966-D365-46C4-8142-3C59CEB0D559}"/>
                </a:ext>
              </a:extLst>
            </p:cNvPr>
            <p:cNvCxnSpPr>
              <a:cxnSpLocks/>
            </p:cNvCxnSpPr>
            <p:nvPr/>
          </p:nvCxnSpPr>
          <p:spPr>
            <a:xfrm>
              <a:off x="8973087" y="4937757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C0963A72-9132-4C57-898E-AD99DEFA8160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463" y="4932424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F43D8E98-4797-4357-A91E-167E8A0D21F6}"/>
                </a:ext>
              </a:extLst>
            </p:cNvPr>
            <p:cNvSpPr txBox="1"/>
            <p:nvPr/>
          </p:nvSpPr>
          <p:spPr>
            <a:xfrm>
              <a:off x="8904611" y="5066027"/>
              <a:ext cx="3068066" cy="35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953" dirty="0"/>
            </a:p>
          </p:txBody>
        </p:sp>
      </p:grp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988B98BC-C299-4779-93C0-B14582A697DA}"/>
              </a:ext>
            </a:extLst>
          </p:cNvPr>
          <p:cNvSpPr/>
          <p:nvPr/>
        </p:nvSpPr>
        <p:spPr>
          <a:xfrm>
            <a:off x="11242528" y="4065191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DA3950F8-947B-4555-A035-A4492FD8DB6D}"/>
              </a:ext>
            </a:extLst>
          </p:cNvPr>
          <p:cNvSpPr/>
          <p:nvPr/>
        </p:nvSpPr>
        <p:spPr>
          <a:xfrm>
            <a:off x="11234735" y="5956895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3628711D-B175-452D-8583-385CBC52C6EC}"/>
              </a:ext>
            </a:extLst>
          </p:cNvPr>
          <p:cNvSpPr/>
          <p:nvPr/>
        </p:nvSpPr>
        <p:spPr>
          <a:xfrm>
            <a:off x="10631923" y="5957111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F96CB33F-A04A-49BC-BD24-CB419CE301B8}"/>
              </a:ext>
            </a:extLst>
          </p:cNvPr>
          <p:cNvSpPr/>
          <p:nvPr/>
        </p:nvSpPr>
        <p:spPr>
          <a:xfrm>
            <a:off x="10649702" y="4070329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61F93BBB-01D2-46BF-81BF-9D6C979EED6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5967" y="4785986"/>
            <a:ext cx="832875" cy="281757"/>
          </a:xfrm>
          <a:prstGeom prst="rect">
            <a:avLst/>
          </a:prstGeom>
          <a:ln>
            <a:noFill/>
          </a:ln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2A3ECF43-1CE5-4340-A3AC-9E27D6296583}"/>
              </a:ext>
            </a:extLst>
          </p:cNvPr>
          <p:cNvSpPr txBox="1"/>
          <p:nvPr/>
        </p:nvSpPr>
        <p:spPr>
          <a:xfrm>
            <a:off x="9850868" y="5057735"/>
            <a:ext cx="86433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spin -1 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4794DD58-DCA5-42E0-A0FF-FA53EAE62A5E}"/>
              </a:ext>
            </a:extLst>
          </p:cNvPr>
          <p:cNvSpPr txBox="1"/>
          <p:nvPr/>
        </p:nvSpPr>
        <p:spPr>
          <a:xfrm>
            <a:off x="9626998" y="4037579"/>
            <a:ext cx="1243910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Excited states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CEC2DC0-A570-4780-9390-21408CFA7AD7}"/>
              </a:ext>
            </a:extLst>
          </p:cNvPr>
          <p:cNvSpPr txBox="1"/>
          <p:nvPr/>
        </p:nvSpPr>
        <p:spPr>
          <a:xfrm>
            <a:off x="9661944" y="5848858"/>
            <a:ext cx="1243910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Ground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581C63F2-B467-4483-9E0C-01CDE9FF8165}"/>
                  </a:ext>
                </a:extLst>
              </p:cNvPr>
              <p:cNvSpPr txBox="1"/>
              <p:nvPr/>
            </p:nvSpPr>
            <p:spPr>
              <a:xfrm>
                <a:off x="9288513" y="3581427"/>
                <a:ext cx="27660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199</m:t>
                        </m:r>
                      </m:sup>
                    </m:sSup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Hg</m:t>
                    </m:r>
                  </m:oMath>
                </a14:m>
                <a:r>
                  <a:rPr lang="en-US" sz="1600" dirty="0"/>
                  <a:t> spin during precession</a:t>
                </a:r>
              </a:p>
            </p:txBody>
          </p:sp>
        </mc:Choice>
        <mc:Fallback xmlns="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581C63F2-B467-4483-9E0C-01CDE9FF8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513" y="3581427"/>
                <a:ext cx="2766060" cy="338554"/>
              </a:xfrm>
              <a:prstGeom prst="rect">
                <a:avLst/>
              </a:prstGeom>
              <a:blipFill>
                <a:blip r:embed="rId11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e 58">
            <a:extLst>
              <a:ext uri="{FF2B5EF4-FFF2-40B4-BE49-F238E27FC236}">
                <a16:creationId xmlns:a16="http://schemas.microsoft.com/office/drawing/2014/main" id="{9161EB08-5FFC-4B9C-AF67-30F2DD5AA4DD}"/>
              </a:ext>
            </a:extLst>
          </p:cNvPr>
          <p:cNvGrpSpPr/>
          <p:nvPr/>
        </p:nvGrpSpPr>
        <p:grpSpPr>
          <a:xfrm>
            <a:off x="8507361" y="1437492"/>
            <a:ext cx="557408" cy="538619"/>
            <a:chOff x="4979096" y="513567"/>
            <a:chExt cx="557408" cy="538619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0A329C99-3BB9-4882-B103-4C831C26807F}"/>
                </a:ext>
              </a:extLst>
            </p:cNvPr>
            <p:cNvSpPr/>
            <p:nvPr/>
          </p:nvSpPr>
          <p:spPr>
            <a:xfrm>
              <a:off x="4979096" y="513567"/>
              <a:ext cx="557408" cy="538619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6475EB32-1F56-4DDA-864C-99A72AD8843A}"/>
                </a:ext>
              </a:extLst>
            </p:cNvPr>
            <p:cNvCxnSpPr>
              <a:cxnSpLocks/>
              <a:stCxn id="60" idx="6"/>
            </p:cNvCxnSpPr>
            <p:nvPr/>
          </p:nvCxnSpPr>
          <p:spPr>
            <a:xfrm flipH="1" flipV="1">
              <a:off x="5473664" y="592447"/>
              <a:ext cx="62840" cy="19043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47224AC6-6A28-4E14-B1A7-8A90F6042FAF}"/>
              </a:ext>
            </a:extLst>
          </p:cNvPr>
          <p:cNvGrpSpPr/>
          <p:nvPr/>
        </p:nvGrpSpPr>
        <p:grpSpPr>
          <a:xfrm>
            <a:off x="8451015" y="4798433"/>
            <a:ext cx="561642" cy="538619"/>
            <a:chOff x="4979096" y="513567"/>
            <a:chExt cx="561642" cy="538619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3C80135F-3ED8-441C-9C28-A2BEBA7BCB91}"/>
                </a:ext>
              </a:extLst>
            </p:cNvPr>
            <p:cNvSpPr/>
            <p:nvPr/>
          </p:nvSpPr>
          <p:spPr>
            <a:xfrm>
              <a:off x="4979096" y="513567"/>
              <a:ext cx="557408" cy="538619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Connecteur droit avec flèche 63">
              <a:extLst>
                <a:ext uri="{FF2B5EF4-FFF2-40B4-BE49-F238E27FC236}">
                  <a16:creationId xmlns:a16="http://schemas.microsoft.com/office/drawing/2014/main" id="{A8BFD9E8-6B35-46F1-9325-41E262390D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9107" y="806160"/>
              <a:ext cx="81631" cy="19043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89840A7D-9EC0-4F71-B508-488417CD2B23}"/>
              </a:ext>
            </a:extLst>
          </p:cNvPr>
          <p:cNvGrpSpPr/>
          <p:nvPr/>
        </p:nvGrpSpPr>
        <p:grpSpPr>
          <a:xfrm flipH="1">
            <a:off x="10771735" y="6228411"/>
            <a:ext cx="983300" cy="416077"/>
            <a:chOff x="6912864" y="4115436"/>
            <a:chExt cx="2298192" cy="743712"/>
          </a:xfrm>
        </p:grpSpPr>
        <p:cxnSp>
          <p:nvCxnSpPr>
            <p:cNvPr id="67" name="Connecteur droit avec flèche 66">
              <a:extLst>
                <a:ext uri="{FF2B5EF4-FFF2-40B4-BE49-F238E27FC236}">
                  <a16:creationId xmlns:a16="http://schemas.microsoft.com/office/drawing/2014/main" id="{7E723813-B0C7-47FA-AE2F-C09C3D4032AE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00" y="4487292"/>
              <a:ext cx="1133856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0A7FEF6-13A6-409E-BA8B-8D87A73161D0}"/>
                </a:ext>
              </a:extLst>
            </p:cNvPr>
            <p:cNvSpPr/>
            <p:nvPr/>
          </p:nvSpPr>
          <p:spPr>
            <a:xfrm>
              <a:off x="6912864" y="4115436"/>
              <a:ext cx="2298192" cy="743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ZoneTexte 68">
            <a:extLst>
              <a:ext uri="{FF2B5EF4-FFF2-40B4-BE49-F238E27FC236}">
                <a16:creationId xmlns:a16="http://schemas.microsoft.com/office/drawing/2014/main" id="{C6D9F03A-36C5-4CD8-BB47-D6BBDD60F67A}"/>
              </a:ext>
            </a:extLst>
          </p:cNvPr>
          <p:cNvSpPr txBox="1"/>
          <p:nvPr/>
        </p:nvSpPr>
        <p:spPr>
          <a:xfrm>
            <a:off x="3611107" y="2096553"/>
            <a:ext cx="144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chamber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11CD5FDF-45FC-41C9-92FA-893F71D91736}"/>
              </a:ext>
            </a:extLst>
          </p:cNvPr>
          <p:cNvSpPr txBox="1"/>
          <p:nvPr/>
        </p:nvSpPr>
        <p:spPr>
          <a:xfrm>
            <a:off x="3587040" y="4143070"/>
            <a:ext cx="145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 chamber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7834A27C-19D2-4584-A85E-451A54EA85A5}"/>
              </a:ext>
            </a:extLst>
          </p:cNvPr>
          <p:cNvSpPr txBox="1"/>
          <p:nvPr/>
        </p:nvSpPr>
        <p:spPr>
          <a:xfrm>
            <a:off x="3804281" y="3564251"/>
            <a:ext cx="10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reflected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B66CFC84-5778-4FF8-8903-240134E44340}"/>
              </a:ext>
            </a:extLst>
          </p:cNvPr>
          <p:cNvSpPr txBox="1"/>
          <p:nvPr/>
        </p:nvSpPr>
        <p:spPr>
          <a:xfrm>
            <a:off x="3811166" y="3800308"/>
            <a:ext cx="1281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transmitted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BE0C3128-BDF3-4CDF-978B-D7317AE47A20}"/>
              </a:ext>
            </a:extLst>
          </p:cNvPr>
          <p:cNvSpPr txBox="1"/>
          <p:nvPr/>
        </p:nvSpPr>
        <p:spPr>
          <a:xfrm>
            <a:off x="3807689" y="5895667"/>
            <a:ext cx="1281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transmitted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046E72CF-0D0B-4284-8A80-153F8FEE0FD3}"/>
              </a:ext>
            </a:extLst>
          </p:cNvPr>
          <p:cNvSpPr txBox="1"/>
          <p:nvPr/>
        </p:nvSpPr>
        <p:spPr>
          <a:xfrm>
            <a:off x="3804280" y="5620732"/>
            <a:ext cx="102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reflected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F79024E5-1ADC-4747-9205-0BF4A12D3486}"/>
                  </a:ext>
                </a:extLst>
              </p:cNvPr>
              <p:cNvSpPr txBox="1"/>
              <p:nvPr/>
            </p:nvSpPr>
            <p:spPr>
              <a:xfrm>
                <a:off x="8620404" y="3243386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F79024E5-1ADC-4747-9205-0BF4A12D3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404" y="3243386"/>
                <a:ext cx="226024" cy="276999"/>
              </a:xfrm>
              <a:prstGeom prst="rect">
                <a:avLst/>
              </a:prstGeom>
              <a:blipFill>
                <a:blip r:embed="rId12"/>
                <a:stretch>
                  <a:fillRect l="-21622" r="-21622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ZoneTexte 75">
            <a:extLst>
              <a:ext uri="{FF2B5EF4-FFF2-40B4-BE49-F238E27FC236}">
                <a16:creationId xmlns:a16="http://schemas.microsoft.com/office/drawing/2014/main" id="{85C65DA6-4B22-4E13-B25B-B8F80222AB7D}"/>
              </a:ext>
            </a:extLst>
          </p:cNvPr>
          <p:cNvSpPr txBox="1"/>
          <p:nvPr/>
        </p:nvSpPr>
        <p:spPr>
          <a:xfrm>
            <a:off x="8334141" y="857049"/>
            <a:ext cx="92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UV light</a:t>
            </a:r>
          </a:p>
        </p:txBody>
      </p:sp>
      <p:sp>
        <p:nvSpPr>
          <p:cNvPr id="77" name="Espace réservé du numéro de diapositive 76">
            <a:extLst>
              <a:ext uri="{FF2B5EF4-FFF2-40B4-BE49-F238E27FC236}">
                <a16:creationId xmlns:a16="http://schemas.microsoft.com/office/drawing/2014/main" id="{B5FFB046-3C9B-4654-9F98-72C075C4F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84004" y="6496919"/>
            <a:ext cx="2743200" cy="365125"/>
          </a:xfrm>
        </p:spPr>
        <p:txBody>
          <a:bodyPr/>
          <a:lstStyle/>
          <a:p>
            <a:fld id="{65FB26B8-7965-4757-A61E-57229CDBB49E}" type="slidenum">
              <a:rPr lang="en-US" smtClean="0"/>
              <a:t>20</a:t>
            </a:fld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25FF9FB-ABDA-431D-A2E1-5BFDD59E041A}"/>
              </a:ext>
            </a:extLst>
          </p:cNvPr>
          <p:cNvSpPr/>
          <p:nvPr/>
        </p:nvSpPr>
        <p:spPr>
          <a:xfrm>
            <a:off x="1649095" y="3429000"/>
            <a:ext cx="51063" cy="2825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3096E77D-B576-4A0E-B487-89522FCE2E50}"/>
              </a:ext>
            </a:extLst>
          </p:cNvPr>
          <p:cNvCxnSpPr>
            <a:stCxn id="78" idx="0"/>
          </p:cNvCxnSpPr>
          <p:nvPr/>
        </p:nvCxnSpPr>
        <p:spPr>
          <a:xfrm flipV="1">
            <a:off x="1674627" y="2421906"/>
            <a:ext cx="1857965" cy="10070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1B3D0343-A7C5-4904-B238-18B4A4250ABF}"/>
              </a:ext>
            </a:extLst>
          </p:cNvPr>
          <p:cNvCxnSpPr>
            <a:cxnSpLocks/>
          </p:cNvCxnSpPr>
          <p:nvPr/>
        </p:nvCxnSpPr>
        <p:spPr>
          <a:xfrm>
            <a:off x="1658754" y="6258839"/>
            <a:ext cx="1873838" cy="3788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34A7D303-0357-43A5-8B28-7F4DFA0E77D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66"/>
          <a:stretch/>
        </p:blipFill>
        <p:spPr>
          <a:xfrm>
            <a:off x="5248891" y="2362475"/>
            <a:ext cx="2964243" cy="13349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109B242-C262-4E0B-93D2-1877144F772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9"/>
          <a:stretch/>
        </p:blipFill>
        <p:spPr>
          <a:xfrm>
            <a:off x="5314205" y="4375260"/>
            <a:ext cx="2964243" cy="1356065"/>
          </a:xfrm>
          <a:prstGeom prst="rect">
            <a:avLst/>
          </a:prstGeom>
        </p:spPr>
      </p:pic>
      <p:sp>
        <p:nvSpPr>
          <p:cNvPr id="79" name="ZoneTexte 78">
            <a:extLst>
              <a:ext uri="{FF2B5EF4-FFF2-40B4-BE49-F238E27FC236}">
                <a16:creationId xmlns:a16="http://schemas.microsoft.com/office/drawing/2014/main" id="{3066B05F-06A8-46CD-8A28-685572B297CA}"/>
              </a:ext>
            </a:extLst>
          </p:cNvPr>
          <p:cNvSpPr txBox="1"/>
          <p:nvPr/>
        </p:nvSpPr>
        <p:spPr>
          <a:xfrm>
            <a:off x="144378" y="89694"/>
            <a:ext cx="645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</a:t>
            </a:r>
            <a:r>
              <a:rPr lang="en-US" dirty="0">
                <a:solidFill>
                  <a:schemeClr val="bg2"/>
                </a:solidFill>
              </a:rPr>
              <a:t>Context  II – n2EDM overview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AB43006F-5D78-4DDA-A641-B518E21841A0}"/>
              </a:ext>
            </a:extLst>
          </p:cNvPr>
          <p:cNvSpPr txBox="1"/>
          <p:nvPr/>
        </p:nvSpPr>
        <p:spPr>
          <a:xfrm>
            <a:off x="5378050" y="5895667"/>
            <a:ext cx="333065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err="1"/>
              <a:t>Linearly</a:t>
            </a:r>
            <a:r>
              <a:rPr lang="fr-FR" dirty="0"/>
              <a:t> </a:t>
            </a:r>
            <a:r>
              <a:rPr lang="fr-FR" dirty="0" err="1"/>
              <a:t>polarised</a:t>
            </a:r>
            <a:r>
              <a:rPr lang="fr-FR" dirty="0"/>
              <a:t> probe </a:t>
            </a:r>
            <a:r>
              <a:rPr lang="fr-FR" dirty="0" err="1"/>
              <a:t>lowered</a:t>
            </a:r>
            <a:r>
              <a:rPr lang="fr-FR" dirty="0"/>
              <a:t> the </a:t>
            </a:r>
            <a:r>
              <a:rPr lang="fr-FR" dirty="0" err="1"/>
              <a:t>uncertainty</a:t>
            </a:r>
            <a:r>
              <a:rPr lang="fr-FR" dirty="0"/>
              <a:t> by a factor 3.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780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27" presetClass="emph" presetSubtype="0" repeatCount="600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3" dur="2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6000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8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600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23" dur="2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6000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28" dur="2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D71770-508D-4B98-91A7-47F930CB79BC}"/>
              </a:ext>
            </a:extLst>
          </p:cNvPr>
          <p:cNvSpPr/>
          <p:nvPr/>
        </p:nvSpPr>
        <p:spPr>
          <a:xfrm>
            <a:off x="10551216" y="1813107"/>
            <a:ext cx="1325679" cy="40511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B1181C-3B9F-49AE-97F1-2BE65819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Performance of the Hg </a:t>
            </a:r>
            <a:r>
              <a:rPr lang="fr-FR" dirty="0" err="1"/>
              <a:t>magnetometer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79F814F0-6D42-4349-9EBD-B03B3E229A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15269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fr-FR" b="0" dirty="0" err="1"/>
                  <a:t>Precision</a:t>
                </a:r>
                <a:r>
                  <a:rPr lang="fr-FR" b="0" dirty="0"/>
                  <a:t>:</a:t>
                </a:r>
              </a:p>
              <a:p>
                <a:r>
                  <a:rPr lang="fr-FR" b="0" dirty="0"/>
                  <a:t>TOP </a:t>
                </a:r>
                <a:r>
                  <a:rPr lang="fr-FR" b="0" dirty="0" err="1"/>
                  <a:t>chamber</a:t>
                </a:r>
                <a:r>
                  <a:rPr lang="fr-FR" b="0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Hg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Hg</m:t>
                            </m:r>
                          </m:sub>
                        </m:sSub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=7×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fr-FR" dirty="0"/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dirty="0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FR" b="0" i="0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dirty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den>
                    </m:f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fr-FR" dirty="0"/>
              </a:p>
              <a:p>
                <a:r>
                  <a:rPr lang="fr-FR" dirty="0"/>
                  <a:t>BOT </a:t>
                </a:r>
                <a:r>
                  <a:rPr lang="fr-FR" dirty="0" err="1"/>
                  <a:t>chamber</a:t>
                </a:r>
                <a:r>
                  <a:rPr lang="fr-FR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Hg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Hg</m:t>
                            </m:r>
                          </m:sub>
                        </m:sSub>
                      </m:den>
                    </m:f>
                    <m:r>
                      <a:rPr lang="fr-FR" i="1">
                        <a:latin typeface="Cambria Math" panose="02040503050406030204" pitchFamily="18" charset="0"/>
                      </a:rPr>
                      <m:t>=4×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fr-FR" dirty="0"/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 dirty="0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fr-FR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 dirty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fr-FR" dirty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fr-FR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dirty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den>
                    </m:f>
                    <m:r>
                      <a:rPr lang="fr-FR" i="1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endParaRPr lang="fr-FR" dirty="0"/>
              </a:p>
              <a:p>
                <a:endParaRPr lang="fr-FR" dirty="0"/>
              </a:p>
              <a:p>
                <a:pPr marL="0" indent="0">
                  <a:buNone/>
                </a:pPr>
                <a:r>
                  <a:rPr lang="fr-FR" dirty="0" err="1"/>
                  <a:t>Accuracy</a:t>
                </a:r>
                <a:r>
                  <a:rPr lang="fr-FR" dirty="0"/>
                  <a:t>: </a:t>
                </a:r>
                <a:r>
                  <a:rPr lang="fr-FR" dirty="0" err="1"/>
                  <a:t>unbiaised</a:t>
                </a:r>
                <a:r>
                  <a:rPr lang="fr-FR" dirty="0"/>
                  <a:t> </a:t>
                </a:r>
                <a:r>
                  <a:rPr lang="fr-FR" dirty="0" err="1"/>
                  <a:t>estimator</a:t>
                </a:r>
                <a:r>
                  <a:rPr lang="fr-FR" dirty="0"/>
                  <a:t>? </a:t>
                </a:r>
              </a:p>
              <a:p>
                <a:r>
                  <a:rPr lang="fr-FR" dirty="0" err="1"/>
                  <a:t>effect</a:t>
                </a:r>
                <a:r>
                  <a:rPr lang="fr-FR" dirty="0"/>
                  <a:t> of non-white noise,</a:t>
                </a:r>
              </a:p>
              <a:p>
                <a:r>
                  <a:rPr lang="fr-FR" dirty="0" err="1"/>
                  <a:t>magnetic</a:t>
                </a:r>
                <a:r>
                  <a:rPr lang="fr-FR" dirty="0"/>
                  <a:t> </a:t>
                </a:r>
                <a:r>
                  <a:rPr lang="fr-FR" dirty="0" err="1"/>
                  <a:t>field</a:t>
                </a:r>
                <a:r>
                  <a:rPr lang="fr-FR" dirty="0"/>
                  <a:t> drifts </a:t>
                </a:r>
                <a:r>
                  <a:rPr lang="fr-FR" dirty="0" err="1"/>
                  <a:t>within</a:t>
                </a:r>
                <a:r>
                  <a:rPr lang="fr-FR" dirty="0"/>
                  <a:t> one cycle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79F814F0-6D42-4349-9EBD-B03B3E229A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152691"/>
              </a:xfrm>
              <a:blipFill>
                <a:blip r:embed="rId2"/>
                <a:stretch>
                  <a:fillRect l="-1217" t="-18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C12A18-F8C4-4D46-B0A0-FD7EB7138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21</a:t>
            </a:fld>
            <a:endParaRPr lang="en-US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1140073-B40A-42AC-B810-8F88AEFF6A62}"/>
              </a:ext>
            </a:extLst>
          </p:cNvPr>
          <p:cNvSpPr txBox="1"/>
          <p:nvPr/>
        </p:nvSpPr>
        <p:spPr>
          <a:xfrm>
            <a:off x="144378" y="89694"/>
            <a:ext cx="645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</a:t>
            </a:r>
            <a:r>
              <a:rPr lang="en-US" dirty="0">
                <a:solidFill>
                  <a:schemeClr val="bg2"/>
                </a:solidFill>
              </a:rPr>
              <a:t>Context  II – n2EDM overview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III – Hg co-magnetometer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3B4AFB-73A0-4154-9BAA-01B4A2AA6F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1115" r="54379" b="12333"/>
          <a:stretch/>
        </p:blipFill>
        <p:spPr>
          <a:xfrm>
            <a:off x="10954500" y="2859826"/>
            <a:ext cx="519113" cy="55787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9232027-70B5-4366-9B85-30C3A0AE9301}"/>
              </a:ext>
            </a:extLst>
          </p:cNvPr>
          <p:cNvSpPr txBox="1"/>
          <p:nvPr/>
        </p:nvSpPr>
        <p:spPr>
          <a:xfrm>
            <a:off x="10761993" y="1886711"/>
            <a:ext cx="104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status</a:t>
            </a:r>
            <a:endParaRPr lang="en-GB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FFD8E1C-DE94-4CAA-A927-0DCBA93E123D}"/>
              </a:ext>
            </a:extLst>
          </p:cNvPr>
          <p:cNvSpPr txBox="1"/>
          <p:nvPr/>
        </p:nvSpPr>
        <p:spPr>
          <a:xfrm>
            <a:off x="10648979" y="4777765"/>
            <a:ext cx="1325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ongoing</a:t>
            </a:r>
            <a:endParaRPr lang="en-GB" sz="2400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A2911FF-619E-4382-A4EC-399C5DCF68F6}"/>
              </a:ext>
            </a:extLst>
          </p:cNvPr>
          <p:cNvCxnSpPr/>
          <p:nvPr/>
        </p:nvCxnSpPr>
        <p:spPr>
          <a:xfrm>
            <a:off x="10551216" y="2348376"/>
            <a:ext cx="13256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4723000-4FEC-4D79-8222-41C9BC9BED44}"/>
              </a:ext>
            </a:extLst>
          </p:cNvPr>
          <p:cNvCxnSpPr/>
          <p:nvPr/>
        </p:nvCxnSpPr>
        <p:spPr>
          <a:xfrm>
            <a:off x="10551215" y="4144641"/>
            <a:ext cx="13256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503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6F57F1-641D-4841-A838-5A8FA4C81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n2EDM </a:t>
            </a:r>
            <a:r>
              <a:rPr lang="fr-FR" dirty="0" err="1"/>
              <a:t>status</a:t>
            </a:r>
            <a:r>
              <a:rPr lang="fr-FR" dirty="0"/>
              <a:t> and </a:t>
            </a:r>
            <a:r>
              <a:rPr lang="fr-FR" dirty="0" err="1"/>
              <a:t>outlook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360989-75EE-49FB-A8B7-5C4009713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9100"/>
            <a:ext cx="10515600" cy="4667250"/>
          </a:xfrm>
        </p:spPr>
        <p:txBody>
          <a:bodyPr>
            <a:normAutofit/>
          </a:bodyPr>
          <a:lstStyle/>
          <a:p>
            <a:r>
              <a:rPr lang="fr-FR" dirty="0"/>
              <a:t>UCN </a:t>
            </a:r>
            <a:r>
              <a:rPr lang="fr-FR" sz="2400" dirty="0"/>
              <a:t>production, detection, </a:t>
            </a:r>
            <a:r>
              <a:rPr lang="fr-FR" sz="2400" dirty="0" err="1"/>
              <a:t>polarization</a:t>
            </a:r>
            <a:r>
              <a:rPr lang="fr-FR" sz="2400" dirty="0"/>
              <a:t>, spin transport</a:t>
            </a:r>
            <a:endParaRPr lang="fr-FR" dirty="0"/>
          </a:p>
          <a:p>
            <a:r>
              <a:rPr lang="fr-FR" dirty="0"/>
              <a:t>Magnetic </a:t>
            </a:r>
            <a:r>
              <a:rPr lang="fr-FR" dirty="0" err="1"/>
              <a:t>shielding</a:t>
            </a:r>
            <a:r>
              <a:rPr lang="fr-FR" dirty="0"/>
              <a:t> and </a:t>
            </a:r>
            <a:r>
              <a:rPr lang="fr-FR" dirty="0" err="1"/>
              <a:t>characterization</a:t>
            </a:r>
            <a:endParaRPr lang="fr-FR" dirty="0"/>
          </a:p>
          <a:p>
            <a:r>
              <a:rPr lang="fr-FR" dirty="0"/>
              <a:t>Magnetic </a:t>
            </a:r>
            <a:r>
              <a:rPr lang="fr-FR" dirty="0" err="1"/>
              <a:t>field</a:t>
            </a:r>
            <a:r>
              <a:rPr lang="fr-FR" dirty="0"/>
              <a:t> </a:t>
            </a:r>
            <a:r>
              <a:rPr lang="fr-FR" dirty="0" err="1"/>
              <a:t>generation</a:t>
            </a:r>
            <a:r>
              <a:rPr lang="fr-FR" dirty="0"/>
              <a:t> and </a:t>
            </a:r>
            <a:r>
              <a:rPr lang="fr-FR" dirty="0" err="1"/>
              <a:t>characterization</a:t>
            </a:r>
            <a:endParaRPr lang="fr-FR" dirty="0"/>
          </a:p>
          <a:p>
            <a:r>
              <a:rPr lang="fr-FR" dirty="0"/>
              <a:t>Electric </a:t>
            </a:r>
            <a:r>
              <a:rPr lang="fr-FR" dirty="0" err="1"/>
              <a:t>field</a:t>
            </a:r>
            <a:endParaRPr lang="fr-FR" dirty="0"/>
          </a:p>
          <a:p>
            <a:r>
              <a:rPr lang="fr-FR" dirty="0"/>
              <a:t>Hg </a:t>
            </a:r>
            <a:r>
              <a:rPr lang="fr-FR" dirty="0" err="1"/>
              <a:t>co-magnetometer</a:t>
            </a:r>
            <a:r>
              <a:rPr lang="fr-FR" dirty="0"/>
              <a:t> </a:t>
            </a:r>
            <a:r>
              <a:rPr lang="fr-FR" sz="2400" dirty="0"/>
              <a:t>injection, </a:t>
            </a:r>
            <a:r>
              <a:rPr lang="fr-FR" sz="2400" dirty="0" err="1"/>
              <a:t>polarization</a:t>
            </a:r>
            <a:r>
              <a:rPr lang="fr-FR" sz="2400" dirty="0"/>
              <a:t>, </a:t>
            </a:r>
            <a:r>
              <a:rPr lang="fr-FR" sz="2400" dirty="0" err="1"/>
              <a:t>optical</a:t>
            </a:r>
            <a:r>
              <a:rPr lang="fr-FR" sz="2400" dirty="0"/>
              <a:t> </a:t>
            </a:r>
            <a:r>
              <a:rPr lang="fr-FR" sz="2400" dirty="0" err="1"/>
              <a:t>reading</a:t>
            </a:r>
            <a:endParaRPr lang="fr-FR" sz="3200" dirty="0"/>
          </a:p>
          <a:p>
            <a:r>
              <a:rPr lang="fr-FR" dirty="0"/>
              <a:t>Cs </a:t>
            </a:r>
            <a:r>
              <a:rPr lang="fr-FR" dirty="0" err="1"/>
              <a:t>magnetometers</a:t>
            </a:r>
            <a:r>
              <a:rPr lang="fr-FR" dirty="0"/>
              <a:t> </a:t>
            </a:r>
            <a:r>
              <a:rPr lang="fr-FR" sz="2400" dirty="0"/>
              <a:t>installation, polarisation &amp; </a:t>
            </a:r>
            <a:r>
              <a:rPr lang="fr-FR" sz="2400" dirty="0" err="1"/>
              <a:t>optical</a:t>
            </a:r>
            <a:r>
              <a:rPr lang="fr-FR" sz="2400" dirty="0"/>
              <a:t> </a:t>
            </a:r>
            <a:r>
              <a:rPr lang="fr-FR" sz="2400" dirty="0" err="1"/>
              <a:t>reading</a:t>
            </a:r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D278C4-8256-456D-8093-2914F716D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02347"/>
            <a:ext cx="2743200" cy="365125"/>
          </a:xfrm>
        </p:spPr>
        <p:txBody>
          <a:bodyPr/>
          <a:lstStyle/>
          <a:p>
            <a:fld id="{AD2128DC-CCA0-4DDE-A575-98EA455ABF9F}" type="slidenum">
              <a:rPr lang="en-US" smtClean="0"/>
              <a:t>22</a:t>
            </a:fld>
            <a:endParaRPr lang="en-US" dirty="0"/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52F9C24E-44EE-40FC-8424-60F77193491F}"/>
              </a:ext>
            </a:extLst>
          </p:cNvPr>
          <p:cNvSpPr/>
          <p:nvPr/>
        </p:nvSpPr>
        <p:spPr>
          <a:xfrm>
            <a:off x="406400" y="4425710"/>
            <a:ext cx="11313824" cy="1946604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FED913-40A5-4B0F-8A32-B1244E7A1226}"/>
              </a:ext>
            </a:extLst>
          </p:cNvPr>
          <p:cNvSpPr/>
          <p:nvPr/>
        </p:nvSpPr>
        <p:spPr>
          <a:xfrm>
            <a:off x="6981246" y="4914897"/>
            <a:ext cx="2536465" cy="9729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2027-2028</a:t>
            </a:r>
          </a:p>
          <a:p>
            <a:pPr algn="ctr"/>
            <a:r>
              <a:rPr lang="fr-FR" dirty="0"/>
              <a:t>Accelerator </a:t>
            </a:r>
            <a:r>
              <a:rPr lang="fr-FR" dirty="0" err="1"/>
              <a:t>shutdown</a:t>
            </a:r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BFE4DB-4A31-4D88-AE74-AF5691652685}"/>
              </a:ext>
            </a:extLst>
          </p:cNvPr>
          <p:cNvSpPr/>
          <p:nvPr/>
        </p:nvSpPr>
        <p:spPr>
          <a:xfrm>
            <a:off x="5716988" y="4914897"/>
            <a:ext cx="1264258" cy="97292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2026</a:t>
            </a:r>
          </a:p>
          <a:p>
            <a:pPr algn="ctr"/>
            <a:r>
              <a:rPr lang="fr-FR" dirty="0"/>
              <a:t>EDM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9F52B7-977C-4CAA-A601-4BD0F5DE6DF3}"/>
              </a:ext>
            </a:extLst>
          </p:cNvPr>
          <p:cNvSpPr/>
          <p:nvPr/>
        </p:nvSpPr>
        <p:spPr>
          <a:xfrm>
            <a:off x="9525663" y="4914897"/>
            <a:ext cx="1264258" cy="97292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2029-Magic EDM</a:t>
            </a:r>
            <a:endParaRPr lang="en-GB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CA743440-095B-486E-A080-A2D58CBFA5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1" t="12412" r="3795" b="11824"/>
          <a:stretch/>
        </p:blipFill>
        <p:spPr>
          <a:xfrm>
            <a:off x="9212126" y="3158370"/>
            <a:ext cx="536575" cy="55212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9552744-61F2-4A40-9860-1D5CDC99A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1115" r="54379" b="12333"/>
          <a:stretch/>
        </p:blipFill>
        <p:spPr>
          <a:xfrm>
            <a:off x="9184373" y="1532161"/>
            <a:ext cx="519113" cy="55787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81F01EB-4058-4115-98C9-D5C5DCCEBE85}"/>
              </a:ext>
            </a:extLst>
          </p:cNvPr>
          <p:cNvSpPr/>
          <p:nvPr/>
        </p:nvSpPr>
        <p:spPr>
          <a:xfrm>
            <a:off x="2492458" y="4913668"/>
            <a:ext cx="1520475" cy="97292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2025</a:t>
            </a:r>
          </a:p>
          <a:p>
            <a:pPr algn="ctr"/>
            <a:r>
              <a:rPr lang="fr-FR" dirty="0"/>
              <a:t>EDM test run</a:t>
            </a:r>
            <a:endParaRPr lang="en-GB" dirty="0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B635244-1CAA-4B2B-9D63-73CE56D129C7}"/>
              </a:ext>
            </a:extLst>
          </p:cNvPr>
          <p:cNvCxnSpPr/>
          <p:nvPr/>
        </p:nvCxnSpPr>
        <p:spPr>
          <a:xfrm flipV="1">
            <a:off x="2425566" y="4907318"/>
            <a:ext cx="0" cy="1080982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7D74A5E5-FC5D-475A-9334-C097A0028046}"/>
              </a:ext>
            </a:extLst>
          </p:cNvPr>
          <p:cNvSpPr txBox="1"/>
          <p:nvPr/>
        </p:nvSpPr>
        <p:spPr>
          <a:xfrm>
            <a:off x="2066272" y="5954060"/>
            <a:ext cx="142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Today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3EE53FD-CB5E-4A42-8BCD-CA4042D4A3C2}"/>
              </a:ext>
            </a:extLst>
          </p:cNvPr>
          <p:cNvSpPr/>
          <p:nvPr/>
        </p:nvSpPr>
        <p:spPr>
          <a:xfrm>
            <a:off x="743261" y="4911019"/>
            <a:ext cx="1845270" cy="97292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2025</a:t>
            </a:r>
          </a:p>
          <a:p>
            <a:pPr algn="ctr"/>
            <a:r>
              <a:rPr lang="fr-FR" dirty="0"/>
              <a:t>n and Hg</a:t>
            </a:r>
            <a:endParaRPr lang="en-GB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6B181F0-B77C-414E-AFDB-D6AF0561177F}"/>
              </a:ext>
            </a:extLst>
          </p:cNvPr>
          <p:cNvSpPr/>
          <p:nvPr/>
        </p:nvSpPr>
        <p:spPr>
          <a:xfrm>
            <a:off x="4023952" y="4914897"/>
            <a:ext cx="1626145" cy="9729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2026</a:t>
            </a:r>
          </a:p>
          <a:p>
            <a:pPr algn="ctr"/>
            <a:r>
              <a:rPr lang="fr-FR" dirty="0" err="1"/>
              <a:t>systematics</a:t>
            </a:r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C53A904-1919-4722-9250-A5146B7829FE}"/>
              </a:ext>
            </a:extLst>
          </p:cNvPr>
          <p:cNvSpPr/>
          <p:nvPr/>
        </p:nvSpPr>
        <p:spPr>
          <a:xfrm>
            <a:off x="574481" y="4913668"/>
            <a:ext cx="496622" cy="9726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04C96A5-8209-4830-B648-9A3FFCEF9EC2}"/>
              </a:ext>
            </a:extLst>
          </p:cNvPr>
          <p:cNvCxnSpPr>
            <a:cxnSpLocks/>
          </p:cNvCxnSpPr>
          <p:nvPr/>
        </p:nvCxnSpPr>
        <p:spPr>
          <a:xfrm>
            <a:off x="2425566" y="4913668"/>
            <a:ext cx="0" cy="10746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0D6F28F-B16A-4EBD-AAD7-4CBBA64DE87B}"/>
              </a:ext>
            </a:extLst>
          </p:cNvPr>
          <p:cNvSpPr/>
          <p:nvPr/>
        </p:nvSpPr>
        <p:spPr>
          <a:xfrm>
            <a:off x="7583707" y="6031307"/>
            <a:ext cx="2743200" cy="54266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rgbClr val="92D050"/>
                </a:solidFill>
              </a:rPr>
              <a:t>        Neutrons </a:t>
            </a:r>
            <a:r>
              <a:rPr lang="fr-FR" dirty="0" err="1">
                <a:solidFill>
                  <a:srgbClr val="92D050"/>
                </a:solidFill>
              </a:rPr>
              <a:t>available</a:t>
            </a:r>
            <a:endParaRPr lang="fr-FR" dirty="0">
              <a:solidFill>
                <a:srgbClr val="92D050"/>
              </a:solidFill>
            </a:endParaRP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Neutrons </a:t>
            </a:r>
            <a:r>
              <a:rPr lang="fr-F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unavailable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F03D688-4780-4472-8DF4-7A3F3D74D831}"/>
              </a:ext>
            </a:extLst>
          </p:cNvPr>
          <p:cNvSpPr txBox="1"/>
          <p:nvPr/>
        </p:nvSpPr>
        <p:spPr>
          <a:xfrm>
            <a:off x="10715061" y="2358718"/>
            <a:ext cx="129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Operational</a:t>
            </a:r>
            <a:endParaRPr lang="en-GB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F69E358-1E56-49C4-A2C1-854B47458DA1}"/>
              </a:ext>
            </a:extLst>
          </p:cNvPr>
          <p:cNvSpPr txBox="1"/>
          <p:nvPr/>
        </p:nvSpPr>
        <p:spPr>
          <a:xfrm>
            <a:off x="10729161" y="2763570"/>
            <a:ext cx="1555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Not </a:t>
            </a:r>
            <a:r>
              <a:rPr lang="fr-FR" dirty="0" err="1"/>
              <a:t>yet</a:t>
            </a:r>
            <a:r>
              <a:rPr lang="fr-FR" dirty="0"/>
              <a:t> </a:t>
            </a:r>
            <a:r>
              <a:rPr lang="fr-FR" dirty="0" err="1"/>
              <a:t>operational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37527D-7381-4352-8235-347A03C773BA}"/>
              </a:ext>
            </a:extLst>
          </p:cNvPr>
          <p:cNvSpPr/>
          <p:nvPr/>
        </p:nvSpPr>
        <p:spPr>
          <a:xfrm>
            <a:off x="10005104" y="2230677"/>
            <a:ext cx="1996323" cy="124912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82E1B2-CD5D-4AC1-A3EB-D493F7859670}"/>
              </a:ext>
            </a:extLst>
          </p:cNvPr>
          <p:cNvSpPr/>
          <p:nvPr/>
        </p:nvSpPr>
        <p:spPr>
          <a:xfrm>
            <a:off x="7779593" y="6138726"/>
            <a:ext cx="262466" cy="4571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D42248C-D12E-424F-BED8-DD583C4F58EB}"/>
              </a:ext>
            </a:extLst>
          </p:cNvPr>
          <p:cNvSpPr/>
          <p:nvPr/>
        </p:nvSpPr>
        <p:spPr>
          <a:xfrm>
            <a:off x="7779593" y="6421197"/>
            <a:ext cx="262466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F5FC3D36-9225-4133-B15D-974F500ACE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1115" r="54379" b="12333"/>
          <a:stretch/>
        </p:blipFill>
        <p:spPr>
          <a:xfrm>
            <a:off x="10148478" y="2230677"/>
            <a:ext cx="519113" cy="557872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05BDA37E-BE31-446C-84A3-B9E343189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1115" r="54379" b="12333"/>
          <a:stretch/>
        </p:blipFill>
        <p:spPr>
          <a:xfrm>
            <a:off x="9172132" y="2062115"/>
            <a:ext cx="519113" cy="557872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23D5B432-BBFE-4F96-931F-3C057501C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1115" r="54379" b="12333"/>
          <a:stretch/>
        </p:blipFill>
        <p:spPr>
          <a:xfrm>
            <a:off x="9218522" y="2582587"/>
            <a:ext cx="519113" cy="557872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355B5170-89D3-4D67-97D9-E608F73E2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11115" r="54379" b="12333"/>
          <a:stretch/>
        </p:blipFill>
        <p:spPr>
          <a:xfrm>
            <a:off x="9219623" y="3683911"/>
            <a:ext cx="519113" cy="557872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4B96B0DD-A956-4A94-B1BC-9BC98D823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1" t="12412" r="3795" b="11824"/>
          <a:stretch/>
        </p:blipFill>
        <p:spPr>
          <a:xfrm>
            <a:off x="10139746" y="2841213"/>
            <a:ext cx="536575" cy="55212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61CAF928-CB7F-48CD-B3F4-FF10F95A40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1" t="12412" r="3795" b="11824"/>
          <a:stretch/>
        </p:blipFill>
        <p:spPr>
          <a:xfrm>
            <a:off x="9215470" y="4224056"/>
            <a:ext cx="536575" cy="552126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55B75C47-F204-4896-ABFB-6B296C5FCAAD}"/>
              </a:ext>
            </a:extLst>
          </p:cNvPr>
          <p:cNvSpPr txBox="1"/>
          <p:nvPr/>
        </p:nvSpPr>
        <p:spPr>
          <a:xfrm>
            <a:off x="144377" y="89694"/>
            <a:ext cx="7812267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</a:t>
            </a:r>
            <a:r>
              <a:rPr lang="en-US" dirty="0">
                <a:solidFill>
                  <a:schemeClr val="bg2"/>
                </a:solidFill>
              </a:rPr>
              <a:t>Context  II – n2EDM overview  III – Hg co-magnetometer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IV – Conclusion</a:t>
            </a:r>
          </a:p>
        </p:txBody>
      </p:sp>
    </p:spTree>
    <p:extLst>
      <p:ext uri="{BB962C8B-B14F-4D97-AF65-F5344CB8AC3E}">
        <p14:creationId xmlns:p14="http://schemas.microsoft.com/office/powerpoint/2010/main" val="1309832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1B0603-EFB6-47D5-BA3F-6A987316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6885AA6-CE13-4FC7-BE12-F3BFE1AD8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4" b="-1"/>
          <a:stretch/>
        </p:blipFill>
        <p:spPr>
          <a:xfrm>
            <a:off x="-24865" y="1"/>
            <a:ext cx="12216866" cy="6858000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BE8F57-7904-4BB5-8D32-C67E0AA3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ED5183-D8DB-48AB-8024-3AD4A2A48321}"/>
              </a:ext>
            </a:extLst>
          </p:cNvPr>
          <p:cNvSpPr/>
          <p:nvPr/>
        </p:nvSpPr>
        <p:spPr>
          <a:xfrm>
            <a:off x="-250092" y="5236143"/>
            <a:ext cx="12660923" cy="1637458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Thank you for your attention!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Questions?  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14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36165C-1DDB-4224-A1A4-7D0BC15C16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154A8B0-9003-451F-8F0F-0880F8468D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644321-BE27-44A8-B403-4F3768A5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84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3491DEFF-19EF-4930-AE09-91318BD11FA6}"/>
              </a:ext>
            </a:extLst>
          </p:cNvPr>
          <p:cNvGrpSpPr/>
          <p:nvPr/>
        </p:nvGrpSpPr>
        <p:grpSpPr>
          <a:xfrm>
            <a:off x="312202" y="1861129"/>
            <a:ext cx="11635055" cy="1727836"/>
            <a:chOff x="312201" y="4976176"/>
            <a:chExt cx="11635055" cy="172783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DBE8EBF-DE19-4D01-B062-CEA02DAEC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2183" y="4976176"/>
              <a:ext cx="5585073" cy="1727836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0EEA776-97D8-447A-BC50-782FC2D2D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201" y="5139735"/>
              <a:ext cx="5336642" cy="1508715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F5262A86-372D-436E-8AB5-3240AA951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>
                <a:solidFill>
                  <a:srgbClr val="FF0000"/>
                </a:solidFill>
              </a:rPr>
              <a:t>EDM</a:t>
            </a:r>
            <a:r>
              <a:rPr lang="en-US" dirty="0"/>
              <a:t> violates Charge Parity symmetry.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4B87936-7AFB-4C4A-AB18-6E1AFAC626F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096000" y="1690688"/>
            <a:ext cx="0" cy="49577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866C15A1-BDC9-455A-ADDC-D020765EF4F1}"/>
                  </a:ext>
                </a:extLst>
              </p:cNvPr>
              <p:cNvSpPr/>
              <p:nvPr/>
            </p:nvSpPr>
            <p:spPr>
              <a:xfrm>
                <a:off x="2596714" y="5637905"/>
                <a:ext cx="7952761" cy="75587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CPT symmetry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Lorentz invariance of the Standard Model.</a:t>
                </a: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T violation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CP violation </a:t>
                </a:r>
              </a:p>
            </p:txBody>
          </p:sp>
        </mc:Choice>
        <mc:Fallback xmlns=""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866C15A1-BDC9-455A-ADDC-D020765EF4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714" y="5637905"/>
                <a:ext cx="7952761" cy="755872"/>
              </a:xfrm>
              <a:prstGeom prst="roundRect">
                <a:avLst/>
              </a:prstGeom>
              <a:blipFill>
                <a:blip r:embed="rId4"/>
                <a:stretch>
                  <a:fillRect b="-952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e 6">
            <a:extLst>
              <a:ext uri="{FF2B5EF4-FFF2-40B4-BE49-F238E27FC236}">
                <a16:creationId xmlns:a16="http://schemas.microsoft.com/office/drawing/2014/main" id="{E90A8BD6-4EA6-4537-AB05-046AFEF551AF}"/>
              </a:ext>
            </a:extLst>
          </p:cNvPr>
          <p:cNvGrpSpPr/>
          <p:nvPr/>
        </p:nvGrpSpPr>
        <p:grpSpPr>
          <a:xfrm>
            <a:off x="2324339" y="4532666"/>
            <a:ext cx="1434160" cy="369332"/>
            <a:chOff x="2358189" y="5936173"/>
            <a:chExt cx="1434160" cy="369332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67C3474-3DF5-46D3-B21F-210B80699F02}"/>
                </a:ext>
              </a:extLst>
            </p:cNvPr>
            <p:cNvSpPr/>
            <p:nvPr/>
          </p:nvSpPr>
          <p:spPr>
            <a:xfrm>
              <a:off x="2358189" y="5936173"/>
              <a:ext cx="1434160" cy="36933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DA27502-6CBB-44C8-BA8E-2E38CE5CBC9F}"/>
                </a:ext>
              </a:extLst>
            </p:cNvPr>
            <p:cNvSpPr txBox="1"/>
            <p:nvPr/>
          </p:nvSpPr>
          <p:spPr>
            <a:xfrm>
              <a:off x="2531596" y="5936173"/>
              <a:ext cx="1190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T-invariant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7D66D9B-67E7-47D1-B57C-2808B9ED9AA7}"/>
              </a:ext>
            </a:extLst>
          </p:cNvPr>
          <p:cNvGrpSpPr/>
          <p:nvPr/>
        </p:nvGrpSpPr>
        <p:grpSpPr>
          <a:xfrm>
            <a:off x="8470399" y="4581823"/>
            <a:ext cx="1605107" cy="369332"/>
            <a:chOff x="8426614" y="5936173"/>
            <a:chExt cx="1605107" cy="369332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BE0E97C1-DC4A-4240-9708-E23D959FA9A2}"/>
                </a:ext>
              </a:extLst>
            </p:cNvPr>
            <p:cNvSpPr/>
            <p:nvPr/>
          </p:nvSpPr>
          <p:spPr>
            <a:xfrm>
              <a:off x="8426614" y="5961596"/>
              <a:ext cx="1605101" cy="34390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B80EA01-ACC3-4E40-98A6-2CC029D5D1C0}"/>
                </a:ext>
              </a:extLst>
            </p:cNvPr>
            <p:cNvSpPr txBox="1"/>
            <p:nvPr/>
          </p:nvSpPr>
          <p:spPr>
            <a:xfrm>
              <a:off x="8468216" y="5936173"/>
              <a:ext cx="15635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not T-invariant</a:t>
              </a:r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27C8D6-9ECD-4200-97F8-DA678FF9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25</a:t>
            </a:fld>
            <a:endParaRPr lang="en-US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533BA39-ECCB-4653-A30A-4324107D92A2}"/>
              </a:ext>
            </a:extLst>
          </p:cNvPr>
          <p:cNvGrpSpPr/>
          <p:nvPr/>
        </p:nvGrpSpPr>
        <p:grpSpPr>
          <a:xfrm>
            <a:off x="1139373" y="3594596"/>
            <a:ext cx="3974452" cy="939023"/>
            <a:chOff x="1146339" y="4796790"/>
            <a:chExt cx="3974452" cy="9390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974CF407-56D1-4117-816B-9D8CE92F62CA}"/>
                    </a:ext>
                  </a:extLst>
                </p:cNvPr>
                <p:cNvSpPr txBox="1"/>
                <p:nvPr/>
              </p:nvSpPr>
              <p:spPr>
                <a:xfrm>
                  <a:off x="1473422" y="4796790"/>
                  <a:ext cx="34295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Observable = magnetic moment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974CF407-56D1-4117-816B-9D8CE92F62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3422" y="4796790"/>
                  <a:ext cx="3429593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601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F997E6F7-72A2-4E5E-859F-9506A9693133}"/>
                    </a:ext>
                  </a:extLst>
                </p:cNvPr>
                <p:cNvSpPr txBox="1"/>
                <p:nvPr/>
              </p:nvSpPr>
              <p:spPr>
                <a:xfrm>
                  <a:off x="1146339" y="5366481"/>
                  <a:ext cx="8000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F997E6F7-72A2-4E5E-859F-9506A96931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6339" y="5366481"/>
                  <a:ext cx="800027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35ECC787-C5EF-4251-8402-3F3F5CA413BC}"/>
                    </a:ext>
                  </a:extLst>
                </p:cNvPr>
                <p:cNvSpPr txBox="1"/>
                <p:nvPr/>
              </p:nvSpPr>
              <p:spPr>
                <a:xfrm>
                  <a:off x="4320764" y="5366481"/>
                  <a:ext cx="8000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35ECC787-C5EF-4251-8402-3F3F5CA413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0764" y="5366481"/>
                  <a:ext cx="800027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847544B-57DC-44FA-9FB8-9BDB7DC1699D}"/>
              </a:ext>
            </a:extLst>
          </p:cNvPr>
          <p:cNvGrpSpPr/>
          <p:nvPr/>
        </p:nvGrpSpPr>
        <p:grpSpPr>
          <a:xfrm>
            <a:off x="7295952" y="3639810"/>
            <a:ext cx="3972896" cy="893972"/>
            <a:chOff x="7262509" y="4796790"/>
            <a:chExt cx="3972896" cy="893972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F8179746-EFEB-4E43-8CD9-E033C1BE42CE}"/>
                </a:ext>
              </a:extLst>
            </p:cNvPr>
            <p:cNvSpPr txBox="1"/>
            <p:nvPr/>
          </p:nvSpPr>
          <p:spPr>
            <a:xfrm>
              <a:off x="7596792" y="4796790"/>
              <a:ext cx="3240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Observable = electric moment </a:t>
              </a:r>
              <a:r>
                <a:rPr lang="en-US" dirty="0">
                  <a:solidFill>
                    <a:srgbClr val="FF0000"/>
                  </a:solidFill>
                </a:rPr>
                <a:t>d</a:t>
              </a:r>
              <a:r>
                <a:rPr lang="en-US" dirty="0"/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5154AD82-8C8D-462D-8246-C50FB859AE68}"/>
                    </a:ext>
                  </a:extLst>
                </p:cNvPr>
                <p:cNvSpPr txBox="1"/>
                <p:nvPr/>
              </p:nvSpPr>
              <p:spPr>
                <a:xfrm>
                  <a:off x="7262509" y="5413763"/>
                  <a:ext cx="6228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&gt;0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5154AD82-8C8D-462D-8246-C50FB859AE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2509" y="5413763"/>
                  <a:ext cx="622863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8824" r="-8824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DBD85339-432F-495C-96C7-FB068D814F2D}"/>
                    </a:ext>
                  </a:extLst>
                </p:cNvPr>
                <p:cNvSpPr txBox="1"/>
                <p:nvPr/>
              </p:nvSpPr>
              <p:spPr>
                <a:xfrm>
                  <a:off x="10612542" y="5412647"/>
                  <a:ext cx="6228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&lt;0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DBD85339-432F-495C-96C7-FB068D814F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2542" y="5412647"/>
                  <a:ext cx="622863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8738" r="-8738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1B1F3907-995C-4735-84A9-A088021AD0BD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- Context</a:t>
            </a:r>
          </a:p>
        </p:txBody>
      </p:sp>
    </p:spTree>
    <p:extLst>
      <p:ext uri="{BB962C8B-B14F-4D97-AF65-F5344CB8AC3E}">
        <p14:creationId xmlns:p14="http://schemas.microsoft.com/office/powerpoint/2010/main" val="966695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5BF775-0566-49A0-8566-1A7A4208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6897" cy="1325563"/>
          </a:xfrm>
        </p:spPr>
        <p:txBody>
          <a:bodyPr/>
          <a:lstStyle/>
          <a:p>
            <a:r>
              <a:rPr lang="en-US" dirty="0"/>
              <a:t>Measure the neutron EDM: Ramsey method of oscillatory fields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5C5519-5CEC-4D13-BFE8-E6F78E6352E7}"/>
              </a:ext>
            </a:extLst>
          </p:cNvPr>
          <p:cNvSpPr txBox="1"/>
          <p:nvPr/>
        </p:nvSpPr>
        <p:spPr>
          <a:xfrm>
            <a:off x="902074" y="2006668"/>
            <a:ext cx="1084302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Larmor precession frequency </a:t>
            </a:r>
            <a:r>
              <a:rPr lang="en-US" sz="2800" dirty="0"/>
              <a:t>measurement. </a:t>
            </a:r>
          </a:p>
          <a:p>
            <a:r>
              <a:rPr lang="en-US" sz="2800" dirty="0"/>
              <a:t>in a </a:t>
            </a:r>
            <a:r>
              <a:rPr lang="en-US" sz="2800" i="1" dirty="0">
                <a:solidFill>
                  <a:schemeClr val="accent1"/>
                </a:solidFill>
              </a:rPr>
              <a:t>known</a:t>
            </a:r>
            <a:r>
              <a:rPr lang="en-US" sz="2800" dirty="0">
                <a:solidFill>
                  <a:schemeClr val="accent1"/>
                </a:solidFill>
              </a:rPr>
              <a:t> magnetic field </a:t>
            </a:r>
            <a:r>
              <a:rPr lang="en-US" sz="2800" dirty="0"/>
              <a:t>and </a:t>
            </a:r>
            <a:r>
              <a:rPr lang="en-US" sz="2800" i="1" dirty="0">
                <a:solidFill>
                  <a:srgbClr val="FF0000"/>
                </a:solidFill>
              </a:rPr>
              <a:t>strong</a:t>
            </a:r>
            <a:r>
              <a:rPr lang="en-US" sz="2800" dirty="0">
                <a:solidFill>
                  <a:srgbClr val="FF0000"/>
                </a:solidFill>
              </a:rPr>
              <a:t> electric field</a:t>
            </a:r>
            <a:r>
              <a:rPr lang="en-US" sz="2800" dirty="0"/>
              <a:t>.</a:t>
            </a:r>
          </a:p>
          <a:p>
            <a:endParaRPr lang="en-US" sz="20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AF7B1DC-3D80-4473-8BE6-6B1541A1BB10}"/>
              </a:ext>
            </a:extLst>
          </p:cNvPr>
          <p:cNvGrpSpPr/>
          <p:nvPr/>
        </p:nvGrpSpPr>
        <p:grpSpPr>
          <a:xfrm>
            <a:off x="3354316" y="3113310"/>
            <a:ext cx="2847975" cy="1954052"/>
            <a:chOff x="8220075" y="1306227"/>
            <a:chExt cx="2847975" cy="195405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03DC102-CD63-4A42-BECD-387CE0540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0075" y="1306227"/>
              <a:ext cx="2847975" cy="195405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C46979A-773A-4900-8C69-F1BFAE046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215" t="-269" r="19590" b="51133"/>
            <a:stretch/>
          </p:blipFill>
          <p:spPr>
            <a:xfrm>
              <a:off x="8953430" y="1366689"/>
              <a:ext cx="219145" cy="63832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FA41968-404D-4532-8FD2-3F450B446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34285" y="1412801"/>
              <a:ext cx="219145" cy="1305342"/>
            </a:xfrm>
            <a:prstGeom prst="rect">
              <a:avLst/>
            </a:prstGeom>
          </p:spPr>
        </p:pic>
      </p:grp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D967E8-624E-4A23-8907-03376277D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8428" y="6349180"/>
            <a:ext cx="2743200" cy="365125"/>
          </a:xfrm>
        </p:spPr>
        <p:txBody>
          <a:bodyPr/>
          <a:lstStyle/>
          <a:p>
            <a:fld id="{187EF8EF-C966-47AF-997A-EAFB1AEA4B3C}" type="slidenum">
              <a:rPr lang="en-US" smtClean="0"/>
              <a:t>26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9983745-94AD-4E67-8282-444801AFFB5A}"/>
                  </a:ext>
                </a:extLst>
              </p:cNvPr>
              <p:cNvSpPr/>
              <p:nvPr/>
            </p:nvSpPr>
            <p:spPr>
              <a:xfrm>
                <a:off x="3393876" y="5090676"/>
                <a:ext cx="2604495" cy="79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9983745-94AD-4E67-8282-444801AFFB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876" y="5090676"/>
                <a:ext cx="2604495" cy="793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32DFE861-8F2F-40BC-B7AC-860898C0E1F4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C54EED7-A596-4F6C-8A39-016DF23026D4}"/>
              </a:ext>
            </a:extLst>
          </p:cNvPr>
          <p:cNvSpPr txBox="1"/>
          <p:nvPr/>
        </p:nvSpPr>
        <p:spPr>
          <a:xfrm>
            <a:off x="144378" y="89694"/>
            <a:ext cx="356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7D7FD73-6AA3-4A86-9B3D-74C890BF08A0}"/>
                  </a:ext>
                </a:extLst>
              </p:cNvPr>
              <p:cNvSpPr txBox="1"/>
              <p:nvPr/>
            </p:nvSpPr>
            <p:spPr>
              <a:xfrm>
                <a:off x="2834343" y="3812093"/>
                <a:ext cx="1213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15 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kV</m:t>
                      </m:r>
                      <m:r>
                        <a:rPr lang="fr-F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7D7FD73-6AA3-4A86-9B3D-74C890BF0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4343" y="3812093"/>
                <a:ext cx="1213794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9395414-2DBB-4656-8EA2-A844682ACA27}"/>
                  </a:ext>
                </a:extLst>
              </p:cNvPr>
              <p:cNvSpPr txBox="1"/>
              <p:nvPr/>
            </p:nvSpPr>
            <p:spPr>
              <a:xfrm>
                <a:off x="4346350" y="3627427"/>
                <a:ext cx="7312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1 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μT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9395414-2DBB-4656-8EA2-A844682AC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350" y="3627427"/>
                <a:ext cx="731289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1FB9F6B-F0C2-4961-8F5F-3F06938E3D49}"/>
                  </a:ext>
                </a:extLst>
              </p:cNvPr>
              <p:cNvSpPr/>
              <p:nvPr/>
            </p:nvSpPr>
            <p:spPr>
              <a:xfrm>
                <a:off x="2499012" y="6011077"/>
                <a:ext cx="419319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In n2EDM, electric/magnetic term 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any magnetic drift is prohibitive!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1FB9F6B-F0C2-4961-8F5F-3F06938E3D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012" y="6011077"/>
                <a:ext cx="4193199" cy="646331"/>
              </a:xfrm>
              <a:prstGeom prst="rect">
                <a:avLst/>
              </a:prstGeom>
              <a:blipFill>
                <a:blip r:embed="rId8"/>
                <a:stretch>
                  <a:fillRect l="-1308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A545140-77B3-4AA5-9375-EFF09A3016D4}"/>
                  </a:ext>
                </a:extLst>
              </p:cNvPr>
              <p:cNvSpPr/>
              <p:nvPr/>
            </p:nvSpPr>
            <p:spPr>
              <a:xfrm>
                <a:off x="1481972" y="3169608"/>
                <a:ext cx="951880" cy="3362523"/>
              </a:xfrm>
              <a:prstGeom prst="rect">
                <a:avLst/>
              </a:prstGeom>
              <a:solidFill>
                <a:schemeClr val="accent6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fr-FR" sz="2400" b="0" i="1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0" i="1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2400" b="0" i="1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2400" dirty="0">
                    <a:solidFill>
                      <a:schemeClr val="lt1"/>
                    </a:solidFill>
                  </a:rPr>
                  <a:t> spin flip</a:t>
                </a:r>
              </a:p>
              <a:p>
                <a:pPr algn="ctr"/>
                <a:endParaRPr lang="fr-FR" sz="3600" dirty="0">
                  <a:solidFill>
                    <a:schemeClr val="lt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</a:rPr>
                            <m:t>RF</m:t>
                          </m:r>
                        </m:sub>
                      </m:sSub>
                    </m:oMath>
                  </m:oMathPara>
                </a14:m>
                <a:endParaRPr lang="en-GB" sz="2400" dirty="0">
                  <a:solidFill>
                    <a:schemeClr val="lt1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A545140-77B3-4AA5-9375-EFF09A3016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972" y="3169608"/>
                <a:ext cx="951880" cy="3362523"/>
              </a:xfrm>
              <a:prstGeom prst="rect">
                <a:avLst/>
              </a:prstGeom>
              <a:blipFill>
                <a:blip r:embed="rId9"/>
                <a:stretch>
                  <a:fillRect r="-15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28DD6B3-1A7F-46C5-ACDE-72705B0DBBC9}"/>
                  </a:ext>
                </a:extLst>
              </p:cNvPr>
              <p:cNvSpPr/>
              <p:nvPr/>
            </p:nvSpPr>
            <p:spPr>
              <a:xfrm>
                <a:off x="6646815" y="3175082"/>
                <a:ext cx="951880" cy="3362523"/>
              </a:xfrm>
              <a:prstGeom prst="rect">
                <a:avLst/>
              </a:prstGeom>
              <a:solidFill>
                <a:schemeClr val="accent6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fr-FR" sz="2400" b="0" i="1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0" i="1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2400" b="0" i="1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2400" dirty="0">
                    <a:solidFill>
                      <a:schemeClr val="lt1"/>
                    </a:solidFill>
                  </a:rPr>
                  <a:t> spin flip</a:t>
                </a:r>
              </a:p>
              <a:p>
                <a:pPr algn="ctr"/>
                <a:endParaRPr lang="fr-FR" sz="3600" dirty="0">
                  <a:solidFill>
                    <a:schemeClr val="lt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</a:rPr>
                            <m:t>RF</m:t>
                          </m:r>
                        </m:sub>
                      </m:sSub>
                    </m:oMath>
                  </m:oMathPara>
                </a14:m>
                <a:endParaRPr lang="en-GB" sz="2400" dirty="0">
                  <a:solidFill>
                    <a:schemeClr val="lt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28DD6B3-1A7F-46C5-ACDE-72705B0DBB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815" y="3175082"/>
                <a:ext cx="951880" cy="3362523"/>
              </a:xfrm>
              <a:prstGeom prst="rect">
                <a:avLst/>
              </a:prstGeom>
              <a:blipFill>
                <a:blip r:embed="rId10"/>
                <a:stretch>
                  <a:fillRect r="-146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3EDB01E-3EFF-4A03-906C-BD5313F3C0E7}"/>
              </a:ext>
            </a:extLst>
          </p:cNvPr>
          <p:cNvCxnSpPr/>
          <p:nvPr/>
        </p:nvCxnSpPr>
        <p:spPr>
          <a:xfrm flipV="1">
            <a:off x="483945" y="3380874"/>
            <a:ext cx="0" cy="12729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C4C09C8-E871-4110-9FE5-044A58780CEE}"/>
              </a:ext>
            </a:extLst>
          </p:cNvPr>
          <p:cNvCxnSpPr/>
          <p:nvPr/>
        </p:nvCxnSpPr>
        <p:spPr>
          <a:xfrm flipV="1">
            <a:off x="756166" y="3405093"/>
            <a:ext cx="0" cy="127299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970E601-5417-49DE-85ED-70E51B5C8C74}"/>
                  </a:ext>
                </a:extLst>
              </p:cNvPr>
              <p:cNvSpPr txBox="1"/>
              <p:nvPr/>
            </p:nvSpPr>
            <p:spPr>
              <a:xfrm>
                <a:off x="483945" y="3743711"/>
                <a:ext cx="2733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970E601-5417-49DE-85ED-70E51B5C8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45" y="3743711"/>
                <a:ext cx="273345" cy="369332"/>
              </a:xfrm>
              <a:prstGeom prst="rect">
                <a:avLst/>
              </a:prstGeom>
              <a:blipFill>
                <a:blip r:embed="rId11"/>
                <a:stretch>
                  <a:fillRect l="-24444" r="-22222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ABBD45D-ACD1-4F46-B21E-6F9E91E078FA}"/>
                  </a:ext>
                </a:extLst>
              </p:cNvPr>
              <p:cNvSpPr txBox="1"/>
              <p:nvPr/>
            </p:nvSpPr>
            <p:spPr>
              <a:xfrm>
                <a:off x="768626" y="3744809"/>
                <a:ext cx="2791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ABBD45D-ACD1-4F46-B21E-6F9E91E07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26" y="3744809"/>
                <a:ext cx="279179" cy="369332"/>
              </a:xfrm>
              <a:prstGeom prst="rect">
                <a:avLst/>
              </a:prstGeom>
              <a:blipFill>
                <a:blip r:embed="rId12"/>
                <a:stretch>
                  <a:fillRect l="-23913" r="-23913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e 22">
            <a:extLst>
              <a:ext uri="{FF2B5EF4-FFF2-40B4-BE49-F238E27FC236}">
                <a16:creationId xmlns:a16="http://schemas.microsoft.com/office/drawing/2014/main" id="{C5BD902E-CC38-418E-AEDA-6A2343960838}"/>
              </a:ext>
            </a:extLst>
          </p:cNvPr>
          <p:cNvGrpSpPr/>
          <p:nvPr/>
        </p:nvGrpSpPr>
        <p:grpSpPr>
          <a:xfrm>
            <a:off x="961702" y="3805648"/>
            <a:ext cx="333145" cy="901363"/>
            <a:chOff x="27795722" y="33487360"/>
            <a:chExt cx="503676" cy="1151027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9E0FED4B-7B15-4218-A06D-76B0E42190EA}"/>
                </a:ext>
              </a:extLst>
            </p:cNvPr>
            <p:cNvGrpSpPr/>
            <p:nvPr/>
          </p:nvGrpSpPr>
          <p:grpSpPr>
            <a:xfrm>
              <a:off x="27795722" y="33487360"/>
              <a:ext cx="218798" cy="1151027"/>
              <a:chOff x="27795722" y="33487360"/>
              <a:chExt cx="218798" cy="1151027"/>
            </a:xfrm>
          </p:grpSpPr>
          <p:cxnSp>
            <p:nvCxnSpPr>
              <p:cNvPr id="27" name="Connecteur droit avec flèche 26">
                <a:extLst>
                  <a:ext uri="{FF2B5EF4-FFF2-40B4-BE49-F238E27FC236}">
                    <a16:creationId xmlns:a16="http://schemas.microsoft.com/office/drawing/2014/main" id="{DDA9306E-B690-4661-96B9-1094F4CCFB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02581" y="33487360"/>
                <a:ext cx="0" cy="985520"/>
              </a:xfrm>
              <a:prstGeom prst="straightConnector1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25D846FF-3192-4DBA-B4B2-C7B6F47C3F7D}"/>
                  </a:ext>
                </a:extLst>
              </p:cNvPr>
              <p:cNvSpPr/>
              <p:nvPr/>
            </p:nvSpPr>
            <p:spPr>
              <a:xfrm>
                <a:off x="27795722" y="34413615"/>
                <a:ext cx="218798" cy="224772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AF7E03FF-475A-40AD-AE45-571B86091D67}"/>
                    </a:ext>
                  </a:extLst>
                </p:cNvPr>
                <p:cNvSpPr txBox="1"/>
                <p:nvPr/>
              </p:nvSpPr>
              <p:spPr>
                <a:xfrm>
                  <a:off x="27955971" y="33815281"/>
                  <a:ext cx="343427" cy="4716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AF7E03FF-475A-40AD-AE45-571B86091D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55971" y="33815281"/>
                  <a:ext cx="343427" cy="471631"/>
                </a:xfrm>
                <a:prstGeom prst="rect">
                  <a:avLst/>
                </a:prstGeom>
                <a:blipFill>
                  <a:blip r:embed="rId13"/>
                  <a:stretch>
                    <a:fillRect l="-24324" r="-216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94CCADD-E223-4697-B671-F73C944F2830}"/>
              </a:ext>
            </a:extLst>
          </p:cNvPr>
          <p:cNvGrpSpPr/>
          <p:nvPr/>
        </p:nvGrpSpPr>
        <p:grpSpPr>
          <a:xfrm rot="9621457">
            <a:off x="8028495" y="3776021"/>
            <a:ext cx="144719" cy="901363"/>
            <a:chOff x="27795722" y="33487360"/>
            <a:chExt cx="218798" cy="1151027"/>
          </a:xfrm>
        </p:grpSpPr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B218D4AE-4F56-4777-BA19-609BC0BDC2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02581" y="33487360"/>
              <a:ext cx="0" cy="9855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851E686A-9BE9-4EB0-9F42-108E0708CF5F}"/>
                </a:ext>
              </a:extLst>
            </p:cNvPr>
            <p:cNvSpPr/>
            <p:nvPr/>
          </p:nvSpPr>
          <p:spPr>
            <a:xfrm>
              <a:off x="27795722" y="34413615"/>
              <a:ext cx="218798" cy="224772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3E6EFB5-A96F-4D2C-8D8C-D77C62F46D0F}"/>
                  </a:ext>
                </a:extLst>
              </p:cNvPr>
              <p:cNvSpPr txBox="1"/>
              <p:nvPr/>
            </p:nvSpPr>
            <p:spPr>
              <a:xfrm>
                <a:off x="8143825" y="3901052"/>
                <a:ext cx="22715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93E6EFB5-A96F-4D2C-8D8C-D77C62F46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25" y="3901052"/>
                <a:ext cx="227152" cy="369332"/>
              </a:xfrm>
              <a:prstGeom prst="rect">
                <a:avLst/>
              </a:prstGeom>
              <a:blipFill>
                <a:blip r:embed="rId14"/>
                <a:stretch>
                  <a:fillRect l="-27027" r="-189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6850B5F-7D42-42C4-BF33-277ABB0891DE}"/>
                  </a:ext>
                </a:extLst>
              </p:cNvPr>
              <p:cNvSpPr txBox="1"/>
              <p:nvPr/>
            </p:nvSpPr>
            <p:spPr>
              <a:xfrm>
                <a:off x="8492768" y="3269552"/>
                <a:ext cx="3653275" cy="1686982"/>
              </a:xfrm>
              <a:prstGeom prst="rect">
                <a:avLst/>
              </a:prstGeom>
              <a:solidFill>
                <a:schemeClr val="bg1">
                  <a:alpha val="93000"/>
                </a:schemeClr>
              </a:solidFill>
            </p:spPr>
            <p:txBody>
              <a:bodyPr wrap="square" lIns="72000" tIns="72000" rIns="72000" bIns="72000" rtlCol="0">
                <a:spAutoFit/>
              </a:bodyPr>
              <a:lstStyle/>
              <a:p>
                <a:pPr algn="ctr"/>
                <a:r>
                  <a:rPr lang="fr-FR" sz="2000" spc="8" dirty="0">
                    <a:solidFill>
                      <a:srgbClr val="231F2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Spin </a:t>
                </a:r>
                <a:r>
                  <a:rPr lang="fr-FR" sz="2000" spc="8" dirty="0" err="1">
                    <a:solidFill>
                      <a:srgbClr val="231F2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asymmetry</a:t>
                </a:r>
                <a:endParaRPr lang="fr-FR" sz="2000" spc="8" dirty="0">
                  <a:solidFill>
                    <a:srgbClr val="231F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endParaRPr lang="fr-FR" sz="2000" spc="8" dirty="0">
                  <a:solidFill>
                    <a:srgbClr val="231F20"/>
                  </a:solidFill>
                  <a:latin typeface="Cambria Math" panose="02040503050406030204" pitchFamily="18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i="1" spc="8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fr-FR" sz="2000" i="1" spc="8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 spc="8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2000" b="0" i="1" spc="8" smtClean="0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↑</m:t>
                                  </m:r>
                                </m:sub>
                              </m:sSub>
                              <m:r>
                                <a:rPr lang="fr-FR" sz="20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fr-FR" sz="20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2000" b="0" i="1" spc="8" smtClean="0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0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sz="20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2000" b="0" i="1" spc="8" smtClean="0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fr-FR" sz="2000" i="1" spc="8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0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sz="20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2000" b="0" i="1" spc="8" smtClean="0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↓</m:t>
                              </m:r>
                            </m:sub>
                          </m:sSub>
                        </m:den>
                      </m:f>
                      <m:r>
                        <a:rPr lang="fr-FR" sz="2000" i="1" spc="8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fr-FR" sz="2000" i="1" spc="8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fr-FR" sz="2000" spc="8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fr-FR" sz="2000" i="1" spc="8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⁡[</m:t>
                      </m:r>
                      <m:f>
                        <m:fPr>
                          <m:ctrlPr>
                            <a:rPr lang="fr-FR" sz="2000" b="0" i="1" spc="8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fr-FR" sz="20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000" i="1" spc="8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 spc="8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fr-FR" sz="2000" b="0" i="1" spc="8" smtClean="0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𝑅𝐹</m:t>
                                  </m:r>
                                </m:sub>
                              </m:sSub>
                              <m:r>
                                <a:rPr lang="fr-FR" sz="20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sz="2000" b="0" i="1" spc="8" smtClean="0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1" i="1" spc="8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fr-FR" sz="2000" b="0" i="1" spc="8" smtClean="0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fr-FR" sz="2000" b="0" i="0" spc="8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Δ</m:t>
                          </m:r>
                          <m:r>
                            <a:rPr lang="fr-FR" sz="2000" b="0" i="1" spc="8" smtClean="0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𝜈</m:t>
                          </m:r>
                        </m:den>
                      </m:f>
                      <m:r>
                        <a:rPr lang="fr-FR" sz="2000" i="1" spc="8">
                          <a:solidFill>
                            <a:srgbClr val="231F2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m:t>]</m:t>
                      </m:r>
                    </m:oMath>
                  </m:oMathPara>
                </a14:m>
                <a:endParaRPr lang="fr-FR" sz="2000" spc="8" dirty="0">
                  <a:solidFill>
                    <a:srgbClr val="231F2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6850B5F-7D42-42C4-BF33-277ABB089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768" y="3269552"/>
                <a:ext cx="3653275" cy="1686982"/>
              </a:xfrm>
              <a:prstGeom prst="rect">
                <a:avLst/>
              </a:prstGeom>
              <a:blipFill>
                <a:blip r:embed="rId15"/>
                <a:stretch>
                  <a:fillRect t="-3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2B1BC93-B2A8-43F1-AC7C-6EA7186BD420}"/>
                  </a:ext>
                </a:extLst>
              </p:cNvPr>
              <p:cNvSpPr txBox="1"/>
              <p:nvPr/>
            </p:nvSpPr>
            <p:spPr>
              <a:xfrm>
                <a:off x="8698484" y="5031076"/>
                <a:ext cx="2971677" cy="9127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fr-FR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d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𝑻</m:t>
                          </m:r>
                          <m:rad>
                            <m:radPr>
                              <m:degHide m:val="on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62B1BC93-B2A8-43F1-AC7C-6EA7186BD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8484" y="5031076"/>
                <a:ext cx="2971677" cy="91275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0497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E0EDCB-79E3-4F28-92B2-9BC05B2D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most sensitive measurement: </a:t>
            </a:r>
            <a:r>
              <a:rPr lang="en-US" dirty="0" err="1"/>
              <a:t>nEDM</a:t>
            </a:r>
            <a:r>
              <a:rPr lang="en-US" dirty="0"/>
              <a:t> at PSI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6CB9FBD0-0667-480D-85FD-8AD95DF721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837014" cy="4351338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GB" i="1" u="sng" dirty="0">
                    <a:solidFill>
                      <a:srgbClr val="002060"/>
                    </a:solidFill>
                  </a:rPr>
                  <a:t>Measurement of the Permanent Electric Dipole Moment of the Neutron, </a:t>
                </a:r>
                <a:r>
                  <a:rPr lang="en-GB" i="1" u="sng" dirty="0" err="1">
                    <a:solidFill>
                      <a:srgbClr val="002060"/>
                    </a:solidFill>
                  </a:rPr>
                  <a:t>nEDM</a:t>
                </a:r>
                <a:r>
                  <a:rPr lang="en-GB" i="1" u="sng" dirty="0">
                    <a:solidFill>
                      <a:srgbClr val="002060"/>
                    </a:solidFill>
                  </a:rPr>
                  <a:t> collaboration, 2020</a:t>
                </a:r>
                <a:endParaRPr lang="fr-FR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0.0±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1.1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𝑠𝑡𝑎𝑡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0.2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𝑠𝑦𝑠𝑡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−26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In n2EDM:</a:t>
                </a: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Increase </a:t>
                </a:r>
                <a:r>
                  <a:rPr lang="en-US" dirty="0" err="1">
                    <a:solidFill>
                      <a:srgbClr val="00B050"/>
                    </a:solidFill>
                  </a:rPr>
                  <a:t>satistics</a:t>
                </a:r>
                <a:r>
                  <a:rPr lang="en-US" dirty="0">
                    <a:solidFill>
                      <a:srgbClr val="00B050"/>
                    </a:solidFill>
                  </a:rPr>
                  <a:t> in larger volume </a:t>
                </a:r>
                <a:r>
                  <a:rPr lang="en-US" dirty="0"/>
                  <a:t>with a </a:t>
                </a:r>
                <a:r>
                  <a:rPr lang="en-US" dirty="0">
                    <a:solidFill>
                      <a:schemeClr val="accent1"/>
                    </a:solidFill>
                  </a:rPr>
                  <a:t>better controlled magnetic field</a:t>
                </a:r>
                <a:r>
                  <a:rPr lang="en-US" dirty="0"/>
                  <a:t>: </a:t>
                </a:r>
                <a:r>
                  <a:rPr lang="en-US" b="1" dirty="0"/>
                  <a:t>simultaneous measure is two chambers </a:t>
                </a:r>
                <a:r>
                  <a:rPr lang="en-US" dirty="0"/>
                  <a:t>for both electric polarities.</a:t>
                </a:r>
              </a:p>
              <a:p>
                <a:r>
                  <a:rPr lang="en-US" dirty="0"/>
                  <a:t>Same principle of </a:t>
                </a:r>
                <a:r>
                  <a:rPr lang="en-US" dirty="0">
                    <a:solidFill>
                      <a:schemeClr val="accent1"/>
                    </a:solidFill>
                  </a:rPr>
                  <a:t>co-magnetometry: Hg and Cs</a:t>
                </a:r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6CB9FBD0-0667-480D-85FD-8AD95DF721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837014" cy="4351338"/>
              </a:xfrm>
              <a:blipFill>
                <a:blip r:embed="rId2"/>
                <a:stretch>
                  <a:fillRect l="-1427" t="-2661" r="-1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9CD0D9-60D8-43B4-B200-8F743ACC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D228190-6B25-42B7-ADBC-8F57311D0B1C}"/>
              </a:ext>
            </a:extLst>
          </p:cNvPr>
          <p:cNvSpPr txBox="1"/>
          <p:nvPr/>
        </p:nvSpPr>
        <p:spPr>
          <a:xfrm>
            <a:off x="4045818" y="3283455"/>
            <a:ext cx="205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Homogeneity of B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EA7E25-FE52-4326-81EB-53380FFDE361}"/>
              </a:ext>
            </a:extLst>
          </p:cNvPr>
          <p:cNvSpPr txBox="1"/>
          <p:nvPr/>
        </p:nvSpPr>
        <p:spPr>
          <a:xfrm>
            <a:off x="1676400" y="3254580"/>
            <a:ext cx="230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Number of neutrons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89DD74F-32A1-4935-9D6E-05D6D7BCD475}"/>
              </a:ext>
            </a:extLst>
          </p:cNvPr>
          <p:cNvCxnSpPr>
            <a:cxnSpLocks/>
          </p:cNvCxnSpPr>
          <p:nvPr/>
        </p:nvCxnSpPr>
        <p:spPr>
          <a:xfrm flipV="1">
            <a:off x="2830630" y="3038016"/>
            <a:ext cx="567088" cy="27074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27D14E7-78DF-4F88-BFD4-0C3CD7AA0E84}"/>
              </a:ext>
            </a:extLst>
          </p:cNvPr>
          <p:cNvCxnSpPr>
            <a:cxnSpLocks/>
          </p:cNvCxnSpPr>
          <p:nvPr/>
        </p:nvCxnSpPr>
        <p:spPr>
          <a:xfrm flipH="1" flipV="1">
            <a:off x="4851133" y="3044789"/>
            <a:ext cx="219776" cy="2996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81325D5-59DE-4A14-A3DF-0F12F4918CA1}"/>
              </a:ext>
            </a:extLst>
          </p:cNvPr>
          <p:cNvGrpSpPr/>
          <p:nvPr/>
        </p:nvGrpSpPr>
        <p:grpSpPr>
          <a:xfrm>
            <a:off x="7855454" y="1350210"/>
            <a:ext cx="3126971" cy="2583846"/>
            <a:chOff x="7855454" y="2331989"/>
            <a:chExt cx="3126971" cy="2583846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011FE8C-8B0F-48B1-A16B-D28A1FCDC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97490" y="2331989"/>
              <a:ext cx="2684935" cy="2583846"/>
            </a:xfrm>
            <a:prstGeom prst="rect">
              <a:avLst/>
            </a:prstGeom>
          </p:spPr>
        </p:pic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F884189B-01F5-4FD2-ABF4-009EBE5AF2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0444" y="2923329"/>
              <a:ext cx="0" cy="1401166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E15A4862-C679-49A9-A042-63771B1DA1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53723" y="3173235"/>
              <a:ext cx="0" cy="58755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3DE4A27-0519-463C-ABEC-D00E24FA33AF}"/>
                </a:ext>
              </a:extLst>
            </p:cNvPr>
            <p:cNvSpPr txBox="1"/>
            <p:nvPr/>
          </p:nvSpPr>
          <p:spPr>
            <a:xfrm>
              <a:off x="10329925" y="3267241"/>
              <a:ext cx="4090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CFEFC96-2E75-4210-BA1E-4F008F2DEF7E}"/>
                </a:ext>
              </a:extLst>
            </p:cNvPr>
            <p:cNvSpPr txBox="1"/>
            <p:nvPr/>
          </p:nvSpPr>
          <p:spPr>
            <a:xfrm>
              <a:off x="7855454" y="3243876"/>
              <a:ext cx="4283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B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9DE6C42-C6C7-41B3-8AC8-357F07346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443" y="4332670"/>
            <a:ext cx="2743181" cy="193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92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DF861-7837-40FE-A25B-39FFDF007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mercury</a:t>
            </a:r>
            <a:r>
              <a:rPr lang="fr-FR" dirty="0"/>
              <a:t> </a:t>
            </a:r>
            <a:r>
              <a:rPr lang="fr-FR" dirty="0" err="1"/>
              <a:t>co-magnetometer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17EA89-6459-4557-9877-4CB38A2B0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C8666C0-7B75-4D05-9CF9-79ABDDFDF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24" y="1755145"/>
            <a:ext cx="11577169" cy="423622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BC636A-A085-4327-B6A6-D844FAAD9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93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DB906B-2942-4E02-A459-54DF2CD03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Linearly</a:t>
            </a:r>
            <a:r>
              <a:rPr lang="fr-FR" dirty="0"/>
              <a:t> </a:t>
            </a:r>
            <a:r>
              <a:rPr lang="fr-FR" dirty="0" err="1"/>
              <a:t>polarised</a:t>
            </a:r>
            <a:r>
              <a:rPr lang="fr-FR" dirty="0"/>
              <a:t> light: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signals</a:t>
            </a:r>
            <a:r>
              <a:rPr lang="fr-FR" dirty="0"/>
              <a:t> </a:t>
            </a:r>
            <a:r>
              <a:rPr lang="fr-FR" dirty="0" err="1"/>
              <a:t>oscillating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opposite phase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480985FC-0AF2-420F-9A51-EADDD09CD8DB}"/>
                  </a:ext>
                </a:extLst>
              </p:cNvPr>
              <p:cNvSpPr txBox="1"/>
              <p:nvPr/>
            </p:nvSpPr>
            <p:spPr>
              <a:xfrm>
                <a:off x="1297117" y="2835570"/>
                <a:ext cx="2942665" cy="3227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sSup>
                        <m:sSup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480985FC-0AF2-420F-9A51-EADDD09CD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117" y="2835570"/>
                <a:ext cx="2942665" cy="322717"/>
              </a:xfrm>
              <a:prstGeom prst="rect">
                <a:avLst/>
              </a:prstGeom>
              <a:blipFill>
                <a:blip r:embed="rId2"/>
                <a:stretch>
                  <a:fillRect l="-1656" t="-5660" r="-1449" b="-339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C024DBB-50B6-4DE3-9119-4405FACA82D8}"/>
                  </a:ext>
                </a:extLst>
              </p:cNvPr>
              <p:cNvSpPr txBox="1"/>
              <p:nvPr/>
            </p:nvSpPr>
            <p:spPr>
              <a:xfrm>
                <a:off x="1297117" y="2104936"/>
                <a:ext cx="2319545" cy="3227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sSup>
                        <m:sSup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C024DBB-50B6-4DE3-9119-4405FACA8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117" y="2104936"/>
                <a:ext cx="2319545" cy="322717"/>
              </a:xfrm>
              <a:prstGeom prst="rect">
                <a:avLst/>
              </a:prstGeom>
              <a:blipFill>
                <a:blip r:embed="rId3"/>
                <a:stretch>
                  <a:fillRect l="-2105" t="-3774" r="-2105" b="-188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282B5F8-2CAA-49A5-A9BE-5F571BFBDE0A}"/>
                  </a:ext>
                </a:extLst>
              </p:cNvPr>
              <p:cNvSpPr txBox="1"/>
              <p:nvPr/>
            </p:nvSpPr>
            <p:spPr>
              <a:xfrm>
                <a:off x="1139910" y="3429000"/>
                <a:ext cx="3452740" cy="2607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/>
                  <a:t> unpolarised cross section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mercury density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length of the precession volume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/>
                  <a:t> polarisation of the mercury vapour</a:t>
                </a:r>
              </a:p>
              <a:p>
                <a:r>
                  <a:rPr lang="fr-FR" dirty="0"/>
                  <a:t>T</a:t>
                </a:r>
                <a:r>
                  <a:rPr lang="en-GB" dirty="0" err="1"/>
                  <a:t>ransmission</a:t>
                </a:r>
                <a:r>
                  <a:rPr lang="en-GB" dirty="0"/>
                  <a:t>/reflection factors:</a:t>
                </a:r>
              </a:p>
              <a:p>
                <a:r>
                  <a:rPr lang="en-GB" dirty="0"/>
                  <a:t>ideally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=1−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282B5F8-2CAA-49A5-A9BE-5F571BFBD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910" y="3429000"/>
                <a:ext cx="3452740" cy="2607124"/>
              </a:xfrm>
              <a:prstGeom prst="rect">
                <a:avLst/>
              </a:prstGeom>
              <a:blipFill>
                <a:blip r:embed="rId4"/>
                <a:stretch>
                  <a:fillRect l="-4240" t="-3044" r="-31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8D42DB0-36A0-43C0-AD78-93F8935EA051}"/>
                  </a:ext>
                </a:extLst>
              </p:cNvPr>
              <p:cNvSpPr txBox="1"/>
              <p:nvPr/>
            </p:nvSpPr>
            <p:spPr>
              <a:xfrm>
                <a:off x="6020931" y="2996928"/>
                <a:ext cx="1848263" cy="753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𝑛𝐿𝑝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8D42DB0-36A0-43C0-AD78-93F8935EA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0931" y="2996928"/>
                <a:ext cx="1848263" cy="753796"/>
              </a:xfrm>
              <a:prstGeom prst="rect">
                <a:avLst/>
              </a:prstGeom>
              <a:blipFill>
                <a:blip r:embed="rId5"/>
                <a:stretch>
                  <a:fillRect l="-3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4E70C964-A2BE-4DD4-9520-92615A274A04}"/>
              </a:ext>
            </a:extLst>
          </p:cNvPr>
          <p:cNvSpPr/>
          <p:nvPr/>
        </p:nvSpPr>
        <p:spPr>
          <a:xfrm>
            <a:off x="4592650" y="1939489"/>
            <a:ext cx="142103" cy="1470670"/>
          </a:xfrm>
          <a:prstGeom prst="rightBrace">
            <a:avLst>
              <a:gd name="adj1" fmla="val 26938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5A2FAC5-81A8-4CB5-B0FF-45597021B19C}"/>
                  </a:ext>
                </a:extLst>
              </p:cNvPr>
              <p:cNvSpPr txBox="1"/>
              <p:nvPr/>
            </p:nvSpPr>
            <p:spPr>
              <a:xfrm>
                <a:off x="5907661" y="1886231"/>
                <a:ext cx="31859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fr-FR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sz="2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𝑛𝐿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5A2FAC5-81A8-4CB5-B0FF-45597021B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661" y="1886231"/>
                <a:ext cx="3185937" cy="369332"/>
              </a:xfrm>
              <a:prstGeom prst="rect">
                <a:avLst/>
              </a:prstGeom>
              <a:blipFill>
                <a:blip r:embed="rId6"/>
                <a:stretch>
                  <a:fillRect l="-3250" b="-344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9D93860-D263-4AC5-BCBC-E42C057A6CD5}"/>
              </a:ext>
            </a:extLst>
          </p:cNvPr>
          <p:cNvCxnSpPr>
            <a:stCxn id="10" idx="1"/>
          </p:cNvCxnSpPr>
          <p:nvPr/>
        </p:nvCxnSpPr>
        <p:spPr>
          <a:xfrm flipV="1">
            <a:off x="4734753" y="2104936"/>
            <a:ext cx="1072923" cy="569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BA4D4DB-D83F-49B5-BCA4-309EA49394A2}"/>
              </a:ext>
            </a:extLst>
          </p:cNvPr>
          <p:cNvCxnSpPr>
            <a:cxnSpLocks/>
          </p:cNvCxnSpPr>
          <p:nvPr/>
        </p:nvCxnSpPr>
        <p:spPr>
          <a:xfrm>
            <a:off x="4734753" y="2674824"/>
            <a:ext cx="1029674" cy="687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DBE6263-D5F0-4019-8165-6B083E485BB5}"/>
                  </a:ext>
                </a:extLst>
              </p:cNvPr>
              <p:cNvSpPr txBox="1"/>
              <p:nvPr/>
            </p:nvSpPr>
            <p:spPr>
              <a:xfrm>
                <a:off x="9403492" y="1898138"/>
                <a:ext cx="2201052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Derive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sSub>
                      <m:sSubPr>
                        <m:ctrlPr>
                          <a:rPr lang="fr-FR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FR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FR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fr-FR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𝑙𝑒𝑎𝑘</m:t>
                            </m:r>
                          </m:sub>
                        </m:sSub>
                      </m:sup>
                    </m:sSup>
                    <m:r>
                      <a:rPr lang="fr-FR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DBE6263-D5F0-4019-8165-6B083E485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3492" y="1898138"/>
                <a:ext cx="2201052" cy="379656"/>
              </a:xfrm>
              <a:prstGeom prst="rect">
                <a:avLst/>
              </a:prstGeom>
              <a:blipFill>
                <a:blip r:embed="rId7"/>
                <a:stretch>
                  <a:fillRect l="-2493" t="-4762" b="-23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142C613-EE01-44C4-B98C-CA8E55535EE6}"/>
                  </a:ext>
                </a:extLst>
              </p:cNvPr>
              <p:cNvSpPr txBox="1"/>
              <p:nvPr/>
            </p:nvSpPr>
            <p:spPr>
              <a:xfrm>
                <a:off x="9403492" y="3049344"/>
                <a:ext cx="23298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Derive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/>
                  <a:t> knowing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fr-FR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𝑛𝐿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142C613-EE01-44C4-B98C-CA8E55535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3492" y="3049344"/>
                <a:ext cx="2329869" cy="369332"/>
              </a:xfrm>
              <a:prstGeom prst="rect">
                <a:avLst/>
              </a:prstGeom>
              <a:blipFill>
                <a:blip r:embed="rId8"/>
                <a:stretch>
                  <a:fillRect l="-2356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6616A093-D5EF-4AF0-9A63-B134E1CB7803}"/>
                  </a:ext>
                </a:extLst>
              </p:cNvPr>
              <p:cNvSpPr txBox="1"/>
              <p:nvPr/>
            </p:nvSpPr>
            <p:spPr>
              <a:xfrm>
                <a:off x="4820681" y="4465480"/>
                <a:ext cx="6533119" cy="829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𝑛𝐿</m:t>
                          </m:r>
                        </m:den>
                      </m:f>
                      <m:func>
                        <m:func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2400">
                                          <a:latin typeface="Cambria Math" panose="02040503050406030204" pitchFamily="18" charset="0"/>
                                        </a:rPr>
                                        <m:t>Π</m:t>
                                      </m:r>
                                    </m:e>
                                    <m:sub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2400">
                                          <a:latin typeface="Cambria Math" panose="02040503050406030204" pitchFamily="18" charset="0"/>
                                        </a:rPr>
                                        <m:t>Π</m:t>
                                      </m:r>
                                    </m:e>
                                    <m:sub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24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fr-FR" sz="240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40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FR" sz="24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24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fr-FR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sz="24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Hg</m:t>
                                  </m:r>
                                </m:sub>
                              </m:sSub>
                              <m:r>
                                <a:rPr lang="fr-FR" sz="24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24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sz="24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sSup>
                        <m:sSupPr>
                          <m:ctrlPr>
                            <a:rPr lang="fr-FR" sz="24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4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240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4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fr-FR" sz="24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fr-FR" sz="2400" i="1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6616A093-D5EF-4AF0-9A63-B134E1CB7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681" y="4465480"/>
                <a:ext cx="6533119" cy="8298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EDCC0143-4EEB-4596-98C7-5B375FAF8BDC}"/>
              </a:ext>
            </a:extLst>
          </p:cNvPr>
          <p:cNvSpPr txBox="1"/>
          <p:nvPr/>
        </p:nvSpPr>
        <p:spPr>
          <a:xfrm>
            <a:off x="4528368" y="5541380"/>
            <a:ext cx="3734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1</a:t>
            </a:r>
            <a:r>
              <a:rPr lang="en-US" baseline="30000" dirty="0">
                <a:solidFill>
                  <a:srgbClr val="00B050"/>
                </a:solidFill>
              </a:rPr>
              <a:t>st</a:t>
            </a:r>
            <a:r>
              <a:rPr lang="en-US" dirty="0">
                <a:solidFill>
                  <a:srgbClr val="00B050"/>
                </a:solidFill>
              </a:rPr>
              <a:t> fit provides</a:t>
            </a:r>
          </a:p>
          <a:p>
            <a:r>
              <a:rPr lang="en-US" dirty="0">
                <a:solidFill>
                  <a:srgbClr val="00B050"/>
                </a:solidFill>
              </a:rPr>
              <a:t>- Absorption </a:t>
            </a:r>
          </a:p>
          <a:p>
            <a:r>
              <a:rPr lang="en-US" dirty="0">
                <a:solidFill>
                  <a:srgbClr val="00B050"/>
                </a:solidFill>
              </a:rPr>
              <a:t>- Leakage time of precession chamber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C484153-F1FE-49FF-8673-F12236ECC5E0}"/>
                  </a:ext>
                </a:extLst>
              </p:cNvPr>
              <p:cNvSpPr txBox="1"/>
              <p:nvPr/>
            </p:nvSpPr>
            <p:spPr>
              <a:xfrm>
                <a:off x="8490819" y="5209332"/>
                <a:ext cx="3588931" cy="17804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2</a:t>
                </a:r>
                <a:r>
                  <a:rPr lang="en-US" baseline="30000" dirty="0">
                    <a:solidFill>
                      <a:schemeClr val="accent2">
                        <a:lumMod val="50000"/>
                      </a:schemeClr>
                    </a:solidFill>
                  </a:rPr>
                  <a:t>nd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fit provides</a:t>
                </a:r>
              </a:p>
              <a:p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- </a:t>
                </a:r>
                <a:r>
                  <a:rPr lang="en-US" dirty="0" err="1">
                    <a:solidFill>
                      <a:schemeClr val="accent2">
                        <a:lumMod val="50000"/>
                      </a:schemeClr>
                    </a:solidFill>
                  </a:rPr>
                  <a:t>Polarisation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of mercury </a:t>
                </a:r>
                <a:r>
                  <a:rPr lang="en-US" dirty="0" err="1">
                    <a:solidFill>
                      <a:schemeClr val="accent2">
                        <a:lumMod val="50000"/>
                      </a:schemeClr>
                    </a:solidFill>
                  </a:rPr>
                  <a:t>vapour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 </a:t>
                </a:r>
              </a:p>
              <a:p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- </a:t>
                </a:r>
                <a:r>
                  <a:rPr lang="en-US" dirty="0" err="1">
                    <a:solidFill>
                      <a:schemeClr val="accent2">
                        <a:lumMod val="50000"/>
                      </a:schemeClr>
                    </a:solidFill>
                  </a:rPr>
                  <a:t>Depolarisation</a:t>
                </a:r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 time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2 </m:t>
                    </m:r>
                  </m:oMath>
                </a14:m>
                <a:endParaRPr lang="en-US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- Noise spectrum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- Precession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Hg</m:t>
                        </m:r>
                      </m:sub>
                    </m:sSub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285750" indent="-285750">
                  <a:buFontTx/>
                  <a:buChar char="-"/>
                </a:pP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C484153-F1FE-49FF-8673-F12236ECC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0819" y="5209332"/>
                <a:ext cx="3588931" cy="1780487"/>
              </a:xfrm>
              <a:prstGeom prst="rect">
                <a:avLst/>
              </a:prstGeom>
              <a:blipFill>
                <a:blip r:embed="rId10"/>
                <a:stretch>
                  <a:fillRect l="-1528" t="-20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26F0DFB-9759-432B-8AAE-C05994A6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93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E762B4-41B7-4417-8028-6A45EBBCB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375" y="1171787"/>
            <a:ext cx="10639425" cy="38147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I- Context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b="1" dirty="0"/>
              <a:t>What</a:t>
            </a:r>
            <a:r>
              <a:rPr lang="en-US" dirty="0"/>
              <a:t> is the </a:t>
            </a:r>
            <a:r>
              <a:rPr lang="en-US" b="1" dirty="0"/>
              <a:t>Electric Dipole Moment </a:t>
            </a:r>
            <a:r>
              <a:rPr lang="en-US" dirty="0"/>
              <a:t>? </a:t>
            </a:r>
            <a:br>
              <a:rPr lang="en-US" dirty="0"/>
            </a:br>
            <a:r>
              <a:rPr lang="en-US" dirty="0"/>
              <a:t>- a </a:t>
            </a:r>
            <a:r>
              <a:rPr lang="en-US" b="1" dirty="0"/>
              <a:t>CP-violation </a:t>
            </a:r>
            <a:r>
              <a:rPr lang="en-US" dirty="0"/>
              <a:t>probe</a:t>
            </a:r>
            <a:br>
              <a:rPr lang="en-US" dirty="0"/>
            </a:br>
            <a:r>
              <a:rPr lang="en-US" dirty="0"/>
              <a:t>- a </a:t>
            </a:r>
            <a:r>
              <a:rPr lang="en-US" b="1" dirty="0"/>
              <a:t>new physics </a:t>
            </a:r>
            <a:r>
              <a:rPr lang="en-US" dirty="0"/>
              <a:t>probe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7181EA-C63A-4F20-A648-AEBADA89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3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FAF4051-FBC4-40AF-85B0-DF48B34F2B07}"/>
              </a:ext>
            </a:extLst>
          </p:cNvPr>
          <p:cNvSpPr txBox="1"/>
          <p:nvPr/>
        </p:nvSpPr>
        <p:spPr>
          <a:xfrm>
            <a:off x="144379" y="89694"/>
            <a:ext cx="126497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 – Context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B7E55F0-2EDE-456F-8D0F-D5F99803AA0C}"/>
              </a:ext>
            </a:extLst>
          </p:cNvPr>
          <p:cNvSpPr txBox="1"/>
          <p:nvPr/>
        </p:nvSpPr>
        <p:spPr>
          <a:xfrm>
            <a:off x="7536507" y="3608930"/>
            <a:ext cx="4273691" cy="190821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 err="1"/>
              <a:t>Shakarov</a:t>
            </a:r>
            <a:r>
              <a:rPr lang="fr-FR" sz="2000" dirty="0"/>
              <a:t> </a:t>
            </a:r>
            <a:r>
              <a:rPr lang="fr-FR" sz="2000" dirty="0" err="1"/>
              <a:t>criteria</a:t>
            </a:r>
            <a:r>
              <a:rPr lang="fr-FR" sz="2000" dirty="0"/>
              <a:t> for </a:t>
            </a:r>
            <a:r>
              <a:rPr lang="fr-FR" sz="2000" dirty="0" err="1"/>
              <a:t>matter-antimatter</a:t>
            </a:r>
            <a:r>
              <a:rPr lang="fr-FR" sz="2000" dirty="0"/>
              <a:t> </a:t>
            </a:r>
            <a:r>
              <a:rPr lang="fr-FR" sz="2000" dirty="0" err="1"/>
              <a:t>asymmetry</a:t>
            </a:r>
            <a:r>
              <a:rPr lang="fr-FR" sz="2000" dirty="0"/>
              <a:t> </a:t>
            </a:r>
            <a:r>
              <a:rPr lang="fr-FR" sz="2000" dirty="0" err="1"/>
              <a:t>during</a:t>
            </a:r>
            <a:r>
              <a:rPr lang="fr-FR" sz="2000" dirty="0"/>
              <a:t> </a:t>
            </a:r>
            <a:r>
              <a:rPr lang="fr-FR" sz="2000" dirty="0" err="1"/>
              <a:t>baryogenesis</a:t>
            </a:r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C and </a:t>
            </a:r>
            <a:r>
              <a:rPr lang="fr-FR" sz="2000" b="1" dirty="0"/>
              <a:t>CP violation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Baryon </a:t>
            </a:r>
            <a:r>
              <a:rPr lang="fr-FR" sz="2000" dirty="0" err="1"/>
              <a:t>number</a:t>
            </a:r>
            <a:r>
              <a:rPr lang="fr-FR" sz="2000" dirty="0"/>
              <a:t> violation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Out of </a:t>
            </a:r>
            <a:r>
              <a:rPr lang="fr-FR" sz="2000" dirty="0" err="1"/>
              <a:t>equilibrium</a:t>
            </a:r>
            <a:endParaRPr lang="fr-FR" sz="2000" dirty="0"/>
          </a:p>
          <a:p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0E03356-CE41-4E4C-88AD-CA0CAE3B87F1}"/>
              </a:ext>
            </a:extLst>
          </p:cNvPr>
          <p:cNvSpPr txBox="1"/>
          <p:nvPr/>
        </p:nvSpPr>
        <p:spPr>
          <a:xfrm>
            <a:off x="1444555" y="5488932"/>
            <a:ext cx="5295283" cy="9848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One can </a:t>
            </a:r>
            <a:r>
              <a:rPr lang="fr-FR" sz="2000" dirty="0" err="1"/>
              <a:t>quantify</a:t>
            </a:r>
            <a:r>
              <a:rPr lang="fr-FR" sz="2000" dirty="0"/>
              <a:t> the </a:t>
            </a:r>
            <a:r>
              <a:rPr lang="fr-FR" sz="2000" dirty="0" err="1"/>
              <a:t>sensitivity</a:t>
            </a:r>
            <a:r>
              <a:rPr lang="fr-FR" sz="2000" dirty="0"/>
              <a:t> of observables to new </a:t>
            </a:r>
            <a:r>
              <a:rPr lang="fr-FR" sz="2000" dirty="0" err="1"/>
              <a:t>physics</a:t>
            </a:r>
            <a:r>
              <a:rPr lang="fr-FR" sz="2000" dirty="0"/>
              <a:t> </a:t>
            </a:r>
            <a:r>
              <a:rPr lang="fr-FR" sz="2000" dirty="0" err="1"/>
              <a:t>using</a:t>
            </a:r>
            <a:r>
              <a:rPr lang="fr-FR" sz="2000" dirty="0"/>
              <a:t> Effective Field </a:t>
            </a:r>
            <a:r>
              <a:rPr lang="fr-FR" sz="2000" dirty="0" err="1"/>
              <a:t>Theories</a:t>
            </a:r>
            <a:r>
              <a:rPr lang="fr-FR" sz="2000" dirty="0"/>
              <a:t> (EFT).</a:t>
            </a:r>
            <a:endParaRPr lang="en-GB" sz="2000" dirty="0"/>
          </a:p>
          <a:p>
            <a:endParaRPr lang="en-GB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1B094CC-8DCC-4970-8F72-EE02C8F78D73}"/>
              </a:ext>
            </a:extLst>
          </p:cNvPr>
          <p:cNvCxnSpPr/>
          <p:nvPr/>
        </p:nvCxnSpPr>
        <p:spPr>
          <a:xfrm>
            <a:off x="6882063" y="3859731"/>
            <a:ext cx="654444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4D3ECB7-313A-4826-A91D-47DC8C77C9B7}"/>
              </a:ext>
            </a:extLst>
          </p:cNvPr>
          <p:cNvCxnSpPr>
            <a:cxnSpLocks/>
          </p:cNvCxnSpPr>
          <p:nvPr/>
        </p:nvCxnSpPr>
        <p:spPr>
          <a:xfrm>
            <a:off x="2926956" y="4986549"/>
            <a:ext cx="0" cy="50172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092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10C776-74BA-4958-B578-7B7E48F62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nEDM</a:t>
            </a:r>
            <a:r>
              <a:rPr lang="en-US" dirty="0"/>
              <a:t>, one of the most sensitive probes to CP-violating new physics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0197422-E78B-4488-B01B-D3634813BB32}"/>
              </a:ext>
            </a:extLst>
          </p:cNvPr>
          <p:cNvGrpSpPr/>
          <p:nvPr/>
        </p:nvGrpSpPr>
        <p:grpSpPr>
          <a:xfrm>
            <a:off x="995399" y="2983835"/>
            <a:ext cx="5602251" cy="3178382"/>
            <a:chOff x="1585949" y="1467947"/>
            <a:chExt cx="8315252" cy="468262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1ABF6DE-1A8C-4560-8698-6052B387F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5949" y="1467947"/>
              <a:ext cx="8315252" cy="4530958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E9070DA-EC66-4CF1-8EB9-10993A0418F9}"/>
                </a:ext>
              </a:extLst>
            </p:cNvPr>
            <p:cNvSpPr txBox="1"/>
            <p:nvPr/>
          </p:nvSpPr>
          <p:spPr>
            <a:xfrm>
              <a:off x="1727392" y="5504236"/>
              <a:ext cx="5614037" cy="646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  <a:p>
              <a:r>
                <a:rPr lang="fr-FR" dirty="0"/>
                <a:t>Figure by Adam </a:t>
              </a:r>
              <a:r>
                <a:rPr lang="fr-FR" dirty="0" err="1"/>
                <a:t>Falkowski</a:t>
              </a:r>
              <a:r>
                <a:rPr lang="fr-FR" dirty="0"/>
                <a:t>, </a:t>
              </a:r>
              <a:r>
                <a:rPr lang="fr-FR" b="1" i="1" dirty="0"/>
                <a:t>Lectures on SMEFT </a:t>
              </a:r>
              <a:r>
                <a:rPr lang="fr-FR" dirty="0"/>
                <a:t>EPJC (2023)</a:t>
              </a:r>
              <a:endParaRPr lang="en-US" dirty="0"/>
            </a:p>
          </p:txBody>
        </p:sp>
      </p:grp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011DAC-F104-4823-B21D-1A0074D3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30</a:t>
            </a:fld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7E13558-014F-4968-AFF4-B1F888E8B0AF}"/>
              </a:ext>
            </a:extLst>
          </p:cNvPr>
          <p:cNvSpPr txBox="1"/>
          <p:nvPr/>
        </p:nvSpPr>
        <p:spPr>
          <a:xfrm>
            <a:off x="895350" y="1835596"/>
            <a:ext cx="1038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Comparison of the sensitivity of different observables with the Standard Model Effective Field Theory: all coupling constants to one.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31649CC-B01E-4B13-A002-9A24247C82E1}"/>
                  </a:ext>
                </a:extLst>
              </p:cNvPr>
              <p:cNvSpPr txBox="1"/>
              <p:nvPr/>
            </p:nvSpPr>
            <p:spPr>
              <a:xfrm>
                <a:off x="7150100" y="2983835"/>
                <a:ext cx="4046501" cy="1871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Example: dimension 6 operators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(6)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31649CC-B01E-4B13-A002-9A24247C8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100" y="2983835"/>
                <a:ext cx="4046501" cy="1871090"/>
              </a:xfrm>
              <a:prstGeom prst="rect">
                <a:avLst/>
              </a:prstGeom>
              <a:blipFill>
                <a:blip r:embed="rId3"/>
                <a:stretch>
                  <a:fillRect l="-1355" t="-1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D604B3E-9CA3-4F96-AF76-511E34BCBD0D}"/>
              </a:ext>
            </a:extLst>
          </p:cNvPr>
          <p:cNvCxnSpPr>
            <a:cxnSpLocks/>
          </p:cNvCxnSpPr>
          <p:nvPr/>
        </p:nvCxnSpPr>
        <p:spPr>
          <a:xfrm>
            <a:off x="9055100" y="3784600"/>
            <a:ext cx="0" cy="36830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1786C8C2-28B2-44BE-AE49-6146A5000713}"/>
              </a:ext>
            </a:extLst>
          </p:cNvPr>
          <p:cNvCxnSpPr/>
          <p:nvPr/>
        </p:nvCxnSpPr>
        <p:spPr>
          <a:xfrm flipV="1">
            <a:off x="9055100" y="4749800"/>
            <a:ext cx="0" cy="48895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921542C9-DBDB-4836-984D-DFAA67B0FCFA}"/>
              </a:ext>
            </a:extLst>
          </p:cNvPr>
          <p:cNvSpPr txBox="1"/>
          <p:nvPr/>
        </p:nvSpPr>
        <p:spPr>
          <a:xfrm>
            <a:off x="8655050" y="3447534"/>
            <a:ext cx="900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Set to 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A9FA54F-BD64-4B06-9D11-B5891C005529}"/>
              </a:ext>
            </a:extLst>
          </p:cNvPr>
          <p:cNvSpPr txBox="1"/>
          <p:nvPr/>
        </p:nvSpPr>
        <p:spPr>
          <a:xfrm>
            <a:off x="8610600" y="5189288"/>
            <a:ext cx="89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derived</a:t>
            </a:r>
          </a:p>
        </p:txBody>
      </p:sp>
      <p:sp>
        <p:nvSpPr>
          <p:cNvPr id="25" name="Flèche : gauche 24">
            <a:extLst>
              <a:ext uri="{FF2B5EF4-FFF2-40B4-BE49-F238E27FC236}">
                <a16:creationId xmlns:a16="http://schemas.microsoft.com/office/drawing/2014/main" id="{CA68D7E4-1133-4767-B004-CB962FD273E4}"/>
              </a:ext>
            </a:extLst>
          </p:cNvPr>
          <p:cNvSpPr/>
          <p:nvPr/>
        </p:nvSpPr>
        <p:spPr>
          <a:xfrm rot="1474767">
            <a:off x="6676857" y="4760388"/>
            <a:ext cx="1810409" cy="268554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9B925B-1EAC-433A-A6C4-A167228E95F4}"/>
              </a:ext>
            </a:extLst>
          </p:cNvPr>
          <p:cNvSpPr/>
          <p:nvPr/>
        </p:nvSpPr>
        <p:spPr>
          <a:xfrm>
            <a:off x="3822700" y="4578350"/>
            <a:ext cx="393700" cy="12382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B5BE66B-85F9-46C3-B4D7-42BCF24469C0}"/>
              </a:ext>
            </a:extLst>
          </p:cNvPr>
          <p:cNvSpPr/>
          <p:nvPr/>
        </p:nvSpPr>
        <p:spPr>
          <a:xfrm>
            <a:off x="8870950" y="4095750"/>
            <a:ext cx="900952" cy="6985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6D2318A-88D7-466E-9DAA-FE32099D3EF9}"/>
              </a:ext>
            </a:extLst>
          </p:cNvPr>
          <p:cNvSpPr txBox="1"/>
          <p:nvPr/>
        </p:nvSpPr>
        <p:spPr>
          <a:xfrm>
            <a:off x="9804400" y="4235450"/>
            <a:ext cx="112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measured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623FDE9-497A-4101-AC63-7954BD12163C}"/>
              </a:ext>
            </a:extLst>
          </p:cNvPr>
          <p:cNvCxnSpPr>
            <a:cxnSpLocks/>
          </p:cNvCxnSpPr>
          <p:nvPr/>
        </p:nvCxnSpPr>
        <p:spPr>
          <a:xfrm>
            <a:off x="1471962" y="5098544"/>
            <a:ext cx="4565737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2BA22AF9-4914-4B91-A8A7-8BAB6E7E4FB4}"/>
              </a:ext>
            </a:extLst>
          </p:cNvPr>
          <p:cNvSpPr txBox="1"/>
          <p:nvPr/>
        </p:nvSpPr>
        <p:spPr>
          <a:xfrm>
            <a:off x="875856" y="4898305"/>
            <a:ext cx="743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13 </a:t>
            </a:r>
            <a:r>
              <a:rPr lang="en-US" sz="1400" b="1" dirty="0" err="1"/>
              <a:t>TeV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44420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95121B-DA85-4CCC-ABB4-40EEF4085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Offline control of the magnetic field:  mapping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40DF41CB-D1D5-4847-9ADC-079ED54A1F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7112267" cy="4351338"/>
              </a:xfrm>
            </p:spPr>
            <p:txBody>
              <a:bodyPr/>
              <a:lstStyle/>
              <a:p>
                <a:r>
                  <a:rPr lang="en-US" dirty="0"/>
                  <a:t>Fluxgate moving in cylindrical coordinates provides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Composed of non-magnetic parts to measure the remnant field, and the generated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40DF41CB-D1D5-4847-9ADC-079ED54A1F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7112267" cy="4351338"/>
              </a:xfrm>
              <a:blipFill>
                <a:blip r:embed="rId2"/>
                <a:stretch>
                  <a:fillRect l="-1457" t="-2241" r="-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0FDDB7-D7F8-45ED-8841-ECB1FBC8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31</a:t>
            </a:fld>
            <a:endParaRPr lang="en-US"/>
          </a:p>
        </p:txBody>
      </p:sp>
      <p:pic>
        <p:nvPicPr>
          <p:cNvPr id="5" name="Espace réservé du contenu 2">
            <a:extLst>
              <a:ext uri="{FF2B5EF4-FFF2-40B4-BE49-F238E27FC236}">
                <a16:creationId xmlns:a16="http://schemas.microsoft.com/office/drawing/2014/main" id="{38E3147C-801A-41FB-8F94-CA3F775F5385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260" y="1556951"/>
            <a:ext cx="3750969" cy="32341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A9E539-245D-40A1-BA1D-455C2C126D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b="-414"/>
          <a:stretch/>
        </p:blipFill>
        <p:spPr>
          <a:xfrm>
            <a:off x="1049371" y="3747895"/>
            <a:ext cx="2755403" cy="2744980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59AAF867-F5B3-4F44-9655-595CBCA46FE8}"/>
              </a:ext>
            </a:extLst>
          </p:cNvPr>
          <p:cNvGrpSpPr/>
          <p:nvPr/>
        </p:nvGrpSpPr>
        <p:grpSpPr>
          <a:xfrm>
            <a:off x="4372233" y="3956729"/>
            <a:ext cx="1882106" cy="2327312"/>
            <a:chOff x="4390768" y="4177920"/>
            <a:chExt cx="1882106" cy="2327312"/>
          </a:xfrm>
        </p:grpSpPr>
        <p:pic>
          <p:nvPicPr>
            <p:cNvPr id="7" name="table">
              <a:extLst>
                <a:ext uri="{FF2B5EF4-FFF2-40B4-BE49-F238E27FC236}">
                  <a16:creationId xmlns:a16="http://schemas.microsoft.com/office/drawing/2014/main" id="{3A5CBF48-4CDE-42FC-A2C9-C8B6D10691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090"/>
            <a:stretch/>
          </p:blipFill>
          <p:spPr>
            <a:xfrm>
              <a:off x="4390768" y="4177920"/>
              <a:ext cx="749643" cy="2327312"/>
            </a:xfrm>
            <a:prstGeom prst="rect">
              <a:avLst/>
            </a:prstGeom>
          </p:spPr>
        </p:pic>
        <p:pic>
          <p:nvPicPr>
            <p:cNvPr id="8" name="table">
              <a:extLst>
                <a:ext uri="{FF2B5EF4-FFF2-40B4-BE49-F238E27FC236}">
                  <a16:creationId xmlns:a16="http://schemas.microsoft.com/office/drawing/2014/main" id="{F611ACEF-FD3D-4C1F-BC8B-768FCCBD2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369"/>
            <a:stretch/>
          </p:blipFill>
          <p:spPr>
            <a:xfrm>
              <a:off x="5140411" y="4177920"/>
              <a:ext cx="1132463" cy="2327312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FF5CE6D2-2FA7-405C-9B0B-886BEFCFA193}"/>
              </a:ext>
            </a:extLst>
          </p:cNvPr>
          <p:cNvSpPr txBox="1"/>
          <p:nvPr/>
        </p:nvSpPr>
        <p:spPr>
          <a:xfrm>
            <a:off x="144378" y="89694"/>
            <a:ext cx="356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 2.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7ADA6-BF4A-4B52-81A3-6BB3FD9496CB}"/>
              </a:ext>
            </a:extLst>
          </p:cNvPr>
          <p:cNvSpPr/>
          <p:nvPr/>
        </p:nvSpPr>
        <p:spPr>
          <a:xfrm>
            <a:off x="4360247" y="5447899"/>
            <a:ext cx="1894092" cy="2862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976389D-A7BD-4298-B6AD-FEA5BB83D0AE}"/>
                  </a:ext>
                </a:extLst>
              </p:cNvPr>
              <p:cNvSpPr txBox="1"/>
              <p:nvPr/>
            </p:nvSpPr>
            <p:spPr>
              <a:xfrm>
                <a:off x="6453011" y="5435248"/>
                <a:ext cx="13031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&lt;20 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𝑝𝑇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976389D-A7BD-4298-B6AD-FEA5BB83D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3011" y="5435248"/>
                <a:ext cx="1303114" cy="276999"/>
              </a:xfrm>
              <a:prstGeom prst="rect">
                <a:avLst/>
              </a:prstGeom>
              <a:blipFill>
                <a:blip r:embed="rId6"/>
                <a:stretch>
                  <a:fillRect l="-4225" r="-563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>
            <a:extLst>
              <a:ext uri="{FF2B5EF4-FFF2-40B4-BE49-F238E27FC236}">
                <a16:creationId xmlns:a16="http://schemas.microsoft.com/office/drawing/2014/main" id="{E2F43F27-3213-423F-8D5A-B3D26BD299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0466" y="5377910"/>
            <a:ext cx="391674" cy="3916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DC12B7A-7382-45E3-B7CB-9C0B71B10DC9}"/>
                  </a:ext>
                </a:extLst>
              </p:cNvPr>
              <p:cNvSpPr txBox="1"/>
              <p:nvPr/>
            </p:nvSpPr>
            <p:spPr>
              <a:xfrm>
                <a:off x="6413375" y="4284010"/>
                <a:ext cx="12977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&gt;25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DC12B7A-7382-45E3-B7CB-9C0B71B10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375" y="4284010"/>
                <a:ext cx="1297791" cy="276999"/>
              </a:xfrm>
              <a:prstGeom prst="rect">
                <a:avLst/>
              </a:prstGeom>
              <a:blipFill>
                <a:blip r:embed="rId8"/>
                <a:stretch>
                  <a:fillRect l="-4225" r="-563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8F93B43-43E9-4EBB-975E-CAAAC0333E04}"/>
                  </a:ext>
                </a:extLst>
              </p:cNvPr>
              <p:cNvSpPr txBox="1"/>
              <p:nvPr/>
            </p:nvSpPr>
            <p:spPr>
              <a:xfrm>
                <a:off x="6413375" y="4842337"/>
                <a:ext cx="13031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&gt;20 </m:t>
                      </m:r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8F93B43-43E9-4EBB-975E-CAAAC0333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375" y="4842337"/>
                <a:ext cx="1303114" cy="276999"/>
              </a:xfrm>
              <a:prstGeom prst="rect">
                <a:avLst/>
              </a:prstGeom>
              <a:blipFill>
                <a:blip r:embed="rId9"/>
                <a:stretch>
                  <a:fillRect l="-4206" r="-5607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16">
            <a:extLst>
              <a:ext uri="{FF2B5EF4-FFF2-40B4-BE49-F238E27FC236}">
                <a16:creationId xmlns:a16="http://schemas.microsoft.com/office/drawing/2014/main" id="{8448798C-6D4B-4DB4-820A-070FE11784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8682" y="5064816"/>
            <a:ext cx="857197" cy="5641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4D2D307-2FFD-46AE-AA95-3B53D3259B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36" y="4896476"/>
            <a:ext cx="920579" cy="92057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B2C2A9-4235-426B-A534-5849A4E6C417}"/>
              </a:ext>
            </a:extLst>
          </p:cNvPr>
          <p:cNvSpPr txBox="1"/>
          <p:nvPr/>
        </p:nvSpPr>
        <p:spPr>
          <a:xfrm>
            <a:off x="9004143" y="4745974"/>
            <a:ext cx="2625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French technical contribution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BFCE0C8-CA2F-48EB-A30E-DA9DCACEC7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142" y="1576821"/>
            <a:ext cx="592268" cy="28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29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EA6D8F-2789-4E9D-81DF-BA3E744A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40" y="0"/>
            <a:ext cx="9173817" cy="68803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5D7975-A92B-4443-B024-778990040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DC28DA6-098E-43A0-9E8D-0F774FDA9852}"/>
              </a:ext>
            </a:extLst>
          </p:cNvPr>
          <p:cNvSpPr/>
          <p:nvPr/>
        </p:nvSpPr>
        <p:spPr>
          <a:xfrm>
            <a:off x="1524000" y="-15372"/>
            <a:ext cx="9259957" cy="68803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59FB5E1-96A6-4360-8B46-BF83090D567F}"/>
              </a:ext>
            </a:extLst>
          </p:cNvPr>
          <p:cNvCxnSpPr>
            <a:cxnSpLocks/>
          </p:cNvCxnSpPr>
          <p:nvPr/>
        </p:nvCxnSpPr>
        <p:spPr>
          <a:xfrm flipV="1">
            <a:off x="5267739" y="2012950"/>
            <a:ext cx="0" cy="21590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5F0AEE8-0E8E-4256-84FE-7AFC555A1295}"/>
              </a:ext>
            </a:extLst>
          </p:cNvPr>
          <p:cNvCxnSpPr>
            <a:cxnSpLocks/>
          </p:cNvCxnSpPr>
          <p:nvPr/>
        </p:nvCxnSpPr>
        <p:spPr>
          <a:xfrm flipV="1">
            <a:off x="5623959" y="2374337"/>
            <a:ext cx="0" cy="587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52407C3-9018-4BE1-9A5E-CF84E6E8065D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23959" y="3149793"/>
            <a:ext cx="0" cy="587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BA987DF0-8F39-4580-9C26-A0285E732FC0}"/>
              </a:ext>
            </a:extLst>
          </p:cNvPr>
          <p:cNvSpPr txBox="1"/>
          <p:nvPr/>
        </p:nvSpPr>
        <p:spPr>
          <a:xfrm>
            <a:off x="4794614" y="2820365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B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014E3A-248A-454E-977D-AA0D0EB395D0}"/>
              </a:ext>
            </a:extLst>
          </p:cNvPr>
          <p:cNvSpPr txBox="1"/>
          <p:nvPr/>
        </p:nvSpPr>
        <p:spPr>
          <a:xfrm>
            <a:off x="5700161" y="2468343"/>
            <a:ext cx="40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312EBD5-D5B8-4A53-BC64-49B7AAD01980}"/>
              </a:ext>
            </a:extLst>
          </p:cNvPr>
          <p:cNvSpPr txBox="1"/>
          <p:nvPr/>
        </p:nvSpPr>
        <p:spPr>
          <a:xfrm>
            <a:off x="5713413" y="3088354"/>
            <a:ext cx="40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8808F2-030B-4F3C-A2AE-F9CF98084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32</a:t>
            </a:fld>
            <a:endParaRPr lang="en-US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65EFFC6-0EF1-45F7-887E-D7943345DD87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5917956" y="3673129"/>
            <a:ext cx="0" cy="1554191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5DC44C6-FE8D-4791-A195-395CF2810896}"/>
              </a:ext>
            </a:extLst>
          </p:cNvPr>
          <p:cNvCxnSpPr>
            <a:cxnSpLocks/>
          </p:cNvCxnSpPr>
          <p:nvPr/>
        </p:nvCxnSpPr>
        <p:spPr>
          <a:xfrm>
            <a:off x="6056381" y="2961895"/>
            <a:ext cx="580639" cy="226542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A68223A-B543-4B75-8FB1-F47F65E55F43}"/>
                  </a:ext>
                </a:extLst>
              </p:cNvPr>
              <p:cNvSpPr/>
              <p:nvPr/>
            </p:nvSpPr>
            <p:spPr>
              <a:xfrm>
                <a:off x="5406127" y="5478822"/>
                <a:ext cx="5749550" cy="9550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smtClean="0">
                                <a:solidFill>
                                  <a:srgbClr val="92D05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</m:den>
                    </m:f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f>
                      <m:fPr>
                        <m:ctrlP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</m:den>
                    </m:f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𝐻𝑔</m:t>
                            </m:r>
                          </m:sub>
                        </m:sSub>
                      </m:den>
                    </m:f>
                    <m:r>
                      <a:rPr lang="fr-FR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240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b>
                                <m:r>
                                  <a:rPr lang="fr-FR" sz="2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  <m:r>
                                  <a:rPr lang="fr-FR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240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b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  <m:r>
                                  <a:rPr lang="fr-FR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sub>
                            </m:sSub>
                          </m:den>
                        </m:f>
                        <m:r>
                          <a:rPr lang="fr-FR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240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b>
                                <m:r>
                                  <a:rPr lang="fr-FR" sz="2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  <m:r>
                                  <a:rPr lang="fr-FR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sz="240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b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  <m:r>
                                  <a:rPr lang="fr-FR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den>
                    </m:f>
                    <m:d>
                      <m:dPr>
                        <m:ctrlPr>
                          <a:rPr lang="fr-FR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  <m:r>
                                  <a:rPr lang="fr-FR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  <m:r>
                                  <a:rPr lang="fr-FR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</m:t>
                                </m:r>
                              </m:sub>
                            </m:sSub>
                          </m:den>
                        </m:f>
                        <m:r>
                          <a:rPr lang="fr-FR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  <m:r>
                                  <a:rPr lang="fr-FR" sz="24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fr-FR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  <m:r>
                                  <a:rPr lang="fr-FR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A68223A-B543-4B75-8FB1-F47F65E55F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6127" y="5478822"/>
                <a:ext cx="5749550" cy="9550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98A3BF80-39C3-4FF1-8544-14D9F73A9680}"/>
              </a:ext>
            </a:extLst>
          </p:cNvPr>
          <p:cNvGrpSpPr/>
          <p:nvPr/>
        </p:nvGrpSpPr>
        <p:grpSpPr>
          <a:xfrm>
            <a:off x="2189787" y="5372100"/>
            <a:ext cx="1082036" cy="1234999"/>
            <a:chOff x="4080374" y="5372100"/>
            <a:chExt cx="1082036" cy="1234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6B220E-6C94-4985-833C-A11189E8D843}"/>
                </a:ext>
              </a:extLst>
            </p:cNvPr>
            <p:cNvSpPr/>
            <p:nvPr/>
          </p:nvSpPr>
          <p:spPr>
            <a:xfrm>
              <a:off x="4080374" y="5372100"/>
              <a:ext cx="1082036" cy="1234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92D050"/>
                  </a:solidFill>
                </a:rPr>
                <a:t>neutrons</a:t>
              </a:r>
            </a:p>
            <a:p>
              <a:pPr algn="ctr"/>
              <a:r>
                <a:rPr lang="en-US" dirty="0">
                  <a:solidFill>
                    <a:srgbClr val="7030A0"/>
                  </a:solidFill>
                </a:rPr>
                <a:t>mercury</a:t>
              </a: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B7D0F6B1-75C4-4010-876C-A81535C6543F}"/>
                </a:ext>
              </a:extLst>
            </p:cNvPr>
            <p:cNvCxnSpPr>
              <a:cxnSpLocks/>
            </p:cNvCxnSpPr>
            <p:nvPr/>
          </p:nvCxnSpPr>
          <p:spPr>
            <a:xfrm>
              <a:off x="4183380" y="5986263"/>
              <a:ext cx="91045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69603A2-4C74-4CE0-81DF-076B583AE54D}"/>
              </a:ext>
            </a:extLst>
          </p:cNvPr>
          <p:cNvCxnSpPr/>
          <p:nvPr/>
        </p:nvCxnSpPr>
        <p:spPr>
          <a:xfrm flipH="1">
            <a:off x="7399020" y="5615940"/>
            <a:ext cx="1607820" cy="7404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43D3DEE5-0646-4741-A390-F3180CC9BEF7}"/>
              </a:ext>
            </a:extLst>
          </p:cNvPr>
          <p:cNvSpPr/>
          <p:nvPr/>
        </p:nvSpPr>
        <p:spPr>
          <a:xfrm>
            <a:off x="5596728" y="5615939"/>
            <a:ext cx="499272" cy="823361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DD76D91-2101-4141-8F0C-3F2007138094}"/>
              </a:ext>
            </a:extLst>
          </p:cNvPr>
          <p:cNvSpPr/>
          <p:nvPr/>
        </p:nvSpPr>
        <p:spPr>
          <a:xfrm>
            <a:off x="6342261" y="5604714"/>
            <a:ext cx="499272" cy="823361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B033AB1-5FE8-4E55-BA26-EE6232A0F995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F31B77FD-8955-403C-981A-169A1CAD8399}"/>
              </a:ext>
            </a:extLst>
          </p:cNvPr>
          <p:cNvGrpSpPr/>
          <p:nvPr/>
        </p:nvGrpSpPr>
        <p:grpSpPr>
          <a:xfrm>
            <a:off x="3669566" y="5368645"/>
            <a:ext cx="1082036" cy="1234999"/>
            <a:chOff x="4080374" y="5372100"/>
            <a:chExt cx="1082036" cy="123499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CEDB3EB-ED6F-4C9B-BF16-68449F8EB40F}"/>
                </a:ext>
              </a:extLst>
            </p:cNvPr>
            <p:cNvSpPr/>
            <p:nvPr/>
          </p:nvSpPr>
          <p:spPr>
            <a:xfrm>
              <a:off x="4080374" y="5372100"/>
              <a:ext cx="1082036" cy="1234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92D050"/>
                  </a:solidFill>
                </a:rPr>
                <a:t>neutrons</a:t>
              </a:r>
            </a:p>
            <a:p>
              <a:pPr algn="ctr"/>
              <a:r>
                <a:rPr lang="en-US" dirty="0">
                  <a:solidFill>
                    <a:srgbClr val="7030A0"/>
                  </a:solidFill>
                </a:rPr>
                <a:t>mercury</a:t>
              </a:r>
            </a:p>
          </p:txBody>
        </p: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28877910-812D-4177-A9D8-82EC05B4D2BC}"/>
                </a:ext>
              </a:extLst>
            </p:cNvPr>
            <p:cNvCxnSpPr>
              <a:cxnSpLocks/>
            </p:cNvCxnSpPr>
            <p:nvPr/>
          </p:nvCxnSpPr>
          <p:spPr>
            <a:xfrm>
              <a:off x="4183380" y="5986263"/>
              <a:ext cx="91045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36A54237-0F68-4F7C-812B-C891502E0956}"/>
              </a:ext>
            </a:extLst>
          </p:cNvPr>
          <p:cNvSpPr txBox="1"/>
          <p:nvPr/>
        </p:nvSpPr>
        <p:spPr>
          <a:xfrm>
            <a:off x="2441141" y="5295463"/>
            <a:ext cx="851792" cy="36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75AC2E5-0306-447E-B97A-9A70EA357CE5}"/>
              </a:ext>
            </a:extLst>
          </p:cNvPr>
          <p:cNvSpPr txBox="1"/>
          <p:nvPr/>
        </p:nvSpPr>
        <p:spPr>
          <a:xfrm>
            <a:off x="3923634" y="5294506"/>
            <a:ext cx="851792" cy="36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A1D5ED-2FB5-4672-89BA-A83E7FC9E1D0}"/>
              </a:ext>
            </a:extLst>
          </p:cNvPr>
          <p:cNvSpPr/>
          <p:nvPr/>
        </p:nvSpPr>
        <p:spPr>
          <a:xfrm>
            <a:off x="3364621" y="5863292"/>
            <a:ext cx="222421" cy="2210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2D19B0E-50BD-413B-879B-ABCFFF7A65AB}"/>
              </a:ext>
            </a:extLst>
          </p:cNvPr>
          <p:cNvSpPr txBox="1"/>
          <p:nvPr/>
        </p:nvSpPr>
        <p:spPr>
          <a:xfrm>
            <a:off x="144378" y="89694"/>
            <a:ext cx="356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 </a:t>
            </a:r>
          </a:p>
        </p:txBody>
      </p:sp>
    </p:spTree>
    <p:extLst>
      <p:ext uri="{BB962C8B-B14F-4D97-AF65-F5344CB8AC3E}">
        <p14:creationId xmlns:p14="http://schemas.microsoft.com/office/powerpoint/2010/main" val="1160830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EA6D8F-2789-4E9D-81DF-BA3E744A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40" y="0"/>
            <a:ext cx="9173817" cy="68803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5D7975-A92B-4443-B024-778990040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78" y="19050"/>
            <a:ext cx="9144000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71FCEB-1E85-4D25-9945-3C06D0BAE7D0}"/>
              </a:ext>
            </a:extLst>
          </p:cNvPr>
          <p:cNvSpPr txBox="1"/>
          <p:nvPr/>
        </p:nvSpPr>
        <p:spPr>
          <a:xfrm>
            <a:off x="7224395" y="2746382"/>
            <a:ext cx="2217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0000"/>
                </a:highlight>
              </a:rPr>
              <a:t>Top ground electrode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200D3BD-4394-4330-90A5-D4C1196CE0A0}"/>
              </a:ext>
            </a:extLst>
          </p:cNvPr>
          <p:cNvSpPr txBox="1"/>
          <p:nvPr/>
        </p:nvSpPr>
        <p:spPr>
          <a:xfrm>
            <a:off x="7274090" y="3882755"/>
            <a:ext cx="259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0000"/>
                </a:highlight>
              </a:rPr>
              <a:t>Bottom ground electrode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0D75A7D-DA5F-4FA1-B427-61D0D0117325}"/>
              </a:ext>
            </a:extLst>
          </p:cNvPr>
          <p:cNvSpPr txBox="1"/>
          <p:nvPr/>
        </p:nvSpPr>
        <p:spPr>
          <a:xfrm>
            <a:off x="7274090" y="3372955"/>
            <a:ext cx="142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FF0000"/>
                </a:highlight>
              </a:rPr>
              <a:t>HV electrode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A0FA37B-F84D-4DA5-BC14-C2DCA1860E19}"/>
              </a:ext>
            </a:extLst>
          </p:cNvPr>
          <p:cNvSpPr txBox="1"/>
          <p:nvPr/>
        </p:nvSpPr>
        <p:spPr>
          <a:xfrm>
            <a:off x="7274090" y="5592555"/>
            <a:ext cx="155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Vacuum vessel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1DD5890-B090-4145-B070-F7FBE069CD4D}"/>
              </a:ext>
            </a:extLst>
          </p:cNvPr>
          <p:cNvSpPr txBox="1"/>
          <p:nvPr/>
        </p:nvSpPr>
        <p:spPr>
          <a:xfrm>
            <a:off x="3343166" y="4745632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UCN guide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FF2A8C-EC03-4B02-9992-27AD46965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33</a:t>
            </a:fld>
            <a:endParaRPr lang="en-US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BA8F254-42A5-41A0-A4CF-DDB8820E20EF}"/>
              </a:ext>
            </a:extLst>
          </p:cNvPr>
          <p:cNvCxnSpPr/>
          <p:nvPr/>
        </p:nvCxnSpPr>
        <p:spPr>
          <a:xfrm>
            <a:off x="1905802" y="89514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7D9D5B1-EA2A-470B-B747-5F1C527F1166}"/>
              </a:ext>
            </a:extLst>
          </p:cNvPr>
          <p:cNvCxnSpPr/>
          <p:nvPr/>
        </p:nvCxnSpPr>
        <p:spPr>
          <a:xfrm>
            <a:off x="1894571" y="94167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63A91DF-8E14-474D-8AB7-FCBA13466734}"/>
              </a:ext>
            </a:extLst>
          </p:cNvPr>
          <p:cNvCxnSpPr/>
          <p:nvPr/>
        </p:nvCxnSpPr>
        <p:spPr>
          <a:xfrm>
            <a:off x="1883340" y="98819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C1B9DD6-F3EB-4899-B0EF-71D3EAF1FCEA}"/>
              </a:ext>
            </a:extLst>
          </p:cNvPr>
          <p:cNvCxnSpPr/>
          <p:nvPr/>
        </p:nvCxnSpPr>
        <p:spPr>
          <a:xfrm>
            <a:off x="1872109" y="103472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FBCFAE4-C817-4972-9FE2-0544F90FBD3E}"/>
              </a:ext>
            </a:extLst>
          </p:cNvPr>
          <p:cNvCxnSpPr/>
          <p:nvPr/>
        </p:nvCxnSpPr>
        <p:spPr>
          <a:xfrm>
            <a:off x="1860878" y="108124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940DE2C-4883-466B-BE9F-27FBB5AE04EC}"/>
              </a:ext>
            </a:extLst>
          </p:cNvPr>
          <p:cNvCxnSpPr/>
          <p:nvPr/>
        </p:nvCxnSpPr>
        <p:spPr>
          <a:xfrm>
            <a:off x="1849647" y="112777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27B2FB5-3565-4799-91E4-908310FDCC85}"/>
              </a:ext>
            </a:extLst>
          </p:cNvPr>
          <p:cNvCxnSpPr/>
          <p:nvPr/>
        </p:nvCxnSpPr>
        <p:spPr>
          <a:xfrm>
            <a:off x="1838416" y="117429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225D747-961E-4A9C-B542-EFA4F6EDC009}"/>
              </a:ext>
            </a:extLst>
          </p:cNvPr>
          <p:cNvCxnSpPr/>
          <p:nvPr/>
        </p:nvCxnSpPr>
        <p:spPr>
          <a:xfrm>
            <a:off x="1827185" y="122082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444DE07-E768-4B6F-BD16-B6E36A129F9B}"/>
              </a:ext>
            </a:extLst>
          </p:cNvPr>
          <p:cNvCxnSpPr/>
          <p:nvPr/>
        </p:nvCxnSpPr>
        <p:spPr>
          <a:xfrm>
            <a:off x="1815954" y="126734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3E00881-D4BF-432F-A8B5-4BEDB721D6B1}"/>
              </a:ext>
            </a:extLst>
          </p:cNvPr>
          <p:cNvCxnSpPr/>
          <p:nvPr/>
        </p:nvCxnSpPr>
        <p:spPr>
          <a:xfrm>
            <a:off x="1804723" y="131387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97B7AF55-B0FB-4C0B-95DE-E7F972F8AA69}"/>
              </a:ext>
            </a:extLst>
          </p:cNvPr>
          <p:cNvCxnSpPr/>
          <p:nvPr/>
        </p:nvCxnSpPr>
        <p:spPr>
          <a:xfrm>
            <a:off x="1793492" y="1360399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B7AFBF2F-55DA-4A7A-8F0C-56D892B1FFEB}"/>
              </a:ext>
            </a:extLst>
          </p:cNvPr>
          <p:cNvCxnSpPr/>
          <p:nvPr/>
        </p:nvCxnSpPr>
        <p:spPr>
          <a:xfrm>
            <a:off x="1782261" y="1406924"/>
            <a:ext cx="972152" cy="664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DF4C8108-7DCD-4439-9B1C-83DDE9056DB8}"/>
              </a:ext>
            </a:extLst>
          </p:cNvPr>
          <p:cNvSpPr txBox="1"/>
          <p:nvPr/>
        </p:nvSpPr>
        <p:spPr>
          <a:xfrm>
            <a:off x="2391878" y="872544"/>
            <a:ext cx="2237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Coil generating B field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487CD18-C11C-4E49-9F04-A57D02D9C20E}"/>
              </a:ext>
            </a:extLst>
          </p:cNvPr>
          <p:cNvCxnSpPr>
            <a:cxnSpLocks/>
          </p:cNvCxnSpPr>
          <p:nvPr/>
        </p:nvCxnSpPr>
        <p:spPr>
          <a:xfrm flipV="1">
            <a:off x="5267739" y="2012950"/>
            <a:ext cx="0" cy="21590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35B9D0C-5FFA-459B-9958-E39C3E57F305}"/>
              </a:ext>
            </a:extLst>
          </p:cNvPr>
          <p:cNvCxnSpPr>
            <a:cxnSpLocks/>
          </p:cNvCxnSpPr>
          <p:nvPr/>
        </p:nvCxnSpPr>
        <p:spPr>
          <a:xfrm flipV="1">
            <a:off x="5623959" y="2374337"/>
            <a:ext cx="0" cy="587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007E55AB-8063-45BC-9FFC-3BBB77544D9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23959" y="3149793"/>
            <a:ext cx="0" cy="587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384623A7-58A0-4EF9-8BE6-11BB7E9F87E1}"/>
              </a:ext>
            </a:extLst>
          </p:cNvPr>
          <p:cNvSpPr txBox="1"/>
          <p:nvPr/>
        </p:nvSpPr>
        <p:spPr>
          <a:xfrm>
            <a:off x="4794614" y="2570112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B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775C34B-A602-40C4-A90F-53B7A90D1D31}"/>
              </a:ext>
            </a:extLst>
          </p:cNvPr>
          <p:cNvSpPr txBox="1"/>
          <p:nvPr/>
        </p:nvSpPr>
        <p:spPr>
          <a:xfrm>
            <a:off x="5700161" y="2468343"/>
            <a:ext cx="40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1131CB4-E6DE-4266-8764-2A1566A53869}"/>
              </a:ext>
            </a:extLst>
          </p:cNvPr>
          <p:cNvSpPr txBox="1"/>
          <p:nvPr/>
        </p:nvSpPr>
        <p:spPr>
          <a:xfrm>
            <a:off x="5713413" y="3088354"/>
            <a:ext cx="40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66962E2-27FB-4716-AC0C-28547D3E116E}"/>
              </a:ext>
            </a:extLst>
          </p:cNvPr>
          <p:cNvSpPr txBox="1"/>
          <p:nvPr/>
        </p:nvSpPr>
        <p:spPr>
          <a:xfrm>
            <a:off x="144377" y="89694"/>
            <a:ext cx="3463795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 1.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BF32D65-7B32-46D6-8C78-F1DF5E1566DC}"/>
              </a:ext>
            </a:extLst>
          </p:cNvPr>
          <p:cNvSpPr txBox="1"/>
          <p:nvPr/>
        </p:nvSpPr>
        <p:spPr>
          <a:xfrm>
            <a:off x="6775265" y="4609752"/>
            <a:ext cx="165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Polarization cell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CA397E24-32FC-4B7C-8920-CD436DB98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361" y="19358"/>
            <a:ext cx="1403185" cy="67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17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EA6D8F-2789-4E9D-81DF-BA3E744A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40" y="0"/>
            <a:ext cx="9173817" cy="68803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5D7975-A92B-4443-B024-778990040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DC28DA6-098E-43A0-9E8D-0F774FDA9852}"/>
              </a:ext>
            </a:extLst>
          </p:cNvPr>
          <p:cNvSpPr/>
          <p:nvPr/>
        </p:nvSpPr>
        <p:spPr>
          <a:xfrm>
            <a:off x="1524000" y="0"/>
            <a:ext cx="9259957" cy="6880363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59FB5E1-96A6-4360-8B46-BF83090D567F}"/>
              </a:ext>
            </a:extLst>
          </p:cNvPr>
          <p:cNvCxnSpPr>
            <a:cxnSpLocks/>
          </p:cNvCxnSpPr>
          <p:nvPr/>
        </p:nvCxnSpPr>
        <p:spPr>
          <a:xfrm flipV="1">
            <a:off x="5267739" y="2012950"/>
            <a:ext cx="0" cy="21590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5F0AEE8-0E8E-4256-84FE-7AFC555A1295}"/>
              </a:ext>
            </a:extLst>
          </p:cNvPr>
          <p:cNvCxnSpPr>
            <a:cxnSpLocks/>
          </p:cNvCxnSpPr>
          <p:nvPr/>
        </p:nvCxnSpPr>
        <p:spPr>
          <a:xfrm flipV="1">
            <a:off x="5623959" y="2374337"/>
            <a:ext cx="0" cy="587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52407C3-9018-4BE1-9A5E-CF84E6E8065D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23959" y="3149793"/>
            <a:ext cx="0" cy="5875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BA987DF0-8F39-4580-9C26-A0285E732FC0}"/>
              </a:ext>
            </a:extLst>
          </p:cNvPr>
          <p:cNvSpPr txBox="1"/>
          <p:nvPr/>
        </p:nvSpPr>
        <p:spPr>
          <a:xfrm>
            <a:off x="4794614" y="2820365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B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014E3A-248A-454E-977D-AA0D0EB395D0}"/>
              </a:ext>
            </a:extLst>
          </p:cNvPr>
          <p:cNvSpPr txBox="1"/>
          <p:nvPr/>
        </p:nvSpPr>
        <p:spPr>
          <a:xfrm>
            <a:off x="5700161" y="2468343"/>
            <a:ext cx="40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312EBD5-D5B8-4A53-BC64-49B7AAD01980}"/>
              </a:ext>
            </a:extLst>
          </p:cNvPr>
          <p:cNvSpPr txBox="1"/>
          <p:nvPr/>
        </p:nvSpPr>
        <p:spPr>
          <a:xfrm>
            <a:off x="5713413" y="3088354"/>
            <a:ext cx="409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8808F2-030B-4F3C-A2AE-F9CF98084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5560"/>
            <a:ext cx="2743200" cy="365125"/>
          </a:xfrm>
        </p:spPr>
        <p:txBody>
          <a:bodyPr/>
          <a:lstStyle/>
          <a:p>
            <a:fld id="{187EF8EF-C966-47AF-997A-EAFB1AEA4B3C}" type="slidenum">
              <a:rPr lang="en-US" smtClean="0"/>
              <a:t>34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6B220E-6C94-4985-833C-A11189E8D843}"/>
              </a:ext>
            </a:extLst>
          </p:cNvPr>
          <p:cNvSpPr/>
          <p:nvPr/>
        </p:nvSpPr>
        <p:spPr>
          <a:xfrm>
            <a:off x="2273643" y="4628048"/>
            <a:ext cx="1839083" cy="474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neutrons top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DF56E82-53A6-451F-ADCB-12FBA1E9A63B}"/>
                  </a:ext>
                </a:extLst>
              </p:cNvPr>
              <p:cNvSpPr/>
              <p:nvPr/>
            </p:nvSpPr>
            <p:spPr>
              <a:xfrm>
                <a:off x="4591967" y="4483895"/>
                <a:ext cx="2759162" cy="6552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a:rPr lang="fr-FR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b>
                        <m:sSubPr>
                          <m:ctrlP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DF56E82-53A6-451F-ADCB-12FBA1E9A6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967" y="4483895"/>
                <a:ext cx="2759162" cy="655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B5144C4E-4A26-4DE5-9BDC-9CA2F74054AA}"/>
              </a:ext>
            </a:extLst>
          </p:cNvPr>
          <p:cNvSpPr/>
          <p:nvPr/>
        </p:nvSpPr>
        <p:spPr>
          <a:xfrm>
            <a:off x="2273643" y="5415033"/>
            <a:ext cx="1839083" cy="474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neutrons bottom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1582185-D2FB-4EBB-8BDF-28E03E3CA3FD}"/>
                  </a:ext>
                </a:extLst>
              </p:cNvPr>
              <p:cNvSpPr/>
              <p:nvPr/>
            </p:nvSpPr>
            <p:spPr>
              <a:xfrm>
                <a:off x="4591967" y="5342957"/>
                <a:ext cx="2759162" cy="6552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FR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b>
                        <m:sSubPr>
                          <m:ctrlP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a:rPr lang="fr-F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1582185-D2FB-4EBB-8BDF-28E03E3CA3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967" y="5342957"/>
                <a:ext cx="2759162" cy="6552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id="{3BF848BA-3280-4C61-BB9F-C8AE2F067C43}"/>
              </a:ext>
            </a:extLst>
          </p:cNvPr>
          <p:cNvGrpSpPr/>
          <p:nvPr/>
        </p:nvGrpSpPr>
        <p:grpSpPr>
          <a:xfrm>
            <a:off x="7734117" y="4483895"/>
            <a:ext cx="2759162" cy="2085869"/>
            <a:chOff x="7830370" y="4483895"/>
            <a:chExt cx="2474891" cy="20858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C6F0C68-2CE0-47A7-82B2-DD4252A73451}"/>
                    </a:ext>
                  </a:extLst>
                </p:cNvPr>
                <p:cNvSpPr/>
                <p:nvPr/>
              </p:nvSpPr>
              <p:spPr>
                <a:xfrm>
                  <a:off x="7830370" y="4483895"/>
                  <a:ext cx="2474891" cy="11685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  <m:sSub>
                          <m:sSub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0+2</m:t>
                        </m:r>
                        <m:f>
                          <m:fPr>
                            <m:ctrlP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fr-FR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den>
                        </m:f>
                        <m:sSub>
                          <m:sSubPr>
                            <m:ctrlPr>
                              <a:rPr lang="fr-FR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C6F0C68-2CE0-47A7-82B2-DD4252A734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0370" y="4483895"/>
                  <a:ext cx="2474891" cy="116856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DA02624-782A-427D-B9BE-6616FE6BD567}"/>
                </a:ext>
              </a:extLst>
            </p:cNvPr>
            <p:cNvSpPr/>
            <p:nvPr/>
          </p:nvSpPr>
          <p:spPr>
            <a:xfrm>
              <a:off x="7830370" y="5650719"/>
              <a:ext cx="2474891" cy="9190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But there is a vertical magnetic gradient…</a:t>
              </a:r>
            </a:p>
          </p:txBody>
        </p:sp>
      </p:grp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474C0DC-377D-4EB7-97D6-4D1370EA9492}"/>
              </a:ext>
            </a:extLst>
          </p:cNvPr>
          <p:cNvCxnSpPr/>
          <p:nvPr/>
        </p:nvCxnSpPr>
        <p:spPr>
          <a:xfrm flipV="1">
            <a:off x="8807115" y="4851133"/>
            <a:ext cx="375385" cy="491824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797FE945-335B-4F4A-8765-302FFBE9268D}"/>
              </a:ext>
            </a:extLst>
          </p:cNvPr>
          <p:cNvSpPr txBox="1"/>
          <p:nvPr/>
        </p:nvSpPr>
        <p:spPr>
          <a:xfrm>
            <a:off x="144377" y="89694"/>
            <a:ext cx="3463795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 1.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0455A32E-DB61-489F-AF18-98BA2258C2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361" y="19358"/>
            <a:ext cx="1403185" cy="67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35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34DDB17E-EA9C-4FBC-96A1-7CEF2A2554AA}"/>
              </a:ext>
            </a:extLst>
          </p:cNvPr>
          <p:cNvSpPr txBox="1"/>
          <p:nvPr/>
        </p:nvSpPr>
        <p:spPr>
          <a:xfrm>
            <a:off x="8171478" y="3429000"/>
            <a:ext cx="38476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Susceptibility to vertical gradient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Result: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Provides information of the energy spectrum of neutrons!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D0F421-F58D-406D-94FA-880F7BDC9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of gravitational shift 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B8164770-F188-4957-A513-3A5DBA0D98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451146" cy="4351338"/>
              </a:xfrm>
            </p:spPr>
            <p:txBody>
              <a:bodyPr/>
              <a:lstStyle/>
              <a:p>
                <a:r>
                  <a:rPr lang="en-US" dirty="0"/>
                  <a:t>Neutrons have a lower center of mass than Hg atoms because of gravity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R slightly depends on the vertical gradients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𝑇𝐵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B8164770-F188-4957-A513-3A5DBA0D98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451146" cy="4351338"/>
              </a:xfrm>
              <a:blipFill>
                <a:blip r:embed="rId2"/>
                <a:stretch>
                  <a:fillRect l="-147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14660A-9B7B-4FBE-A362-C9A99BE38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1F37A60-6F6A-40E4-AA87-F4B1DDBA4B7D}"/>
              </a:ext>
            </a:extLst>
          </p:cNvPr>
          <p:cNvSpPr txBox="1"/>
          <p:nvPr/>
        </p:nvSpPr>
        <p:spPr>
          <a:xfrm>
            <a:off x="144379" y="89694"/>
            <a:ext cx="538396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</a:t>
            </a:r>
            <a:r>
              <a:rPr lang="en-US" dirty="0">
                <a:solidFill>
                  <a:schemeClr val="bg2"/>
                </a:solidFill>
              </a:rPr>
              <a:t>t  II – n2EDM overview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III- n2EDM results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D00E75AD-9CD2-49F0-AEB8-25C4DCD28E10}"/>
              </a:ext>
            </a:extLst>
          </p:cNvPr>
          <p:cNvGrpSpPr/>
          <p:nvPr/>
        </p:nvGrpSpPr>
        <p:grpSpPr>
          <a:xfrm>
            <a:off x="8350581" y="1690689"/>
            <a:ext cx="3772068" cy="1342071"/>
            <a:chOff x="8350581" y="1392305"/>
            <a:chExt cx="3772068" cy="1342071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D4EF81AF-0285-4A87-9010-F2CD6932CA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50581" y="1499018"/>
              <a:ext cx="3199198" cy="1175918"/>
              <a:chOff x="2214633" y="4782256"/>
              <a:chExt cx="2469127" cy="907567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67D36EE-D62E-4448-8C9F-4C659F309E6F}"/>
                  </a:ext>
                </a:extLst>
              </p:cNvPr>
              <p:cNvSpPr/>
              <p:nvPr/>
            </p:nvSpPr>
            <p:spPr>
              <a:xfrm>
                <a:off x="2392960" y="4835848"/>
                <a:ext cx="2290800" cy="350676"/>
              </a:xfrm>
              <a:prstGeom prst="rect">
                <a:avLst/>
              </a:prstGeom>
              <a:solidFill>
                <a:srgbClr val="EAEAE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900" dirty="0">
                    <a:solidFill>
                      <a:schemeClr val="tx1"/>
                    </a:solidFill>
                  </a:rPr>
                  <a:t>top chamber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07456B1-31A8-4684-90A8-50EB9A75D8B2}"/>
                  </a:ext>
                </a:extLst>
              </p:cNvPr>
              <p:cNvSpPr/>
              <p:nvPr/>
            </p:nvSpPr>
            <p:spPr>
              <a:xfrm>
                <a:off x="2392961" y="5303336"/>
                <a:ext cx="2290799" cy="350676"/>
              </a:xfrm>
              <a:prstGeom prst="rect">
                <a:avLst/>
              </a:prstGeom>
              <a:solidFill>
                <a:srgbClr val="EAEAE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900" dirty="0">
                    <a:solidFill>
                      <a:schemeClr val="tx1"/>
                    </a:solidFill>
                  </a:rPr>
                  <a:t>bottom chamber</a:t>
                </a:r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AC93DBC7-AED0-4BD7-A3B2-AB9747B4B863}"/>
                  </a:ext>
                </a:extLst>
              </p:cNvPr>
              <p:cNvSpPr/>
              <p:nvPr/>
            </p:nvSpPr>
            <p:spPr>
              <a:xfrm>
                <a:off x="3515497" y="5554913"/>
                <a:ext cx="45719" cy="4571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A911A94E-AFFA-49A2-BA87-C5AC753AC405}"/>
                  </a:ext>
                </a:extLst>
              </p:cNvPr>
              <p:cNvSpPr/>
              <p:nvPr/>
            </p:nvSpPr>
            <p:spPr>
              <a:xfrm>
                <a:off x="3515497" y="5052488"/>
                <a:ext cx="45719" cy="4571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5E405C7C-1B6E-4680-992A-35AD2F0E6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9562" y="4782256"/>
                <a:ext cx="142639" cy="422300"/>
              </a:xfrm>
              <a:prstGeom prst="rect">
                <a:avLst/>
              </a:prstGeom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31295062-84D4-4FB1-B70B-2E715E179B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4633" y="5267523"/>
                <a:ext cx="142639" cy="422300"/>
              </a:xfrm>
              <a:prstGeom prst="rect">
                <a:avLst/>
              </a:prstGeom>
            </p:spPr>
          </p:pic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45FA7687-C54F-40D4-8F4F-0F4A5C7CB86C}"/>
                  </a:ext>
                </a:extLst>
              </p:cNvPr>
              <p:cNvCxnSpPr>
                <a:stCxn id="12" idx="3"/>
                <a:endCxn id="12" idx="3"/>
              </p:cNvCxnSpPr>
              <p:nvPr/>
            </p:nvCxnSpPr>
            <p:spPr>
              <a:xfrm>
                <a:off x="2362201" y="4993406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EF6EF79B-CB6D-4071-BDD8-7906CE16775D}"/>
                  </a:ext>
                </a:extLst>
              </p:cNvPr>
              <p:cNvCxnSpPr/>
              <p:nvPr/>
            </p:nvCxnSpPr>
            <p:spPr>
              <a:xfrm>
                <a:off x="2303145" y="5061783"/>
                <a:ext cx="43815" cy="0"/>
              </a:xfrm>
              <a:prstGeom prst="line">
                <a:avLst/>
              </a:prstGeom>
              <a:ln w="63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26B1F3C6-4027-4853-84A1-291541EDA6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7430" y="5595183"/>
                <a:ext cx="43815" cy="0"/>
              </a:xfrm>
              <a:prstGeom prst="line">
                <a:avLst/>
              </a:prstGeom>
              <a:ln w="63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7DAA8D75-EE78-434E-8F23-8A352ED7F9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80697" y="1392305"/>
              <a:ext cx="0" cy="13420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F02E3035-4617-4814-B303-B3C16453667A}"/>
                    </a:ext>
                  </a:extLst>
                </p:cNvPr>
                <p:cNvSpPr txBox="1"/>
                <p:nvPr/>
              </p:nvSpPr>
              <p:spPr>
                <a:xfrm>
                  <a:off x="11903037" y="1989270"/>
                  <a:ext cx="21961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F02E3035-4617-4814-B303-B3C1645366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03037" y="1989270"/>
                  <a:ext cx="219612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7778" r="-22222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A4ABD32-889D-4B0C-BD02-D43D2996148A}"/>
                  </a:ext>
                </a:extLst>
              </p:cNvPr>
              <p:cNvSpPr txBox="1"/>
              <p:nvPr/>
            </p:nvSpPr>
            <p:spPr>
              <a:xfrm>
                <a:off x="7937271" y="3896922"/>
                <a:ext cx="3771014" cy="5729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𝑑𝑅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𝑇𝐵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A4ABD32-889D-4B0C-BD02-D43D29961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271" y="3896922"/>
                <a:ext cx="3771014" cy="5729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853A57EC-9592-4C3A-8881-D066E75BB207}"/>
                  </a:ext>
                </a:extLst>
              </p:cNvPr>
              <p:cNvSpPr txBox="1"/>
              <p:nvPr/>
            </p:nvSpPr>
            <p:spPr>
              <a:xfrm>
                <a:off x="8680545" y="5065608"/>
                <a:ext cx="23110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&gt; =−0.161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fr-FR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i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lang="fr-FR" b="0" dirty="0"/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&gt; =−0.214(6)</m:t>
                    </m:r>
                  </m:oMath>
                </a14:m>
                <a:r>
                  <a:rPr lang="en-US" dirty="0"/>
                  <a:t> cm</a:t>
                </a: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853A57EC-9592-4C3A-8881-D066E75BB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0545" y="5065608"/>
                <a:ext cx="2311082" cy="553998"/>
              </a:xfrm>
              <a:prstGeom prst="rect">
                <a:avLst/>
              </a:prstGeom>
              <a:blipFill>
                <a:blip r:embed="rId7"/>
                <a:stretch>
                  <a:fillRect l="-3166" r="-8443" b="-24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2F63771-0BBB-4431-B302-42CCF4A0D11E}"/>
                  </a:ext>
                </a:extLst>
              </p:cNvPr>
              <p:cNvSpPr txBox="1"/>
              <p:nvPr/>
            </p:nvSpPr>
            <p:spPr>
              <a:xfrm>
                <a:off x="9141982" y="485894"/>
                <a:ext cx="1582356" cy="1034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sz="32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sz="32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fr-FR" sz="32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32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fr-FR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𝐻𝑔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2F63771-0BBB-4431-B302-42CCF4A0D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1982" y="485894"/>
                <a:ext cx="1582356" cy="10343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e 30">
            <a:extLst>
              <a:ext uri="{FF2B5EF4-FFF2-40B4-BE49-F238E27FC236}">
                <a16:creationId xmlns:a16="http://schemas.microsoft.com/office/drawing/2014/main" id="{29022EF1-BAEB-4970-BCB4-23B2F319E9C2}"/>
              </a:ext>
            </a:extLst>
          </p:cNvPr>
          <p:cNvGrpSpPr/>
          <p:nvPr/>
        </p:nvGrpSpPr>
        <p:grpSpPr>
          <a:xfrm>
            <a:off x="1646978" y="3239798"/>
            <a:ext cx="5120951" cy="3481677"/>
            <a:chOff x="1852651" y="3255104"/>
            <a:chExt cx="4995958" cy="3348739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24B7FB20-939F-43A4-957D-1DE2C2F59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2651" y="3255104"/>
              <a:ext cx="4995958" cy="3348739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C267676-2D6E-4241-B3F3-6F0D55D24709}"/>
                </a:ext>
              </a:extLst>
            </p:cNvPr>
            <p:cNvSpPr txBox="1"/>
            <p:nvPr/>
          </p:nvSpPr>
          <p:spPr>
            <a:xfrm rot="1591849">
              <a:off x="2812246" y="5127898"/>
              <a:ext cx="25765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EAEAEA"/>
                  </a:solidFill>
                  <a:latin typeface="Bahnschrift SemiBold" panose="020B0502040204020203" pitchFamily="34" charset="0"/>
                </a:rPr>
                <a:t>Preliminary</a:t>
              </a:r>
            </a:p>
          </p:txBody>
        </p:sp>
      </p:grpSp>
      <p:sp>
        <p:nvSpPr>
          <p:cNvPr id="18" name="Croix 17">
            <a:extLst>
              <a:ext uri="{FF2B5EF4-FFF2-40B4-BE49-F238E27FC236}">
                <a16:creationId xmlns:a16="http://schemas.microsoft.com/office/drawing/2014/main" id="{719C9572-213A-4826-9621-D9142D59FE80}"/>
              </a:ext>
            </a:extLst>
          </p:cNvPr>
          <p:cNvSpPr/>
          <p:nvPr/>
        </p:nvSpPr>
        <p:spPr>
          <a:xfrm rot="2731087">
            <a:off x="10012599" y="2055507"/>
            <a:ext cx="106204" cy="97354"/>
          </a:xfrm>
          <a:prstGeom prst="plus">
            <a:avLst>
              <a:gd name="adj" fmla="val 43213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roix 31">
            <a:extLst>
              <a:ext uri="{FF2B5EF4-FFF2-40B4-BE49-F238E27FC236}">
                <a16:creationId xmlns:a16="http://schemas.microsoft.com/office/drawing/2014/main" id="{844DD506-52A2-4487-BAE2-1DB99153F63F}"/>
              </a:ext>
            </a:extLst>
          </p:cNvPr>
          <p:cNvSpPr/>
          <p:nvPr/>
        </p:nvSpPr>
        <p:spPr>
          <a:xfrm rot="2731087">
            <a:off x="10010821" y="2651393"/>
            <a:ext cx="106204" cy="97354"/>
          </a:xfrm>
          <a:prstGeom prst="plus">
            <a:avLst>
              <a:gd name="adj" fmla="val 43213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37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4C3F79B-F096-4BD6-BC89-C783E8E9F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757" y="926758"/>
            <a:ext cx="1742524" cy="167729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EA0BA26-994C-4F69-AC94-BCFC103D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R- curve: sensitivity to earth rotation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408F30-3F31-4389-9101-5AD8A76A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36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252A3CF-3AC6-4584-A66D-E3D6CE9289DD}"/>
              </a:ext>
            </a:extLst>
          </p:cNvPr>
          <p:cNvSpPr txBox="1"/>
          <p:nvPr/>
        </p:nvSpPr>
        <p:spPr>
          <a:xfrm>
            <a:off x="144379" y="89694"/>
            <a:ext cx="538396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</a:t>
            </a:r>
            <a:r>
              <a:rPr lang="en-US" dirty="0">
                <a:solidFill>
                  <a:schemeClr val="bg2"/>
                </a:solidFill>
              </a:rPr>
              <a:t>t  II – n2EDM overview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III- n2EDM results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76EC283-D475-4670-903F-7F93FF690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450" y="4107852"/>
            <a:ext cx="6096000" cy="2660454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0D59C2E9-2CDC-4AD4-885E-7296395F4F42}"/>
              </a:ext>
            </a:extLst>
          </p:cNvPr>
          <p:cNvGrpSpPr/>
          <p:nvPr/>
        </p:nvGrpSpPr>
        <p:grpSpPr>
          <a:xfrm>
            <a:off x="8053354" y="270662"/>
            <a:ext cx="4120075" cy="2927350"/>
            <a:chOff x="8023537" y="3053617"/>
            <a:chExt cx="4120075" cy="2927350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0ACD566B-F746-459A-B569-6DF4C9F8D6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41567" y="3053617"/>
              <a:ext cx="1183105" cy="2927350"/>
            </a:xfrm>
            <a:prstGeom prst="straightConnector1">
              <a:avLst/>
            </a:prstGeom>
            <a:ln w="1905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lèche : courbe vers le bas 9">
              <a:extLst>
                <a:ext uri="{FF2B5EF4-FFF2-40B4-BE49-F238E27FC236}">
                  <a16:creationId xmlns:a16="http://schemas.microsoft.com/office/drawing/2014/main" id="{A650099C-4354-4FB5-AC9E-539A5CB0E392}"/>
                </a:ext>
              </a:extLst>
            </p:cNvPr>
            <p:cNvSpPr/>
            <p:nvPr/>
          </p:nvSpPr>
          <p:spPr>
            <a:xfrm rot="12250812">
              <a:off x="9219776" y="5417388"/>
              <a:ext cx="1328286" cy="295927"/>
            </a:xfrm>
            <a:prstGeom prst="curvedDownArrow">
              <a:avLst>
                <a:gd name="adj1" fmla="val 25000"/>
                <a:gd name="adj2" fmla="val 100323"/>
                <a:gd name="adj3" fmla="val 25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D6003C48-713A-41F1-8F89-6C65C5A2E6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98729" y="4148264"/>
              <a:ext cx="327259" cy="1360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D38505A0-64E1-4773-9896-6E902FDA70FD}"/>
                    </a:ext>
                  </a:extLst>
                </p:cNvPr>
                <p:cNvSpPr txBox="1"/>
                <p:nvPr/>
              </p:nvSpPr>
              <p:spPr>
                <a:xfrm>
                  <a:off x="11130875" y="4299221"/>
                  <a:ext cx="101273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a14:m>
                  <a:r>
                    <a:rPr lang="en-US" dirty="0"/>
                    <a:t> in the lab!</a:t>
                  </a:r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D38505A0-64E1-4773-9896-6E902FDA70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30875" y="4299221"/>
                  <a:ext cx="1012737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5422" t="-5660" r="-1807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52D8061-580F-489A-ABA1-3F8164CEEEDC}"/>
                </a:ext>
              </a:extLst>
            </p:cNvPr>
            <p:cNvSpPr txBox="1"/>
            <p:nvPr/>
          </p:nvSpPr>
          <p:spPr>
            <a:xfrm>
              <a:off x="8023537" y="4780404"/>
              <a:ext cx="148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Earth rotation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2">
                <a:extLst>
                  <a:ext uri="{FF2B5EF4-FFF2-40B4-BE49-F238E27FC236}">
                    <a16:creationId xmlns:a16="http://schemas.microsoft.com/office/drawing/2014/main" id="{5F271F51-EA6F-4B35-ABC4-D62A0FB1C1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4162" y="1700932"/>
                <a:ext cx="6849881" cy="2234964"/>
              </a:xfrm>
            </p:spPr>
            <p:txBody>
              <a:bodyPr>
                <a:normAutofit fontScale="70000" lnSpcReduction="2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𝐻𝑔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fr-FR" dirty="0"/>
                  <a:t> a</a:t>
                </a:r>
                <a:r>
                  <a:rPr lang="fr-FR" b="0" dirty="0"/>
                  <a:t>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Laboratory referential is rotating (earth rotation) </a:t>
                </a:r>
              </a:p>
              <a:p>
                <a:r>
                  <a:rPr lang="en-US" dirty="0"/>
                  <a:t>Depending on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one frequency is enhanced, the other is diminished. </a:t>
                </a:r>
              </a:p>
              <a:p>
                <a:endParaRPr lang="fr-FR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𝐻𝑔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=|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𝐻𝑔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|(1</m:t>
                      </m:r>
                      <m:r>
                        <a:rPr lang="fr-F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𝑒𝑎𝑟𝑡h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6" name="Espace réservé du contenu 2">
                <a:extLst>
                  <a:ext uri="{FF2B5EF4-FFF2-40B4-BE49-F238E27FC236}">
                    <a16:creationId xmlns:a16="http://schemas.microsoft.com/office/drawing/2014/main" id="{5F271F51-EA6F-4B35-ABC4-D62A0FB1C1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4162" y="1700932"/>
                <a:ext cx="6849881" cy="2234964"/>
              </a:xfrm>
              <a:blipFill>
                <a:blip r:embed="rId5"/>
                <a:stretch>
                  <a:fillRect l="-801" t="-4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32D9759-4F52-437D-BACD-57E721CAF444}"/>
                  </a:ext>
                </a:extLst>
              </p:cNvPr>
              <p:cNvSpPr txBox="1"/>
              <p:nvPr/>
            </p:nvSpPr>
            <p:spPr>
              <a:xfrm>
                <a:off x="4184317" y="1377766"/>
                <a:ext cx="32137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  <a:p>
                <a:r>
                  <a:rPr lang="en-US" dirty="0"/>
                  <a:t>Measured period: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24±1</m:t>
                    </m:r>
                  </m:oMath>
                </a14:m>
                <a:r>
                  <a:rPr lang="en-US" dirty="0"/>
                  <a:t> hours </a:t>
                </a: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32D9759-4F52-437D-BACD-57E721CAF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317" y="1377766"/>
                <a:ext cx="3213765" cy="646331"/>
              </a:xfrm>
              <a:prstGeom prst="rect">
                <a:avLst/>
              </a:prstGeom>
              <a:blipFill>
                <a:blip r:embed="rId6"/>
                <a:stretch>
                  <a:fillRect l="-1515" r="-568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AAEFB78D-4F3A-4619-9E2F-EF847932E7F9}"/>
              </a:ext>
            </a:extLst>
          </p:cNvPr>
          <p:cNvSpPr txBox="1"/>
          <p:nvPr/>
        </p:nvSpPr>
        <p:spPr>
          <a:xfrm>
            <a:off x="1017100" y="4440348"/>
            <a:ext cx="21141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Magnetic field up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Magnetic field down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247752E-76AA-4EB6-B423-C8D438ABA1C7}"/>
              </a:ext>
            </a:extLst>
          </p:cNvPr>
          <p:cNvSpPr/>
          <p:nvPr/>
        </p:nvSpPr>
        <p:spPr>
          <a:xfrm>
            <a:off x="6410740" y="4987568"/>
            <a:ext cx="248478" cy="7771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109F0BD-32AC-4683-BCD3-AF0C7A7A1689}"/>
              </a:ext>
            </a:extLst>
          </p:cNvPr>
          <p:cNvCxnSpPr/>
          <p:nvPr/>
        </p:nvCxnSpPr>
        <p:spPr>
          <a:xfrm>
            <a:off x="6659218" y="5377070"/>
            <a:ext cx="322027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573B3AD-E25E-46BB-8129-4E6323A99F62}"/>
                  </a:ext>
                </a:extLst>
              </p:cNvPr>
              <p:cNvSpPr txBox="1"/>
              <p:nvPr/>
            </p:nvSpPr>
            <p:spPr>
              <a:xfrm>
                <a:off x="9982200" y="4938256"/>
                <a:ext cx="1649747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ysClr val="windowText" lastClr="000000"/>
                    </a:solidFill>
                  </a:rPr>
                  <a:t>Result:</a:t>
                </a:r>
              </a:p>
              <a:p>
                <a:pPr algn="ctr"/>
                <a:r>
                  <a:rPr lang="en-US" dirty="0">
                    <a:solidFill>
                      <a:sysClr val="windowText" lastClr="000000"/>
                    </a:solidFill>
                  </a:rPr>
                  <a:t>Rotation period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24±1 </m:t>
                    </m:r>
                  </m:oMath>
                </a14:m>
                <a:r>
                  <a:rPr lang="en-US" dirty="0">
                    <a:solidFill>
                      <a:sysClr val="windowText" lastClr="000000"/>
                    </a:solidFill>
                  </a:rPr>
                  <a:t>hour</a:t>
                </a: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573B3AD-E25E-46BB-8129-4E6323A99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4938256"/>
                <a:ext cx="1649747" cy="923330"/>
              </a:xfrm>
              <a:prstGeom prst="rect">
                <a:avLst/>
              </a:prstGeom>
              <a:blipFill>
                <a:blip r:embed="rId7"/>
                <a:stretch>
                  <a:fillRect l="-2574" t="-2597" r="-2574" b="-84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BAFB6AE-5EE5-489D-A180-70A82B209A76}"/>
                  </a:ext>
                </a:extLst>
              </p:cNvPr>
              <p:cNvSpPr txBox="1"/>
              <p:nvPr/>
            </p:nvSpPr>
            <p:spPr>
              <a:xfrm>
                <a:off x="8302812" y="3167507"/>
                <a:ext cx="3610284" cy="905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𝑒𝑎𝑟𝑡h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𝑒𝑎𝑟𝑡h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𝐻𝑔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FR" b="0" i="1" dirty="0">
                  <a:latin typeface="Cambria Math" panose="02040503050406030204" pitchFamily="18" charset="0"/>
                </a:endParaRPr>
              </a:p>
              <a:p>
                <a:r>
                  <a:rPr lang="fr-FR" b="0" dirty="0"/>
                  <a:t>               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BAFB6AE-5EE5-489D-A180-70A82B209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812" y="3167507"/>
                <a:ext cx="3610284" cy="905569"/>
              </a:xfrm>
              <a:prstGeom prst="rect">
                <a:avLst/>
              </a:prstGeom>
              <a:blipFill>
                <a:blip r:embed="rId8"/>
                <a:stretch>
                  <a:fillRect b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c 20">
            <a:extLst>
              <a:ext uri="{FF2B5EF4-FFF2-40B4-BE49-F238E27FC236}">
                <a16:creationId xmlns:a16="http://schemas.microsoft.com/office/drawing/2014/main" id="{A8DCD093-F8F5-4FBA-84E3-B822B3C4C671}"/>
              </a:ext>
            </a:extLst>
          </p:cNvPr>
          <p:cNvSpPr/>
          <p:nvPr/>
        </p:nvSpPr>
        <p:spPr>
          <a:xfrm>
            <a:off x="10457938" y="760292"/>
            <a:ext cx="931098" cy="908221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BDD7BC8F-0EA0-41E4-A9D3-8BE0EC7005DE}"/>
                  </a:ext>
                </a:extLst>
              </p:cNvPr>
              <p:cNvSpPr txBox="1"/>
              <p:nvPr/>
            </p:nvSpPr>
            <p:spPr>
              <a:xfrm>
                <a:off x="11128546" y="602262"/>
                <a:ext cx="374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BDD7BC8F-0EA0-41E4-A9D3-8BE0EC700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8546" y="602262"/>
                <a:ext cx="37414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8228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69775-55DB-402A-8141-6FED01B58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Neutron Spin Analyzer: measure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28801B-9573-488A-81D5-5EBFDC681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20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Simultaneous detection of both spin components in gaseous detector:</a:t>
            </a:r>
          </a:p>
          <a:p>
            <a:r>
              <a:rPr lang="fr-FR" b="1" dirty="0" err="1">
                <a:solidFill>
                  <a:srgbClr val="70A058"/>
                </a:solidFill>
              </a:rPr>
              <a:t>Analyzing</a:t>
            </a:r>
            <a:r>
              <a:rPr lang="fr-FR" b="1" dirty="0">
                <a:solidFill>
                  <a:srgbClr val="70A058"/>
                </a:solidFill>
              </a:rPr>
              <a:t> foil</a:t>
            </a:r>
            <a:r>
              <a:rPr lang="fr-FR" dirty="0">
                <a:solidFill>
                  <a:srgbClr val="70A058"/>
                </a:solidFill>
              </a:rPr>
              <a:t>: spin down </a:t>
            </a:r>
            <a:r>
              <a:rPr lang="fr-FR" dirty="0" err="1">
                <a:solidFill>
                  <a:srgbClr val="70A058"/>
                </a:solidFill>
              </a:rPr>
              <a:t>transmitted</a:t>
            </a:r>
            <a:r>
              <a:rPr lang="fr-FR" dirty="0">
                <a:solidFill>
                  <a:srgbClr val="70A058"/>
                </a:solidFill>
              </a:rPr>
              <a:t> (spin up </a:t>
            </a:r>
            <a:r>
              <a:rPr lang="fr-FR" dirty="0" err="1">
                <a:solidFill>
                  <a:srgbClr val="70A058"/>
                </a:solidFill>
              </a:rPr>
              <a:t>reflected</a:t>
            </a:r>
            <a:r>
              <a:rPr lang="fr-FR" dirty="0">
                <a:solidFill>
                  <a:srgbClr val="70A058"/>
                </a:solidFill>
              </a:rPr>
              <a:t>).</a:t>
            </a:r>
          </a:p>
          <a:p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arms</a:t>
            </a:r>
            <a:r>
              <a:rPr lang="fr-FR" dirty="0"/>
              <a:t>: </a:t>
            </a:r>
            <a:r>
              <a:rPr lang="fr-FR" dirty="0">
                <a:solidFill>
                  <a:schemeClr val="accent1"/>
                </a:solidFill>
              </a:rPr>
              <a:t>- one </a:t>
            </a:r>
            <a:r>
              <a:rPr lang="fr-FR" dirty="0" err="1">
                <a:solidFill>
                  <a:schemeClr val="accent1"/>
                </a:solidFill>
              </a:rPr>
              <a:t>with</a:t>
            </a:r>
            <a:r>
              <a:rPr lang="fr-FR" dirty="0">
                <a:solidFill>
                  <a:schemeClr val="accent1"/>
                </a:solidFill>
              </a:rPr>
              <a:t> a </a:t>
            </a:r>
            <a:r>
              <a:rPr lang="fr-FR" b="1" dirty="0">
                <a:solidFill>
                  <a:schemeClr val="accent1"/>
                </a:solidFill>
              </a:rPr>
              <a:t>spin flipper</a:t>
            </a:r>
            <a:r>
              <a:rPr lang="fr-FR" dirty="0">
                <a:solidFill>
                  <a:schemeClr val="accent1"/>
                </a:solidFill>
              </a:rPr>
              <a:t>: </a:t>
            </a:r>
            <a:r>
              <a:rPr lang="fr-FR" dirty="0" err="1">
                <a:solidFill>
                  <a:schemeClr val="accent1"/>
                </a:solidFill>
              </a:rPr>
              <a:t>detects</a:t>
            </a:r>
            <a:r>
              <a:rPr lang="fr-FR" dirty="0">
                <a:solidFill>
                  <a:schemeClr val="accent1"/>
                </a:solidFill>
              </a:rPr>
              <a:t> spin up neutrons</a:t>
            </a:r>
          </a:p>
          <a:p>
            <a:pPr marL="0" indent="0">
              <a:buNone/>
            </a:pPr>
            <a:r>
              <a:rPr lang="fr-FR" dirty="0">
                <a:solidFill>
                  <a:schemeClr val="accent4"/>
                </a:solidFill>
              </a:rPr>
              <a:t>                      - one </a:t>
            </a:r>
            <a:r>
              <a:rPr lang="fr-FR" dirty="0" err="1">
                <a:solidFill>
                  <a:schemeClr val="accent4"/>
                </a:solidFill>
              </a:rPr>
              <a:t>without</a:t>
            </a:r>
            <a:r>
              <a:rPr lang="fr-FR" dirty="0">
                <a:solidFill>
                  <a:schemeClr val="accent4"/>
                </a:solidFill>
              </a:rPr>
              <a:t>: </a:t>
            </a:r>
            <a:r>
              <a:rPr lang="fr-FR" dirty="0" err="1">
                <a:solidFill>
                  <a:schemeClr val="accent4"/>
                </a:solidFill>
              </a:rPr>
              <a:t>detects</a:t>
            </a:r>
            <a:r>
              <a:rPr lang="fr-FR" dirty="0">
                <a:solidFill>
                  <a:schemeClr val="accent4"/>
                </a:solidFill>
              </a:rPr>
              <a:t> spin down neutrons</a:t>
            </a:r>
          </a:p>
          <a:p>
            <a:pPr marL="0" indent="0">
              <a:buNone/>
            </a:pPr>
            <a:endParaRPr lang="fr-FR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6005C1-2C5D-4463-95BC-E3A364D83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D2128DC-CCA0-4DDE-A575-98EA455ABF9F}" type="slidenum">
              <a:rPr lang="en-US" smtClean="0"/>
              <a:t>37</a:t>
            </a:fld>
            <a:endParaRPr lang="en-US"/>
          </a:p>
        </p:txBody>
      </p:sp>
      <p:pic>
        <p:nvPicPr>
          <p:cNvPr id="7" name="Google Shape;60;p14">
            <a:extLst>
              <a:ext uri="{FF2B5EF4-FFF2-40B4-BE49-F238E27FC236}">
                <a16:creationId xmlns:a16="http://schemas.microsoft.com/office/drawing/2014/main" id="{4DABCBEA-80A5-4AC0-99CF-7D344C20D08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64307"/>
          <a:stretch/>
        </p:blipFill>
        <p:spPr>
          <a:xfrm>
            <a:off x="9831724" y="3482271"/>
            <a:ext cx="1244524" cy="2860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F9BB1F81-3A0A-4992-81D8-C572A0C0A1F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r="65143"/>
          <a:stretch/>
        </p:blipFill>
        <p:spPr>
          <a:xfrm>
            <a:off x="612212" y="3482271"/>
            <a:ext cx="1215378" cy="2860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4;p14">
            <a:extLst>
              <a:ext uri="{FF2B5EF4-FFF2-40B4-BE49-F238E27FC236}">
                <a16:creationId xmlns:a16="http://schemas.microsoft.com/office/drawing/2014/main" id="{08A1ADB9-0259-4CFB-BEA8-7C5DFCE46B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62630"/>
          <a:stretch/>
        </p:blipFill>
        <p:spPr>
          <a:xfrm>
            <a:off x="3719553" y="3482271"/>
            <a:ext cx="1302988" cy="2860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5;p14">
            <a:extLst>
              <a:ext uri="{FF2B5EF4-FFF2-40B4-BE49-F238E27FC236}">
                <a16:creationId xmlns:a16="http://schemas.microsoft.com/office/drawing/2014/main" id="{FC5CA028-400F-4B3E-A41A-4705FDFB923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r="64307"/>
          <a:stretch/>
        </p:blipFill>
        <p:spPr>
          <a:xfrm>
            <a:off x="6638499" y="3482271"/>
            <a:ext cx="1244524" cy="28600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66;p14">
            <a:extLst>
              <a:ext uri="{FF2B5EF4-FFF2-40B4-BE49-F238E27FC236}">
                <a16:creationId xmlns:a16="http://schemas.microsoft.com/office/drawing/2014/main" id="{44CA668B-A3F8-407A-8BA8-79B11E03634C}"/>
              </a:ext>
            </a:extLst>
          </p:cNvPr>
          <p:cNvSpPr txBox="1">
            <a:spLocks noChangeAspect="1"/>
          </p:cNvSpPr>
          <p:nvPr/>
        </p:nvSpPr>
        <p:spPr>
          <a:xfrm>
            <a:off x="1977757" y="4671141"/>
            <a:ext cx="1648367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fr" sz="2400" dirty="0">
                <a:solidFill>
                  <a:srgbClr val="0000FF"/>
                </a:solidFill>
              </a:rPr>
              <a:t>spin ↓ detection</a:t>
            </a:r>
            <a:endParaRPr sz="2400" dirty="0">
              <a:solidFill>
                <a:srgbClr val="0000FF"/>
              </a:solidFill>
            </a:endParaRPr>
          </a:p>
        </p:txBody>
      </p:sp>
      <p:sp>
        <p:nvSpPr>
          <p:cNvPr id="12" name="Google Shape;66;p14">
            <a:extLst>
              <a:ext uri="{FF2B5EF4-FFF2-40B4-BE49-F238E27FC236}">
                <a16:creationId xmlns:a16="http://schemas.microsoft.com/office/drawing/2014/main" id="{26C8A0F1-1717-42CA-8415-F1D57E38200F}"/>
              </a:ext>
            </a:extLst>
          </p:cNvPr>
          <p:cNvSpPr txBox="1">
            <a:spLocks noChangeAspect="1"/>
          </p:cNvSpPr>
          <p:nvPr/>
        </p:nvSpPr>
        <p:spPr>
          <a:xfrm>
            <a:off x="8109011" y="4872045"/>
            <a:ext cx="1607429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spin ↑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199B1A33-1CF3-4787-92C6-CA6B9029D769}"/>
                  </a:ext>
                </a:extLst>
              </p:cNvPr>
              <p:cNvSpPr txBox="1"/>
              <p:nvPr/>
            </p:nvSpPr>
            <p:spPr>
              <a:xfrm>
                <a:off x="9289004" y="625969"/>
                <a:ext cx="1770293" cy="8038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pc="8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fr-FR" sz="2400" i="1" spc="8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 spc="8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2400" i="1" spc="8">
                                      <a:solidFill>
                                        <a:srgbClr val="231F20"/>
                                      </a:solidFill>
                                      <a:latin typeface="Cambria Math" panose="02040503050406030204" pitchFamily="18" charset="0"/>
                                      <a:ea typeface="Verdana" panose="020B0604030504040204" pitchFamily="34" charset="0"/>
                                      <a:cs typeface="Arial" panose="020B0604020202020204" pitchFamily="34" charset="0"/>
                                    </a:rPr>
                                    <m:t>𝑢𝑝</m:t>
                                  </m:r>
                                </m:sub>
                              </m:sSub>
                              <m:r>
                                <a:rPr lang="fr-FR" sz="24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fr-FR" sz="24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24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𝑑𝑜𝑤𝑛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4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sz="24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24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𝑢𝑝</m:t>
                              </m:r>
                            </m:sub>
                          </m:sSub>
                          <m:r>
                            <a:rPr lang="fr-FR" sz="2400" i="1" spc="8">
                              <a:solidFill>
                                <a:srgbClr val="231F2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sz="24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sz="24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2400" i="1" spc="8">
                                  <a:solidFill>
                                    <a:srgbClr val="231F20"/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Arial" panose="020B0604020202020204" pitchFamily="34" charset="0"/>
                                </a:rPr>
                                <m:t>𝑑𝑜𝑤𝑛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199B1A33-1CF3-4787-92C6-CA6B9029D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004" y="625969"/>
                <a:ext cx="1770293" cy="8038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>
            <a:extLst>
              <a:ext uri="{FF2B5EF4-FFF2-40B4-BE49-F238E27FC236}">
                <a16:creationId xmlns:a16="http://schemas.microsoft.com/office/drawing/2014/main" id="{07EE6E74-4BBE-4FC0-B4D3-9CBB0026E765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49C278D-3DDB-402B-BAA0-F8EFB40928D9}"/>
              </a:ext>
            </a:extLst>
          </p:cNvPr>
          <p:cNvSpPr txBox="1"/>
          <p:nvPr/>
        </p:nvSpPr>
        <p:spPr>
          <a:xfrm>
            <a:off x="144378" y="89694"/>
            <a:ext cx="356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 1. </a:t>
            </a:r>
          </a:p>
        </p:txBody>
      </p:sp>
    </p:spTree>
    <p:extLst>
      <p:ext uri="{BB962C8B-B14F-4D97-AF65-F5344CB8AC3E}">
        <p14:creationId xmlns:p14="http://schemas.microsoft.com/office/powerpoint/2010/main" val="465090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513D48-1DFC-4AF7-AD38-DBED4DC09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Magnetic field specifications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704CDA-98D7-47AC-8AA9-64505398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38</a:t>
            </a:fld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5F36043-BCB3-4B8B-ACCC-87524DDA43FF}"/>
              </a:ext>
            </a:extLst>
          </p:cNvPr>
          <p:cNvSpPr txBox="1"/>
          <p:nvPr/>
        </p:nvSpPr>
        <p:spPr>
          <a:xfrm>
            <a:off x="144378" y="89694"/>
            <a:ext cx="356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 2.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au 5">
                <a:extLst>
                  <a:ext uri="{FF2B5EF4-FFF2-40B4-BE49-F238E27FC236}">
                    <a16:creationId xmlns:a16="http://schemas.microsoft.com/office/drawing/2014/main" id="{190811D5-900E-4BB0-A487-79D3702823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2003022"/>
                  </p:ext>
                </p:extLst>
              </p:nvPr>
            </p:nvGraphicFramePr>
            <p:xfrm>
              <a:off x="3045919" y="4902429"/>
              <a:ext cx="7284119" cy="15232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34035">
                      <a:extLst>
                        <a:ext uri="{9D8B030D-6E8A-4147-A177-3AD203B41FA5}">
                          <a16:colId xmlns:a16="http://schemas.microsoft.com/office/drawing/2014/main" val="3455373970"/>
                        </a:ext>
                      </a:extLst>
                    </a:gridCol>
                    <a:gridCol w="1775042">
                      <a:extLst>
                        <a:ext uri="{9D8B030D-6E8A-4147-A177-3AD203B41FA5}">
                          <a16:colId xmlns:a16="http://schemas.microsoft.com/office/drawing/2014/main" val="2958941742"/>
                        </a:ext>
                      </a:extLst>
                    </a:gridCol>
                    <a:gridCol w="1775042">
                      <a:extLst>
                        <a:ext uri="{9D8B030D-6E8A-4147-A177-3AD203B41FA5}">
                          <a16:colId xmlns:a16="http://schemas.microsoft.com/office/drawing/2014/main" val="2145022101"/>
                        </a:ext>
                      </a:extLst>
                    </a:gridCol>
                  </a:tblGrid>
                  <a:tr h="3830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Specifications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fT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/cm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Measured by…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262035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Mode 1 of the magnetic field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sSub>
                                  <m:sSubPr>
                                    <m:ctrlPr>
                                      <a:rPr lang="fr-F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&lt;25 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Hg, online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2798516"/>
                      </a:ext>
                    </a:extLst>
                  </a:tr>
                  <a:tr h="398567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Mode 3 of the magnetic field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sSub>
                                  <m:sSubPr>
                                    <m:ctrlPr>
                                      <a:rPr lang="fr-F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&lt;20 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Cs, online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00603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Mode 5 of the magnetic field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sSub>
                                  <m:sSubPr>
                                    <m:ctrlPr>
                                      <a:rPr lang="fr-F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&lt;20 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Mapper, offline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025049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au 5">
                <a:extLst>
                  <a:ext uri="{FF2B5EF4-FFF2-40B4-BE49-F238E27FC236}">
                    <a16:creationId xmlns:a16="http://schemas.microsoft.com/office/drawing/2014/main" id="{190811D5-900E-4BB0-A487-79D3702823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2003022"/>
                  </p:ext>
                </p:extLst>
              </p:nvPr>
            </p:nvGraphicFramePr>
            <p:xfrm>
              <a:off x="3045919" y="4902429"/>
              <a:ext cx="7284119" cy="15232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34035">
                      <a:extLst>
                        <a:ext uri="{9D8B030D-6E8A-4147-A177-3AD203B41FA5}">
                          <a16:colId xmlns:a16="http://schemas.microsoft.com/office/drawing/2014/main" val="3455373970"/>
                        </a:ext>
                      </a:extLst>
                    </a:gridCol>
                    <a:gridCol w="1775042">
                      <a:extLst>
                        <a:ext uri="{9D8B030D-6E8A-4147-A177-3AD203B41FA5}">
                          <a16:colId xmlns:a16="http://schemas.microsoft.com/office/drawing/2014/main" val="2958941742"/>
                        </a:ext>
                      </a:extLst>
                    </a:gridCol>
                    <a:gridCol w="1775042">
                      <a:extLst>
                        <a:ext uri="{9D8B030D-6E8A-4147-A177-3AD203B41FA5}">
                          <a16:colId xmlns:a16="http://schemas.microsoft.com/office/drawing/2014/main" val="2145022101"/>
                        </a:ext>
                      </a:extLst>
                    </a:gridCol>
                  </a:tblGrid>
                  <a:tr h="3830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Specifications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>
                              <a:solidFill>
                                <a:schemeClr val="tx1"/>
                              </a:solidFill>
                            </a:rPr>
                            <a:t>fT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/cm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Measured by…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262035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Mode 1 of the magnetic field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10274" t="-111475" r="-100342" b="-2311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Hg, online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2798516"/>
                      </a:ext>
                    </a:extLst>
                  </a:tr>
                  <a:tr h="398567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Mode 3 of the magnetic field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10274" t="-195455" r="-100342" b="-1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Cs, online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00603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Mode 5 of the magnetic field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10274" t="-319672" r="-100342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Mapper, offline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0250497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3F62151C-CF19-4739-9FCF-1A055DCBD581}"/>
              </a:ext>
            </a:extLst>
          </p:cNvPr>
          <p:cNvSpPr txBox="1"/>
          <p:nvPr/>
        </p:nvSpPr>
        <p:spPr>
          <a:xfrm>
            <a:off x="0" y="6595177"/>
            <a:ext cx="4582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u="sng" dirty="0">
                <a:solidFill>
                  <a:srgbClr val="FF0000"/>
                </a:solidFill>
              </a:rPr>
              <a:t>The design of the n2EDM experiment. </a:t>
            </a:r>
            <a:r>
              <a:rPr lang="en-GB" sz="1200" i="1" u="sng" dirty="0" err="1">
                <a:solidFill>
                  <a:srgbClr val="FF0000"/>
                </a:solidFill>
              </a:rPr>
              <a:t>nEDM</a:t>
            </a:r>
            <a:r>
              <a:rPr lang="en-GB" sz="1200" i="1" u="sng" dirty="0">
                <a:solidFill>
                  <a:srgbClr val="FF0000"/>
                </a:solidFill>
              </a:rPr>
              <a:t> Collaboration, EPJ C, 2021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2">
                <a:extLst>
                  <a:ext uri="{FF2B5EF4-FFF2-40B4-BE49-F238E27FC236}">
                    <a16:creationId xmlns:a16="http://schemas.microsoft.com/office/drawing/2014/main" id="{0714C169-74C6-4C7D-A609-4A5086E555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23706"/>
                <a:ext cx="10515600" cy="314519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fr-FR" b="0" dirty="0"/>
                  <a:t>Expansion in </a:t>
                </a:r>
                <a:r>
                  <a:rPr lang="fr-FR" b="0" dirty="0" err="1"/>
                  <a:t>harmonic</a:t>
                </a:r>
                <a:r>
                  <a:rPr lang="fr-FR" b="0" dirty="0"/>
                  <a:t> modes :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Non uniformities (modes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dirty="0"/>
                  <a:t>) affect the frequency ratio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b="1" dirty="0"/>
                  <a:t>Odd-modes</a:t>
                </a:r>
                <a:r>
                  <a:rPr lang="en-US" dirty="0"/>
                  <a:t> result in an EDM-like signal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Espace réservé du contenu 2">
                <a:extLst>
                  <a:ext uri="{FF2B5EF4-FFF2-40B4-BE49-F238E27FC236}">
                    <a16:creationId xmlns:a16="http://schemas.microsoft.com/office/drawing/2014/main" id="{0714C169-74C6-4C7D-A609-4A5086E555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23706"/>
                <a:ext cx="10515600" cy="3145193"/>
              </a:xfrm>
              <a:blipFill>
                <a:blip r:embed="rId3"/>
                <a:stretch>
                  <a:fillRect l="-928" t="-3876" b="-3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5D815375-710C-4748-829A-4849E604CE2D}"/>
                  </a:ext>
                </a:extLst>
              </p:cNvPr>
              <p:cNvSpPr txBox="1"/>
              <p:nvPr/>
            </p:nvSpPr>
            <p:spPr>
              <a:xfrm>
                <a:off x="6446552" y="1490176"/>
                <a:ext cx="3535648" cy="770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𝑙𝑚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5D815375-710C-4748-829A-4849E604C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552" y="1490176"/>
                <a:ext cx="3535648" cy="770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DA0ADEC3-C4C1-4C34-87CB-A3791C8667E2}"/>
                  </a:ext>
                </a:extLst>
              </p:cNvPr>
              <p:cNvSpPr txBox="1"/>
              <p:nvPr/>
            </p:nvSpPr>
            <p:spPr>
              <a:xfrm>
                <a:off x="4978595" y="2341848"/>
                <a:ext cx="432342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000" dirty="0"/>
                  <a:t>Gradient </a:t>
                </a:r>
                <a:r>
                  <a:rPr lang="fr-FR" sz="2000" dirty="0" err="1"/>
                  <a:t>terms</a:t>
                </a:r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dirty="0"/>
                  <a:t>: Uniform vertical </a:t>
                </a:r>
                <a:r>
                  <a:rPr lang="fr-FR" sz="2000" dirty="0" err="1"/>
                  <a:t>magnetic</a:t>
                </a:r>
                <a:r>
                  <a:rPr lang="fr-FR" sz="2000" dirty="0"/>
                  <a:t> </a:t>
                </a:r>
                <a:r>
                  <a:rPr lang="fr-FR" sz="2000" dirty="0" err="1"/>
                  <a:t>field</a:t>
                </a:r>
                <a:r>
                  <a:rPr lang="fr-FR" sz="20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fr-FR" sz="2000" dirty="0"/>
                  <a:t>: vertical gradient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𝑙𝑚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fr-FR" sz="2000" i="1">
                        <a:latin typeface="Cambria Math" panose="02040503050406030204" pitchFamily="18" charset="0"/>
                      </a:rPr>
                      <m:t>≥2</m:t>
                    </m:r>
                  </m:oMath>
                </a14:m>
                <a:r>
                  <a:rPr lang="en-US" sz="2000" dirty="0"/>
                  <a:t>: non uniformities</a:t>
                </a:r>
                <a:endParaRPr lang="en-US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DA0ADEC3-C4C1-4C34-87CB-A3791C866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595" y="2341848"/>
                <a:ext cx="4323428" cy="1323439"/>
              </a:xfrm>
              <a:prstGeom prst="rect">
                <a:avLst/>
              </a:prstGeom>
              <a:blipFill>
                <a:blip r:embed="rId5"/>
                <a:stretch>
                  <a:fillRect l="-1269" t="-2304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CC006A46-E8E3-4BC8-A684-092797747588}"/>
              </a:ext>
            </a:extLst>
          </p:cNvPr>
          <p:cNvSpPr txBox="1"/>
          <p:nvPr/>
        </p:nvSpPr>
        <p:spPr>
          <a:xfrm>
            <a:off x="9302023" y="2326460"/>
            <a:ext cx="24698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Legendre </a:t>
            </a:r>
            <a:r>
              <a:rPr lang="fr-FR" sz="2000" dirty="0" err="1"/>
              <a:t>polynomials</a:t>
            </a:r>
            <a:endParaRPr lang="en-US" sz="2000" dirty="0"/>
          </a:p>
          <a:p>
            <a:endParaRPr lang="en-US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2189248-BC18-40F6-972E-ACA169AE5408}"/>
              </a:ext>
            </a:extLst>
          </p:cNvPr>
          <p:cNvCxnSpPr/>
          <p:nvPr/>
        </p:nvCxnSpPr>
        <p:spPr>
          <a:xfrm flipH="1">
            <a:off x="8016240" y="2082800"/>
            <a:ext cx="355600" cy="345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FC7BEEA-D74C-4E8D-A206-AE98E5CD36F8}"/>
              </a:ext>
            </a:extLst>
          </p:cNvPr>
          <p:cNvCxnSpPr>
            <a:cxnSpLocks/>
          </p:cNvCxnSpPr>
          <p:nvPr/>
        </p:nvCxnSpPr>
        <p:spPr>
          <a:xfrm>
            <a:off x="8966200" y="2035598"/>
            <a:ext cx="1047233" cy="290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176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re 1">
            <a:extLst>
              <a:ext uri="{FF2B5EF4-FFF2-40B4-BE49-F238E27FC236}">
                <a16:creationId xmlns:a16="http://schemas.microsoft.com/office/drawing/2014/main" id="{136F6494-BBF3-4A76-82D4-6D3749E26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 err="1"/>
              <a:t>Measuring</a:t>
            </a:r>
            <a:r>
              <a:rPr lang="fr-FR" dirty="0"/>
              <a:t>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fields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Hg </a:t>
            </a:r>
            <a:r>
              <a:rPr lang="fr-FR" dirty="0" err="1"/>
              <a:t>vapour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E33A39-0418-4E9B-8014-F4BC3D81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B26B8-7965-4757-A61E-57229CDBB49E}" type="slidenum">
              <a:rPr lang="en-US" smtClean="0"/>
              <a:t>39</a:t>
            </a:fld>
            <a:endParaRPr lang="en-US"/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296C8574-E857-4340-B267-D71A10117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512"/>
          <a:stretch/>
        </p:blipFill>
        <p:spPr>
          <a:xfrm>
            <a:off x="4602290" y="1808036"/>
            <a:ext cx="1734778" cy="11277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571F261-CAD8-42A9-8160-6DE58A44400B}"/>
                  </a:ext>
                </a:extLst>
              </p:cNvPr>
              <p:cNvSpPr/>
              <p:nvPr/>
            </p:nvSpPr>
            <p:spPr>
              <a:xfrm>
                <a:off x="2413880" y="1774915"/>
                <a:ext cx="604510" cy="1365846"/>
              </a:xfrm>
              <a:prstGeom prst="rect">
                <a:avLst/>
              </a:prstGeom>
              <a:solidFill>
                <a:schemeClr val="accent6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b="0" i="1" smtClean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dirty="0">
                    <a:solidFill>
                      <a:schemeClr val="lt1"/>
                    </a:solidFill>
                  </a:rPr>
                  <a:t> spin flip</a:t>
                </a:r>
                <a:endParaRPr lang="fr-FR" sz="2400" dirty="0">
                  <a:solidFill>
                    <a:schemeClr val="lt1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571F261-CAD8-42A9-8160-6DE58A444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880" y="1774915"/>
                <a:ext cx="604510" cy="1365846"/>
              </a:xfrm>
              <a:prstGeom prst="rect">
                <a:avLst/>
              </a:prstGeom>
              <a:blipFill>
                <a:blip r:embed="rId3"/>
                <a:stretch>
                  <a:fillRect l="-6061" r="-131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05781DCB-EABB-4627-863E-6BE4A35EE426}"/>
              </a:ext>
            </a:extLst>
          </p:cNvPr>
          <p:cNvGrpSpPr/>
          <p:nvPr/>
        </p:nvGrpSpPr>
        <p:grpSpPr>
          <a:xfrm>
            <a:off x="1539328" y="2032299"/>
            <a:ext cx="405441" cy="942653"/>
            <a:chOff x="1290426" y="1627667"/>
            <a:chExt cx="641422" cy="1301918"/>
          </a:xfrm>
        </p:grpSpPr>
        <p:cxnSp>
          <p:nvCxnSpPr>
            <p:cNvPr id="76" name="Connecteur droit avec flèche 75">
              <a:extLst>
                <a:ext uri="{FF2B5EF4-FFF2-40B4-BE49-F238E27FC236}">
                  <a16:creationId xmlns:a16="http://schemas.microsoft.com/office/drawing/2014/main" id="{2661DDBF-498E-4EA3-8E48-6FCD7E3C2B75}"/>
                </a:ext>
              </a:extLst>
            </p:cNvPr>
            <p:cNvCxnSpPr/>
            <p:nvPr/>
          </p:nvCxnSpPr>
          <p:spPr>
            <a:xfrm flipV="1">
              <a:off x="1290426" y="1627667"/>
              <a:ext cx="0" cy="127299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ZoneTexte 77">
                  <a:extLst>
                    <a:ext uri="{FF2B5EF4-FFF2-40B4-BE49-F238E27FC236}">
                      <a16:creationId xmlns:a16="http://schemas.microsoft.com/office/drawing/2014/main" id="{8D9D6CE7-0836-424D-96B0-0AB8FE794FA9}"/>
                    </a:ext>
                  </a:extLst>
                </p:cNvPr>
                <p:cNvSpPr txBox="1"/>
                <p:nvPr/>
              </p:nvSpPr>
              <p:spPr>
                <a:xfrm>
                  <a:off x="1302886" y="1967383"/>
                  <a:ext cx="27917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ZoneTexte 77">
                  <a:extLst>
                    <a:ext uri="{FF2B5EF4-FFF2-40B4-BE49-F238E27FC236}">
                      <a16:creationId xmlns:a16="http://schemas.microsoft.com/office/drawing/2014/main" id="{8D9D6CE7-0836-424D-96B0-0AB8FE794F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2886" y="1967383"/>
                  <a:ext cx="279179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62069" r="-72414" b="-4545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7B7189EA-A4EF-4F2D-85D9-94C4A2B117E9}"/>
                </a:ext>
              </a:extLst>
            </p:cNvPr>
            <p:cNvGrpSpPr/>
            <p:nvPr/>
          </p:nvGrpSpPr>
          <p:grpSpPr>
            <a:xfrm>
              <a:off x="1598703" y="2028222"/>
              <a:ext cx="333145" cy="901363"/>
              <a:chOff x="27795722" y="33487360"/>
              <a:chExt cx="503676" cy="1151027"/>
            </a:xfrm>
          </p:grpSpPr>
          <p:grpSp>
            <p:nvGrpSpPr>
              <p:cNvPr id="80" name="Groupe 79">
                <a:extLst>
                  <a:ext uri="{FF2B5EF4-FFF2-40B4-BE49-F238E27FC236}">
                    <a16:creationId xmlns:a16="http://schemas.microsoft.com/office/drawing/2014/main" id="{DF32D8BE-5C91-4613-B980-ADCAC480074E}"/>
                  </a:ext>
                </a:extLst>
              </p:cNvPr>
              <p:cNvGrpSpPr/>
              <p:nvPr/>
            </p:nvGrpSpPr>
            <p:grpSpPr>
              <a:xfrm>
                <a:off x="27795722" y="33487360"/>
                <a:ext cx="218798" cy="1151027"/>
                <a:chOff x="27795722" y="33487360"/>
                <a:chExt cx="218798" cy="1151027"/>
              </a:xfrm>
            </p:grpSpPr>
            <p:cxnSp>
              <p:nvCxnSpPr>
                <p:cNvPr id="82" name="Connecteur droit avec flèche 81">
                  <a:extLst>
                    <a:ext uri="{FF2B5EF4-FFF2-40B4-BE49-F238E27FC236}">
                      <a16:creationId xmlns:a16="http://schemas.microsoft.com/office/drawing/2014/main" id="{FEF982C1-41C4-4343-9182-DFAE9D9DAC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902581" y="33487360"/>
                  <a:ext cx="0" cy="985520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Ellipse 82">
                  <a:extLst>
                    <a:ext uri="{FF2B5EF4-FFF2-40B4-BE49-F238E27FC236}">
                      <a16:creationId xmlns:a16="http://schemas.microsoft.com/office/drawing/2014/main" id="{E5E2903A-ACA0-48F3-8CD6-52BB6F9874B0}"/>
                    </a:ext>
                  </a:extLst>
                </p:cNvPr>
                <p:cNvSpPr/>
                <p:nvPr/>
              </p:nvSpPr>
              <p:spPr>
                <a:xfrm>
                  <a:off x="27795722" y="34413615"/>
                  <a:ext cx="218798" cy="224772"/>
                </a:xfrm>
                <a:prstGeom prst="ellips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ZoneTexte 80">
                    <a:extLst>
                      <a:ext uri="{FF2B5EF4-FFF2-40B4-BE49-F238E27FC236}">
                        <a16:creationId xmlns:a16="http://schemas.microsoft.com/office/drawing/2014/main" id="{12EF2160-889F-415A-BB81-2A71F3889B24}"/>
                      </a:ext>
                    </a:extLst>
                  </p:cNvPr>
                  <p:cNvSpPr txBox="1"/>
                  <p:nvPr/>
                </p:nvSpPr>
                <p:spPr>
                  <a:xfrm>
                    <a:off x="27955971" y="33815281"/>
                    <a:ext cx="343427" cy="4716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ZoneTexte 25">
                    <a:extLst>
                      <a:ext uri="{FF2B5EF4-FFF2-40B4-BE49-F238E27FC236}">
                        <a16:creationId xmlns:a16="http://schemas.microsoft.com/office/drawing/2014/main" id="{AF7E03FF-475A-40AD-AE45-571B86091D6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55971" y="33815281"/>
                    <a:ext cx="343427" cy="47163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4324" r="-216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84" name="Image 83">
            <a:extLst>
              <a:ext uri="{FF2B5EF4-FFF2-40B4-BE49-F238E27FC236}">
                <a16:creationId xmlns:a16="http://schemas.microsoft.com/office/drawing/2014/main" id="{B0B523F2-C702-4824-85B9-08FC55F92F5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63537" y="2031189"/>
            <a:ext cx="832875" cy="281757"/>
          </a:xfrm>
          <a:prstGeom prst="rect">
            <a:avLst/>
          </a:prstGeom>
          <a:ln>
            <a:noFill/>
          </a:ln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22F6A2C8-CDC9-46D4-ABDC-9A419A301C2F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51053" y="2288693"/>
            <a:ext cx="832875" cy="281757"/>
          </a:xfrm>
          <a:prstGeom prst="rect">
            <a:avLst/>
          </a:prstGeom>
          <a:ln>
            <a:noFill/>
          </a:ln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FFEE3821-5ABC-4A03-8CB3-B16C343F6B4C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00850" y="2531390"/>
            <a:ext cx="832875" cy="224311"/>
          </a:xfrm>
          <a:prstGeom prst="rect">
            <a:avLst/>
          </a:prstGeom>
          <a:ln>
            <a:noFill/>
          </a:ln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0AAAF87A-BDDF-4CBE-8485-D055EF8B357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54093" y="2794783"/>
            <a:ext cx="832875" cy="224311"/>
          </a:xfrm>
          <a:prstGeom prst="rect">
            <a:avLst/>
          </a:prstGeom>
          <a:ln>
            <a:noFill/>
          </a:ln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DBB7B9AA-D825-493E-8108-2450EF60330B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92160" y="1807447"/>
            <a:ext cx="832875" cy="224311"/>
          </a:xfrm>
          <a:prstGeom prst="rect">
            <a:avLst/>
          </a:prstGeom>
          <a:ln>
            <a:noFill/>
          </a:ln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E1829163-443E-451C-B6B3-4D08FE6DF03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85700" y="2256161"/>
            <a:ext cx="832875" cy="281757"/>
          </a:xfrm>
          <a:prstGeom prst="rect">
            <a:avLst/>
          </a:prstGeom>
          <a:ln>
            <a:noFill/>
          </a:ln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956D88CC-5381-4062-8B8E-81A3F550BB95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35497" y="2498858"/>
            <a:ext cx="832875" cy="224311"/>
          </a:xfrm>
          <a:prstGeom prst="rect">
            <a:avLst/>
          </a:prstGeom>
          <a:ln>
            <a:noFill/>
          </a:ln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6E92BD42-9FF9-4AF3-BEB9-F4FA5F0EA5B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26807" y="1774915"/>
            <a:ext cx="832875" cy="224311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ADCE644-57C3-4D48-B06B-3295542D35F7}"/>
                  </a:ext>
                </a:extLst>
              </p:cNvPr>
              <p:cNvSpPr txBox="1"/>
              <p:nvPr/>
            </p:nvSpPr>
            <p:spPr>
              <a:xfrm>
                <a:off x="8016403" y="1441874"/>
                <a:ext cx="3822328" cy="429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dirty="0"/>
                  <a:t>Transmitted light </a:t>
                </a:r>
                <a:r>
                  <a:rPr lang="fr-FR" sz="2000" dirty="0" err="1"/>
                  <a:t>modulated</a:t>
                </a:r>
                <a:r>
                  <a:rPr lang="fr-FR" sz="2000" dirty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2000" b="0" i="0" smtClean="0">
                            <a:latin typeface="Cambria Math" panose="02040503050406030204" pitchFamily="18" charset="0"/>
                          </a:rPr>
                          <m:t>Hg</m:t>
                        </m:r>
                      </m:sub>
                    </m:sSub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ADCE644-57C3-4D48-B06B-3295542D3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403" y="1441874"/>
                <a:ext cx="3822328" cy="429092"/>
              </a:xfrm>
              <a:prstGeom prst="rect">
                <a:avLst/>
              </a:prstGeom>
              <a:blipFill>
                <a:blip r:embed="rId15"/>
                <a:stretch>
                  <a:fillRect l="-1595" t="-7143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ZoneTexte 94">
            <a:extLst>
              <a:ext uri="{FF2B5EF4-FFF2-40B4-BE49-F238E27FC236}">
                <a16:creationId xmlns:a16="http://schemas.microsoft.com/office/drawing/2014/main" id="{37A36136-5CF5-4B11-9B90-684D5ED1E956}"/>
              </a:ext>
            </a:extLst>
          </p:cNvPr>
          <p:cNvSpPr txBox="1"/>
          <p:nvPr/>
        </p:nvSpPr>
        <p:spPr>
          <a:xfrm>
            <a:off x="806356" y="1429041"/>
            <a:ext cx="1475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Polarized</a:t>
            </a:r>
            <a:r>
              <a:rPr lang="fr-FR" sz="2000" dirty="0"/>
              <a:t> Hg</a:t>
            </a:r>
            <a:endParaRPr lang="en-GB" sz="2000" dirty="0"/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8368425C-7468-4B65-8FDE-7634A8F17904}"/>
              </a:ext>
            </a:extLst>
          </p:cNvPr>
          <p:cNvSpPr txBox="1"/>
          <p:nvPr/>
        </p:nvSpPr>
        <p:spPr>
          <a:xfrm>
            <a:off x="4727951" y="1450306"/>
            <a:ext cx="1640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Hg </a:t>
            </a:r>
            <a:r>
              <a:rPr lang="fr-FR" sz="2000" dirty="0" err="1"/>
              <a:t>precession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570D52F1-2FD0-4093-9283-FC3653858514}"/>
                  </a:ext>
                </a:extLst>
              </p:cNvPr>
              <p:cNvSpPr/>
              <p:nvPr/>
            </p:nvSpPr>
            <p:spPr>
              <a:xfrm>
                <a:off x="4806349" y="2865899"/>
                <a:ext cx="1469185" cy="5766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Hg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Hg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570D52F1-2FD0-4093-9283-FC36538585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349" y="2865899"/>
                <a:ext cx="1469185" cy="5766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Rectangle : coins arrondis 98">
            <a:extLst>
              <a:ext uri="{FF2B5EF4-FFF2-40B4-BE49-F238E27FC236}">
                <a16:creationId xmlns:a16="http://schemas.microsoft.com/office/drawing/2014/main" id="{8617FECA-C396-444E-8CE8-AABD36DADF77}"/>
              </a:ext>
            </a:extLst>
          </p:cNvPr>
          <p:cNvSpPr/>
          <p:nvPr/>
        </p:nvSpPr>
        <p:spPr>
          <a:xfrm>
            <a:off x="4133602" y="3637303"/>
            <a:ext cx="2734892" cy="3064607"/>
          </a:xfrm>
          <a:prstGeom prst="roundRect">
            <a:avLst>
              <a:gd name="adj" fmla="val 100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0A57858F-D5B5-4BCF-8478-F31F398AEA61}"/>
              </a:ext>
            </a:extLst>
          </p:cNvPr>
          <p:cNvGrpSpPr/>
          <p:nvPr/>
        </p:nvGrpSpPr>
        <p:grpSpPr>
          <a:xfrm>
            <a:off x="5431486" y="4347098"/>
            <a:ext cx="1437008" cy="1994760"/>
            <a:chOff x="8904611" y="1987621"/>
            <a:chExt cx="3068066" cy="3432983"/>
          </a:xfrm>
        </p:grpSpPr>
        <p:cxnSp>
          <p:nvCxnSpPr>
            <p:cNvPr id="101" name="Connecteur droit avec flèche 100">
              <a:extLst>
                <a:ext uri="{FF2B5EF4-FFF2-40B4-BE49-F238E27FC236}">
                  <a16:creationId xmlns:a16="http://schemas.microsoft.com/office/drawing/2014/main" id="{0AE0C522-FD0B-4095-819C-5A32F2E417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9976" y="1987621"/>
              <a:ext cx="1255575" cy="27009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45C8E615-6588-4199-9601-A7BD5B14EBB0}"/>
                </a:ext>
              </a:extLst>
            </p:cNvPr>
            <p:cNvCxnSpPr>
              <a:cxnSpLocks/>
            </p:cNvCxnSpPr>
            <p:nvPr/>
          </p:nvCxnSpPr>
          <p:spPr>
            <a:xfrm>
              <a:off x="8973087" y="4937757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A0B0FF86-3894-481C-8950-68F7C0D71EF8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463" y="4932424"/>
              <a:ext cx="9671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C8C76168-E430-40FD-8CE6-FE1835637C6B}"/>
                </a:ext>
              </a:extLst>
            </p:cNvPr>
            <p:cNvSpPr txBox="1"/>
            <p:nvPr/>
          </p:nvSpPr>
          <p:spPr>
            <a:xfrm>
              <a:off x="8904611" y="5066027"/>
              <a:ext cx="3068066" cy="354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953" dirty="0"/>
            </a:p>
          </p:txBody>
        </p:sp>
      </p:grpSp>
      <p:sp>
        <p:nvSpPr>
          <p:cNvPr id="105" name="Rectangle : coins arrondis 104">
            <a:extLst>
              <a:ext uri="{FF2B5EF4-FFF2-40B4-BE49-F238E27FC236}">
                <a16:creationId xmlns:a16="http://schemas.microsoft.com/office/drawing/2014/main" id="{BBAB94BB-CFC2-4784-868F-49B1C300ACAA}"/>
              </a:ext>
            </a:extLst>
          </p:cNvPr>
          <p:cNvSpPr/>
          <p:nvPr/>
        </p:nvSpPr>
        <p:spPr>
          <a:xfrm>
            <a:off x="6056385" y="4063669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106" name="Rectangle : coins arrondis 105">
            <a:extLst>
              <a:ext uri="{FF2B5EF4-FFF2-40B4-BE49-F238E27FC236}">
                <a16:creationId xmlns:a16="http://schemas.microsoft.com/office/drawing/2014/main" id="{24E9815A-DADD-4EEF-A2C4-BEA15208EBB7}"/>
              </a:ext>
            </a:extLst>
          </p:cNvPr>
          <p:cNvSpPr/>
          <p:nvPr/>
        </p:nvSpPr>
        <p:spPr>
          <a:xfrm>
            <a:off x="6048592" y="5955373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107" name="Rectangle : coins arrondis 106">
            <a:extLst>
              <a:ext uri="{FF2B5EF4-FFF2-40B4-BE49-F238E27FC236}">
                <a16:creationId xmlns:a16="http://schemas.microsoft.com/office/drawing/2014/main" id="{1ADE4CCC-3166-44A9-BAC9-58B8FDC5A159}"/>
              </a:ext>
            </a:extLst>
          </p:cNvPr>
          <p:cNvSpPr/>
          <p:nvPr/>
        </p:nvSpPr>
        <p:spPr>
          <a:xfrm>
            <a:off x="5445780" y="5955589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sp>
        <p:nvSpPr>
          <p:cNvPr id="108" name="Rectangle : coins arrondis 107">
            <a:extLst>
              <a:ext uri="{FF2B5EF4-FFF2-40B4-BE49-F238E27FC236}">
                <a16:creationId xmlns:a16="http://schemas.microsoft.com/office/drawing/2014/main" id="{4B7CECA7-9EE8-4120-8CCC-8FCF297C0628}"/>
              </a:ext>
            </a:extLst>
          </p:cNvPr>
          <p:cNvSpPr/>
          <p:nvPr/>
        </p:nvSpPr>
        <p:spPr>
          <a:xfrm>
            <a:off x="5463559" y="4068807"/>
            <a:ext cx="468998" cy="20889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402" tIns="24202" rIns="48402" bIns="242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53" dirty="0">
                <a:solidFill>
                  <a:schemeClr val="tx1"/>
                </a:solidFill>
              </a:rPr>
              <a:t>-1/2</a:t>
            </a:r>
          </a:p>
        </p:txBody>
      </p:sp>
      <p:pic>
        <p:nvPicPr>
          <p:cNvPr id="109" name="Image 108">
            <a:extLst>
              <a:ext uri="{FF2B5EF4-FFF2-40B4-BE49-F238E27FC236}">
                <a16:creationId xmlns:a16="http://schemas.microsoft.com/office/drawing/2014/main" id="{8FA2739F-9946-49A4-8F86-18F147D3F772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44058" y="4784464"/>
            <a:ext cx="832875" cy="281757"/>
          </a:xfrm>
          <a:prstGeom prst="rect">
            <a:avLst/>
          </a:prstGeom>
          <a:ln>
            <a:noFill/>
          </a:ln>
        </p:spPr>
      </p:pic>
      <p:sp>
        <p:nvSpPr>
          <p:cNvPr id="110" name="ZoneTexte 109">
            <a:extLst>
              <a:ext uri="{FF2B5EF4-FFF2-40B4-BE49-F238E27FC236}">
                <a16:creationId xmlns:a16="http://schemas.microsoft.com/office/drawing/2014/main" id="{738789C2-01DD-4B77-A9AF-573AD5CA8F26}"/>
              </a:ext>
            </a:extLst>
          </p:cNvPr>
          <p:cNvSpPr txBox="1"/>
          <p:nvPr/>
        </p:nvSpPr>
        <p:spPr>
          <a:xfrm>
            <a:off x="4720605" y="5056213"/>
            <a:ext cx="79380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spin 1 </a:t>
            </a: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BCE1749D-270F-4306-9690-F567C6305EFD}"/>
              </a:ext>
            </a:extLst>
          </p:cNvPr>
          <p:cNvSpPr txBox="1"/>
          <p:nvPr/>
        </p:nvSpPr>
        <p:spPr>
          <a:xfrm>
            <a:off x="4440855" y="4036057"/>
            <a:ext cx="1243910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Excited states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A5E2BF07-C5D0-4104-932E-CC483BA4832D}"/>
              </a:ext>
            </a:extLst>
          </p:cNvPr>
          <p:cNvSpPr txBox="1"/>
          <p:nvPr/>
        </p:nvSpPr>
        <p:spPr>
          <a:xfrm>
            <a:off x="4475801" y="5847336"/>
            <a:ext cx="1243910" cy="31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Ground states</a:t>
            </a:r>
          </a:p>
        </p:txBody>
      </p:sp>
      <p:grpSp>
        <p:nvGrpSpPr>
          <p:cNvPr id="113" name="Groupe 112">
            <a:extLst>
              <a:ext uri="{FF2B5EF4-FFF2-40B4-BE49-F238E27FC236}">
                <a16:creationId xmlns:a16="http://schemas.microsoft.com/office/drawing/2014/main" id="{E3A52605-5B01-4836-98E8-053B5E9E694C}"/>
              </a:ext>
            </a:extLst>
          </p:cNvPr>
          <p:cNvGrpSpPr/>
          <p:nvPr/>
        </p:nvGrpSpPr>
        <p:grpSpPr>
          <a:xfrm flipH="1">
            <a:off x="5531798" y="6247357"/>
            <a:ext cx="983300" cy="416077"/>
            <a:chOff x="6912864" y="4115436"/>
            <a:chExt cx="2298192" cy="743712"/>
          </a:xfrm>
        </p:grpSpPr>
        <p:cxnSp>
          <p:nvCxnSpPr>
            <p:cNvPr id="114" name="Connecteur droit avec flèche 113">
              <a:extLst>
                <a:ext uri="{FF2B5EF4-FFF2-40B4-BE49-F238E27FC236}">
                  <a16:creationId xmlns:a16="http://schemas.microsoft.com/office/drawing/2014/main" id="{83B809BC-75B3-40EE-A643-57CBC449CEAB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00" y="4487292"/>
              <a:ext cx="1133856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2F63F79-3250-4D51-9EA9-E44E0592916F}"/>
                </a:ext>
              </a:extLst>
            </p:cNvPr>
            <p:cNvSpPr/>
            <p:nvPr/>
          </p:nvSpPr>
          <p:spPr>
            <a:xfrm>
              <a:off x="6912864" y="4115436"/>
              <a:ext cx="2298192" cy="743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ZoneTexte 115">
                <a:extLst>
                  <a:ext uri="{FF2B5EF4-FFF2-40B4-BE49-F238E27FC236}">
                    <a16:creationId xmlns:a16="http://schemas.microsoft.com/office/drawing/2014/main" id="{8A2FB31A-FEE4-4220-8E19-415817E48D04}"/>
                  </a:ext>
                </a:extLst>
              </p:cNvPr>
              <p:cNvSpPr txBox="1"/>
              <p:nvPr/>
            </p:nvSpPr>
            <p:spPr>
              <a:xfrm>
                <a:off x="4146362" y="3646798"/>
                <a:ext cx="27660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0" dirty="0"/>
                  <a:t>relevant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199</m:t>
                        </m:r>
                      </m:sup>
                    </m:sSup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Hg</m:t>
                    </m:r>
                  </m:oMath>
                </a14:m>
                <a:r>
                  <a:rPr lang="en-US" sz="1600" dirty="0"/>
                  <a:t> quantum states</a:t>
                </a:r>
              </a:p>
            </p:txBody>
          </p:sp>
        </mc:Choice>
        <mc:Fallback xmlns="">
          <p:sp>
            <p:nvSpPr>
              <p:cNvPr id="116" name="ZoneTexte 115">
                <a:extLst>
                  <a:ext uri="{FF2B5EF4-FFF2-40B4-BE49-F238E27FC236}">
                    <a16:creationId xmlns:a16="http://schemas.microsoft.com/office/drawing/2014/main" id="{8A2FB31A-FEE4-4220-8E19-415817E48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362" y="3646798"/>
                <a:ext cx="2766060" cy="338554"/>
              </a:xfrm>
              <a:prstGeom prst="rect">
                <a:avLst/>
              </a:prstGeom>
              <a:blipFill>
                <a:blip r:embed="rId17"/>
                <a:stretch>
                  <a:fillRect l="-1101"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39459ED4-4B71-4DFE-A8A5-37D6061EF6EF}"/>
              </a:ext>
            </a:extLst>
          </p:cNvPr>
          <p:cNvGrpSpPr/>
          <p:nvPr/>
        </p:nvGrpSpPr>
        <p:grpSpPr>
          <a:xfrm>
            <a:off x="3173761" y="4917160"/>
            <a:ext cx="557408" cy="538619"/>
            <a:chOff x="4979096" y="513567"/>
            <a:chExt cx="557408" cy="538619"/>
          </a:xfrm>
        </p:grpSpPr>
        <p:sp>
          <p:nvSpPr>
            <p:cNvPr id="118" name="Ellipse 117">
              <a:extLst>
                <a:ext uri="{FF2B5EF4-FFF2-40B4-BE49-F238E27FC236}">
                  <a16:creationId xmlns:a16="http://schemas.microsoft.com/office/drawing/2014/main" id="{6A16E4C2-AD76-43C7-BC64-7B2E5AC3555F}"/>
                </a:ext>
              </a:extLst>
            </p:cNvPr>
            <p:cNvSpPr/>
            <p:nvPr/>
          </p:nvSpPr>
          <p:spPr>
            <a:xfrm>
              <a:off x="4979096" y="513567"/>
              <a:ext cx="557408" cy="538619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Connecteur droit avec flèche 118">
              <a:extLst>
                <a:ext uri="{FF2B5EF4-FFF2-40B4-BE49-F238E27FC236}">
                  <a16:creationId xmlns:a16="http://schemas.microsoft.com/office/drawing/2014/main" id="{7B7DDD74-3604-4810-A9F1-BC1BD9AF55B8}"/>
                </a:ext>
              </a:extLst>
            </p:cNvPr>
            <p:cNvCxnSpPr>
              <a:cxnSpLocks/>
              <a:stCxn id="118" idx="6"/>
            </p:cNvCxnSpPr>
            <p:nvPr/>
          </p:nvCxnSpPr>
          <p:spPr>
            <a:xfrm flipH="1" flipV="1">
              <a:off x="5473664" y="592447"/>
              <a:ext cx="62840" cy="19043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ZoneTexte 119">
            <a:extLst>
              <a:ext uri="{FF2B5EF4-FFF2-40B4-BE49-F238E27FC236}">
                <a16:creationId xmlns:a16="http://schemas.microsoft.com/office/drawing/2014/main" id="{A2710E20-967B-4663-9B3F-574598DAF7B2}"/>
              </a:ext>
            </a:extLst>
          </p:cNvPr>
          <p:cNvSpPr txBox="1"/>
          <p:nvPr/>
        </p:nvSpPr>
        <p:spPr>
          <a:xfrm>
            <a:off x="2734123" y="4064560"/>
            <a:ext cx="1393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UV resonant light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E7706907-B561-4485-A212-99676826E545}"/>
                  </a:ext>
                </a:extLst>
              </p:cNvPr>
              <p:cNvSpPr/>
              <p:nvPr/>
            </p:nvSpPr>
            <p:spPr>
              <a:xfrm>
                <a:off x="8515550" y="2143720"/>
                <a:ext cx="2804550" cy="387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𝜅𝜎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Hg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E7706907-B561-4485-A212-99676826E5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550" y="2143720"/>
                <a:ext cx="2804550" cy="38767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" name="Accolade fermante 121">
            <a:extLst>
              <a:ext uri="{FF2B5EF4-FFF2-40B4-BE49-F238E27FC236}">
                <a16:creationId xmlns:a16="http://schemas.microsoft.com/office/drawing/2014/main" id="{06F3A2EC-DDC2-444F-A035-2F2028A42DB0}"/>
              </a:ext>
            </a:extLst>
          </p:cNvPr>
          <p:cNvSpPr/>
          <p:nvPr/>
        </p:nvSpPr>
        <p:spPr>
          <a:xfrm rot="5400000">
            <a:off x="10332415" y="1880201"/>
            <a:ext cx="224313" cy="1332903"/>
          </a:xfrm>
          <a:prstGeom prst="rightBrace">
            <a:avLst>
              <a:gd name="adj1" fmla="val 54256"/>
              <a:gd name="adj2" fmla="val 5090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C78E3A5-3199-411C-9F28-D081DC2E82A1}"/>
              </a:ext>
            </a:extLst>
          </p:cNvPr>
          <p:cNvSpPr txBox="1"/>
          <p:nvPr/>
        </p:nvSpPr>
        <p:spPr>
          <a:xfrm>
            <a:off x="9421982" y="2696444"/>
            <a:ext cx="246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Vapour</a:t>
            </a:r>
            <a:r>
              <a:rPr lang="fr-FR" dirty="0"/>
              <a:t> spin </a:t>
            </a:r>
            <a:r>
              <a:rPr lang="fr-FR" dirty="0" err="1"/>
              <a:t>polarization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937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27" presetClass="emph" presetSubtype="0" repeatCount="6000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autoRev="1" fill="remov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0" autoRev="1" fill="remov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3" dur="2000" autoRev="1" fill="remov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autoRev="1" fill="remov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6000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  <p:set>
                                      <p:cBhvr>
                                        <p:cTn id="18" dur="200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autoRev="1" fill="remov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3491DEFF-19EF-4930-AE09-91318BD11FA6}"/>
              </a:ext>
            </a:extLst>
          </p:cNvPr>
          <p:cNvGrpSpPr/>
          <p:nvPr/>
        </p:nvGrpSpPr>
        <p:grpSpPr>
          <a:xfrm>
            <a:off x="312201" y="4214176"/>
            <a:ext cx="8457227" cy="1727836"/>
            <a:chOff x="312201" y="4976176"/>
            <a:chExt cx="8457227" cy="172783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DBE8EBF-DE19-4D01-B062-CEA02DAEC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898"/>
            <a:stretch/>
          </p:blipFill>
          <p:spPr>
            <a:xfrm>
              <a:off x="6362184" y="4976176"/>
              <a:ext cx="2407244" cy="1727836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0EEA776-97D8-447A-BC50-782FC2D2D5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6512"/>
            <a:stretch/>
          </p:blipFill>
          <p:spPr>
            <a:xfrm>
              <a:off x="312201" y="5139735"/>
              <a:ext cx="2320830" cy="1508715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F5262A86-372D-436E-8AB5-3240AA951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</a:t>
            </a:r>
            <a:r>
              <a:rPr lang="en-US" dirty="0">
                <a:solidFill>
                  <a:srgbClr val="FF0000"/>
                </a:solidFill>
              </a:rPr>
              <a:t>Electric Dipole Moment</a:t>
            </a:r>
            <a:r>
              <a:rPr lang="en-US" dirty="0"/>
              <a:t>?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4B87936-7AFB-4C4A-AB18-6E1AFAC626F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6096000" y="1690688"/>
            <a:ext cx="0" cy="49577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2">
                <a:extLst>
                  <a:ext uri="{FF2B5EF4-FFF2-40B4-BE49-F238E27FC236}">
                    <a16:creationId xmlns:a16="http://schemas.microsoft.com/office/drawing/2014/main" id="{579D0B80-48E0-451A-AEFA-51FDF718BD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8882" y="1825625"/>
                <a:ext cx="4497422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Spins couple to </a:t>
                </a:r>
                <a:r>
                  <a:rPr lang="en-US" sz="2400" dirty="0">
                    <a:solidFill>
                      <a:srgbClr val="FF0000"/>
                    </a:solidFill>
                  </a:rPr>
                  <a:t>electric fields. </a:t>
                </a:r>
                <a:r>
                  <a:rPr lang="en-US" sz="2400" dirty="0"/>
                  <a:t>EDM is the coupling strength 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Espace réservé du contenu 2">
                <a:extLst>
                  <a:ext uri="{FF2B5EF4-FFF2-40B4-BE49-F238E27FC236}">
                    <a16:creationId xmlns:a16="http://schemas.microsoft.com/office/drawing/2014/main" id="{579D0B80-48E0-451A-AEFA-51FDF718B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882" y="1825625"/>
                <a:ext cx="4497422" cy="4351338"/>
              </a:xfrm>
              <a:prstGeom prst="rect">
                <a:avLst/>
              </a:prstGeom>
              <a:blipFill>
                <a:blip r:embed="rId5"/>
                <a:stretch>
                  <a:fillRect l="-1762" t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e 6">
            <a:extLst>
              <a:ext uri="{FF2B5EF4-FFF2-40B4-BE49-F238E27FC236}">
                <a16:creationId xmlns:a16="http://schemas.microsoft.com/office/drawing/2014/main" id="{F58E77EF-9BFE-43D5-B35D-20483F46BC66}"/>
              </a:ext>
            </a:extLst>
          </p:cNvPr>
          <p:cNvGrpSpPr/>
          <p:nvPr/>
        </p:nvGrpSpPr>
        <p:grpSpPr>
          <a:xfrm>
            <a:off x="2942029" y="2952114"/>
            <a:ext cx="6307941" cy="1325563"/>
            <a:chOff x="2942029" y="3791355"/>
            <a:chExt cx="6307941" cy="132556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66C15A1-BDC9-455A-ADDC-D020765EF4F1}"/>
                </a:ext>
              </a:extLst>
            </p:cNvPr>
            <p:cNvSpPr/>
            <p:nvPr/>
          </p:nvSpPr>
          <p:spPr>
            <a:xfrm>
              <a:off x="2942029" y="3791355"/>
              <a:ext cx="6307941" cy="132556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Non-relativistic limit of the fermion-photon interaction:</a:t>
              </a:r>
            </a:p>
            <a:p>
              <a:pPr algn="ctr"/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25F83ABA-E582-4CF7-8D7B-312F8B2A7A5C}"/>
                    </a:ext>
                  </a:extLst>
                </p:cNvPr>
                <p:cNvSpPr txBox="1"/>
                <p:nvPr/>
              </p:nvSpPr>
              <p:spPr>
                <a:xfrm>
                  <a:off x="4472030" y="4481606"/>
                  <a:ext cx="334743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fr-F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25F83ABA-E582-4CF7-8D7B-312F8B2A7A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2030" y="4481606"/>
                  <a:ext cx="3347437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2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27C8D6-9ECD-4200-97F8-DA678FF9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EF8EF-C966-47AF-997A-EAFB1AEA4B3C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Espace réservé du contenu 15">
                <a:extLst>
                  <a:ext uri="{FF2B5EF4-FFF2-40B4-BE49-F238E27FC236}">
                    <a16:creationId xmlns:a16="http://schemas.microsoft.com/office/drawing/2014/main" id="{3C2249C4-CB8F-4CAC-90F0-DF7AEB7E38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825625"/>
                <a:ext cx="4560456" cy="4351338"/>
              </a:xfrm>
            </p:spPr>
            <p:txBody>
              <a:bodyPr/>
              <a:lstStyle/>
              <a:p>
                <a:r>
                  <a:rPr lang="en-US" sz="2400" dirty="0"/>
                  <a:t>Spins couple to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magnetic fields.</a:t>
                </a:r>
                <a:r>
                  <a:rPr lang="en-US" sz="2400" dirty="0"/>
                  <a:t> </a:t>
                </a:r>
                <a:r>
                  <a:rPr lang="en-US" sz="2400" i="1" dirty="0"/>
                  <a:t>Magnetic moment </a:t>
                </a:r>
                <a:r>
                  <a:rPr lang="en-US" sz="2400" dirty="0"/>
                  <a:t>is the coupling strength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Espace réservé du contenu 15">
                <a:extLst>
                  <a:ext uri="{FF2B5EF4-FFF2-40B4-BE49-F238E27FC236}">
                    <a16:creationId xmlns:a16="http://schemas.microsoft.com/office/drawing/2014/main" id="{3C2249C4-CB8F-4CAC-90F0-DF7AEB7E38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825625"/>
                <a:ext cx="4560456" cy="4351338"/>
              </a:xfrm>
              <a:blipFill>
                <a:blip r:embed="rId7"/>
                <a:stretch>
                  <a:fillRect l="-1872" t="-1961" r="-3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0C48C7A4-12C5-474C-8444-313B85609429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- Context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BCDC4D4-43A2-4D02-909C-815C37625E2F}"/>
                  </a:ext>
                </a:extLst>
              </p:cNvPr>
              <p:cNvSpPr txBox="1"/>
              <p:nvPr/>
            </p:nvSpPr>
            <p:spPr>
              <a:xfrm>
                <a:off x="584521" y="5886450"/>
                <a:ext cx="5022593" cy="837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Larmor precession of a spin in a magnetic field</a:t>
                </a:r>
              </a:p>
              <a:p>
                <a:r>
                  <a:rPr lang="en-US" sz="2000" dirty="0"/>
                  <a:t>at frequency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ℏ</m:t>
                        </m:r>
                      </m:den>
                    </m:f>
                  </m:oMath>
                </a14:m>
                <a:endParaRPr lang="fr-FR" sz="2000" b="0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BCDC4D4-43A2-4D02-909C-815C37625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21" y="5886450"/>
                <a:ext cx="5022593" cy="837152"/>
              </a:xfrm>
              <a:prstGeom prst="rect">
                <a:avLst/>
              </a:prstGeom>
              <a:blipFill>
                <a:blip r:embed="rId8"/>
                <a:stretch>
                  <a:fillRect l="-1335" t="-4380" r="-364" b="-51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4FC24F6-BCF9-4503-A1D4-CA7F6B957249}"/>
                  </a:ext>
                </a:extLst>
              </p:cNvPr>
              <p:cNvSpPr txBox="1"/>
              <p:nvPr/>
            </p:nvSpPr>
            <p:spPr>
              <a:xfrm>
                <a:off x="6811594" y="5837382"/>
                <a:ext cx="4961423" cy="8433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Larmor precession of a spin in an electric field</a:t>
                </a:r>
              </a:p>
              <a:p>
                <a:r>
                  <a:rPr lang="en-US" sz="2000" dirty="0"/>
                  <a:t>at frequency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ℏ</m:t>
                        </m:r>
                      </m:den>
                    </m:f>
                  </m:oMath>
                </a14:m>
                <a:endParaRPr lang="fr-FR" sz="2000" b="0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4FC24F6-BCF9-4503-A1D4-CA7F6B957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594" y="5837382"/>
                <a:ext cx="4961423" cy="843372"/>
              </a:xfrm>
              <a:prstGeom prst="rect">
                <a:avLst/>
              </a:prstGeom>
              <a:blipFill>
                <a:blip r:embed="rId9"/>
                <a:stretch>
                  <a:fillRect l="-1229" t="-4348" r="-491" b="-50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FCED759-81A2-47AE-B4A6-9E99A0335D95}"/>
              </a:ext>
            </a:extLst>
          </p:cNvPr>
          <p:cNvCxnSpPr/>
          <p:nvPr/>
        </p:nvCxnSpPr>
        <p:spPr>
          <a:xfrm>
            <a:off x="3561609" y="4740482"/>
            <a:ext cx="101325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CBF5182-EDE4-4F42-8B5C-26C63026D410}"/>
              </a:ext>
            </a:extLst>
          </p:cNvPr>
          <p:cNvCxnSpPr/>
          <p:nvPr/>
        </p:nvCxnSpPr>
        <p:spPr>
          <a:xfrm>
            <a:off x="3565730" y="5566326"/>
            <a:ext cx="101325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9F0B740-5CE5-44BC-BE71-57CB3CC71A73}"/>
              </a:ext>
            </a:extLst>
          </p:cNvPr>
          <p:cNvGrpSpPr/>
          <p:nvPr/>
        </p:nvGrpSpPr>
        <p:grpSpPr>
          <a:xfrm>
            <a:off x="2607533" y="4301453"/>
            <a:ext cx="824328" cy="1450060"/>
            <a:chOff x="8690377" y="2433917"/>
            <a:chExt cx="824328" cy="1450060"/>
          </a:xfrm>
        </p:grpSpPr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C86A4513-8C58-41E5-88EC-3346597E8F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14705" y="2570206"/>
              <a:ext cx="0" cy="13137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5ED19D4-E17F-4D69-A254-4179CD99D540}"/>
                </a:ext>
              </a:extLst>
            </p:cNvPr>
            <p:cNvSpPr txBox="1"/>
            <p:nvPr/>
          </p:nvSpPr>
          <p:spPr>
            <a:xfrm>
              <a:off x="8690377" y="2433917"/>
              <a:ext cx="8243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Energy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E04F3E5E-00B3-4B9B-9938-973DABD23511}"/>
                  </a:ext>
                </a:extLst>
              </p:cNvPr>
              <p:cNvSpPr txBox="1"/>
              <p:nvPr/>
            </p:nvSpPr>
            <p:spPr>
              <a:xfrm>
                <a:off x="4725276" y="4601982"/>
                <a:ext cx="3170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E04F3E5E-00B3-4B9B-9938-973DABD2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5276" y="4601982"/>
                <a:ext cx="317010" cy="276999"/>
              </a:xfrm>
              <a:prstGeom prst="rect">
                <a:avLst/>
              </a:prstGeom>
              <a:blipFill>
                <a:blip r:embed="rId10"/>
                <a:stretch>
                  <a:fillRect l="-69231" t="-180000" r="-178846" b="-26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7EAACD4-F4BE-44E3-B030-48B1C0FC69E8}"/>
                  </a:ext>
                </a:extLst>
              </p:cNvPr>
              <p:cNvSpPr txBox="1"/>
              <p:nvPr/>
            </p:nvSpPr>
            <p:spPr>
              <a:xfrm>
                <a:off x="4725276" y="5427826"/>
                <a:ext cx="3170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7EAACD4-F4BE-44E3-B030-48B1C0FC6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5276" y="5427826"/>
                <a:ext cx="317010" cy="276999"/>
              </a:xfrm>
              <a:prstGeom prst="rect">
                <a:avLst/>
              </a:prstGeom>
              <a:blipFill>
                <a:blip r:embed="rId11"/>
                <a:stretch>
                  <a:fillRect l="-69231" t="-173913" r="-178846" b="-2608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677BFC60-8E08-4645-9D37-3592B7B1C017}"/>
              </a:ext>
            </a:extLst>
          </p:cNvPr>
          <p:cNvCxnSpPr/>
          <p:nvPr/>
        </p:nvCxnSpPr>
        <p:spPr>
          <a:xfrm>
            <a:off x="4068236" y="4740481"/>
            <a:ext cx="0" cy="825844"/>
          </a:xfrm>
          <a:prstGeom prst="straightConnector1">
            <a:avLst/>
          </a:prstGeom>
          <a:ln>
            <a:prstDash val="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AF3075A-3453-4D74-8B5B-A5E1D29B4AEB}"/>
                  </a:ext>
                </a:extLst>
              </p:cNvPr>
              <p:cNvSpPr txBox="1"/>
              <p:nvPr/>
            </p:nvSpPr>
            <p:spPr>
              <a:xfrm>
                <a:off x="4187436" y="5014904"/>
                <a:ext cx="10756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r>
                        <a:rPr lang="fr-F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fr-FR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AF3075A-3453-4D74-8B5B-A5E1D29B4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7436" y="5014904"/>
                <a:ext cx="1075679" cy="276999"/>
              </a:xfrm>
              <a:prstGeom prst="rect">
                <a:avLst/>
              </a:prstGeom>
              <a:blipFill>
                <a:blip r:embed="rId12"/>
                <a:stretch>
                  <a:fillRect l="-5114" r="-6818" b="-3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e 27">
            <a:extLst>
              <a:ext uri="{FF2B5EF4-FFF2-40B4-BE49-F238E27FC236}">
                <a16:creationId xmlns:a16="http://schemas.microsoft.com/office/drawing/2014/main" id="{10F2F033-D43D-495A-A435-15F41A82BFDF}"/>
              </a:ext>
            </a:extLst>
          </p:cNvPr>
          <p:cNvGrpSpPr/>
          <p:nvPr/>
        </p:nvGrpSpPr>
        <p:grpSpPr>
          <a:xfrm>
            <a:off x="9444615" y="4662310"/>
            <a:ext cx="2117696" cy="858760"/>
            <a:chOff x="8426614" y="5961596"/>
            <a:chExt cx="1631998" cy="361915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08E797CE-0735-4A0B-BA6A-F729A710260E}"/>
                </a:ext>
              </a:extLst>
            </p:cNvPr>
            <p:cNvSpPr/>
            <p:nvPr/>
          </p:nvSpPr>
          <p:spPr>
            <a:xfrm>
              <a:off x="8426614" y="5961596"/>
              <a:ext cx="1605101" cy="34390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7CC7DAB1-DDAA-4D22-AB22-4F638563DCEC}"/>
                    </a:ext>
                  </a:extLst>
                </p:cNvPr>
                <p:cNvSpPr txBox="1"/>
                <p:nvPr/>
              </p:nvSpPr>
              <p:spPr>
                <a:xfrm>
                  <a:off x="8453511" y="5994542"/>
                  <a:ext cx="1605101" cy="3289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dirty="0"/>
                    <a:t> not T invariant</a:t>
                  </a:r>
                </a:p>
                <a:p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dirty="0"/>
                    <a:t> not CP invariant</a:t>
                  </a:r>
                </a:p>
                <a:p>
                  <a:endParaRPr lang="en-US" dirty="0"/>
                </a:p>
              </p:txBody>
            </p:sp>
          </mc:Choice>
          <mc:Fallback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7CC7DAB1-DDAA-4D22-AB22-4F638563DC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3511" y="5994542"/>
                  <a:ext cx="1605101" cy="328969"/>
                </a:xfrm>
                <a:prstGeom prst="rect">
                  <a:avLst/>
                </a:prstGeom>
                <a:blipFill>
                  <a:blip r:embed="rId13"/>
                  <a:stretch>
                    <a:fillRect t="-468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06181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43F6EE08-F572-45F8-A92A-4F9515F85B7A}"/>
              </a:ext>
            </a:extLst>
          </p:cNvPr>
          <p:cNvGrpSpPr/>
          <p:nvPr/>
        </p:nvGrpSpPr>
        <p:grpSpPr>
          <a:xfrm>
            <a:off x="6678202" y="3327469"/>
            <a:ext cx="5188534" cy="2308966"/>
            <a:chOff x="6890962" y="3057961"/>
            <a:chExt cx="4975774" cy="2308966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49143056-7214-4250-BA51-647A20438696}"/>
                </a:ext>
              </a:extLst>
            </p:cNvPr>
            <p:cNvSpPr/>
            <p:nvPr/>
          </p:nvSpPr>
          <p:spPr>
            <a:xfrm>
              <a:off x="6890962" y="3057961"/>
              <a:ext cx="2958007" cy="58162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12A8564-F304-45D6-903C-C044CF680D40}"/>
                </a:ext>
              </a:extLst>
            </p:cNvPr>
            <p:cNvSpPr txBox="1"/>
            <p:nvPr/>
          </p:nvSpPr>
          <p:spPr>
            <a:xfrm>
              <a:off x="6947517" y="3150936"/>
              <a:ext cx="4919219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Non-zero measurement:</a:t>
              </a:r>
            </a:p>
            <a:p>
              <a:endParaRPr lang="en-US" sz="2000" dirty="0"/>
            </a:p>
            <a:p>
              <a:r>
                <a:rPr lang="en-US" sz="2000" dirty="0"/>
                <a:t>But where from?? </a:t>
              </a:r>
            </a:p>
            <a:p>
              <a:endParaRPr lang="en-US" sz="2000" dirty="0"/>
            </a:p>
            <a:p>
              <a:r>
                <a:rPr lang="en-US" sz="2000" dirty="0"/>
                <a:t>Complementary EDM measurements required:</a:t>
              </a:r>
            </a:p>
            <a:p>
              <a:r>
                <a:rPr lang="en-US" sz="2000" dirty="0"/>
                <a:t>proton, electron, muon EDM</a:t>
              </a:r>
            </a:p>
            <a:p>
              <a:endParaRPr lang="en-US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E9F0A5C-79E2-4913-9392-F0783246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know about the </a:t>
            </a:r>
            <a:r>
              <a:rPr lang="en-US" dirty="0" err="1">
                <a:solidFill>
                  <a:srgbClr val="FF0000"/>
                </a:solidFill>
              </a:rPr>
              <a:t>nEDM</a:t>
            </a:r>
            <a:r>
              <a:rPr lang="en-US" dirty="0"/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43305FEC-BF34-4A07-9F18-5373DE9873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90634"/>
                <a:ext cx="10515600" cy="23439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Theory: 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−32</m:t>
                        </m:r>
                      </m:sup>
                    </m:sSup>
                    <m:r>
                      <a:rPr lang="fr-FR" sz="24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2400">
                        <a:latin typeface="Cambria Math" panose="02040503050406030204" pitchFamily="18" charset="0"/>
                      </a:rPr>
                      <m:t>cm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 +   </m:t>
                    </m:r>
                    <m:acc>
                      <m:accPr>
                        <m:chr m:val="̅"/>
                        <m:ctrlPr>
                          <a:rPr lang="fr-FR" sz="24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4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fr-FR" sz="24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fr-FR" sz="24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fr-FR" sz="24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4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−16</m:t>
                        </m:r>
                      </m:sup>
                    </m:sSup>
                    <m:r>
                      <a:rPr lang="fr-FR" sz="24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24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fr-FR" sz="24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240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  <m:r>
                      <a:rPr lang="fr-FR" sz="24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+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Current limit: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0.0 ± </m:t>
                        </m:r>
                        <m:sSub>
                          <m:sSubPr>
                            <m:ctrlP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1.1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𝑠𝑡𝑎𝑡</m:t>
                            </m:r>
                          </m:sub>
                        </m:sSub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± </m:t>
                        </m:r>
                        <m:sSub>
                          <m:sSubPr>
                            <m:ctrlP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0.2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𝑠𝑦𝑠𝑡</m:t>
                            </m:r>
                          </m:sub>
                        </m:sSub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sSup>
                      <m:sSupPr>
                        <m:ctrlPr>
                          <a:rPr lang="fr-F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𝟐𝟔</m:t>
                        </m:r>
                      </m:sup>
                    </m:sSup>
                    <m:r>
                      <a:rPr lang="fr-F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fr-F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24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n2EDM sensitivity goal: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fr-F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sup>
                    </m:sSup>
                    <m:r>
                      <a:rPr lang="fr-F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fr-FR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43305FEC-BF34-4A07-9F18-5373DE9873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90634"/>
                <a:ext cx="10515600" cy="2343968"/>
              </a:xfrm>
              <a:blipFill>
                <a:blip r:embed="rId2"/>
                <a:stretch>
                  <a:fillRect l="-928" t="-3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11B729-C8FB-40C3-B5F4-13F809D8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7269F6E-8D92-4D6A-B0DB-C49F09EDE02F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- Context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DF13725-9252-4A1D-A8DE-BA077B73409F}"/>
              </a:ext>
            </a:extLst>
          </p:cNvPr>
          <p:cNvCxnSpPr>
            <a:cxnSpLocks/>
          </p:cNvCxnSpPr>
          <p:nvPr/>
        </p:nvCxnSpPr>
        <p:spPr>
          <a:xfrm>
            <a:off x="6487434" y="3430387"/>
            <a:ext cx="0" cy="30762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11DF7783-BC5B-4CA0-AC13-F8F0DAFBCDC4}"/>
              </a:ext>
            </a:extLst>
          </p:cNvPr>
          <p:cNvGrpSpPr/>
          <p:nvPr/>
        </p:nvGrpSpPr>
        <p:grpSpPr>
          <a:xfrm>
            <a:off x="838201" y="3359395"/>
            <a:ext cx="5533600" cy="3213647"/>
            <a:chOff x="838201" y="2531626"/>
            <a:chExt cx="5276703" cy="3604493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4766FBA7-D137-48DD-959E-96182B66D0EA}"/>
                </a:ext>
              </a:extLst>
            </p:cNvPr>
            <p:cNvSpPr/>
            <p:nvPr/>
          </p:nvSpPr>
          <p:spPr>
            <a:xfrm>
              <a:off x="838201" y="2531626"/>
              <a:ext cx="4132000" cy="57290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09BE7223-E089-4AE4-A68E-C3BA461C48F9}"/>
                    </a:ext>
                  </a:extLst>
                </p:cNvPr>
                <p:cNvSpPr txBox="1"/>
                <p:nvPr/>
              </p:nvSpPr>
              <p:spPr>
                <a:xfrm>
                  <a:off x="890032" y="2611252"/>
                  <a:ext cx="5224872" cy="35248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Measurement compatible with zero:</a:t>
                  </a:r>
                </a:p>
                <a:p>
                  <a:endParaRPr lang="en-US" sz="2000" dirty="0"/>
                </a:p>
                <a:p>
                  <a:r>
                    <a:rPr lang="en-US" sz="2000" dirty="0" err="1"/>
                    <a:t>Contrains</a:t>
                  </a:r>
                  <a:r>
                    <a:rPr lang="en-US" sz="2000" dirty="0"/>
                    <a:t> either:</a:t>
                  </a: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sz="2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CP violation </a:t>
                  </a:r>
                  <a:r>
                    <a:rPr lang="en-US" sz="2000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in the strong sector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20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fr-FR" sz="2000" i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fr-FR" sz="20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000" i="1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a14:m>
                  <a:r>
                    <a:rPr lang="en-US" sz="2000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  “strong CP problem” led to the introduction of the </a:t>
                  </a:r>
                  <a:r>
                    <a:rPr lang="en-US" sz="2000" b="1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axion</a:t>
                  </a:r>
                </a:p>
                <a:p>
                  <a:endParaRPr lang="en-US" sz="20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2000" dirty="0"/>
                    <a:t>CP violating </a:t>
                  </a:r>
                  <a:r>
                    <a:rPr lang="en-US" sz="2000" b="1" dirty="0"/>
                    <a:t>new physics</a:t>
                  </a:r>
                  <a:endParaRPr lang="en-US" sz="2000" dirty="0"/>
                </a:p>
                <a:p>
                  <a:r>
                    <a:rPr lang="en-US" sz="2000" dirty="0"/>
                    <a:t>with mass scale of &gt;1 </a:t>
                  </a:r>
                  <a:r>
                    <a:rPr lang="en-US" sz="2000" dirty="0" err="1"/>
                    <a:t>PeV</a:t>
                  </a:r>
                  <a:r>
                    <a:rPr lang="en-US" sz="2000" dirty="0"/>
                    <a:t> (EFT).</a:t>
                  </a:r>
                </a:p>
                <a:p>
                  <a:endParaRPr lang="en-US" dirty="0"/>
                </a:p>
              </p:txBody>
            </p:sp>
          </mc:Choice>
          <mc:Fallback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09BE7223-E089-4AE4-A68E-C3BA461C48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032" y="2611252"/>
                  <a:ext cx="5224872" cy="3524867"/>
                </a:xfrm>
                <a:prstGeom prst="rect">
                  <a:avLst/>
                </a:prstGeom>
                <a:blipFill>
                  <a:blip r:embed="rId3"/>
                  <a:stretch>
                    <a:fillRect l="-1112" t="-116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B43F9606-9BA9-46AF-84AC-FB26C2970F5E}"/>
              </a:ext>
            </a:extLst>
          </p:cNvPr>
          <p:cNvSpPr txBox="1"/>
          <p:nvPr/>
        </p:nvSpPr>
        <p:spPr>
          <a:xfrm>
            <a:off x="0" y="6595177"/>
            <a:ext cx="65173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u="sng" dirty="0">
                <a:solidFill>
                  <a:srgbClr val="FF0000"/>
                </a:solidFill>
              </a:rPr>
              <a:t>Measurement of the Permanent Electric Dipole Moment of the Neutron, </a:t>
            </a:r>
            <a:r>
              <a:rPr lang="en-GB" sz="1200" i="1" u="sng" dirty="0" err="1">
                <a:solidFill>
                  <a:srgbClr val="FF0000"/>
                </a:solidFill>
              </a:rPr>
              <a:t>nEDM</a:t>
            </a:r>
            <a:r>
              <a:rPr lang="en-GB" sz="1200" i="1" u="sng" dirty="0">
                <a:solidFill>
                  <a:srgbClr val="FF0000"/>
                </a:solidFill>
              </a:rPr>
              <a:t> collaboration, 2020</a:t>
            </a:r>
            <a:endParaRPr lang="fr-FR" sz="1200" i="1" dirty="0">
              <a:solidFill>
                <a:srgbClr val="FF0000"/>
              </a:solidFill>
              <a:latin typeface="Cambria Math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6126F0-B9DD-4FB4-85EB-0E7DBBFC5409}"/>
              </a:ext>
            </a:extLst>
          </p:cNvPr>
          <p:cNvSpPr txBox="1"/>
          <p:nvPr/>
        </p:nvSpPr>
        <p:spPr>
          <a:xfrm>
            <a:off x="6345167" y="1846102"/>
            <a:ext cx="175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weak interaction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A9EB49F-4E04-4A71-9F84-02B043163EBC}"/>
              </a:ext>
            </a:extLst>
          </p:cNvPr>
          <p:cNvSpPr txBox="1"/>
          <p:nvPr/>
        </p:nvSpPr>
        <p:spPr>
          <a:xfrm>
            <a:off x="8331724" y="1819159"/>
            <a:ext cx="21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strong interaction </a:t>
            </a:r>
          </a:p>
        </p:txBody>
      </p:sp>
      <p:sp>
        <p:nvSpPr>
          <p:cNvPr id="20" name="Accolade fermante 19">
            <a:extLst>
              <a:ext uri="{FF2B5EF4-FFF2-40B4-BE49-F238E27FC236}">
                <a16:creationId xmlns:a16="http://schemas.microsoft.com/office/drawing/2014/main" id="{01335A89-467A-4ADA-8567-0EC66420FD3E}"/>
              </a:ext>
            </a:extLst>
          </p:cNvPr>
          <p:cNvSpPr/>
          <p:nvPr/>
        </p:nvSpPr>
        <p:spPr>
          <a:xfrm rot="5400000">
            <a:off x="11283630" y="1385620"/>
            <a:ext cx="140340" cy="816538"/>
          </a:xfrm>
          <a:prstGeom prst="rightBrace">
            <a:avLst>
              <a:gd name="adj1" fmla="val 54256"/>
              <a:gd name="adj2" fmla="val 5090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DF3C15E-E3E6-4B07-A6C0-053115CCB658}"/>
              </a:ext>
            </a:extLst>
          </p:cNvPr>
          <p:cNvSpPr txBox="1"/>
          <p:nvPr/>
        </p:nvSpPr>
        <p:spPr>
          <a:xfrm>
            <a:off x="10686665" y="1873045"/>
            <a:ext cx="215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physics?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D47688C-87FC-4D45-9387-DDA0CA4FD3D7}"/>
              </a:ext>
            </a:extLst>
          </p:cNvPr>
          <p:cNvGrpSpPr/>
          <p:nvPr/>
        </p:nvGrpSpPr>
        <p:grpSpPr>
          <a:xfrm>
            <a:off x="9760450" y="2188491"/>
            <a:ext cx="1442278" cy="2133252"/>
            <a:chOff x="10130700" y="2188491"/>
            <a:chExt cx="1072027" cy="638491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E653EB1-9695-4A8F-9270-A24C46F016C6}"/>
                </a:ext>
              </a:extLst>
            </p:cNvPr>
            <p:cNvSpPr/>
            <p:nvPr/>
          </p:nvSpPr>
          <p:spPr>
            <a:xfrm>
              <a:off x="10130700" y="2188491"/>
              <a:ext cx="451681" cy="625707"/>
            </a:xfrm>
            <a:custGeom>
              <a:avLst/>
              <a:gdLst>
                <a:gd name="connsiteX0" fmla="*/ 18432 w 550055"/>
                <a:gd name="connsiteY0" fmla="*/ 756487 h 756487"/>
                <a:gd name="connsiteX1" fmla="*/ 521866 w 550055"/>
                <a:gd name="connsiteY1" fmla="*/ 612649 h 756487"/>
                <a:gd name="connsiteX2" fmla="*/ 439673 w 550055"/>
                <a:gd name="connsiteY2" fmla="*/ 222231 h 756487"/>
                <a:gd name="connsiteX3" fmla="*/ 49255 w 550055"/>
                <a:gd name="connsiteY3" fmla="*/ 27022 h 756487"/>
                <a:gd name="connsiteX4" fmla="*/ 18432 w 550055"/>
                <a:gd name="connsiteY4" fmla="*/ 6474 h 75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055" h="756487">
                  <a:moveTo>
                    <a:pt x="18432" y="756487"/>
                  </a:moveTo>
                  <a:cubicBezTo>
                    <a:pt x="235045" y="729089"/>
                    <a:pt x="451659" y="701692"/>
                    <a:pt x="521866" y="612649"/>
                  </a:cubicBezTo>
                  <a:cubicBezTo>
                    <a:pt x="592073" y="523606"/>
                    <a:pt x="518441" y="319835"/>
                    <a:pt x="439673" y="222231"/>
                  </a:cubicBezTo>
                  <a:cubicBezTo>
                    <a:pt x="360905" y="124627"/>
                    <a:pt x="49255" y="27022"/>
                    <a:pt x="49255" y="27022"/>
                  </a:cubicBezTo>
                  <a:cubicBezTo>
                    <a:pt x="-20952" y="-8937"/>
                    <a:pt x="-1260" y="-1232"/>
                    <a:pt x="18432" y="647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B620594F-FA8B-4520-96B4-A6E598B1626E}"/>
                </a:ext>
              </a:extLst>
            </p:cNvPr>
            <p:cNvSpPr/>
            <p:nvPr/>
          </p:nvSpPr>
          <p:spPr>
            <a:xfrm>
              <a:off x="10140593" y="2270589"/>
              <a:ext cx="1062134" cy="556393"/>
            </a:xfrm>
            <a:custGeom>
              <a:avLst/>
              <a:gdLst>
                <a:gd name="connsiteX0" fmla="*/ 0 w 1062134"/>
                <a:gd name="connsiteY0" fmla="*/ 544530 h 556393"/>
                <a:gd name="connsiteX1" fmla="*/ 410967 w 1062134"/>
                <a:gd name="connsiteY1" fmla="*/ 544530 h 556393"/>
                <a:gd name="connsiteX2" fmla="*/ 914400 w 1062134"/>
                <a:gd name="connsiteY2" fmla="*/ 421240 h 556393"/>
                <a:gd name="connsiteX3" fmla="*/ 1047964 w 1062134"/>
                <a:gd name="connsiteY3" fmla="*/ 102741 h 556393"/>
                <a:gd name="connsiteX4" fmla="*/ 1058238 w 1062134"/>
                <a:gd name="connsiteY4" fmla="*/ 0 h 556393"/>
                <a:gd name="connsiteX5" fmla="*/ 1058238 w 1062134"/>
                <a:gd name="connsiteY5" fmla="*/ 0 h 556393"/>
                <a:gd name="connsiteX6" fmla="*/ 1058238 w 1062134"/>
                <a:gd name="connsiteY6" fmla="*/ 0 h 55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134" h="556393">
                  <a:moveTo>
                    <a:pt x="0" y="544530"/>
                  </a:moveTo>
                  <a:cubicBezTo>
                    <a:pt x="129283" y="554804"/>
                    <a:pt x="258567" y="565078"/>
                    <a:pt x="410967" y="544530"/>
                  </a:cubicBezTo>
                  <a:cubicBezTo>
                    <a:pt x="563367" y="523982"/>
                    <a:pt x="808234" y="494871"/>
                    <a:pt x="914400" y="421240"/>
                  </a:cubicBezTo>
                  <a:cubicBezTo>
                    <a:pt x="1020566" y="347609"/>
                    <a:pt x="1023991" y="172948"/>
                    <a:pt x="1047964" y="102741"/>
                  </a:cubicBezTo>
                  <a:cubicBezTo>
                    <a:pt x="1071937" y="32534"/>
                    <a:pt x="1058238" y="0"/>
                    <a:pt x="1058238" y="0"/>
                  </a:cubicBezTo>
                  <a:lnTo>
                    <a:pt x="1058238" y="0"/>
                  </a:lnTo>
                  <a:lnTo>
                    <a:pt x="1058238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02781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E762B4-41B7-4417-8028-6A45EBBCB5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II- </a:t>
            </a:r>
            <a:r>
              <a:rPr lang="en-US" b="1" dirty="0"/>
              <a:t>How</a:t>
            </a:r>
            <a:r>
              <a:rPr lang="en-US" dirty="0"/>
              <a:t> do we measure the neutron EDM at            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B7F8791-2EFF-4368-8569-A7695D6F85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/>
              <a:t>1. Measurement concept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7181EA-C63A-4F20-A648-AEBADA89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6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FAF4051-FBC4-40AF-85B0-DF48B34F2B07}"/>
              </a:ext>
            </a:extLst>
          </p:cNvPr>
          <p:cNvSpPr txBox="1"/>
          <p:nvPr/>
        </p:nvSpPr>
        <p:spPr>
          <a:xfrm>
            <a:off x="144378" y="89694"/>
            <a:ext cx="335383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29CC8D8-A61A-497D-A6D9-661048098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489" y="2419897"/>
            <a:ext cx="2046564" cy="1265732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9EA26947-F646-4900-9DE0-C55C23EA1AE4}"/>
              </a:ext>
            </a:extLst>
          </p:cNvPr>
          <p:cNvGrpSpPr/>
          <p:nvPr/>
        </p:nvGrpSpPr>
        <p:grpSpPr>
          <a:xfrm>
            <a:off x="7595992" y="4006137"/>
            <a:ext cx="2847975" cy="1954052"/>
            <a:chOff x="8220075" y="1306227"/>
            <a:chExt cx="2847975" cy="195405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6F76F32-0C11-479B-9E85-C94B2813A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20075" y="1306227"/>
              <a:ext cx="2847975" cy="1954052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A551F3B-3A07-4B18-835B-05DB2A4C8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215" t="-269" r="19590" b="51133"/>
            <a:stretch/>
          </p:blipFill>
          <p:spPr>
            <a:xfrm>
              <a:off x="8953430" y="1366689"/>
              <a:ext cx="219145" cy="638321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E3A79F3F-4CF1-46E0-823F-30DD73D7E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34285" y="1412801"/>
              <a:ext cx="219145" cy="13053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2054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5BF775-0566-49A0-8566-1A7A4208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6897" cy="1325563"/>
          </a:xfrm>
        </p:spPr>
        <p:txBody>
          <a:bodyPr/>
          <a:lstStyle/>
          <a:p>
            <a:r>
              <a:rPr lang="en-US" dirty="0" err="1"/>
              <a:t>nEDM</a:t>
            </a:r>
            <a:r>
              <a:rPr lang="en-US" dirty="0"/>
              <a:t> measurement concept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5C5519-5CEC-4D13-BFE8-E6F78E6352E7}"/>
              </a:ext>
            </a:extLst>
          </p:cNvPr>
          <p:cNvSpPr txBox="1"/>
          <p:nvPr/>
        </p:nvSpPr>
        <p:spPr>
          <a:xfrm>
            <a:off x="963988" y="1505396"/>
            <a:ext cx="1084302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Larmor precession frequency </a:t>
            </a:r>
            <a:r>
              <a:rPr lang="en-US" sz="2800" dirty="0"/>
              <a:t>measurement. </a:t>
            </a:r>
          </a:p>
          <a:p>
            <a:r>
              <a:rPr lang="en-US" sz="2800" dirty="0"/>
              <a:t>in a </a:t>
            </a:r>
            <a:r>
              <a:rPr lang="en-US" sz="2800" i="1" dirty="0">
                <a:solidFill>
                  <a:schemeClr val="accent1"/>
                </a:solidFill>
              </a:rPr>
              <a:t>weak</a:t>
            </a:r>
            <a:r>
              <a:rPr lang="en-US" sz="2800" dirty="0">
                <a:solidFill>
                  <a:schemeClr val="accent1"/>
                </a:solidFill>
              </a:rPr>
              <a:t> magnetic field </a:t>
            </a:r>
            <a:r>
              <a:rPr lang="en-US" sz="2800" dirty="0"/>
              <a:t>and </a:t>
            </a:r>
            <a:r>
              <a:rPr lang="en-US" sz="2800" i="1" dirty="0">
                <a:solidFill>
                  <a:srgbClr val="FF0000"/>
                </a:solidFill>
              </a:rPr>
              <a:t>strong</a:t>
            </a:r>
            <a:r>
              <a:rPr lang="en-US" sz="2800" dirty="0">
                <a:solidFill>
                  <a:srgbClr val="FF0000"/>
                </a:solidFill>
              </a:rPr>
              <a:t> electric field</a:t>
            </a:r>
            <a:r>
              <a:rPr lang="en-US" sz="2800" dirty="0"/>
              <a:t>.</a:t>
            </a:r>
          </a:p>
          <a:p>
            <a:endParaRPr lang="en-US" sz="20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AF7B1DC-3D80-4473-8BE6-6B1541A1BB10}"/>
              </a:ext>
            </a:extLst>
          </p:cNvPr>
          <p:cNvGrpSpPr/>
          <p:nvPr/>
        </p:nvGrpSpPr>
        <p:grpSpPr>
          <a:xfrm>
            <a:off x="2222607" y="2632048"/>
            <a:ext cx="2847975" cy="1954052"/>
            <a:chOff x="8220075" y="1306227"/>
            <a:chExt cx="2847975" cy="195405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03DC102-CD63-4A42-BECD-387CE0540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0075" y="1306227"/>
              <a:ext cx="2847975" cy="195405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C46979A-773A-4900-8C69-F1BFAE046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215" t="-269" r="19590" b="51133"/>
            <a:stretch/>
          </p:blipFill>
          <p:spPr>
            <a:xfrm>
              <a:off x="8953430" y="1366689"/>
              <a:ext cx="219145" cy="63832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FA41968-404D-4532-8FD2-3F450B446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34285" y="1412801"/>
              <a:ext cx="219145" cy="130534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9983745-94AD-4E67-8282-444801AFFB5A}"/>
                  </a:ext>
                </a:extLst>
              </p:cNvPr>
              <p:cNvSpPr/>
              <p:nvPr/>
            </p:nvSpPr>
            <p:spPr>
              <a:xfrm>
                <a:off x="2262167" y="4609414"/>
                <a:ext cx="2604495" cy="79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9983745-94AD-4E67-8282-444801AFFB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167" y="4609414"/>
                <a:ext cx="2604495" cy="793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32DFE861-8F2F-40BC-B7AC-860898C0E1F4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C54EED7-A596-4F6C-8A39-016DF23026D4}"/>
              </a:ext>
            </a:extLst>
          </p:cNvPr>
          <p:cNvSpPr txBox="1"/>
          <p:nvPr/>
        </p:nvSpPr>
        <p:spPr>
          <a:xfrm>
            <a:off x="144378" y="89694"/>
            <a:ext cx="356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7D7FD73-6AA3-4A86-9B3D-74C890BF08A0}"/>
                  </a:ext>
                </a:extLst>
              </p:cNvPr>
              <p:cNvSpPr txBox="1"/>
              <p:nvPr/>
            </p:nvSpPr>
            <p:spPr>
              <a:xfrm>
                <a:off x="1702634" y="3330831"/>
                <a:ext cx="1213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15 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kV</m:t>
                      </m:r>
                      <m:r>
                        <a:rPr lang="fr-F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7D7FD73-6AA3-4A86-9B3D-74C890BF0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634" y="3330831"/>
                <a:ext cx="1213794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9395414-2DBB-4656-8EA2-A844682ACA27}"/>
                  </a:ext>
                </a:extLst>
              </p:cNvPr>
              <p:cNvSpPr txBox="1"/>
              <p:nvPr/>
            </p:nvSpPr>
            <p:spPr>
              <a:xfrm>
                <a:off x="3214641" y="3146165"/>
                <a:ext cx="7312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1 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μT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9395414-2DBB-4656-8EA2-A844682AC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641" y="3146165"/>
                <a:ext cx="731289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3D6B3F3-8F23-49C2-AF74-A917F2F95B33}"/>
                  </a:ext>
                </a:extLst>
              </p:cNvPr>
              <p:cNvSpPr/>
              <p:nvPr/>
            </p:nvSpPr>
            <p:spPr>
              <a:xfrm>
                <a:off x="1388612" y="5558943"/>
                <a:ext cx="4638642" cy="984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In n2EDM, electric/magnetic term 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any magnetic drift is prohibitive!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3D6B3F3-8F23-49C2-AF74-A917F2F95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612" y="5558943"/>
                <a:ext cx="4638642" cy="984885"/>
              </a:xfrm>
              <a:prstGeom prst="rect">
                <a:avLst/>
              </a:prstGeom>
              <a:blipFill>
                <a:blip r:embed="rId8"/>
                <a:stretch>
                  <a:fillRect l="-1445" t="-3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>
            <a:extLst>
              <a:ext uri="{FF2B5EF4-FFF2-40B4-BE49-F238E27FC236}">
                <a16:creationId xmlns:a16="http://schemas.microsoft.com/office/drawing/2014/main" id="{E2C8FF5C-83F6-456D-84AE-F2457BD2C1F4}"/>
              </a:ext>
            </a:extLst>
          </p:cNvPr>
          <p:cNvSpPr txBox="1"/>
          <p:nvPr/>
        </p:nvSpPr>
        <p:spPr>
          <a:xfrm>
            <a:off x="0" y="6595177"/>
            <a:ext cx="65173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u="sng" dirty="0"/>
              <a:t>Measurement of the Permanent Electric Dipole Moment of the Neutron, </a:t>
            </a:r>
            <a:r>
              <a:rPr lang="en-GB" sz="1200" i="1" u="sng" dirty="0" err="1"/>
              <a:t>nEDM</a:t>
            </a:r>
            <a:r>
              <a:rPr lang="en-GB" sz="1200" i="1" u="sng" dirty="0"/>
              <a:t> collaboration, 2020</a:t>
            </a:r>
            <a:endParaRPr lang="fr-FR" sz="1200" i="1" dirty="0">
              <a:latin typeface="Cambria Math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2ED33204-586B-4BFF-B9B1-D2574677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FDB0CB7-E9C9-423D-8E61-BAF823EE66AD}"/>
                  </a:ext>
                </a:extLst>
              </p:cNvPr>
              <p:cNvSpPr txBox="1"/>
              <p:nvPr/>
            </p:nvSpPr>
            <p:spPr>
              <a:xfrm>
                <a:off x="6838203" y="3967648"/>
                <a:ext cx="3782976" cy="9115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80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fr-FR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e>
                    </m:d>
                    <m:r>
                      <a:rPr lang="fr-FR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fr-FR" sz="2800" b="1" i="1">
                            <a:latin typeface="Cambria Math" panose="02040503050406030204" pitchFamily="18" charset="0"/>
                          </a:rPr>
                          <m:t>𝑻</m:t>
                        </m:r>
                        <m:rad>
                          <m:radPr>
                            <m:degHide m:val="on"/>
                            <m:ctrlPr>
                              <a:rPr lang="fr-FR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sz="2400" dirty="0"/>
                  <a:t> Hz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FDB0CB7-E9C9-423D-8E61-BAF823EE6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203" y="3967648"/>
                <a:ext cx="3782976" cy="911532"/>
              </a:xfrm>
              <a:prstGeom prst="rect">
                <a:avLst/>
              </a:prstGeom>
              <a:blipFill>
                <a:blip r:embed="rId9"/>
                <a:stretch>
                  <a:fillRect r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ZoneTexte 25">
            <a:extLst>
              <a:ext uri="{FF2B5EF4-FFF2-40B4-BE49-F238E27FC236}">
                <a16:creationId xmlns:a16="http://schemas.microsoft.com/office/drawing/2014/main" id="{9AF27A16-8583-4868-910B-EE8D8E03C86E}"/>
              </a:ext>
            </a:extLst>
          </p:cNvPr>
          <p:cNvSpPr txBox="1"/>
          <p:nvPr/>
        </p:nvSpPr>
        <p:spPr>
          <a:xfrm>
            <a:off x="6368608" y="3044436"/>
            <a:ext cx="4925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We</a:t>
            </a:r>
            <a:r>
              <a:rPr lang="fr-FR" sz="2400" dirty="0"/>
              <a:t> </a:t>
            </a:r>
            <a:r>
              <a:rPr lang="fr-FR" sz="2400" dirty="0" err="1"/>
              <a:t>measure</a:t>
            </a:r>
            <a:r>
              <a:rPr lang="fr-FR" sz="2400" dirty="0"/>
              <a:t> the neutron spin at the end of a </a:t>
            </a:r>
            <a:r>
              <a:rPr lang="fr-FR" sz="2400" dirty="0" err="1"/>
              <a:t>precession</a:t>
            </a:r>
            <a:r>
              <a:rPr lang="fr-FR" sz="2400" dirty="0"/>
              <a:t> duration of 3 min.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16032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5BF775-0566-49A0-8566-1A7A4208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6897" cy="1325563"/>
          </a:xfrm>
        </p:spPr>
        <p:txBody>
          <a:bodyPr/>
          <a:lstStyle/>
          <a:p>
            <a:r>
              <a:rPr lang="en-US" dirty="0" err="1"/>
              <a:t>nEDM</a:t>
            </a:r>
            <a:r>
              <a:rPr lang="en-US" dirty="0"/>
              <a:t> measurement concept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5C5519-5CEC-4D13-BFE8-E6F78E6352E7}"/>
              </a:ext>
            </a:extLst>
          </p:cNvPr>
          <p:cNvSpPr txBox="1"/>
          <p:nvPr/>
        </p:nvSpPr>
        <p:spPr>
          <a:xfrm>
            <a:off x="963988" y="1505396"/>
            <a:ext cx="1084302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Larmor precession frequency </a:t>
            </a:r>
            <a:r>
              <a:rPr lang="en-US" sz="2800" dirty="0"/>
              <a:t>measurement. </a:t>
            </a:r>
          </a:p>
          <a:p>
            <a:r>
              <a:rPr lang="en-US" sz="2800" dirty="0"/>
              <a:t>in a </a:t>
            </a:r>
            <a:r>
              <a:rPr lang="en-US" sz="2800" i="1" dirty="0">
                <a:solidFill>
                  <a:schemeClr val="accent1"/>
                </a:solidFill>
              </a:rPr>
              <a:t>weak</a:t>
            </a:r>
            <a:r>
              <a:rPr lang="en-US" sz="2800" dirty="0">
                <a:solidFill>
                  <a:schemeClr val="accent1"/>
                </a:solidFill>
              </a:rPr>
              <a:t> magnetic field </a:t>
            </a:r>
            <a:r>
              <a:rPr lang="en-US" sz="2800" dirty="0"/>
              <a:t>and </a:t>
            </a:r>
            <a:r>
              <a:rPr lang="en-US" sz="2800" i="1" dirty="0">
                <a:solidFill>
                  <a:srgbClr val="FF0000"/>
                </a:solidFill>
              </a:rPr>
              <a:t>strong</a:t>
            </a:r>
            <a:r>
              <a:rPr lang="en-US" sz="2800" dirty="0">
                <a:solidFill>
                  <a:srgbClr val="FF0000"/>
                </a:solidFill>
              </a:rPr>
              <a:t> electric field</a:t>
            </a:r>
            <a:r>
              <a:rPr lang="en-US" sz="2800" dirty="0"/>
              <a:t>.</a:t>
            </a:r>
          </a:p>
          <a:p>
            <a:endParaRPr lang="en-US" sz="20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AF7B1DC-3D80-4473-8BE6-6B1541A1BB10}"/>
              </a:ext>
            </a:extLst>
          </p:cNvPr>
          <p:cNvGrpSpPr/>
          <p:nvPr/>
        </p:nvGrpSpPr>
        <p:grpSpPr>
          <a:xfrm>
            <a:off x="2222607" y="2632048"/>
            <a:ext cx="2847975" cy="1954052"/>
            <a:chOff x="8220075" y="1306227"/>
            <a:chExt cx="2847975" cy="195405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03DC102-CD63-4A42-BECD-387CE0540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0075" y="1306227"/>
              <a:ext cx="2847975" cy="195405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C46979A-773A-4900-8C69-F1BFAE046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215" t="-269" r="19590" b="51133"/>
            <a:stretch/>
          </p:blipFill>
          <p:spPr>
            <a:xfrm>
              <a:off x="8953430" y="1366689"/>
              <a:ext cx="219145" cy="63832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FA41968-404D-4532-8FD2-3F450B446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34285" y="1412801"/>
              <a:ext cx="219145" cy="130534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9983745-94AD-4E67-8282-444801AFFB5A}"/>
                  </a:ext>
                </a:extLst>
              </p:cNvPr>
              <p:cNvSpPr/>
              <p:nvPr/>
            </p:nvSpPr>
            <p:spPr>
              <a:xfrm>
                <a:off x="2262167" y="4609414"/>
                <a:ext cx="2604495" cy="79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9983745-94AD-4E67-8282-444801AFFB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167" y="4609414"/>
                <a:ext cx="2604495" cy="793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32DFE861-8F2F-40BC-B7AC-860898C0E1F4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C54EED7-A596-4F6C-8A39-016DF23026D4}"/>
              </a:ext>
            </a:extLst>
          </p:cNvPr>
          <p:cNvSpPr txBox="1"/>
          <p:nvPr/>
        </p:nvSpPr>
        <p:spPr>
          <a:xfrm>
            <a:off x="144378" y="89694"/>
            <a:ext cx="356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7D7FD73-6AA3-4A86-9B3D-74C890BF08A0}"/>
                  </a:ext>
                </a:extLst>
              </p:cNvPr>
              <p:cNvSpPr txBox="1"/>
              <p:nvPr/>
            </p:nvSpPr>
            <p:spPr>
              <a:xfrm>
                <a:off x="1702634" y="3330831"/>
                <a:ext cx="1213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15 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kV</m:t>
                      </m:r>
                      <m:r>
                        <a:rPr lang="fr-F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7D7FD73-6AA3-4A86-9B3D-74C890BF0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634" y="3330831"/>
                <a:ext cx="1213794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9395414-2DBB-4656-8EA2-A844682ACA27}"/>
                  </a:ext>
                </a:extLst>
              </p:cNvPr>
              <p:cNvSpPr txBox="1"/>
              <p:nvPr/>
            </p:nvSpPr>
            <p:spPr>
              <a:xfrm>
                <a:off x="3214641" y="3146165"/>
                <a:ext cx="7312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1 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μT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9395414-2DBB-4656-8EA2-A844682AC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641" y="3146165"/>
                <a:ext cx="731289" cy="369332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16">
            <a:extLst>
              <a:ext uri="{FF2B5EF4-FFF2-40B4-BE49-F238E27FC236}">
                <a16:creationId xmlns:a16="http://schemas.microsoft.com/office/drawing/2014/main" id="{E36DF54F-B38B-47EA-8DF6-DF4E8AD860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495" y="2486679"/>
            <a:ext cx="3709171" cy="3114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E721194-01F7-483B-9C53-507C2A19DD1A}"/>
                  </a:ext>
                </a:extLst>
              </p:cNvPr>
              <p:cNvSpPr txBox="1"/>
              <p:nvPr/>
            </p:nvSpPr>
            <p:spPr>
              <a:xfrm>
                <a:off x="9777477" y="3241382"/>
                <a:ext cx="19676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dirty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affected</a:t>
                </a:r>
                <a:r>
                  <a:rPr lang="fr-FR" dirty="0"/>
                  <a:t> by </a:t>
                </a:r>
                <a:r>
                  <a:rPr lang="fr-FR" dirty="0" err="1"/>
                  <a:t>magnetic</a:t>
                </a:r>
                <a:r>
                  <a:rPr lang="fr-FR" dirty="0"/>
                  <a:t> drift</a:t>
                </a:r>
                <a:endParaRPr lang="en-GB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E721194-01F7-483B-9C53-507C2A19D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7477" y="3241382"/>
                <a:ext cx="1967619" cy="646331"/>
              </a:xfrm>
              <a:prstGeom prst="rect">
                <a:avLst/>
              </a:prstGeom>
              <a:blipFill>
                <a:blip r:embed="rId9"/>
                <a:stretch>
                  <a:fillRect l="-2786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FD1BBFD5-4BF2-45D2-950B-3F1190DBEA76}"/>
                  </a:ext>
                </a:extLst>
              </p:cNvPr>
              <p:cNvSpPr txBox="1"/>
              <p:nvPr/>
            </p:nvSpPr>
            <p:spPr>
              <a:xfrm>
                <a:off x="9777476" y="4502868"/>
                <a:ext cx="19676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dirty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after</a:t>
                </a:r>
                <a:r>
                  <a:rPr lang="fr-FR" dirty="0"/>
                  <a:t> correction</a:t>
                </a:r>
                <a:endParaRPr lang="en-GB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FD1BBFD5-4BF2-45D2-950B-3F1190DBE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7476" y="4502868"/>
                <a:ext cx="1967619" cy="369332"/>
              </a:xfrm>
              <a:prstGeom prst="rect">
                <a:avLst/>
              </a:prstGeom>
              <a:blipFill>
                <a:blip r:embed="rId10"/>
                <a:stretch>
                  <a:fillRect l="-929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>
            <a:extLst>
              <a:ext uri="{FF2B5EF4-FFF2-40B4-BE49-F238E27FC236}">
                <a16:creationId xmlns:a16="http://schemas.microsoft.com/office/drawing/2014/main" id="{E2C8FF5C-83F6-456D-84AE-F2457BD2C1F4}"/>
              </a:ext>
            </a:extLst>
          </p:cNvPr>
          <p:cNvSpPr txBox="1"/>
          <p:nvPr/>
        </p:nvSpPr>
        <p:spPr>
          <a:xfrm>
            <a:off x="0" y="6595177"/>
            <a:ext cx="65173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u="sng" dirty="0"/>
              <a:t>Measurement of the Permanent Electric Dipole Moment of the Neutron, </a:t>
            </a:r>
            <a:r>
              <a:rPr lang="en-GB" sz="1200" i="1" u="sng" dirty="0" err="1"/>
              <a:t>nEDM</a:t>
            </a:r>
            <a:r>
              <a:rPr lang="en-GB" sz="1200" i="1" u="sng" dirty="0"/>
              <a:t> collaboration, 2020</a:t>
            </a:r>
            <a:endParaRPr lang="fr-FR" sz="1200" i="1" dirty="0">
              <a:latin typeface="Cambria Math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5D022B-5B0C-48B7-89CF-F6D9550F82D5}"/>
              </a:ext>
            </a:extLst>
          </p:cNvPr>
          <p:cNvSpPr/>
          <p:nvPr/>
        </p:nvSpPr>
        <p:spPr>
          <a:xfrm>
            <a:off x="6412700" y="5550388"/>
            <a:ext cx="336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Effect of the magnetic field drift in the </a:t>
            </a:r>
            <a:r>
              <a:rPr lang="en-US" dirty="0" err="1"/>
              <a:t>nEDM</a:t>
            </a:r>
            <a:r>
              <a:rPr lang="en-US" dirty="0"/>
              <a:t> experiment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2ED33204-586B-4BFF-B9B1-D2574677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E42FC06-877E-44A1-AB26-FF8173AECED4}"/>
                  </a:ext>
                </a:extLst>
              </p:cNvPr>
              <p:cNvSpPr/>
              <p:nvPr/>
            </p:nvSpPr>
            <p:spPr>
              <a:xfrm>
                <a:off x="1388612" y="5558943"/>
                <a:ext cx="4638642" cy="984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/>
                  <a:t>In n2EDM, electric/magnetic term 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any magnetic drift is prohibitive!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E42FC06-877E-44A1-AB26-FF8173AECE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612" y="5558943"/>
                <a:ext cx="4638642" cy="984885"/>
              </a:xfrm>
              <a:prstGeom prst="rect">
                <a:avLst/>
              </a:prstGeom>
              <a:blipFill>
                <a:blip r:embed="rId11"/>
                <a:stretch>
                  <a:fillRect l="-1445" t="-3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5359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5BF775-0566-49A0-8566-1A7A4208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6897" cy="1325563"/>
          </a:xfrm>
        </p:spPr>
        <p:txBody>
          <a:bodyPr/>
          <a:lstStyle/>
          <a:p>
            <a:r>
              <a:rPr lang="en-US" dirty="0"/>
              <a:t>Measure the neutron EDM: frequency ratio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AF7B1DC-3D80-4473-8BE6-6B1541A1BB10}"/>
              </a:ext>
            </a:extLst>
          </p:cNvPr>
          <p:cNvGrpSpPr/>
          <p:nvPr/>
        </p:nvGrpSpPr>
        <p:grpSpPr>
          <a:xfrm>
            <a:off x="2306934" y="1846593"/>
            <a:ext cx="2497192" cy="1593701"/>
            <a:chOff x="8220075" y="1306227"/>
            <a:chExt cx="2847975" cy="195405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03DC102-CD63-4A42-BECD-387CE0540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0075" y="1306227"/>
              <a:ext cx="2847975" cy="195405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C46979A-773A-4900-8C69-F1BFAE046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215" t="-269" r="19590" b="51133"/>
            <a:stretch/>
          </p:blipFill>
          <p:spPr>
            <a:xfrm>
              <a:off x="8953430" y="1366689"/>
              <a:ext cx="219145" cy="63832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FA41968-404D-4532-8FD2-3F450B446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34285" y="1412801"/>
              <a:ext cx="219145" cy="130534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9983745-94AD-4E67-8282-444801AFFB5A}"/>
                  </a:ext>
                </a:extLst>
              </p:cNvPr>
              <p:cNvSpPr/>
              <p:nvPr/>
            </p:nvSpPr>
            <p:spPr>
              <a:xfrm>
                <a:off x="2200466" y="3531306"/>
                <a:ext cx="2629438" cy="79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9983745-94AD-4E67-8282-444801AFFB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466" y="3531306"/>
                <a:ext cx="2629438" cy="793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32DFE861-8F2F-40BC-B7AC-860898C0E1F4}"/>
              </a:ext>
            </a:extLst>
          </p:cNvPr>
          <p:cNvSpPr txBox="1"/>
          <p:nvPr/>
        </p:nvSpPr>
        <p:spPr>
          <a:xfrm>
            <a:off x="144379" y="89694"/>
            <a:ext cx="266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C54EED7-A596-4F6C-8A39-016DF23026D4}"/>
              </a:ext>
            </a:extLst>
          </p:cNvPr>
          <p:cNvSpPr txBox="1"/>
          <p:nvPr/>
        </p:nvSpPr>
        <p:spPr>
          <a:xfrm>
            <a:off x="144378" y="89694"/>
            <a:ext cx="356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 – Context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II – n2EDM overview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7D7FD73-6AA3-4A86-9B3D-74C890BF08A0}"/>
                  </a:ext>
                </a:extLst>
              </p:cNvPr>
              <p:cNvSpPr txBox="1"/>
              <p:nvPr/>
            </p:nvSpPr>
            <p:spPr>
              <a:xfrm>
                <a:off x="1692964" y="2463191"/>
                <a:ext cx="1213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15 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kV</m:t>
                      </m:r>
                      <m:r>
                        <a:rPr lang="fr-F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F7D7FD73-6AA3-4A86-9B3D-74C890BF0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964" y="2463191"/>
                <a:ext cx="1213794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9395414-2DBB-4656-8EA2-A844682ACA27}"/>
                  </a:ext>
                </a:extLst>
              </p:cNvPr>
              <p:cNvSpPr txBox="1"/>
              <p:nvPr/>
            </p:nvSpPr>
            <p:spPr>
              <a:xfrm>
                <a:off x="3204971" y="2278525"/>
                <a:ext cx="7312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1 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μT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9395414-2DBB-4656-8EA2-A844682AC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971" y="2278525"/>
                <a:ext cx="731289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374DB82-3CED-409A-8762-BE09AB8B3ADD}"/>
                  </a:ext>
                </a:extLst>
              </p:cNvPr>
              <p:cNvSpPr/>
              <p:nvPr/>
            </p:nvSpPr>
            <p:spPr>
              <a:xfrm>
                <a:off x="2232542" y="4547634"/>
                <a:ext cx="1888209" cy="7380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Hg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Hg</m:t>
                              </m:r>
                            </m:sub>
                          </m:sSub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fr-FR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374DB82-3CED-409A-8762-BE09AB8B3A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542" y="4547634"/>
                <a:ext cx="1888209" cy="7380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0543979-0F19-4D5F-BA68-2FBD3681A8FC}"/>
                  </a:ext>
                </a:extLst>
              </p:cNvPr>
              <p:cNvSpPr/>
              <p:nvPr/>
            </p:nvSpPr>
            <p:spPr>
              <a:xfrm>
                <a:off x="7774276" y="2156208"/>
                <a:ext cx="3579524" cy="21174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Ratio </a:t>
                </a:r>
                <a:r>
                  <a:rPr lang="fr-FR" sz="2000" b="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</a:p>
              <a:p>
                <a:pPr algn="ctr"/>
                <a:endParaRPr lang="fr-FR" sz="20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Hg</m:t>
                              </m:r>
                            </m:sub>
                          </m:sSub>
                        </m:den>
                      </m:f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fr-F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Hg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fr-FR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fr-F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Hg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200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algn="ctr"/>
                <a:r>
                  <a:rPr lang="fr-FR" sz="2000" b="0" dirty="0">
                    <a:solidFill>
                      <a:schemeClr val="tx1"/>
                    </a:solidFill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fr-FR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0        </m:t>
                    </m:r>
                    <m:r>
                      <a:rPr lang="fr-FR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2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num>
                      <m:den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den>
                    </m:f>
                    <m:f>
                      <m:fPr>
                        <m:ctrlP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sSub>
                          <m:sSubPr>
                            <m:ctrlP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Hg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0543979-0F19-4D5F-BA68-2FBD3681A8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276" y="2156208"/>
                <a:ext cx="3579524" cy="211741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4ADEF2A6-34B9-4D98-A35E-59D85442DEBE}"/>
              </a:ext>
            </a:extLst>
          </p:cNvPr>
          <p:cNvSpPr txBox="1"/>
          <p:nvPr/>
        </p:nvSpPr>
        <p:spPr>
          <a:xfrm>
            <a:off x="4935211" y="3045847"/>
            <a:ext cx="1888209" cy="2246769"/>
          </a:xfrm>
          <a:prstGeom prst="rect">
            <a:avLst/>
          </a:prstGeom>
          <a:noFill/>
          <a:ln>
            <a:solidFill>
              <a:srgbClr val="EAEAEA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spc="8" dirty="0" err="1">
                <a:solidFill>
                  <a:srgbClr val="231F2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Measurement</a:t>
            </a:r>
            <a:r>
              <a:rPr lang="fr-FR" sz="2000" spc="8" dirty="0">
                <a:solidFill>
                  <a:srgbClr val="231F2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endParaRPr lang="fr-FR" sz="2000" spc="8" dirty="0">
              <a:solidFill>
                <a:srgbClr val="231F2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fr-FR" sz="2000" spc="8" dirty="0">
                <a:solidFill>
                  <a:srgbClr val="231F2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(destructive) </a:t>
            </a:r>
          </a:p>
          <a:p>
            <a:r>
              <a:rPr lang="fr-FR" sz="2000" spc="8" dirty="0">
                <a:solidFill>
                  <a:srgbClr val="231F2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spin </a:t>
            </a:r>
            <a:r>
              <a:rPr lang="fr-FR" sz="2000" spc="8" dirty="0" err="1">
                <a:solidFill>
                  <a:srgbClr val="231F2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asymmetry</a:t>
            </a:r>
            <a:endParaRPr lang="fr-FR" sz="2000" spc="8" dirty="0">
              <a:solidFill>
                <a:srgbClr val="231F2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fr-FR" sz="2000" spc="8" dirty="0">
              <a:solidFill>
                <a:srgbClr val="231F2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fr-FR" sz="2000" dirty="0" err="1"/>
              <a:t>continuous</a:t>
            </a:r>
            <a:endParaRPr lang="fr-FR" sz="2000" dirty="0"/>
          </a:p>
          <a:p>
            <a:r>
              <a:rPr lang="fr-FR" sz="2000" dirty="0" err="1"/>
              <a:t>optical</a:t>
            </a:r>
            <a:r>
              <a:rPr lang="fr-FR" sz="2000" dirty="0"/>
              <a:t> </a:t>
            </a:r>
            <a:r>
              <a:rPr lang="fr-FR" sz="2000" dirty="0" err="1"/>
              <a:t>reading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34889D-DE6C-4B71-BC45-E9580F861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128DC-CCA0-4DDE-A575-98EA455ABF9F}" type="slidenum">
              <a:rPr lang="en-US" smtClean="0"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004168B-9C01-4726-B2B8-01B270A3A7A2}"/>
                  </a:ext>
                </a:extLst>
              </p:cNvPr>
              <p:cNvSpPr txBox="1"/>
              <p:nvPr/>
            </p:nvSpPr>
            <p:spPr>
              <a:xfrm>
                <a:off x="48005" y="6537230"/>
                <a:ext cx="8595495" cy="757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i="1" u="sng" dirty="0"/>
                  <a:t>Reduced limit on the permanent electric dipole moment of Hg 199. Graner, Brent, et al.  PRL (2016) :</a:t>
                </a:r>
                <a:r>
                  <a:rPr lang="en-US" sz="1200" dirty="0"/>
                  <a:t>Hg EDM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𝐻𝑔</m:t>
                        </m:r>
                      </m:sub>
                    </m:sSub>
                    <m:r>
                      <a:rPr lang="fr-FR" sz="12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|&lt;</m:t>
                    </m:r>
                    <m:sSup>
                      <m:sSupPr>
                        <m:ctrlP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7,4  10</m:t>
                        </m:r>
                      </m:e>
                      <m:sup>
                        <m:r>
                          <a:rPr lang="fr-FR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−30</m:t>
                        </m:r>
                      </m:sup>
                    </m:sSup>
                    <m:r>
                      <a:rPr lang="fr-FR" sz="1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2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1200" dirty="0">
                    <a:solidFill>
                      <a:srgbClr val="7030A0"/>
                    </a:solidFill>
                  </a:rPr>
                  <a:t> cm</a:t>
                </a:r>
                <a:r>
                  <a:rPr lang="en-US" sz="1200" dirty="0"/>
                  <a:t> </a:t>
                </a:r>
              </a:p>
              <a:p>
                <a:endParaRPr lang="en-GB" sz="1200" i="1" u="sng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0004168B-9C01-4726-B2B8-01B270A3A7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5" y="6537230"/>
                <a:ext cx="8595495" cy="757451"/>
              </a:xfrm>
              <a:prstGeom prst="rect">
                <a:avLst/>
              </a:prstGeom>
              <a:blipFill>
                <a:blip r:embed="rId16"/>
                <a:stretch>
                  <a:fillRect l="-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FD9947FD-0B80-4599-9982-8E54D0C548B6}"/>
              </a:ext>
            </a:extLst>
          </p:cNvPr>
          <p:cNvSpPr txBox="1"/>
          <p:nvPr/>
        </p:nvSpPr>
        <p:spPr>
          <a:xfrm>
            <a:off x="2289234" y="5477282"/>
            <a:ext cx="219475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Hg </a:t>
            </a:r>
            <a:r>
              <a:rPr lang="fr-FR" dirty="0" err="1"/>
              <a:t>co-magnetometer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51682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6906</TotalTime>
  <Words>2392</Words>
  <Application>Microsoft Office PowerPoint</Application>
  <PresentationFormat>Grand écran</PresentationFormat>
  <Paragraphs>609</Paragraphs>
  <Slides>39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7" baseType="lpstr">
      <vt:lpstr>Arial</vt:lpstr>
      <vt:lpstr>Arial Narrow</vt:lpstr>
      <vt:lpstr>Bahnschrift SemiBold</vt:lpstr>
      <vt:lpstr>Calibri</vt:lpstr>
      <vt:lpstr>Calibri Light</vt:lpstr>
      <vt:lpstr>Cambria Math</vt:lpstr>
      <vt:lpstr>Verdana</vt:lpstr>
      <vt:lpstr>Thème Office</vt:lpstr>
      <vt:lpstr>Measuring the neutron Electric Dipole Moment  for CP violation searches with the n2EDM experiment</vt:lpstr>
      <vt:lpstr>Outline</vt:lpstr>
      <vt:lpstr>I- Context   What is the Electric Dipole Moment ?  - a CP-violation probe - a new physics probe</vt:lpstr>
      <vt:lpstr>What is an Electric Dipole Moment?</vt:lpstr>
      <vt:lpstr>What do we know about the nEDM?</vt:lpstr>
      <vt:lpstr>II- How do we measure the neutron EDM at             </vt:lpstr>
      <vt:lpstr>nEDM measurement concept</vt:lpstr>
      <vt:lpstr>nEDM measurement concept</vt:lpstr>
      <vt:lpstr>Measure the neutron EDM: frequency ratio</vt:lpstr>
      <vt:lpstr>Measure the neutron EDM: frequency ratio</vt:lpstr>
      <vt:lpstr>II- How do we measure the neutron EDM at             </vt:lpstr>
      <vt:lpstr>Présentation PowerPoint</vt:lpstr>
      <vt:lpstr>Présentation PowerPoint</vt:lpstr>
      <vt:lpstr>Enriched  ^199 Hg spectroscopy cell (L4M, LPSC)</vt:lpstr>
      <vt:lpstr>III- The Hg co-magnetometer</vt:lpstr>
      <vt:lpstr>Measuring magnetic fields with Hg vapour</vt:lpstr>
      <vt:lpstr>Optical reading of Hg precession in n2EDM</vt:lpstr>
      <vt:lpstr>Optical reading of Hg precession in n2EDM</vt:lpstr>
      <vt:lpstr>Probe photo-diode signals</vt:lpstr>
      <vt:lpstr>Probe photo-diode signals</vt:lpstr>
      <vt:lpstr>Performance of the Hg magnetometer</vt:lpstr>
      <vt:lpstr>n2EDM status and outlook</vt:lpstr>
      <vt:lpstr>Présentation PowerPoint</vt:lpstr>
      <vt:lpstr>Additional slides</vt:lpstr>
      <vt:lpstr>An EDM violates Charge Parity symmetry.</vt:lpstr>
      <vt:lpstr>Measure the neutron EDM: Ramsey method of oscillatory fields</vt:lpstr>
      <vt:lpstr>Current most sensitive measurement: nEDM at PSI</vt:lpstr>
      <vt:lpstr>The mercury co-magnetometer</vt:lpstr>
      <vt:lpstr>Linearly polarised light: two signals oscillating with opposite phase</vt:lpstr>
      <vt:lpstr>nEDM, one of the most sensitive probes to CP-violating new physics</vt:lpstr>
      <vt:lpstr>2. Offline control of the magnetic field:  mapping</vt:lpstr>
      <vt:lpstr>Présentation PowerPoint</vt:lpstr>
      <vt:lpstr>Présentation PowerPoint</vt:lpstr>
      <vt:lpstr>Présentation PowerPoint</vt:lpstr>
      <vt:lpstr>Observation of gravitational shift on</vt:lpstr>
      <vt:lpstr>R- curve: sensitivity to earth rotation</vt:lpstr>
      <vt:lpstr>1. Neutron Spin Analyzer: measure </vt:lpstr>
      <vt:lpstr>2. Magnetic field specifications</vt:lpstr>
      <vt:lpstr>Measuring magnetic fields with Hg vapour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Precise measurement of the magnetic field with  mercury vapour</dc:title>
  <dc:creator>Katia MICHIELSEN</dc:creator>
  <cp:lastModifiedBy>Katia MICHIELSEN</cp:lastModifiedBy>
  <cp:revision>361</cp:revision>
  <dcterms:created xsi:type="dcterms:W3CDTF">2025-03-18T15:58:56Z</dcterms:created>
  <dcterms:modified xsi:type="dcterms:W3CDTF">2025-11-06T18:29:04Z</dcterms:modified>
</cp:coreProperties>
</file>