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115" r:id="rId2"/>
  </p:sldMasterIdLst>
  <p:notesMasterIdLst>
    <p:notesMasterId r:id="rId22"/>
  </p:notesMasterIdLst>
  <p:handoutMasterIdLst>
    <p:handoutMasterId r:id="rId23"/>
  </p:handoutMasterIdLst>
  <p:sldIdLst>
    <p:sldId id="2764" r:id="rId3"/>
    <p:sldId id="1152" r:id="rId4"/>
    <p:sldId id="2792" r:id="rId5"/>
    <p:sldId id="2797" r:id="rId6"/>
    <p:sldId id="2793" r:id="rId7"/>
    <p:sldId id="2794" r:id="rId8"/>
    <p:sldId id="2795" r:id="rId9"/>
    <p:sldId id="2798" r:id="rId10"/>
    <p:sldId id="2799" r:id="rId11"/>
    <p:sldId id="2807" r:id="rId12"/>
    <p:sldId id="2796" r:id="rId13"/>
    <p:sldId id="2791" r:id="rId14"/>
    <p:sldId id="498" r:id="rId15"/>
    <p:sldId id="2781" r:id="rId16"/>
    <p:sldId id="2769" r:id="rId17"/>
    <p:sldId id="2773" r:id="rId18"/>
    <p:sldId id="2804" r:id="rId19"/>
    <p:sldId id="2805" r:id="rId20"/>
    <p:sldId id="2806" r:id="rId21"/>
  </p:sldIdLst>
  <p:sldSz cx="9144000" cy="5715000" type="screen16x1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798"/>
    <a:srgbClr val="D3AE7D"/>
    <a:srgbClr val="524543"/>
    <a:srgbClr val="544643"/>
    <a:srgbClr val="D48B4F"/>
    <a:srgbClr val="EFCE7F"/>
    <a:srgbClr val="66FF99"/>
    <a:srgbClr val="66FF33"/>
    <a:srgbClr val="CC9900"/>
    <a:srgbClr val="B8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2" autoAdjust="0"/>
    <p:restoredTop sz="96473" autoAdjust="0"/>
  </p:normalViewPr>
  <p:slideViewPr>
    <p:cSldViewPr>
      <p:cViewPr varScale="1">
        <p:scale>
          <a:sx n="141" d="100"/>
          <a:sy n="141" d="100"/>
        </p:scale>
        <p:origin x="414" y="126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-104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7/2/2025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86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8812" y="4685857"/>
            <a:ext cx="5804773" cy="44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733"/>
            <a:ext cx="6627813" cy="1840178"/>
          </a:xfrm>
        </p:spPr>
        <p:txBody>
          <a:bodyPr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4114800" y="4076700"/>
            <a:ext cx="4876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 defTabSz="457200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>
                <a:solidFill>
                  <a:srgbClr val="D48B4F"/>
                </a:solidFill>
                <a:latin typeface="Arial Black" pitchFamily="34" charset="0"/>
              </a:rPr>
              <a:t>Andrea Bressan</a:t>
            </a:r>
            <a:br>
              <a:rPr lang="en-GB" sz="2800" baseline="0" dirty="0">
                <a:solidFill>
                  <a:srgbClr val="D48B4F"/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rgbClr val="D48B4F"/>
                </a:solidFill>
                <a:latin typeface="Arial Black" pitchFamily="34" charset="0"/>
              </a:rPr>
              <a:t>University of Trieste and INFN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516431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kern="1200" dirty="0">
                <a:solidFill>
                  <a:srgbClr val="EFCE7F"/>
                </a:solidFill>
                <a:effectLst/>
                <a:latin typeface="Arial" pitchFamily="34" charset="0"/>
                <a:ea typeface="+mn-ea"/>
                <a:cs typeface="+mn-cs"/>
              </a:rPr>
              <a:t>Town Meeting, Hadron Physics in Horizon Europe - July 1 – 2, 2025 Nantes (Fr)</a:t>
            </a:r>
            <a:endParaRPr lang="en-GB" sz="1400" cap="small" dirty="0">
              <a:solidFill>
                <a:srgbClr val="EFCE7F"/>
              </a:solidFill>
              <a:latin typeface="High Tower Text" panose="02040502050506030303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42900"/>
            <a:ext cx="7772400" cy="1219200"/>
          </a:xfrm>
        </p:spPr>
        <p:txBody>
          <a:bodyPr/>
          <a:lstStyle>
            <a:lvl1pPr algn="r">
              <a:defRPr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79DB108-CE32-480B-AAC2-93044F1B4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9293" y="5490018"/>
            <a:ext cx="1746806" cy="227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/>
              <a:t>02/07/2025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1BDC493-25E7-4754-820E-4739B280D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9976" y="5490018"/>
            <a:ext cx="3538331" cy="214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D31162-A25B-498D-8C24-3279CFE73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3226" y="5490018"/>
            <a:ext cx="1279663" cy="205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27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39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810815"/>
            <a:ext cx="8610602" cy="4638685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913" y="86915"/>
            <a:ext cx="1042511" cy="5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2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39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913" y="86915"/>
            <a:ext cx="1042511" cy="5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42900"/>
            <a:ext cx="7772400" cy="1219200"/>
          </a:xfrm>
        </p:spPr>
        <p:txBody>
          <a:bodyPr/>
          <a:lstStyle>
            <a:lvl1pPr algn="r">
              <a:defRPr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79DB108-CE32-480B-AAC2-93044F1B4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9293" y="5490018"/>
            <a:ext cx="1746806" cy="227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/>
              <a:t>02/07/2025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1BDC493-25E7-4754-820E-4739B280D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9976" y="5490018"/>
            <a:ext cx="3538331" cy="214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D31162-A25B-498D-8C24-3279CFE73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3226" y="5490018"/>
            <a:ext cx="1279663" cy="205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04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91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0973">
              <a:spcBef>
                <a:spcPts val="116"/>
              </a:spcBef>
            </a:pPr>
            <a:r>
              <a:rPr lang="en-US"/>
              <a:t>2024 COMPASS-AMBER software and MC summer school</a:t>
            </a:r>
            <a:endParaRPr lang="en-US" spc="-17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08/08/2024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1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32129">
              <a:spcBef>
                <a:spcPts val="116"/>
              </a:spcBef>
            </a:pPr>
            <a:fld id="{81D60167-4931-47E6-BA6A-407CBD079E47}" type="slidenum">
              <a:rPr lang="en-US" spc="-8" smtClean="0"/>
              <a:pPr marL="132129">
                <a:spcBef>
                  <a:spcPts val="116"/>
                </a:spcBef>
              </a:pPr>
              <a:t>‹#›</a:t>
            </a:fld>
            <a:endParaRPr lang="en-US" spc="-8" dirty="0"/>
          </a:p>
        </p:txBody>
      </p:sp>
    </p:spTree>
    <p:extLst>
      <p:ext uri="{BB962C8B-B14F-4D97-AF65-F5344CB8AC3E}">
        <p14:creationId xmlns:p14="http://schemas.microsoft.com/office/powerpoint/2010/main" val="296987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1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107" r:id="rId2"/>
  </p:sldLayoutIdLst>
  <p:hf hdr="0"/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2402" y="723900"/>
            <a:ext cx="8839198" cy="476611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2" y="69850"/>
            <a:ext cx="8915398" cy="56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876300"/>
            <a:ext cx="8534399" cy="420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9293" y="5490018"/>
            <a:ext cx="1746806" cy="227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/>
              <a:t>02/07/2025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976" y="5490018"/>
            <a:ext cx="3538331" cy="214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226" y="5490018"/>
            <a:ext cx="1279663" cy="205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8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</p:sldLayoutIdLst>
  <p:hf hdr="0"/>
  <p:txStyles>
    <p:titleStyle>
      <a:lvl1pPr algn="l" defTabSz="685787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FAE798"/>
          </a:solidFill>
          <a:latin typeface="+mj-lt"/>
          <a:ea typeface="+mj-ea"/>
          <a:cs typeface="+mj-cs"/>
        </a:defRPr>
      </a:lvl1pPr>
    </p:titleStyle>
    <p:bodyStyle>
      <a:lvl1pPr marL="171446" indent="-137156" algn="l" defTabSz="685787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9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66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00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976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72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967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4964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7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52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2.png"/><Relationship Id="rId21" Type="http://schemas.openxmlformats.org/officeDocument/2006/relationships/image" Target="../media/image31.png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1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19.png"/><Relationship Id="rId19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EF30-0EAB-4069-81CF-0C56C742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1840178"/>
          </a:xfrm>
        </p:spPr>
        <p:txBody>
          <a:bodyPr/>
          <a:lstStyle/>
          <a:p>
            <a:pPr algn="r"/>
            <a:r>
              <a:rPr lang="en-US" b="1" dirty="0"/>
              <a:t>SIDIS-3D-EXP</a:t>
            </a:r>
            <a:br>
              <a:rPr lang="en-US" b="1" dirty="0"/>
            </a:br>
            <a:r>
              <a:rPr lang="en-US" b="1" dirty="0"/>
              <a:t>SIDIS observables for TMDs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29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F6462-1FA0-16EC-2774-01360A75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B6BDE-44B1-7848-AEFA-A2494DC8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179B0-5F50-856E-9E95-77E0F9AB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7DA21-1CA6-E842-406A-F57D1A45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5DDD-9C15-F58D-C47E-32650AE66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Budget is:</a:t>
            </a:r>
          </a:p>
          <a:p>
            <a:pPr lvl="1"/>
            <a:r>
              <a:rPr lang="en-US" dirty="0"/>
              <a:t>90% for contract for hiring co-funded </a:t>
            </a:r>
            <a:r>
              <a:rPr lang="en-US" dirty="0" err="1"/>
              <a:t>PostDocs</a:t>
            </a:r>
            <a:r>
              <a:rPr lang="en-US" dirty="0"/>
              <a:t> (50% sharing)</a:t>
            </a:r>
          </a:p>
          <a:p>
            <a:pPr lvl="1"/>
            <a:r>
              <a:rPr lang="en-US" dirty="0"/>
              <a:t>10% for travels and meetings</a:t>
            </a:r>
          </a:p>
          <a:p>
            <a:r>
              <a:rPr lang="en-US" dirty="0"/>
              <a:t>We need a group of people that can dedicate large fraction of their time to do these cross-experiments cross-theory-groups activities</a:t>
            </a:r>
          </a:p>
          <a:p>
            <a:r>
              <a:rPr lang="en-US" dirty="0"/>
              <a:t>In person meetings will be mandatory for planning and monitor progress </a:t>
            </a:r>
          </a:p>
        </p:txBody>
      </p:sp>
    </p:spTree>
    <p:extLst>
      <p:ext uri="{BB962C8B-B14F-4D97-AF65-F5344CB8AC3E}">
        <p14:creationId xmlns:p14="http://schemas.microsoft.com/office/powerpoint/2010/main" val="3951180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25BF8-B473-04FA-5229-8DAD576ED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A48A-09D3-5A73-CFA4-04B2FE6F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of the proposed tasks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AA638-B7F6-DB92-F48B-F9574881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95960-FFF3-A5B2-6949-6B50C246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8822-B51D-BBCA-D3B4-53BCBA85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897CED-6DD7-3E41-46CB-675ABB1FE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74320" rtl="0">
              <a:spcBef>
                <a:spcPts val="600"/>
              </a:spcBef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Task1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SSA/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wTSA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Analysis of COMPASS data (INFN-TS-TO, CU): </a:t>
            </a:r>
            <a:endParaRPr lang="en-US" sz="2900" b="0" dirty="0">
              <a:effectLst/>
            </a:endParaRPr>
          </a:p>
          <a:p>
            <a:pPr marL="571500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Multi dimensional measurements of TSA and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wTSA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on deuteron and proton </a:t>
            </a:r>
          </a:p>
          <a:p>
            <a:pPr marL="274320" rtl="0">
              <a:spcBef>
                <a:spcPts val="600"/>
              </a:spcBef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Task2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Unpolarized cross sections Analysis of COMPASS data: (INFN-TS, CU, NCNR)</a:t>
            </a:r>
            <a:endParaRPr lang="en-US" sz="2900" b="0" dirty="0">
              <a:effectLst/>
            </a:endParaRPr>
          </a:p>
          <a:p>
            <a:pPr marL="571500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Endeavor to understand the flavor-dependence of the partonic transverse momentum and the Boer-Mulders function. </a:t>
            </a:r>
          </a:p>
          <a:p>
            <a:pPr marL="571500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Explore the use of new tools for measuring single and hadron pair production. </a:t>
            </a:r>
          </a:p>
          <a:p>
            <a:pPr marL="274320" rtl="0">
              <a:spcBef>
                <a:spcPts val="600"/>
              </a:spcBef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Task3: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Unpolarized cross sections and SSA Analysis of CLAS12 data (INFN-FE, INFN-LNS)</a:t>
            </a:r>
            <a:endParaRPr lang="en-US" sz="2900" b="0" dirty="0">
              <a:effectLst/>
            </a:endParaRPr>
          </a:p>
          <a:p>
            <a:pPr marL="571500" indent="-342900">
              <a:spcBef>
                <a:spcPts val="600"/>
              </a:spcBef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Multi dimensional measurements with enhanced sensitivity to the valence </a:t>
            </a:r>
            <a:endParaRPr lang="en-US" sz="2900" b="0" dirty="0">
              <a:effectLst/>
            </a:endParaRPr>
          </a:p>
          <a:p>
            <a:pPr marL="274320" rtl="0">
              <a:spcBef>
                <a:spcPts val="600"/>
              </a:spcBef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Task4: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Run preparation for CLAS12 transversely polarized data (INFN-FE, INFN-LNS)</a:t>
            </a:r>
            <a:endParaRPr lang="en-US" sz="2900" b="0" dirty="0">
              <a:effectLst/>
            </a:endParaRPr>
          </a:p>
          <a:p>
            <a:pPr marL="568325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Design of the best experimental configuration and impact study</a:t>
            </a:r>
          </a:p>
          <a:p>
            <a:pPr marL="274320" rtl="0">
              <a:spcBef>
                <a:spcPts val="600"/>
              </a:spcBef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Task5: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Theory support (INFN-PV, INFN-BO)</a:t>
            </a:r>
            <a:endParaRPr lang="en-US" sz="2900" b="0" dirty="0">
              <a:effectLst/>
            </a:endParaRPr>
          </a:p>
          <a:p>
            <a:pPr marL="568325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Interpretation of the new data including effect of VM and higher twist</a:t>
            </a:r>
          </a:p>
          <a:p>
            <a:pPr marL="568325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Impact studies of new data, preparation for future measurements</a:t>
            </a:r>
          </a:p>
          <a:p>
            <a:pPr marL="274320" rtl="0">
              <a:spcBef>
                <a:spcPts val="600"/>
              </a:spcBef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Task6: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General and common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effort to (all participating institutions):</a:t>
            </a:r>
            <a:endParaRPr lang="en-US" sz="2900" b="0" dirty="0">
              <a:effectLst/>
            </a:endParaRPr>
          </a:p>
          <a:p>
            <a:pPr marL="568325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Develop common analysis tools and chains for COMPASS and CLAS12 to investigate deeply their dependence </a:t>
            </a:r>
          </a:p>
          <a:p>
            <a:pPr marL="568325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Develop and test  GPU-based algorithms for the analysis of SIDIS observables. </a:t>
            </a:r>
          </a:p>
          <a:p>
            <a:pPr marL="568325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Develop and use of MC event generators with TMD PDFs and spin effects in the fragmentation with String-Spinner developments.</a:t>
            </a:r>
          </a:p>
          <a:p>
            <a:pPr marL="568325" indent="-339725" rtl="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Perform impact studies via full simulations and reconstructions using the software stack that is presently developed by the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ePIC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collaboration at the EIC.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0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1F4B6F-41C3-45E4-92B3-A9BBF840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3086100"/>
            <a:ext cx="3048000" cy="12192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F37F7-D21D-4BD7-A192-723DE837A9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6A6BF-5015-4CD8-8317-C9B5C5433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CB4CA-A55F-4091-928A-63989A5C4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6638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LEPTONIC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5976" y="2771885"/>
                <a:ext cx="4212468" cy="250817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 radiative </a:t>
                </a:r>
                <a:r>
                  <a:rPr lang="en-US" dirty="0" err="1"/>
                  <a:t>leptonic</a:t>
                </a:r>
                <a:r>
                  <a:rPr lang="en-US" dirty="0"/>
                  <a:t> tensor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ℓ,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, include Born + loops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𝑒𝑚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Gauge invariant</a:t>
                </a:r>
              </a:p>
              <a:p>
                <a:pPr lvl="1"/>
                <a:r>
                  <a:rPr lang="en-US" dirty="0"/>
                  <a:t>Infrared finite </a:t>
                </a:r>
              </a:p>
              <a:p>
                <a:pPr lvl="1"/>
                <a:r>
                  <a:rPr lang="en-US" dirty="0"/>
                  <a:t>Universal (for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exchange) </a:t>
                </a:r>
              </a:p>
              <a:p>
                <a:pPr lvl="1"/>
                <a:r>
                  <a:rPr lang="en-US" dirty="0"/>
                  <a:t>The kinematic is shifted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5976" y="2771885"/>
                <a:ext cx="4212468" cy="2508177"/>
              </a:xfrm>
              <a:blipFill>
                <a:blip r:embed="rId2"/>
                <a:stretch>
                  <a:fillRect l="-868" t="-4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05841" y="2651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/>
          <p:cNvSpPr/>
          <p:nvPr/>
        </p:nvSpPr>
        <p:spPr>
          <a:xfrm>
            <a:off x="277780" y="1168736"/>
            <a:ext cx="426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876">
              <a:spcBef>
                <a:spcPts val="854"/>
              </a:spcBef>
            </a:pPr>
            <a:r>
              <a:rPr lang="en-US" spc="-15" dirty="0">
                <a:solidFill>
                  <a:schemeClr val="tx1"/>
                </a:solidFill>
                <a:latin typeface="Arial"/>
                <a:cs typeface="Arial"/>
              </a:rPr>
              <a:t>Feynman </a:t>
            </a:r>
            <a:r>
              <a:rPr lang="en-US" spc="-8" dirty="0">
                <a:solidFill>
                  <a:schemeClr val="tx1"/>
                </a:solidFill>
                <a:latin typeface="Arial"/>
                <a:cs typeface="Arial"/>
              </a:rPr>
              <a:t>diagrams </a:t>
            </a:r>
            <a:r>
              <a:rPr lang="en-US" spc="-23" dirty="0">
                <a:solidFill>
                  <a:schemeClr val="tx1"/>
                </a:solidFill>
                <a:latin typeface="Arial"/>
                <a:cs typeface="Arial"/>
              </a:rPr>
              <a:t>for </a:t>
            </a:r>
            <a:r>
              <a:rPr lang="en-US" spc="-8" dirty="0" err="1">
                <a:solidFill>
                  <a:schemeClr val="tx1"/>
                </a:solidFill>
                <a:latin typeface="Arial"/>
                <a:cs typeface="Arial"/>
              </a:rPr>
              <a:t>leptonic</a:t>
            </a:r>
            <a:r>
              <a:rPr lang="en-US" spc="-8" dirty="0">
                <a:solidFill>
                  <a:schemeClr val="tx1"/>
                </a:solidFill>
                <a:latin typeface="Arial"/>
                <a:cs typeface="Arial"/>
              </a:rPr>
              <a:t> radiation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7" y="1457419"/>
            <a:ext cx="6922544" cy="1302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" y="2518765"/>
            <a:ext cx="2749900" cy="269701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srgbClr val="FFFFFF"/>
                </a:solidFill>
              </a:rPr>
              <a:t>02/07/2025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srgbClr val="FFFFFF"/>
                </a:solidFill>
              </a:rPr>
              <a:t>Hadron Physics in Horizon Europe - SIDIS-3D-EXP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77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background from exclusive VMs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/>
              <p:cNvSpPr txBox="1">
                <a:spLocks/>
              </p:cNvSpPr>
              <p:nvPr/>
            </p:nvSpPr>
            <p:spPr>
              <a:xfrm>
                <a:off x="304802" y="2298198"/>
                <a:ext cx="4952998" cy="3151301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171446" indent="-137156" algn="l" defTabSz="685787" rtl="0" eaLnBrk="1" latinLnBrk="0" hangingPunct="1">
                  <a:lnSpc>
                    <a:spcPct val="90000"/>
                  </a:lnSpc>
                  <a:spcBef>
                    <a:spcPts val="105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3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29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4366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60100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99976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424972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649967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874964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Contributions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1800" dirty="0"/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Exclusive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 leptoproduction  can be viewed as a  virtual photon fluctuation into a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800" dirty="0"/>
                  <a:t>-pair followed by the scattering of this pair off the nucleon and formation of the final state.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These are spin-1 objects, i.e.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. Decay particles have spin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 dirty="0"/>
                  <a:t>, so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 for the decay. In words when the VM decays, its spin-state will be reflected in the orbital momentum of the decay particles.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Due to the nature of the process, we can reject some/most, not all, of these hadrons from our sample</a:t>
                </a:r>
              </a:p>
              <a:p>
                <a:pPr marL="34290" indent="0" fontAlgn="auto">
                  <a:spcAft>
                    <a:spcPts val="0"/>
                  </a:spcAft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11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2" y="2298198"/>
                <a:ext cx="4952998" cy="3151301"/>
              </a:xfrm>
              <a:prstGeom prst="rect">
                <a:avLst/>
              </a:prstGeom>
              <a:blipFill>
                <a:blip r:embed="rId2"/>
                <a:stretch>
                  <a:fillRect t="-1934" r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75BE9BD-CCF6-4003-8EC7-DB08E0355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E760F4-9828-4D0B-8A66-3729E15D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E7E768-E718-4D26-ABB6-E68A0AD7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0A1C8-C1EA-4379-9414-92D247DA7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8" y="765194"/>
            <a:ext cx="5029198" cy="1491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FD8B547A-9C11-4145-9B6F-71B877B22E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86399" y="1181100"/>
                <a:ext cx="3493607" cy="435233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171446" indent="-137156" algn="l" defTabSz="685787" rtl="0" eaLnBrk="1" latinLnBrk="0" hangingPunct="1">
                  <a:lnSpc>
                    <a:spcPct val="90000"/>
                  </a:lnSpc>
                  <a:spcBef>
                    <a:spcPts val="105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3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29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4366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60100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99976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424972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649967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874964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Exclusive VMs can be removed from the sample when both final hadrons detected (</a:t>
                </a:r>
                <a:r>
                  <a:rPr lang="en-US" sz="1800" dirty="0">
                    <a:solidFill>
                      <a:srgbClr val="0070C0"/>
                    </a:solidFill>
                  </a:rPr>
                  <a:t>VISIBLE PART</a:t>
                </a:r>
                <a:r>
                  <a:rPr lang="en-US" sz="1800" dirty="0"/>
                  <a:t>). </a:t>
                </a:r>
                <a:r>
                  <a:rPr lang="en-US" sz="1800" b="1" dirty="0"/>
                  <a:t>EVM cut</a:t>
                </a:r>
                <a:r>
                  <a:rPr lang="en-US" sz="1800" dirty="0"/>
                  <a:t>:</a:t>
                </a:r>
              </a:p>
              <a:p>
                <a:pPr marL="34290" indent="0" fontAlgn="auto"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&lt;0.95</m:t>
                      </m:r>
                    </m:oMath>
                  </m:oMathPara>
                </a14:m>
                <a:endParaRPr lang="en-US" sz="1800" dirty="0"/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If one hadron is miss, this is no longer true (</a:t>
                </a:r>
                <a:r>
                  <a:rPr lang="en-US" sz="1800" dirty="0">
                    <a:solidFill>
                      <a:srgbClr val="0070C0"/>
                    </a:solidFill>
                  </a:rPr>
                  <a:t>INVISIBLE PART</a:t>
                </a:r>
                <a:r>
                  <a:rPr lang="en-US" sz="1800" dirty="0"/>
                  <a:t>).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Strategy: </a:t>
                </a:r>
              </a:p>
              <a:p>
                <a:pPr lvl="1" fontAlgn="auto">
                  <a:spcAft>
                    <a:spcPts val="0"/>
                  </a:spcAft>
                </a:pPr>
                <a:r>
                  <a:rPr lang="en-US" sz="1650" dirty="0"/>
                  <a:t>have a MC for  exclusive VMs with Spin Density Matrix Elements.</a:t>
                </a:r>
              </a:p>
              <a:p>
                <a:pPr lvl="1" fontAlgn="auto">
                  <a:spcAft>
                    <a:spcPts val="0"/>
                  </a:spcAft>
                </a:pPr>
                <a:r>
                  <a:rPr lang="en-US" sz="1650" dirty="0"/>
                  <a:t>Compare MC with our exclusive data normalize MCs</a:t>
                </a:r>
              </a:p>
              <a:p>
                <a:pPr lvl="1" fontAlgn="auto">
                  <a:spcAft>
                    <a:spcPts val="0"/>
                  </a:spcAft>
                </a:pPr>
                <a:r>
                  <a:rPr lang="en-US" sz="1650" dirty="0"/>
                  <a:t>Use this normalization to subtract the invisible fraction from our data. </a:t>
                </a:r>
                <a:r>
                  <a:rPr lang="en-US" b="1" dirty="0"/>
                  <a:t>EVM subtraction</a:t>
                </a:r>
                <a:r>
                  <a:rPr lang="en-US" sz="1650" b="1" dirty="0"/>
                  <a:t> </a:t>
                </a:r>
              </a:p>
            </p:txBody>
          </p:sp>
        </mc:Choice>
        <mc:Fallback xmlns="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FD8B547A-9C11-4145-9B6F-71B877B22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9" y="1181100"/>
                <a:ext cx="3493607" cy="4352339"/>
              </a:xfrm>
              <a:prstGeom prst="rect">
                <a:avLst/>
              </a:prstGeom>
              <a:blipFill>
                <a:blip r:embed="rId4"/>
                <a:stretch>
                  <a:fillRect t="-1401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5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 publication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</m:oMath>
                </a14:m>
                <a:r>
                  <a:rPr lang="en-US" dirty="0"/>
                  <a:t> distributions (2018);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 t="-1681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9DB46C6-72F1-4CB3-B507-F2770CA5E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81192"/>
            <a:ext cx="4984865" cy="121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DF4CF7-08E5-4917-B5C3-52CFB89AFB51}"/>
              </a:ext>
            </a:extLst>
          </p:cNvPr>
          <p:cNvSpPr txBox="1"/>
          <p:nvPr/>
        </p:nvSpPr>
        <p:spPr>
          <a:xfrm>
            <a:off x="3352800" y="91186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Improved binning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455C5-A352-46E5-A310-C0FE6BD2B9FF}"/>
              </a:ext>
            </a:extLst>
          </p:cNvPr>
          <p:cNvSpPr txBox="1"/>
          <p:nvPr/>
        </p:nvSpPr>
        <p:spPr>
          <a:xfrm>
            <a:off x="2588903" y="2584966"/>
            <a:ext cx="4284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Subtraction of Diffractive Vector Mesons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7EA8CC-8366-4B8D-99D0-EB4836BAA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945368"/>
            <a:ext cx="6057900" cy="251379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23FFC2-FA8A-4D56-BDCB-35B1A367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684976B-A68E-4B23-90FD-96F35550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D5F04E-68F8-4458-B7DC-FF933D6F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1E1F-77F6-423F-9944-CE1DF94D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Phenomenological fits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7BF2F-FF56-48CB-B220-FEFD7CBFD45A}"/>
              </a:ext>
            </a:extLst>
          </p:cNvPr>
          <p:cNvGrpSpPr/>
          <p:nvPr/>
        </p:nvGrpSpPr>
        <p:grpSpPr>
          <a:xfrm>
            <a:off x="533400" y="1155076"/>
            <a:ext cx="7676221" cy="4124777"/>
            <a:chOff x="533400" y="1155076"/>
            <a:chExt cx="7676221" cy="41247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89506-307F-4D47-829D-24121A85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155076"/>
              <a:ext cx="3740468" cy="41124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1F1D56-282A-4EF0-837E-D838902A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4392" y="1183150"/>
              <a:ext cx="3735229" cy="409670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EC2D3C-6AF3-45B3-A349-943E1B781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154" y="1181100"/>
            <a:ext cx="6086475" cy="2295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AC4BE6-28D3-431C-8E80-18C044990A01}"/>
              </a:ext>
            </a:extLst>
          </p:cNvPr>
          <p:cNvSpPr txBox="1"/>
          <p:nvPr/>
        </p:nvSpPr>
        <p:spPr>
          <a:xfrm>
            <a:off x="282275" y="998484"/>
            <a:ext cx="621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arXiv:2206.07598v1 [hep-</a:t>
            </a:r>
            <a:r>
              <a:rPr lang="en-US" dirty="0" err="1">
                <a:solidFill>
                  <a:srgbClr val="FF0000"/>
                </a:solidFill>
              </a:rPr>
              <a:t>ph</a:t>
            </a:r>
            <a:r>
              <a:rPr lang="en-US" dirty="0">
                <a:solidFill>
                  <a:srgbClr val="FF0000"/>
                </a:solidFill>
              </a:rPr>
              <a:t>] 15 Jun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C9F1B7-9C30-4B57-BE6C-E8A873CE5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455" y="3390900"/>
            <a:ext cx="5553075" cy="212407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421A6A-57EF-441C-9CDA-71319B66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54068E4-FCDF-433F-B2E7-647F2F27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1A1DC45-1D7D-491F-8334-3C0276C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CD138F03-79B7-056C-2B52-4EB5F91CF1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23900"/>
              </a:xfrm>
            </p:spPr>
            <p:txBody>
              <a:bodyPr>
                <a:normAutofit/>
              </a:bodyPr>
              <a:lstStyle/>
              <a:p>
                <a:r>
                  <a:rPr lang="it-IT" dirty="0"/>
                  <a:t>Collins </a:t>
                </a:r>
                <a:r>
                  <a:rPr lang="it-IT" dirty="0" err="1"/>
                  <a:t>asymmetries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it-IT" dirty="0"/>
                  <a:t> @ COMPASS</a:t>
                </a:r>
                <a:endParaRPr lang="en-US" dirty="0"/>
              </a:p>
            </p:txBody>
          </p:sp>
        </mc:Choice>
        <mc:Fallback xmlns="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CD138F03-79B7-056C-2B52-4EB5F91CF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23900"/>
              </a:xfrm>
              <a:blipFill>
                <a:blip r:embed="rId2"/>
                <a:stretch>
                  <a:fillRect l="-1533" t="-1681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6AE80-209A-4FC5-9D67-F31020E8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/>
          <a:lstStyle/>
          <a:p>
            <a:r>
              <a:rPr lang="en-US"/>
              <a:t>08/08/2024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087957-4887-F532-4ED2-700D2F68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/>
          <a:lstStyle/>
          <a:p>
            <a:r>
              <a:rPr lang="en-US"/>
              <a:t>2024 COMPASS-AMBER software and MC summer school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76ACF-8A72-4001-F5DB-6BA4C522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/>
          <a:lstStyle/>
          <a:p>
            <a:fld id="{E0BF223F-7670-9E41-B191-AD44D12C9A90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67C0DA7-E39C-D651-1B60-2F18F3E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06A1AF4-9E63-D627-0355-57C06C22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00100"/>
            <a:ext cx="4103192" cy="46314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D2A590-D4A9-F38C-1589-B22897E58477}"/>
              </a:ext>
            </a:extLst>
          </p:cNvPr>
          <p:cNvSpPr txBox="1"/>
          <p:nvPr/>
        </p:nvSpPr>
        <p:spPr>
          <a:xfrm>
            <a:off x="5227350" y="3398320"/>
            <a:ext cx="213617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33" i="1" dirty="0" err="1">
                <a:solidFill>
                  <a:srgbClr val="002060"/>
                </a:solidFill>
              </a:rPr>
              <a:t>Satisfactory</a:t>
            </a:r>
            <a:r>
              <a:rPr lang="it-IT" sz="1333" i="1" dirty="0">
                <a:solidFill>
                  <a:srgbClr val="002060"/>
                </a:solidFill>
              </a:rPr>
              <a:t> </a:t>
            </a:r>
            <a:r>
              <a:rPr lang="it-IT" sz="1333" i="1" dirty="0" err="1">
                <a:solidFill>
                  <a:srgbClr val="002060"/>
                </a:solidFill>
              </a:rPr>
              <a:t>description</a:t>
            </a:r>
            <a:r>
              <a:rPr lang="it-IT" sz="1333" i="1" dirty="0">
                <a:solidFill>
                  <a:srgbClr val="002060"/>
                </a:solidFill>
              </a:rPr>
              <a:t> </a:t>
            </a:r>
            <a:r>
              <a:rPr lang="it-IT" sz="1333" i="1" dirty="0" err="1">
                <a:solidFill>
                  <a:srgbClr val="002060"/>
                </a:solidFill>
              </a:rPr>
              <a:t>also</a:t>
            </a:r>
            <a:r>
              <a:rPr lang="it-IT" sz="1333" i="1" dirty="0">
                <a:solidFill>
                  <a:srgbClr val="002060"/>
                </a:solidFill>
              </a:rPr>
              <a:t> for </a:t>
            </a:r>
            <a:r>
              <a:rPr lang="it-IT" sz="1333" i="1" dirty="0" err="1">
                <a:solidFill>
                  <a:srgbClr val="002060"/>
                </a:solidFill>
              </a:rPr>
              <a:t>kaons</a:t>
            </a:r>
            <a:endParaRPr lang="it-IT" sz="1333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B4EAA8DC-C4C7-19AF-07F6-C767039BA1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23900"/>
              </a:xfrm>
            </p:spPr>
            <p:txBody>
              <a:bodyPr>
                <a:normAutofit/>
              </a:bodyPr>
              <a:lstStyle/>
              <a:p>
                <a:r>
                  <a:rPr lang="it-IT" dirty="0"/>
                  <a:t>Collins </a:t>
                </a:r>
                <a:r>
                  <a:rPr lang="it-IT" dirty="0" err="1"/>
                  <a:t>asymmetries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it-IT" dirty="0"/>
                  <a:t> @ HERMES</a:t>
                </a:r>
                <a:endParaRPr lang="en-US" dirty="0"/>
              </a:p>
            </p:txBody>
          </p:sp>
        </mc:Choice>
        <mc:Fallback xmlns="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B4EAA8DC-C4C7-19AF-07F6-C767039BA1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23900"/>
              </a:xfrm>
              <a:blipFill>
                <a:blip r:embed="rId2"/>
                <a:stretch>
                  <a:fillRect l="-1533" t="-1681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A8294A-120C-0D0E-59AB-968A30A7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/>
          <a:lstStyle/>
          <a:p>
            <a:r>
              <a:rPr lang="en-US"/>
              <a:t>08/08/2024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087957-4887-F532-4ED2-700D2F68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/>
          <a:lstStyle/>
          <a:p>
            <a:r>
              <a:rPr lang="en-US"/>
              <a:t>2024 COMPASS-AMBER software and MC summer school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76ACF-8A72-4001-F5DB-6BA4C522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/>
          <a:lstStyle/>
          <a:p>
            <a:fld id="{E0BF223F-7670-9E41-B191-AD44D12C9A90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A606F31-B487-FE7B-819F-C34D99F93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02178E-7F2A-B053-F81E-D40027EA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80" y="770409"/>
            <a:ext cx="4103663" cy="463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23FA1D6-8F07-3E90-31D1-84863D731179}"/>
                  </a:ext>
                </a:extLst>
              </p:cNvPr>
              <p:cNvSpPr txBox="1"/>
              <p:nvPr/>
            </p:nvSpPr>
            <p:spPr>
              <a:xfrm>
                <a:off x="5227350" y="1318176"/>
                <a:ext cx="2136170" cy="502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333" i="1" dirty="0">
                    <a:solidFill>
                      <a:srgbClr val="002060"/>
                    </a:solidFill>
                  </a:rPr>
                  <a:t>Smaller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3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333" i="1" dirty="0" err="1">
                    <a:solidFill>
                      <a:srgbClr val="002060"/>
                    </a:solidFill>
                  </a:rPr>
                  <a:t>asymmetries</a:t>
                </a:r>
                <a:r>
                  <a:rPr lang="it-IT" sz="1333" i="1" dirty="0">
                    <a:solidFill>
                      <a:srgbClr val="002060"/>
                    </a:solidFill>
                  </a:rPr>
                  <a:t> for x&gt;0.2 in </a:t>
                </a:r>
                <a:r>
                  <a:rPr lang="it-IT" sz="1333" i="1" dirty="0" err="1">
                    <a:solidFill>
                      <a:srgbClr val="002060"/>
                    </a:solidFill>
                  </a:rPr>
                  <a:t>simulations</a:t>
                </a:r>
                <a:endParaRPr lang="it-IT" sz="1333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23FA1D6-8F07-3E90-31D1-84863D731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350" y="1318176"/>
                <a:ext cx="2136170" cy="502573"/>
              </a:xfrm>
              <a:prstGeom prst="rect">
                <a:avLst/>
              </a:prstGeom>
              <a:blipFill>
                <a:blip r:embed="rId4"/>
                <a:stretch>
                  <a:fillRect l="-857" t="-1205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22E7B46-97FF-50DF-2545-B09D3EC8E4EE}"/>
                  </a:ext>
                </a:extLst>
              </p:cNvPr>
              <p:cNvSpPr txBox="1"/>
              <p:nvPr/>
            </p:nvSpPr>
            <p:spPr>
              <a:xfrm>
                <a:off x="5304373" y="3985274"/>
                <a:ext cx="2136170" cy="502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3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333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1333" i="1" dirty="0">
                    <a:solidFill>
                      <a:srgbClr val="002060"/>
                    </a:solidFill>
                  </a:rPr>
                  <a:t> in </a:t>
                </a:r>
                <a:r>
                  <a:rPr lang="it-IT" sz="1333" i="1" dirty="0" err="1">
                    <a:solidFill>
                      <a:srgbClr val="002060"/>
                    </a:solidFill>
                  </a:rPr>
                  <a:t>simulations</a:t>
                </a:r>
                <a:r>
                  <a:rPr lang="it-IT" sz="1333" i="1" dirty="0">
                    <a:solidFill>
                      <a:srgbClr val="002060"/>
                    </a:solidFill>
                  </a:rPr>
                  <a:t> </a:t>
                </a:r>
                <a:r>
                  <a:rPr lang="it-IT" sz="1333" i="1" dirty="0" err="1">
                    <a:solidFill>
                      <a:srgbClr val="002060"/>
                    </a:solidFill>
                  </a:rPr>
                  <a:t>as</a:t>
                </a:r>
                <a:r>
                  <a:rPr lang="it-IT" sz="1333" i="1" dirty="0">
                    <a:solidFill>
                      <a:srgbClr val="002060"/>
                    </a:solidFill>
                  </a:rPr>
                  <a:t> </a:t>
                </a:r>
                <a:r>
                  <a:rPr lang="it-IT" sz="1333" i="1" dirty="0" err="1">
                    <a:solidFill>
                      <a:srgbClr val="002060"/>
                    </a:solidFill>
                  </a:rPr>
                  <a:t>expected</a:t>
                </a:r>
                <a:r>
                  <a:rPr lang="it-IT" sz="1333" i="1" dirty="0">
                    <a:solidFill>
                      <a:srgbClr val="002060"/>
                    </a:solidFill>
                  </a:rPr>
                  <a:t> by </a:t>
                </a:r>
                <a:r>
                  <a:rPr lang="it-IT" sz="1333" i="1" dirty="0" err="1">
                    <a:solidFill>
                      <a:srgbClr val="002060"/>
                    </a:solidFill>
                  </a:rPr>
                  <a:t>isospin</a:t>
                </a:r>
                <a:endParaRPr lang="it-IT" sz="1333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22E7B46-97FF-50DF-2545-B09D3EC8E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373" y="3985274"/>
                <a:ext cx="2136170" cy="502573"/>
              </a:xfrm>
              <a:prstGeom prst="rect">
                <a:avLst/>
              </a:prstGeom>
              <a:blipFill>
                <a:blip r:embed="rId5"/>
                <a:stretch>
                  <a:fillRect l="-570" t="-2439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62D984-DB5B-4CCD-91D4-DBF3FECC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Dihadron</a:t>
            </a:r>
            <a:r>
              <a:rPr lang="en-US" dirty="0"/>
              <a:t> asymmetries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D1F37-21CE-4718-BB39-F25C7A94B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08/08/2024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8758D3-7C88-4DA7-A057-AD4FB227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0973">
              <a:spcBef>
                <a:spcPts val="116"/>
              </a:spcBef>
            </a:pPr>
            <a:r>
              <a:rPr lang="en-US"/>
              <a:t>2024 COMPASS-AMBER software and MC summer school</a:t>
            </a:r>
            <a:endParaRPr lang="en-US" spc="-1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9C700-DE0E-4832-90B3-09341DCF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32129">
              <a:spcBef>
                <a:spcPts val="116"/>
              </a:spcBef>
            </a:pPr>
            <a:fld id="{81D60167-4931-47E6-BA6A-407CBD079E47}" type="slidenum">
              <a:rPr lang="en-US" spc="-8" smtClean="0"/>
              <a:pPr marL="132129">
                <a:spcBef>
                  <a:spcPts val="116"/>
                </a:spcBef>
              </a:pPr>
              <a:t>19</a:t>
            </a:fld>
            <a:endParaRPr lang="en-US" spc="-8" dirty="0"/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F39B595C-BC40-4A26-B180-6546F2CD032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912" y="1767681"/>
            <a:ext cx="7496175" cy="2943225"/>
          </a:xfrm>
          <a:prstGeom prst="rect">
            <a:avLst/>
          </a:prstGeom>
        </p:spPr>
      </p:pic>
      <p:pic>
        <p:nvPicPr>
          <p:cNvPr id="8" name="Immagine 7" descr="Immagine che contiene testo, diagramma, numero, linea&#10;&#10;Descrizione generata automaticamente">
            <a:extLst>
              <a:ext uri="{FF2B5EF4-FFF2-40B4-BE49-F238E27FC236}">
                <a16:creationId xmlns:a16="http://schemas.microsoft.com/office/drawing/2014/main" id="{189BB28E-0D56-403A-B7BB-898D9C8A7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59034"/>
            <a:ext cx="5410200" cy="44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990488"/>
            <a:ext cx="4475163" cy="4475163"/>
          </a:xfrm>
        </p:spPr>
      </p:pic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Transverse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of the </a:t>
            </a:r>
            <a:r>
              <a:rPr lang="it-IT" dirty="0" err="1"/>
              <a:t>Nucleon</a:t>
            </a:r>
            <a:endParaRPr lang="it-IT" dirty="0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A71C-FDE4-48EB-9B8E-87C99272482F}" type="datetime1">
              <a:rPr lang="it-IT" smtClean="0"/>
              <a:t>02/07/2025</a:t>
            </a:fld>
            <a:endParaRPr lang="en-US" dirty="0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Nuova Strategia Europea - INFN</a:t>
            </a: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449791" y="3766252"/>
            <a:ext cx="262948" cy="114507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49791" y="3211732"/>
            <a:ext cx="917132" cy="50903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75296" y="3266398"/>
                <a:ext cx="2916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′</m:t>
                      </m:r>
                    </m:oMath>
                  </m:oMathPara>
                </a14:m>
                <a:endParaRPr lang="en-US" baseline="30000" dirty="0">
                  <a:solidFill>
                    <a:srgbClr val="FF0000"/>
                  </a:solidFill>
                  <a:latin typeface="Savoye LET"/>
                  <a:cs typeface="Savoye LE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96" y="3266398"/>
                <a:ext cx="291627" cy="369332"/>
              </a:xfrm>
              <a:prstGeom prst="rect">
                <a:avLst/>
              </a:prstGeom>
              <a:blipFill>
                <a:blip r:embed="rId3"/>
                <a:stretch>
                  <a:fillRect r="-27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29956" y="4157295"/>
                <a:ext cx="34817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</m:t>
                      </m:r>
                    </m:oMath>
                  </m:oMathPara>
                </a14:m>
                <a:endParaRPr lang="en-US" baseline="30000" dirty="0">
                  <a:solidFill>
                    <a:srgbClr val="FF0000"/>
                  </a:solidFill>
                  <a:latin typeface="Savoye LET"/>
                  <a:cs typeface="Savoye LE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956" y="4157295"/>
                <a:ext cx="348172" cy="362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350911" y="3682893"/>
            <a:ext cx="21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Photon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</a:rPr>
              <a:t>Virtuality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i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3979" y="48810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Hard Scale</a:t>
            </a:r>
          </a:p>
          <a:p>
            <a:r>
              <a:rPr lang="en-US" dirty="0">
                <a:solidFill>
                  <a:srgbClr val="FF0000"/>
                </a:solidFill>
              </a:rPr>
              <a:t>High Energy Probe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221109" y="1570933"/>
                <a:ext cx="1981199" cy="354777"/>
              </a:xfrm>
              <a:prstGeom prst="rect">
                <a:avLst/>
              </a:prstGeom>
              <a:solidFill>
                <a:srgbClr val="D8E1A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109" y="1570933"/>
                <a:ext cx="1981199" cy="354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225354" y="2324970"/>
            <a:ext cx="1302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Longitudinal momentum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9380" y="2042702"/>
            <a:ext cx="122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Transverse momentum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1789" y="2800757"/>
            <a:ext cx="115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Transverse position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9862" y="925569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Confinement Scale</a:t>
            </a:r>
          </a:p>
        </p:txBody>
      </p:sp>
      <p:pic>
        <p:nvPicPr>
          <p:cNvPr id="222210" name="Picture 2" descr="Risultati immagini per feynman graph phot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2959593" y="3105102"/>
            <a:ext cx="2667000" cy="51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954" y="3660064"/>
            <a:ext cx="2228850" cy="1666875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5039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2C24-17ED-77B5-8EAB-D416FAED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future sherif in town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E591C8-9A14-3C7F-BAC2-17783F93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72ACA-B0A2-F570-B375-DE1342CD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304AA-BBBC-6616-6DB9-FE1E1307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B2B58-94A7-E961-25F9-0949DDAF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Semi-inclusive deep inelastic scattering is the </a:t>
            </a:r>
            <a:r>
              <a:rPr lang="en-US" sz="2000" b="1" dirty="0"/>
              <a:t>“golden channel” </a:t>
            </a:r>
            <a:r>
              <a:rPr lang="en-US" sz="2000" dirty="0"/>
              <a:t>for the study of the internal structure of the hadrons (p, D, PID for flavor separation)</a:t>
            </a:r>
          </a:p>
          <a:p>
            <a:r>
              <a:rPr lang="en-US" sz="2000" dirty="0"/>
              <a:t>The first polarized </a:t>
            </a:r>
            <a:r>
              <a:rPr lang="en-US" sz="2000" dirty="0" err="1"/>
              <a:t>eA</a:t>
            </a:r>
            <a:r>
              <a:rPr lang="en-US" sz="2000" dirty="0"/>
              <a:t> collider with variable center-of-mass energy, outstanding luminosity, … i.e. the EIC is coming, and it will start be operational in about 10 year</a:t>
            </a:r>
          </a:p>
          <a:p>
            <a:endParaRPr lang="en-US" dirty="0"/>
          </a:p>
        </p:txBody>
      </p:sp>
      <p:pic>
        <p:nvPicPr>
          <p:cNvPr id="13" name="object 8">
            <a:extLst>
              <a:ext uri="{FF2B5EF4-FFF2-40B4-BE49-F238E27FC236}">
                <a16:creationId xmlns:a16="http://schemas.microsoft.com/office/drawing/2014/main" id="{B5201360-FCCE-13D9-A072-C44ADB1C06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476500"/>
            <a:ext cx="4501515" cy="29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78FB-EE44-34F2-3FD4-52918782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phase space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9EB5B-DD01-7F51-4B53-CFF30DCC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A6579-20A7-106D-ECEE-4BB3C0E4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7A461-60E1-B1F6-D528-C7AF4C36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dirty="0"/>
          </a:p>
        </p:txBody>
      </p:sp>
      <p:pic>
        <p:nvPicPr>
          <p:cNvPr id="8" name="Content Placeholder 7" descr="A comparison of colored lines">
            <a:extLst>
              <a:ext uri="{FF2B5EF4-FFF2-40B4-BE49-F238E27FC236}">
                <a16:creationId xmlns:a16="http://schemas.microsoft.com/office/drawing/2014/main" id="{762885F7-5127-8E80-F1F2-708874CD9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4818"/>
            <a:ext cx="8610600" cy="3711465"/>
          </a:xfrm>
        </p:spPr>
      </p:pic>
    </p:spTree>
    <p:extLst>
      <p:ext uri="{BB962C8B-B14F-4D97-AF65-F5344CB8AC3E}">
        <p14:creationId xmlns:p14="http://schemas.microsoft.com/office/powerpoint/2010/main" val="81668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6F8C-3A0E-6CA0-3432-335BDCE5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 for  </a:t>
            </a:r>
            <a:r>
              <a:rPr lang="en-US" b="1" dirty="0"/>
              <a:t>SIDIS-3D-EXP </a:t>
            </a:r>
            <a:r>
              <a:rPr lang="en-US" dirty="0"/>
              <a:t>	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F98E4-347C-3838-BB1C-C9865DA8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5664C-FBEC-1690-F684-C12E4D51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9EFD3-794F-D6FE-47C6-A4F254E7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7FE21-BF45-5D57-8B1F-47A93D437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Experimentalists:</a:t>
            </a:r>
            <a:r>
              <a:rPr lang="en-US" dirty="0"/>
              <a:t> expert in the field are collaborating in the future </a:t>
            </a:r>
            <a:r>
              <a:rPr lang="en-US" dirty="0" err="1"/>
              <a:t>ePIC</a:t>
            </a:r>
            <a:r>
              <a:rPr lang="en-US" dirty="0"/>
              <a:t> experiment @ EIC and members either of COMPASS or CLAS12 </a:t>
            </a:r>
          </a:p>
          <a:p>
            <a:pPr lvl="1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INFN (Ferrara, Frascati, Torino, Trieste), Charles University (Prague), National Centre for Nuclear Research (Warsaw), IRFU(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Saclay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r>
              <a:rPr lang="en-US" dirty="0"/>
              <a:t> </a:t>
            </a:r>
          </a:p>
          <a:p>
            <a:r>
              <a:rPr lang="en-US" b="1" dirty="0"/>
              <a:t>Phenomenologists:</a:t>
            </a:r>
            <a:r>
              <a:rPr lang="en-US" dirty="0"/>
              <a:t> leaders in the extraction of TMD PDFs and FFs from global analysis</a:t>
            </a:r>
          </a:p>
          <a:p>
            <a:pPr lvl="1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INFN (Pavia, Torino)</a:t>
            </a:r>
            <a:r>
              <a:rPr lang="en-US" dirty="0"/>
              <a:t> </a:t>
            </a:r>
          </a:p>
          <a:p>
            <a:r>
              <a:rPr lang="en-US" dirty="0"/>
              <a:t>Together with the </a:t>
            </a:r>
            <a:r>
              <a:rPr lang="en-US" b="1" dirty="0"/>
              <a:t>partner institutions </a:t>
            </a:r>
            <a:r>
              <a:rPr lang="en-US" dirty="0"/>
              <a:t>in </a:t>
            </a:r>
            <a:r>
              <a:rPr lang="en-US" dirty="0" err="1"/>
              <a:t>JLab</a:t>
            </a:r>
            <a:r>
              <a:rPr lang="en-US" dirty="0"/>
              <a:t> and Yerevan </a:t>
            </a:r>
          </a:p>
          <a:p>
            <a:r>
              <a:rPr lang="en-US" dirty="0"/>
              <a:t>We plan for a coordinated efforts aimed to improve the mapping of TMDs and more specifically the </a:t>
            </a:r>
            <a:r>
              <a:rPr lang="en-US" b="1" dirty="0"/>
              <a:t>u</a:t>
            </a:r>
            <a:r>
              <a:rPr lang="en-US" dirty="0"/>
              <a:t> and </a:t>
            </a:r>
            <a:r>
              <a:rPr lang="en-US" b="1" dirty="0"/>
              <a:t>d</a:t>
            </a:r>
            <a:r>
              <a:rPr lang="en-US" dirty="0"/>
              <a:t> quarks, in a 3D momentum space</a:t>
            </a:r>
          </a:p>
        </p:txBody>
      </p:sp>
    </p:spTree>
    <p:extLst>
      <p:ext uri="{BB962C8B-B14F-4D97-AF65-F5344CB8AC3E}">
        <p14:creationId xmlns:p14="http://schemas.microsoft.com/office/powerpoint/2010/main" val="370815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EAC2-7400-40FC-5E21-96FF407A9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mode detail: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ADEFF-1BE2-06E5-5A77-67C33D08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CB73B3-1D72-6A55-BBDE-FF4771B0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A9E78-BCB1-2439-D107-504A102E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E013A53-FC1D-8318-86B1-C39C40F760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SIDIS-3D-EXP wish to:</a:t>
                </a:r>
              </a:p>
              <a:p>
                <a:pPr lvl="1"/>
                <a:r>
                  <a:rPr lang="en-US" dirty="0"/>
                  <a:t>Construct </a:t>
                </a:r>
                <a:r>
                  <a:rPr lang="en-US" b="1" dirty="0"/>
                  <a:t>COMMON ANALYSIS TOOLS</a:t>
                </a:r>
                <a:r>
                  <a:rPr lang="en-US" dirty="0"/>
                  <a:t> to improve the treatment of diffractive </a:t>
                </a:r>
                <a:r>
                  <a:rPr lang="en-US" b="1" dirty="0"/>
                  <a:t>vector mesons contaminations, higher twists and radiative electro-magnetic effects in SIDIS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Improve the knowledge of </a:t>
                </a:r>
                <a:r>
                  <a:rPr lang="en-US" b="1" dirty="0"/>
                  <a:t>d-quark TMDs and </a:t>
                </a:r>
                <a:r>
                  <a:rPr lang="en-US" b="1" dirty="0" err="1"/>
                  <a:t>transversity</a:t>
                </a:r>
                <a:r>
                  <a:rPr lang="en-US" b="1" dirty="0"/>
                  <a:t> and</a:t>
                </a:r>
                <a:r>
                  <a:rPr lang="en-US" dirty="0"/>
                  <a:t> get a deeper insight in the Collins fragmentation function by further developing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b="1" dirty="0"/>
                  <a:t> fragmentation model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Pave the way for </a:t>
                </a:r>
                <a:r>
                  <a:rPr lang="en-US" b="1" dirty="0"/>
                  <a:t>precise simulations</a:t>
                </a:r>
                <a:r>
                  <a:rPr lang="en-US" dirty="0"/>
                  <a:t> of combined </a:t>
                </a:r>
                <a:r>
                  <a:rPr lang="en-US" b="1" dirty="0"/>
                  <a:t>SDME and TMD effects at the </a:t>
                </a:r>
                <a:r>
                  <a:rPr lang="en-US" b="1" dirty="0" err="1"/>
                  <a:t>ePIC</a:t>
                </a:r>
                <a:r>
                  <a:rPr lang="en-US" b="1" dirty="0"/>
                  <a:t> experiment at EIC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Fully exploit the </a:t>
                </a:r>
                <a:r>
                  <a:rPr lang="en-US" b="1" dirty="0"/>
                  <a:t>large statistics</a:t>
                </a:r>
                <a:r>
                  <a:rPr lang="en-US" dirty="0"/>
                  <a:t> collected by COMPASS with 160 GeV longitudinally polarized muons and transversely polarized targets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 hadrons on p and D); </a:t>
                </a:r>
                <a:r>
                  <a:rPr lang="en-US" b="1" dirty="0"/>
                  <a:t>intermediate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-region </a:t>
                </a:r>
                <a:r>
                  <a:rPr lang="en-US" dirty="0"/>
                  <a:t>of TMD PDFs</a:t>
                </a:r>
                <a:endParaRPr lang="en-US" b="1" dirty="0"/>
              </a:p>
              <a:p>
                <a:pPr lvl="1"/>
                <a:r>
                  <a:rPr lang="en-US" dirty="0"/>
                  <a:t>Use the data collected by CLAS12 with longitudinally polarized beams and targets and collect first transversely polarized data to extract information on the mostly unknown </a:t>
                </a:r>
                <a:r>
                  <a:rPr lang="en-US" b="1" dirty="0"/>
                  <a:t>valence region </a:t>
                </a:r>
                <a:r>
                  <a:rPr lang="en-US" dirty="0"/>
                  <a:t>of TMD PDFs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E013A53-FC1D-8318-86B1-C39C40F760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33" t="-1840" r="-425" b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31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C486C-F0DF-A43C-9099-2D056589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we need to emphasis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1870F-E9F2-06FD-F04C-03E62BD4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8CC82-064F-A345-5EEE-114679D0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702FF-56DE-96C0-C463-41E63E3F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92C69-E69D-2795-5FD8-A68548E23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full year of deuteron data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collected by COMPASS in 2022, as well as those collected in 2010 with protons will very likely remain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unique for the next decade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CLAS12 is preparing for collecting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transversely polarized data before 2030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There is a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strong need to form young scientists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capable of dealing with the future challenges posed by EIC high precision analysis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Europe has a leading role in the field of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TMDs, and w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 have developed stron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g collaboration between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experimentalists and theoreticians. 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All the knowledge acquired will be made available in the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Virtual Access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facility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3D Portal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WP will use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TSA at CERN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 eventually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BNL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for data analysis and simulation, meetings and workshops organized by the participants.</a:t>
            </a:r>
          </a:p>
        </p:txBody>
      </p:sp>
    </p:spTree>
    <p:extLst>
      <p:ext uri="{BB962C8B-B14F-4D97-AF65-F5344CB8AC3E}">
        <p14:creationId xmlns:p14="http://schemas.microsoft.com/office/powerpoint/2010/main" val="100327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5BFB-ED44-0E35-90BD-8A2D32EC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real tasks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1F26B-8B65-6D81-B961-1A1983D3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02/07/2025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D0EE3-7580-596F-EB7F-1391CEC1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Hadron Physics in Horizon Europe - SIDIS-3D-EXP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9989E-5129-4A5A-3094-C823C5E5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3D49D7-47AD-BCC2-0CAA-FB1774126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8" y="771680"/>
            <a:ext cx="4561835" cy="463867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3C281-B7CF-ABF6-776C-B8C8F18F3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423" y="771680"/>
            <a:ext cx="4616750" cy="45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77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F311B616-4D53-4130-9981-F3BDE08AC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814" y="4367787"/>
            <a:ext cx="2309577" cy="1114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FD231-C470-43CC-BB9F-467F51CE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StringSpinner</a:t>
            </a:r>
            <a:r>
              <a:rPr lang="en-US" dirty="0"/>
              <a:t>: polarized quarks in PYTHIA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0BF51E-D6A6-4600-BB2A-455225AC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08/08/2024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440F4-48B8-40AF-9C1E-2399C8C6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2024 COMPASS-AMBER software and MC summer school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6FB65-7B02-43E7-A1F0-D28A3E9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5DCE016-32A2-476E-998B-CB8F3397D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93082" y="810815"/>
                <a:ext cx="3546120" cy="4638685"/>
              </a:xfrm>
            </p:spPr>
            <p:txBody>
              <a:bodyPr>
                <a:norm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</a:rPr>
                  <a:t>The recursive string+</a:t>
                </a:r>
                <a:r>
                  <a:rPr lang="en-US" sz="2000" b="1" baseline="30000" dirty="0">
                    <a:solidFill>
                      <a:srgbClr val="002060"/>
                    </a:solidFill>
                  </a:rPr>
                  <a:t>3</a:t>
                </a:r>
                <a:r>
                  <a:rPr lang="en-US" sz="2000" b="1" dirty="0">
                    <a:solidFill>
                      <a:srgbClr val="002060"/>
                    </a:solidFill>
                  </a:rPr>
                  <a:t>P</a:t>
                </a:r>
                <a:r>
                  <a:rPr lang="en-US" sz="2000" b="1" baseline="-25000" dirty="0">
                    <a:solidFill>
                      <a:srgbClr val="002060"/>
                    </a:solidFill>
                  </a:rPr>
                  <a:t>0</a:t>
                </a:r>
                <a:r>
                  <a:rPr lang="en-US" sz="2000" b="1" dirty="0">
                    <a:solidFill>
                      <a:srgbClr val="002060"/>
                    </a:solidFill>
                  </a:rPr>
                  <a:t> model of hadronization</a:t>
                </a:r>
              </a:p>
              <a:p>
                <a:r>
                  <a:rPr lang="it-IT" i="1" dirty="0"/>
                  <a:t>«</a:t>
                </a:r>
                <a:r>
                  <a:rPr lang="it-IT" i="1" dirty="0" err="1"/>
                  <a:t>elementary</a:t>
                </a:r>
                <a:r>
                  <a:rPr lang="it-IT" i="1" dirty="0"/>
                  <a:t> splitting» </a:t>
                </a:r>
                <a:r>
                  <a:rPr lang="it-IT" sz="2000" dirty="0" err="1"/>
                  <a:t>described</a:t>
                </a:r>
                <a:r>
                  <a:rPr lang="it-IT" sz="2000" dirty="0"/>
                  <a:t> by a </a:t>
                </a:r>
                <a:r>
                  <a:rPr lang="it-IT" sz="2000" dirty="0">
                    <a:solidFill>
                      <a:srgbClr val="0070C0"/>
                    </a:solidFill>
                  </a:rPr>
                  <a:t>splitting </a:t>
                </a:r>
                <a:r>
                  <a:rPr lang="it-IT" sz="2000" dirty="0" err="1">
                    <a:solidFill>
                      <a:srgbClr val="0070C0"/>
                    </a:solidFill>
                  </a:rPr>
                  <a:t>amplitude</a:t>
                </a:r>
                <a:r>
                  <a:rPr lang="it-IT" sz="2000" dirty="0">
                    <a:solidFill>
                      <a:srgbClr val="0070C0"/>
                    </a:solidFill>
                  </a:rPr>
                  <a:t> </a:t>
                </a:r>
                <a:r>
                  <a:rPr lang="it-IT" sz="1800" dirty="0"/>
                  <a:t> </a:t>
                </a:r>
                <a:r>
                  <a:rPr lang="it-IT" sz="2000" dirty="0" err="1"/>
                  <a:t>based</a:t>
                </a:r>
                <a:r>
                  <a:rPr lang="it-IT" sz="2000" dirty="0"/>
                  <a:t> on:</a:t>
                </a:r>
              </a:p>
              <a:p>
                <a:pPr lvl="1"/>
                <a:r>
                  <a:rPr lang="it-IT" sz="1800" dirty="0"/>
                  <a:t>The Lund </a:t>
                </a:r>
                <a:r>
                  <a:rPr lang="it-IT" sz="1800" dirty="0" err="1"/>
                  <a:t>String</a:t>
                </a:r>
                <a:r>
                  <a:rPr lang="it-IT" sz="1800" dirty="0"/>
                  <a:t> Model</a:t>
                </a:r>
              </a:p>
              <a:p>
                <a:pPr lvl="1"/>
                <a:r>
                  <a:rPr lang="it-IT" sz="1800" dirty="0"/>
                  <a:t>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it-IT" sz="1800" dirty="0"/>
                  <a:t> mechanism</a:t>
                </a:r>
              </a:p>
              <a:p>
                <a:pPr lvl="1"/>
                <a:endParaRPr lang="it-IT" sz="1800" dirty="0"/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it-IT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</m:e>
                    </m:sPre>
                    <m:sPre>
                      <m:sPre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e>
                    </m:sPre>
                  </m:oMath>
                </a14:m>
                <a:endParaRPr lang="it-IT" sz="2200" dirty="0"/>
              </a:p>
              <a:p>
                <a:r>
                  <a:rPr lang="en-US" sz="2000" dirty="0"/>
                  <a:t>Is the vacuum quantum number.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5DCE016-32A2-476E-998B-CB8F3397D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3082" y="810815"/>
                <a:ext cx="3546120" cy="4638685"/>
              </a:xfrm>
              <a:blipFill>
                <a:blip r:embed="rId3"/>
                <a:stretch>
                  <a:fillRect l="-1203" t="-1314" r="-3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23A8FC-0C38-438B-9774-981ABE33829D}"/>
                  </a:ext>
                </a:extLst>
              </p:cNvPr>
              <p:cNvSpPr txBox="1"/>
              <p:nvPr/>
            </p:nvSpPr>
            <p:spPr>
              <a:xfrm>
                <a:off x="119996" y="922844"/>
                <a:ext cx="39418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>
                    <a:solidFill>
                      <a:schemeClr val="tx1"/>
                    </a:solidFill>
                  </a:rPr>
                  <a:t>StringSpinner </a:t>
                </a:r>
                <a:r>
                  <a:rPr lang="it-IT" sz="1050" i="1" dirty="0">
                    <a:solidFill>
                      <a:schemeClr val="tx1"/>
                    </a:solidFill>
                  </a:rPr>
                  <a:t>[</a:t>
                </a:r>
                <a:r>
                  <a:rPr lang="it-IT" sz="1050" i="1" dirty="0" err="1">
                    <a:solidFill>
                      <a:schemeClr val="tx1"/>
                    </a:solidFill>
                  </a:rPr>
                  <a:t>Kerbizi</a:t>
                </a:r>
                <a:r>
                  <a:rPr lang="it-IT" sz="1050" i="1" dirty="0">
                    <a:solidFill>
                      <a:schemeClr val="tx1"/>
                    </a:solidFill>
                  </a:rPr>
                  <a:t>, L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it-IT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acc>
                  </m:oMath>
                </a14:m>
                <a:r>
                  <a:rPr lang="it-IT" sz="1050" i="1" dirty="0" err="1">
                    <a:solidFill>
                      <a:schemeClr val="tx1"/>
                    </a:solidFill>
                  </a:rPr>
                  <a:t>nnblad</a:t>
                </a:r>
                <a:r>
                  <a:rPr lang="it-IT" sz="1050" i="1" dirty="0">
                    <a:solidFill>
                      <a:schemeClr val="tx1"/>
                    </a:solidFill>
                  </a:rPr>
                  <a:t>, CPC  272 (2022) 108234]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23A8FC-0C38-438B-9774-981ABE338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96" y="922844"/>
                <a:ext cx="3941848" cy="276999"/>
              </a:xfrm>
              <a:prstGeom prst="rect">
                <a:avLst/>
              </a:prstGeom>
              <a:blipFill>
                <a:blip r:embed="rId4"/>
                <a:stretch>
                  <a:fillRect l="-155"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8E1D5A9-EC31-46B6-A4C4-E0870CF278B1}"/>
              </a:ext>
            </a:extLst>
          </p:cNvPr>
          <p:cNvGrpSpPr/>
          <p:nvPr/>
        </p:nvGrpSpPr>
        <p:grpSpPr>
          <a:xfrm>
            <a:off x="381000" y="1328280"/>
            <a:ext cx="5304415" cy="3544640"/>
            <a:chOff x="137267" y="586781"/>
            <a:chExt cx="5304415" cy="3544640"/>
          </a:xfrm>
        </p:grpSpPr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938CBF65-5313-4205-80F6-BEAFCFC4208D}"/>
                </a:ext>
              </a:extLst>
            </p:cNvPr>
            <p:cNvSpPr>
              <a:spLocks noChangeAspect="1"/>
            </p:cNvSpPr>
            <p:nvPr/>
          </p:nvSpPr>
          <p:spPr bwMode="auto">
            <a:xfrm rot="2968479">
              <a:off x="1335640" y="1446180"/>
              <a:ext cx="1289061" cy="108000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solidFill>
                  <a:schemeClr val="tx1"/>
                </a:solidFill>
              </a:endParaRP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977846E9-F3C9-40AD-9081-26192CDD4F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893" y="1035601"/>
              <a:ext cx="1260001" cy="0"/>
              <a:chOff x="1392" y="1488"/>
              <a:chExt cx="1584" cy="0"/>
            </a:xfrm>
          </p:grpSpPr>
          <p:sp>
            <p:nvSpPr>
              <p:cNvPr id="85" name="Line 7">
                <a:extLst>
                  <a:ext uri="{FF2B5EF4-FFF2-40B4-BE49-F238E27FC236}">
                    <a16:creationId xmlns:a16="http://schemas.microsoft.com/office/drawing/2014/main" id="{1C52E774-D0B7-4BC3-B4FF-AC05E0CBA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Line 8">
                <a:extLst>
                  <a:ext uri="{FF2B5EF4-FFF2-40B4-BE49-F238E27FC236}">
                    <a16:creationId xmlns:a16="http://schemas.microsoft.com/office/drawing/2014/main" id="{C04AB8DA-3133-42D2-ABB5-8BF09DABA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B00A9D7-DC39-4667-A11D-86B07FDB1BC5}"/>
                </a:ext>
              </a:extLst>
            </p:cNvPr>
            <p:cNvGrpSpPr>
              <a:grpSpLocks/>
            </p:cNvGrpSpPr>
            <p:nvPr/>
          </p:nvGrpSpPr>
          <p:grpSpPr bwMode="auto">
            <a:xfrm rot="20880000" flipV="1">
              <a:off x="1552458" y="904616"/>
              <a:ext cx="1260001" cy="0"/>
              <a:chOff x="1392" y="1488"/>
              <a:chExt cx="1584" cy="0"/>
            </a:xfrm>
          </p:grpSpPr>
          <p:sp>
            <p:nvSpPr>
              <p:cNvPr id="83" name="Line 10">
                <a:extLst>
                  <a:ext uri="{FF2B5EF4-FFF2-40B4-BE49-F238E27FC236}">
                    <a16:creationId xmlns:a16="http://schemas.microsoft.com/office/drawing/2014/main" id="{64A625A1-28B2-4374-A395-A232EAD61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Line 11">
                <a:extLst>
                  <a:ext uri="{FF2B5EF4-FFF2-40B4-BE49-F238E27FC236}">
                    <a16:creationId xmlns:a16="http://schemas.microsoft.com/office/drawing/2014/main" id="{FF0BBE12-B298-40D9-BD8C-8C83F2CC0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18F6781-1509-4B77-BFF7-95B5D303BF6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7646704" flipV="1">
              <a:off x="1505825" y="2649110"/>
              <a:ext cx="1152000" cy="1465"/>
              <a:chOff x="1392" y="1488"/>
              <a:chExt cx="1584" cy="0"/>
            </a:xfrm>
          </p:grpSpPr>
          <p:sp>
            <p:nvSpPr>
              <p:cNvPr id="81" name="Line 10">
                <a:extLst>
                  <a:ext uri="{FF2B5EF4-FFF2-40B4-BE49-F238E27FC236}">
                    <a16:creationId xmlns:a16="http://schemas.microsoft.com/office/drawing/2014/main" id="{7B55E1E4-6198-4077-9EE9-1E6CF82AC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Line 11">
                <a:extLst>
                  <a:ext uri="{FF2B5EF4-FFF2-40B4-BE49-F238E27FC236}">
                    <a16:creationId xmlns:a16="http://schemas.microsoft.com/office/drawing/2014/main" id="{124923B7-EDE3-4338-A5A5-DC923D80D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7578C02A-B549-4CE7-B7F4-E628981B46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6315" y="2027346"/>
              <a:ext cx="1908000" cy="173037"/>
              <a:chOff x="1392" y="1488"/>
              <a:chExt cx="1584" cy="0"/>
            </a:xfrm>
          </p:grpSpPr>
          <p:sp>
            <p:nvSpPr>
              <p:cNvPr id="79" name="Line 7">
                <a:extLst>
                  <a:ext uri="{FF2B5EF4-FFF2-40B4-BE49-F238E27FC236}">
                    <a16:creationId xmlns:a16="http://schemas.microsoft.com/office/drawing/2014/main" id="{6C98B3E8-9B76-4A38-83F5-92DC1D468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Line 8">
                <a:extLst>
                  <a:ext uri="{FF2B5EF4-FFF2-40B4-BE49-F238E27FC236}">
                    <a16:creationId xmlns:a16="http://schemas.microsoft.com/office/drawing/2014/main" id="{C4E2119E-7E90-4D50-A456-B7D3A47AB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Ovale 27">
              <a:extLst>
                <a:ext uri="{FF2B5EF4-FFF2-40B4-BE49-F238E27FC236}">
                  <a16:creationId xmlns:a16="http://schemas.microsoft.com/office/drawing/2014/main" id="{21BE5DEF-390E-442D-B3F1-D4DC8B0948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2639" y="305195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EA4FA1F9-DF32-4756-8554-36128F9DE8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2639" y="3346747"/>
              <a:ext cx="540000" cy="0"/>
              <a:chOff x="1392" y="1488"/>
              <a:chExt cx="1584" cy="0"/>
            </a:xfrm>
          </p:grpSpPr>
          <p:sp>
            <p:nvSpPr>
              <p:cNvPr id="77" name="Line 7">
                <a:extLst>
                  <a:ext uri="{FF2B5EF4-FFF2-40B4-BE49-F238E27FC236}">
                    <a16:creationId xmlns:a16="http://schemas.microsoft.com/office/drawing/2014/main" id="{0665E8A5-8E69-4B66-9041-120E70247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Line 8">
                <a:extLst>
                  <a:ext uri="{FF2B5EF4-FFF2-40B4-BE49-F238E27FC236}">
                    <a16:creationId xmlns:a16="http://schemas.microsoft.com/office/drawing/2014/main" id="{72657A8E-E39D-4984-9B90-BB49ADA71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59A44703-C677-46B0-B5DD-9619DDBDAF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315" y="3413638"/>
              <a:ext cx="2448000" cy="0"/>
              <a:chOff x="1392" y="1488"/>
              <a:chExt cx="1584" cy="0"/>
            </a:xfrm>
          </p:grpSpPr>
          <p:sp>
            <p:nvSpPr>
              <p:cNvPr id="75" name="Line 7">
                <a:extLst>
                  <a:ext uri="{FF2B5EF4-FFF2-40B4-BE49-F238E27FC236}">
                    <a16:creationId xmlns:a16="http://schemas.microsoft.com/office/drawing/2014/main" id="{00818E58-8539-449E-B62D-67A6B8FB61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Line 8">
                <a:extLst>
                  <a:ext uri="{FF2B5EF4-FFF2-40B4-BE49-F238E27FC236}">
                    <a16:creationId xmlns:a16="http://schemas.microsoft.com/office/drawing/2014/main" id="{7DE82FCC-BE5F-434D-ACFF-A08102468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po 50">
              <a:extLst>
                <a:ext uri="{FF2B5EF4-FFF2-40B4-BE49-F238E27FC236}">
                  <a16:creationId xmlns:a16="http://schemas.microsoft.com/office/drawing/2014/main" id="{27228931-3958-4337-88CC-07613A8CD99D}"/>
                </a:ext>
              </a:extLst>
            </p:cNvPr>
            <p:cNvGrpSpPr/>
            <p:nvPr/>
          </p:nvGrpSpPr>
          <p:grpSpPr>
            <a:xfrm>
              <a:off x="4281298" y="1918992"/>
              <a:ext cx="454034" cy="454135"/>
              <a:chOff x="4868039" y="2173347"/>
              <a:chExt cx="454034" cy="454135"/>
            </a:xfrm>
          </p:grpSpPr>
          <p:grpSp>
            <p:nvGrpSpPr>
              <p:cNvPr id="70" name="Gruppo 46">
                <a:extLst>
                  <a:ext uri="{FF2B5EF4-FFF2-40B4-BE49-F238E27FC236}">
                    <a16:creationId xmlns:a16="http://schemas.microsoft.com/office/drawing/2014/main" id="{FBA5C927-BAAF-4974-A19E-7663B37E409A}"/>
                  </a:ext>
                </a:extLst>
              </p:cNvPr>
              <p:cNvGrpSpPr/>
              <p:nvPr/>
            </p:nvGrpSpPr>
            <p:grpSpPr>
              <a:xfrm>
                <a:off x="4962057" y="2303482"/>
                <a:ext cx="3654" cy="324000"/>
                <a:chOff x="5909380" y="3586370"/>
                <a:chExt cx="3654" cy="324000"/>
              </a:xfrm>
            </p:grpSpPr>
            <p:cxnSp>
              <p:nvCxnSpPr>
                <p:cNvPr id="73" name="Connettore 1 44">
                  <a:extLst>
                    <a:ext uri="{FF2B5EF4-FFF2-40B4-BE49-F238E27FC236}">
                      <a16:creationId xmlns:a16="http://schemas.microsoft.com/office/drawing/2014/main" id="{6E6E1928-7E28-4BB5-9056-E867B9815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5750066" y="3747401"/>
                  <a:ext cx="324000" cy="1937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ttore 2 45">
                  <a:extLst>
                    <a:ext uri="{FF2B5EF4-FFF2-40B4-BE49-F238E27FC236}">
                      <a16:creationId xmlns:a16="http://schemas.microsoft.com/office/drawing/2014/main" id="{47E50538-E0C5-481A-9A85-0B6C25FEE2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5837380" y="3749066"/>
                  <a:ext cx="144000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" name="Connettore 1 47">
                <a:extLst>
                  <a:ext uri="{FF2B5EF4-FFF2-40B4-BE49-F238E27FC236}">
                    <a16:creationId xmlns:a16="http://schemas.microsoft.com/office/drawing/2014/main" id="{E29010A4-98BD-475B-A497-1B73CF53D0C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60073" y="2112297"/>
                <a:ext cx="0" cy="3240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e 49">
                <a:extLst>
                  <a:ext uri="{FF2B5EF4-FFF2-40B4-BE49-F238E27FC236}">
                    <a16:creationId xmlns:a16="http://schemas.microsoft.com/office/drawing/2014/main" id="{200E628B-A0C9-4723-BFCB-C3C34A6540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8039" y="2173347"/>
                <a:ext cx="180000" cy="180000"/>
              </a:xfrm>
              <a:prstGeom prst="ellipse">
                <a:avLst/>
              </a:prstGeom>
              <a:solidFill>
                <a:srgbClr val="DAE3F3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uppo 51">
              <a:extLst>
                <a:ext uri="{FF2B5EF4-FFF2-40B4-BE49-F238E27FC236}">
                  <a16:creationId xmlns:a16="http://schemas.microsoft.com/office/drawing/2014/main" id="{11D9F062-9D7C-4D1D-B6EA-76E963513B82}"/>
                </a:ext>
              </a:extLst>
            </p:cNvPr>
            <p:cNvGrpSpPr/>
            <p:nvPr/>
          </p:nvGrpSpPr>
          <p:grpSpPr>
            <a:xfrm>
              <a:off x="4286636" y="2271314"/>
              <a:ext cx="454034" cy="454135"/>
              <a:chOff x="4868039" y="2173347"/>
              <a:chExt cx="454034" cy="454135"/>
            </a:xfrm>
          </p:grpSpPr>
          <p:grpSp>
            <p:nvGrpSpPr>
              <p:cNvPr id="65" name="Gruppo 52">
                <a:extLst>
                  <a:ext uri="{FF2B5EF4-FFF2-40B4-BE49-F238E27FC236}">
                    <a16:creationId xmlns:a16="http://schemas.microsoft.com/office/drawing/2014/main" id="{226CCB96-DF44-4878-9720-5E6B722A1DF3}"/>
                  </a:ext>
                </a:extLst>
              </p:cNvPr>
              <p:cNvGrpSpPr/>
              <p:nvPr/>
            </p:nvGrpSpPr>
            <p:grpSpPr>
              <a:xfrm>
                <a:off x="4962057" y="2303482"/>
                <a:ext cx="3654" cy="324000"/>
                <a:chOff x="5909380" y="3586370"/>
                <a:chExt cx="3654" cy="324000"/>
              </a:xfrm>
            </p:grpSpPr>
            <p:cxnSp>
              <p:nvCxnSpPr>
                <p:cNvPr id="68" name="Connettore 1 55">
                  <a:extLst>
                    <a:ext uri="{FF2B5EF4-FFF2-40B4-BE49-F238E27FC236}">
                      <a16:creationId xmlns:a16="http://schemas.microsoft.com/office/drawing/2014/main" id="{86A2ED2E-2D8C-477D-A251-126C71DFC7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5750066" y="3747401"/>
                  <a:ext cx="324000" cy="1937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ttore 2 56">
                  <a:extLst>
                    <a:ext uri="{FF2B5EF4-FFF2-40B4-BE49-F238E27FC236}">
                      <a16:creationId xmlns:a16="http://schemas.microsoft.com/office/drawing/2014/main" id="{9ED748AE-B8A9-41E0-8CA7-1F301326A1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5837380" y="3749066"/>
                  <a:ext cx="144000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" name="Connettore 1 53">
                <a:extLst>
                  <a:ext uri="{FF2B5EF4-FFF2-40B4-BE49-F238E27FC236}">
                    <a16:creationId xmlns:a16="http://schemas.microsoft.com/office/drawing/2014/main" id="{E6CE1D7B-EFC6-4285-9C91-2C38E9A776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60073" y="2112297"/>
                <a:ext cx="0" cy="3240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e 54">
                <a:extLst>
                  <a:ext uri="{FF2B5EF4-FFF2-40B4-BE49-F238E27FC236}">
                    <a16:creationId xmlns:a16="http://schemas.microsoft.com/office/drawing/2014/main" id="{ACED6B02-469B-4E81-957B-CA05D13F04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8039" y="2173347"/>
                <a:ext cx="180000" cy="180000"/>
              </a:xfrm>
              <a:prstGeom prst="ellipse">
                <a:avLst/>
              </a:prstGeom>
              <a:solidFill>
                <a:srgbClr val="DAE3F3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uppo 63">
              <a:extLst>
                <a:ext uri="{FF2B5EF4-FFF2-40B4-BE49-F238E27FC236}">
                  <a16:creationId xmlns:a16="http://schemas.microsoft.com/office/drawing/2014/main" id="{DCE9D5E8-8330-4CDF-81F8-9C149100315A}"/>
                </a:ext>
              </a:extLst>
            </p:cNvPr>
            <p:cNvGrpSpPr/>
            <p:nvPr/>
          </p:nvGrpSpPr>
          <p:grpSpPr>
            <a:xfrm>
              <a:off x="4293654" y="2641539"/>
              <a:ext cx="454034" cy="454135"/>
              <a:chOff x="4868039" y="2173347"/>
              <a:chExt cx="454034" cy="454135"/>
            </a:xfrm>
          </p:grpSpPr>
          <p:grpSp>
            <p:nvGrpSpPr>
              <p:cNvPr id="60" name="Gruppo 64">
                <a:extLst>
                  <a:ext uri="{FF2B5EF4-FFF2-40B4-BE49-F238E27FC236}">
                    <a16:creationId xmlns:a16="http://schemas.microsoft.com/office/drawing/2014/main" id="{E68FE663-FF52-4159-B997-DC9679F8C96C}"/>
                  </a:ext>
                </a:extLst>
              </p:cNvPr>
              <p:cNvGrpSpPr/>
              <p:nvPr/>
            </p:nvGrpSpPr>
            <p:grpSpPr>
              <a:xfrm>
                <a:off x="4962057" y="2303482"/>
                <a:ext cx="3654" cy="324000"/>
                <a:chOff x="5909380" y="3586370"/>
                <a:chExt cx="3654" cy="324000"/>
              </a:xfrm>
            </p:grpSpPr>
            <p:cxnSp>
              <p:nvCxnSpPr>
                <p:cNvPr id="63" name="Connettore 1 67">
                  <a:extLst>
                    <a:ext uri="{FF2B5EF4-FFF2-40B4-BE49-F238E27FC236}">
                      <a16:creationId xmlns:a16="http://schemas.microsoft.com/office/drawing/2014/main" id="{17F7B614-3FED-4695-A976-428FBABA40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5750066" y="3747401"/>
                  <a:ext cx="324000" cy="1937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ttore 2 68">
                  <a:extLst>
                    <a:ext uri="{FF2B5EF4-FFF2-40B4-BE49-F238E27FC236}">
                      <a16:creationId xmlns:a16="http://schemas.microsoft.com/office/drawing/2014/main" id="{5899B779-F3C1-43A6-98FE-AB5C23054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5837380" y="3749066"/>
                  <a:ext cx="144000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Connettore 1 65">
                <a:extLst>
                  <a:ext uri="{FF2B5EF4-FFF2-40B4-BE49-F238E27FC236}">
                    <a16:creationId xmlns:a16="http://schemas.microsoft.com/office/drawing/2014/main" id="{AC1EB07B-79CC-46D7-A2F0-7C24FDEC34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60073" y="2112297"/>
                <a:ext cx="0" cy="3240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vale 66">
                <a:extLst>
                  <a:ext uri="{FF2B5EF4-FFF2-40B4-BE49-F238E27FC236}">
                    <a16:creationId xmlns:a16="http://schemas.microsoft.com/office/drawing/2014/main" id="{8D5DE6BF-5817-41F7-8AA6-A049FC4E60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8039" y="2173347"/>
                <a:ext cx="180000" cy="180000"/>
              </a:xfrm>
              <a:prstGeom prst="ellipse">
                <a:avLst/>
              </a:prstGeom>
              <a:solidFill>
                <a:srgbClr val="DAE3F3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uppo 69">
              <a:extLst>
                <a:ext uri="{FF2B5EF4-FFF2-40B4-BE49-F238E27FC236}">
                  <a16:creationId xmlns:a16="http://schemas.microsoft.com/office/drawing/2014/main" id="{1694161D-C38A-4570-8DB8-E081C08A2B06}"/>
                </a:ext>
              </a:extLst>
            </p:cNvPr>
            <p:cNvGrpSpPr/>
            <p:nvPr/>
          </p:nvGrpSpPr>
          <p:grpSpPr>
            <a:xfrm>
              <a:off x="4287948" y="2988211"/>
              <a:ext cx="454034" cy="431275"/>
              <a:chOff x="4868039" y="2173347"/>
              <a:chExt cx="454034" cy="431275"/>
            </a:xfrm>
          </p:grpSpPr>
          <p:grpSp>
            <p:nvGrpSpPr>
              <p:cNvPr id="55" name="Gruppo 70">
                <a:extLst>
                  <a:ext uri="{FF2B5EF4-FFF2-40B4-BE49-F238E27FC236}">
                    <a16:creationId xmlns:a16="http://schemas.microsoft.com/office/drawing/2014/main" id="{B214F4EE-8542-4901-9D95-1D1368E4E933}"/>
                  </a:ext>
                </a:extLst>
              </p:cNvPr>
              <p:cNvGrpSpPr/>
              <p:nvPr/>
            </p:nvGrpSpPr>
            <p:grpSpPr>
              <a:xfrm>
                <a:off x="4956154" y="2356078"/>
                <a:ext cx="5903" cy="248544"/>
                <a:chOff x="5903477" y="3638966"/>
                <a:chExt cx="5903" cy="248544"/>
              </a:xfrm>
            </p:grpSpPr>
            <p:cxnSp>
              <p:nvCxnSpPr>
                <p:cNvPr id="58" name="Connettore 1 73">
                  <a:extLst>
                    <a:ext uri="{FF2B5EF4-FFF2-40B4-BE49-F238E27FC236}">
                      <a16:creationId xmlns:a16="http://schemas.microsoft.com/office/drawing/2014/main" id="{B4FEBCD9-8697-4DE6-BE9E-CE1F714A33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5832446" y="3814541"/>
                  <a:ext cx="144000" cy="1937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ttore 2 74">
                  <a:extLst>
                    <a:ext uri="{FF2B5EF4-FFF2-40B4-BE49-F238E27FC236}">
                      <a16:creationId xmlns:a16="http://schemas.microsoft.com/office/drawing/2014/main" id="{7F1A8721-3D37-40E5-BF28-E7FF1FB035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5837380" y="3710966"/>
                  <a:ext cx="144000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6" name="Connettore 1 71">
                <a:extLst>
                  <a:ext uri="{FF2B5EF4-FFF2-40B4-BE49-F238E27FC236}">
                    <a16:creationId xmlns:a16="http://schemas.microsoft.com/office/drawing/2014/main" id="{2FDE1571-BF03-4C53-B57C-03D7327817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60073" y="2112297"/>
                <a:ext cx="0" cy="3240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e 72">
                <a:extLst>
                  <a:ext uri="{FF2B5EF4-FFF2-40B4-BE49-F238E27FC236}">
                    <a16:creationId xmlns:a16="http://schemas.microsoft.com/office/drawing/2014/main" id="{A4218F13-F704-4BA2-8AE2-B3CA0F2790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8039" y="2173347"/>
                <a:ext cx="180000" cy="180000"/>
              </a:xfrm>
              <a:prstGeom prst="ellipse">
                <a:avLst/>
              </a:prstGeom>
              <a:solidFill>
                <a:srgbClr val="DAE3F3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uppo 77">
              <a:extLst>
                <a:ext uri="{FF2B5EF4-FFF2-40B4-BE49-F238E27FC236}">
                  <a16:creationId xmlns:a16="http://schemas.microsoft.com/office/drawing/2014/main" id="{16F8C246-9ED0-41C0-B818-ADEC11B3ADFD}"/>
                </a:ext>
              </a:extLst>
            </p:cNvPr>
            <p:cNvGrpSpPr/>
            <p:nvPr/>
          </p:nvGrpSpPr>
          <p:grpSpPr>
            <a:xfrm>
              <a:off x="4287948" y="3301638"/>
              <a:ext cx="454034" cy="180000"/>
              <a:chOff x="4868039" y="2173347"/>
              <a:chExt cx="454034" cy="180000"/>
            </a:xfrm>
          </p:grpSpPr>
          <p:cxnSp>
            <p:nvCxnSpPr>
              <p:cNvPr id="53" name="Connettore 1 79">
                <a:extLst>
                  <a:ext uri="{FF2B5EF4-FFF2-40B4-BE49-F238E27FC236}">
                    <a16:creationId xmlns:a16="http://schemas.microsoft.com/office/drawing/2014/main" id="{5742F215-DA2E-4EA3-BA70-2A6E7B1BE4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60073" y="2112297"/>
                <a:ext cx="0" cy="3240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e 80">
                <a:extLst>
                  <a:ext uri="{FF2B5EF4-FFF2-40B4-BE49-F238E27FC236}">
                    <a16:creationId xmlns:a16="http://schemas.microsoft.com/office/drawing/2014/main" id="{A994042A-0C0C-46CE-B545-9127AFE264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8039" y="2173347"/>
                <a:ext cx="180000" cy="180000"/>
              </a:xfrm>
              <a:prstGeom prst="ellipse">
                <a:avLst/>
              </a:prstGeom>
              <a:solidFill>
                <a:srgbClr val="DAE3F3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35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CasellaDiTesto 86">
              <a:extLst>
                <a:ext uri="{FF2B5EF4-FFF2-40B4-BE49-F238E27FC236}">
                  <a16:creationId xmlns:a16="http://schemas.microsoft.com/office/drawing/2014/main" id="{C10709DE-70E0-49D9-B924-B27BB31FCA4C}"/>
                </a:ext>
              </a:extLst>
            </p:cNvPr>
            <p:cNvSpPr txBox="1"/>
            <p:nvPr/>
          </p:nvSpPr>
          <p:spPr>
            <a:xfrm>
              <a:off x="1467413" y="3174645"/>
              <a:ext cx="540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tx1"/>
                  </a:solidFill>
                </a:rPr>
                <a:t>PDF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170">
                  <a:extLst>
                    <a:ext uri="{FF2B5EF4-FFF2-40B4-BE49-F238E27FC236}">
                      <a16:creationId xmlns:a16="http://schemas.microsoft.com/office/drawing/2014/main" id="{3D33662B-F8E8-4967-BD57-D3E10342E6B9}"/>
                    </a:ext>
                  </a:extLst>
                </p:cNvPr>
                <p:cNvSpPr txBox="1"/>
                <p:nvPr/>
              </p:nvSpPr>
              <p:spPr>
                <a:xfrm>
                  <a:off x="1706697" y="1535836"/>
                  <a:ext cx="2907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CasellaDiTesto 170">
                  <a:extLst>
                    <a:ext uri="{FF2B5EF4-FFF2-40B4-BE49-F238E27FC236}">
                      <a16:creationId xmlns:a16="http://schemas.microsoft.com/office/drawing/2014/main" id="{3D33662B-F8E8-4967-BD57-D3E10342E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697" y="1535836"/>
                  <a:ext cx="29078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8750" b="-2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171">
                  <a:extLst>
                    <a:ext uri="{FF2B5EF4-FFF2-40B4-BE49-F238E27FC236}">
                      <a16:creationId xmlns:a16="http://schemas.microsoft.com/office/drawing/2014/main" id="{C43512F8-3518-4962-982E-191D1E3A8EC9}"/>
                    </a:ext>
                  </a:extLst>
                </p:cNvPr>
                <p:cNvSpPr txBox="1"/>
                <p:nvPr/>
              </p:nvSpPr>
              <p:spPr>
                <a:xfrm>
                  <a:off x="467176" y="754207"/>
                  <a:ext cx="27956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CasellaDiTesto 171">
                  <a:extLst>
                    <a:ext uri="{FF2B5EF4-FFF2-40B4-BE49-F238E27FC236}">
                      <a16:creationId xmlns:a16="http://schemas.microsoft.com/office/drawing/2014/main" id="{C43512F8-3518-4962-982E-191D1E3A8E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76" y="754207"/>
                  <a:ext cx="279564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172">
                  <a:extLst>
                    <a:ext uri="{FF2B5EF4-FFF2-40B4-BE49-F238E27FC236}">
                      <a16:creationId xmlns:a16="http://schemas.microsoft.com/office/drawing/2014/main" id="{CAA4A78F-E855-41A2-8F6A-881600B12430}"/>
                    </a:ext>
                  </a:extLst>
                </p:cNvPr>
                <p:cNvSpPr txBox="1"/>
                <p:nvPr/>
              </p:nvSpPr>
              <p:spPr>
                <a:xfrm>
                  <a:off x="2145715" y="586781"/>
                  <a:ext cx="27956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CasellaDiTesto 172">
                  <a:extLst>
                    <a:ext uri="{FF2B5EF4-FFF2-40B4-BE49-F238E27FC236}">
                      <a16:creationId xmlns:a16="http://schemas.microsoft.com/office/drawing/2014/main" id="{CAA4A78F-E855-41A2-8F6A-881600B124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5715" y="586781"/>
                  <a:ext cx="27956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6522" t="-2222" r="-6522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180">
                  <a:extLst>
                    <a:ext uri="{FF2B5EF4-FFF2-40B4-BE49-F238E27FC236}">
                      <a16:creationId xmlns:a16="http://schemas.microsoft.com/office/drawing/2014/main" id="{DEF0700C-12A0-4D0A-B920-172022FC5716}"/>
                    </a:ext>
                  </a:extLst>
                </p:cNvPr>
                <p:cNvSpPr txBox="1"/>
                <p:nvPr/>
              </p:nvSpPr>
              <p:spPr>
                <a:xfrm>
                  <a:off x="4808832" y="1846579"/>
                  <a:ext cx="2053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180">
                  <a:extLst>
                    <a:ext uri="{FF2B5EF4-FFF2-40B4-BE49-F238E27FC236}">
                      <a16:creationId xmlns:a16="http://schemas.microsoft.com/office/drawing/2014/main" id="{DEF0700C-12A0-4D0A-B920-172022FC57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832" y="1846579"/>
                  <a:ext cx="20531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4706" r="-11765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182">
                  <a:extLst>
                    <a:ext uri="{FF2B5EF4-FFF2-40B4-BE49-F238E27FC236}">
                      <a16:creationId xmlns:a16="http://schemas.microsoft.com/office/drawing/2014/main" id="{AB69338F-B611-47E2-BC8E-6C6E7AB03888}"/>
                    </a:ext>
                  </a:extLst>
                </p:cNvPr>
                <p:cNvSpPr txBox="1"/>
                <p:nvPr/>
              </p:nvSpPr>
              <p:spPr>
                <a:xfrm>
                  <a:off x="4858856" y="2192201"/>
                  <a:ext cx="2330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CasellaDiTesto 182">
                  <a:extLst>
                    <a:ext uri="{FF2B5EF4-FFF2-40B4-BE49-F238E27FC236}">
                      <a16:creationId xmlns:a16="http://schemas.microsoft.com/office/drawing/2014/main" id="{AB69338F-B611-47E2-BC8E-6C6E7AB038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8856" y="2192201"/>
                  <a:ext cx="23301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1053" r="-21053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sellaDiTesto 183">
                  <a:extLst>
                    <a:ext uri="{FF2B5EF4-FFF2-40B4-BE49-F238E27FC236}">
                      <a16:creationId xmlns:a16="http://schemas.microsoft.com/office/drawing/2014/main" id="{E711C392-5BD4-409E-8894-660A090ACEE9}"/>
                    </a:ext>
                  </a:extLst>
                </p:cNvPr>
                <p:cNvSpPr txBox="1"/>
                <p:nvPr/>
              </p:nvSpPr>
              <p:spPr>
                <a:xfrm>
                  <a:off x="4643386" y="3450657"/>
                  <a:ext cx="3324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CasellaDiTesto 183">
                  <a:extLst>
                    <a:ext uri="{FF2B5EF4-FFF2-40B4-BE49-F238E27FC236}">
                      <a16:creationId xmlns:a16="http://schemas.microsoft.com/office/drawing/2014/main" id="{E711C392-5BD4-409E-8894-660A090ACE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3386" y="3450657"/>
                  <a:ext cx="33246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667" r="-3704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uppo 194">
              <a:extLst>
                <a:ext uri="{FF2B5EF4-FFF2-40B4-BE49-F238E27FC236}">
                  <a16:creationId xmlns:a16="http://schemas.microsoft.com/office/drawing/2014/main" id="{E2B20F85-C04B-4FA4-B8BC-94BD31BFA67B}"/>
                </a:ext>
              </a:extLst>
            </p:cNvPr>
            <p:cNvGrpSpPr/>
            <p:nvPr/>
          </p:nvGrpSpPr>
          <p:grpSpPr>
            <a:xfrm>
              <a:off x="2285197" y="1886882"/>
              <a:ext cx="252000" cy="278601"/>
              <a:chOff x="2871938" y="2141237"/>
              <a:chExt cx="252000" cy="278601"/>
            </a:xfrm>
          </p:grpSpPr>
          <p:sp>
            <p:nvSpPr>
              <p:cNvPr id="51" name="Ovale 191">
                <a:extLst>
                  <a:ext uri="{FF2B5EF4-FFF2-40B4-BE49-F238E27FC236}">
                    <a16:creationId xmlns:a16="http://schemas.microsoft.com/office/drawing/2014/main" id="{0B4762EE-8931-4177-9D21-65F063615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71938" y="2167838"/>
                <a:ext cx="252000" cy="25200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CasellaDiTesto 192">
                    <a:extLst>
                      <a:ext uri="{FF2B5EF4-FFF2-40B4-BE49-F238E27FC236}">
                        <a16:creationId xmlns:a16="http://schemas.microsoft.com/office/drawing/2014/main" id="{CEB87878-D264-4228-81D3-0A69162620D7}"/>
                      </a:ext>
                    </a:extLst>
                  </p:cNvPr>
                  <p:cNvSpPr txBox="1"/>
                  <p:nvPr/>
                </p:nvSpPr>
                <p:spPr>
                  <a:xfrm>
                    <a:off x="2896192" y="2141237"/>
                    <a:ext cx="2044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oMath>
                      </m:oMathPara>
                    </a14:m>
                    <a:endParaRPr lang="it-IT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CasellaDiTesto 192">
                    <a:extLst>
                      <a:ext uri="{FF2B5EF4-FFF2-40B4-BE49-F238E27FC236}">
                        <a16:creationId xmlns:a16="http://schemas.microsoft.com/office/drawing/2014/main" id="{CEB87878-D264-4228-81D3-0A69162620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6192" y="2141237"/>
                    <a:ext cx="204415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152" t="-21739" r="-787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tangolo 195">
                  <a:extLst>
                    <a:ext uri="{FF2B5EF4-FFF2-40B4-BE49-F238E27FC236}">
                      <a16:creationId xmlns:a16="http://schemas.microsoft.com/office/drawing/2014/main" id="{7AB3730D-A116-4A76-A049-5E2364153FB3}"/>
                    </a:ext>
                  </a:extLst>
                </p:cNvPr>
                <p:cNvSpPr/>
                <p:nvPr/>
              </p:nvSpPr>
              <p:spPr>
                <a:xfrm>
                  <a:off x="3981658" y="1657645"/>
                  <a:ext cx="38080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it-IT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tangolo 195">
                  <a:extLst>
                    <a:ext uri="{FF2B5EF4-FFF2-40B4-BE49-F238E27FC236}">
                      <a16:creationId xmlns:a16="http://schemas.microsoft.com/office/drawing/2014/main" id="{7AB3730D-A116-4A76-A049-5E2364153F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1658" y="1657645"/>
                  <a:ext cx="380809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tangolo 196">
                  <a:extLst>
                    <a:ext uri="{FF2B5EF4-FFF2-40B4-BE49-F238E27FC236}">
                      <a16:creationId xmlns:a16="http://schemas.microsoft.com/office/drawing/2014/main" id="{50588015-F874-4079-A2AF-C8153F26DE83}"/>
                    </a:ext>
                  </a:extLst>
                </p:cNvPr>
                <p:cNvSpPr/>
                <p:nvPr/>
              </p:nvSpPr>
              <p:spPr>
                <a:xfrm>
                  <a:off x="4362667" y="1993116"/>
                  <a:ext cx="4766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ttangolo 196">
                  <a:extLst>
                    <a:ext uri="{FF2B5EF4-FFF2-40B4-BE49-F238E27FC236}">
                      <a16:creationId xmlns:a16="http://schemas.microsoft.com/office/drawing/2014/main" id="{50588015-F874-4079-A2AF-C8153F26DE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2667" y="1993116"/>
                  <a:ext cx="476669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ttangolo 253">
              <a:extLst>
                <a:ext uri="{FF2B5EF4-FFF2-40B4-BE49-F238E27FC236}">
                  <a16:creationId xmlns:a16="http://schemas.microsoft.com/office/drawing/2014/main" id="{C6AC64A9-B75E-488E-9645-517EC7D03037}"/>
                </a:ext>
              </a:extLst>
            </p:cNvPr>
            <p:cNvSpPr/>
            <p:nvPr/>
          </p:nvSpPr>
          <p:spPr>
            <a:xfrm>
              <a:off x="1986103" y="3155626"/>
              <a:ext cx="12506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dirty="0" err="1">
                  <a:solidFill>
                    <a:schemeClr val="tx1"/>
                  </a:solidFill>
                </a:rPr>
                <a:t>beam</a:t>
              </a:r>
              <a:r>
                <a:rPr lang="it-IT" sz="1200" dirty="0">
                  <a:solidFill>
                    <a:schemeClr val="tx1"/>
                  </a:solidFill>
                </a:rPr>
                <a:t> </a:t>
              </a:r>
              <a:r>
                <a:rPr lang="it-IT" sz="1200" dirty="0" err="1">
                  <a:solidFill>
                    <a:schemeClr val="tx1"/>
                  </a:solidFill>
                </a:rPr>
                <a:t>remnants</a:t>
              </a:r>
              <a:endParaRPr lang="it-IT" sz="12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sellaDiTesto 81">
                  <a:extLst>
                    <a:ext uri="{FF2B5EF4-FFF2-40B4-BE49-F238E27FC236}">
                      <a16:creationId xmlns:a16="http://schemas.microsoft.com/office/drawing/2014/main" id="{0BF8966B-D766-4F4A-B687-60D92983D869}"/>
                    </a:ext>
                  </a:extLst>
                </p:cNvPr>
                <p:cNvSpPr txBox="1"/>
                <p:nvPr/>
              </p:nvSpPr>
              <p:spPr>
                <a:xfrm>
                  <a:off x="4549768" y="2424948"/>
                  <a:ext cx="1967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CasellaDiTesto 81">
                  <a:extLst>
                    <a:ext uri="{FF2B5EF4-FFF2-40B4-BE49-F238E27FC236}">
                      <a16:creationId xmlns:a16="http://schemas.microsoft.com/office/drawing/2014/main" id="{0BF8966B-D766-4F4A-B687-60D92983D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9768" y="2424948"/>
                  <a:ext cx="19678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7273" r="-21212"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Connettore 2 6">
              <a:extLst>
                <a:ext uri="{FF2B5EF4-FFF2-40B4-BE49-F238E27FC236}">
                  <a16:creationId xmlns:a16="http://schemas.microsoft.com/office/drawing/2014/main" id="{27B6D2A9-ABF0-435D-A5AD-FF30676842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1982" y="2558097"/>
              <a:ext cx="443842" cy="1870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83">
              <a:extLst>
                <a:ext uri="{FF2B5EF4-FFF2-40B4-BE49-F238E27FC236}">
                  <a16:creationId xmlns:a16="http://schemas.microsoft.com/office/drawing/2014/main" id="{C61E450F-DB42-4D38-84CE-7FC5DA0B71E4}"/>
                </a:ext>
              </a:extLst>
            </p:cNvPr>
            <p:cNvCxnSpPr>
              <a:cxnSpLocks/>
            </p:cNvCxnSpPr>
            <p:nvPr/>
          </p:nvCxnSpPr>
          <p:spPr>
            <a:xfrm>
              <a:off x="4749518" y="2739570"/>
              <a:ext cx="426464" cy="766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85">
                  <a:extLst>
                    <a:ext uri="{FF2B5EF4-FFF2-40B4-BE49-F238E27FC236}">
                      <a16:creationId xmlns:a16="http://schemas.microsoft.com/office/drawing/2014/main" id="{80B8E37D-4E42-4972-8980-C31C6234DDCB}"/>
                    </a:ext>
                  </a:extLst>
                </p:cNvPr>
                <p:cNvSpPr txBox="1"/>
                <p:nvPr/>
              </p:nvSpPr>
              <p:spPr>
                <a:xfrm>
                  <a:off x="5236369" y="2433786"/>
                  <a:ext cx="2053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CasellaDiTesto 85">
                  <a:extLst>
                    <a:ext uri="{FF2B5EF4-FFF2-40B4-BE49-F238E27FC236}">
                      <a16:creationId xmlns:a16="http://schemas.microsoft.com/office/drawing/2014/main" id="{80B8E37D-4E42-4972-8980-C31C6234DD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369" y="2433786"/>
                  <a:ext cx="205313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14706" r="-11765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87">
                  <a:extLst>
                    <a:ext uri="{FF2B5EF4-FFF2-40B4-BE49-F238E27FC236}">
                      <a16:creationId xmlns:a16="http://schemas.microsoft.com/office/drawing/2014/main" id="{F2BCD00C-D167-4338-A8F8-20A6BCD79300}"/>
                    </a:ext>
                  </a:extLst>
                </p:cNvPr>
                <p:cNvSpPr txBox="1"/>
                <p:nvPr/>
              </p:nvSpPr>
              <p:spPr>
                <a:xfrm>
                  <a:off x="5206939" y="2653875"/>
                  <a:ext cx="194092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CasellaDiTesto 87">
                  <a:extLst>
                    <a:ext uri="{FF2B5EF4-FFF2-40B4-BE49-F238E27FC236}">
                      <a16:creationId xmlns:a16="http://schemas.microsoft.com/office/drawing/2014/main" id="{F2BCD00C-D167-4338-A8F8-20A6BCD79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6939" y="2653875"/>
                  <a:ext cx="194092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18750" r="-15625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Connettore 2 88">
              <a:extLst>
                <a:ext uri="{FF2B5EF4-FFF2-40B4-BE49-F238E27FC236}">
                  <a16:creationId xmlns:a16="http://schemas.microsoft.com/office/drawing/2014/main" id="{F7136139-75FA-4203-B9A5-99F6EAFFB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1995" y="3051425"/>
              <a:ext cx="458325" cy="446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89">
              <a:extLst>
                <a:ext uri="{FF2B5EF4-FFF2-40B4-BE49-F238E27FC236}">
                  <a16:creationId xmlns:a16="http://schemas.microsoft.com/office/drawing/2014/main" id="{082B7BD3-BEF2-4CD2-BF43-8395DEC627A4}"/>
                </a:ext>
              </a:extLst>
            </p:cNvPr>
            <p:cNvCxnSpPr>
              <a:cxnSpLocks/>
            </p:cNvCxnSpPr>
            <p:nvPr/>
          </p:nvCxnSpPr>
          <p:spPr>
            <a:xfrm>
              <a:off x="4759531" y="3090501"/>
              <a:ext cx="436306" cy="1796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90">
                  <a:extLst>
                    <a:ext uri="{FF2B5EF4-FFF2-40B4-BE49-F238E27FC236}">
                      <a16:creationId xmlns:a16="http://schemas.microsoft.com/office/drawing/2014/main" id="{3C911489-14D8-4F2B-B4AE-5CE4AEE7B35C}"/>
                    </a:ext>
                  </a:extLst>
                </p:cNvPr>
                <p:cNvSpPr txBox="1"/>
                <p:nvPr/>
              </p:nvSpPr>
              <p:spPr>
                <a:xfrm>
                  <a:off x="5201381" y="2880586"/>
                  <a:ext cx="194092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CasellaDiTesto 90">
                  <a:extLst>
                    <a:ext uri="{FF2B5EF4-FFF2-40B4-BE49-F238E27FC236}">
                      <a16:creationId xmlns:a16="http://schemas.microsoft.com/office/drawing/2014/main" id="{3C911489-14D8-4F2B-B4AE-5CE4AEE7B3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381" y="2880586"/>
                  <a:ext cx="194092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18750" r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Connettore 2 93">
              <a:extLst>
                <a:ext uri="{FF2B5EF4-FFF2-40B4-BE49-F238E27FC236}">
                  <a16:creationId xmlns:a16="http://schemas.microsoft.com/office/drawing/2014/main" id="{BB1ECE03-6C55-47DB-9CB6-46013A46403A}"/>
                </a:ext>
              </a:extLst>
            </p:cNvPr>
            <p:cNvCxnSpPr>
              <a:cxnSpLocks/>
            </p:cNvCxnSpPr>
            <p:nvPr/>
          </p:nvCxnSpPr>
          <p:spPr>
            <a:xfrm>
              <a:off x="4746383" y="3111019"/>
              <a:ext cx="373163" cy="3534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sellaDiTesto 95">
                  <a:extLst>
                    <a:ext uri="{FF2B5EF4-FFF2-40B4-BE49-F238E27FC236}">
                      <a16:creationId xmlns:a16="http://schemas.microsoft.com/office/drawing/2014/main" id="{61CF45DD-58DA-41E3-85DF-B8D7A828A411}"/>
                    </a:ext>
                  </a:extLst>
                </p:cNvPr>
                <p:cNvSpPr txBox="1"/>
                <p:nvPr/>
              </p:nvSpPr>
              <p:spPr>
                <a:xfrm>
                  <a:off x="5124017" y="3374593"/>
                  <a:ext cx="194092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CasellaDiTesto 95">
                  <a:extLst>
                    <a:ext uri="{FF2B5EF4-FFF2-40B4-BE49-F238E27FC236}">
                      <a16:creationId xmlns:a16="http://schemas.microsoft.com/office/drawing/2014/main" id="{61CF45DD-58DA-41E3-85DF-B8D7A828A4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017" y="3374593"/>
                  <a:ext cx="194092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355" r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sellaDiTesto 96">
                  <a:extLst>
                    <a:ext uri="{FF2B5EF4-FFF2-40B4-BE49-F238E27FC236}">
                      <a16:creationId xmlns:a16="http://schemas.microsoft.com/office/drawing/2014/main" id="{8B2E5921-EBDE-4CEB-A758-E150BE3879A9}"/>
                    </a:ext>
                  </a:extLst>
                </p:cNvPr>
                <p:cNvSpPr txBox="1"/>
                <p:nvPr/>
              </p:nvSpPr>
              <p:spPr>
                <a:xfrm>
                  <a:off x="4495479" y="2786443"/>
                  <a:ext cx="23589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CasellaDiTesto 96">
                  <a:extLst>
                    <a:ext uri="{FF2B5EF4-FFF2-40B4-BE49-F238E27FC236}">
                      <a16:creationId xmlns:a16="http://schemas.microsoft.com/office/drawing/2014/main" id="{8B2E5921-EBDE-4CEB-A758-E150BE3879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479" y="2786443"/>
                  <a:ext cx="235897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2821" r="-10256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Ovale 97">
              <a:extLst>
                <a:ext uri="{FF2B5EF4-FFF2-40B4-BE49-F238E27FC236}">
                  <a16:creationId xmlns:a16="http://schemas.microsoft.com/office/drawing/2014/main" id="{0063A3CA-BACE-4192-817F-66D7CDA41D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8973" y="2680432"/>
              <a:ext cx="144000" cy="144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Ovale 98">
              <a:extLst>
                <a:ext uri="{FF2B5EF4-FFF2-40B4-BE49-F238E27FC236}">
                  <a16:creationId xmlns:a16="http://schemas.microsoft.com/office/drawing/2014/main" id="{6653D2AF-A0E5-413E-BDD0-E8BF7CB2E7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4940" y="3041510"/>
              <a:ext cx="144000" cy="144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35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CasellaDiTesto 119">
                  <a:extLst>
                    <a:ext uri="{FF2B5EF4-FFF2-40B4-BE49-F238E27FC236}">
                      <a16:creationId xmlns:a16="http://schemas.microsoft.com/office/drawing/2014/main" id="{4973505C-124C-4854-92D6-429E74625434}"/>
                    </a:ext>
                  </a:extLst>
                </p:cNvPr>
                <p:cNvSpPr txBox="1"/>
                <p:nvPr/>
              </p:nvSpPr>
              <p:spPr>
                <a:xfrm>
                  <a:off x="1218097" y="3836981"/>
                  <a:ext cx="2907462" cy="294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it-IT" sz="1200" dirty="0">
                      <a:solidFill>
                        <a:schemeClr val="tx1"/>
                      </a:solidFill>
                    </a:rPr>
                    <a:t> from </a:t>
                  </a:r>
                  <a:r>
                    <a:rPr lang="it-IT" sz="1200" dirty="0" err="1">
                      <a:solidFill>
                        <a:schemeClr val="tx1"/>
                      </a:solidFill>
                    </a:rPr>
                    <a:t>parametrizations</a:t>
                  </a:r>
                  <a:endParaRPr lang="it-IT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CasellaDiTesto 119">
                  <a:extLst>
                    <a:ext uri="{FF2B5EF4-FFF2-40B4-BE49-F238E27FC236}">
                      <a16:creationId xmlns:a16="http://schemas.microsoft.com/office/drawing/2014/main" id="{4973505C-124C-4854-92D6-429E746254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097" y="3836981"/>
                  <a:ext cx="2907462" cy="294440"/>
                </a:xfrm>
                <a:prstGeom prst="rect">
                  <a:avLst/>
                </a:prstGeom>
                <a:blipFill>
                  <a:blip r:embed="rId20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Rettangolo 1">
              <a:extLst>
                <a:ext uri="{FF2B5EF4-FFF2-40B4-BE49-F238E27FC236}">
                  <a16:creationId xmlns:a16="http://schemas.microsoft.com/office/drawing/2014/main" id="{F6700A5E-8516-4F9E-8C16-73C51F55E573}"/>
                </a:ext>
              </a:extLst>
            </p:cNvPr>
            <p:cNvSpPr/>
            <p:nvPr/>
          </p:nvSpPr>
          <p:spPr>
            <a:xfrm>
              <a:off x="274265" y="599307"/>
              <a:ext cx="2912922" cy="3243527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ttangolo 2">
                  <a:extLst>
                    <a:ext uri="{FF2B5EF4-FFF2-40B4-BE49-F238E27FC236}">
                      <a16:creationId xmlns:a16="http://schemas.microsoft.com/office/drawing/2014/main" id="{BDB8D15C-46CC-4292-B5B2-32D9D83F766B}"/>
                    </a:ext>
                  </a:extLst>
                </p:cNvPr>
                <p:cNvSpPr/>
                <p:nvPr/>
              </p:nvSpPr>
              <p:spPr>
                <a:xfrm>
                  <a:off x="1260344" y="3535869"/>
                  <a:ext cx="844590" cy="2944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it-IT" sz="12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8" name="Rettangolo 2">
                  <a:extLst>
                    <a:ext uri="{FF2B5EF4-FFF2-40B4-BE49-F238E27FC236}">
                      <a16:creationId xmlns:a16="http://schemas.microsoft.com/office/drawing/2014/main" id="{BDB8D15C-46CC-4292-B5B2-32D9D83F76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0344" y="3535869"/>
                  <a:ext cx="844590" cy="294440"/>
                </a:xfrm>
                <a:prstGeom prst="rect">
                  <a:avLst/>
                </a:prstGeom>
                <a:blipFill>
                  <a:blip r:embed="rId21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Rettangolo 7">
              <a:extLst>
                <a:ext uri="{FF2B5EF4-FFF2-40B4-BE49-F238E27FC236}">
                  <a16:creationId xmlns:a16="http://schemas.microsoft.com/office/drawing/2014/main" id="{352DFBD6-5CE1-483C-94D3-0C1800838B5A}"/>
                </a:ext>
              </a:extLst>
            </p:cNvPr>
            <p:cNvSpPr/>
            <p:nvPr/>
          </p:nvSpPr>
          <p:spPr>
            <a:xfrm rot="16200000">
              <a:off x="-291055" y="2306963"/>
              <a:ext cx="113364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200" b="1" dirty="0">
                  <a:solidFill>
                    <a:schemeClr val="tx1"/>
                  </a:solidFill>
                </a:rPr>
                <a:t>from PYTHIA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CasellaDiTesto 148">
                  <a:extLst>
                    <a:ext uri="{FF2B5EF4-FFF2-40B4-BE49-F238E27FC236}">
                      <a16:creationId xmlns:a16="http://schemas.microsoft.com/office/drawing/2014/main" id="{DD3C6E97-F48E-48BF-B053-0749B2765CED}"/>
                    </a:ext>
                  </a:extLst>
                </p:cNvPr>
                <p:cNvSpPr txBox="1"/>
                <p:nvPr/>
              </p:nvSpPr>
              <p:spPr>
                <a:xfrm>
                  <a:off x="5223987" y="3138417"/>
                  <a:ext cx="194092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CasellaDiTesto 148">
                  <a:extLst>
                    <a:ext uri="{FF2B5EF4-FFF2-40B4-BE49-F238E27FC236}">
                      <a16:creationId xmlns:a16="http://schemas.microsoft.com/office/drawing/2014/main" id="{DD3C6E97-F48E-48BF-B053-0749B2765C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987" y="3138417"/>
                  <a:ext cx="194092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18750" r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1403C973-68DB-406A-9523-0B8A4484732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09317" y="1384907"/>
            <a:ext cx="1585312" cy="876365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8DAA290-32E4-4BAA-A12F-4DBB9D23C969}"/>
              </a:ext>
            </a:extLst>
          </p:cNvPr>
          <p:cNvCxnSpPr>
            <a:cxnSpLocks/>
          </p:cNvCxnSpPr>
          <p:nvPr/>
        </p:nvCxnSpPr>
        <p:spPr>
          <a:xfrm flipH="1" flipV="1">
            <a:off x="4661715" y="2184327"/>
            <a:ext cx="1174022" cy="393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EA51ED2-70CB-48BC-9B25-8E9057F187FC}"/>
              </a:ext>
            </a:extLst>
          </p:cNvPr>
          <p:cNvCxnSpPr>
            <a:cxnSpLocks/>
          </p:cNvCxnSpPr>
          <p:nvPr/>
        </p:nvCxnSpPr>
        <p:spPr>
          <a:xfrm flipH="1">
            <a:off x="4676973" y="3004534"/>
            <a:ext cx="1106372" cy="1573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3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178312</TotalTime>
  <Words>1332</Words>
  <Application>Microsoft Office PowerPoint</Application>
  <PresentationFormat>On-screen Show (16:10)</PresentationFormat>
  <Paragraphs>177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Calibri Light</vt:lpstr>
      <vt:lpstr>Cambria Math</vt:lpstr>
      <vt:lpstr>Corbel</vt:lpstr>
      <vt:lpstr>High Tower Text</vt:lpstr>
      <vt:lpstr>Savoye LET</vt:lpstr>
      <vt:lpstr>Times New Roman</vt:lpstr>
      <vt:lpstr>Wingdings</vt:lpstr>
      <vt:lpstr>Default Design</vt:lpstr>
      <vt:lpstr>Basis</vt:lpstr>
      <vt:lpstr>SIDIS-3D-EXP SIDIS observables for TMDs</vt:lpstr>
      <vt:lpstr>Transverse structure of the Nucleon</vt:lpstr>
      <vt:lpstr>A future sherif in town</vt:lpstr>
      <vt:lpstr>The phase space</vt:lpstr>
      <vt:lpstr>The TEAM for  SIDIS-3D-EXP  </vt:lpstr>
      <vt:lpstr>In mode detail:</vt:lpstr>
      <vt:lpstr>Facts we need to emphasis</vt:lpstr>
      <vt:lpstr>Very real tasks</vt:lpstr>
      <vt:lpstr>StringSpinner: polarized quarks in PYTHIA</vt:lpstr>
      <vt:lpstr>Budget</vt:lpstr>
      <vt:lpstr>Details of the proposed tasks</vt:lpstr>
      <vt:lpstr>Thank you</vt:lpstr>
      <vt:lpstr>LEPTONIC RADIATION</vt:lpstr>
      <vt:lpstr>Example: background from exclusive VMs</vt:lpstr>
      <vt:lpstr>2nd  publication on P_hT distributions (2018); </vt:lpstr>
      <vt:lpstr>Phenomenological fits</vt:lpstr>
      <vt:lpstr>Collins asymmetries for π and K @ COMPASS</vt:lpstr>
      <vt:lpstr>Collins asymmetries for π and K @ HERMES</vt:lpstr>
      <vt:lpstr>Dihadron asymmetries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</dc:title>
  <dc:creator>bressan</dc:creator>
  <cp:lastModifiedBy>BRESSAN ANDREA</cp:lastModifiedBy>
  <cp:revision>1154</cp:revision>
  <cp:lastPrinted>2016-11-28T09:42:09Z</cp:lastPrinted>
  <dcterms:modified xsi:type="dcterms:W3CDTF">2025-07-02T05:15:39Z</dcterms:modified>
</cp:coreProperties>
</file>