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58" r:id="rId4"/>
    <p:sldId id="259" r:id="rId5"/>
    <p:sldId id="261" r:id="rId6"/>
    <p:sldId id="263" r:id="rId7"/>
    <p:sldId id="262" r:id="rId8"/>
    <p:sldId id="264" r:id="rId9"/>
    <p:sldId id="260" r:id="rId1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D10CB7-13E4-4844-BD03-FE00F72EC048}" v="38" dt="2025-06-18T09:03:59.5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14"/>
    <p:restoredTop sz="94668"/>
  </p:normalViewPr>
  <p:slideViewPr>
    <p:cSldViewPr snapToGrid="0">
      <p:cViewPr varScale="1">
        <p:scale>
          <a:sx n="119" d="100"/>
          <a:sy n="119" d="100"/>
        </p:scale>
        <p:origin x="5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2EB433-D5FA-834C-BCD0-5B4D5008DE92}" type="datetimeFigureOut">
              <a:rPr lang="en-US" smtClean="0"/>
              <a:t>6/18/25</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E88415-149A-4C45-86CA-C8EE3653DEE5}" type="slidenum">
              <a:rPr lang="en-US" smtClean="0"/>
              <a:t>‹N›</a:t>
            </a:fld>
            <a:endParaRPr lang="en-US"/>
          </a:p>
        </p:txBody>
      </p:sp>
    </p:spTree>
    <p:extLst>
      <p:ext uri="{BB962C8B-B14F-4D97-AF65-F5344CB8AC3E}">
        <p14:creationId xmlns:p14="http://schemas.microsoft.com/office/powerpoint/2010/main" val="3467029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09E88415-149A-4C45-86CA-C8EE3653DEE5}" type="slidenum">
              <a:rPr lang="en-US" smtClean="0"/>
              <a:t>1</a:t>
            </a:fld>
            <a:endParaRPr lang="en-US"/>
          </a:p>
        </p:txBody>
      </p:sp>
    </p:spTree>
    <p:extLst>
      <p:ext uri="{BB962C8B-B14F-4D97-AF65-F5344CB8AC3E}">
        <p14:creationId xmlns:p14="http://schemas.microsoft.com/office/powerpoint/2010/main" val="926865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a:t>Theory </a:t>
            </a:r>
            <a:r>
              <a:rPr lang="it-IT" sz="1200" dirty="0" err="1"/>
              <a:t>calculations</a:t>
            </a:r>
            <a:r>
              <a:rPr lang="it-IT" sz="1200" dirty="0"/>
              <a:t> </a:t>
            </a:r>
            <a:r>
              <a:rPr lang="it-IT" sz="1200" dirty="0" err="1"/>
              <a:t>using</a:t>
            </a:r>
            <a:r>
              <a:rPr lang="it-IT" sz="1200" dirty="0"/>
              <a:t> the Feynman </a:t>
            </a:r>
            <a:r>
              <a:rPr lang="it-IT" sz="1200" dirty="0" err="1"/>
              <a:t>path-integral</a:t>
            </a:r>
            <a:r>
              <a:rPr lang="it-IT" sz="1200" dirty="0"/>
              <a:t> </a:t>
            </a:r>
            <a:r>
              <a:rPr lang="it-IT" sz="1200" dirty="0" err="1"/>
              <a:t>method</a:t>
            </a:r>
            <a:r>
              <a:rPr lang="it-IT" sz="1200" dirty="0"/>
              <a:t> (Bonasera and </a:t>
            </a:r>
            <a:r>
              <a:rPr lang="it-IT" sz="1200" dirty="0" err="1"/>
              <a:t>Natowitz</a:t>
            </a:r>
            <a:r>
              <a:rPr lang="it-IT" sz="1200" dirty="0"/>
              <a:t> PRC(</a:t>
            </a:r>
            <a:r>
              <a:rPr lang="it-IT" sz="1200" dirty="0" err="1"/>
              <a:t>R</a:t>
            </a:r>
            <a:r>
              <a:rPr lang="it-IT" sz="1200" dirty="0"/>
              <a:t>) 2020) and </a:t>
            </a:r>
            <a:r>
              <a:rPr lang="it-IT" sz="1200" dirty="0" err="1"/>
              <a:t>including</a:t>
            </a:r>
            <a:r>
              <a:rPr lang="it-IT" sz="1200" dirty="0"/>
              <a:t> some l=0 </a:t>
            </a:r>
            <a:r>
              <a:rPr lang="it-IT" sz="1200" dirty="0" err="1"/>
              <a:t>resonances</a:t>
            </a:r>
            <a:r>
              <a:rPr lang="it-IT" sz="1200" dirty="0"/>
              <a:t>, lead to </a:t>
            </a:r>
            <a:r>
              <a:rPr lang="it-IT" sz="1200" dirty="0" err="1"/>
              <a:t>S-factor</a:t>
            </a:r>
            <a:r>
              <a:rPr lang="it-IT" sz="1200" dirty="0"/>
              <a:t> </a:t>
            </a:r>
            <a:r>
              <a:rPr lang="it-IT" sz="1200" dirty="0" err="1"/>
              <a:t>values</a:t>
            </a:r>
            <a:r>
              <a:rPr lang="it-IT" sz="1200" dirty="0"/>
              <a:t>  (green color) </a:t>
            </a:r>
            <a:r>
              <a:rPr lang="it-IT" sz="1200" b="1" dirty="0">
                <a:solidFill>
                  <a:srgbClr val="00B050"/>
                </a:solidFill>
              </a:rPr>
              <a:t>in agreement with </a:t>
            </a:r>
            <a:r>
              <a:rPr lang="it-IT" sz="1200" b="1" dirty="0" err="1">
                <a:solidFill>
                  <a:srgbClr val="00B050"/>
                </a:solidFill>
              </a:rPr>
              <a:t>results</a:t>
            </a:r>
            <a:r>
              <a:rPr lang="it-IT" sz="1200" b="1" dirty="0">
                <a:solidFill>
                  <a:srgbClr val="00B050"/>
                </a:solidFill>
              </a:rPr>
              <a:t> from the THM </a:t>
            </a:r>
            <a:r>
              <a:rPr lang="it-IT" sz="1200" dirty="0" err="1"/>
              <a:t>experiment</a:t>
            </a:r>
            <a:r>
              <a:rPr lang="it-IT" sz="1200" dirty="0"/>
              <a:t> (</a:t>
            </a:r>
            <a:r>
              <a:rPr lang="it-IT" sz="1200" dirty="0" err="1"/>
              <a:t>orange</a:t>
            </a:r>
            <a:r>
              <a:rPr lang="it-IT" sz="1200" dirty="0"/>
              <a:t> </a:t>
            </a:r>
            <a:r>
              <a:rPr lang="it-IT" sz="1200" dirty="0" err="1"/>
              <a:t>circles</a:t>
            </a:r>
            <a:r>
              <a:rPr lang="it-IT" sz="1200" dirty="0"/>
              <a:t>), </a:t>
            </a:r>
            <a:r>
              <a:rPr lang="it-IT" sz="1200" dirty="0" err="1"/>
              <a:t>highlighting</a:t>
            </a:r>
            <a:r>
              <a:rPr lang="it-IT" sz="1200" dirty="0"/>
              <a:t> the </a:t>
            </a:r>
            <a:r>
              <a:rPr lang="it-IT" sz="1200" dirty="0" err="1"/>
              <a:t>role</a:t>
            </a:r>
            <a:r>
              <a:rPr lang="it-IT" sz="1200" dirty="0"/>
              <a:t> of </a:t>
            </a:r>
            <a:r>
              <a:rPr lang="it-IT" sz="1200" dirty="0" err="1"/>
              <a:t>resonances</a:t>
            </a:r>
            <a:endParaRPr lang="it-IT" sz="1200"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i="0" u="none" strike="noStrike" dirty="0">
                <a:effectLst/>
                <a:latin typeface="Roboto" panose="020F0502020204030204" pitchFamily="34" charset="0"/>
              </a:rPr>
              <a:t>«</a:t>
            </a:r>
            <a:r>
              <a:rPr lang="it-IT" sz="1200" b="0" i="0" u="none" strike="noStrike" dirty="0" err="1">
                <a:effectLst/>
                <a:latin typeface="Roboto" panose="020F0502020204030204" pitchFamily="34" charset="0"/>
              </a:rPr>
              <a:t>We</a:t>
            </a:r>
            <a:r>
              <a:rPr lang="it-IT" sz="1200" b="0" i="0" u="none" strike="noStrike" dirty="0">
                <a:effectLst/>
                <a:latin typeface="Roboto" panose="020F0502020204030204" pitchFamily="34" charset="0"/>
              </a:rPr>
              <a:t> </a:t>
            </a:r>
            <a:r>
              <a:rPr lang="it-IT" sz="1200" b="0" i="0" u="none" strike="noStrike" dirty="0" err="1">
                <a:effectLst/>
                <a:latin typeface="Roboto" panose="020F0502020204030204" pitchFamily="34" charset="0"/>
              </a:rPr>
              <a:t>evaluate</a:t>
            </a:r>
            <a:r>
              <a:rPr lang="it-IT" sz="1200" b="0" i="0" u="none" strike="noStrike" dirty="0">
                <a:effectLst/>
                <a:latin typeface="Roboto" panose="020F0502020204030204" pitchFamily="34" charset="0"/>
              </a:rPr>
              <a:t> the </a:t>
            </a:r>
            <a:r>
              <a:rPr lang="it-IT" sz="1200" b="0" i="0" u="none" strike="noStrike" baseline="30000" dirty="0">
                <a:effectLst/>
                <a:latin typeface="Roboto" panose="020F0502020204030204" pitchFamily="34" charset="0"/>
              </a:rPr>
              <a:t>12</a:t>
            </a:r>
            <a:r>
              <a:rPr lang="it-IT" sz="1200" b="0" i="0" u="none" strike="noStrike" dirty="0">
                <a:effectLst/>
                <a:latin typeface="Roboto" panose="020F0502020204030204" pitchFamily="34" charset="0"/>
              </a:rPr>
              <a:t>C+</a:t>
            </a:r>
            <a:r>
              <a:rPr lang="it-IT" sz="1200" b="0" i="0" u="none" strike="noStrike" baseline="30000" dirty="0">
                <a:effectLst/>
                <a:latin typeface="Roboto" panose="020F0502020204030204" pitchFamily="34" charset="0"/>
              </a:rPr>
              <a:t>12</a:t>
            </a:r>
            <a:r>
              <a:rPr lang="it-IT" sz="1200" b="0" i="0" u="none" strike="noStrike" dirty="0">
                <a:effectLst/>
                <a:latin typeface="Roboto" panose="020F0502020204030204" pitchFamily="34" charset="0"/>
              </a:rPr>
              <a:t>C fusion reaction rate </a:t>
            </a:r>
            <a:r>
              <a:rPr lang="it-IT" sz="1200" b="0" i="0" u="none" strike="noStrike" dirty="0" err="1">
                <a:effectLst/>
                <a:latin typeface="Roboto" panose="020F0502020204030204" pitchFamily="34" charset="0"/>
              </a:rPr>
              <a:t>using</a:t>
            </a:r>
            <a:r>
              <a:rPr lang="it-IT" sz="1200" b="0" i="0" u="none" strike="noStrike" dirty="0">
                <a:effectLst/>
                <a:latin typeface="Roboto" panose="020F0502020204030204" pitchFamily="34" charset="0"/>
              </a:rPr>
              <a:t> a </a:t>
            </a:r>
            <a:r>
              <a:rPr lang="it-IT" sz="1200" b="0" i="0" u="none" strike="noStrike" dirty="0" err="1">
                <a:effectLst/>
                <a:latin typeface="Roboto" panose="020F0502020204030204" pitchFamily="34" charset="0"/>
              </a:rPr>
              <a:t>microscopic</a:t>
            </a:r>
            <a:r>
              <a:rPr lang="it-IT" sz="1200" b="0" i="0" u="none" strike="noStrike" dirty="0">
                <a:effectLst/>
                <a:latin typeface="Roboto" panose="020F0502020204030204" pitchFamily="34" charset="0"/>
              </a:rPr>
              <a:t> model, the </a:t>
            </a:r>
            <a:r>
              <a:rPr lang="it-IT" sz="1200" b="0" i="0" u="none" strike="noStrike" dirty="0" err="1">
                <a:effectLst/>
                <a:latin typeface="Roboto" panose="020F0502020204030204" pitchFamily="34" charset="0"/>
              </a:rPr>
              <a:t>antisymmetrized</a:t>
            </a:r>
            <a:r>
              <a:rPr lang="it-IT" sz="1200" b="0" i="0" u="none" strike="noStrike" dirty="0">
                <a:effectLst/>
                <a:latin typeface="Roboto" panose="020F0502020204030204" pitchFamily="34" charset="0"/>
              </a:rPr>
              <a:t> </a:t>
            </a:r>
            <a:r>
              <a:rPr lang="it-IT" sz="1200" b="0" i="0" u="none" strike="noStrike" dirty="0" err="1">
                <a:effectLst/>
                <a:latin typeface="Roboto" panose="020F0502020204030204" pitchFamily="34" charset="0"/>
              </a:rPr>
              <a:t>molecular</a:t>
            </a:r>
            <a:r>
              <a:rPr lang="it-IT" sz="1200" b="0" i="0" u="none" strike="noStrike" dirty="0">
                <a:effectLst/>
                <a:latin typeface="Roboto" panose="020F0502020204030204" pitchFamily="34" charset="0"/>
              </a:rPr>
              <a:t> dynamics. Using the model, </a:t>
            </a:r>
            <a:r>
              <a:rPr lang="it-IT" sz="1200" b="0" i="0" u="none" strike="noStrike" dirty="0" err="1">
                <a:effectLst/>
                <a:latin typeface="Roboto" panose="020F0502020204030204" pitchFamily="34" charset="0"/>
              </a:rPr>
              <a:t>we</a:t>
            </a:r>
            <a:r>
              <a:rPr lang="it-IT" sz="1200" b="0" i="0" u="none" strike="noStrike" dirty="0">
                <a:effectLst/>
                <a:latin typeface="Roboto" panose="020F0502020204030204" pitchFamily="34" charset="0"/>
              </a:rPr>
              <a:t> </a:t>
            </a:r>
            <a:r>
              <a:rPr lang="it-IT" sz="1200" b="0" i="0" u="none" strike="noStrike" dirty="0" err="1">
                <a:effectLst/>
                <a:latin typeface="Roboto" panose="020F0502020204030204" pitchFamily="34" charset="0"/>
              </a:rPr>
              <a:t>calculated</a:t>
            </a:r>
            <a:r>
              <a:rPr lang="it-IT" sz="1200" b="0" i="0" u="none" strike="noStrike" dirty="0">
                <a:effectLst/>
                <a:latin typeface="Roboto" panose="020F0502020204030204" pitchFamily="34" charset="0"/>
              </a:rPr>
              <a:t> the fusion cross </a:t>
            </a:r>
            <a:r>
              <a:rPr lang="it-IT" sz="1200" b="0" i="0" u="none" strike="noStrike" dirty="0" err="1">
                <a:effectLst/>
                <a:latin typeface="Roboto" panose="020F0502020204030204" pitchFamily="34" charset="0"/>
              </a:rPr>
              <a:t>sections</a:t>
            </a:r>
            <a:r>
              <a:rPr lang="it-IT" sz="1200" b="0" i="0" u="none" strike="noStrike" dirty="0">
                <a:effectLst/>
                <a:latin typeface="Roboto" panose="020F0502020204030204" pitchFamily="34" charset="0"/>
              </a:rPr>
              <a:t> </a:t>
            </a:r>
            <a:r>
              <a:rPr lang="it-IT" sz="1200" b="0" i="0" u="none" strike="noStrike" dirty="0" err="1">
                <a:effectLst/>
                <a:latin typeface="Roboto" panose="020F0502020204030204" pitchFamily="34" charset="0"/>
              </a:rPr>
              <a:t>treating</a:t>
            </a:r>
            <a:r>
              <a:rPr lang="it-IT" sz="1200" b="0" i="0" u="none" strike="noStrike" dirty="0">
                <a:effectLst/>
                <a:latin typeface="Roboto" panose="020F0502020204030204" pitchFamily="34" charset="0"/>
              </a:rPr>
              <a:t> </a:t>
            </a:r>
            <a:r>
              <a:rPr lang="it-IT" sz="1200" b="0" i="0" u="none" strike="noStrike" dirty="0" err="1">
                <a:effectLst/>
                <a:latin typeface="Roboto" panose="020F0502020204030204" pitchFamily="34" charset="0"/>
              </a:rPr>
              <a:t>coupling</a:t>
            </a:r>
            <a:r>
              <a:rPr lang="it-IT" sz="1200" b="0" i="0" u="none" strike="noStrike" dirty="0">
                <a:effectLst/>
                <a:latin typeface="Roboto" panose="020F0502020204030204" pitchFamily="34" charset="0"/>
              </a:rPr>
              <a:t> of the </a:t>
            </a:r>
            <a:r>
              <a:rPr lang="it-IT" sz="1200" b="0" i="0" u="none" strike="noStrike" dirty="0" err="1">
                <a:effectLst/>
                <a:latin typeface="Roboto" panose="020F0502020204030204" pitchFamily="34" charset="0"/>
              </a:rPr>
              <a:t>entrance</a:t>
            </a:r>
            <a:r>
              <a:rPr lang="it-IT" sz="1200" b="0" i="0" u="none" strike="noStrike" dirty="0">
                <a:effectLst/>
                <a:latin typeface="Roboto" panose="020F0502020204030204" pitchFamily="34" charset="0"/>
              </a:rPr>
              <a:t> (</a:t>
            </a:r>
            <a:r>
              <a:rPr lang="it-IT" sz="1200" b="0" i="0" u="none" strike="noStrike" baseline="30000" dirty="0">
                <a:effectLst/>
                <a:latin typeface="Roboto" panose="020F0502020204030204" pitchFamily="34" charset="0"/>
              </a:rPr>
              <a:t>12</a:t>
            </a:r>
            <a:r>
              <a:rPr lang="it-IT" sz="1200" b="0" i="0" u="none" strike="noStrike" dirty="0">
                <a:effectLst/>
                <a:latin typeface="Roboto" panose="020F0502020204030204" pitchFamily="34" charset="0"/>
              </a:rPr>
              <a:t>C+</a:t>
            </a:r>
            <a:r>
              <a:rPr lang="it-IT" sz="1200" b="0" i="0" u="none" strike="noStrike" baseline="30000" dirty="0">
                <a:effectLst/>
                <a:latin typeface="Roboto" panose="020F0502020204030204" pitchFamily="34" charset="0"/>
              </a:rPr>
              <a:t>12</a:t>
            </a:r>
            <a:r>
              <a:rPr lang="it-IT" sz="1200" b="0" i="0" u="none" strike="noStrike" dirty="0">
                <a:effectLst/>
                <a:latin typeface="Roboto" panose="020F0502020204030204" pitchFamily="34" charset="0"/>
              </a:rPr>
              <a:t>C) and exit </a:t>
            </a:r>
            <a:r>
              <a:rPr lang="it-IT" sz="1200" b="0" i="0" u="none" strike="noStrike" dirty="0" err="1">
                <a:effectLst/>
                <a:latin typeface="Roboto" panose="020F0502020204030204" pitchFamily="34" charset="0"/>
              </a:rPr>
              <a:t>channels</a:t>
            </a:r>
            <a:r>
              <a:rPr lang="it-IT" sz="1200" b="0" i="0" u="none" strike="noStrike" dirty="0">
                <a:effectLst/>
                <a:latin typeface="Roboto" panose="020F0502020204030204" pitchFamily="34" charset="0"/>
              </a:rPr>
              <a:t> (alpha+</a:t>
            </a:r>
            <a:r>
              <a:rPr lang="it-IT" sz="1200" b="0" i="0" u="none" strike="noStrike" baseline="30000" dirty="0">
                <a:effectLst/>
                <a:latin typeface="Roboto" panose="020F0502020204030204" pitchFamily="34" charset="0"/>
              </a:rPr>
              <a:t>20</a:t>
            </a:r>
            <a:r>
              <a:rPr lang="it-IT" sz="1200" b="0" i="0" u="none" strike="noStrike" dirty="0">
                <a:effectLst/>
                <a:latin typeface="Roboto" panose="020F0502020204030204" pitchFamily="34" charset="0"/>
              </a:rPr>
              <a:t>Ne and p+</a:t>
            </a:r>
            <a:r>
              <a:rPr lang="it-IT" sz="1200" b="0" i="0" u="none" strike="noStrike" baseline="30000" dirty="0">
                <a:effectLst/>
                <a:latin typeface="Roboto" panose="020F0502020204030204" pitchFamily="34" charset="0"/>
              </a:rPr>
              <a:t>23</a:t>
            </a:r>
            <a:r>
              <a:rPr lang="it-IT" sz="1200" b="0" i="0" u="none" strike="noStrike" dirty="0">
                <a:effectLst/>
                <a:latin typeface="Roboto" panose="020F0502020204030204" pitchFamily="34" charset="0"/>
              </a:rPr>
              <a:t>Na). </a:t>
            </a:r>
            <a:r>
              <a:rPr lang="it-IT" sz="1200" b="1" i="0" u="none" strike="noStrike" dirty="0" err="1">
                <a:solidFill>
                  <a:srgbClr val="FF0000"/>
                </a:solidFill>
                <a:effectLst/>
                <a:latin typeface="Roboto" panose="020F0502020204030204" pitchFamily="34" charset="0"/>
              </a:rPr>
              <a:t>We</a:t>
            </a:r>
            <a:r>
              <a:rPr lang="it-IT" sz="1200" b="1" i="0" u="none" strike="noStrike" dirty="0">
                <a:solidFill>
                  <a:srgbClr val="FF0000"/>
                </a:solidFill>
                <a:effectLst/>
                <a:latin typeface="Roboto" panose="020F0502020204030204" pitchFamily="34" charset="0"/>
              </a:rPr>
              <a:t> </a:t>
            </a:r>
            <a:r>
              <a:rPr lang="it-IT" sz="1200" b="1" i="0" u="none" strike="noStrike" dirty="0" err="1">
                <a:solidFill>
                  <a:srgbClr val="FF0000"/>
                </a:solidFill>
                <a:effectLst/>
                <a:latin typeface="Roboto" panose="020F0502020204030204" pitchFamily="34" charset="0"/>
              </a:rPr>
              <a:t>obtained</a:t>
            </a:r>
            <a:r>
              <a:rPr lang="it-IT" sz="1200" b="1" i="0" u="none" strike="noStrike" dirty="0">
                <a:solidFill>
                  <a:srgbClr val="FF0000"/>
                </a:solidFill>
                <a:effectLst/>
                <a:latin typeface="Roboto" panose="020F0502020204030204" pitchFamily="34" charset="0"/>
              </a:rPr>
              <a:t> </a:t>
            </a:r>
            <a:r>
              <a:rPr lang="it-IT" sz="1200" b="1" i="0" u="none" strike="noStrike" dirty="0" err="1">
                <a:solidFill>
                  <a:srgbClr val="FF0000"/>
                </a:solidFill>
                <a:effectLst/>
                <a:latin typeface="Roboto" panose="020F0502020204030204" pitchFamily="34" charset="0"/>
              </a:rPr>
              <a:t>resonances</a:t>
            </a:r>
            <a:r>
              <a:rPr lang="it-IT" sz="1200" b="1" i="0" u="none" strike="noStrike" dirty="0">
                <a:solidFill>
                  <a:srgbClr val="FF0000"/>
                </a:solidFill>
                <a:effectLst/>
                <a:latin typeface="Roboto" panose="020F0502020204030204" pitchFamily="34" charset="0"/>
              </a:rPr>
              <a:t> </a:t>
            </a:r>
            <a:r>
              <a:rPr lang="it-IT" sz="1200" b="1" i="0" u="none" strike="noStrike" dirty="0" err="1">
                <a:solidFill>
                  <a:srgbClr val="FF0000"/>
                </a:solidFill>
                <a:effectLst/>
                <a:latin typeface="Roboto" panose="020F0502020204030204" pitchFamily="34" charset="0"/>
              </a:rPr>
              <a:t>that</a:t>
            </a:r>
            <a:r>
              <a:rPr lang="it-IT" sz="1200" b="1" i="0" u="none" strike="noStrike" dirty="0">
                <a:solidFill>
                  <a:srgbClr val="FF0000"/>
                </a:solidFill>
                <a:effectLst/>
                <a:latin typeface="Roboto" panose="020F0502020204030204" pitchFamily="34" charset="0"/>
              </a:rPr>
              <a:t> </a:t>
            </a:r>
            <a:r>
              <a:rPr lang="it-IT" sz="1200" b="1" i="0" u="none" strike="noStrike" dirty="0" err="1">
                <a:solidFill>
                  <a:srgbClr val="FF0000"/>
                </a:solidFill>
                <a:effectLst/>
                <a:latin typeface="Roboto" panose="020F0502020204030204" pitchFamily="34" charset="0"/>
              </a:rPr>
              <a:t>enhance</a:t>
            </a:r>
            <a:r>
              <a:rPr lang="it-IT" sz="1200" b="1" i="0" u="none" strike="noStrike" dirty="0">
                <a:solidFill>
                  <a:srgbClr val="FF0000"/>
                </a:solidFill>
                <a:effectLst/>
                <a:latin typeface="Roboto" panose="020F0502020204030204" pitchFamily="34" charset="0"/>
              </a:rPr>
              <a:t> the fusion cross </a:t>
            </a:r>
            <a:r>
              <a:rPr lang="it-IT" sz="1200" b="1" i="0" u="none" strike="noStrike" dirty="0" err="1">
                <a:solidFill>
                  <a:srgbClr val="FF0000"/>
                </a:solidFill>
                <a:effectLst/>
                <a:latin typeface="Roboto" panose="020F0502020204030204" pitchFamily="34" charset="0"/>
              </a:rPr>
              <a:t>sections</a:t>
            </a:r>
            <a:r>
              <a:rPr lang="it-IT" sz="1200" b="1" i="0" u="none" strike="noStrike" dirty="0">
                <a:solidFill>
                  <a:srgbClr val="FF0000"/>
                </a:solidFill>
                <a:effectLst/>
                <a:latin typeface="Roboto" panose="020F0502020204030204" pitchFamily="34" charset="0"/>
              </a:rPr>
              <a:t> in low-energy </a:t>
            </a:r>
            <a:r>
              <a:rPr lang="it-IT" sz="1200" b="1" i="0" u="none" strike="noStrike" dirty="0" err="1">
                <a:solidFill>
                  <a:srgbClr val="FF0000"/>
                </a:solidFill>
                <a:effectLst/>
                <a:latin typeface="Roboto" panose="020F0502020204030204" pitchFamily="34" charset="0"/>
              </a:rPr>
              <a:t>regions</a:t>
            </a:r>
            <a:r>
              <a:rPr lang="it-IT" sz="1200" b="1" i="0" u="none" strike="noStrike" dirty="0">
                <a:solidFill>
                  <a:srgbClr val="FF0000"/>
                </a:solidFill>
                <a:effectLst/>
                <a:latin typeface="Roboto" panose="020F0502020204030204" pitchFamily="34" charset="0"/>
              </a:rPr>
              <a:t>, </a:t>
            </a:r>
            <a:r>
              <a:rPr lang="it-IT" sz="1200" b="1" i="0" u="none" strike="noStrike" dirty="0" err="1">
                <a:solidFill>
                  <a:srgbClr val="FF0000"/>
                </a:solidFill>
                <a:effectLst/>
                <a:latin typeface="Roboto" panose="020F0502020204030204" pitchFamily="34" charset="0"/>
              </a:rPr>
              <a:t>which</a:t>
            </a:r>
            <a:r>
              <a:rPr lang="it-IT" sz="1200" b="1" i="0" u="none" strike="noStrike" dirty="0">
                <a:solidFill>
                  <a:srgbClr val="FF0000"/>
                </a:solidFill>
                <a:effectLst/>
                <a:latin typeface="Roboto" panose="020F0502020204030204" pitchFamily="34" charset="0"/>
              </a:rPr>
              <a:t> </a:t>
            </a:r>
            <a:r>
              <a:rPr lang="it-IT" sz="1200" b="1" i="0" u="none" strike="noStrike" dirty="0" err="1">
                <a:solidFill>
                  <a:srgbClr val="FF0000"/>
                </a:solidFill>
                <a:effectLst/>
                <a:latin typeface="Roboto" panose="020F0502020204030204" pitchFamily="34" charset="0"/>
              </a:rPr>
              <a:t>rejects</a:t>
            </a:r>
            <a:r>
              <a:rPr lang="it-IT" sz="1200" b="1" i="0" u="none" strike="noStrike" dirty="0">
                <a:solidFill>
                  <a:srgbClr val="FF0000"/>
                </a:solidFill>
                <a:effectLst/>
                <a:latin typeface="Roboto" panose="020F0502020204030204" pitchFamily="34" charset="0"/>
              </a:rPr>
              <a:t> the </a:t>
            </a:r>
            <a:r>
              <a:rPr lang="it-IT" sz="1200" b="1" i="0" u="none" strike="noStrike" dirty="0" err="1">
                <a:solidFill>
                  <a:srgbClr val="FF0000"/>
                </a:solidFill>
                <a:effectLst/>
                <a:latin typeface="Roboto" panose="020F0502020204030204" pitchFamily="34" charset="0"/>
              </a:rPr>
              <a:t>hindrance</a:t>
            </a:r>
            <a:r>
              <a:rPr lang="it-IT" sz="1200" b="1" i="0" u="none" strike="noStrike" dirty="0">
                <a:solidFill>
                  <a:srgbClr val="FF0000"/>
                </a:solidFill>
                <a:effectLst/>
                <a:latin typeface="Roboto" panose="020F0502020204030204" pitchFamily="34" charset="0"/>
              </a:rPr>
              <a:t> model.»</a:t>
            </a:r>
            <a:endParaRPr lang="en-US" sz="1200" b="1" dirty="0">
              <a:solidFill>
                <a:srgbClr val="FF0000"/>
              </a:solidFill>
            </a:endParaRPr>
          </a:p>
          <a:p>
            <a:endParaRPr lang="en-US" dirty="0"/>
          </a:p>
        </p:txBody>
      </p:sp>
      <p:sp>
        <p:nvSpPr>
          <p:cNvPr id="4" name="Segnaposto numero diapositiva 3"/>
          <p:cNvSpPr>
            <a:spLocks noGrp="1"/>
          </p:cNvSpPr>
          <p:nvPr>
            <p:ph type="sldNum" sz="quarter" idx="5"/>
          </p:nvPr>
        </p:nvSpPr>
        <p:spPr/>
        <p:txBody>
          <a:bodyPr/>
          <a:lstStyle/>
          <a:p>
            <a:fld id="{09E88415-149A-4C45-86CA-C8EE3653DEE5}" type="slidenum">
              <a:rPr lang="en-US" smtClean="0"/>
              <a:t>7</a:t>
            </a:fld>
            <a:endParaRPr lang="en-US"/>
          </a:p>
        </p:txBody>
      </p:sp>
    </p:spTree>
    <p:extLst>
      <p:ext uri="{BB962C8B-B14F-4D97-AF65-F5344CB8AC3E}">
        <p14:creationId xmlns:p14="http://schemas.microsoft.com/office/powerpoint/2010/main" val="483935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896013-4EA9-CA05-4D0A-813297ADF414}"/>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a:p>
        </p:txBody>
      </p:sp>
      <p:sp>
        <p:nvSpPr>
          <p:cNvPr id="3" name="Sottotitolo 2">
            <a:extLst>
              <a:ext uri="{FF2B5EF4-FFF2-40B4-BE49-F238E27FC236}">
                <a16:creationId xmlns:a16="http://schemas.microsoft.com/office/drawing/2014/main" id="{62986531-9827-FA04-63EF-23174F68A3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Segnaposto data 3">
            <a:extLst>
              <a:ext uri="{FF2B5EF4-FFF2-40B4-BE49-F238E27FC236}">
                <a16:creationId xmlns:a16="http://schemas.microsoft.com/office/drawing/2014/main" id="{CD7E09DC-9B1F-5A1C-4CCA-A4CC262F8DE8}"/>
              </a:ext>
            </a:extLst>
          </p:cNvPr>
          <p:cNvSpPr>
            <a:spLocks noGrp="1"/>
          </p:cNvSpPr>
          <p:nvPr>
            <p:ph type="dt" sz="half" idx="10"/>
          </p:nvPr>
        </p:nvSpPr>
        <p:spPr/>
        <p:txBody>
          <a:bodyPr/>
          <a:lstStyle/>
          <a:p>
            <a:fld id="{B92DE521-E10F-0C42-97FA-AE2915597AC8}" type="datetimeFigureOut">
              <a:rPr lang="en-US" smtClean="0"/>
              <a:t>6/18/25</a:t>
            </a:fld>
            <a:endParaRPr lang="en-US"/>
          </a:p>
        </p:txBody>
      </p:sp>
      <p:sp>
        <p:nvSpPr>
          <p:cNvPr id="5" name="Segnaposto piè di pagina 4">
            <a:extLst>
              <a:ext uri="{FF2B5EF4-FFF2-40B4-BE49-F238E27FC236}">
                <a16:creationId xmlns:a16="http://schemas.microsoft.com/office/drawing/2014/main" id="{468C9663-DAB4-7050-3824-0C770F4AF531}"/>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7C61CAC7-A73D-887A-7854-20DCDD298C59}"/>
              </a:ext>
            </a:extLst>
          </p:cNvPr>
          <p:cNvSpPr>
            <a:spLocks noGrp="1"/>
          </p:cNvSpPr>
          <p:nvPr>
            <p:ph type="sldNum" sz="quarter" idx="12"/>
          </p:nvPr>
        </p:nvSpPr>
        <p:spPr/>
        <p:txBody>
          <a:bodyPr/>
          <a:lstStyle/>
          <a:p>
            <a:fld id="{4A5207D3-29E1-8442-B6D8-0CAC9BA55D14}" type="slidenum">
              <a:rPr lang="en-US" smtClean="0"/>
              <a:t>‹N›</a:t>
            </a:fld>
            <a:endParaRPr lang="en-US"/>
          </a:p>
        </p:txBody>
      </p:sp>
    </p:spTree>
    <p:extLst>
      <p:ext uri="{BB962C8B-B14F-4D97-AF65-F5344CB8AC3E}">
        <p14:creationId xmlns:p14="http://schemas.microsoft.com/office/powerpoint/2010/main" val="2378413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FF99D8-F673-C103-F6E8-CDDDE8439452}"/>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testo verticale 2">
            <a:extLst>
              <a:ext uri="{FF2B5EF4-FFF2-40B4-BE49-F238E27FC236}">
                <a16:creationId xmlns:a16="http://schemas.microsoft.com/office/drawing/2014/main" id="{2C9075B4-F2D3-DAC9-B25F-CF9669F749B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11781F70-F584-861D-8CEF-08B8587E5177}"/>
              </a:ext>
            </a:extLst>
          </p:cNvPr>
          <p:cNvSpPr>
            <a:spLocks noGrp="1"/>
          </p:cNvSpPr>
          <p:nvPr>
            <p:ph type="dt" sz="half" idx="10"/>
          </p:nvPr>
        </p:nvSpPr>
        <p:spPr/>
        <p:txBody>
          <a:bodyPr/>
          <a:lstStyle/>
          <a:p>
            <a:fld id="{B92DE521-E10F-0C42-97FA-AE2915597AC8}" type="datetimeFigureOut">
              <a:rPr lang="en-US" smtClean="0"/>
              <a:t>6/18/25</a:t>
            </a:fld>
            <a:endParaRPr lang="en-US"/>
          </a:p>
        </p:txBody>
      </p:sp>
      <p:sp>
        <p:nvSpPr>
          <p:cNvPr id="5" name="Segnaposto piè di pagina 4">
            <a:extLst>
              <a:ext uri="{FF2B5EF4-FFF2-40B4-BE49-F238E27FC236}">
                <a16:creationId xmlns:a16="http://schemas.microsoft.com/office/drawing/2014/main" id="{D03BDE30-1084-E84B-AFC0-37FD2E701833}"/>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6F01080A-2BF9-FA2F-C12B-14FF41437722}"/>
              </a:ext>
            </a:extLst>
          </p:cNvPr>
          <p:cNvSpPr>
            <a:spLocks noGrp="1"/>
          </p:cNvSpPr>
          <p:nvPr>
            <p:ph type="sldNum" sz="quarter" idx="12"/>
          </p:nvPr>
        </p:nvSpPr>
        <p:spPr/>
        <p:txBody>
          <a:bodyPr/>
          <a:lstStyle/>
          <a:p>
            <a:fld id="{4A5207D3-29E1-8442-B6D8-0CAC9BA55D14}" type="slidenum">
              <a:rPr lang="en-US" smtClean="0"/>
              <a:t>‹N›</a:t>
            </a:fld>
            <a:endParaRPr lang="en-US"/>
          </a:p>
        </p:txBody>
      </p:sp>
    </p:spTree>
    <p:extLst>
      <p:ext uri="{BB962C8B-B14F-4D97-AF65-F5344CB8AC3E}">
        <p14:creationId xmlns:p14="http://schemas.microsoft.com/office/powerpoint/2010/main" val="1745703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6F71A81-DF10-F741-E255-27D0A2E97BE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a:p>
        </p:txBody>
      </p:sp>
      <p:sp>
        <p:nvSpPr>
          <p:cNvPr id="3" name="Segnaposto testo verticale 2">
            <a:extLst>
              <a:ext uri="{FF2B5EF4-FFF2-40B4-BE49-F238E27FC236}">
                <a16:creationId xmlns:a16="http://schemas.microsoft.com/office/drawing/2014/main" id="{3085964D-2B9D-EE7B-D60A-581D28B97972}"/>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7E97943A-9339-3A65-4299-E311D80156ED}"/>
              </a:ext>
            </a:extLst>
          </p:cNvPr>
          <p:cNvSpPr>
            <a:spLocks noGrp="1"/>
          </p:cNvSpPr>
          <p:nvPr>
            <p:ph type="dt" sz="half" idx="10"/>
          </p:nvPr>
        </p:nvSpPr>
        <p:spPr/>
        <p:txBody>
          <a:bodyPr/>
          <a:lstStyle/>
          <a:p>
            <a:fld id="{B92DE521-E10F-0C42-97FA-AE2915597AC8}" type="datetimeFigureOut">
              <a:rPr lang="en-US" smtClean="0"/>
              <a:t>6/18/25</a:t>
            </a:fld>
            <a:endParaRPr lang="en-US"/>
          </a:p>
        </p:txBody>
      </p:sp>
      <p:sp>
        <p:nvSpPr>
          <p:cNvPr id="5" name="Segnaposto piè di pagina 4">
            <a:extLst>
              <a:ext uri="{FF2B5EF4-FFF2-40B4-BE49-F238E27FC236}">
                <a16:creationId xmlns:a16="http://schemas.microsoft.com/office/drawing/2014/main" id="{3248B958-6066-EEB1-7A7E-7E713CBFF64C}"/>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538940D3-1D7E-2EE1-3C11-F40CBFF0FFD5}"/>
              </a:ext>
            </a:extLst>
          </p:cNvPr>
          <p:cNvSpPr>
            <a:spLocks noGrp="1"/>
          </p:cNvSpPr>
          <p:nvPr>
            <p:ph type="sldNum" sz="quarter" idx="12"/>
          </p:nvPr>
        </p:nvSpPr>
        <p:spPr/>
        <p:txBody>
          <a:bodyPr/>
          <a:lstStyle/>
          <a:p>
            <a:fld id="{4A5207D3-29E1-8442-B6D8-0CAC9BA55D14}" type="slidenum">
              <a:rPr lang="en-US" smtClean="0"/>
              <a:t>‹N›</a:t>
            </a:fld>
            <a:endParaRPr lang="en-US"/>
          </a:p>
        </p:txBody>
      </p:sp>
    </p:spTree>
    <p:extLst>
      <p:ext uri="{BB962C8B-B14F-4D97-AF65-F5344CB8AC3E}">
        <p14:creationId xmlns:p14="http://schemas.microsoft.com/office/powerpoint/2010/main" val="1724793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09B21D-2683-4D27-3F88-CFA0AD19F596}"/>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F7E3FB7E-3177-5E52-7FED-D9F64D6540FA}"/>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BCD848F2-EABC-D2FA-ACF0-D49FEF98B007}"/>
              </a:ext>
            </a:extLst>
          </p:cNvPr>
          <p:cNvSpPr>
            <a:spLocks noGrp="1"/>
          </p:cNvSpPr>
          <p:nvPr>
            <p:ph type="dt" sz="half" idx="10"/>
          </p:nvPr>
        </p:nvSpPr>
        <p:spPr/>
        <p:txBody>
          <a:bodyPr/>
          <a:lstStyle/>
          <a:p>
            <a:fld id="{B92DE521-E10F-0C42-97FA-AE2915597AC8}" type="datetimeFigureOut">
              <a:rPr lang="en-US" smtClean="0"/>
              <a:t>6/18/25</a:t>
            </a:fld>
            <a:endParaRPr lang="en-US"/>
          </a:p>
        </p:txBody>
      </p:sp>
      <p:sp>
        <p:nvSpPr>
          <p:cNvPr id="5" name="Segnaposto piè di pagina 4">
            <a:extLst>
              <a:ext uri="{FF2B5EF4-FFF2-40B4-BE49-F238E27FC236}">
                <a16:creationId xmlns:a16="http://schemas.microsoft.com/office/drawing/2014/main" id="{0EFC1959-1FC0-DC89-0B07-C64279B60869}"/>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0C6C0D10-ADF5-2AFE-DBB5-40944C607511}"/>
              </a:ext>
            </a:extLst>
          </p:cNvPr>
          <p:cNvSpPr>
            <a:spLocks noGrp="1"/>
          </p:cNvSpPr>
          <p:nvPr>
            <p:ph type="sldNum" sz="quarter" idx="12"/>
          </p:nvPr>
        </p:nvSpPr>
        <p:spPr/>
        <p:txBody>
          <a:bodyPr/>
          <a:lstStyle/>
          <a:p>
            <a:fld id="{4A5207D3-29E1-8442-B6D8-0CAC9BA55D14}" type="slidenum">
              <a:rPr lang="en-US" smtClean="0"/>
              <a:t>‹N›</a:t>
            </a:fld>
            <a:endParaRPr lang="en-US"/>
          </a:p>
        </p:txBody>
      </p:sp>
    </p:spTree>
    <p:extLst>
      <p:ext uri="{BB962C8B-B14F-4D97-AF65-F5344CB8AC3E}">
        <p14:creationId xmlns:p14="http://schemas.microsoft.com/office/powerpoint/2010/main" val="271525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73F7E2-1E5F-1F61-5563-175F1F2C782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52D32B8D-7044-2E09-1D85-6F69ED162DA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1618447A-FAC2-9E0E-6AC7-BED6FE1B169F}"/>
              </a:ext>
            </a:extLst>
          </p:cNvPr>
          <p:cNvSpPr>
            <a:spLocks noGrp="1"/>
          </p:cNvSpPr>
          <p:nvPr>
            <p:ph type="dt" sz="half" idx="10"/>
          </p:nvPr>
        </p:nvSpPr>
        <p:spPr/>
        <p:txBody>
          <a:bodyPr/>
          <a:lstStyle/>
          <a:p>
            <a:fld id="{B92DE521-E10F-0C42-97FA-AE2915597AC8}" type="datetimeFigureOut">
              <a:rPr lang="en-US" smtClean="0"/>
              <a:t>6/18/25</a:t>
            </a:fld>
            <a:endParaRPr lang="en-US"/>
          </a:p>
        </p:txBody>
      </p:sp>
      <p:sp>
        <p:nvSpPr>
          <p:cNvPr id="5" name="Segnaposto piè di pagina 4">
            <a:extLst>
              <a:ext uri="{FF2B5EF4-FFF2-40B4-BE49-F238E27FC236}">
                <a16:creationId xmlns:a16="http://schemas.microsoft.com/office/drawing/2014/main" id="{F3FE5A8D-4D0E-3020-3506-F23340A12B3A}"/>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70219B67-C640-6A7E-236C-762FBB736141}"/>
              </a:ext>
            </a:extLst>
          </p:cNvPr>
          <p:cNvSpPr>
            <a:spLocks noGrp="1"/>
          </p:cNvSpPr>
          <p:nvPr>
            <p:ph type="sldNum" sz="quarter" idx="12"/>
          </p:nvPr>
        </p:nvSpPr>
        <p:spPr/>
        <p:txBody>
          <a:bodyPr/>
          <a:lstStyle/>
          <a:p>
            <a:fld id="{4A5207D3-29E1-8442-B6D8-0CAC9BA55D14}" type="slidenum">
              <a:rPr lang="en-US" smtClean="0"/>
              <a:t>‹N›</a:t>
            </a:fld>
            <a:endParaRPr lang="en-US"/>
          </a:p>
        </p:txBody>
      </p:sp>
    </p:spTree>
    <p:extLst>
      <p:ext uri="{BB962C8B-B14F-4D97-AF65-F5344CB8AC3E}">
        <p14:creationId xmlns:p14="http://schemas.microsoft.com/office/powerpoint/2010/main" val="1141657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80DF8D-834C-7B32-F227-674DBA348B9D}"/>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FE4103DE-1FAB-282D-40C7-6E667A984DD9}"/>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a:extLst>
              <a:ext uri="{FF2B5EF4-FFF2-40B4-BE49-F238E27FC236}">
                <a16:creationId xmlns:a16="http://schemas.microsoft.com/office/drawing/2014/main" id="{F5B7EC14-7A5D-7A68-8860-1E8843883CC3}"/>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a:extLst>
              <a:ext uri="{FF2B5EF4-FFF2-40B4-BE49-F238E27FC236}">
                <a16:creationId xmlns:a16="http://schemas.microsoft.com/office/drawing/2014/main" id="{4EAD30E0-90CD-6282-D81B-213D318E5AA4}"/>
              </a:ext>
            </a:extLst>
          </p:cNvPr>
          <p:cNvSpPr>
            <a:spLocks noGrp="1"/>
          </p:cNvSpPr>
          <p:nvPr>
            <p:ph type="dt" sz="half" idx="10"/>
          </p:nvPr>
        </p:nvSpPr>
        <p:spPr/>
        <p:txBody>
          <a:bodyPr/>
          <a:lstStyle/>
          <a:p>
            <a:fld id="{B92DE521-E10F-0C42-97FA-AE2915597AC8}" type="datetimeFigureOut">
              <a:rPr lang="en-US" smtClean="0"/>
              <a:t>6/18/25</a:t>
            </a:fld>
            <a:endParaRPr lang="en-US"/>
          </a:p>
        </p:txBody>
      </p:sp>
      <p:sp>
        <p:nvSpPr>
          <p:cNvPr id="6" name="Segnaposto piè di pagina 5">
            <a:extLst>
              <a:ext uri="{FF2B5EF4-FFF2-40B4-BE49-F238E27FC236}">
                <a16:creationId xmlns:a16="http://schemas.microsoft.com/office/drawing/2014/main" id="{8BDD0A69-E93E-6F27-CA6C-D99FA11A0E77}"/>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B76AB86B-0CE6-8CB1-AD03-E85CA1B95975}"/>
              </a:ext>
            </a:extLst>
          </p:cNvPr>
          <p:cNvSpPr>
            <a:spLocks noGrp="1"/>
          </p:cNvSpPr>
          <p:nvPr>
            <p:ph type="sldNum" sz="quarter" idx="12"/>
          </p:nvPr>
        </p:nvSpPr>
        <p:spPr/>
        <p:txBody>
          <a:bodyPr/>
          <a:lstStyle/>
          <a:p>
            <a:fld id="{4A5207D3-29E1-8442-B6D8-0CAC9BA55D14}" type="slidenum">
              <a:rPr lang="en-US" smtClean="0"/>
              <a:t>‹N›</a:t>
            </a:fld>
            <a:endParaRPr lang="en-US"/>
          </a:p>
        </p:txBody>
      </p:sp>
    </p:spTree>
    <p:extLst>
      <p:ext uri="{BB962C8B-B14F-4D97-AF65-F5344CB8AC3E}">
        <p14:creationId xmlns:p14="http://schemas.microsoft.com/office/powerpoint/2010/main" val="711370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705FFB-3295-C59D-4421-EA7AAF244916}"/>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DD7FBA1B-0BC9-EE21-4FD8-CDC9804378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8BBE8B9D-6EB5-A1A0-5789-579E8CD452E0}"/>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a:extLst>
              <a:ext uri="{FF2B5EF4-FFF2-40B4-BE49-F238E27FC236}">
                <a16:creationId xmlns:a16="http://schemas.microsoft.com/office/drawing/2014/main" id="{C94A516D-2016-2FF6-3F8F-B1DC09A98A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B1A25215-8DCB-F6A3-EB4A-384A98B4C5C9}"/>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a:extLst>
              <a:ext uri="{FF2B5EF4-FFF2-40B4-BE49-F238E27FC236}">
                <a16:creationId xmlns:a16="http://schemas.microsoft.com/office/drawing/2014/main" id="{B57A34FA-04C5-ACF2-7CB2-5E74570EB916}"/>
              </a:ext>
            </a:extLst>
          </p:cNvPr>
          <p:cNvSpPr>
            <a:spLocks noGrp="1"/>
          </p:cNvSpPr>
          <p:nvPr>
            <p:ph type="dt" sz="half" idx="10"/>
          </p:nvPr>
        </p:nvSpPr>
        <p:spPr/>
        <p:txBody>
          <a:bodyPr/>
          <a:lstStyle/>
          <a:p>
            <a:fld id="{B92DE521-E10F-0C42-97FA-AE2915597AC8}" type="datetimeFigureOut">
              <a:rPr lang="en-US" smtClean="0"/>
              <a:t>6/18/25</a:t>
            </a:fld>
            <a:endParaRPr lang="en-US"/>
          </a:p>
        </p:txBody>
      </p:sp>
      <p:sp>
        <p:nvSpPr>
          <p:cNvPr id="8" name="Segnaposto piè di pagina 7">
            <a:extLst>
              <a:ext uri="{FF2B5EF4-FFF2-40B4-BE49-F238E27FC236}">
                <a16:creationId xmlns:a16="http://schemas.microsoft.com/office/drawing/2014/main" id="{51C8F7F5-2506-771D-78CB-453E926B91CA}"/>
              </a:ext>
            </a:extLst>
          </p:cNvPr>
          <p:cNvSpPr>
            <a:spLocks noGrp="1"/>
          </p:cNvSpPr>
          <p:nvPr>
            <p:ph type="ftr" sz="quarter" idx="11"/>
          </p:nvPr>
        </p:nvSpPr>
        <p:spPr/>
        <p:txBody>
          <a:bodyPr/>
          <a:lstStyle/>
          <a:p>
            <a:endParaRPr lang="en-US"/>
          </a:p>
        </p:txBody>
      </p:sp>
      <p:sp>
        <p:nvSpPr>
          <p:cNvPr id="9" name="Segnaposto numero diapositiva 8">
            <a:extLst>
              <a:ext uri="{FF2B5EF4-FFF2-40B4-BE49-F238E27FC236}">
                <a16:creationId xmlns:a16="http://schemas.microsoft.com/office/drawing/2014/main" id="{F13BD473-4724-FEFA-D61D-A66D40219736}"/>
              </a:ext>
            </a:extLst>
          </p:cNvPr>
          <p:cNvSpPr>
            <a:spLocks noGrp="1"/>
          </p:cNvSpPr>
          <p:nvPr>
            <p:ph type="sldNum" sz="quarter" idx="12"/>
          </p:nvPr>
        </p:nvSpPr>
        <p:spPr/>
        <p:txBody>
          <a:bodyPr/>
          <a:lstStyle/>
          <a:p>
            <a:fld id="{4A5207D3-29E1-8442-B6D8-0CAC9BA55D14}" type="slidenum">
              <a:rPr lang="en-US" smtClean="0"/>
              <a:t>‹N›</a:t>
            </a:fld>
            <a:endParaRPr lang="en-US"/>
          </a:p>
        </p:txBody>
      </p:sp>
    </p:spTree>
    <p:extLst>
      <p:ext uri="{BB962C8B-B14F-4D97-AF65-F5344CB8AC3E}">
        <p14:creationId xmlns:p14="http://schemas.microsoft.com/office/powerpoint/2010/main" val="2189252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FF945B-49C5-D888-4EF5-C94C43256A67}"/>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data 2">
            <a:extLst>
              <a:ext uri="{FF2B5EF4-FFF2-40B4-BE49-F238E27FC236}">
                <a16:creationId xmlns:a16="http://schemas.microsoft.com/office/drawing/2014/main" id="{9401B38F-8BD8-518D-CAA3-66AEDEE26CB9}"/>
              </a:ext>
            </a:extLst>
          </p:cNvPr>
          <p:cNvSpPr>
            <a:spLocks noGrp="1"/>
          </p:cNvSpPr>
          <p:nvPr>
            <p:ph type="dt" sz="half" idx="10"/>
          </p:nvPr>
        </p:nvSpPr>
        <p:spPr/>
        <p:txBody>
          <a:bodyPr/>
          <a:lstStyle/>
          <a:p>
            <a:fld id="{B92DE521-E10F-0C42-97FA-AE2915597AC8}" type="datetimeFigureOut">
              <a:rPr lang="en-US" smtClean="0"/>
              <a:t>6/18/25</a:t>
            </a:fld>
            <a:endParaRPr lang="en-US"/>
          </a:p>
        </p:txBody>
      </p:sp>
      <p:sp>
        <p:nvSpPr>
          <p:cNvPr id="4" name="Segnaposto piè di pagina 3">
            <a:extLst>
              <a:ext uri="{FF2B5EF4-FFF2-40B4-BE49-F238E27FC236}">
                <a16:creationId xmlns:a16="http://schemas.microsoft.com/office/drawing/2014/main" id="{A207206A-6829-A625-EBED-767C73098E79}"/>
              </a:ext>
            </a:extLst>
          </p:cNvPr>
          <p:cNvSpPr>
            <a:spLocks noGrp="1"/>
          </p:cNvSpPr>
          <p:nvPr>
            <p:ph type="ftr" sz="quarter" idx="11"/>
          </p:nvPr>
        </p:nvSpPr>
        <p:spPr/>
        <p:txBody>
          <a:bodyPr/>
          <a:lstStyle/>
          <a:p>
            <a:endParaRPr lang="en-US"/>
          </a:p>
        </p:txBody>
      </p:sp>
      <p:sp>
        <p:nvSpPr>
          <p:cNvPr id="5" name="Segnaposto numero diapositiva 4">
            <a:extLst>
              <a:ext uri="{FF2B5EF4-FFF2-40B4-BE49-F238E27FC236}">
                <a16:creationId xmlns:a16="http://schemas.microsoft.com/office/drawing/2014/main" id="{B266E91B-3FE5-6E09-7AFE-785A0301A0F9}"/>
              </a:ext>
            </a:extLst>
          </p:cNvPr>
          <p:cNvSpPr>
            <a:spLocks noGrp="1"/>
          </p:cNvSpPr>
          <p:nvPr>
            <p:ph type="sldNum" sz="quarter" idx="12"/>
          </p:nvPr>
        </p:nvSpPr>
        <p:spPr/>
        <p:txBody>
          <a:bodyPr/>
          <a:lstStyle/>
          <a:p>
            <a:fld id="{4A5207D3-29E1-8442-B6D8-0CAC9BA55D14}" type="slidenum">
              <a:rPr lang="en-US" smtClean="0"/>
              <a:t>‹N›</a:t>
            </a:fld>
            <a:endParaRPr lang="en-US"/>
          </a:p>
        </p:txBody>
      </p:sp>
    </p:spTree>
    <p:extLst>
      <p:ext uri="{BB962C8B-B14F-4D97-AF65-F5344CB8AC3E}">
        <p14:creationId xmlns:p14="http://schemas.microsoft.com/office/powerpoint/2010/main" val="875757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2EE6CB9-CD29-DE29-91FD-D95F678C8658}"/>
              </a:ext>
            </a:extLst>
          </p:cNvPr>
          <p:cNvSpPr>
            <a:spLocks noGrp="1"/>
          </p:cNvSpPr>
          <p:nvPr>
            <p:ph type="dt" sz="half" idx="10"/>
          </p:nvPr>
        </p:nvSpPr>
        <p:spPr/>
        <p:txBody>
          <a:bodyPr/>
          <a:lstStyle/>
          <a:p>
            <a:fld id="{B92DE521-E10F-0C42-97FA-AE2915597AC8}" type="datetimeFigureOut">
              <a:rPr lang="en-US" smtClean="0"/>
              <a:t>6/18/25</a:t>
            </a:fld>
            <a:endParaRPr lang="en-US"/>
          </a:p>
        </p:txBody>
      </p:sp>
      <p:sp>
        <p:nvSpPr>
          <p:cNvPr id="3" name="Segnaposto piè di pagina 2">
            <a:extLst>
              <a:ext uri="{FF2B5EF4-FFF2-40B4-BE49-F238E27FC236}">
                <a16:creationId xmlns:a16="http://schemas.microsoft.com/office/drawing/2014/main" id="{90B74170-D047-0BE2-451B-A80D4EAECFB2}"/>
              </a:ext>
            </a:extLst>
          </p:cNvPr>
          <p:cNvSpPr>
            <a:spLocks noGrp="1"/>
          </p:cNvSpPr>
          <p:nvPr>
            <p:ph type="ftr" sz="quarter" idx="11"/>
          </p:nvPr>
        </p:nvSpPr>
        <p:spPr/>
        <p:txBody>
          <a:bodyPr/>
          <a:lstStyle/>
          <a:p>
            <a:endParaRPr lang="en-US"/>
          </a:p>
        </p:txBody>
      </p:sp>
      <p:sp>
        <p:nvSpPr>
          <p:cNvPr id="4" name="Segnaposto numero diapositiva 3">
            <a:extLst>
              <a:ext uri="{FF2B5EF4-FFF2-40B4-BE49-F238E27FC236}">
                <a16:creationId xmlns:a16="http://schemas.microsoft.com/office/drawing/2014/main" id="{043C0B83-B1B1-B61C-6AF6-F171A552D622}"/>
              </a:ext>
            </a:extLst>
          </p:cNvPr>
          <p:cNvSpPr>
            <a:spLocks noGrp="1"/>
          </p:cNvSpPr>
          <p:nvPr>
            <p:ph type="sldNum" sz="quarter" idx="12"/>
          </p:nvPr>
        </p:nvSpPr>
        <p:spPr/>
        <p:txBody>
          <a:bodyPr/>
          <a:lstStyle/>
          <a:p>
            <a:fld id="{4A5207D3-29E1-8442-B6D8-0CAC9BA55D14}" type="slidenum">
              <a:rPr lang="en-US" smtClean="0"/>
              <a:t>‹N›</a:t>
            </a:fld>
            <a:endParaRPr lang="en-US"/>
          </a:p>
        </p:txBody>
      </p:sp>
    </p:spTree>
    <p:extLst>
      <p:ext uri="{BB962C8B-B14F-4D97-AF65-F5344CB8AC3E}">
        <p14:creationId xmlns:p14="http://schemas.microsoft.com/office/powerpoint/2010/main" val="2391891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6018B8-920A-47E8-C0CB-3EC488B4BF9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00D79D00-C141-ADBE-E157-90A54C39D5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a:extLst>
              <a:ext uri="{FF2B5EF4-FFF2-40B4-BE49-F238E27FC236}">
                <a16:creationId xmlns:a16="http://schemas.microsoft.com/office/drawing/2014/main" id="{B43A5B8B-D5B9-5DDC-0493-DE541288A8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04FA6B7-A49A-5031-D22F-B71AEECEEAB7}"/>
              </a:ext>
            </a:extLst>
          </p:cNvPr>
          <p:cNvSpPr>
            <a:spLocks noGrp="1"/>
          </p:cNvSpPr>
          <p:nvPr>
            <p:ph type="dt" sz="half" idx="10"/>
          </p:nvPr>
        </p:nvSpPr>
        <p:spPr/>
        <p:txBody>
          <a:bodyPr/>
          <a:lstStyle/>
          <a:p>
            <a:fld id="{B92DE521-E10F-0C42-97FA-AE2915597AC8}" type="datetimeFigureOut">
              <a:rPr lang="en-US" smtClean="0"/>
              <a:t>6/18/25</a:t>
            </a:fld>
            <a:endParaRPr lang="en-US"/>
          </a:p>
        </p:txBody>
      </p:sp>
      <p:sp>
        <p:nvSpPr>
          <p:cNvPr id="6" name="Segnaposto piè di pagina 5">
            <a:extLst>
              <a:ext uri="{FF2B5EF4-FFF2-40B4-BE49-F238E27FC236}">
                <a16:creationId xmlns:a16="http://schemas.microsoft.com/office/drawing/2014/main" id="{00615D39-FBAA-0E72-42F2-D75A2690EE82}"/>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201764F7-0066-74A8-9B25-5C8CF1BFA679}"/>
              </a:ext>
            </a:extLst>
          </p:cNvPr>
          <p:cNvSpPr>
            <a:spLocks noGrp="1"/>
          </p:cNvSpPr>
          <p:nvPr>
            <p:ph type="sldNum" sz="quarter" idx="12"/>
          </p:nvPr>
        </p:nvSpPr>
        <p:spPr/>
        <p:txBody>
          <a:bodyPr/>
          <a:lstStyle/>
          <a:p>
            <a:fld id="{4A5207D3-29E1-8442-B6D8-0CAC9BA55D14}" type="slidenum">
              <a:rPr lang="en-US" smtClean="0"/>
              <a:t>‹N›</a:t>
            </a:fld>
            <a:endParaRPr lang="en-US"/>
          </a:p>
        </p:txBody>
      </p:sp>
    </p:spTree>
    <p:extLst>
      <p:ext uri="{BB962C8B-B14F-4D97-AF65-F5344CB8AC3E}">
        <p14:creationId xmlns:p14="http://schemas.microsoft.com/office/powerpoint/2010/main" val="947703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4D4E94-ECDC-856E-933F-F1F5411F87D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a:p>
        </p:txBody>
      </p:sp>
      <p:sp>
        <p:nvSpPr>
          <p:cNvPr id="3" name="Segnaposto immagine 2">
            <a:extLst>
              <a:ext uri="{FF2B5EF4-FFF2-40B4-BE49-F238E27FC236}">
                <a16:creationId xmlns:a16="http://schemas.microsoft.com/office/drawing/2014/main" id="{66809D61-8361-7DD5-EB9C-3F864A3AE3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a:extLst>
              <a:ext uri="{FF2B5EF4-FFF2-40B4-BE49-F238E27FC236}">
                <a16:creationId xmlns:a16="http://schemas.microsoft.com/office/drawing/2014/main" id="{EBBC676A-B1F9-806E-28F1-3E89149835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D171D8C-CECF-432B-D239-B1963F175C6B}"/>
              </a:ext>
            </a:extLst>
          </p:cNvPr>
          <p:cNvSpPr>
            <a:spLocks noGrp="1"/>
          </p:cNvSpPr>
          <p:nvPr>
            <p:ph type="dt" sz="half" idx="10"/>
          </p:nvPr>
        </p:nvSpPr>
        <p:spPr/>
        <p:txBody>
          <a:bodyPr/>
          <a:lstStyle/>
          <a:p>
            <a:fld id="{B92DE521-E10F-0C42-97FA-AE2915597AC8}" type="datetimeFigureOut">
              <a:rPr lang="en-US" smtClean="0"/>
              <a:t>6/18/25</a:t>
            </a:fld>
            <a:endParaRPr lang="en-US"/>
          </a:p>
        </p:txBody>
      </p:sp>
      <p:sp>
        <p:nvSpPr>
          <p:cNvPr id="6" name="Segnaposto piè di pagina 5">
            <a:extLst>
              <a:ext uri="{FF2B5EF4-FFF2-40B4-BE49-F238E27FC236}">
                <a16:creationId xmlns:a16="http://schemas.microsoft.com/office/drawing/2014/main" id="{C1AD2D8B-7A5F-A28E-83C1-BF4BE136EE50}"/>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3B2DA77F-E886-CBB8-D77D-3C3B01E918FE}"/>
              </a:ext>
            </a:extLst>
          </p:cNvPr>
          <p:cNvSpPr>
            <a:spLocks noGrp="1"/>
          </p:cNvSpPr>
          <p:nvPr>
            <p:ph type="sldNum" sz="quarter" idx="12"/>
          </p:nvPr>
        </p:nvSpPr>
        <p:spPr/>
        <p:txBody>
          <a:bodyPr/>
          <a:lstStyle/>
          <a:p>
            <a:fld id="{4A5207D3-29E1-8442-B6D8-0CAC9BA55D14}" type="slidenum">
              <a:rPr lang="en-US" smtClean="0"/>
              <a:t>‹N›</a:t>
            </a:fld>
            <a:endParaRPr lang="en-US"/>
          </a:p>
        </p:txBody>
      </p:sp>
    </p:spTree>
    <p:extLst>
      <p:ext uri="{BB962C8B-B14F-4D97-AF65-F5344CB8AC3E}">
        <p14:creationId xmlns:p14="http://schemas.microsoft.com/office/powerpoint/2010/main" val="3836688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102EFA51-F27E-72F9-641D-0D88C7E8D7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9A2DAB7E-C4BB-895F-28D1-3152EE6228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C938B032-BA75-AEF1-E802-CFA30A5CED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92DE521-E10F-0C42-97FA-AE2915597AC8}" type="datetimeFigureOut">
              <a:rPr lang="en-US" smtClean="0"/>
              <a:t>6/18/25</a:t>
            </a:fld>
            <a:endParaRPr lang="en-US"/>
          </a:p>
        </p:txBody>
      </p:sp>
      <p:sp>
        <p:nvSpPr>
          <p:cNvPr id="5" name="Segnaposto piè di pagina 4">
            <a:extLst>
              <a:ext uri="{FF2B5EF4-FFF2-40B4-BE49-F238E27FC236}">
                <a16:creationId xmlns:a16="http://schemas.microsoft.com/office/drawing/2014/main" id="{23FC9929-EE65-6683-75BF-A145D85438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egnaposto numero diapositiva 5">
            <a:extLst>
              <a:ext uri="{FF2B5EF4-FFF2-40B4-BE49-F238E27FC236}">
                <a16:creationId xmlns:a16="http://schemas.microsoft.com/office/drawing/2014/main" id="{C2C1598F-C529-AEA6-73EC-B11A232FED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A5207D3-29E1-8442-B6D8-0CAC9BA55D14}" type="slidenum">
              <a:rPr lang="en-US" smtClean="0"/>
              <a:t>‹N›</a:t>
            </a:fld>
            <a:endParaRPr lang="en-US"/>
          </a:p>
        </p:txBody>
      </p:sp>
    </p:spTree>
    <p:extLst>
      <p:ext uri="{BB962C8B-B14F-4D97-AF65-F5344CB8AC3E}">
        <p14:creationId xmlns:p14="http://schemas.microsoft.com/office/powerpoint/2010/main" val="297935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72C5FCC1-4E15-0F26-B418-F35BBFBC05F0}"/>
              </a:ext>
            </a:extLst>
          </p:cNvPr>
          <p:cNvSpPr txBox="1"/>
          <p:nvPr/>
        </p:nvSpPr>
        <p:spPr>
          <a:xfrm>
            <a:off x="-2058" y="0"/>
            <a:ext cx="12194058" cy="3839000"/>
          </a:xfrm>
          <a:prstGeom prst="rect">
            <a:avLst/>
          </a:prstGeom>
          <a:noFill/>
        </p:spPr>
        <p:txBody>
          <a:bodyPr wrap="square">
            <a:spAutoFit/>
          </a:bodyPr>
          <a:lstStyle/>
          <a:p>
            <a:pPr algn="just">
              <a:lnSpc>
                <a:spcPct val="107000"/>
              </a:lnSpc>
              <a:spcAft>
                <a:spcPts val="800"/>
              </a:spcAft>
              <a:buNone/>
            </a:pP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NUCATOLE </a:t>
            </a:r>
          </a:p>
          <a:p>
            <a:pPr algn="just">
              <a:lnSpc>
                <a:spcPct val="107000"/>
              </a:lnSpc>
              <a:spcAft>
                <a:spcPts val="800"/>
              </a:spcAft>
              <a:buNone/>
            </a:pP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NUClear</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Astrophysics Towards the clarification of Lingering Experimental problems</a:t>
            </a:r>
          </a:p>
          <a:p>
            <a:pPr algn="just">
              <a:lnSpc>
                <a:spcPct val="107000"/>
              </a:lnSpc>
              <a:spcAft>
                <a:spcPts val="800"/>
              </a:spcAft>
              <a:buNone/>
            </a:pP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2800" dirty="0">
                <a:effectLst/>
                <a:latin typeface="Times New Roman" panose="02020603050405020304" pitchFamily="18" charset="0"/>
                <a:ea typeface="Calibri" panose="020F0502020204030204" pitchFamily="34" charset="0"/>
                <a:cs typeface="Times New Roman" panose="02020603050405020304" pitchFamily="18" charset="0"/>
              </a:rPr>
              <a:t>M. La Cognata (PI)</a:t>
            </a:r>
          </a:p>
          <a:p>
            <a:pPr algn="just">
              <a:lnSpc>
                <a:spcPct val="107000"/>
              </a:lnSpc>
              <a:spcAft>
                <a:spcPts val="800"/>
              </a:spcAft>
            </a:pPr>
            <a:r>
              <a:rPr lang="it-IT" sz="2800" dirty="0" err="1">
                <a:effectLst/>
                <a:latin typeface="Times New Roman" panose="02020603050405020304" pitchFamily="18" charset="0"/>
                <a:ea typeface="Calibri" panose="020F0502020204030204" pitchFamily="34" charset="0"/>
                <a:cs typeface="Times New Roman" panose="02020603050405020304" pitchFamily="18" charset="0"/>
              </a:rPr>
              <a:t>F</a:t>
            </a:r>
            <a:r>
              <a:rPr lang="it-IT" sz="2800" dirty="0">
                <a:effectLst/>
                <a:latin typeface="Times New Roman" panose="02020603050405020304" pitchFamily="18" charset="0"/>
                <a:ea typeface="Calibri" panose="020F0502020204030204" pitchFamily="34" charset="0"/>
                <a:cs typeface="Times New Roman" panose="02020603050405020304" pitchFamily="18" charset="0"/>
              </a:rPr>
              <a:t>. De Oliveira Santos, D. Lattuada, J.P. Fernandez Garcia, A. Moro,  S. Pisano, S. </a:t>
            </a:r>
            <a:r>
              <a:rPr lang="it-IT" sz="2800" dirty="0" err="1">
                <a:effectLst/>
                <a:latin typeface="Times New Roman" panose="02020603050405020304" pitchFamily="18" charset="0"/>
                <a:ea typeface="Calibri" panose="020F0502020204030204" pitchFamily="34" charset="0"/>
                <a:cs typeface="Times New Roman" panose="02020603050405020304" pitchFamily="18" charset="0"/>
              </a:rPr>
              <a:t>Typel</a:t>
            </a:r>
            <a:r>
              <a:rPr lang="it-IT" sz="2800" dirty="0">
                <a:effectLst/>
                <a:latin typeface="Times New Roman" panose="02020603050405020304" pitchFamily="18" charset="0"/>
                <a:ea typeface="Calibri" panose="020F0502020204030204" pitchFamily="34" charset="0"/>
                <a:cs typeface="Times New Roman" panose="02020603050405020304" pitchFamily="18" charset="0"/>
              </a:rPr>
              <a:t>, A. Tumino</a:t>
            </a:r>
            <a:endParaRPr lang="it-IT"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magine 5">
            <a:extLst>
              <a:ext uri="{FF2B5EF4-FFF2-40B4-BE49-F238E27FC236}">
                <a16:creationId xmlns:a16="http://schemas.microsoft.com/office/drawing/2014/main" id="{73E5DEFD-94D5-5B66-1674-E4D738933C51}"/>
              </a:ext>
            </a:extLst>
          </p:cNvPr>
          <p:cNvPicPr>
            <a:picLocks noChangeAspect="1"/>
          </p:cNvPicPr>
          <p:nvPr/>
        </p:nvPicPr>
        <p:blipFill>
          <a:blip r:embed="rId3"/>
          <a:stretch>
            <a:fillRect/>
          </a:stretch>
        </p:blipFill>
        <p:spPr>
          <a:xfrm>
            <a:off x="188680" y="3901369"/>
            <a:ext cx="2206149" cy="1425173"/>
          </a:xfrm>
          <a:prstGeom prst="rect">
            <a:avLst/>
          </a:prstGeom>
        </p:spPr>
      </p:pic>
      <p:pic>
        <p:nvPicPr>
          <p:cNvPr id="7" name="Immagine 6">
            <a:extLst>
              <a:ext uri="{FF2B5EF4-FFF2-40B4-BE49-F238E27FC236}">
                <a16:creationId xmlns:a16="http://schemas.microsoft.com/office/drawing/2014/main" id="{33BE8C24-DDB7-DB47-DDA9-7ABF587E117A}"/>
              </a:ext>
            </a:extLst>
          </p:cNvPr>
          <p:cNvPicPr>
            <a:picLocks noChangeAspect="1"/>
          </p:cNvPicPr>
          <p:nvPr/>
        </p:nvPicPr>
        <p:blipFill>
          <a:blip r:embed="rId4"/>
          <a:stretch>
            <a:fillRect/>
          </a:stretch>
        </p:blipFill>
        <p:spPr>
          <a:xfrm>
            <a:off x="2794158" y="3979387"/>
            <a:ext cx="1703414" cy="1235300"/>
          </a:xfrm>
          <a:prstGeom prst="rect">
            <a:avLst/>
          </a:prstGeom>
        </p:spPr>
      </p:pic>
      <p:pic>
        <p:nvPicPr>
          <p:cNvPr id="8" name="Immagine 7">
            <a:extLst>
              <a:ext uri="{FF2B5EF4-FFF2-40B4-BE49-F238E27FC236}">
                <a16:creationId xmlns:a16="http://schemas.microsoft.com/office/drawing/2014/main" id="{17E88990-A0F3-927B-851E-8DB85D41463A}"/>
              </a:ext>
            </a:extLst>
          </p:cNvPr>
          <p:cNvPicPr>
            <a:picLocks noChangeAspect="1"/>
          </p:cNvPicPr>
          <p:nvPr/>
        </p:nvPicPr>
        <p:blipFill>
          <a:blip r:embed="rId5"/>
          <a:stretch>
            <a:fillRect/>
          </a:stretch>
        </p:blipFill>
        <p:spPr>
          <a:xfrm>
            <a:off x="4975207" y="4205677"/>
            <a:ext cx="3429000" cy="723900"/>
          </a:xfrm>
          <a:prstGeom prst="rect">
            <a:avLst/>
          </a:prstGeom>
        </p:spPr>
      </p:pic>
      <p:pic>
        <p:nvPicPr>
          <p:cNvPr id="9" name="Immagine 8">
            <a:extLst>
              <a:ext uri="{FF2B5EF4-FFF2-40B4-BE49-F238E27FC236}">
                <a16:creationId xmlns:a16="http://schemas.microsoft.com/office/drawing/2014/main" id="{50B7F5B4-3410-56C6-D116-B51D40786052}"/>
              </a:ext>
            </a:extLst>
          </p:cNvPr>
          <p:cNvPicPr>
            <a:picLocks noChangeAspect="1"/>
          </p:cNvPicPr>
          <p:nvPr/>
        </p:nvPicPr>
        <p:blipFill>
          <a:blip r:embed="rId6"/>
          <a:stretch>
            <a:fillRect/>
          </a:stretch>
        </p:blipFill>
        <p:spPr>
          <a:xfrm>
            <a:off x="328579" y="5326542"/>
            <a:ext cx="3659224" cy="1515899"/>
          </a:xfrm>
          <a:prstGeom prst="rect">
            <a:avLst/>
          </a:prstGeom>
        </p:spPr>
      </p:pic>
      <p:pic>
        <p:nvPicPr>
          <p:cNvPr id="10" name="Immagine 9">
            <a:extLst>
              <a:ext uri="{FF2B5EF4-FFF2-40B4-BE49-F238E27FC236}">
                <a16:creationId xmlns:a16="http://schemas.microsoft.com/office/drawing/2014/main" id="{09E6BE11-18A6-F471-7360-E818F5344DCD}"/>
              </a:ext>
            </a:extLst>
          </p:cNvPr>
          <p:cNvPicPr>
            <a:picLocks noChangeAspect="1"/>
          </p:cNvPicPr>
          <p:nvPr/>
        </p:nvPicPr>
        <p:blipFill>
          <a:blip r:embed="rId7"/>
          <a:stretch>
            <a:fillRect/>
          </a:stretch>
        </p:blipFill>
        <p:spPr>
          <a:xfrm>
            <a:off x="4118061" y="5326542"/>
            <a:ext cx="3283636" cy="1206958"/>
          </a:xfrm>
          <a:prstGeom prst="rect">
            <a:avLst/>
          </a:prstGeom>
        </p:spPr>
      </p:pic>
      <p:pic>
        <p:nvPicPr>
          <p:cNvPr id="11" name="Immagine 10">
            <a:extLst>
              <a:ext uri="{FF2B5EF4-FFF2-40B4-BE49-F238E27FC236}">
                <a16:creationId xmlns:a16="http://schemas.microsoft.com/office/drawing/2014/main" id="{7420E94D-83F7-C434-28E8-B83D9E4C98F6}"/>
              </a:ext>
            </a:extLst>
          </p:cNvPr>
          <p:cNvPicPr>
            <a:picLocks noChangeAspect="1"/>
          </p:cNvPicPr>
          <p:nvPr/>
        </p:nvPicPr>
        <p:blipFill>
          <a:blip r:embed="rId8"/>
          <a:stretch>
            <a:fillRect/>
          </a:stretch>
        </p:blipFill>
        <p:spPr>
          <a:xfrm>
            <a:off x="7685297" y="5326542"/>
            <a:ext cx="4318023" cy="1332515"/>
          </a:xfrm>
          <a:prstGeom prst="rect">
            <a:avLst/>
          </a:prstGeom>
        </p:spPr>
      </p:pic>
      <p:pic>
        <p:nvPicPr>
          <p:cNvPr id="12" name="Immagine 11">
            <a:extLst>
              <a:ext uri="{FF2B5EF4-FFF2-40B4-BE49-F238E27FC236}">
                <a16:creationId xmlns:a16="http://schemas.microsoft.com/office/drawing/2014/main" id="{BB3D3857-39DA-9D36-7EF4-1A5C2E10AD4A}"/>
              </a:ext>
            </a:extLst>
          </p:cNvPr>
          <p:cNvPicPr>
            <a:picLocks noChangeAspect="1"/>
          </p:cNvPicPr>
          <p:nvPr/>
        </p:nvPicPr>
        <p:blipFill>
          <a:blip r:embed="rId9"/>
          <a:stretch>
            <a:fillRect/>
          </a:stretch>
        </p:blipFill>
        <p:spPr>
          <a:xfrm>
            <a:off x="8803536" y="4001251"/>
            <a:ext cx="3161562" cy="1132752"/>
          </a:xfrm>
          <a:prstGeom prst="rect">
            <a:avLst/>
          </a:prstGeom>
        </p:spPr>
      </p:pic>
    </p:spTree>
    <p:extLst>
      <p:ext uri="{BB962C8B-B14F-4D97-AF65-F5344CB8AC3E}">
        <p14:creationId xmlns:p14="http://schemas.microsoft.com/office/powerpoint/2010/main" val="2338811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C0690599-B6EB-68F4-6440-B05B8F3944D9}"/>
              </a:ext>
            </a:extLst>
          </p:cNvPr>
          <p:cNvPicPr>
            <a:picLocks noChangeAspect="1"/>
          </p:cNvPicPr>
          <p:nvPr/>
        </p:nvPicPr>
        <p:blipFill>
          <a:blip r:embed="rId2"/>
          <a:stretch>
            <a:fillRect/>
          </a:stretch>
        </p:blipFill>
        <p:spPr>
          <a:xfrm>
            <a:off x="2723121" y="2325209"/>
            <a:ext cx="6743700" cy="3403600"/>
          </a:xfrm>
          <a:prstGeom prst="rect">
            <a:avLst/>
          </a:prstGeom>
        </p:spPr>
      </p:pic>
      <p:sp>
        <p:nvSpPr>
          <p:cNvPr id="5" name="CasellaDiTesto 4">
            <a:extLst>
              <a:ext uri="{FF2B5EF4-FFF2-40B4-BE49-F238E27FC236}">
                <a16:creationId xmlns:a16="http://schemas.microsoft.com/office/drawing/2014/main" id="{EF4FFF31-38D4-770A-806C-5F9620E09E79}"/>
              </a:ext>
            </a:extLst>
          </p:cNvPr>
          <p:cNvSpPr txBox="1"/>
          <p:nvPr/>
        </p:nvSpPr>
        <p:spPr>
          <a:xfrm>
            <a:off x="-2058" y="0"/>
            <a:ext cx="12194058" cy="1583703"/>
          </a:xfrm>
          <a:prstGeom prst="rect">
            <a:avLst/>
          </a:prstGeom>
          <a:noFill/>
        </p:spPr>
        <p:txBody>
          <a:bodyPr wrap="square">
            <a:spAutoFit/>
          </a:bodyPr>
          <a:lstStyle/>
          <a:p>
            <a:pPr algn="just">
              <a:lnSpc>
                <a:spcPct val="107000"/>
              </a:lnSpc>
              <a:spcAft>
                <a:spcPts val="800"/>
              </a:spcAft>
              <a:buNone/>
            </a:pP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Nuclear astrophysics </a:t>
            </a:r>
            <a:r>
              <a:rPr lang="en-US" sz="40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is vast</a:t>
            </a:r>
          </a:p>
          <a:p>
            <a:pPr algn="just">
              <a:lnSpc>
                <a:spcPct val="107000"/>
              </a:lnSpc>
              <a:spcAft>
                <a:spcPts val="800"/>
              </a:spcAft>
              <a:buNone/>
            </a:pP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Nuclear astrophysics is an interdisciplinary field connecting several areas of science </a:t>
            </a:r>
          </a:p>
        </p:txBody>
      </p:sp>
      <p:sp>
        <p:nvSpPr>
          <p:cNvPr id="6" name="CasellaDiTesto 5">
            <a:extLst>
              <a:ext uri="{FF2B5EF4-FFF2-40B4-BE49-F238E27FC236}">
                <a16:creationId xmlns:a16="http://schemas.microsoft.com/office/drawing/2014/main" id="{E91DEABF-C4F1-F194-C5F8-29559CECAAB5}"/>
              </a:ext>
            </a:extLst>
          </p:cNvPr>
          <p:cNvSpPr txBox="1"/>
          <p:nvPr/>
        </p:nvSpPr>
        <p:spPr>
          <a:xfrm>
            <a:off x="574159" y="3175521"/>
            <a:ext cx="1743740" cy="1477328"/>
          </a:xfrm>
          <a:prstGeom prst="rect">
            <a:avLst/>
          </a:prstGeom>
          <a:noFill/>
        </p:spPr>
        <p:txBody>
          <a:bodyPr wrap="square" rtlCol="0">
            <a:spAutoFit/>
          </a:bodyPr>
          <a:lstStyle/>
          <a:p>
            <a:r>
              <a:rPr lang="en-US" dirty="0"/>
              <a:t>Atomic physics</a:t>
            </a:r>
          </a:p>
          <a:p>
            <a:r>
              <a:rPr lang="en-US" dirty="0"/>
              <a:t>Applied physics </a:t>
            </a:r>
          </a:p>
          <a:p>
            <a:r>
              <a:rPr lang="en-US" dirty="0"/>
              <a:t>(e.g. Atomic mass spectrometry)</a:t>
            </a:r>
          </a:p>
        </p:txBody>
      </p:sp>
      <p:sp>
        <p:nvSpPr>
          <p:cNvPr id="7" name="CasellaDiTesto 6">
            <a:extLst>
              <a:ext uri="{FF2B5EF4-FFF2-40B4-BE49-F238E27FC236}">
                <a16:creationId xmlns:a16="http://schemas.microsoft.com/office/drawing/2014/main" id="{F75A0145-53C9-C401-59BE-834F9B076CE8}"/>
              </a:ext>
            </a:extLst>
          </p:cNvPr>
          <p:cNvSpPr txBox="1"/>
          <p:nvPr/>
        </p:nvSpPr>
        <p:spPr>
          <a:xfrm>
            <a:off x="9728791" y="2434856"/>
            <a:ext cx="1975862" cy="923330"/>
          </a:xfrm>
          <a:prstGeom prst="rect">
            <a:avLst/>
          </a:prstGeom>
          <a:noFill/>
        </p:spPr>
        <p:txBody>
          <a:bodyPr wrap="none" rtlCol="0">
            <a:spAutoFit/>
          </a:bodyPr>
          <a:lstStyle/>
          <a:p>
            <a:r>
              <a:rPr lang="en-US" dirty="0"/>
              <a:t>Plasma physics</a:t>
            </a:r>
          </a:p>
          <a:p>
            <a:r>
              <a:rPr lang="en-US" dirty="0"/>
              <a:t>Nuclear physics</a:t>
            </a:r>
          </a:p>
          <a:p>
            <a:r>
              <a:rPr lang="en-US" dirty="0"/>
              <a:t>Weak interactions</a:t>
            </a:r>
          </a:p>
        </p:txBody>
      </p:sp>
      <p:sp>
        <p:nvSpPr>
          <p:cNvPr id="8" name="CasellaDiTesto 7">
            <a:extLst>
              <a:ext uri="{FF2B5EF4-FFF2-40B4-BE49-F238E27FC236}">
                <a16:creationId xmlns:a16="http://schemas.microsoft.com/office/drawing/2014/main" id="{BC58FF03-8A8C-C9D2-417C-F27E615D4163}"/>
              </a:ext>
            </a:extLst>
          </p:cNvPr>
          <p:cNvSpPr txBox="1"/>
          <p:nvPr/>
        </p:nvSpPr>
        <p:spPr>
          <a:xfrm>
            <a:off x="-2058" y="5932967"/>
            <a:ext cx="12194058" cy="646331"/>
          </a:xfrm>
          <a:prstGeom prst="rect">
            <a:avLst/>
          </a:prstGeom>
          <a:noFill/>
        </p:spPr>
        <p:txBody>
          <a:bodyPr wrap="square" rtlCol="0">
            <a:spAutoFit/>
          </a:bodyPr>
          <a:lstStyle/>
          <a:p>
            <a:r>
              <a:rPr lang="en-US" b="1" dirty="0"/>
              <a:t>Our aim is to supply labs providing TNA with novel tools to study the Universe linking low-energy nuclear physics with plasma physics and hadron physics  and train younger generations in this multidisciplinary field</a:t>
            </a:r>
          </a:p>
        </p:txBody>
      </p:sp>
      <p:sp>
        <p:nvSpPr>
          <p:cNvPr id="9" name="CasellaDiTesto 8">
            <a:extLst>
              <a:ext uri="{FF2B5EF4-FFF2-40B4-BE49-F238E27FC236}">
                <a16:creationId xmlns:a16="http://schemas.microsoft.com/office/drawing/2014/main" id="{1819998B-C4BB-3B40-D430-7986F6120039}"/>
              </a:ext>
            </a:extLst>
          </p:cNvPr>
          <p:cNvSpPr txBox="1"/>
          <p:nvPr/>
        </p:nvSpPr>
        <p:spPr>
          <a:xfrm>
            <a:off x="-2058" y="1787861"/>
            <a:ext cx="3157788" cy="584775"/>
          </a:xfrm>
          <a:prstGeom prst="rect">
            <a:avLst/>
          </a:prstGeom>
          <a:noFill/>
        </p:spPr>
        <p:txBody>
          <a:bodyPr wrap="none" rtlCol="0">
            <a:spAutoFit/>
          </a:bodyPr>
          <a:lstStyle/>
          <a:p>
            <a:r>
              <a:rPr lang="en-US" sz="3200" b="1" dirty="0">
                <a:solidFill>
                  <a:srgbClr val="FF0000"/>
                </a:solidFill>
              </a:rPr>
              <a:t>+ Early Universe</a:t>
            </a:r>
          </a:p>
        </p:txBody>
      </p:sp>
      <p:sp>
        <p:nvSpPr>
          <p:cNvPr id="10" name="CasellaDiTesto 9">
            <a:extLst>
              <a:ext uri="{FF2B5EF4-FFF2-40B4-BE49-F238E27FC236}">
                <a16:creationId xmlns:a16="http://schemas.microsoft.com/office/drawing/2014/main" id="{41EF3BA5-941A-AF38-11A8-177D31FE01FB}"/>
              </a:ext>
            </a:extLst>
          </p:cNvPr>
          <p:cNvSpPr txBox="1"/>
          <p:nvPr/>
        </p:nvSpPr>
        <p:spPr>
          <a:xfrm>
            <a:off x="9618231" y="4158484"/>
            <a:ext cx="2375296" cy="1477328"/>
          </a:xfrm>
          <a:prstGeom prst="rect">
            <a:avLst/>
          </a:prstGeom>
          <a:noFill/>
        </p:spPr>
        <p:txBody>
          <a:bodyPr wrap="square" rtlCol="0">
            <a:spAutoFit/>
          </a:bodyPr>
          <a:lstStyle/>
          <a:p>
            <a:r>
              <a:rPr lang="en-US" dirty="0"/>
              <a:t>Gravitation and gravitational waves</a:t>
            </a:r>
          </a:p>
          <a:p>
            <a:r>
              <a:rPr lang="en-US" dirty="0"/>
              <a:t>Heavy ion collision</a:t>
            </a:r>
          </a:p>
          <a:p>
            <a:r>
              <a:rPr lang="en-US" dirty="0"/>
              <a:t>Nuclear EOS</a:t>
            </a:r>
          </a:p>
          <a:p>
            <a:r>
              <a:rPr lang="en-US" dirty="0"/>
              <a:t>Hadron physics</a:t>
            </a:r>
          </a:p>
        </p:txBody>
      </p:sp>
    </p:spTree>
    <p:extLst>
      <p:ext uri="{BB962C8B-B14F-4D97-AF65-F5344CB8AC3E}">
        <p14:creationId xmlns:p14="http://schemas.microsoft.com/office/powerpoint/2010/main" val="430862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C9D6FEB-F5EA-CED1-310E-A41BEFF3E3C8}"/>
              </a:ext>
            </a:extLst>
          </p:cNvPr>
          <p:cNvSpPr txBox="1"/>
          <p:nvPr/>
        </p:nvSpPr>
        <p:spPr>
          <a:xfrm>
            <a:off x="-2058" y="0"/>
            <a:ext cx="12194058" cy="6656246"/>
          </a:xfrm>
          <a:prstGeom prst="rect">
            <a:avLst/>
          </a:prstGeom>
          <a:noFill/>
        </p:spPr>
        <p:txBody>
          <a:bodyPr wrap="square">
            <a:spAutoFit/>
          </a:bodyPr>
          <a:lstStyle/>
          <a:p>
            <a:pPr algn="just">
              <a:lnSpc>
                <a:spcPct val="107000"/>
              </a:lnSpc>
              <a:spcAft>
                <a:spcPts val="800"/>
              </a:spcAft>
              <a:buNone/>
            </a:pP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Nuclear astrophysics </a:t>
            </a:r>
            <a:r>
              <a:rPr lang="en-US" sz="40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is complicated</a:t>
            </a:r>
          </a:p>
          <a:p>
            <a:pPr algn="just">
              <a:lnSpc>
                <a:spcPct val="107000"/>
              </a:lnSpc>
              <a:spcAft>
                <a:spcPts val="800"/>
              </a:spcAft>
              <a:buNone/>
            </a:pP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Cross sections can be very low</a:t>
            </a:r>
          </a:p>
          <a:p>
            <a:pPr marL="457200" indent="-457200" algn="just">
              <a:lnSpc>
                <a:spcPct val="107000"/>
              </a:lnSpc>
              <a:spcAft>
                <a:spcPts val="800"/>
              </a:spcAft>
              <a:buFont typeface="Wingdings" pitchFamily="2" charset="2"/>
              <a:buChar char="à"/>
            </a:pPr>
            <a:r>
              <a:rPr lang="en-US" sz="2800" dirty="0">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Signal to noise ratio is approaching zero</a:t>
            </a:r>
          </a:p>
          <a:p>
            <a:pPr algn="just">
              <a:lnSpc>
                <a:spcPct val="107000"/>
              </a:lnSpc>
              <a:spcAft>
                <a:spcPts val="800"/>
              </a:spcAft>
            </a:pPr>
            <a:endParaRPr lang="en-US" sz="1400" dirty="0">
              <a:latin typeface="Times New Roman" panose="02020603050405020304" pitchFamily="18" charset="0"/>
              <a:ea typeface="Calibri" panose="020F0502020204030204" pitchFamily="34" charset="0"/>
              <a:cs typeface="Times New Roman" panose="02020603050405020304" pitchFamily="18" charset="0"/>
              <a:sym typeface="Wingdings" pitchFamily="2" charset="2"/>
            </a:endParaRPr>
          </a:p>
          <a:p>
            <a:pPr algn="just">
              <a:lnSpc>
                <a:spcPct val="107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Target and beams can be hardly available</a:t>
            </a:r>
          </a:p>
          <a:p>
            <a:pPr marL="457200" indent="-457200" algn="just">
              <a:lnSpc>
                <a:spcPct val="107000"/>
              </a:lnSpc>
              <a:spcAft>
                <a:spcPts val="800"/>
              </a:spcAft>
              <a:buFont typeface="Wingdings" pitchFamily="2" charset="2"/>
              <a:buChar char="à"/>
            </a:pPr>
            <a:r>
              <a:rPr lang="en-US" sz="2800" dirty="0">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Target nuclei can be very short lived (e.g. in the rapid neutron captures in Sne)</a:t>
            </a:r>
          </a:p>
          <a:p>
            <a:pPr marL="457200" indent="-457200" algn="just">
              <a:lnSpc>
                <a:spcPct val="107000"/>
              </a:lnSpc>
              <a:spcAft>
                <a:spcPts val="800"/>
              </a:spcAft>
              <a:buFont typeface="Wingdings" pitchFamily="2" charset="2"/>
              <a:buChar char="à"/>
            </a:pPr>
            <a:r>
              <a:rPr lang="en-US" sz="2800" dirty="0">
                <a:effectLst/>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Reactions may be induced by neutrons</a:t>
            </a:r>
            <a:r>
              <a:rPr lang="en-US" sz="2800" dirty="0">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neutrinos, photons</a:t>
            </a:r>
          </a:p>
          <a:p>
            <a:pPr algn="just">
              <a:lnSpc>
                <a:spcPct val="107000"/>
              </a:lnSpc>
              <a:spcAft>
                <a:spcPts val="80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sym typeface="Wingdings" pitchFamily="2" charset="2"/>
            </a:endParaRPr>
          </a:p>
          <a:p>
            <a:pPr algn="just">
              <a:lnSpc>
                <a:spcPct val="107000"/>
              </a:lnSpc>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Exotic environments are investigated</a:t>
            </a:r>
          </a:p>
          <a:p>
            <a:pPr marL="457200" indent="-457200" algn="just">
              <a:lnSpc>
                <a:spcPct val="107000"/>
              </a:lnSpc>
              <a:spcAft>
                <a:spcPts val="800"/>
              </a:spcAft>
              <a:buFont typeface="Wingdings" pitchFamily="2" charset="2"/>
              <a:buChar char="à"/>
            </a:pPr>
            <a:r>
              <a:rPr lang="en-US" sz="2800" dirty="0">
                <a:effectLst/>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The </a:t>
            </a:r>
            <a:r>
              <a:rPr lang="en-US" sz="2800" dirty="0">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early Universe (QGP? Chiral symmetry restoration?)</a:t>
            </a:r>
          </a:p>
          <a:p>
            <a:pPr marL="457200" indent="-457200" algn="just">
              <a:lnSpc>
                <a:spcPct val="107000"/>
              </a:lnSpc>
              <a:spcAft>
                <a:spcPts val="800"/>
              </a:spcAft>
              <a:buFont typeface="Wingdings" pitchFamily="2" charset="2"/>
              <a:buChar char="à"/>
            </a:pPr>
            <a:r>
              <a:rPr lang="en-US" sz="2800" dirty="0">
                <a:effectLst/>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Compact ob</a:t>
            </a:r>
            <a:r>
              <a:rPr lang="en-US" sz="2800" dirty="0">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jects (nuclear EOS, hadronic </a:t>
            </a:r>
            <a:r>
              <a:rPr lang="en-US" sz="2800" dirty="0" err="1">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d.o.f.</a:t>
            </a:r>
            <a:r>
              <a:rPr lang="en-US" sz="2800" dirty="0">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quark deconfinement, MM astronomy)</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sym typeface="Wingdings" pitchFamily="2" charset="2"/>
            </a:endParaRPr>
          </a:p>
        </p:txBody>
      </p:sp>
    </p:spTree>
    <p:extLst>
      <p:ext uri="{BB962C8B-B14F-4D97-AF65-F5344CB8AC3E}">
        <p14:creationId xmlns:p14="http://schemas.microsoft.com/office/powerpoint/2010/main" val="3913527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6D2382D-7948-7875-57A4-BA32953ACBB4}"/>
              </a:ext>
            </a:extLst>
          </p:cNvPr>
          <p:cNvSpPr txBox="1"/>
          <p:nvPr/>
        </p:nvSpPr>
        <p:spPr>
          <a:xfrm>
            <a:off x="-2058" y="0"/>
            <a:ext cx="12194058" cy="706540"/>
          </a:xfrm>
          <a:prstGeom prst="rect">
            <a:avLst/>
          </a:prstGeom>
          <a:noFill/>
        </p:spPr>
        <p:txBody>
          <a:bodyPr wrap="square">
            <a:spAutoFit/>
          </a:bodyPr>
          <a:lstStyle/>
          <a:p>
            <a:pPr algn="just">
              <a:lnSpc>
                <a:spcPct val="107000"/>
              </a:lnSpc>
              <a:spcAft>
                <a:spcPts val="800"/>
              </a:spcAft>
              <a:buNone/>
            </a:pP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New tools </a:t>
            </a:r>
            <a:r>
              <a:rPr lang="en-US" sz="40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are necessary</a:t>
            </a:r>
          </a:p>
        </p:txBody>
      </p:sp>
      <p:sp>
        <p:nvSpPr>
          <p:cNvPr id="4" name="CasellaDiTesto 3">
            <a:extLst>
              <a:ext uri="{FF2B5EF4-FFF2-40B4-BE49-F238E27FC236}">
                <a16:creationId xmlns:a16="http://schemas.microsoft.com/office/drawing/2014/main" id="{11F58BDC-E3B6-ADFB-60B4-0CC4164EACC1}"/>
              </a:ext>
            </a:extLst>
          </p:cNvPr>
          <p:cNvSpPr txBox="1"/>
          <p:nvPr/>
        </p:nvSpPr>
        <p:spPr>
          <a:xfrm>
            <a:off x="180752" y="870226"/>
            <a:ext cx="11823405" cy="6203045"/>
          </a:xfrm>
          <a:prstGeom prst="rect">
            <a:avLst/>
          </a:prstGeom>
          <a:noFill/>
        </p:spPr>
        <p:txBody>
          <a:bodyPr wrap="square">
            <a:spAutoFit/>
          </a:bodyPr>
          <a:lstStyle/>
          <a:p>
            <a:pPr algn="just">
              <a:lnSpc>
                <a:spcPct val="107000"/>
              </a:lnSpc>
              <a:spcAft>
                <a:spcPts val="800"/>
              </a:spcAft>
              <a:buNone/>
            </a:pP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1</a:t>
            </a:r>
            <a:r>
              <a:rPr lang="en-US" b="1" i="1" dirty="0">
                <a:latin typeface="Times New Roman" panose="02020603050405020304" pitchFamily="18" charset="0"/>
                <a:ea typeface="Calibri" panose="020F0502020204030204" pitchFamily="34" charset="0"/>
                <a:cs typeface="Times New Roman" panose="02020603050405020304" pitchFamily="18" charset="0"/>
              </a:rPr>
              <a:t>.</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Indirect methods in nuclear astrophysics</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 critical field of investigation is the final stages of stellar evolution, especially in the case of massive stars ending up in compact objects</a:t>
            </a:r>
          </a:p>
          <a:p>
            <a:pPr marL="285750" indent="-285750" algn="just">
              <a:lnSpc>
                <a:spcPct val="107000"/>
              </a:lnSpc>
              <a:buFont typeface="Wingdings" pitchFamily="2" charset="2"/>
              <a:buChar char="à"/>
            </a:pPr>
            <a:r>
              <a:rPr lang="en-US" dirty="0">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Key reactions include fusion of heavy nuclei (e.g. </a:t>
            </a:r>
            <a:r>
              <a:rPr lang="en-US" baseline="30000" dirty="0">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12</a:t>
            </a:r>
            <a:r>
              <a:rPr lang="en-US" dirty="0">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C+</a:t>
            </a:r>
            <a:r>
              <a:rPr lang="en-US" baseline="30000" dirty="0">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12</a:t>
            </a:r>
            <a:r>
              <a:rPr lang="en-US" dirty="0">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C), </a:t>
            </a:r>
          </a:p>
          <a:p>
            <a:pPr algn="just">
              <a:lnSpc>
                <a:spcPct val="107000"/>
              </a:lnSpc>
            </a:pPr>
            <a:r>
              <a:rPr lang="en-US" dirty="0">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reaction between neutrons and unstable nuclei close to the neutron </a:t>
            </a:r>
          </a:p>
          <a:p>
            <a:pPr algn="just">
              <a:lnSpc>
                <a:spcPct val="107000"/>
              </a:lnSpc>
            </a:pPr>
            <a:r>
              <a:rPr lang="en-US" dirty="0">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drip line, and photodissociation reactions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b="1" dirty="0">
                <a:latin typeface="Times New Roman" panose="02020603050405020304" pitchFamily="18" charset="0"/>
                <a:ea typeface="Calibri" panose="020F0502020204030204" pitchFamily="34" charset="0"/>
                <a:cs typeface="Times New Roman" panose="02020603050405020304" pitchFamily="18" charset="0"/>
              </a:rPr>
              <a:t>Indirect methods offer a distinct advantage in </a:t>
            </a:r>
          </a:p>
          <a:p>
            <a:pPr algn="just">
              <a:lnSpc>
                <a:spcPct val="107000"/>
              </a:lnSpc>
            </a:pPr>
            <a:r>
              <a:rPr lang="en-US" b="1" dirty="0">
                <a:latin typeface="Times New Roman" panose="02020603050405020304" pitchFamily="18" charset="0"/>
                <a:ea typeface="Calibri" panose="020F0502020204030204" pitchFamily="34" charset="0"/>
                <a:cs typeface="Times New Roman" panose="02020603050405020304" pitchFamily="18" charset="0"/>
              </a:rPr>
              <a:t>their study (examples: Trojan Horse Method, </a:t>
            </a:r>
          </a:p>
          <a:p>
            <a:pPr algn="just">
              <a:lnSpc>
                <a:spcPct val="107000"/>
              </a:lnSpc>
            </a:pPr>
            <a:r>
              <a:rPr lang="en-US" b="1" dirty="0">
                <a:latin typeface="Times New Roman" panose="02020603050405020304" pitchFamily="18" charset="0"/>
                <a:ea typeface="Calibri" panose="020F0502020204030204" pitchFamily="34" charset="0"/>
                <a:cs typeface="Times New Roman" panose="02020603050405020304" pitchFamily="18" charset="0"/>
              </a:rPr>
              <a:t>Asymptotic Normalization Coefficient, and </a:t>
            </a:r>
          </a:p>
          <a:p>
            <a:pPr algn="just">
              <a:lnSpc>
                <a:spcPct val="107000"/>
              </a:lnSpc>
            </a:pPr>
            <a:r>
              <a:rPr lang="en-US" b="1" dirty="0">
                <a:latin typeface="Times New Roman" panose="02020603050405020304" pitchFamily="18" charset="0"/>
                <a:ea typeface="Calibri" panose="020F0502020204030204" pitchFamily="34" charset="0"/>
                <a:cs typeface="Times New Roman" panose="02020603050405020304" pitchFamily="18" charset="0"/>
              </a:rPr>
              <a:t>Coulomb Dissociation)</a:t>
            </a:r>
          </a:p>
          <a:p>
            <a:pPr algn="just">
              <a:lnSpc>
                <a:spcPct val="107000"/>
              </a:lnSpc>
              <a:spcAft>
                <a:spcPts val="800"/>
              </a:spcAf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Indirect methods generally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require fixed beam energies to span the whole excitation function including energies of astrophysical interest</a:t>
            </a:r>
            <a:r>
              <a:rPr lang="en-US" dirty="0">
                <a:latin typeface="Times New Roman" panose="02020603050405020304" pitchFamily="18" charset="0"/>
                <a:ea typeface="Calibri" panose="020F0502020204030204" pitchFamily="34" charset="0"/>
                <a:cs typeface="Times New Roman" panose="02020603050405020304" pitchFamily="18" charset="0"/>
              </a:rPr>
              <a:t>, and much larger energies than the astrophysical ones, thanks to specific kinematic conditions.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Both features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perfectly align with the capabilities of most RIB facilities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(like GANIL, CERN-ISOLDE, and GSI-FAIR)</a:t>
            </a:r>
          </a:p>
          <a:p>
            <a:pPr algn="just">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In the case of </a:t>
            </a:r>
            <a:r>
              <a:rPr lang="en-US" dirty="0" err="1">
                <a:latin typeface="Times New Roman" panose="02020603050405020304" pitchFamily="18" charset="0"/>
                <a:ea typeface="Calibri" panose="020F0502020204030204" pitchFamily="34" charset="0"/>
                <a:cs typeface="Times New Roman" panose="02020603050405020304" pitchFamily="18" charset="0"/>
              </a:rPr>
              <a:t>neutrons+RIBs</a:t>
            </a:r>
            <a:r>
              <a:rPr lang="en-US" dirty="0">
                <a:latin typeface="Times New Roman" panose="02020603050405020304" pitchFamily="18" charset="0"/>
                <a:ea typeface="Calibri" panose="020F0502020204030204" pitchFamily="34" charset="0"/>
                <a:cs typeface="Times New Roman" panose="02020603050405020304" pitchFamily="18" charset="0"/>
              </a:rPr>
              <a:t>, indirect methods is the only way to study such processes experimentally.</a:t>
            </a:r>
          </a:p>
          <a:p>
            <a:pPr algn="just">
              <a:lnSpc>
                <a:spcPct val="107000"/>
              </a:lnSpc>
              <a:spcAft>
                <a:spcPts val="800"/>
              </a:spcAft>
            </a:pP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magine 4">
            <a:extLst>
              <a:ext uri="{FF2B5EF4-FFF2-40B4-BE49-F238E27FC236}">
                <a16:creationId xmlns:a16="http://schemas.microsoft.com/office/drawing/2014/main" id="{C79C38B9-9568-39C0-145B-B3DA28DACBEB}"/>
              </a:ext>
            </a:extLst>
          </p:cNvPr>
          <p:cNvPicPr>
            <a:picLocks noChangeAspect="1"/>
          </p:cNvPicPr>
          <p:nvPr/>
        </p:nvPicPr>
        <p:blipFill>
          <a:blip r:embed="rId2"/>
          <a:stretch>
            <a:fillRect/>
          </a:stretch>
        </p:blipFill>
        <p:spPr>
          <a:xfrm>
            <a:off x="6602688" y="1771467"/>
            <a:ext cx="5005971" cy="3315065"/>
          </a:xfrm>
          <a:prstGeom prst="rect">
            <a:avLst/>
          </a:prstGeom>
        </p:spPr>
      </p:pic>
    </p:spTree>
    <p:extLst>
      <p:ext uri="{BB962C8B-B14F-4D97-AF65-F5344CB8AC3E}">
        <p14:creationId xmlns:p14="http://schemas.microsoft.com/office/powerpoint/2010/main" val="805802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D5088-8374-2196-0361-27F27F46A7D7}"/>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DEEF39E4-79E8-869B-4557-2AD2ADDDBB14}"/>
              </a:ext>
            </a:extLst>
          </p:cNvPr>
          <p:cNvSpPr txBox="1"/>
          <p:nvPr/>
        </p:nvSpPr>
        <p:spPr>
          <a:xfrm>
            <a:off x="-2058" y="0"/>
            <a:ext cx="12194058" cy="706540"/>
          </a:xfrm>
          <a:prstGeom prst="rect">
            <a:avLst/>
          </a:prstGeom>
          <a:noFill/>
        </p:spPr>
        <p:txBody>
          <a:bodyPr wrap="square">
            <a:spAutoFit/>
          </a:bodyPr>
          <a:lstStyle/>
          <a:p>
            <a:pPr algn="just">
              <a:lnSpc>
                <a:spcPct val="107000"/>
              </a:lnSpc>
              <a:spcAft>
                <a:spcPts val="800"/>
              </a:spcAft>
              <a:buNone/>
            </a:pP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New tools </a:t>
            </a:r>
            <a:r>
              <a:rPr lang="en-US" sz="40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are necessary</a:t>
            </a:r>
          </a:p>
        </p:txBody>
      </p:sp>
      <p:sp>
        <p:nvSpPr>
          <p:cNvPr id="4" name="CasellaDiTesto 3">
            <a:extLst>
              <a:ext uri="{FF2B5EF4-FFF2-40B4-BE49-F238E27FC236}">
                <a16:creationId xmlns:a16="http://schemas.microsoft.com/office/drawing/2014/main" id="{E88AC484-49E5-F63B-9BF8-E26D93961764}"/>
              </a:ext>
            </a:extLst>
          </p:cNvPr>
          <p:cNvSpPr txBox="1"/>
          <p:nvPr/>
        </p:nvSpPr>
        <p:spPr>
          <a:xfrm>
            <a:off x="180752" y="870226"/>
            <a:ext cx="11823405" cy="6203045"/>
          </a:xfrm>
          <a:prstGeom prst="rect">
            <a:avLst/>
          </a:prstGeom>
          <a:noFill/>
        </p:spPr>
        <p:txBody>
          <a:bodyPr wrap="square">
            <a:spAutoFit/>
          </a:bodyPr>
          <a:lstStyle/>
          <a:p>
            <a:pPr algn="just">
              <a:lnSpc>
                <a:spcPct val="107000"/>
              </a:lnSpc>
              <a:spcAft>
                <a:spcPts val="800"/>
              </a:spcAft>
              <a:buNone/>
            </a:pP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2. Reactions in laser-induced hot and dense plasmas</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One of the main issues in nuclear astrophysics is the smallness of cross sections.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While astrophysical environments compensate for this with a large number of interacting nuclei, laboratory experiments suffer from a drastically reduced signal-to-noise ratio. </a:t>
            </a:r>
          </a:p>
          <a:p>
            <a:pPr algn="just">
              <a:lnSpc>
                <a:spcPct val="107000"/>
              </a:lnSpc>
              <a:spcAft>
                <a:spcPts val="800"/>
              </a:spcAf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While indirect methods make it possible to measure larger cross sections,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the increase in the number of interacting species can be achieved by measuring reaction cross sections in hot and dense plasmas.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These plasmas are produced in the interaction of high-power lasers with specifically designed targets, such as cryogenic systems. </a:t>
            </a:r>
          </a:p>
          <a:p>
            <a:pPr algn="just">
              <a:lnSpc>
                <a:spcPct val="107000"/>
              </a:lnSpc>
              <a:spcAft>
                <a:spcPts val="800"/>
              </a:spcAf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 distinctive advantage of this approach is the possibility to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investigate nuclear reactions under conditions similar to the astrophysical ones,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where electron screening by plasma electrons plays a role. Such conditions are very different from the laboratory ones and laser-induced plasmas are a unique environment where these processes can be studied. </a:t>
            </a:r>
          </a:p>
          <a:p>
            <a:pPr algn="just">
              <a:lnSpc>
                <a:spcPct val="107000"/>
              </a:lnSpc>
              <a:spcAft>
                <a:spcPts val="800"/>
              </a:spcAf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Nuclear reactions in plasmas can be studied using two complementary approaches: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the generated plasma can act as a target while a standard beam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(stable or radioactive) can be used to induce the reaction of astrophysical importance (as is done at </a:t>
            </a:r>
            <a:r>
              <a:rPr lang="en-US" sz="1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GSI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or,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nuclear reactions can occur in the plasma itself</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given the high temperatures and densities (a capability anticipated at </a:t>
            </a:r>
            <a:r>
              <a:rPr lang="en-US" sz="1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LNF</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1483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Immagine 1" descr="Schermata 2016-11-15 alle 09.23.14.png">
            <a:extLst>
              <a:ext uri="{FF2B5EF4-FFF2-40B4-BE49-F238E27FC236}">
                <a16:creationId xmlns:a16="http://schemas.microsoft.com/office/drawing/2014/main" id="{30CCFBD2-9238-4843-E552-792DF8E33395}"/>
              </a:ext>
            </a:extLst>
          </p:cNvPr>
          <p:cNvPicPr>
            <a:picLocks noChangeAspect="1"/>
          </p:cNvPicPr>
          <p:nvPr/>
        </p:nvPicPr>
        <p:blipFill>
          <a:blip r:embed="rId2">
            <a:extLst>
              <a:ext uri="{28A0092B-C50C-407E-A947-70E740481C1C}">
                <a14:useLocalDpi xmlns:a14="http://schemas.microsoft.com/office/drawing/2010/main" val="0"/>
              </a:ext>
            </a:extLst>
          </a:blip>
          <a:srcRect b="6656"/>
          <a:stretch>
            <a:fillRect/>
          </a:stretch>
        </p:blipFill>
        <p:spPr>
          <a:xfrm>
            <a:off x="20" y="1282"/>
            <a:ext cx="12191980" cy="6856718"/>
          </a:xfrm>
          <a:prstGeom prst="rect">
            <a:avLst/>
          </a:prstGeom>
        </p:spPr>
      </p:pic>
    </p:spTree>
    <p:extLst>
      <p:ext uri="{BB962C8B-B14F-4D97-AF65-F5344CB8AC3E}">
        <p14:creationId xmlns:p14="http://schemas.microsoft.com/office/powerpoint/2010/main" val="340060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A1DDE-71E6-344C-7C23-9C46F533DD2E}"/>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F68A36ED-5EEB-6EB6-EC27-C4A0FF585A74}"/>
              </a:ext>
            </a:extLst>
          </p:cNvPr>
          <p:cNvSpPr txBox="1"/>
          <p:nvPr/>
        </p:nvSpPr>
        <p:spPr>
          <a:xfrm>
            <a:off x="-2058" y="0"/>
            <a:ext cx="12194058" cy="706540"/>
          </a:xfrm>
          <a:prstGeom prst="rect">
            <a:avLst/>
          </a:prstGeom>
          <a:noFill/>
        </p:spPr>
        <p:txBody>
          <a:bodyPr wrap="square">
            <a:spAutoFit/>
          </a:bodyPr>
          <a:lstStyle/>
          <a:p>
            <a:pPr algn="just">
              <a:lnSpc>
                <a:spcPct val="107000"/>
              </a:lnSpc>
              <a:spcAft>
                <a:spcPts val="800"/>
              </a:spcAft>
              <a:buNone/>
            </a:pP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New tools </a:t>
            </a:r>
            <a:r>
              <a:rPr lang="en-US" sz="40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are necessary</a:t>
            </a:r>
          </a:p>
        </p:txBody>
      </p:sp>
      <p:sp>
        <p:nvSpPr>
          <p:cNvPr id="4" name="CasellaDiTesto 3">
            <a:extLst>
              <a:ext uri="{FF2B5EF4-FFF2-40B4-BE49-F238E27FC236}">
                <a16:creationId xmlns:a16="http://schemas.microsoft.com/office/drawing/2014/main" id="{0EA6EF13-26BE-459B-6649-C54DD133064A}"/>
              </a:ext>
            </a:extLst>
          </p:cNvPr>
          <p:cNvSpPr txBox="1"/>
          <p:nvPr/>
        </p:nvSpPr>
        <p:spPr>
          <a:xfrm>
            <a:off x="180752" y="870226"/>
            <a:ext cx="11823405" cy="3939540"/>
          </a:xfrm>
          <a:prstGeom prst="rect">
            <a:avLst/>
          </a:prstGeom>
          <a:noFill/>
        </p:spPr>
        <p:txBody>
          <a:bodyPr wrap="square">
            <a:spAutoFit/>
          </a:bodyPr>
          <a:lstStyle/>
          <a:p>
            <a:r>
              <a:rPr lang="en-US" b="1" i="1" dirty="0">
                <a:latin typeface="Times New Roman" panose="02020603050405020304" pitchFamily="18" charset="0"/>
                <a:cs typeface="Times New Roman" panose="02020603050405020304" pitchFamily="18" charset="0"/>
              </a:rPr>
              <a:t>3. Theoretical developments  </a:t>
            </a:r>
            <a:endParaRPr lang="it-IT"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 common thread in such advances in nuclear astrophysics is the need of more advanced theoretical frameworks, for which we will establish connections with GSI, ECT* and the University of Seville. </a:t>
            </a:r>
          </a:p>
          <a:p>
            <a:endParaRPr lang="en-US" dirty="0">
              <a:latin typeface="Times New Roman" panose="02020603050405020304" pitchFamily="18" charset="0"/>
              <a:cs typeface="Times New Roman" panose="02020603050405020304" pitchFamily="18" charset="0"/>
            </a:endParaRPr>
          </a:p>
          <a:p>
            <a:pPr marL="285750" indent="-285750">
              <a:buFont typeface="Wingdings" pitchFamily="2" charset="2"/>
              <a:buChar char="à"/>
            </a:pPr>
            <a:r>
              <a:rPr lang="en-US" b="1" dirty="0">
                <a:latin typeface="Times New Roman" panose="02020603050405020304" pitchFamily="18" charset="0"/>
                <a:cs typeface="Times New Roman" panose="02020603050405020304" pitchFamily="18" charset="0"/>
                <a:sym typeface="Wingdings" pitchFamily="2" charset="2"/>
              </a:rPr>
              <a:t>For reaction among heavy ions, </a:t>
            </a:r>
            <a:r>
              <a:rPr lang="en-US" dirty="0">
                <a:latin typeface="Times New Roman" panose="02020603050405020304" pitchFamily="18" charset="0"/>
                <a:cs typeface="Times New Roman" panose="02020603050405020304" pitchFamily="18" charset="0"/>
              </a:rPr>
              <a:t>the off-shell propagation of the </a:t>
            </a:r>
          </a:p>
          <a:p>
            <a:r>
              <a:rPr lang="en-US" dirty="0">
                <a:latin typeface="Times New Roman" panose="02020603050405020304" pitchFamily="18" charset="0"/>
                <a:cs typeface="Times New Roman" panose="02020603050405020304" pitchFamily="18" charset="0"/>
              </a:rPr>
              <a:t>transferred particle needs to be considered explicitly before it </a:t>
            </a:r>
          </a:p>
          <a:p>
            <a:r>
              <a:rPr lang="en-US" dirty="0">
                <a:latin typeface="Times New Roman" panose="02020603050405020304" pitchFamily="18" charset="0"/>
                <a:cs typeface="Times New Roman" panose="02020603050405020304" pitchFamily="18" charset="0"/>
              </a:rPr>
              <a:t>interacts with the second nucleus in the initial state of the THM </a:t>
            </a:r>
          </a:p>
          <a:p>
            <a:r>
              <a:rPr lang="en-US" dirty="0">
                <a:latin typeface="Times New Roman" panose="02020603050405020304" pitchFamily="18" charset="0"/>
                <a:cs typeface="Times New Roman" panose="02020603050405020304" pitchFamily="18" charset="0"/>
              </a:rPr>
              <a:t>reaction to participate in the reaction of astrophysical interest: </a:t>
            </a:r>
          </a:p>
          <a:p>
            <a:r>
              <a:rPr lang="en-US" dirty="0">
                <a:latin typeface="Times New Roman" panose="02020603050405020304" pitchFamily="18" charset="0"/>
                <a:cs typeface="Times New Roman" panose="02020603050405020304" pitchFamily="18" charset="0"/>
              </a:rPr>
              <a:t>moving beyond plane-wave approximation</a:t>
            </a:r>
          </a:p>
          <a:p>
            <a:endParaRPr lang="en-US" dirty="0">
              <a:latin typeface="Times New Roman" panose="02020603050405020304" pitchFamily="18" charset="0"/>
              <a:cs typeface="Times New Roman" panose="02020603050405020304" pitchFamily="18" charset="0"/>
            </a:endParaRPr>
          </a:p>
          <a:p>
            <a:pPr marL="285750" indent="-285750">
              <a:buFont typeface="Wingdings" pitchFamily="2" charset="2"/>
              <a:buChar char="à"/>
            </a:pPr>
            <a:r>
              <a:rPr lang="en-US" b="1" dirty="0">
                <a:latin typeface="Times New Roman" panose="02020603050405020304" pitchFamily="18" charset="0"/>
                <a:cs typeface="Times New Roman" panose="02020603050405020304" pitchFamily="18" charset="0"/>
                <a:sym typeface="Wingdings" pitchFamily="2" charset="2"/>
              </a:rPr>
              <a:t>For the rapid neutron capture, </a:t>
            </a:r>
            <a:r>
              <a:rPr lang="en-US" dirty="0">
                <a:latin typeface="Times New Roman" panose="02020603050405020304" pitchFamily="18" charset="0"/>
                <a:cs typeface="Times New Roman" panose="02020603050405020304" pitchFamily="18" charset="0"/>
                <a:sym typeface="Wingdings" pitchFamily="2" charset="2"/>
              </a:rPr>
              <a:t>we need </a:t>
            </a:r>
            <a:r>
              <a:rPr lang="en-US" dirty="0">
                <a:latin typeface="Times New Roman" panose="02020603050405020304" pitchFamily="18" charset="0"/>
                <a:cs typeface="Times New Roman" panose="02020603050405020304" pitchFamily="18" charset="0"/>
              </a:rPr>
              <a:t>to study multi-resonant </a:t>
            </a:r>
          </a:p>
          <a:p>
            <a:r>
              <a:rPr lang="en-US" dirty="0">
                <a:latin typeface="Times New Roman" panose="02020603050405020304" pitchFamily="18" charset="0"/>
                <a:cs typeface="Times New Roman" panose="02020603050405020304" pitchFamily="18" charset="0"/>
              </a:rPr>
              <a:t>reactions entering the Hauser-</a:t>
            </a:r>
            <a:r>
              <a:rPr lang="en-US" dirty="0" err="1">
                <a:latin typeface="Times New Roman" panose="02020603050405020304" pitchFamily="18" charset="0"/>
                <a:cs typeface="Times New Roman" panose="02020603050405020304" pitchFamily="18" charset="0"/>
              </a:rPr>
              <a:t>Feshbach</a:t>
            </a:r>
            <a:r>
              <a:rPr lang="en-US" dirty="0">
                <a:latin typeface="Times New Roman" panose="02020603050405020304" pitchFamily="18" charset="0"/>
                <a:cs typeface="Times New Roman" panose="02020603050405020304" pitchFamily="18" charset="0"/>
              </a:rPr>
              <a:t> statistical regime. </a:t>
            </a:r>
          </a:p>
          <a:p>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Immagine 2">
            <a:extLst>
              <a:ext uri="{FF2B5EF4-FFF2-40B4-BE49-F238E27FC236}">
                <a16:creationId xmlns:a16="http://schemas.microsoft.com/office/drawing/2014/main" id="{66EC4C78-B21E-C571-B1D5-4523E985B364}"/>
              </a:ext>
            </a:extLst>
          </p:cNvPr>
          <p:cNvPicPr>
            <a:picLocks noChangeAspect="1"/>
          </p:cNvPicPr>
          <p:nvPr/>
        </p:nvPicPr>
        <p:blipFill>
          <a:blip r:embed="rId3"/>
          <a:stretch>
            <a:fillRect/>
          </a:stretch>
        </p:blipFill>
        <p:spPr>
          <a:xfrm>
            <a:off x="6942948" y="1773278"/>
            <a:ext cx="5153049" cy="4806797"/>
          </a:xfrm>
          <a:prstGeom prst="rect">
            <a:avLst/>
          </a:prstGeom>
        </p:spPr>
      </p:pic>
      <p:sp>
        <p:nvSpPr>
          <p:cNvPr id="5" name="CasellaDiTesto 4">
            <a:extLst>
              <a:ext uri="{FF2B5EF4-FFF2-40B4-BE49-F238E27FC236}">
                <a16:creationId xmlns:a16="http://schemas.microsoft.com/office/drawing/2014/main" id="{F6BDDF94-6839-C32F-D750-A2F70FA240C9}"/>
              </a:ext>
            </a:extLst>
          </p:cNvPr>
          <p:cNvSpPr txBox="1"/>
          <p:nvPr/>
        </p:nvSpPr>
        <p:spPr>
          <a:xfrm>
            <a:off x="2528047" y="4974550"/>
            <a:ext cx="4679576" cy="1477328"/>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This is an example of the type of study that is</a:t>
            </a:r>
          </a:p>
          <a:p>
            <a:r>
              <a:rPr lang="en-US" dirty="0">
                <a:latin typeface="Times New Roman" panose="02020603050405020304" pitchFamily="18" charset="0"/>
                <a:cs typeface="Times New Roman" panose="02020603050405020304" pitchFamily="18" charset="0"/>
              </a:rPr>
              <a:t>needed: while low energies of astrophysical</a:t>
            </a:r>
          </a:p>
          <a:p>
            <a:r>
              <a:rPr lang="en-US" dirty="0">
                <a:latin typeface="Times New Roman" panose="02020603050405020304" pitchFamily="18" charset="0"/>
                <a:cs typeface="Times New Roman" panose="02020603050405020304" pitchFamily="18" charset="0"/>
              </a:rPr>
              <a:t>interest are out of reach, the use of non-tested models may lead to results contradicting </a:t>
            </a:r>
          </a:p>
          <a:p>
            <a:r>
              <a:rPr lang="en-US" dirty="0">
                <a:latin typeface="Times New Roman" panose="02020603050405020304" pitchFamily="18" charset="0"/>
                <a:cs typeface="Times New Roman" panose="02020603050405020304" pitchFamily="18" charset="0"/>
              </a:rPr>
              <a:t>theoretical models already available</a:t>
            </a:r>
          </a:p>
        </p:txBody>
      </p:sp>
    </p:spTree>
    <p:extLst>
      <p:ext uri="{BB962C8B-B14F-4D97-AF65-F5344CB8AC3E}">
        <p14:creationId xmlns:p14="http://schemas.microsoft.com/office/powerpoint/2010/main" val="2437303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BEB1B3C-45B4-4C10-CD31-C06CD208AABA}"/>
              </a:ext>
            </a:extLst>
          </p:cNvPr>
          <p:cNvSpPr txBox="1"/>
          <p:nvPr/>
        </p:nvSpPr>
        <p:spPr>
          <a:xfrm>
            <a:off x="-2058" y="0"/>
            <a:ext cx="12194058" cy="706540"/>
          </a:xfrm>
          <a:prstGeom prst="rect">
            <a:avLst/>
          </a:prstGeom>
          <a:noFill/>
        </p:spPr>
        <p:txBody>
          <a:bodyPr wrap="square">
            <a:spAutoFit/>
          </a:bodyPr>
          <a:lstStyle/>
          <a:p>
            <a:pPr algn="just">
              <a:lnSpc>
                <a:spcPct val="107000"/>
              </a:lnSpc>
              <a:spcAft>
                <a:spcPts val="800"/>
              </a:spcAft>
              <a:buNone/>
            </a:pP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New people </a:t>
            </a:r>
            <a:r>
              <a:rPr lang="en-US" sz="40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are necessary</a:t>
            </a:r>
          </a:p>
        </p:txBody>
      </p:sp>
      <p:sp>
        <p:nvSpPr>
          <p:cNvPr id="4" name="CasellaDiTesto 3">
            <a:extLst>
              <a:ext uri="{FF2B5EF4-FFF2-40B4-BE49-F238E27FC236}">
                <a16:creationId xmlns:a16="http://schemas.microsoft.com/office/drawing/2014/main" id="{59CC8B87-875F-191D-8535-2AF270D833F9}"/>
              </a:ext>
            </a:extLst>
          </p:cNvPr>
          <p:cNvSpPr txBox="1"/>
          <p:nvPr/>
        </p:nvSpPr>
        <p:spPr>
          <a:xfrm>
            <a:off x="204395" y="903643"/>
            <a:ext cx="11779624" cy="5948039"/>
          </a:xfrm>
          <a:prstGeom prst="rect">
            <a:avLst/>
          </a:prstGeom>
          <a:noFill/>
        </p:spPr>
        <p:txBody>
          <a:bodyPr wrap="square">
            <a:spAutoFit/>
          </a:bodyPr>
          <a:lstStyle/>
          <a:p>
            <a:pPr algn="just">
              <a:lnSpc>
                <a:spcPct val="107000"/>
              </a:lnSpc>
              <a:spcAft>
                <a:spcPts val="800"/>
              </a:spcAft>
              <a:buNone/>
            </a:pP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4. Training of younger generations and outreach</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research activity will be complemented by a strong focus on training young scientists in the field of nuclear astrophysics.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Given the highly interdisciplinary nature of nuclear astrophysics, specialized schools are necessary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to provide future researchers with the tools to identify key open issues, carry out experiments and assess the astrophysical impact of their findings. </a:t>
            </a:r>
          </a:p>
          <a:p>
            <a:pPr algn="just">
              <a:lnSpc>
                <a:spcPct val="107000"/>
              </a:lnSpc>
              <a:spcAft>
                <a:spcPts val="800"/>
              </a:spcAf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Training through devoted schools will be complemented by outreach activities, with the aim of disseminate the research results as well as to attract younger people, especially women and minorities, to science.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magine 4">
            <a:extLst>
              <a:ext uri="{FF2B5EF4-FFF2-40B4-BE49-F238E27FC236}">
                <a16:creationId xmlns:a16="http://schemas.microsoft.com/office/drawing/2014/main" id="{81E82893-263E-ADCD-6F5C-51A231EF81A9}"/>
              </a:ext>
            </a:extLst>
          </p:cNvPr>
          <p:cNvPicPr>
            <a:picLocks noChangeAspect="1"/>
          </p:cNvPicPr>
          <p:nvPr/>
        </p:nvPicPr>
        <p:blipFill>
          <a:blip r:embed="rId2"/>
          <a:stretch>
            <a:fillRect/>
          </a:stretch>
        </p:blipFill>
        <p:spPr>
          <a:xfrm>
            <a:off x="3173507" y="2352883"/>
            <a:ext cx="5013064" cy="3472382"/>
          </a:xfrm>
          <a:prstGeom prst="rect">
            <a:avLst/>
          </a:prstGeom>
        </p:spPr>
      </p:pic>
    </p:spTree>
    <p:extLst>
      <p:ext uri="{BB962C8B-B14F-4D97-AF65-F5344CB8AC3E}">
        <p14:creationId xmlns:p14="http://schemas.microsoft.com/office/powerpoint/2010/main" val="174088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787B4C9-886D-3258-B233-B72365CD6169}"/>
              </a:ext>
            </a:extLst>
          </p:cNvPr>
          <p:cNvSpPr txBox="1"/>
          <p:nvPr/>
        </p:nvSpPr>
        <p:spPr>
          <a:xfrm>
            <a:off x="311972" y="978195"/>
            <a:ext cx="11629015" cy="6555641"/>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Previous networks</a:t>
            </a:r>
          </a:p>
          <a:p>
            <a:r>
              <a:rPr lang="en-US" sz="2800" dirty="0">
                <a:latin typeface="Times New Roman" panose="02020603050405020304" pitchFamily="18" charset="0"/>
                <a:cs typeface="Times New Roman" panose="02020603050405020304" pitchFamily="18" charset="0"/>
              </a:rPr>
              <a:t>- CHETEC-INFRA, EUROLABS, ENSAR</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Budget</a:t>
            </a:r>
          </a:p>
          <a:p>
            <a:r>
              <a:rPr lang="en-US" sz="2800" dirty="0">
                <a:latin typeface="Times New Roman" panose="02020603050405020304" pitchFamily="18" charset="0"/>
                <a:cs typeface="Times New Roman" panose="02020603050405020304" pitchFamily="18" charset="0"/>
              </a:rPr>
              <a:t>Excluding transnational access to labs for experiments, our budget is approximately € 200.000. This includes € 100.000 for tools and consumables (interaction chamber for plasma studies, detector systems and plasma diagnostics), € 85.000  for a two-year postdoctoral position, and € 15.000 to support two editions of the ESSENA school.</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Foreseen TA infrastructures are: GANIL; CERN/ISOLDE; GSI/FAIR, ECT*, LNF Frascati (Italy)</a:t>
            </a: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3" name="CasellaDiTesto 2">
            <a:extLst>
              <a:ext uri="{FF2B5EF4-FFF2-40B4-BE49-F238E27FC236}">
                <a16:creationId xmlns:a16="http://schemas.microsoft.com/office/drawing/2014/main" id="{17419BD1-D9C8-8C58-4E97-A2D40F8F140D}"/>
              </a:ext>
            </a:extLst>
          </p:cNvPr>
          <p:cNvSpPr txBox="1"/>
          <p:nvPr/>
        </p:nvSpPr>
        <p:spPr>
          <a:xfrm>
            <a:off x="-2058" y="0"/>
            <a:ext cx="12194058" cy="706540"/>
          </a:xfrm>
          <a:prstGeom prst="rect">
            <a:avLst/>
          </a:prstGeom>
          <a:noFill/>
        </p:spPr>
        <p:txBody>
          <a:bodyPr wrap="square">
            <a:spAutoFit/>
          </a:bodyPr>
          <a:lstStyle/>
          <a:p>
            <a:pPr algn="just">
              <a:lnSpc>
                <a:spcPct val="107000"/>
              </a:lnSpc>
              <a:spcAft>
                <a:spcPts val="800"/>
              </a:spcAft>
              <a:buNone/>
            </a:pP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Other details</a:t>
            </a:r>
            <a:endParaRPr lang="en-US" sz="40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684376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254</TotalTime>
  <Words>1076</Words>
  <Application>Microsoft Macintosh PowerPoint</Application>
  <PresentationFormat>Widescreen</PresentationFormat>
  <Paragraphs>101</Paragraphs>
  <Slides>9</Slides>
  <Notes>2</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9</vt:i4>
      </vt:variant>
    </vt:vector>
  </HeadingPairs>
  <TitlesOfParts>
    <vt:vector size="17" baseType="lpstr">
      <vt:lpstr>Aptos</vt:lpstr>
      <vt:lpstr>Aptos Display</vt:lpstr>
      <vt:lpstr>Arial</vt:lpstr>
      <vt:lpstr>Calibri</vt:lpstr>
      <vt:lpstr>Roboto</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MARCO SALVATORE MARIA LA COGNATA</dc:creator>
  <cp:lastModifiedBy>MARCO SALVATORE MARIA LA COGNATA</cp:lastModifiedBy>
  <cp:revision>1</cp:revision>
  <dcterms:created xsi:type="dcterms:W3CDTF">2025-06-18T04:50:09Z</dcterms:created>
  <dcterms:modified xsi:type="dcterms:W3CDTF">2025-06-18T09:04:17Z</dcterms:modified>
</cp:coreProperties>
</file>