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261" r:id="rId4"/>
    <p:sldId id="272" r:id="rId5"/>
    <p:sldId id="448" r:id="rId6"/>
    <p:sldId id="277" r:id="rId7"/>
    <p:sldId id="304" r:id="rId8"/>
    <p:sldId id="305" r:id="rId9"/>
    <p:sldId id="297" r:id="rId10"/>
    <p:sldId id="298" r:id="rId11"/>
    <p:sldId id="449" r:id="rId12"/>
    <p:sldId id="309" r:id="rId13"/>
    <p:sldId id="451" r:id="rId14"/>
    <p:sldId id="310" r:id="rId15"/>
    <p:sldId id="311" r:id="rId16"/>
    <p:sldId id="444" r:id="rId17"/>
    <p:sldId id="312" r:id="rId18"/>
    <p:sldId id="313" r:id="rId19"/>
    <p:sldId id="445" r:id="rId20"/>
    <p:sldId id="447" r:id="rId21"/>
    <p:sldId id="45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730"/>
  </p:normalViewPr>
  <p:slideViewPr>
    <p:cSldViewPr snapToGrid="0">
      <p:cViewPr>
        <p:scale>
          <a:sx n="102" d="100"/>
          <a:sy n="102" d="100"/>
        </p:scale>
        <p:origin x="114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7F17D-454F-1D46-86C5-D1A026192AC9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C52D2-B489-1B4E-8A10-B8CE47407F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04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IDS must be capable to perform acquisition for up to 2µrad off-pointing of the spacecraft (which corresponds to 268µrad on OB space)</a:t>
            </a:r>
            <a:r>
              <a:rPr lang="fr-FR" dirty="0">
                <a:effectLst/>
              </a:rPr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68F48-6560-A242-B1D1-2D1E1A1F6F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25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8511B-71AD-9712-3AAE-357683BD5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B33B8E-0AC7-35A8-D17D-24F63831C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38283-0798-00FF-53B4-C3FCF21E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21F0-6193-D249-A889-C3FAC8B32C4E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F139E-4239-E8B6-A372-327FD9BF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6274E1-5DF3-70C4-8EDD-D723B07F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57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8A3C6-3F5A-1A0C-C3BA-4287AD75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1CD014-4EC7-70A4-0BE3-4432ABDE1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16D7D7-3F09-0F00-91DB-7434126D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AE2C-9742-BC4C-B508-21A12CDC6CCE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37779B-D362-D457-9B71-5675637F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38BA1C-686A-54CD-D679-F656EF55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87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435A71-4670-3F9C-6BCC-F1EBB8EBEE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8EFB29-CEBB-BA42-93F5-843E77B8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F0D6C5-AF60-DEEE-8D32-AF42A00E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F6D1-2C51-0642-BDB9-C32099F96519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52B080-85E2-651C-CE6C-1B10EA60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9C961B-48E8-57E2-9546-966A0656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9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XTE DEUX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525062-E29E-C95A-73B9-5128769D233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F25AEF5-3DF6-E9D5-C707-7CE300022B1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FA88CD1-4553-FF43-E33D-6F86DD88734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FB9EBC5-903F-8A4B-26E6-B0CFE2E6097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EDB41D9-1B69-5394-6865-6129C880237D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59B2CB4E-0767-8AB6-8F34-F5CA4B79E65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B2FC7A03-DE80-494B-B8FF-5EF1FA05526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C730240-DF9A-7E6A-9982-99D2AB00950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52E2E62F-B2CC-CC9A-003E-8DA9D68BD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809AD8-0751-CADD-BDEA-FFBF4168517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CEE82BB2-D520-20D5-265A-1A466D736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53" y="6195159"/>
            <a:ext cx="628968" cy="6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22A61-F844-3890-255C-BBA5C601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0FBA0-653D-2FD0-2AC6-80188DF82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AE631C-FD5E-7BFC-4663-1B20C477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0DB-6206-4041-8E8F-68DCB07D0815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F97F1B-1DD1-2383-DDBB-CF8A7586B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97277-85D2-8EA9-3F06-C8EBC51A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15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F5E8AA-15C8-3E63-E92C-C7A5F953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6BCE11-303F-09DB-A510-D09966FFC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4EC83D-9EE8-2257-B771-175B987A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DF43-3179-7449-A70B-D665CAD22463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AA2330-CEBC-6A94-54F4-9134D9E6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D71A9C-2B89-6B32-9846-26D3025E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84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47524-D072-833B-11B3-E3AD380B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AE17F7-1B30-2C92-2105-E0BEBA560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848279-4534-F0C3-F40E-76460712B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589976-222F-580C-966B-AFE0EF7F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4D50-94D5-F447-A560-4F827D857C24}" type="datetime1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C7B18C-091C-E9C8-4181-D7895776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61A35E-A01C-80B8-D061-765C9DF5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21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8E6F5-7C4B-4F3D-BD81-3B75B83B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00A59-32D9-848B-6A39-050CE1E62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1B3914-D985-9BDA-3164-336CF3AD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977CB6-ED8F-A16C-88E6-2D54C9416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FB0F14-7D94-E832-1A9D-F81901821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97C904-281E-118D-CE14-59CEF97A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2618-B3EF-4E4B-AE63-CC2546ABD07A}" type="datetime1">
              <a:rPr lang="fr-FR" smtClean="0"/>
              <a:t>09/06/2025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B38D57-DE41-35E5-9302-0702DF1F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D3613E-0E99-1B32-3C07-5FD009C8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59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FD721-6C67-DED2-2463-C949F175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BD280F-9875-8F1A-86D0-F1C0A8F1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618E-D5FC-384E-B405-2B594EF060CE}" type="datetime1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14410A-A96B-4DB5-E89D-198B1D88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EAD282-4070-C903-4D51-A535A7CC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41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3BA1061-D629-F653-7E68-C98E2248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35E0-037F-754B-983D-464C49F907AA}" type="datetime1">
              <a:rPr lang="fr-FR" smtClean="0"/>
              <a:t>09/06/2025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24EAA7-C6D3-BC2D-9B8F-9B42053C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ACC0EE-AA96-C3D8-1112-BFFAD34A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79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31D34-96EE-5069-D0A9-5919623E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0FC155-C8E9-AE7B-4A0E-64D0C8E6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D811ECA-8A3C-9185-08D1-EF103148A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34E6C-58FA-F3F7-6C04-FF8FCFE3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DE38-ACC6-564B-AB20-4145BF511BD7}" type="datetime1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363151-79DA-0743-7FE3-9DD28C34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A32DF8-D2C3-B4D7-01D1-88F96A91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73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D2E00-F388-A413-12DB-78E5662A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92DF82-9D59-955E-019A-C948F8CE0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B7C702-EBCB-7FC3-6705-B7D39FD82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5F65CA-3BCB-52BE-0B46-65C19359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F49C-CB5E-4D42-BA99-06FDC47DBDB0}" type="datetime1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CF4A77-32F7-3B50-3F64-B8863D97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71EF46-5876-EC7D-E9CC-614AEE16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8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91E689-C483-15B8-9C18-5A4AC0AB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3EB42E-888F-DBBD-667F-3637ACA50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FAE09A-4E8F-2727-253D-1C066EB18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FDAF5-384B-504C-A8E5-727F5EC1AA78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B4C688-EC0B-A02E-D6D8-E28A794A0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B985AC-DF4B-C811-CFF3-10B4079BC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B954B-513A-DD45-9AE1-8948A0F7E7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29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FCFB10-F667-7425-262C-64025C2226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Optical Simulation </a:t>
            </a:r>
            <a:r>
              <a:rPr lang="fr-FR" sz="3200" dirty="0" err="1"/>
              <a:t>using</a:t>
            </a:r>
            <a:r>
              <a:rPr lang="fr-FR" sz="3200" dirty="0"/>
              <a:t> python </a:t>
            </a:r>
            <a:br>
              <a:rPr lang="fr-FR" sz="3200" dirty="0"/>
            </a:br>
            <a:r>
              <a:rPr lang="fr-FR" sz="3200" dirty="0" err="1"/>
              <a:t>Analysis</a:t>
            </a:r>
            <a:r>
              <a:rPr lang="fr-FR" sz="3200" dirty="0"/>
              <a:t> of tilt-to-</a:t>
            </a:r>
            <a:r>
              <a:rPr lang="fr-FR" sz="3200" dirty="0" err="1"/>
              <a:t>length</a:t>
            </a:r>
            <a:r>
              <a:rPr lang="fr-FR" sz="3200" dirty="0"/>
              <a:t> </a:t>
            </a:r>
            <a:r>
              <a:rPr lang="fr-FR" sz="3200" dirty="0" err="1"/>
              <a:t>coupling</a:t>
            </a:r>
            <a:r>
              <a:rPr lang="fr-FR" sz="3200" dirty="0"/>
              <a:t> for LISA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05BC42-21CB-9255-A060-58A0C60CE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GDR Ondes Gravitationnelles: workshop "développement des détecteurs »</a:t>
            </a:r>
          </a:p>
          <a:p>
            <a:endParaRPr lang="fr-FR" sz="1800" dirty="0"/>
          </a:p>
          <a:p>
            <a:r>
              <a:rPr lang="fr-FR" sz="1800" dirty="0"/>
              <a:t>Maxime Vincent </a:t>
            </a:r>
          </a:p>
          <a:p>
            <a:r>
              <a:rPr lang="fr-FR" sz="1800" dirty="0"/>
              <a:t>Astroparticule &amp; Cosmologie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36AF79-788D-8F06-4F7F-42ADF24CD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400" y="321554"/>
            <a:ext cx="1248684" cy="1248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B158DE-4128-FD75-1BF3-FEF8CAF7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1714"/>
            <a:ext cx="1248684" cy="10525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3A90E1-D885-9D09-6CE9-14698845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623"/>
          <a:stretch/>
        </p:blipFill>
        <p:spPr>
          <a:xfrm>
            <a:off x="398033" y="386939"/>
            <a:ext cx="856387" cy="9044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34DC48-804E-9508-DC38-FD72CA73E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264" y="358830"/>
            <a:ext cx="2486900" cy="9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1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12D4-A48E-CC6F-7DFB-A97884D9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CB812D36-3FED-65D2-117D-6E23100A9BB5}"/>
              </a:ext>
            </a:extLst>
          </p:cNvPr>
          <p:cNvGrpSpPr/>
          <p:nvPr/>
        </p:nvGrpSpPr>
        <p:grpSpPr>
          <a:xfrm rot="1125212"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0C1BCCD-E132-302B-91C4-4F728775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28EF33-D9CB-6030-9FDF-1CC44E0F56BD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9E2D5E-DA76-0C73-6C71-66B072C2C399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6EE9C52-F270-A81C-67A5-92A5909E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B80649-5E7A-375B-AB49-297B34F1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396518-DE70-BAE0-05B2-A31072D2A07B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A4D7957-6CF6-4416-A8FE-B5990726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60F359B-4DBF-BCC5-3978-6D6FDE735B01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EE8D07E-6B00-71FB-022E-530A433A0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57310E1-8D68-D40C-658B-A4F46A7228A4}"/>
              </a:ext>
            </a:extLst>
          </p:cNvPr>
          <p:cNvSpPr txBox="1">
            <a:spLocks/>
          </p:cNvSpPr>
          <p:nvPr/>
        </p:nvSpPr>
        <p:spPr>
          <a:xfrm>
            <a:off x="867689" y="1825625"/>
            <a:ext cx="6719308" cy="48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fr-FR" sz="1800" b="1" dirty="0">
                <a:latin typeface="+mj-lt"/>
              </a:rPr>
              <a:t>Non </a:t>
            </a:r>
            <a:r>
              <a:rPr lang="fr-FR" sz="1800" b="1" dirty="0" err="1">
                <a:latin typeface="+mj-lt"/>
              </a:rPr>
              <a:t>geometric</a:t>
            </a:r>
            <a:r>
              <a:rPr lang="fr-FR" sz="1800" b="1" dirty="0">
                <a:latin typeface="+mj-lt"/>
              </a:rPr>
              <a:t> TTL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9CB8BB8C-CF61-D0CF-62E8-D253686C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91C17B7-2B32-5117-180E-83CF7A6A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365B4F-55F4-7DBA-9BA6-D512E0030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77BA72F3-C472-10F9-2B5F-C6970BE4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48A9375-FF82-9AA4-01FC-A91400FE82A4}"/>
              </a:ext>
            </a:extLst>
          </p:cNvPr>
          <p:cNvSpPr txBox="1">
            <a:spLocks/>
          </p:cNvSpPr>
          <p:nvPr/>
        </p:nvSpPr>
        <p:spPr>
          <a:xfrm>
            <a:off x="867688" y="1825625"/>
            <a:ext cx="10043327" cy="48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example</a:t>
            </a:r>
            <a:r>
              <a:rPr lang="fr-FR" sz="1800" dirty="0">
                <a:latin typeface="+mj-lt"/>
              </a:rPr>
              <a:t> values </a:t>
            </a:r>
          </a:p>
          <a:p>
            <a:pPr>
              <a:lnSpc>
                <a:spcPts val="2600"/>
              </a:lnSpc>
            </a:pPr>
            <a:endParaRPr lang="fr-FR" sz="1800" dirty="0">
              <a:latin typeface="+mj-lt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fr-FR" sz="1800" dirty="0">
                <a:latin typeface="+mj-lt"/>
              </a:rPr>
              <a:t>In LISA </a:t>
            </a:r>
            <a:r>
              <a:rPr lang="fr-FR" sz="1800" dirty="0" err="1">
                <a:latin typeface="+mj-lt"/>
              </a:rPr>
              <a:t>pathfinder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residual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TM and OB </a:t>
            </a:r>
            <a:r>
              <a:rPr lang="fr-FR" sz="1800" dirty="0" err="1">
                <a:latin typeface="+mj-lt"/>
              </a:rPr>
              <a:t>was</a:t>
            </a:r>
            <a:r>
              <a:rPr lang="fr-FR" sz="1800" dirty="0">
                <a:latin typeface="+mj-lt"/>
              </a:rPr>
              <a:t> 10 </a:t>
            </a:r>
            <a:r>
              <a:rPr lang="fr-FR" sz="1800" dirty="0" err="1">
                <a:latin typeface="+mj-lt"/>
              </a:rPr>
              <a:t>nrad</a:t>
            </a:r>
            <a:r>
              <a:rPr lang="fr-FR" sz="1800" dirty="0">
                <a:latin typeface="+mj-lt"/>
              </a:rPr>
              <a:t>/</a:t>
            </a:r>
            <a:r>
              <a:rPr lang="fr-FR" sz="1800" dirty="0" err="1">
                <a:latin typeface="+mj-lt"/>
              </a:rPr>
              <a:t>sq</a:t>
            </a:r>
            <a:r>
              <a:rPr lang="fr-FR" sz="1800" dirty="0">
                <a:latin typeface="+mj-lt"/>
              </a:rPr>
              <a:t>(Hz)</a:t>
            </a:r>
          </a:p>
          <a:p>
            <a:pPr marL="0" indent="0">
              <a:lnSpc>
                <a:spcPts val="2600"/>
              </a:lnSpc>
              <a:buNone/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specification</a:t>
            </a:r>
            <a:r>
              <a:rPr lang="fr-FR" sz="1800" dirty="0">
                <a:latin typeface="+mj-lt"/>
              </a:rPr>
              <a:t> for the TTL of one IDQS unit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34 µm/rad</a:t>
            </a:r>
          </a:p>
          <a:p>
            <a:pPr marL="0" indent="0">
              <a:lnSpc>
                <a:spcPts val="2600"/>
              </a:lnSpc>
              <a:buNone/>
            </a:pPr>
            <a:r>
              <a:rPr lang="fr-FR" sz="1800" dirty="0">
                <a:latin typeface="+mj-lt"/>
              </a:rPr>
              <a:t>This </a:t>
            </a:r>
            <a:r>
              <a:rPr lang="fr-FR" sz="1800" dirty="0" err="1">
                <a:latin typeface="+mj-lt"/>
              </a:rPr>
              <a:t>yields</a:t>
            </a:r>
            <a:r>
              <a:rPr lang="fr-FR" sz="1800" dirty="0">
                <a:latin typeface="+mj-lt"/>
              </a:rPr>
              <a:t> a OPL noise of : OPL = TTL*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= 34 µm/rad = 10 </a:t>
            </a:r>
            <a:r>
              <a:rPr lang="fr-FR" sz="1800" dirty="0" err="1">
                <a:latin typeface="+mj-lt"/>
              </a:rPr>
              <a:t>nrad</a:t>
            </a:r>
            <a:r>
              <a:rPr lang="fr-FR" sz="1800" dirty="0">
                <a:latin typeface="+mj-lt"/>
              </a:rPr>
              <a:t>/</a:t>
            </a:r>
            <a:r>
              <a:rPr lang="fr-FR" sz="1800" dirty="0" err="1">
                <a:latin typeface="+mj-lt"/>
              </a:rPr>
              <a:t>sq</a:t>
            </a:r>
            <a:r>
              <a:rPr lang="fr-FR" sz="1800" dirty="0">
                <a:latin typeface="+mj-lt"/>
              </a:rPr>
              <a:t>(Hz) = </a:t>
            </a:r>
            <a:r>
              <a:rPr lang="fr-FR" sz="1800" b="1" dirty="0">
                <a:latin typeface="+mj-lt"/>
              </a:rPr>
              <a:t>0.34 pm / </a:t>
            </a:r>
            <a:r>
              <a:rPr lang="fr-FR" sz="1800" b="1" dirty="0" err="1">
                <a:latin typeface="+mj-lt"/>
              </a:rPr>
              <a:t>sq</a:t>
            </a:r>
            <a:r>
              <a:rPr lang="fr-FR" sz="1800" b="1" dirty="0">
                <a:latin typeface="+mj-lt"/>
              </a:rPr>
              <a:t>(Hz) for 1 IDS </a:t>
            </a:r>
          </a:p>
          <a:p>
            <a:pPr marL="0" indent="0">
              <a:lnSpc>
                <a:spcPts val="2600"/>
              </a:lnSpc>
              <a:buNone/>
            </a:pPr>
            <a:endParaRPr lang="fr-FR" sz="1800" b="1" dirty="0">
              <a:latin typeface="+mj-lt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fr-FR" sz="1800" b="1" dirty="0">
                <a:latin typeface="+mj-lt"/>
              </a:rPr>
              <a:t>There are 6 IDS </a:t>
            </a:r>
            <a:r>
              <a:rPr lang="fr-FR" sz="1800" b="1" dirty="0" err="1">
                <a:latin typeface="+mj-lt"/>
              </a:rPr>
              <a:t>spaning</a:t>
            </a:r>
            <a:r>
              <a:rPr lang="fr-FR" sz="1800" b="1" dirty="0">
                <a:latin typeface="+mj-lt"/>
              </a:rPr>
              <a:t> the </a:t>
            </a:r>
            <a:r>
              <a:rPr lang="fr-FR" sz="1800" b="1" dirty="0" err="1">
                <a:latin typeface="+mj-lt"/>
              </a:rPr>
              <a:t>entire</a:t>
            </a:r>
            <a:r>
              <a:rPr lang="fr-FR" sz="1800" b="1" dirty="0">
                <a:latin typeface="+mj-lt"/>
              </a:rPr>
              <a:t> constellation, but the combination of the </a:t>
            </a:r>
            <a:r>
              <a:rPr lang="fr-FR" sz="1800" b="1" dirty="0" err="1">
                <a:latin typeface="+mj-lt"/>
              </a:rPr>
              <a:t>different</a:t>
            </a:r>
            <a:r>
              <a:rPr lang="fr-FR" sz="1800" b="1" dirty="0">
                <a:latin typeface="+mj-lt"/>
              </a:rPr>
              <a:t> contributions are not </a:t>
            </a:r>
            <a:r>
              <a:rPr lang="fr-FR" sz="1800" b="1" dirty="0" err="1">
                <a:latin typeface="+mj-lt"/>
              </a:rPr>
              <a:t>so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straigth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forward</a:t>
            </a:r>
            <a:r>
              <a:rPr lang="fr-FR" sz="1800" b="1" dirty="0">
                <a:latin typeface="+mj-lt"/>
              </a:rPr>
              <a:t> due to the data </a:t>
            </a:r>
            <a:r>
              <a:rPr lang="fr-FR" sz="1800" b="1" dirty="0" err="1">
                <a:latin typeface="+mj-lt"/>
              </a:rPr>
              <a:t>analysis</a:t>
            </a:r>
            <a:r>
              <a:rPr lang="fr-FR" sz="1800" b="1" dirty="0">
                <a:latin typeface="+mj-lt"/>
              </a:rPr>
              <a:t> techniques </a:t>
            </a:r>
          </a:p>
          <a:p>
            <a:pPr marL="0" indent="0">
              <a:lnSpc>
                <a:spcPts val="2600"/>
              </a:lnSpc>
              <a:buNone/>
            </a:pPr>
            <a:endParaRPr lang="fr-FR" sz="1800" dirty="0">
              <a:latin typeface="+mj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21FFC99-23F7-F7BB-8EE7-AC7C23BE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5DD5F1-04DD-F62C-4290-BDE2E113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0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61EC3-9144-5D77-C4A9-A57DB854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simulator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1502A6-B61B-79B2-4DDE-238C63AB2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 err="1">
                <a:latin typeface="+mj-lt"/>
              </a:rPr>
              <a:t>Using</a:t>
            </a:r>
            <a:r>
              <a:rPr lang="fr-FR" sz="1800" dirty="0">
                <a:latin typeface="+mj-lt"/>
              </a:rPr>
              <a:t> the </a:t>
            </a:r>
            <a:r>
              <a:rPr lang="fr-FR" sz="1800" b="1" dirty="0">
                <a:latin typeface="+mj-lt"/>
              </a:rPr>
              <a:t>python </a:t>
            </a:r>
            <a:r>
              <a:rPr lang="fr-FR" sz="1800" b="1" dirty="0" err="1">
                <a:latin typeface="+mj-lt"/>
              </a:rPr>
              <a:t>library</a:t>
            </a:r>
            <a:r>
              <a:rPr lang="fr-FR" sz="1800" b="1" dirty="0">
                <a:latin typeface="+mj-lt"/>
              </a:rPr>
              <a:t> PROPER </a:t>
            </a:r>
            <a:r>
              <a:rPr lang="fr-FR" sz="1800" dirty="0">
                <a:latin typeface="+mj-lt"/>
              </a:rPr>
              <a:t>for </a:t>
            </a:r>
            <a:r>
              <a:rPr lang="fr-FR" sz="1800" dirty="0" err="1">
                <a:latin typeface="+mj-lt"/>
              </a:rPr>
              <a:t>physical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propagation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developped</a:t>
            </a:r>
            <a:r>
              <a:rPr lang="fr-FR" sz="1800" dirty="0">
                <a:latin typeface="+mj-lt"/>
              </a:rPr>
              <a:t> by NASA for the JWST.  </a:t>
            </a:r>
          </a:p>
          <a:p>
            <a:r>
              <a:rPr lang="fr-FR" sz="1800" dirty="0">
                <a:latin typeface="+mj-lt"/>
              </a:rPr>
              <a:t>EM </a:t>
            </a:r>
            <a:r>
              <a:rPr lang="fr-FR" sz="1800" dirty="0" err="1">
                <a:latin typeface="+mj-lt"/>
              </a:rPr>
              <a:t>field</a:t>
            </a:r>
            <a:r>
              <a:rPr lang="fr-FR" sz="1800" dirty="0">
                <a:latin typeface="+mj-lt"/>
              </a:rPr>
              <a:t> propagation </a:t>
            </a:r>
            <a:r>
              <a:rPr lang="fr-FR" sz="1800" dirty="0" err="1">
                <a:latin typeface="+mj-lt"/>
              </a:rPr>
              <a:t>using</a:t>
            </a:r>
            <a:r>
              <a:rPr lang="fr-FR" sz="1800" dirty="0">
                <a:latin typeface="+mj-lt"/>
              </a:rPr>
              <a:t> Fourier </a:t>
            </a:r>
            <a:r>
              <a:rPr lang="fr-FR" sz="1800" dirty="0" err="1">
                <a:latin typeface="+mj-lt"/>
              </a:rPr>
              <a:t>transform</a:t>
            </a:r>
            <a:r>
              <a:rPr lang="fr-FR" sz="1800" dirty="0">
                <a:latin typeface="+mj-lt"/>
              </a:rPr>
              <a:t> :  </a:t>
            </a:r>
            <a:r>
              <a:rPr lang="fr-FR" sz="1800" dirty="0" err="1">
                <a:latin typeface="+mj-lt"/>
              </a:rPr>
              <a:t>takes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into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account</a:t>
            </a:r>
            <a:r>
              <a:rPr lang="fr-FR" sz="1800" dirty="0">
                <a:latin typeface="+mj-lt"/>
              </a:rPr>
              <a:t> diffraction aspects, in far and </a:t>
            </a:r>
            <a:r>
              <a:rPr lang="fr-FR" sz="1800" dirty="0" err="1">
                <a:latin typeface="+mj-lt"/>
              </a:rPr>
              <a:t>near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field</a:t>
            </a:r>
            <a:r>
              <a:rPr lang="fr-FR" sz="1800" dirty="0">
                <a:latin typeface="+mj-lt"/>
              </a:rPr>
              <a:t> </a:t>
            </a:r>
          </a:p>
          <a:p>
            <a:r>
              <a:rPr lang="fr-FR" sz="1800" dirty="0">
                <a:latin typeface="+mj-lt"/>
              </a:rPr>
              <a:t>Main objective of the simulation </a:t>
            </a:r>
            <a:r>
              <a:rPr lang="fr-FR" sz="1800" dirty="0" err="1">
                <a:latin typeface="+mj-lt"/>
              </a:rPr>
              <a:t>tool</a:t>
            </a:r>
            <a:r>
              <a:rPr lang="fr-FR" sz="1800" dirty="0">
                <a:latin typeface="+mj-lt"/>
              </a:rPr>
              <a:t>:  </a:t>
            </a:r>
            <a:r>
              <a:rPr lang="fr-FR" sz="1800" dirty="0" err="1">
                <a:latin typeface="+mj-lt"/>
              </a:rPr>
              <a:t>propagate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laser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(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and phase profil at the </a:t>
            </a:r>
            <a:r>
              <a:rPr lang="fr-FR" sz="1800" dirty="0" err="1">
                <a:latin typeface="+mj-lt"/>
              </a:rPr>
              <a:t>choice</a:t>
            </a:r>
            <a:r>
              <a:rPr lang="fr-FR" sz="1800" dirty="0">
                <a:latin typeface="+mj-lt"/>
              </a:rPr>
              <a:t> of the user : </a:t>
            </a:r>
            <a:r>
              <a:rPr lang="fr-FR" sz="1800" dirty="0" err="1">
                <a:latin typeface="+mj-lt"/>
              </a:rPr>
              <a:t>gaussian</a:t>
            </a:r>
            <a:r>
              <a:rPr lang="fr-FR" sz="1800" dirty="0">
                <a:latin typeface="+mj-lt"/>
              </a:rPr>
              <a:t> or flat top) on a </a:t>
            </a:r>
            <a:r>
              <a:rPr lang="fr-FR" sz="1800" dirty="0" err="1">
                <a:latin typeface="+mj-lt"/>
              </a:rPr>
              <a:t>given</a:t>
            </a:r>
            <a:r>
              <a:rPr lang="fr-FR" sz="1800" dirty="0">
                <a:latin typeface="+mj-lt"/>
              </a:rPr>
              <a:t> distance </a:t>
            </a:r>
            <a:r>
              <a:rPr lang="fr-FR" sz="1800" dirty="0" err="1">
                <a:latin typeface="+mj-lt"/>
              </a:rPr>
              <a:t>while</a:t>
            </a:r>
            <a:r>
              <a:rPr lang="fr-FR" sz="1800" dirty="0">
                <a:latin typeface="+mj-lt"/>
              </a:rPr>
              <a:t> putting a tilt on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, and </a:t>
            </a:r>
            <a:r>
              <a:rPr lang="fr-FR" sz="1800" dirty="0" err="1">
                <a:latin typeface="+mj-lt"/>
              </a:rPr>
              <a:t>calculate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on a QPD or SEPD </a:t>
            </a:r>
          </a:p>
          <a:p>
            <a:r>
              <a:rPr lang="fr-FR" sz="1800" dirty="0">
                <a:latin typeface="+mj-lt"/>
              </a:rPr>
              <a:t>By </a:t>
            </a:r>
            <a:r>
              <a:rPr lang="fr-FR" sz="1800" dirty="0" err="1">
                <a:latin typeface="+mj-lt"/>
              </a:rPr>
              <a:t>taking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several</a:t>
            </a:r>
            <a:r>
              <a:rPr lang="fr-FR" sz="1800" dirty="0">
                <a:latin typeface="+mj-lt"/>
              </a:rPr>
              <a:t> tilt angles, one can </a:t>
            </a:r>
            <a:r>
              <a:rPr lang="fr-FR" sz="1800" dirty="0" err="1">
                <a:latin typeface="+mj-lt"/>
              </a:rPr>
              <a:t>create</a:t>
            </a:r>
            <a:r>
              <a:rPr lang="fr-FR" sz="1800" dirty="0">
                <a:latin typeface="+mj-lt"/>
              </a:rPr>
              <a:t> an </a:t>
            </a: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actuation </a:t>
            </a:r>
            <a:r>
              <a:rPr lang="fr-FR" sz="1800" dirty="0" err="1">
                <a:latin typeface="+mj-lt"/>
              </a:rPr>
              <a:t>sequence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get</a:t>
            </a:r>
            <a:r>
              <a:rPr lang="fr-FR" sz="1800" dirty="0">
                <a:latin typeface="+mj-lt"/>
              </a:rPr>
              <a:t> the relative angle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actuation and </a:t>
            </a:r>
            <a:r>
              <a:rPr lang="fr-FR" sz="1800" dirty="0" err="1">
                <a:latin typeface="+mj-lt"/>
              </a:rPr>
              <a:t>retrieve</a:t>
            </a:r>
            <a:r>
              <a:rPr lang="fr-FR" sz="1800" dirty="0">
                <a:latin typeface="+mj-lt"/>
              </a:rPr>
              <a:t> the TTL coefficient. </a:t>
            </a:r>
          </a:p>
          <a:p>
            <a:endParaRPr lang="fr-FR" sz="18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2A2F11-18DC-E222-999D-AB606C08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75279"/>
            <a:ext cx="10928636" cy="1801684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78B867-3659-5966-3B57-D8F4E413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10B122-5B0F-AEC9-A3A9-29635B5E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27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EA312B8-8EBD-4616-1D57-9BD25B5B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2" t="4404" r="7816" b="207"/>
          <a:stretch>
            <a:fillRect/>
          </a:stretch>
        </p:blipFill>
        <p:spPr>
          <a:xfrm>
            <a:off x="6096000" y="3734720"/>
            <a:ext cx="5263744" cy="31232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6007C1-6016-A690-31D4-00447B4A3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r="26121"/>
          <a:stretch/>
        </p:blipFill>
        <p:spPr bwMode="auto">
          <a:xfrm>
            <a:off x="451539" y="208415"/>
            <a:ext cx="3380633" cy="3438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71B76F-B483-0730-ACB3-AF91112EE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11008" r="5243" b="9307"/>
          <a:stretch/>
        </p:blipFill>
        <p:spPr bwMode="auto">
          <a:xfrm>
            <a:off x="4023477" y="6491"/>
            <a:ext cx="8147647" cy="3841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9A0037-FC00-EB62-72D2-B0AB133C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12" t="5895" r="9132" b="3189"/>
          <a:stretch>
            <a:fillRect/>
          </a:stretch>
        </p:blipFill>
        <p:spPr>
          <a:xfrm>
            <a:off x="485702" y="3614553"/>
            <a:ext cx="5263744" cy="323695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11F1BB-F65F-8718-05EC-E7EC1CCDD28B}"/>
              </a:ext>
            </a:extLst>
          </p:cNvPr>
          <p:cNvSpPr txBox="1"/>
          <p:nvPr/>
        </p:nvSpPr>
        <p:spPr>
          <a:xfrm>
            <a:off x="868313" y="6491"/>
            <a:ext cx="277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Apodization</a:t>
            </a:r>
            <a:r>
              <a:rPr lang="fr-FR" dirty="0"/>
              <a:t> aperture </a:t>
            </a:r>
            <a:r>
              <a:rPr lang="fr-FR" dirty="0" err="1"/>
              <a:t>mask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33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A1126-0DB5-E087-CF30-D5CE6FAD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24E27-7E84-6555-32D7-1403C327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Ghost</a:t>
            </a:r>
            <a:r>
              <a:rPr lang="fr-FR" sz="3200" b="1" dirty="0"/>
              <a:t> </a:t>
            </a:r>
            <a:r>
              <a:rPr lang="fr-FR" sz="3200" b="1" dirty="0" err="1"/>
              <a:t>beam</a:t>
            </a:r>
            <a:r>
              <a:rPr lang="fr-FR" sz="3200" b="1" dirty="0"/>
              <a:t> </a:t>
            </a:r>
            <a:r>
              <a:rPr lang="fr-FR" sz="3200" b="1" dirty="0" err="1"/>
              <a:t>induced</a:t>
            </a:r>
            <a:r>
              <a:rPr lang="fr-FR" sz="3200" b="1" dirty="0"/>
              <a:t> TTL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24D9F-D530-3D4E-939E-7273DA88C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53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+mj-lt"/>
              </a:rPr>
              <a:t>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BSim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~10 mm flat top to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representative</a:t>
            </a:r>
            <a:r>
              <a:rPr lang="fr-FR" sz="1800" dirty="0">
                <a:latin typeface="+mj-lt"/>
              </a:rPr>
              <a:t> of the far </a:t>
            </a:r>
            <a:r>
              <a:rPr lang="fr-FR" sz="1800" dirty="0" err="1">
                <a:latin typeface="+mj-lt"/>
              </a:rPr>
              <a:t>field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coming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frm</a:t>
            </a:r>
            <a:r>
              <a:rPr lang="fr-FR" sz="1800" dirty="0">
                <a:latin typeface="+mj-lt"/>
              </a:rPr>
              <a:t> the distant </a:t>
            </a:r>
            <a:r>
              <a:rPr lang="fr-FR" sz="1800" dirty="0" err="1">
                <a:latin typeface="+mj-lt"/>
              </a:rPr>
              <a:t>space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craft</a:t>
            </a:r>
            <a:r>
              <a:rPr lang="fr-FR" sz="1800" dirty="0">
                <a:latin typeface="+mj-lt"/>
              </a:rPr>
              <a:t>; </a:t>
            </a:r>
            <a:r>
              <a:rPr lang="fr-FR" sz="1800" dirty="0" err="1">
                <a:latin typeface="+mj-lt"/>
              </a:rPr>
              <a:t>when</a:t>
            </a:r>
            <a:r>
              <a:rPr lang="fr-FR" sz="1800" dirty="0">
                <a:latin typeface="+mj-lt"/>
              </a:rPr>
              <a:t> passing </a:t>
            </a:r>
            <a:r>
              <a:rPr lang="fr-FR" sz="1800" dirty="0" err="1">
                <a:latin typeface="+mj-lt"/>
              </a:rPr>
              <a:t>through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splitter a double </a:t>
            </a:r>
            <a:r>
              <a:rPr lang="fr-FR" sz="1800" dirty="0" err="1">
                <a:latin typeface="+mj-lt"/>
              </a:rPr>
              <a:t>reflected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ghost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can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generated</a:t>
            </a:r>
            <a:r>
              <a:rPr lang="fr-FR" sz="1800" dirty="0">
                <a:latin typeface="+mj-lt"/>
              </a:rPr>
              <a:t> </a:t>
            </a:r>
          </a:p>
          <a:p>
            <a:r>
              <a:rPr lang="fr-FR" sz="1800" dirty="0">
                <a:latin typeface="+mj-lt"/>
              </a:rPr>
              <a:t>If the </a:t>
            </a:r>
            <a:r>
              <a:rPr lang="fr-FR" sz="1800" dirty="0" err="1">
                <a:latin typeface="+mj-lt"/>
              </a:rPr>
              <a:t>lateral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separation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sufficient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ghost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can </a:t>
            </a:r>
            <a:r>
              <a:rPr lang="fr-FR" sz="1800" dirty="0" err="1">
                <a:latin typeface="+mj-lt"/>
              </a:rPr>
              <a:t>highly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deteriorate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quality</a:t>
            </a:r>
            <a:r>
              <a:rPr lang="fr-FR" sz="1800" dirty="0">
                <a:latin typeface="+mj-lt"/>
              </a:rPr>
              <a:t> of the nominal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</a:t>
            </a:r>
            <a:r>
              <a:rPr lang="fr-FR" sz="1800" dirty="0">
                <a:latin typeface="+mj-lt"/>
              </a:rPr>
              <a:t> front, </a:t>
            </a:r>
            <a:r>
              <a:rPr lang="fr-FR" sz="1800" dirty="0" err="1">
                <a:latin typeface="+mj-lt"/>
              </a:rPr>
              <a:t>thus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potentially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TTL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contribution </a:t>
            </a:r>
          </a:p>
          <a:p>
            <a:r>
              <a:rPr lang="fr-FR" sz="1800" dirty="0">
                <a:latin typeface="+mj-lt"/>
              </a:rPr>
              <a:t>A </a:t>
            </a:r>
            <a:r>
              <a:rPr lang="fr-FR" sz="1800" dirty="0" err="1">
                <a:latin typeface="+mj-lt"/>
              </a:rPr>
              <a:t>theoritical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approach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studied</a:t>
            </a:r>
            <a:r>
              <a:rPr lang="fr-FR" sz="1800" dirty="0">
                <a:latin typeface="+mj-lt"/>
              </a:rPr>
              <a:t>, but </a:t>
            </a:r>
            <a:r>
              <a:rPr lang="fr-FR" sz="1800" dirty="0" err="1">
                <a:latin typeface="+mj-lt"/>
              </a:rPr>
              <a:t>it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difficult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grasp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entire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problem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so</a:t>
            </a:r>
            <a:r>
              <a:rPr lang="fr-FR" sz="1800" dirty="0">
                <a:latin typeface="+mj-lt"/>
              </a:rPr>
              <a:t> I </a:t>
            </a:r>
            <a:r>
              <a:rPr lang="fr-FR" sz="1800" dirty="0" err="1">
                <a:latin typeface="+mj-lt"/>
              </a:rPr>
              <a:t>adapted</a:t>
            </a:r>
            <a:r>
              <a:rPr lang="fr-FR" sz="1800" dirty="0">
                <a:latin typeface="+mj-lt"/>
              </a:rPr>
              <a:t> the simulation </a:t>
            </a:r>
            <a:r>
              <a:rPr lang="fr-FR" sz="1800" dirty="0" err="1">
                <a:latin typeface="+mj-lt"/>
              </a:rPr>
              <a:t>tool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problem</a:t>
            </a:r>
            <a:r>
              <a:rPr lang="fr-FR" sz="1800" dirty="0">
                <a:latin typeface="+mj-lt"/>
              </a:rPr>
              <a:t>.</a:t>
            </a:r>
          </a:p>
          <a:p>
            <a:endParaRPr lang="fr-FR" sz="1800" dirty="0">
              <a:latin typeface="+mj-lt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7F957C-64D0-8C66-4CF7-C8BA1DFAA9F1}"/>
              </a:ext>
            </a:extLst>
          </p:cNvPr>
          <p:cNvGrpSpPr/>
          <p:nvPr/>
        </p:nvGrpSpPr>
        <p:grpSpPr>
          <a:xfrm>
            <a:off x="8164049" y="3843656"/>
            <a:ext cx="3964921" cy="2649219"/>
            <a:chOff x="0" y="0"/>
            <a:chExt cx="3355975" cy="25209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291798-9C37-AD96-6A08-A450FD92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55975" cy="2204720"/>
            </a:xfrm>
            <a:prstGeom prst="rect">
              <a:avLst/>
            </a:prstGeom>
          </p:spPr>
        </p:pic>
        <p:sp>
          <p:nvSpPr>
            <p:cNvPr id="8" name="Zone de texte 1">
              <a:extLst>
                <a:ext uri="{FF2B5EF4-FFF2-40B4-BE49-F238E27FC236}">
                  <a16:creationId xmlns:a16="http://schemas.microsoft.com/office/drawing/2014/main" id="{CFA01580-BF83-9A52-CF3E-BCE590F2DA83}"/>
                </a:ext>
              </a:extLst>
            </p:cNvPr>
            <p:cNvSpPr txBox="1"/>
            <p:nvPr/>
          </p:nvSpPr>
          <p:spPr>
            <a:xfrm>
              <a:off x="0" y="2262505"/>
              <a:ext cx="3355975" cy="25844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fr-FR" sz="750" i="1" u="sng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Figure </a:t>
              </a:r>
              <a:r>
                <a:rPr lang="fr-FR" sz="750" i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7 - réflexion parasite dans une lame a face parallèle</a:t>
              </a:r>
              <a:endParaRPr lang="fr-FR" sz="900" i="1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A7FD565-CCFE-1BD3-1C57-D4C1B353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2" y="3576758"/>
            <a:ext cx="8322626" cy="3181108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EF27B043-B69A-878C-BE8D-E1629BE78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AD0EAF6-8502-3632-0846-2F8E886E5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45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95C139D5-6A3E-CA3F-61F7-F19302F96419}"/>
              </a:ext>
            </a:extLst>
          </p:cNvPr>
          <p:cNvGrpSpPr/>
          <p:nvPr/>
        </p:nvGrpSpPr>
        <p:grpSpPr>
          <a:xfrm>
            <a:off x="0" y="1113498"/>
            <a:ext cx="8490608" cy="4645305"/>
            <a:chOff x="0" y="0"/>
            <a:chExt cx="6120130" cy="324191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E283C17-A6E5-0810-EC0C-AFB062C1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20130" cy="3060065"/>
            </a:xfrm>
            <a:prstGeom prst="rect">
              <a:avLst/>
            </a:prstGeom>
          </p:spPr>
        </p:pic>
        <p:sp>
          <p:nvSpPr>
            <p:cNvPr id="9" name="Zone de texte 1">
              <a:extLst>
                <a:ext uri="{FF2B5EF4-FFF2-40B4-BE49-F238E27FC236}">
                  <a16:creationId xmlns:a16="http://schemas.microsoft.com/office/drawing/2014/main" id="{0C726741-BB5E-8E30-65E6-5A26B04BEA69}"/>
                </a:ext>
              </a:extLst>
            </p:cNvPr>
            <p:cNvSpPr txBox="1"/>
            <p:nvPr/>
          </p:nvSpPr>
          <p:spPr>
            <a:xfrm>
              <a:off x="918319" y="2964919"/>
              <a:ext cx="4674761" cy="27699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fr-FR" sz="900" i="1" u="sng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Figure </a:t>
              </a:r>
              <a:r>
                <a:rPr lang="fr-FR" sz="900" i="1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9 - Coefficient de couplage TTL engendré par une réflexion parasite qui se superpose au faisceau nominal lors du passage dans BS1</a:t>
              </a:r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6051F0-512D-398A-B3F8-C05399524B21}"/>
              </a:ext>
            </a:extLst>
          </p:cNvPr>
          <p:cNvSpPr txBox="1">
            <a:spLocks/>
          </p:cNvSpPr>
          <p:nvPr/>
        </p:nvSpPr>
        <p:spPr>
          <a:xfrm>
            <a:off x="7969483" y="1546368"/>
            <a:ext cx="4317904" cy="4082147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Example of the first/last </a:t>
            </a:r>
            <a:r>
              <a:rPr lang="fr-FR" sz="1600" dirty="0" err="1"/>
              <a:t>beam</a:t>
            </a:r>
            <a:r>
              <a:rPr lang="fr-FR" sz="1600" dirty="0"/>
              <a:t> splitter of </a:t>
            </a:r>
            <a:r>
              <a:rPr lang="fr-FR" sz="1600" dirty="0" err="1"/>
              <a:t>BSim</a:t>
            </a:r>
            <a:r>
              <a:rPr lang="fr-FR" sz="1600" dirty="0"/>
              <a:t> BS1</a:t>
            </a:r>
          </a:p>
          <a:p>
            <a:endParaRPr lang="fr-FR" sz="1600" dirty="0"/>
          </a:p>
          <a:p>
            <a:r>
              <a:rPr lang="fr-FR" sz="1600" dirty="0"/>
              <a:t>Simulation </a:t>
            </a:r>
            <a:r>
              <a:rPr lang="fr-FR" sz="1600" dirty="0" err="1"/>
              <a:t>parameters</a:t>
            </a:r>
            <a:r>
              <a:rPr lang="fr-FR" sz="1600" dirty="0"/>
              <a:t> are the </a:t>
            </a:r>
            <a:r>
              <a:rPr lang="fr-FR" sz="1600" dirty="0" err="1"/>
              <a:t>following</a:t>
            </a:r>
            <a:r>
              <a:rPr lang="fr-FR" sz="1600" dirty="0"/>
              <a:t> :</a:t>
            </a:r>
          </a:p>
          <a:p>
            <a:r>
              <a:rPr lang="fr-FR" sz="1600" dirty="0"/>
              <a:t>	</a:t>
            </a:r>
            <a:r>
              <a:rPr lang="fr-FR" sz="1600" dirty="0" err="1"/>
              <a:t>Thickness</a:t>
            </a:r>
            <a:r>
              <a:rPr lang="fr-FR" sz="1600" dirty="0"/>
              <a:t> of BS = 10 mm</a:t>
            </a:r>
          </a:p>
          <a:p>
            <a:r>
              <a:rPr lang="fr-FR" sz="1600" dirty="0"/>
              <a:t>	Radius of the </a:t>
            </a:r>
            <a:r>
              <a:rPr lang="fr-FR" sz="1600" dirty="0" err="1"/>
              <a:t>beam</a:t>
            </a:r>
            <a:r>
              <a:rPr lang="fr-FR" sz="1600" dirty="0"/>
              <a:t> = 5 mm</a:t>
            </a:r>
          </a:p>
          <a:p>
            <a:r>
              <a:rPr lang="fr-FR" sz="1600" dirty="0"/>
              <a:t>	45° incidence angle </a:t>
            </a:r>
          </a:p>
          <a:p>
            <a:r>
              <a:rPr lang="fr-FR" sz="1600" dirty="0"/>
              <a:t>	R1=99.7% (surface) , </a:t>
            </a:r>
          </a:p>
          <a:p>
            <a:r>
              <a:rPr lang="fr-FR" sz="1600" dirty="0"/>
              <a:t>	R2=0.3% (</a:t>
            </a:r>
            <a:r>
              <a:rPr lang="fr-FR" sz="1600" dirty="0" err="1"/>
              <a:t>internal</a:t>
            </a:r>
            <a:r>
              <a:rPr lang="fr-FR" sz="1600" dirty="0"/>
              <a:t>)</a:t>
            </a:r>
          </a:p>
          <a:p>
            <a:r>
              <a:rPr lang="fr-FR" sz="1600" dirty="0"/>
              <a:t>	40 mm simulation </a:t>
            </a:r>
            <a:r>
              <a:rPr lang="fr-FR" sz="1600" dirty="0" err="1"/>
              <a:t>grid</a:t>
            </a:r>
            <a:r>
              <a:rPr lang="fr-FR" sz="1600" dirty="0"/>
              <a:t> </a:t>
            </a:r>
          </a:p>
          <a:p>
            <a:r>
              <a:rPr lang="fr-FR" sz="1600" dirty="0"/>
              <a:t>	4 µm </a:t>
            </a:r>
            <a:r>
              <a:rPr lang="fr-FR" sz="1600" dirty="0" err="1"/>
              <a:t>resolution</a:t>
            </a:r>
            <a:r>
              <a:rPr lang="fr-FR" sz="1600" dirty="0"/>
              <a:t> (4096*4096 pts </a:t>
            </a:r>
            <a:r>
              <a:rPr lang="fr-FR" sz="1600" dirty="0" err="1"/>
              <a:t>grid</a:t>
            </a:r>
            <a:r>
              <a:rPr lang="fr-FR" sz="1600" dirty="0"/>
              <a:t>)</a:t>
            </a:r>
          </a:p>
          <a:p>
            <a:endParaRPr lang="en-GB" sz="1600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AF9CC386-E2C7-1833-C047-E58EC6D8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2AC13B9-D210-0FCD-4972-2A23EEFC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11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30020-2162-022A-53F8-EE12F536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9783EDFD-3DEE-E526-AC08-04ADA6DD537D}"/>
              </a:ext>
            </a:extLst>
          </p:cNvPr>
          <p:cNvGrpSpPr/>
          <p:nvPr/>
        </p:nvGrpSpPr>
        <p:grpSpPr>
          <a:xfrm>
            <a:off x="6455938" y="3166565"/>
            <a:ext cx="5596959" cy="3722570"/>
            <a:chOff x="6466205" y="3084682"/>
            <a:chExt cx="4959350" cy="327025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F3FD26B-B90B-8799-6C29-F2F4FD72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205" y="3084682"/>
              <a:ext cx="4959350" cy="2880360"/>
            </a:xfrm>
            <a:prstGeom prst="rect">
              <a:avLst/>
            </a:prstGeom>
          </p:spPr>
        </p:pic>
        <p:sp>
          <p:nvSpPr>
            <p:cNvPr id="16" name="Zone de texte 1">
              <a:extLst>
                <a:ext uri="{FF2B5EF4-FFF2-40B4-BE49-F238E27FC236}">
                  <a16:creationId xmlns:a16="http://schemas.microsoft.com/office/drawing/2014/main" id="{46B95B8B-CF88-E40B-729C-D3AE38BC8291}"/>
                </a:ext>
              </a:extLst>
            </p:cNvPr>
            <p:cNvSpPr txBox="1"/>
            <p:nvPr/>
          </p:nvSpPr>
          <p:spPr>
            <a:xfrm>
              <a:off x="6466205" y="5965043"/>
              <a:ext cx="4959350" cy="38989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fr-FR" sz="900" i="1" u="sng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Figure </a:t>
              </a:r>
              <a:r>
                <a:rPr lang="fr-FR" sz="900" i="1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11 - Période d'oscillation de la valeur du couplage TTL causé par la réflexion parasite de la séparatrice en fonction de l'épaisseur de cette dernière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1331F9A-EBF4-1065-CB4B-EAA6CE433B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79" r="36192"/>
          <a:stretch/>
        </p:blipFill>
        <p:spPr>
          <a:xfrm>
            <a:off x="0" y="3479699"/>
            <a:ext cx="5596959" cy="33597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94005E-5951-2E48-46D3-B6A8022C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Ghost beam double reflexion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8CA8ED-C9AA-811C-8ED3-445BA8CE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7E093E6-2F59-9920-E67F-6C7C62943ABA}"/>
              </a:ext>
            </a:extLst>
          </p:cNvPr>
          <p:cNvGrpSpPr/>
          <p:nvPr/>
        </p:nvGrpSpPr>
        <p:grpSpPr>
          <a:xfrm>
            <a:off x="7152500" y="160215"/>
            <a:ext cx="4343836" cy="3006350"/>
            <a:chOff x="0" y="0"/>
            <a:chExt cx="3807460" cy="243894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32EA92E-301F-0C0F-755F-02D3BB56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07460" cy="2254885"/>
            </a:xfrm>
            <a:prstGeom prst="rect">
              <a:avLst/>
            </a:prstGeom>
          </p:spPr>
        </p:pic>
        <p:sp>
          <p:nvSpPr>
            <p:cNvPr id="14" name="Zone de texte 1">
              <a:extLst>
                <a:ext uri="{FF2B5EF4-FFF2-40B4-BE49-F238E27FC236}">
                  <a16:creationId xmlns:a16="http://schemas.microsoft.com/office/drawing/2014/main" id="{16711992-A990-1BCA-7B9A-ADAF5684E88D}"/>
                </a:ext>
              </a:extLst>
            </p:cNvPr>
            <p:cNvSpPr txBox="1"/>
            <p:nvPr/>
          </p:nvSpPr>
          <p:spPr>
            <a:xfrm>
              <a:off x="0" y="2049056"/>
              <a:ext cx="3807460" cy="38989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fr-FR" sz="900" i="1" u="sng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Figure </a:t>
              </a:r>
              <a:r>
                <a:rPr lang="fr-FR" sz="900" i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10 - Visualisation de la partie réelle et complexe du champ électrique du faisceau nominal et de sa réflexion parasite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D5CD0D6-F9A7-6CCE-055F-2C4128F5D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360"/>
            <a:ext cx="5956898" cy="4351338"/>
          </a:xfrm>
        </p:spPr>
        <p:txBody>
          <a:bodyPr numCol="1">
            <a:normAutofit/>
          </a:bodyPr>
          <a:lstStyle/>
          <a:p>
            <a:r>
              <a:rPr lang="fr-FR" sz="1600" dirty="0"/>
              <a:t>The </a:t>
            </a:r>
            <a:r>
              <a:rPr lang="fr-FR" sz="1600" dirty="0" err="1"/>
              <a:t>thickness</a:t>
            </a:r>
            <a:r>
              <a:rPr lang="fr-FR" sz="1600" dirty="0"/>
              <a:t> of glass the </a:t>
            </a:r>
            <a:r>
              <a:rPr lang="fr-FR" sz="1600" dirty="0" err="1"/>
              <a:t>beam</a:t>
            </a:r>
            <a:r>
              <a:rPr lang="fr-FR" sz="1600" dirty="0"/>
              <a:t> has to </a:t>
            </a:r>
            <a:r>
              <a:rPr lang="fr-FR" sz="1600" dirty="0" err="1"/>
              <a:t>travel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a </a:t>
            </a:r>
            <a:r>
              <a:rPr lang="fr-FR" sz="1600" dirty="0" err="1"/>
              <a:t>function</a:t>
            </a:r>
            <a:r>
              <a:rPr lang="fr-FR" sz="1600" dirty="0"/>
              <a:t> of the incidence angle of the </a:t>
            </a:r>
            <a:r>
              <a:rPr lang="fr-FR" sz="1600" dirty="0" err="1"/>
              <a:t>beam</a:t>
            </a:r>
            <a:r>
              <a:rPr lang="fr-FR" sz="1600" dirty="0"/>
              <a:t>.</a:t>
            </a:r>
          </a:p>
          <a:p>
            <a:r>
              <a:rPr lang="fr-FR" sz="1600" dirty="0"/>
              <a:t>The </a:t>
            </a:r>
            <a:r>
              <a:rPr lang="fr-FR" sz="1600" dirty="0" err="1"/>
              <a:t>ghost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r>
              <a:rPr lang="fr-FR" sz="1600" dirty="0"/>
              <a:t> has to </a:t>
            </a:r>
            <a:r>
              <a:rPr lang="fr-FR" sz="1600" dirty="0" err="1"/>
              <a:t>travel</a:t>
            </a:r>
            <a:r>
              <a:rPr lang="fr-FR" sz="1600" dirty="0"/>
              <a:t> more </a:t>
            </a:r>
            <a:r>
              <a:rPr lang="fr-FR" sz="1600" dirty="0" err="1"/>
              <a:t>than</a:t>
            </a:r>
            <a:r>
              <a:rPr lang="fr-FR" sz="1600" dirty="0"/>
              <a:t> </a:t>
            </a:r>
            <a:r>
              <a:rPr lang="fr-FR" sz="1600" dirty="0" err="1"/>
              <a:t>twice</a:t>
            </a:r>
            <a:r>
              <a:rPr lang="fr-FR" sz="1600" dirty="0"/>
              <a:t> the OPL </a:t>
            </a:r>
            <a:r>
              <a:rPr lang="fr-FR" sz="1600" dirty="0" err="1"/>
              <a:t>than</a:t>
            </a:r>
            <a:r>
              <a:rPr lang="fr-FR" sz="1600" dirty="0"/>
              <a:t> the nominal </a:t>
            </a:r>
            <a:r>
              <a:rPr lang="fr-FR" sz="1600" dirty="0" err="1"/>
              <a:t>beam</a:t>
            </a:r>
            <a:r>
              <a:rPr lang="fr-FR" sz="1600" dirty="0"/>
              <a:t> in glass, </a:t>
            </a:r>
            <a:r>
              <a:rPr lang="fr-FR" sz="1600" dirty="0" err="1"/>
              <a:t>so</a:t>
            </a:r>
            <a:r>
              <a:rPr lang="fr-FR" sz="1600" dirty="0"/>
              <a:t> </a:t>
            </a:r>
            <a:r>
              <a:rPr lang="fr-FR" sz="1600" dirty="0" err="1"/>
              <a:t>it’s</a:t>
            </a:r>
            <a:r>
              <a:rPr lang="fr-FR" sz="1600" dirty="0"/>
              <a:t> phase </a:t>
            </a:r>
            <a:r>
              <a:rPr lang="fr-FR" sz="1600" dirty="0" err="1"/>
              <a:t>will</a:t>
            </a:r>
            <a:r>
              <a:rPr lang="fr-FR" sz="1600" dirty="0"/>
              <a:t> cycle </a:t>
            </a:r>
            <a:r>
              <a:rPr lang="fr-FR" sz="1600" dirty="0" err="1"/>
              <a:t>much</a:t>
            </a:r>
            <a:r>
              <a:rPr lang="fr-FR" sz="1600" dirty="0"/>
              <a:t> </a:t>
            </a:r>
            <a:r>
              <a:rPr lang="fr-FR" sz="1600" dirty="0" err="1"/>
              <a:t>faster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the nominal </a:t>
            </a:r>
            <a:r>
              <a:rPr lang="fr-FR" sz="1600" dirty="0" err="1"/>
              <a:t>beam</a:t>
            </a:r>
            <a:r>
              <a:rPr lang="fr-FR" sz="1600" dirty="0"/>
              <a:t>.</a:t>
            </a:r>
          </a:p>
          <a:p>
            <a:r>
              <a:rPr lang="fr-FR" sz="1600" dirty="0"/>
              <a:t>The oscillation in TTL </a:t>
            </a:r>
            <a:r>
              <a:rPr lang="fr-FR" sz="1600" dirty="0" err="1"/>
              <a:t>coupling</a:t>
            </a:r>
            <a:r>
              <a:rPr lang="fr-FR" sz="1600" dirty="0"/>
              <a:t> </a:t>
            </a:r>
            <a:r>
              <a:rPr lang="fr-FR" sz="1600" dirty="0" err="1"/>
              <a:t>w.r.t</a:t>
            </a:r>
            <a:r>
              <a:rPr lang="fr-FR" sz="1600" dirty="0"/>
              <a:t>. actuation angle </a:t>
            </a:r>
            <a:r>
              <a:rPr lang="fr-FR" sz="1600" dirty="0" err="1"/>
              <a:t>originates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interference</a:t>
            </a:r>
            <a:r>
              <a:rPr lang="fr-FR" sz="1600" dirty="0"/>
              <a:t> </a:t>
            </a:r>
            <a:r>
              <a:rPr lang="fr-FR" sz="1600" dirty="0" err="1"/>
              <a:t>bewteen</a:t>
            </a:r>
            <a:r>
              <a:rPr lang="fr-FR" sz="1600" dirty="0"/>
              <a:t> </a:t>
            </a:r>
            <a:r>
              <a:rPr lang="fr-FR" sz="1600" dirty="0" err="1"/>
              <a:t>ghost</a:t>
            </a:r>
            <a:r>
              <a:rPr lang="fr-FR" sz="1600" dirty="0"/>
              <a:t> and nominal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more or </a:t>
            </a:r>
            <a:r>
              <a:rPr lang="fr-FR" sz="1600" dirty="0" err="1"/>
              <a:t>less</a:t>
            </a:r>
            <a:r>
              <a:rPr lang="fr-FR" sz="1600" dirty="0"/>
              <a:t> destructive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287241-8C92-0F62-579B-318AC540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</p:spTree>
    <p:extLst>
      <p:ext uri="{BB962C8B-B14F-4D97-AF65-F5344CB8AC3E}">
        <p14:creationId xmlns:p14="http://schemas.microsoft.com/office/powerpoint/2010/main" val="380639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48409-5212-4343-DC7A-5B76C4DBF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B5B98-013D-E7E9-C1FD-8215C692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WFE </a:t>
            </a:r>
            <a:r>
              <a:rPr lang="fr-FR" sz="3200" b="1" dirty="0" err="1"/>
              <a:t>induced</a:t>
            </a:r>
            <a:r>
              <a:rPr lang="fr-FR" sz="3200" b="1" dirty="0"/>
              <a:t> TTL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25F1F6-F3DB-68CC-1E07-48DF5354F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latin typeface="+mj-lt"/>
              </a:rPr>
              <a:t>The Zernike distribution </a:t>
            </a:r>
            <a:r>
              <a:rPr lang="fr-FR" sz="1800" dirty="0" err="1">
                <a:latin typeface="+mj-lt"/>
              </a:rPr>
              <a:t>chosen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followed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decreasing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exponential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shape</a:t>
            </a:r>
            <a:r>
              <a:rPr lang="fr-FR" sz="1800" dirty="0">
                <a:latin typeface="+mj-lt"/>
              </a:rPr>
              <a:t> to best </a:t>
            </a:r>
            <a:r>
              <a:rPr lang="fr-FR" sz="1800" dirty="0" err="1">
                <a:latin typeface="+mj-lt"/>
              </a:rPr>
              <a:t>represent</a:t>
            </a:r>
            <a:r>
              <a:rPr lang="fr-FR" sz="1800" dirty="0">
                <a:latin typeface="+mj-lt"/>
              </a:rPr>
              <a:t> real life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surfaces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exhibits</a:t>
            </a:r>
            <a:r>
              <a:rPr lang="fr-FR" sz="1800" dirty="0">
                <a:latin typeface="+mj-lt"/>
              </a:rPr>
              <a:t> more surface </a:t>
            </a:r>
            <a:r>
              <a:rPr lang="fr-FR" sz="1800" dirty="0" err="1">
                <a:latin typeface="+mj-lt"/>
              </a:rPr>
              <a:t>error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defects</a:t>
            </a:r>
            <a:r>
              <a:rPr lang="fr-FR" sz="1800" dirty="0">
                <a:latin typeface="+mj-lt"/>
              </a:rPr>
              <a:t> at </a:t>
            </a:r>
            <a:r>
              <a:rPr lang="fr-FR" sz="1800" dirty="0" err="1">
                <a:latin typeface="+mj-lt"/>
              </a:rPr>
              <a:t>low</a:t>
            </a:r>
            <a:r>
              <a:rPr lang="fr-FR" sz="1800" dirty="0">
                <a:latin typeface="+mj-lt"/>
              </a:rPr>
              <a:t> spatial 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than</a:t>
            </a:r>
            <a:r>
              <a:rPr lang="fr-FR" sz="1800" dirty="0">
                <a:latin typeface="+mj-lt"/>
              </a:rPr>
              <a:t> at </a:t>
            </a:r>
            <a:r>
              <a:rPr lang="fr-FR" sz="1800" dirty="0" err="1">
                <a:latin typeface="+mj-lt"/>
              </a:rPr>
              <a:t>higher</a:t>
            </a:r>
            <a:r>
              <a:rPr lang="fr-FR" sz="1800" dirty="0">
                <a:latin typeface="+mj-lt"/>
              </a:rPr>
              <a:t>. </a:t>
            </a:r>
          </a:p>
          <a:p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parameters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distribution and </a:t>
            </a:r>
            <a:r>
              <a:rPr lang="fr-FR" sz="1800" dirty="0" err="1">
                <a:latin typeface="+mj-lt"/>
              </a:rPr>
              <a:t>modality</a:t>
            </a:r>
            <a:r>
              <a:rPr lang="fr-FR" sz="1800" dirty="0">
                <a:latin typeface="+mj-lt"/>
              </a:rPr>
              <a:t> for the Monte Carlo sampling of the </a:t>
            </a:r>
            <a:r>
              <a:rPr lang="fr-FR" sz="1800" dirty="0" err="1">
                <a:latin typeface="+mj-lt"/>
              </a:rPr>
              <a:t>zernike</a:t>
            </a:r>
            <a:r>
              <a:rPr lang="fr-FR" sz="1800" dirty="0">
                <a:latin typeface="+mj-lt"/>
              </a:rPr>
              <a:t> amplitudes are the </a:t>
            </a:r>
            <a:r>
              <a:rPr lang="fr-FR" sz="1800" dirty="0" err="1">
                <a:latin typeface="+mj-lt"/>
              </a:rPr>
              <a:t>same</a:t>
            </a:r>
            <a:r>
              <a:rPr lang="fr-FR" sz="1800" dirty="0">
                <a:latin typeface="+mj-lt"/>
              </a:rPr>
              <a:t> as the one </a:t>
            </a:r>
            <a:r>
              <a:rPr lang="fr-FR" sz="1800" dirty="0" err="1">
                <a:latin typeface="+mj-lt"/>
              </a:rPr>
              <a:t>used</a:t>
            </a:r>
            <a:r>
              <a:rPr lang="fr-FR" sz="1800" dirty="0">
                <a:latin typeface="+mj-lt"/>
              </a:rPr>
              <a:t> in the UKATC OB and CNES teams </a:t>
            </a:r>
            <a:r>
              <a:rPr lang="fr-FR" sz="1800" dirty="0" err="1">
                <a:latin typeface="+mj-lt"/>
              </a:rPr>
              <a:t>study</a:t>
            </a:r>
            <a:r>
              <a:rPr lang="fr-FR" sz="1800" dirty="0">
                <a:latin typeface="+mj-lt"/>
              </a:rPr>
              <a:t> </a:t>
            </a:r>
          </a:p>
          <a:p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overall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error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normalized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reach</a:t>
            </a:r>
            <a:r>
              <a:rPr lang="fr-FR" sz="1800" dirty="0">
                <a:latin typeface="+mj-lt"/>
              </a:rPr>
              <a:t>  </a:t>
            </a:r>
            <a:r>
              <a:rPr lang="el-GR" sz="1800" dirty="0">
                <a:latin typeface="+mj-lt"/>
              </a:rPr>
              <a:t>λ/30 </a:t>
            </a:r>
            <a:r>
              <a:rPr lang="fr-FR" sz="1800" dirty="0">
                <a:latin typeface="+mj-lt"/>
              </a:rPr>
              <a:t>RMS WFE, as </a:t>
            </a:r>
            <a:r>
              <a:rPr lang="fr-FR" sz="1800" dirty="0" err="1">
                <a:latin typeface="+mj-lt"/>
              </a:rPr>
              <a:t>specified</a:t>
            </a:r>
            <a:r>
              <a:rPr lang="fr-FR" sz="1800" dirty="0">
                <a:latin typeface="+mj-lt"/>
              </a:rPr>
              <a:t> for the </a:t>
            </a:r>
            <a:r>
              <a:rPr lang="fr-FR" sz="1800" dirty="0" err="1">
                <a:latin typeface="+mj-lt"/>
              </a:rPr>
              <a:t>BSim</a:t>
            </a:r>
            <a:r>
              <a:rPr lang="fr-FR" sz="1800" dirty="0">
                <a:latin typeface="+mj-lt"/>
              </a:rPr>
              <a:t> and OB. </a:t>
            </a:r>
          </a:p>
          <a:p>
            <a:endParaRPr lang="fr-FR" sz="1800" dirty="0">
              <a:latin typeface="+mj-lt"/>
            </a:endParaRPr>
          </a:p>
          <a:p>
            <a:endParaRPr lang="fr-FR" sz="18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4F51B6-25C5-0FFE-408E-A2F42CC1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9" t="17160" r="31250" b="27284"/>
          <a:stretch/>
        </p:blipFill>
        <p:spPr>
          <a:xfrm>
            <a:off x="166813" y="3762139"/>
            <a:ext cx="4640322" cy="30439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93D0B4-358C-3421-FBC9-B4C1647B8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10" y="3842546"/>
            <a:ext cx="7602088" cy="304398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55B264-F149-24BA-5613-F20024C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C50CF3-C706-C40B-58F0-D5DE53F6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95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E57E4-48DF-E99B-05FD-5C90C5004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ED0AA65-3BC0-9F39-EBCC-D45C9605C46E}"/>
              </a:ext>
            </a:extLst>
          </p:cNvPr>
          <p:cNvGrpSpPr/>
          <p:nvPr/>
        </p:nvGrpSpPr>
        <p:grpSpPr>
          <a:xfrm>
            <a:off x="3138617" y="700547"/>
            <a:ext cx="9778550" cy="6009173"/>
            <a:chOff x="0" y="0"/>
            <a:chExt cx="6794500" cy="37141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0E9B25A-2C89-623F-C1C3-6BCC5F9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794500" cy="3397250"/>
            </a:xfrm>
            <a:prstGeom prst="rect">
              <a:avLst/>
            </a:prstGeom>
          </p:spPr>
        </p:pic>
        <p:sp>
          <p:nvSpPr>
            <p:cNvPr id="8" name="Zone de texte 1">
              <a:extLst>
                <a:ext uri="{FF2B5EF4-FFF2-40B4-BE49-F238E27FC236}">
                  <a16:creationId xmlns:a16="http://schemas.microsoft.com/office/drawing/2014/main" id="{6F97FBBB-51C7-1A02-ACC2-1510ED2DD07D}"/>
                </a:ext>
              </a:extLst>
            </p:cNvPr>
            <p:cNvSpPr txBox="1"/>
            <p:nvPr/>
          </p:nvSpPr>
          <p:spPr>
            <a:xfrm>
              <a:off x="0" y="3455670"/>
              <a:ext cx="6794500" cy="25844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fr-FR" sz="900" i="1" u="sng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Figure </a:t>
              </a:r>
              <a:r>
                <a:rPr lang="fr-FR" sz="900" i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17 - Distribution statistique (valeur à 3 sigma) de la valeur absolue couplage TTL induit par une WFE de L/30</a:t>
              </a:r>
            </a:p>
          </p:txBody>
        </p:sp>
      </p:grp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3F93FDE5-D7D1-A4F1-2A26-3C45C7A56839}"/>
              </a:ext>
            </a:extLst>
          </p:cNvPr>
          <p:cNvSpPr txBox="1">
            <a:spLocks/>
          </p:cNvSpPr>
          <p:nvPr/>
        </p:nvSpPr>
        <p:spPr>
          <a:xfrm>
            <a:off x="135922" y="1751355"/>
            <a:ext cx="5387636" cy="4184650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914400" algn="l"/>
              </a:tabLst>
              <a:defRPr/>
            </a:pPr>
            <a:r>
              <a:rPr lang="fr-FR" altLang="fr-FR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Simulation </a:t>
            </a:r>
            <a:r>
              <a:rPr lang="fr-FR" altLang="fr-FR" sz="16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parameters</a:t>
            </a:r>
            <a:r>
              <a:rPr lang="fr-FR" altLang="fr-FR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Radius of QPD [m] : 1.12 mm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Dead zone </a:t>
            </a: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slit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size[m] : 75 µm (2.5 * 30 µm)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Longueur d’onde [nm] : 1064 nm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Sim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grid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size [mm] : 40 mm</a:t>
            </a:r>
            <a:endParaRPr lang="fr-FR" altLang="fr-FR" sz="1200" dirty="0">
              <a:solidFill>
                <a:srgbClr val="FF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Nb of points (2^n) : 2^12 * 2^12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Ref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beam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waist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size[m] : 1.12 mm (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Tx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altLang="fr-FR" sz="1200" dirty="0">
              <a:solidFill>
                <a:srgbClr val="FF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Rx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beam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raidus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[m] : 5 mm</a:t>
            </a:r>
            <a:endParaRPr lang="fr-FR" altLang="fr-FR" sz="1200" dirty="0">
              <a:solidFill>
                <a:srgbClr val="FF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Apodisation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mask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radius [m] : 5 mm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Méthode de création du flat top : </a:t>
            </a:r>
            <a:r>
              <a:rPr lang="fr-FR" altLang="fr-FR" sz="1200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proper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TTL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angular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actuation  [µrad, espace OB] : ± 160 </a:t>
            </a: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Number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angular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actuation </a:t>
            </a: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steps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: 16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Direction de l’actuation TTL (X ou Y) : X </a:t>
            </a: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WFE :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WFE on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Rx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beam</a:t>
            </a: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[m RMS] : 1064/30 nm </a:t>
            </a:r>
            <a:endParaRPr lang="fr-FR" altLang="fr-FR" sz="1200" dirty="0">
              <a:solidFill>
                <a:srgbClr val="FF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Number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Zernike coefficient </a:t>
            </a:r>
            <a:r>
              <a:rPr lang="fr-FR" altLang="fr-FR" sz="12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applied</a:t>
            </a:r>
            <a:r>
              <a:rPr lang="fr-FR" altLang="fr-FR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: 4 à 37</a:t>
            </a:r>
            <a:endParaRPr lang="fr-FR" altLang="fr-FR" sz="1200" dirty="0">
              <a:solidFill>
                <a:srgbClr val="000000"/>
              </a:solidFill>
              <a:latin typeface="+mj-lt"/>
            </a:endParaRPr>
          </a:p>
          <a:p>
            <a:pPr marL="16192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  <a:defRPr/>
            </a:pPr>
            <a:r>
              <a:rPr lang="fr-FR" altLang="fr-FR" sz="1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Application zone of WFE [m] : 2.74 mm </a:t>
            </a:r>
            <a:endParaRPr lang="fr-FR" altLang="fr-FR" sz="1200" dirty="0">
              <a:solidFill>
                <a:srgbClr val="FF0000"/>
              </a:solidFill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914400" algn="l"/>
              </a:tabLst>
              <a:defRPr/>
            </a:pPr>
            <a:endParaRPr lang="fr-FR" altLang="fr-FR" dirty="0">
              <a:solidFill>
                <a:srgbClr val="000000"/>
              </a:solidFill>
              <a:latin typeface="+mj-lt"/>
            </a:endParaRPr>
          </a:p>
          <a:p>
            <a:endParaRPr lang="fr-FR" sz="2000" dirty="0">
              <a:latin typeface="+mj-lt"/>
            </a:endParaRP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1499CA2B-6364-BA3F-849B-3DCE1BD9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FBA57A6-B819-2AEE-4EFB-52D2D27D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27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B316280-5829-9EC2-5CC9-BF2279AE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/>
              <a:t>Pinhole</a:t>
            </a:r>
            <a:r>
              <a:rPr lang="fr-FR" sz="3200" b="1" dirty="0"/>
              <a:t> size influence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787E27-414D-B3F0-FD6F-696367F2A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9" y="2110152"/>
            <a:ext cx="6971270" cy="4351338"/>
          </a:xfrm>
        </p:spPr>
        <p:txBody>
          <a:bodyPr>
            <a:normAutofit/>
          </a:bodyPr>
          <a:lstStyle/>
          <a:p>
            <a:r>
              <a:rPr lang="fr-FR" sz="1800" dirty="0" err="1">
                <a:latin typeface="+mj-lt"/>
              </a:rPr>
              <a:t>Picometric</a:t>
            </a:r>
            <a:r>
              <a:rPr lang="fr-FR" sz="1800" dirty="0">
                <a:latin typeface="+mj-lt"/>
              </a:rPr>
              <a:t> performance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and TTL </a:t>
            </a:r>
            <a:r>
              <a:rPr lang="fr-FR" sz="1800" dirty="0" err="1">
                <a:latin typeface="+mj-lt"/>
              </a:rPr>
              <a:t>measurements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done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using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pinhole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phtoreceiver</a:t>
            </a:r>
            <a:r>
              <a:rPr lang="fr-FR" sz="1800" dirty="0">
                <a:latin typeface="+mj-lt"/>
              </a:rPr>
              <a:t> to </a:t>
            </a:r>
            <a:r>
              <a:rPr lang="fr-FR" sz="1800" dirty="0" err="1">
                <a:latin typeface="+mj-lt"/>
              </a:rPr>
              <a:t>minimize</a:t>
            </a:r>
            <a:r>
              <a:rPr lang="fr-FR" sz="1800" dirty="0">
                <a:latin typeface="+mj-lt"/>
              </a:rPr>
              <a:t> the WFE distorsion</a:t>
            </a:r>
          </a:p>
          <a:p>
            <a:endParaRPr lang="fr-FR" sz="1800" dirty="0">
              <a:latin typeface="+mj-lt"/>
            </a:endParaRPr>
          </a:p>
          <a:p>
            <a:r>
              <a:rPr lang="fr-FR" sz="1800" dirty="0">
                <a:latin typeface="+mj-lt"/>
              </a:rPr>
              <a:t>The size of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pinhole</a:t>
            </a:r>
            <a:r>
              <a:rPr lang="fr-FR" sz="1800" dirty="0">
                <a:latin typeface="+mj-lt"/>
              </a:rPr>
              <a:t> has a </a:t>
            </a:r>
            <a:r>
              <a:rPr lang="fr-FR" sz="1800" dirty="0" err="1">
                <a:latin typeface="+mj-lt"/>
              </a:rPr>
              <a:t>strong</a:t>
            </a:r>
            <a:r>
              <a:rPr lang="fr-FR" sz="1800" dirty="0">
                <a:latin typeface="+mj-lt"/>
              </a:rPr>
              <a:t> influence on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smaller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pinhole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smaller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but the </a:t>
            </a:r>
            <a:r>
              <a:rPr lang="fr-FR" sz="1800" dirty="0" err="1">
                <a:latin typeface="+mj-lt"/>
              </a:rPr>
              <a:t>smaller</a:t>
            </a:r>
            <a:r>
              <a:rPr lang="fr-FR" sz="1800" dirty="0">
                <a:latin typeface="+mj-lt"/>
              </a:rPr>
              <a:t> the flux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also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(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shot noise </a:t>
            </a:r>
            <a:r>
              <a:rPr lang="fr-FR" sz="1800" dirty="0" err="1">
                <a:latin typeface="+mj-lt"/>
              </a:rPr>
              <a:t>increase</a:t>
            </a:r>
            <a:r>
              <a:rPr lang="fr-FR" sz="1800" dirty="0">
                <a:latin typeface="+mj-lt"/>
              </a:rPr>
              <a:t>)</a:t>
            </a:r>
          </a:p>
          <a:p>
            <a:endParaRPr lang="fr-FR" sz="1800" dirty="0">
              <a:latin typeface="+mj-lt"/>
            </a:endParaRPr>
          </a:p>
          <a:p>
            <a:r>
              <a:rPr lang="fr-FR" sz="1800" dirty="0" err="1">
                <a:latin typeface="+mj-lt"/>
              </a:rPr>
              <a:t>Thus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need</a:t>
            </a:r>
            <a:r>
              <a:rPr lang="fr-FR" sz="1800" dirty="0">
                <a:latin typeface="+mj-lt"/>
              </a:rPr>
              <a:t> to know the maximum size </a:t>
            </a:r>
            <a:r>
              <a:rPr lang="fr-FR" sz="1800" dirty="0" err="1">
                <a:latin typeface="+mj-lt"/>
              </a:rPr>
              <a:t>allowable</a:t>
            </a:r>
            <a:r>
              <a:rPr lang="fr-FR" sz="1800" dirty="0">
                <a:latin typeface="+mj-lt"/>
              </a:rPr>
              <a:t> for the </a:t>
            </a:r>
            <a:r>
              <a:rPr lang="fr-FR" sz="1800" dirty="0" err="1">
                <a:latin typeface="+mj-lt"/>
              </a:rPr>
              <a:t>pinhole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w.r.t</a:t>
            </a:r>
            <a:r>
              <a:rPr lang="fr-FR" sz="1800" dirty="0">
                <a:latin typeface="+mj-lt"/>
              </a:rPr>
              <a:t>. the TTL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induced</a:t>
            </a:r>
            <a:endParaRPr lang="fr-FR" sz="1800" dirty="0">
              <a:latin typeface="+mj-lt"/>
            </a:endParaRPr>
          </a:p>
          <a:p>
            <a:endParaRPr lang="fr-FR" sz="1800" dirty="0">
              <a:latin typeface="+mj-lt"/>
            </a:endParaRPr>
          </a:p>
          <a:p>
            <a:r>
              <a:rPr lang="fr-FR" sz="1800" dirty="0">
                <a:latin typeface="+mj-lt"/>
              </a:rPr>
              <a:t>It </a:t>
            </a:r>
            <a:r>
              <a:rPr lang="fr-FR" sz="1800" dirty="0" err="1">
                <a:latin typeface="+mj-lt"/>
              </a:rPr>
              <a:t>seems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the maximum size </a:t>
            </a:r>
            <a:r>
              <a:rPr lang="fr-FR" sz="1800" dirty="0" err="1">
                <a:latin typeface="+mj-lt"/>
              </a:rPr>
              <a:t>we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could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accept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300 µm, </a:t>
            </a:r>
            <a:r>
              <a:rPr lang="fr-FR" sz="1800" dirty="0" err="1">
                <a:latin typeface="+mj-lt"/>
              </a:rPr>
              <a:t>with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less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than</a:t>
            </a:r>
            <a:r>
              <a:rPr lang="fr-FR" sz="1800" dirty="0">
                <a:latin typeface="+mj-lt"/>
              </a:rPr>
              <a:t> 2 µm/rad TTL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induced</a:t>
            </a:r>
            <a:r>
              <a:rPr lang="fr-FR" sz="1800" dirty="0">
                <a:latin typeface="+mj-lt"/>
              </a:rPr>
              <a:t>. </a:t>
            </a:r>
          </a:p>
          <a:p>
            <a:endParaRPr lang="fr-FR" sz="18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38C873-1130-5455-22F5-E1C2B6F59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5"/>
          <a:stretch>
            <a:fillRect/>
          </a:stretch>
        </p:blipFill>
        <p:spPr>
          <a:xfrm>
            <a:off x="7438768" y="396510"/>
            <a:ext cx="4448435" cy="6096365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0244CA-D728-EAEE-3FC1-A7232685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E791D23-6531-06A0-386D-9CD99522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30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9458F-1E8F-F5E1-BC56-7A54FD58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LISA : a few </a:t>
            </a:r>
            <a:r>
              <a:rPr lang="fr-FR" sz="3200" b="1" dirty="0" err="1"/>
              <a:t>reminders</a:t>
            </a:r>
            <a:r>
              <a:rPr lang="fr-FR" sz="3200" b="1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C112D6-E90C-2140-CE8E-AB6DAF1A7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8276" cy="4351338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Three</a:t>
            </a:r>
            <a:r>
              <a:rPr lang="fr-FR" sz="1800" dirty="0">
                <a:latin typeface="+mj-lt"/>
              </a:rPr>
              <a:t> satellites constellation in a </a:t>
            </a:r>
            <a:r>
              <a:rPr lang="fr-FR" sz="1800" dirty="0" err="1">
                <a:latin typeface="+mj-lt"/>
              </a:rPr>
              <a:t>triangular</a:t>
            </a:r>
            <a:r>
              <a:rPr lang="fr-FR" sz="1800" dirty="0">
                <a:latin typeface="+mj-lt"/>
              </a:rPr>
              <a:t> formation, forming 3 </a:t>
            </a:r>
            <a:r>
              <a:rPr lang="fr-FR" sz="1800" dirty="0" err="1">
                <a:latin typeface="+mj-lt"/>
              </a:rPr>
              <a:t>interferometers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with</a:t>
            </a:r>
            <a:r>
              <a:rPr lang="fr-FR" sz="1800" dirty="0">
                <a:latin typeface="+mj-lt"/>
              </a:rPr>
              <a:t> 2.5 </a:t>
            </a:r>
            <a:r>
              <a:rPr lang="fr-FR" sz="1800" dirty="0" err="1">
                <a:latin typeface="+mj-lt"/>
              </a:rPr>
              <a:t>MKm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arms</a:t>
            </a:r>
            <a:endParaRPr lang="fr-FR" sz="1800" dirty="0">
              <a:latin typeface="+mj-lt"/>
            </a:endParaRP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Split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: TM-SC, SC/SC, SC/TM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Frequency band : 0.1 </a:t>
            </a:r>
            <a:r>
              <a:rPr lang="fr-FR" sz="1800" dirty="0" err="1">
                <a:latin typeface="+mj-lt"/>
              </a:rPr>
              <a:t>mHz</a:t>
            </a:r>
            <a:r>
              <a:rPr lang="fr-FR" sz="1800" dirty="0">
                <a:latin typeface="+mj-lt"/>
              </a:rPr>
              <a:t> to 1 Hz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Heterodyne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interferometry</a:t>
            </a:r>
            <a:r>
              <a:rPr lang="fr-FR" sz="1800" dirty="0">
                <a:latin typeface="+mj-lt"/>
              </a:rPr>
              <a:t>  </a:t>
            </a:r>
          </a:p>
          <a:p>
            <a:pPr lvl="1">
              <a:lnSpc>
                <a:spcPts val="2600"/>
              </a:lnSpc>
            </a:pPr>
            <a:r>
              <a:rPr lang="fr-FR" sz="1800" dirty="0">
                <a:latin typeface="+mj-lt"/>
              </a:rPr>
              <a:t>5-25 MHz 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offset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</a:p>
          <a:p>
            <a:pPr lvl="1">
              <a:lnSpc>
                <a:spcPts val="2600"/>
              </a:lnSpc>
            </a:pPr>
            <a:r>
              <a:rPr lang="fr-FR" sz="1800" dirty="0" err="1">
                <a:latin typeface="+mj-lt"/>
              </a:rPr>
              <a:t>results</a:t>
            </a:r>
            <a:r>
              <a:rPr lang="fr-FR" sz="1800" dirty="0">
                <a:latin typeface="+mj-lt"/>
              </a:rPr>
              <a:t> in sine </a:t>
            </a:r>
            <a:r>
              <a:rPr lang="fr-FR" sz="1800" dirty="0" err="1">
                <a:latin typeface="+mj-lt"/>
              </a:rPr>
              <a:t>wave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oscillating</a:t>
            </a:r>
            <a:r>
              <a:rPr lang="fr-FR" sz="1800" dirty="0">
                <a:latin typeface="+mj-lt"/>
              </a:rPr>
              <a:t> at ∆f </a:t>
            </a:r>
            <a:r>
              <a:rPr lang="fr-FR" sz="1800" dirty="0" err="1">
                <a:latin typeface="+mj-lt"/>
              </a:rPr>
              <a:t>with</a:t>
            </a:r>
            <a:r>
              <a:rPr lang="fr-FR" sz="1800" dirty="0">
                <a:latin typeface="+mj-lt"/>
              </a:rPr>
              <a:t> a phase </a:t>
            </a:r>
            <a:r>
              <a:rPr lang="fr-FR" sz="1800" dirty="0" err="1">
                <a:latin typeface="+mj-lt"/>
              </a:rPr>
              <a:t>proportionnal</a:t>
            </a:r>
            <a:r>
              <a:rPr lang="fr-FR" sz="1800" dirty="0">
                <a:latin typeface="+mj-lt"/>
              </a:rPr>
              <a:t> to the variations in OPL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OPD </a:t>
            </a:r>
            <a:r>
              <a:rPr lang="fr-FR" sz="1800" dirty="0" err="1">
                <a:latin typeface="+mj-lt"/>
              </a:rPr>
              <a:t>measurement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stability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requirement</a:t>
            </a:r>
            <a:r>
              <a:rPr lang="fr-FR" sz="1800" dirty="0">
                <a:latin typeface="+mj-lt"/>
              </a:rPr>
              <a:t> : 10 </a:t>
            </a:r>
            <a:r>
              <a:rPr lang="fr-FR" sz="1800" i="1" dirty="0">
                <a:latin typeface="+mj-lt"/>
              </a:rPr>
              <a:t>pm/√Hz </a:t>
            </a:r>
            <a:r>
              <a:rPr lang="fr-FR" sz="1800" dirty="0">
                <a:latin typeface="+mj-lt"/>
              </a:rPr>
              <a:t>at 1mHz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Laser </a:t>
            </a:r>
            <a:r>
              <a:rPr lang="fr-FR" sz="1800" dirty="0" err="1">
                <a:latin typeface="+mj-lt"/>
              </a:rPr>
              <a:t>frequency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stability</a:t>
            </a:r>
            <a:r>
              <a:rPr lang="fr-FR" sz="1800" dirty="0">
                <a:latin typeface="+mj-lt"/>
              </a:rPr>
              <a:t> : 30 </a:t>
            </a:r>
            <a:r>
              <a:rPr lang="fr-FR" sz="1800" i="1" dirty="0">
                <a:latin typeface="+mj-lt"/>
              </a:rPr>
              <a:t>Hz/√Hz </a:t>
            </a:r>
            <a:endParaRPr lang="fr-FR" sz="1800" dirty="0"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845B045-BFAD-1AB4-8D1A-7D9704A6F0F1}"/>
              </a:ext>
            </a:extLst>
          </p:cNvPr>
          <p:cNvGrpSpPr/>
          <p:nvPr/>
        </p:nvGrpSpPr>
        <p:grpSpPr>
          <a:xfrm>
            <a:off x="7738281" y="365124"/>
            <a:ext cx="4163311" cy="4084045"/>
            <a:chOff x="7985928" y="73979"/>
            <a:chExt cx="3740222" cy="346905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95C2B3-3C88-61D8-5053-D26744C31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16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5928" y="73979"/>
              <a:ext cx="3740222" cy="346905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694A92-E378-3015-0792-989E9BDA3899}"/>
                </a:ext>
              </a:extLst>
            </p:cNvPr>
            <p:cNvSpPr/>
            <p:nvPr/>
          </p:nvSpPr>
          <p:spPr>
            <a:xfrm>
              <a:off x="7994715" y="2631885"/>
              <a:ext cx="1076445" cy="897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0985034-3EE2-EED7-6E10-92DDAFA92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62" y="3724689"/>
            <a:ext cx="4371833" cy="313476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78EF9B6-F4B1-E637-A0FA-B9F008B7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67C9D52-BE9E-3EA9-26DB-FD28A02F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5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9912F2-9CD1-1694-B5A6-B9AEA28F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Conclusion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4C3A052-53A4-EF3E-A145-5BB315DD5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err="1">
                <a:latin typeface="+mj-lt"/>
              </a:rPr>
              <a:t>Creation</a:t>
            </a:r>
            <a:r>
              <a:rPr lang="fr-FR" sz="2000" dirty="0">
                <a:latin typeface="+mj-lt"/>
              </a:rPr>
              <a:t> of a </a:t>
            </a:r>
            <a:r>
              <a:rPr lang="fr-FR" sz="2000" dirty="0" err="1">
                <a:latin typeface="+mj-lt"/>
              </a:rPr>
              <a:t>tool</a:t>
            </a:r>
            <a:r>
              <a:rPr lang="fr-FR" sz="2000" dirty="0">
                <a:latin typeface="+mj-lt"/>
              </a:rPr>
              <a:t> to </a:t>
            </a:r>
            <a:r>
              <a:rPr lang="fr-FR" sz="2000" dirty="0" err="1">
                <a:latin typeface="+mj-lt"/>
              </a:rPr>
              <a:t>assess</a:t>
            </a:r>
            <a:r>
              <a:rPr lang="fr-FR" sz="2000" dirty="0">
                <a:latin typeface="+mj-lt"/>
              </a:rPr>
              <a:t> the influence of </a:t>
            </a:r>
            <a:r>
              <a:rPr lang="fr-FR" sz="2000" dirty="0" err="1">
                <a:latin typeface="+mj-lt"/>
              </a:rPr>
              <a:t>different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optical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effects</a:t>
            </a:r>
            <a:r>
              <a:rPr lang="fr-FR" sz="2000" dirty="0">
                <a:latin typeface="+mj-lt"/>
              </a:rPr>
              <a:t> on TTL </a:t>
            </a:r>
            <a:r>
              <a:rPr lang="fr-FR" sz="2000" dirty="0" err="1">
                <a:latin typeface="+mj-lt"/>
              </a:rPr>
              <a:t>coupling</a:t>
            </a:r>
            <a:endParaRPr lang="fr-FR" sz="2000" dirty="0">
              <a:latin typeface="+mj-lt"/>
            </a:endParaRPr>
          </a:p>
          <a:p>
            <a:r>
              <a:rPr lang="fr-FR" sz="2000" dirty="0">
                <a:latin typeface="+mj-lt"/>
              </a:rPr>
              <a:t>Enables to </a:t>
            </a:r>
            <a:r>
              <a:rPr lang="fr-FR" sz="2000" dirty="0" err="1">
                <a:latin typeface="+mj-lt"/>
              </a:rPr>
              <a:t>include</a:t>
            </a:r>
            <a:r>
              <a:rPr lang="fr-FR" sz="2000" dirty="0">
                <a:latin typeface="+mj-lt"/>
              </a:rPr>
              <a:t> diffraction and propagation </a:t>
            </a:r>
            <a:r>
              <a:rPr lang="fr-FR" sz="2000" dirty="0" err="1">
                <a:latin typeface="+mj-lt"/>
              </a:rPr>
              <a:t>effects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that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play</a:t>
            </a:r>
            <a:r>
              <a:rPr lang="fr-FR" sz="2000" dirty="0">
                <a:latin typeface="+mj-lt"/>
              </a:rPr>
              <a:t> an important </a:t>
            </a:r>
            <a:r>
              <a:rPr lang="fr-FR" sz="2000" dirty="0" err="1">
                <a:latin typeface="+mj-lt"/>
              </a:rPr>
              <a:t>role</a:t>
            </a:r>
            <a:r>
              <a:rPr lang="fr-FR" sz="2000" dirty="0">
                <a:latin typeface="+mj-lt"/>
              </a:rPr>
              <a:t>  </a:t>
            </a:r>
          </a:p>
          <a:p>
            <a:endParaRPr lang="fr-FR" sz="2000" dirty="0">
              <a:latin typeface="+mj-lt"/>
            </a:endParaRPr>
          </a:p>
          <a:p>
            <a:pPr marL="0" indent="0">
              <a:buNone/>
            </a:pPr>
            <a:r>
              <a:rPr lang="fr-FR" sz="2000" dirty="0" err="1">
                <a:latin typeface="+mj-lt"/>
              </a:rPr>
              <a:t>Consolidated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specification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coming</a:t>
            </a:r>
            <a:r>
              <a:rPr lang="fr-FR" sz="2000" dirty="0">
                <a:latin typeface="+mj-lt"/>
              </a:rPr>
              <a:t> out of </a:t>
            </a:r>
            <a:r>
              <a:rPr lang="fr-FR" sz="2000" dirty="0" err="1">
                <a:latin typeface="+mj-lt"/>
              </a:rPr>
              <a:t>this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tool</a:t>
            </a:r>
            <a:r>
              <a:rPr lang="fr-FR" sz="2000" dirty="0">
                <a:latin typeface="+mj-lt"/>
              </a:rPr>
              <a:t> : </a:t>
            </a:r>
          </a:p>
          <a:p>
            <a:pPr marL="1828800" lvl="3" indent="-457200">
              <a:buFont typeface="+mj-lt"/>
              <a:buAutoNum type="arabicPeriod"/>
            </a:pPr>
            <a:r>
              <a:rPr lang="fr-FR" dirty="0">
                <a:latin typeface="+mj-lt"/>
              </a:rPr>
              <a:t>Total </a:t>
            </a:r>
            <a:r>
              <a:rPr lang="fr-FR" dirty="0" err="1">
                <a:latin typeface="+mj-lt"/>
              </a:rPr>
              <a:t>wavefront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error</a:t>
            </a:r>
            <a:r>
              <a:rPr lang="fr-FR" dirty="0">
                <a:latin typeface="+mj-lt"/>
              </a:rPr>
              <a:t> on the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must not </a:t>
            </a:r>
            <a:r>
              <a:rPr lang="fr-FR" dirty="0" err="1">
                <a:latin typeface="+mj-lt"/>
              </a:rPr>
              <a:t>exceed</a:t>
            </a:r>
            <a:r>
              <a:rPr lang="fr-FR" dirty="0">
                <a:latin typeface="+mj-lt"/>
              </a:rPr>
              <a:t>  </a:t>
            </a:r>
            <a:r>
              <a:rPr lang="el-GR" dirty="0">
                <a:latin typeface="+mj-lt"/>
              </a:rPr>
              <a:t>λ/30 </a:t>
            </a:r>
            <a:r>
              <a:rPr lang="fr-FR" dirty="0">
                <a:latin typeface="+mj-lt"/>
              </a:rPr>
              <a:t>RMS to </a:t>
            </a:r>
            <a:r>
              <a:rPr lang="fr-FR" dirty="0" err="1">
                <a:latin typeface="+mj-lt"/>
              </a:rPr>
              <a:t>reach</a:t>
            </a:r>
            <a:r>
              <a:rPr lang="fr-FR" dirty="0">
                <a:latin typeface="+mj-lt"/>
              </a:rPr>
              <a:t> test </a:t>
            </a:r>
            <a:r>
              <a:rPr lang="fr-FR" dirty="0" err="1">
                <a:latin typeface="+mj-lt"/>
              </a:rPr>
              <a:t>spec</a:t>
            </a:r>
            <a:endParaRPr lang="fr-FR" dirty="0">
              <a:latin typeface="+mj-lt"/>
            </a:endParaRPr>
          </a:p>
          <a:p>
            <a:pPr marL="1828800" lvl="3" indent="-457200">
              <a:buFont typeface="+mj-lt"/>
              <a:buAutoNum type="arabicPeriod"/>
            </a:pPr>
            <a:r>
              <a:rPr lang="fr-FR" dirty="0" err="1">
                <a:latin typeface="+mj-lt"/>
              </a:rPr>
              <a:t>Coating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quality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optics</a:t>
            </a:r>
            <a:r>
              <a:rPr lang="fr-FR" dirty="0">
                <a:latin typeface="+mj-lt"/>
              </a:rPr>
              <a:t> on the flat top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path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ghost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mitigation</a:t>
            </a:r>
          </a:p>
          <a:p>
            <a:pPr marL="1828800" lvl="3" indent="-457200">
              <a:buFont typeface="+mj-lt"/>
              <a:buAutoNum type="arabicPeriod"/>
            </a:pPr>
            <a:r>
              <a:rPr lang="fr-FR" dirty="0">
                <a:latin typeface="+mj-lt"/>
              </a:rPr>
              <a:t>Minimal </a:t>
            </a:r>
            <a:r>
              <a:rPr lang="fr-FR" dirty="0" err="1">
                <a:latin typeface="+mj-lt"/>
              </a:rPr>
              <a:t>thickness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required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some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optics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ghost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beam</a:t>
            </a:r>
            <a:r>
              <a:rPr lang="fr-FR" dirty="0">
                <a:latin typeface="+mj-lt"/>
              </a:rPr>
              <a:t> mitigation</a:t>
            </a:r>
          </a:p>
          <a:p>
            <a:pPr marL="1828800" lvl="3" indent="-457200">
              <a:buFont typeface="+mj-lt"/>
              <a:buAutoNum type="arabicPeriod"/>
            </a:pPr>
            <a:r>
              <a:rPr lang="fr-FR" dirty="0">
                <a:latin typeface="+mj-lt"/>
              </a:rPr>
              <a:t>Size of the </a:t>
            </a:r>
            <a:r>
              <a:rPr lang="fr-FR" dirty="0" err="1">
                <a:latin typeface="+mj-lt"/>
              </a:rPr>
              <a:t>pinhole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photoreceiver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limit</a:t>
            </a:r>
            <a:r>
              <a:rPr lang="fr-FR" dirty="0">
                <a:latin typeface="+mj-lt"/>
              </a:rPr>
              <a:t> TTL </a:t>
            </a:r>
            <a:r>
              <a:rPr lang="fr-FR" dirty="0" err="1">
                <a:latin typeface="+mj-lt"/>
              </a:rPr>
              <a:t>coupling</a:t>
            </a:r>
            <a:r>
              <a:rPr lang="fr-FR" dirty="0">
                <a:latin typeface="+mj-lt"/>
              </a:rPr>
              <a:t> </a:t>
            </a:r>
          </a:p>
          <a:p>
            <a:pPr marL="1828800" lvl="3" indent="-457200">
              <a:buFont typeface="+mj-lt"/>
              <a:buAutoNum type="arabicPeriod"/>
            </a:pPr>
            <a:endParaRPr lang="fr-FR" dirty="0">
              <a:latin typeface="+mj-lt"/>
            </a:endParaRPr>
          </a:p>
          <a:p>
            <a:pPr marL="0" indent="0">
              <a:buNone/>
            </a:pPr>
            <a:r>
              <a:rPr lang="fr-FR" sz="2000" dirty="0">
                <a:latin typeface="+mj-lt"/>
              </a:rPr>
              <a:t>Next </a:t>
            </a:r>
            <a:r>
              <a:rPr lang="fr-FR" sz="2000" dirty="0" err="1">
                <a:latin typeface="+mj-lt"/>
              </a:rPr>
              <a:t>step</a:t>
            </a:r>
            <a:r>
              <a:rPr lang="fr-FR" sz="2000" dirty="0">
                <a:latin typeface="+mj-lt"/>
              </a:rPr>
              <a:t> : </a:t>
            </a:r>
            <a:r>
              <a:rPr lang="fr-FR" sz="2000" dirty="0" err="1">
                <a:latin typeface="+mj-lt"/>
              </a:rPr>
              <a:t>creation</a:t>
            </a:r>
            <a:r>
              <a:rPr lang="fr-FR" sz="2000" dirty="0">
                <a:latin typeface="+mj-lt"/>
              </a:rPr>
              <a:t> of an </a:t>
            </a:r>
            <a:r>
              <a:rPr lang="fr-FR" sz="2000" dirty="0" err="1">
                <a:latin typeface="+mj-lt"/>
              </a:rPr>
              <a:t>optical</a:t>
            </a:r>
            <a:r>
              <a:rPr lang="fr-FR" sz="2000" dirty="0">
                <a:latin typeface="+mj-lt"/>
              </a:rPr>
              <a:t> simulation </a:t>
            </a:r>
            <a:r>
              <a:rPr lang="fr-FR" sz="2000" dirty="0" err="1">
                <a:latin typeface="+mj-lt"/>
              </a:rPr>
              <a:t>tool</a:t>
            </a:r>
            <a:r>
              <a:rPr lang="fr-FR" sz="2000" dirty="0">
                <a:latin typeface="+mj-lt"/>
              </a:rPr>
              <a:t> to model the full </a:t>
            </a:r>
            <a:r>
              <a:rPr lang="fr-FR" sz="2000" dirty="0" err="1">
                <a:latin typeface="+mj-lt"/>
              </a:rPr>
              <a:t>optical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bench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with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gaussian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beam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geometrical</a:t>
            </a:r>
            <a:r>
              <a:rPr lang="fr-FR" sz="2000" dirty="0">
                <a:latin typeface="+mj-lt"/>
              </a:rPr>
              <a:t> propagation and </a:t>
            </a:r>
            <a:r>
              <a:rPr lang="fr-FR" sz="2000" dirty="0" err="1">
                <a:latin typeface="+mj-lt"/>
              </a:rPr>
              <a:t>physical</a:t>
            </a:r>
            <a:r>
              <a:rPr lang="fr-FR" sz="2000" dirty="0">
                <a:latin typeface="+mj-lt"/>
              </a:rPr>
              <a:t> propagation for performance and </a:t>
            </a:r>
            <a:r>
              <a:rPr lang="fr-FR" sz="2000" dirty="0" err="1">
                <a:latin typeface="+mj-lt"/>
              </a:rPr>
              <a:t>tolerancing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analysis</a:t>
            </a:r>
            <a:r>
              <a:rPr lang="fr-FR" sz="2000" dirty="0">
                <a:latin typeface="+mj-lt"/>
              </a:rPr>
              <a:t> of </a:t>
            </a:r>
            <a:r>
              <a:rPr lang="fr-FR" sz="2000" dirty="0" err="1">
                <a:latin typeface="+mj-lt"/>
              </a:rPr>
              <a:t>BSim</a:t>
            </a:r>
            <a:endParaRPr lang="fr-FR" sz="2000" dirty="0">
              <a:latin typeface="+mj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D5473C-60D7-E61C-F4BE-4495BDFB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D383D1-2D61-69F1-5576-29378144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8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28253-859F-0F04-97C6-4F640C44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Few </a:t>
            </a:r>
            <a:r>
              <a:rPr lang="fr-FR" sz="3200" b="1" dirty="0" err="1"/>
              <a:t>words</a:t>
            </a:r>
            <a:r>
              <a:rPr lang="fr-FR" sz="3200" b="1" dirty="0"/>
              <a:t> on </a:t>
            </a:r>
            <a:r>
              <a:rPr lang="fr-FR" sz="3200" b="1" dirty="0" err="1"/>
              <a:t>Proper</a:t>
            </a:r>
            <a:r>
              <a:rPr lang="fr-FR" sz="3200" b="1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A6567E-7967-136C-54D0-DCFBDB220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 err="1">
                <a:latin typeface="+mj-lt"/>
              </a:rPr>
              <a:t>Proper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python / IDL / </a:t>
            </a:r>
            <a:r>
              <a:rPr lang="fr-FR" sz="1800" dirty="0" err="1">
                <a:latin typeface="+mj-lt"/>
              </a:rPr>
              <a:t>matlab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library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developped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tested</a:t>
            </a:r>
            <a:r>
              <a:rPr lang="fr-FR" sz="1800" dirty="0">
                <a:latin typeface="+mj-lt"/>
              </a:rPr>
              <a:t> by NASA and </a:t>
            </a:r>
            <a:r>
              <a:rPr lang="fr-FR" sz="1800" dirty="0" err="1">
                <a:latin typeface="+mj-lt"/>
              </a:rPr>
              <a:t>with</a:t>
            </a:r>
            <a:r>
              <a:rPr lang="fr-FR" sz="1800" dirty="0">
                <a:latin typeface="+mj-lt"/>
              </a:rPr>
              <a:t> a </a:t>
            </a:r>
            <a:r>
              <a:rPr lang="fr-FR" sz="1800" b="1" dirty="0">
                <a:latin typeface="+mj-lt"/>
              </a:rPr>
              <a:t>public source code</a:t>
            </a:r>
          </a:p>
          <a:p>
            <a:r>
              <a:rPr lang="fr-FR" sz="1800" dirty="0">
                <a:latin typeface="+mj-lt"/>
              </a:rPr>
              <a:t>It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really</a:t>
            </a:r>
            <a:r>
              <a:rPr lang="fr-FR" sz="1800" dirty="0">
                <a:latin typeface="+mj-lt"/>
              </a:rPr>
              <a:t> to use and </a:t>
            </a:r>
            <a:r>
              <a:rPr lang="fr-FR" sz="1800" dirty="0" err="1">
                <a:latin typeface="+mj-lt"/>
              </a:rPr>
              <a:t>integrate</a:t>
            </a:r>
            <a:r>
              <a:rPr lang="fr-FR" sz="1800" dirty="0">
                <a:latin typeface="+mj-lt"/>
              </a:rPr>
              <a:t> in </a:t>
            </a:r>
            <a:r>
              <a:rPr lang="fr-FR" sz="1800" dirty="0" err="1">
                <a:latin typeface="+mj-lt"/>
              </a:rPr>
              <a:t>exploratory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RnD</a:t>
            </a:r>
            <a:r>
              <a:rPr lang="fr-FR" sz="1800" dirty="0">
                <a:latin typeface="+mj-lt"/>
              </a:rPr>
              <a:t> codes </a:t>
            </a:r>
          </a:p>
          <a:p>
            <a:r>
              <a:rPr lang="fr-FR" sz="1800" dirty="0" err="1">
                <a:latin typeface="+mj-lt"/>
              </a:rPr>
              <a:t>Basically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set of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propagation </a:t>
            </a:r>
            <a:r>
              <a:rPr lang="fr-FR" sz="1800" dirty="0" err="1">
                <a:latin typeface="+mj-lt"/>
              </a:rPr>
              <a:t>tools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allow</a:t>
            </a:r>
            <a:r>
              <a:rPr lang="fr-FR" sz="1800" dirty="0">
                <a:latin typeface="+mj-lt"/>
              </a:rPr>
              <a:t> for diffraction </a:t>
            </a:r>
            <a:r>
              <a:rPr lang="fr-FR" sz="1800" dirty="0" err="1">
                <a:latin typeface="+mj-lt"/>
              </a:rPr>
              <a:t>studies</a:t>
            </a:r>
            <a:r>
              <a:rPr lang="fr-FR" sz="1800" dirty="0">
                <a:latin typeface="+mj-lt"/>
              </a:rPr>
              <a:t> </a:t>
            </a:r>
          </a:p>
          <a:p>
            <a:r>
              <a:rPr lang="fr-FR" sz="1800" dirty="0" err="1">
                <a:latin typeface="+mj-lt"/>
              </a:rPr>
              <a:t>Includes</a:t>
            </a:r>
            <a:r>
              <a:rPr lang="fr-FR" sz="1800" dirty="0">
                <a:latin typeface="+mj-lt"/>
              </a:rPr>
              <a:t> a set of </a:t>
            </a:r>
            <a:r>
              <a:rPr lang="fr-FR" sz="1800" dirty="0" err="1">
                <a:latin typeface="+mj-lt"/>
              </a:rPr>
              <a:t>procedures</a:t>
            </a:r>
            <a:r>
              <a:rPr lang="fr-FR" sz="1800" dirty="0">
                <a:latin typeface="+mj-lt"/>
              </a:rPr>
              <a:t> for apertures ( </a:t>
            </a:r>
            <a:r>
              <a:rPr lang="fr-FR" sz="1800" dirty="0" err="1">
                <a:latin typeface="+mj-lt"/>
              </a:rPr>
              <a:t>any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shape</a:t>
            </a:r>
            <a:r>
              <a:rPr lang="fr-FR" sz="1800" dirty="0">
                <a:latin typeface="+mj-lt"/>
              </a:rPr>
              <a:t> : </a:t>
            </a:r>
            <a:r>
              <a:rPr lang="fr-FR" sz="1800" dirty="0" err="1">
                <a:latin typeface="+mj-lt"/>
              </a:rPr>
              <a:t>circular</a:t>
            </a:r>
            <a:r>
              <a:rPr lang="fr-FR" sz="1800" dirty="0">
                <a:latin typeface="+mj-lt"/>
              </a:rPr>
              <a:t>, hexagonal, </a:t>
            </a:r>
            <a:r>
              <a:rPr lang="fr-FR" sz="1800" dirty="0" err="1">
                <a:latin typeface="+mj-lt"/>
              </a:rPr>
              <a:t>elliptical</a:t>
            </a:r>
            <a:r>
              <a:rPr lang="fr-FR" sz="1800" dirty="0">
                <a:latin typeface="+mj-lt"/>
              </a:rPr>
              <a:t>…)</a:t>
            </a:r>
          </a:p>
          <a:p>
            <a:r>
              <a:rPr lang="fr-FR" sz="1800" dirty="0" err="1">
                <a:latin typeface="+mj-lt"/>
              </a:rPr>
              <a:t>Includes</a:t>
            </a:r>
            <a:r>
              <a:rPr lang="fr-FR" sz="1800" dirty="0">
                <a:latin typeface="+mj-lt"/>
              </a:rPr>
              <a:t> a set of </a:t>
            </a:r>
            <a:r>
              <a:rPr lang="fr-FR" sz="1800" dirty="0" err="1">
                <a:latin typeface="+mj-lt"/>
              </a:rPr>
              <a:t>procedures</a:t>
            </a:r>
            <a:r>
              <a:rPr lang="fr-FR" sz="1800" dirty="0">
                <a:latin typeface="+mj-lt"/>
              </a:rPr>
              <a:t> for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aberations</a:t>
            </a:r>
            <a:r>
              <a:rPr lang="fr-FR" sz="1800" dirty="0">
                <a:latin typeface="+mj-lt"/>
              </a:rPr>
              <a:t> (PSD, </a:t>
            </a:r>
            <a:r>
              <a:rPr lang="fr-FR" sz="1800" dirty="0" err="1">
                <a:latin typeface="+mj-lt"/>
              </a:rPr>
              <a:t>defformable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mirrors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Zernikes</a:t>
            </a:r>
            <a:r>
              <a:rPr lang="fr-FR" sz="1800" dirty="0">
                <a:latin typeface="+mj-lt"/>
              </a:rPr>
              <a:t>…)</a:t>
            </a:r>
          </a:p>
          <a:p>
            <a:r>
              <a:rPr lang="fr-FR" sz="1800" dirty="0">
                <a:latin typeface="+mj-lt"/>
              </a:rPr>
              <a:t>The PROPER routines </a:t>
            </a:r>
            <a:r>
              <a:rPr lang="fr-FR" sz="1800" dirty="0" err="1">
                <a:latin typeface="+mj-lt"/>
              </a:rPr>
              <a:t>implement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common</a:t>
            </a:r>
            <a:r>
              <a:rPr lang="fr-FR" sz="1800" dirty="0">
                <a:latin typeface="+mj-lt"/>
              </a:rPr>
              <a:t> Fourier </a:t>
            </a:r>
            <a:r>
              <a:rPr lang="fr-FR" sz="1800" dirty="0" err="1">
                <a:latin typeface="+mj-lt"/>
              </a:rPr>
              <a:t>transform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algorithms</a:t>
            </a:r>
            <a:r>
              <a:rPr lang="fr-FR" sz="1800" dirty="0">
                <a:latin typeface="+mj-lt"/>
              </a:rPr>
              <a:t> (</a:t>
            </a: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spectrum</a:t>
            </a:r>
            <a:r>
              <a:rPr lang="fr-FR" sz="1800" dirty="0">
                <a:latin typeface="+mj-lt"/>
              </a:rPr>
              <a:t> &amp; Fresnel approximation) to </a:t>
            </a:r>
            <a:r>
              <a:rPr lang="fr-FR" sz="1800" dirty="0" err="1">
                <a:latin typeface="+mj-lt"/>
              </a:rPr>
              <a:t>propagate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in </a:t>
            </a:r>
            <a:r>
              <a:rPr lang="fr-FR" sz="1800" dirty="0" err="1">
                <a:latin typeface="+mj-lt"/>
              </a:rPr>
              <a:t>near</a:t>
            </a:r>
            <a:r>
              <a:rPr lang="fr-FR" sz="1800" dirty="0">
                <a:latin typeface="+mj-lt"/>
              </a:rPr>
              <a:t> and far-</a:t>
            </a:r>
            <a:r>
              <a:rPr lang="fr-FR" sz="1800" dirty="0" err="1">
                <a:latin typeface="+mj-lt"/>
              </a:rPr>
              <a:t>field</a:t>
            </a:r>
            <a:r>
              <a:rPr lang="fr-FR" sz="1800" dirty="0">
                <a:latin typeface="+mj-lt"/>
              </a:rPr>
              <a:t> conditions </a:t>
            </a:r>
          </a:p>
          <a:p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procedures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automatically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determine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which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algorithm</a:t>
            </a:r>
            <a:r>
              <a:rPr lang="fr-FR" sz="1800" dirty="0">
                <a:latin typeface="+mj-lt"/>
              </a:rPr>
              <a:t> to use </a:t>
            </a:r>
            <a:r>
              <a:rPr lang="fr-FR" sz="1800" dirty="0" err="1">
                <a:latin typeface="+mj-lt"/>
              </a:rPr>
              <a:t>depending</a:t>
            </a:r>
            <a:r>
              <a:rPr lang="fr-FR" sz="1800" dirty="0">
                <a:latin typeface="+mj-lt"/>
              </a:rPr>
              <a:t> on the </a:t>
            </a:r>
            <a:r>
              <a:rPr lang="fr-FR" sz="1800" dirty="0" err="1">
                <a:latin typeface="+mj-lt"/>
              </a:rPr>
              <a:t>properties</a:t>
            </a:r>
            <a:r>
              <a:rPr lang="fr-FR" sz="1800" dirty="0">
                <a:latin typeface="+mj-lt"/>
              </a:rPr>
              <a:t> of the pilot </a:t>
            </a:r>
            <a:r>
              <a:rPr lang="fr-FR" sz="1800" dirty="0" err="1">
                <a:latin typeface="+mj-lt"/>
              </a:rPr>
              <a:t>beam</a:t>
            </a:r>
            <a:endParaRPr lang="fr-FR" sz="1800" dirty="0">
              <a:latin typeface="+mj-lt"/>
            </a:endParaRPr>
          </a:p>
          <a:p>
            <a:r>
              <a:rPr lang="fr-FR" sz="1800" dirty="0" err="1">
                <a:latin typeface="+mj-lt"/>
              </a:rPr>
              <a:t>Follows</a:t>
            </a:r>
            <a:r>
              <a:rPr lang="fr-FR" sz="1800" dirty="0">
                <a:latin typeface="+mj-lt"/>
              </a:rPr>
              <a:t> the </a:t>
            </a:r>
            <a:r>
              <a:rPr lang="fr-FR" sz="1800" dirty="0" err="1">
                <a:latin typeface="+mj-lt"/>
              </a:rPr>
              <a:t>method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described</a:t>
            </a:r>
            <a:r>
              <a:rPr lang="fr-FR" sz="1800" dirty="0">
                <a:latin typeface="+mj-lt"/>
              </a:rPr>
              <a:t> by Lawrence (</a:t>
            </a:r>
            <a:r>
              <a:rPr lang="fr-FR" sz="1800" b="1" dirty="0" err="1">
                <a:latin typeface="+mj-lt"/>
              </a:rPr>
              <a:t>Applied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Optics</a:t>
            </a:r>
            <a:r>
              <a:rPr lang="fr-FR" sz="1800" b="1" dirty="0">
                <a:latin typeface="+mj-lt"/>
              </a:rPr>
              <a:t> and Optical Engineering, V. 11 [1992]</a:t>
            </a:r>
            <a:r>
              <a:rPr lang="fr-FR" sz="1800" dirty="0">
                <a:latin typeface="+mj-lt"/>
              </a:rPr>
              <a:t>), </a:t>
            </a:r>
            <a:r>
              <a:rPr lang="fr-FR" sz="1800" dirty="0" err="1">
                <a:latin typeface="+mj-lt"/>
              </a:rPr>
              <a:t>which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also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used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other</a:t>
            </a:r>
            <a:r>
              <a:rPr lang="fr-FR" sz="1800" dirty="0">
                <a:latin typeface="+mj-lt"/>
              </a:rPr>
              <a:t> programs (e.g. ZEMAX and GLAD) </a:t>
            </a:r>
          </a:p>
          <a:p>
            <a:endParaRPr lang="fr-FR" sz="1800" dirty="0">
              <a:latin typeface="+mj-lt"/>
            </a:endParaRPr>
          </a:p>
          <a:p>
            <a:endParaRPr lang="fr-FR" sz="1800" dirty="0">
              <a:latin typeface="+mj-lt"/>
            </a:endParaRPr>
          </a:p>
          <a:p>
            <a:endParaRPr lang="fr-FR" sz="1800" dirty="0">
              <a:latin typeface="+mj-lt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28C9EE-3BE3-3D91-B2F2-9493D466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D8A7FC-BA27-2DC9-40F8-D27A46B2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61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3AE23-9C5D-72A2-628A-0E78CE95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4BF9C1-CA26-9263-8917-75A9E656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6" y="1667367"/>
            <a:ext cx="5130664" cy="352326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02A0A8-DF09-0B81-6AE6-D26CE8CBA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50" y="1667367"/>
            <a:ext cx="5759663" cy="35232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50800" dir="5400000" sx="99000" sy="99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4F3AEB87-6E1A-96FF-FB97-D0D997B6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ED7061B9-5870-C8A0-15F1-BD1DAAEA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18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2761-2575-4A80-4D1F-76C9FEED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5BB253A-D9CA-516D-EEC5-98CFF4D36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1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rcRect l="12218" t="-466" r="1224" b="466"/>
          <a:stretch>
            <a:fillRect/>
          </a:stretch>
        </p:blipFill>
        <p:spPr>
          <a:xfrm>
            <a:off x="248502" y="1576778"/>
            <a:ext cx="5165124" cy="397813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D5CAC67-0B1D-BFFC-339C-532A6C604F38}"/>
              </a:ext>
            </a:extLst>
          </p:cNvPr>
          <p:cNvSpPr txBox="1"/>
          <p:nvPr/>
        </p:nvSpPr>
        <p:spPr>
          <a:xfrm>
            <a:off x="1479785" y="5672680"/>
            <a:ext cx="364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Telescope</a:t>
            </a:r>
            <a:r>
              <a:rPr lang="fr-FR" sz="1400" dirty="0"/>
              <a:t> engineering unit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F2367C-928F-7365-705E-687D6623B16E}"/>
              </a:ext>
            </a:extLst>
          </p:cNvPr>
          <p:cNvSpPr txBox="1"/>
          <p:nvPr/>
        </p:nvSpPr>
        <p:spPr>
          <a:xfrm>
            <a:off x="8339060" y="5708797"/>
            <a:ext cx="364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sided</a:t>
            </a:r>
            <a:r>
              <a:rPr lang="fr-FR" sz="1400" dirty="0"/>
              <a:t> </a:t>
            </a:r>
            <a:r>
              <a:rPr lang="fr-FR" sz="1400" dirty="0" err="1"/>
              <a:t>zerodur</a:t>
            </a:r>
            <a:r>
              <a:rPr lang="fr-FR" sz="1400" dirty="0"/>
              <a:t> </a:t>
            </a:r>
            <a:r>
              <a:rPr lang="fr-FR" sz="1400" dirty="0" err="1"/>
              <a:t>optical</a:t>
            </a:r>
            <a:r>
              <a:rPr lang="fr-FR" sz="1400" dirty="0"/>
              <a:t> </a:t>
            </a:r>
            <a:r>
              <a:rPr lang="fr-FR" sz="1400" dirty="0" err="1"/>
              <a:t>bench</a:t>
            </a:r>
            <a:r>
              <a:rPr lang="fr-FR" sz="1400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EAABCB-F170-B8BD-CE06-891F1E98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301" y="1501660"/>
            <a:ext cx="4233997" cy="41283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15D4DBB-A663-26AF-9B4C-CC50BBA533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67" t="5394" r="5912"/>
          <a:stretch>
            <a:fillRect/>
          </a:stretch>
        </p:blipFill>
        <p:spPr>
          <a:xfrm>
            <a:off x="9341988" y="2144077"/>
            <a:ext cx="2910873" cy="284353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6A4ABA5-FDC3-4E14-116B-F20A387C1A19}"/>
              </a:ext>
            </a:extLst>
          </p:cNvPr>
          <p:cNvSpPr txBox="1"/>
          <p:nvPr/>
        </p:nvSpPr>
        <p:spPr>
          <a:xfrm>
            <a:off x="6660292" y="113232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Side</a:t>
            </a:r>
            <a:r>
              <a:rPr lang="fr-FR" dirty="0"/>
              <a:t> A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7016211-CB24-C87C-E2D6-33F1DDE57476}"/>
              </a:ext>
            </a:extLst>
          </p:cNvPr>
          <p:cNvSpPr txBox="1"/>
          <p:nvPr/>
        </p:nvSpPr>
        <p:spPr>
          <a:xfrm>
            <a:off x="10964563" y="177474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Side</a:t>
            </a:r>
            <a:r>
              <a:rPr lang="fr-FR" dirty="0"/>
              <a:t> B 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F3DC3F0C-F78E-DD70-C247-6046BDD9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A3B5FE1E-3B30-E0B6-A6FD-0183FE2A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04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ACD03-3442-8194-AD92-D687F20D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IDS Test Set Up 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44027BF-3A8A-9AEA-1465-9BF9CBD628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8413" y="1223320"/>
            <a:ext cx="11867353" cy="6008533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907C18-E413-405B-57DF-5F33E809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842A5A-65FD-B8DB-2F2A-D5A9C422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42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C2E204-4076-60F3-CE5F-42803C14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05" y="218227"/>
            <a:ext cx="3751862" cy="29449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A1AB37-C5D2-584F-0991-B49B85B3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DDE4E-14CB-E32C-D84D-92283354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8211" cy="4351338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 LISA </a:t>
            </a:r>
            <a:r>
              <a:rPr lang="fr-FR" sz="1800" dirty="0" err="1">
                <a:latin typeface="+mj-lt"/>
              </a:rPr>
              <a:t>spacecrafts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have </a:t>
            </a: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residual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lateral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endParaRPr lang="fr-FR" sz="1800" dirty="0">
              <a:latin typeface="+mj-lt"/>
            </a:endParaRPr>
          </a:p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There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a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residual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and the phase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which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gives</a:t>
            </a:r>
            <a:r>
              <a:rPr lang="fr-FR" sz="1800" dirty="0">
                <a:latin typeface="+mj-lt"/>
              </a:rPr>
              <a:t> us the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length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arms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9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response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as a </a:t>
            </a:r>
            <a:r>
              <a:rPr lang="fr-FR" sz="1800" dirty="0" err="1">
                <a:latin typeface="+mj-lt"/>
              </a:rPr>
              <a:t>function</a:t>
            </a:r>
            <a:r>
              <a:rPr lang="fr-FR" sz="1800" dirty="0">
                <a:latin typeface="+mj-lt"/>
              </a:rPr>
              <a:t> of the angle </a:t>
            </a:r>
            <a:r>
              <a:rPr lang="fr-FR" sz="1800" dirty="0" err="1">
                <a:latin typeface="+mj-lt"/>
              </a:rPr>
              <a:t>between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, the </a:t>
            </a:r>
            <a:r>
              <a:rPr lang="fr-FR" sz="1800" dirty="0" err="1">
                <a:latin typeface="+mj-lt"/>
              </a:rPr>
              <a:t>alignment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or the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properties</a:t>
            </a:r>
            <a:endParaRPr lang="fr-FR" sz="1800" dirty="0">
              <a:latin typeface="+mj-lt"/>
            </a:endParaRPr>
          </a:p>
          <a:p>
            <a:pPr>
              <a:lnSpc>
                <a:spcPts val="2900"/>
              </a:lnSpc>
            </a:pPr>
            <a:r>
              <a:rPr lang="fr-FR" sz="1800" dirty="0" err="1">
                <a:latin typeface="+mj-lt"/>
              </a:rPr>
              <a:t>Two</a:t>
            </a:r>
            <a:r>
              <a:rPr lang="fr-FR" sz="1800" dirty="0">
                <a:latin typeface="+mj-lt"/>
              </a:rPr>
              <a:t> types of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: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and non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A7E3CB8-40E9-02DB-4A2A-D1A3CD49D926}"/>
              </a:ext>
            </a:extLst>
          </p:cNvPr>
          <p:cNvSpPr txBox="1"/>
          <p:nvPr/>
        </p:nvSpPr>
        <p:spPr>
          <a:xfrm>
            <a:off x="-124178" y="7021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+mj-lt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BB1904-A33D-14F7-E134-07E1FB4386F7}"/>
              </a:ext>
            </a:extLst>
          </p:cNvPr>
          <p:cNvGrpSpPr/>
          <p:nvPr/>
        </p:nvGrpSpPr>
        <p:grpSpPr>
          <a:xfrm>
            <a:off x="7107227" y="3345217"/>
            <a:ext cx="5084773" cy="2968472"/>
            <a:chOff x="5957715" y="823228"/>
            <a:chExt cx="6055074" cy="33858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ADD2E9D-0896-D1ED-D857-86153AD6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7715" y="823228"/>
              <a:ext cx="6055074" cy="303437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D95FAD1-9524-3FF2-BCDE-428DCD14A243}"/>
                </a:ext>
              </a:extLst>
            </p:cNvPr>
            <p:cNvSpPr txBox="1"/>
            <p:nvPr/>
          </p:nvSpPr>
          <p:spPr>
            <a:xfrm>
              <a:off x="7699022" y="3793545"/>
              <a:ext cx="287931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Marie-Sophie </a:t>
              </a:r>
              <a:r>
                <a:rPr lang="fr-FR" sz="1050" dirty="0" err="1"/>
                <a:t>Hartig</a:t>
              </a:r>
              <a:r>
                <a:rPr lang="fr-FR" sz="1050" dirty="0"/>
                <a:t> et al 2022 J. </a:t>
              </a:r>
              <a:r>
                <a:rPr lang="fr-FR" sz="1050" dirty="0" err="1"/>
                <a:t>Opt</a:t>
              </a:r>
              <a:r>
                <a:rPr lang="fr-FR" sz="1050" dirty="0"/>
                <a:t>. 24 065601 </a:t>
              </a:r>
            </a:p>
            <a:p>
              <a:endParaRPr lang="fr-FR" sz="1050" dirty="0"/>
            </a:p>
          </p:txBody>
        </p:sp>
      </p:grp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1B14DC39-E627-8494-6325-0BC21CA2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FC5EDC2-FD64-6E8A-07C1-EF6364B7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79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7176347-EEB4-CD4B-C7A7-44118EF2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DDE4E-14CB-E32C-D84D-92283354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279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b="1" dirty="0" err="1">
                <a:latin typeface="+mj-lt"/>
              </a:rPr>
              <a:t>Geometric</a:t>
            </a:r>
            <a:r>
              <a:rPr lang="fr-FR" sz="1800" b="1" dirty="0">
                <a:latin typeface="+mj-lt"/>
              </a:rPr>
              <a:t> tilt to </a:t>
            </a:r>
            <a:r>
              <a:rPr lang="fr-FR" sz="1800" b="1" dirty="0" err="1">
                <a:latin typeface="+mj-lt"/>
              </a:rPr>
              <a:t>lenght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b="1" dirty="0" err="1">
                <a:latin typeface="+mj-lt"/>
              </a:rPr>
              <a:t>coupling</a:t>
            </a:r>
            <a:r>
              <a:rPr lang="fr-FR" sz="1800" b="1" dirty="0">
                <a:latin typeface="+mj-lt"/>
              </a:rPr>
              <a:t> </a:t>
            </a:r>
            <a:r>
              <a:rPr lang="fr-FR" sz="1800" dirty="0">
                <a:latin typeface="+mj-lt"/>
              </a:rPr>
              <a:t>: direct </a:t>
            </a:r>
            <a:r>
              <a:rPr lang="fr-FR" sz="1800" dirty="0" err="1">
                <a:latin typeface="+mj-lt"/>
              </a:rPr>
              <a:t>alteration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optical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lenght</a:t>
            </a:r>
            <a:r>
              <a:rPr lang="fr-FR" sz="1800" dirty="0">
                <a:latin typeface="+mj-lt"/>
              </a:rPr>
              <a:t> of the laser </a:t>
            </a:r>
            <a:r>
              <a:rPr lang="fr-FR" sz="1800" dirty="0" err="1">
                <a:latin typeface="+mj-lt"/>
              </a:rPr>
              <a:t>beam</a:t>
            </a: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 err="1">
                <a:latin typeface="+mj-lt"/>
              </a:rPr>
              <a:t>Fully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dependant</a:t>
            </a:r>
            <a:r>
              <a:rPr lang="fr-FR" sz="1800" dirty="0">
                <a:latin typeface="+mj-lt"/>
              </a:rPr>
              <a:t> on design and </a:t>
            </a:r>
            <a:r>
              <a:rPr lang="fr-FR" sz="1800" dirty="0" err="1">
                <a:latin typeface="+mj-lt"/>
              </a:rPr>
              <a:t>independant</a:t>
            </a:r>
            <a:r>
              <a:rPr lang="fr-FR" sz="1800" dirty="0">
                <a:latin typeface="+mj-lt"/>
              </a:rPr>
              <a:t> of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type</a:t>
            </a:r>
          </a:p>
          <a:p>
            <a:pPr>
              <a:lnSpc>
                <a:spcPct val="100000"/>
              </a:lnSpc>
            </a:pPr>
            <a:endParaRPr lang="fr-FR" sz="18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 err="1">
                <a:latin typeface="+mj-lt"/>
              </a:rPr>
              <a:t>Angular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the </a:t>
            </a:r>
            <a:r>
              <a:rPr lang="fr-FR" sz="1800" dirty="0" err="1">
                <a:latin typeface="+mj-lt"/>
              </a:rPr>
              <a:t>interferometric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affects </a:t>
            </a:r>
            <a:r>
              <a:rPr lang="fr-FR" sz="1800" dirty="0" err="1">
                <a:latin typeface="+mj-lt"/>
              </a:rPr>
              <a:t>it’s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geometric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path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thus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adding</a:t>
            </a:r>
            <a:r>
              <a:rPr lang="fr-FR" sz="1800" dirty="0">
                <a:latin typeface="+mj-lt"/>
              </a:rPr>
              <a:t> an </a:t>
            </a:r>
            <a:r>
              <a:rPr lang="fr-FR" sz="1800" dirty="0" err="1">
                <a:latin typeface="+mj-lt"/>
              </a:rPr>
              <a:t>unwanted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aditionnal</a:t>
            </a:r>
            <a:r>
              <a:rPr lang="fr-FR" sz="1800" dirty="0">
                <a:latin typeface="+mj-lt"/>
              </a:rPr>
              <a:t> OPL component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FR" sz="1800" dirty="0">
                <a:latin typeface="+mj-lt"/>
              </a:rPr>
              <a:t>This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can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minized</a:t>
            </a:r>
            <a:r>
              <a:rPr lang="fr-FR" sz="1800" dirty="0">
                <a:latin typeface="+mj-lt"/>
              </a:rPr>
              <a:t> by </a:t>
            </a:r>
            <a:r>
              <a:rPr lang="fr-FR" sz="1800" dirty="0" err="1">
                <a:latin typeface="+mj-lt"/>
              </a:rPr>
              <a:t>having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dedicated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imaging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systems</a:t>
            </a:r>
            <a:r>
              <a:rPr lang="fr-FR" sz="1800" dirty="0">
                <a:latin typeface="+mj-lt"/>
              </a:rPr>
              <a:t> and </a:t>
            </a:r>
            <a:r>
              <a:rPr lang="fr-FR" sz="1800" dirty="0" err="1">
                <a:latin typeface="+mj-lt"/>
              </a:rPr>
              <a:t>adequat</a:t>
            </a:r>
            <a:r>
              <a:rPr lang="fr-FR" sz="1800" dirty="0">
                <a:latin typeface="+mj-lt"/>
              </a:rPr>
              <a:t> design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6F8C9C-5AC8-7759-0307-1B970D0B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518" y="3379165"/>
            <a:ext cx="3580110" cy="32437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18835C-BE10-AC1E-20E3-6846D624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2"/>
          <a:stretch/>
        </p:blipFill>
        <p:spPr>
          <a:xfrm>
            <a:off x="6586095" y="263234"/>
            <a:ext cx="5847389" cy="28454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635E7C-8777-EA9B-727B-08A559660C21}"/>
              </a:ext>
            </a:extLst>
          </p:cNvPr>
          <p:cNvSpPr txBox="1"/>
          <p:nvPr/>
        </p:nvSpPr>
        <p:spPr>
          <a:xfrm>
            <a:off x="7919733" y="3108660"/>
            <a:ext cx="28712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+mj-lt"/>
              </a:rPr>
              <a:t>Marie-Sophie </a:t>
            </a:r>
            <a:r>
              <a:rPr lang="fr-FR" sz="1050" dirty="0" err="1">
                <a:latin typeface="+mj-lt"/>
              </a:rPr>
              <a:t>Hartig</a:t>
            </a:r>
            <a:r>
              <a:rPr lang="fr-FR" sz="1050" dirty="0">
                <a:latin typeface="+mj-lt"/>
              </a:rPr>
              <a:t> et al 2022 J. </a:t>
            </a:r>
            <a:r>
              <a:rPr lang="fr-FR" sz="1050" dirty="0" err="1">
                <a:latin typeface="+mj-lt"/>
              </a:rPr>
              <a:t>Opt</a:t>
            </a:r>
            <a:r>
              <a:rPr lang="fr-FR" sz="1050" dirty="0">
                <a:latin typeface="+mj-lt"/>
              </a:rPr>
              <a:t>. 24 065601 </a:t>
            </a:r>
          </a:p>
          <a:p>
            <a:endParaRPr lang="fr-FR" sz="1050" dirty="0">
              <a:latin typeface="+mj-lt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10F0B2-9F70-26D5-BF2F-CFCB392D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045908-FD9D-0734-F59D-2C16304A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84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id="{EC2DFE05-770B-5912-61AE-7726FA545542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D0A0ABE-0056-ABF2-5A11-93D97593F9D7}"/>
              </a:ext>
            </a:extLst>
          </p:cNvPr>
          <p:cNvGrpSpPr/>
          <p:nvPr/>
        </p:nvGrpSpPr>
        <p:grpSpPr>
          <a:xfrm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749194-4305-D727-4FAD-8CA1DF62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6EFADF-B6B1-C17A-D535-9F24DD0341C4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9F3548-B5B7-2071-1F12-EB97165EBD95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B870383-2229-D37C-44CF-C2B9F77BD76E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4B6DD0-F298-C8DC-DF8B-C23C8973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E29BC7-D4BD-6780-9987-2BF60DDE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29513D3D-BD93-402B-5BF3-808E654E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2A27DA-B4D4-A966-6D62-26DE73FE2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76C166A4-4636-D21B-D519-A9041D8901BF}"/>
              </a:ext>
            </a:extLst>
          </p:cNvPr>
          <p:cNvSpPr txBox="1">
            <a:spLocks/>
          </p:cNvSpPr>
          <p:nvPr/>
        </p:nvSpPr>
        <p:spPr>
          <a:xfrm>
            <a:off x="867689" y="1825625"/>
            <a:ext cx="6719308" cy="48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fr-FR" sz="1800" b="1" dirty="0">
                <a:latin typeface="+mj-lt"/>
              </a:rPr>
              <a:t>Non </a:t>
            </a:r>
            <a:r>
              <a:rPr lang="fr-FR" sz="1800" b="1" dirty="0" err="1">
                <a:latin typeface="+mj-lt"/>
              </a:rPr>
              <a:t>geometric</a:t>
            </a:r>
            <a:r>
              <a:rPr lang="fr-FR" sz="1800" b="1" dirty="0">
                <a:latin typeface="+mj-lt"/>
              </a:rPr>
              <a:t> TTL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A7BE9-4805-CE89-390B-00FD185C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47F7B-E9EC-8A0D-BDFB-720F115D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17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4784-931A-71C2-2FE8-CAD8D385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ED4D2A8D-97AF-B668-2C0F-B858546FF8CB}"/>
              </a:ext>
            </a:extLst>
          </p:cNvPr>
          <p:cNvGrpSpPr/>
          <p:nvPr/>
        </p:nvGrpSpPr>
        <p:grpSpPr>
          <a:xfrm rot="20556785">
            <a:off x="8305800" y="3553386"/>
            <a:ext cx="3294304" cy="2612898"/>
            <a:chOff x="8513021" y="3541850"/>
            <a:chExt cx="3294304" cy="2612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51A3C24-D4FF-19A4-41B9-14C6248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117" t="10050" r="-278" b="9687"/>
            <a:stretch/>
          </p:blipFill>
          <p:spPr>
            <a:xfrm>
              <a:off x="8513021" y="3541850"/>
              <a:ext cx="3294304" cy="26128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66D2BF-49E8-7551-3BC8-530B23213966}"/>
                </a:ext>
              </a:extLst>
            </p:cNvPr>
            <p:cNvSpPr/>
            <p:nvPr/>
          </p:nvSpPr>
          <p:spPr>
            <a:xfrm>
              <a:off x="11228065" y="4333461"/>
              <a:ext cx="516835" cy="970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C992B-29E4-C825-9A12-8F423B7F98D7}"/>
                </a:ext>
              </a:extLst>
            </p:cNvPr>
            <p:cNvSpPr/>
            <p:nvPr/>
          </p:nvSpPr>
          <p:spPr>
            <a:xfrm>
              <a:off x="10971844" y="5568853"/>
              <a:ext cx="835481" cy="58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4B2B1BC-78FB-94C6-AB94-7F614814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73" y="4354403"/>
            <a:ext cx="678135" cy="1093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1C66D2-68B3-648A-D246-315FEF87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085" t="56477" b="24662"/>
          <a:stretch/>
        </p:blipFill>
        <p:spPr>
          <a:xfrm>
            <a:off x="10982246" y="4617795"/>
            <a:ext cx="506127" cy="54346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B40BDA4-18B5-B017-A4DE-90787EEE40FC}"/>
              </a:ext>
            </a:extLst>
          </p:cNvPr>
          <p:cNvSpPr txBox="1"/>
          <p:nvPr/>
        </p:nvSpPr>
        <p:spPr>
          <a:xfrm>
            <a:off x="8236473" y="6154748"/>
            <a:ext cx="384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local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curvature</a:t>
            </a:r>
            <a:r>
              <a:rPr lang="fr-FR" sz="1600" dirty="0">
                <a:latin typeface="+mj-lt"/>
              </a:rPr>
              <a:t> </a:t>
            </a:r>
          </a:p>
          <a:p>
            <a:pPr algn="ctr"/>
            <a:r>
              <a:rPr lang="fr-FR" sz="1600" dirty="0">
                <a:latin typeface="+mj-lt"/>
              </a:rPr>
              <a:t>due to </a:t>
            </a:r>
            <a:r>
              <a:rPr lang="fr-FR" sz="1600" dirty="0" err="1">
                <a:latin typeface="+mj-lt"/>
              </a:rPr>
              <a:t>wavefront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error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spacecraft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jitter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BB7E2B94-3074-9BB0-98CD-C3667B18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Tilt to </a:t>
            </a:r>
            <a:r>
              <a:rPr lang="fr-FR" sz="3200" b="1" dirty="0" err="1"/>
              <a:t>Lenght</a:t>
            </a:r>
            <a:r>
              <a:rPr lang="fr-FR" sz="3200" b="1" dirty="0"/>
              <a:t> </a:t>
            </a:r>
            <a:r>
              <a:rPr lang="fr-FR" sz="3200" b="1" dirty="0" err="1"/>
              <a:t>coupling</a:t>
            </a:r>
            <a:endParaRPr lang="fr-FR" sz="32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0368D9-94E7-81CD-0906-B7AAA2A37F1B}"/>
              </a:ext>
            </a:extLst>
          </p:cNvPr>
          <p:cNvSpPr txBox="1"/>
          <p:nvPr/>
        </p:nvSpPr>
        <p:spPr>
          <a:xfrm>
            <a:off x="8153400" y="3132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arXiv:2207.06278v3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DADC4E-411F-B2A1-1F24-EC6348BEE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44" y="277878"/>
            <a:ext cx="4761929" cy="292994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4EA79D9-6E3F-4034-77AB-DADBC821EB64}"/>
              </a:ext>
            </a:extLst>
          </p:cNvPr>
          <p:cNvSpPr txBox="1">
            <a:spLocks/>
          </p:cNvSpPr>
          <p:nvPr/>
        </p:nvSpPr>
        <p:spPr>
          <a:xfrm>
            <a:off x="867689" y="1825625"/>
            <a:ext cx="6719308" cy="487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fr-FR" sz="1800" b="1" dirty="0">
                <a:latin typeface="+mj-lt"/>
              </a:rPr>
              <a:t>Non </a:t>
            </a:r>
            <a:r>
              <a:rPr lang="fr-FR" sz="1800" b="1" dirty="0" err="1">
                <a:latin typeface="+mj-lt"/>
              </a:rPr>
              <a:t>geometric</a:t>
            </a:r>
            <a:r>
              <a:rPr lang="fr-FR" sz="1800" b="1" dirty="0">
                <a:latin typeface="+mj-lt"/>
              </a:rPr>
              <a:t> TTL </a:t>
            </a:r>
            <a:r>
              <a:rPr lang="fr-FR" sz="1800" dirty="0" err="1">
                <a:latin typeface="+mj-lt"/>
              </a:rPr>
              <a:t>is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every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contributor</a:t>
            </a:r>
            <a:r>
              <a:rPr lang="fr-FR" sz="1800" dirty="0">
                <a:latin typeface="+mj-lt"/>
              </a:rPr>
              <a:t> to the </a:t>
            </a:r>
            <a:r>
              <a:rPr lang="fr-FR" sz="1800" dirty="0" err="1">
                <a:latin typeface="+mj-lt"/>
              </a:rPr>
              <a:t>coupling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that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does</a:t>
            </a:r>
            <a:r>
              <a:rPr lang="fr-FR" sz="1800" dirty="0">
                <a:latin typeface="+mj-lt"/>
              </a:rPr>
              <a:t> not </a:t>
            </a:r>
            <a:r>
              <a:rPr lang="fr-FR" sz="1800" dirty="0" err="1">
                <a:latin typeface="+mj-lt"/>
              </a:rPr>
              <a:t>originate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from</a:t>
            </a:r>
            <a:r>
              <a:rPr lang="fr-FR" sz="1800" dirty="0">
                <a:latin typeface="+mj-lt"/>
              </a:rPr>
              <a:t> direct spatial OPD changes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</a:t>
            </a:r>
            <a:r>
              <a:rPr lang="fr-FR" sz="1800" dirty="0" err="1">
                <a:latin typeface="+mj-lt"/>
              </a:rPr>
              <a:t>jitter</a:t>
            </a:r>
            <a:r>
              <a:rPr lang="fr-FR" sz="1800" dirty="0">
                <a:latin typeface="+mj-lt"/>
              </a:rPr>
              <a:t> of one of the </a:t>
            </a:r>
            <a:r>
              <a:rPr lang="fr-FR" sz="1800" dirty="0" err="1">
                <a:latin typeface="+mj-lt"/>
              </a:rPr>
              <a:t>beams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will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induce</a:t>
            </a:r>
            <a:r>
              <a:rPr lang="fr-FR" sz="1800" dirty="0">
                <a:latin typeface="+mj-lt"/>
              </a:rPr>
              <a:t> changes in the </a:t>
            </a:r>
            <a:r>
              <a:rPr lang="fr-FR" sz="1800" dirty="0" err="1">
                <a:latin typeface="+mj-lt"/>
              </a:rPr>
              <a:t>interference</a:t>
            </a:r>
            <a:r>
              <a:rPr lang="fr-FR" sz="1800" dirty="0">
                <a:latin typeface="+mj-lt"/>
              </a:rPr>
              <a:t> pattern </a:t>
            </a:r>
          </a:p>
          <a:p>
            <a:pPr>
              <a:lnSpc>
                <a:spcPts val="2600"/>
              </a:lnSpc>
            </a:pPr>
            <a:r>
              <a:rPr lang="fr-FR" sz="1800" dirty="0">
                <a:latin typeface="+mj-lt"/>
              </a:rPr>
              <a:t>The phase </a:t>
            </a:r>
            <a:r>
              <a:rPr lang="fr-FR" sz="1800" dirty="0" err="1">
                <a:latin typeface="+mj-lt"/>
              </a:rPr>
              <a:t>integrated</a:t>
            </a:r>
            <a:r>
              <a:rPr lang="fr-FR" sz="1800" dirty="0">
                <a:latin typeface="+mj-lt"/>
              </a:rPr>
              <a:t> over the quadrant of the </a:t>
            </a:r>
            <a:r>
              <a:rPr lang="fr-FR" sz="1800" dirty="0" err="1">
                <a:latin typeface="+mj-lt"/>
              </a:rPr>
              <a:t>photoreceptor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might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be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inducing</a:t>
            </a:r>
            <a:r>
              <a:rPr lang="fr-FR" sz="1800" dirty="0">
                <a:latin typeface="+mj-lt"/>
              </a:rPr>
              <a:t> a variation in the </a:t>
            </a:r>
            <a:r>
              <a:rPr lang="fr-FR" sz="1800" dirty="0" err="1">
                <a:latin typeface="+mj-lt"/>
              </a:rPr>
              <a:t>read</a:t>
            </a:r>
            <a:r>
              <a:rPr lang="fr-FR" sz="1800" dirty="0">
                <a:latin typeface="+mj-lt"/>
              </a:rPr>
              <a:t> out of the </a:t>
            </a:r>
            <a:r>
              <a:rPr lang="fr-FR" sz="1800" dirty="0" err="1">
                <a:latin typeface="+mj-lt"/>
              </a:rPr>
              <a:t>interferometer</a:t>
            </a:r>
            <a:r>
              <a:rPr lang="fr-FR" sz="1800" dirty="0">
                <a:latin typeface="+mj-lt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fr-FR" sz="1800" dirty="0" err="1">
                <a:latin typeface="+mj-lt"/>
              </a:rPr>
              <a:t>Some</a:t>
            </a:r>
            <a:r>
              <a:rPr lang="fr-FR" sz="1800" dirty="0">
                <a:latin typeface="+mj-lt"/>
              </a:rPr>
              <a:t> sources of N-G TTL : </a:t>
            </a:r>
            <a:r>
              <a:rPr lang="fr-FR" sz="1800" dirty="0" err="1">
                <a:latin typeface="+mj-lt"/>
              </a:rPr>
              <a:t>wavefront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curvature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differences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intensity</a:t>
            </a:r>
            <a:r>
              <a:rPr lang="fr-FR" sz="1800" dirty="0">
                <a:latin typeface="+mj-lt"/>
              </a:rPr>
              <a:t> distribution, </a:t>
            </a:r>
            <a:r>
              <a:rPr lang="fr-FR" sz="1800" dirty="0" err="1">
                <a:latin typeface="+mj-lt"/>
              </a:rPr>
              <a:t>waist</a:t>
            </a:r>
            <a:r>
              <a:rPr lang="fr-FR" sz="1800" dirty="0">
                <a:latin typeface="+mj-lt"/>
              </a:rPr>
              <a:t> position </a:t>
            </a:r>
            <a:r>
              <a:rPr lang="fr-FR" sz="1800" dirty="0" err="1">
                <a:latin typeface="+mj-lt"/>
              </a:rPr>
              <a:t>wrt</a:t>
            </a:r>
            <a:r>
              <a:rPr lang="fr-FR" sz="1800" dirty="0">
                <a:latin typeface="+mj-lt"/>
              </a:rPr>
              <a:t> to QPD, </a:t>
            </a:r>
            <a:r>
              <a:rPr lang="fr-FR" sz="1800" b="1" dirty="0">
                <a:latin typeface="+mj-lt"/>
              </a:rPr>
              <a:t>WFE</a:t>
            </a:r>
            <a:r>
              <a:rPr lang="fr-FR" sz="1800" dirty="0">
                <a:latin typeface="+mj-lt"/>
              </a:rPr>
              <a:t>, </a:t>
            </a:r>
            <a:r>
              <a:rPr lang="fr-FR" sz="1800" dirty="0" err="1">
                <a:latin typeface="+mj-lt"/>
              </a:rPr>
              <a:t>beam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 err="1">
                <a:latin typeface="+mj-lt"/>
              </a:rPr>
              <a:t>overlap</a:t>
            </a:r>
            <a:r>
              <a:rPr lang="fr-FR" sz="1800" dirty="0">
                <a:latin typeface="+mj-lt"/>
              </a:rPr>
              <a:t>, QPD </a:t>
            </a:r>
            <a:r>
              <a:rPr lang="fr-FR" sz="1800" dirty="0" err="1">
                <a:latin typeface="+mj-lt"/>
              </a:rPr>
              <a:t>geometry</a:t>
            </a:r>
            <a:r>
              <a:rPr lang="fr-FR" sz="1800" dirty="0">
                <a:latin typeface="+mj-lt"/>
              </a:rPr>
              <a:t> (Single </a:t>
            </a:r>
            <a:r>
              <a:rPr lang="fr-FR" sz="1800" dirty="0" err="1">
                <a:latin typeface="+mj-lt"/>
              </a:rPr>
              <a:t>element</a:t>
            </a:r>
            <a:r>
              <a:rPr lang="fr-FR" sz="1800" dirty="0">
                <a:latin typeface="+mj-lt"/>
              </a:rPr>
              <a:t> or quadrant </a:t>
            </a:r>
            <a:r>
              <a:rPr lang="fr-FR" sz="1800" dirty="0" err="1">
                <a:latin typeface="+mj-lt"/>
              </a:rPr>
              <a:t>photoreceiver</a:t>
            </a:r>
            <a:r>
              <a:rPr lang="fr-FR" sz="1800" dirty="0">
                <a:latin typeface="+mj-lt"/>
              </a:rPr>
              <a:t>)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022F0C5-A9C7-1044-39C5-8DB314BF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Ondes Gravitationnelles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5B1655F6-5317-FE4C-D7C7-746ED0AD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B954B-513A-DD45-9AE1-8948A0F7E7F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7327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10544</TotalTime>
  <Words>1913</Words>
  <Application>Microsoft Macintosh PowerPoint</Application>
  <PresentationFormat>Grand écran</PresentationFormat>
  <Paragraphs>186</Paragraphs>
  <Slides>21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CNES Poster</vt:lpstr>
      <vt:lpstr>Thème Office</vt:lpstr>
      <vt:lpstr>Optical Simulation using python  Analysis of tilt-to-length coupling for LISA</vt:lpstr>
      <vt:lpstr>LISA : a few reminders </vt:lpstr>
      <vt:lpstr>Présentation PowerPoint</vt:lpstr>
      <vt:lpstr>Présentation PowerPoint</vt:lpstr>
      <vt:lpstr>IDS Test Set Up </vt:lpstr>
      <vt:lpstr>Tilt to Lenght coupling</vt:lpstr>
      <vt:lpstr>Tilt to Lenght coupling</vt:lpstr>
      <vt:lpstr>Tilt to Lenght coupling</vt:lpstr>
      <vt:lpstr>Tilt to Lenght coupling</vt:lpstr>
      <vt:lpstr>Tilt to Lenght coupling</vt:lpstr>
      <vt:lpstr>Tilt to Lenght coupling</vt:lpstr>
      <vt:lpstr>Tilt to Lenght simulator </vt:lpstr>
      <vt:lpstr>Présentation PowerPoint</vt:lpstr>
      <vt:lpstr>Ghost beam induced TTL</vt:lpstr>
      <vt:lpstr>Présentation PowerPoint</vt:lpstr>
      <vt:lpstr>Ghost beam double reflexion</vt:lpstr>
      <vt:lpstr>WFE induced TTL </vt:lpstr>
      <vt:lpstr>Présentation PowerPoint</vt:lpstr>
      <vt:lpstr>Pinhole size influence </vt:lpstr>
      <vt:lpstr>Conclusion </vt:lpstr>
      <vt:lpstr>Few words on Proper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Maxime Vincent</dc:creator>
  <cp:lastModifiedBy>Maxime Vincent</cp:lastModifiedBy>
  <cp:revision>7</cp:revision>
  <dcterms:created xsi:type="dcterms:W3CDTF">2025-06-02T09:37:45Z</dcterms:created>
  <dcterms:modified xsi:type="dcterms:W3CDTF">2025-06-10T12:24:16Z</dcterms:modified>
</cp:coreProperties>
</file>