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1" r:id="rId5"/>
    <p:sldId id="328" r:id="rId6"/>
    <p:sldId id="356" r:id="rId7"/>
    <p:sldId id="329" r:id="rId8"/>
    <p:sldId id="262" r:id="rId9"/>
    <p:sldId id="333" r:id="rId10"/>
    <p:sldId id="338" r:id="rId11"/>
    <p:sldId id="357" r:id="rId12"/>
    <p:sldId id="264" r:id="rId13"/>
    <p:sldId id="335" r:id="rId14"/>
    <p:sldId id="358" r:id="rId15"/>
    <p:sldId id="350" r:id="rId16"/>
    <p:sldId id="352" r:id="rId17"/>
    <p:sldId id="353" r:id="rId18"/>
    <p:sldId id="359" r:id="rId19"/>
    <p:sldId id="360" r:id="rId20"/>
    <p:sldId id="354" r:id="rId21"/>
    <p:sldId id="361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46" autoAdjust="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C931CC-0657-4F5D-A8A3-8458F62CCC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73154-F4F8-477A-9214-4EF5481240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E455B-FC0A-4ABC-BD48-7CD1EEB904CC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13D5AC-F6B2-4229-8731-3025D729D9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BDED77-1819-4003-8305-AF66FA3036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44AB5-C5FD-47E0-851F-DC1552942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537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12C2-BA0F-47C9-A38F-C7E9DA03E9A9}" type="datetimeFigureOut">
              <a:rPr lang="fr-FR" smtClean="0"/>
              <a:t>06/06/2025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A2CE9-FEE9-450F-9CDF-71315D54F2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07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A2CE9-FEE9-450F-9CDF-71315D54F2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4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A2CE9-FEE9-450F-9CDF-71315D54F2D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313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slides about the maps results</a:t>
            </a:r>
          </a:p>
          <a:p>
            <a:r>
              <a:rPr lang="en-US" dirty="0" err="1"/>
              <a:t>Advancedd</a:t>
            </a:r>
            <a:r>
              <a:rPr lang="en-US" dirty="0"/>
              <a:t> Virgo recycling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A2CE9-FEE9-450F-9CDF-71315D54F2D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79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9C300-21BB-443F-9765-4EB91883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9835"/>
            <a:ext cx="9144000" cy="20401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369DF8-941C-4DDD-B71D-8FA6A3FBD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AAB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843F6-C1E3-447A-9BF1-3C7A8E09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DA0685-E32C-4315-9698-E5E798D32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72D96-4DEF-464F-B395-C5D6D6E2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EC668D3-7125-44FE-930F-3E6E58E538DE}"/>
              </a:ext>
            </a:extLst>
          </p:cNvPr>
          <p:cNvCxnSpPr>
            <a:cxnSpLocks/>
          </p:cNvCxnSpPr>
          <p:nvPr userDrawn="1"/>
        </p:nvCxnSpPr>
        <p:spPr>
          <a:xfrm>
            <a:off x="1524000" y="1469835"/>
            <a:ext cx="9144000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C6CA262-35BF-41B0-A97F-4101F9045CBA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6716C81-5C11-44AB-827F-47D2C4766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59" y="552929"/>
            <a:ext cx="2139697" cy="7352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D4A4F7-1AF8-4673-B259-A07233609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67449"/>
            <a:ext cx="3352800" cy="6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2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AB24A-DC27-4259-80BD-CF8F8912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AF138D-C6E1-4CC7-A4C5-629D4919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760580-9A47-4DFF-963B-92ECC5F9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7911-C2C5-46E6-AFF8-593B60711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E94B60-2D1F-4CC1-959D-DD395CC2F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E4F4A3C-11A1-49C4-8AE2-65EF68DE4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E8064F-0304-4B13-99F9-DB5CF118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DDFCE-3710-42A1-B2FE-A57AF207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8A1BA-4200-45F7-9D23-2D0B2DD7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3767CB-DEA1-47BF-9A94-7013E7066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56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1066800" y="635966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GdR workshop- Orsay 10th June, 2025</a:t>
            </a:r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65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93738-37C9-406C-86FE-1F156B774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253330"/>
            <a:ext cx="11515344" cy="4921899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E58676-9875-43EB-92DC-350C120C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ED2D25-3BC8-4490-96CD-57326121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1F698010-198E-4FA2-AA65-032EDE96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36525"/>
            <a:ext cx="11497056" cy="96580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0B17040-04B2-4687-95AB-D4615431D742}"/>
              </a:ext>
            </a:extLst>
          </p:cNvPr>
          <p:cNvCxnSpPr>
            <a:cxnSpLocks/>
          </p:cNvCxnSpPr>
          <p:nvPr userDrawn="1"/>
        </p:nvCxnSpPr>
        <p:spPr>
          <a:xfrm>
            <a:off x="585216" y="1177830"/>
            <a:ext cx="11497056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0D2805D3-0A7D-4EA6-822B-B6E32132A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A719E-4C37-41F4-A013-D95D03F8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43B1B-F0B5-4D39-9742-F831C3FD6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FE2623-934F-44F8-8403-0BD29569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74572B-75A6-42CB-BC24-B4F13136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721DB2-E20A-408E-B297-0A7471236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87BADD2-A363-4CF8-A96E-52EE78A7932E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9144000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B72F2-4C57-4831-93B1-F245C5DE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10998"/>
            <a:ext cx="11497056" cy="10668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50F555-6D34-4D50-9066-C6CBF5581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391912" cy="47748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75BE8C-3528-4CA9-BB11-71C63B610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8608" y="1402080"/>
            <a:ext cx="5693664" cy="47748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1CC787-9594-4EBE-866A-DB541000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035C6-41CB-44F3-BBAD-29B301C0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8E5A1C-F4E0-4B0F-9352-06FE3B6F5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274F9F1-2F81-4BB4-BBE7-BD958A36D94D}"/>
              </a:ext>
            </a:extLst>
          </p:cNvPr>
          <p:cNvCxnSpPr>
            <a:cxnSpLocks/>
          </p:cNvCxnSpPr>
          <p:nvPr userDrawn="1"/>
        </p:nvCxnSpPr>
        <p:spPr>
          <a:xfrm>
            <a:off x="585216" y="1177830"/>
            <a:ext cx="11497056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0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A63F1-79BB-4165-AA56-8E787FAC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0"/>
            <a:ext cx="11497056" cy="11493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192C1-F97D-4DFD-A98D-94584E577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948" y="1316037"/>
            <a:ext cx="5450414" cy="688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33583B-6666-4259-B25E-649F56DA6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10" y="2171229"/>
            <a:ext cx="5450414" cy="410155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F49EC2-C4F8-4B9E-8A40-4B53F255A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1176" y="1316037"/>
            <a:ext cx="5477256" cy="68850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1F7568-E365-4667-95CE-9CD0C75B5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1176" y="2171228"/>
            <a:ext cx="5477256" cy="410155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9088CE-4304-4F5B-898D-4A64D620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CA67135-BB7E-437E-98F3-DD9F7453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CE08FF6-3234-4961-A442-3CEFDB0EB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862C20A-350E-4627-9CBB-80CD57B006AF}"/>
              </a:ext>
            </a:extLst>
          </p:cNvPr>
          <p:cNvCxnSpPr>
            <a:cxnSpLocks/>
          </p:cNvCxnSpPr>
          <p:nvPr userDrawn="1"/>
        </p:nvCxnSpPr>
        <p:spPr>
          <a:xfrm>
            <a:off x="585216" y="1177830"/>
            <a:ext cx="11497056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8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62E51A-6F09-48B3-BD3D-1F4390B8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"/>
            <a:ext cx="11497056" cy="11338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5C2446-BF8C-4E1E-A7CE-EE37B3E8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4C371D-BD6B-4A82-B6D7-94E7DB349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C2C746-F907-48F5-BD3F-27A2F52E2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667578B-6D5C-4099-97C6-C34B912C0AE4}"/>
              </a:ext>
            </a:extLst>
          </p:cNvPr>
          <p:cNvCxnSpPr>
            <a:cxnSpLocks/>
          </p:cNvCxnSpPr>
          <p:nvPr userDrawn="1"/>
        </p:nvCxnSpPr>
        <p:spPr>
          <a:xfrm>
            <a:off x="585216" y="1177830"/>
            <a:ext cx="11497056" cy="0"/>
          </a:xfrm>
          <a:prstGeom prst="line">
            <a:avLst/>
          </a:prstGeom>
          <a:ln w="38100">
            <a:solidFill>
              <a:srgbClr val="15AABB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3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040C44-8B7D-4841-86A5-BC9DE8A6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DB98CF-2A9F-47DF-9103-369CE441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C5C153-7028-4EC6-85CA-C94D54D2F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75F20D-46E9-48DE-88DC-0D99575D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60D12-F52C-4CD8-9EE7-ECE54C81F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2675EF-6163-4F2A-A6D8-AF1B51775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9AC30D-E4A2-4BAA-838F-70872E80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3D73B8-BBD7-484A-ADA4-5366465F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3BFCBA-2B2C-42A3-B2B7-73680890A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7755F-D0E7-448C-9B96-7A2FF1B1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9D053C-B99D-4F23-AE14-6A2A879EB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5B7142-1B13-419B-B021-390578627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97C08F-2587-4157-BA44-F9336190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7E01B-FC46-40CA-926D-46ABD773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634F25-6687-409B-824B-858C0953B4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3"/>
          <a:stretch/>
        </p:blipFill>
        <p:spPr>
          <a:xfrm>
            <a:off x="82296" y="6316285"/>
            <a:ext cx="987552" cy="40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4926E08-235B-4D31-8FFD-8E60779E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36525"/>
            <a:ext cx="10515600" cy="104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CDEA20-4D03-4A35-AE71-D0DB4BB9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90E4A9-9BA5-4459-BD03-EC5C9434F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5AABB"/>
                </a:solidFill>
              </a:defRPr>
            </a:lvl1pPr>
          </a:lstStyle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EE0B50-D42A-4868-823F-B68487F35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5AABB"/>
                </a:solidFill>
              </a:defRPr>
            </a:lvl1pPr>
          </a:lstStyle>
          <a:p>
            <a:fld id="{403E9225-03F3-4D13-BAA8-4D7B229E5AE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12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FDD8E-9813-446F-BF84-A3D19842B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3424"/>
            <a:ext cx="9144000" cy="2040128"/>
          </a:xfrm>
        </p:spPr>
        <p:txBody>
          <a:bodyPr>
            <a:normAutofit fontScale="90000"/>
          </a:bodyPr>
          <a:lstStyle/>
          <a:p>
            <a:r>
              <a:rPr lang="en-US" dirty="0"/>
              <a:t>Optical simulations methods for low-losses stable recycling cavities of Advanced Virgo+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D99B8B-2CE6-41FB-85D0-E9B7A8C1D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Ward Amar, Raffaele </a:t>
            </a:r>
            <a:r>
              <a:rPr lang="en-US" dirty="0" err="1"/>
              <a:t>Flaminio</a:t>
            </a:r>
            <a:endParaRPr lang="en-US" dirty="0"/>
          </a:p>
          <a:p>
            <a:r>
              <a:rPr lang="en-US" dirty="0"/>
              <a:t>L</a:t>
            </a:r>
            <a:r>
              <a:rPr lang="fr-FR" dirty="0" err="1"/>
              <a:t>aboratoire</a:t>
            </a:r>
            <a:r>
              <a:rPr lang="fr-FR" dirty="0"/>
              <a:t> d’Annecy de physique des particules</a:t>
            </a:r>
          </a:p>
          <a:p>
            <a:endParaRPr lang="en-US" dirty="0"/>
          </a:p>
          <a:p>
            <a:r>
              <a:rPr lang="en-US" sz="2000" dirty="0" err="1">
                <a:solidFill>
                  <a:srgbClr val="002060"/>
                </a:solidFill>
              </a:rPr>
              <a:t>GdR</a:t>
            </a:r>
            <a:r>
              <a:rPr lang="en-US" sz="2000" dirty="0">
                <a:solidFill>
                  <a:srgbClr val="002060"/>
                </a:solidFill>
              </a:rPr>
              <a:t> ‘detectors development’ workshop – 10</a:t>
            </a:r>
            <a:r>
              <a:rPr lang="en-US" sz="2000" baseline="30000" dirty="0">
                <a:solidFill>
                  <a:srgbClr val="002060"/>
                </a:solidFill>
              </a:rPr>
              <a:t>th</a:t>
            </a:r>
            <a:r>
              <a:rPr lang="en-US" sz="2000" dirty="0">
                <a:solidFill>
                  <a:srgbClr val="002060"/>
                </a:solidFill>
              </a:rPr>
              <a:t> June,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D74EF-C5BC-4A3A-B0C1-A43E0C59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235522-EB11-4E5D-B8AD-877038CE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68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FBDD096-0B01-401B-B8F5-2AB33C74F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1253330"/>
            <a:ext cx="6619685" cy="4921899"/>
          </a:xfrm>
        </p:spPr>
        <p:txBody>
          <a:bodyPr>
            <a:normAutofit/>
          </a:bodyPr>
          <a:lstStyle/>
          <a:p>
            <a:r>
              <a:rPr lang="en-US" sz="2000" dirty="0"/>
              <a:t>Beam on P/SR2 after reflection on P/SR3:</a:t>
            </a:r>
          </a:p>
          <a:p>
            <a:pPr lvl="1"/>
            <a:r>
              <a:rPr lang="en-US" sz="1600" dirty="0"/>
              <a:t>Losses ~ 4000ppm</a:t>
            </a:r>
          </a:p>
          <a:p>
            <a:pPr lvl="1"/>
            <a:r>
              <a:rPr lang="en-US" sz="1600" dirty="0"/>
              <a:t>Dominant 02 mode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</a:t>
            </a:r>
            <a:r>
              <a:rPr lang="fr-FR" sz="2000" dirty="0" err="1"/>
              <a:t>eam</a:t>
            </a:r>
            <a:r>
              <a:rPr lang="fr-FR" sz="2000" dirty="0"/>
              <a:t> on P/SR1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reflection</a:t>
            </a:r>
            <a:r>
              <a:rPr lang="fr-FR" sz="2000" dirty="0"/>
              <a:t> on P/SR3 and P/SR2</a:t>
            </a:r>
          </a:p>
          <a:p>
            <a:pPr lvl="1"/>
            <a:r>
              <a:rPr lang="en-US" sz="1600" dirty="0"/>
              <a:t>L</a:t>
            </a:r>
            <a:r>
              <a:rPr lang="fr-FR" sz="1600" dirty="0" err="1"/>
              <a:t>osses</a:t>
            </a:r>
            <a:r>
              <a:rPr lang="fr-FR" sz="1600" dirty="0"/>
              <a:t> ~ 83ppm</a:t>
            </a:r>
          </a:p>
          <a:p>
            <a:pPr lvl="1"/>
            <a:r>
              <a:rPr lang="en-US" sz="1600" dirty="0"/>
              <a:t>D</a:t>
            </a:r>
            <a:r>
              <a:rPr lang="fr-FR" sz="1600" dirty="0" err="1"/>
              <a:t>ominant</a:t>
            </a:r>
            <a:r>
              <a:rPr lang="fr-FR" sz="1600" dirty="0"/>
              <a:t> 03 mode</a:t>
            </a:r>
          </a:p>
          <a:p>
            <a:pPr lvl="1"/>
            <a:endParaRPr lang="en-US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153E06-7605-4E67-93AF-18FE954A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C12B663-C40A-4CBA-93D0-CC617E66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Calculation of astigmatism losses summary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77F925-3889-45DF-BA9B-AA7DBB87D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49" y="1649156"/>
            <a:ext cx="2922001" cy="2191501"/>
          </a:xfrm>
          <a:prstGeom prst="rect">
            <a:avLst/>
          </a:prstGeom>
        </p:spPr>
      </p:pic>
      <p:pic>
        <p:nvPicPr>
          <p:cNvPr id="7" name="Espace réservé du contenu 14">
            <a:extLst>
              <a:ext uri="{FF2B5EF4-FFF2-40B4-BE49-F238E27FC236}">
                <a16:creationId xmlns:a16="http://schemas.microsoft.com/office/drawing/2014/main" id="{8AE0DB93-93C1-4945-BBAD-BD2EB804E07F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49" y="4134729"/>
            <a:ext cx="2922001" cy="21915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0851B3-2D48-4E81-B7EF-C716335AA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87" y="2112216"/>
            <a:ext cx="4969169" cy="3726877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FEDB016-E3D9-402F-9961-52D194F9F498}"/>
              </a:ext>
            </a:extLst>
          </p:cNvPr>
          <p:cNvCxnSpPr>
            <a:cxnSpLocks/>
          </p:cNvCxnSpPr>
          <p:nvPr/>
        </p:nvCxnSpPr>
        <p:spPr>
          <a:xfrm>
            <a:off x="6699495" y="1362053"/>
            <a:ext cx="18011" cy="4133894"/>
          </a:xfrm>
          <a:prstGeom prst="line">
            <a:avLst/>
          </a:prstGeom>
          <a:ln w="19050">
            <a:solidFill>
              <a:srgbClr val="15A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710F2CD-180D-4D00-9144-E146A5520A69}"/>
              </a:ext>
            </a:extLst>
          </p:cNvPr>
          <p:cNvSpPr/>
          <p:nvPr/>
        </p:nvSpPr>
        <p:spPr>
          <a:xfrm>
            <a:off x="6943351" y="1253330"/>
            <a:ext cx="4994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Modal decomposition on SR2 and SR1 mirrors comparison.</a:t>
            </a:r>
            <a:endParaRPr lang="fr-FR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DDFAED-8131-4096-B5E4-5E7A6D8E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GdR</a:t>
            </a:r>
            <a:r>
              <a:rPr lang="en-US" dirty="0"/>
              <a:t> workshop- Orsay 10th June, 2025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D73A3-934D-4A7F-A554-F90254AF57A2}"/>
              </a:ext>
            </a:extLst>
          </p:cNvPr>
          <p:cNvSpPr/>
          <p:nvPr/>
        </p:nvSpPr>
        <p:spPr>
          <a:xfrm>
            <a:off x="561188" y="4722873"/>
            <a:ext cx="321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US" sz="1600" dirty="0"/>
              <a:t>A</a:t>
            </a:r>
            <a:r>
              <a:rPr lang="fr-FR" sz="1600" dirty="0" err="1"/>
              <a:t>stigmatism</a:t>
            </a:r>
            <a:r>
              <a:rPr lang="fr-FR" sz="1600" dirty="0"/>
              <a:t> compensation by a factor of 50</a:t>
            </a:r>
          </a:p>
        </p:txBody>
      </p:sp>
    </p:spTree>
    <p:extLst>
      <p:ext uri="{BB962C8B-B14F-4D97-AF65-F5344CB8AC3E}">
        <p14:creationId xmlns:p14="http://schemas.microsoft.com/office/powerpoint/2010/main" val="319504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8EF20-7C1F-48B0-A183-977F71FF0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462419" cy="2852737"/>
          </a:xfrm>
        </p:spPr>
        <p:txBody>
          <a:bodyPr>
            <a:normAutofit/>
          </a:bodyPr>
          <a:lstStyle/>
          <a:p>
            <a:r>
              <a:rPr lang="en-US" sz="4800" dirty="0"/>
              <a:t>Method 2: P/SR1 mirrors radius of curvature optimization </a:t>
            </a:r>
            <a:endParaRPr lang="fr-FR" sz="4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74A451-5081-4F76-8D4D-F6CED8C46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B065C1-30C9-42E4-8944-3EC83B77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5DF67C-67FC-420D-9B41-E7664175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330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163AB35-25E6-4C3A-AEC8-7AB66C5B0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01" y="1275634"/>
            <a:ext cx="11515344" cy="631178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With this method we study the matching between the arm FP cavity and the P/SRC.</a:t>
            </a:r>
          </a:p>
          <a:p>
            <a:r>
              <a:rPr lang="en-US" sz="1800" b="1" dirty="0"/>
              <a:t>E1 makes a round trip in P/SRC. </a:t>
            </a:r>
            <a:r>
              <a:rPr lang="en-US" sz="1800" dirty="0"/>
              <a:t>The field incident on ITM after one round trip is E2.</a:t>
            </a:r>
          </a:p>
          <a:p>
            <a:endParaRPr lang="fr-FR" sz="1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7ACA28-F5C7-4684-ACE0-8E5F04CA6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946058-1C12-4310-AF24-EB9F7D42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FC293A-D885-4DF3-9475-34144F52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136525"/>
            <a:ext cx="11030522" cy="965805"/>
          </a:xfrm>
        </p:spPr>
        <p:txBody>
          <a:bodyPr>
            <a:normAutofit/>
          </a:bodyPr>
          <a:lstStyle/>
          <a:p>
            <a:r>
              <a:rPr lang="en-US" dirty="0"/>
              <a:t>Method 2: P/SR1 mirrors radius of curvature optimization </a:t>
            </a:r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50A83DF-2BFD-4648-88CB-958EBA18B9EF}"/>
              </a:ext>
            </a:extLst>
          </p:cNvPr>
          <p:cNvGrpSpPr/>
          <p:nvPr/>
        </p:nvGrpSpPr>
        <p:grpSpPr>
          <a:xfrm>
            <a:off x="1309924" y="1906812"/>
            <a:ext cx="8800625" cy="2683444"/>
            <a:chOff x="1741170" y="2284767"/>
            <a:chExt cx="9052560" cy="285902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92D4924-60DD-46DF-840B-0EEFE593E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170" y="2284767"/>
              <a:ext cx="9052560" cy="28590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E3C65B5D-1C80-45CA-A56D-6ED3D26A0901}"/>
                    </a:ext>
                  </a:extLst>
                </p:cNvPr>
                <p:cNvSpPr txBox="1"/>
                <p:nvPr/>
              </p:nvSpPr>
              <p:spPr>
                <a:xfrm>
                  <a:off x="6960870" y="3166110"/>
                  <a:ext cx="739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E3C65B5D-1C80-45CA-A56D-6ED3D26A0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0870" y="3166110"/>
                  <a:ext cx="73914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lèche : courbe vers la gauche 12">
              <a:extLst>
                <a:ext uri="{FF2B5EF4-FFF2-40B4-BE49-F238E27FC236}">
                  <a16:creationId xmlns:a16="http://schemas.microsoft.com/office/drawing/2014/main" id="{76C5DA93-1D36-489B-97CD-EE355DEA1BBA}"/>
                </a:ext>
              </a:extLst>
            </p:cNvPr>
            <p:cNvSpPr/>
            <p:nvPr/>
          </p:nvSpPr>
          <p:spPr>
            <a:xfrm>
              <a:off x="7158990" y="3535442"/>
              <a:ext cx="468630" cy="369332"/>
            </a:xfrm>
            <a:prstGeom prst="curved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Flèche : courbe vers la gauche 13">
              <a:extLst>
                <a:ext uri="{FF2B5EF4-FFF2-40B4-BE49-F238E27FC236}">
                  <a16:creationId xmlns:a16="http://schemas.microsoft.com/office/drawing/2014/main" id="{3875A7DC-1120-4663-AD18-14BE996398A7}"/>
                </a:ext>
              </a:extLst>
            </p:cNvPr>
            <p:cNvSpPr/>
            <p:nvPr/>
          </p:nvSpPr>
          <p:spPr>
            <a:xfrm rot="10070961">
              <a:off x="3239881" y="3757880"/>
              <a:ext cx="454496" cy="377721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2AB25E93-FBC6-4627-A430-ED49BC16131A}"/>
                </a:ext>
              </a:extLst>
            </p:cNvPr>
            <p:cNvSpPr/>
            <p:nvPr/>
          </p:nvSpPr>
          <p:spPr>
            <a:xfrm>
              <a:off x="6552486" y="3478535"/>
              <a:ext cx="468630" cy="1807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47F5B665-81E2-4276-8E17-7F4633AAB11A}"/>
                    </a:ext>
                  </a:extLst>
                </p:cNvPr>
                <p:cNvSpPr txBox="1"/>
                <p:nvPr/>
              </p:nvSpPr>
              <p:spPr>
                <a:xfrm>
                  <a:off x="6552486" y="3138964"/>
                  <a:ext cx="4083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47F5B665-81E2-4276-8E17-7F4633AAB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2486" y="3138964"/>
                  <a:ext cx="40838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60C64AA-BE96-4F2E-94E3-B1ADCC200BFC}"/>
              </a:ext>
            </a:extLst>
          </p:cNvPr>
          <p:cNvSpPr/>
          <p:nvPr/>
        </p:nvSpPr>
        <p:spPr>
          <a:xfrm>
            <a:off x="495901" y="4485448"/>
            <a:ext cx="6342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studied the overlap between Input field E1 and E2 on ITM.</a:t>
            </a:r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9E0AA049-0F8B-4259-8C2D-6D6AD8D6F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460" y="4818290"/>
            <a:ext cx="5618560" cy="99504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D53414-92C6-4283-B0DD-896220AFE977}"/>
              </a:ext>
            </a:extLst>
          </p:cNvPr>
          <p:cNvSpPr/>
          <p:nvPr/>
        </p:nvSpPr>
        <p:spPr>
          <a:xfrm>
            <a:off x="3193966" y="5163376"/>
            <a:ext cx="11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Overlap</a:t>
            </a:r>
            <a:r>
              <a:rPr lang="en-US" dirty="0"/>
              <a:t> =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A356CA3-CF9A-4D7B-986C-C1E2F5BBB7D0}"/>
              </a:ext>
            </a:extLst>
          </p:cNvPr>
          <p:cNvSpPr txBox="1"/>
          <p:nvPr/>
        </p:nvSpPr>
        <p:spPr>
          <a:xfrm>
            <a:off x="495901" y="5849823"/>
            <a:ext cx="655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We decrease the overlap losses by tuning the </a:t>
            </a:r>
            <a:r>
              <a:rPr lang="en-US" b="1" dirty="0" err="1"/>
              <a:t>RoC</a:t>
            </a:r>
            <a:r>
              <a:rPr lang="en-US" b="1" dirty="0"/>
              <a:t> of P/SR1.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403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28C5EF8-87AA-4C70-B519-7D7AA8B3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We decrease the coupling losses by optimizing the radius of curvature of P/SR1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found a </a:t>
            </a:r>
            <a:r>
              <a:rPr lang="en-US" sz="2000" dirty="0" err="1"/>
              <a:t>RoC</a:t>
            </a:r>
            <a:r>
              <a:rPr lang="en-US" sz="2000" dirty="0"/>
              <a:t> uncertainty ~ 0.3% between the two simulation codes.</a:t>
            </a:r>
          </a:p>
          <a:p>
            <a:endParaRPr lang="en-US" sz="20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C38B6C1-BD19-4DFB-87C3-53B363D0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2: P/SR1 mirrors radius of curvature optimization 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E63A47-7167-4172-82B5-0A94223B45C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56BD45-415D-44FE-B9C3-7C02D0CD93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68C579-9390-4F2D-B892-93C349BDD2EC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Espace réservé du contenu 6">
            <a:extLst>
              <a:ext uri="{FF2B5EF4-FFF2-40B4-BE49-F238E27FC236}">
                <a16:creationId xmlns:a16="http://schemas.microsoft.com/office/drawing/2014/main" id="{166CE5B7-7544-426C-A886-C31E0AB4A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660389"/>
              </p:ext>
            </p:extLst>
          </p:nvPr>
        </p:nvGraphicFramePr>
        <p:xfrm>
          <a:off x="5705785" y="2646622"/>
          <a:ext cx="5170472" cy="1389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243">
                  <a:extLst>
                    <a:ext uri="{9D8B030D-6E8A-4147-A177-3AD203B41FA5}">
                      <a16:colId xmlns:a16="http://schemas.microsoft.com/office/drawing/2014/main" val="3906118843"/>
                    </a:ext>
                  </a:extLst>
                </a:gridCol>
                <a:gridCol w="1711841">
                  <a:extLst>
                    <a:ext uri="{9D8B030D-6E8A-4147-A177-3AD203B41FA5}">
                      <a16:colId xmlns:a16="http://schemas.microsoft.com/office/drawing/2014/main" val="908965190"/>
                    </a:ext>
                  </a:extLst>
                </a:gridCol>
                <a:gridCol w="1392866">
                  <a:extLst>
                    <a:ext uri="{9D8B030D-6E8A-4147-A177-3AD203B41FA5}">
                      <a16:colId xmlns:a16="http://schemas.microsoft.com/office/drawing/2014/main" val="1305064006"/>
                    </a:ext>
                  </a:extLst>
                </a:gridCol>
                <a:gridCol w="1311522">
                  <a:extLst>
                    <a:ext uri="{9D8B030D-6E8A-4147-A177-3AD203B41FA5}">
                      <a16:colId xmlns:a16="http://schemas.microsoft.com/office/drawing/2014/main" val="3793349218"/>
                    </a:ext>
                  </a:extLst>
                </a:gridCol>
              </a:tblGrid>
              <a:tr h="675449">
                <a:tc>
                  <a:txBody>
                    <a:bodyPr/>
                    <a:lstStyle/>
                    <a:p>
                      <a:r>
                        <a:rPr lang="en-US" sz="1400" dirty="0"/>
                        <a:t>Cavity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Conceptual design </a:t>
                      </a:r>
                      <a:r>
                        <a:rPr lang="en-US" sz="1400" dirty="0" err="1"/>
                        <a:t>RoC</a:t>
                      </a:r>
                      <a:r>
                        <a:rPr lang="en-US" sz="1400" dirty="0"/>
                        <a:t> (ABCD)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Optimum Roc</a:t>
                      </a:r>
                      <a:r>
                        <a:rPr lang="en-US" sz="1400" baseline="0" dirty="0"/>
                        <a:t> P/SR1 – OSCAR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Optimum Roc</a:t>
                      </a:r>
                      <a:r>
                        <a:rPr lang="en-US" sz="1400" baseline="0" dirty="0"/>
                        <a:t> P/SR1 – SIS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82200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r>
                        <a:rPr lang="en-US" sz="1400" dirty="0"/>
                        <a:t>PRC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-5,209m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-5,190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-5,197m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61068"/>
                  </a:ext>
                </a:extLst>
              </a:tr>
              <a:tr h="357074">
                <a:tc>
                  <a:txBody>
                    <a:bodyPr/>
                    <a:lstStyle/>
                    <a:p>
                      <a:r>
                        <a:rPr lang="en-US" sz="1400" dirty="0"/>
                        <a:t>SRC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-7,811m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-7,7804m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-7,796m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06421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ED098D6-81FA-4369-96AD-FDFA5A69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781033"/>
            <a:ext cx="4905302" cy="36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F471F-ACB3-4EB6-9F26-45169A2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841990" cy="2852737"/>
          </a:xfrm>
        </p:spPr>
        <p:txBody>
          <a:bodyPr/>
          <a:lstStyle/>
          <a:p>
            <a:r>
              <a:rPr lang="en-US" dirty="0"/>
              <a:t>Method 3: Squeezing losses in the SRC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F40C1-038E-4ED4-BE00-41EF222A6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93A382-225C-4F71-B9EA-8D60E753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2E32EA-73F6-450A-8398-B30C882E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65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CBFB06-2863-4E10-BE6B-4A3F80E2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D532E9-4F4E-421E-9346-97385C866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5134847-9EBF-4EBA-90A1-FBD08CAF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3: Locked interferometer simulation – squeezing losses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235904-1804-4C51-8F0A-317949BE8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44" y="1288025"/>
            <a:ext cx="5760366" cy="5250887"/>
          </a:xfrm>
          <a:prstGeom prst="rect">
            <a:avLst/>
          </a:prstGeom>
        </p:spPr>
      </p:pic>
      <p:sp>
        <p:nvSpPr>
          <p:cNvPr id="7" name="Google Shape;194;g333695627ab_0_12">
            <a:extLst>
              <a:ext uri="{FF2B5EF4-FFF2-40B4-BE49-F238E27FC236}">
                <a16:creationId xmlns:a16="http://schemas.microsoft.com/office/drawing/2014/main" id="{6371CC9D-D175-4F12-BCE4-E3DA264D3D8F}"/>
              </a:ext>
            </a:extLst>
          </p:cNvPr>
          <p:cNvSpPr/>
          <p:nvPr/>
        </p:nvSpPr>
        <p:spPr>
          <a:xfrm rot="20913627">
            <a:off x="8007616" y="3574702"/>
            <a:ext cx="406500" cy="21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196;g333695627ab_0_12">
                <a:extLst>
                  <a:ext uri="{FF2B5EF4-FFF2-40B4-BE49-F238E27FC236}">
                    <a16:creationId xmlns:a16="http://schemas.microsoft.com/office/drawing/2014/main" id="{410565B2-2E3F-4600-A828-1FE085D85A19}"/>
                  </a:ext>
                </a:extLst>
              </p:cNvPr>
              <p:cNvSpPr txBox="1"/>
              <p:nvPr/>
            </p:nvSpPr>
            <p:spPr>
              <a:xfrm>
                <a:off x="7760090" y="3730474"/>
                <a:ext cx="1226747" cy="557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𝐸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𝑖𝑛</m:t>
                        </m:r>
                        <m:r>
                          <a:rPr lang="en-US" sz="14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to lock PRC and the arms cavities</a:t>
                </a:r>
                <a:endParaRPr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8" name="Google Shape;196;g333695627ab_0_12">
                <a:extLst>
                  <a:ext uri="{FF2B5EF4-FFF2-40B4-BE49-F238E27FC236}">
                    <a16:creationId xmlns:a16="http://schemas.microsoft.com/office/drawing/2014/main" id="{410565B2-2E3F-4600-A828-1FE085D85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090" y="3730474"/>
                <a:ext cx="1226747" cy="557842"/>
              </a:xfrm>
              <a:prstGeom prst="rect">
                <a:avLst/>
              </a:prstGeom>
              <a:blipFill>
                <a:blip r:embed="rId4"/>
                <a:stretch>
                  <a:fillRect l="-1493" b="-516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194;g333695627ab_0_12">
            <a:extLst>
              <a:ext uri="{FF2B5EF4-FFF2-40B4-BE49-F238E27FC236}">
                <a16:creationId xmlns:a16="http://schemas.microsoft.com/office/drawing/2014/main" id="{A7461BBB-65B4-4E8C-8C68-4758B321459F}"/>
              </a:ext>
            </a:extLst>
          </p:cNvPr>
          <p:cNvSpPr/>
          <p:nvPr/>
        </p:nvSpPr>
        <p:spPr>
          <a:xfrm rot="15318589">
            <a:off x="10110260" y="4961189"/>
            <a:ext cx="406500" cy="21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96;g333695627ab_0_12">
                <a:extLst>
                  <a:ext uri="{FF2B5EF4-FFF2-40B4-BE49-F238E27FC236}">
                    <a16:creationId xmlns:a16="http://schemas.microsoft.com/office/drawing/2014/main" id="{76846EC2-E1BE-4E32-94EC-9DE912CA5CB2}"/>
                  </a:ext>
                </a:extLst>
              </p:cNvPr>
              <p:cNvSpPr txBox="1"/>
              <p:nvPr/>
            </p:nvSpPr>
            <p:spPr>
              <a:xfrm>
                <a:off x="10412083" y="4734965"/>
                <a:ext cx="1467973" cy="557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𝐸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𝑖𝑛</m:t>
                        </m:r>
                        <m:r>
                          <a:rPr lang="en-US" sz="14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to lock SRC</a:t>
                </a:r>
                <a:endParaRPr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4" name="Google Shape;196;g333695627ab_0_12">
                <a:extLst>
                  <a:ext uri="{FF2B5EF4-FFF2-40B4-BE49-F238E27FC236}">
                    <a16:creationId xmlns:a16="http://schemas.microsoft.com/office/drawing/2014/main" id="{76846EC2-E1BE-4E32-94EC-9DE912CA5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083" y="4734965"/>
                <a:ext cx="1467973" cy="5578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2F1ABAC5-BFE4-4357-9FF3-C05C4D20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92" y="1285646"/>
            <a:ext cx="5760366" cy="5250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F45AA75-3D1A-4768-B750-4B92C57539D0}"/>
                  </a:ext>
                </a:extLst>
              </p:cNvPr>
              <p:cNvSpPr txBox="1"/>
              <p:nvPr/>
            </p:nvSpPr>
            <p:spPr>
              <a:xfrm rot="20072828">
                <a:off x="10466986" y="4636700"/>
                <a:ext cx="570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F45AA75-3D1A-4768-B750-4B92C5753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72828">
                <a:off x="10466986" y="4636700"/>
                <a:ext cx="570349" cy="276999"/>
              </a:xfrm>
              <a:prstGeom prst="rect">
                <a:avLst/>
              </a:prstGeom>
              <a:blipFill>
                <a:blip r:embed="rId6"/>
                <a:stretch>
                  <a:fillRect l="-5714" t="-7317" r="-17143" b="-109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443C66FF-12F9-4AF8-A01F-BF87A90D6E0D}"/>
              </a:ext>
            </a:extLst>
          </p:cNvPr>
          <p:cNvSpPr/>
          <p:nvPr/>
        </p:nvSpPr>
        <p:spPr>
          <a:xfrm rot="20072828">
            <a:off x="10131493" y="4902041"/>
            <a:ext cx="234757" cy="39158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B1E452D-52B4-409C-A630-893A15AC4582}"/>
                  </a:ext>
                </a:extLst>
              </p:cNvPr>
              <p:cNvSpPr txBox="1"/>
              <p:nvPr/>
            </p:nvSpPr>
            <p:spPr>
              <a:xfrm rot="20072828">
                <a:off x="9540350" y="5001830"/>
                <a:ext cx="536974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B1E452D-52B4-409C-A630-893A15AC4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72828">
                <a:off x="9540350" y="5001830"/>
                <a:ext cx="536974" cy="391582"/>
              </a:xfrm>
              <a:prstGeom prst="rect">
                <a:avLst/>
              </a:prstGeom>
              <a:blipFill>
                <a:blip r:embed="rId7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haut 18">
            <a:extLst>
              <a:ext uri="{FF2B5EF4-FFF2-40B4-BE49-F238E27FC236}">
                <a16:creationId xmlns:a16="http://schemas.microsoft.com/office/drawing/2014/main" id="{0DB312DF-4F65-4589-B08E-A8AC0CB38380}"/>
              </a:ext>
            </a:extLst>
          </p:cNvPr>
          <p:cNvSpPr/>
          <p:nvPr/>
        </p:nvSpPr>
        <p:spPr>
          <a:xfrm rot="20072828">
            <a:off x="10282591" y="4794482"/>
            <a:ext cx="234756" cy="381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0B22F2F8-0A36-4FE8-8CEE-B6AD468BFC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621" y="1253330"/>
                <a:ext cx="6332538" cy="49218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We can calculate the squeezing losses by: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/>
                  <a:t>We lock the interferometer</a:t>
                </a:r>
              </a:p>
              <a:p>
                <a:pPr lvl="2"/>
                <a:r>
                  <a:rPr lang="en-US" sz="1600" dirty="0"/>
                  <a:t>We lock PRC and the arms cavities at resonance by injecting a beam from PRM.</a:t>
                </a:r>
              </a:p>
              <a:p>
                <a:pPr lvl="2"/>
                <a:r>
                  <a:rPr lang="en-US" sz="1600" dirty="0"/>
                  <a:t>We lock SRC at antiresonance by injecting a beam from SRM.</a:t>
                </a:r>
                <a:endParaRPr lang="en-US" sz="1400" i="1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We set the losses in the arms cavities to zero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We inject a beam from the dark port</a:t>
                </a:r>
              </a:p>
              <a:p>
                <a:pPr lvl="2"/>
                <a:r>
                  <a:rPr lang="en-US" sz="16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𝐸(𝜔), shifted in frequency by 𝜔∈[1𝐻𝑧, 10𝑘𝐻𝑧]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The losses are calculated by projecting the reflected beam on the TEM00 mode: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𝑃</m:t>
                    </m:r>
                    <m:r>
                      <a:rPr lang="en-US" sz="16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sSup>
                      <m:sSupPr>
                        <m:ctrlPr>
                          <a:rPr lang="en-US" sz="1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6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16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Calibri"/>
                                    <a:sym typeface="Calibri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𝑇𝐸𝑀</m:t>
                                    </m:r>
                                    <m: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Calibri"/>
                                        <a:sym typeface="Calibri"/>
                                      </a:rPr>
                                      <m:t>𝑅𝑒𝑓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16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  <a:p>
                <a:pPr lvl="2"/>
                <a:r>
                  <a:rPr lang="en-US" sz="16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𝐿𝑜𝑠𝑠 = 1 − 𝑃</a:t>
                </a:r>
              </a:p>
              <a:p>
                <a:pPr marL="914400" lvl="2" indent="0">
                  <a:buNone/>
                </a:pPr>
                <a:endParaRPr lang="en-US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  <a:p>
                <a:pPr>
                  <a:spcBef>
                    <a:spcPts val="0"/>
                  </a:spcBef>
                  <a:buClr>
                    <a:schemeClr val="dk1"/>
                  </a:buClr>
                  <a:buSzPts val="1800"/>
                </a:pPr>
                <a:r>
                  <a:rPr lang="en-US" sz="2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Virgo </a:t>
                </a:r>
                <a:r>
                  <a:rPr lang="en-US" sz="2200" dirty="0" err="1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nEXT</a:t>
                </a:r>
                <a:r>
                  <a:rPr lang="en-US" sz="22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squeezing specification: </a:t>
                </a:r>
              </a:p>
              <a:p>
                <a:pPr marL="742950" lvl="1" indent="-285750"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The squeezing is very sensitive to the losses in SRC.</a:t>
                </a:r>
                <a:endParaRPr lang="en-US" sz="1800" dirty="0"/>
              </a:p>
              <a:p>
                <a:pPr marL="742950" lvl="1" indent="-285750">
                  <a:spcBef>
                    <a:spcPts val="0"/>
                  </a:spcBef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SRC </a:t>
                </a:r>
                <a:r>
                  <a:rPr lang="en-US" sz="18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Round Trip Losses  </a:t>
                </a: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(</a:t>
                </a:r>
                <a:r>
                  <a:rPr lang="en-US" sz="1800" b="1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RTL</a:t>
                </a:r>
                <a:r>
                  <a:rPr lang="en-US" sz="18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) &lt; 1000 ppm.</a:t>
                </a:r>
              </a:p>
              <a:p>
                <a:pPr lvl="1"/>
                <a:endParaRPr lang="en-US" sz="16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  <a:p>
                <a:pPr lvl="1"/>
                <a:endParaRPr lang="en-US" sz="1800" i="1" dirty="0"/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0B22F2F8-0A36-4FE8-8CEE-B6AD468BFC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621" y="1253330"/>
                <a:ext cx="6332538" cy="4921899"/>
              </a:xfrm>
              <a:blipFill>
                <a:blip r:embed="rId8"/>
                <a:stretch>
                  <a:fillRect l="-1059" t="-2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40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/>
      <p:bldP spid="16" grpId="0"/>
      <p:bldP spid="17" grpId="0" animBg="1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F42689-091C-4038-93CD-D58C05E4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6F1C77-14E3-4500-B7FF-50567664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8163EBE-F831-4BDF-A7F4-5C0F95F7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3: Locked interferometer simulation – squeezing losses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CF60FA-4598-4E3A-B12E-26D302F5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" y="1267921"/>
            <a:ext cx="11497057" cy="4922837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1800" dirty="0"/>
              <a:t>We set the angles of incidence to zero. </a:t>
            </a:r>
          </a:p>
          <a:p>
            <a:pPr marL="285750" indent="-285750"/>
            <a:r>
              <a:rPr lang="en-US" sz="1800" dirty="0"/>
              <a:t>We add scaler RTL in the SRC by </a:t>
            </a:r>
            <a:r>
              <a:rPr lang="fr-FR" sz="1800" dirty="0"/>
              <a:t>setting the transmission of SRM3 to 500 ppm. </a:t>
            </a:r>
            <a:r>
              <a:rPr lang="en-US" sz="1800" dirty="0"/>
              <a:t>This corresponds to the Virgo </a:t>
            </a:r>
            <a:r>
              <a:rPr lang="en-US" sz="1800" dirty="0" err="1"/>
              <a:t>nEXT</a:t>
            </a:r>
            <a:r>
              <a:rPr lang="en-US" sz="1800" dirty="0"/>
              <a:t> specification of the RTL =1000 ppm.</a:t>
            </a:r>
          </a:p>
          <a:p>
            <a:pPr marL="285750" indent="-285750"/>
            <a:r>
              <a:rPr lang="en-US" sz="1800" dirty="0"/>
              <a:t>We scan the SRC losses at different frequencies.</a:t>
            </a:r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endParaRPr lang="en-US" sz="1800" dirty="0"/>
          </a:p>
          <a:p>
            <a:pPr marL="285750" indent="-285750"/>
            <a:r>
              <a:rPr lang="en-US" sz="1800" dirty="0"/>
              <a:t>We consider this curve as our reference for the losses in the SRC. </a:t>
            </a:r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7" name="Google Shape;359;g2d8f2d2bb46_0_102">
            <a:extLst>
              <a:ext uri="{FF2B5EF4-FFF2-40B4-BE49-F238E27FC236}">
                <a16:creationId xmlns:a16="http://schemas.microsoft.com/office/drawing/2014/main" id="{7949057E-0253-45FA-8667-7DB51C492D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4248" y="2411558"/>
            <a:ext cx="4619152" cy="33861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1230D1-629B-4537-9185-3F41C1997674}"/>
              </a:ext>
            </a:extLst>
          </p:cNvPr>
          <p:cNvSpPr txBox="1"/>
          <p:nvPr/>
        </p:nvSpPr>
        <p:spPr>
          <a:xfrm>
            <a:off x="8269035" y="2888435"/>
            <a:ext cx="1906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AABB"/>
                </a:solidFill>
              </a:rPr>
              <a:t>SRC at resonance</a:t>
            </a:r>
          </a:p>
          <a:p>
            <a:r>
              <a:rPr lang="en-US" dirty="0">
                <a:solidFill>
                  <a:srgbClr val="15AABB"/>
                </a:solidFill>
              </a:rPr>
              <a:t>Losses ~ 8000ppm</a:t>
            </a:r>
          </a:p>
          <a:p>
            <a:r>
              <a:rPr lang="en-US" dirty="0">
                <a:solidFill>
                  <a:srgbClr val="15AABB"/>
                </a:solidFill>
              </a:rPr>
              <a:t>(SRC gain ~ 8)</a:t>
            </a:r>
            <a:endParaRPr lang="fr-FR" dirty="0">
              <a:solidFill>
                <a:srgbClr val="15AABB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E65B2CB-57EE-4F48-B0EA-5486F1A0CDA2}"/>
              </a:ext>
            </a:extLst>
          </p:cNvPr>
          <p:cNvSpPr txBox="1"/>
          <p:nvPr/>
        </p:nvSpPr>
        <p:spPr>
          <a:xfrm>
            <a:off x="1547951" y="4599741"/>
            <a:ext cx="223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5AABB"/>
                </a:solidFill>
              </a:rPr>
              <a:t>SRC at anti-resonance</a:t>
            </a:r>
            <a:endParaRPr lang="fr-FR" dirty="0">
              <a:solidFill>
                <a:srgbClr val="15AABB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32CAAC7-C0F6-4CFF-964A-7FC9F0C6E1AA}"/>
              </a:ext>
            </a:extLst>
          </p:cNvPr>
          <p:cNvCxnSpPr>
            <a:cxnSpLocks/>
          </p:cNvCxnSpPr>
          <p:nvPr/>
        </p:nvCxnSpPr>
        <p:spPr>
          <a:xfrm flipH="1" flipV="1">
            <a:off x="7487728" y="2870379"/>
            <a:ext cx="733247" cy="202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E8B77D7-72E9-4DD5-9568-C2685081674C}"/>
              </a:ext>
            </a:extLst>
          </p:cNvPr>
          <p:cNvCxnSpPr/>
          <p:nvPr/>
        </p:nvCxnSpPr>
        <p:spPr>
          <a:xfrm>
            <a:off x="3778370" y="4798383"/>
            <a:ext cx="576533" cy="341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5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350377-2019-4F43-BF5D-C7DC247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367274"/>
            <a:ext cx="11515344" cy="4921899"/>
          </a:xfrm>
        </p:spPr>
        <p:txBody>
          <a:bodyPr>
            <a:normAutofit/>
          </a:bodyPr>
          <a:lstStyle/>
          <a:p>
            <a:r>
              <a:rPr lang="en-US" sz="2000" dirty="0"/>
              <a:t>We can compare the Virgo </a:t>
            </a:r>
            <a:r>
              <a:rPr lang="en-US" sz="2000" dirty="0" err="1"/>
              <a:t>nEXT</a:t>
            </a:r>
            <a:r>
              <a:rPr lang="en-US" sz="2000" dirty="0"/>
              <a:t> reference curve to the losses of the cavity with perfect mirrors.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815973-41B9-412F-9DCD-9E1C61E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1D841B-7091-4DB1-9154-C9B14D7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8DF0EDD-DA13-484A-A40C-7951015D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3: Locked interferometer simulation – squeezing losses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95C2B4-F41C-48F3-B169-8CF0B21A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1" y="1875481"/>
            <a:ext cx="5207316" cy="390548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C9BDC48-4E3E-4E22-A348-D36EF238B81B}"/>
              </a:ext>
            </a:extLst>
          </p:cNvPr>
          <p:cNvCxnSpPr>
            <a:cxnSpLocks/>
          </p:cNvCxnSpPr>
          <p:nvPr/>
        </p:nvCxnSpPr>
        <p:spPr>
          <a:xfrm flipH="1" flipV="1">
            <a:off x="7963508" y="3828224"/>
            <a:ext cx="1222744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F69E820-E6ED-43FE-A317-8955F4647FC0}"/>
              </a:ext>
            </a:extLst>
          </p:cNvPr>
          <p:cNvSpPr txBox="1"/>
          <p:nvPr/>
        </p:nvSpPr>
        <p:spPr>
          <a:xfrm>
            <a:off x="9186252" y="4232261"/>
            <a:ext cx="32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Normal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AoI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(effect of spherical aberration)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45D067-DE63-4872-9C3D-321DF2D042E7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885538" y="2498613"/>
            <a:ext cx="1032772" cy="83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CD87D01-35CE-4979-8CE9-133DD2E17DF2}"/>
              </a:ext>
            </a:extLst>
          </p:cNvPr>
          <p:cNvSpPr txBox="1"/>
          <p:nvPr/>
        </p:nvSpPr>
        <p:spPr>
          <a:xfrm flipH="1">
            <a:off x="8918310" y="2175447"/>
            <a:ext cx="239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Design </a:t>
            </a:r>
            <a:r>
              <a:rPr lang="en-US" dirty="0" err="1">
                <a:solidFill>
                  <a:srgbClr val="C00000"/>
                </a:solidFill>
              </a:rPr>
              <a:t>AoI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(effect of astigmatism)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23C42E-F90A-473E-B257-2DBD3422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31" y="2027881"/>
            <a:ext cx="5207316" cy="39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350377-2019-4F43-BF5D-C7DC24741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222494"/>
            <a:ext cx="11515344" cy="4921899"/>
          </a:xfrm>
        </p:spPr>
        <p:txBody>
          <a:bodyPr>
            <a:normAutofit/>
          </a:bodyPr>
          <a:lstStyle/>
          <a:p>
            <a:r>
              <a:rPr lang="en-US" sz="2000" dirty="0"/>
              <a:t>We are interested in studying the losses due to the mirrors surface roughness. The losses becomes most critical at high frequency. We can accelerate the simulations by calculating the losses at f = 3KHz.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C815973-41B9-412F-9DCD-9E1C61E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1D841B-7091-4DB1-9154-C9B14D70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8DF0EDD-DA13-484A-A40C-7951015D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 3: Locked interferometer simulation – squeezing losses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95C2B4-F41C-48F3-B169-8CF0B21A9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31" y="1875481"/>
            <a:ext cx="5207316" cy="390548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C9BDC48-4E3E-4E22-A348-D36EF238B81B}"/>
              </a:ext>
            </a:extLst>
          </p:cNvPr>
          <p:cNvCxnSpPr>
            <a:cxnSpLocks/>
          </p:cNvCxnSpPr>
          <p:nvPr/>
        </p:nvCxnSpPr>
        <p:spPr>
          <a:xfrm flipH="1" flipV="1">
            <a:off x="7963508" y="3828224"/>
            <a:ext cx="1222744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CF69E820-E6ED-43FE-A317-8955F4647FC0}"/>
              </a:ext>
            </a:extLst>
          </p:cNvPr>
          <p:cNvSpPr txBox="1"/>
          <p:nvPr/>
        </p:nvSpPr>
        <p:spPr>
          <a:xfrm>
            <a:off x="9186252" y="4232261"/>
            <a:ext cx="320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Normal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AoI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(effect of spherical aberration)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45D067-DE63-4872-9C3D-321DF2D042E7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7885538" y="2498613"/>
            <a:ext cx="1032772" cy="83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CD87D01-35CE-4979-8CE9-133DD2E17DF2}"/>
              </a:ext>
            </a:extLst>
          </p:cNvPr>
          <p:cNvSpPr txBox="1"/>
          <p:nvPr/>
        </p:nvSpPr>
        <p:spPr>
          <a:xfrm flipH="1">
            <a:off x="8918310" y="2175447"/>
            <a:ext cx="2399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Design </a:t>
            </a:r>
            <a:r>
              <a:rPr lang="en-US" dirty="0" err="1">
                <a:solidFill>
                  <a:srgbClr val="C00000"/>
                </a:solidFill>
              </a:rPr>
              <a:t>AoI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(effect of astigmatism)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7035827-0B6D-4446-9D5D-8B9285728FEF}"/>
              </a:ext>
            </a:extLst>
          </p:cNvPr>
          <p:cNvCxnSpPr>
            <a:cxnSpLocks/>
          </p:cNvCxnSpPr>
          <p:nvPr/>
        </p:nvCxnSpPr>
        <p:spPr>
          <a:xfrm>
            <a:off x="7472363" y="2175447"/>
            <a:ext cx="0" cy="31661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5E445F9-C600-4EC3-9C41-74BFB064C5E2}"/>
              </a:ext>
            </a:extLst>
          </p:cNvPr>
          <p:cNvSpPr txBox="1"/>
          <p:nvPr/>
        </p:nvSpPr>
        <p:spPr>
          <a:xfrm>
            <a:off x="7162799" y="1838960"/>
            <a:ext cx="800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3KHz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8B15C36-36FC-4EB5-95A8-82AA4AB2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1253330"/>
            <a:ext cx="6672072" cy="3011489"/>
          </a:xfrm>
        </p:spPr>
        <p:txBody>
          <a:bodyPr>
            <a:normAutofit/>
          </a:bodyPr>
          <a:lstStyle/>
          <a:p>
            <a:r>
              <a:rPr lang="en-US" sz="1800" dirty="0"/>
              <a:t>We generate random virtual maps with linear PSD in log-log scale.</a:t>
            </a:r>
          </a:p>
          <a:p>
            <a:r>
              <a:rPr lang="en-US" sz="1800" dirty="0"/>
              <a:t>We study the losses introduced by each mirror due to the surface roughness, and we found that SR3 is the most critical mirror to the losses. </a:t>
            </a:r>
          </a:p>
          <a:p>
            <a:r>
              <a:rPr lang="en-US" sz="1800" dirty="0"/>
              <a:t>We use the four measured maps of Advanced Virgo recycling mirrors on SR3 and we calculate the losses.</a:t>
            </a:r>
          </a:p>
          <a:p>
            <a:r>
              <a:rPr lang="en-US" sz="1800" dirty="0"/>
              <a:t>The first three mirrors give squeezing losses below the limit except the Thales map ( no IBF polishing).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3C1D3B-FEF2-46DC-98DB-DB460A72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839E67-4452-4DBC-ABCF-D58C6C12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2860782"/>
            <a:ext cx="4770120" cy="357622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D6B540-CE7B-4A55-A7F3-142651C3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372714"/>
            <a:ext cx="2743200" cy="365125"/>
          </a:xfrm>
        </p:spPr>
        <p:txBody>
          <a:bodyPr/>
          <a:lstStyle/>
          <a:p>
            <a:fld id="{403E9225-03F3-4D13-BAA8-4D7B229E5AE1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1C06635-A5C9-4567-97AD-D9BF25D2B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92" y="196964"/>
            <a:ext cx="7577328" cy="965805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 3: Squeezing losses due to mirrors surface roughness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9E2E8F-501E-40CD-B798-DEC101F9C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196964"/>
            <a:ext cx="4770120" cy="34632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14AE5C-C1F4-47F2-9C1F-2DEEBB390BB7}"/>
              </a:ext>
            </a:extLst>
          </p:cNvPr>
          <p:cNvSpPr/>
          <p:nvPr/>
        </p:nvSpPr>
        <p:spPr>
          <a:xfrm>
            <a:off x="11773852" y="3348990"/>
            <a:ext cx="108585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D7FDB14-B88C-4D78-87C5-50F8531D2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39896"/>
              </p:ext>
            </p:extLst>
          </p:nvPr>
        </p:nvGraphicFramePr>
        <p:xfrm>
          <a:off x="8100060" y="3279254"/>
          <a:ext cx="3695700" cy="75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782">
                  <a:extLst>
                    <a:ext uri="{9D8B030D-6E8A-4147-A177-3AD203B41FA5}">
                      <a16:colId xmlns:a16="http://schemas.microsoft.com/office/drawing/2014/main" val="3163986931"/>
                    </a:ext>
                  </a:extLst>
                </a:gridCol>
                <a:gridCol w="684642">
                  <a:extLst>
                    <a:ext uri="{9D8B030D-6E8A-4147-A177-3AD203B41FA5}">
                      <a16:colId xmlns:a16="http://schemas.microsoft.com/office/drawing/2014/main" val="1608830448"/>
                    </a:ext>
                  </a:extLst>
                </a:gridCol>
                <a:gridCol w="707535">
                  <a:extLst>
                    <a:ext uri="{9D8B030D-6E8A-4147-A177-3AD203B41FA5}">
                      <a16:colId xmlns:a16="http://schemas.microsoft.com/office/drawing/2014/main" val="2318567144"/>
                    </a:ext>
                  </a:extLst>
                </a:gridCol>
                <a:gridCol w="667806">
                  <a:extLst>
                    <a:ext uri="{9D8B030D-6E8A-4147-A177-3AD203B41FA5}">
                      <a16:colId xmlns:a16="http://schemas.microsoft.com/office/drawing/2014/main" val="3652978410"/>
                    </a:ext>
                  </a:extLst>
                </a:gridCol>
                <a:gridCol w="849935">
                  <a:extLst>
                    <a:ext uri="{9D8B030D-6E8A-4147-A177-3AD203B41FA5}">
                      <a16:colId xmlns:a16="http://schemas.microsoft.com/office/drawing/2014/main" val="2402274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Mirror map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PR01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PR03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SR01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SR_Thales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70615"/>
                  </a:ext>
                </a:extLst>
              </a:tr>
              <a:tr h="294526">
                <a:tc>
                  <a:txBody>
                    <a:bodyPr/>
                    <a:lstStyle/>
                    <a:p>
                      <a:r>
                        <a:rPr lang="en-US" sz="1200" dirty="0"/>
                        <a:t>RMS(nm)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0,395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1,214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0,825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2,48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9884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B1A90DE-5908-4E28-9BAA-A93B293C77AD}"/>
              </a:ext>
            </a:extLst>
          </p:cNvPr>
          <p:cNvSpPr/>
          <p:nvPr/>
        </p:nvSpPr>
        <p:spPr>
          <a:xfrm>
            <a:off x="566928" y="426481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fr-FR" dirty="0"/>
              <a:t>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 the </a:t>
            </a:r>
            <a:r>
              <a:rPr lang="fr-FR" dirty="0" err="1"/>
              <a:t>maps</a:t>
            </a:r>
            <a:r>
              <a:rPr lang="fr-FR" dirty="0"/>
              <a:t> to 1 nm RMS over the central area,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squeezing</a:t>
            </a:r>
            <a:r>
              <a:rPr lang="fr-FR" dirty="0"/>
              <a:t> </a:t>
            </a:r>
            <a:r>
              <a:rPr lang="fr-FR" dirty="0" err="1"/>
              <a:t>losses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satisfy</a:t>
            </a:r>
            <a:r>
              <a:rPr lang="fr-FR" dirty="0"/>
              <a:t> the </a:t>
            </a:r>
            <a:r>
              <a:rPr lang="fr-FR" dirty="0" err="1"/>
              <a:t>requirment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method</a:t>
            </a:r>
            <a:r>
              <a:rPr lang="fr-FR" dirty="0"/>
              <a:t> </a:t>
            </a:r>
            <a:r>
              <a:rPr lang="fr-FR" dirty="0" err="1"/>
              <a:t>contributed</a:t>
            </a:r>
            <a:r>
              <a:rPr lang="fr-FR" dirty="0"/>
              <a:t> to </a:t>
            </a:r>
            <a:r>
              <a:rPr lang="fr-FR" dirty="0" err="1"/>
              <a:t>defining</a:t>
            </a:r>
            <a:r>
              <a:rPr lang="fr-FR" dirty="0"/>
              <a:t> the </a:t>
            </a:r>
            <a:r>
              <a:rPr lang="fr-FR" dirty="0" err="1"/>
              <a:t>preliminary</a:t>
            </a:r>
            <a:r>
              <a:rPr lang="fr-FR" dirty="0"/>
              <a:t> design RMS values of the stable </a:t>
            </a:r>
            <a:r>
              <a:rPr lang="fr-FR" dirty="0" err="1"/>
              <a:t>cavities</a:t>
            </a:r>
            <a:r>
              <a:rPr lang="fr-FR" dirty="0"/>
              <a:t> </a:t>
            </a:r>
            <a:r>
              <a:rPr lang="fr-FR" dirty="0" err="1"/>
              <a:t>mirrors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3929BF-6143-408A-B112-7CC641027DE7}"/>
              </a:ext>
            </a:extLst>
          </p:cNvPr>
          <p:cNvSpPr/>
          <p:nvPr/>
        </p:nvSpPr>
        <p:spPr>
          <a:xfrm>
            <a:off x="11793854" y="6099180"/>
            <a:ext cx="238126" cy="16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62EC190A-5C9A-4764-834A-4AB07146D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54441"/>
              </p:ext>
            </p:extLst>
          </p:nvPr>
        </p:nvGraphicFramePr>
        <p:xfrm>
          <a:off x="8084820" y="6039901"/>
          <a:ext cx="3710940" cy="751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022">
                  <a:extLst>
                    <a:ext uri="{9D8B030D-6E8A-4147-A177-3AD203B41FA5}">
                      <a16:colId xmlns:a16="http://schemas.microsoft.com/office/drawing/2014/main" val="3163986931"/>
                    </a:ext>
                  </a:extLst>
                </a:gridCol>
                <a:gridCol w="687465">
                  <a:extLst>
                    <a:ext uri="{9D8B030D-6E8A-4147-A177-3AD203B41FA5}">
                      <a16:colId xmlns:a16="http://schemas.microsoft.com/office/drawing/2014/main" val="1608830448"/>
                    </a:ext>
                  </a:extLst>
                </a:gridCol>
                <a:gridCol w="710453">
                  <a:extLst>
                    <a:ext uri="{9D8B030D-6E8A-4147-A177-3AD203B41FA5}">
                      <a16:colId xmlns:a16="http://schemas.microsoft.com/office/drawing/2014/main" val="231856714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3652978410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2402274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Mirror map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PR01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PR03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SR01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SR_Thales</a:t>
                      </a:r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670615"/>
                  </a:ext>
                </a:extLst>
              </a:tr>
              <a:tr h="294526">
                <a:tc>
                  <a:txBody>
                    <a:bodyPr/>
                    <a:lstStyle/>
                    <a:p>
                      <a:r>
                        <a:rPr lang="en-US" sz="1200" dirty="0"/>
                        <a:t>RMS(nm)</a:t>
                      </a:r>
                      <a:endParaRPr lang="fr-FR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49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55306EC-888C-4F10-A925-A2F38A4C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  <a:p>
            <a:r>
              <a:rPr lang="en-US" dirty="0"/>
              <a:t>Optical simulation tools</a:t>
            </a:r>
          </a:p>
          <a:p>
            <a:r>
              <a:rPr lang="en-US" dirty="0"/>
              <a:t>Optical simulation methods:</a:t>
            </a:r>
          </a:p>
          <a:p>
            <a:pPr marL="457200" lvl="1" indent="0">
              <a:buNone/>
            </a:pPr>
            <a:r>
              <a:rPr lang="en-US" dirty="0"/>
              <a:t>1- Astigmatism losses in the stable recycling cavities</a:t>
            </a:r>
          </a:p>
          <a:p>
            <a:pPr marL="457200" lvl="1" indent="0">
              <a:buNone/>
            </a:pPr>
            <a:r>
              <a:rPr lang="en-US" dirty="0"/>
              <a:t>2- Optimization of P/SR1 mirrors radius of curvature </a:t>
            </a:r>
          </a:p>
          <a:p>
            <a:pPr marL="457200" lvl="1" indent="0">
              <a:buNone/>
            </a:pPr>
            <a:r>
              <a:rPr lang="en-US" dirty="0"/>
              <a:t>3- Calculation of the squeezing losses in the signal recycling cavity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Summary and conclusion 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6407D1-FBBD-49F3-8D38-7817CFA18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6962D1-3A42-403A-8647-F6AC99D3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EDA797-0947-4F42-8ED6-F9D5C54F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2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8E3DD4-5095-4C32-A095-DC3F79314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showed the limits of the paraxial equation for simulating the beam reflection on tilted curved mirrors.</a:t>
            </a:r>
          </a:p>
          <a:p>
            <a:pPr lvl="1"/>
            <a:r>
              <a:rPr lang="en-US" sz="1800" dirty="0"/>
              <a:t>This emphasize the importance of simulating the exact mirrors surface.</a:t>
            </a:r>
          </a:p>
          <a:p>
            <a:r>
              <a:rPr lang="en-US" sz="2000" dirty="0"/>
              <a:t>FFT simulation codes provided useful insights on the design developments of the stable cavities.</a:t>
            </a:r>
          </a:p>
          <a:p>
            <a:pPr lvl="1"/>
            <a:r>
              <a:rPr lang="en-US" sz="1800" dirty="0"/>
              <a:t>Characterizing the stable cavities losses.</a:t>
            </a:r>
          </a:p>
          <a:p>
            <a:pPr lvl="1"/>
            <a:r>
              <a:rPr lang="en-US" sz="1800" dirty="0"/>
              <a:t>Verified astigmatism compensation technique.</a:t>
            </a:r>
          </a:p>
          <a:p>
            <a:pPr lvl="1"/>
            <a:r>
              <a:rPr lang="en-US" sz="1800" dirty="0"/>
              <a:t>Give first look at the squeezing losses in the signal recycling cavities.</a:t>
            </a:r>
          </a:p>
          <a:p>
            <a:pPr lvl="1"/>
            <a:r>
              <a:rPr lang="en-US" sz="1800" dirty="0"/>
              <a:t>Give preliminary design values for the mirrors surface RMS.</a:t>
            </a:r>
          </a:p>
          <a:p>
            <a:pPr lvl="1"/>
            <a:endParaRPr lang="en-US" sz="1800" dirty="0"/>
          </a:p>
          <a:p>
            <a:r>
              <a:rPr lang="en-US" sz="2000" dirty="0"/>
              <a:t>OSCAR and SIS require more investigation for the small </a:t>
            </a:r>
            <a:r>
              <a:rPr lang="fr-FR" sz="2000" dirty="0" err="1"/>
              <a:t>discrepancies</a:t>
            </a:r>
            <a:r>
              <a:rPr lang="fr-FR" sz="2000" dirty="0"/>
              <a:t> </a:t>
            </a:r>
            <a:r>
              <a:rPr lang="fr-FR" sz="2000" dirty="0" err="1"/>
              <a:t>found</a:t>
            </a:r>
            <a:r>
              <a:rPr lang="fr-FR" sz="2000" dirty="0"/>
              <a:t> in the </a:t>
            </a:r>
            <a:r>
              <a:rPr lang="fr-FR" sz="2000" dirty="0" err="1"/>
              <a:t>RoC</a:t>
            </a:r>
            <a:r>
              <a:rPr lang="fr-FR" sz="2000" dirty="0"/>
              <a:t> </a:t>
            </a:r>
            <a:r>
              <a:rPr lang="fr-FR" sz="2000" dirty="0" err="1"/>
              <a:t>optimization</a:t>
            </a:r>
            <a:r>
              <a:rPr lang="fr-FR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F</a:t>
            </a:r>
            <a:r>
              <a:rPr lang="fr-FR" sz="2000" dirty="0" err="1"/>
              <a:t>uture</a:t>
            </a:r>
            <a:r>
              <a:rPr lang="fr-FR" sz="2000" dirty="0"/>
              <a:t> </a:t>
            </a:r>
            <a:r>
              <a:rPr lang="fr-FR" sz="2000" dirty="0" err="1"/>
              <a:t>work</a:t>
            </a:r>
            <a:r>
              <a:rPr lang="fr-FR" sz="2000" dirty="0"/>
              <a:t>: </a:t>
            </a:r>
            <a:r>
              <a:rPr lang="fr-FR" sz="2000" dirty="0" err="1"/>
              <a:t>next</a:t>
            </a:r>
            <a:r>
              <a:rPr lang="fr-FR" sz="2000" dirty="0"/>
              <a:t> </a:t>
            </a:r>
            <a:r>
              <a:rPr lang="fr-FR" sz="2000" dirty="0" err="1"/>
              <a:t>step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finding</a:t>
            </a:r>
            <a:r>
              <a:rPr lang="fr-FR" sz="2000" dirty="0"/>
              <a:t> a new </a:t>
            </a:r>
            <a:r>
              <a:rPr lang="fr-FR" sz="2000" dirty="0" err="1"/>
              <a:t>method</a:t>
            </a:r>
            <a:r>
              <a:rPr lang="fr-FR" sz="2000" dirty="0"/>
              <a:t> of </a:t>
            </a:r>
            <a:r>
              <a:rPr lang="fr-FR" sz="2000" dirty="0" err="1"/>
              <a:t>studying</a:t>
            </a:r>
            <a:r>
              <a:rPr lang="fr-FR" sz="2000" dirty="0"/>
              <a:t> the radiation pressure noise.</a:t>
            </a:r>
          </a:p>
          <a:p>
            <a:pPr lvl="1"/>
            <a:r>
              <a:rPr lang="en-US" sz="1800" dirty="0"/>
              <a:t>T</a:t>
            </a:r>
            <a:r>
              <a:rPr lang="fr-FR" sz="1800" dirty="0" err="1"/>
              <a:t>his</a:t>
            </a:r>
            <a:r>
              <a:rPr lang="fr-FR" sz="1800" dirty="0"/>
              <a:t> goal </a:t>
            </a:r>
            <a:r>
              <a:rPr lang="fr-FR" sz="1800" dirty="0" err="1"/>
              <a:t>requires</a:t>
            </a:r>
            <a:r>
              <a:rPr lang="fr-FR" sz="1800" dirty="0"/>
              <a:t> </a:t>
            </a:r>
            <a:r>
              <a:rPr lang="fr-FR" sz="1800" dirty="0" err="1"/>
              <a:t>learning</a:t>
            </a:r>
            <a:r>
              <a:rPr lang="fr-FR" sz="1800" dirty="0"/>
              <a:t> how to </a:t>
            </a:r>
            <a:r>
              <a:rPr lang="fr-FR" sz="1800" dirty="0" err="1"/>
              <a:t>inject</a:t>
            </a:r>
            <a:r>
              <a:rPr lang="fr-FR" sz="1800" dirty="0"/>
              <a:t> </a:t>
            </a:r>
            <a:r>
              <a:rPr lang="fr-FR" sz="1800" dirty="0" err="1"/>
              <a:t>two</a:t>
            </a:r>
            <a:r>
              <a:rPr lang="fr-FR" sz="1800" dirty="0"/>
              <a:t> </a:t>
            </a:r>
            <a:r>
              <a:rPr lang="fr-FR" sz="1800" dirty="0" err="1"/>
              <a:t>beams</a:t>
            </a:r>
            <a:r>
              <a:rPr lang="fr-FR" sz="1800" dirty="0"/>
              <a:t> at the </a:t>
            </a:r>
            <a:r>
              <a:rPr lang="fr-FR" sz="1800" dirty="0" err="1"/>
              <a:t>same</a:t>
            </a:r>
            <a:r>
              <a:rPr lang="fr-FR" sz="1800" dirty="0"/>
              <a:t> time to the </a:t>
            </a:r>
            <a:r>
              <a:rPr lang="fr-FR" sz="1800" dirty="0" err="1"/>
              <a:t>locked</a:t>
            </a:r>
            <a:r>
              <a:rPr lang="fr-FR" sz="1800" dirty="0"/>
              <a:t> </a:t>
            </a:r>
            <a:r>
              <a:rPr lang="fr-FR" sz="1800" dirty="0" err="1"/>
              <a:t>interferometer</a:t>
            </a:r>
            <a:r>
              <a:rPr lang="fr-FR" sz="1800" dirty="0"/>
              <a:t>.</a:t>
            </a:r>
          </a:p>
          <a:p>
            <a:pPr lvl="1"/>
            <a:r>
              <a:rPr lang="en-US" sz="1800" dirty="0"/>
              <a:t>T</a:t>
            </a:r>
            <a:r>
              <a:rPr lang="fr-FR" sz="1800" dirty="0" err="1"/>
              <a:t>his</a:t>
            </a:r>
            <a:r>
              <a:rPr lang="fr-FR" sz="1800" dirty="0"/>
              <a:t> </a:t>
            </a:r>
            <a:r>
              <a:rPr lang="fr-FR" sz="1800" dirty="0" err="1"/>
              <a:t>requires</a:t>
            </a:r>
            <a:r>
              <a:rPr lang="fr-FR" sz="1800" dirty="0"/>
              <a:t> pushing the codes to new </a:t>
            </a:r>
            <a:r>
              <a:rPr lang="fr-FR" sz="1800" dirty="0" err="1"/>
              <a:t>limit</a:t>
            </a:r>
            <a:r>
              <a:rPr lang="fr-FR" sz="1800" dirty="0"/>
              <a:t> of </a:t>
            </a:r>
            <a:r>
              <a:rPr lang="fr-FR" sz="1800" dirty="0" err="1"/>
              <a:t>calculations</a:t>
            </a:r>
            <a:r>
              <a:rPr lang="fr-FR" sz="1800" dirty="0"/>
              <a:t>. 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E2607F-9544-429B-BD18-FE6B8F8C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78EDFB-C7E7-45A8-8037-DE367516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4D9C546-FE67-4374-B178-705E6530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276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AD9C29B-4004-4FCA-8652-F40ECBB8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CC042E9-4870-4056-A868-D40F15283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A3F095-940C-4A49-93B3-7705C762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883824-233D-4D32-977D-4680D479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98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90104FA-FBE9-40A8-8F4E-3572539A1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56" y="1318454"/>
            <a:ext cx="6310704" cy="5103020"/>
          </a:xfrm>
        </p:spPr>
        <p:txBody>
          <a:bodyPr>
            <a:normAutofit/>
          </a:bodyPr>
          <a:lstStyle/>
          <a:p>
            <a:r>
              <a:rPr lang="en-US" sz="1800" dirty="0"/>
              <a:t>The upgrade of the Virgo detector to Advanced Virgo + requires study of the new stable recycling cavities.</a:t>
            </a:r>
          </a:p>
          <a:p>
            <a:pPr lvl="1"/>
            <a:r>
              <a:rPr lang="en-US" sz="1600" dirty="0"/>
              <a:t>The power recycling cavity (PRC)</a:t>
            </a:r>
          </a:p>
          <a:p>
            <a:pPr lvl="1"/>
            <a:r>
              <a:rPr lang="en-US" sz="1600" dirty="0"/>
              <a:t>The signal recycling cavity (SRC)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/>
              <a:t>The stable cavities design is constrained by the limited space. </a:t>
            </a:r>
          </a:p>
          <a:p>
            <a:r>
              <a:rPr lang="en-US" sz="1800" dirty="0"/>
              <a:t>The design of the stable cavities contains:</a:t>
            </a:r>
          </a:p>
          <a:p>
            <a:pPr lvl="1"/>
            <a:r>
              <a:rPr lang="en-US" sz="1600" dirty="0"/>
              <a:t>Nonzero angles of incidence (astigmatism losses)</a:t>
            </a:r>
          </a:p>
          <a:p>
            <a:pPr lvl="1"/>
            <a:r>
              <a:rPr lang="en-US" sz="1600" dirty="0"/>
              <a:t>Strongly curved mirrors 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DE6537-D7F8-442D-A277-D6919552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9740" y="6356350"/>
            <a:ext cx="4114800" cy="365125"/>
          </a:xfrm>
        </p:spPr>
        <p:txBody>
          <a:bodyPr/>
          <a:lstStyle/>
          <a:p>
            <a:r>
              <a:rPr lang="en-US" dirty="0" err="1"/>
              <a:t>GdR</a:t>
            </a:r>
            <a:r>
              <a:rPr lang="en-US" dirty="0"/>
              <a:t> workshop- Orsay 10th June,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17ACC3-EAE9-458F-A02D-85428319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740" y="6356350"/>
            <a:ext cx="2743200" cy="365125"/>
          </a:xfrm>
        </p:spPr>
        <p:txBody>
          <a:bodyPr/>
          <a:lstStyle/>
          <a:p>
            <a:fld id="{403E9225-03F3-4D13-BAA8-4D7B229E5AE1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45C4932-DF83-4F50-811D-E9D959C6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56" y="136525"/>
            <a:ext cx="11497056" cy="965805"/>
          </a:xfrm>
        </p:spPr>
        <p:txBody>
          <a:bodyPr/>
          <a:lstStyle/>
          <a:p>
            <a:r>
              <a:rPr lang="en-US" dirty="0"/>
              <a:t>Motivation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3605547-B10D-4783-9598-9D326D35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22" y="789412"/>
            <a:ext cx="5462291" cy="497917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E3EB3D-3B63-4E0A-9837-A8F753489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22" y="792722"/>
            <a:ext cx="5462291" cy="49791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2BA978A-0265-4D60-9253-BF2D64204798}"/>
              </a:ext>
            </a:extLst>
          </p:cNvPr>
          <p:cNvSpPr txBox="1"/>
          <p:nvPr/>
        </p:nvSpPr>
        <p:spPr>
          <a:xfrm>
            <a:off x="8547175" y="2025697"/>
            <a:ext cx="144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Power recycling cavity (PRC)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8D4323D-5FFA-42B2-B187-711FCBA218BC}"/>
              </a:ext>
            </a:extLst>
          </p:cNvPr>
          <p:cNvSpPr txBox="1"/>
          <p:nvPr/>
        </p:nvSpPr>
        <p:spPr>
          <a:xfrm>
            <a:off x="10315199" y="3365436"/>
            <a:ext cx="1441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recycling cavity (SRC)</a:t>
            </a:r>
            <a:endParaRPr lang="fr-FR" sz="12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B97D2B-2F82-4272-920A-5CDFAB22B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8" b="14221"/>
          <a:stretch/>
        </p:blipFill>
        <p:spPr>
          <a:xfrm>
            <a:off x="1513178" y="4620675"/>
            <a:ext cx="4934081" cy="142875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6A81F32-80B8-49F0-BCB5-8A33F1691763}"/>
              </a:ext>
            </a:extLst>
          </p:cNvPr>
          <p:cNvSpPr txBox="1"/>
          <p:nvPr/>
        </p:nvSpPr>
        <p:spPr>
          <a:xfrm>
            <a:off x="451179" y="5003318"/>
            <a:ext cx="142494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RoC</a:t>
            </a:r>
            <a:r>
              <a:rPr lang="en-US" sz="1600" dirty="0"/>
              <a:t>= 20,2m</a:t>
            </a:r>
          </a:p>
          <a:p>
            <a:r>
              <a:rPr lang="el-GR" sz="1600" dirty="0"/>
              <a:t>Θ</a:t>
            </a:r>
            <a:r>
              <a:rPr lang="en-US" sz="1600" dirty="0"/>
              <a:t> =1,08ᵒ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1E6E12-686A-463E-B1E4-A2DA0F00FC18}"/>
              </a:ext>
            </a:extLst>
          </p:cNvPr>
          <p:cNvSpPr txBox="1"/>
          <p:nvPr/>
        </p:nvSpPr>
        <p:spPr>
          <a:xfrm>
            <a:off x="5354852" y="4585048"/>
            <a:ext cx="142494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RoC</a:t>
            </a:r>
            <a:r>
              <a:rPr lang="en-US" sz="1600" dirty="0"/>
              <a:t>= -1,9 m</a:t>
            </a:r>
          </a:p>
          <a:p>
            <a:r>
              <a:rPr lang="el-GR" sz="1600" dirty="0"/>
              <a:t>Θ</a:t>
            </a:r>
            <a:r>
              <a:rPr lang="en-US" sz="1600" dirty="0"/>
              <a:t> =3,74ᵒ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109D936-2DCD-431D-B1EE-8837CB3B7437}"/>
              </a:ext>
            </a:extLst>
          </p:cNvPr>
          <p:cNvSpPr txBox="1"/>
          <p:nvPr/>
        </p:nvSpPr>
        <p:spPr>
          <a:xfrm>
            <a:off x="2844800" y="5655944"/>
            <a:ext cx="142494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RoC</a:t>
            </a:r>
            <a:r>
              <a:rPr lang="en-US" sz="1600" dirty="0"/>
              <a:t>= -5,2 m</a:t>
            </a:r>
          </a:p>
          <a:p>
            <a:r>
              <a:rPr lang="el-GR" sz="1600" dirty="0"/>
              <a:t>Θ</a:t>
            </a:r>
            <a:r>
              <a:rPr lang="en-US" sz="1600" dirty="0"/>
              <a:t> =0ᵒ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713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1049A6D-34C9-443E-B61A-421F48E6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simulation tools: OSCAR and SIS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1FDA1BA-591D-42D3-84EE-F3BB157D0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7" y="1156405"/>
            <a:ext cx="5904757" cy="5382507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9E4526E2-BB1F-4744-B608-1B6C0090CCC4}"/>
              </a:ext>
            </a:extLst>
          </p:cNvPr>
          <p:cNvSpPr/>
          <p:nvPr/>
        </p:nvSpPr>
        <p:spPr>
          <a:xfrm rot="9922127">
            <a:off x="10298429" y="4729316"/>
            <a:ext cx="411480" cy="524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1B2B3D0-4B6D-4797-8AF6-CAC88846F43F}"/>
              </a:ext>
            </a:extLst>
          </p:cNvPr>
          <p:cNvSpPr/>
          <p:nvPr/>
        </p:nvSpPr>
        <p:spPr>
          <a:xfrm>
            <a:off x="9839724" y="3395335"/>
            <a:ext cx="411480" cy="637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A0C6DC-58C5-428B-B49C-6CB8EE1CCF17}"/>
              </a:ext>
            </a:extLst>
          </p:cNvPr>
          <p:cNvSpPr txBox="1"/>
          <p:nvPr/>
        </p:nvSpPr>
        <p:spPr>
          <a:xfrm>
            <a:off x="10126980" y="3432993"/>
            <a:ext cx="149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 dominated beam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638179B-FEC2-4015-87FE-BE1007442D69}"/>
              </a:ext>
            </a:extLst>
          </p:cNvPr>
          <p:cNvSpPr txBox="1"/>
          <p:nvPr/>
        </p:nvSpPr>
        <p:spPr>
          <a:xfrm>
            <a:off x="10634525" y="4454949"/>
            <a:ext cx="158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 TEM00 beam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8B98A5-03FA-4F83-A0BE-98B60212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400788-D5B4-4D1A-8DE0-F29F69755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1090" y="6447631"/>
            <a:ext cx="4114800" cy="365125"/>
          </a:xfrm>
        </p:spPr>
        <p:txBody>
          <a:bodyPr/>
          <a:lstStyle/>
          <a:p>
            <a:r>
              <a:rPr lang="en-US" dirty="0" err="1"/>
              <a:t>GdR</a:t>
            </a:r>
            <a:r>
              <a:rPr lang="en-US" dirty="0"/>
              <a:t> workshop- Orsay 10th June, 2025</a:t>
            </a: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876F79-378A-4378-824D-96B55234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6" y="1251958"/>
            <a:ext cx="6806804" cy="5286954"/>
          </a:xfrm>
        </p:spPr>
        <p:txBody>
          <a:bodyPr>
            <a:noAutofit/>
          </a:bodyPr>
          <a:lstStyle/>
          <a:p>
            <a:r>
              <a:rPr lang="en-US" sz="1800" b="1" dirty="0"/>
              <a:t>We are using FFT based simulation codes developed within the LVK collaboration: OSCAR and SIS.</a:t>
            </a:r>
          </a:p>
          <a:p>
            <a:r>
              <a:rPr lang="en-US" sz="1800" b="1" dirty="0"/>
              <a:t>The two codes are integrated in MATLAB.</a:t>
            </a:r>
            <a:endParaRPr lang="en-US" sz="1800" dirty="0"/>
          </a:p>
          <a:p>
            <a:r>
              <a:rPr lang="en-US" sz="1800" b="1" dirty="0"/>
              <a:t>OSCAR: </a:t>
            </a:r>
            <a:r>
              <a:rPr lang="en-US" sz="1800" dirty="0"/>
              <a:t>Developed at LMA</a:t>
            </a:r>
          </a:p>
          <a:p>
            <a:pPr lvl="1"/>
            <a:r>
              <a:rPr lang="en-US" sz="1600" dirty="0"/>
              <a:t>Advantage: simple and flexible to use.</a:t>
            </a:r>
          </a:p>
          <a:p>
            <a:pPr lvl="1"/>
            <a:r>
              <a:rPr lang="en-US" sz="1600" dirty="0"/>
              <a:t>Difficulties: </a:t>
            </a:r>
          </a:p>
          <a:p>
            <a:pPr lvl="2"/>
            <a:r>
              <a:rPr lang="en-US" sz="1400" dirty="0"/>
              <a:t> Long locking duration~ 2hours  </a:t>
            </a:r>
            <a:r>
              <a:rPr lang="en-US" sz="1400" dirty="0">
                <a:sym typeface="Wingdings" panose="05000000000000000000" pitchFamily="2" charset="2"/>
              </a:rPr>
              <a:t> The code becomes slower when:</a:t>
            </a:r>
          </a:p>
          <a:p>
            <a:pPr lvl="3"/>
            <a:r>
              <a:rPr lang="en-US" sz="1200" dirty="0">
                <a:sym typeface="Wingdings" panose="05000000000000000000" pitchFamily="2" charset="2"/>
              </a:rPr>
              <a:t>Adding imperfections on the mirrors.</a:t>
            </a:r>
          </a:p>
          <a:p>
            <a:pPr lvl="3"/>
            <a:r>
              <a:rPr lang="en-US" sz="1200" dirty="0">
                <a:sym typeface="Wingdings" panose="05000000000000000000" pitchFamily="2" charset="2"/>
              </a:rPr>
              <a:t>Simulating the modulation sidebands.</a:t>
            </a:r>
            <a:endParaRPr lang="en-US" sz="1200" dirty="0"/>
          </a:p>
          <a:p>
            <a:pPr lvl="2"/>
            <a:r>
              <a:rPr lang="en-US" sz="1400" dirty="0"/>
              <a:t>Injection from the dark port </a:t>
            </a:r>
            <a:r>
              <a:rPr lang="en-US" sz="1400" dirty="0">
                <a:sym typeface="Wingdings" panose="05000000000000000000" pitchFamily="2" charset="2"/>
              </a:rPr>
              <a:t> not straightforward.</a:t>
            </a:r>
            <a:endParaRPr lang="en-US" sz="1600" dirty="0"/>
          </a:p>
          <a:p>
            <a:r>
              <a:rPr lang="en-US" sz="1800" b="1" dirty="0"/>
              <a:t>SIS</a:t>
            </a:r>
            <a:r>
              <a:rPr lang="en-US" sz="1800" dirty="0"/>
              <a:t>: Developed at Caltech</a:t>
            </a:r>
          </a:p>
          <a:p>
            <a:pPr lvl="1"/>
            <a:r>
              <a:rPr lang="en-US" sz="1600" dirty="0"/>
              <a:t>Advantages: </a:t>
            </a:r>
          </a:p>
          <a:p>
            <a:pPr lvl="2"/>
            <a:r>
              <a:rPr lang="en-US" sz="1400" dirty="0"/>
              <a:t>Fast calculation ( lock duration ~8min).</a:t>
            </a:r>
          </a:p>
          <a:p>
            <a:pPr lvl="2"/>
            <a:r>
              <a:rPr lang="en-US" sz="1400" dirty="0"/>
              <a:t>Possibility to inject beam from the dark port.</a:t>
            </a:r>
          </a:p>
          <a:p>
            <a:pPr lvl="1"/>
            <a:r>
              <a:rPr lang="en-US" sz="1600" dirty="0"/>
              <a:t>Difficulty: We found that the SRC was not locked at the right position (locked on HOM)</a:t>
            </a:r>
            <a:r>
              <a:rPr lang="en-US" sz="1600" dirty="0">
                <a:sym typeface="Wingdings" panose="05000000000000000000" pitchFamily="2" charset="2"/>
              </a:rPr>
              <a:t> We solved the issue by locking the SRC with a beam injected from the dark port.</a:t>
            </a:r>
          </a:p>
          <a:p>
            <a:endParaRPr lang="fr-FR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B2C4F-D17E-4C97-94C2-11C235867F97}"/>
              </a:ext>
            </a:extLst>
          </p:cNvPr>
          <p:cNvSpPr/>
          <p:nvPr/>
        </p:nvSpPr>
        <p:spPr>
          <a:xfrm>
            <a:off x="1024863" y="6077247"/>
            <a:ext cx="4305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5AABB"/>
                </a:solidFill>
              </a:rPr>
              <a:t>Thanks to Hiroaki Yamamoto (SIS) and Jerome </a:t>
            </a:r>
            <a:r>
              <a:rPr lang="en-US" sz="1200" dirty="0" err="1">
                <a:solidFill>
                  <a:srgbClr val="15AABB"/>
                </a:solidFill>
              </a:rPr>
              <a:t>Degallaix</a:t>
            </a:r>
            <a:r>
              <a:rPr lang="en-US" sz="1200" dirty="0">
                <a:solidFill>
                  <a:srgbClr val="15AABB"/>
                </a:solidFill>
              </a:rPr>
              <a:t> (OSCAR) for their valuable inputs and help with conducting the simulations.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913A79A-DDA4-45C2-ABCF-E39815B6D5DF}"/>
              </a:ext>
            </a:extLst>
          </p:cNvPr>
          <p:cNvCxnSpPr>
            <a:cxnSpLocks/>
          </p:cNvCxnSpPr>
          <p:nvPr/>
        </p:nvCxnSpPr>
        <p:spPr>
          <a:xfrm flipV="1">
            <a:off x="961039" y="6077247"/>
            <a:ext cx="4439636" cy="1"/>
          </a:xfrm>
          <a:prstGeom prst="line">
            <a:avLst/>
          </a:prstGeom>
          <a:ln w="19050">
            <a:solidFill>
              <a:srgbClr val="15A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10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78751559-2714-4394-ACF4-31B390BA4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57" y="3429000"/>
            <a:ext cx="3608874" cy="328968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A38040F-0802-421D-9D73-4E1048C33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aim to optimize the design of the stable cavities by minimizing the losses. We follow three methods to calculate the stable cavities losses.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49B029D-E3C7-4B6E-916E-DB80F0BF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simulation methods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937321-9E38-4AC8-9E76-1B0A494224C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6F15DA-7C79-43BC-AA19-70C5F322A2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E68C579-9390-4F2D-B892-93C349BDD2EC}" type="slidenum">
              <a:rPr lang="fr-FR" smtClean="0"/>
              <a:t>5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06EF490-2B8C-4EAA-818E-1CD7C6FF92AE}"/>
              </a:ext>
            </a:extLst>
          </p:cNvPr>
          <p:cNvSpPr txBox="1"/>
          <p:nvPr/>
        </p:nvSpPr>
        <p:spPr>
          <a:xfrm>
            <a:off x="774975" y="1936004"/>
            <a:ext cx="30655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/>
              <a:t>Calculation of the astigmatism losses: </a:t>
            </a:r>
            <a:r>
              <a:rPr lang="en-US" sz="1600" dirty="0"/>
              <a:t>propagation through the recycling cavity. We study the beam high order modes on P/SR1.</a:t>
            </a:r>
          </a:p>
          <a:p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7A7749-4940-4956-B6F9-83A1AC4FE9E2}"/>
              </a:ext>
            </a:extLst>
          </p:cNvPr>
          <p:cNvSpPr txBox="1"/>
          <p:nvPr/>
        </p:nvSpPr>
        <p:spPr>
          <a:xfrm>
            <a:off x="8369643" y="1953282"/>
            <a:ext cx="3446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3"/>
            </a:pPr>
            <a:r>
              <a:rPr lang="en-US" sz="1600" b="1" dirty="0"/>
              <a:t>Squeezing losses in the SRC</a:t>
            </a:r>
            <a:r>
              <a:rPr lang="en-US" sz="1600" dirty="0"/>
              <a:t>:</a:t>
            </a:r>
            <a:br>
              <a:rPr lang="en-US" sz="1600" dirty="0"/>
            </a:br>
            <a:r>
              <a:rPr lang="en-US" sz="1600" dirty="0"/>
              <a:t>we simulate the locked interferometer. We inject beam from the dark port to simulates the losses experienced by the squeezed vacuum beam.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83B59C1-030B-4828-8AE3-4B94688BCC93}"/>
              </a:ext>
            </a:extLst>
          </p:cNvPr>
          <p:cNvSpPr txBox="1"/>
          <p:nvPr/>
        </p:nvSpPr>
        <p:spPr>
          <a:xfrm>
            <a:off x="10726662" y="5271553"/>
            <a:ext cx="1465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5AABB"/>
                </a:solidFill>
              </a:rPr>
              <a:t>Squeezing Losses</a:t>
            </a:r>
            <a:r>
              <a:rPr lang="en-US" sz="1400" dirty="0"/>
              <a:t> </a:t>
            </a:r>
            <a:endParaRPr lang="fr-FR" sz="1400" dirty="0"/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A87B9E68-E5B0-4CFB-A89D-A9710F2AB438}"/>
              </a:ext>
            </a:extLst>
          </p:cNvPr>
          <p:cNvCxnSpPr>
            <a:cxnSpLocks/>
          </p:cNvCxnSpPr>
          <p:nvPr/>
        </p:nvCxnSpPr>
        <p:spPr>
          <a:xfrm rot="10800000">
            <a:off x="10242581" y="5207335"/>
            <a:ext cx="520899" cy="2983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16C671E4-6DC3-400E-A20B-A1A76EEF1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50" y="4041167"/>
            <a:ext cx="6664115" cy="2104694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B889555C-9908-4769-BD97-6E75B3A8D8A4}"/>
              </a:ext>
            </a:extLst>
          </p:cNvPr>
          <p:cNvSpPr/>
          <p:nvPr/>
        </p:nvSpPr>
        <p:spPr>
          <a:xfrm>
            <a:off x="1120552" y="5207335"/>
            <a:ext cx="814310" cy="915441"/>
          </a:xfrm>
          <a:prstGeom prst="ellipse">
            <a:avLst/>
          </a:prstGeom>
          <a:noFill/>
          <a:ln>
            <a:solidFill>
              <a:srgbClr val="15AA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58BDC1FB-C255-44F8-A877-702FA17AD889}"/>
              </a:ext>
            </a:extLst>
          </p:cNvPr>
          <p:cNvCxnSpPr>
            <a:cxnSpLocks/>
          </p:cNvCxnSpPr>
          <p:nvPr/>
        </p:nvCxnSpPr>
        <p:spPr>
          <a:xfrm flipV="1">
            <a:off x="4384550" y="5213600"/>
            <a:ext cx="701085" cy="523502"/>
          </a:xfrm>
          <a:prstGeom prst="bentConnector3">
            <a:avLst>
              <a:gd name="adj1" fmla="val 50000"/>
            </a:avLst>
          </a:prstGeom>
          <a:ln w="12700">
            <a:solidFill>
              <a:srgbClr val="15AAB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DB3491E6-3845-4718-9C73-F3E4C40F66D9}"/>
              </a:ext>
            </a:extLst>
          </p:cNvPr>
          <p:cNvSpPr txBox="1"/>
          <p:nvPr/>
        </p:nvSpPr>
        <p:spPr>
          <a:xfrm>
            <a:off x="4005101" y="5729251"/>
            <a:ext cx="139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5AABB"/>
                </a:solidFill>
              </a:rPr>
              <a:t>Beam matching</a:t>
            </a:r>
            <a:endParaRPr lang="fr-FR" sz="1400" dirty="0">
              <a:solidFill>
                <a:srgbClr val="15AABB"/>
              </a:solidFill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C0D8353-8272-452E-9FC2-39CAC8566A6D}"/>
              </a:ext>
            </a:extLst>
          </p:cNvPr>
          <p:cNvSpPr txBox="1"/>
          <p:nvPr/>
        </p:nvSpPr>
        <p:spPr>
          <a:xfrm>
            <a:off x="841772" y="6048573"/>
            <a:ext cx="1978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5AABB"/>
                </a:solidFill>
              </a:rPr>
              <a:t>HOM decomposition</a:t>
            </a:r>
            <a:endParaRPr lang="fr-FR" sz="1400" dirty="0">
              <a:solidFill>
                <a:srgbClr val="15AABB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6CA9049-1CE9-436E-A99C-DEE62210F465}"/>
              </a:ext>
            </a:extLst>
          </p:cNvPr>
          <p:cNvSpPr txBox="1"/>
          <p:nvPr/>
        </p:nvSpPr>
        <p:spPr>
          <a:xfrm>
            <a:off x="4103896" y="1936004"/>
            <a:ext cx="353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sz="1600" b="1" dirty="0"/>
              <a:t>Mirror’s </a:t>
            </a:r>
            <a:r>
              <a:rPr lang="en-US" sz="1600" b="1" dirty="0" err="1"/>
              <a:t>RoC</a:t>
            </a:r>
            <a:r>
              <a:rPr lang="en-US" sz="1600" b="1" dirty="0"/>
              <a:t> optimization: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round trip propagation in the recycling cavity. We optimize the P/SR1 </a:t>
            </a:r>
            <a:r>
              <a:rPr lang="en-US" sz="1600" dirty="0" err="1"/>
              <a:t>RoC</a:t>
            </a:r>
            <a:r>
              <a:rPr lang="en-US" sz="1600" dirty="0"/>
              <a:t> by maximizing the matching between the Fabry-Perot cavity and recycling cavities.</a:t>
            </a:r>
          </a:p>
        </p:txBody>
      </p:sp>
    </p:spTree>
    <p:extLst>
      <p:ext uri="{BB962C8B-B14F-4D97-AF65-F5344CB8AC3E}">
        <p14:creationId xmlns:p14="http://schemas.microsoft.com/office/powerpoint/2010/main" val="9665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28" grpId="0" animBg="1"/>
      <p:bldP spid="5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719FA-C673-4511-BFBA-99D3D120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1: The calculation of astigmatism losses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85F0FE-532B-4867-BEE2-450F040EB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EC19DB-8B20-4BC8-B52C-F70DBCB0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5CE659-83E8-4D1F-9C98-04F977F4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40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26EB344-45BF-4D48-A7DD-1F3347A29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53" y="3687177"/>
            <a:ext cx="3604044" cy="2532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DA8DFA07-8F36-4DD1-978C-D06733440E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408" y="1275057"/>
                <a:ext cx="11594592" cy="5141610"/>
              </a:xfrm>
            </p:spPr>
            <p:txBody>
              <a:bodyPr>
                <a:normAutofit/>
              </a:bodyPr>
              <a:lstStyle/>
              <a:p>
                <a:pPr marL="285750" indent="-285750"/>
                <a:r>
                  <a:rPr lang="en-US" sz="2000" dirty="0"/>
                  <a:t>The field reflected by mirror’s surface is calculated by multiplying the input beam by the reflection operator: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𝑖𝑘𝑠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fr-FR" sz="2000" dirty="0"/>
                  <a:t> </a:t>
                </a:r>
              </a:p>
              <a:p>
                <a:pPr marL="742950" lvl="1" indent="-285750"/>
                <a:r>
                  <a:rPr lang="en-US" sz="1400" dirty="0"/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is the beam optical path</a:t>
                </a:r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1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d>
                            </m:e>
                          </m:func>
                          <m:d>
                            <m:d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𝒈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1400" b="1" dirty="0"/>
              </a:p>
              <a:p>
                <a:pPr marL="457200" lvl="1" indent="0">
                  <a:buNone/>
                </a:pPr>
                <a:endParaRPr lang="fr-FR" sz="1600" b="1" dirty="0"/>
              </a:p>
              <a:p>
                <a:pPr lvl="1"/>
                <a:r>
                  <a:rPr lang="en-US" sz="1400" dirty="0"/>
                  <a:t>where </a:t>
                </a: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𝑅𝑐𝑜𝑠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𝑅𝑥𝑠𝑖𝑛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𝑥𝑠𝑖𝑛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</m:t>
                            </m:r>
                            <m:sSup>
                              <m:sSupPr>
                                <m:ctrlP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func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en-US" sz="1400" dirty="0"/>
              </a:p>
              <a:p>
                <a:pPr lvl="1"/>
                <a:endParaRPr lang="en-US" sz="1400" dirty="0"/>
              </a:p>
              <a:p>
                <a:r>
                  <a:rPr lang="en-US" sz="1800" dirty="0"/>
                  <a:t>By developing equation (1) to the second order Taylor expansion in x and y: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𝑹𝒄𝒐𝒔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  <m:r>
                            <a:rPr lang="el-GR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  <a:p>
                <a:pPr marL="0" indent="0">
                  <a:buNone/>
                </a:pPr>
                <a:r>
                  <a:rPr lang="en-US" sz="1800" b="1" dirty="0"/>
                  <a:t>	</a:t>
                </a:r>
              </a:p>
              <a:p>
                <a:r>
                  <a:rPr lang="en-US" sz="1800" dirty="0"/>
                  <a:t>OSCAR code uses equation (2) for simulating the reflection of the beam on curved surfaces.</a:t>
                </a:r>
              </a:p>
              <a:p>
                <a:r>
                  <a:rPr lang="en-US" sz="1800" dirty="0"/>
                  <a:t>We implemented equation (1) in OSCAR code to accurately simulate the mirror surface.</a:t>
                </a: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DA8DFA07-8F36-4DD1-978C-D06733440E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408" y="1275057"/>
                <a:ext cx="11594592" cy="5141610"/>
              </a:xfrm>
              <a:blipFill>
                <a:blip r:embed="rId3"/>
                <a:stretch>
                  <a:fillRect l="-473" t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CFF8F0-76BA-4327-BE0F-B2F1EE78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E5FB0D-EFA5-4E92-B831-EFE61CD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6C707E-6E1A-4F1B-B105-932BA6E2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38" y="155909"/>
            <a:ext cx="11673459" cy="965805"/>
          </a:xfrm>
        </p:spPr>
        <p:txBody>
          <a:bodyPr>
            <a:normAutofit/>
          </a:bodyPr>
          <a:lstStyle/>
          <a:p>
            <a:r>
              <a:rPr lang="en-US" dirty="0"/>
              <a:t>Method 1: Accurately simulating the mirror interface*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31A17B-2BC8-4E4A-8AB9-17BC2A257869}"/>
              </a:ext>
            </a:extLst>
          </p:cNvPr>
          <p:cNvSpPr txBox="1"/>
          <p:nvPr/>
        </p:nvSpPr>
        <p:spPr>
          <a:xfrm>
            <a:off x="7513845" y="2458368"/>
            <a:ext cx="160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 (1)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E19F94-5BAA-493E-9367-D387F1427933}"/>
              </a:ext>
            </a:extLst>
          </p:cNvPr>
          <p:cNvSpPr txBox="1"/>
          <p:nvPr/>
        </p:nvSpPr>
        <p:spPr>
          <a:xfrm>
            <a:off x="4279155" y="4581824"/>
            <a:ext cx="1603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--- (2)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C842F-E5A7-4261-99E2-D2AC751CA85D}"/>
              </a:ext>
            </a:extLst>
          </p:cNvPr>
          <p:cNvSpPr/>
          <p:nvPr/>
        </p:nvSpPr>
        <p:spPr>
          <a:xfrm>
            <a:off x="856107" y="2192872"/>
            <a:ext cx="10738485" cy="814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25543C-3834-414C-9A37-8CEF66D5CB4D}"/>
              </a:ext>
            </a:extLst>
          </p:cNvPr>
          <p:cNvSpPr/>
          <p:nvPr/>
        </p:nvSpPr>
        <p:spPr>
          <a:xfrm>
            <a:off x="856107" y="4444234"/>
            <a:ext cx="7261860" cy="672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99F76F-66A8-4F87-8C04-B91179B96DAB}"/>
              </a:ext>
            </a:extLst>
          </p:cNvPr>
          <p:cNvSpPr txBox="1"/>
          <p:nvPr/>
        </p:nvSpPr>
        <p:spPr>
          <a:xfrm>
            <a:off x="8331870" y="2480714"/>
            <a:ext cx="15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Exact equation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A855492-745D-48BB-A1D7-CB3789C8C028}"/>
              </a:ext>
            </a:extLst>
          </p:cNvPr>
          <p:cNvSpPr txBox="1"/>
          <p:nvPr/>
        </p:nvSpPr>
        <p:spPr>
          <a:xfrm>
            <a:off x="5469613" y="4571797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approximated equation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905D568-C2D5-499D-8D80-3C58BA48283A}"/>
              </a:ext>
            </a:extLst>
          </p:cNvPr>
          <p:cNvSpPr txBox="1"/>
          <p:nvPr/>
        </p:nvSpPr>
        <p:spPr>
          <a:xfrm>
            <a:off x="990600" y="6208249"/>
            <a:ext cx="1120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* P. Hello and J-Y Vinet. Simulation of </a:t>
            </a:r>
            <a:r>
              <a:rPr lang="fr-FR" sz="1200" dirty="0" err="1"/>
              <a:t>beam</a:t>
            </a:r>
            <a:r>
              <a:rPr lang="fr-FR" sz="1200" dirty="0"/>
              <a:t> propagation in off-axis </a:t>
            </a:r>
            <a:r>
              <a:rPr lang="fr-FR" sz="1200" dirty="0" err="1"/>
              <a:t>optical</a:t>
            </a:r>
            <a:r>
              <a:rPr lang="fr-FR" sz="1200" dirty="0"/>
              <a:t> </a:t>
            </a:r>
            <a:r>
              <a:rPr lang="fr-FR" sz="1200" dirty="0" err="1"/>
              <a:t>systems</a:t>
            </a:r>
            <a:r>
              <a:rPr lang="fr-FR" sz="1200" dirty="0"/>
              <a:t>. Journal of </a:t>
            </a:r>
            <a:r>
              <a:rPr lang="fr-FR" sz="1200" dirty="0" err="1"/>
              <a:t>optics</a:t>
            </a:r>
            <a:r>
              <a:rPr lang="fr-FR" sz="1200" dirty="0"/>
              <a:t>, 27(6):265, 1996.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75C161C-B601-40D2-86A8-C107801F6DE0}"/>
              </a:ext>
            </a:extLst>
          </p:cNvPr>
          <p:cNvCxnSpPr>
            <a:cxnSpLocks/>
          </p:cNvCxnSpPr>
          <p:nvPr/>
        </p:nvCxnSpPr>
        <p:spPr>
          <a:xfrm flipV="1">
            <a:off x="1096770" y="6208249"/>
            <a:ext cx="7235100" cy="29435"/>
          </a:xfrm>
          <a:prstGeom prst="line">
            <a:avLst/>
          </a:prstGeom>
          <a:ln w="19050">
            <a:solidFill>
              <a:srgbClr val="15AA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39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11FA1FBB-E28A-431F-975A-D61CA4C81A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63" y="3842756"/>
            <a:ext cx="4693203" cy="2771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BCC124-E928-484C-A2B2-7BA7C24B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P/SR3 is a strongly curved mirror that reduces the beam size by about a factor of 10.</a:t>
            </a:r>
          </a:p>
          <a:p>
            <a:r>
              <a:rPr lang="en-US" sz="2000" dirty="0"/>
              <a:t>The beam is reflected on P/SR3 with an angle of incidence and is propagated toward P/SR2.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study the high-order modes shape on P/SR2 and the modal decomposition.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829CE-18A4-4FE6-88A7-506F306E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7888AD-A12B-4197-8777-16255800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1: The calculation of astigmatism losses</a:t>
            </a:r>
            <a:endParaRPr lang="fr-FR" dirty="0"/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CF5C480-DF26-4838-9984-9D1D8CD46BBE}"/>
              </a:ext>
            </a:extLst>
          </p:cNvPr>
          <p:cNvGrpSpPr/>
          <p:nvPr/>
        </p:nvGrpSpPr>
        <p:grpSpPr>
          <a:xfrm>
            <a:off x="1946485" y="2054291"/>
            <a:ext cx="6664115" cy="1607344"/>
            <a:chOff x="218183" y="2629782"/>
            <a:chExt cx="6664115" cy="160734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C3153B-60A6-4A12-822A-740A9D548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45" b="13785"/>
            <a:stretch/>
          </p:blipFill>
          <p:spPr>
            <a:xfrm>
              <a:off x="218183" y="2629782"/>
              <a:ext cx="6664115" cy="1607344"/>
            </a:xfrm>
            <a:prstGeom prst="rect">
              <a:avLst/>
            </a:prstGeom>
          </p:spPr>
        </p:pic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757F5E64-9C64-45F7-AF91-074870AB4E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373" y="3410539"/>
              <a:ext cx="4655820" cy="64396"/>
            </a:xfrm>
            <a:prstGeom prst="straightConnector1">
              <a:avLst/>
            </a:prstGeom>
            <a:ln w="28575">
              <a:solidFill>
                <a:srgbClr val="15AA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28CF0E5-8572-45AB-9CA3-39BBE2D80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236" y="3229418"/>
              <a:ext cx="2284537" cy="181121"/>
            </a:xfrm>
            <a:prstGeom prst="straightConnector1">
              <a:avLst/>
            </a:prstGeom>
            <a:ln w="19050">
              <a:solidFill>
                <a:srgbClr val="15AA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3B882A7-73BD-4F3C-93DE-8156036E2ABC}"/>
                  </a:ext>
                </a:extLst>
              </p:cNvPr>
              <p:cNvSpPr txBox="1"/>
              <p:nvPr/>
            </p:nvSpPr>
            <p:spPr>
              <a:xfrm>
                <a:off x="7167137" y="2390216"/>
                <a:ext cx="5195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15AABB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3B882A7-73BD-4F3C-93DE-8156036E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37" y="2390216"/>
                <a:ext cx="5195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3E2BE2-F69F-4FEC-85E2-8809BB96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GdR</a:t>
            </a:r>
            <a:r>
              <a:rPr lang="en-US" dirty="0"/>
              <a:t> workshop- Orsay 10th June, 2025</a:t>
            </a:r>
            <a:endParaRPr lang="fr-FR" dirty="0"/>
          </a:p>
        </p:txBody>
      </p:sp>
      <p:pic>
        <p:nvPicPr>
          <p:cNvPr id="31" name="Espace réservé du contenu 4">
            <a:extLst>
              <a:ext uri="{FF2B5EF4-FFF2-40B4-BE49-F238E27FC236}">
                <a16:creationId xmlns:a16="http://schemas.microsoft.com/office/drawing/2014/main" id="{FD7DE212-320F-43EA-B7E2-20654C1FA2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97" y="4649449"/>
            <a:ext cx="2235706" cy="167678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AF483AE1-72D7-4D97-A05C-392370A92F0C}"/>
              </a:ext>
            </a:extLst>
          </p:cNvPr>
          <p:cNvSpPr txBox="1"/>
          <p:nvPr/>
        </p:nvSpPr>
        <p:spPr>
          <a:xfrm>
            <a:off x="6132693" y="4050697"/>
            <a:ext cx="328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Exact equation</a:t>
            </a:r>
          </a:p>
          <a:p>
            <a:r>
              <a:rPr lang="en-US" dirty="0">
                <a:solidFill>
                  <a:schemeClr val="accent1"/>
                </a:solidFill>
              </a:rPr>
              <a:t>HOM power= 4360 ppm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96454B8-C5C7-46A5-8A5F-8DC7335E6E76}"/>
              </a:ext>
            </a:extLst>
          </p:cNvPr>
          <p:cNvSpPr txBox="1"/>
          <p:nvPr/>
        </p:nvSpPr>
        <p:spPr>
          <a:xfrm>
            <a:off x="9139903" y="4018805"/>
            <a:ext cx="286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Approximated equation</a:t>
            </a:r>
          </a:p>
          <a:p>
            <a:r>
              <a:rPr lang="en-US" dirty="0">
                <a:solidFill>
                  <a:schemeClr val="accent2"/>
                </a:solidFill>
              </a:rPr>
              <a:t>HOM power =3960ppm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7799ED7-11DA-4067-BA33-9CC08E354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98" y="4612698"/>
            <a:ext cx="2235706" cy="16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5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98F24F2-5209-4ED8-8A25-7AA71FB9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051" y="1212296"/>
            <a:ext cx="3363785" cy="2736343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BCC124-E928-484C-A2B2-7BA7C24B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We can compensate for the astigmatism losses by reflection on P/SR2.</a:t>
            </a:r>
          </a:p>
          <a:p>
            <a:r>
              <a:rPr lang="en-US" sz="1800" dirty="0"/>
              <a:t>The beam is reflected on P/SR2 then is collimated and incident on P/SR1.</a:t>
            </a:r>
          </a:p>
          <a:p>
            <a:r>
              <a:rPr lang="en-US" sz="1800" dirty="0"/>
              <a:t>We optimize the angle of incidence on P/SR2.</a:t>
            </a:r>
            <a:endParaRPr lang="fr-FR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We study the modal decomposition and the high-order modes beam shape on P/SR1.</a:t>
            </a:r>
          </a:p>
          <a:p>
            <a:endParaRPr lang="fr-FR" sz="18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3E2BE2-F69F-4FEC-85E2-8809BB96D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workshop- Orsay 10th June,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7829CE-18A4-4FE6-88A7-506F306E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9225-03F3-4D13-BAA8-4D7B229E5AE1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E7888AD-A12B-4197-8777-162558002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1: The calculation of astigmatism losses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24452E3-4DEA-457B-8D3E-1F6F5A44855A}"/>
              </a:ext>
            </a:extLst>
          </p:cNvPr>
          <p:cNvGrpSpPr/>
          <p:nvPr/>
        </p:nvGrpSpPr>
        <p:grpSpPr>
          <a:xfrm>
            <a:off x="655151" y="2359396"/>
            <a:ext cx="6664115" cy="1585913"/>
            <a:chOff x="2484930" y="3382839"/>
            <a:chExt cx="6664115" cy="158591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2C3153B-60A6-4A12-822A-740A9D5483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28" b="15020"/>
            <a:stretch/>
          </p:blipFill>
          <p:spPr>
            <a:xfrm>
              <a:off x="2484930" y="3382839"/>
              <a:ext cx="6664115" cy="1585913"/>
            </a:xfrm>
            <a:prstGeom prst="rect">
              <a:avLst/>
            </a:prstGeom>
          </p:spPr>
        </p:pic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757F5E64-9C64-45F7-AF91-074870AB4E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46120" y="4168140"/>
              <a:ext cx="4655820" cy="64396"/>
            </a:xfrm>
            <a:prstGeom prst="straightConnector1">
              <a:avLst/>
            </a:prstGeom>
            <a:ln w="28575">
              <a:solidFill>
                <a:srgbClr val="15AA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28CF0E5-8572-45AB-9CA3-39BBE2D807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9983" y="3987019"/>
              <a:ext cx="2284537" cy="181121"/>
            </a:xfrm>
            <a:prstGeom prst="straightConnector1">
              <a:avLst/>
            </a:prstGeom>
            <a:ln w="19050">
              <a:solidFill>
                <a:srgbClr val="15AA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C4D903B-2DF9-46B8-9D85-5D95FF737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89020" y="3987019"/>
              <a:ext cx="2095500" cy="485200"/>
            </a:xfrm>
            <a:prstGeom prst="straightConnector1">
              <a:avLst/>
            </a:prstGeom>
            <a:ln w="19050">
              <a:solidFill>
                <a:srgbClr val="15AAB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3B882A7-73BD-4F3C-93DE-8156036E2ABC}"/>
                  </a:ext>
                </a:extLst>
              </p:cNvPr>
              <p:cNvSpPr txBox="1"/>
              <p:nvPr/>
            </p:nvSpPr>
            <p:spPr>
              <a:xfrm>
                <a:off x="5760717" y="2756057"/>
                <a:ext cx="670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5AABB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15AABB"/>
                  </a:solidFill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A3B882A7-73BD-4F3C-93DE-8156036E2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17" y="2756057"/>
                <a:ext cx="67056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>
            <a:extLst>
              <a:ext uri="{FF2B5EF4-FFF2-40B4-BE49-F238E27FC236}">
                <a16:creationId xmlns:a16="http://schemas.microsoft.com/office/drawing/2014/main" id="{6E105114-0C3C-4417-97C6-6F99A103B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98" y="4239650"/>
            <a:ext cx="4114800" cy="2183845"/>
          </a:xfrm>
          <a:prstGeom prst="rect">
            <a:avLst/>
          </a:prstGeom>
        </p:spPr>
      </p:pic>
      <p:pic>
        <p:nvPicPr>
          <p:cNvPr id="26" name="Espace réservé du contenu 14">
            <a:extLst>
              <a:ext uri="{FF2B5EF4-FFF2-40B4-BE49-F238E27FC236}">
                <a16:creationId xmlns:a16="http://schemas.microsoft.com/office/drawing/2014/main" id="{C415F396-7247-4219-BB12-0B7058E8CA21}"/>
              </a:ext>
            </a:extLst>
          </p:cNvPr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837" y="4679164"/>
            <a:ext cx="2422541" cy="181690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63B3A6E-2F94-4C0C-A74D-2274134F7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005" y="4679163"/>
            <a:ext cx="2422542" cy="181690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9509031-B5EE-4964-BD6B-AA8B45A8A350}"/>
              </a:ext>
            </a:extLst>
          </p:cNvPr>
          <p:cNvSpPr txBox="1"/>
          <p:nvPr/>
        </p:nvSpPr>
        <p:spPr>
          <a:xfrm>
            <a:off x="5906078" y="4155943"/>
            <a:ext cx="185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Exact equation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HOM power= 83 ppm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41CC122-FC1A-4E92-8E1A-51989D3AF4A6}"/>
              </a:ext>
            </a:extLst>
          </p:cNvPr>
          <p:cNvSpPr txBox="1"/>
          <p:nvPr/>
        </p:nvSpPr>
        <p:spPr>
          <a:xfrm>
            <a:off x="8970155" y="4192147"/>
            <a:ext cx="198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Approximated equation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HOM power =6 ppm</a:t>
            </a: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8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2" id="{B4FC0633-29B0-4B90-8883-B596DBE836B3}" vid="{AA7E683D-3AAB-4333-8CC3-F8D57048DF8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VirgoTemplate2025</Template>
  <TotalTime>11925</TotalTime>
  <Words>1867</Words>
  <Application>Microsoft Office PowerPoint</Application>
  <PresentationFormat>Grand écran</PresentationFormat>
  <Paragraphs>312</Paragraphs>
  <Slides>21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Wingdings</vt:lpstr>
      <vt:lpstr>Thème Office</vt:lpstr>
      <vt:lpstr>Optical simulations methods for low-losses stable recycling cavities of Advanced Virgo+</vt:lpstr>
      <vt:lpstr>Table of content</vt:lpstr>
      <vt:lpstr>Motivation</vt:lpstr>
      <vt:lpstr>Optical simulation tools: OSCAR and SIS</vt:lpstr>
      <vt:lpstr>Optical simulation methods</vt:lpstr>
      <vt:lpstr>Method 1: The calculation of astigmatism losses</vt:lpstr>
      <vt:lpstr>Method 1: Accurately simulating the mirror interface*</vt:lpstr>
      <vt:lpstr>Method 1: The calculation of astigmatism losses</vt:lpstr>
      <vt:lpstr>Method 1: The calculation of astigmatism losses</vt:lpstr>
      <vt:lpstr>Method 1: Calculation of astigmatism losses summary</vt:lpstr>
      <vt:lpstr>Method 2: P/SR1 mirrors radius of curvature optimization </vt:lpstr>
      <vt:lpstr>Method 2: P/SR1 mirrors radius of curvature optimization </vt:lpstr>
      <vt:lpstr>Method 2: P/SR1 mirrors radius of curvature optimization </vt:lpstr>
      <vt:lpstr>Method 3: Squeezing losses in the SRC</vt:lpstr>
      <vt:lpstr>Method 3: Locked interferometer simulation – squeezing losses</vt:lpstr>
      <vt:lpstr>Method 3: Locked interferometer simulation – squeezing losses</vt:lpstr>
      <vt:lpstr>Method 3: Locked interferometer simulation – squeezing losses</vt:lpstr>
      <vt:lpstr>Method 3: Locked interferometer simulation – squeezing losses</vt:lpstr>
      <vt:lpstr>Method 3: Squeezing losses due to mirrors surface roughness</vt:lpstr>
      <vt:lpstr>Summary and 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Optical simulations methods for low-losses stable recycling cavities of Advanced Virgo+</dc:title>
  <dc:creator>Ward AMAR</dc:creator>
  <cp:lastModifiedBy>Ward AMAR</cp:lastModifiedBy>
  <cp:revision>109</cp:revision>
  <dcterms:created xsi:type="dcterms:W3CDTF">2025-05-26T14:16:59Z</dcterms:created>
  <dcterms:modified xsi:type="dcterms:W3CDTF">2025-06-10T09:53:00Z</dcterms:modified>
</cp:coreProperties>
</file>