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oleObject"/>
  <Default Extension="jpeg" ContentType="image/jpeg"/>
  <Default Extension="tiff" ContentType="image/tiff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6" r:id="rId2"/>
    <p:sldId id="257" r:id="rId3"/>
    <p:sldId id="258" r:id="rId4"/>
    <p:sldId id="270" r:id="rId5"/>
    <p:sldId id="263" r:id="rId6"/>
    <p:sldId id="274" r:id="rId7"/>
    <p:sldId id="275" r:id="rId8"/>
    <p:sldId id="276" r:id="rId9"/>
    <p:sldId id="277" r:id="rId10"/>
    <p:sldId id="285" r:id="rId11"/>
    <p:sldId id="260" r:id="rId12"/>
    <p:sldId id="261" r:id="rId13"/>
    <p:sldId id="264" r:id="rId14"/>
    <p:sldId id="265" r:id="rId15"/>
    <p:sldId id="266" r:id="rId16"/>
    <p:sldId id="271" r:id="rId17"/>
    <p:sldId id="268" r:id="rId18"/>
    <p:sldId id="267" r:id="rId19"/>
    <p:sldId id="269" r:id="rId20"/>
    <p:sldId id="281" r:id="rId21"/>
    <p:sldId id="282" r:id="rId22"/>
    <p:sldId id="284" r:id="rId23"/>
    <p:sldId id="286" r:id="rId24"/>
    <p:sldId id="291" r:id="rId25"/>
    <p:sldId id="288" r:id="rId26"/>
    <p:sldId id="289" r:id="rId27"/>
    <p:sldId id="290" r:id="rId28"/>
    <p:sldId id="294" r:id="rId29"/>
    <p:sldId id="292" r:id="rId30"/>
    <p:sldId id="293" r:id="rId31"/>
    <p:sldId id="278" r:id="rId32"/>
    <p:sldId id="273" r:id="rId33"/>
    <p:sldId id="296" r:id="rId34"/>
    <p:sldId id="295" r:id="rId35"/>
    <p:sldId id="297" r:id="rId36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CCFF"/>
    <a:srgbClr val="09AF01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124"/>
    <p:restoredTop sz="94651"/>
  </p:normalViewPr>
  <p:slideViewPr>
    <p:cSldViewPr>
      <p:cViewPr varScale="1">
        <p:scale>
          <a:sx n="110" d="100"/>
          <a:sy n="110" d="100"/>
        </p:scale>
        <p:origin x="64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2040" y="-84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notesMaster" Target="notesMasters/notesMaster1.xml"/><Relationship Id="rId38" Type="http://schemas.openxmlformats.org/officeDocument/2006/relationships/handoutMaster" Target="handoutMasters/handoutMaster1.xml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4" Type="http://schemas.openxmlformats.org/officeDocument/2006/relationships/image" Target="../media/image8.wmf"/><Relationship Id="rId5" Type="http://schemas.openxmlformats.org/officeDocument/2006/relationships/image" Target="../media/image9.wmf"/><Relationship Id="rId6" Type="http://schemas.openxmlformats.org/officeDocument/2006/relationships/image" Target="../media/image10.wmf"/><Relationship Id="rId7" Type="http://schemas.openxmlformats.org/officeDocument/2006/relationships/image" Target="../media/image11.wmf"/><Relationship Id="rId1" Type="http://schemas.openxmlformats.org/officeDocument/2006/relationships/image" Target="../media/image5.wmf"/><Relationship Id="rId2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wmf"/><Relationship Id="rId2" Type="http://schemas.openxmlformats.org/officeDocument/2006/relationships/image" Target="../media/image74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7.wmf"/><Relationship Id="rId4" Type="http://schemas.openxmlformats.org/officeDocument/2006/relationships/image" Target="../media/image78.wmf"/><Relationship Id="rId5" Type="http://schemas.openxmlformats.org/officeDocument/2006/relationships/image" Target="../media/image79.wmf"/><Relationship Id="rId6" Type="http://schemas.openxmlformats.org/officeDocument/2006/relationships/image" Target="../media/image80.wmf"/><Relationship Id="rId7" Type="http://schemas.openxmlformats.org/officeDocument/2006/relationships/image" Target="../media/image81.wmf"/><Relationship Id="rId1" Type="http://schemas.openxmlformats.org/officeDocument/2006/relationships/image" Target="../media/image75.wmf"/><Relationship Id="rId2" Type="http://schemas.openxmlformats.org/officeDocument/2006/relationships/image" Target="../media/image76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4.wmf"/><Relationship Id="rId4" Type="http://schemas.openxmlformats.org/officeDocument/2006/relationships/image" Target="../media/image85.wmf"/><Relationship Id="rId1" Type="http://schemas.openxmlformats.org/officeDocument/2006/relationships/image" Target="../media/image82.wmf"/><Relationship Id="rId2" Type="http://schemas.openxmlformats.org/officeDocument/2006/relationships/image" Target="../media/image83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9.wmf"/><Relationship Id="rId4" Type="http://schemas.openxmlformats.org/officeDocument/2006/relationships/image" Target="../media/image90.wmf"/><Relationship Id="rId5" Type="http://schemas.openxmlformats.org/officeDocument/2006/relationships/image" Target="../media/image91.wmf"/><Relationship Id="rId6" Type="http://schemas.openxmlformats.org/officeDocument/2006/relationships/image" Target="../media/image92.wmf"/><Relationship Id="rId1" Type="http://schemas.openxmlformats.org/officeDocument/2006/relationships/image" Target="../media/image87.wmf"/><Relationship Id="rId2" Type="http://schemas.openxmlformats.org/officeDocument/2006/relationships/image" Target="../media/image88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97.wmf"/><Relationship Id="rId4" Type="http://schemas.openxmlformats.org/officeDocument/2006/relationships/image" Target="../media/image98.wmf"/><Relationship Id="rId1" Type="http://schemas.openxmlformats.org/officeDocument/2006/relationships/image" Target="../media/image95.wmf"/><Relationship Id="rId2" Type="http://schemas.openxmlformats.org/officeDocument/2006/relationships/image" Target="../media/image96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5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wmf"/><Relationship Id="rId4" Type="http://schemas.openxmlformats.org/officeDocument/2006/relationships/image" Target="../media/image109.wmf"/><Relationship Id="rId1" Type="http://schemas.openxmlformats.org/officeDocument/2006/relationships/image" Target="../media/image106.wmf"/><Relationship Id="rId2" Type="http://schemas.openxmlformats.org/officeDocument/2006/relationships/image" Target="../media/image107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wmf"/><Relationship Id="rId4" Type="http://schemas.openxmlformats.org/officeDocument/2006/relationships/image" Target="../media/image111.wmf"/><Relationship Id="rId1" Type="http://schemas.openxmlformats.org/officeDocument/2006/relationships/image" Target="../media/image106.wmf"/><Relationship Id="rId2" Type="http://schemas.openxmlformats.org/officeDocument/2006/relationships/image" Target="../media/image107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3.wmf"/><Relationship Id="rId2" Type="http://schemas.openxmlformats.org/officeDocument/2006/relationships/image" Target="../media/image114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5.wmf"/><Relationship Id="rId2" Type="http://schemas.openxmlformats.org/officeDocument/2006/relationships/image" Target="../media/image116.wmf"/><Relationship Id="rId3" Type="http://schemas.openxmlformats.org/officeDocument/2006/relationships/image" Target="../media/image11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4" Type="http://schemas.openxmlformats.org/officeDocument/2006/relationships/image" Target="../media/image16.wmf"/><Relationship Id="rId5" Type="http://schemas.openxmlformats.org/officeDocument/2006/relationships/image" Target="../media/image17.wmf"/><Relationship Id="rId6" Type="http://schemas.openxmlformats.org/officeDocument/2006/relationships/image" Target="../media/image18.wmf"/><Relationship Id="rId7" Type="http://schemas.openxmlformats.org/officeDocument/2006/relationships/image" Target="../media/image19.wmf"/><Relationship Id="rId8" Type="http://schemas.openxmlformats.org/officeDocument/2006/relationships/image" Target="../media/image20.wmf"/><Relationship Id="rId9" Type="http://schemas.openxmlformats.org/officeDocument/2006/relationships/image" Target="../media/image21.wmf"/><Relationship Id="rId1" Type="http://schemas.openxmlformats.org/officeDocument/2006/relationships/image" Target="../media/image13.wmf"/><Relationship Id="rId2" Type="http://schemas.openxmlformats.org/officeDocument/2006/relationships/image" Target="../media/image14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1.wmf"/><Relationship Id="rId2" Type="http://schemas.openxmlformats.org/officeDocument/2006/relationships/image" Target="../media/image122.wmf"/><Relationship Id="rId3" Type="http://schemas.openxmlformats.org/officeDocument/2006/relationships/image" Target="../media/image12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4" Type="http://schemas.openxmlformats.org/officeDocument/2006/relationships/image" Target="../media/image25.wmf"/><Relationship Id="rId5" Type="http://schemas.openxmlformats.org/officeDocument/2006/relationships/image" Target="../media/image26.wmf"/><Relationship Id="rId6" Type="http://schemas.openxmlformats.org/officeDocument/2006/relationships/image" Target="../media/image27.wmf"/><Relationship Id="rId7" Type="http://schemas.openxmlformats.org/officeDocument/2006/relationships/image" Target="../media/image28.wmf"/><Relationship Id="rId1" Type="http://schemas.openxmlformats.org/officeDocument/2006/relationships/image" Target="../media/image22.wmf"/><Relationship Id="rId2" Type="http://schemas.openxmlformats.org/officeDocument/2006/relationships/image" Target="../media/image2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4" Type="http://schemas.openxmlformats.org/officeDocument/2006/relationships/image" Target="../media/image34.wmf"/><Relationship Id="rId5" Type="http://schemas.openxmlformats.org/officeDocument/2006/relationships/image" Target="../media/image35.wmf"/><Relationship Id="rId6" Type="http://schemas.openxmlformats.org/officeDocument/2006/relationships/image" Target="../media/image36.wmf"/><Relationship Id="rId1" Type="http://schemas.openxmlformats.org/officeDocument/2006/relationships/image" Target="../media/image31.wmf"/><Relationship Id="rId2" Type="http://schemas.openxmlformats.org/officeDocument/2006/relationships/image" Target="../media/image32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4" Type="http://schemas.openxmlformats.org/officeDocument/2006/relationships/image" Target="../media/image41.wmf"/><Relationship Id="rId1" Type="http://schemas.openxmlformats.org/officeDocument/2006/relationships/image" Target="../media/image38.wmf"/><Relationship Id="rId2" Type="http://schemas.openxmlformats.org/officeDocument/2006/relationships/image" Target="../media/image39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4" Type="http://schemas.openxmlformats.org/officeDocument/2006/relationships/image" Target="../media/image47.wmf"/><Relationship Id="rId5" Type="http://schemas.openxmlformats.org/officeDocument/2006/relationships/image" Target="../media/image48.wmf"/><Relationship Id="rId6" Type="http://schemas.openxmlformats.org/officeDocument/2006/relationships/image" Target="../media/image49.wmf"/><Relationship Id="rId7" Type="http://schemas.openxmlformats.org/officeDocument/2006/relationships/image" Target="../media/image50.wmf"/><Relationship Id="rId8" Type="http://schemas.openxmlformats.org/officeDocument/2006/relationships/image" Target="../media/image51.wmf"/><Relationship Id="rId9" Type="http://schemas.openxmlformats.org/officeDocument/2006/relationships/image" Target="../media/image52.wmf"/><Relationship Id="rId10" Type="http://schemas.openxmlformats.org/officeDocument/2006/relationships/image" Target="../media/image53.wmf"/><Relationship Id="rId1" Type="http://schemas.openxmlformats.org/officeDocument/2006/relationships/image" Target="../media/image44.wmf"/><Relationship Id="rId2" Type="http://schemas.openxmlformats.org/officeDocument/2006/relationships/image" Target="../media/image45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4" Type="http://schemas.openxmlformats.org/officeDocument/2006/relationships/image" Target="../media/image59.wmf"/><Relationship Id="rId1" Type="http://schemas.openxmlformats.org/officeDocument/2006/relationships/image" Target="../media/image56.wmf"/><Relationship Id="rId2" Type="http://schemas.openxmlformats.org/officeDocument/2006/relationships/image" Target="../media/image57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4" Type="http://schemas.openxmlformats.org/officeDocument/2006/relationships/image" Target="../media/image64.wmf"/><Relationship Id="rId5" Type="http://schemas.openxmlformats.org/officeDocument/2006/relationships/image" Target="../media/image65.wmf"/><Relationship Id="rId6" Type="http://schemas.openxmlformats.org/officeDocument/2006/relationships/image" Target="../media/image66.wmf"/><Relationship Id="rId1" Type="http://schemas.openxmlformats.org/officeDocument/2006/relationships/image" Target="../media/image52.wmf"/><Relationship Id="rId2" Type="http://schemas.openxmlformats.org/officeDocument/2006/relationships/image" Target="../media/image62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4" Type="http://schemas.openxmlformats.org/officeDocument/2006/relationships/image" Target="../media/image70.wmf"/><Relationship Id="rId5" Type="http://schemas.openxmlformats.org/officeDocument/2006/relationships/image" Target="../media/image71.wmf"/><Relationship Id="rId1" Type="http://schemas.openxmlformats.org/officeDocument/2006/relationships/image" Target="../media/image67.wmf"/><Relationship Id="rId2" Type="http://schemas.openxmlformats.org/officeDocument/2006/relationships/image" Target="../media/image6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81259C58-B708-448A-94F7-D12D029B7AB4}" type="datetimeFigureOut">
              <a:rPr lang="fr-FR" smtClean="0"/>
              <a:pPr/>
              <a:t>10/06/2025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63212E40-5E34-4463-A24E-246C8941BAFC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C64F61FB-6F03-4AC0-81EA-55A6F585CCE6}" type="datetimeFigureOut">
              <a:rPr lang="fr-FR" smtClean="0"/>
              <a:pPr/>
              <a:t>10/06/2025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05117AB6-EF9D-4682-9B01-842E2EB7F46A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117AB6-EF9D-4682-9B01-842E2EB7F46A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07698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117AB6-EF9D-4682-9B01-842E2EB7F46A}" type="slidenum">
              <a:rPr lang="fr-FR" smtClean="0"/>
              <a:pPr/>
              <a:t>22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117AB6-EF9D-4682-9B01-842E2EB7F46A}" type="slidenum">
              <a:rPr lang="fr-FR" smtClean="0"/>
              <a:pPr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0960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fr-FR" smtClean="0"/>
              <a:t>GDR_OG_Juin25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J.-Y. Vinet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69713-8A43-445C-8B43-6F31F22F6074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GDR_OG_Juin25</a:t>
            </a:r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F69713-8A43-445C-8B43-6F31F22F6074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J.-Y. Vinet</a:t>
            </a:r>
            <a:endParaRPr lang="fr-F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GDR_OG_Juin25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J.-Y. Vinet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69713-8A43-445C-8B43-6F31F22F6074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GDR_OG_Juin25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J.-Y. Vinet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69713-8A43-445C-8B43-6F31F22F6074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GDR_OG_Juin25</a:t>
            </a: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J.-Y. Vinet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69713-8A43-445C-8B43-6F31F22F6074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GDR_OG_Juin25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J.-Y. Vinet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69713-8A43-445C-8B43-6F31F22F6074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GDR_OG_Juin25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J.-Y. Vinet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69713-8A43-445C-8B43-6F31F22F6074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GDR_OG_Juin25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J.-Y. Vinet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69713-8A43-445C-8B43-6F31F22F6074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GDR_OG_Juin25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J.-Y. Vinet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69713-8A43-445C-8B43-6F31F22F6074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GDR_OG_Juin25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J.-Y. Vinet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F69713-8A43-445C-8B43-6F31F22F6074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jpeg"/><Relationship Id="rId6" Type="http://schemas.openxmlformats.org/officeDocument/2006/relationships/image" Target="../media/image4.tif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2.tiff"/><Relationship Id="rId12" Type="http://schemas.openxmlformats.org/officeDocument/2006/relationships/image" Target="../media/image43.tif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30.bin"/><Relationship Id="rId4" Type="http://schemas.openxmlformats.org/officeDocument/2006/relationships/image" Target="../media/image38.wmf"/><Relationship Id="rId5" Type="http://schemas.openxmlformats.org/officeDocument/2006/relationships/oleObject" Target="../embeddings/oleObject31.bin"/><Relationship Id="rId6" Type="http://schemas.openxmlformats.org/officeDocument/2006/relationships/image" Target="../media/image39.wmf"/><Relationship Id="rId7" Type="http://schemas.openxmlformats.org/officeDocument/2006/relationships/oleObject" Target="../embeddings/oleObject32.bin"/><Relationship Id="rId8" Type="http://schemas.openxmlformats.org/officeDocument/2006/relationships/image" Target="../media/image40.wmf"/><Relationship Id="rId9" Type="http://schemas.openxmlformats.org/officeDocument/2006/relationships/oleObject" Target="../embeddings/oleObject33.bin"/><Relationship Id="rId10" Type="http://schemas.openxmlformats.org/officeDocument/2006/relationships/image" Target="../media/image41.wmf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37.bin"/><Relationship Id="rId20" Type="http://schemas.openxmlformats.org/officeDocument/2006/relationships/image" Target="../media/image52.wmf"/><Relationship Id="rId21" Type="http://schemas.openxmlformats.org/officeDocument/2006/relationships/oleObject" Target="../embeddings/oleObject43.bin"/><Relationship Id="rId22" Type="http://schemas.openxmlformats.org/officeDocument/2006/relationships/image" Target="../media/image53.wmf"/><Relationship Id="rId23" Type="http://schemas.openxmlformats.org/officeDocument/2006/relationships/image" Target="../media/image54.tiff"/><Relationship Id="rId24" Type="http://schemas.openxmlformats.org/officeDocument/2006/relationships/image" Target="../media/image55.tiff"/><Relationship Id="rId10" Type="http://schemas.openxmlformats.org/officeDocument/2006/relationships/image" Target="../media/image47.wmf"/><Relationship Id="rId11" Type="http://schemas.openxmlformats.org/officeDocument/2006/relationships/oleObject" Target="../embeddings/oleObject38.bin"/><Relationship Id="rId12" Type="http://schemas.openxmlformats.org/officeDocument/2006/relationships/image" Target="../media/image48.wmf"/><Relationship Id="rId13" Type="http://schemas.openxmlformats.org/officeDocument/2006/relationships/oleObject" Target="../embeddings/oleObject39.bin"/><Relationship Id="rId14" Type="http://schemas.openxmlformats.org/officeDocument/2006/relationships/image" Target="../media/image49.wmf"/><Relationship Id="rId15" Type="http://schemas.openxmlformats.org/officeDocument/2006/relationships/oleObject" Target="../embeddings/oleObject40.bin"/><Relationship Id="rId16" Type="http://schemas.openxmlformats.org/officeDocument/2006/relationships/image" Target="../media/image50.wmf"/><Relationship Id="rId17" Type="http://schemas.openxmlformats.org/officeDocument/2006/relationships/oleObject" Target="../embeddings/oleObject41.bin"/><Relationship Id="rId18" Type="http://schemas.openxmlformats.org/officeDocument/2006/relationships/image" Target="../media/image51.wmf"/><Relationship Id="rId19" Type="http://schemas.openxmlformats.org/officeDocument/2006/relationships/oleObject" Target="../embeddings/oleObject42.bin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34.bin"/><Relationship Id="rId4" Type="http://schemas.openxmlformats.org/officeDocument/2006/relationships/image" Target="../media/image44.wmf"/><Relationship Id="rId5" Type="http://schemas.openxmlformats.org/officeDocument/2006/relationships/oleObject" Target="../embeddings/oleObject35.bin"/><Relationship Id="rId6" Type="http://schemas.openxmlformats.org/officeDocument/2006/relationships/image" Target="../media/image45.wmf"/><Relationship Id="rId7" Type="http://schemas.openxmlformats.org/officeDocument/2006/relationships/oleObject" Target="../embeddings/oleObject36.bin"/><Relationship Id="rId8" Type="http://schemas.openxmlformats.org/officeDocument/2006/relationships/image" Target="../media/image46.wmf"/></Relationships>
</file>

<file path=ppt/slides/_rels/slide13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47.bin"/><Relationship Id="rId12" Type="http://schemas.openxmlformats.org/officeDocument/2006/relationships/image" Target="../media/image59.wmf"/><Relationship Id="rId13" Type="http://schemas.openxmlformats.org/officeDocument/2006/relationships/oleObject" Target="../embeddings/oleObject48.bin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60.png"/><Relationship Id="rId4" Type="http://schemas.openxmlformats.org/officeDocument/2006/relationships/oleObject" Target="../embeddings/oleObject44.bin"/><Relationship Id="rId5" Type="http://schemas.openxmlformats.org/officeDocument/2006/relationships/image" Target="../media/image56.wmf"/><Relationship Id="rId6" Type="http://schemas.openxmlformats.org/officeDocument/2006/relationships/image" Target="../media/image61.png"/><Relationship Id="rId7" Type="http://schemas.openxmlformats.org/officeDocument/2006/relationships/oleObject" Target="../embeddings/oleObject45.bin"/><Relationship Id="rId8" Type="http://schemas.openxmlformats.org/officeDocument/2006/relationships/image" Target="../media/image57.wmf"/><Relationship Id="rId9" Type="http://schemas.openxmlformats.org/officeDocument/2006/relationships/oleObject" Target="../embeddings/oleObject46.bin"/><Relationship Id="rId10" Type="http://schemas.openxmlformats.org/officeDocument/2006/relationships/image" Target="../media/image58.wmf"/></Relationships>
</file>

<file path=ppt/slides/_rels/slide14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53.bin"/><Relationship Id="rId12" Type="http://schemas.openxmlformats.org/officeDocument/2006/relationships/image" Target="../media/image65.wmf"/><Relationship Id="rId13" Type="http://schemas.openxmlformats.org/officeDocument/2006/relationships/oleObject" Target="../embeddings/oleObject54.bin"/><Relationship Id="rId14" Type="http://schemas.openxmlformats.org/officeDocument/2006/relationships/image" Target="../media/image66.w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49.bin"/><Relationship Id="rId4" Type="http://schemas.openxmlformats.org/officeDocument/2006/relationships/image" Target="../media/image52.wmf"/><Relationship Id="rId5" Type="http://schemas.openxmlformats.org/officeDocument/2006/relationships/oleObject" Target="../embeddings/oleObject50.bin"/><Relationship Id="rId6" Type="http://schemas.openxmlformats.org/officeDocument/2006/relationships/image" Target="../media/image62.wmf"/><Relationship Id="rId7" Type="http://schemas.openxmlformats.org/officeDocument/2006/relationships/oleObject" Target="../embeddings/oleObject51.bin"/><Relationship Id="rId8" Type="http://schemas.openxmlformats.org/officeDocument/2006/relationships/image" Target="../media/image63.wmf"/><Relationship Id="rId9" Type="http://schemas.openxmlformats.org/officeDocument/2006/relationships/oleObject" Target="../embeddings/oleObject52.bin"/><Relationship Id="rId10" Type="http://schemas.openxmlformats.org/officeDocument/2006/relationships/image" Target="../media/image64.wmf"/></Relationships>
</file>

<file path=ppt/slides/_rels/slide15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59.bin"/><Relationship Id="rId12" Type="http://schemas.openxmlformats.org/officeDocument/2006/relationships/image" Target="../media/image71.w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55.bin"/><Relationship Id="rId4" Type="http://schemas.openxmlformats.org/officeDocument/2006/relationships/image" Target="../media/image67.wmf"/><Relationship Id="rId5" Type="http://schemas.openxmlformats.org/officeDocument/2006/relationships/oleObject" Target="../embeddings/oleObject56.bin"/><Relationship Id="rId6" Type="http://schemas.openxmlformats.org/officeDocument/2006/relationships/image" Target="../media/image68.wmf"/><Relationship Id="rId7" Type="http://schemas.openxmlformats.org/officeDocument/2006/relationships/oleObject" Target="../embeddings/oleObject57.bin"/><Relationship Id="rId8" Type="http://schemas.openxmlformats.org/officeDocument/2006/relationships/image" Target="../media/image69.wmf"/><Relationship Id="rId9" Type="http://schemas.openxmlformats.org/officeDocument/2006/relationships/oleObject" Target="../embeddings/oleObject58.bin"/><Relationship Id="rId10" Type="http://schemas.openxmlformats.org/officeDocument/2006/relationships/image" Target="../media/image70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0.bin"/><Relationship Id="rId4" Type="http://schemas.openxmlformats.org/officeDocument/2006/relationships/image" Target="../media/image73.wmf"/><Relationship Id="rId5" Type="http://schemas.openxmlformats.org/officeDocument/2006/relationships/oleObject" Target="../embeddings/oleObject61.bin"/><Relationship Id="rId6" Type="http://schemas.openxmlformats.org/officeDocument/2006/relationships/image" Target="../media/image74.w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66.bin"/><Relationship Id="rId12" Type="http://schemas.openxmlformats.org/officeDocument/2006/relationships/image" Target="../media/image79.wmf"/><Relationship Id="rId13" Type="http://schemas.openxmlformats.org/officeDocument/2006/relationships/oleObject" Target="../embeddings/oleObject67.bin"/><Relationship Id="rId14" Type="http://schemas.openxmlformats.org/officeDocument/2006/relationships/image" Target="../media/image80.wmf"/><Relationship Id="rId15" Type="http://schemas.openxmlformats.org/officeDocument/2006/relationships/oleObject" Target="../embeddings/oleObject68.bin"/><Relationship Id="rId16" Type="http://schemas.openxmlformats.org/officeDocument/2006/relationships/image" Target="../media/image81.wmf"/><Relationship Id="rId17" Type="http://schemas.openxmlformats.org/officeDocument/2006/relationships/image" Target="../media/image80.png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62.bin"/><Relationship Id="rId4" Type="http://schemas.openxmlformats.org/officeDocument/2006/relationships/image" Target="../media/image75.wmf"/><Relationship Id="rId5" Type="http://schemas.openxmlformats.org/officeDocument/2006/relationships/oleObject" Target="../embeddings/oleObject63.bin"/><Relationship Id="rId6" Type="http://schemas.openxmlformats.org/officeDocument/2006/relationships/image" Target="../media/image76.wmf"/><Relationship Id="rId7" Type="http://schemas.openxmlformats.org/officeDocument/2006/relationships/oleObject" Target="../embeddings/oleObject64.bin"/><Relationship Id="rId8" Type="http://schemas.openxmlformats.org/officeDocument/2006/relationships/image" Target="../media/image77.wmf"/><Relationship Id="rId9" Type="http://schemas.openxmlformats.org/officeDocument/2006/relationships/oleObject" Target="../embeddings/oleObject65.bin"/><Relationship Id="rId10" Type="http://schemas.openxmlformats.org/officeDocument/2006/relationships/image" Target="../media/image78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9.bin"/><Relationship Id="rId4" Type="http://schemas.openxmlformats.org/officeDocument/2006/relationships/image" Target="../media/image82.wmf"/><Relationship Id="rId5" Type="http://schemas.openxmlformats.org/officeDocument/2006/relationships/oleObject" Target="../embeddings/oleObject70.bin"/><Relationship Id="rId6" Type="http://schemas.openxmlformats.org/officeDocument/2006/relationships/image" Target="../media/image83.wmf"/><Relationship Id="rId7" Type="http://schemas.openxmlformats.org/officeDocument/2006/relationships/oleObject" Target="../embeddings/oleObject71.bin"/><Relationship Id="rId8" Type="http://schemas.openxmlformats.org/officeDocument/2006/relationships/image" Target="../media/image84.wmf"/><Relationship Id="rId9" Type="http://schemas.openxmlformats.org/officeDocument/2006/relationships/oleObject" Target="../embeddings/oleObject72.bin"/><Relationship Id="rId10" Type="http://schemas.openxmlformats.org/officeDocument/2006/relationships/image" Target="../media/image85.wmf"/><Relationship Id="rId11" Type="http://schemas.openxmlformats.org/officeDocument/2006/relationships/image" Target="../media/image86.jpg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77.bin"/><Relationship Id="rId12" Type="http://schemas.openxmlformats.org/officeDocument/2006/relationships/image" Target="../media/image91.wmf"/><Relationship Id="rId13" Type="http://schemas.openxmlformats.org/officeDocument/2006/relationships/oleObject" Target="../embeddings/oleObject78.bin"/><Relationship Id="rId14" Type="http://schemas.openxmlformats.org/officeDocument/2006/relationships/image" Target="../media/image92.wmf"/><Relationship Id="rId15" Type="http://schemas.openxmlformats.org/officeDocument/2006/relationships/image" Target="../media/image93.tiff"/><Relationship Id="rId16" Type="http://schemas.openxmlformats.org/officeDocument/2006/relationships/image" Target="../media/image94.tif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73.bin"/><Relationship Id="rId4" Type="http://schemas.openxmlformats.org/officeDocument/2006/relationships/image" Target="../media/image87.wmf"/><Relationship Id="rId5" Type="http://schemas.openxmlformats.org/officeDocument/2006/relationships/oleObject" Target="../embeddings/oleObject74.bin"/><Relationship Id="rId6" Type="http://schemas.openxmlformats.org/officeDocument/2006/relationships/image" Target="../media/image88.wmf"/><Relationship Id="rId7" Type="http://schemas.openxmlformats.org/officeDocument/2006/relationships/oleObject" Target="../embeddings/oleObject75.bin"/><Relationship Id="rId8" Type="http://schemas.openxmlformats.org/officeDocument/2006/relationships/image" Target="../media/image89.wmf"/><Relationship Id="rId9" Type="http://schemas.openxmlformats.org/officeDocument/2006/relationships/oleObject" Target="../embeddings/oleObject76.bin"/><Relationship Id="rId10" Type="http://schemas.openxmlformats.org/officeDocument/2006/relationships/image" Target="../media/image90.wmf"/></Relationships>
</file>

<file path=ppt/slides/_rels/slide2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98.wmf"/><Relationship Id="rId12" Type="http://schemas.openxmlformats.org/officeDocument/2006/relationships/image" Target="../media/image100.tif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99.png"/><Relationship Id="rId4" Type="http://schemas.openxmlformats.org/officeDocument/2006/relationships/oleObject" Target="../embeddings/oleObject79.bin"/><Relationship Id="rId5" Type="http://schemas.openxmlformats.org/officeDocument/2006/relationships/image" Target="../media/image95.wmf"/><Relationship Id="rId6" Type="http://schemas.openxmlformats.org/officeDocument/2006/relationships/oleObject" Target="../embeddings/oleObject80.bin"/><Relationship Id="rId7" Type="http://schemas.openxmlformats.org/officeDocument/2006/relationships/image" Target="../media/image96.wmf"/><Relationship Id="rId8" Type="http://schemas.openxmlformats.org/officeDocument/2006/relationships/oleObject" Target="../embeddings/oleObject81.bin"/><Relationship Id="rId9" Type="http://schemas.openxmlformats.org/officeDocument/2006/relationships/image" Target="../media/image97.wmf"/><Relationship Id="rId10" Type="http://schemas.openxmlformats.org/officeDocument/2006/relationships/oleObject" Target="../embeddings/oleObject82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4" Type="http://schemas.openxmlformats.org/officeDocument/2006/relationships/image" Target="../media/image102.png"/><Relationship Id="rId5" Type="http://schemas.openxmlformats.org/officeDocument/2006/relationships/image" Target="../media/image103.png"/><Relationship Id="rId6" Type="http://schemas.openxmlformats.org/officeDocument/2006/relationships/image" Target="../media/image10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3.bin"/><Relationship Id="rId4" Type="http://schemas.openxmlformats.org/officeDocument/2006/relationships/image" Target="../media/image105.w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4.bin"/><Relationship Id="rId4" Type="http://schemas.openxmlformats.org/officeDocument/2006/relationships/image" Target="../media/image106.wmf"/><Relationship Id="rId5" Type="http://schemas.openxmlformats.org/officeDocument/2006/relationships/oleObject" Target="../embeddings/oleObject85.bin"/><Relationship Id="rId6" Type="http://schemas.openxmlformats.org/officeDocument/2006/relationships/image" Target="../media/image107.wmf"/><Relationship Id="rId7" Type="http://schemas.openxmlformats.org/officeDocument/2006/relationships/oleObject" Target="../embeddings/oleObject86.bin"/><Relationship Id="rId8" Type="http://schemas.openxmlformats.org/officeDocument/2006/relationships/image" Target="../media/image108.wmf"/><Relationship Id="rId9" Type="http://schemas.openxmlformats.org/officeDocument/2006/relationships/oleObject" Target="../embeddings/oleObject87.bin"/><Relationship Id="rId10" Type="http://schemas.openxmlformats.org/officeDocument/2006/relationships/image" Target="../media/image109.wmf"/><Relationship Id="rId11" Type="http://schemas.openxmlformats.org/officeDocument/2006/relationships/image" Target="../media/image110.png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8.bin"/><Relationship Id="rId4" Type="http://schemas.openxmlformats.org/officeDocument/2006/relationships/image" Target="../media/image106.wmf"/><Relationship Id="rId5" Type="http://schemas.openxmlformats.org/officeDocument/2006/relationships/oleObject" Target="../embeddings/oleObject89.bin"/><Relationship Id="rId6" Type="http://schemas.openxmlformats.org/officeDocument/2006/relationships/image" Target="../media/image107.wmf"/><Relationship Id="rId7" Type="http://schemas.openxmlformats.org/officeDocument/2006/relationships/oleObject" Target="../embeddings/oleObject90.bin"/><Relationship Id="rId8" Type="http://schemas.openxmlformats.org/officeDocument/2006/relationships/image" Target="../media/image110.wmf"/><Relationship Id="rId9" Type="http://schemas.openxmlformats.org/officeDocument/2006/relationships/oleObject" Target="../embeddings/oleObject91.bin"/><Relationship Id="rId10" Type="http://schemas.openxmlformats.org/officeDocument/2006/relationships/image" Target="../media/image111.wmf"/><Relationship Id="rId11" Type="http://schemas.openxmlformats.org/officeDocument/2006/relationships/image" Target="../media/image112.tiff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2.bin"/><Relationship Id="rId4" Type="http://schemas.openxmlformats.org/officeDocument/2006/relationships/image" Target="../media/image113.wmf"/><Relationship Id="rId5" Type="http://schemas.openxmlformats.org/officeDocument/2006/relationships/oleObject" Target="../embeddings/oleObject93.bin"/><Relationship Id="rId6" Type="http://schemas.openxmlformats.org/officeDocument/2006/relationships/image" Target="../media/image114.wmf"/><Relationship Id="rId7" Type="http://schemas.openxmlformats.org/officeDocument/2006/relationships/image" Target="../media/image110.png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4.bin"/><Relationship Id="rId4" Type="http://schemas.openxmlformats.org/officeDocument/2006/relationships/image" Target="../media/image115.wmf"/><Relationship Id="rId5" Type="http://schemas.openxmlformats.org/officeDocument/2006/relationships/oleObject" Target="../embeddings/oleObject95.bin"/><Relationship Id="rId6" Type="http://schemas.openxmlformats.org/officeDocument/2006/relationships/image" Target="../media/image116.wmf"/><Relationship Id="rId7" Type="http://schemas.openxmlformats.org/officeDocument/2006/relationships/oleObject" Target="../embeddings/oleObject96.bin"/><Relationship Id="rId8" Type="http://schemas.openxmlformats.org/officeDocument/2006/relationships/image" Target="../media/image117.wmf"/><Relationship Id="rId9" Type="http://schemas.openxmlformats.org/officeDocument/2006/relationships/image" Target="../media/image118.png"/><Relationship Id="rId10" Type="http://schemas.openxmlformats.org/officeDocument/2006/relationships/image" Target="../media/image119.png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7.bin"/><Relationship Id="rId4" Type="http://schemas.openxmlformats.org/officeDocument/2006/relationships/image" Target="../media/image121.wmf"/><Relationship Id="rId5" Type="http://schemas.openxmlformats.org/officeDocument/2006/relationships/oleObject" Target="../embeddings/oleObject98.bin"/><Relationship Id="rId6" Type="http://schemas.openxmlformats.org/officeDocument/2006/relationships/image" Target="../media/image122.wmf"/><Relationship Id="rId7" Type="http://schemas.openxmlformats.org/officeDocument/2006/relationships/oleObject" Target="../embeddings/oleObject99.bin"/><Relationship Id="rId8" Type="http://schemas.openxmlformats.org/officeDocument/2006/relationships/image" Target="../media/image123.wmf"/><Relationship Id="rId9" Type="http://schemas.openxmlformats.org/officeDocument/2006/relationships/oleObject" Target="../embeddings/oleObject100.bin"/><Relationship Id="rId10" Type="http://schemas.openxmlformats.org/officeDocument/2006/relationships/image" Target="../media/image124.tiff"/><Relationship Id="rId11" Type="http://schemas.openxmlformats.org/officeDocument/2006/relationships/image" Target="../media/image123.png"/><Relationship Id="rId1" Type="http://schemas.openxmlformats.org/officeDocument/2006/relationships/vmlDrawing" Target="../drawings/vmlDrawing20.vml"/><Relationship Id="rId2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5.png"/><Relationship Id="rId3" Type="http://schemas.openxmlformats.org/officeDocument/2006/relationships/image" Target="../media/image126.tif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5.bin"/><Relationship Id="rId12" Type="http://schemas.openxmlformats.org/officeDocument/2006/relationships/image" Target="../media/image9.wmf"/><Relationship Id="rId13" Type="http://schemas.openxmlformats.org/officeDocument/2006/relationships/oleObject" Target="../embeddings/oleObject6.bin"/><Relationship Id="rId14" Type="http://schemas.openxmlformats.org/officeDocument/2006/relationships/image" Target="../media/image10.wmf"/><Relationship Id="rId15" Type="http://schemas.openxmlformats.org/officeDocument/2006/relationships/oleObject" Target="../embeddings/oleObject7.bin"/><Relationship Id="rId16" Type="http://schemas.openxmlformats.org/officeDocument/2006/relationships/image" Target="../media/image11.wmf"/><Relationship Id="rId17" Type="http://schemas.openxmlformats.org/officeDocument/2006/relationships/image" Target="../media/image12.tif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.bin"/><Relationship Id="rId4" Type="http://schemas.openxmlformats.org/officeDocument/2006/relationships/image" Target="../media/image5.w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6.w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7.wmf"/><Relationship Id="rId9" Type="http://schemas.openxmlformats.org/officeDocument/2006/relationships/oleObject" Target="../embeddings/oleObject4.bin"/><Relationship Id="rId10" Type="http://schemas.openxmlformats.org/officeDocument/2006/relationships/image" Target="../media/image8.wmf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1.bin"/><Relationship Id="rId20" Type="http://schemas.openxmlformats.org/officeDocument/2006/relationships/image" Target="../media/image21.wmf"/><Relationship Id="rId10" Type="http://schemas.openxmlformats.org/officeDocument/2006/relationships/image" Target="../media/image16.wmf"/><Relationship Id="rId11" Type="http://schemas.openxmlformats.org/officeDocument/2006/relationships/oleObject" Target="../embeddings/oleObject12.bin"/><Relationship Id="rId12" Type="http://schemas.openxmlformats.org/officeDocument/2006/relationships/image" Target="../media/image17.wmf"/><Relationship Id="rId13" Type="http://schemas.openxmlformats.org/officeDocument/2006/relationships/oleObject" Target="../embeddings/oleObject13.bin"/><Relationship Id="rId14" Type="http://schemas.openxmlformats.org/officeDocument/2006/relationships/image" Target="../media/image18.wmf"/><Relationship Id="rId15" Type="http://schemas.openxmlformats.org/officeDocument/2006/relationships/oleObject" Target="../embeddings/oleObject14.bin"/><Relationship Id="rId16" Type="http://schemas.openxmlformats.org/officeDocument/2006/relationships/image" Target="../media/image19.wmf"/><Relationship Id="rId17" Type="http://schemas.openxmlformats.org/officeDocument/2006/relationships/oleObject" Target="../embeddings/oleObject15.bin"/><Relationship Id="rId18" Type="http://schemas.openxmlformats.org/officeDocument/2006/relationships/image" Target="../media/image20.wmf"/><Relationship Id="rId19" Type="http://schemas.openxmlformats.org/officeDocument/2006/relationships/oleObject" Target="../embeddings/oleObject16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8.bin"/><Relationship Id="rId4" Type="http://schemas.openxmlformats.org/officeDocument/2006/relationships/image" Target="../media/image13.wmf"/><Relationship Id="rId5" Type="http://schemas.openxmlformats.org/officeDocument/2006/relationships/oleObject" Target="../embeddings/oleObject9.bin"/><Relationship Id="rId6" Type="http://schemas.openxmlformats.org/officeDocument/2006/relationships/image" Target="../media/image14.wmf"/><Relationship Id="rId7" Type="http://schemas.openxmlformats.org/officeDocument/2006/relationships/oleObject" Target="../embeddings/oleObject10.bin"/><Relationship Id="rId8" Type="http://schemas.openxmlformats.org/officeDocument/2006/relationships/image" Target="../media/image15.wmf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1.bin"/><Relationship Id="rId12" Type="http://schemas.openxmlformats.org/officeDocument/2006/relationships/image" Target="../media/image26.wmf"/><Relationship Id="rId13" Type="http://schemas.openxmlformats.org/officeDocument/2006/relationships/oleObject" Target="../embeddings/oleObject22.bin"/><Relationship Id="rId14" Type="http://schemas.openxmlformats.org/officeDocument/2006/relationships/image" Target="../media/image27.wmf"/><Relationship Id="rId15" Type="http://schemas.openxmlformats.org/officeDocument/2006/relationships/oleObject" Target="../embeddings/oleObject23.bin"/><Relationship Id="rId16" Type="http://schemas.openxmlformats.org/officeDocument/2006/relationships/image" Target="../media/image28.wmf"/><Relationship Id="rId17" Type="http://schemas.openxmlformats.org/officeDocument/2006/relationships/image" Target="../media/image29.jpeg"/><Relationship Id="rId18" Type="http://schemas.openxmlformats.org/officeDocument/2006/relationships/image" Target="../media/image30.tif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7.bin"/><Relationship Id="rId4" Type="http://schemas.openxmlformats.org/officeDocument/2006/relationships/image" Target="../media/image22.wmf"/><Relationship Id="rId5" Type="http://schemas.openxmlformats.org/officeDocument/2006/relationships/oleObject" Target="../embeddings/oleObject18.bin"/><Relationship Id="rId6" Type="http://schemas.openxmlformats.org/officeDocument/2006/relationships/image" Target="../media/image23.wmf"/><Relationship Id="rId7" Type="http://schemas.openxmlformats.org/officeDocument/2006/relationships/oleObject" Target="../embeddings/oleObject19.bin"/><Relationship Id="rId8" Type="http://schemas.openxmlformats.org/officeDocument/2006/relationships/image" Target="../media/image24.wmf"/><Relationship Id="rId9" Type="http://schemas.openxmlformats.org/officeDocument/2006/relationships/oleObject" Target="../embeddings/oleObject20.bin"/><Relationship Id="rId10" Type="http://schemas.openxmlformats.org/officeDocument/2006/relationships/image" Target="../media/image25.wmf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8.bin"/><Relationship Id="rId12" Type="http://schemas.openxmlformats.org/officeDocument/2006/relationships/image" Target="../media/image35.wmf"/><Relationship Id="rId13" Type="http://schemas.openxmlformats.org/officeDocument/2006/relationships/oleObject" Target="../embeddings/oleObject29.bin"/><Relationship Id="rId14" Type="http://schemas.openxmlformats.org/officeDocument/2006/relationships/image" Target="../media/image36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4.bin"/><Relationship Id="rId4" Type="http://schemas.openxmlformats.org/officeDocument/2006/relationships/image" Target="../media/image31.wmf"/><Relationship Id="rId5" Type="http://schemas.openxmlformats.org/officeDocument/2006/relationships/oleObject" Target="../embeddings/oleObject25.bin"/><Relationship Id="rId6" Type="http://schemas.openxmlformats.org/officeDocument/2006/relationships/image" Target="../media/image32.wmf"/><Relationship Id="rId7" Type="http://schemas.openxmlformats.org/officeDocument/2006/relationships/oleObject" Target="../embeddings/oleObject26.bin"/><Relationship Id="rId8" Type="http://schemas.openxmlformats.org/officeDocument/2006/relationships/image" Target="../media/image33.wmf"/><Relationship Id="rId9" Type="http://schemas.openxmlformats.org/officeDocument/2006/relationships/oleObject" Target="../embeddings/oleObject27.bin"/><Relationship Id="rId10" Type="http://schemas.openxmlformats.org/officeDocument/2006/relationships/image" Target="../media/image3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274441"/>
            <a:ext cx="7846640" cy="1946647"/>
          </a:xfrm>
        </p:spPr>
        <p:txBody>
          <a:bodyPr>
            <a:normAutofit/>
          </a:bodyPr>
          <a:lstStyle/>
          <a:p>
            <a:r>
              <a:rPr lang="fr-FR" dirty="0" smtClean="0"/>
              <a:t>Nombres et Lumière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75656" y="4772744"/>
            <a:ext cx="6400800" cy="1752600"/>
          </a:xfrm>
        </p:spPr>
        <p:txBody>
          <a:bodyPr>
            <a:normAutofit/>
          </a:bodyPr>
          <a:lstStyle/>
          <a:p>
            <a:r>
              <a:rPr lang="fr-FR" sz="1800" dirty="0" smtClean="0"/>
              <a:t>Jean-Yves VINET</a:t>
            </a:r>
          </a:p>
          <a:p>
            <a:r>
              <a:rPr lang="fr-FR" sz="1800" dirty="0" smtClean="0"/>
              <a:t>ARTEMIS</a:t>
            </a:r>
          </a:p>
          <a:p>
            <a:r>
              <a:rPr lang="fr-FR" sz="1800" dirty="0" smtClean="0"/>
              <a:t>Observatoire de la Côte d’Azur</a:t>
            </a:r>
          </a:p>
          <a:p>
            <a:r>
              <a:rPr lang="fr-FR" sz="1800" dirty="0" smtClean="0"/>
              <a:t>(Nice,  France)</a:t>
            </a:r>
            <a:endParaRPr lang="fr-FR" sz="1800" dirty="0"/>
          </a:p>
        </p:txBody>
      </p: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0" y="0"/>
            <a:ext cx="9144000" cy="1196975"/>
            <a:chOff x="171" y="0"/>
            <a:chExt cx="5534" cy="754"/>
          </a:xfrm>
        </p:grpSpPr>
        <p:pic>
          <p:nvPicPr>
            <p:cNvPr id="5" name="Picture 4" descr="2656796_10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804" y="0"/>
              <a:ext cx="1270" cy="7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5"/>
            <p:cNvPicPr preferRelativeResize="0"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1" y="0"/>
              <a:ext cx="1973" cy="7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6" descr="logo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074" y="0"/>
              <a:ext cx="2631" cy="7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GDR_OG_Juin25</a:t>
            </a:r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J.-Y. Vinet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2025720" y="3932792"/>
            <a:ext cx="5301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(Introduction à la propagation numérique de la lumière)</a:t>
            </a:r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16216" y="-27384"/>
            <a:ext cx="2627784" cy="21867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82601"/>
            <a:ext cx="9176704" cy="5370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7"/>
          <p:cNvSpPr txBox="1"/>
          <p:nvPr/>
        </p:nvSpPr>
        <p:spPr>
          <a:xfrm>
            <a:off x="179512" y="260648"/>
            <a:ext cx="89771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/>
              <a:t>« Frange noire » :( TEM00 idéal) – (TEM00 réfléchi par une cavité </a:t>
            </a:r>
            <a:r>
              <a:rPr lang="fr-FR" sz="2000" dirty="0" err="1" smtClean="0"/>
              <a:t>Virgo</a:t>
            </a:r>
            <a:r>
              <a:rPr lang="fr-FR" sz="2000" dirty="0" smtClean="0"/>
              <a:t>)   10</a:t>
            </a:r>
            <a:r>
              <a:rPr lang="fr-FR" sz="2000" baseline="30000" dirty="0" smtClean="0"/>
              <a:t>-8</a:t>
            </a:r>
            <a:r>
              <a:rPr lang="fr-FR" sz="2000" dirty="0" smtClean="0"/>
              <a:t>  W/W</a:t>
            </a:r>
            <a:endParaRPr lang="fr-FR" sz="2000" dirty="0"/>
          </a:p>
        </p:txBody>
      </p:sp>
      <p:cxnSp>
        <p:nvCxnSpPr>
          <p:cNvPr id="10" name="Connecteur droit avec flèche 9"/>
          <p:cNvCxnSpPr/>
          <p:nvPr/>
        </p:nvCxnSpPr>
        <p:spPr>
          <a:xfrm>
            <a:off x="107504" y="3933056"/>
            <a:ext cx="6300192" cy="2448272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2525330" y="5157192"/>
            <a:ext cx="750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30 cm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5436096" y="1028919"/>
            <a:ext cx="31598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2 miroirs parfaits  35cm</a:t>
            </a:r>
            <a:endParaRPr lang="fr-FR" sz="2400" dirty="0"/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GDR_OG_Juin25</a:t>
            </a:r>
            <a:endParaRPr lang="fr-FR" dirty="0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2"/>
          </p:nvPr>
        </p:nvSpPr>
        <p:spPr>
          <a:xfrm>
            <a:off x="3124200" y="6376243"/>
            <a:ext cx="2895600" cy="365125"/>
          </a:xfrm>
        </p:spPr>
        <p:txBody>
          <a:bodyPr/>
          <a:lstStyle/>
          <a:p>
            <a:r>
              <a:rPr lang="fr-FR" smtClean="0"/>
              <a:t>J.-Y. Vinet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467544" y="260648"/>
            <a:ext cx="87174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/>
            <a:r>
              <a:rPr lang="fr-FR" sz="2800" dirty="0" smtClean="0">
                <a:solidFill>
                  <a:srgbClr val="FFFF00"/>
                </a:solidFill>
              </a:rPr>
              <a:t>Propagation par Transformée de Hankel  (Fourier-Bessel) : 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2585968" y="1259468"/>
            <a:ext cx="3477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Idéale pour les </a:t>
            </a:r>
            <a:r>
              <a:rPr lang="fr-FR" dirty="0" err="1" smtClean="0"/>
              <a:t>pbs</a:t>
            </a:r>
            <a:r>
              <a:rPr lang="fr-FR" dirty="0" smtClean="0"/>
              <a:t> à symétrie axiale</a:t>
            </a:r>
            <a:endParaRPr lang="fr-FR" dirty="0"/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1835696" y="2080022"/>
          <a:ext cx="5161071" cy="7729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2" name="Equation" r:id="rId3" imgW="2628720" imgH="393480" progId="Equation.DSMT4">
                  <p:embed/>
                </p:oleObj>
              </mc:Choice>
              <mc:Fallback>
                <p:oleObj name="Equation" r:id="rId3" imgW="2628720" imgH="3934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696" y="2080022"/>
                        <a:ext cx="5161071" cy="7729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1544638" y="4182666"/>
          <a:ext cx="5710237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3" name="Equation" r:id="rId5" imgW="2908080" imgH="203040" progId="Equation.DSMT4">
                  <p:embed/>
                </p:oleObj>
              </mc:Choice>
              <mc:Fallback>
                <p:oleObj name="Equation" r:id="rId5" imgW="2908080" imgH="20304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4638" y="4182666"/>
                        <a:ext cx="5710237" cy="398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0" name="Object 6"/>
          <p:cNvGraphicFramePr>
            <a:graphicFrameLocks noChangeAspect="1"/>
          </p:cNvGraphicFramePr>
          <p:nvPr/>
        </p:nvGraphicFramePr>
        <p:xfrm>
          <a:off x="2851150" y="3213348"/>
          <a:ext cx="3008313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4" name="Equation" r:id="rId7" imgW="1650960" imgH="355320" progId="Equation.DSMT4">
                  <p:embed/>
                </p:oleObj>
              </mc:Choice>
              <mc:Fallback>
                <p:oleObj name="Equation" r:id="rId7" imgW="1650960" imgH="35532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1150" y="3213348"/>
                        <a:ext cx="3008313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ZoneTexte 15"/>
          <p:cNvSpPr txBox="1"/>
          <p:nvPr/>
        </p:nvSpPr>
        <p:spPr>
          <a:xfrm>
            <a:off x="899592" y="2973095"/>
            <a:ext cx="1673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FF00"/>
                </a:solidFill>
              </a:rPr>
              <a:t>Symétrie axiale :</a:t>
            </a:r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3923928" y="3779748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then</a:t>
            </a:r>
            <a:endParaRPr lang="fr-FR" dirty="0"/>
          </a:p>
        </p:txBody>
      </p:sp>
      <p:graphicFrame>
        <p:nvGraphicFramePr>
          <p:cNvPr id="103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1832876"/>
              </p:ext>
            </p:extLst>
          </p:nvPr>
        </p:nvGraphicFramePr>
        <p:xfrm>
          <a:off x="503272" y="4813523"/>
          <a:ext cx="7505700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5" name="Equation" r:id="rId9" imgW="3822480" imgH="431640" progId="Equation.DSMT4">
                  <p:embed/>
                </p:oleObj>
              </mc:Choice>
              <mc:Fallback>
                <p:oleObj name="Equation" r:id="rId9" imgW="3822480" imgH="43164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272" y="4813523"/>
                        <a:ext cx="7505700" cy="847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ZoneTexte 18"/>
          <p:cNvSpPr txBox="1"/>
          <p:nvPr/>
        </p:nvSpPr>
        <p:spPr>
          <a:xfrm>
            <a:off x="899592" y="1763524"/>
            <a:ext cx="2518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Transformée de Fourier :</a:t>
            </a:r>
            <a:endParaRPr lang="fr-FR" dirty="0"/>
          </a:p>
        </p:txBody>
      </p:sp>
      <p:sp>
        <p:nvSpPr>
          <p:cNvPr id="20" name="ZoneTexte 19"/>
          <p:cNvSpPr txBox="1"/>
          <p:nvPr/>
        </p:nvSpPr>
        <p:spPr>
          <a:xfrm>
            <a:off x="6228184" y="5661248"/>
            <a:ext cx="1500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Tr. de Hankel</a:t>
            </a:r>
          </a:p>
        </p:txBody>
      </p:sp>
      <p:sp>
        <p:nvSpPr>
          <p:cNvPr id="18" name="Espace réservé de la date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GDR_OG_Juin25</a:t>
            </a:r>
            <a:endParaRPr lang="fr-FR" dirty="0"/>
          </a:p>
        </p:txBody>
      </p:sp>
      <p:sp>
        <p:nvSpPr>
          <p:cNvPr id="21" name="Espace réservé du pied de page 20"/>
          <p:cNvSpPr>
            <a:spLocks noGrp="1"/>
          </p:cNvSpPr>
          <p:nvPr>
            <p:ph type="ftr" sz="quarter" idx="12"/>
          </p:nvPr>
        </p:nvSpPr>
        <p:spPr>
          <a:xfrm>
            <a:off x="3124200" y="6324472"/>
            <a:ext cx="2895600" cy="365125"/>
          </a:xfrm>
        </p:spPr>
        <p:txBody>
          <a:bodyPr/>
          <a:lstStyle/>
          <a:p>
            <a:r>
              <a:rPr lang="fr-FR" smtClean="0"/>
              <a:t>J.-Y. Vinet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192474" y="4454654"/>
            <a:ext cx="796215" cy="81535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233410" y="5221287"/>
            <a:ext cx="755279" cy="7155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Object 2"/>
          <p:cNvGraphicFramePr>
            <a:graphicFrameLocks noChangeAspect="1"/>
          </p:cNvGraphicFramePr>
          <p:nvPr/>
        </p:nvGraphicFramePr>
        <p:xfrm>
          <a:off x="2798490" y="836712"/>
          <a:ext cx="3141662" cy="722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601" name="Equation" r:id="rId3" imgW="1600200" imgH="368280" progId="Equation.DSMT4">
                  <p:embed/>
                </p:oleObj>
              </mc:Choice>
              <mc:Fallback>
                <p:oleObj name="Equation" r:id="rId3" imgW="1600200" imgH="36828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8490" y="836712"/>
                        <a:ext cx="3141662" cy="722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611560" y="476672"/>
            <a:ext cx="2779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Transformée de H inverse : 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611560" y="1556792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On suppose             </a:t>
            </a:r>
            <a:r>
              <a:rPr lang="fr-FR" dirty="0" err="1" smtClean="0"/>
              <a:t>negligeable</a:t>
            </a:r>
            <a:r>
              <a:rPr lang="fr-FR" dirty="0" smtClean="0"/>
              <a:t> pour </a:t>
            </a:r>
            <a:endParaRPr lang="fr-FR" dirty="0"/>
          </a:p>
        </p:txBody>
      </p:sp>
      <p:graphicFrame>
        <p:nvGraphicFramePr>
          <p:cNvPr id="174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055840"/>
              </p:ext>
            </p:extLst>
          </p:nvPr>
        </p:nvGraphicFramePr>
        <p:xfrm>
          <a:off x="1850616" y="1556792"/>
          <a:ext cx="633152" cy="3896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602" name="Equation" r:id="rId5" imgW="330120" imgH="203040" progId="Equation.DSMT4">
                  <p:embed/>
                </p:oleObj>
              </mc:Choice>
              <mc:Fallback>
                <p:oleObj name="Equation" r:id="rId5" imgW="330120" imgH="2030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0616" y="1556792"/>
                        <a:ext cx="633152" cy="3896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1742048"/>
              </p:ext>
            </p:extLst>
          </p:nvPr>
        </p:nvGraphicFramePr>
        <p:xfrm>
          <a:off x="4105399" y="1628800"/>
          <a:ext cx="682625" cy="268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603" name="Equation" r:id="rId7" imgW="355320" imgH="139680" progId="Equation.DSMT4">
                  <p:embed/>
                </p:oleObj>
              </mc:Choice>
              <mc:Fallback>
                <p:oleObj name="Equation" r:id="rId7" imgW="355320" imgH="1396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5399" y="1628800"/>
                        <a:ext cx="682625" cy="268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3" name="Groupe 22"/>
          <p:cNvGrpSpPr/>
          <p:nvPr/>
        </p:nvGrpSpPr>
        <p:grpSpPr>
          <a:xfrm>
            <a:off x="611560" y="2132856"/>
            <a:ext cx="4932685" cy="511919"/>
            <a:chOff x="611560" y="2132856"/>
            <a:chExt cx="4932685" cy="511919"/>
          </a:xfrm>
        </p:grpSpPr>
        <p:sp>
          <p:nvSpPr>
            <p:cNvPr id="10" name="ZoneTexte 9"/>
            <p:cNvSpPr txBox="1"/>
            <p:nvPr/>
          </p:nvSpPr>
          <p:spPr>
            <a:xfrm>
              <a:off x="611560" y="2204864"/>
              <a:ext cx="9364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Soient   </a:t>
              </a:r>
              <a:endParaRPr lang="fr-FR" dirty="0"/>
            </a:p>
          </p:txBody>
        </p:sp>
        <p:graphicFrame>
          <p:nvGraphicFramePr>
            <p:cNvPr id="17413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60620787"/>
                </p:ext>
              </p:extLst>
            </p:nvPr>
          </p:nvGraphicFramePr>
          <p:xfrm>
            <a:off x="1320056" y="2157413"/>
            <a:ext cx="1955800" cy="4873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6604" name="Equation" r:id="rId9" imgW="1015920" imgH="253800" progId="Equation.DSMT4">
                    <p:embed/>
                  </p:oleObj>
                </mc:Choice>
                <mc:Fallback>
                  <p:oleObj name="Equation" r:id="rId9" imgW="1015920" imgH="253800" progId="Equation.DSMT4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20056" y="2157413"/>
                          <a:ext cx="1955800" cy="4873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" name="ZoneTexte 11"/>
            <p:cNvSpPr txBox="1"/>
            <p:nvPr/>
          </p:nvSpPr>
          <p:spPr>
            <a:xfrm>
              <a:off x="3484462" y="2195572"/>
              <a:ext cx="13035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les </a:t>
              </a:r>
              <a:r>
                <a:rPr lang="fr-FR" dirty="0" err="1" smtClean="0"/>
                <a:t>zeros</a:t>
              </a:r>
              <a:r>
                <a:rPr lang="fr-FR" dirty="0" smtClean="0"/>
                <a:t> de </a:t>
              </a:r>
              <a:endParaRPr lang="fr-FR" dirty="0"/>
            </a:p>
          </p:txBody>
        </p:sp>
        <p:graphicFrame>
          <p:nvGraphicFramePr>
            <p:cNvPr id="17414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92016586"/>
                </p:ext>
              </p:extLst>
            </p:nvPr>
          </p:nvGraphicFramePr>
          <p:xfrm>
            <a:off x="4860032" y="2132856"/>
            <a:ext cx="684213" cy="4397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6605" name="Equation" r:id="rId11" imgW="355320" imgH="228600" progId="Equation.DSMT4">
                    <p:embed/>
                  </p:oleObj>
                </mc:Choice>
                <mc:Fallback>
                  <p:oleObj name="Equation" r:id="rId11" imgW="355320" imgH="228600" progId="Equation.DSMT4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60032" y="2132856"/>
                          <a:ext cx="684213" cy="4397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4" name="ZoneTexte 13"/>
          <p:cNvSpPr txBox="1"/>
          <p:nvPr/>
        </p:nvSpPr>
        <p:spPr>
          <a:xfrm>
            <a:off x="611560" y="2852936"/>
            <a:ext cx="4291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FF00"/>
                </a:solidFill>
              </a:rPr>
              <a:t>Théorème de Sturm-Liouville</a:t>
            </a:r>
            <a:r>
              <a:rPr lang="fr-FR" dirty="0" smtClean="0"/>
              <a:t> : les fonctions </a:t>
            </a:r>
            <a:endParaRPr lang="fr-FR" dirty="0"/>
          </a:p>
        </p:txBody>
      </p:sp>
      <p:graphicFrame>
        <p:nvGraphicFramePr>
          <p:cNvPr id="1741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2316623"/>
              </p:ext>
            </p:extLst>
          </p:nvPr>
        </p:nvGraphicFramePr>
        <p:xfrm>
          <a:off x="4985345" y="2780928"/>
          <a:ext cx="2466975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606" name="Equation" r:id="rId13" imgW="1282680" imgH="253800" progId="Equation.DSMT4">
                  <p:embed/>
                </p:oleObj>
              </mc:Choice>
              <mc:Fallback>
                <p:oleObj name="Equation" r:id="rId13" imgW="1282680" imgH="2538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5345" y="2780928"/>
                        <a:ext cx="2466975" cy="487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ZoneTexte 15"/>
          <p:cNvSpPr txBox="1"/>
          <p:nvPr/>
        </p:nvSpPr>
        <p:spPr>
          <a:xfrm>
            <a:off x="611560" y="3284984"/>
            <a:ext cx="45015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Forment une famille complète, orthogonale sur</a:t>
            </a:r>
            <a:endParaRPr lang="fr-FR" dirty="0"/>
          </a:p>
        </p:txBody>
      </p:sp>
      <p:graphicFrame>
        <p:nvGraphicFramePr>
          <p:cNvPr id="1741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0460116"/>
              </p:ext>
            </p:extLst>
          </p:nvPr>
        </p:nvGraphicFramePr>
        <p:xfrm>
          <a:off x="5255940" y="3212976"/>
          <a:ext cx="684212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607" name="Equation" r:id="rId15" imgW="355320" imgH="253800" progId="Equation.DSMT4">
                  <p:embed/>
                </p:oleObj>
              </mc:Choice>
              <mc:Fallback>
                <p:oleObj name="Equation" r:id="rId15" imgW="355320" imgH="2538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5940" y="3212976"/>
                        <a:ext cx="684212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7" name="Object 9"/>
          <p:cNvGraphicFramePr>
            <a:graphicFrameLocks noChangeAspect="1"/>
          </p:cNvGraphicFramePr>
          <p:nvPr/>
        </p:nvGraphicFramePr>
        <p:xfrm>
          <a:off x="1763713" y="3922713"/>
          <a:ext cx="5010150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608" name="Equation" r:id="rId17" imgW="2603160" imgH="469800" progId="Equation.DSMT4">
                  <p:embed/>
                </p:oleObj>
              </mc:Choice>
              <mc:Fallback>
                <p:oleObj name="Equation" r:id="rId17" imgW="2603160" imgH="46980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713" y="3922713"/>
                        <a:ext cx="5010150" cy="904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ZoneTexte 18"/>
          <p:cNvSpPr txBox="1"/>
          <p:nvPr/>
        </p:nvSpPr>
        <p:spPr>
          <a:xfrm>
            <a:off x="755576" y="4941168"/>
            <a:ext cx="1271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Si bien que </a:t>
            </a:r>
            <a:endParaRPr lang="fr-FR" dirty="0"/>
          </a:p>
        </p:txBody>
      </p:sp>
      <p:graphicFrame>
        <p:nvGraphicFramePr>
          <p:cNvPr id="17418" name="Object 10"/>
          <p:cNvGraphicFramePr>
            <a:graphicFrameLocks noChangeAspect="1"/>
          </p:cNvGraphicFramePr>
          <p:nvPr/>
        </p:nvGraphicFramePr>
        <p:xfrm>
          <a:off x="1835696" y="5013176"/>
          <a:ext cx="2297112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609" name="Equation" r:id="rId19" imgW="1193760" imgH="457200" progId="Equation.DSMT4">
                  <p:embed/>
                </p:oleObj>
              </mc:Choice>
              <mc:Fallback>
                <p:oleObj name="Equation" r:id="rId19" imgW="1193760" imgH="45720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696" y="5013176"/>
                        <a:ext cx="2297112" cy="879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9" name="Object 11"/>
          <p:cNvGraphicFramePr>
            <a:graphicFrameLocks noChangeAspect="1"/>
          </p:cNvGraphicFramePr>
          <p:nvPr/>
        </p:nvGraphicFramePr>
        <p:xfrm>
          <a:off x="5248994" y="5092700"/>
          <a:ext cx="2419350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610" name="Equation" r:id="rId21" imgW="1257120" imgH="469800" progId="Equation.DSMT4">
                  <p:embed/>
                </p:oleObj>
              </mc:Choice>
              <mc:Fallback>
                <p:oleObj name="Equation" r:id="rId21" imgW="1257120" imgH="46980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8994" y="5092700"/>
                        <a:ext cx="2419350" cy="904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ZoneTexte 21"/>
          <p:cNvSpPr txBox="1"/>
          <p:nvPr/>
        </p:nvSpPr>
        <p:spPr>
          <a:xfrm>
            <a:off x="4427984" y="5363924"/>
            <a:ext cx="579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avec</a:t>
            </a:r>
            <a:endParaRPr lang="fr-FR" dirty="0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GDR_OG_Juin25</a:t>
            </a:r>
            <a:endParaRPr lang="fr-FR" dirty="0"/>
          </a:p>
        </p:txBody>
      </p:sp>
      <p:sp>
        <p:nvSpPr>
          <p:cNvPr id="25" name="Espace réservé du pied de page 2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J.-Y. Vinet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666075" y="3011892"/>
            <a:ext cx="938373" cy="106518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685537" y="2150492"/>
            <a:ext cx="938029" cy="8464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4" grpId="0"/>
      <p:bldP spid="16" grpId="0"/>
      <p:bldP spid="19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5085184"/>
            <a:ext cx="828092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/>
          <p:nvPr/>
        </p:nvSpPr>
        <p:spPr>
          <a:xfrm>
            <a:off x="2051720" y="4715852"/>
            <a:ext cx="4900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Exemple d’une grille d’échantillonnage à 20 </a:t>
            </a:r>
            <a:r>
              <a:rPr lang="fr-FR" dirty="0" err="1" smtClean="0"/>
              <a:t>noeuds</a:t>
            </a:r>
            <a:endParaRPr lang="fr-FR" dirty="0"/>
          </a:p>
        </p:txBody>
      </p:sp>
      <p:graphicFrame>
        <p:nvGraphicFramePr>
          <p:cNvPr id="2" name="Object 2"/>
          <p:cNvGraphicFramePr>
            <a:graphicFrameLocks noChangeAspect="1"/>
          </p:cNvGraphicFramePr>
          <p:nvPr/>
        </p:nvGraphicFramePr>
        <p:xfrm>
          <a:off x="3491880" y="5653559"/>
          <a:ext cx="1416050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75" name="Equation" r:id="rId4" imgW="736560" imgH="228600" progId="Equation.DSMT4">
                  <p:embed/>
                </p:oleObj>
              </mc:Choice>
              <mc:Fallback>
                <p:oleObj name="Equation" r:id="rId4" imgW="736560" imgH="2286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1880" y="5653559"/>
                        <a:ext cx="1416050" cy="439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241072" y="5507940"/>
            <a:ext cx="298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/>
              <a:t>1</a:t>
            </a:r>
            <a:endParaRPr lang="fr-FR" i="1" dirty="0"/>
          </a:p>
        </p:txBody>
      </p:sp>
      <p:sp>
        <p:nvSpPr>
          <p:cNvPr id="9" name="ZoneTexte 8"/>
          <p:cNvSpPr txBox="1"/>
          <p:nvPr/>
        </p:nvSpPr>
        <p:spPr>
          <a:xfrm>
            <a:off x="8317062" y="5507940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/>
              <a:t>N</a:t>
            </a:r>
            <a:endParaRPr lang="fr-FR" i="1" dirty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9630" y="836712"/>
            <a:ext cx="5292650" cy="3310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ZoneTexte 10"/>
          <p:cNvSpPr txBox="1"/>
          <p:nvPr/>
        </p:nvSpPr>
        <p:spPr>
          <a:xfrm>
            <a:off x="3135084" y="476672"/>
            <a:ext cx="2484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Les 20 premiers </a:t>
            </a:r>
            <a:r>
              <a:rPr lang="fr-FR" dirty="0" err="1" smtClean="0"/>
              <a:t>zeros</a:t>
            </a:r>
            <a:r>
              <a:rPr lang="fr-FR" dirty="0" smtClean="0"/>
              <a:t> de</a:t>
            </a:r>
            <a:endParaRPr lang="fr-FR" i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179512" y="4869160"/>
            <a:ext cx="354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0.</a:t>
            </a:r>
            <a:endParaRPr lang="fr-FR" dirty="0"/>
          </a:p>
        </p:txBody>
      </p:sp>
      <p:graphicFrame>
        <p:nvGraphicFramePr>
          <p:cNvPr id="18436" name="Object 4"/>
          <p:cNvGraphicFramePr>
            <a:graphicFrameLocks noChangeAspect="1"/>
          </p:cNvGraphicFramePr>
          <p:nvPr/>
        </p:nvGraphicFramePr>
        <p:xfrm>
          <a:off x="8431981" y="4888904"/>
          <a:ext cx="244475" cy="268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76" name="Equation" r:id="rId7" imgW="126720" imgH="139680" progId="Equation.DSMT4">
                  <p:embed/>
                </p:oleObj>
              </mc:Choice>
              <mc:Fallback>
                <p:oleObj name="Equation" r:id="rId7" imgW="126720" imgH="1396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31981" y="4888904"/>
                        <a:ext cx="244475" cy="268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9753227"/>
              </p:ext>
            </p:extLst>
          </p:nvPr>
        </p:nvGraphicFramePr>
        <p:xfrm>
          <a:off x="5580112" y="466824"/>
          <a:ext cx="596900" cy="3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77" name="Equation" r:id="rId9" imgW="368280" imgH="228600" progId="Equation.DSMT4">
                  <p:embed/>
                </p:oleObj>
              </mc:Choice>
              <mc:Fallback>
                <p:oleObj name="Equation" r:id="rId9" imgW="368280" imgH="2286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112" y="466824"/>
                        <a:ext cx="596900" cy="369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8" name="Object 6"/>
          <p:cNvGraphicFramePr>
            <a:graphicFrameLocks noChangeAspect="1"/>
          </p:cNvGraphicFramePr>
          <p:nvPr/>
        </p:nvGraphicFramePr>
        <p:xfrm>
          <a:off x="6754813" y="3646488"/>
          <a:ext cx="204787" cy="225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78" name="Equation" r:id="rId11" imgW="126720" imgH="139680" progId="Equation.DSMT4">
                  <p:embed/>
                </p:oleObj>
              </mc:Choice>
              <mc:Fallback>
                <p:oleObj name="Equation" r:id="rId11" imgW="126720" imgH="1396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54813" y="3646488"/>
                        <a:ext cx="204787" cy="225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6"/>
          <p:cNvSpPr/>
          <p:nvPr/>
        </p:nvSpPr>
        <p:spPr>
          <a:xfrm>
            <a:off x="1619672" y="2564904"/>
            <a:ext cx="216024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9" name="Connecteur droit 18"/>
          <p:cNvCxnSpPr>
            <a:stCxn id="8" idx="0"/>
          </p:cNvCxnSpPr>
          <p:nvPr/>
        </p:nvCxnSpPr>
        <p:spPr>
          <a:xfrm rot="5400000" flipH="1" flipV="1">
            <a:off x="-142490" y="3241722"/>
            <a:ext cx="2799020" cy="1733416"/>
          </a:xfrm>
          <a:prstGeom prst="line">
            <a:avLst/>
          </a:prstGeom>
          <a:ln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 rot="5400000" flipH="1" flipV="1">
            <a:off x="287524" y="3320988"/>
            <a:ext cx="2736304" cy="1512168"/>
          </a:xfrm>
          <a:prstGeom prst="line">
            <a:avLst/>
          </a:prstGeom>
          <a:ln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 rot="5400000" flipH="1" flipV="1">
            <a:off x="614172" y="3354380"/>
            <a:ext cx="2808312" cy="1373376"/>
          </a:xfrm>
          <a:prstGeom prst="line">
            <a:avLst/>
          </a:prstGeom>
          <a:ln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>
          <a:xfrm rot="5400000" flipH="1" flipV="1">
            <a:off x="974212" y="3498396"/>
            <a:ext cx="2736304" cy="1157352"/>
          </a:xfrm>
          <a:prstGeom prst="line">
            <a:avLst/>
          </a:prstGeom>
          <a:ln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 rot="5400000" flipH="1" flipV="1">
            <a:off x="1334252" y="3570404"/>
            <a:ext cx="2736304" cy="1013336"/>
          </a:xfrm>
          <a:prstGeom prst="line">
            <a:avLst/>
          </a:prstGeom>
          <a:ln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 rot="5400000" flipH="1" flipV="1">
            <a:off x="1658288" y="3678416"/>
            <a:ext cx="2736304" cy="797312"/>
          </a:xfrm>
          <a:prstGeom prst="line">
            <a:avLst/>
          </a:prstGeom>
          <a:ln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/>
          <p:nvPr/>
        </p:nvCxnSpPr>
        <p:spPr>
          <a:xfrm rot="5400000" flipH="1" flipV="1">
            <a:off x="2018328" y="3750424"/>
            <a:ext cx="2736304" cy="653296"/>
          </a:xfrm>
          <a:prstGeom prst="line">
            <a:avLst/>
          </a:prstGeom>
          <a:ln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/>
          <p:cNvCxnSpPr/>
          <p:nvPr/>
        </p:nvCxnSpPr>
        <p:spPr>
          <a:xfrm rot="5400000" flipH="1" flipV="1">
            <a:off x="2342364" y="3858436"/>
            <a:ext cx="2736304" cy="437272"/>
          </a:xfrm>
          <a:prstGeom prst="line">
            <a:avLst/>
          </a:prstGeom>
          <a:ln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/>
          <p:cNvCxnSpPr/>
          <p:nvPr/>
        </p:nvCxnSpPr>
        <p:spPr>
          <a:xfrm rot="5400000" flipH="1" flipV="1">
            <a:off x="2666400" y="3894440"/>
            <a:ext cx="2736304" cy="365264"/>
          </a:xfrm>
          <a:prstGeom prst="line">
            <a:avLst/>
          </a:prstGeom>
          <a:ln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/>
          <p:nvPr/>
        </p:nvCxnSpPr>
        <p:spPr>
          <a:xfrm flipV="1">
            <a:off x="4283968" y="2708920"/>
            <a:ext cx="144016" cy="2664296"/>
          </a:xfrm>
          <a:prstGeom prst="line">
            <a:avLst/>
          </a:prstGeom>
          <a:ln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/>
          <p:cNvCxnSpPr/>
          <p:nvPr/>
        </p:nvCxnSpPr>
        <p:spPr>
          <a:xfrm rot="5400000" flipH="1" flipV="1">
            <a:off x="3386480" y="4038456"/>
            <a:ext cx="2664296" cy="5224"/>
          </a:xfrm>
          <a:prstGeom prst="line">
            <a:avLst/>
          </a:prstGeom>
          <a:ln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43"/>
          <p:cNvCxnSpPr/>
          <p:nvPr/>
        </p:nvCxnSpPr>
        <p:spPr>
          <a:xfrm rot="16200000" flipV="1">
            <a:off x="3710516" y="3935668"/>
            <a:ext cx="2664296" cy="210800"/>
          </a:xfrm>
          <a:prstGeom prst="line">
            <a:avLst/>
          </a:prstGeom>
          <a:ln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45"/>
          <p:cNvCxnSpPr/>
          <p:nvPr/>
        </p:nvCxnSpPr>
        <p:spPr>
          <a:xfrm rot="16200000" flipV="1">
            <a:off x="4070556" y="3863660"/>
            <a:ext cx="2664296" cy="354816"/>
          </a:xfrm>
          <a:prstGeom prst="line">
            <a:avLst/>
          </a:prstGeom>
          <a:ln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47"/>
          <p:cNvCxnSpPr/>
          <p:nvPr/>
        </p:nvCxnSpPr>
        <p:spPr>
          <a:xfrm rot="16200000" flipV="1">
            <a:off x="4355976" y="3789040"/>
            <a:ext cx="2736304" cy="576064"/>
          </a:xfrm>
          <a:prstGeom prst="line">
            <a:avLst/>
          </a:prstGeom>
          <a:ln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49"/>
          <p:cNvCxnSpPr/>
          <p:nvPr/>
        </p:nvCxnSpPr>
        <p:spPr>
          <a:xfrm rot="16200000" flipV="1">
            <a:off x="4718628" y="3719644"/>
            <a:ext cx="2736304" cy="714856"/>
          </a:xfrm>
          <a:prstGeom prst="line">
            <a:avLst/>
          </a:prstGeom>
          <a:ln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51"/>
          <p:cNvCxnSpPr/>
          <p:nvPr/>
        </p:nvCxnSpPr>
        <p:spPr>
          <a:xfrm rot="16200000" flipV="1">
            <a:off x="5042664" y="3611632"/>
            <a:ext cx="2736304" cy="930880"/>
          </a:xfrm>
          <a:prstGeom prst="line">
            <a:avLst/>
          </a:prstGeom>
          <a:ln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53"/>
          <p:cNvCxnSpPr/>
          <p:nvPr/>
        </p:nvCxnSpPr>
        <p:spPr>
          <a:xfrm rot="16200000" flipV="1">
            <a:off x="5366700" y="3575628"/>
            <a:ext cx="2736304" cy="1002888"/>
          </a:xfrm>
          <a:prstGeom prst="line">
            <a:avLst/>
          </a:prstGeom>
          <a:ln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55"/>
          <p:cNvCxnSpPr/>
          <p:nvPr/>
        </p:nvCxnSpPr>
        <p:spPr>
          <a:xfrm rot="16200000" flipV="1">
            <a:off x="5726740" y="3431612"/>
            <a:ext cx="2736304" cy="1290920"/>
          </a:xfrm>
          <a:prstGeom prst="line">
            <a:avLst/>
          </a:prstGeom>
          <a:ln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droit 57"/>
          <p:cNvCxnSpPr/>
          <p:nvPr/>
        </p:nvCxnSpPr>
        <p:spPr>
          <a:xfrm rot="16200000" flipV="1">
            <a:off x="6050776" y="3395608"/>
            <a:ext cx="2736304" cy="1362928"/>
          </a:xfrm>
          <a:prstGeom prst="line">
            <a:avLst/>
          </a:prstGeom>
          <a:ln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eur droit 59"/>
          <p:cNvCxnSpPr/>
          <p:nvPr/>
        </p:nvCxnSpPr>
        <p:spPr>
          <a:xfrm rot="16200000" flipV="1">
            <a:off x="6372200" y="3284984"/>
            <a:ext cx="2736304" cy="1584176"/>
          </a:xfrm>
          <a:prstGeom prst="line">
            <a:avLst/>
          </a:prstGeom>
          <a:ln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439" name="Object 7"/>
          <p:cNvGraphicFramePr>
            <a:graphicFrameLocks noChangeAspect="1"/>
          </p:cNvGraphicFramePr>
          <p:nvPr/>
        </p:nvGraphicFramePr>
        <p:xfrm>
          <a:off x="1691680" y="476672"/>
          <a:ext cx="596900" cy="3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79" name="Equation" r:id="rId13" imgW="368280" imgH="228600" progId="Equation.DSMT4">
                  <p:embed/>
                </p:oleObj>
              </mc:Choice>
              <mc:Fallback>
                <p:oleObj name="Equation" r:id="rId13" imgW="368280" imgH="2286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680" y="476672"/>
                        <a:ext cx="596900" cy="369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Espace réservé de la date 3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GDR_OG_Juin25</a:t>
            </a:r>
            <a:endParaRPr lang="fr-FR" dirty="0"/>
          </a:p>
        </p:txBody>
      </p:sp>
      <p:sp>
        <p:nvSpPr>
          <p:cNvPr id="41" name="Espace réservé du pied de page 4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J.-Y. Vinet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683568" y="101253"/>
          <a:ext cx="2297113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075" name="Equation" r:id="rId3" imgW="1193760" imgH="457200" progId="Equation.DSMT4">
                  <p:embed/>
                </p:oleObj>
              </mc:Choice>
              <mc:Fallback>
                <p:oleObj name="Equation" r:id="rId3" imgW="1193760" imgH="4572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101253"/>
                        <a:ext cx="2297113" cy="879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59" name="Object 3"/>
          <p:cNvGraphicFramePr>
            <a:graphicFrameLocks noChangeAspect="1"/>
          </p:cNvGraphicFramePr>
          <p:nvPr/>
        </p:nvGraphicFramePr>
        <p:xfrm>
          <a:off x="1793825" y="908720"/>
          <a:ext cx="6378575" cy="928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076" name="Equation" r:id="rId5" imgW="3314520" imgH="482400" progId="Equation.DSMT4">
                  <p:embed/>
                </p:oleObj>
              </mc:Choice>
              <mc:Fallback>
                <p:oleObj name="Equation" r:id="rId5" imgW="3314520" imgH="4824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25" y="908720"/>
                        <a:ext cx="6378575" cy="928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Flèche droite 6"/>
          <p:cNvSpPr/>
          <p:nvPr/>
        </p:nvSpPr>
        <p:spPr>
          <a:xfrm>
            <a:off x="899592" y="1196752"/>
            <a:ext cx="648072" cy="360040"/>
          </a:xfrm>
          <a:prstGeom prst="right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19460" name="Object 4"/>
          <p:cNvGraphicFramePr>
            <a:graphicFrameLocks noChangeAspect="1"/>
          </p:cNvGraphicFramePr>
          <p:nvPr/>
        </p:nvGraphicFramePr>
        <p:xfrm>
          <a:off x="1943100" y="2060848"/>
          <a:ext cx="5156200" cy="136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077" name="Equation" r:id="rId7" imgW="2679480" imgH="711000" progId="Equation.DSMT4">
                  <p:embed/>
                </p:oleObj>
              </mc:Choice>
              <mc:Fallback>
                <p:oleObj name="Equation" r:id="rId7" imgW="2679480" imgH="7110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3100" y="2060848"/>
                        <a:ext cx="5156200" cy="1368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755576" y="2204864"/>
            <a:ext cx="1821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Tr. de H inverse :</a:t>
            </a:r>
            <a:endParaRPr lang="fr-FR" dirty="0"/>
          </a:p>
        </p:txBody>
      </p:sp>
      <p:graphicFrame>
        <p:nvGraphicFramePr>
          <p:cNvPr id="19461" name="Object 5"/>
          <p:cNvGraphicFramePr>
            <a:graphicFrameLocks noChangeAspect="1"/>
          </p:cNvGraphicFramePr>
          <p:nvPr/>
        </p:nvGraphicFramePr>
        <p:xfrm>
          <a:off x="1882229" y="3620938"/>
          <a:ext cx="5426075" cy="1392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078" name="Equation" r:id="rId9" imgW="2819160" imgH="723600" progId="Equation.DSMT4">
                  <p:embed/>
                </p:oleObj>
              </mc:Choice>
              <mc:Fallback>
                <p:oleObj name="Equation" r:id="rId9" imgW="2819160" imgH="7236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2229" y="3620938"/>
                        <a:ext cx="5426075" cy="1392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ZoneTexte 10"/>
          <p:cNvSpPr txBox="1"/>
          <p:nvPr/>
        </p:nvSpPr>
        <p:spPr>
          <a:xfrm>
            <a:off x="1177719" y="5867980"/>
            <a:ext cx="599394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/>
              <a:t>Les Tr de H directes &amp; inverses utilisent des </a:t>
            </a:r>
            <a:r>
              <a:rPr lang="fr-FR" dirty="0" smtClean="0">
                <a:solidFill>
                  <a:srgbClr val="FFFF00"/>
                </a:solidFill>
              </a:rPr>
              <a:t> matrices explicites</a:t>
            </a:r>
            <a:endParaRPr lang="fr-FR" dirty="0">
              <a:solidFill>
                <a:srgbClr val="FFFF00"/>
              </a:solidFill>
            </a:endParaRPr>
          </a:p>
        </p:txBody>
      </p:sp>
      <p:graphicFrame>
        <p:nvGraphicFramePr>
          <p:cNvPr id="1946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8908014"/>
              </p:ext>
            </p:extLst>
          </p:nvPr>
        </p:nvGraphicFramePr>
        <p:xfrm>
          <a:off x="4572000" y="324966"/>
          <a:ext cx="1489075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079" name="Equation" r:id="rId11" imgW="774360" imgH="228600" progId="Equation.DSMT4">
                  <p:embed/>
                </p:oleObj>
              </mc:Choice>
              <mc:Fallback>
                <p:oleObj name="Equation" r:id="rId11" imgW="774360" imgH="2286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324966"/>
                        <a:ext cx="1489075" cy="439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3" name="Object 7"/>
          <p:cNvGraphicFramePr>
            <a:graphicFrameLocks noChangeAspect="1"/>
          </p:cNvGraphicFramePr>
          <p:nvPr/>
        </p:nvGraphicFramePr>
        <p:xfrm>
          <a:off x="2982913" y="5048026"/>
          <a:ext cx="3275012" cy="75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080" name="Equation" r:id="rId13" imgW="1701720" imgH="393480" progId="Equation.DSMT4">
                  <p:embed/>
                </p:oleObj>
              </mc:Choice>
              <mc:Fallback>
                <p:oleObj name="Equation" r:id="rId13" imgW="1701720" imgH="39348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2913" y="5048026"/>
                        <a:ext cx="3275012" cy="757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Connecteur droit 14"/>
          <p:cNvCxnSpPr/>
          <p:nvPr/>
        </p:nvCxnSpPr>
        <p:spPr>
          <a:xfrm>
            <a:off x="827584" y="3429000"/>
            <a:ext cx="74888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871539" y="3635732"/>
            <a:ext cx="1798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Tr. </a:t>
            </a:r>
            <a:r>
              <a:rPr lang="fr-FR" dirty="0"/>
              <a:t>d</a:t>
            </a:r>
            <a:r>
              <a:rPr lang="fr-FR" dirty="0" smtClean="0"/>
              <a:t>e H directe :</a:t>
            </a:r>
            <a:endParaRPr lang="fr-FR" dirty="0"/>
          </a:p>
        </p:txBody>
      </p:sp>
      <p:sp>
        <p:nvSpPr>
          <p:cNvPr id="17" name="Espace réservé de la date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GDR_OG_Juin25</a:t>
            </a:r>
            <a:endParaRPr lang="fr-FR" dirty="0"/>
          </a:p>
        </p:txBody>
      </p:sp>
      <p:sp>
        <p:nvSpPr>
          <p:cNvPr id="18" name="Espace réservé du pied de page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J.-Y. Vinet</a:t>
            </a:r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4114800" y="2974693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1" grpId="0" animBg="1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611560" y="332656"/>
            <a:ext cx="5447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Propagateur sur la distance </a:t>
            </a:r>
            <a:r>
              <a:rPr lang="fr-FR" b="1" dirty="0" smtClean="0">
                <a:latin typeface="Symbol" charset="2"/>
                <a:ea typeface="Symbol" charset="2"/>
                <a:cs typeface="Symbol" charset="2"/>
              </a:rPr>
              <a:t>D</a:t>
            </a:r>
            <a:r>
              <a:rPr lang="fr-FR" b="1" i="1" dirty="0" smtClean="0"/>
              <a:t>z</a:t>
            </a:r>
            <a:r>
              <a:rPr lang="fr-FR" dirty="0" smtClean="0"/>
              <a:t> dans l’espace de Fourier  :</a:t>
            </a:r>
            <a:endParaRPr lang="fr-FR" dirty="0"/>
          </a:p>
        </p:txBody>
      </p:sp>
      <p:graphicFrame>
        <p:nvGraphicFramePr>
          <p:cNvPr id="20482" name="Object 2"/>
          <p:cNvGraphicFramePr>
            <a:graphicFrameLocks noChangeAspect="1"/>
          </p:cNvGraphicFramePr>
          <p:nvPr/>
        </p:nvGraphicFramePr>
        <p:xfrm>
          <a:off x="2279650" y="692150"/>
          <a:ext cx="4124325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22" name="Equation" r:id="rId3" imgW="2145960" imgH="431640" progId="Equation.DSMT4">
                  <p:embed/>
                </p:oleObj>
              </mc:Choice>
              <mc:Fallback>
                <p:oleObj name="Equation" r:id="rId3" imgW="2145960" imgH="4316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9650" y="692150"/>
                        <a:ext cx="4124325" cy="82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683568" y="1844824"/>
            <a:ext cx="3387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Dans l’espace de Fourier-Bessel :   </a:t>
            </a:r>
            <a:endParaRPr lang="fr-FR" dirty="0"/>
          </a:p>
        </p:txBody>
      </p:sp>
      <p:graphicFrame>
        <p:nvGraphicFramePr>
          <p:cNvPr id="2048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601952"/>
              </p:ext>
            </p:extLst>
          </p:nvPr>
        </p:nvGraphicFramePr>
        <p:xfrm>
          <a:off x="3131840" y="2394457"/>
          <a:ext cx="936104" cy="6745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23" name="Equation" r:id="rId5" imgW="545760" imgH="393480" progId="Equation.DSMT4">
                  <p:embed/>
                </p:oleObj>
              </mc:Choice>
              <mc:Fallback>
                <p:oleObj name="Equation" r:id="rId5" imgW="545760" imgH="3934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1840" y="2394457"/>
                        <a:ext cx="936104" cy="67450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4" name="Object 4"/>
          <p:cNvGraphicFramePr>
            <a:graphicFrameLocks noChangeAspect="1"/>
          </p:cNvGraphicFramePr>
          <p:nvPr/>
        </p:nvGraphicFramePr>
        <p:xfrm>
          <a:off x="3923929" y="1844824"/>
          <a:ext cx="1368152" cy="3906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24" name="Equation" r:id="rId7" imgW="799920" imgH="228600" progId="Equation.DSMT4">
                  <p:embed/>
                </p:oleObj>
              </mc:Choice>
              <mc:Fallback>
                <p:oleObj name="Equation" r:id="rId7" imgW="799920" imgH="2286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3929" y="1844824"/>
                        <a:ext cx="1368152" cy="3906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ZoneTexte 9"/>
          <p:cNvSpPr txBox="1"/>
          <p:nvPr/>
        </p:nvSpPr>
        <p:spPr>
          <a:xfrm>
            <a:off x="683568" y="2564904"/>
            <a:ext cx="2383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Après échantillonnage : </a:t>
            </a:r>
            <a:endParaRPr lang="fr-FR" dirty="0"/>
          </a:p>
        </p:txBody>
      </p:sp>
      <p:graphicFrame>
        <p:nvGraphicFramePr>
          <p:cNvPr id="20485" name="Object 5"/>
          <p:cNvGraphicFramePr>
            <a:graphicFrameLocks noChangeAspect="1"/>
          </p:cNvGraphicFramePr>
          <p:nvPr/>
        </p:nvGraphicFramePr>
        <p:xfrm>
          <a:off x="2805113" y="3213100"/>
          <a:ext cx="3170237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25" name="Equation" r:id="rId9" imgW="1650960" imgH="431640" progId="Equation.DSMT4">
                  <p:embed/>
                </p:oleObj>
              </mc:Choice>
              <mc:Fallback>
                <p:oleObj name="Equation" r:id="rId9" imgW="1650960" imgH="43164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5113" y="3213100"/>
                        <a:ext cx="3170237" cy="82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ZoneTexte 11"/>
          <p:cNvSpPr txBox="1"/>
          <p:nvPr/>
        </p:nvSpPr>
        <p:spPr>
          <a:xfrm>
            <a:off x="683568" y="4355812"/>
            <a:ext cx="5107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Etape de diffraction par un simple produit matriciel : </a:t>
            </a:r>
          </a:p>
        </p:txBody>
      </p:sp>
      <p:graphicFrame>
        <p:nvGraphicFramePr>
          <p:cNvPr id="2048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8193797"/>
              </p:ext>
            </p:extLst>
          </p:nvPr>
        </p:nvGraphicFramePr>
        <p:xfrm>
          <a:off x="827584" y="4954021"/>
          <a:ext cx="6732587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26" name="Equation" r:id="rId11" imgW="3924000" imgH="444240" progId="Equation.DSMT4">
                  <p:embed/>
                </p:oleObj>
              </mc:Choice>
              <mc:Fallback>
                <p:oleObj name="Equation" r:id="rId11" imgW="3924000" imgH="44424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4954021"/>
                        <a:ext cx="6732587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ZoneTexte 14"/>
          <p:cNvSpPr txBox="1"/>
          <p:nvPr/>
        </p:nvSpPr>
        <p:spPr>
          <a:xfrm>
            <a:off x="5700298" y="5877272"/>
            <a:ext cx="1535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mtClean="0"/>
              <a:t>Calculé 1 fois !</a:t>
            </a:r>
            <a:endParaRPr lang="fr-FR" dirty="0"/>
          </a:p>
        </p:txBody>
      </p:sp>
      <p:sp>
        <p:nvSpPr>
          <p:cNvPr id="17" name="Accolade fermante 16"/>
          <p:cNvSpPr/>
          <p:nvPr/>
        </p:nvSpPr>
        <p:spPr>
          <a:xfrm rot="5400000">
            <a:off x="6336196" y="4689140"/>
            <a:ext cx="216024" cy="2016224"/>
          </a:xfrm>
          <a:prstGeom prst="rightBrac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space réservé de la date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GDR_OG_Juin25</a:t>
            </a:r>
            <a:endParaRPr lang="fr-FR" dirty="0"/>
          </a:p>
        </p:txBody>
      </p:sp>
      <p:sp>
        <p:nvSpPr>
          <p:cNvPr id="18" name="Espace réservé du pied de page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J.-Y. Vinet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2" grpId="0"/>
      <p:bldP spid="15" grpId="0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" y="595313"/>
            <a:ext cx="9105900" cy="566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7"/>
          <p:cNvSpPr txBox="1"/>
          <p:nvPr/>
        </p:nvSpPr>
        <p:spPr>
          <a:xfrm>
            <a:off x="2483768" y="404664"/>
            <a:ext cx="47147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Exemple : propagation d’un TEM00 sur 3000 m</a:t>
            </a:r>
            <a:endParaRPr lang="fr-FR" dirty="0"/>
          </a:p>
        </p:txBody>
      </p:sp>
      <p:cxnSp>
        <p:nvCxnSpPr>
          <p:cNvPr id="10" name="Connecteur droit 9"/>
          <p:cNvCxnSpPr/>
          <p:nvPr/>
        </p:nvCxnSpPr>
        <p:spPr>
          <a:xfrm>
            <a:off x="5292080" y="3140968"/>
            <a:ext cx="864096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5292080" y="4149080"/>
            <a:ext cx="864096" cy="0"/>
          </a:xfrm>
          <a:prstGeom prst="line">
            <a:avLst/>
          </a:prstGeom>
          <a:ln w="38100">
            <a:solidFill>
              <a:srgbClr val="00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>
            <a:off x="5292080" y="3645024"/>
            <a:ext cx="864096" cy="0"/>
          </a:xfrm>
          <a:prstGeom prst="line">
            <a:avLst/>
          </a:prstGeom>
          <a:ln w="38100">
            <a:solidFill>
              <a:srgbClr val="CC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6241732" y="2915652"/>
            <a:ext cx="182774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FF00"/>
                </a:solidFill>
              </a:rPr>
              <a:t>Amplitude initiale</a:t>
            </a:r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6213464" y="3429000"/>
            <a:ext cx="98616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CC00CC"/>
                </a:solidFill>
              </a:rPr>
              <a:t> Théorie</a:t>
            </a:r>
            <a:endParaRPr lang="fr-FR" dirty="0">
              <a:solidFill>
                <a:srgbClr val="CC00CC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6228184" y="3995772"/>
            <a:ext cx="263405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00CCFF"/>
                </a:solidFill>
              </a:rPr>
              <a:t>Propagation par Tr. De H.</a:t>
            </a:r>
            <a:endParaRPr lang="fr-FR" dirty="0">
              <a:solidFill>
                <a:srgbClr val="00CCFF"/>
              </a:solidFill>
            </a:endParaRPr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GDR_OG_Juin25</a:t>
            </a:r>
            <a:endParaRPr lang="fr-FR" dirty="0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J.-Y. Vinet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539552" y="332656"/>
            <a:ext cx="40078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 smtClean="0">
                <a:solidFill>
                  <a:srgbClr val="FFFF00"/>
                </a:solidFill>
              </a:rPr>
              <a:t>Representation</a:t>
            </a:r>
            <a:r>
              <a:rPr lang="fr-FR" sz="2800" dirty="0" smtClean="0">
                <a:solidFill>
                  <a:srgbClr val="FFFF00"/>
                </a:solidFill>
              </a:rPr>
              <a:t> des miroirs</a:t>
            </a:r>
            <a:endParaRPr lang="fr-FR" sz="2800" dirty="0">
              <a:solidFill>
                <a:srgbClr val="FFFF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611560" y="1196752"/>
            <a:ext cx="4317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Défauts à symétrie axiale : operateur diagonal</a:t>
            </a:r>
            <a:endParaRPr lang="fr-FR" dirty="0"/>
          </a:p>
        </p:txBody>
      </p:sp>
      <p:graphicFrame>
        <p:nvGraphicFramePr>
          <p:cNvPr id="22530" name="Object 2"/>
          <p:cNvGraphicFramePr>
            <a:graphicFrameLocks noChangeAspect="1"/>
          </p:cNvGraphicFramePr>
          <p:nvPr/>
        </p:nvGraphicFramePr>
        <p:xfrm>
          <a:off x="1259632" y="2204864"/>
          <a:ext cx="5314950" cy="86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27" name="Equation" r:id="rId3" imgW="3098520" imgH="507960" progId="Equation.DSMT4">
                  <p:embed/>
                </p:oleObj>
              </mc:Choice>
              <mc:Fallback>
                <p:oleObj name="Equation" r:id="rId3" imgW="3098520" imgH="50796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2204864"/>
                        <a:ext cx="5314950" cy="869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ZoneTexte 10"/>
          <p:cNvSpPr txBox="1"/>
          <p:nvPr/>
        </p:nvSpPr>
        <p:spPr>
          <a:xfrm>
            <a:off x="2051720" y="3429000"/>
            <a:ext cx="136768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Contribution</a:t>
            </a:r>
          </a:p>
          <a:p>
            <a:r>
              <a:rPr lang="fr-FR" dirty="0" smtClean="0"/>
              <a:t>Purement</a:t>
            </a:r>
          </a:p>
          <a:p>
            <a:r>
              <a:rPr lang="fr-FR" dirty="0" smtClean="0"/>
              <a:t>parabolique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4261409" y="3573016"/>
            <a:ext cx="83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defauts</a:t>
            </a:r>
            <a:endParaRPr lang="fr-FR" dirty="0"/>
          </a:p>
        </p:txBody>
      </p:sp>
      <p:cxnSp>
        <p:nvCxnSpPr>
          <p:cNvPr id="14" name="Connecteur droit avec flèche 13"/>
          <p:cNvCxnSpPr/>
          <p:nvPr/>
        </p:nvCxnSpPr>
        <p:spPr>
          <a:xfrm rot="5400000" flipH="1" flipV="1">
            <a:off x="2987824" y="3140968"/>
            <a:ext cx="432048" cy="14401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>
            <a:stCxn id="12" idx="0"/>
          </p:cNvCxnSpPr>
          <p:nvPr/>
        </p:nvCxnSpPr>
        <p:spPr>
          <a:xfrm flipH="1" flipV="1">
            <a:off x="4139954" y="2924944"/>
            <a:ext cx="536794" cy="64807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899758" y="4530916"/>
            <a:ext cx="2121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Amplitude réfléchie :</a:t>
            </a:r>
            <a:endParaRPr lang="fr-FR" dirty="0"/>
          </a:p>
        </p:txBody>
      </p:sp>
      <p:graphicFrame>
        <p:nvGraphicFramePr>
          <p:cNvPr id="22531" name="Object 3"/>
          <p:cNvGraphicFramePr>
            <a:graphicFrameLocks noChangeAspect="1"/>
          </p:cNvGraphicFramePr>
          <p:nvPr/>
        </p:nvGraphicFramePr>
        <p:xfrm>
          <a:off x="3491880" y="4869160"/>
          <a:ext cx="1458912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28" name="Equation" r:id="rId5" imgW="850680" imgH="228600" progId="Equation.DSMT4">
                  <p:embed/>
                </p:oleObj>
              </mc:Choice>
              <mc:Fallback>
                <p:oleObj name="Equation" r:id="rId5" imgW="850680" imgH="2286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1880" y="4869160"/>
                        <a:ext cx="1458912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Espace réservé de la date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GDR_OG_Juin25</a:t>
            </a:r>
            <a:endParaRPr lang="fr-FR" dirty="0"/>
          </a:p>
        </p:txBody>
      </p:sp>
      <p:sp>
        <p:nvSpPr>
          <p:cNvPr id="18" name="Espace réservé du pied de page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J.-Y. Vinet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59832" y="764704"/>
            <a:ext cx="288032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6372200" y="764704"/>
            <a:ext cx="288032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0" name="Connecteur droit avec flèche 9"/>
          <p:cNvCxnSpPr/>
          <p:nvPr/>
        </p:nvCxnSpPr>
        <p:spPr>
          <a:xfrm>
            <a:off x="2051720" y="980728"/>
            <a:ext cx="4320480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 flipH="1">
            <a:off x="2051720" y="1484784"/>
            <a:ext cx="4320480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2699792" y="611396"/>
            <a:ext cx="344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2699792" y="1547500"/>
            <a:ext cx="340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B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3347864" y="611396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E</a:t>
            </a:r>
            <a:endParaRPr lang="fr-FR" dirty="0"/>
          </a:p>
        </p:txBody>
      </p:sp>
      <p:sp>
        <p:nvSpPr>
          <p:cNvPr id="16" name="Ellipse 15"/>
          <p:cNvSpPr/>
          <p:nvPr/>
        </p:nvSpPr>
        <p:spPr>
          <a:xfrm>
            <a:off x="2771800" y="908720"/>
            <a:ext cx="144016" cy="144016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21506" name="Object 2"/>
          <p:cNvGraphicFramePr>
            <a:graphicFrameLocks noChangeAspect="1"/>
          </p:cNvGraphicFramePr>
          <p:nvPr/>
        </p:nvGraphicFramePr>
        <p:xfrm>
          <a:off x="4548311" y="1052736"/>
          <a:ext cx="239713" cy="284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77" name="Equation" r:id="rId3" imgW="139680" imgH="164880" progId="Equation.DSMT4">
                  <p:embed/>
                </p:oleObj>
              </mc:Choice>
              <mc:Fallback>
                <p:oleObj name="Equation" r:id="rId3" imgW="139680" imgH="16488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8311" y="1052736"/>
                        <a:ext cx="239713" cy="284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ZoneTexte 18"/>
          <p:cNvSpPr txBox="1"/>
          <p:nvPr/>
        </p:nvSpPr>
        <p:spPr>
          <a:xfrm>
            <a:off x="467544" y="2060848"/>
            <a:ext cx="3193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Champ intra-</a:t>
            </a:r>
            <a:r>
              <a:rPr lang="fr-FR" dirty="0" err="1" smtClean="0"/>
              <a:t>cav</a:t>
            </a:r>
            <a:r>
              <a:rPr lang="fr-FR" dirty="0" smtClean="0"/>
              <a:t>. </a:t>
            </a:r>
            <a:r>
              <a:rPr lang="fr-FR" dirty="0" err="1" smtClean="0"/>
              <a:t>Eq</a:t>
            </a:r>
            <a:r>
              <a:rPr lang="fr-FR" dirty="0" smtClean="0"/>
              <a:t>. Implicite : </a:t>
            </a:r>
            <a:endParaRPr lang="fr-FR" dirty="0"/>
          </a:p>
        </p:txBody>
      </p:sp>
      <p:sp>
        <p:nvSpPr>
          <p:cNvPr id="20" name="ZoneTexte 19"/>
          <p:cNvSpPr txBox="1"/>
          <p:nvPr/>
        </p:nvSpPr>
        <p:spPr>
          <a:xfrm>
            <a:off x="467544" y="44624"/>
            <a:ext cx="60676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solidFill>
                  <a:srgbClr val="FFFF00"/>
                </a:solidFill>
              </a:rPr>
              <a:t>Exemple : </a:t>
            </a:r>
            <a:r>
              <a:rPr lang="fr-FR" sz="2400" dirty="0" err="1" smtClean="0">
                <a:solidFill>
                  <a:srgbClr val="FFFF00"/>
                </a:solidFill>
              </a:rPr>
              <a:t>reflectance</a:t>
            </a:r>
            <a:r>
              <a:rPr lang="fr-FR" sz="2400" dirty="0" smtClean="0">
                <a:solidFill>
                  <a:srgbClr val="FFFF00"/>
                </a:solidFill>
              </a:rPr>
              <a:t> d’une cavité Fabry-</a:t>
            </a:r>
            <a:r>
              <a:rPr lang="fr-FR" sz="2400" dirty="0" err="1" smtClean="0">
                <a:solidFill>
                  <a:srgbClr val="FFFF00"/>
                </a:solidFill>
              </a:rPr>
              <a:t>Perot</a:t>
            </a:r>
            <a:r>
              <a:rPr lang="fr-FR" sz="2400" dirty="0" smtClean="0">
                <a:solidFill>
                  <a:srgbClr val="FFFF00"/>
                </a:solidFill>
              </a:rPr>
              <a:t> </a:t>
            </a:r>
            <a:endParaRPr lang="fr-FR" sz="2400" dirty="0">
              <a:solidFill>
                <a:srgbClr val="FFFF00"/>
              </a:solidFill>
            </a:endParaRPr>
          </a:p>
        </p:txBody>
      </p:sp>
      <p:graphicFrame>
        <p:nvGraphicFramePr>
          <p:cNvPr id="2150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3352628"/>
              </p:ext>
            </p:extLst>
          </p:nvPr>
        </p:nvGraphicFramePr>
        <p:xfrm>
          <a:off x="4096345" y="2076971"/>
          <a:ext cx="3355975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78" name="Equation" r:id="rId5" imgW="1955520" imgH="241200" progId="Equation.DSMT4">
                  <p:embed/>
                </p:oleObj>
              </mc:Choice>
              <mc:Fallback>
                <p:oleObj name="Equation" r:id="rId5" imgW="1955520" imgH="2412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6345" y="2076971"/>
                        <a:ext cx="3355975" cy="41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Accolade fermante 21"/>
          <p:cNvSpPr/>
          <p:nvPr/>
        </p:nvSpPr>
        <p:spPr>
          <a:xfrm rot="5400000">
            <a:off x="6228184" y="1700808"/>
            <a:ext cx="216024" cy="1656184"/>
          </a:xfrm>
          <a:prstGeom prst="rightBrac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ZoneTexte 23"/>
          <p:cNvSpPr txBox="1"/>
          <p:nvPr/>
        </p:nvSpPr>
        <p:spPr>
          <a:xfrm>
            <a:off x="6690650" y="2636912"/>
            <a:ext cx="1984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Opérateur matriciel</a:t>
            </a:r>
            <a:endParaRPr lang="fr-FR" dirty="0"/>
          </a:p>
        </p:txBody>
      </p:sp>
      <p:graphicFrame>
        <p:nvGraphicFramePr>
          <p:cNvPr id="21509" name="Object 5"/>
          <p:cNvGraphicFramePr>
            <a:graphicFrameLocks noChangeAspect="1"/>
          </p:cNvGraphicFramePr>
          <p:nvPr/>
        </p:nvGraphicFramePr>
        <p:xfrm>
          <a:off x="2987824" y="1700808"/>
          <a:ext cx="392112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79" name="Equation" r:id="rId7" imgW="228600" imgH="228600" progId="Equation.DSMT4">
                  <p:embed/>
                </p:oleObj>
              </mc:Choice>
              <mc:Fallback>
                <p:oleObj name="Equation" r:id="rId7" imgW="228600" imgH="2286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824" y="1700808"/>
                        <a:ext cx="392112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0" name="Object 6"/>
          <p:cNvGraphicFramePr>
            <a:graphicFrameLocks noChangeAspect="1"/>
          </p:cNvGraphicFramePr>
          <p:nvPr/>
        </p:nvGraphicFramePr>
        <p:xfrm>
          <a:off x="6317903" y="1700808"/>
          <a:ext cx="414337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80" name="Equation" r:id="rId9" imgW="241200" imgH="228600" progId="Equation.DSMT4">
                  <p:embed/>
                </p:oleObj>
              </mc:Choice>
              <mc:Fallback>
                <p:oleObj name="Equation" r:id="rId9" imgW="241200" imgH="2286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7903" y="1700808"/>
                        <a:ext cx="414337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7846440"/>
              </p:ext>
            </p:extLst>
          </p:nvPr>
        </p:nvGraphicFramePr>
        <p:xfrm>
          <a:off x="5276176" y="3494950"/>
          <a:ext cx="2352675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81" name="Equation" r:id="rId11" imgW="1371600" imgH="304560" progId="Equation.DSMT4">
                  <p:embed/>
                </p:oleObj>
              </mc:Choice>
              <mc:Fallback>
                <p:oleObj name="Equation" r:id="rId11" imgW="1371600" imgH="30456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6176" y="3494950"/>
                        <a:ext cx="2352675" cy="525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ZoneTexte 27"/>
          <p:cNvSpPr txBox="1"/>
          <p:nvPr/>
        </p:nvSpPr>
        <p:spPr>
          <a:xfrm>
            <a:off x="467544" y="3573016"/>
            <a:ext cx="4780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Champ intra-</a:t>
            </a:r>
            <a:r>
              <a:rPr lang="fr-FR" dirty="0" err="1" smtClean="0"/>
              <a:t>cav</a:t>
            </a:r>
            <a:r>
              <a:rPr lang="fr-FR" dirty="0" smtClean="0"/>
              <a:t>. Par simple inversion matricielle :</a:t>
            </a:r>
            <a:endParaRPr lang="fr-FR" dirty="0"/>
          </a:p>
        </p:txBody>
      </p:sp>
      <p:graphicFrame>
        <p:nvGraphicFramePr>
          <p:cNvPr id="2151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4060326"/>
              </p:ext>
            </p:extLst>
          </p:nvPr>
        </p:nvGraphicFramePr>
        <p:xfrm>
          <a:off x="4606081" y="4581128"/>
          <a:ext cx="1262063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82" name="Equation" r:id="rId13" imgW="736560" imgH="241200" progId="Equation.DSMT4">
                  <p:embed/>
                </p:oleObj>
              </mc:Choice>
              <mc:Fallback>
                <p:oleObj name="Equation" r:id="rId13" imgW="736560" imgH="2412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6081" y="4581128"/>
                        <a:ext cx="1262063" cy="41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ZoneTexte 29"/>
          <p:cNvSpPr txBox="1"/>
          <p:nvPr/>
        </p:nvSpPr>
        <p:spPr>
          <a:xfrm>
            <a:off x="467544" y="4581128"/>
            <a:ext cx="3998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Champ réfléchi par simple produit </a:t>
            </a:r>
            <a:r>
              <a:rPr lang="fr-FR" dirty="0" err="1" smtClean="0"/>
              <a:t>matr</a:t>
            </a:r>
            <a:r>
              <a:rPr lang="fr-FR" dirty="0" smtClean="0"/>
              <a:t>. :</a:t>
            </a:r>
            <a:endParaRPr lang="fr-FR" dirty="0"/>
          </a:p>
        </p:txBody>
      </p:sp>
      <p:graphicFrame>
        <p:nvGraphicFramePr>
          <p:cNvPr id="2151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2389876"/>
              </p:ext>
            </p:extLst>
          </p:nvPr>
        </p:nvGraphicFramePr>
        <p:xfrm>
          <a:off x="3857426" y="5557768"/>
          <a:ext cx="3929844" cy="6281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83" name="Equation" r:id="rId15" imgW="2234880" imgH="355320" progId="Equation.DSMT4">
                  <p:embed/>
                </p:oleObj>
              </mc:Choice>
              <mc:Fallback>
                <p:oleObj name="Equation" r:id="rId15" imgW="2234880" imgH="35532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7426" y="5557768"/>
                        <a:ext cx="3929844" cy="6281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ZoneTexte 31"/>
          <p:cNvSpPr txBox="1"/>
          <p:nvPr/>
        </p:nvSpPr>
        <p:spPr>
          <a:xfrm>
            <a:off x="787039" y="5661248"/>
            <a:ext cx="2848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Avec </a:t>
            </a:r>
            <a:r>
              <a:rPr lang="fr-FR" smtClean="0"/>
              <a:t>l’opérateur réflectance :</a:t>
            </a:r>
            <a:endParaRPr lang="fr-FR" dirty="0"/>
          </a:p>
        </p:txBody>
      </p:sp>
      <p:sp>
        <p:nvSpPr>
          <p:cNvPr id="33" name="Ellipse 32"/>
          <p:cNvSpPr/>
          <p:nvPr/>
        </p:nvSpPr>
        <p:spPr>
          <a:xfrm>
            <a:off x="2771800" y="1412776"/>
            <a:ext cx="144016" cy="144016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Ellipse 33"/>
          <p:cNvSpPr/>
          <p:nvPr/>
        </p:nvSpPr>
        <p:spPr>
          <a:xfrm>
            <a:off x="3419872" y="908720"/>
            <a:ext cx="144016" cy="144016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space réservé de la date 3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GDR_OG_Juin25</a:t>
            </a:r>
            <a:endParaRPr lang="fr-FR" dirty="0"/>
          </a:p>
        </p:txBody>
      </p:sp>
      <p:sp>
        <p:nvSpPr>
          <p:cNvPr id="35" name="Espace réservé du pied de page 3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J.-Y. Vinet</a:t>
            </a:r>
            <a:endParaRPr lang="fr-FR" dirty="0"/>
          </a:p>
        </p:txBody>
      </p:sp>
      <p:sp>
        <p:nvSpPr>
          <p:cNvPr id="2" name="AutoShape 337" descr="lfred Perot — Wikipédia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/>
              <p:cNvSpPr txBox="1"/>
              <p:nvPr/>
            </p:nvSpPr>
            <p:spPr>
              <a:xfrm>
                <a:off x="6228184" y="2627620"/>
                <a:ext cx="27263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𝒞</m:t>
                      </m:r>
                    </m:oMath>
                  </m:oMathPara>
                </a14:m>
                <a:endParaRPr lang="fr-FR" i="1" dirty="0"/>
              </a:p>
            </p:txBody>
          </p:sp>
        </mc:Choice>
        <mc:Fallback xmlns="">
          <p:sp>
            <p:nvSpPr>
              <p:cNvPr id="3" name="ZoneText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184" y="2627620"/>
                <a:ext cx="272639" cy="369332"/>
              </a:xfrm>
              <a:prstGeom prst="rect">
                <a:avLst/>
              </a:prstGeom>
              <a:blipFill rotWithShape="0">
                <a:blip r:embed="rId17"/>
                <a:stretch>
                  <a:fillRect l="-27273" r="-20455" b="-491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 animBg="1"/>
      <p:bldP spid="24" grpId="0"/>
      <p:bldP spid="28" grpId="0"/>
      <p:bldP spid="30" grpId="0"/>
      <p:bldP spid="3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1403648" y="260648"/>
            <a:ext cx="68146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smtClean="0">
                <a:solidFill>
                  <a:srgbClr val="FFFF00"/>
                </a:solidFill>
              </a:rPr>
              <a:t>Propagation modale : principes généraux</a:t>
            </a:r>
            <a:endParaRPr lang="fr-FR" sz="3200" dirty="0">
              <a:solidFill>
                <a:srgbClr val="FFFF0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41289" y="1251475"/>
            <a:ext cx="7515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L’ensemble des fonctions complexes                  de module carré intégrable</a:t>
            </a:r>
          </a:p>
          <a:p>
            <a:r>
              <a:rPr lang="fr-FR" dirty="0" smtClean="0"/>
              <a:t>Possède une structure d’espace de Hilbert, muni du produit scalaire :</a:t>
            </a:r>
            <a:endParaRPr lang="fr-FR" dirty="0"/>
          </a:p>
        </p:txBody>
      </p:sp>
      <p:graphicFrame>
        <p:nvGraphicFramePr>
          <p:cNvPr id="2355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593623"/>
              </p:ext>
            </p:extLst>
          </p:nvPr>
        </p:nvGraphicFramePr>
        <p:xfrm>
          <a:off x="3990082" y="1255667"/>
          <a:ext cx="869950" cy="35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15" name="Equation" r:id="rId3" imgW="507960" imgH="203040" progId="Equation.DSMT4">
                  <p:embed/>
                </p:oleObj>
              </mc:Choice>
              <mc:Fallback>
                <p:oleObj name="Equation" r:id="rId3" imgW="507960" imgH="2030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0082" y="1255667"/>
                        <a:ext cx="869950" cy="350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6" name="Object 4"/>
          <p:cNvGraphicFramePr>
            <a:graphicFrameLocks noChangeAspect="1"/>
          </p:cNvGraphicFramePr>
          <p:nvPr/>
        </p:nvGraphicFramePr>
        <p:xfrm>
          <a:off x="2514600" y="1979613"/>
          <a:ext cx="3500438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16" name="Equation" r:id="rId5" imgW="2044440" imgH="380880" progId="Equation.DSMT4">
                  <p:embed/>
                </p:oleObj>
              </mc:Choice>
              <mc:Fallback>
                <p:oleObj name="Equation" r:id="rId5" imgW="2044440" imgH="3808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1979613"/>
                        <a:ext cx="3500438" cy="657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ZoneTexte 12"/>
          <p:cNvSpPr txBox="1"/>
          <p:nvPr/>
        </p:nvSpPr>
        <p:spPr>
          <a:xfrm>
            <a:off x="467544" y="2780928"/>
            <a:ext cx="7412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mtClean="0"/>
              <a:t>Base possible </a:t>
            </a:r>
            <a:r>
              <a:rPr lang="fr-FR" dirty="0" smtClean="0"/>
              <a:t>d’un tel EH :  La famille des modes optiques de  Hermite-Gauss :</a:t>
            </a:r>
            <a:endParaRPr lang="fr-FR" dirty="0"/>
          </a:p>
        </p:txBody>
      </p:sp>
      <p:graphicFrame>
        <p:nvGraphicFramePr>
          <p:cNvPr id="23557" name="Object 5"/>
          <p:cNvGraphicFramePr>
            <a:graphicFrameLocks noChangeAspect="1"/>
          </p:cNvGraphicFramePr>
          <p:nvPr/>
        </p:nvGraphicFramePr>
        <p:xfrm>
          <a:off x="567258" y="3458071"/>
          <a:ext cx="7677150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17" name="Equation" r:id="rId7" imgW="4483080" imgH="482400" progId="Equation.DSMT4">
                  <p:embed/>
                </p:oleObj>
              </mc:Choice>
              <mc:Fallback>
                <p:oleObj name="Equation" r:id="rId7" imgW="4483080" imgH="4824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258" y="3458071"/>
                        <a:ext cx="7677150" cy="835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ZoneTexte 15"/>
          <p:cNvSpPr txBox="1"/>
          <p:nvPr/>
        </p:nvSpPr>
        <p:spPr>
          <a:xfrm>
            <a:off x="539552" y="4859868"/>
            <a:ext cx="7295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Toute amplitude optique peut être développée sur cette base (HG) complète :</a:t>
            </a:r>
            <a:endParaRPr lang="fr-FR" dirty="0"/>
          </a:p>
        </p:txBody>
      </p:sp>
      <p:graphicFrame>
        <p:nvGraphicFramePr>
          <p:cNvPr id="23559" name="Object 7"/>
          <p:cNvGraphicFramePr>
            <a:graphicFrameLocks noChangeAspect="1"/>
          </p:cNvGraphicFramePr>
          <p:nvPr/>
        </p:nvGraphicFramePr>
        <p:xfrm>
          <a:off x="2771800" y="5373216"/>
          <a:ext cx="2939469" cy="648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18" name="Equation" r:id="rId9" imgW="1612800" imgH="355320" progId="Equation.DSMT4">
                  <p:embed/>
                </p:oleObj>
              </mc:Choice>
              <mc:Fallback>
                <p:oleObj name="Equation" r:id="rId9" imgW="1612800" imgH="35532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800" y="5373216"/>
                        <a:ext cx="2939469" cy="6480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GDR_OG_Juin25</a:t>
            </a:r>
            <a:endParaRPr lang="fr-FR" dirty="0"/>
          </a:p>
        </p:txBody>
      </p:sp>
      <p:sp>
        <p:nvSpPr>
          <p:cNvPr id="15" name="Espace réservé du pied de page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J.-Y. Vinet</a:t>
            </a:r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3491880" y="2431340"/>
            <a:ext cx="288032" cy="1236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3563888" y="2267580"/>
            <a:ext cx="409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R</a:t>
            </a:r>
            <a:r>
              <a:rPr lang="fr-FR" baseline="30000" dirty="0" smtClean="0"/>
              <a:t>2</a:t>
            </a:r>
            <a:endParaRPr lang="fr-FR" baseline="300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4581128"/>
            <a:ext cx="810824" cy="9729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6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75656" y="898842"/>
            <a:ext cx="664797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solidFill>
                  <a:srgbClr val="FFFF00"/>
                </a:solidFill>
              </a:rPr>
              <a:t>		Sommaire</a:t>
            </a:r>
          </a:p>
          <a:p>
            <a:endParaRPr lang="fr-FR" sz="2400" dirty="0" smtClean="0"/>
          </a:p>
          <a:p>
            <a:endParaRPr lang="fr-FR" sz="2400" dirty="0" smtClean="0"/>
          </a:p>
          <a:p>
            <a:pPr>
              <a:buFont typeface="Arial" charset="0"/>
              <a:buChar char="•"/>
            </a:pPr>
            <a:r>
              <a:rPr lang="fr-FR" sz="2400" dirty="0" smtClean="0"/>
              <a:t>Pourquoi des simulations optique/numérique ?</a:t>
            </a:r>
          </a:p>
          <a:p>
            <a:endParaRPr lang="fr-FR" sz="2400" dirty="0" smtClean="0"/>
          </a:p>
          <a:p>
            <a:pPr>
              <a:buFont typeface="Arial" charset="0"/>
              <a:buChar char="•"/>
            </a:pPr>
            <a:r>
              <a:rPr lang="fr-FR" sz="2400" dirty="0" smtClean="0"/>
              <a:t>Quelques méthodes de propagation numérique</a:t>
            </a:r>
          </a:p>
          <a:p>
            <a:pPr lvl="3">
              <a:buFont typeface="Arial" charset="0"/>
              <a:buChar char="•"/>
            </a:pPr>
            <a:endParaRPr lang="fr-FR" sz="2400" dirty="0" smtClean="0"/>
          </a:p>
          <a:p>
            <a:pPr>
              <a:buFont typeface="Arial" charset="0"/>
              <a:buChar char="•"/>
            </a:pPr>
            <a:r>
              <a:rPr lang="fr-FR" sz="2400" dirty="0" smtClean="0"/>
              <a:t>Avantages/Inconvénients </a:t>
            </a:r>
            <a:r>
              <a:rPr lang="fr-FR" sz="2400" dirty="0" smtClean="0">
                <a:sym typeface="Wingdings"/>
              </a:rPr>
              <a:t> domaine d’application</a:t>
            </a:r>
            <a:endParaRPr lang="fr-FR" sz="2400" dirty="0" smtClean="0"/>
          </a:p>
          <a:p>
            <a:pPr lvl="1"/>
            <a:r>
              <a:rPr lang="fr-FR" sz="2400" dirty="0" smtClean="0"/>
              <a:t>							</a:t>
            </a:r>
          </a:p>
          <a:p>
            <a:endParaRPr lang="fr-FR" sz="2400" dirty="0" smtClean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GDR_OG_Juin25</a:t>
            </a:r>
            <a:endParaRPr lang="fr-FR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J.-Y. Vinet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467544" y="332656"/>
            <a:ext cx="67056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Propagation d’un mode HG de </a:t>
            </a:r>
            <a:r>
              <a:rPr lang="fr-FR" sz="2400" dirty="0" err="1" smtClean="0"/>
              <a:t>parametre</a:t>
            </a:r>
            <a:r>
              <a:rPr lang="fr-FR" sz="2400" dirty="0" smtClean="0"/>
              <a:t> (</a:t>
            </a:r>
            <a:r>
              <a:rPr lang="fr-FR" sz="2400" dirty="0" err="1" smtClean="0"/>
              <a:t>waist</a:t>
            </a:r>
            <a:r>
              <a:rPr lang="fr-FR" sz="2400" dirty="0" smtClean="0"/>
              <a:t>)      :</a:t>
            </a:r>
          </a:p>
        </p:txBody>
      </p:sp>
      <p:graphicFrame>
        <p:nvGraphicFramePr>
          <p:cNvPr id="51202" name="Object 2"/>
          <p:cNvGraphicFramePr>
            <a:graphicFrameLocks noChangeAspect="1"/>
          </p:cNvGraphicFramePr>
          <p:nvPr/>
        </p:nvGraphicFramePr>
        <p:xfrm>
          <a:off x="531813" y="894854"/>
          <a:ext cx="7981950" cy="167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99" name="Equation" r:id="rId3" imgW="4368600" imgH="914400" progId="Equation.DSMT4">
                  <p:embed/>
                </p:oleObj>
              </mc:Choice>
              <mc:Fallback>
                <p:oleObj name="Equation" r:id="rId3" imgW="4368600" imgH="9144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813" y="894854"/>
                        <a:ext cx="7981950" cy="167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646772"/>
              </p:ext>
            </p:extLst>
          </p:nvPr>
        </p:nvGraphicFramePr>
        <p:xfrm>
          <a:off x="3910806" y="3005858"/>
          <a:ext cx="1322388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100" name="Equation" r:id="rId5" imgW="723600" imgH="241200" progId="Equation.DSMT4">
                  <p:embed/>
                </p:oleObj>
              </mc:Choice>
              <mc:Fallback>
                <p:oleObj name="Equation" r:id="rId5" imgW="723600" imgH="2412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0806" y="3005858"/>
                        <a:ext cx="1322388" cy="439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5783689"/>
              </p:ext>
            </p:extLst>
          </p:nvPr>
        </p:nvGraphicFramePr>
        <p:xfrm>
          <a:off x="4129186" y="3573016"/>
          <a:ext cx="2459038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101" name="Equation" r:id="rId7" imgW="1346040" imgH="279360" progId="Equation.DSMT4">
                  <p:embed/>
                </p:oleObj>
              </mc:Choice>
              <mc:Fallback>
                <p:oleObj name="Equation" r:id="rId7" imgW="1346040" imgH="27936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9186" y="3573016"/>
                        <a:ext cx="2459038" cy="509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4861315"/>
              </p:ext>
            </p:extLst>
          </p:nvPr>
        </p:nvGraphicFramePr>
        <p:xfrm>
          <a:off x="5034062" y="4177581"/>
          <a:ext cx="1554162" cy="763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102" name="Equation" r:id="rId9" imgW="850680" imgH="419040" progId="Equation.DSMT4">
                  <p:embed/>
                </p:oleObj>
              </mc:Choice>
              <mc:Fallback>
                <p:oleObj name="Equation" r:id="rId9" imgW="850680" imgH="41904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4062" y="4177581"/>
                        <a:ext cx="1554162" cy="763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0348771"/>
              </p:ext>
            </p:extLst>
          </p:nvPr>
        </p:nvGraphicFramePr>
        <p:xfrm>
          <a:off x="3203848" y="5301208"/>
          <a:ext cx="3479800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103" name="Equation" r:id="rId11" imgW="1904760" imgH="228600" progId="Equation.DSMT4">
                  <p:embed/>
                </p:oleObj>
              </mc:Choice>
              <mc:Fallback>
                <p:oleObj name="Equation" r:id="rId11" imgW="1904760" imgH="2286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848" y="5301208"/>
                        <a:ext cx="3479800" cy="41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2182708"/>
              </p:ext>
            </p:extLst>
          </p:nvPr>
        </p:nvGraphicFramePr>
        <p:xfrm>
          <a:off x="6600602" y="332656"/>
          <a:ext cx="347662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104" name="Equation" r:id="rId13" imgW="190440" imgH="228600" progId="Equation.DSMT4">
                  <p:embed/>
                </p:oleObj>
              </mc:Choice>
              <mc:Fallback>
                <p:oleObj name="Equation" r:id="rId13" imgW="190440" imgH="2286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0602" y="332656"/>
                        <a:ext cx="347662" cy="41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ZoneTexte 13"/>
          <p:cNvSpPr txBox="1"/>
          <p:nvPr/>
        </p:nvSpPr>
        <p:spPr>
          <a:xfrm>
            <a:off x="1331640" y="3010071"/>
            <a:ext cx="2353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Paramètre de Rayleigh :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1331640" y="3707740"/>
            <a:ext cx="2566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Demi-largeur de faisceau :</a:t>
            </a:r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1331640" y="4427820"/>
            <a:ext cx="3496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Rayon de courbure du front d’onde:</a:t>
            </a:r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1331640" y="5291916"/>
            <a:ext cx="1683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Phase de </a:t>
            </a:r>
            <a:r>
              <a:rPr lang="fr-FR" dirty="0" err="1" smtClean="0"/>
              <a:t>Gouy</a:t>
            </a:r>
            <a:r>
              <a:rPr lang="fr-FR" dirty="0" smtClean="0"/>
              <a:t> :</a:t>
            </a:r>
            <a:endParaRPr lang="fr-FR" dirty="0"/>
          </a:p>
        </p:txBody>
      </p:sp>
      <p:sp>
        <p:nvSpPr>
          <p:cNvPr id="18" name="Espace réservé de la date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GDR_OG_Juin25</a:t>
            </a:r>
            <a:endParaRPr lang="fr-FR" dirty="0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J.-Y. Vinet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73226" y="5157192"/>
            <a:ext cx="752483" cy="792088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115696" y="2764755"/>
            <a:ext cx="768672" cy="8082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4096" y="2204864"/>
            <a:ext cx="7812360" cy="2155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5299" name="Object 3"/>
          <p:cNvGraphicFramePr>
            <a:graphicFrameLocks noChangeAspect="1"/>
          </p:cNvGraphicFramePr>
          <p:nvPr/>
        </p:nvGraphicFramePr>
        <p:xfrm>
          <a:off x="6109091" y="4149080"/>
          <a:ext cx="2344978" cy="11521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058" name="Equation" r:id="rId4" imgW="850680" imgH="419040" progId="Equation.DSMT4">
                  <p:embed/>
                </p:oleObj>
              </mc:Choice>
              <mc:Fallback>
                <p:oleObj name="Equation" r:id="rId4" imgW="850680" imgH="4190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9091" y="4149080"/>
                        <a:ext cx="2344978" cy="11521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ZoneTexte 14"/>
          <p:cNvSpPr txBox="1"/>
          <p:nvPr/>
        </p:nvSpPr>
        <p:spPr>
          <a:xfrm>
            <a:off x="8172400" y="3212976"/>
            <a:ext cx="3289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i="1" dirty="0" smtClean="0"/>
              <a:t>z</a:t>
            </a:r>
            <a:endParaRPr lang="fr-FR" sz="2800" i="1" dirty="0"/>
          </a:p>
        </p:txBody>
      </p:sp>
      <p:graphicFrame>
        <p:nvGraphicFramePr>
          <p:cNvPr id="55300" name="Object 4"/>
          <p:cNvGraphicFramePr>
            <a:graphicFrameLocks noChangeAspect="1"/>
          </p:cNvGraphicFramePr>
          <p:nvPr/>
        </p:nvGraphicFramePr>
        <p:xfrm>
          <a:off x="579037" y="1623268"/>
          <a:ext cx="3848947" cy="797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059" name="Equation" r:id="rId6" imgW="1346040" imgH="279360" progId="Equation.DSMT4">
                  <p:embed/>
                </p:oleObj>
              </mc:Choice>
              <mc:Fallback>
                <p:oleObj name="Equation" r:id="rId6" imgW="1346040" imgH="27936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037" y="1623268"/>
                        <a:ext cx="3848947" cy="7976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1" name="Object 5"/>
          <p:cNvGraphicFramePr>
            <a:graphicFrameLocks noChangeAspect="1"/>
          </p:cNvGraphicFramePr>
          <p:nvPr/>
        </p:nvGraphicFramePr>
        <p:xfrm>
          <a:off x="4512370" y="2924944"/>
          <a:ext cx="347662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060" name="Equation" r:id="rId8" imgW="190440" imgH="228600" progId="Equation.DSMT4">
                  <p:embed/>
                </p:oleObj>
              </mc:Choice>
              <mc:Fallback>
                <p:oleObj name="Equation" r:id="rId8" imgW="190440" imgH="2286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2370" y="2924944"/>
                        <a:ext cx="347662" cy="417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2" name="Object 6"/>
          <p:cNvGraphicFramePr>
            <a:graphicFrameLocks noChangeAspect="1"/>
          </p:cNvGraphicFramePr>
          <p:nvPr/>
        </p:nvGraphicFramePr>
        <p:xfrm>
          <a:off x="4139952" y="3933056"/>
          <a:ext cx="879308" cy="4541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061" name="Equation" r:id="rId10" imgW="342720" imgH="177480" progId="Equation.DSMT4">
                  <p:embed/>
                </p:oleObj>
              </mc:Choice>
              <mc:Fallback>
                <p:oleObj name="Equation" r:id="rId10" imgW="342720" imgH="1774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9952" y="3933056"/>
                        <a:ext cx="879308" cy="4541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ZoneTexte 19"/>
          <p:cNvSpPr txBox="1"/>
          <p:nvPr/>
        </p:nvSpPr>
        <p:spPr>
          <a:xfrm>
            <a:off x="1977666" y="188640"/>
            <a:ext cx="56140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smtClean="0"/>
              <a:t>Diffraction d’un faisceau gaussien</a:t>
            </a:r>
            <a:endParaRPr lang="fr-FR" sz="3200" dirty="0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GDR_OG_Juin25</a:t>
            </a:r>
            <a:endParaRPr lang="fr-FR" dirty="0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J.-Y. Vinet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9037" y="4881920"/>
            <a:ext cx="1184651" cy="11846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6632"/>
            <a:ext cx="3096344" cy="3081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ZoneTexte 8"/>
          <p:cNvSpPr txBox="1"/>
          <p:nvPr/>
        </p:nvSpPr>
        <p:spPr>
          <a:xfrm>
            <a:off x="2790919" y="188640"/>
            <a:ext cx="772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HG01</a:t>
            </a:r>
            <a:endParaRPr lang="fr-FR" dirty="0"/>
          </a:p>
        </p:txBody>
      </p:sp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40560" y="116632"/>
            <a:ext cx="3059832" cy="3059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ZoneTexte 10"/>
          <p:cNvSpPr txBox="1"/>
          <p:nvPr/>
        </p:nvSpPr>
        <p:spPr>
          <a:xfrm>
            <a:off x="7255415" y="188640"/>
            <a:ext cx="772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HG22</a:t>
            </a:r>
            <a:endParaRPr lang="fr-FR" dirty="0"/>
          </a:p>
        </p:txBody>
      </p:sp>
      <p:pic>
        <p:nvPicPr>
          <p:cNvPr id="6042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4057" y="3404880"/>
            <a:ext cx="3059831" cy="3048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ZoneTexte 12"/>
          <p:cNvSpPr txBox="1"/>
          <p:nvPr/>
        </p:nvSpPr>
        <p:spPr>
          <a:xfrm>
            <a:off x="2699792" y="3429000"/>
            <a:ext cx="772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HG05</a:t>
            </a:r>
            <a:endParaRPr lang="fr-FR" dirty="0"/>
          </a:p>
        </p:txBody>
      </p:sp>
      <p:pic>
        <p:nvPicPr>
          <p:cNvPr id="6042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6056" y="3413916"/>
            <a:ext cx="3024336" cy="303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ZoneTexte 14"/>
          <p:cNvSpPr txBox="1"/>
          <p:nvPr/>
        </p:nvSpPr>
        <p:spPr>
          <a:xfrm>
            <a:off x="7327423" y="3419708"/>
            <a:ext cx="772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HG55</a:t>
            </a:r>
            <a:endParaRPr lang="fr-FR" dirty="0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GDR_OG_Juin25</a:t>
            </a:r>
            <a:endParaRPr lang="fr-FR" dirty="0"/>
          </a:p>
        </p:txBody>
      </p:sp>
      <p:sp>
        <p:nvSpPr>
          <p:cNvPr id="16" name="Espace réservé du pied de page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J.-Y. Vinet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1455420" y="692696"/>
            <a:ext cx="5852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smtClean="0"/>
              <a:t>Représentation matricielle des miroirs </a:t>
            </a:r>
            <a:endParaRPr lang="fr-FR" sz="2800" dirty="0"/>
          </a:p>
        </p:txBody>
      </p:sp>
      <p:graphicFrame>
        <p:nvGraphicFramePr>
          <p:cNvPr id="62467" name="Object 3"/>
          <p:cNvGraphicFramePr>
            <a:graphicFrameLocks noChangeAspect="1"/>
          </p:cNvGraphicFramePr>
          <p:nvPr/>
        </p:nvGraphicFramePr>
        <p:xfrm>
          <a:off x="2339752" y="2204864"/>
          <a:ext cx="4489524" cy="847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45" name="Equation" r:id="rId3" imgW="1346040" imgH="253800" progId="Equation.DSMT4">
                  <p:embed/>
                </p:oleObj>
              </mc:Choice>
              <mc:Fallback>
                <p:oleObj name="Equation" r:id="rId3" imgW="1346040" imgH="2538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752" y="2204864"/>
                        <a:ext cx="4489524" cy="847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GDR_OG_Juin25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J.-Y. Vinet</a:t>
            </a:r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2104636" y="3898699"/>
            <a:ext cx="45544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Méthode modale utilisée par le code « Finesse »</a:t>
            </a:r>
          </a:p>
          <a:p>
            <a:r>
              <a:rPr lang="fr-FR" dirty="0" smtClean="0"/>
              <a:t>De A. </a:t>
            </a:r>
            <a:r>
              <a:rPr lang="fr-FR" dirty="0" err="1" smtClean="0"/>
              <a:t>Freise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1992471" y="332656"/>
            <a:ext cx="530786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800" dirty="0" smtClean="0"/>
              <a:t>Propagation de la lumière dans des</a:t>
            </a:r>
          </a:p>
          <a:p>
            <a:pPr algn="ctr"/>
            <a:r>
              <a:rPr lang="fr-FR" sz="2800" dirty="0"/>
              <a:t>s</a:t>
            </a:r>
            <a:r>
              <a:rPr lang="fr-FR" sz="2800" dirty="0" smtClean="0"/>
              <a:t>tructures complexes : Monte-Carlo</a:t>
            </a:r>
            <a:endParaRPr lang="fr-FR" sz="2800" dirty="0"/>
          </a:p>
        </p:txBody>
      </p:sp>
      <p:sp>
        <p:nvSpPr>
          <p:cNvPr id="8" name="ZoneTexte 7"/>
          <p:cNvSpPr txBox="1"/>
          <p:nvPr/>
        </p:nvSpPr>
        <p:spPr>
          <a:xfrm>
            <a:off x="899592" y="1916832"/>
            <a:ext cx="79432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Principe : émettre aléatoirement des particules (photons) selon</a:t>
            </a:r>
          </a:p>
          <a:p>
            <a:r>
              <a:rPr lang="fr-FR" sz="2400" dirty="0" smtClean="0"/>
              <a:t>Une loi de probabilité imitant la réflectivité (</a:t>
            </a:r>
            <a:r>
              <a:rPr lang="fr-FR" sz="2400" dirty="0" smtClean="0">
                <a:solidFill>
                  <a:srgbClr val="FF0000"/>
                </a:solidFill>
              </a:rPr>
              <a:t>BRDF</a:t>
            </a:r>
            <a:r>
              <a:rPr lang="fr-FR" sz="2400" dirty="0" smtClean="0"/>
              <a:t>) des surfaces</a:t>
            </a:r>
            <a:endParaRPr lang="fr-FR" sz="2400" dirty="0"/>
          </a:p>
        </p:txBody>
      </p:sp>
      <p:sp>
        <p:nvSpPr>
          <p:cNvPr id="9" name="Organigramme : Stockage à accès direct 8"/>
          <p:cNvSpPr/>
          <p:nvPr/>
        </p:nvSpPr>
        <p:spPr>
          <a:xfrm>
            <a:off x="1547664" y="3573016"/>
            <a:ext cx="1368152" cy="2088232"/>
          </a:xfrm>
          <a:prstGeom prst="flowChartMagneticDru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lèche gauche 9"/>
          <p:cNvSpPr/>
          <p:nvPr/>
        </p:nvSpPr>
        <p:spPr>
          <a:xfrm>
            <a:off x="2699792" y="4149080"/>
            <a:ext cx="2232248" cy="864096"/>
          </a:xfrm>
          <a:prstGeom prst="lef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3" name="Connecteur droit avec flèche 12"/>
          <p:cNvCxnSpPr/>
          <p:nvPr/>
        </p:nvCxnSpPr>
        <p:spPr>
          <a:xfrm flipV="1">
            <a:off x="2699792" y="3501008"/>
            <a:ext cx="1872208" cy="1080120"/>
          </a:xfrm>
          <a:prstGeom prst="straightConnector1">
            <a:avLst/>
          </a:prstGeom>
          <a:ln w="38100">
            <a:solidFill>
              <a:srgbClr val="FFFF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 flipV="1">
            <a:off x="2699792" y="3140968"/>
            <a:ext cx="1584176" cy="1440160"/>
          </a:xfrm>
          <a:prstGeom prst="straightConnector1">
            <a:avLst/>
          </a:prstGeom>
          <a:ln w="38100">
            <a:solidFill>
              <a:srgbClr val="FFFF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>
            <a:off x="2699792" y="4581128"/>
            <a:ext cx="936104" cy="1368152"/>
          </a:xfrm>
          <a:prstGeom prst="straightConnector1">
            <a:avLst/>
          </a:prstGeom>
          <a:ln w="38100">
            <a:solidFill>
              <a:srgbClr val="FFFF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>
            <a:off x="2699792" y="4581128"/>
            <a:ext cx="1656184" cy="1008112"/>
          </a:xfrm>
          <a:prstGeom prst="straightConnector1">
            <a:avLst/>
          </a:prstGeom>
          <a:ln w="38100">
            <a:solidFill>
              <a:srgbClr val="FFFF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/>
          <p:cNvSpPr txBox="1"/>
          <p:nvPr/>
        </p:nvSpPr>
        <p:spPr>
          <a:xfrm>
            <a:off x="861559" y="5719675"/>
            <a:ext cx="26613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Surface «</a:t>
            </a:r>
            <a:r>
              <a:rPr lang="fr-FR" sz="2400" smtClean="0"/>
              <a:t> rugueuse »</a:t>
            </a:r>
            <a:endParaRPr lang="fr-FR" sz="2400" dirty="0"/>
          </a:p>
        </p:txBody>
      </p:sp>
      <p:sp>
        <p:nvSpPr>
          <p:cNvPr id="23" name="ZoneTexte 22"/>
          <p:cNvSpPr txBox="1"/>
          <p:nvPr/>
        </p:nvSpPr>
        <p:spPr>
          <a:xfrm>
            <a:off x="5004048" y="4293096"/>
            <a:ext cx="3201517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2800" dirty="0" smtClean="0">
                <a:solidFill>
                  <a:srgbClr val="FFFF00"/>
                </a:solidFill>
              </a:rPr>
              <a:t>« Faisceau principal »</a:t>
            </a:r>
            <a:endParaRPr lang="fr-FR" sz="2800" dirty="0">
              <a:solidFill>
                <a:srgbClr val="FFFF00"/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4355976" y="2852936"/>
            <a:ext cx="26116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solidFill>
                  <a:srgbClr val="FFFF00"/>
                </a:solidFill>
              </a:rPr>
              <a:t>Lumière diffusée</a:t>
            </a:r>
            <a:endParaRPr lang="fr-FR" sz="2800" dirty="0">
              <a:solidFill>
                <a:srgbClr val="FFFF00"/>
              </a:solidFill>
            </a:endParaRPr>
          </a:p>
        </p:txBody>
      </p:sp>
      <p:sp>
        <p:nvSpPr>
          <p:cNvPr id="15" name="Espace réservé de la date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GDR_OG_Juin25</a:t>
            </a:r>
            <a:endParaRPr lang="fr-FR" dirty="0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J.-Y. Vinet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e 26"/>
          <p:cNvGrpSpPr/>
          <p:nvPr/>
        </p:nvGrpSpPr>
        <p:grpSpPr>
          <a:xfrm>
            <a:off x="1475656" y="2564904"/>
            <a:ext cx="2448272" cy="2448272"/>
            <a:chOff x="2411760" y="836712"/>
            <a:chExt cx="2448272" cy="2448272"/>
          </a:xfrm>
        </p:grpSpPr>
        <p:cxnSp>
          <p:nvCxnSpPr>
            <p:cNvPr id="14" name="Connecteur droit avec flèche 13"/>
            <p:cNvCxnSpPr/>
            <p:nvPr/>
          </p:nvCxnSpPr>
          <p:spPr>
            <a:xfrm>
              <a:off x="2411760" y="1988840"/>
              <a:ext cx="2016224" cy="1296144"/>
            </a:xfrm>
            <a:prstGeom prst="straightConnector1">
              <a:avLst/>
            </a:prstGeom>
            <a:ln w="28575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oupe 25"/>
            <p:cNvGrpSpPr/>
            <p:nvPr/>
          </p:nvGrpSpPr>
          <p:grpSpPr>
            <a:xfrm>
              <a:off x="2411760" y="836712"/>
              <a:ext cx="2448272" cy="2232248"/>
              <a:chOff x="2411760" y="836712"/>
              <a:chExt cx="2448272" cy="2232248"/>
            </a:xfrm>
          </p:grpSpPr>
          <p:cxnSp>
            <p:nvCxnSpPr>
              <p:cNvPr id="8" name="Connecteur droit 7"/>
              <p:cNvCxnSpPr/>
              <p:nvPr/>
            </p:nvCxnSpPr>
            <p:spPr>
              <a:xfrm>
                <a:off x="2411760" y="1052736"/>
                <a:ext cx="0" cy="201622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Connecteur droit avec flèche 15"/>
              <p:cNvCxnSpPr/>
              <p:nvPr/>
            </p:nvCxnSpPr>
            <p:spPr>
              <a:xfrm flipH="1">
                <a:off x="2483768" y="836712"/>
                <a:ext cx="2016224" cy="1152128"/>
              </a:xfrm>
              <a:prstGeom prst="straightConnector1">
                <a:avLst/>
              </a:prstGeom>
              <a:ln w="28575">
                <a:solidFill>
                  <a:srgbClr val="FF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Connecteur droit avec flèche 19"/>
              <p:cNvCxnSpPr/>
              <p:nvPr/>
            </p:nvCxnSpPr>
            <p:spPr>
              <a:xfrm>
                <a:off x="2483768" y="1988840"/>
                <a:ext cx="2376264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prstDash val="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8" name="ZoneTexte 27"/>
          <p:cNvSpPr txBox="1"/>
          <p:nvPr/>
        </p:nvSpPr>
        <p:spPr>
          <a:xfrm>
            <a:off x="2843808" y="692696"/>
            <a:ext cx="38587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err="1" smtClean="0"/>
              <a:t>Reflexion</a:t>
            </a:r>
            <a:r>
              <a:rPr lang="fr-FR" sz="3200" dirty="0" smtClean="0"/>
              <a:t> d’un photon</a:t>
            </a:r>
            <a:endParaRPr lang="fr-FR" sz="3200" dirty="0"/>
          </a:p>
        </p:txBody>
      </p:sp>
      <p:graphicFrame>
        <p:nvGraphicFramePr>
          <p:cNvPr id="68610" name="Object 2"/>
          <p:cNvGraphicFramePr>
            <a:graphicFrameLocks noChangeAspect="1"/>
          </p:cNvGraphicFramePr>
          <p:nvPr/>
        </p:nvGraphicFramePr>
        <p:xfrm>
          <a:off x="3707904" y="2106251"/>
          <a:ext cx="389037" cy="6026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369" name="Equation" r:id="rId3" imgW="139680" imgH="215640" progId="Equation.DSMT4">
                  <p:embed/>
                </p:oleObj>
              </mc:Choice>
              <mc:Fallback>
                <p:oleObj name="Equation" r:id="rId3" imgW="139680" imgH="2156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7904" y="2106251"/>
                        <a:ext cx="389037" cy="6026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11" name="Object 3"/>
          <p:cNvGraphicFramePr>
            <a:graphicFrameLocks noChangeAspect="1"/>
          </p:cNvGraphicFramePr>
          <p:nvPr/>
        </p:nvGraphicFramePr>
        <p:xfrm>
          <a:off x="3949700" y="3409950"/>
          <a:ext cx="522288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370" name="Equation" r:id="rId5" imgW="126720" imgH="177480" progId="Equation.DSMT4">
                  <p:embed/>
                </p:oleObj>
              </mc:Choice>
              <mc:Fallback>
                <p:oleObj name="Equation" r:id="rId5" imgW="126720" imgH="1774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9700" y="3409950"/>
                        <a:ext cx="522288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12" name="Object 4"/>
          <p:cNvGraphicFramePr>
            <a:graphicFrameLocks noChangeAspect="1"/>
          </p:cNvGraphicFramePr>
          <p:nvPr/>
        </p:nvGraphicFramePr>
        <p:xfrm>
          <a:off x="3582988" y="4724400"/>
          <a:ext cx="493712" cy="60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371" name="Equation" r:id="rId7" imgW="177480" imgH="215640" progId="Equation.DSMT4">
                  <p:embed/>
                </p:oleObj>
              </mc:Choice>
              <mc:Fallback>
                <p:oleObj name="Equation" r:id="rId7" imgW="177480" imgH="21564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2988" y="4724400"/>
                        <a:ext cx="493712" cy="601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1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1399688"/>
              </p:ext>
            </p:extLst>
          </p:nvPr>
        </p:nvGraphicFramePr>
        <p:xfrm>
          <a:off x="5004048" y="4724400"/>
          <a:ext cx="2823154" cy="6720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372" name="Equation" r:id="rId9" imgW="1015920" imgH="241200" progId="Equation.DSMT4">
                  <p:embed/>
                </p:oleObj>
              </mc:Choice>
              <mc:Fallback>
                <p:oleObj name="Equation" r:id="rId9" imgW="1015920" imgH="2412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4048" y="4724400"/>
                        <a:ext cx="2823154" cy="6720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Espace réservé de la date 12"/>
          <p:cNvSpPr>
            <a:spLocks noGrp="1"/>
          </p:cNvSpPr>
          <p:nvPr>
            <p:ph type="dt" sz="half" idx="10"/>
          </p:nvPr>
        </p:nvSpPr>
        <p:spPr>
          <a:xfrm>
            <a:off x="480864" y="6331758"/>
            <a:ext cx="2133600" cy="365125"/>
          </a:xfrm>
        </p:spPr>
        <p:txBody>
          <a:bodyPr/>
          <a:lstStyle/>
          <a:p>
            <a:r>
              <a:rPr lang="fr-FR" smtClean="0"/>
              <a:t>GDR_OG_Juin25</a:t>
            </a:r>
            <a:endParaRPr lang="fr-FR" dirty="0"/>
          </a:p>
        </p:txBody>
      </p:sp>
      <p:sp>
        <p:nvSpPr>
          <p:cNvPr id="15" name="Espace réservé du pied de page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J.-Y. Vinet</a:t>
            </a:r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606126" y="5014917"/>
            <a:ext cx="1675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mtClean="0"/>
              <a:t>Bruit sismique ?</a:t>
            </a:r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ZoneTexte 16"/>
              <p:cNvSpPr txBox="1"/>
              <p:nvPr/>
            </p:nvSpPr>
            <p:spPr>
              <a:xfrm>
                <a:off x="715892" y="5445224"/>
                <a:ext cx="156613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fr-FR" b="0" i="1" dirty="0" smtClean="0">
                    <a:latin typeface="Symbol" charset="2"/>
                    <a:ea typeface="Symbol" charset="2"/>
                    <a:cs typeface="Symbol" charset="2"/>
                  </a:rPr>
                  <a:t>dF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 ∝ ∥</m:t>
                    </m:r>
                    <m:r>
                      <a:rPr lang="fr-FR" b="1" i="1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𝒌</m:t>
                    </m:r>
                    <m:r>
                      <a:rPr lang="fr-FR" b="1" i="1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′−</m:t>
                    </m:r>
                    <m:r>
                      <a:rPr lang="fr-FR" b="1" i="1" smtClean="0">
                        <a:latin typeface="Cambria Math" charset="0"/>
                      </a:rPr>
                      <m:t>𝒌</m:t>
                    </m:r>
                    <m:r>
                      <a:rPr lang="fr-FR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∥</m:t>
                    </m:r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17" name="ZoneTexte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892" y="5445224"/>
                <a:ext cx="1566134" cy="276999"/>
              </a:xfrm>
              <a:prstGeom prst="rect">
                <a:avLst/>
              </a:prstGeom>
              <a:blipFill rotWithShape="0">
                <a:blip r:embed="rId11"/>
                <a:stretch>
                  <a:fillRect l="-8949" t="-145652" r="-5447" b="-17391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3059832" y="1052736"/>
            <a:ext cx="35125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 smtClean="0"/>
              <a:t>Refraction</a:t>
            </a:r>
            <a:r>
              <a:rPr lang="fr-FR" sz="2800" dirty="0" smtClean="0"/>
              <a:t> d’un photon</a:t>
            </a:r>
            <a:endParaRPr lang="fr-FR" sz="2800" dirty="0"/>
          </a:p>
        </p:txBody>
      </p:sp>
      <p:sp>
        <p:nvSpPr>
          <p:cNvPr id="8" name="Rectangle 7"/>
          <p:cNvSpPr/>
          <p:nvPr/>
        </p:nvSpPr>
        <p:spPr>
          <a:xfrm>
            <a:off x="683568" y="3573016"/>
            <a:ext cx="3168352" cy="2520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10" name="Connecteur droit avec flèche 9"/>
          <p:cNvCxnSpPr/>
          <p:nvPr/>
        </p:nvCxnSpPr>
        <p:spPr>
          <a:xfrm>
            <a:off x="971600" y="2060848"/>
            <a:ext cx="1080120" cy="1512168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 flipV="1">
            <a:off x="2051720" y="1916832"/>
            <a:ext cx="0" cy="1656184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>
            <a:off x="2051720" y="3501008"/>
            <a:ext cx="504056" cy="1800200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9634" name="Object 2"/>
          <p:cNvGraphicFramePr>
            <a:graphicFrameLocks noChangeAspect="1"/>
          </p:cNvGraphicFramePr>
          <p:nvPr/>
        </p:nvGraphicFramePr>
        <p:xfrm>
          <a:off x="683568" y="1628800"/>
          <a:ext cx="388938" cy="601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393" name="Equation" r:id="rId3" imgW="139680" imgH="215640" progId="Equation.DSMT4">
                  <p:embed/>
                </p:oleObj>
              </mc:Choice>
              <mc:Fallback>
                <p:oleObj name="Equation" r:id="rId3" imgW="139680" imgH="2156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1628800"/>
                        <a:ext cx="388938" cy="601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35" name="Object 3"/>
          <p:cNvGraphicFramePr>
            <a:graphicFrameLocks noChangeAspect="1"/>
          </p:cNvGraphicFramePr>
          <p:nvPr/>
        </p:nvGraphicFramePr>
        <p:xfrm>
          <a:off x="1835696" y="1484784"/>
          <a:ext cx="522288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394" name="Equation" r:id="rId5" imgW="126720" imgH="177480" progId="Equation.DSMT4">
                  <p:embed/>
                </p:oleObj>
              </mc:Choice>
              <mc:Fallback>
                <p:oleObj name="Equation" r:id="rId5" imgW="126720" imgH="1774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696" y="1484784"/>
                        <a:ext cx="522288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36" name="Object 4"/>
          <p:cNvGraphicFramePr>
            <a:graphicFrameLocks noChangeAspect="1"/>
          </p:cNvGraphicFramePr>
          <p:nvPr/>
        </p:nvGraphicFramePr>
        <p:xfrm>
          <a:off x="2411760" y="5229200"/>
          <a:ext cx="493712" cy="60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395" name="Equation" r:id="rId7" imgW="177480" imgH="215640" progId="Equation.DSMT4">
                  <p:embed/>
                </p:oleObj>
              </mc:Choice>
              <mc:Fallback>
                <p:oleObj name="Equation" r:id="rId7" imgW="177480" imgH="21564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760" y="5229200"/>
                        <a:ext cx="493712" cy="601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37" name="Object 5"/>
          <p:cNvGraphicFramePr>
            <a:graphicFrameLocks noChangeAspect="1"/>
          </p:cNvGraphicFramePr>
          <p:nvPr/>
        </p:nvGraphicFramePr>
        <p:xfrm>
          <a:off x="2733030" y="2060575"/>
          <a:ext cx="6231458" cy="10987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396" name="Equation" r:id="rId9" imgW="2400120" imgH="393480" progId="Equation.DSMT4">
                  <p:embed/>
                </p:oleObj>
              </mc:Choice>
              <mc:Fallback>
                <p:oleObj name="Equation" r:id="rId9" imgW="2400120" imgH="3934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3030" y="2060575"/>
                        <a:ext cx="6231458" cy="10987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GDR_OG_Juin25</a:t>
            </a:r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J.-Y. Vinet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1259632" y="3923764"/>
            <a:ext cx="1970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/>
              <a:t>N</a:t>
            </a:r>
            <a:r>
              <a:rPr lang="fr-FR" dirty="0" smtClean="0"/>
              <a:t> : </a:t>
            </a:r>
            <a:r>
              <a:rPr lang="fr-FR" dirty="0" err="1" smtClean="0"/>
              <a:t>refraction</a:t>
            </a:r>
            <a:r>
              <a:rPr lang="fr-FR" dirty="0" smtClean="0"/>
              <a:t> index</a:t>
            </a:r>
            <a:endParaRPr lang="fr-FR" dirty="0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595040" y="3751808"/>
            <a:ext cx="1077052" cy="973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2699792" y="764704"/>
            <a:ext cx="38298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smtClean="0"/>
              <a:t>Diffusion d’un photon</a:t>
            </a:r>
            <a:endParaRPr lang="fr-FR" sz="3200" dirty="0"/>
          </a:p>
        </p:txBody>
      </p:sp>
      <p:cxnSp>
        <p:nvCxnSpPr>
          <p:cNvPr id="9" name="Connecteur droit 8"/>
          <p:cNvCxnSpPr/>
          <p:nvPr/>
        </p:nvCxnSpPr>
        <p:spPr>
          <a:xfrm>
            <a:off x="1475656" y="2276872"/>
            <a:ext cx="0" cy="28083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159716" y="1799239"/>
            <a:ext cx="26116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/>
              <a:t>Surface rugueuse</a:t>
            </a:r>
            <a:endParaRPr lang="fr-FR" sz="2800" dirty="0"/>
          </a:p>
        </p:txBody>
      </p:sp>
      <p:cxnSp>
        <p:nvCxnSpPr>
          <p:cNvPr id="12" name="Connecteur droit avec flèche 11"/>
          <p:cNvCxnSpPr/>
          <p:nvPr/>
        </p:nvCxnSpPr>
        <p:spPr>
          <a:xfrm flipH="1">
            <a:off x="1475656" y="2492896"/>
            <a:ext cx="1008112" cy="1152128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>
            <a:off x="1547664" y="3645024"/>
            <a:ext cx="1584176" cy="0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>
            <a:off x="1547664" y="3645024"/>
            <a:ext cx="504056" cy="1296144"/>
          </a:xfrm>
          <a:prstGeom prst="straightConnector1">
            <a:avLst/>
          </a:prstGeom>
          <a:ln w="38100">
            <a:solidFill>
              <a:srgbClr val="FFFF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0658" name="Object 2"/>
          <p:cNvGraphicFramePr>
            <a:graphicFrameLocks noChangeAspect="1"/>
          </p:cNvGraphicFramePr>
          <p:nvPr/>
        </p:nvGraphicFramePr>
        <p:xfrm>
          <a:off x="2267744" y="2780929"/>
          <a:ext cx="514673" cy="720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055" name="Equation" r:id="rId3" imgW="126720" imgH="177480" progId="Equation.DSMT4">
                  <p:embed/>
                </p:oleObj>
              </mc:Choice>
              <mc:Fallback>
                <p:oleObj name="Equation" r:id="rId3" imgW="126720" imgH="17748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7744" y="2780929"/>
                        <a:ext cx="514673" cy="720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59" name="Object 3"/>
          <p:cNvGraphicFramePr>
            <a:graphicFrameLocks noChangeAspect="1"/>
          </p:cNvGraphicFramePr>
          <p:nvPr/>
        </p:nvGraphicFramePr>
        <p:xfrm>
          <a:off x="2411760" y="4509120"/>
          <a:ext cx="719137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056" name="Equation" r:id="rId5" imgW="177480" imgH="177480" progId="Equation.DSMT4">
                  <p:embed/>
                </p:oleObj>
              </mc:Choice>
              <mc:Fallback>
                <p:oleObj name="Equation" r:id="rId5" imgW="177480" imgH="1774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760" y="4509120"/>
                        <a:ext cx="719137" cy="719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Flèche droite 21"/>
          <p:cNvSpPr/>
          <p:nvPr/>
        </p:nvSpPr>
        <p:spPr>
          <a:xfrm rot="10800000">
            <a:off x="3275856" y="4653136"/>
            <a:ext cx="936104" cy="360040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3" name="Connecteur droit avec flèche 12"/>
          <p:cNvCxnSpPr/>
          <p:nvPr/>
        </p:nvCxnSpPr>
        <p:spPr>
          <a:xfrm>
            <a:off x="1542985" y="3645024"/>
            <a:ext cx="855712" cy="1215752"/>
          </a:xfrm>
          <a:prstGeom prst="straightConnector1">
            <a:avLst/>
          </a:prstGeom>
          <a:ln w="38100">
            <a:solidFill>
              <a:srgbClr val="FFFF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>
            <a:off x="1542985" y="3645024"/>
            <a:ext cx="1080120" cy="792088"/>
          </a:xfrm>
          <a:prstGeom prst="straightConnector1">
            <a:avLst/>
          </a:prstGeom>
          <a:ln w="38100">
            <a:solidFill>
              <a:srgbClr val="FFFF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space réservé de la date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GDR_OG_Juin25</a:t>
            </a:r>
            <a:endParaRPr lang="fr-FR" dirty="0"/>
          </a:p>
        </p:txBody>
      </p:sp>
      <p:sp>
        <p:nvSpPr>
          <p:cNvPr id="18" name="Espace réservé du pied de page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J.-Y. Vinet</a:t>
            </a:r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4356918" y="4397261"/>
            <a:ext cx="47339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Variable aléatoire dont la densité </a:t>
            </a:r>
          </a:p>
          <a:p>
            <a:r>
              <a:rPr lang="fr-FR" sz="2400" dirty="0" smtClean="0"/>
              <a:t>de </a:t>
            </a:r>
            <a:r>
              <a:rPr lang="fr-FR" sz="2400" dirty="0" err="1" smtClean="0"/>
              <a:t>proba</a:t>
            </a:r>
            <a:r>
              <a:rPr lang="fr-FR" sz="2400" dirty="0"/>
              <a:t> c</a:t>
            </a:r>
            <a:r>
              <a:rPr lang="fr-FR" sz="2400" dirty="0" smtClean="0"/>
              <a:t>opie la BRDF du matériau</a:t>
            </a:r>
            <a:endParaRPr lang="fr-FR" sz="2400" dirty="0"/>
          </a:p>
        </p:txBody>
      </p:sp>
      <p:sp>
        <p:nvSpPr>
          <p:cNvPr id="20" name="ZoneTexte 19"/>
          <p:cNvSpPr txBox="1"/>
          <p:nvPr/>
        </p:nvSpPr>
        <p:spPr>
          <a:xfrm>
            <a:off x="606126" y="5229200"/>
            <a:ext cx="1675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mtClean="0"/>
              <a:t>Bruit sismique ?</a:t>
            </a:r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ZoneTexte 20"/>
              <p:cNvSpPr txBox="1"/>
              <p:nvPr/>
            </p:nvSpPr>
            <p:spPr>
              <a:xfrm>
                <a:off x="683568" y="5672281"/>
                <a:ext cx="156613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fr-FR" b="0" i="1" dirty="0" smtClean="0">
                    <a:latin typeface="Symbol" charset="2"/>
                    <a:ea typeface="Symbol" charset="2"/>
                    <a:cs typeface="Symbol" charset="2"/>
                  </a:rPr>
                  <a:t>dF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 ∝ ∥</m:t>
                    </m:r>
                    <m:r>
                      <a:rPr lang="fr-FR" b="1" i="1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𝒌</m:t>
                    </m:r>
                    <m:r>
                      <a:rPr lang="fr-FR" b="1" i="1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′−</m:t>
                    </m:r>
                    <m:r>
                      <a:rPr lang="fr-FR" b="1" i="1" smtClean="0">
                        <a:latin typeface="Cambria Math" charset="0"/>
                      </a:rPr>
                      <m:t>𝒌</m:t>
                    </m:r>
                    <m:r>
                      <a:rPr lang="fr-FR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∥</m:t>
                    </m:r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21" name="ZoneTexte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5672281"/>
                <a:ext cx="1566134" cy="276999"/>
              </a:xfrm>
              <a:prstGeom prst="rect">
                <a:avLst/>
              </a:prstGeom>
              <a:blipFill rotWithShape="0">
                <a:blip r:embed="rId7"/>
                <a:stretch>
                  <a:fillRect l="-8949" t="-145652" r="-5447" b="-17391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2411760" y="2710661"/>
            <a:ext cx="48333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 smtClean="0"/>
              <a:t>Diffraction des photons ?</a:t>
            </a:r>
            <a:endParaRPr lang="fr-FR" sz="3600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GDR_OG_Juin25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J.-Y. Vinet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5148064" y="1268760"/>
            <a:ext cx="4176464" cy="4248472"/>
          </a:xfrm>
          <a:prstGeom prst="rect">
            <a:avLst/>
          </a:prstGeom>
          <a:scene3d>
            <a:camera prst="isometricOffAxis1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899592" y="2060848"/>
            <a:ext cx="2304256" cy="2160240"/>
          </a:xfrm>
          <a:prstGeom prst="rect">
            <a:avLst/>
          </a:prstGeom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1691680" y="2708920"/>
            <a:ext cx="864096" cy="864096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" name="Connecteur droit avec flèche 10"/>
          <p:cNvCxnSpPr/>
          <p:nvPr/>
        </p:nvCxnSpPr>
        <p:spPr>
          <a:xfrm flipV="1">
            <a:off x="2267744" y="1988840"/>
            <a:ext cx="4176464" cy="936104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>
            <a:off x="1979712" y="3429000"/>
            <a:ext cx="5328592" cy="1656184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683568" y="4725144"/>
            <a:ext cx="17652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Densité de </a:t>
            </a:r>
            <a:r>
              <a:rPr lang="fr-FR" dirty="0" err="1" smtClean="0"/>
              <a:t>proba</a:t>
            </a:r>
            <a:endParaRPr lang="fr-FR" dirty="0" smtClean="0"/>
          </a:p>
          <a:p>
            <a:r>
              <a:rPr lang="fr-FR" dirty="0" smtClean="0"/>
              <a:t>spatiale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3971191" y="2546126"/>
            <a:ext cx="17652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Densité de </a:t>
            </a:r>
            <a:r>
              <a:rPr lang="fr-FR" dirty="0" err="1" smtClean="0"/>
              <a:t>proba</a:t>
            </a:r>
            <a:endParaRPr lang="fr-FR" dirty="0" smtClean="0"/>
          </a:p>
          <a:p>
            <a:r>
              <a:rPr lang="fr-FR" dirty="0" smtClean="0"/>
              <a:t>angulaire</a:t>
            </a:r>
          </a:p>
          <a:p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1691680" y="2267580"/>
            <a:ext cx="785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FF00"/>
                </a:solidFill>
              </a:rPr>
              <a:t>source</a:t>
            </a:r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7236296" y="1052736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objectif</a:t>
            </a:r>
            <a:endParaRPr lang="fr-FR" dirty="0"/>
          </a:p>
        </p:txBody>
      </p:sp>
      <p:graphicFrame>
        <p:nvGraphicFramePr>
          <p:cNvPr id="31746" name="Object 2"/>
          <p:cNvGraphicFramePr>
            <a:graphicFrameLocks noChangeAspect="1"/>
          </p:cNvGraphicFramePr>
          <p:nvPr/>
        </p:nvGraphicFramePr>
        <p:xfrm>
          <a:off x="755576" y="5301209"/>
          <a:ext cx="1944216" cy="7763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308" name="Equation" r:id="rId3" imgW="990360" imgH="393480" progId="Equation.DSMT4">
                  <p:embed/>
                </p:oleObj>
              </mc:Choice>
              <mc:Fallback>
                <p:oleObj name="Equation" r:id="rId3" imgW="990360" imgH="39348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5301209"/>
                        <a:ext cx="1944216" cy="7763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9496164"/>
              </p:ext>
            </p:extLst>
          </p:nvPr>
        </p:nvGraphicFramePr>
        <p:xfrm>
          <a:off x="4001001" y="3165812"/>
          <a:ext cx="2448272" cy="7781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309" name="Equation" r:id="rId5" imgW="1244520" imgH="393480" progId="Equation.DSMT4">
                  <p:embed/>
                </p:oleObj>
              </mc:Choice>
              <mc:Fallback>
                <p:oleObj name="Equation" r:id="rId5" imgW="1244520" imgH="3934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1001" y="3165812"/>
                        <a:ext cx="2448272" cy="7781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8" name="Object 4"/>
          <p:cNvGraphicFramePr>
            <a:graphicFrameLocks noChangeAspect="1"/>
          </p:cNvGraphicFramePr>
          <p:nvPr/>
        </p:nvGraphicFramePr>
        <p:xfrm>
          <a:off x="3156917" y="5085184"/>
          <a:ext cx="4943475" cy="108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310" name="Equation" r:id="rId7" imgW="3009600" imgH="660240" progId="Equation.DSMT4">
                  <p:embed/>
                </p:oleObj>
              </mc:Choice>
              <mc:Fallback>
                <p:oleObj name="Equation" r:id="rId7" imgW="3009600" imgH="66024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6917" y="5085184"/>
                        <a:ext cx="4943475" cy="1089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Ellipse 23"/>
          <p:cNvSpPr/>
          <p:nvPr/>
        </p:nvSpPr>
        <p:spPr>
          <a:xfrm>
            <a:off x="6372200" y="1772816"/>
            <a:ext cx="216024" cy="504056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OffAxis1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/>
          <p:cNvSpPr/>
          <p:nvPr/>
        </p:nvSpPr>
        <p:spPr>
          <a:xfrm>
            <a:off x="7236296" y="4797152"/>
            <a:ext cx="216024" cy="504056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OffAxis1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/>
          <p:cNvSpPr txBox="1"/>
          <p:nvPr/>
        </p:nvSpPr>
        <p:spPr>
          <a:xfrm>
            <a:off x="251520" y="188640"/>
            <a:ext cx="56444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/>
              <a:t>Exemple 1 : Propagation d’un faisceau</a:t>
            </a:r>
            <a:endParaRPr lang="fr-FR" sz="2800" dirty="0"/>
          </a:p>
        </p:txBody>
      </p:sp>
      <p:sp>
        <p:nvSpPr>
          <p:cNvPr id="20" name="Espace réservé de la date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GDR_OG_Juin25</a:t>
            </a:r>
            <a:endParaRPr lang="fr-FR" dirty="0"/>
          </a:p>
        </p:txBody>
      </p:sp>
      <p:sp>
        <p:nvSpPr>
          <p:cNvPr id="21" name="Espace réservé du pied de page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J.-Y. Vinet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4572000" y="3246859"/>
            <a:ext cx="576064" cy="697075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/>
              <p:cNvSpPr txBox="1"/>
              <p:nvPr/>
            </p:nvSpPr>
            <p:spPr>
              <a:xfrm>
                <a:off x="4784437" y="3440033"/>
                <a:ext cx="21961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∝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6" name="ZoneText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4437" y="3440033"/>
                <a:ext cx="219611" cy="276999"/>
              </a:xfrm>
              <a:prstGeom prst="rect">
                <a:avLst/>
              </a:prstGeom>
              <a:blipFill rotWithShape="0">
                <a:blip r:embed="rId9"/>
                <a:stretch>
                  <a:fillRect l="-16667" r="-1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ZoneTexte 1"/>
              <p:cNvSpPr txBox="1"/>
              <p:nvPr/>
            </p:nvSpPr>
            <p:spPr>
              <a:xfrm>
                <a:off x="6605854" y="3434784"/>
                <a:ext cx="1080120" cy="29559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latin typeface="Cambria Math" charset="0"/>
                            </a:rPr>
                            <m:t>𝑒</m:t>
                          </m:r>
                        </m:e>
                        <m:sup>
                          <m:r>
                            <a:rPr lang="fr-FR" b="0" i="1" smtClean="0">
                              <a:latin typeface="Cambria Math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mr-IN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mr-IN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𝜃</m:t>
                              </m:r>
                              <m:r>
                                <a:rPr lang="fr-FR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/</m:t>
                              </m:r>
                              <m:r>
                                <a:rPr lang="fr-FR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𝜗</m:t>
                              </m:r>
                              <m:r>
                                <a:rPr lang="fr-FR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𝑔</m:t>
                              </m:r>
                            </m:e>
                          </m:d>
                          <m:r>
                            <a:rPr lang="fr-FR" b="0" i="1" baseline="30000" smtClean="0">
                              <a:latin typeface="Cambria Math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" name="ZoneText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5854" y="3434784"/>
                <a:ext cx="1080120" cy="295594"/>
              </a:xfrm>
              <a:prstGeom prst="rect">
                <a:avLst/>
              </a:prstGeom>
              <a:blipFill rotWithShape="0">
                <a:blip r:embed="rId10"/>
                <a:stretch>
                  <a:fillRect t="-612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oneTexte 2"/>
          <p:cNvSpPr txBox="1"/>
          <p:nvPr/>
        </p:nvSpPr>
        <p:spPr>
          <a:xfrm>
            <a:off x="4114800" y="2974693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/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95536" y="116632"/>
            <a:ext cx="788228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smtClean="0">
                <a:solidFill>
                  <a:srgbClr val="FFFF00"/>
                </a:solidFill>
              </a:rPr>
              <a:t>Intérêt des simulations optiques numériques</a:t>
            </a:r>
          </a:p>
          <a:p>
            <a:r>
              <a:rPr lang="fr-FR" sz="3200" dirty="0" smtClean="0">
                <a:solidFill>
                  <a:srgbClr val="FFFF00"/>
                </a:solidFill>
              </a:rPr>
              <a:t>Pour la conception et la mise au point des </a:t>
            </a:r>
            <a:r>
              <a:rPr lang="fr-FR" sz="3200" dirty="0" err="1" smtClean="0">
                <a:solidFill>
                  <a:srgbClr val="FFFF00"/>
                </a:solidFill>
              </a:rPr>
              <a:t>ITFs</a:t>
            </a:r>
            <a:endParaRPr lang="fr-FR" sz="3200" dirty="0">
              <a:solidFill>
                <a:srgbClr val="FFFF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23529" y="1268760"/>
            <a:ext cx="835292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arenR"/>
            </a:pPr>
            <a:r>
              <a:rPr lang="fr-FR" sz="2800" dirty="0" smtClean="0"/>
              <a:t>La sensibilité des </a:t>
            </a:r>
            <a:r>
              <a:rPr lang="fr-FR" sz="2800" dirty="0" err="1" smtClean="0"/>
              <a:t>ITFs</a:t>
            </a:r>
            <a:r>
              <a:rPr lang="fr-FR" sz="2800" dirty="0" smtClean="0"/>
              <a:t> dépend crucialement des </a:t>
            </a:r>
            <a:r>
              <a:rPr lang="fr-FR" sz="2800" dirty="0" err="1" smtClean="0"/>
              <a:t>performanves</a:t>
            </a:r>
            <a:r>
              <a:rPr lang="fr-FR" sz="2800" dirty="0" smtClean="0"/>
              <a:t> des cavités FP</a:t>
            </a:r>
          </a:p>
          <a:p>
            <a:pPr lvl="1">
              <a:buFontTx/>
              <a:buChar char="-"/>
            </a:pPr>
            <a:r>
              <a:rPr lang="fr-FR" sz="2800" dirty="0" smtClean="0"/>
              <a:t>Efficacité du recyclage de puissance</a:t>
            </a:r>
          </a:p>
          <a:p>
            <a:pPr lvl="1">
              <a:buFontTx/>
              <a:buChar char="-"/>
            </a:pPr>
            <a:r>
              <a:rPr lang="fr-FR" sz="2800" dirty="0" smtClean="0"/>
              <a:t>Puissance stockée dans les cavités</a:t>
            </a:r>
          </a:p>
          <a:p>
            <a:r>
              <a:rPr lang="fr-FR" sz="2800" dirty="0" smtClean="0"/>
              <a:t>2) Surfaces des miroirs : miroirs réels dans des ITF   numériques</a:t>
            </a:r>
            <a:endParaRPr lang="fr-FR" sz="2800" dirty="0"/>
          </a:p>
          <a:p>
            <a:r>
              <a:rPr lang="fr-FR" sz="2800" dirty="0" smtClean="0"/>
              <a:t>3) </a:t>
            </a:r>
            <a:r>
              <a:rPr lang="fr-FR" sz="2800" dirty="0" smtClean="0">
                <a:sym typeface="Wingdings"/>
              </a:rPr>
              <a:t> </a:t>
            </a:r>
            <a:r>
              <a:rPr lang="fr-FR" sz="2800" dirty="0" smtClean="0"/>
              <a:t>Cahier des charges pour les producteurs</a:t>
            </a:r>
          </a:p>
          <a:p>
            <a:r>
              <a:rPr lang="fr-FR" sz="2800" dirty="0" smtClean="0"/>
              <a:t>4) Etude des échauffements</a:t>
            </a:r>
          </a:p>
          <a:p>
            <a:r>
              <a:rPr lang="fr-FR" sz="2800" dirty="0" smtClean="0"/>
              <a:t>5) Compréhension de systèmes complexes    (</a:t>
            </a:r>
            <a:r>
              <a:rPr lang="fr-FR" sz="2800" dirty="0" err="1" smtClean="0"/>
              <a:t>commissioning</a:t>
            </a:r>
            <a:r>
              <a:rPr lang="fr-FR" sz="2800" dirty="0" smtClean="0"/>
              <a:t>)</a:t>
            </a:r>
          </a:p>
          <a:p>
            <a:r>
              <a:rPr lang="fr-FR" sz="2800" dirty="0" smtClean="0"/>
              <a:t>6) Lumière diffusée  </a:t>
            </a:r>
            <a:endParaRPr lang="fr-FR" sz="2800" dirty="0"/>
          </a:p>
        </p:txBody>
      </p:sp>
      <p:sp>
        <p:nvSpPr>
          <p:cNvPr id="9" name="Espace réservé de la date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GDR_OG_Juin25</a:t>
            </a:r>
            <a:endParaRPr lang="fr-FR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dirty="0" smtClean="0"/>
              <a:t>J.-Y. Vinet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620688"/>
            <a:ext cx="8772525" cy="551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7"/>
          <p:cNvSpPr txBox="1"/>
          <p:nvPr/>
        </p:nvSpPr>
        <p:spPr>
          <a:xfrm>
            <a:off x="2483768" y="971436"/>
            <a:ext cx="47243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Example</a:t>
            </a:r>
            <a:r>
              <a:rPr lang="fr-FR" dirty="0" smtClean="0"/>
              <a:t> 1 : propagation d’unTEM00 sur 3000 m</a:t>
            </a:r>
          </a:p>
          <a:p>
            <a:r>
              <a:rPr lang="fr-FR" dirty="0" smtClean="0"/>
              <a:t>w</a:t>
            </a:r>
            <a:r>
              <a:rPr lang="fr-FR" baseline="-25000" dirty="0" smtClean="0"/>
              <a:t>0</a:t>
            </a:r>
            <a:r>
              <a:rPr lang="fr-FR" dirty="0" smtClean="0"/>
              <a:t>=2cm</a:t>
            </a:r>
            <a:endParaRPr lang="fr-FR" dirty="0"/>
          </a:p>
        </p:txBody>
      </p:sp>
      <p:cxnSp>
        <p:nvCxnSpPr>
          <p:cNvPr id="9" name="Connecteur droit 8"/>
          <p:cNvCxnSpPr/>
          <p:nvPr/>
        </p:nvCxnSpPr>
        <p:spPr>
          <a:xfrm>
            <a:off x="5292080" y="3573016"/>
            <a:ext cx="86409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>
            <a:off x="5292080" y="4149080"/>
            <a:ext cx="864096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5292080" y="2996952"/>
            <a:ext cx="864096" cy="0"/>
          </a:xfrm>
          <a:prstGeom prst="line">
            <a:avLst/>
          </a:prstGeom>
          <a:ln w="38100">
            <a:solidFill>
              <a:srgbClr val="CC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6273913" y="3343037"/>
            <a:ext cx="191110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Onde initiale : MC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6156176" y="2790099"/>
            <a:ext cx="234872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CC00CC"/>
                </a:solidFill>
              </a:rPr>
              <a:t> TEM </a:t>
            </a:r>
            <a:r>
              <a:rPr lang="fr-FR" smtClean="0">
                <a:solidFill>
                  <a:srgbClr val="CC00CC"/>
                </a:solidFill>
              </a:rPr>
              <a:t>analytique initial </a:t>
            </a:r>
            <a:endParaRPr lang="fr-FR" dirty="0">
              <a:solidFill>
                <a:srgbClr val="CC00CC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6228184" y="3933056"/>
            <a:ext cx="205697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09AF01"/>
                </a:solidFill>
              </a:rPr>
              <a:t>Propagation par MC</a:t>
            </a:r>
            <a:endParaRPr lang="fr-FR" dirty="0">
              <a:solidFill>
                <a:srgbClr val="09AF01"/>
              </a:solidFill>
            </a:endParaRPr>
          </a:p>
        </p:txBody>
      </p:sp>
      <p:cxnSp>
        <p:nvCxnSpPr>
          <p:cNvPr id="15" name="Connecteur droit 14"/>
          <p:cNvCxnSpPr/>
          <p:nvPr/>
        </p:nvCxnSpPr>
        <p:spPr>
          <a:xfrm>
            <a:off x="5292080" y="4653136"/>
            <a:ext cx="864096" cy="0"/>
          </a:xfrm>
          <a:prstGeom prst="line">
            <a:avLst/>
          </a:prstGeom>
          <a:ln w="38100">
            <a:solidFill>
              <a:srgbClr val="00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6228184" y="4437112"/>
            <a:ext cx="215796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00CCFF"/>
                </a:solidFill>
              </a:rPr>
              <a:t>Diffraction analytique</a:t>
            </a:r>
            <a:endParaRPr lang="fr-FR" dirty="0">
              <a:solidFill>
                <a:srgbClr val="00CCFF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2915816" y="332656"/>
            <a:ext cx="3147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Méthodes </a:t>
            </a:r>
            <a:r>
              <a:rPr lang="fr-FR" smtClean="0"/>
              <a:t>de Monte-Carlo, suite</a:t>
            </a:r>
            <a:endParaRPr lang="fr-FR" dirty="0"/>
          </a:p>
        </p:txBody>
      </p:sp>
      <p:sp>
        <p:nvSpPr>
          <p:cNvPr id="18" name="ZoneTexte 17"/>
          <p:cNvSpPr txBox="1"/>
          <p:nvPr/>
        </p:nvSpPr>
        <p:spPr>
          <a:xfrm>
            <a:off x="7261524" y="6021288"/>
            <a:ext cx="1882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Coord</a:t>
            </a:r>
            <a:r>
              <a:rPr lang="fr-FR" dirty="0" smtClean="0"/>
              <a:t>. radiale [m]</a:t>
            </a:r>
            <a:endParaRPr lang="fr-FR" dirty="0"/>
          </a:p>
        </p:txBody>
      </p:sp>
      <p:sp>
        <p:nvSpPr>
          <p:cNvPr id="19" name="Espace réservé de la date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GDR_OG_Juin25</a:t>
            </a:r>
            <a:endParaRPr lang="fr-FR" dirty="0"/>
          </a:p>
        </p:txBody>
      </p:sp>
      <p:sp>
        <p:nvSpPr>
          <p:cNvPr id="20" name="Espace réservé du pied de page 1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J.-Y. Vinet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395536" y="188640"/>
            <a:ext cx="46794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Exemple 2 : Gestion de la diffraction</a:t>
            </a:r>
          </a:p>
          <a:p>
            <a:r>
              <a:rPr lang="fr-FR" sz="2400" dirty="0"/>
              <a:t>p</a:t>
            </a:r>
            <a:r>
              <a:rPr lang="fr-FR" sz="2400" dirty="0" smtClean="0"/>
              <a:t>ar des obstacles</a:t>
            </a:r>
            <a:endParaRPr lang="fr-FR" sz="2400" dirty="0"/>
          </a:p>
        </p:txBody>
      </p:sp>
      <p:cxnSp>
        <p:nvCxnSpPr>
          <p:cNvPr id="9" name="Connecteur droit 8"/>
          <p:cNvCxnSpPr/>
          <p:nvPr/>
        </p:nvCxnSpPr>
        <p:spPr>
          <a:xfrm rot="5400000">
            <a:off x="1907703" y="4103404"/>
            <a:ext cx="3024336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 flipV="1">
            <a:off x="1979712" y="836712"/>
            <a:ext cx="4680520" cy="720080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 rot="5400000">
            <a:off x="4608004" y="2384884"/>
            <a:ext cx="4104456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 flipV="1">
            <a:off x="1979712" y="1412776"/>
            <a:ext cx="4680520" cy="432048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>
            <a:off x="1979712" y="2348880"/>
            <a:ext cx="1440160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>
            <a:off x="3419872" y="2348880"/>
            <a:ext cx="3240360" cy="576064"/>
          </a:xfrm>
          <a:prstGeom prst="straightConnector1">
            <a:avLst/>
          </a:prstGeom>
          <a:ln w="28575">
            <a:solidFill>
              <a:srgbClr val="FFFF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>
            <a:off x="3419872" y="2348880"/>
            <a:ext cx="3240360" cy="288032"/>
          </a:xfrm>
          <a:prstGeom prst="straightConnector1">
            <a:avLst/>
          </a:prstGeom>
          <a:ln w="28575">
            <a:solidFill>
              <a:srgbClr val="FFFF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 flipV="1">
            <a:off x="3419872" y="2204864"/>
            <a:ext cx="3240360" cy="144016"/>
          </a:xfrm>
          <a:prstGeom prst="straightConnector1">
            <a:avLst/>
          </a:prstGeom>
          <a:ln w="28575">
            <a:solidFill>
              <a:srgbClr val="FFFF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/>
          <p:nvPr/>
        </p:nvCxnSpPr>
        <p:spPr>
          <a:xfrm>
            <a:off x="3419872" y="2348880"/>
            <a:ext cx="424847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72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190693"/>
              </p:ext>
            </p:extLst>
          </p:nvPr>
        </p:nvGraphicFramePr>
        <p:xfrm>
          <a:off x="3490416" y="5655642"/>
          <a:ext cx="260904" cy="3656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44" name="Equation" r:id="rId3" imgW="126720" imgH="177480" progId="Equation.DSMT4">
                  <p:embed/>
                </p:oleObj>
              </mc:Choice>
              <mc:Fallback>
                <p:oleObj name="Equation" r:id="rId3" imgW="126720" imgH="17748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0416" y="5655642"/>
                        <a:ext cx="260904" cy="3656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ZoneTexte 29"/>
          <p:cNvSpPr txBox="1"/>
          <p:nvPr/>
        </p:nvSpPr>
        <p:spPr>
          <a:xfrm>
            <a:off x="3728069" y="5655642"/>
            <a:ext cx="1996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: var. aléa. Centrée :</a:t>
            </a:r>
          </a:p>
        </p:txBody>
      </p:sp>
      <p:graphicFrame>
        <p:nvGraphicFramePr>
          <p:cNvPr id="30724" name="Object 4"/>
          <p:cNvGraphicFramePr>
            <a:graphicFrameLocks noChangeAspect="1"/>
          </p:cNvGraphicFramePr>
          <p:nvPr/>
        </p:nvGraphicFramePr>
        <p:xfrm>
          <a:off x="2785318" y="2204864"/>
          <a:ext cx="49053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45" name="Equation" r:id="rId5" imgW="215640" imgH="177480" progId="Equation.DSMT4">
                  <p:embed/>
                </p:oleObj>
              </mc:Choice>
              <mc:Fallback>
                <p:oleObj name="Equation" r:id="rId5" imgW="215640" imgH="1774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5318" y="2204864"/>
                        <a:ext cx="490538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ZoneTexte 32"/>
          <p:cNvSpPr txBox="1"/>
          <p:nvPr/>
        </p:nvSpPr>
        <p:spPr>
          <a:xfrm>
            <a:off x="3419872" y="4005064"/>
            <a:ext cx="18453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/>
              <a:t>Obstacle (écran)</a:t>
            </a:r>
            <a:endParaRPr lang="fr-FR" dirty="0"/>
          </a:p>
        </p:txBody>
      </p:sp>
      <p:sp>
        <p:nvSpPr>
          <p:cNvPr id="34" name="ZoneTexte 33"/>
          <p:cNvSpPr txBox="1"/>
          <p:nvPr/>
        </p:nvSpPr>
        <p:spPr>
          <a:xfrm>
            <a:off x="755576" y="2350621"/>
            <a:ext cx="12089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FF00"/>
                </a:solidFill>
              </a:rPr>
              <a:t>Arrivée</a:t>
            </a:r>
          </a:p>
          <a:p>
            <a:r>
              <a:rPr lang="fr-FR" dirty="0" smtClean="0">
                <a:solidFill>
                  <a:srgbClr val="FFFF00"/>
                </a:solidFill>
              </a:rPr>
              <a:t>de photons</a:t>
            </a:r>
          </a:p>
        </p:txBody>
      </p:sp>
      <p:cxnSp>
        <p:nvCxnSpPr>
          <p:cNvPr id="35" name="Connecteur droit avec flèche 34"/>
          <p:cNvCxnSpPr/>
          <p:nvPr/>
        </p:nvCxnSpPr>
        <p:spPr>
          <a:xfrm>
            <a:off x="1979712" y="3933056"/>
            <a:ext cx="1440160" cy="432048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avec flèche 36"/>
          <p:cNvCxnSpPr/>
          <p:nvPr/>
        </p:nvCxnSpPr>
        <p:spPr>
          <a:xfrm flipV="1">
            <a:off x="1979712" y="2924944"/>
            <a:ext cx="1440160" cy="216024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ZoneTexte 38"/>
          <p:cNvSpPr txBox="1"/>
          <p:nvPr/>
        </p:nvSpPr>
        <p:spPr>
          <a:xfrm>
            <a:off x="6660232" y="3419708"/>
            <a:ext cx="1045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réception</a:t>
            </a:r>
            <a:endParaRPr lang="fr-FR" dirty="0"/>
          </a:p>
        </p:txBody>
      </p:sp>
      <p:cxnSp>
        <p:nvCxnSpPr>
          <p:cNvPr id="43" name="Connecteur droit avec flèche 42"/>
          <p:cNvCxnSpPr/>
          <p:nvPr/>
        </p:nvCxnSpPr>
        <p:spPr>
          <a:xfrm rot="5400000">
            <a:off x="3311066" y="2456098"/>
            <a:ext cx="216024" cy="158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Forme libre 44"/>
          <p:cNvSpPr/>
          <p:nvPr/>
        </p:nvSpPr>
        <p:spPr>
          <a:xfrm>
            <a:off x="1907704" y="1268760"/>
            <a:ext cx="216024" cy="2935213"/>
          </a:xfrm>
          <a:custGeom>
            <a:avLst/>
            <a:gdLst>
              <a:gd name="connsiteX0" fmla="*/ 41275 w 300037"/>
              <a:gd name="connsiteY0" fmla="*/ 0 h 1847850"/>
              <a:gd name="connsiteX1" fmla="*/ 222250 w 300037"/>
              <a:gd name="connsiteY1" fmla="*/ 409575 h 1847850"/>
              <a:gd name="connsiteX2" fmla="*/ 31750 w 300037"/>
              <a:gd name="connsiteY2" fmla="*/ 1009650 h 1847850"/>
              <a:gd name="connsiteX3" fmla="*/ 298450 w 300037"/>
              <a:gd name="connsiteY3" fmla="*/ 1514475 h 1847850"/>
              <a:gd name="connsiteX4" fmla="*/ 41275 w 300037"/>
              <a:gd name="connsiteY4" fmla="*/ 1800225 h 1847850"/>
              <a:gd name="connsiteX5" fmla="*/ 50800 w 300037"/>
              <a:gd name="connsiteY5" fmla="*/ 1800225 h 1847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0037" h="1847850">
                <a:moveTo>
                  <a:pt x="41275" y="0"/>
                </a:moveTo>
                <a:cubicBezTo>
                  <a:pt x="132556" y="120650"/>
                  <a:pt x="223837" y="241300"/>
                  <a:pt x="222250" y="409575"/>
                </a:cubicBezTo>
                <a:cubicBezTo>
                  <a:pt x="220663" y="577850"/>
                  <a:pt x="19050" y="825500"/>
                  <a:pt x="31750" y="1009650"/>
                </a:cubicBezTo>
                <a:cubicBezTo>
                  <a:pt x="44450" y="1193800"/>
                  <a:pt x="296863" y="1382713"/>
                  <a:pt x="298450" y="1514475"/>
                </a:cubicBezTo>
                <a:cubicBezTo>
                  <a:pt x="300037" y="1646237"/>
                  <a:pt x="82550" y="1752600"/>
                  <a:pt x="41275" y="1800225"/>
                </a:cubicBezTo>
                <a:cubicBezTo>
                  <a:pt x="0" y="1847850"/>
                  <a:pt x="25400" y="1824037"/>
                  <a:pt x="50800" y="1800225"/>
                </a:cubicBezTo>
              </a:path>
            </a:pathLst>
          </a:cu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30725" name="Object 5"/>
          <p:cNvGraphicFramePr>
            <a:graphicFrameLocks noChangeAspect="1"/>
          </p:cNvGraphicFramePr>
          <p:nvPr/>
        </p:nvGraphicFramePr>
        <p:xfrm>
          <a:off x="611561" y="5085184"/>
          <a:ext cx="2232248" cy="4068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46" name="Equation" r:id="rId7" imgW="1117440" imgH="203040" progId="Equation.DSMT4">
                  <p:embed/>
                </p:oleObj>
              </mc:Choice>
              <mc:Fallback>
                <p:oleObj name="Equation" r:id="rId7" imgW="1117440" imgH="20304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1" y="5085184"/>
                        <a:ext cx="2232248" cy="4068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6" name="Object 6"/>
          <p:cNvGraphicFramePr>
            <a:graphicFrameLocks noChangeAspect="1"/>
          </p:cNvGraphicFramePr>
          <p:nvPr/>
        </p:nvGraphicFramePr>
        <p:xfrm>
          <a:off x="6228184" y="2204864"/>
          <a:ext cx="288925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47" name="Equation" r:id="rId9" imgW="126720" imgH="177480" progId="Equation.DSMT4">
                  <p:embed/>
                </p:oleObj>
              </mc:Choice>
              <mc:Fallback>
                <p:oleObj name="Equation" r:id="rId9" imgW="126720" imgH="1774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8184" y="2204864"/>
                        <a:ext cx="288925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ZoneTexte 27"/>
          <p:cNvSpPr txBox="1"/>
          <p:nvPr/>
        </p:nvSpPr>
        <p:spPr>
          <a:xfrm>
            <a:off x="611560" y="4653136"/>
            <a:ext cx="1353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Heisenberg !</a:t>
            </a:r>
            <a:endParaRPr lang="fr-FR" dirty="0"/>
          </a:p>
        </p:txBody>
      </p:sp>
      <p:sp>
        <p:nvSpPr>
          <p:cNvPr id="29" name="Espace réservé de la date 2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GDR_OG_Juin25</a:t>
            </a:r>
            <a:endParaRPr lang="fr-FR" dirty="0"/>
          </a:p>
        </p:txBody>
      </p:sp>
      <p:sp>
        <p:nvSpPr>
          <p:cNvPr id="31" name="Espace réservé du pied de page 30"/>
          <p:cNvSpPr>
            <a:spLocks noGrp="1"/>
          </p:cNvSpPr>
          <p:nvPr>
            <p:ph type="ftr" sz="quarter" idx="12"/>
          </p:nvPr>
        </p:nvSpPr>
        <p:spPr>
          <a:xfrm>
            <a:off x="3124200" y="6448251"/>
            <a:ext cx="2895600" cy="365125"/>
          </a:xfrm>
        </p:spPr>
        <p:txBody>
          <a:bodyPr/>
          <a:lstStyle/>
          <a:p>
            <a:r>
              <a:rPr lang="fr-FR" smtClean="0"/>
              <a:t>J.-Y. Vinet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64135" y="4509120"/>
            <a:ext cx="519633" cy="52598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/>
              <p:cNvSpPr txBox="1"/>
              <p:nvPr/>
            </p:nvSpPr>
            <p:spPr>
              <a:xfrm>
                <a:off x="5901528" y="5492061"/>
                <a:ext cx="2596545" cy="5927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∆</m:t>
                      </m:r>
                      <m:r>
                        <a:rPr lang="fr-FR" sz="200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𝜃</m:t>
                      </m:r>
                      <m:r>
                        <a:rPr lang="fr-FR" sz="20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 ±  </m:t>
                      </m:r>
                      <m:r>
                        <m:rPr>
                          <m:sty m:val="p"/>
                        </m:rPr>
                        <a:rPr lang="fr-FR" sz="2000" b="0" i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arctan</m:t>
                      </m:r>
                      <m:d>
                        <m:dPr>
                          <m:begChr m:val="["/>
                          <m:endChr m:val="]"/>
                          <m:ctrlPr>
                            <a:rPr lang="mr-IN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mr-IN" sz="20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fPr>
                            <m:num>
                              <m:r>
                                <a:rPr lang="mr-IN" sz="20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𝜆</m:t>
                              </m:r>
                            </m:num>
                            <m:den>
                              <m:r>
                                <a:rPr lang="fr-FR" sz="20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4</m:t>
                              </m:r>
                              <m:r>
                                <a:rPr lang="fr-FR" sz="20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𝜋</m:t>
                              </m:r>
                              <m:r>
                                <a:rPr lang="fr-FR" sz="20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∆</m:t>
                              </m:r>
                              <m:r>
                                <a:rPr lang="fr-FR" sz="20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fr-FR" sz="2000" dirty="0"/>
              </a:p>
            </p:txBody>
          </p:sp>
        </mc:Choice>
        <mc:Fallback xmlns="">
          <p:sp>
            <p:nvSpPr>
              <p:cNvPr id="4" name="ZoneText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1528" y="5492061"/>
                <a:ext cx="2596545" cy="592726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4" grpId="0"/>
      <p:bldP spid="39" grpId="0"/>
      <p:bldP spid="45" grpId="0" animBg="1"/>
      <p:bldP spid="28" grpId="0"/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92696"/>
            <a:ext cx="8228183" cy="5256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/>
          <p:nvPr/>
        </p:nvSpPr>
        <p:spPr>
          <a:xfrm>
            <a:off x="2483768" y="404664"/>
            <a:ext cx="4629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Example</a:t>
            </a:r>
            <a:r>
              <a:rPr lang="fr-FR" dirty="0" smtClean="0"/>
              <a:t> 2 </a:t>
            </a:r>
            <a:r>
              <a:rPr lang="fr-FR" i="1" dirty="0" smtClean="0"/>
              <a:t>suite</a:t>
            </a:r>
            <a:r>
              <a:rPr lang="fr-FR" dirty="0" smtClean="0"/>
              <a:t> : diffraction par un bord d’écran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1835696" y="1916832"/>
            <a:ext cx="2781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FF00"/>
                </a:solidFill>
              </a:rPr>
              <a:t>Histogramme : Monte-Carlo</a:t>
            </a:r>
            <a:endParaRPr lang="fr-FR" dirty="0">
              <a:solidFill>
                <a:srgbClr val="FFFF00"/>
              </a:solidFill>
            </a:endParaRPr>
          </a:p>
        </p:txBody>
      </p:sp>
      <p:cxnSp>
        <p:nvCxnSpPr>
          <p:cNvPr id="10" name="Connecteur droit 9"/>
          <p:cNvCxnSpPr/>
          <p:nvPr/>
        </p:nvCxnSpPr>
        <p:spPr>
          <a:xfrm>
            <a:off x="1547664" y="2924944"/>
            <a:ext cx="720080" cy="0"/>
          </a:xfrm>
          <a:prstGeom prst="line">
            <a:avLst/>
          </a:prstGeom>
          <a:ln w="38100">
            <a:solidFill>
              <a:srgbClr val="00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2267744" y="2564904"/>
            <a:ext cx="24144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00CCFF"/>
                </a:solidFill>
              </a:rPr>
              <a:t>Théorie de la diffraction</a:t>
            </a:r>
          </a:p>
          <a:p>
            <a:r>
              <a:rPr lang="fr-FR" dirty="0" smtClean="0">
                <a:solidFill>
                  <a:srgbClr val="00CCFF"/>
                </a:solidFill>
              </a:rPr>
              <a:t>(Intégrale de Fresnel)</a:t>
            </a:r>
            <a:endParaRPr lang="fr-FR" dirty="0">
              <a:solidFill>
                <a:srgbClr val="00CCFF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3923928" y="836712"/>
            <a:ext cx="1292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Ecran à 5 m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6090746" y="5939988"/>
            <a:ext cx="2472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 distance transversale [m]</a:t>
            </a:r>
            <a:endParaRPr lang="fr-FR" dirty="0"/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GDR_OG_Juin25</a:t>
            </a:r>
            <a:endParaRPr lang="fr-FR" dirty="0"/>
          </a:p>
        </p:txBody>
      </p:sp>
      <p:sp>
        <p:nvSpPr>
          <p:cNvPr id="15" name="Espace réservé du pied de page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J.-Y. Vinet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760" y="3211235"/>
            <a:ext cx="767493" cy="7938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GDR_OG_Juin25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J.-Y. Vinet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3023510" y="260648"/>
            <a:ext cx="22685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 smtClean="0"/>
              <a:t>Conclusion</a:t>
            </a:r>
            <a:endParaRPr lang="fr-FR" sz="3600" dirty="0"/>
          </a:p>
        </p:txBody>
      </p:sp>
      <p:sp>
        <p:nvSpPr>
          <p:cNvPr id="2" name="ZoneTexte 1"/>
          <p:cNvSpPr txBox="1"/>
          <p:nvPr/>
        </p:nvSpPr>
        <p:spPr>
          <a:xfrm>
            <a:off x="162780" y="1268760"/>
            <a:ext cx="88184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Propagation par FFT </a:t>
            </a:r>
            <a:r>
              <a:rPr lang="fr-FR" sz="2400" dirty="0" smtClean="0">
                <a:sym typeface="Wingdings"/>
              </a:rPr>
              <a:t> </a:t>
            </a:r>
          </a:p>
          <a:p>
            <a:r>
              <a:rPr lang="fr-FR" sz="2400" dirty="0" smtClean="0">
                <a:sym typeface="Wingdings"/>
              </a:rPr>
              <a:t>codes généraux capables de traiter des défauts à faible longueur d’onde</a:t>
            </a:r>
            <a:endParaRPr lang="fr-FR" sz="2400" dirty="0"/>
          </a:p>
        </p:txBody>
      </p:sp>
      <p:sp>
        <p:nvSpPr>
          <p:cNvPr id="3" name="ZoneTexte 2"/>
          <p:cNvSpPr txBox="1"/>
          <p:nvPr/>
        </p:nvSpPr>
        <p:spPr>
          <a:xfrm>
            <a:off x="162780" y="2348880"/>
            <a:ext cx="76242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Propagation par </a:t>
            </a:r>
            <a:r>
              <a:rPr lang="fr-FR" sz="2400" dirty="0" err="1" smtClean="0"/>
              <a:t>transf</a:t>
            </a:r>
            <a:r>
              <a:rPr lang="fr-FR" sz="2400" dirty="0" smtClean="0"/>
              <a:t>. De Bessel </a:t>
            </a:r>
            <a:r>
              <a:rPr lang="fr-FR" sz="2400" dirty="0" smtClean="0">
                <a:sym typeface="Wingdings"/>
              </a:rPr>
              <a:t> </a:t>
            </a:r>
          </a:p>
          <a:p>
            <a:r>
              <a:rPr lang="fr-FR" sz="2400" dirty="0" smtClean="0">
                <a:sym typeface="Wingdings"/>
              </a:rPr>
              <a:t>problèmes axisymétriques, par exemple échauffement par un</a:t>
            </a:r>
          </a:p>
          <a:p>
            <a:r>
              <a:rPr lang="fr-FR" sz="2400" dirty="0" smtClean="0">
                <a:sym typeface="Wingdings"/>
              </a:rPr>
              <a:t>Faisceau gaussien : étude dynamique</a:t>
            </a:r>
            <a:r>
              <a:rPr lang="mr-IN" sz="2400" dirty="0" smtClean="0">
                <a:sym typeface="Wingdings"/>
              </a:rPr>
              <a:t>…</a:t>
            </a:r>
            <a:endParaRPr lang="fr-FR" sz="2400" dirty="0"/>
          </a:p>
        </p:txBody>
      </p:sp>
      <p:sp>
        <p:nvSpPr>
          <p:cNvPr id="10" name="ZoneTexte 9"/>
          <p:cNvSpPr txBox="1"/>
          <p:nvPr/>
        </p:nvSpPr>
        <p:spPr>
          <a:xfrm>
            <a:off x="179512" y="3861048"/>
            <a:ext cx="54088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Propagation par développement modal </a:t>
            </a:r>
            <a:r>
              <a:rPr lang="fr-FR" sz="2400" dirty="0" smtClean="0">
                <a:sym typeface="Wingdings"/>
              </a:rPr>
              <a:t> </a:t>
            </a:r>
          </a:p>
          <a:p>
            <a:r>
              <a:rPr lang="fr-FR" sz="2400" dirty="0" smtClean="0">
                <a:sym typeface="Wingdings"/>
              </a:rPr>
              <a:t>Voir exposé à suivre</a:t>
            </a:r>
            <a:r>
              <a:rPr lang="mr-IN" sz="2400" dirty="0" smtClean="0">
                <a:sym typeface="Wingdings"/>
              </a:rPr>
              <a:t>…</a:t>
            </a:r>
            <a:endParaRPr lang="fr-FR" sz="2400" dirty="0"/>
          </a:p>
        </p:txBody>
      </p:sp>
      <p:sp>
        <p:nvSpPr>
          <p:cNvPr id="11" name="ZoneTexte 10"/>
          <p:cNvSpPr txBox="1"/>
          <p:nvPr/>
        </p:nvSpPr>
        <p:spPr>
          <a:xfrm>
            <a:off x="179512" y="4869160"/>
            <a:ext cx="59779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Propagation par Monte-Carlo </a:t>
            </a:r>
            <a:r>
              <a:rPr lang="fr-FR" sz="2400" dirty="0" smtClean="0">
                <a:sym typeface="Wingdings"/>
              </a:rPr>
              <a:t></a:t>
            </a:r>
          </a:p>
          <a:p>
            <a:r>
              <a:rPr lang="fr-FR" sz="2400" dirty="0" smtClean="0">
                <a:sym typeface="Wingdings"/>
              </a:rPr>
              <a:t>Dernière chance en cas de structure complexe :</a:t>
            </a:r>
          </a:p>
          <a:p>
            <a:r>
              <a:rPr lang="fr-FR" sz="2400" dirty="0" smtClean="0">
                <a:sym typeface="Wingdings"/>
              </a:rPr>
              <a:t>Lumière diffusée dans les enceintes</a:t>
            </a:r>
            <a:r>
              <a:rPr lang="mr-IN" sz="2400" dirty="0" smtClean="0">
                <a:sym typeface="Wingdings"/>
              </a:rPr>
              <a:t>…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195125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0" grpId="0"/>
      <p:bldP spid="1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GDR_OG_Juin25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J.-Y. Vinet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1332122" y="501651"/>
            <a:ext cx="20938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err="1" smtClean="0">
                <a:solidFill>
                  <a:srgbClr val="FFFF00"/>
                </a:solidFill>
              </a:rPr>
              <a:t>Litterature</a:t>
            </a:r>
            <a:r>
              <a:rPr lang="fr-FR" sz="3200" dirty="0" smtClean="0">
                <a:solidFill>
                  <a:srgbClr val="FFFF00"/>
                </a:solidFill>
              </a:rPr>
              <a:t> :</a:t>
            </a:r>
            <a:endParaRPr lang="fr-FR" sz="3200" dirty="0">
              <a:solidFill>
                <a:srgbClr val="FFFF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11986" y="3740259"/>
            <a:ext cx="5472608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err="1">
                <a:latin typeface="Times" charset="0"/>
              </a:rPr>
              <a:t>Scattered</a:t>
            </a:r>
            <a:r>
              <a:rPr lang="fr-FR" sz="2000" dirty="0">
                <a:latin typeface="Times" charset="0"/>
              </a:rPr>
              <a:t> light noise in </a:t>
            </a:r>
            <a:r>
              <a:rPr lang="fr-FR" sz="2000" dirty="0" err="1">
                <a:latin typeface="Times" charset="0"/>
              </a:rPr>
              <a:t>gravitational</a:t>
            </a:r>
            <a:r>
              <a:rPr lang="fr-FR" sz="2000" dirty="0">
                <a:latin typeface="Times" charset="0"/>
              </a:rPr>
              <a:t> </a:t>
            </a:r>
            <a:r>
              <a:rPr lang="fr-FR" sz="2000" dirty="0" err="1">
                <a:latin typeface="Times" charset="0"/>
              </a:rPr>
              <a:t>wave</a:t>
            </a:r>
            <a:r>
              <a:rPr lang="fr-FR" sz="2000" dirty="0">
                <a:latin typeface="Times" charset="0"/>
              </a:rPr>
              <a:t> </a:t>
            </a:r>
            <a:r>
              <a:rPr lang="fr-FR" sz="2000" dirty="0" err="1">
                <a:latin typeface="Times" charset="0"/>
              </a:rPr>
              <a:t>interferometric</a:t>
            </a:r>
            <a:r>
              <a:rPr lang="fr-FR" sz="2000" dirty="0">
                <a:latin typeface="Times" charset="0"/>
              </a:rPr>
              <a:t> detectors: A </a:t>
            </a:r>
            <a:r>
              <a:rPr lang="fr-FR" sz="2000" dirty="0" err="1">
                <a:latin typeface="Times" charset="0"/>
              </a:rPr>
              <a:t>statistical</a:t>
            </a:r>
            <a:r>
              <a:rPr lang="fr-FR" sz="2000" dirty="0">
                <a:latin typeface="Times" charset="0"/>
              </a:rPr>
              <a:t> </a:t>
            </a:r>
            <a:r>
              <a:rPr lang="fr-FR" sz="2000" dirty="0" err="1" smtClean="0">
                <a:latin typeface="Times" charset="0"/>
              </a:rPr>
              <a:t>approach</a:t>
            </a:r>
            <a:endParaRPr lang="fr-FR" sz="2000" dirty="0" smtClean="0">
              <a:latin typeface="Times" charset="0"/>
            </a:endParaRPr>
          </a:p>
          <a:p>
            <a:r>
              <a:rPr lang="fr-FR" i="1" dirty="0" err="1" smtClean="0">
                <a:effectLst/>
                <a:latin typeface="Times" charset="0"/>
              </a:rPr>
              <a:t>Vinet,Brisson,Braccini,Ferrante,Pinard,Bondu,Tournié</a:t>
            </a:r>
            <a:endParaRPr lang="fr-FR" i="1" dirty="0">
              <a:effectLst/>
              <a:latin typeface="Times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11986" y="4747790"/>
            <a:ext cx="57606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i="1" dirty="0">
                <a:latin typeface="Times" charset="0"/>
              </a:rPr>
              <a:t>PHYSICAL REVIEW D </a:t>
            </a:r>
            <a:r>
              <a:rPr lang="fr-FR" sz="1400" i="1" dirty="0" smtClean="0">
                <a:latin typeface="Times" charset="0"/>
              </a:rPr>
              <a:t>VOL 56</a:t>
            </a:r>
            <a:r>
              <a:rPr lang="fr-FR" sz="1400" i="1" dirty="0">
                <a:latin typeface="Times" charset="0"/>
              </a:rPr>
              <a:t>, NUMBER 10 15 </a:t>
            </a:r>
            <a:r>
              <a:rPr lang="fr-FR" sz="1400" i="1" dirty="0" err="1" smtClean="0">
                <a:latin typeface="Times" charset="0"/>
              </a:rPr>
              <a:t>november</a:t>
            </a:r>
            <a:r>
              <a:rPr lang="fr-FR" sz="1400" i="1" dirty="0" smtClean="0">
                <a:latin typeface="Times" charset="0"/>
              </a:rPr>
              <a:t> </a:t>
            </a:r>
            <a:r>
              <a:rPr lang="fr-FR" sz="1400" i="1" dirty="0">
                <a:latin typeface="Times" charset="0"/>
              </a:rPr>
              <a:t>1997</a:t>
            </a:r>
            <a:endParaRPr lang="fr-FR" sz="1400" i="1" dirty="0">
              <a:effectLst/>
              <a:latin typeface="Times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979712" y="2633430"/>
            <a:ext cx="676875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err="1" smtClean="0"/>
              <a:t>Scattered</a:t>
            </a:r>
            <a:r>
              <a:rPr lang="fr-FR" sz="2000" dirty="0" smtClean="0"/>
              <a:t> light noise in GW </a:t>
            </a:r>
            <a:r>
              <a:rPr lang="fr-FR" sz="2000" dirty="0" err="1" smtClean="0"/>
              <a:t>interf</a:t>
            </a:r>
            <a:r>
              <a:rPr lang="fr-FR" sz="2000" dirty="0" smtClean="0"/>
              <a:t>. Detectors : </a:t>
            </a:r>
            <a:r>
              <a:rPr lang="fr-FR" sz="2000" dirty="0" err="1" smtClean="0"/>
              <a:t>Coherent</a:t>
            </a:r>
            <a:r>
              <a:rPr lang="fr-FR" sz="2000" dirty="0" smtClean="0"/>
              <a:t> </a:t>
            </a:r>
            <a:r>
              <a:rPr lang="fr-FR" sz="2000" dirty="0" err="1" smtClean="0"/>
              <a:t>effects</a:t>
            </a:r>
            <a:endParaRPr lang="fr-FR" sz="2000" dirty="0" smtClean="0"/>
          </a:p>
          <a:p>
            <a:r>
              <a:rPr lang="fr-FR" i="1" dirty="0" smtClean="0"/>
              <a:t>Vinet, Brisson, </a:t>
            </a:r>
            <a:r>
              <a:rPr lang="fr-FR" i="1" dirty="0" err="1" smtClean="0"/>
              <a:t>Braccini</a:t>
            </a:r>
            <a:endParaRPr lang="fr-FR" i="1" dirty="0" smtClean="0"/>
          </a:p>
          <a:p>
            <a:r>
              <a:rPr lang="fr-FR" sz="1400" i="1" dirty="0" smtClean="0"/>
              <a:t>PHYSICAL REVIEW D Vol 54, NUMBER 2, 15 July 1996</a:t>
            </a:r>
            <a:endParaRPr lang="fr-FR" sz="1400" i="1" dirty="0"/>
          </a:p>
        </p:txBody>
      </p:sp>
      <p:sp>
        <p:nvSpPr>
          <p:cNvPr id="3" name="ZoneTexte 2"/>
          <p:cNvSpPr txBox="1"/>
          <p:nvPr/>
        </p:nvSpPr>
        <p:spPr>
          <a:xfrm>
            <a:off x="2011986" y="1350006"/>
            <a:ext cx="5884944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 high </a:t>
            </a:r>
            <a:r>
              <a:rPr lang="fr-FR" dirty="0" err="1" smtClean="0"/>
              <a:t>accuracy</a:t>
            </a:r>
            <a:r>
              <a:rPr lang="fr-FR" dirty="0" smtClean="0"/>
              <a:t> </a:t>
            </a:r>
            <a:r>
              <a:rPr lang="fr-FR" dirty="0" err="1" smtClean="0"/>
              <a:t>method</a:t>
            </a:r>
            <a:r>
              <a:rPr lang="fr-FR" dirty="0" smtClean="0"/>
              <a:t> for the simulation of non </a:t>
            </a:r>
            <a:r>
              <a:rPr lang="fr-FR" dirty="0" err="1" smtClean="0"/>
              <a:t>ideal</a:t>
            </a:r>
            <a:r>
              <a:rPr lang="fr-FR" dirty="0" smtClean="0"/>
              <a:t> </a:t>
            </a:r>
            <a:r>
              <a:rPr lang="fr-FR" dirty="0" err="1" smtClean="0"/>
              <a:t>optical</a:t>
            </a:r>
            <a:endParaRPr lang="fr-FR" dirty="0" smtClean="0"/>
          </a:p>
          <a:p>
            <a:r>
              <a:rPr lang="fr-FR" dirty="0" err="1" smtClean="0"/>
              <a:t>Cavities</a:t>
            </a:r>
            <a:endParaRPr lang="fr-FR" dirty="0" smtClean="0"/>
          </a:p>
          <a:p>
            <a:r>
              <a:rPr lang="fr-FR" i="1" dirty="0"/>
              <a:t>Vinet, Hello, </a:t>
            </a:r>
            <a:r>
              <a:rPr lang="fr-FR" i="1" dirty="0" err="1" smtClean="0"/>
              <a:t>Man,Brillet</a:t>
            </a:r>
            <a:endParaRPr lang="fr-FR" dirty="0" smtClean="0"/>
          </a:p>
          <a:p>
            <a:r>
              <a:rPr lang="fr-FR" sz="1400" i="1" dirty="0" smtClean="0"/>
              <a:t>JOUR.DE.PHYS. I VOL 2 (Juillet 92) pp.1287-1302</a:t>
            </a:r>
          </a:p>
        </p:txBody>
      </p:sp>
    </p:spTree>
    <p:extLst>
      <p:ext uri="{BB962C8B-B14F-4D97-AF65-F5344CB8AC3E}">
        <p14:creationId xmlns:p14="http://schemas.microsoft.com/office/powerpoint/2010/main" val="69726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GDR_OG_Juin25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J.-Y. Vinet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946278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2314297" y="404664"/>
            <a:ext cx="50626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 smtClean="0">
                <a:solidFill>
                  <a:srgbClr val="FFFF00"/>
                </a:solidFill>
              </a:rPr>
              <a:t>Principe général pour la</a:t>
            </a:r>
          </a:p>
          <a:p>
            <a:r>
              <a:rPr lang="fr-FR" sz="3600" dirty="0" smtClean="0">
                <a:solidFill>
                  <a:srgbClr val="FFFF00"/>
                </a:solidFill>
              </a:rPr>
              <a:t>Propagation de la lumière</a:t>
            </a:r>
            <a:endParaRPr lang="fr-FR" sz="3600" dirty="0">
              <a:solidFill>
                <a:srgbClr val="FFFF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375346" y="1916832"/>
            <a:ext cx="584326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smtClean="0"/>
              <a:t>Développer une source de lumière</a:t>
            </a:r>
          </a:p>
          <a:p>
            <a:r>
              <a:rPr lang="fr-FR" sz="3200" dirty="0" smtClean="0"/>
              <a:t>Suivant une famille de modes dont</a:t>
            </a:r>
          </a:p>
          <a:p>
            <a:r>
              <a:rPr lang="fr-FR" sz="3200" dirty="0" smtClean="0"/>
              <a:t>La propagation est connue</a:t>
            </a:r>
            <a:endParaRPr lang="fr-FR" sz="3200" dirty="0"/>
          </a:p>
        </p:txBody>
      </p:sp>
      <p:sp>
        <p:nvSpPr>
          <p:cNvPr id="9" name="ZoneTexte 8"/>
          <p:cNvSpPr txBox="1"/>
          <p:nvPr/>
        </p:nvSpPr>
        <p:spPr>
          <a:xfrm>
            <a:off x="1501855" y="3798331"/>
            <a:ext cx="6558206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charset="0"/>
              <a:buChar char="•"/>
            </a:pPr>
            <a:r>
              <a:rPr lang="fr-FR" sz="3200" dirty="0" smtClean="0"/>
              <a:t>Ondes planes</a:t>
            </a:r>
          </a:p>
          <a:p>
            <a:pPr>
              <a:buFont typeface="Arial" charset="0"/>
              <a:buChar char="•"/>
            </a:pPr>
            <a:r>
              <a:rPr lang="fr-FR" sz="3200" dirty="0" smtClean="0"/>
              <a:t>Modes de Bessel</a:t>
            </a:r>
          </a:p>
          <a:p>
            <a:pPr>
              <a:buFont typeface="Arial" charset="0"/>
              <a:buChar char="•"/>
            </a:pPr>
            <a:r>
              <a:rPr lang="fr-FR" sz="3200" dirty="0" smtClean="0"/>
              <a:t>Modes Gaussiens (par ex. HG ou LG)</a:t>
            </a:r>
          </a:p>
          <a:p>
            <a:pPr>
              <a:buFont typeface="Arial" charset="0"/>
              <a:buChar char="•"/>
            </a:pPr>
            <a:r>
              <a:rPr lang="fr-FR" sz="3200" dirty="0" smtClean="0"/>
              <a:t>Photons</a:t>
            </a:r>
            <a:endParaRPr lang="fr-FR" sz="3200" dirty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GDR_OG_Juin25</a:t>
            </a:r>
            <a:endParaRPr lang="fr-FR" dirty="0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J.-Y. Vinet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1259632" y="2996952"/>
            <a:ext cx="687399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Propagation par transformée de Fourier :</a:t>
            </a:r>
          </a:p>
          <a:p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Principes généraux (exemple : </a:t>
            </a:r>
            <a:r>
              <a:rPr lang="fr-FR" sz="3200" dirty="0" err="1" smtClean="0">
                <a:latin typeface="Times New Roman" pitchFamily="18" charset="0"/>
                <a:cs typeface="Times New Roman" pitchFamily="18" charset="0"/>
              </a:rPr>
              <a:t>DarkF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fr-FR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GDR_OG_Juin25</a:t>
            </a:r>
            <a:endParaRPr lang="fr-FR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J.-Y. Vinet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4"/>
          <p:cNvSpPr txBox="1">
            <a:spLocks/>
          </p:cNvSpPr>
          <p:nvPr/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062206-4B45-40A4-9596-BF2EFEFFD81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07504" y="260648"/>
            <a:ext cx="57022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smtClean="0">
                <a:solidFill>
                  <a:srgbClr val="FFFF00"/>
                </a:solidFill>
              </a:rPr>
              <a:t>Théorie </a:t>
            </a:r>
            <a:r>
              <a:rPr lang="fr-FR" sz="3200" dirty="0" err="1" smtClean="0">
                <a:solidFill>
                  <a:srgbClr val="FFFF00"/>
                </a:solidFill>
              </a:rPr>
              <a:t>paraxiale</a:t>
            </a:r>
            <a:r>
              <a:rPr lang="fr-FR" sz="3200" dirty="0" smtClean="0">
                <a:solidFill>
                  <a:srgbClr val="FFFF00"/>
                </a:solidFill>
              </a:rPr>
              <a:t> de la diffraction</a:t>
            </a:r>
            <a:endParaRPr lang="fr-FR" sz="3200" dirty="0">
              <a:solidFill>
                <a:srgbClr val="FFFF0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07504" y="1340768"/>
            <a:ext cx="3951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Maxwell+monofréquence</a:t>
            </a:r>
            <a:r>
              <a:rPr lang="fr-FR" dirty="0" smtClean="0"/>
              <a:t> </a:t>
            </a:r>
            <a:r>
              <a:rPr lang="fr-FR" dirty="0" smtClean="0">
                <a:sym typeface="Wingdings" pitchFamily="2" charset="2"/>
              </a:rPr>
              <a:t> Helmholtz :</a:t>
            </a:r>
            <a:endParaRPr lang="fr-FR" dirty="0"/>
          </a:p>
        </p:txBody>
      </p:sp>
      <p:graphicFrame>
        <p:nvGraphicFramePr>
          <p:cNvPr id="11" name="Object 3"/>
          <p:cNvGraphicFramePr>
            <a:graphicFrameLocks noChangeAspect="1"/>
          </p:cNvGraphicFramePr>
          <p:nvPr/>
        </p:nvGraphicFramePr>
        <p:xfrm>
          <a:off x="3995936" y="1268760"/>
          <a:ext cx="4885847" cy="5717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06" name="Equation" r:id="rId3" imgW="2387520" imgH="279360" progId="Equation.DSMT4">
                  <p:embed/>
                </p:oleObj>
              </mc:Choice>
              <mc:Fallback>
                <p:oleObj name="Equation" r:id="rId3" imgW="2387520" imgH="27936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936" y="1268760"/>
                        <a:ext cx="4885847" cy="5717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1F497D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ZoneTexte 11"/>
          <p:cNvSpPr txBox="1"/>
          <p:nvPr/>
        </p:nvSpPr>
        <p:spPr>
          <a:xfrm>
            <a:off x="107504" y="1988840"/>
            <a:ext cx="28985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Envelope</a:t>
            </a:r>
            <a:r>
              <a:rPr lang="fr-FR" dirty="0" smtClean="0"/>
              <a:t> lentement variable :</a:t>
            </a:r>
            <a:endParaRPr lang="fr-FR" dirty="0"/>
          </a:p>
        </p:txBody>
      </p:sp>
      <p:graphicFrame>
        <p:nvGraphicFramePr>
          <p:cNvPr id="1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284311"/>
              </p:ext>
            </p:extLst>
          </p:nvPr>
        </p:nvGraphicFramePr>
        <p:xfrm>
          <a:off x="3085768" y="2005856"/>
          <a:ext cx="5374664" cy="4150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07" name="Equation" r:id="rId5" imgW="3288960" imgH="253800" progId="Equation.DSMT4">
                  <p:embed/>
                </p:oleObj>
              </mc:Choice>
              <mc:Fallback>
                <p:oleObj name="Equation" r:id="rId5" imgW="3288960" imgH="2538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5768" y="2005856"/>
                        <a:ext cx="5374664" cy="4150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1F497D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5"/>
          <p:cNvGraphicFramePr>
            <a:graphicFrameLocks noChangeAspect="1"/>
          </p:cNvGraphicFramePr>
          <p:nvPr/>
        </p:nvGraphicFramePr>
        <p:xfrm>
          <a:off x="2843808" y="3289300"/>
          <a:ext cx="3679904" cy="4997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08" name="Equation" r:id="rId7" imgW="2057400" imgH="279360" progId="Equation.DSMT4">
                  <p:embed/>
                </p:oleObj>
              </mc:Choice>
              <mc:Fallback>
                <p:oleObj name="Equation" r:id="rId7" imgW="2057400" imgH="27936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808" y="3289300"/>
                        <a:ext cx="3679904" cy="4997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1F497D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ZoneTexte 14"/>
          <p:cNvSpPr txBox="1"/>
          <p:nvPr/>
        </p:nvSpPr>
        <p:spPr>
          <a:xfrm>
            <a:off x="179512" y="2843644"/>
            <a:ext cx="6141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Equation </a:t>
            </a:r>
            <a:r>
              <a:rPr lang="fr-FR" dirty="0" err="1" smtClean="0"/>
              <a:t>paraxiale</a:t>
            </a:r>
            <a:r>
              <a:rPr lang="fr-FR" dirty="0" smtClean="0"/>
              <a:t> (Math : voir Fourier( chaleur) et Schrödinger) :</a:t>
            </a:r>
            <a:endParaRPr lang="fr-FR" dirty="0"/>
          </a:p>
        </p:txBody>
      </p:sp>
      <p:graphicFrame>
        <p:nvGraphicFramePr>
          <p:cNvPr id="16" name="Object 6"/>
          <p:cNvGraphicFramePr>
            <a:graphicFrameLocks noChangeAspect="1"/>
          </p:cNvGraphicFramePr>
          <p:nvPr/>
        </p:nvGraphicFramePr>
        <p:xfrm>
          <a:off x="2771800" y="4509120"/>
          <a:ext cx="4032449" cy="540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09" name="Equation" r:id="rId9" imgW="2082600" imgH="279360" progId="Equation.DSMT4">
                  <p:embed/>
                </p:oleObj>
              </mc:Choice>
              <mc:Fallback>
                <p:oleObj name="Equation" r:id="rId9" imgW="2082600" imgH="27936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800" y="4509120"/>
                        <a:ext cx="4032449" cy="540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1F497D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7"/>
          <p:cNvGraphicFramePr>
            <a:graphicFrameLocks noChangeAspect="1"/>
          </p:cNvGraphicFramePr>
          <p:nvPr/>
        </p:nvGraphicFramePr>
        <p:xfrm>
          <a:off x="2959021" y="3861048"/>
          <a:ext cx="3197155" cy="504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10" name="Equation" r:id="rId11" imgW="1879560" imgH="380880" progId="Equation.DSMT4">
                  <p:embed/>
                </p:oleObj>
              </mc:Choice>
              <mc:Fallback>
                <p:oleObj name="Equation" r:id="rId11" imgW="1879560" imgH="3808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9021" y="3861048"/>
                        <a:ext cx="3197155" cy="5040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1F497D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ZoneTexte 17"/>
          <p:cNvSpPr txBox="1"/>
          <p:nvPr/>
        </p:nvSpPr>
        <p:spPr>
          <a:xfrm>
            <a:off x="1259632" y="3861048"/>
            <a:ext cx="1332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2D Fourier :</a:t>
            </a:r>
            <a:endParaRPr lang="fr-FR" dirty="0"/>
          </a:p>
        </p:txBody>
      </p:sp>
      <p:sp>
        <p:nvSpPr>
          <p:cNvPr id="19" name="Flèche droite 18"/>
          <p:cNvSpPr/>
          <p:nvPr/>
        </p:nvSpPr>
        <p:spPr>
          <a:xfrm>
            <a:off x="1691680" y="4653136"/>
            <a:ext cx="576064" cy="216024"/>
          </a:xfrm>
          <a:prstGeom prst="right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20" name="Object 10"/>
          <p:cNvGraphicFramePr>
            <a:graphicFrameLocks noChangeAspect="1"/>
          </p:cNvGraphicFramePr>
          <p:nvPr/>
        </p:nvGraphicFramePr>
        <p:xfrm>
          <a:off x="2051720" y="5085184"/>
          <a:ext cx="5565460" cy="79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11" name="Equation" r:id="rId13" imgW="3390840" imgH="482400" progId="Equation.DSMT4">
                  <p:embed/>
                </p:oleObj>
              </mc:Choice>
              <mc:Fallback>
                <p:oleObj name="Equation" r:id="rId13" imgW="3390840" imgH="4824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720" y="5085184"/>
                        <a:ext cx="5565460" cy="792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1F497D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Flèche droite 20"/>
          <p:cNvSpPr/>
          <p:nvPr/>
        </p:nvSpPr>
        <p:spPr>
          <a:xfrm>
            <a:off x="1331640" y="5445224"/>
            <a:ext cx="576064" cy="216024"/>
          </a:xfrm>
          <a:prstGeom prst="right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/>
          <p:cNvSpPr txBox="1"/>
          <p:nvPr/>
        </p:nvSpPr>
        <p:spPr>
          <a:xfrm>
            <a:off x="4499992" y="5949280"/>
            <a:ext cx="1277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29F742"/>
                </a:solidFill>
              </a:rPr>
              <a:t>propagateur</a:t>
            </a:r>
            <a:endParaRPr lang="fr-FR" dirty="0">
              <a:solidFill>
                <a:srgbClr val="29F742"/>
              </a:solidFill>
            </a:endParaRPr>
          </a:p>
        </p:txBody>
      </p:sp>
      <p:sp>
        <p:nvSpPr>
          <p:cNvPr id="23" name="Accolade ouvrante 22"/>
          <p:cNvSpPr/>
          <p:nvPr/>
        </p:nvSpPr>
        <p:spPr>
          <a:xfrm rot="16200000">
            <a:off x="4914038" y="4743147"/>
            <a:ext cx="252028" cy="2520280"/>
          </a:xfrm>
          <a:prstGeom prst="leftBrace">
            <a:avLst>
              <a:gd name="adj1" fmla="val 8333"/>
              <a:gd name="adj2" fmla="val 51843"/>
            </a:avLst>
          </a:prstGeom>
          <a:ln w="19050">
            <a:solidFill>
              <a:srgbClr val="0DB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24" name="Object 11"/>
          <p:cNvGraphicFramePr>
            <a:graphicFrameLocks noChangeAspect="1"/>
          </p:cNvGraphicFramePr>
          <p:nvPr/>
        </p:nvGraphicFramePr>
        <p:xfrm>
          <a:off x="3923928" y="2348880"/>
          <a:ext cx="1152128" cy="5952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12" name="Equation" r:id="rId15" imgW="761760" imgH="393480" progId="Equation.DSMT4">
                  <p:embed/>
                </p:oleObj>
              </mc:Choice>
              <mc:Fallback>
                <p:oleObj name="Equation" r:id="rId15" imgW="761760" imgH="39348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3928" y="2348880"/>
                        <a:ext cx="1152128" cy="5952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1F497D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Espace réservé de la date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GDR_OG_Juin25</a:t>
            </a:r>
            <a:endParaRPr lang="fr-FR" dirty="0"/>
          </a:p>
        </p:txBody>
      </p:sp>
      <p:sp>
        <p:nvSpPr>
          <p:cNvPr id="26" name="Espace réservé du pied de page 2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J.-Y. Vinet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167560" y="2996952"/>
            <a:ext cx="761625" cy="7728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5" grpId="0"/>
      <p:bldP spid="18" grpId="0"/>
      <p:bldP spid="19" grpId="0" animBg="1"/>
      <p:bldP spid="21" grpId="0" animBg="1"/>
      <p:bldP spid="22" grpId="0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323528" y="476672"/>
            <a:ext cx="29883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solidFill>
                  <a:srgbClr val="FFFF00"/>
                </a:solidFill>
              </a:rPr>
              <a:t>Propagation par TF</a:t>
            </a:r>
            <a:endParaRPr lang="fr-FR" sz="2800" dirty="0">
              <a:solidFill>
                <a:srgbClr val="FFFF00"/>
              </a:solidFill>
            </a:endParaRPr>
          </a:p>
        </p:txBody>
      </p:sp>
      <p:graphicFrame>
        <p:nvGraphicFramePr>
          <p:cNvPr id="8" name="Object 2"/>
          <p:cNvGraphicFramePr>
            <a:graphicFrameLocks noChangeAspect="1"/>
          </p:cNvGraphicFramePr>
          <p:nvPr/>
        </p:nvGraphicFramePr>
        <p:xfrm>
          <a:off x="971599" y="1412776"/>
          <a:ext cx="1512169" cy="5234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778" name="Equation" r:id="rId3" imgW="660240" imgH="228600" progId="Equation.DSMT4">
                  <p:embed/>
                </p:oleObj>
              </mc:Choice>
              <mc:Fallback>
                <p:oleObj name="Equation" r:id="rId3" imgW="660240" imgH="2286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99" y="1412776"/>
                        <a:ext cx="1512169" cy="5234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3"/>
          <p:cNvGraphicFramePr>
            <a:graphicFrameLocks noChangeAspect="1"/>
          </p:cNvGraphicFramePr>
          <p:nvPr/>
        </p:nvGraphicFramePr>
        <p:xfrm>
          <a:off x="5868144" y="1484784"/>
          <a:ext cx="1800200" cy="432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779" name="Equation" r:id="rId5" imgW="952200" imgH="228600" progId="Equation.DSMT4">
                  <p:embed/>
                </p:oleObj>
              </mc:Choice>
              <mc:Fallback>
                <p:oleObj name="Equation" r:id="rId5" imgW="952200" imgH="2286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8144" y="1484784"/>
                        <a:ext cx="1800200" cy="4320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4"/>
          <p:cNvGraphicFramePr>
            <a:graphicFrameLocks noChangeAspect="1"/>
          </p:cNvGraphicFramePr>
          <p:nvPr/>
        </p:nvGraphicFramePr>
        <p:xfrm>
          <a:off x="1043608" y="2636912"/>
          <a:ext cx="1526567" cy="576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780" name="Equation" r:id="rId7" imgW="672840" imgH="253800" progId="Equation.DSMT4">
                  <p:embed/>
                </p:oleObj>
              </mc:Choice>
              <mc:Fallback>
                <p:oleObj name="Equation" r:id="rId7" imgW="672840" imgH="2538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2636912"/>
                        <a:ext cx="1526567" cy="5760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5"/>
          <p:cNvGraphicFramePr>
            <a:graphicFrameLocks noChangeAspect="1"/>
          </p:cNvGraphicFramePr>
          <p:nvPr/>
        </p:nvGraphicFramePr>
        <p:xfrm>
          <a:off x="5940152" y="2636912"/>
          <a:ext cx="1944216" cy="5049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781" name="Equation" r:id="rId9" imgW="977760" imgH="253800" progId="Equation.DSMT4">
                  <p:embed/>
                </p:oleObj>
              </mc:Choice>
              <mc:Fallback>
                <p:oleObj name="Equation" r:id="rId9" imgW="977760" imgH="2538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152" y="2636912"/>
                        <a:ext cx="1944216" cy="5049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6"/>
          <p:cNvGraphicFramePr>
            <a:graphicFrameLocks noChangeAspect="1"/>
          </p:cNvGraphicFramePr>
          <p:nvPr/>
        </p:nvGraphicFramePr>
        <p:xfrm>
          <a:off x="3419872" y="2564904"/>
          <a:ext cx="1883005" cy="7453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782" name="Equation" r:id="rId11" imgW="1218960" imgH="482400" progId="Equation.DSMT4">
                  <p:embed/>
                </p:oleObj>
              </mc:Choice>
              <mc:Fallback>
                <p:oleObj name="Equation" r:id="rId11" imgW="1218960" imgH="4824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872" y="2564904"/>
                        <a:ext cx="1883005" cy="7453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Multiplier 12"/>
          <p:cNvSpPr/>
          <p:nvPr/>
        </p:nvSpPr>
        <p:spPr>
          <a:xfrm>
            <a:off x="2915816" y="2708920"/>
            <a:ext cx="432048" cy="432048"/>
          </a:xfrm>
          <a:prstGeom prst="mathMultiply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Égal 13"/>
          <p:cNvSpPr/>
          <p:nvPr/>
        </p:nvSpPr>
        <p:spPr>
          <a:xfrm>
            <a:off x="5436096" y="2708920"/>
            <a:ext cx="432048" cy="432048"/>
          </a:xfrm>
          <a:prstGeom prst="mathEqual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5" name="Flèche vers le bas 14"/>
          <p:cNvSpPr/>
          <p:nvPr/>
        </p:nvSpPr>
        <p:spPr>
          <a:xfrm>
            <a:off x="1619672" y="2060848"/>
            <a:ext cx="288032" cy="648072"/>
          </a:xfrm>
          <a:prstGeom prst="down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1115616" y="2204864"/>
            <a:ext cx="468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FT</a:t>
            </a:r>
            <a:endParaRPr lang="fr-FR" dirty="0"/>
          </a:p>
        </p:txBody>
      </p:sp>
      <p:grpSp>
        <p:nvGrpSpPr>
          <p:cNvPr id="79" name="Groupe 78"/>
          <p:cNvGrpSpPr/>
          <p:nvPr/>
        </p:nvGrpSpPr>
        <p:grpSpPr>
          <a:xfrm>
            <a:off x="6588224" y="1916832"/>
            <a:ext cx="942251" cy="648072"/>
            <a:chOff x="6588224" y="1916832"/>
            <a:chExt cx="942251" cy="648072"/>
          </a:xfrm>
        </p:grpSpPr>
        <p:sp>
          <p:nvSpPr>
            <p:cNvPr id="16" name="Flèche vers le bas 15"/>
            <p:cNvSpPr/>
            <p:nvPr/>
          </p:nvSpPr>
          <p:spPr>
            <a:xfrm rot="10800000">
              <a:off x="6588224" y="1916832"/>
              <a:ext cx="288032" cy="648072"/>
            </a:xfrm>
            <a:prstGeom prst="downArrow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rgbClr val="FFFF00"/>
                </a:solidFill>
              </a:endParaRPr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6948264" y="2132856"/>
              <a:ext cx="5822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FT</a:t>
              </a:r>
              <a:r>
                <a:rPr lang="fr-FR" baseline="30000" dirty="0" smtClean="0"/>
                <a:t>-1</a:t>
              </a:r>
              <a:endParaRPr lang="fr-FR" baseline="30000" dirty="0"/>
            </a:p>
          </p:txBody>
        </p:sp>
      </p:grpSp>
      <p:cxnSp>
        <p:nvCxnSpPr>
          <p:cNvPr id="19" name="Connecteur droit avec flèche 18"/>
          <p:cNvCxnSpPr/>
          <p:nvPr/>
        </p:nvCxnSpPr>
        <p:spPr>
          <a:xfrm>
            <a:off x="2843808" y="1700808"/>
            <a:ext cx="2592288" cy="1588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2987824" y="1268760"/>
            <a:ext cx="1572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Diffraction sur </a:t>
            </a:r>
            <a:endParaRPr lang="fr-FR" dirty="0"/>
          </a:p>
        </p:txBody>
      </p:sp>
      <p:graphicFrame>
        <p:nvGraphicFramePr>
          <p:cNvPr id="21" name="Object 8"/>
          <p:cNvGraphicFramePr>
            <a:graphicFrameLocks noChangeAspect="1"/>
          </p:cNvGraphicFramePr>
          <p:nvPr/>
        </p:nvGraphicFramePr>
        <p:xfrm>
          <a:off x="4572000" y="1268760"/>
          <a:ext cx="360040" cy="2925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783" name="Equation" r:id="rId13" imgW="203040" imgH="164880" progId="Equation.DSMT4">
                  <p:embed/>
                </p:oleObj>
              </mc:Choice>
              <mc:Fallback>
                <p:oleObj name="Equation" r:id="rId13" imgW="203040" imgH="16488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268760"/>
                        <a:ext cx="360040" cy="2925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ZoneTexte 21"/>
          <p:cNvSpPr txBox="1"/>
          <p:nvPr/>
        </p:nvSpPr>
        <p:spPr>
          <a:xfrm>
            <a:off x="395536" y="3501008"/>
            <a:ext cx="48670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solidFill>
                  <a:srgbClr val="FFFF00"/>
                </a:solidFill>
              </a:rPr>
              <a:t> TF discrète (en pratique : FFT)</a:t>
            </a:r>
            <a:endParaRPr lang="fr-FR" sz="2800" dirty="0">
              <a:solidFill>
                <a:srgbClr val="FFFF00"/>
              </a:solidFill>
            </a:endParaRPr>
          </a:p>
        </p:txBody>
      </p:sp>
      <p:grpSp>
        <p:nvGrpSpPr>
          <p:cNvPr id="69" name="Groupe 68"/>
          <p:cNvGrpSpPr/>
          <p:nvPr/>
        </p:nvGrpSpPr>
        <p:grpSpPr>
          <a:xfrm>
            <a:off x="611560" y="4211796"/>
            <a:ext cx="6799569" cy="1089412"/>
            <a:chOff x="575796" y="4211796"/>
            <a:chExt cx="6799569" cy="1089412"/>
          </a:xfrm>
        </p:grpSpPr>
        <p:sp>
          <p:nvSpPr>
            <p:cNvPr id="49" name="ZoneTexte 48"/>
            <p:cNvSpPr txBox="1"/>
            <p:nvPr/>
          </p:nvSpPr>
          <p:spPr>
            <a:xfrm>
              <a:off x="575796" y="4437112"/>
              <a:ext cx="10422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Fenêtre x</a:t>
              </a:r>
              <a:endParaRPr lang="fr-FR" dirty="0"/>
            </a:p>
          </p:txBody>
        </p:sp>
        <p:grpSp>
          <p:nvGrpSpPr>
            <p:cNvPr id="68" name="Groupe 67"/>
            <p:cNvGrpSpPr/>
            <p:nvPr/>
          </p:nvGrpSpPr>
          <p:grpSpPr>
            <a:xfrm>
              <a:off x="1752859" y="4211796"/>
              <a:ext cx="5622506" cy="1089412"/>
              <a:chOff x="1752859" y="4211796"/>
              <a:chExt cx="5622506" cy="1089412"/>
            </a:xfrm>
          </p:grpSpPr>
          <p:grpSp>
            <p:nvGrpSpPr>
              <p:cNvPr id="67" name="Groupe 66"/>
              <p:cNvGrpSpPr/>
              <p:nvPr/>
            </p:nvGrpSpPr>
            <p:grpSpPr>
              <a:xfrm>
                <a:off x="1752859" y="4211796"/>
                <a:ext cx="5622506" cy="954688"/>
                <a:chOff x="1752859" y="4211796"/>
                <a:chExt cx="5622506" cy="954688"/>
              </a:xfrm>
            </p:grpSpPr>
            <p:grpSp>
              <p:nvGrpSpPr>
                <p:cNvPr id="23" name="Groupe 22"/>
                <p:cNvGrpSpPr/>
                <p:nvPr/>
              </p:nvGrpSpPr>
              <p:grpSpPr>
                <a:xfrm>
                  <a:off x="1979712" y="4437112"/>
                  <a:ext cx="5040560" cy="288032"/>
                  <a:chOff x="1547664" y="5445224"/>
                  <a:chExt cx="5040560" cy="288032"/>
                </a:xfrm>
              </p:grpSpPr>
              <p:cxnSp>
                <p:nvCxnSpPr>
                  <p:cNvPr id="24" name="Connecteur droit 23"/>
                  <p:cNvCxnSpPr/>
                  <p:nvPr/>
                </p:nvCxnSpPr>
                <p:spPr>
                  <a:xfrm rot="5400000">
                    <a:off x="5076056" y="5589240"/>
                    <a:ext cx="288032" cy="0"/>
                  </a:xfrm>
                  <a:prstGeom prst="line">
                    <a:avLst/>
                  </a:prstGeom>
                  <a:ln w="19050">
                    <a:solidFill>
                      <a:schemeClr val="tx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5" name="Groupe 35"/>
                  <p:cNvGrpSpPr/>
                  <p:nvPr/>
                </p:nvGrpSpPr>
                <p:grpSpPr>
                  <a:xfrm>
                    <a:off x="1547664" y="5445224"/>
                    <a:ext cx="5040560" cy="288032"/>
                    <a:chOff x="1475656" y="4941168"/>
                    <a:chExt cx="5040560" cy="288032"/>
                  </a:xfrm>
                </p:grpSpPr>
                <p:cxnSp>
                  <p:nvCxnSpPr>
                    <p:cNvPr id="26" name="Connecteur droit 25"/>
                    <p:cNvCxnSpPr/>
                    <p:nvPr/>
                  </p:nvCxnSpPr>
                  <p:spPr>
                    <a:xfrm>
                      <a:off x="1475656" y="5229200"/>
                      <a:ext cx="5040560" cy="0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" name="Connecteur droit 26"/>
                    <p:cNvCxnSpPr/>
                    <p:nvPr/>
                  </p:nvCxnSpPr>
                  <p:spPr>
                    <a:xfrm rot="5400000">
                      <a:off x="1331640" y="5085184"/>
                      <a:ext cx="288032" cy="0"/>
                    </a:xfrm>
                    <a:prstGeom prst="line">
                      <a:avLst/>
                    </a:prstGeom>
                    <a:ln w="19050">
                      <a:solidFill>
                        <a:schemeClr val="tx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8" name="Connecteur droit 27"/>
                    <p:cNvCxnSpPr/>
                    <p:nvPr/>
                  </p:nvCxnSpPr>
                  <p:spPr>
                    <a:xfrm rot="5400000">
                      <a:off x="1691680" y="5085184"/>
                      <a:ext cx="288032" cy="0"/>
                    </a:xfrm>
                    <a:prstGeom prst="line">
                      <a:avLst/>
                    </a:prstGeom>
                    <a:ln w="19050">
                      <a:solidFill>
                        <a:schemeClr val="tx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9" name="Connecteur droit 28"/>
                    <p:cNvCxnSpPr/>
                    <p:nvPr/>
                  </p:nvCxnSpPr>
                  <p:spPr>
                    <a:xfrm rot="5400000">
                      <a:off x="2051720" y="5085184"/>
                      <a:ext cx="288032" cy="0"/>
                    </a:xfrm>
                    <a:prstGeom prst="line">
                      <a:avLst/>
                    </a:prstGeom>
                    <a:ln w="19050">
                      <a:solidFill>
                        <a:schemeClr val="tx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0" name="Connecteur droit 29"/>
                    <p:cNvCxnSpPr/>
                    <p:nvPr/>
                  </p:nvCxnSpPr>
                  <p:spPr>
                    <a:xfrm rot="5400000">
                      <a:off x="2411760" y="5085184"/>
                      <a:ext cx="288032" cy="0"/>
                    </a:xfrm>
                    <a:prstGeom prst="line">
                      <a:avLst/>
                    </a:prstGeom>
                    <a:ln w="19050">
                      <a:solidFill>
                        <a:schemeClr val="tx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1" name="Connecteur droit 30"/>
                    <p:cNvCxnSpPr/>
                    <p:nvPr/>
                  </p:nvCxnSpPr>
                  <p:spPr>
                    <a:xfrm rot="5400000">
                      <a:off x="4572000" y="5085184"/>
                      <a:ext cx="288032" cy="0"/>
                    </a:xfrm>
                    <a:prstGeom prst="line">
                      <a:avLst/>
                    </a:prstGeom>
                    <a:ln w="19050">
                      <a:solidFill>
                        <a:schemeClr val="tx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2" name="Connecteur droit 31"/>
                    <p:cNvCxnSpPr/>
                    <p:nvPr/>
                  </p:nvCxnSpPr>
                  <p:spPr>
                    <a:xfrm rot="5400000">
                      <a:off x="2771800" y="5085184"/>
                      <a:ext cx="288032" cy="0"/>
                    </a:xfrm>
                    <a:prstGeom prst="line">
                      <a:avLst/>
                    </a:prstGeom>
                    <a:ln w="19050">
                      <a:solidFill>
                        <a:schemeClr val="tx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3" name="Connecteur droit 32"/>
                    <p:cNvCxnSpPr/>
                    <p:nvPr/>
                  </p:nvCxnSpPr>
                  <p:spPr>
                    <a:xfrm rot="5400000">
                      <a:off x="5436096" y="5085184"/>
                      <a:ext cx="288032" cy="0"/>
                    </a:xfrm>
                    <a:prstGeom prst="line">
                      <a:avLst/>
                    </a:prstGeom>
                    <a:ln w="19050">
                      <a:solidFill>
                        <a:schemeClr val="tx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4" name="Connecteur droit 33"/>
                    <p:cNvCxnSpPr/>
                    <p:nvPr/>
                  </p:nvCxnSpPr>
                  <p:spPr>
                    <a:xfrm rot="5400000">
                      <a:off x="5868144" y="5085184"/>
                      <a:ext cx="288032" cy="0"/>
                    </a:xfrm>
                    <a:prstGeom prst="line">
                      <a:avLst/>
                    </a:prstGeom>
                    <a:ln w="19050">
                      <a:solidFill>
                        <a:schemeClr val="tx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5" name="Connecteur droit 34"/>
                    <p:cNvCxnSpPr/>
                    <p:nvPr/>
                  </p:nvCxnSpPr>
                  <p:spPr>
                    <a:xfrm rot="5400000">
                      <a:off x="6372200" y="5085184"/>
                      <a:ext cx="288032" cy="0"/>
                    </a:xfrm>
                    <a:prstGeom prst="line">
                      <a:avLst/>
                    </a:prstGeom>
                    <a:ln w="19050">
                      <a:solidFill>
                        <a:schemeClr val="tx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sp>
              <p:nvSpPr>
                <p:cNvPr id="51" name="ZoneTexte 50"/>
                <p:cNvSpPr txBox="1"/>
                <p:nvPr/>
              </p:nvSpPr>
              <p:spPr>
                <a:xfrm>
                  <a:off x="1835696" y="4725144"/>
                  <a:ext cx="29848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dirty="0" smtClean="0"/>
                    <a:t>1</a:t>
                  </a:r>
                  <a:endParaRPr lang="fr-FR" dirty="0"/>
                </a:p>
              </p:txBody>
            </p:sp>
            <p:sp>
              <p:nvSpPr>
                <p:cNvPr id="52" name="ZoneTexte 51"/>
                <p:cNvSpPr txBox="1"/>
                <p:nvPr/>
              </p:nvSpPr>
              <p:spPr>
                <a:xfrm>
                  <a:off x="2195736" y="4725144"/>
                  <a:ext cx="21602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dirty="0" smtClean="0"/>
                    <a:t>2</a:t>
                  </a:r>
                  <a:endParaRPr lang="fr-FR" dirty="0"/>
                </a:p>
              </p:txBody>
            </p:sp>
            <p:sp>
              <p:nvSpPr>
                <p:cNvPr id="53" name="ZoneTexte 52"/>
                <p:cNvSpPr txBox="1"/>
                <p:nvPr/>
              </p:nvSpPr>
              <p:spPr>
                <a:xfrm>
                  <a:off x="2555776" y="4725144"/>
                  <a:ext cx="29848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dirty="0" smtClean="0"/>
                    <a:t>3</a:t>
                  </a:r>
                  <a:endParaRPr lang="fr-FR" dirty="0"/>
                </a:p>
              </p:txBody>
            </p:sp>
            <p:sp>
              <p:nvSpPr>
                <p:cNvPr id="54" name="ZoneTexte 53"/>
                <p:cNvSpPr txBox="1"/>
                <p:nvPr/>
              </p:nvSpPr>
              <p:spPr>
                <a:xfrm>
                  <a:off x="6876256" y="4797152"/>
                  <a:ext cx="35939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i="1" dirty="0" smtClean="0"/>
                    <a:t>N</a:t>
                  </a:r>
                  <a:endParaRPr lang="fr-FR" i="1" dirty="0"/>
                </a:p>
              </p:txBody>
            </p:sp>
            <p:sp>
              <p:nvSpPr>
                <p:cNvPr id="55" name="ZoneTexte 54"/>
                <p:cNvSpPr txBox="1"/>
                <p:nvPr/>
              </p:nvSpPr>
              <p:spPr>
                <a:xfrm>
                  <a:off x="1752859" y="4211796"/>
                  <a:ext cx="51488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i="1" dirty="0" smtClean="0"/>
                    <a:t>x=0</a:t>
                  </a:r>
                  <a:endParaRPr lang="fr-FR" i="1" dirty="0"/>
                </a:p>
              </p:txBody>
            </p:sp>
            <p:sp>
              <p:nvSpPr>
                <p:cNvPr id="56" name="ZoneTexte 55"/>
                <p:cNvSpPr txBox="1"/>
                <p:nvPr/>
              </p:nvSpPr>
              <p:spPr>
                <a:xfrm>
                  <a:off x="6732240" y="4211796"/>
                  <a:ext cx="64312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i="1" dirty="0" smtClean="0"/>
                    <a:t>x=W</a:t>
                  </a:r>
                  <a:endParaRPr lang="fr-FR" i="1" dirty="0"/>
                </a:p>
              </p:txBody>
            </p:sp>
          </p:grpSp>
          <p:cxnSp>
            <p:nvCxnSpPr>
              <p:cNvPr id="57" name="Connecteur droit avec flèche 56"/>
              <p:cNvCxnSpPr/>
              <p:nvPr/>
            </p:nvCxnSpPr>
            <p:spPr>
              <a:xfrm>
                <a:off x="5220072" y="4941168"/>
                <a:ext cx="432048" cy="1588"/>
              </a:xfrm>
              <a:prstGeom prst="straightConnector1">
                <a:avLst/>
              </a:prstGeom>
              <a:ln w="15875">
                <a:solidFill>
                  <a:srgbClr val="24FC29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58" name="Object 11"/>
              <p:cNvGraphicFramePr>
                <a:graphicFrameLocks noChangeAspect="1"/>
              </p:cNvGraphicFramePr>
              <p:nvPr/>
            </p:nvGraphicFramePr>
            <p:xfrm>
              <a:off x="4860032" y="5013176"/>
              <a:ext cx="1172702" cy="28803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1784" name="Equation" r:id="rId15" imgW="723600" imgH="177480" progId="Equation.DSMT4">
                      <p:embed/>
                    </p:oleObj>
                  </mc:Choice>
                  <mc:Fallback>
                    <p:oleObj name="Equation" r:id="rId15" imgW="723600" imgH="177480" progId="Equation.DSMT4">
                      <p:embed/>
                      <p:pic>
                        <p:nvPicPr>
                          <p:cNvPr id="0" name="Picture 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860032" y="5013176"/>
                            <a:ext cx="1172702" cy="28803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8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78" name="Groupe 77"/>
          <p:cNvGrpSpPr/>
          <p:nvPr/>
        </p:nvGrpSpPr>
        <p:grpSpPr>
          <a:xfrm>
            <a:off x="539552" y="5157192"/>
            <a:ext cx="7571133" cy="1152128"/>
            <a:chOff x="539552" y="5157192"/>
            <a:chExt cx="7571133" cy="1152128"/>
          </a:xfrm>
        </p:grpSpPr>
        <p:grpSp>
          <p:nvGrpSpPr>
            <p:cNvPr id="73" name="Groupe 72"/>
            <p:cNvGrpSpPr/>
            <p:nvPr/>
          </p:nvGrpSpPr>
          <p:grpSpPr>
            <a:xfrm>
              <a:off x="539552" y="5157192"/>
              <a:ext cx="7571133" cy="1152128"/>
              <a:chOff x="611560" y="5157192"/>
              <a:chExt cx="7571133" cy="1152128"/>
            </a:xfrm>
          </p:grpSpPr>
          <p:sp>
            <p:nvSpPr>
              <p:cNvPr id="50" name="ZoneTexte 49"/>
              <p:cNvSpPr txBox="1"/>
              <p:nvPr/>
            </p:nvSpPr>
            <p:spPr>
              <a:xfrm>
                <a:off x="611560" y="5517232"/>
                <a:ext cx="1059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 smtClean="0"/>
                  <a:t>Fenêtre p</a:t>
                </a:r>
                <a:endParaRPr lang="fr-FR" dirty="0"/>
              </a:p>
            </p:txBody>
          </p:sp>
          <p:sp>
            <p:nvSpPr>
              <p:cNvPr id="63" name="ZoneTexte 62"/>
              <p:cNvSpPr txBox="1"/>
              <p:nvPr/>
            </p:nvSpPr>
            <p:spPr>
              <a:xfrm>
                <a:off x="6156176" y="5877272"/>
                <a:ext cx="202651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 smtClean="0"/>
                  <a:t>Fréquence négatives</a:t>
                </a:r>
                <a:endParaRPr lang="fr-FR" dirty="0"/>
              </a:p>
            </p:txBody>
          </p:sp>
          <p:grpSp>
            <p:nvGrpSpPr>
              <p:cNvPr id="72" name="Groupe 71"/>
              <p:cNvGrpSpPr/>
              <p:nvPr/>
            </p:nvGrpSpPr>
            <p:grpSpPr>
              <a:xfrm>
                <a:off x="1763688" y="5157192"/>
                <a:ext cx="5328592" cy="1152128"/>
                <a:chOff x="1691680" y="5157192"/>
                <a:chExt cx="5328592" cy="1152128"/>
              </a:xfrm>
            </p:grpSpPr>
            <p:cxnSp>
              <p:nvCxnSpPr>
                <p:cNvPr id="64" name="Connecteur droit avec flèche 63"/>
                <p:cNvCxnSpPr/>
                <p:nvPr/>
              </p:nvCxnSpPr>
              <p:spPr>
                <a:xfrm>
                  <a:off x="5220072" y="5949280"/>
                  <a:ext cx="432048" cy="1588"/>
                </a:xfrm>
                <a:prstGeom prst="straightConnector1">
                  <a:avLst/>
                </a:prstGeom>
                <a:ln w="15875">
                  <a:solidFill>
                    <a:srgbClr val="24FC29"/>
                  </a:solidFill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71" name="Groupe 70"/>
                <p:cNvGrpSpPr/>
                <p:nvPr/>
              </p:nvGrpSpPr>
              <p:grpSpPr>
                <a:xfrm>
                  <a:off x="1691680" y="5157192"/>
                  <a:ext cx="5328592" cy="1017404"/>
                  <a:chOff x="1691680" y="5157192"/>
                  <a:chExt cx="5328592" cy="1017404"/>
                </a:xfrm>
              </p:grpSpPr>
              <p:grpSp>
                <p:nvGrpSpPr>
                  <p:cNvPr id="36" name="Groupe 35"/>
                  <p:cNvGrpSpPr/>
                  <p:nvPr/>
                </p:nvGrpSpPr>
                <p:grpSpPr>
                  <a:xfrm>
                    <a:off x="1979712" y="5517232"/>
                    <a:ext cx="5040560" cy="288032"/>
                    <a:chOff x="1547664" y="5445224"/>
                    <a:chExt cx="5040560" cy="288032"/>
                  </a:xfrm>
                </p:grpSpPr>
                <p:cxnSp>
                  <p:nvCxnSpPr>
                    <p:cNvPr id="37" name="Connecteur droit 36"/>
                    <p:cNvCxnSpPr/>
                    <p:nvPr/>
                  </p:nvCxnSpPr>
                  <p:spPr>
                    <a:xfrm rot="5400000">
                      <a:off x="5076056" y="5589240"/>
                      <a:ext cx="288032" cy="0"/>
                    </a:xfrm>
                    <a:prstGeom prst="line">
                      <a:avLst/>
                    </a:prstGeom>
                    <a:ln w="19050">
                      <a:solidFill>
                        <a:schemeClr val="tx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38" name="Groupe 37"/>
                    <p:cNvGrpSpPr/>
                    <p:nvPr/>
                  </p:nvGrpSpPr>
                  <p:grpSpPr>
                    <a:xfrm>
                      <a:off x="1547664" y="5445224"/>
                      <a:ext cx="5040560" cy="288032"/>
                      <a:chOff x="1475656" y="4941168"/>
                      <a:chExt cx="5040560" cy="288032"/>
                    </a:xfrm>
                  </p:grpSpPr>
                  <p:cxnSp>
                    <p:nvCxnSpPr>
                      <p:cNvPr id="39" name="Connecteur droit 38"/>
                      <p:cNvCxnSpPr/>
                      <p:nvPr/>
                    </p:nvCxnSpPr>
                    <p:spPr>
                      <a:xfrm>
                        <a:off x="1475656" y="5229200"/>
                        <a:ext cx="5040560" cy="0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0" name="Connecteur droit 39"/>
                      <p:cNvCxnSpPr/>
                      <p:nvPr/>
                    </p:nvCxnSpPr>
                    <p:spPr>
                      <a:xfrm rot="5400000">
                        <a:off x="1331640" y="5085184"/>
                        <a:ext cx="288032" cy="0"/>
                      </a:xfrm>
                      <a:prstGeom prst="line">
                        <a:avLst/>
                      </a:prstGeom>
                      <a:ln w="19050">
                        <a:solidFill>
                          <a:schemeClr val="tx2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1" name="Connecteur droit 40"/>
                      <p:cNvCxnSpPr/>
                      <p:nvPr/>
                    </p:nvCxnSpPr>
                    <p:spPr>
                      <a:xfrm rot="5400000">
                        <a:off x="1691680" y="5085184"/>
                        <a:ext cx="288032" cy="0"/>
                      </a:xfrm>
                      <a:prstGeom prst="line">
                        <a:avLst/>
                      </a:prstGeom>
                      <a:ln w="19050">
                        <a:solidFill>
                          <a:schemeClr val="tx2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2" name="Connecteur droit 41"/>
                      <p:cNvCxnSpPr/>
                      <p:nvPr/>
                    </p:nvCxnSpPr>
                    <p:spPr>
                      <a:xfrm rot="5400000">
                        <a:off x="2051720" y="5085184"/>
                        <a:ext cx="288032" cy="0"/>
                      </a:xfrm>
                      <a:prstGeom prst="line">
                        <a:avLst/>
                      </a:prstGeom>
                      <a:ln w="19050">
                        <a:solidFill>
                          <a:schemeClr val="tx2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3" name="Connecteur droit 42"/>
                      <p:cNvCxnSpPr/>
                      <p:nvPr/>
                    </p:nvCxnSpPr>
                    <p:spPr>
                      <a:xfrm rot="5400000">
                        <a:off x="2411760" y="5085184"/>
                        <a:ext cx="288032" cy="0"/>
                      </a:xfrm>
                      <a:prstGeom prst="line">
                        <a:avLst/>
                      </a:prstGeom>
                      <a:ln w="19050">
                        <a:solidFill>
                          <a:schemeClr val="tx2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4" name="Connecteur droit 43"/>
                      <p:cNvCxnSpPr/>
                      <p:nvPr/>
                    </p:nvCxnSpPr>
                    <p:spPr>
                      <a:xfrm rot="5400000">
                        <a:off x="4572000" y="5085184"/>
                        <a:ext cx="288032" cy="0"/>
                      </a:xfrm>
                      <a:prstGeom prst="line">
                        <a:avLst/>
                      </a:prstGeom>
                      <a:ln w="19050">
                        <a:solidFill>
                          <a:schemeClr val="tx2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5" name="Connecteur droit 44"/>
                      <p:cNvCxnSpPr/>
                      <p:nvPr/>
                    </p:nvCxnSpPr>
                    <p:spPr>
                      <a:xfrm rot="5400000">
                        <a:off x="2771800" y="5085184"/>
                        <a:ext cx="288032" cy="0"/>
                      </a:xfrm>
                      <a:prstGeom prst="line">
                        <a:avLst/>
                      </a:prstGeom>
                      <a:ln w="19050">
                        <a:solidFill>
                          <a:schemeClr val="tx2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6" name="Connecteur droit 45"/>
                      <p:cNvCxnSpPr/>
                      <p:nvPr/>
                    </p:nvCxnSpPr>
                    <p:spPr>
                      <a:xfrm rot="5400000">
                        <a:off x="5436096" y="5085184"/>
                        <a:ext cx="288032" cy="0"/>
                      </a:xfrm>
                      <a:prstGeom prst="line">
                        <a:avLst/>
                      </a:prstGeom>
                      <a:ln w="19050">
                        <a:solidFill>
                          <a:schemeClr val="tx2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7" name="Connecteur droit 46"/>
                      <p:cNvCxnSpPr/>
                      <p:nvPr/>
                    </p:nvCxnSpPr>
                    <p:spPr>
                      <a:xfrm rot="5400000">
                        <a:off x="5868144" y="5085184"/>
                        <a:ext cx="288032" cy="0"/>
                      </a:xfrm>
                      <a:prstGeom prst="line">
                        <a:avLst/>
                      </a:prstGeom>
                      <a:ln w="19050">
                        <a:solidFill>
                          <a:schemeClr val="tx2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8" name="Connecteur droit 47"/>
                      <p:cNvCxnSpPr/>
                      <p:nvPr/>
                    </p:nvCxnSpPr>
                    <p:spPr>
                      <a:xfrm rot="5400000">
                        <a:off x="6372200" y="5085184"/>
                        <a:ext cx="288032" cy="0"/>
                      </a:xfrm>
                      <a:prstGeom prst="line">
                        <a:avLst/>
                      </a:prstGeom>
                      <a:ln w="19050">
                        <a:solidFill>
                          <a:schemeClr val="tx2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sp>
                <p:nvSpPr>
                  <p:cNvPr id="61" name="ZoneTexte 60"/>
                  <p:cNvSpPr txBox="1"/>
                  <p:nvPr/>
                </p:nvSpPr>
                <p:spPr>
                  <a:xfrm>
                    <a:off x="1907704" y="5805264"/>
                    <a:ext cx="2069797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fr-FR" dirty="0" smtClean="0"/>
                      <a:t>Fréquences positives</a:t>
                    </a:r>
                    <a:endParaRPr lang="fr-FR" dirty="0"/>
                  </a:p>
                </p:txBody>
              </p:sp>
              <p:sp>
                <p:nvSpPr>
                  <p:cNvPr id="62" name="ZoneTexte 61"/>
                  <p:cNvSpPr txBox="1"/>
                  <p:nvPr/>
                </p:nvSpPr>
                <p:spPr>
                  <a:xfrm>
                    <a:off x="1691680" y="5157192"/>
                    <a:ext cx="532518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fr-FR" i="1" dirty="0" smtClean="0"/>
                      <a:t>p=0</a:t>
                    </a:r>
                    <a:endParaRPr lang="fr-FR" i="1" dirty="0"/>
                  </a:p>
                </p:txBody>
              </p:sp>
              <p:grpSp>
                <p:nvGrpSpPr>
                  <p:cNvPr id="70" name="Groupe 69"/>
                  <p:cNvGrpSpPr/>
                  <p:nvPr/>
                </p:nvGrpSpPr>
                <p:grpSpPr>
                  <a:xfrm>
                    <a:off x="3419872" y="5229200"/>
                    <a:ext cx="1840204" cy="945396"/>
                    <a:chOff x="3419872" y="5229200"/>
                    <a:chExt cx="1840204" cy="945396"/>
                  </a:xfrm>
                </p:grpSpPr>
                <p:sp>
                  <p:nvSpPr>
                    <p:cNvPr id="60" name="ZoneTexte 59"/>
                    <p:cNvSpPr txBox="1"/>
                    <p:nvPr/>
                  </p:nvSpPr>
                  <p:spPr>
                    <a:xfrm>
                      <a:off x="3995936" y="5805264"/>
                      <a:ext cx="540533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fr-FR" i="1" dirty="0" smtClean="0">
                          <a:solidFill>
                            <a:srgbClr val="FF0000"/>
                          </a:solidFill>
                        </a:rPr>
                        <a:t>N/2</a:t>
                      </a:r>
                      <a:endParaRPr lang="fr-FR" i="1" dirty="0">
                        <a:solidFill>
                          <a:srgbClr val="FF0000"/>
                        </a:solidFill>
                      </a:endParaRPr>
                    </a:p>
                  </p:txBody>
                </p:sp>
                <p:graphicFrame>
                  <p:nvGraphicFramePr>
                    <p:cNvPr id="65" name="Object 13"/>
                    <p:cNvGraphicFramePr>
                      <a:graphicFrameLocks noChangeAspect="1"/>
                    </p:cNvGraphicFramePr>
                    <p:nvPr/>
                  </p:nvGraphicFramePr>
                  <p:xfrm>
                    <a:off x="3419872" y="5229200"/>
                    <a:ext cx="1840204" cy="360040"/>
                  </p:xfrm>
                  <a:graphic>
                    <a:graphicData uri="http://schemas.openxmlformats.org/presentationml/2006/ole">
                      <mc:AlternateContent xmlns:mc="http://schemas.openxmlformats.org/markup-compatibility/2006">
                        <mc:Choice xmlns:v="urn:schemas-microsoft-com:vml" Requires="v">
                          <p:oleObj spid="_x0000_s91785" name="Equation" r:id="rId17" imgW="1168200" imgH="228600" progId="Equation.DSMT4">
                            <p:embed/>
                          </p:oleObj>
                        </mc:Choice>
                        <mc:Fallback>
                          <p:oleObj name="Equation" r:id="rId17" imgW="1168200" imgH="228600" progId="Equation.DSMT4">
                            <p:embed/>
                            <p:pic>
                              <p:nvPicPr>
                                <p:cNvPr id="0" name="Picture 9"/>
                                <p:cNvPicPr>
                                  <a:picLocks noChangeAspect="1" noChangeArrowheads="1"/>
                                </p:cNvPicPr>
                                <p:nvPr/>
                              </p:nvPicPr>
                              <p:blipFill>
                                <a:blip r:embed="rId18">
                                  <a:extLst>
                                    <a:ext uri="{28A0092B-C50C-407E-A947-70E740481C1C}">
                                      <a14:useLocalDpi xmlns:a14="http://schemas.microsoft.com/office/drawing/2010/main" val="0"/>
                                    </a:ext>
                                  </a:extLst>
                                </a:blip>
                                <a:srcRect/>
                                <a:stretch>
                                  <a:fillRect/>
                                </a:stretch>
                              </p:blipFill>
                              <p:spPr bwMode="auto">
                                <a:xfrm>
                                  <a:off x="3419872" y="5229200"/>
                                  <a:ext cx="1840204" cy="360040"/>
                                </a:xfrm>
                                <a:prstGeom prst="rect">
                                  <a:avLst/>
                                </a:prstGeom>
                                <a:noFill/>
                                <a:ln>
                                  <a:noFill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chemeClr val="accent1"/>
                                      </a:solidFill>
                                    </a14:hiddenFill>
                                  </a:ext>
                                  <a:ext uri="{91240B29-F687-4F45-9708-019B960494DF}">
                                    <a14:hiddenLine xmlns:a14="http://schemas.microsoft.com/office/drawing/2010/main" w="9525">
                                      <a:solidFill>
                                        <a:schemeClr val="tx1"/>
                                      </a:solidFill>
                                      <a:miter lim="800000"/>
                                      <a:headEnd/>
                                      <a:tailEnd/>
                                    </a14:hiddenLine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blurRad="63500" dist="38099" dir="2700000" algn="ctr" rotWithShape="0">
                                          <a:schemeClr val="bg2">
                                            <a:alpha val="74998"/>
                                          </a:schemeClr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</p:pic>
                          </p:oleObj>
                        </mc:Fallback>
                      </mc:AlternateContent>
                    </a:graphicData>
                  </a:graphic>
                </p:graphicFrame>
              </p:grpSp>
            </p:grpSp>
            <p:graphicFrame>
              <p:nvGraphicFramePr>
                <p:cNvPr id="66" name="Object 14"/>
                <p:cNvGraphicFramePr>
                  <a:graphicFrameLocks noChangeAspect="1"/>
                </p:cNvGraphicFramePr>
                <p:nvPr/>
              </p:nvGraphicFramePr>
              <p:xfrm>
                <a:off x="4932040" y="5949280"/>
                <a:ext cx="1083106" cy="36004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91786" name="Equation" r:id="rId19" imgW="787320" imgH="203040" progId="Equation.DSMT4">
                        <p:embed/>
                      </p:oleObj>
                    </mc:Choice>
                    <mc:Fallback>
                      <p:oleObj name="Equation" r:id="rId19" imgW="787320" imgH="203040" progId="Equation.DSMT4">
                        <p:embed/>
                        <p:pic>
                          <p:nvPicPr>
                            <p:cNvPr id="0" name="Picture 10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0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932040" y="5949280"/>
                              <a:ext cx="1083106" cy="36004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</p:grpSp>
        <p:cxnSp>
          <p:nvCxnSpPr>
            <p:cNvPr id="77" name="Connecteur droit 76"/>
            <p:cNvCxnSpPr/>
            <p:nvPr/>
          </p:nvCxnSpPr>
          <p:spPr>
            <a:xfrm flipH="1">
              <a:off x="4355976" y="5517232"/>
              <a:ext cx="1" cy="288032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Espace réservé de la date 7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GDR_OG_Juin25</a:t>
            </a:r>
            <a:endParaRPr lang="fr-FR" dirty="0"/>
          </a:p>
        </p:txBody>
      </p:sp>
      <p:sp>
        <p:nvSpPr>
          <p:cNvPr id="75" name="Espace réservé du pied de page 7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J.-Y. Vinet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7" grpId="0"/>
      <p:bldP spid="20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395536" y="188640"/>
            <a:ext cx="45833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solidFill>
                  <a:srgbClr val="FFFF00"/>
                </a:solidFill>
              </a:rPr>
              <a:t>Mode d’une cavité Fabry-</a:t>
            </a:r>
            <a:r>
              <a:rPr lang="fr-FR" sz="2800" dirty="0" err="1" smtClean="0">
                <a:solidFill>
                  <a:srgbClr val="FFFF00"/>
                </a:solidFill>
              </a:rPr>
              <a:t>Perot</a:t>
            </a:r>
            <a:endParaRPr lang="fr-FR" sz="2800" dirty="0">
              <a:solidFill>
                <a:srgbClr val="FFFF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27784" y="1196752"/>
            <a:ext cx="2880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6228184" y="1196752"/>
            <a:ext cx="2880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0" name="Connecteur droit avec flèche 9"/>
          <p:cNvCxnSpPr/>
          <p:nvPr/>
        </p:nvCxnSpPr>
        <p:spPr>
          <a:xfrm>
            <a:off x="1403648" y="1340768"/>
            <a:ext cx="4824536" cy="15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 rot="10800000">
            <a:off x="1835696" y="1844824"/>
            <a:ext cx="4392488" cy="15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2195736" y="980728"/>
            <a:ext cx="344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/>
              <a:t>A</a:t>
            </a:r>
            <a:endParaRPr lang="fr-FR" i="1" dirty="0"/>
          </a:p>
        </p:txBody>
      </p:sp>
      <p:sp>
        <p:nvSpPr>
          <p:cNvPr id="13" name="ZoneTexte 12"/>
          <p:cNvSpPr txBox="1"/>
          <p:nvPr/>
        </p:nvSpPr>
        <p:spPr>
          <a:xfrm>
            <a:off x="2874912" y="971436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/>
              <a:t>E</a:t>
            </a:r>
            <a:endParaRPr lang="fr-FR" i="1" dirty="0"/>
          </a:p>
        </p:txBody>
      </p:sp>
      <p:sp>
        <p:nvSpPr>
          <p:cNvPr id="14" name="ZoneTexte 13"/>
          <p:cNvSpPr txBox="1"/>
          <p:nvPr/>
        </p:nvSpPr>
        <p:spPr>
          <a:xfrm>
            <a:off x="2195736" y="1844824"/>
            <a:ext cx="340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/>
              <a:t>B</a:t>
            </a:r>
            <a:endParaRPr lang="fr-FR" i="1" dirty="0"/>
          </a:p>
        </p:txBody>
      </p:sp>
      <p:sp>
        <p:nvSpPr>
          <p:cNvPr id="15" name="Ellipse 14"/>
          <p:cNvSpPr/>
          <p:nvPr/>
        </p:nvSpPr>
        <p:spPr>
          <a:xfrm>
            <a:off x="2987824" y="1268760"/>
            <a:ext cx="144016" cy="144016"/>
          </a:xfrm>
          <a:prstGeom prst="ellipse">
            <a:avLst/>
          </a:prstGeom>
          <a:solidFill>
            <a:srgbClr val="24FC29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/>
          <p:cNvSpPr/>
          <p:nvPr/>
        </p:nvSpPr>
        <p:spPr>
          <a:xfrm>
            <a:off x="2411760" y="1268760"/>
            <a:ext cx="144016" cy="144016"/>
          </a:xfrm>
          <a:prstGeom prst="ellipse">
            <a:avLst/>
          </a:prstGeom>
          <a:solidFill>
            <a:srgbClr val="24FC29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/>
          <p:cNvSpPr/>
          <p:nvPr/>
        </p:nvSpPr>
        <p:spPr>
          <a:xfrm>
            <a:off x="2411760" y="1772816"/>
            <a:ext cx="144016" cy="144016"/>
          </a:xfrm>
          <a:prstGeom prst="ellipse">
            <a:avLst/>
          </a:prstGeom>
          <a:solidFill>
            <a:srgbClr val="24FC29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/>
          <p:cNvSpPr/>
          <p:nvPr/>
        </p:nvSpPr>
        <p:spPr>
          <a:xfrm>
            <a:off x="2987824" y="1772816"/>
            <a:ext cx="144016" cy="144016"/>
          </a:xfrm>
          <a:prstGeom prst="ellipse">
            <a:avLst/>
          </a:prstGeom>
          <a:solidFill>
            <a:srgbClr val="24FC29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/>
          <p:cNvSpPr txBox="1"/>
          <p:nvPr/>
        </p:nvSpPr>
        <p:spPr>
          <a:xfrm>
            <a:off x="2892418" y="1844824"/>
            <a:ext cx="383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/>
              <a:t>E’</a:t>
            </a:r>
            <a:endParaRPr lang="fr-FR" i="1" dirty="0"/>
          </a:p>
        </p:txBody>
      </p:sp>
      <p:graphicFrame>
        <p:nvGraphicFramePr>
          <p:cNvPr id="20" name="Object 6"/>
          <p:cNvGraphicFramePr>
            <a:graphicFrameLocks noChangeAspect="1"/>
          </p:cNvGraphicFramePr>
          <p:nvPr/>
        </p:nvGraphicFramePr>
        <p:xfrm>
          <a:off x="2987824" y="3501008"/>
          <a:ext cx="30607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848" name="Equation" r:id="rId3" imgW="3060360" imgH="507960" progId="Equation.DSMT4">
                  <p:embed/>
                </p:oleObj>
              </mc:Choice>
              <mc:Fallback>
                <p:oleObj name="Equation" r:id="rId3" imgW="3060360" imgH="50796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824" y="3501008"/>
                        <a:ext cx="30607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7"/>
          <p:cNvGraphicFramePr>
            <a:graphicFrameLocks noChangeAspect="1"/>
          </p:cNvGraphicFramePr>
          <p:nvPr/>
        </p:nvGraphicFramePr>
        <p:xfrm>
          <a:off x="2123728" y="3284984"/>
          <a:ext cx="5206178" cy="864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849" name="Equation" r:id="rId5" imgW="3060360" imgH="507960" progId="Equation.DSMT4">
                  <p:embed/>
                </p:oleObj>
              </mc:Choice>
              <mc:Fallback>
                <p:oleObj name="Equation" r:id="rId5" imgW="3060360" imgH="50796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3728" y="3284984"/>
                        <a:ext cx="5206178" cy="8640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8"/>
          <p:cNvGraphicFramePr>
            <a:graphicFrameLocks noChangeAspect="1"/>
          </p:cNvGraphicFramePr>
          <p:nvPr/>
        </p:nvGraphicFramePr>
        <p:xfrm>
          <a:off x="2160588" y="4870450"/>
          <a:ext cx="2303462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850" name="Equation" r:id="rId7" imgW="1358640" imgH="253800" progId="Equation.DSMT4">
                  <p:embed/>
                </p:oleObj>
              </mc:Choice>
              <mc:Fallback>
                <p:oleObj name="Equation" r:id="rId7" imgW="1358640" imgH="2538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0588" y="4870450"/>
                        <a:ext cx="2303462" cy="430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ZoneTexte 22"/>
          <p:cNvSpPr txBox="1"/>
          <p:nvPr/>
        </p:nvSpPr>
        <p:spPr>
          <a:xfrm>
            <a:off x="2555776" y="4283804"/>
            <a:ext cx="1944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Rayon de courbure</a:t>
            </a:r>
            <a:endParaRPr lang="fr-FR" dirty="0"/>
          </a:p>
        </p:txBody>
      </p:sp>
      <p:sp>
        <p:nvSpPr>
          <p:cNvPr id="24" name="ZoneTexte 23"/>
          <p:cNvSpPr txBox="1"/>
          <p:nvPr/>
        </p:nvSpPr>
        <p:spPr>
          <a:xfrm>
            <a:off x="5220072" y="4283804"/>
            <a:ext cx="17668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Résidus mesurés </a:t>
            </a:r>
          </a:p>
          <a:p>
            <a:r>
              <a:rPr lang="fr-FR" dirty="0" smtClean="0"/>
              <a:t>(cartes du </a:t>
            </a:r>
            <a:r>
              <a:rPr lang="fr-FR" dirty="0" smtClean="0">
                <a:solidFill>
                  <a:srgbClr val="FFFF00"/>
                </a:solidFill>
              </a:rPr>
              <a:t>LMA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25" name="ZoneTexte 24"/>
          <p:cNvSpPr txBox="1"/>
          <p:nvPr/>
        </p:nvSpPr>
        <p:spPr>
          <a:xfrm>
            <a:off x="2627784" y="5445224"/>
            <a:ext cx="1822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Épaisseur optique</a:t>
            </a:r>
            <a:endParaRPr lang="fr-FR" dirty="0"/>
          </a:p>
        </p:txBody>
      </p:sp>
      <p:cxnSp>
        <p:nvCxnSpPr>
          <p:cNvPr id="26" name="Connecteur droit avec flèche 25"/>
          <p:cNvCxnSpPr/>
          <p:nvPr/>
        </p:nvCxnSpPr>
        <p:spPr>
          <a:xfrm rot="16200000" flipV="1">
            <a:off x="5364088" y="3933056"/>
            <a:ext cx="504056" cy="360040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/>
          <p:nvPr/>
        </p:nvCxnSpPr>
        <p:spPr>
          <a:xfrm rot="5400000" flipH="1" flipV="1">
            <a:off x="3311860" y="5265204"/>
            <a:ext cx="360040" cy="288032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/>
          <p:cNvCxnSpPr/>
          <p:nvPr/>
        </p:nvCxnSpPr>
        <p:spPr>
          <a:xfrm flipV="1">
            <a:off x="3995936" y="4077072"/>
            <a:ext cx="360040" cy="288032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Accolade ouvrante 28"/>
          <p:cNvSpPr/>
          <p:nvPr/>
        </p:nvSpPr>
        <p:spPr>
          <a:xfrm>
            <a:off x="1691680" y="3501008"/>
            <a:ext cx="288032" cy="1728192"/>
          </a:xfrm>
          <a:prstGeom prst="leftBrace">
            <a:avLst/>
          </a:prstGeom>
          <a:ln w="25400">
            <a:solidFill>
              <a:srgbClr val="24FC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ZoneTexte 29"/>
          <p:cNvSpPr txBox="1"/>
          <p:nvPr/>
        </p:nvSpPr>
        <p:spPr>
          <a:xfrm>
            <a:off x="323528" y="3717032"/>
            <a:ext cx="133241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24FC29"/>
                </a:solidFill>
              </a:rPr>
              <a:t>Opérateurs</a:t>
            </a:r>
          </a:p>
          <a:p>
            <a:r>
              <a:rPr lang="fr-FR" dirty="0" smtClean="0">
                <a:solidFill>
                  <a:srgbClr val="24FC29"/>
                </a:solidFill>
              </a:rPr>
              <a:t>Miroirs</a:t>
            </a:r>
          </a:p>
          <a:p>
            <a:r>
              <a:rPr lang="fr-FR" dirty="0" smtClean="0">
                <a:solidFill>
                  <a:srgbClr val="24FC29"/>
                </a:solidFill>
              </a:rPr>
              <a:t>Dans le plan</a:t>
            </a:r>
          </a:p>
          <a:p>
            <a:r>
              <a:rPr lang="fr-FR" dirty="0" smtClean="0">
                <a:solidFill>
                  <a:srgbClr val="24FC29"/>
                </a:solidFill>
              </a:rPr>
              <a:t>(</a:t>
            </a:r>
            <a:r>
              <a:rPr lang="fr-FR" dirty="0" err="1" smtClean="0">
                <a:solidFill>
                  <a:srgbClr val="24FC29"/>
                </a:solidFill>
              </a:rPr>
              <a:t>x,y</a:t>
            </a:r>
            <a:r>
              <a:rPr lang="fr-FR" dirty="0" smtClean="0">
                <a:solidFill>
                  <a:srgbClr val="24FC29"/>
                </a:solidFill>
              </a:rPr>
              <a:t>)</a:t>
            </a:r>
            <a:endParaRPr lang="fr-FR" dirty="0">
              <a:solidFill>
                <a:srgbClr val="24FC29"/>
              </a:solidFill>
            </a:endParaRPr>
          </a:p>
        </p:txBody>
      </p:sp>
      <p:graphicFrame>
        <p:nvGraphicFramePr>
          <p:cNvPr id="31" name="Object 10"/>
          <p:cNvGraphicFramePr>
            <a:graphicFrameLocks noChangeAspect="1"/>
          </p:cNvGraphicFramePr>
          <p:nvPr/>
        </p:nvGraphicFramePr>
        <p:xfrm>
          <a:off x="2915816" y="2492896"/>
          <a:ext cx="5184576" cy="5906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851" name="Equation" r:id="rId9" imgW="2006280" imgH="228600" progId="Equation.DSMT4">
                  <p:embed/>
                </p:oleObj>
              </mc:Choice>
              <mc:Fallback>
                <p:oleObj name="Equation" r:id="rId9" imgW="2006280" imgH="2286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5816" y="2492896"/>
                        <a:ext cx="5184576" cy="5906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11"/>
          <p:cNvGraphicFramePr>
            <a:graphicFrameLocks noChangeAspect="1"/>
          </p:cNvGraphicFramePr>
          <p:nvPr/>
        </p:nvGraphicFramePr>
        <p:xfrm>
          <a:off x="3923928" y="5877272"/>
          <a:ext cx="2801766" cy="576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852" name="Equation" r:id="rId11" imgW="1358640" imgH="279360" progId="Equation.DSMT4">
                  <p:embed/>
                </p:oleObj>
              </mc:Choice>
              <mc:Fallback>
                <p:oleObj name="Equation" r:id="rId11" imgW="1358640" imgH="27936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3928" y="5877272"/>
                        <a:ext cx="2801766" cy="5760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ZoneTexte 32"/>
          <p:cNvSpPr txBox="1"/>
          <p:nvPr/>
        </p:nvSpPr>
        <p:spPr>
          <a:xfrm>
            <a:off x="2423578" y="5949280"/>
            <a:ext cx="1284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Propagation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766377" y="2564904"/>
            <a:ext cx="1978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Equation implicite :</a:t>
            </a:r>
            <a:endParaRPr lang="fr-FR" dirty="0"/>
          </a:p>
        </p:txBody>
      </p:sp>
      <p:sp>
        <p:nvSpPr>
          <p:cNvPr id="35" name="ZoneTexte 34"/>
          <p:cNvSpPr txBox="1"/>
          <p:nvPr/>
        </p:nvSpPr>
        <p:spPr>
          <a:xfrm>
            <a:off x="5508104" y="5229200"/>
            <a:ext cx="1277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propagateur</a:t>
            </a:r>
            <a:endParaRPr lang="fr-FR" dirty="0">
              <a:solidFill>
                <a:srgbClr val="FF0000"/>
              </a:solidFill>
            </a:endParaRPr>
          </a:p>
        </p:txBody>
      </p:sp>
      <p:cxnSp>
        <p:nvCxnSpPr>
          <p:cNvPr id="36" name="Connecteur droit avec flèche 35"/>
          <p:cNvCxnSpPr/>
          <p:nvPr/>
        </p:nvCxnSpPr>
        <p:spPr>
          <a:xfrm rot="5400000">
            <a:off x="5616116" y="5697252"/>
            <a:ext cx="360040" cy="144016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8679" name="Object 7"/>
          <p:cNvGraphicFramePr>
            <a:graphicFrameLocks noChangeAspect="1"/>
          </p:cNvGraphicFramePr>
          <p:nvPr/>
        </p:nvGraphicFramePr>
        <p:xfrm>
          <a:off x="2555776" y="2060848"/>
          <a:ext cx="409816" cy="4081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853" name="Equation" r:id="rId13" imgW="228600" imgH="228600" progId="Equation.DSMT4">
                  <p:embed/>
                </p:oleObj>
              </mc:Choice>
              <mc:Fallback>
                <p:oleObj name="Equation" r:id="rId13" imgW="228600" imgH="2286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776" y="2060848"/>
                        <a:ext cx="409816" cy="4081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80" name="Object 8"/>
          <p:cNvGraphicFramePr>
            <a:graphicFrameLocks noChangeAspect="1"/>
          </p:cNvGraphicFramePr>
          <p:nvPr/>
        </p:nvGraphicFramePr>
        <p:xfrm>
          <a:off x="6226845" y="2060575"/>
          <a:ext cx="433387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854" name="Equation" r:id="rId15" imgW="241200" imgH="228600" progId="Equation.DSMT4">
                  <p:embed/>
                </p:oleObj>
              </mc:Choice>
              <mc:Fallback>
                <p:oleObj name="Equation" r:id="rId15" imgW="241200" imgH="2286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6845" y="2060575"/>
                        <a:ext cx="433387" cy="407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ZoneTexte 39"/>
          <p:cNvSpPr txBox="1"/>
          <p:nvPr/>
        </p:nvSpPr>
        <p:spPr>
          <a:xfrm>
            <a:off x="4355976" y="1383159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i="1" dirty="0" smtClean="0">
                <a:solidFill>
                  <a:srgbClr val="FF0000"/>
                </a:solidFill>
              </a:rPr>
              <a:t>L</a:t>
            </a:r>
            <a:endParaRPr lang="fr-FR" sz="2400" i="1" dirty="0">
              <a:solidFill>
                <a:srgbClr val="FF0000"/>
              </a:solidFill>
            </a:endParaRPr>
          </a:p>
        </p:txBody>
      </p:sp>
      <p:sp>
        <p:nvSpPr>
          <p:cNvPr id="38" name="Espace réservé de la date 3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GDR_OG_Juin25</a:t>
            </a:r>
            <a:endParaRPr lang="fr-FR" dirty="0"/>
          </a:p>
        </p:txBody>
      </p:sp>
      <p:sp>
        <p:nvSpPr>
          <p:cNvPr id="39" name="Espace réservé du pied de page 3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J.-Y. Vinet</a:t>
            </a:r>
            <a:endParaRPr lang="fr-FR" dirty="0"/>
          </a:p>
        </p:txBody>
      </p:sp>
      <p:pic>
        <p:nvPicPr>
          <p:cNvPr id="37" name="Picture 4" descr="FabryPerot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111757" y="1153173"/>
            <a:ext cx="1656283" cy="1016481"/>
          </a:xfrm>
          <a:prstGeom prst="rect">
            <a:avLst/>
          </a:prstGeom>
          <a:noFill/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020272" y="4149080"/>
            <a:ext cx="852313" cy="1080120"/>
          </a:xfrm>
          <a:prstGeom prst="rect">
            <a:avLst/>
          </a:prstGeom>
          <a:ln>
            <a:solidFill>
              <a:srgbClr val="FFFF00"/>
            </a:solidFill>
          </a:ln>
        </p:spPr>
      </p:pic>
      <p:sp>
        <p:nvSpPr>
          <p:cNvPr id="4" name="ZoneTexte 3"/>
          <p:cNvSpPr txBox="1"/>
          <p:nvPr/>
        </p:nvSpPr>
        <p:spPr>
          <a:xfrm>
            <a:off x="7092280" y="5229200"/>
            <a:ext cx="841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FF00"/>
                </a:solidFill>
              </a:rPr>
              <a:t>J-M.M.</a:t>
            </a:r>
            <a:endParaRPr lang="fr-FR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9" grpId="0" animBg="1"/>
      <p:bldP spid="30" grpId="0"/>
      <p:bldP spid="33" grpId="0"/>
      <p:bldP spid="34" grpId="0"/>
      <p:bldP spid="35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2"/>
          <p:cNvGraphicFramePr>
            <a:graphicFrameLocks noChangeAspect="1"/>
          </p:cNvGraphicFramePr>
          <p:nvPr/>
        </p:nvGraphicFramePr>
        <p:xfrm>
          <a:off x="755576" y="1196752"/>
          <a:ext cx="2520950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051" name="Equation" r:id="rId3" imgW="1143000" imgH="228600" progId="Equation.DSMT4">
                  <p:embed/>
                </p:oleObj>
              </mc:Choice>
              <mc:Fallback>
                <p:oleObj name="Equation" r:id="rId3" imgW="1143000" imgH="2286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1196752"/>
                        <a:ext cx="2520950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323528" y="332656"/>
            <a:ext cx="63097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smtClean="0">
                <a:solidFill>
                  <a:srgbClr val="FFFF00"/>
                </a:solidFill>
              </a:rPr>
              <a:t> Solution </a:t>
            </a:r>
            <a:r>
              <a:rPr lang="fr-FR" sz="2800" dirty="0" smtClean="0">
                <a:solidFill>
                  <a:srgbClr val="FFFF00"/>
                </a:solidFill>
              </a:rPr>
              <a:t>par schéma de relaxation simple :</a:t>
            </a:r>
            <a:endParaRPr lang="fr-FR" sz="2800" dirty="0">
              <a:solidFill>
                <a:srgbClr val="FFFF0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755576" y="1988840"/>
            <a:ext cx="2403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Avec évaluation initiale: </a:t>
            </a:r>
            <a:endParaRPr lang="fr-FR" dirty="0"/>
          </a:p>
        </p:txBody>
      </p:sp>
      <p:graphicFrame>
        <p:nvGraphicFramePr>
          <p:cNvPr id="1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2329760"/>
              </p:ext>
            </p:extLst>
          </p:nvPr>
        </p:nvGraphicFramePr>
        <p:xfrm>
          <a:off x="3149119" y="1772816"/>
          <a:ext cx="2142961" cy="7919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052" name="Equation" r:id="rId5" imgW="1168200" imgH="431640" progId="Equation.DSMT4">
                  <p:embed/>
                </p:oleObj>
              </mc:Choice>
              <mc:Fallback>
                <p:oleObj name="Equation" r:id="rId5" imgW="1168200" imgH="4316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9119" y="1772816"/>
                        <a:ext cx="2142961" cy="7919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ZoneTexte 10"/>
          <p:cNvSpPr txBox="1"/>
          <p:nvPr/>
        </p:nvSpPr>
        <p:spPr>
          <a:xfrm>
            <a:off x="1506716" y="2996952"/>
            <a:ext cx="6170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Grand nombre d’itérations si grande finesse et/ou grands défauts !</a:t>
            </a:r>
            <a:endParaRPr lang="fr-FR" dirty="0"/>
          </a:p>
        </p:txBody>
      </p:sp>
      <p:sp>
        <p:nvSpPr>
          <p:cNvPr id="12" name="Explosion 2 11"/>
          <p:cNvSpPr/>
          <p:nvPr/>
        </p:nvSpPr>
        <p:spPr>
          <a:xfrm>
            <a:off x="971600" y="2924944"/>
            <a:ext cx="504056" cy="504056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467544" y="3789040"/>
            <a:ext cx="52725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solidFill>
                  <a:srgbClr val="FFFF00"/>
                </a:solidFill>
              </a:rPr>
              <a:t>convergence accélérée (a la </a:t>
            </a:r>
            <a:r>
              <a:rPr lang="fr-FR" sz="2800" dirty="0" err="1" smtClean="0">
                <a:solidFill>
                  <a:srgbClr val="FFFF00"/>
                </a:solidFill>
              </a:rPr>
              <a:t>Aitken</a:t>
            </a:r>
            <a:r>
              <a:rPr lang="fr-FR" sz="2800" dirty="0" smtClean="0">
                <a:solidFill>
                  <a:srgbClr val="FFFF00"/>
                </a:solidFill>
              </a:rPr>
              <a:t>):</a:t>
            </a:r>
            <a:endParaRPr lang="fr-FR" sz="2800" dirty="0">
              <a:solidFill>
                <a:srgbClr val="FFFF00"/>
              </a:solidFill>
            </a:endParaRPr>
          </a:p>
        </p:txBody>
      </p:sp>
      <p:graphicFrame>
        <p:nvGraphicFramePr>
          <p:cNvPr id="14" name="Object 4"/>
          <p:cNvGraphicFramePr>
            <a:graphicFrameLocks noChangeAspect="1"/>
          </p:cNvGraphicFramePr>
          <p:nvPr/>
        </p:nvGraphicFramePr>
        <p:xfrm>
          <a:off x="1987550" y="4436343"/>
          <a:ext cx="4649788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053" name="Equation" r:id="rId7" imgW="2108160" imgH="228600" progId="Equation.DSMT4">
                  <p:embed/>
                </p:oleObj>
              </mc:Choice>
              <mc:Fallback>
                <p:oleObj name="Equation" r:id="rId7" imgW="2108160" imgH="2286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7550" y="4436343"/>
                        <a:ext cx="4649788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1862848"/>
              </p:ext>
            </p:extLst>
          </p:nvPr>
        </p:nvGraphicFramePr>
        <p:xfrm>
          <a:off x="4932208" y="1196752"/>
          <a:ext cx="2744787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054" name="Equation" r:id="rId9" imgW="1244520" imgH="228600" progId="Equation.DSMT4">
                  <p:embed/>
                </p:oleObj>
              </mc:Choice>
              <mc:Fallback>
                <p:oleObj name="Equation" r:id="rId9" imgW="1244520" imgH="2286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208" y="1196752"/>
                        <a:ext cx="2744787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ZoneTexte 15"/>
          <p:cNvSpPr txBox="1"/>
          <p:nvPr/>
        </p:nvSpPr>
        <p:spPr>
          <a:xfrm>
            <a:off x="1991861" y="5579948"/>
            <a:ext cx="2004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Avec </a:t>
            </a:r>
            <a:r>
              <a:rPr lang="fr-FR" smtClean="0"/>
              <a:t>choix optimal </a:t>
            </a:r>
            <a:endParaRPr lang="fr-FR" dirty="0"/>
          </a:p>
        </p:txBody>
      </p:sp>
      <p:graphicFrame>
        <p:nvGraphicFramePr>
          <p:cNvPr id="17" name="Object 6"/>
          <p:cNvGraphicFramePr>
            <a:graphicFrameLocks noChangeAspect="1"/>
          </p:cNvGraphicFramePr>
          <p:nvPr/>
        </p:nvGraphicFramePr>
        <p:xfrm>
          <a:off x="4139952" y="5584739"/>
          <a:ext cx="648072" cy="3645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055" name="Equation" r:id="rId11" imgW="406080" imgH="228600" progId="Equation.DSMT4">
                  <p:embed/>
                </p:oleObj>
              </mc:Choice>
              <mc:Fallback>
                <p:oleObj name="Equation" r:id="rId11" imgW="406080" imgH="2286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9952" y="5584739"/>
                        <a:ext cx="648072" cy="3645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ZoneTexte 17"/>
          <p:cNvSpPr txBox="1"/>
          <p:nvPr/>
        </p:nvSpPr>
        <p:spPr>
          <a:xfrm>
            <a:off x="5076056" y="5579948"/>
            <a:ext cx="1867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À chaque </a:t>
            </a:r>
            <a:r>
              <a:rPr lang="fr-FR" dirty="0" err="1" smtClean="0"/>
              <a:t>iteration</a:t>
            </a:r>
            <a:endParaRPr lang="fr-FR" dirty="0"/>
          </a:p>
        </p:txBody>
      </p:sp>
      <p:sp>
        <p:nvSpPr>
          <p:cNvPr id="19" name="ZoneTexte 18"/>
          <p:cNvSpPr txBox="1"/>
          <p:nvPr/>
        </p:nvSpPr>
        <p:spPr>
          <a:xfrm>
            <a:off x="2051720" y="5949280"/>
            <a:ext cx="4746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/>
              <a:t>Voir par ex.  :  Saha, JOSA A, Vol 14, No 9, 1997</a:t>
            </a:r>
            <a:endParaRPr lang="fr-FR" i="1" dirty="0"/>
          </a:p>
        </p:txBody>
      </p:sp>
      <p:sp>
        <p:nvSpPr>
          <p:cNvPr id="20" name="ZoneTexte 19"/>
          <p:cNvSpPr txBox="1"/>
          <p:nvPr/>
        </p:nvSpPr>
        <p:spPr>
          <a:xfrm>
            <a:off x="4716016" y="5157192"/>
            <a:ext cx="2039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 of simple </a:t>
            </a:r>
            <a:r>
              <a:rPr lang="fr-FR" b="1" dirty="0" smtClean="0"/>
              <a:t>relaxation</a:t>
            </a:r>
            <a:endParaRPr lang="fr-FR" b="1" dirty="0"/>
          </a:p>
        </p:txBody>
      </p:sp>
      <p:sp>
        <p:nvSpPr>
          <p:cNvPr id="21" name="Accolade fermante 20"/>
          <p:cNvSpPr/>
          <p:nvPr/>
        </p:nvSpPr>
        <p:spPr>
          <a:xfrm rot="5400000">
            <a:off x="5436096" y="4077072"/>
            <a:ext cx="288032" cy="2016224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22" name="Object 7"/>
          <p:cNvGraphicFramePr>
            <a:graphicFrameLocks noChangeAspect="1"/>
          </p:cNvGraphicFramePr>
          <p:nvPr/>
        </p:nvGraphicFramePr>
        <p:xfrm>
          <a:off x="4499992" y="5085184"/>
          <a:ext cx="383281" cy="4806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056" name="Equation" r:id="rId13" imgW="190440" imgH="241200" progId="Equation.DSMT4">
                  <p:embed/>
                </p:oleObj>
              </mc:Choice>
              <mc:Fallback>
                <p:oleObj name="Equation" r:id="rId13" imgW="190440" imgH="2412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9992" y="5085184"/>
                        <a:ext cx="383281" cy="4806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Espace réservé de la date 2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GDR_OG_Juin25</a:t>
            </a:r>
            <a:endParaRPr lang="fr-FR" dirty="0"/>
          </a:p>
        </p:txBody>
      </p:sp>
      <p:sp>
        <p:nvSpPr>
          <p:cNvPr id="24" name="Espace réservé du pied de page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J.-Y. Vinet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 animBg="1"/>
      <p:bldP spid="13" grpId="0"/>
      <p:bldP spid="16" grpId="0"/>
      <p:bldP spid="18" grpId="0"/>
      <p:bldP spid="19" grpId="0"/>
      <p:bldP spid="20" grpId="0"/>
      <p:bldP spid="21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sonnalisé 1">
      <a:majorFont>
        <a:latin typeface="Baskerville Old Face"/>
        <a:ea typeface=""/>
        <a:cs typeface=""/>
      </a:majorFont>
      <a:minorFont>
        <a:latin typeface="Baskerville Old Fac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2384</TotalTime>
  <Words>1204</Words>
  <Application>Microsoft Macintosh PowerPoint</Application>
  <PresentationFormat>Présentation à l'écran (4:3)</PresentationFormat>
  <Paragraphs>303</Paragraphs>
  <Slides>35</Slides>
  <Notes>3</Notes>
  <HiddenSlides>0</HiddenSlides>
  <MMClips>0</MMClips>
  <ScaleCrop>false</ScaleCrop>
  <HeadingPairs>
    <vt:vector size="8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35</vt:i4>
      </vt:variant>
    </vt:vector>
  </HeadingPairs>
  <TitlesOfParts>
    <vt:vector size="45" baseType="lpstr">
      <vt:lpstr>Arial</vt:lpstr>
      <vt:lpstr>Baskerville Old Face</vt:lpstr>
      <vt:lpstr>Calibri</vt:lpstr>
      <vt:lpstr>Cambria Math</vt:lpstr>
      <vt:lpstr>Symbol</vt:lpstr>
      <vt:lpstr>Times</vt:lpstr>
      <vt:lpstr>Times New Roman</vt:lpstr>
      <vt:lpstr>Wingdings</vt:lpstr>
      <vt:lpstr>Thème Office</vt:lpstr>
      <vt:lpstr>Equation</vt:lpstr>
      <vt:lpstr>Nombres et Lumière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O.C.A.  Nice  FRANCE</Company>
  <LinksUpToDate>false</LinksUpToDate>
  <SharedDoc>false</SharedDoc>
  <HyperlinksChanged>false</HyperlinksChanged>
  <AppVersion>15.0035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Numerical propagation of light beams in refracting/diffracting devices</dc:title>
  <dc:creator>vinet</dc:creator>
  <cp:lastModifiedBy>Jean-Yves Vinet</cp:lastModifiedBy>
  <cp:revision>374</cp:revision>
  <dcterms:created xsi:type="dcterms:W3CDTF">2011-08-10T07:40:01Z</dcterms:created>
  <dcterms:modified xsi:type="dcterms:W3CDTF">2025-06-10T04:33:24Z</dcterms:modified>
</cp:coreProperties>
</file>