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1" r:id="rId1"/>
  </p:sldMasterIdLst>
  <p:notesMasterIdLst>
    <p:notesMasterId r:id="rId14"/>
  </p:notesMasterIdLst>
  <p:handoutMasterIdLst>
    <p:handoutMasterId r:id="rId15"/>
  </p:handoutMasterIdLst>
  <p:sldIdLst>
    <p:sldId id="256" r:id="rId2"/>
    <p:sldId id="468" r:id="rId3"/>
    <p:sldId id="472" r:id="rId4"/>
    <p:sldId id="473" r:id="rId5"/>
    <p:sldId id="470" r:id="rId6"/>
    <p:sldId id="469" r:id="rId7"/>
    <p:sldId id="471" r:id="rId8"/>
    <p:sldId id="477" r:id="rId9"/>
    <p:sldId id="480" r:id="rId10"/>
    <p:sldId id="475" r:id="rId11"/>
    <p:sldId id="479" r:id="rId12"/>
    <p:sldId id="476" r:id="rId13"/>
  </p:sldIdLst>
  <p:sldSz cx="9144000" cy="6858000" type="screen4x3"/>
  <p:notesSz cx="6858000" cy="9144000"/>
  <p:defaultTextStyle>
    <a:defPPr>
      <a:defRPr lang="es-ES"/>
    </a:defPPr>
    <a:lvl1pPr algn="l" rtl="0" eaLnBrk="0" fontAlgn="base" hangingPunct="0">
      <a:spcBef>
        <a:spcPct val="0"/>
      </a:spcBef>
      <a:spcAft>
        <a:spcPct val="0"/>
      </a:spcAft>
      <a:defRPr sz="3600" kern="1200">
        <a:solidFill>
          <a:schemeClr val="tx1"/>
        </a:solidFill>
        <a:latin typeface="Arial Narrow"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Narrow"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Narrow"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Narrow"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Narrow" panose="020B0604020202020204" pitchFamily="34" charset="0"/>
        <a:ea typeface="+mn-ea"/>
        <a:cs typeface="+mn-cs"/>
      </a:defRPr>
    </a:lvl5pPr>
    <a:lvl6pPr marL="2286000" algn="l" defTabSz="914400" rtl="0" eaLnBrk="1" latinLnBrk="0" hangingPunct="1">
      <a:defRPr sz="3600" kern="1200">
        <a:solidFill>
          <a:schemeClr val="tx1"/>
        </a:solidFill>
        <a:latin typeface="Arial Narrow" panose="020B0604020202020204" pitchFamily="34" charset="0"/>
        <a:ea typeface="+mn-ea"/>
        <a:cs typeface="+mn-cs"/>
      </a:defRPr>
    </a:lvl6pPr>
    <a:lvl7pPr marL="2743200" algn="l" defTabSz="914400" rtl="0" eaLnBrk="1" latinLnBrk="0" hangingPunct="1">
      <a:defRPr sz="3600" kern="1200">
        <a:solidFill>
          <a:schemeClr val="tx1"/>
        </a:solidFill>
        <a:latin typeface="Arial Narrow" panose="020B0604020202020204" pitchFamily="34" charset="0"/>
        <a:ea typeface="+mn-ea"/>
        <a:cs typeface="+mn-cs"/>
      </a:defRPr>
    </a:lvl7pPr>
    <a:lvl8pPr marL="3200400" algn="l" defTabSz="914400" rtl="0" eaLnBrk="1" latinLnBrk="0" hangingPunct="1">
      <a:defRPr sz="3600" kern="1200">
        <a:solidFill>
          <a:schemeClr val="tx1"/>
        </a:solidFill>
        <a:latin typeface="Arial Narrow" panose="020B0604020202020204" pitchFamily="34" charset="0"/>
        <a:ea typeface="+mn-ea"/>
        <a:cs typeface="+mn-cs"/>
      </a:defRPr>
    </a:lvl8pPr>
    <a:lvl9pPr marL="3657600" algn="l" defTabSz="914400" rtl="0" eaLnBrk="1" latinLnBrk="0" hangingPunct="1">
      <a:defRPr sz="3600" kern="1200">
        <a:solidFill>
          <a:schemeClr val="tx1"/>
        </a:solidFill>
        <a:latin typeface="Arial Narrow"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8637" autoAdjust="0"/>
  </p:normalViewPr>
  <p:slideViewPr>
    <p:cSldViewPr>
      <p:cViewPr varScale="1">
        <p:scale>
          <a:sx n="117" d="100"/>
          <a:sy n="117" d="100"/>
        </p:scale>
        <p:origin x="14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6C2D531-39F6-532C-C57E-7C4BD603873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59395" name="Rectangle 3">
            <a:extLst>
              <a:ext uri="{FF2B5EF4-FFF2-40B4-BE49-F238E27FC236}">
                <a16:creationId xmlns:a16="http://schemas.microsoft.com/office/drawing/2014/main" id="{CEEF8538-8C5E-1F89-8650-B0B94660AE75}"/>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GB"/>
          </a:p>
        </p:txBody>
      </p:sp>
      <p:sp>
        <p:nvSpPr>
          <p:cNvPr id="59396" name="Rectangle 4">
            <a:extLst>
              <a:ext uri="{FF2B5EF4-FFF2-40B4-BE49-F238E27FC236}">
                <a16:creationId xmlns:a16="http://schemas.microsoft.com/office/drawing/2014/main" id="{2DDA0878-9480-C3B7-CFF4-36FC6C7265AE}"/>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59397" name="Rectangle 5">
            <a:extLst>
              <a:ext uri="{FF2B5EF4-FFF2-40B4-BE49-F238E27FC236}">
                <a16:creationId xmlns:a16="http://schemas.microsoft.com/office/drawing/2014/main" id="{077A3A46-0FF5-022D-29CA-D9E63F06F173}"/>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555C63BF-4467-4645-86B9-C685DA69C5D7}" type="slidenum">
              <a:rPr lang="en-GB" altLang="es-ES"/>
              <a:pPr>
                <a:defRPr/>
              </a:pPr>
              <a:t>‹N°›</a:t>
            </a:fld>
            <a:endParaRPr lang="en-GB"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E2A46A-33F4-3D51-4A71-82D6B2E2645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7171" name="Rectangle 3">
            <a:extLst>
              <a:ext uri="{FF2B5EF4-FFF2-40B4-BE49-F238E27FC236}">
                <a16:creationId xmlns:a16="http://schemas.microsoft.com/office/drawing/2014/main" id="{AD76DFDB-DACD-72A6-DB13-A61476C8B8C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GB"/>
          </a:p>
        </p:txBody>
      </p:sp>
      <p:sp>
        <p:nvSpPr>
          <p:cNvPr id="13316" name="Rectangle 4">
            <a:extLst>
              <a:ext uri="{FF2B5EF4-FFF2-40B4-BE49-F238E27FC236}">
                <a16:creationId xmlns:a16="http://schemas.microsoft.com/office/drawing/2014/main" id="{5F33347E-2BFE-33EE-A1E8-C5A2E47086A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BB08A164-9BE0-195B-04BD-799FE8FB7D9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noProof="0"/>
              <a:t>Click to edit Master text styles</a:t>
            </a:r>
          </a:p>
          <a:p>
            <a:pPr lvl="1"/>
            <a:r>
              <a:rPr lang="es-ES" noProof="0"/>
              <a:t>Second level</a:t>
            </a:r>
          </a:p>
          <a:p>
            <a:pPr lvl="2"/>
            <a:r>
              <a:rPr lang="es-ES" noProof="0"/>
              <a:t>Third level</a:t>
            </a:r>
          </a:p>
          <a:p>
            <a:pPr lvl="3"/>
            <a:r>
              <a:rPr lang="es-ES" noProof="0"/>
              <a:t>Fourth level</a:t>
            </a:r>
          </a:p>
          <a:p>
            <a:pPr lvl="4"/>
            <a:r>
              <a:rPr lang="es-ES" noProof="0"/>
              <a:t>Fifth level</a:t>
            </a:r>
          </a:p>
        </p:txBody>
      </p:sp>
      <p:sp>
        <p:nvSpPr>
          <p:cNvPr id="7174" name="Rectangle 6">
            <a:extLst>
              <a:ext uri="{FF2B5EF4-FFF2-40B4-BE49-F238E27FC236}">
                <a16:creationId xmlns:a16="http://schemas.microsoft.com/office/drawing/2014/main" id="{856B8E03-9048-CA02-193B-5C87AB5D7ED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7175" name="Rectangle 7">
            <a:extLst>
              <a:ext uri="{FF2B5EF4-FFF2-40B4-BE49-F238E27FC236}">
                <a16:creationId xmlns:a16="http://schemas.microsoft.com/office/drawing/2014/main" id="{F3DF1B39-578B-DEF1-A9AE-23807A31AA6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DF50DE91-6ED2-E149-B78F-9A9CF2FB8610}" type="slidenum">
              <a:rPr lang="en-GB" altLang="es-ES"/>
              <a:pPr>
                <a:defRPr/>
              </a:pPr>
              <a:t>‹N°›</a:t>
            </a:fld>
            <a:endParaRPr lang="en-GB"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F62DA349-839C-76AF-8FE9-373D28D922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00C398-4CB5-8F4B-A2CC-FD9DFE1D5F22}" type="slidenum">
              <a:rPr lang="en-GB" altLang="es-ES"/>
              <a:pPr>
                <a:spcBef>
                  <a:spcPct val="0"/>
                </a:spcBef>
              </a:pPr>
              <a:t>1</a:t>
            </a:fld>
            <a:endParaRPr lang="en-GB" altLang="es-ES"/>
          </a:p>
        </p:txBody>
      </p:sp>
      <p:sp>
        <p:nvSpPr>
          <p:cNvPr id="16386" name="Rectangle 2">
            <a:extLst>
              <a:ext uri="{FF2B5EF4-FFF2-40B4-BE49-F238E27FC236}">
                <a16:creationId xmlns:a16="http://schemas.microsoft.com/office/drawing/2014/main" id="{486BFCFC-5EF7-66FB-70AB-E7479BD12DC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2A5D1F8-380D-23E2-5638-1DE0D34D61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42D26F7B-E617-2D22-C5DE-BF51C2DFC7E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991D18-C0BA-2344-ADD9-A4FEBCF048BF}" type="slidenum">
              <a:rPr lang="en-GB" altLang="es-ES"/>
              <a:pPr algn="r" eaLnBrk="1" hangingPunct="1">
                <a:spcBef>
                  <a:spcPct val="0"/>
                </a:spcBef>
              </a:pPr>
              <a:t>10</a:t>
            </a:fld>
            <a:endParaRPr lang="en-GB" altLang="es-ES"/>
          </a:p>
        </p:txBody>
      </p:sp>
      <p:sp>
        <p:nvSpPr>
          <p:cNvPr id="34818" name="Rectangle 2">
            <a:extLst>
              <a:ext uri="{FF2B5EF4-FFF2-40B4-BE49-F238E27FC236}">
                <a16:creationId xmlns:a16="http://schemas.microsoft.com/office/drawing/2014/main" id="{3FC33AFD-8D08-8DFF-1881-CBB22E2830B6}"/>
              </a:ext>
            </a:extLst>
          </p:cNvPr>
          <p:cNvSpPr>
            <a:spLocks noGrp="1" noRot="1" noChangeAspect="1" noChangeArrowheads="1" noTextEdit="1"/>
          </p:cNvSpPr>
          <p:nvPr>
            <p:ph type="sldImg"/>
          </p:nvPr>
        </p:nvSpPr>
        <p:spPr>
          <a:solidFill>
            <a:srgbClr val="FFFFFF"/>
          </a:solidFill>
          <a:ln/>
        </p:spPr>
      </p:sp>
      <p:sp>
        <p:nvSpPr>
          <p:cNvPr id="34819" name="Rectangle 3">
            <a:extLst>
              <a:ext uri="{FF2B5EF4-FFF2-40B4-BE49-F238E27FC236}">
                <a16:creationId xmlns:a16="http://schemas.microsoft.com/office/drawing/2014/main" id="{6B218093-44F5-A006-68FA-CFF7C30648E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E525F6C-43A3-9143-66C3-95E499CE7C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870FC5-DDDB-2849-9CA5-873A3F43F59C}" type="slidenum">
              <a:rPr lang="en-GB" altLang="es-ES"/>
              <a:pPr algn="r" eaLnBrk="1" hangingPunct="1">
                <a:spcBef>
                  <a:spcPct val="0"/>
                </a:spcBef>
              </a:pPr>
              <a:t>11</a:t>
            </a:fld>
            <a:endParaRPr lang="en-GB" altLang="es-ES"/>
          </a:p>
        </p:txBody>
      </p:sp>
      <p:sp>
        <p:nvSpPr>
          <p:cNvPr id="36866" name="Rectangle 2">
            <a:extLst>
              <a:ext uri="{FF2B5EF4-FFF2-40B4-BE49-F238E27FC236}">
                <a16:creationId xmlns:a16="http://schemas.microsoft.com/office/drawing/2014/main" id="{1A83975B-2DB6-073B-ACCE-E93C4BB14665}"/>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A5832FC2-4E25-7F40-1C72-E75C37540EA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876300-285B-E9BA-4F59-8E751BECD12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790AD09-B4A8-7842-91AD-4EB55B8B4496}" type="slidenum">
              <a:rPr lang="en-GB" altLang="es-ES"/>
              <a:pPr algn="r" eaLnBrk="1" hangingPunct="1">
                <a:spcBef>
                  <a:spcPct val="0"/>
                </a:spcBef>
              </a:pPr>
              <a:t>12</a:t>
            </a:fld>
            <a:endParaRPr lang="en-GB" altLang="es-ES"/>
          </a:p>
        </p:txBody>
      </p:sp>
      <p:sp>
        <p:nvSpPr>
          <p:cNvPr id="38914" name="Rectangle 2">
            <a:extLst>
              <a:ext uri="{FF2B5EF4-FFF2-40B4-BE49-F238E27FC236}">
                <a16:creationId xmlns:a16="http://schemas.microsoft.com/office/drawing/2014/main" id="{DDBDAFE0-F82D-764B-7F31-FF4308E554E8}"/>
              </a:ext>
            </a:extLst>
          </p:cNvPr>
          <p:cNvSpPr>
            <a:spLocks noGrp="1" noRot="1" noChangeAspect="1" noChangeArrowheads="1" noTextEdit="1"/>
          </p:cNvSpPr>
          <p:nvPr>
            <p:ph type="sldImg"/>
          </p:nvPr>
        </p:nvSpPr>
        <p:spPr>
          <a:solidFill>
            <a:srgbClr val="FFFFFF"/>
          </a:solidFill>
          <a:ln/>
        </p:spPr>
      </p:sp>
      <p:sp>
        <p:nvSpPr>
          <p:cNvPr id="38915" name="Rectangle 3">
            <a:extLst>
              <a:ext uri="{FF2B5EF4-FFF2-40B4-BE49-F238E27FC236}">
                <a16:creationId xmlns:a16="http://schemas.microsoft.com/office/drawing/2014/main" id="{F6E938FC-C19C-65E4-3A3F-299B5BFA400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26D98FB-44B7-659A-BAD1-0A5D9CC33F3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8165B30-C077-1A42-8AA5-C4EA48581E6E}" type="slidenum">
              <a:rPr lang="en-GB" altLang="es-ES"/>
              <a:pPr algn="r" eaLnBrk="1" hangingPunct="1">
                <a:spcBef>
                  <a:spcPct val="0"/>
                </a:spcBef>
              </a:pPr>
              <a:t>2</a:t>
            </a:fld>
            <a:endParaRPr lang="en-GB" altLang="es-ES"/>
          </a:p>
        </p:txBody>
      </p:sp>
      <p:sp>
        <p:nvSpPr>
          <p:cNvPr id="18434" name="Rectangle 2">
            <a:extLst>
              <a:ext uri="{FF2B5EF4-FFF2-40B4-BE49-F238E27FC236}">
                <a16:creationId xmlns:a16="http://schemas.microsoft.com/office/drawing/2014/main" id="{EA0FD592-849D-80C1-3FC9-AE222D5019D2}"/>
              </a:ext>
            </a:extLst>
          </p:cNvPr>
          <p:cNvSpPr>
            <a:spLocks noGrp="1" noRot="1" noChangeAspect="1" noChangeArrowheads="1" noTextEdit="1"/>
          </p:cNvSpPr>
          <p:nvPr>
            <p:ph type="sldImg"/>
          </p:nvPr>
        </p:nvSpPr>
        <p:spPr>
          <a:solidFill>
            <a:srgbClr val="FFFFFF"/>
          </a:solidFill>
          <a:ln/>
        </p:spPr>
      </p:sp>
      <p:sp>
        <p:nvSpPr>
          <p:cNvPr id="18435" name="Rectangle 3">
            <a:extLst>
              <a:ext uri="{FF2B5EF4-FFF2-40B4-BE49-F238E27FC236}">
                <a16:creationId xmlns:a16="http://schemas.microsoft.com/office/drawing/2014/main" id="{2BA671AA-0BA3-28DE-96A1-71701E2C843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D804EBE-3300-3607-6BE8-12C83444B06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D10D85D-9F54-AA4C-A8BD-B80553B358E1}" type="slidenum">
              <a:rPr lang="en-GB" altLang="es-ES"/>
              <a:pPr algn="r" eaLnBrk="1" hangingPunct="1">
                <a:spcBef>
                  <a:spcPct val="0"/>
                </a:spcBef>
              </a:pPr>
              <a:t>3</a:t>
            </a:fld>
            <a:endParaRPr lang="en-GB" altLang="es-ES"/>
          </a:p>
        </p:txBody>
      </p:sp>
      <p:sp>
        <p:nvSpPr>
          <p:cNvPr id="20482" name="Rectangle 2">
            <a:extLst>
              <a:ext uri="{FF2B5EF4-FFF2-40B4-BE49-F238E27FC236}">
                <a16:creationId xmlns:a16="http://schemas.microsoft.com/office/drawing/2014/main" id="{311323F0-D3C3-32B3-BF8B-F96203892B1C}"/>
              </a:ext>
            </a:extLst>
          </p:cNvPr>
          <p:cNvSpPr>
            <a:spLocks noGrp="1" noRot="1" noChangeAspect="1" noChangeArrowheads="1" noTextEdit="1"/>
          </p:cNvSpPr>
          <p:nvPr>
            <p:ph type="sldImg"/>
          </p:nvPr>
        </p:nvSpPr>
        <p:spPr>
          <a:solidFill>
            <a:srgbClr val="FFFFFF"/>
          </a:solidFill>
          <a:ln/>
        </p:spPr>
      </p:sp>
      <p:sp>
        <p:nvSpPr>
          <p:cNvPr id="20483" name="Rectangle 3">
            <a:extLst>
              <a:ext uri="{FF2B5EF4-FFF2-40B4-BE49-F238E27FC236}">
                <a16:creationId xmlns:a16="http://schemas.microsoft.com/office/drawing/2014/main" id="{1006F7E3-126B-A01E-70D7-B58A0E06EC4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FCE50311-40E0-2AEB-88AF-936968E824C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9FE16E1-B4B1-0F44-9A32-8F74C83FAE7A}" type="slidenum">
              <a:rPr lang="en-GB" altLang="es-ES"/>
              <a:pPr algn="r" eaLnBrk="1" hangingPunct="1">
                <a:spcBef>
                  <a:spcPct val="0"/>
                </a:spcBef>
              </a:pPr>
              <a:t>4</a:t>
            </a:fld>
            <a:endParaRPr lang="en-GB" altLang="es-ES"/>
          </a:p>
        </p:txBody>
      </p:sp>
      <p:sp>
        <p:nvSpPr>
          <p:cNvPr id="22530" name="Rectangle 2">
            <a:extLst>
              <a:ext uri="{FF2B5EF4-FFF2-40B4-BE49-F238E27FC236}">
                <a16:creationId xmlns:a16="http://schemas.microsoft.com/office/drawing/2014/main" id="{3D1697C0-2296-F41C-608A-1818656853E0}"/>
              </a:ext>
            </a:extLst>
          </p:cNvPr>
          <p:cNvSpPr>
            <a:spLocks noGrp="1" noRot="1" noChangeAspect="1" noChangeArrowheads="1" noTextEdit="1"/>
          </p:cNvSpPr>
          <p:nvPr>
            <p:ph type="sldImg"/>
          </p:nvPr>
        </p:nvSpPr>
        <p:spPr>
          <a:solidFill>
            <a:srgbClr val="FFFFFF"/>
          </a:solidFill>
          <a:ln/>
        </p:spPr>
      </p:sp>
      <p:sp>
        <p:nvSpPr>
          <p:cNvPr id="22531" name="Rectangle 3">
            <a:extLst>
              <a:ext uri="{FF2B5EF4-FFF2-40B4-BE49-F238E27FC236}">
                <a16:creationId xmlns:a16="http://schemas.microsoft.com/office/drawing/2014/main" id="{69A3E180-1CD5-45ED-E946-E7EC3A1A0D1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A47F5577-53CB-5757-018F-C40E3303D15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BD454D1-55C2-8944-BA0F-C8647DA43C07}" type="slidenum">
              <a:rPr lang="en-GB" altLang="es-ES"/>
              <a:pPr algn="r" eaLnBrk="1" hangingPunct="1">
                <a:spcBef>
                  <a:spcPct val="0"/>
                </a:spcBef>
              </a:pPr>
              <a:t>5</a:t>
            </a:fld>
            <a:endParaRPr lang="en-GB" altLang="es-ES"/>
          </a:p>
        </p:txBody>
      </p:sp>
      <p:sp>
        <p:nvSpPr>
          <p:cNvPr id="24578" name="Rectangle 2">
            <a:extLst>
              <a:ext uri="{FF2B5EF4-FFF2-40B4-BE49-F238E27FC236}">
                <a16:creationId xmlns:a16="http://schemas.microsoft.com/office/drawing/2014/main" id="{2F38108F-8D16-A11E-7A61-E5D04C20A382}"/>
              </a:ext>
            </a:extLst>
          </p:cNvPr>
          <p:cNvSpPr>
            <a:spLocks noGrp="1" noRot="1" noChangeAspect="1" noChangeArrowheads="1" noTextEdit="1"/>
          </p:cNvSpPr>
          <p:nvPr>
            <p:ph type="sldImg"/>
          </p:nvPr>
        </p:nvSpPr>
        <p:spPr>
          <a:solidFill>
            <a:srgbClr val="FFFFFF"/>
          </a:solidFill>
          <a:ln/>
        </p:spPr>
      </p:sp>
      <p:sp>
        <p:nvSpPr>
          <p:cNvPr id="24579" name="Rectangle 3">
            <a:extLst>
              <a:ext uri="{FF2B5EF4-FFF2-40B4-BE49-F238E27FC236}">
                <a16:creationId xmlns:a16="http://schemas.microsoft.com/office/drawing/2014/main" id="{A5D6AAC4-2793-6E9F-C3A1-C86CEB3F54A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0FD00C9D-44D1-9C79-9A41-1A5FF28608F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16C31CE-B56A-0B46-86B2-80D7CDD74F64}" type="slidenum">
              <a:rPr lang="en-GB" altLang="es-ES"/>
              <a:pPr algn="r" eaLnBrk="1" hangingPunct="1">
                <a:spcBef>
                  <a:spcPct val="0"/>
                </a:spcBef>
              </a:pPr>
              <a:t>6</a:t>
            </a:fld>
            <a:endParaRPr lang="en-GB" altLang="es-ES"/>
          </a:p>
        </p:txBody>
      </p:sp>
      <p:sp>
        <p:nvSpPr>
          <p:cNvPr id="26626" name="Rectangle 2">
            <a:extLst>
              <a:ext uri="{FF2B5EF4-FFF2-40B4-BE49-F238E27FC236}">
                <a16:creationId xmlns:a16="http://schemas.microsoft.com/office/drawing/2014/main" id="{E3F2CA77-DB27-D47D-6A63-40C654AD1F35}"/>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7272F419-B8DD-2636-11AD-B72379741A3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674E4CD-9101-D398-AABB-87D120358F9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D05E71D-0BFC-D440-8670-EF8A74ADBF8A}" type="slidenum">
              <a:rPr lang="en-GB" altLang="es-ES"/>
              <a:pPr algn="r" eaLnBrk="1" hangingPunct="1">
                <a:spcBef>
                  <a:spcPct val="0"/>
                </a:spcBef>
              </a:pPr>
              <a:t>7</a:t>
            </a:fld>
            <a:endParaRPr lang="en-GB" altLang="es-ES"/>
          </a:p>
        </p:txBody>
      </p:sp>
      <p:sp>
        <p:nvSpPr>
          <p:cNvPr id="28674" name="Rectangle 2">
            <a:extLst>
              <a:ext uri="{FF2B5EF4-FFF2-40B4-BE49-F238E27FC236}">
                <a16:creationId xmlns:a16="http://schemas.microsoft.com/office/drawing/2014/main" id="{5EF294F9-CFDE-08E3-B65F-1BE497D44050}"/>
              </a:ext>
            </a:extLst>
          </p:cNvPr>
          <p:cNvSpPr>
            <a:spLocks noGrp="1" noRot="1" noChangeAspect="1" noChangeArrowheads="1" noTextEdit="1"/>
          </p:cNvSpPr>
          <p:nvPr>
            <p:ph type="sldImg"/>
          </p:nvPr>
        </p:nvSpPr>
        <p:spPr>
          <a:solidFill>
            <a:srgbClr val="FFFFFF"/>
          </a:solidFill>
          <a:ln/>
        </p:spPr>
      </p:sp>
      <p:sp>
        <p:nvSpPr>
          <p:cNvPr id="28675" name="Rectangle 3">
            <a:extLst>
              <a:ext uri="{FF2B5EF4-FFF2-40B4-BE49-F238E27FC236}">
                <a16:creationId xmlns:a16="http://schemas.microsoft.com/office/drawing/2014/main" id="{1AC23863-1B4A-6075-BF94-911D3063DEE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B9390C0E-D096-0427-CB31-82FC29E057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6C0C635-DB02-5142-9667-22BD72E1E0AD}" type="slidenum">
              <a:rPr lang="en-GB" altLang="es-ES"/>
              <a:pPr algn="r" eaLnBrk="1" hangingPunct="1">
                <a:spcBef>
                  <a:spcPct val="0"/>
                </a:spcBef>
              </a:pPr>
              <a:t>8</a:t>
            </a:fld>
            <a:endParaRPr lang="en-GB" altLang="es-ES"/>
          </a:p>
        </p:txBody>
      </p:sp>
      <p:sp>
        <p:nvSpPr>
          <p:cNvPr id="30722" name="Rectangle 2">
            <a:extLst>
              <a:ext uri="{FF2B5EF4-FFF2-40B4-BE49-F238E27FC236}">
                <a16:creationId xmlns:a16="http://schemas.microsoft.com/office/drawing/2014/main" id="{7F5174BA-A2B0-6B63-FDEE-482861AA7F69}"/>
              </a:ext>
            </a:extLst>
          </p:cNvPr>
          <p:cNvSpPr>
            <a:spLocks noGrp="1" noRot="1" noChangeAspect="1" noChangeArrowheads="1" noTextEdit="1"/>
          </p:cNvSpPr>
          <p:nvPr>
            <p:ph type="sldImg"/>
          </p:nvPr>
        </p:nvSpPr>
        <p:spPr>
          <a:solidFill>
            <a:srgbClr val="FFFFFF"/>
          </a:solidFill>
          <a:ln/>
        </p:spPr>
      </p:sp>
      <p:sp>
        <p:nvSpPr>
          <p:cNvPr id="30723" name="Rectangle 3">
            <a:extLst>
              <a:ext uri="{FF2B5EF4-FFF2-40B4-BE49-F238E27FC236}">
                <a16:creationId xmlns:a16="http://schemas.microsoft.com/office/drawing/2014/main" id="{39688B25-89B6-B501-6BE7-38DD0555E99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CCEA27E8-A152-869B-2199-C44D759DC03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A236034-9C1F-3146-80B7-172441D3642A}" type="slidenum">
              <a:rPr lang="en-GB" altLang="es-ES"/>
              <a:pPr algn="r" eaLnBrk="1" hangingPunct="1">
                <a:spcBef>
                  <a:spcPct val="0"/>
                </a:spcBef>
              </a:pPr>
              <a:t>9</a:t>
            </a:fld>
            <a:endParaRPr lang="en-GB" altLang="es-ES"/>
          </a:p>
        </p:txBody>
      </p:sp>
      <p:sp>
        <p:nvSpPr>
          <p:cNvPr id="32770" name="Rectangle 2">
            <a:extLst>
              <a:ext uri="{FF2B5EF4-FFF2-40B4-BE49-F238E27FC236}">
                <a16:creationId xmlns:a16="http://schemas.microsoft.com/office/drawing/2014/main" id="{A0CD75AE-6715-A6F2-6233-0FDC39141518}"/>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83F84610-16C3-2147-1378-85E93EFA0BD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DA99FAE1-CD24-6572-2971-1140E288872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A36CBBF-408F-1244-072F-FE52E5C8725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34F0D9A-B56F-55D5-0235-7D527631E7C7}"/>
              </a:ext>
            </a:extLst>
          </p:cNvPr>
          <p:cNvSpPr>
            <a:spLocks noGrp="1" noChangeArrowheads="1"/>
          </p:cNvSpPr>
          <p:nvPr>
            <p:ph type="sldNum" sz="quarter" idx="12"/>
          </p:nvPr>
        </p:nvSpPr>
        <p:spPr>
          <a:ln/>
        </p:spPr>
        <p:txBody>
          <a:bodyPr/>
          <a:lstStyle>
            <a:lvl1pPr>
              <a:defRPr/>
            </a:lvl1pPr>
          </a:lstStyle>
          <a:p>
            <a:pPr>
              <a:defRPr/>
            </a:pPr>
            <a:fld id="{C1B9138B-5815-154E-9689-70C764CFFA08}" type="slidenum">
              <a:rPr lang="en-GB" altLang="es-ES"/>
              <a:pPr>
                <a:defRPr/>
              </a:pPr>
              <a:t>‹N°›</a:t>
            </a:fld>
            <a:endParaRPr lang="en-GB" altLang="es-ES"/>
          </a:p>
        </p:txBody>
      </p:sp>
    </p:spTree>
    <p:extLst>
      <p:ext uri="{BB962C8B-B14F-4D97-AF65-F5344CB8AC3E}">
        <p14:creationId xmlns:p14="http://schemas.microsoft.com/office/powerpoint/2010/main" val="269527048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021BC69C-2E53-4FD4-671D-2BD42988B12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40B01E2-36B1-D055-2CA1-F252211364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6B1A559-6B67-4B9F-2C14-263F71EC5884}"/>
              </a:ext>
            </a:extLst>
          </p:cNvPr>
          <p:cNvSpPr>
            <a:spLocks noGrp="1" noChangeArrowheads="1"/>
          </p:cNvSpPr>
          <p:nvPr>
            <p:ph type="sldNum" sz="quarter" idx="12"/>
          </p:nvPr>
        </p:nvSpPr>
        <p:spPr>
          <a:ln/>
        </p:spPr>
        <p:txBody>
          <a:bodyPr/>
          <a:lstStyle>
            <a:lvl1pPr>
              <a:defRPr/>
            </a:lvl1pPr>
          </a:lstStyle>
          <a:p>
            <a:pPr>
              <a:defRPr/>
            </a:pPr>
            <a:fld id="{1C260B0A-0E96-5448-8ECA-1DD89E2EB8D2}" type="slidenum">
              <a:rPr lang="en-GB" altLang="es-ES"/>
              <a:pPr>
                <a:defRPr/>
              </a:pPr>
              <a:t>‹N°›</a:t>
            </a:fld>
            <a:endParaRPr lang="en-GB" altLang="es-ES"/>
          </a:p>
        </p:txBody>
      </p:sp>
    </p:spTree>
    <p:extLst>
      <p:ext uri="{BB962C8B-B14F-4D97-AF65-F5344CB8AC3E}">
        <p14:creationId xmlns:p14="http://schemas.microsoft.com/office/powerpoint/2010/main" val="207421590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C73E6759-BC07-6816-DBF0-CD5E9928025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2568127-C846-45B4-7842-B3B50F49DD5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0A441C6-A150-43A4-DB75-60581EF31541}"/>
              </a:ext>
            </a:extLst>
          </p:cNvPr>
          <p:cNvSpPr>
            <a:spLocks noGrp="1" noChangeArrowheads="1"/>
          </p:cNvSpPr>
          <p:nvPr>
            <p:ph type="sldNum" sz="quarter" idx="12"/>
          </p:nvPr>
        </p:nvSpPr>
        <p:spPr>
          <a:ln/>
        </p:spPr>
        <p:txBody>
          <a:bodyPr/>
          <a:lstStyle>
            <a:lvl1pPr>
              <a:defRPr/>
            </a:lvl1pPr>
          </a:lstStyle>
          <a:p>
            <a:pPr>
              <a:defRPr/>
            </a:pPr>
            <a:fld id="{8B48CB45-EF38-3141-A4BD-FB93ADAF453F}" type="slidenum">
              <a:rPr lang="en-GB" altLang="es-ES"/>
              <a:pPr>
                <a:defRPr/>
              </a:pPr>
              <a:t>‹N°›</a:t>
            </a:fld>
            <a:endParaRPr lang="en-GB" altLang="es-ES"/>
          </a:p>
        </p:txBody>
      </p:sp>
    </p:spTree>
    <p:extLst>
      <p:ext uri="{BB962C8B-B14F-4D97-AF65-F5344CB8AC3E}">
        <p14:creationId xmlns:p14="http://schemas.microsoft.com/office/powerpoint/2010/main" val="236528145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E2845001-E653-873F-C063-1087228B38E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5AC5224-373D-0D40-B467-253479FD989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33B3BED-A6BA-13FE-3479-473A227B8E5B}"/>
              </a:ext>
            </a:extLst>
          </p:cNvPr>
          <p:cNvSpPr>
            <a:spLocks noGrp="1" noChangeArrowheads="1"/>
          </p:cNvSpPr>
          <p:nvPr>
            <p:ph type="sldNum" sz="quarter" idx="12"/>
          </p:nvPr>
        </p:nvSpPr>
        <p:spPr>
          <a:ln/>
        </p:spPr>
        <p:txBody>
          <a:bodyPr/>
          <a:lstStyle>
            <a:lvl1pPr>
              <a:defRPr/>
            </a:lvl1pPr>
          </a:lstStyle>
          <a:p>
            <a:pPr>
              <a:defRPr/>
            </a:pPr>
            <a:fld id="{56068D8F-1906-554A-AE6B-7978A671B225}" type="slidenum">
              <a:rPr lang="en-GB" altLang="es-ES"/>
              <a:pPr>
                <a:defRPr/>
              </a:pPr>
              <a:t>‹N°›</a:t>
            </a:fld>
            <a:endParaRPr lang="en-GB" altLang="es-ES"/>
          </a:p>
        </p:txBody>
      </p:sp>
    </p:spTree>
    <p:extLst>
      <p:ext uri="{BB962C8B-B14F-4D97-AF65-F5344CB8AC3E}">
        <p14:creationId xmlns:p14="http://schemas.microsoft.com/office/powerpoint/2010/main" val="263376076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D75C7D0C-4813-A2AC-D478-12EE25025B9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1E0DAC2-DDC2-BAB3-96C1-F1D3F070F92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1C2427D-EB5F-B362-3C39-46919884680E}"/>
              </a:ext>
            </a:extLst>
          </p:cNvPr>
          <p:cNvSpPr>
            <a:spLocks noGrp="1" noChangeArrowheads="1"/>
          </p:cNvSpPr>
          <p:nvPr>
            <p:ph type="sldNum" sz="quarter" idx="12"/>
          </p:nvPr>
        </p:nvSpPr>
        <p:spPr>
          <a:ln/>
        </p:spPr>
        <p:txBody>
          <a:bodyPr/>
          <a:lstStyle>
            <a:lvl1pPr>
              <a:defRPr/>
            </a:lvl1pPr>
          </a:lstStyle>
          <a:p>
            <a:pPr>
              <a:defRPr/>
            </a:pPr>
            <a:fld id="{98655BD2-A7D4-1545-8D4A-DDDFEF9950E2}" type="slidenum">
              <a:rPr lang="en-GB" altLang="es-ES"/>
              <a:pPr>
                <a:defRPr/>
              </a:pPr>
              <a:t>‹N°›</a:t>
            </a:fld>
            <a:endParaRPr lang="en-GB" altLang="es-ES"/>
          </a:p>
        </p:txBody>
      </p:sp>
    </p:spTree>
    <p:extLst>
      <p:ext uri="{BB962C8B-B14F-4D97-AF65-F5344CB8AC3E}">
        <p14:creationId xmlns:p14="http://schemas.microsoft.com/office/powerpoint/2010/main" val="423523899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0E92455C-F1BC-1DBB-2195-AEF3EF21A46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7342AEF-FFF7-B47B-4EAA-00A1A919D8A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7295843-161E-33CA-3B36-86D832BBB7C7}"/>
              </a:ext>
            </a:extLst>
          </p:cNvPr>
          <p:cNvSpPr>
            <a:spLocks noGrp="1" noChangeArrowheads="1"/>
          </p:cNvSpPr>
          <p:nvPr>
            <p:ph type="sldNum" sz="quarter" idx="12"/>
          </p:nvPr>
        </p:nvSpPr>
        <p:spPr>
          <a:ln/>
        </p:spPr>
        <p:txBody>
          <a:bodyPr/>
          <a:lstStyle>
            <a:lvl1pPr>
              <a:defRPr/>
            </a:lvl1pPr>
          </a:lstStyle>
          <a:p>
            <a:pPr>
              <a:defRPr/>
            </a:pPr>
            <a:fld id="{0280CD69-DBFE-6149-B824-CF78D1BA6F27}" type="slidenum">
              <a:rPr lang="en-GB" altLang="es-ES"/>
              <a:pPr>
                <a:defRPr/>
              </a:pPr>
              <a:t>‹N°›</a:t>
            </a:fld>
            <a:endParaRPr lang="en-GB" altLang="es-ES"/>
          </a:p>
        </p:txBody>
      </p:sp>
    </p:spTree>
    <p:extLst>
      <p:ext uri="{BB962C8B-B14F-4D97-AF65-F5344CB8AC3E}">
        <p14:creationId xmlns:p14="http://schemas.microsoft.com/office/powerpoint/2010/main" val="82842496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35C75B4B-981A-F9AD-D1B6-DC61888ED3D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22E0FCB7-C4C5-DFFC-6955-DEF1E1F2517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D201CC8-3E46-A34E-0A50-206B16085DAD}"/>
              </a:ext>
            </a:extLst>
          </p:cNvPr>
          <p:cNvSpPr>
            <a:spLocks noGrp="1" noChangeArrowheads="1"/>
          </p:cNvSpPr>
          <p:nvPr>
            <p:ph type="sldNum" sz="quarter" idx="12"/>
          </p:nvPr>
        </p:nvSpPr>
        <p:spPr>
          <a:ln/>
        </p:spPr>
        <p:txBody>
          <a:bodyPr/>
          <a:lstStyle>
            <a:lvl1pPr>
              <a:defRPr/>
            </a:lvl1pPr>
          </a:lstStyle>
          <a:p>
            <a:pPr>
              <a:defRPr/>
            </a:pPr>
            <a:fld id="{D1EC7700-F39A-D349-B239-6DE31669AE28}" type="slidenum">
              <a:rPr lang="en-GB" altLang="es-ES"/>
              <a:pPr>
                <a:defRPr/>
              </a:pPr>
              <a:t>‹N°›</a:t>
            </a:fld>
            <a:endParaRPr lang="en-GB" altLang="es-ES"/>
          </a:p>
        </p:txBody>
      </p:sp>
    </p:spTree>
    <p:extLst>
      <p:ext uri="{BB962C8B-B14F-4D97-AF65-F5344CB8AC3E}">
        <p14:creationId xmlns:p14="http://schemas.microsoft.com/office/powerpoint/2010/main" val="405009572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16AD4DF3-FC2B-A19C-39A0-447C9A67600D}"/>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F43EE2C-30EB-2BBF-5DC0-848A059D72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3260913-8CAB-5EB9-DEC2-D577A12A8DFC}"/>
              </a:ext>
            </a:extLst>
          </p:cNvPr>
          <p:cNvSpPr>
            <a:spLocks noGrp="1" noChangeArrowheads="1"/>
          </p:cNvSpPr>
          <p:nvPr>
            <p:ph type="sldNum" sz="quarter" idx="12"/>
          </p:nvPr>
        </p:nvSpPr>
        <p:spPr>
          <a:ln/>
        </p:spPr>
        <p:txBody>
          <a:bodyPr/>
          <a:lstStyle>
            <a:lvl1pPr>
              <a:defRPr/>
            </a:lvl1pPr>
          </a:lstStyle>
          <a:p>
            <a:pPr>
              <a:defRPr/>
            </a:pPr>
            <a:fld id="{37E6FD2E-4E10-334D-9589-9CAE638EC54C}" type="slidenum">
              <a:rPr lang="en-GB" altLang="es-ES"/>
              <a:pPr>
                <a:defRPr/>
              </a:pPr>
              <a:t>‹N°›</a:t>
            </a:fld>
            <a:endParaRPr lang="en-GB" altLang="es-ES"/>
          </a:p>
        </p:txBody>
      </p:sp>
    </p:spTree>
    <p:extLst>
      <p:ext uri="{BB962C8B-B14F-4D97-AF65-F5344CB8AC3E}">
        <p14:creationId xmlns:p14="http://schemas.microsoft.com/office/powerpoint/2010/main" val="202024768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631B18-74A9-4B5E-C95D-BFA82C003A1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BBCF197A-4572-DADA-6FD9-C8A804B1B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AA4250A-BAD3-E287-D9D1-87D63C9D77B0}"/>
              </a:ext>
            </a:extLst>
          </p:cNvPr>
          <p:cNvSpPr>
            <a:spLocks noGrp="1" noChangeArrowheads="1"/>
          </p:cNvSpPr>
          <p:nvPr>
            <p:ph type="sldNum" sz="quarter" idx="12"/>
          </p:nvPr>
        </p:nvSpPr>
        <p:spPr>
          <a:ln/>
        </p:spPr>
        <p:txBody>
          <a:bodyPr/>
          <a:lstStyle>
            <a:lvl1pPr>
              <a:defRPr/>
            </a:lvl1pPr>
          </a:lstStyle>
          <a:p>
            <a:pPr>
              <a:defRPr/>
            </a:pPr>
            <a:fld id="{F2AE8010-E290-9643-BDA2-D528BD4DBF18}" type="slidenum">
              <a:rPr lang="en-GB" altLang="es-ES"/>
              <a:pPr>
                <a:defRPr/>
              </a:pPr>
              <a:t>‹N°›</a:t>
            </a:fld>
            <a:endParaRPr lang="en-GB" altLang="es-ES"/>
          </a:p>
        </p:txBody>
      </p:sp>
    </p:spTree>
    <p:extLst>
      <p:ext uri="{BB962C8B-B14F-4D97-AF65-F5344CB8AC3E}">
        <p14:creationId xmlns:p14="http://schemas.microsoft.com/office/powerpoint/2010/main" val="282331349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185436E6-E211-733A-0F39-1B40E64CF9B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E3E4828-5EB7-65CC-11CB-AE522660E4E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CFDF816-8606-B022-9671-B17E123DC639}"/>
              </a:ext>
            </a:extLst>
          </p:cNvPr>
          <p:cNvSpPr>
            <a:spLocks noGrp="1" noChangeArrowheads="1"/>
          </p:cNvSpPr>
          <p:nvPr>
            <p:ph type="sldNum" sz="quarter" idx="12"/>
          </p:nvPr>
        </p:nvSpPr>
        <p:spPr>
          <a:ln/>
        </p:spPr>
        <p:txBody>
          <a:bodyPr/>
          <a:lstStyle>
            <a:lvl1pPr>
              <a:defRPr/>
            </a:lvl1pPr>
          </a:lstStyle>
          <a:p>
            <a:pPr>
              <a:defRPr/>
            </a:pPr>
            <a:fld id="{6E76681A-D323-864D-AB0B-5EB884411298}" type="slidenum">
              <a:rPr lang="en-GB" altLang="es-ES"/>
              <a:pPr>
                <a:defRPr/>
              </a:pPr>
              <a:t>‹N°›</a:t>
            </a:fld>
            <a:endParaRPr lang="en-GB" altLang="es-ES"/>
          </a:p>
        </p:txBody>
      </p:sp>
    </p:spTree>
    <p:extLst>
      <p:ext uri="{BB962C8B-B14F-4D97-AF65-F5344CB8AC3E}">
        <p14:creationId xmlns:p14="http://schemas.microsoft.com/office/powerpoint/2010/main" val="3919437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8786B01-437C-228D-AC9E-33D7F7B791C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A6C6172-5763-EED6-B7C6-CCEEB361E74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724004A-EA5D-8CDC-044F-CF7167A918F9}"/>
              </a:ext>
            </a:extLst>
          </p:cNvPr>
          <p:cNvSpPr>
            <a:spLocks noGrp="1" noChangeArrowheads="1"/>
          </p:cNvSpPr>
          <p:nvPr>
            <p:ph type="sldNum" sz="quarter" idx="12"/>
          </p:nvPr>
        </p:nvSpPr>
        <p:spPr>
          <a:ln/>
        </p:spPr>
        <p:txBody>
          <a:bodyPr/>
          <a:lstStyle>
            <a:lvl1pPr>
              <a:defRPr/>
            </a:lvl1pPr>
          </a:lstStyle>
          <a:p>
            <a:pPr>
              <a:defRPr/>
            </a:pPr>
            <a:fld id="{AD0D35CC-5F6D-2344-AD3E-71454DB6E530}" type="slidenum">
              <a:rPr lang="en-GB" altLang="es-ES"/>
              <a:pPr>
                <a:defRPr/>
              </a:pPr>
              <a:t>‹N°›</a:t>
            </a:fld>
            <a:endParaRPr lang="en-GB" altLang="es-ES"/>
          </a:p>
        </p:txBody>
      </p:sp>
    </p:spTree>
    <p:extLst>
      <p:ext uri="{BB962C8B-B14F-4D97-AF65-F5344CB8AC3E}">
        <p14:creationId xmlns:p14="http://schemas.microsoft.com/office/powerpoint/2010/main" val="231662603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10D7C7D-A7D0-7E50-EF03-A2E40E5C3B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Click to edit Master title style</a:t>
            </a:r>
          </a:p>
        </p:txBody>
      </p:sp>
      <p:sp>
        <p:nvSpPr>
          <p:cNvPr id="1027" name="Rectangle 3">
            <a:extLst>
              <a:ext uri="{FF2B5EF4-FFF2-40B4-BE49-F238E27FC236}">
                <a16:creationId xmlns:a16="http://schemas.microsoft.com/office/drawing/2014/main" id="{5D0F839E-34F9-E49C-4F89-15BDA234175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Click to edit Master text styles</a:t>
            </a:r>
          </a:p>
          <a:p>
            <a:pPr lvl="1"/>
            <a:r>
              <a:rPr lang="es-ES" altLang="es-ES"/>
              <a:t>Second level</a:t>
            </a:r>
          </a:p>
          <a:p>
            <a:pPr lvl="2"/>
            <a:r>
              <a:rPr lang="es-ES" altLang="es-ES"/>
              <a:t>Third level</a:t>
            </a:r>
          </a:p>
          <a:p>
            <a:pPr lvl="3"/>
            <a:r>
              <a:rPr lang="es-ES" altLang="es-ES"/>
              <a:t>Fourth level</a:t>
            </a:r>
          </a:p>
          <a:p>
            <a:pPr lvl="4"/>
            <a:r>
              <a:rPr lang="es-ES" altLang="es-ES"/>
              <a:t>Fifth level</a:t>
            </a:r>
          </a:p>
        </p:txBody>
      </p:sp>
      <p:sp>
        <p:nvSpPr>
          <p:cNvPr id="6148" name="Rectangle 4">
            <a:extLst>
              <a:ext uri="{FF2B5EF4-FFF2-40B4-BE49-F238E27FC236}">
                <a16:creationId xmlns:a16="http://schemas.microsoft.com/office/drawing/2014/main" id="{36190229-6080-A8EA-169F-FE82D13362D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p>
        </p:txBody>
      </p:sp>
      <p:sp>
        <p:nvSpPr>
          <p:cNvPr id="6149" name="Rectangle 5">
            <a:extLst>
              <a:ext uri="{FF2B5EF4-FFF2-40B4-BE49-F238E27FC236}">
                <a16:creationId xmlns:a16="http://schemas.microsoft.com/office/drawing/2014/main" id="{4C7A7219-3950-4D22-F83D-3960DF2900B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p>
        </p:txBody>
      </p:sp>
      <p:sp>
        <p:nvSpPr>
          <p:cNvPr id="6150" name="Rectangle 6">
            <a:extLst>
              <a:ext uri="{FF2B5EF4-FFF2-40B4-BE49-F238E27FC236}">
                <a16:creationId xmlns:a16="http://schemas.microsoft.com/office/drawing/2014/main" id="{C24D8281-9704-B7C3-8BD2-66475C3DF3E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E68D4068-8312-8C4B-8EDD-9C8E9F096AD2}" type="slidenum">
              <a:rPr lang="en-GB" altLang="es-ES"/>
              <a:pPr>
                <a:defRPr/>
              </a:pPr>
              <a:t>‹N°›</a:t>
            </a:fld>
            <a:endParaRPr lang="en-GB" altLang="es-E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7">
            <a:extLst>
              <a:ext uri="{FF2B5EF4-FFF2-40B4-BE49-F238E27FC236}">
                <a16:creationId xmlns:a16="http://schemas.microsoft.com/office/drawing/2014/main" id="{A2F7EF0B-D25A-555D-F8B0-944C4B8EFBB0}"/>
              </a:ext>
            </a:extLst>
          </p:cNvPr>
          <p:cNvSpPr txBox="1">
            <a:spLocks noChangeArrowheads="1"/>
          </p:cNvSpPr>
          <p:nvPr/>
        </p:nvSpPr>
        <p:spPr bwMode="auto">
          <a:xfrm>
            <a:off x="785813" y="1768475"/>
            <a:ext cx="75723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0"/>
              </a:spcBef>
              <a:buFontTx/>
              <a:buNone/>
            </a:pPr>
            <a:r>
              <a:rPr lang="en-GB" altLang="es-ES" b="1">
                <a:solidFill>
                  <a:srgbClr val="000099"/>
                </a:solidFill>
                <a:latin typeface="Symbol" pitchFamily="2" charset="2"/>
              </a:rPr>
              <a:t>a</a:t>
            </a:r>
            <a:r>
              <a:rPr lang="en-GB" altLang="es-ES" b="1">
                <a:solidFill>
                  <a:srgbClr val="000099"/>
                </a:solidFill>
                <a:latin typeface="Arial Narrow" panose="020B0604020202020204" pitchFamily="34" charset="0"/>
              </a:rPr>
              <a:t>-clustering in neutron-rich oxygen isotopes </a:t>
            </a:r>
          </a:p>
        </p:txBody>
      </p:sp>
      <p:sp>
        <p:nvSpPr>
          <p:cNvPr id="15362" name="Rectangle 12">
            <a:extLst>
              <a:ext uri="{FF2B5EF4-FFF2-40B4-BE49-F238E27FC236}">
                <a16:creationId xmlns:a16="http://schemas.microsoft.com/office/drawing/2014/main" id="{DDE6DA22-8831-F257-1D81-00E16B85D7CE}"/>
              </a:ext>
            </a:extLst>
          </p:cNvPr>
          <p:cNvSpPr>
            <a:spLocks noChangeArrowheads="1"/>
          </p:cNvSpPr>
          <p:nvPr/>
        </p:nvSpPr>
        <p:spPr bwMode="auto">
          <a:xfrm>
            <a:off x="1979613" y="4622800"/>
            <a:ext cx="48974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itchFamily="2" charset="2"/>
              <a:buNone/>
            </a:pPr>
            <a:r>
              <a:rPr lang="en-GB" altLang="es-ES" sz="2000">
                <a:latin typeface="Arial Narrow" panose="020B0604020202020204" pitchFamily="34" charset="0"/>
              </a:rPr>
              <a:t>J. Benlliure </a:t>
            </a:r>
            <a:r>
              <a:rPr lang="en-GB" altLang="es-ES" sz="1600">
                <a:latin typeface="Arial Narrow" panose="020B0604020202020204" pitchFamily="34" charset="0"/>
              </a:rPr>
              <a:t>for the INDRA-FAZIA collaboration</a:t>
            </a:r>
            <a:r>
              <a:rPr lang="en-GB" altLang="es-ES" sz="2000">
                <a:latin typeface="Arial Narrow" panose="020B0604020202020204" pitchFamily="34" charset="0"/>
              </a:rPr>
              <a:t> </a:t>
            </a:r>
            <a:r>
              <a:rPr lang="en-GB" altLang="es-ES" sz="2400">
                <a:latin typeface="Arial Narrow" panose="020B0604020202020204" pitchFamily="34" charset="0"/>
              </a:rPr>
              <a:t> </a:t>
            </a:r>
            <a:endParaRPr lang="es-ES_tradnl" altLang="es-ES" sz="2400">
              <a:latin typeface="Arial Narrow" panose="020B0604020202020204" pitchFamily="34" charset="0"/>
            </a:endParaRPr>
          </a:p>
        </p:txBody>
      </p:sp>
      <p:sp>
        <p:nvSpPr>
          <p:cNvPr id="15363" name="Rectangle 72">
            <a:extLst>
              <a:ext uri="{FF2B5EF4-FFF2-40B4-BE49-F238E27FC236}">
                <a16:creationId xmlns:a16="http://schemas.microsoft.com/office/drawing/2014/main" id="{0C26A572-A0FB-46DA-A6B2-29EEDE69CE38}"/>
              </a:ext>
            </a:extLst>
          </p:cNvPr>
          <p:cNvSpPr>
            <a:spLocks noChangeArrowheads="1"/>
          </p:cNvSpPr>
          <p:nvPr/>
        </p:nvSpPr>
        <p:spPr bwMode="auto">
          <a:xfrm>
            <a:off x="2268538" y="5237163"/>
            <a:ext cx="44624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itchFamily="2" charset="2"/>
              <a:buNone/>
            </a:pPr>
            <a:r>
              <a:rPr lang="en-GB" altLang="es-ES" sz="1500">
                <a:solidFill>
                  <a:srgbClr val="666699"/>
                </a:solidFill>
                <a:latin typeface="Arial Narrow" panose="020B0604020202020204" pitchFamily="34" charset="0"/>
              </a:rPr>
              <a:t>Instituto de Física Corpuscular (CSIC – Univ. Valencia), Spain</a:t>
            </a:r>
          </a:p>
        </p:txBody>
      </p:sp>
      <p:sp>
        <p:nvSpPr>
          <p:cNvPr id="2" name="1 CuadroTexto">
            <a:extLst>
              <a:ext uri="{FF2B5EF4-FFF2-40B4-BE49-F238E27FC236}">
                <a16:creationId xmlns:a16="http://schemas.microsoft.com/office/drawing/2014/main" id="{D70D5CF6-672A-8603-146C-39C7FF43B443}"/>
              </a:ext>
            </a:extLst>
          </p:cNvPr>
          <p:cNvSpPr txBox="1"/>
          <p:nvPr/>
        </p:nvSpPr>
        <p:spPr>
          <a:xfrm>
            <a:off x="3059113" y="3284538"/>
            <a:ext cx="3133725" cy="461962"/>
          </a:xfrm>
          <a:prstGeom prst="rect">
            <a:avLst/>
          </a:prstGeom>
          <a:noFill/>
        </p:spPr>
        <p:txBody>
          <a:bodyPr wrap="none">
            <a:spAutoFit/>
          </a:bodyPr>
          <a:lstStyle/>
          <a:p>
            <a:pPr eaLnBrk="1" hangingPunct="1">
              <a:defRPr/>
            </a:pPr>
            <a:r>
              <a:rPr lang="es-ES" sz="2400" dirty="0">
                <a:solidFill>
                  <a:schemeClr val="tx1">
                    <a:lumMod val="65000"/>
                    <a:lumOff val="35000"/>
                  </a:schemeClr>
                </a:solidFill>
              </a:rPr>
              <a:t>GANIL </a:t>
            </a:r>
            <a:r>
              <a:rPr lang="es-ES" sz="2400" dirty="0" err="1">
                <a:solidFill>
                  <a:schemeClr val="tx1">
                    <a:lumMod val="65000"/>
                    <a:lumOff val="35000"/>
                  </a:schemeClr>
                </a:solidFill>
              </a:rPr>
              <a:t>proposal</a:t>
            </a:r>
            <a:r>
              <a:rPr lang="es-ES" sz="2400" dirty="0">
                <a:solidFill>
                  <a:schemeClr val="tx1">
                    <a:lumMod val="65000"/>
                    <a:lumOff val="35000"/>
                  </a:schemeClr>
                </a:solidFill>
              </a:rPr>
              <a:t> E894_24 </a:t>
            </a:r>
            <a:endParaRPr lang="en-US" sz="2400" dirty="0">
              <a:solidFill>
                <a:schemeClr val="tx1">
                  <a:lumMod val="65000"/>
                  <a:lumOff val="3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87">
            <a:extLst>
              <a:ext uri="{FF2B5EF4-FFF2-40B4-BE49-F238E27FC236}">
                <a16:creationId xmlns:a16="http://schemas.microsoft.com/office/drawing/2014/main" id="{445D27CE-604E-24E5-50E4-B26EB08371BF}"/>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33794" name="Rectangle 4">
            <a:extLst>
              <a:ext uri="{FF2B5EF4-FFF2-40B4-BE49-F238E27FC236}">
                <a16:creationId xmlns:a16="http://schemas.microsoft.com/office/drawing/2014/main" id="{6600C607-75C0-59E3-A3FA-C974399BA3E0}"/>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33795" name="Rectangle 5">
            <a:extLst>
              <a:ext uri="{FF2B5EF4-FFF2-40B4-BE49-F238E27FC236}">
                <a16:creationId xmlns:a16="http://schemas.microsoft.com/office/drawing/2014/main" id="{053C57CD-A5E8-28E9-7F51-456649482249}"/>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33796" name="Text Box 6">
            <a:extLst>
              <a:ext uri="{FF2B5EF4-FFF2-40B4-BE49-F238E27FC236}">
                <a16:creationId xmlns:a16="http://schemas.microsoft.com/office/drawing/2014/main" id="{CDFC41F0-FD5D-0386-5D81-369B0E57B6BA}"/>
              </a:ext>
            </a:extLst>
          </p:cNvPr>
          <p:cNvSpPr txBox="1">
            <a:spLocks noChangeArrowheads="1"/>
          </p:cNvSpPr>
          <p:nvPr/>
        </p:nvSpPr>
        <p:spPr bwMode="auto">
          <a:xfrm>
            <a:off x="1143000" y="474663"/>
            <a:ext cx="265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Beam time request</a:t>
            </a:r>
          </a:p>
        </p:txBody>
      </p:sp>
      <p:sp>
        <p:nvSpPr>
          <p:cNvPr id="33797" name="Text Box 8">
            <a:extLst>
              <a:ext uri="{FF2B5EF4-FFF2-40B4-BE49-F238E27FC236}">
                <a16:creationId xmlns:a16="http://schemas.microsoft.com/office/drawing/2014/main" id="{EE1F3593-9F15-590A-AE23-4243B16AF8B8}"/>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7C775E80-5DAF-0B30-3DCE-19D6B3A306CB}"/>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10</a:t>
            </a:r>
          </a:p>
        </p:txBody>
      </p:sp>
      <p:sp>
        <p:nvSpPr>
          <p:cNvPr id="33799" name="44 CuadroTexto">
            <a:extLst>
              <a:ext uri="{FF2B5EF4-FFF2-40B4-BE49-F238E27FC236}">
                <a16:creationId xmlns:a16="http://schemas.microsoft.com/office/drawing/2014/main" id="{3F475060-0027-7FB3-D959-898D7AF92D17}"/>
              </a:ext>
            </a:extLst>
          </p:cNvPr>
          <p:cNvSpPr txBox="1">
            <a:spLocks noChangeArrowheads="1"/>
          </p:cNvSpPr>
          <p:nvPr/>
        </p:nvSpPr>
        <p:spPr bwMode="auto">
          <a:xfrm>
            <a:off x="611188" y="1484313"/>
            <a:ext cx="79930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en-US" altLang="es-ES" sz="1600">
                <a:solidFill>
                  <a:srgbClr val="0033CC"/>
                </a:solidFill>
                <a:latin typeface="Arial Narrow" panose="020B0604020202020204" pitchFamily="34" charset="0"/>
                <a:sym typeface="Wingdings" pitchFamily="2" charset="2"/>
              </a:rPr>
              <a:t>We </a:t>
            </a:r>
            <a:r>
              <a:rPr lang="en-GB" altLang="es-ES" sz="1600">
                <a:solidFill>
                  <a:srgbClr val="0033CC"/>
                </a:solidFill>
                <a:latin typeface="Arial Narrow" panose="020B0604020202020204" pitchFamily="34" charset="0"/>
                <a:sym typeface="Wingdings" pitchFamily="2" charset="2"/>
              </a:rPr>
              <a:t>request three different beams: </a:t>
            </a:r>
            <a:r>
              <a:rPr lang="en-GB" altLang="es-ES" sz="1600" baseline="30000">
                <a:solidFill>
                  <a:srgbClr val="0033CC"/>
                </a:solidFill>
                <a:latin typeface="Arial Narrow" panose="020B0604020202020204" pitchFamily="34" charset="0"/>
                <a:sym typeface="Wingdings" pitchFamily="2" charset="2"/>
              </a:rPr>
              <a:t>16</a:t>
            </a:r>
            <a:r>
              <a:rPr lang="en-GB" altLang="es-ES" sz="1600">
                <a:solidFill>
                  <a:srgbClr val="0033CC"/>
                </a:solidFill>
                <a:latin typeface="Arial Narrow" panose="020B0604020202020204" pitchFamily="34" charset="0"/>
                <a:sym typeface="Wingdings" pitchFamily="2" charset="2"/>
              </a:rPr>
              <a:t>O, </a:t>
            </a:r>
            <a:r>
              <a:rPr lang="en-GB" altLang="es-ES" sz="1600" baseline="30000">
                <a:solidFill>
                  <a:srgbClr val="0033CC"/>
                </a:solidFill>
                <a:latin typeface="Arial Narrow" panose="020B0604020202020204" pitchFamily="34" charset="0"/>
                <a:sym typeface="Wingdings" pitchFamily="2" charset="2"/>
              </a:rPr>
              <a:t>18</a:t>
            </a:r>
            <a:r>
              <a:rPr lang="en-GB" altLang="es-ES" sz="1600">
                <a:solidFill>
                  <a:srgbClr val="0033CC"/>
                </a:solidFill>
                <a:latin typeface="Arial Narrow" panose="020B0604020202020204" pitchFamily="34" charset="0"/>
                <a:sym typeface="Wingdings" pitchFamily="2" charset="2"/>
              </a:rPr>
              <a:t>O, and </a:t>
            </a:r>
            <a:r>
              <a:rPr lang="en-GB" altLang="es-ES" sz="1600" baseline="30000">
                <a:solidFill>
                  <a:srgbClr val="0033CC"/>
                </a:solidFill>
                <a:latin typeface="Arial Narrow" panose="020B0604020202020204" pitchFamily="34" charset="0"/>
                <a:sym typeface="Wingdings" pitchFamily="2" charset="2"/>
              </a:rPr>
              <a:t>20</a:t>
            </a:r>
            <a:r>
              <a:rPr lang="en-GB" altLang="es-ES" sz="1600">
                <a:solidFill>
                  <a:srgbClr val="0033CC"/>
                </a:solidFill>
                <a:latin typeface="Arial Narrow" panose="020B0604020202020204" pitchFamily="34" charset="0"/>
                <a:sym typeface="Wingdings" pitchFamily="2" charset="2"/>
              </a:rPr>
              <a:t>O to scan the expected reduction of </a:t>
            </a:r>
            <a:r>
              <a:rPr lang="en-GB" altLang="es-ES" sz="1600">
                <a:solidFill>
                  <a:srgbClr val="0033CC"/>
                </a:solidFill>
                <a:latin typeface="Symbol" pitchFamily="2" charset="2"/>
                <a:sym typeface="Wingdings" pitchFamily="2" charset="2"/>
              </a:rPr>
              <a:t>a</a:t>
            </a:r>
            <a:r>
              <a:rPr lang="en-GB" altLang="es-ES" sz="1600">
                <a:solidFill>
                  <a:srgbClr val="0033CC"/>
                </a:solidFill>
                <a:latin typeface="Arial Narrow" panose="020B0604020202020204" pitchFamily="34" charset="0"/>
                <a:sym typeface="Wingdings" pitchFamily="2" charset="2"/>
              </a:rPr>
              <a:t>-clusters at the nuclear surface over a sufficiently wide range of skin thickness (0.2 fm) and suppression factor (4).</a:t>
            </a:r>
          </a:p>
          <a:p>
            <a:pPr eaLnBrk="1" hangingPunct="1">
              <a:spcBef>
                <a:spcPct val="0"/>
              </a:spcBef>
              <a:spcAft>
                <a:spcPts val="1200"/>
              </a:spcAft>
              <a:buFontTx/>
              <a:buNone/>
            </a:pPr>
            <a:r>
              <a:rPr lang="en-US" altLang="es-ES" sz="1600">
                <a:solidFill>
                  <a:srgbClr val="0033CC"/>
                </a:solidFill>
                <a:latin typeface="Arial Narrow" panose="020B0604020202020204" pitchFamily="34" charset="0"/>
                <a:sym typeface="Wingdings" pitchFamily="2" charset="2"/>
              </a:rPr>
              <a:t>To compensate for the limited intensity and smaller expected cross sections for </a:t>
            </a:r>
            <a:r>
              <a:rPr lang="en-US" altLang="es-ES" sz="1600" baseline="30000">
                <a:solidFill>
                  <a:srgbClr val="0033CC"/>
                </a:solidFill>
                <a:latin typeface="Arial Narrow" panose="020B0604020202020204" pitchFamily="34" charset="0"/>
                <a:sym typeface="Wingdings" pitchFamily="2" charset="2"/>
              </a:rPr>
              <a:t>20</a:t>
            </a:r>
            <a:r>
              <a:rPr lang="en-US" altLang="es-ES" sz="1600">
                <a:solidFill>
                  <a:srgbClr val="0033CC"/>
                </a:solidFill>
                <a:latin typeface="Arial Narrow" panose="020B0604020202020204" pitchFamily="34" charset="0"/>
                <a:sym typeface="Wingdings" pitchFamily="2" charset="2"/>
              </a:rPr>
              <a:t>O, we propose to use two different CD</a:t>
            </a:r>
            <a:r>
              <a:rPr lang="en-US" altLang="es-ES" sz="1600" baseline="-25000">
                <a:solidFill>
                  <a:srgbClr val="0033CC"/>
                </a:solidFill>
                <a:latin typeface="Arial Narrow" panose="020B0604020202020204" pitchFamily="34" charset="0"/>
                <a:sym typeface="Wingdings" pitchFamily="2" charset="2"/>
              </a:rPr>
              <a:t>2</a:t>
            </a:r>
            <a:r>
              <a:rPr lang="en-US" altLang="es-ES" sz="1600">
                <a:solidFill>
                  <a:srgbClr val="0033CC"/>
                </a:solidFill>
                <a:latin typeface="Arial Narrow" panose="020B0604020202020204" pitchFamily="34" charset="0"/>
                <a:sym typeface="Wingdings" pitchFamily="2" charset="2"/>
              </a:rPr>
              <a:t> target thicknesses of 250 and 500 </a:t>
            </a:r>
            <a:r>
              <a:rPr lang="en-US" altLang="es-ES" sz="1600">
                <a:solidFill>
                  <a:srgbClr val="0033CC"/>
                </a:solidFill>
                <a:latin typeface="Symbol" pitchFamily="2" charset="2"/>
                <a:sym typeface="Wingdings" pitchFamily="2" charset="2"/>
              </a:rPr>
              <a:t>m</a:t>
            </a:r>
            <a:r>
              <a:rPr lang="en-US" altLang="es-ES" sz="1600">
                <a:solidFill>
                  <a:srgbClr val="0033CC"/>
                </a:solidFill>
                <a:latin typeface="Arial Narrow" panose="020B0604020202020204" pitchFamily="34" charset="0"/>
                <a:sym typeface="Wingdings" pitchFamily="2" charset="2"/>
              </a:rPr>
              <a:t>gr/cm</a:t>
            </a:r>
            <a:r>
              <a:rPr lang="en-US" altLang="es-ES" sz="1600" baseline="30000">
                <a:solidFill>
                  <a:srgbClr val="0033CC"/>
                </a:solidFill>
                <a:latin typeface="Arial Narrow" panose="020B0604020202020204" pitchFamily="34" charset="0"/>
                <a:sym typeface="Wingdings" pitchFamily="2" charset="2"/>
              </a:rPr>
              <a:t>2</a:t>
            </a:r>
            <a:r>
              <a:rPr lang="en-US" altLang="es-ES" sz="1600">
                <a:solidFill>
                  <a:srgbClr val="0033CC"/>
                </a:solidFill>
                <a:latin typeface="Arial Narrow" panose="020B0604020202020204" pitchFamily="34" charset="0"/>
                <a:sym typeface="Wingdings" pitchFamily="2" charset="2"/>
              </a:rPr>
              <a:t>. An additional C target will be used with the </a:t>
            </a:r>
            <a:r>
              <a:rPr lang="en-US" altLang="es-ES" sz="1600" baseline="30000">
                <a:solidFill>
                  <a:srgbClr val="0033CC"/>
                </a:solidFill>
                <a:latin typeface="Arial Narrow" panose="020B0604020202020204" pitchFamily="34" charset="0"/>
                <a:sym typeface="Wingdings" pitchFamily="2" charset="2"/>
              </a:rPr>
              <a:t>16</a:t>
            </a:r>
            <a:r>
              <a:rPr lang="en-US" altLang="es-ES" sz="1600">
                <a:solidFill>
                  <a:srgbClr val="0033CC"/>
                </a:solidFill>
                <a:latin typeface="Arial Narrow" panose="020B0604020202020204" pitchFamily="34" charset="0"/>
                <a:sym typeface="Wingdings" pitchFamily="2" charset="2"/>
              </a:rPr>
              <a:t>O and </a:t>
            </a:r>
            <a:r>
              <a:rPr lang="en-US" altLang="es-ES" sz="1600" baseline="30000">
                <a:solidFill>
                  <a:srgbClr val="0033CC"/>
                </a:solidFill>
                <a:latin typeface="Arial Narrow" panose="020B0604020202020204" pitchFamily="34" charset="0"/>
                <a:sym typeface="Wingdings" pitchFamily="2" charset="2"/>
              </a:rPr>
              <a:t>18</a:t>
            </a:r>
            <a:r>
              <a:rPr lang="en-US" altLang="es-ES" sz="1600">
                <a:solidFill>
                  <a:srgbClr val="0033CC"/>
                </a:solidFill>
                <a:latin typeface="Arial Narrow" panose="020B0604020202020204" pitchFamily="34" charset="0"/>
                <a:sym typeface="Wingdings" pitchFamily="2" charset="2"/>
              </a:rPr>
              <a:t>O beams to investigate the background produced with the CD</a:t>
            </a:r>
            <a:r>
              <a:rPr lang="en-US" altLang="es-ES" sz="1600" baseline="-25000">
                <a:solidFill>
                  <a:srgbClr val="0033CC"/>
                </a:solidFill>
                <a:latin typeface="Arial Narrow" panose="020B0604020202020204" pitchFamily="34" charset="0"/>
                <a:sym typeface="Wingdings" pitchFamily="2" charset="2"/>
              </a:rPr>
              <a:t>2</a:t>
            </a:r>
            <a:r>
              <a:rPr lang="en-US" altLang="es-ES" sz="1600">
                <a:solidFill>
                  <a:srgbClr val="0033CC"/>
                </a:solidFill>
                <a:latin typeface="Arial Narrow" panose="020B0604020202020204" pitchFamily="34" charset="0"/>
                <a:sym typeface="Wingdings" pitchFamily="2" charset="2"/>
              </a:rPr>
              <a:t> target.</a:t>
            </a:r>
            <a:endParaRPr lang="en-US" altLang="es-ES" sz="1600">
              <a:solidFill>
                <a:srgbClr val="6699FF"/>
              </a:solidFill>
              <a:latin typeface="Arial Narrow" panose="020B0604020202020204" pitchFamily="34" charset="0"/>
              <a:sym typeface="Wingdings" pitchFamily="2" charset="2"/>
            </a:endParaRPr>
          </a:p>
          <a:p>
            <a:pPr eaLnBrk="1" hangingPunct="1">
              <a:spcBef>
                <a:spcPct val="0"/>
              </a:spcBef>
              <a:spcAft>
                <a:spcPts val="1200"/>
              </a:spcAft>
              <a:buFontTx/>
              <a:buNone/>
            </a:pPr>
            <a:r>
              <a:rPr lang="en-US" altLang="es-ES" sz="1600">
                <a:solidFill>
                  <a:srgbClr val="0033CC"/>
                </a:solidFill>
                <a:latin typeface="Arial Narrow" panose="020B0604020202020204" pitchFamily="34" charset="0"/>
                <a:sym typeface="Wingdings" pitchFamily="2" charset="2"/>
              </a:rPr>
              <a:t>The requested beam time and the expected statistics, taking into account the reaction cross sections, beam intensities and the event reconstruction efficiency (60%), are as follows:  </a:t>
            </a:r>
          </a:p>
        </p:txBody>
      </p:sp>
      <p:graphicFrame>
        <p:nvGraphicFramePr>
          <p:cNvPr id="3" name="Tabla 2">
            <a:extLst>
              <a:ext uri="{FF2B5EF4-FFF2-40B4-BE49-F238E27FC236}">
                <a16:creationId xmlns:a16="http://schemas.microsoft.com/office/drawing/2014/main" id="{1A0FA23B-940D-27BE-5311-5F622CA0E9ED}"/>
              </a:ext>
            </a:extLst>
          </p:cNvPr>
          <p:cNvGraphicFramePr>
            <a:graphicFrameLocks noGrp="1"/>
          </p:cNvGraphicFramePr>
          <p:nvPr/>
        </p:nvGraphicFramePr>
        <p:xfrm>
          <a:off x="1692275" y="3886200"/>
          <a:ext cx="5240338" cy="1219200"/>
        </p:xfrm>
        <a:graphic>
          <a:graphicData uri="http://schemas.openxmlformats.org/drawingml/2006/table">
            <a:tbl>
              <a:tblPr firstRow="1" bandRow="1">
                <a:tableStyleId>{5C22544A-7EE6-4342-B048-85BDC9FD1C3A}</a:tableStyleId>
              </a:tblPr>
              <a:tblGrid>
                <a:gridCol w="642948">
                  <a:extLst>
                    <a:ext uri="{9D8B030D-6E8A-4147-A177-3AD203B41FA5}">
                      <a16:colId xmlns:a16="http://schemas.microsoft.com/office/drawing/2014/main" val="20000"/>
                    </a:ext>
                  </a:extLst>
                </a:gridCol>
                <a:gridCol w="853801">
                  <a:extLst>
                    <a:ext uri="{9D8B030D-6E8A-4147-A177-3AD203B41FA5}">
                      <a16:colId xmlns:a16="http://schemas.microsoft.com/office/drawing/2014/main" val="20001"/>
                    </a:ext>
                  </a:extLst>
                </a:gridCol>
                <a:gridCol w="1379217">
                  <a:extLst>
                    <a:ext uri="{9D8B030D-6E8A-4147-A177-3AD203B41FA5}">
                      <a16:colId xmlns:a16="http://schemas.microsoft.com/office/drawing/2014/main" val="20002"/>
                    </a:ext>
                  </a:extLst>
                </a:gridCol>
                <a:gridCol w="1182186">
                  <a:extLst>
                    <a:ext uri="{9D8B030D-6E8A-4147-A177-3AD203B41FA5}">
                      <a16:colId xmlns:a16="http://schemas.microsoft.com/office/drawing/2014/main" val="20003"/>
                    </a:ext>
                  </a:extLst>
                </a:gridCol>
                <a:gridCol w="1182186">
                  <a:extLst>
                    <a:ext uri="{9D8B030D-6E8A-4147-A177-3AD203B41FA5}">
                      <a16:colId xmlns:a16="http://schemas.microsoft.com/office/drawing/2014/main" val="20004"/>
                    </a:ext>
                  </a:extLst>
                </a:gridCol>
              </a:tblGrid>
              <a:tr h="281702">
                <a:tc>
                  <a:txBody>
                    <a:bodyPr/>
                    <a:lstStyle/>
                    <a:p>
                      <a:r>
                        <a:rPr lang="es-ES" sz="1400" b="0" i="0" dirty="0">
                          <a:solidFill>
                            <a:schemeClr val="tx2">
                              <a:lumMod val="75000"/>
                              <a:lumOff val="25000"/>
                            </a:schemeClr>
                          </a:solidFill>
                          <a:latin typeface="Arial Narrow" panose="020B0604020202020204" pitchFamily="34" charset="0"/>
                          <a:cs typeface="Arial Narrow" panose="020B0604020202020204" pitchFamily="34" charset="0"/>
                        </a:rPr>
                        <a:t>Beam</a:t>
                      </a:r>
                    </a:p>
                  </a:txBody>
                  <a:tcPr marL="91421" marR="91421"/>
                </a:tc>
                <a:tc>
                  <a:txBody>
                    <a:bodyPr/>
                    <a:lstStyle/>
                    <a:p>
                      <a:r>
                        <a:rPr lang="es-ES" sz="1400" b="0" i="0" dirty="0" err="1">
                          <a:solidFill>
                            <a:schemeClr val="tx2">
                              <a:lumMod val="75000"/>
                              <a:lumOff val="25000"/>
                            </a:schemeClr>
                          </a:solidFill>
                          <a:latin typeface="Arial Narrow" panose="020B0604020202020204" pitchFamily="34" charset="0"/>
                          <a:cs typeface="Arial Narrow" panose="020B0604020202020204" pitchFamily="34" charset="0"/>
                        </a:rPr>
                        <a:t>Intensity</a:t>
                      </a:r>
                      <a:endParaRPr lang="es-ES" sz="1400" b="0" i="0" dirty="0">
                        <a:solidFill>
                          <a:schemeClr val="tx2">
                            <a:lumMod val="75000"/>
                            <a:lumOff val="25000"/>
                          </a:schemeClr>
                        </a:solidFill>
                        <a:latin typeface="Arial Narrow" panose="020B0604020202020204" pitchFamily="34" charset="0"/>
                        <a:cs typeface="Arial Narrow" panose="020B0604020202020204" pitchFamily="34" charset="0"/>
                      </a:endParaRPr>
                    </a:p>
                  </a:txBody>
                  <a:tcPr marL="91421" marR="91421"/>
                </a:tc>
                <a:tc>
                  <a:txBody>
                    <a:bodyPr/>
                    <a:lstStyle/>
                    <a:p>
                      <a:r>
                        <a:rPr lang="es-ES" sz="1400" b="0" i="0" dirty="0">
                          <a:solidFill>
                            <a:schemeClr val="tx2">
                              <a:lumMod val="75000"/>
                              <a:lumOff val="25000"/>
                            </a:schemeClr>
                          </a:solidFill>
                          <a:latin typeface="Arial Narrow" panose="020B0604020202020204" pitchFamily="34" charset="0"/>
                          <a:cs typeface="Arial Narrow" panose="020B0604020202020204" pitchFamily="34" charset="0"/>
                        </a:rPr>
                        <a:t>Target </a:t>
                      </a:r>
                      <a:r>
                        <a:rPr lang="es-ES" sz="1400" b="0" i="0" dirty="0" err="1">
                          <a:solidFill>
                            <a:schemeClr val="tx2">
                              <a:lumMod val="75000"/>
                              <a:lumOff val="25000"/>
                            </a:schemeClr>
                          </a:solidFill>
                          <a:latin typeface="Arial Narrow" panose="020B0604020202020204" pitchFamily="34" charset="0"/>
                          <a:cs typeface="Arial Narrow" panose="020B0604020202020204" pitchFamily="34" charset="0"/>
                        </a:rPr>
                        <a:t>thickness</a:t>
                      </a:r>
                      <a:endParaRPr lang="es-ES" sz="1400" b="0" i="0" dirty="0">
                        <a:solidFill>
                          <a:schemeClr val="tx2">
                            <a:lumMod val="75000"/>
                            <a:lumOff val="25000"/>
                          </a:schemeClr>
                        </a:solidFill>
                        <a:latin typeface="Arial Narrow" panose="020B0604020202020204" pitchFamily="34" charset="0"/>
                        <a:cs typeface="Arial Narrow" panose="020B0604020202020204" pitchFamily="34" charset="0"/>
                      </a:endParaRPr>
                    </a:p>
                  </a:txBody>
                  <a:tcPr marL="91421" marR="91421"/>
                </a:tc>
                <a:tc>
                  <a:txBody>
                    <a:bodyPr/>
                    <a:lstStyle/>
                    <a:p>
                      <a:r>
                        <a:rPr lang="es-ES" sz="1400" b="0" i="0" dirty="0" err="1">
                          <a:solidFill>
                            <a:schemeClr val="tx2">
                              <a:lumMod val="75000"/>
                              <a:lumOff val="25000"/>
                            </a:schemeClr>
                          </a:solidFill>
                          <a:latin typeface="Arial Narrow" panose="020B0604020202020204" pitchFamily="34" charset="0"/>
                          <a:cs typeface="Arial Narrow" panose="020B0604020202020204" pitchFamily="34" charset="0"/>
                        </a:rPr>
                        <a:t>UTs</a:t>
                      </a:r>
                      <a:r>
                        <a:rPr lang="es-ES" sz="1400" b="0" i="0" dirty="0">
                          <a:solidFill>
                            <a:schemeClr val="tx2">
                              <a:lumMod val="75000"/>
                              <a:lumOff val="25000"/>
                            </a:schemeClr>
                          </a:solidFill>
                          <a:latin typeface="Arial Narrow" panose="020B0604020202020204" pitchFamily="34" charset="0"/>
                          <a:cs typeface="Arial Narrow" panose="020B0604020202020204" pitchFamily="34" charset="0"/>
                        </a:rPr>
                        <a:t> </a:t>
                      </a:r>
                      <a:r>
                        <a:rPr lang="es-ES" sz="1400" b="0" i="0" dirty="0" err="1">
                          <a:solidFill>
                            <a:schemeClr val="tx2">
                              <a:lumMod val="75000"/>
                              <a:lumOff val="25000"/>
                            </a:schemeClr>
                          </a:solidFill>
                          <a:latin typeface="Arial Narrow" panose="020B0604020202020204" pitchFamily="34" charset="0"/>
                          <a:cs typeface="Arial Narrow" panose="020B0604020202020204" pitchFamily="34" charset="0"/>
                        </a:rPr>
                        <a:t>requested</a:t>
                      </a:r>
                      <a:endParaRPr lang="es-ES" sz="1400" b="0" i="0" dirty="0">
                        <a:solidFill>
                          <a:schemeClr val="tx2">
                            <a:lumMod val="75000"/>
                            <a:lumOff val="25000"/>
                          </a:schemeClr>
                        </a:solidFill>
                        <a:latin typeface="Arial Narrow" panose="020B0604020202020204" pitchFamily="34" charset="0"/>
                        <a:cs typeface="Arial Narrow" panose="020B0604020202020204" pitchFamily="34" charset="0"/>
                      </a:endParaRPr>
                    </a:p>
                  </a:txBody>
                  <a:tcPr marL="91421" marR="91421"/>
                </a:tc>
                <a:tc>
                  <a:txBody>
                    <a:bodyPr/>
                    <a:lstStyle/>
                    <a:p>
                      <a:r>
                        <a:rPr lang="es-ES" sz="1400" b="0" i="0" dirty="0">
                          <a:solidFill>
                            <a:schemeClr val="tx2">
                              <a:lumMod val="75000"/>
                              <a:lumOff val="25000"/>
                            </a:schemeClr>
                          </a:solidFill>
                          <a:latin typeface="Arial Narrow" panose="020B0604020202020204" pitchFamily="34" charset="0"/>
                          <a:cs typeface="Arial Narrow" panose="020B0604020202020204" pitchFamily="34" charset="0"/>
                        </a:rPr>
                        <a:t>Total </a:t>
                      </a:r>
                      <a:r>
                        <a:rPr lang="es-ES" sz="1400" b="0" i="0" dirty="0" err="1">
                          <a:solidFill>
                            <a:schemeClr val="tx2">
                              <a:lumMod val="75000"/>
                              <a:lumOff val="25000"/>
                            </a:schemeClr>
                          </a:solidFill>
                          <a:latin typeface="Arial Narrow" panose="020B0604020202020204" pitchFamily="34" charset="0"/>
                          <a:cs typeface="Arial Narrow" panose="020B0604020202020204" pitchFamily="34" charset="0"/>
                        </a:rPr>
                        <a:t>statistics</a:t>
                      </a:r>
                      <a:endParaRPr lang="es-ES" sz="1400" b="0" i="0" dirty="0">
                        <a:solidFill>
                          <a:schemeClr val="tx2">
                            <a:lumMod val="75000"/>
                            <a:lumOff val="25000"/>
                          </a:schemeClr>
                        </a:solidFill>
                        <a:latin typeface="Arial Narrow" panose="020B0604020202020204" pitchFamily="34" charset="0"/>
                        <a:cs typeface="Arial Narrow" panose="020B0604020202020204" pitchFamily="34" charset="0"/>
                      </a:endParaRPr>
                    </a:p>
                  </a:txBody>
                  <a:tcPr marL="91421" marR="91421"/>
                </a:tc>
                <a:extLst>
                  <a:ext uri="{0D108BD9-81ED-4DB2-BD59-A6C34878D82A}">
                    <a16:rowId xmlns:a16="http://schemas.microsoft.com/office/drawing/2014/main" val="10000"/>
                  </a:ext>
                </a:extLst>
              </a:tr>
              <a:tr h="281702">
                <a:tc>
                  <a:txBody>
                    <a:bodyPr/>
                    <a:lstStyle/>
                    <a:p>
                      <a:r>
                        <a:rPr lang="es-ES" sz="1400" b="0" i="0" baseline="30000" dirty="0">
                          <a:latin typeface="Arial Narrow" panose="020B0604020202020204" pitchFamily="34" charset="0"/>
                          <a:cs typeface="Arial Narrow" panose="020B0604020202020204" pitchFamily="34" charset="0"/>
                        </a:rPr>
                        <a:t>16</a:t>
                      </a:r>
                      <a:r>
                        <a:rPr lang="es-ES" sz="1400" b="0" i="0" dirty="0">
                          <a:latin typeface="Arial Narrow" panose="020B0604020202020204" pitchFamily="34" charset="0"/>
                          <a:cs typeface="Arial Narrow" panose="020B0604020202020204" pitchFamily="34" charset="0"/>
                        </a:rPr>
                        <a:t>O</a:t>
                      </a:r>
                    </a:p>
                  </a:txBody>
                  <a:tcPr marL="91421" marR="91421"/>
                </a:tc>
                <a:tc>
                  <a:txBody>
                    <a:bodyPr/>
                    <a:lstStyle/>
                    <a:p>
                      <a:r>
                        <a:rPr lang="es-ES" sz="1400" b="0" i="0" dirty="0">
                          <a:latin typeface="Arial Narrow" panose="020B0604020202020204" pitchFamily="34" charset="0"/>
                          <a:cs typeface="Arial Narrow" panose="020B0604020202020204" pitchFamily="34" charset="0"/>
                        </a:rPr>
                        <a:t>10</a:t>
                      </a:r>
                      <a:r>
                        <a:rPr lang="es-ES" sz="1400" b="0" i="0" baseline="30000" dirty="0">
                          <a:latin typeface="Arial Narrow" panose="020B0604020202020204" pitchFamily="34" charset="0"/>
                          <a:cs typeface="Arial Narrow" panose="020B0604020202020204" pitchFamily="34" charset="0"/>
                        </a:rPr>
                        <a:t>8</a:t>
                      </a:r>
                      <a:r>
                        <a:rPr lang="es-ES" sz="1400" b="0" i="0" dirty="0">
                          <a:latin typeface="Arial Narrow" panose="020B0604020202020204" pitchFamily="34" charset="0"/>
                          <a:cs typeface="Arial Narrow" panose="020B0604020202020204" pitchFamily="34" charset="0"/>
                        </a:rPr>
                        <a:t> </a:t>
                      </a:r>
                      <a:r>
                        <a:rPr lang="es-ES" sz="1400" b="0" i="0" dirty="0" err="1">
                          <a:latin typeface="Arial Narrow" panose="020B0604020202020204" pitchFamily="34" charset="0"/>
                          <a:cs typeface="Arial Narrow" panose="020B0604020202020204" pitchFamily="34" charset="0"/>
                        </a:rPr>
                        <a:t>pps</a:t>
                      </a:r>
                      <a:endParaRPr lang="es-ES" sz="1400" b="0" i="0" dirty="0">
                        <a:latin typeface="Arial Narrow" panose="020B0604020202020204" pitchFamily="34" charset="0"/>
                        <a:cs typeface="Arial Narrow" panose="020B0604020202020204" pitchFamily="34" charset="0"/>
                      </a:endParaRPr>
                    </a:p>
                  </a:txBody>
                  <a:tcPr marL="91421" marR="91421"/>
                </a:tc>
                <a:tc>
                  <a:txBody>
                    <a:bodyPr/>
                    <a:lstStyle/>
                    <a:p>
                      <a:r>
                        <a:rPr lang="es-ES" sz="1400" b="0" i="0" dirty="0">
                          <a:latin typeface="Arial Narrow" panose="020B0604020202020204" pitchFamily="34" charset="0"/>
                          <a:cs typeface="Arial Narrow" panose="020B0604020202020204" pitchFamily="34" charset="0"/>
                        </a:rPr>
                        <a:t>250 </a:t>
                      </a:r>
                      <a:r>
                        <a:rPr lang="es-ES" sz="1400" b="0" i="0" dirty="0">
                          <a:latin typeface="Symbol" pitchFamily="2" charset="2"/>
                          <a:cs typeface="Arial Narrow" panose="020B0604020202020204" pitchFamily="34" charset="0"/>
                        </a:rPr>
                        <a:t>m</a:t>
                      </a:r>
                      <a:r>
                        <a:rPr lang="es-ES" sz="1400" b="0" i="0" dirty="0">
                          <a:latin typeface="Arial Narrow" panose="020B0604020202020204" pitchFamily="34" charset="0"/>
                          <a:cs typeface="Arial Narrow" panose="020B0604020202020204" pitchFamily="34" charset="0"/>
                        </a:rPr>
                        <a:t>g/cm</a:t>
                      </a:r>
                      <a:r>
                        <a:rPr lang="es-ES" sz="1400" b="0" i="0" baseline="30000" dirty="0">
                          <a:latin typeface="Arial Narrow" panose="020B0604020202020204" pitchFamily="34" charset="0"/>
                          <a:cs typeface="Arial Narrow" panose="020B0604020202020204" pitchFamily="34" charset="0"/>
                        </a:rPr>
                        <a:t>2</a:t>
                      </a:r>
                    </a:p>
                  </a:txBody>
                  <a:tcPr marL="91421" marR="91421"/>
                </a:tc>
                <a:tc>
                  <a:txBody>
                    <a:bodyPr/>
                    <a:lstStyle/>
                    <a:p>
                      <a:pPr algn="ctr"/>
                      <a:r>
                        <a:rPr lang="es-ES" sz="1400" b="0" i="0" dirty="0">
                          <a:latin typeface="Arial Narrow" panose="020B0604020202020204" pitchFamily="34" charset="0"/>
                          <a:cs typeface="Arial Narrow" panose="020B0604020202020204" pitchFamily="34" charset="0"/>
                        </a:rPr>
                        <a:t>3 (CD</a:t>
                      </a:r>
                      <a:r>
                        <a:rPr lang="es-ES" sz="1400" b="0" i="0" baseline="-25000" dirty="0">
                          <a:latin typeface="Arial Narrow" panose="020B0604020202020204" pitchFamily="34" charset="0"/>
                          <a:cs typeface="Arial Narrow" panose="020B0604020202020204" pitchFamily="34" charset="0"/>
                        </a:rPr>
                        <a:t>2</a:t>
                      </a:r>
                      <a:r>
                        <a:rPr lang="es-ES" sz="1400" b="0" i="0" dirty="0">
                          <a:latin typeface="Arial Narrow" panose="020B0604020202020204" pitchFamily="34" charset="0"/>
                          <a:cs typeface="Arial Narrow" panose="020B0604020202020204" pitchFamily="34" charset="0"/>
                        </a:rPr>
                        <a:t>) + 1(C)</a:t>
                      </a:r>
                    </a:p>
                  </a:txBody>
                  <a:tcPr marL="91421" marR="91421"/>
                </a:tc>
                <a:tc>
                  <a:txBody>
                    <a:bodyPr/>
                    <a:lstStyle/>
                    <a:p>
                      <a:r>
                        <a:rPr lang="es-ES" sz="1400" b="0" i="0" baseline="0" dirty="0">
                          <a:latin typeface="Arial Narrow" panose="020B0604020202020204" pitchFamily="34" charset="0"/>
                          <a:cs typeface="Arial Narrow" panose="020B0604020202020204" pitchFamily="34" charset="0"/>
                        </a:rPr>
                        <a:t>~ 6 10</a:t>
                      </a:r>
                      <a:r>
                        <a:rPr lang="es-ES" sz="1400" b="0" i="0" baseline="30000" dirty="0">
                          <a:latin typeface="Arial Narrow" panose="020B0604020202020204" pitchFamily="34" charset="0"/>
                          <a:cs typeface="Arial Narrow" panose="020B0604020202020204" pitchFamily="34" charset="0"/>
                        </a:rPr>
                        <a:t>5 </a:t>
                      </a:r>
                      <a:r>
                        <a:rPr lang="es-ES" sz="1400" b="0" i="0" baseline="0" dirty="0">
                          <a:latin typeface="Arial Narrow" panose="020B0604020202020204" pitchFamily="34" charset="0"/>
                          <a:cs typeface="Arial Narrow" panose="020B0604020202020204" pitchFamily="34" charset="0"/>
                        </a:rPr>
                        <a:t>+ 4 10</a:t>
                      </a:r>
                      <a:r>
                        <a:rPr lang="es-ES" sz="1400" b="0" i="0" baseline="30000" dirty="0">
                          <a:latin typeface="Arial Narrow" panose="020B0604020202020204" pitchFamily="34" charset="0"/>
                          <a:cs typeface="Arial Narrow" panose="020B0604020202020204" pitchFamily="34" charset="0"/>
                        </a:rPr>
                        <a:t>5</a:t>
                      </a:r>
                    </a:p>
                  </a:txBody>
                  <a:tcPr marL="91421" marR="91421"/>
                </a:tc>
                <a:extLst>
                  <a:ext uri="{0D108BD9-81ED-4DB2-BD59-A6C34878D82A}">
                    <a16:rowId xmlns:a16="http://schemas.microsoft.com/office/drawing/2014/main" val="10001"/>
                  </a:ext>
                </a:extLst>
              </a:tr>
              <a:tr h="281702">
                <a:tc>
                  <a:txBody>
                    <a:bodyPr/>
                    <a:lstStyle/>
                    <a:p>
                      <a:r>
                        <a:rPr lang="es-ES" sz="1400" b="0" i="0" baseline="30000" dirty="0">
                          <a:latin typeface="Arial Narrow" panose="020B0604020202020204" pitchFamily="34" charset="0"/>
                          <a:cs typeface="Arial Narrow" panose="020B0604020202020204" pitchFamily="34" charset="0"/>
                        </a:rPr>
                        <a:t>18</a:t>
                      </a:r>
                      <a:r>
                        <a:rPr lang="es-ES" sz="1400" b="0" i="0" dirty="0">
                          <a:latin typeface="Arial Narrow" panose="020B0604020202020204" pitchFamily="34" charset="0"/>
                          <a:cs typeface="Arial Narrow" panose="020B0604020202020204" pitchFamily="34" charset="0"/>
                        </a:rPr>
                        <a:t>O</a:t>
                      </a:r>
                    </a:p>
                  </a:txBody>
                  <a:tcPr marL="91421" marR="914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latin typeface="Arial Narrow" panose="020B0604020202020204" pitchFamily="34" charset="0"/>
                          <a:cs typeface="Arial Narrow" panose="020B0604020202020204" pitchFamily="34" charset="0"/>
                        </a:rPr>
                        <a:t>10</a:t>
                      </a:r>
                      <a:r>
                        <a:rPr lang="es-ES" sz="1400" b="0" i="0" baseline="30000" dirty="0">
                          <a:latin typeface="Arial Narrow" panose="020B0604020202020204" pitchFamily="34" charset="0"/>
                          <a:cs typeface="Arial Narrow" panose="020B0604020202020204" pitchFamily="34" charset="0"/>
                        </a:rPr>
                        <a:t>8</a:t>
                      </a:r>
                      <a:r>
                        <a:rPr lang="es-ES" sz="1400" b="0" i="0" dirty="0">
                          <a:latin typeface="Arial Narrow" panose="020B0604020202020204" pitchFamily="34" charset="0"/>
                          <a:cs typeface="Arial Narrow" panose="020B0604020202020204" pitchFamily="34" charset="0"/>
                        </a:rPr>
                        <a:t> </a:t>
                      </a:r>
                      <a:r>
                        <a:rPr lang="es-ES" sz="1400" b="0" i="0" dirty="0" err="1">
                          <a:latin typeface="Arial Narrow" panose="020B0604020202020204" pitchFamily="34" charset="0"/>
                          <a:cs typeface="Arial Narrow" panose="020B0604020202020204" pitchFamily="34" charset="0"/>
                        </a:rPr>
                        <a:t>pps</a:t>
                      </a:r>
                      <a:endParaRPr lang="es-ES" sz="1400" b="0" i="0" dirty="0">
                        <a:latin typeface="Arial Narrow" panose="020B0604020202020204" pitchFamily="34" charset="0"/>
                        <a:cs typeface="Arial Narrow" panose="020B0604020202020204" pitchFamily="34" charset="0"/>
                      </a:endParaRPr>
                    </a:p>
                  </a:txBody>
                  <a:tcPr marL="91421" marR="914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latin typeface="Arial Narrow" panose="020B0604020202020204" pitchFamily="34" charset="0"/>
                          <a:cs typeface="Arial Narrow" panose="020B0604020202020204" pitchFamily="34" charset="0"/>
                        </a:rPr>
                        <a:t>250 </a:t>
                      </a:r>
                      <a:r>
                        <a:rPr lang="es-ES" sz="1400" b="0" i="0" dirty="0">
                          <a:latin typeface="Symbol" pitchFamily="2" charset="2"/>
                          <a:cs typeface="Arial Narrow" panose="020B0604020202020204" pitchFamily="34" charset="0"/>
                        </a:rPr>
                        <a:t>m</a:t>
                      </a:r>
                      <a:r>
                        <a:rPr lang="es-ES" sz="1400" b="0" i="0" dirty="0">
                          <a:latin typeface="Arial Narrow" panose="020B0604020202020204" pitchFamily="34" charset="0"/>
                          <a:cs typeface="Arial Narrow" panose="020B0604020202020204" pitchFamily="34" charset="0"/>
                        </a:rPr>
                        <a:t>g/cm</a:t>
                      </a:r>
                      <a:r>
                        <a:rPr lang="es-ES" sz="1400" b="0" i="0" baseline="30000" dirty="0">
                          <a:latin typeface="Arial Narrow" panose="020B0604020202020204" pitchFamily="34" charset="0"/>
                          <a:cs typeface="Arial Narrow" panose="020B0604020202020204" pitchFamily="34" charset="0"/>
                        </a:rPr>
                        <a:t>2</a:t>
                      </a:r>
                    </a:p>
                  </a:txBody>
                  <a:tcPr marL="91421" marR="9142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0" i="0" dirty="0">
                          <a:latin typeface="Arial Narrow" panose="020B0604020202020204" pitchFamily="34" charset="0"/>
                          <a:cs typeface="Arial Narrow" panose="020B0604020202020204" pitchFamily="34" charset="0"/>
                        </a:rPr>
                        <a:t>3 (CD</a:t>
                      </a:r>
                      <a:r>
                        <a:rPr lang="es-ES" sz="1400" b="0" i="0" baseline="-25000" dirty="0">
                          <a:latin typeface="Arial Narrow" panose="020B0604020202020204" pitchFamily="34" charset="0"/>
                          <a:cs typeface="Arial Narrow" panose="020B0604020202020204" pitchFamily="34" charset="0"/>
                        </a:rPr>
                        <a:t>2</a:t>
                      </a:r>
                      <a:r>
                        <a:rPr lang="es-ES" sz="1400" b="0" i="0" dirty="0">
                          <a:latin typeface="Arial Narrow" panose="020B0604020202020204" pitchFamily="34" charset="0"/>
                          <a:cs typeface="Arial Narrow" panose="020B0604020202020204" pitchFamily="34" charset="0"/>
                        </a:rPr>
                        <a:t>) + 1(C)</a:t>
                      </a:r>
                    </a:p>
                  </a:txBody>
                  <a:tcPr marL="91421" marR="914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baseline="0" dirty="0">
                          <a:latin typeface="Arial Narrow" panose="020B0604020202020204" pitchFamily="34" charset="0"/>
                          <a:cs typeface="Arial Narrow" panose="020B0604020202020204" pitchFamily="34" charset="0"/>
                        </a:rPr>
                        <a:t>~ 3 10</a:t>
                      </a:r>
                      <a:r>
                        <a:rPr lang="es-ES" sz="1400" b="0" i="0" baseline="30000" dirty="0">
                          <a:latin typeface="Arial Narrow" panose="020B0604020202020204" pitchFamily="34" charset="0"/>
                          <a:cs typeface="Arial Narrow" panose="020B0604020202020204" pitchFamily="34" charset="0"/>
                        </a:rPr>
                        <a:t>5 </a:t>
                      </a:r>
                      <a:r>
                        <a:rPr lang="es-ES" sz="1400" b="0" i="0" baseline="0" dirty="0">
                          <a:latin typeface="Arial Narrow" panose="020B0604020202020204" pitchFamily="34" charset="0"/>
                          <a:cs typeface="Arial Narrow" panose="020B0604020202020204" pitchFamily="34" charset="0"/>
                        </a:rPr>
                        <a:t>+ 2 10</a:t>
                      </a:r>
                      <a:r>
                        <a:rPr lang="es-ES" sz="1400" b="0" i="0" baseline="30000" dirty="0">
                          <a:latin typeface="Arial Narrow" panose="020B0604020202020204" pitchFamily="34" charset="0"/>
                          <a:cs typeface="Arial Narrow" panose="020B0604020202020204" pitchFamily="34" charset="0"/>
                        </a:rPr>
                        <a:t>5</a:t>
                      </a:r>
                    </a:p>
                  </a:txBody>
                  <a:tcPr marL="91421" marR="91421"/>
                </a:tc>
                <a:extLst>
                  <a:ext uri="{0D108BD9-81ED-4DB2-BD59-A6C34878D82A}">
                    <a16:rowId xmlns:a16="http://schemas.microsoft.com/office/drawing/2014/main" val="10002"/>
                  </a:ext>
                </a:extLst>
              </a:tr>
              <a:tr h="281702">
                <a:tc>
                  <a:txBody>
                    <a:bodyPr/>
                    <a:lstStyle/>
                    <a:p>
                      <a:r>
                        <a:rPr lang="es-ES" sz="1400" b="0" i="0" baseline="30000" dirty="0">
                          <a:latin typeface="Arial Narrow" panose="020B0604020202020204" pitchFamily="34" charset="0"/>
                          <a:cs typeface="Arial Narrow" panose="020B0604020202020204" pitchFamily="34" charset="0"/>
                        </a:rPr>
                        <a:t>20</a:t>
                      </a:r>
                      <a:r>
                        <a:rPr lang="es-ES" sz="1400" b="0" i="0" dirty="0">
                          <a:latin typeface="Arial Narrow" panose="020B0604020202020204" pitchFamily="34" charset="0"/>
                          <a:cs typeface="Arial Narrow" panose="020B0604020202020204" pitchFamily="34" charset="0"/>
                        </a:rPr>
                        <a:t>O</a:t>
                      </a:r>
                    </a:p>
                  </a:txBody>
                  <a:tcPr marL="91421" marR="914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latin typeface="Arial Narrow" panose="020B0604020202020204" pitchFamily="34" charset="0"/>
                          <a:cs typeface="Arial Narrow" panose="020B0604020202020204" pitchFamily="34" charset="0"/>
                        </a:rPr>
                        <a:t>5 10</a:t>
                      </a:r>
                      <a:r>
                        <a:rPr lang="es-ES" sz="1400" b="0" i="0" baseline="30000" dirty="0">
                          <a:latin typeface="Arial Narrow" panose="020B0604020202020204" pitchFamily="34" charset="0"/>
                          <a:cs typeface="Arial Narrow" panose="020B0604020202020204" pitchFamily="34" charset="0"/>
                        </a:rPr>
                        <a:t>4</a:t>
                      </a:r>
                      <a:r>
                        <a:rPr lang="es-ES" sz="1400" b="0" i="0" dirty="0">
                          <a:latin typeface="Arial Narrow" panose="020B0604020202020204" pitchFamily="34" charset="0"/>
                          <a:cs typeface="Arial Narrow" panose="020B0604020202020204" pitchFamily="34" charset="0"/>
                        </a:rPr>
                        <a:t> </a:t>
                      </a:r>
                      <a:r>
                        <a:rPr lang="es-ES" sz="1400" b="0" i="0" dirty="0" err="1">
                          <a:latin typeface="Arial Narrow" panose="020B0604020202020204" pitchFamily="34" charset="0"/>
                          <a:cs typeface="Arial Narrow" panose="020B0604020202020204" pitchFamily="34" charset="0"/>
                        </a:rPr>
                        <a:t>pps</a:t>
                      </a:r>
                      <a:endParaRPr lang="es-ES" sz="1400" b="0" i="0" dirty="0">
                        <a:latin typeface="Arial Narrow" panose="020B0604020202020204" pitchFamily="34" charset="0"/>
                        <a:cs typeface="Arial Narrow" panose="020B0604020202020204" pitchFamily="34" charset="0"/>
                      </a:endParaRPr>
                    </a:p>
                  </a:txBody>
                  <a:tcPr marL="91421" marR="914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latin typeface="Arial Narrow" panose="020B0604020202020204" pitchFamily="34" charset="0"/>
                          <a:cs typeface="Arial Narrow" panose="020B0604020202020204" pitchFamily="34" charset="0"/>
                        </a:rPr>
                        <a:t>500 </a:t>
                      </a:r>
                      <a:r>
                        <a:rPr lang="es-ES" sz="1400" b="0" i="0" dirty="0">
                          <a:latin typeface="Symbol" pitchFamily="2" charset="2"/>
                          <a:cs typeface="Arial Narrow" panose="020B0604020202020204" pitchFamily="34" charset="0"/>
                        </a:rPr>
                        <a:t>m</a:t>
                      </a:r>
                      <a:r>
                        <a:rPr lang="es-ES" sz="1400" b="0" i="0" dirty="0">
                          <a:latin typeface="Arial Narrow" panose="020B0604020202020204" pitchFamily="34" charset="0"/>
                          <a:cs typeface="Arial Narrow" panose="020B0604020202020204" pitchFamily="34" charset="0"/>
                        </a:rPr>
                        <a:t>g/cm</a:t>
                      </a:r>
                      <a:r>
                        <a:rPr lang="es-ES" sz="1400" b="0" i="0" baseline="30000" dirty="0">
                          <a:latin typeface="Arial Narrow" panose="020B0604020202020204" pitchFamily="34" charset="0"/>
                          <a:cs typeface="Arial Narrow" panose="020B0604020202020204" pitchFamily="34" charset="0"/>
                        </a:rPr>
                        <a:t>2</a:t>
                      </a:r>
                    </a:p>
                  </a:txBody>
                  <a:tcPr marL="91421" marR="9142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0" i="0" dirty="0">
                          <a:latin typeface="Arial Narrow" panose="020B0604020202020204" pitchFamily="34" charset="0"/>
                          <a:cs typeface="Arial Narrow" panose="020B0604020202020204" pitchFamily="34" charset="0"/>
                        </a:rPr>
                        <a:t>18</a:t>
                      </a:r>
                    </a:p>
                  </a:txBody>
                  <a:tcPr marL="91421" marR="914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baseline="0" dirty="0">
                          <a:latin typeface="Arial Narrow" panose="020B0604020202020204" pitchFamily="34" charset="0"/>
                          <a:cs typeface="Arial Narrow" panose="020B0604020202020204" pitchFamily="34" charset="0"/>
                        </a:rPr>
                        <a:t>~ 700</a:t>
                      </a:r>
                    </a:p>
                  </a:txBody>
                  <a:tcPr marL="91421" marR="91421"/>
                </a:tc>
                <a:extLst>
                  <a:ext uri="{0D108BD9-81ED-4DB2-BD59-A6C34878D82A}">
                    <a16:rowId xmlns:a16="http://schemas.microsoft.com/office/drawing/2014/main" val="10003"/>
                  </a:ext>
                </a:extLst>
              </a:tr>
            </a:tbl>
          </a:graphicData>
        </a:graphic>
      </p:graphicFrame>
      <p:sp>
        <p:nvSpPr>
          <p:cNvPr id="33832" name="44 CuadroTexto">
            <a:extLst>
              <a:ext uri="{FF2B5EF4-FFF2-40B4-BE49-F238E27FC236}">
                <a16:creationId xmlns:a16="http://schemas.microsoft.com/office/drawing/2014/main" id="{E36B559F-F9F9-91B5-7D5F-74907ACEB65E}"/>
              </a:ext>
            </a:extLst>
          </p:cNvPr>
          <p:cNvSpPr txBox="1">
            <a:spLocks noChangeArrowheads="1"/>
          </p:cNvSpPr>
          <p:nvPr/>
        </p:nvSpPr>
        <p:spPr bwMode="auto">
          <a:xfrm>
            <a:off x="684213" y="5467350"/>
            <a:ext cx="489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en-US" altLang="es-ES" sz="1600">
                <a:solidFill>
                  <a:srgbClr val="0033CC"/>
                </a:solidFill>
                <a:latin typeface="Arial Narrow" panose="020B0604020202020204" pitchFamily="34" charset="0"/>
                <a:sym typeface="Wingdings" pitchFamily="2" charset="2"/>
              </a:rPr>
              <a:t>Two additional UTs are required for calibrations.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87">
            <a:extLst>
              <a:ext uri="{FF2B5EF4-FFF2-40B4-BE49-F238E27FC236}">
                <a16:creationId xmlns:a16="http://schemas.microsoft.com/office/drawing/2014/main" id="{CC283F40-08AA-5331-EC59-D23DF64B8421}"/>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35842" name="Text Box 8">
            <a:extLst>
              <a:ext uri="{FF2B5EF4-FFF2-40B4-BE49-F238E27FC236}">
                <a16:creationId xmlns:a16="http://schemas.microsoft.com/office/drawing/2014/main" id="{0622CA7C-A390-B4E4-8241-193B2A188D39}"/>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A0C04038-28C7-84B9-2B46-CD5CF1CB644F}"/>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8</a:t>
            </a:r>
          </a:p>
        </p:txBody>
      </p:sp>
      <p:pic>
        <p:nvPicPr>
          <p:cNvPr id="35844" name="Imagen 3">
            <a:extLst>
              <a:ext uri="{FF2B5EF4-FFF2-40B4-BE49-F238E27FC236}">
                <a16:creationId xmlns:a16="http://schemas.microsoft.com/office/drawing/2014/main" id="{ADEA15C0-8A85-837C-0D31-29B60F27F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9525"/>
            <a:ext cx="4383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id="{B8382C45-60D0-100F-C377-9A21CCA9EE58}"/>
              </a:ext>
            </a:extLst>
          </p:cNvPr>
          <p:cNvCxnSpPr/>
          <p:nvPr/>
        </p:nvCxnSpPr>
        <p:spPr>
          <a:xfrm>
            <a:off x="3419475" y="115888"/>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C3E085F2-D5AD-FE62-75AD-C2627CEE1FD6}"/>
              </a:ext>
            </a:extLst>
          </p:cNvPr>
          <p:cNvCxnSpPr/>
          <p:nvPr/>
        </p:nvCxnSpPr>
        <p:spPr>
          <a:xfrm>
            <a:off x="3878263" y="134938"/>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E736DE89-8063-5FBD-3F2B-836B1A36C381}"/>
              </a:ext>
            </a:extLst>
          </p:cNvPr>
          <p:cNvCxnSpPr/>
          <p:nvPr/>
        </p:nvCxnSpPr>
        <p:spPr>
          <a:xfrm>
            <a:off x="4354513" y="134938"/>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1151256A-5197-AA66-A4C3-FA40638509B2}"/>
              </a:ext>
            </a:extLst>
          </p:cNvPr>
          <p:cNvCxnSpPr/>
          <p:nvPr/>
        </p:nvCxnSpPr>
        <p:spPr>
          <a:xfrm>
            <a:off x="4852988" y="122238"/>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2B9BC97F-12FA-724D-FB54-5400BCFDD84B}"/>
              </a:ext>
            </a:extLst>
          </p:cNvPr>
          <p:cNvCxnSpPr/>
          <p:nvPr/>
        </p:nvCxnSpPr>
        <p:spPr>
          <a:xfrm>
            <a:off x="5337175" y="122238"/>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17D2502-B1F0-6B63-2071-4B7439C26CE3}"/>
              </a:ext>
            </a:extLst>
          </p:cNvPr>
          <p:cNvCxnSpPr/>
          <p:nvPr/>
        </p:nvCxnSpPr>
        <p:spPr>
          <a:xfrm>
            <a:off x="5830888" y="115888"/>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3D4D013E-BA16-FEA5-E699-5F9FEBDC878F}"/>
              </a:ext>
            </a:extLst>
          </p:cNvPr>
          <p:cNvCxnSpPr/>
          <p:nvPr/>
        </p:nvCxnSpPr>
        <p:spPr>
          <a:xfrm>
            <a:off x="6305550" y="114300"/>
            <a:ext cx="0" cy="6191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DBF610B5-9366-7B2D-EDE9-996EF45269A1}"/>
              </a:ext>
            </a:extLst>
          </p:cNvPr>
          <p:cNvCxnSpPr/>
          <p:nvPr/>
        </p:nvCxnSpPr>
        <p:spPr>
          <a:xfrm>
            <a:off x="3176588" y="107950"/>
            <a:ext cx="0" cy="61928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A3B37A50-76B6-B690-6D4D-B4208E34504E}"/>
              </a:ext>
            </a:extLst>
          </p:cNvPr>
          <p:cNvCxnSpPr/>
          <p:nvPr/>
        </p:nvCxnSpPr>
        <p:spPr>
          <a:xfrm>
            <a:off x="3640138" y="95250"/>
            <a:ext cx="0" cy="61928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BC53649B-3A8D-D8F3-6D53-DE76DA8CBD4A}"/>
              </a:ext>
            </a:extLst>
          </p:cNvPr>
          <p:cNvCxnSpPr/>
          <p:nvPr/>
        </p:nvCxnSpPr>
        <p:spPr>
          <a:xfrm>
            <a:off x="4114800" y="114300"/>
            <a:ext cx="0" cy="61912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A6387A0D-5A5C-2324-68F4-FB05BFEED576}"/>
              </a:ext>
            </a:extLst>
          </p:cNvPr>
          <p:cNvCxnSpPr/>
          <p:nvPr/>
        </p:nvCxnSpPr>
        <p:spPr>
          <a:xfrm>
            <a:off x="4591050" y="85725"/>
            <a:ext cx="0" cy="61928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B509915-3870-DE6E-164B-BCB3478DB0DE}"/>
              </a:ext>
            </a:extLst>
          </p:cNvPr>
          <p:cNvCxnSpPr/>
          <p:nvPr/>
        </p:nvCxnSpPr>
        <p:spPr>
          <a:xfrm>
            <a:off x="5094288" y="95250"/>
            <a:ext cx="0" cy="61928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2D1BECF-3F5E-BD4F-CC70-A2FC641C3067}"/>
              </a:ext>
            </a:extLst>
          </p:cNvPr>
          <p:cNvCxnSpPr/>
          <p:nvPr/>
        </p:nvCxnSpPr>
        <p:spPr>
          <a:xfrm>
            <a:off x="5568950" y="85725"/>
            <a:ext cx="0" cy="61928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37742CE-E981-2AED-4A7C-B6059EA575E7}"/>
              </a:ext>
            </a:extLst>
          </p:cNvPr>
          <p:cNvCxnSpPr/>
          <p:nvPr/>
        </p:nvCxnSpPr>
        <p:spPr>
          <a:xfrm>
            <a:off x="6062663" y="95250"/>
            <a:ext cx="0" cy="61928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027AC21-25D6-2118-FD49-61ACC4215119}"/>
              </a:ext>
            </a:extLst>
          </p:cNvPr>
          <p:cNvCxnSpPr>
            <a:cxnSpLocks/>
          </p:cNvCxnSpPr>
          <p:nvPr/>
        </p:nvCxnSpPr>
        <p:spPr>
          <a:xfrm flipH="1">
            <a:off x="2916238" y="4292600"/>
            <a:ext cx="365125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87">
            <a:extLst>
              <a:ext uri="{FF2B5EF4-FFF2-40B4-BE49-F238E27FC236}">
                <a16:creationId xmlns:a16="http://schemas.microsoft.com/office/drawing/2014/main" id="{40320DBA-4167-4D5A-3F7A-962155EEE66F}"/>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37890" name="Text Box 8">
            <a:extLst>
              <a:ext uri="{FF2B5EF4-FFF2-40B4-BE49-F238E27FC236}">
                <a16:creationId xmlns:a16="http://schemas.microsoft.com/office/drawing/2014/main" id="{04E43B17-8B0B-32B3-D064-FA23B9E9F741}"/>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05946444-D309-F9E7-7BCC-0EC098119AD2}"/>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8</a:t>
            </a:r>
          </a:p>
        </p:txBody>
      </p:sp>
      <p:pic>
        <p:nvPicPr>
          <p:cNvPr id="37892" name="Imagen 3">
            <a:extLst>
              <a:ext uri="{FF2B5EF4-FFF2-40B4-BE49-F238E27FC236}">
                <a16:creationId xmlns:a16="http://schemas.microsoft.com/office/drawing/2014/main" id="{41BA2655-66F2-D7F5-3A65-6E253AC8E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9525"/>
            <a:ext cx="4383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ector recto 21">
            <a:extLst>
              <a:ext uri="{FF2B5EF4-FFF2-40B4-BE49-F238E27FC236}">
                <a16:creationId xmlns:a16="http://schemas.microsoft.com/office/drawing/2014/main" id="{BB0B14EA-B5B3-9DA0-16FA-A48B42A9510F}"/>
              </a:ext>
            </a:extLst>
          </p:cNvPr>
          <p:cNvCxnSpPr>
            <a:cxnSpLocks/>
          </p:cNvCxnSpPr>
          <p:nvPr/>
        </p:nvCxnSpPr>
        <p:spPr>
          <a:xfrm flipH="1">
            <a:off x="2916238" y="2205038"/>
            <a:ext cx="365125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8C0E5FF9-D784-BEFA-E531-A691EBD96BDD}"/>
              </a:ext>
            </a:extLst>
          </p:cNvPr>
          <p:cNvCxnSpPr>
            <a:cxnSpLocks/>
          </p:cNvCxnSpPr>
          <p:nvPr/>
        </p:nvCxnSpPr>
        <p:spPr>
          <a:xfrm flipH="1">
            <a:off x="2936875" y="4724400"/>
            <a:ext cx="365125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7">
            <a:extLst>
              <a:ext uri="{FF2B5EF4-FFF2-40B4-BE49-F238E27FC236}">
                <a16:creationId xmlns:a16="http://schemas.microsoft.com/office/drawing/2014/main" id="{75D529A9-E441-493E-E391-8131697BC3DF}"/>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17410" name="Rectangle 4">
            <a:extLst>
              <a:ext uri="{FF2B5EF4-FFF2-40B4-BE49-F238E27FC236}">
                <a16:creationId xmlns:a16="http://schemas.microsoft.com/office/drawing/2014/main" id="{3E5E7876-36E7-D325-11E7-D529E92628B7}"/>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17411" name="Rectangle 5">
            <a:extLst>
              <a:ext uri="{FF2B5EF4-FFF2-40B4-BE49-F238E27FC236}">
                <a16:creationId xmlns:a16="http://schemas.microsoft.com/office/drawing/2014/main" id="{00DB8B4F-7109-C3C9-F513-5FE14BEE1504}"/>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17412" name="Text Box 6">
            <a:extLst>
              <a:ext uri="{FF2B5EF4-FFF2-40B4-BE49-F238E27FC236}">
                <a16:creationId xmlns:a16="http://schemas.microsoft.com/office/drawing/2014/main" id="{98E77CC2-8E93-5BB8-DEFC-B2BF8C69E82B}"/>
              </a:ext>
            </a:extLst>
          </p:cNvPr>
          <p:cNvSpPr txBox="1">
            <a:spLocks noChangeArrowheads="1"/>
          </p:cNvSpPr>
          <p:nvPr/>
        </p:nvSpPr>
        <p:spPr bwMode="auto">
          <a:xfrm>
            <a:off x="1143000" y="474663"/>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Motivation </a:t>
            </a:r>
          </a:p>
        </p:txBody>
      </p:sp>
      <p:sp>
        <p:nvSpPr>
          <p:cNvPr id="17413" name="Text Box 10">
            <a:extLst>
              <a:ext uri="{FF2B5EF4-FFF2-40B4-BE49-F238E27FC236}">
                <a16:creationId xmlns:a16="http://schemas.microsoft.com/office/drawing/2014/main" id="{09B230C1-5EDA-BF8E-32F0-FFA684B2843F}"/>
              </a:ext>
            </a:extLst>
          </p:cNvPr>
          <p:cNvSpPr txBox="1">
            <a:spLocks noChangeArrowheads="1"/>
          </p:cNvSpPr>
          <p:nvPr/>
        </p:nvSpPr>
        <p:spPr bwMode="auto">
          <a:xfrm>
            <a:off x="457200" y="1325563"/>
            <a:ext cx="51863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Arial Narrow" panose="020B0604020202020204" pitchFamily="34" charset="0"/>
              </a:rPr>
              <a:t>Nucleon correlations in nuclei and nuclear matter</a:t>
            </a:r>
          </a:p>
        </p:txBody>
      </p:sp>
      <p:sp>
        <p:nvSpPr>
          <p:cNvPr id="17414" name="Text Box 8">
            <a:extLst>
              <a:ext uri="{FF2B5EF4-FFF2-40B4-BE49-F238E27FC236}">
                <a16:creationId xmlns:a16="http://schemas.microsoft.com/office/drawing/2014/main" id="{A6ED4FEA-CB1A-B671-9B19-82F9B72C8F0A}"/>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7605D340-D9ED-58A3-FCCB-B0C0409B1656}"/>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2</a:t>
            </a:r>
          </a:p>
        </p:txBody>
      </p:sp>
      <p:pic>
        <p:nvPicPr>
          <p:cNvPr id="17416" name="4 Imagen">
            <a:extLst>
              <a:ext uri="{FF2B5EF4-FFF2-40B4-BE49-F238E27FC236}">
                <a16:creationId xmlns:a16="http://schemas.microsoft.com/office/drawing/2014/main" id="{5C9DDB88-A6EF-CCD7-6C0A-126D70CE06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1728788"/>
            <a:ext cx="1928812"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44 CuadroTexto">
            <a:extLst>
              <a:ext uri="{FF2B5EF4-FFF2-40B4-BE49-F238E27FC236}">
                <a16:creationId xmlns:a16="http://schemas.microsoft.com/office/drawing/2014/main" id="{84215240-33B0-1E26-EB55-223745BEBB19}"/>
              </a:ext>
            </a:extLst>
          </p:cNvPr>
          <p:cNvSpPr txBox="1">
            <a:spLocks noChangeArrowheads="1"/>
          </p:cNvSpPr>
          <p:nvPr/>
        </p:nvSpPr>
        <p:spPr bwMode="auto">
          <a:xfrm>
            <a:off x="468313" y="1773238"/>
            <a:ext cx="63357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en-US" altLang="es-ES" sz="1600" dirty="0">
                <a:solidFill>
                  <a:srgbClr val="0033CC"/>
                </a:solidFill>
                <a:latin typeface="Symbol" pitchFamily="2" charset="2"/>
                <a:sym typeface="Wingdings" pitchFamily="2" charset="2"/>
              </a:rPr>
              <a:t>a</a:t>
            </a:r>
            <a:r>
              <a:rPr lang="en-US" altLang="es-ES" sz="1600" dirty="0">
                <a:solidFill>
                  <a:srgbClr val="0033CC"/>
                </a:solidFill>
                <a:latin typeface="Arial Narrow" panose="020B0604020202020204" pitchFamily="34" charset="0"/>
                <a:sym typeface="Wingdings" pitchFamily="2" charset="2"/>
              </a:rPr>
              <a:t>-decay is not only the first manifestation of the subatomic structure of matter, but also the first evidence for nucleon correlations and clustering in nuclei.</a:t>
            </a:r>
          </a:p>
          <a:p>
            <a:pPr eaLnBrk="1" hangingPunct="1">
              <a:spcBef>
                <a:spcPct val="0"/>
              </a:spcBef>
              <a:spcAft>
                <a:spcPts val="1200"/>
              </a:spcAft>
              <a:buFontTx/>
              <a:buNone/>
            </a:pPr>
            <a:r>
              <a:rPr lang="en-US" altLang="es-ES" sz="1600" dirty="0">
                <a:solidFill>
                  <a:srgbClr val="0033CC"/>
                </a:solidFill>
                <a:latin typeface="Arial Narrow" panose="020B0604020202020204" pitchFamily="34" charset="0"/>
                <a:sym typeface="Wingdings" pitchFamily="2" charset="2"/>
              </a:rPr>
              <a:t>Despite the success of the Gamow model in describing </a:t>
            </a:r>
            <a:r>
              <a:rPr lang="en-US" altLang="es-ES" sz="1600" dirty="0">
                <a:solidFill>
                  <a:srgbClr val="0033CC"/>
                </a:solidFill>
                <a:latin typeface="Symbol" pitchFamily="2" charset="2"/>
                <a:sym typeface="Wingdings" pitchFamily="2" charset="2"/>
              </a:rPr>
              <a:t>a</a:t>
            </a:r>
            <a:r>
              <a:rPr lang="en-US" altLang="es-ES" sz="1600" dirty="0">
                <a:solidFill>
                  <a:srgbClr val="0033CC"/>
                </a:solidFill>
                <a:latin typeface="Arial Narrow" panose="020B0604020202020204" pitchFamily="34" charset="0"/>
                <a:sym typeface="Wingdings" pitchFamily="2" charset="2"/>
              </a:rPr>
              <a:t>-decay, today it is still challenging to describe theoretically the probability of </a:t>
            </a:r>
            <a:r>
              <a:rPr lang="en-US" altLang="es-ES" sz="1600" dirty="0">
                <a:solidFill>
                  <a:srgbClr val="0033CC"/>
                </a:solidFill>
                <a:latin typeface="Symbol" pitchFamily="2" charset="2"/>
                <a:sym typeface="Wingdings" pitchFamily="2" charset="2"/>
              </a:rPr>
              <a:t>a</a:t>
            </a:r>
            <a:r>
              <a:rPr lang="en-US" altLang="es-ES" sz="1600" dirty="0">
                <a:solidFill>
                  <a:srgbClr val="0033CC"/>
                </a:solidFill>
                <a:latin typeface="Arial Narrow" panose="020B0604020202020204" pitchFamily="34" charset="0"/>
                <a:sym typeface="Wingdings" pitchFamily="2" charset="2"/>
              </a:rPr>
              <a:t>-preformation in nuclei.</a:t>
            </a:r>
          </a:p>
          <a:p>
            <a:pPr eaLnBrk="1" hangingPunct="1">
              <a:spcBef>
                <a:spcPct val="0"/>
              </a:spcBef>
              <a:buFontTx/>
              <a:buNone/>
            </a:pPr>
            <a:r>
              <a:rPr lang="en-US" altLang="es-ES" sz="1600" dirty="0">
                <a:solidFill>
                  <a:srgbClr val="0033CC"/>
                </a:solidFill>
                <a:latin typeface="Arial Narrow" panose="020B0604020202020204" pitchFamily="34" charset="0"/>
                <a:sym typeface="Wingdings" pitchFamily="2" charset="2"/>
              </a:rPr>
              <a:t>In parallel, the </a:t>
            </a:r>
            <a:r>
              <a:rPr lang="en-US" altLang="es-ES" sz="1600" dirty="0">
                <a:solidFill>
                  <a:srgbClr val="0033CC"/>
                </a:solidFill>
                <a:latin typeface="Symbol" pitchFamily="2" charset="2"/>
                <a:sym typeface="Wingdings" pitchFamily="2" charset="2"/>
              </a:rPr>
              <a:t>a</a:t>
            </a:r>
            <a:r>
              <a:rPr lang="en-US" altLang="es-ES" sz="1600" dirty="0">
                <a:solidFill>
                  <a:srgbClr val="0033CC"/>
                </a:solidFill>
                <a:latin typeface="Arial Narrow" panose="020B0604020202020204" pitchFamily="34" charset="0"/>
                <a:sym typeface="Wingdings" pitchFamily="2" charset="2"/>
              </a:rPr>
              <a:t>-clustering model has been used since the 1930’s to explain the structure of </a:t>
            </a:r>
            <a:r>
              <a:rPr lang="en-US" altLang="es-ES" sz="1600" dirty="0">
                <a:solidFill>
                  <a:srgbClr val="0033CC"/>
                </a:solidFill>
                <a:latin typeface="Symbol" pitchFamily="2" charset="2"/>
                <a:sym typeface="Wingdings" pitchFamily="2" charset="2"/>
              </a:rPr>
              <a:t>a</a:t>
            </a:r>
            <a:r>
              <a:rPr lang="en-US" altLang="es-ES" sz="1600" dirty="0">
                <a:solidFill>
                  <a:srgbClr val="0033CC"/>
                </a:solidFill>
                <a:latin typeface="Arial Narrow" panose="020B0604020202020204" pitchFamily="34" charset="0"/>
                <a:sym typeface="Wingdings" pitchFamily="2" charset="2"/>
              </a:rPr>
              <a:t>-conjugate nuclei. </a:t>
            </a:r>
            <a:endParaRPr lang="en-US" altLang="es-ES" sz="1600" dirty="0">
              <a:solidFill>
                <a:srgbClr val="00B0F0"/>
              </a:solidFill>
              <a:latin typeface="Arial Narrow" panose="020B0604020202020204" pitchFamily="34" charset="0"/>
              <a:sym typeface="Wingdings" pitchFamily="2" charset="2"/>
            </a:endParaRPr>
          </a:p>
        </p:txBody>
      </p:sp>
      <p:pic>
        <p:nvPicPr>
          <p:cNvPr id="17418" name="7 Imagen">
            <a:extLst>
              <a:ext uri="{FF2B5EF4-FFF2-40B4-BE49-F238E27FC236}">
                <a16:creationId xmlns:a16="http://schemas.microsoft.com/office/drawing/2014/main" id="{1C2B3A0E-417C-7990-2F05-6ED327B905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097338"/>
            <a:ext cx="5340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22 CuadroTexto">
            <a:extLst>
              <a:ext uri="{FF2B5EF4-FFF2-40B4-BE49-F238E27FC236}">
                <a16:creationId xmlns:a16="http://schemas.microsoft.com/office/drawing/2014/main" id="{FB63B59F-AD54-B823-9EDA-2C5304C11A18}"/>
              </a:ext>
            </a:extLst>
          </p:cNvPr>
          <p:cNvSpPr txBox="1">
            <a:spLocks noChangeArrowheads="1"/>
          </p:cNvSpPr>
          <p:nvPr/>
        </p:nvSpPr>
        <p:spPr bwMode="auto">
          <a:xfrm>
            <a:off x="468313" y="5580063"/>
            <a:ext cx="8064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1600">
                <a:solidFill>
                  <a:srgbClr val="0099CC"/>
                </a:solidFill>
                <a:latin typeface="Arial Narrow" panose="020B0604020202020204" pitchFamily="34" charset="0"/>
              </a:rPr>
              <a:t>The merging of these two pictures and its implications for the description of the equation of state of nuclear matter have motivated an intense experimental and theoretical research programme in the last decades.</a:t>
            </a:r>
          </a:p>
        </p:txBody>
      </p:sp>
      <p:sp>
        <p:nvSpPr>
          <p:cNvPr id="17420" name="Text Box 8">
            <a:extLst>
              <a:ext uri="{FF2B5EF4-FFF2-40B4-BE49-F238E27FC236}">
                <a16:creationId xmlns:a16="http://schemas.microsoft.com/office/drawing/2014/main" id="{8F5F08B9-4051-88F0-9C56-0B19D714541D}"/>
              </a:ext>
            </a:extLst>
          </p:cNvPr>
          <p:cNvSpPr txBox="1">
            <a:spLocks noChangeArrowheads="1"/>
          </p:cNvSpPr>
          <p:nvPr/>
        </p:nvSpPr>
        <p:spPr bwMode="auto">
          <a:xfrm>
            <a:off x="6227763" y="4149725"/>
            <a:ext cx="283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T. Otsuka et al.</a:t>
            </a:r>
          </a:p>
          <a:p>
            <a:pPr eaLnBrk="1" hangingPunct="1">
              <a:spcBef>
                <a:spcPct val="0"/>
              </a:spcBef>
              <a:buFontTx/>
              <a:buNone/>
            </a:pPr>
            <a:r>
              <a:rPr lang="en-GB" altLang="es-ES" sz="1200">
                <a:solidFill>
                  <a:srgbClr val="777777"/>
                </a:solidFill>
                <a:latin typeface="Arial Narrow" panose="020B0604020202020204" pitchFamily="34" charset="0"/>
              </a:rPr>
              <a:t>Nature Communications 13, 2234 (2022)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87">
            <a:extLst>
              <a:ext uri="{FF2B5EF4-FFF2-40B4-BE49-F238E27FC236}">
                <a16:creationId xmlns:a16="http://schemas.microsoft.com/office/drawing/2014/main" id="{D1E4A5B2-695C-DB08-69BD-9EF5A3BECA84}"/>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19458" name="Rectangle 4">
            <a:extLst>
              <a:ext uri="{FF2B5EF4-FFF2-40B4-BE49-F238E27FC236}">
                <a16:creationId xmlns:a16="http://schemas.microsoft.com/office/drawing/2014/main" id="{1E2EAD2F-D195-A9FF-BBA8-F59A3FFECFFF}"/>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19459" name="Rectangle 5">
            <a:extLst>
              <a:ext uri="{FF2B5EF4-FFF2-40B4-BE49-F238E27FC236}">
                <a16:creationId xmlns:a16="http://schemas.microsoft.com/office/drawing/2014/main" id="{5BB2A960-3601-7A9D-1B93-837E0C266418}"/>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19460" name="Text Box 6">
            <a:extLst>
              <a:ext uri="{FF2B5EF4-FFF2-40B4-BE49-F238E27FC236}">
                <a16:creationId xmlns:a16="http://schemas.microsoft.com/office/drawing/2014/main" id="{0CDC4921-8C24-A3F9-0416-87162B9D575D}"/>
              </a:ext>
            </a:extLst>
          </p:cNvPr>
          <p:cNvSpPr txBox="1">
            <a:spLocks noChangeArrowheads="1"/>
          </p:cNvSpPr>
          <p:nvPr/>
        </p:nvSpPr>
        <p:spPr bwMode="auto">
          <a:xfrm>
            <a:off x="1143000" y="474663"/>
            <a:ext cx="1525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800">
                <a:solidFill>
                  <a:srgbClr val="003366"/>
                </a:solidFill>
                <a:latin typeface="Arial Narrow" panose="020B0604020202020204" pitchFamily="34" charset="0"/>
              </a:rPr>
              <a:t>Motivation</a:t>
            </a:r>
            <a:endParaRPr lang="en-US" altLang="es-ES" sz="2800">
              <a:solidFill>
                <a:srgbClr val="003366"/>
              </a:solidFill>
              <a:latin typeface="Arial Narrow" panose="020B0604020202020204" pitchFamily="34" charset="0"/>
            </a:endParaRPr>
          </a:p>
        </p:txBody>
      </p:sp>
      <p:sp>
        <p:nvSpPr>
          <p:cNvPr id="19461" name="Text Box 10">
            <a:extLst>
              <a:ext uri="{FF2B5EF4-FFF2-40B4-BE49-F238E27FC236}">
                <a16:creationId xmlns:a16="http://schemas.microsoft.com/office/drawing/2014/main" id="{3367B48F-A500-F7AC-6421-D7C2F18D089F}"/>
              </a:ext>
            </a:extLst>
          </p:cNvPr>
          <p:cNvSpPr txBox="1">
            <a:spLocks noChangeArrowheads="1"/>
          </p:cNvSpPr>
          <p:nvPr/>
        </p:nvSpPr>
        <p:spPr bwMode="auto">
          <a:xfrm>
            <a:off x="457200" y="1325563"/>
            <a:ext cx="374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Arial Narrow" panose="020B0604020202020204" pitchFamily="34" charset="0"/>
              </a:rPr>
              <a:t>Cluster structure and cluster states</a:t>
            </a:r>
          </a:p>
        </p:txBody>
      </p:sp>
      <p:sp>
        <p:nvSpPr>
          <p:cNvPr id="19462" name="Text Box 8">
            <a:extLst>
              <a:ext uri="{FF2B5EF4-FFF2-40B4-BE49-F238E27FC236}">
                <a16:creationId xmlns:a16="http://schemas.microsoft.com/office/drawing/2014/main" id="{96A30710-58EE-4DA6-EE0C-2FD7C3DED7A2}"/>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320209B8-E348-E947-4E4A-4663B6363D97}"/>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3</a:t>
            </a:r>
          </a:p>
        </p:txBody>
      </p:sp>
      <p:sp>
        <p:nvSpPr>
          <p:cNvPr id="19464" name="44 CuadroTexto">
            <a:extLst>
              <a:ext uri="{FF2B5EF4-FFF2-40B4-BE49-F238E27FC236}">
                <a16:creationId xmlns:a16="http://schemas.microsoft.com/office/drawing/2014/main" id="{96D2035B-C9F2-4F27-E5EF-228E1E975575}"/>
              </a:ext>
            </a:extLst>
          </p:cNvPr>
          <p:cNvSpPr txBox="1">
            <a:spLocks noChangeArrowheads="1"/>
          </p:cNvSpPr>
          <p:nvPr/>
        </p:nvSpPr>
        <p:spPr bwMode="auto">
          <a:xfrm>
            <a:off x="1941513" y="4076700"/>
            <a:ext cx="4070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en-US" altLang="es-ES" sz="1600">
                <a:solidFill>
                  <a:srgbClr val="0099CC"/>
                </a:solidFill>
                <a:latin typeface="Arial Narrow" panose="020B0604020202020204" pitchFamily="34" charset="0"/>
                <a:sym typeface="Wingdings" pitchFamily="2" charset="2"/>
              </a:rPr>
              <a:t>The spatial development of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-clusters in the ground state of nuclei has been directly observed by using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-knockout or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-transfer reactions, which provide similar spectroscopic factors.</a:t>
            </a:r>
          </a:p>
        </p:txBody>
      </p:sp>
      <p:sp>
        <p:nvSpPr>
          <p:cNvPr id="19465" name="Text Box 8">
            <a:extLst>
              <a:ext uri="{FF2B5EF4-FFF2-40B4-BE49-F238E27FC236}">
                <a16:creationId xmlns:a16="http://schemas.microsoft.com/office/drawing/2014/main" id="{E824EC91-06A8-0FCB-DC4B-C3A9F2F825A2}"/>
              </a:ext>
            </a:extLst>
          </p:cNvPr>
          <p:cNvSpPr txBox="1">
            <a:spLocks noChangeArrowheads="1"/>
          </p:cNvSpPr>
          <p:nvPr/>
        </p:nvSpPr>
        <p:spPr bwMode="auto">
          <a:xfrm>
            <a:off x="6300788" y="6248400"/>
            <a:ext cx="277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T.A. Carey et al. Phys. Rev. C 29, 1273 (1984)</a:t>
            </a:r>
          </a:p>
        </p:txBody>
      </p:sp>
      <p:sp>
        <p:nvSpPr>
          <p:cNvPr id="19466" name="44 CuadroTexto">
            <a:extLst>
              <a:ext uri="{FF2B5EF4-FFF2-40B4-BE49-F238E27FC236}">
                <a16:creationId xmlns:a16="http://schemas.microsoft.com/office/drawing/2014/main" id="{4A906CCE-B527-1C08-0C95-EA4E4DEB503F}"/>
              </a:ext>
            </a:extLst>
          </p:cNvPr>
          <p:cNvSpPr txBox="1">
            <a:spLocks noChangeArrowheads="1"/>
          </p:cNvSpPr>
          <p:nvPr/>
        </p:nvSpPr>
        <p:spPr bwMode="auto">
          <a:xfrm>
            <a:off x="468313" y="1773238"/>
            <a:ext cx="59039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en-US" altLang="es-ES" sz="1600">
                <a:solidFill>
                  <a:srgbClr val="0033CC"/>
                </a:solidFill>
                <a:latin typeface="Arial Narrow" panose="020B0604020202020204" pitchFamily="34" charset="0"/>
                <a:sym typeface="Wingdings" pitchFamily="2" charset="2"/>
              </a:rPr>
              <a:t>The cluster structure of excited states is usually investigated by means of inelastic scattering, fusion or break-up reactions.</a:t>
            </a:r>
          </a:p>
          <a:p>
            <a:pPr eaLnBrk="1" hangingPunct="1">
              <a:spcBef>
                <a:spcPct val="0"/>
              </a:spcBef>
              <a:spcAft>
                <a:spcPts val="600"/>
              </a:spcAft>
              <a:buFontTx/>
              <a:buNone/>
            </a:pPr>
            <a:r>
              <a:rPr lang="en-US" altLang="es-ES" sz="1600">
                <a:solidFill>
                  <a:srgbClr val="0033CC"/>
                </a:solidFill>
                <a:latin typeface="Arial Narrow" panose="020B0604020202020204" pitchFamily="34" charset="0"/>
                <a:sym typeface="Wingdings" pitchFamily="2" charset="2"/>
              </a:rPr>
              <a:t>These experiments allow for the identification of cluster structures from the associated rotational bands in </a:t>
            </a:r>
            <a:r>
              <a:rPr lang="en-US" altLang="es-ES" sz="1600">
                <a:solidFill>
                  <a:srgbClr val="0033CC"/>
                </a:solidFill>
                <a:latin typeface="Symbol" pitchFamily="2" charset="2"/>
                <a:sym typeface="Wingdings" pitchFamily="2" charset="2"/>
              </a:rPr>
              <a:t>a</a:t>
            </a:r>
            <a:r>
              <a:rPr lang="en-US" altLang="es-ES" sz="1600">
                <a:solidFill>
                  <a:srgbClr val="0033CC"/>
                </a:solidFill>
                <a:latin typeface="Arial Narrow" panose="020B0604020202020204" pitchFamily="34" charset="0"/>
                <a:sym typeface="Wingdings" pitchFamily="2" charset="2"/>
              </a:rPr>
              <a:t>-conjugated nuclei (</a:t>
            </a:r>
            <a:r>
              <a:rPr lang="en-US" altLang="es-ES" sz="1600" i="1" baseline="30000">
                <a:solidFill>
                  <a:srgbClr val="0033CC"/>
                </a:solidFill>
                <a:latin typeface="Arial Narrow" panose="020B0604020202020204" pitchFamily="34" charset="0"/>
                <a:sym typeface="Wingdings" pitchFamily="2" charset="2"/>
              </a:rPr>
              <a:t>8</a:t>
            </a:r>
            <a:r>
              <a:rPr lang="en-US" altLang="es-ES" sz="1600" i="1">
                <a:solidFill>
                  <a:srgbClr val="0033CC"/>
                </a:solidFill>
                <a:latin typeface="Arial Narrow" panose="020B0604020202020204" pitchFamily="34" charset="0"/>
                <a:sym typeface="Wingdings" pitchFamily="2" charset="2"/>
              </a:rPr>
              <a:t>Be, </a:t>
            </a:r>
            <a:r>
              <a:rPr lang="en-US" altLang="es-ES" sz="1600" i="1" baseline="30000">
                <a:solidFill>
                  <a:srgbClr val="0033CC"/>
                </a:solidFill>
                <a:latin typeface="Arial Narrow" panose="020B0604020202020204" pitchFamily="34" charset="0"/>
                <a:sym typeface="Wingdings" pitchFamily="2" charset="2"/>
              </a:rPr>
              <a:t>12</a:t>
            </a:r>
            <a:r>
              <a:rPr lang="en-US" altLang="es-ES" sz="1600" i="1">
                <a:solidFill>
                  <a:srgbClr val="0033CC"/>
                </a:solidFill>
                <a:latin typeface="Arial Narrow" panose="020B0604020202020204" pitchFamily="34" charset="0"/>
                <a:sym typeface="Wingdings" pitchFamily="2" charset="2"/>
              </a:rPr>
              <a:t>C, </a:t>
            </a:r>
            <a:r>
              <a:rPr lang="en-US" altLang="es-ES" sz="1600" i="1" baseline="30000">
                <a:solidFill>
                  <a:srgbClr val="0033CC"/>
                </a:solidFill>
                <a:latin typeface="Arial Narrow" panose="020B0604020202020204" pitchFamily="34" charset="0"/>
                <a:sym typeface="Wingdings" pitchFamily="2" charset="2"/>
              </a:rPr>
              <a:t>16</a:t>
            </a:r>
            <a:r>
              <a:rPr lang="en-US" altLang="es-ES" sz="1600" i="1">
                <a:solidFill>
                  <a:srgbClr val="0033CC"/>
                </a:solidFill>
                <a:latin typeface="Arial Narrow" panose="020B0604020202020204" pitchFamily="34" charset="0"/>
                <a:sym typeface="Wingdings" pitchFamily="2" charset="2"/>
              </a:rPr>
              <a:t>O, </a:t>
            </a:r>
            <a:r>
              <a:rPr lang="en-US" altLang="es-ES" sz="1600">
                <a:solidFill>
                  <a:srgbClr val="0033CC"/>
                </a:solidFill>
                <a:latin typeface="Arial Narrow" panose="020B0604020202020204" pitchFamily="34" charset="0"/>
                <a:sym typeface="Wingdings" pitchFamily="2" charset="2"/>
              </a:rPr>
              <a:t>…), but also in nuclei far from stability where the additional neutrons can stabilise cluster configurations (</a:t>
            </a:r>
            <a:r>
              <a:rPr lang="en-US" altLang="es-ES" sz="1600" i="1" baseline="30000">
                <a:solidFill>
                  <a:srgbClr val="0033CC"/>
                </a:solidFill>
                <a:latin typeface="Arial Narrow" panose="020B0604020202020204" pitchFamily="34" charset="0"/>
                <a:sym typeface="Wingdings" pitchFamily="2" charset="2"/>
              </a:rPr>
              <a:t>12</a:t>
            </a:r>
            <a:r>
              <a:rPr lang="en-US" altLang="es-ES" sz="1600" i="1">
                <a:solidFill>
                  <a:srgbClr val="0033CC"/>
                </a:solidFill>
                <a:latin typeface="Arial Narrow" panose="020B0604020202020204" pitchFamily="34" charset="0"/>
                <a:sym typeface="Wingdings" pitchFamily="2" charset="2"/>
              </a:rPr>
              <a:t>Be, </a:t>
            </a:r>
            <a:r>
              <a:rPr lang="en-US" altLang="es-ES" sz="1600" i="1" baseline="30000">
                <a:solidFill>
                  <a:srgbClr val="0033CC"/>
                </a:solidFill>
                <a:latin typeface="Arial Narrow" panose="020B0604020202020204" pitchFamily="34" charset="0"/>
                <a:sym typeface="Wingdings" pitchFamily="2" charset="2"/>
              </a:rPr>
              <a:t>18</a:t>
            </a:r>
            <a:r>
              <a:rPr lang="en-US" altLang="es-ES" sz="1600" i="1">
                <a:solidFill>
                  <a:srgbClr val="0033CC"/>
                </a:solidFill>
                <a:latin typeface="Arial Narrow" panose="020B0604020202020204" pitchFamily="34" charset="0"/>
                <a:sym typeface="Wingdings" pitchFamily="2" charset="2"/>
              </a:rPr>
              <a:t>O, </a:t>
            </a:r>
            <a:r>
              <a:rPr lang="en-US" altLang="es-ES" sz="1600">
                <a:solidFill>
                  <a:srgbClr val="0033CC"/>
                </a:solidFill>
                <a:latin typeface="Arial Narrow" panose="020B0604020202020204" pitchFamily="34" charset="0"/>
                <a:sym typeface="Wingdings" pitchFamily="2" charset="2"/>
              </a:rPr>
              <a:t>…). </a:t>
            </a:r>
            <a:endParaRPr lang="en-US" altLang="es-ES" sz="1600">
              <a:solidFill>
                <a:srgbClr val="00B0F0"/>
              </a:solidFill>
              <a:latin typeface="Arial Narrow" panose="020B0604020202020204" pitchFamily="34" charset="0"/>
              <a:sym typeface="Wingdings" pitchFamily="2" charset="2"/>
            </a:endParaRPr>
          </a:p>
        </p:txBody>
      </p:sp>
      <p:sp>
        <p:nvSpPr>
          <p:cNvPr id="19467" name="Text Box 8">
            <a:extLst>
              <a:ext uri="{FF2B5EF4-FFF2-40B4-BE49-F238E27FC236}">
                <a16:creationId xmlns:a16="http://schemas.microsoft.com/office/drawing/2014/main" id="{40DB477B-D827-978B-B97B-A0FFD3366A8A}"/>
              </a:ext>
            </a:extLst>
          </p:cNvPr>
          <p:cNvSpPr txBox="1">
            <a:spLocks noChangeArrowheads="1"/>
          </p:cNvSpPr>
          <p:nvPr/>
        </p:nvSpPr>
        <p:spPr bwMode="auto">
          <a:xfrm>
            <a:off x="6264275" y="3716338"/>
            <a:ext cx="2916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B. Yang et al. Phys. Rev. C 99, 064315 (2019)</a:t>
            </a:r>
          </a:p>
        </p:txBody>
      </p:sp>
      <p:pic>
        <p:nvPicPr>
          <p:cNvPr id="19468" name="21 Imagen">
            <a:extLst>
              <a:ext uri="{FF2B5EF4-FFF2-40B4-BE49-F238E27FC236}">
                <a16:creationId xmlns:a16="http://schemas.microsoft.com/office/drawing/2014/main" id="{38F1A02E-A65C-4E4E-4DC3-4A861ABA3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3" y="4068763"/>
            <a:ext cx="13843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9" name="10 Grupo">
            <a:extLst>
              <a:ext uri="{FF2B5EF4-FFF2-40B4-BE49-F238E27FC236}">
                <a16:creationId xmlns:a16="http://schemas.microsoft.com/office/drawing/2014/main" id="{20E4A8C5-356F-6971-ADFD-D7FC5B1CECBB}"/>
              </a:ext>
            </a:extLst>
          </p:cNvPr>
          <p:cNvGrpSpPr>
            <a:grpSpLocks/>
          </p:cNvGrpSpPr>
          <p:nvPr/>
        </p:nvGrpSpPr>
        <p:grpSpPr bwMode="auto">
          <a:xfrm>
            <a:off x="6588125" y="1325563"/>
            <a:ext cx="2244725" cy="2478087"/>
            <a:chOff x="6588224" y="1325563"/>
            <a:chExt cx="2244477" cy="2478039"/>
          </a:xfrm>
        </p:grpSpPr>
        <p:pic>
          <p:nvPicPr>
            <p:cNvPr id="19472" name="9 Imagen">
              <a:extLst>
                <a:ext uri="{FF2B5EF4-FFF2-40B4-BE49-F238E27FC236}">
                  <a16:creationId xmlns:a16="http://schemas.microsoft.com/office/drawing/2014/main" id="{A31377CC-7A6D-DD81-B169-E97936FEF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325563"/>
              <a:ext cx="2244477" cy="24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22 CuadroTexto">
              <a:extLst>
                <a:ext uri="{FF2B5EF4-FFF2-40B4-BE49-F238E27FC236}">
                  <a16:creationId xmlns:a16="http://schemas.microsoft.com/office/drawing/2014/main" id="{48232A56-D8D3-F249-CE40-83C4001F6238}"/>
                </a:ext>
              </a:extLst>
            </p:cNvPr>
            <p:cNvSpPr txBox="1">
              <a:spLocks noChangeArrowheads="1"/>
            </p:cNvSpPr>
            <p:nvPr/>
          </p:nvSpPr>
          <p:spPr bwMode="auto">
            <a:xfrm>
              <a:off x="7369313" y="2287905"/>
              <a:ext cx="1372587"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200" baseline="30000">
                  <a:latin typeface="Arial Narrow" panose="020B0604020202020204" pitchFamily="34" charset="0"/>
                </a:rPr>
                <a:t>9</a:t>
              </a:r>
              <a:r>
                <a:rPr lang="es-ES" altLang="es-ES" sz="1200">
                  <a:latin typeface="Arial Narrow" panose="020B0604020202020204" pitchFamily="34" charset="0"/>
                </a:rPr>
                <a:t>Be(</a:t>
              </a:r>
              <a:r>
                <a:rPr lang="es-ES" altLang="es-ES" sz="1200" baseline="30000">
                  <a:latin typeface="Arial Narrow" panose="020B0604020202020204" pitchFamily="34" charset="0"/>
                </a:rPr>
                <a:t>13</a:t>
              </a:r>
              <a:r>
                <a:rPr lang="es-ES" altLang="es-ES" sz="1200">
                  <a:latin typeface="Arial Narrow" panose="020B0604020202020204" pitchFamily="34" charset="0"/>
                </a:rPr>
                <a:t>C,</a:t>
              </a:r>
              <a:r>
                <a:rPr lang="es-ES" altLang="es-ES" sz="1200" baseline="30000">
                  <a:latin typeface="Arial Narrow" panose="020B0604020202020204" pitchFamily="34" charset="0"/>
                </a:rPr>
                <a:t>18</a:t>
              </a:r>
              <a:r>
                <a:rPr lang="es-ES" altLang="es-ES" sz="1200">
                  <a:latin typeface="Arial Narrow" panose="020B0604020202020204" pitchFamily="34" charset="0"/>
                </a:rPr>
                <a:t>O</a:t>
              </a:r>
              <a:r>
                <a:rPr lang="es-ES" altLang="es-ES" sz="1200">
                  <a:latin typeface="Arial Narrow" panose="020B0604020202020204" pitchFamily="34" charset="0"/>
                  <a:sym typeface="Wingdings" pitchFamily="2" charset="2"/>
                </a:rPr>
                <a:t></a:t>
              </a:r>
              <a:r>
                <a:rPr lang="es-ES" altLang="es-ES" sz="1200" baseline="30000">
                  <a:latin typeface="Arial Narrow" panose="020B0604020202020204" pitchFamily="34" charset="0"/>
                  <a:sym typeface="Wingdings" pitchFamily="2" charset="2"/>
                </a:rPr>
                <a:t>14</a:t>
              </a:r>
              <a:r>
                <a:rPr lang="es-ES" altLang="es-ES" sz="1200">
                  <a:latin typeface="Arial Narrow" panose="020B0604020202020204" pitchFamily="34" charset="0"/>
                  <a:sym typeface="Wingdings" pitchFamily="2" charset="2"/>
                </a:rPr>
                <a:t>C+</a:t>
              </a:r>
              <a:r>
                <a:rPr lang="es-ES" altLang="es-ES" sz="1200">
                  <a:latin typeface="Symbol" pitchFamily="2" charset="2"/>
                  <a:sym typeface="Wingdings" pitchFamily="2" charset="2"/>
                </a:rPr>
                <a:t>a</a:t>
              </a:r>
              <a:r>
                <a:rPr lang="es-ES" altLang="es-ES" sz="1200">
                  <a:latin typeface="Arial Narrow" panose="020B0604020202020204" pitchFamily="34" charset="0"/>
                </a:rPr>
                <a:t>)</a:t>
              </a:r>
              <a:r>
                <a:rPr lang="es-ES" altLang="es-ES" sz="1200">
                  <a:latin typeface="Symbol" pitchFamily="2" charset="2"/>
                </a:rPr>
                <a:t>a</a:t>
              </a:r>
              <a:endParaRPr lang="en-US" altLang="es-ES" sz="1200">
                <a:latin typeface="Symbol" pitchFamily="2" charset="2"/>
              </a:endParaRPr>
            </a:p>
          </p:txBody>
        </p:sp>
      </p:grpSp>
      <p:sp>
        <p:nvSpPr>
          <p:cNvPr id="19470" name="44 CuadroTexto">
            <a:extLst>
              <a:ext uri="{FF2B5EF4-FFF2-40B4-BE49-F238E27FC236}">
                <a16:creationId xmlns:a16="http://schemas.microsoft.com/office/drawing/2014/main" id="{0E83424C-72B8-F789-E0B7-4FE8AA7847E5}"/>
              </a:ext>
            </a:extLst>
          </p:cNvPr>
          <p:cNvSpPr txBox="1">
            <a:spLocks noChangeArrowheads="1"/>
          </p:cNvSpPr>
          <p:nvPr/>
        </p:nvSpPr>
        <p:spPr bwMode="auto">
          <a:xfrm>
            <a:off x="468313" y="5407025"/>
            <a:ext cx="568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1600">
                <a:solidFill>
                  <a:srgbClr val="0099CC"/>
                </a:solidFill>
                <a:latin typeface="Arial Narrow" panose="020B0604020202020204" pitchFamily="34" charset="0"/>
                <a:sym typeface="Wingdings" pitchFamily="2" charset="2"/>
              </a:rPr>
              <a:t>Advanced model calculations showed that these reactions probe the formation of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-clusters at the nuclear surface where the density of matter is below the cluster dissolution threshold, the Mott density.</a:t>
            </a:r>
            <a:endParaRPr lang="en-US" altLang="es-ES" sz="1600">
              <a:solidFill>
                <a:srgbClr val="00B0F0"/>
              </a:solidFill>
              <a:latin typeface="Arial Narrow" panose="020B0604020202020204" pitchFamily="34" charset="0"/>
              <a:sym typeface="Wingdings" pitchFamily="2" charset="2"/>
            </a:endParaRPr>
          </a:p>
        </p:txBody>
      </p:sp>
      <p:pic>
        <p:nvPicPr>
          <p:cNvPr id="19471" name="Imagen 3">
            <a:extLst>
              <a:ext uri="{FF2B5EF4-FFF2-40B4-BE49-F238E27FC236}">
                <a16:creationId xmlns:a16="http://schemas.microsoft.com/office/drawing/2014/main" id="{AC64A0EE-9630-DED6-A496-FFA097048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994150"/>
            <a:ext cx="30607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2 Imagen">
            <a:extLst>
              <a:ext uri="{FF2B5EF4-FFF2-40B4-BE49-F238E27FC236}">
                <a16:creationId xmlns:a16="http://schemas.microsoft.com/office/drawing/2014/main" id="{0BB43A7A-A9C4-5556-BF66-BDD3BE7499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1708150"/>
            <a:ext cx="1979612"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87">
            <a:extLst>
              <a:ext uri="{FF2B5EF4-FFF2-40B4-BE49-F238E27FC236}">
                <a16:creationId xmlns:a16="http://schemas.microsoft.com/office/drawing/2014/main" id="{D1A374EA-79B2-440A-BBFD-595EFA8959EA}"/>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21507" name="Rectangle 4">
            <a:extLst>
              <a:ext uri="{FF2B5EF4-FFF2-40B4-BE49-F238E27FC236}">
                <a16:creationId xmlns:a16="http://schemas.microsoft.com/office/drawing/2014/main" id="{C8CE756B-CAA2-3A5A-8DD5-561EF96FADFA}"/>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1508" name="Rectangle 5">
            <a:extLst>
              <a:ext uri="{FF2B5EF4-FFF2-40B4-BE49-F238E27FC236}">
                <a16:creationId xmlns:a16="http://schemas.microsoft.com/office/drawing/2014/main" id="{720BD3C9-259E-F0CA-0647-C1B7F1556F33}"/>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1509" name="Text Box 6">
            <a:extLst>
              <a:ext uri="{FF2B5EF4-FFF2-40B4-BE49-F238E27FC236}">
                <a16:creationId xmlns:a16="http://schemas.microsoft.com/office/drawing/2014/main" id="{C0781F61-6690-F72C-F852-A4B0966B0926}"/>
              </a:ext>
            </a:extLst>
          </p:cNvPr>
          <p:cNvSpPr txBox="1">
            <a:spLocks noChangeArrowheads="1"/>
          </p:cNvSpPr>
          <p:nvPr/>
        </p:nvSpPr>
        <p:spPr bwMode="auto">
          <a:xfrm>
            <a:off x="1143000" y="474663"/>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Motivation </a:t>
            </a:r>
          </a:p>
        </p:txBody>
      </p:sp>
      <p:sp>
        <p:nvSpPr>
          <p:cNvPr id="21510" name="Text Box 10">
            <a:extLst>
              <a:ext uri="{FF2B5EF4-FFF2-40B4-BE49-F238E27FC236}">
                <a16:creationId xmlns:a16="http://schemas.microsoft.com/office/drawing/2014/main" id="{866B6926-F03A-F85E-F4DA-8133159EF131}"/>
              </a:ext>
            </a:extLst>
          </p:cNvPr>
          <p:cNvSpPr txBox="1">
            <a:spLocks noChangeArrowheads="1"/>
          </p:cNvSpPr>
          <p:nvPr/>
        </p:nvSpPr>
        <p:spPr bwMode="auto">
          <a:xfrm>
            <a:off x="457200" y="1325563"/>
            <a:ext cx="467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Arial Narrow" panose="020B0604020202020204" pitchFamily="34" charset="0"/>
              </a:rPr>
              <a:t>Clusters in dilute asymmetric nuclear matter</a:t>
            </a:r>
          </a:p>
        </p:txBody>
      </p:sp>
      <p:sp>
        <p:nvSpPr>
          <p:cNvPr id="21511" name="Text Box 8">
            <a:extLst>
              <a:ext uri="{FF2B5EF4-FFF2-40B4-BE49-F238E27FC236}">
                <a16:creationId xmlns:a16="http://schemas.microsoft.com/office/drawing/2014/main" id="{9D4DA7EB-8045-5968-E328-E178F8AE68CC}"/>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40FFF6E0-10B1-06EB-ACC8-AB179C378BB8}"/>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4</a:t>
            </a:r>
          </a:p>
        </p:txBody>
      </p:sp>
      <p:sp>
        <p:nvSpPr>
          <p:cNvPr id="21513" name="44 CuadroTexto">
            <a:extLst>
              <a:ext uri="{FF2B5EF4-FFF2-40B4-BE49-F238E27FC236}">
                <a16:creationId xmlns:a16="http://schemas.microsoft.com/office/drawing/2014/main" id="{06745085-0917-8571-ACBC-F9800186242A}"/>
              </a:ext>
            </a:extLst>
          </p:cNvPr>
          <p:cNvSpPr txBox="1">
            <a:spLocks noChangeArrowheads="1"/>
          </p:cNvSpPr>
          <p:nvPr/>
        </p:nvSpPr>
        <p:spPr bwMode="auto">
          <a:xfrm>
            <a:off x="468313" y="1773238"/>
            <a:ext cx="45989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en-US" altLang="es-ES" sz="1600">
                <a:solidFill>
                  <a:srgbClr val="0033CC"/>
                </a:solidFill>
                <a:latin typeface="Arial Narrow" panose="020B0604020202020204" pitchFamily="34" charset="0"/>
                <a:sym typeface="Wingdings" pitchFamily="2" charset="2"/>
              </a:rPr>
              <a:t>Clustering is expected to affect the structure of nuclei, in particular the development of skin or halo phenomena. </a:t>
            </a:r>
          </a:p>
          <a:p>
            <a:pPr eaLnBrk="1" hangingPunct="1">
              <a:spcBef>
                <a:spcPct val="0"/>
              </a:spcBef>
              <a:spcAft>
                <a:spcPts val="600"/>
              </a:spcAft>
              <a:buFontTx/>
              <a:buNone/>
            </a:pPr>
            <a:r>
              <a:rPr lang="es-ES" altLang="es-ES" sz="1600">
                <a:solidFill>
                  <a:srgbClr val="0033CC"/>
                </a:solidFill>
                <a:latin typeface="Arial Narrow" panose="020B0604020202020204" pitchFamily="34" charset="0"/>
                <a:sym typeface="Wingdings" pitchFamily="2" charset="2"/>
              </a:rPr>
              <a:t>RMF </a:t>
            </a:r>
            <a:r>
              <a:rPr lang="en-US" altLang="es-ES" sz="1600">
                <a:solidFill>
                  <a:srgbClr val="0033CC"/>
                </a:solidFill>
                <a:latin typeface="Arial Narrow" panose="020B0604020202020204" pitchFamily="34" charset="0"/>
                <a:sym typeface="Wingdings" pitchFamily="2" charset="2"/>
              </a:rPr>
              <a:t>calculations, including few-body correlations, have shown a reduction in the probability of finding </a:t>
            </a:r>
            <a:r>
              <a:rPr lang="en-US" altLang="es-ES" sz="1600">
                <a:solidFill>
                  <a:srgbClr val="0033CC"/>
                </a:solidFill>
                <a:latin typeface="Symbol" pitchFamily="2" charset="2"/>
                <a:sym typeface="Wingdings" pitchFamily="2" charset="2"/>
              </a:rPr>
              <a:t>a</a:t>
            </a:r>
            <a:r>
              <a:rPr lang="en-US" altLang="es-ES" sz="1600">
                <a:solidFill>
                  <a:srgbClr val="0033CC"/>
                </a:solidFill>
                <a:latin typeface="Arial Narrow" panose="020B0604020202020204" pitchFamily="34" charset="0"/>
                <a:sym typeface="Wingdings" pitchFamily="2" charset="2"/>
              </a:rPr>
              <a:t>-clusters on the surface of the nucleus and a smaller thickness of the skin in neutron-rich tin isotopes. This finding also impacts the determination of the </a:t>
            </a:r>
            <a:r>
              <a:rPr lang="en-US" altLang="es-ES" sz="1600" i="1">
                <a:solidFill>
                  <a:srgbClr val="0033CC"/>
                </a:solidFill>
                <a:latin typeface="Arial Narrow" panose="020B0604020202020204" pitchFamily="34" charset="0"/>
                <a:sym typeface="Wingdings" pitchFamily="2" charset="2"/>
              </a:rPr>
              <a:t>L</a:t>
            </a:r>
            <a:r>
              <a:rPr lang="en-US" altLang="es-ES" sz="1600">
                <a:solidFill>
                  <a:srgbClr val="0033CC"/>
                </a:solidFill>
                <a:latin typeface="Arial Narrow" panose="020B0604020202020204" pitchFamily="34" charset="0"/>
                <a:sym typeface="Wingdings" pitchFamily="2" charset="2"/>
              </a:rPr>
              <a:t> parameter providing the first order dependence of the symmetry energy on the density.</a:t>
            </a:r>
            <a:endParaRPr lang="en-US" altLang="es-ES" sz="1600">
              <a:solidFill>
                <a:srgbClr val="00B0F0"/>
              </a:solidFill>
              <a:latin typeface="Arial Narrow" panose="020B0604020202020204" pitchFamily="34" charset="0"/>
              <a:sym typeface="Wingdings" pitchFamily="2" charset="2"/>
            </a:endParaRPr>
          </a:p>
        </p:txBody>
      </p:sp>
      <p:pic>
        <p:nvPicPr>
          <p:cNvPr id="21514" name="3 Imagen">
            <a:extLst>
              <a:ext uri="{FF2B5EF4-FFF2-40B4-BE49-F238E27FC236}">
                <a16:creationId xmlns:a16="http://schemas.microsoft.com/office/drawing/2014/main" id="{E3FE6553-2247-157D-322C-2D14E7EFBD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1708150"/>
            <a:ext cx="209708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8">
            <a:extLst>
              <a:ext uri="{FF2B5EF4-FFF2-40B4-BE49-F238E27FC236}">
                <a16:creationId xmlns:a16="http://schemas.microsoft.com/office/drawing/2014/main" id="{87E38327-A21E-4BD6-52E3-BC99C452CC53}"/>
              </a:ext>
            </a:extLst>
          </p:cNvPr>
          <p:cNvSpPr txBox="1">
            <a:spLocks noChangeArrowheads="1"/>
          </p:cNvSpPr>
          <p:nvPr/>
        </p:nvSpPr>
        <p:spPr bwMode="auto">
          <a:xfrm>
            <a:off x="5283200" y="3511550"/>
            <a:ext cx="2513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S. Typel Phys. Rev. C 89, 064321 (2014)</a:t>
            </a:r>
          </a:p>
        </p:txBody>
      </p:sp>
      <p:grpSp>
        <p:nvGrpSpPr>
          <p:cNvPr id="21516" name="7 Grupo">
            <a:extLst>
              <a:ext uri="{FF2B5EF4-FFF2-40B4-BE49-F238E27FC236}">
                <a16:creationId xmlns:a16="http://schemas.microsoft.com/office/drawing/2014/main" id="{4FCBB860-F320-1D02-3E02-F82FB206F073}"/>
              </a:ext>
            </a:extLst>
          </p:cNvPr>
          <p:cNvGrpSpPr>
            <a:grpSpLocks/>
          </p:cNvGrpSpPr>
          <p:nvPr/>
        </p:nvGrpSpPr>
        <p:grpSpPr bwMode="auto">
          <a:xfrm>
            <a:off x="6948488" y="4221163"/>
            <a:ext cx="2119312" cy="2046287"/>
            <a:chOff x="6948265" y="4221088"/>
            <a:chExt cx="2120056" cy="2045853"/>
          </a:xfrm>
        </p:grpSpPr>
        <p:pic>
          <p:nvPicPr>
            <p:cNvPr id="21526" name="5 Imagen">
              <a:extLst>
                <a:ext uri="{FF2B5EF4-FFF2-40B4-BE49-F238E27FC236}">
                  <a16:creationId xmlns:a16="http://schemas.microsoft.com/office/drawing/2014/main" id="{A9346B65-D529-9EE1-9114-E1DC3719B5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4221088"/>
              <a:ext cx="1904033" cy="17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a:extLst>
                <a:ext uri="{FF2B5EF4-FFF2-40B4-BE49-F238E27FC236}">
                  <a16:creationId xmlns:a16="http://schemas.microsoft.com/office/drawing/2014/main" id="{4F736017-7361-E9EA-1430-7CB38F4BE512}"/>
                </a:ext>
              </a:extLst>
            </p:cNvPr>
            <p:cNvSpPr txBox="1"/>
            <p:nvPr/>
          </p:nvSpPr>
          <p:spPr>
            <a:xfrm>
              <a:off x="7740705" y="6020931"/>
              <a:ext cx="989360" cy="246010"/>
            </a:xfrm>
            <a:prstGeom prst="rect">
              <a:avLst/>
            </a:prstGeom>
            <a:noFill/>
          </p:spPr>
          <p:txBody>
            <a:bodyPr wrap="none">
              <a:spAutoFit/>
            </a:bodyPr>
            <a:lstStyle/>
            <a:p>
              <a:pPr eaLnBrk="1" hangingPunct="1">
                <a:defRPr/>
              </a:pPr>
              <a:r>
                <a:rPr lang="es-ES" sz="1000" i="1" dirty="0" err="1">
                  <a:solidFill>
                    <a:schemeClr val="bg2">
                      <a:lumMod val="75000"/>
                    </a:schemeClr>
                  </a:solidFill>
                </a:rPr>
                <a:t>Mass</a:t>
              </a:r>
              <a:r>
                <a:rPr lang="es-ES" sz="1000" i="1" dirty="0">
                  <a:solidFill>
                    <a:schemeClr val="bg2">
                      <a:lumMod val="75000"/>
                    </a:schemeClr>
                  </a:solidFill>
                </a:rPr>
                <a:t> </a:t>
              </a:r>
              <a:r>
                <a:rPr lang="es-ES" sz="1000" i="1" dirty="0" err="1">
                  <a:solidFill>
                    <a:schemeClr val="bg2">
                      <a:lumMod val="75000"/>
                    </a:schemeClr>
                  </a:solidFill>
                </a:rPr>
                <a:t>number</a:t>
              </a:r>
              <a:r>
                <a:rPr lang="es-ES" sz="1000" i="1" dirty="0">
                  <a:solidFill>
                    <a:schemeClr val="bg2">
                      <a:lumMod val="75000"/>
                    </a:schemeClr>
                  </a:solidFill>
                </a:rPr>
                <a:t> (A)</a:t>
              </a:r>
              <a:endParaRPr lang="en-US" sz="1000" i="1" dirty="0">
                <a:solidFill>
                  <a:schemeClr val="bg2">
                    <a:lumMod val="75000"/>
                  </a:schemeClr>
                </a:solidFill>
              </a:endParaRPr>
            </a:p>
          </p:txBody>
        </p:sp>
        <p:sp>
          <p:nvSpPr>
            <p:cNvPr id="17" name="16 CuadroTexto">
              <a:extLst>
                <a:ext uri="{FF2B5EF4-FFF2-40B4-BE49-F238E27FC236}">
                  <a16:creationId xmlns:a16="http://schemas.microsoft.com/office/drawing/2014/main" id="{40491849-7DA6-E0A5-33E2-46D311BD0E15}"/>
                </a:ext>
              </a:extLst>
            </p:cNvPr>
            <p:cNvSpPr txBox="1"/>
            <p:nvPr/>
          </p:nvSpPr>
          <p:spPr>
            <a:xfrm rot="-5400000">
              <a:off x="6770568" y="4973339"/>
              <a:ext cx="585663" cy="230268"/>
            </a:xfrm>
            <a:prstGeom prst="rect">
              <a:avLst/>
            </a:prstGeom>
            <a:noFill/>
          </p:spPr>
          <p:txBody>
            <a:bodyPr wrap="none">
              <a:spAutoFit/>
            </a:bodyPr>
            <a:lstStyle/>
            <a:p>
              <a:pPr eaLnBrk="1" hangingPunct="1">
                <a:defRPr/>
              </a:pPr>
              <a:r>
                <a:rPr lang="es-ES" sz="900" i="1" dirty="0" err="1">
                  <a:solidFill>
                    <a:schemeClr val="bg2">
                      <a:lumMod val="75000"/>
                    </a:schemeClr>
                  </a:solidFill>
                  <a:latin typeface="Symbol" pitchFamily="18" charset="2"/>
                </a:rPr>
                <a:t>s</a:t>
              </a:r>
              <a:r>
                <a:rPr lang="es-ES" sz="900" i="1" baseline="-25000" dirty="0" err="1">
                  <a:solidFill>
                    <a:schemeClr val="bg2">
                      <a:lumMod val="75000"/>
                    </a:schemeClr>
                  </a:solidFill>
                </a:rPr>
                <a:t>p,p</a:t>
              </a:r>
              <a:r>
                <a:rPr lang="es-ES" sz="900" i="1" baseline="-25000" dirty="0" err="1">
                  <a:solidFill>
                    <a:schemeClr val="bg2">
                      <a:lumMod val="75000"/>
                    </a:schemeClr>
                  </a:solidFill>
                  <a:latin typeface="Symbol" pitchFamily="18" charset="2"/>
                </a:rPr>
                <a:t>a</a:t>
              </a:r>
              <a:r>
                <a:rPr lang="es-ES" sz="900" i="1" dirty="0">
                  <a:solidFill>
                    <a:schemeClr val="bg2">
                      <a:lumMod val="75000"/>
                    </a:schemeClr>
                  </a:solidFill>
                </a:rPr>
                <a:t> (</a:t>
              </a:r>
              <a:r>
                <a:rPr lang="es-ES" sz="900" i="1" dirty="0" err="1">
                  <a:solidFill>
                    <a:schemeClr val="bg2">
                      <a:lumMod val="75000"/>
                    </a:schemeClr>
                  </a:solidFill>
                </a:rPr>
                <a:t>nb</a:t>
              </a:r>
              <a:r>
                <a:rPr lang="es-ES" sz="900" i="1" dirty="0">
                  <a:solidFill>
                    <a:schemeClr val="bg2">
                      <a:lumMod val="75000"/>
                    </a:schemeClr>
                  </a:solidFill>
                </a:rPr>
                <a:t>)</a:t>
              </a:r>
              <a:endParaRPr lang="en-US" sz="900" i="1" dirty="0">
                <a:solidFill>
                  <a:schemeClr val="bg2">
                    <a:lumMod val="75000"/>
                  </a:schemeClr>
                </a:solidFill>
              </a:endParaRPr>
            </a:p>
          </p:txBody>
        </p:sp>
      </p:grpSp>
      <p:grpSp>
        <p:nvGrpSpPr>
          <p:cNvPr id="21517" name="9 Grupo">
            <a:extLst>
              <a:ext uri="{FF2B5EF4-FFF2-40B4-BE49-F238E27FC236}">
                <a16:creationId xmlns:a16="http://schemas.microsoft.com/office/drawing/2014/main" id="{D04333A4-134D-4AEE-F9D2-5F6F3997A4D3}"/>
              </a:ext>
            </a:extLst>
          </p:cNvPr>
          <p:cNvGrpSpPr>
            <a:grpSpLocks/>
          </p:cNvGrpSpPr>
          <p:nvPr/>
        </p:nvGrpSpPr>
        <p:grpSpPr bwMode="auto">
          <a:xfrm>
            <a:off x="4806950" y="4221163"/>
            <a:ext cx="2141538" cy="2016125"/>
            <a:chOff x="4726874" y="4221088"/>
            <a:chExt cx="2140961" cy="2016224"/>
          </a:xfrm>
        </p:grpSpPr>
        <p:pic>
          <p:nvPicPr>
            <p:cNvPr id="21524" name="4 Imagen">
              <a:extLst>
                <a:ext uri="{FF2B5EF4-FFF2-40B4-BE49-F238E27FC236}">
                  <a16:creationId xmlns:a16="http://schemas.microsoft.com/office/drawing/2014/main" id="{1B7E4ACB-7B93-24A4-9F6F-6CC806CBBC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6874" y="4221088"/>
              <a:ext cx="2140961"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a:extLst>
                <a:ext uri="{FF2B5EF4-FFF2-40B4-BE49-F238E27FC236}">
                  <a16:creationId xmlns:a16="http://schemas.microsoft.com/office/drawing/2014/main" id="{63461E36-D98C-C108-FA4A-AE3C7B4B5CE6}"/>
                </a:ext>
              </a:extLst>
            </p:cNvPr>
            <p:cNvSpPr/>
            <p:nvPr/>
          </p:nvSpPr>
          <p:spPr>
            <a:xfrm>
              <a:off x="4726874" y="4221088"/>
              <a:ext cx="161881" cy="14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1518" name="44 CuadroTexto">
            <a:extLst>
              <a:ext uri="{FF2B5EF4-FFF2-40B4-BE49-F238E27FC236}">
                <a16:creationId xmlns:a16="http://schemas.microsoft.com/office/drawing/2014/main" id="{5C35E396-A642-A7CA-7587-9AC3833D8061}"/>
              </a:ext>
            </a:extLst>
          </p:cNvPr>
          <p:cNvSpPr txBox="1">
            <a:spLocks noChangeArrowheads="1"/>
          </p:cNvSpPr>
          <p:nvPr/>
        </p:nvSpPr>
        <p:spPr bwMode="auto">
          <a:xfrm>
            <a:off x="468313" y="4375150"/>
            <a:ext cx="433863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None/>
            </a:pPr>
            <a:r>
              <a:rPr lang="en-US" altLang="es-ES" sz="1600">
                <a:solidFill>
                  <a:srgbClr val="0099CC"/>
                </a:solidFill>
                <a:latin typeface="Arial Narrow" panose="020B0604020202020204" pitchFamily="34" charset="0"/>
                <a:sym typeface="Wingdings" pitchFamily="2" charset="2"/>
              </a:rPr>
              <a:t>The formation of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-clusters on the nuclear surface of neutron-rich tin isotopes has recently been observed in quasi-free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-knockout reactions.</a:t>
            </a:r>
          </a:p>
          <a:p>
            <a:pPr eaLnBrk="1" hangingPunct="1">
              <a:spcBef>
                <a:spcPct val="0"/>
              </a:spcBef>
              <a:buFontTx/>
              <a:buNone/>
            </a:pPr>
            <a:r>
              <a:rPr lang="en-US" altLang="es-ES" sz="1600">
                <a:solidFill>
                  <a:srgbClr val="0099CC"/>
                </a:solidFill>
                <a:latin typeface="Arial Narrow" panose="020B0604020202020204" pitchFamily="34" charset="0"/>
                <a:sym typeface="Wingdings" pitchFamily="2" charset="2"/>
              </a:rPr>
              <a:t>The observed reduction of the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-knockout cross section with the neutron excess also confirms the effect of </a:t>
            </a:r>
            <a:r>
              <a:rPr lang="en-US" altLang="es-ES" sz="1600">
                <a:solidFill>
                  <a:srgbClr val="0099CC"/>
                </a:solidFill>
                <a:latin typeface="Symbol" pitchFamily="2" charset="2"/>
                <a:sym typeface="Wingdings" pitchFamily="2" charset="2"/>
              </a:rPr>
              <a:t>a</a:t>
            </a:r>
            <a:r>
              <a:rPr lang="en-US" altLang="es-ES" sz="1600">
                <a:solidFill>
                  <a:srgbClr val="0099CC"/>
                </a:solidFill>
                <a:latin typeface="Arial Narrow" panose="020B0604020202020204" pitchFamily="34" charset="0"/>
                <a:sym typeface="Wingdings" pitchFamily="2" charset="2"/>
              </a:rPr>
              <a:t>-clustering on the neutron skin thickness.</a:t>
            </a:r>
            <a:endParaRPr lang="en-US" altLang="es-ES" sz="1600">
              <a:solidFill>
                <a:srgbClr val="00B0F0"/>
              </a:solidFill>
              <a:latin typeface="Arial Narrow" panose="020B0604020202020204" pitchFamily="34" charset="0"/>
              <a:sym typeface="Wingdings" pitchFamily="2" charset="2"/>
            </a:endParaRPr>
          </a:p>
        </p:txBody>
      </p:sp>
      <p:sp>
        <p:nvSpPr>
          <p:cNvPr id="21519" name="Text Box 8">
            <a:extLst>
              <a:ext uri="{FF2B5EF4-FFF2-40B4-BE49-F238E27FC236}">
                <a16:creationId xmlns:a16="http://schemas.microsoft.com/office/drawing/2014/main" id="{79AE237B-A4CA-BBFF-6A14-F731588D2AE3}"/>
              </a:ext>
            </a:extLst>
          </p:cNvPr>
          <p:cNvSpPr txBox="1">
            <a:spLocks noChangeArrowheads="1"/>
          </p:cNvSpPr>
          <p:nvPr/>
        </p:nvSpPr>
        <p:spPr bwMode="auto">
          <a:xfrm>
            <a:off x="5435600" y="6237288"/>
            <a:ext cx="295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J. Tanaka et al, Science 371, 260 (2021)</a:t>
            </a:r>
          </a:p>
        </p:txBody>
      </p:sp>
      <p:sp>
        <p:nvSpPr>
          <p:cNvPr id="3" name="CuadroTexto 2">
            <a:extLst>
              <a:ext uri="{FF2B5EF4-FFF2-40B4-BE49-F238E27FC236}">
                <a16:creationId xmlns:a16="http://schemas.microsoft.com/office/drawing/2014/main" id="{759D02ED-43CD-95C7-A336-0202FF326B97}"/>
              </a:ext>
            </a:extLst>
          </p:cNvPr>
          <p:cNvSpPr txBox="1"/>
          <p:nvPr/>
        </p:nvSpPr>
        <p:spPr>
          <a:xfrm>
            <a:off x="7370763" y="5876925"/>
            <a:ext cx="357187" cy="246063"/>
          </a:xfrm>
          <a:prstGeom prst="rect">
            <a:avLst/>
          </a:prstGeom>
          <a:noFill/>
        </p:spPr>
        <p:txBody>
          <a:bodyPr wrap="none">
            <a:spAutoFit/>
          </a:bodyPr>
          <a:lstStyle/>
          <a:p>
            <a:pPr eaLnBrk="1" hangingPunct="1">
              <a:defRPr/>
            </a:pPr>
            <a:r>
              <a:rPr lang="es-ES" sz="1000" dirty="0">
                <a:solidFill>
                  <a:schemeClr val="accent4">
                    <a:lumMod val="75000"/>
                    <a:lumOff val="25000"/>
                  </a:schemeClr>
                </a:solidFill>
              </a:rPr>
              <a:t>112</a:t>
            </a:r>
          </a:p>
        </p:txBody>
      </p:sp>
      <p:sp>
        <p:nvSpPr>
          <p:cNvPr id="6" name="CuadroTexto 5">
            <a:extLst>
              <a:ext uri="{FF2B5EF4-FFF2-40B4-BE49-F238E27FC236}">
                <a16:creationId xmlns:a16="http://schemas.microsoft.com/office/drawing/2014/main" id="{8DA9F40C-1E96-5E7D-EAD7-3F940529F9A7}"/>
              </a:ext>
            </a:extLst>
          </p:cNvPr>
          <p:cNvSpPr txBox="1"/>
          <p:nvPr/>
        </p:nvSpPr>
        <p:spPr>
          <a:xfrm>
            <a:off x="7815263" y="5876925"/>
            <a:ext cx="357187" cy="246063"/>
          </a:xfrm>
          <a:prstGeom prst="rect">
            <a:avLst/>
          </a:prstGeom>
          <a:noFill/>
        </p:spPr>
        <p:txBody>
          <a:bodyPr wrap="none">
            <a:spAutoFit/>
          </a:bodyPr>
          <a:lstStyle/>
          <a:p>
            <a:pPr eaLnBrk="1" hangingPunct="1">
              <a:defRPr/>
            </a:pPr>
            <a:r>
              <a:rPr lang="es-ES" sz="1000" dirty="0">
                <a:solidFill>
                  <a:schemeClr val="accent4">
                    <a:lumMod val="75000"/>
                    <a:lumOff val="25000"/>
                  </a:schemeClr>
                </a:solidFill>
              </a:rPr>
              <a:t>116</a:t>
            </a:r>
          </a:p>
        </p:txBody>
      </p:sp>
      <p:sp>
        <p:nvSpPr>
          <p:cNvPr id="8" name="CuadroTexto 7">
            <a:extLst>
              <a:ext uri="{FF2B5EF4-FFF2-40B4-BE49-F238E27FC236}">
                <a16:creationId xmlns:a16="http://schemas.microsoft.com/office/drawing/2014/main" id="{883EBB62-CE59-1946-971A-64B8F27953E2}"/>
              </a:ext>
            </a:extLst>
          </p:cNvPr>
          <p:cNvSpPr txBox="1"/>
          <p:nvPr/>
        </p:nvSpPr>
        <p:spPr>
          <a:xfrm>
            <a:off x="8247063" y="5876925"/>
            <a:ext cx="357187" cy="246063"/>
          </a:xfrm>
          <a:prstGeom prst="rect">
            <a:avLst/>
          </a:prstGeom>
          <a:noFill/>
        </p:spPr>
        <p:txBody>
          <a:bodyPr wrap="none">
            <a:spAutoFit/>
          </a:bodyPr>
          <a:lstStyle/>
          <a:p>
            <a:pPr eaLnBrk="1" hangingPunct="1">
              <a:defRPr/>
            </a:pPr>
            <a:r>
              <a:rPr lang="es-ES" sz="1000" dirty="0">
                <a:solidFill>
                  <a:schemeClr val="accent4">
                    <a:lumMod val="75000"/>
                    <a:lumOff val="25000"/>
                  </a:schemeClr>
                </a:solidFill>
              </a:rPr>
              <a:t>120</a:t>
            </a:r>
          </a:p>
        </p:txBody>
      </p:sp>
      <p:sp>
        <p:nvSpPr>
          <p:cNvPr id="10" name="CuadroTexto 9">
            <a:extLst>
              <a:ext uri="{FF2B5EF4-FFF2-40B4-BE49-F238E27FC236}">
                <a16:creationId xmlns:a16="http://schemas.microsoft.com/office/drawing/2014/main" id="{E9361901-07D0-71E1-9EB3-63655E40A847}"/>
              </a:ext>
            </a:extLst>
          </p:cNvPr>
          <p:cNvSpPr txBox="1"/>
          <p:nvPr/>
        </p:nvSpPr>
        <p:spPr>
          <a:xfrm>
            <a:off x="8678863" y="5876925"/>
            <a:ext cx="357187" cy="246063"/>
          </a:xfrm>
          <a:prstGeom prst="rect">
            <a:avLst/>
          </a:prstGeom>
          <a:noFill/>
        </p:spPr>
        <p:txBody>
          <a:bodyPr wrap="none">
            <a:spAutoFit/>
          </a:bodyPr>
          <a:lstStyle/>
          <a:p>
            <a:pPr eaLnBrk="1" hangingPunct="1">
              <a:defRPr/>
            </a:pPr>
            <a:r>
              <a:rPr lang="es-ES" sz="1000" dirty="0">
                <a:solidFill>
                  <a:schemeClr val="accent4">
                    <a:lumMod val="75000"/>
                    <a:lumOff val="25000"/>
                  </a:schemeClr>
                </a:solidFill>
              </a:rPr>
              <a:t>124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87">
            <a:extLst>
              <a:ext uri="{FF2B5EF4-FFF2-40B4-BE49-F238E27FC236}">
                <a16:creationId xmlns:a16="http://schemas.microsoft.com/office/drawing/2014/main" id="{E9608F00-5E89-C547-3B8B-8160FF1829D6}"/>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23554" name="Rectangle 4">
            <a:extLst>
              <a:ext uri="{FF2B5EF4-FFF2-40B4-BE49-F238E27FC236}">
                <a16:creationId xmlns:a16="http://schemas.microsoft.com/office/drawing/2014/main" id="{051CE099-9D7C-D9EE-F457-67E6D30B44CF}"/>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3555" name="Rectangle 5">
            <a:extLst>
              <a:ext uri="{FF2B5EF4-FFF2-40B4-BE49-F238E27FC236}">
                <a16:creationId xmlns:a16="http://schemas.microsoft.com/office/drawing/2014/main" id="{C80EBC8B-A14F-21C5-BDF9-D6E03946A3E9}"/>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3556" name="Text Box 6">
            <a:extLst>
              <a:ext uri="{FF2B5EF4-FFF2-40B4-BE49-F238E27FC236}">
                <a16:creationId xmlns:a16="http://schemas.microsoft.com/office/drawing/2014/main" id="{457D972A-B8A4-F85A-6BA4-4CFBCE1397EB}"/>
              </a:ext>
            </a:extLst>
          </p:cNvPr>
          <p:cNvSpPr txBox="1">
            <a:spLocks noChangeArrowheads="1"/>
          </p:cNvSpPr>
          <p:nvPr/>
        </p:nvSpPr>
        <p:spPr bwMode="auto">
          <a:xfrm>
            <a:off x="1143000" y="474663"/>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Motivation</a:t>
            </a:r>
            <a:r>
              <a:rPr lang="es-ES_tradnl" altLang="es-ES" sz="2800">
                <a:solidFill>
                  <a:srgbClr val="003366"/>
                </a:solidFill>
                <a:latin typeface="Arial Narrow" panose="020B0604020202020204" pitchFamily="34" charset="0"/>
              </a:rPr>
              <a:t> </a:t>
            </a:r>
            <a:endParaRPr lang="en-GB" altLang="es-ES" sz="2800">
              <a:solidFill>
                <a:srgbClr val="003366"/>
              </a:solidFill>
              <a:latin typeface="Arial Narrow" panose="020B0604020202020204" pitchFamily="34" charset="0"/>
            </a:endParaRPr>
          </a:p>
        </p:txBody>
      </p:sp>
      <p:sp>
        <p:nvSpPr>
          <p:cNvPr id="23557" name="Text Box 10">
            <a:extLst>
              <a:ext uri="{FF2B5EF4-FFF2-40B4-BE49-F238E27FC236}">
                <a16:creationId xmlns:a16="http://schemas.microsoft.com/office/drawing/2014/main" id="{303DAD93-CE28-C649-E7C4-EB3B15CB1ACE}"/>
              </a:ext>
            </a:extLst>
          </p:cNvPr>
          <p:cNvSpPr txBox="1">
            <a:spLocks noChangeArrowheads="1"/>
          </p:cNvSpPr>
          <p:nvPr/>
        </p:nvSpPr>
        <p:spPr bwMode="auto">
          <a:xfrm>
            <a:off x="457200" y="1325563"/>
            <a:ext cx="3927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Symbol" pitchFamily="2" charset="2"/>
              </a:rPr>
              <a:t>a</a:t>
            </a:r>
            <a:r>
              <a:rPr lang="en-GB" altLang="es-ES" sz="2200">
                <a:solidFill>
                  <a:srgbClr val="993366"/>
                </a:solidFill>
                <a:latin typeface="Arial Narrow" panose="020B0604020202020204" pitchFamily="34" charset="0"/>
              </a:rPr>
              <a:t>-clusters in light neutron-rich nuclei</a:t>
            </a:r>
          </a:p>
        </p:txBody>
      </p:sp>
      <p:sp>
        <p:nvSpPr>
          <p:cNvPr id="23558" name="Text Box 8">
            <a:extLst>
              <a:ext uri="{FF2B5EF4-FFF2-40B4-BE49-F238E27FC236}">
                <a16:creationId xmlns:a16="http://schemas.microsoft.com/office/drawing/2014/main" id="{EF3F12C8-B74A-1D0B-F23D-7A1112BF4EAD}"/>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B513E2AA-18C1-29DB-8BE1-F7F2DE260349}"/>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5</a:t>
            </a:r>
          </a:p>
        </p:txBody>
      </p:sp>
      <p:pic>
        <p:nvPicPr>
          <p:cNvPr id="23560" name="2 Imagen">
            <a:extLst>
              <a:ext uri="{FF2B5EF4-FFF2-40B4-BE49-F238E27FC236}">
                <a16:creationId xmlns:a16="http://schemas.microsoft.com/office/drawing/2014/main" id="{E5912815-C9A9-49BA-B69C-38219D8391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751388"/>
            <a:ext cx="25368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3 Imagen">
            <a:extLst>
              <a:ext uri="{FF2B5EF4-FFF2-40B4-BE49-F238E27FC236}">
                <a16:creationId xmlns:a16="http://schemas.microsoft.com/office/drawing/2014/main" id="{4E7128C8-8F13-A8F3-B13E-60C5561548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3438" y="1511300"/>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8">
            <a:extLst>
              <a:ext uri="{FF2B5EF4-FFF2-40B4-BE49-F238E27FC236}">
                <a16:creationId xmlns:a16="http://schemas.microsoft.com/office/drawing/2014/main" id="{DCADE6B2-A2A1-64A3-0118-515D2727161B}"/>
              </a:ext>
            </a:extLst>
          </p:cNvPr>
          <p:cNvSpPr txBox="1">
            <a:spLocks noChangeArrowheads="1"/>
          </p:cNvSpPr>
          <p:nvPr/>
        </p:nvSpPr>
        <p:spPr bwMode="auto">
          <a:xfrm>
            <a:off x="1377950" y="5816600"/>
            <a:ext cx="2032000" cy="254000"/>
          </a:xfrm>
          <a:prstGeom prst="rect">
            <a:avLst/>
          </a:prstGeom>
          <a:noFill/>
          <a:ln>
            <a:noFill/>
          </a:ln>
        </p:spPr>
        <p:txBody>
          <a:bodyPr>
            <a:spAutoFit/>
          </a:bodyPr>
          <a:lstStyle>
            <a:lvl1pPr eaLnBrk="0" hangingPunct="0">
              <a:defRPr sz="3600">
                <a:solidFill>
                  <a:schemeClr val="tx1"/>
                </a:solidFill>
                <a:latin typeface="Arial Narrow" panose="020B0604020202020204" pitchFamily="34" charset="0"/>
              </a:defRPr>
            </a:lvl1pPr>
            <a:lvl2pPr marL="742950" indent="-285750" eaLnBrk="0" hangingPunct="0">
              <a:defRPr sz="3600">
                <a:solidFill>
                  <a:schemeClr val="tx1"/>
                </a:solidFill>
                <a:latin typeface="Arial Narrow" panose="020B0604020202020204" pitchFamily="34" charset="0"/>
              </a:defRPr>
            </a:lvl2pPr>
            <a:lvl3pPr marL="1143000" indent="-228600" eaLnBrk="0" hangingPunct="0">
              <a:defRPr sz="3600">
                <a:solidFill>
                  <a:schemeClr val="tx1"/>
                </a:solidFill>
                <a:latin typeface="Arial Narrow" panose="020B0604020202020204" pitchFamily="34" charset="0"/>
              </a:defRPr>
            </a:lvl3pPr>
            <a:lvl4pPr marL="1600200" indent="-228600" eaLnBrk="0" hangingPunct="0">
              <a:defRPr sz="3600">
                <a:solidFill>
                  <a:schemeClr val="tx1"/>
                </a:solidFill>
                <a:latin typeface="Arial Narrow" panose="020B0604020202020204" pitchFamily="34" charset="0"/>
              </a:defRPr>
            </a:lvl4pPr>
            <a:lvl5pPr marL="2057400" indent="-228600" eaLnBrk="0" hangingPunct="0">
              <a:defRPr sz="3600">
                <a:solidFill>
                  <a:schemeClr val="tx1"/>
                </a:solidFill>
                <a:latin typeface="Arial Narrow" panose="020B0604020202020204" pitchFamily="34" charset="0"/>
              </a:defRPr>
            </a:lvl5pPr>
            <a:lvl6pPr marL="2514600" indent="-228600" eaLnBrk="0" fontAlgn="base" hangingPunct="0">
              <a:spcBef>
                <a:spcPct val="0"/>
              </a:spcBef>
              <a:spcAft>
                <a:spcPct val="0"/>
              </a:spcAft>
              <a:defRPr sz="3600">
                <a:solidFill>
                  <a:schemeClr val="tx1"/>
                </a:solidFill>
                <a:latin typeface="Arial Narrow" panose="020B0604020202020204" pitchFamily="34" charset="0"/>
              </a:defRPr>
            </a:lvl6pPr>
            <a:lvl7pPr marL="2971800" indent="-228600" eaLnBrk="0" fontAlgn="base" hangingPunct="0">
              <a:spcBef>
                <a:spcPct val="0"/>
              </a:spcBef>
              <a:spcAft>
                <a:spcPct val="0"/>
              </a:spcAft>
              <a:defRPr sz="3600">
                <a:solidFill>
                  <a:schemeClr val="tx1"/>
                </a:solidFill>
                <a:latin typeface="Arial Narrow" panose="020B0604020202020204" pitchFamily="34" charset="0"/>
              </a:defRPr>
            </a:lvl7pPr>
            <a:lvl8pPr marL="3429000" indent="-228600" eaLnBrk="0" fontAlgn="base" hangingPunct="0">
              <a:spcBef>
                <a:spcPct val="0"/>
              </a:spcBef>
              <a:spcAft>
                <a:spcPct val="0"/>
              </a:spcAft>
              <a:defRPr sz="3600">
                <a:solidFill>
                  <a:schemeClr val="tx1"/>
                </a:solidFill>
                <a:latin typeface="Arial Narrow" panose="020B0604020202020204" pitchFamily="34" charset="0"/>
              </a:defRPr>
            </a:lvl8pPr>
            <a:lvl9pPr marL="3886200" indent="-228600" eaLnBrk="0" fontAlgn="base" hangingPunct="0">
              <a:spcBef>
                <a:spcPct val="0"/>
              </a:spcBef>
              <a:spcAft>
                <a:spcPct val="0"/>
              </a:spcAft>
              <a:defRPr sz="3600">
                <a:solidFill>
                  <a:schemeClr val="tx1"/>
                </a:solidFill>
                <a:latin typeface="Arial Narrow" panose="020B0604020202020204" pitchFamily="34" charset="0"/>
              </a:defRPr>
            </a:lvl9pPr>
          </a:lstStyle>
          <a:p>
            <a:pPr eaLnBrk="1" hangingPunct="1">
              <a:defRPr/>
            </a:pPr>
            <a:r>
              <a:rPr lang="en-GB" altLang="es-ES" sz="1050" dirty="0">
                <a:solidFill>
                  <a:srgbClr val="777777"/>
                </a:solidFill>
              </a:rPr>
              <a:t>Q. Zhao et al., Eur. Phys. J. A (2021)</a:t>
            </a:r>
          </a:p>
        </p:txBody>
      </p:sp>
      <p:sp>
        <p:nvSpPr>
          <p:cNvPr id="7181" name="Text Box 8">
            <a:extLst>
              <a:ext uri="{FF2B5EF4-FFF2-40B4-BE49-F238E27FC236}">
                <a16:creationId xmlns:a16="http://schemas.microsoft.com/office/drawing/2014/main" id="{46EA04FB-1CDA-0B4A-5C72-07B1C98BA7E3}"/>
              </a:ext>
            </a:extLst>
          </p:cNvPr>
          <p:cNvSpPr txBox="1">
            <a:spLocks noChangeArrowheads="1"/>
          </p:cNvSpPr>
          <p:nvPr/>
        </p:nvSpPr>
        <p:spPr bwMode="auto">
          <a:xfrm>
            <a:off x="7361238" y="3387725"/>
            <a:ext cx="1368425" cy="415925"/>
          </a:xfrm>
          <a:prstGeom prst="rect">
            <a:avLst/>
          </a:prstGeom>
          <a:noFill/>
          <a:ln>
            <a:noFill/>
          </a:ln>
        </p:spPr>
        <p:txBody>
          <a:bodyPr>
            <a:spAutoFit/>
          </a:bodyPr>
          <a:lstStyle>
            <a:lvl1pPr eaLnBrk="0" hangingPunct="0">
              <a:defRPr sz="3600">
                <a:solidFill>
                  <a:schemeClr val="tx1"/>
                </a:solidFill>
                <a:latin typeface="Arial Narrow" panose="020B0604020202020204" pitchFamily="34" charset="0"/>
              </a:defRPr>
            </a:lvl1pPr>
            <a:lvl2pPr marL="742950" indent="-285750" eaLnBrk="0" hangingPunct="0">
              <a:defRPr sz="3600">
                <a:solidFill>
                  <a:schemeClr val="tx1"/>
                </a:solidFill>
                <a:latin typeface="Arial Narrow" panose="020B0604020202020204" pitchFamily="34" charset="0"/>
              </a:defRPr>
            </a:lvl2pPr>
            <a:lvl3pPr marL="1143000" indent="-228600" eaLnBrk="0" hangingPunct="0">
              <a:defRPr sz="3600">
                <a:solidFill>
                  <a:schemeClr val="tx1"/>
                </a:solidFill>
                <a:latin typeface="Arial Narrow" panose="020B0604020202020204" pitchFamily="34" charset="0"/>
              </a:defRPr>
            </a:lvl3pPr>
            <a:lvl4pPr marL="1600200" indent="-228600" eaLnBrk="0" hangingPunct="0">
              <a:defRPr sz="3600">
                <a:solidFill>
                  <a:schemeClr val="tx1"/>
                </a:solidFill>
                <a:latin typeface="Arial Narrow" panose="020B0604020202020204" pitchFamily="34" charset="0"/>
              </a:defRPr>
            </a:lvl4pPr>
            <a:lvl5pPr marL="2057400" indent="-228600" eaLnBrk="0" hangingPunct="0">
              <a:defRPr sz="3600">
                <a:solidFill>
                  <a:schemeClr val="tx1"/>
                </a:solidFill>
                <a:latin typeface="Arial Narrow" panose="020B0604020202020204" pitchFamily="34" charset="0"/>
              </a:defRPr>
            </a:lvl5pPr>
            <a:lvl6pPr marL="2514600" indent="-228600" eaLnBrk="0" fontAlgn="base" hangingPunct="0">
              <a:spcBef>
                <a:spcPct val="0"/>
              </a:spcBef>
              <a:spcAft>
                <a:spcPct val="0"/>
              </a:spcAft>
              <a:defRPr sz="3600">
                <a:solidFill>
                  <a:schemeClr val="tx1"/>
                </a:solidFill>
                <a:latin typeface="Arial Narrow" panose="020B0604020202020204" pitchFamily="34" charset="0"/>
              </a:defRPr>
            </a:lvl6pPr>
            <a:lvl7pPr marL="2971800" indent="-228600" eaLnBrk="0" fontAlgn="base" hangingPunct="0">
              <a:spcBef>
                <a:spcPct val="0"/>
              </a:spcBef>
              <a:spcAft>
                <a:spcPct val="0"/>
              </a:spcAft>
              <a:defRPr sz="3600">
                <a:solidFill>
                  <a:schemeClr val="tx1"/>
                </a:solidFill>
                <a:latin typeface="Arial Narrow" panose="020B0604020202020204" pitchFamily="34" charset="0"/>
              </a:defRPr>
            </a:lvl7pPr>
            <a:lvl8pPr marL="3429000" indent="-228600" eaLnBrk="0" fontAlgn="base" hangingPunct="0">
              <a:spcBef>
                <a:spcPct val="0"/>
              </a:spcBef>
              <a:spcAft>
                <a:spcPct val="0"/>
              </a:spcAft>
              <a:defRPr sz="3600">
                <a:solidFill>
                  <a:schemeClr val="tx1"/>
                </a:solidFill>
                <a:latin typeface="Arial Narrow" panose="020B0604020202020204" pitchFamily="34" charset="0"/>
              </a:defRPr>
            </a:lvl8pPr>
            <a:lvl9pPr marL="3886200" indent="-228600" eaLnBrk="0" fontAlgn="base" hangingPunct="0">
              <a:spcBef>
                <a:spcPct val="0"/>
              </a:spcBef>
              <a:spcAft>
                <a:spcPct val="0"/>
              </a:spcAft>
              <a:defRPr sz="3600">
                <a:solidFill>
                  <a:schemeClr val="tx1"/>
                </a:solidFill>
                <a:latin typeface="Arial Narrow" panose="020B0604020202020204" pitchFamily="34" charset="0"/>
              </a:defRPr>
            </a:lvl9pPr>
          </a:lstStyle>
          <a:p>
            <a:pPr eaLnBrk="1" hangingPunct="1">
              <a:defRPr/>
            </a:pPr>
            <a:r>
              <a:rPr lang="en-GB" altLang="es-ES" sz="1050" dirty="0">
                <a:solidFill>
                  <a:srgbClr val="777777"/>
                </a:solidFill>
              </a:rPr>
              <a:t>S. Kaur et al., PRL 129, </a:t>
            </a:r>
          </a:p>
          <a:p>
            <a:pPr eaLnBrk="1" hangingPunct="1">
              <a:defRPr/>
            </a:pPr>
            <a:r>
              <a:rPr lang="en-GB" altLang="es-ES" sz="1050" dirty="0">
                <a:solidFill>
                  <a:srgbClr val="777777"/>
                </a:solidFill>
              </a:rPr>
              <a:t>142502 (2022)</a:t>
            </a:r>
          </a:p>
        </p:txBody>
      </p:sp>
      <p:sp>
        <p:nvSpPr>
          <p:cNvPr id="23564" name="3 CuadroTexto">
            <a:extLst>
              <a:ext uri="{FF2B5EF4-FFF2-40B4-BE49-F238E27FC236}">
                <a16:creationId xmlns:a16="http://schemas.microsoft.com/office/drawing/2014/main" id="{7CA68F35-B7C9-FB19-F671-4DD29EFC5C4C}"/>
              </a:ext>
            </a:extLst>
          </p:cNvPr>
          <p:cNvSpPr txBox="1">
            <a:spLocks noChangeArrowheads="1"/>
          </p:cNvSpPr>
          <p:nvPr/>
        </p:nvSpPr>
        <p:spPr bwMode="auto">
          <a:xfrm>
            <a:off x="7578725" y="1608138"/>
            <a:ext cx="933450"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100">
                <a:solidFill>
                  <a:srgbClr val="4D4D4D"/>
                </a:solidFill>
                <a:latin typeface="Arial Narrow" panose="020B0604020202020204" pitchFamily="34" charset="0"/>
              </a:rPr>
              <a:t>Oxygen isotopes</a:t>
            </a:r>
            <a:endParaRPr lang="en-US" altLang="es-ES" sz="1100">
              <a:solidFill>
                <a:srgbClr val="4D4D4D"/>
              </a:solidFill>
              <a:latin typeface="Arial Narrow" panose="020B0604020202020204" pitchFamily="34" charset="0"/>
            </a:endParaRPr>
          </a:p>
        </p:txBody>
      </p:sp>
      <p:sp>
        <p:nvSpPr>
          <p:cNvPr id="23565" name="44 CuadroTexto">
            <a:extLst>
              <a:ext uri="{FF2B5EF4-FFF2-40B4-BE49-F238E27FC236}">
                <a16:creationId xmlns:a16="http://schemas.microsoft.com/office/drawing/2014/main" id="{A1613F19-022B-2C9A-4DB4-A1BDA67FE33C}"/>
              </a:ext>
            </a:extLst>
          </p:cNvPr>
          <p:cNvSpPr txBox="1">
            <a:spLocks noChangeArrowheads="1"/>
          </p:cNvSpPr>
          <p:nvPr/>
        </p:nvSpPr>
        <p:spPr bwMode="auto">
          <a:xfrm>
            <a:off x="468313" y="1773238"/>
            <a:ext cx="38512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s-ES" sz="1600" dirty="0">
                <a:solidFill>
                  <a:srgbClr val="0033CC"/>
                </a:solidFill>
                <a:latin typeface="Arial Narrow" panose="020B0604020202020204" pitchFamily="34" charset="0"/>
                <a:ea typeface="Arial Narrow" panose="020B0604020202020204" pitchFamily="34" charset="0"/>
                <a:cs typeface="Arial Narrow" panose="020B0604020202020204" pitchFamily="34" charset="0"/>
              </a:rPr>
              <a:t>The same model calculations used to describe the evolution of the density of </a:t>
            </a:r>
            <a:r>
              <a:rPr lang="en-GB" altLang="es-ES" sz="1600" dirty="0">
                <a:solidFill>
                  <a:srgbClr val="0033CC"/>
                </a:solidFill>
                <a:latin typeface="Symbol" pitchFamily="2" charset="2"/>
                <a:ea typeface="Arial Narrow" panose="020B0604020202020204" pitchFamily="34" charset="0"/>
                <a:cs typeface="Arial Narrow" panose="020B0604020202020204" pitchFamily="34" charset="0"/>
              </a:rPr>
              <a:t>a</a:t>
            </a:r>
            <a:r>
              <a:rPr lang="en-GB" altLang="es-ES" sz="1600" dirty="0">
                <a:solidFill>
                  <a:srgbClr val="0033CC"/>
                </a:solidFill>
                <a:latin typeface="Arial Narrow" panose="020B0604020202020204" pitchFamily="34" charset="0"/>
                <a:ea typeface="Arial Narrow" panose="020B0604020202020204" pitchFamily="34" charset="0"/>
                <a:cs typeface="Arial Narrow" panose="020B0604020202020204" pitchFamily="34" charset="0"/>
              </a:rPr>
              <a:t>-particles at the periphery of Sn isotopes predict an even stronger effect in lighter nuclei. This effect is clearly visible in neutron-rich oxygen isotopes covering the same range of neutron skin thickness as the previously investigated tin isotopes</a:t>
            </a:r>
            <a:r>
              <a:rPr lang="en-US" altLang="es-ES" sz="1600" dirty="0">
                <a:solidFill>
                  <a:srgbClr val="0033CC"/>
                </a:solidFill>
                <a:latin typeface="Arial Narrow" panose="020B0604020202020204" pitchFamily="34" charset="0"/>
                <a:sym typeface="Wingdings" pitchFamily="2" charset="2"/>
              </a:rPr>
              <a:t>.</a:t>
            </a:r>
          </a:p>
          <a:p>
            <a:pPr>
              <a:spcBef>
                <a:spcPct val="0"/>
              </a:spcBef>
              <a:buFontTx/>
              <a:buNone/>
            </a:pPr>
            <a:endParaRPr lang="en-US" altLang="es-ES" sz="1600" dirty="0">
              <a:solidFill>
                <a:srgbClr val="0033CC"/>
              </a:solidFill>
              <a:latin typeface="Arial Narrow" panose="020B0604020202020204" pitchFamily="34" charset="0"/>
              <a:sym typeface="Wingdings" pitchFamily="2" charset="2"/>
            </a:endParaRPr>
          </a:p>
          <a:p>
            <a:pPr eaLnBrk="1" hangingPunct="1">
              <a:spcBef>
                <a:spcPct val="0"/>
              </a:spcBef>
              <a:spcAft>
                <a:spcPts val="1200"/>
              </a:spcAft>
              <a:buFontTx/>
              <a:buNone/>
            </a:pPr>
            <a:r>
              <a:rPr lang="en-US" altLang="es-ES" sz="1600" dirty="0">
                <a:solidFill>
                  <a:srgbClr val="0033CC"/>
                </a:solidFill>
                <a:latin typeface="Arial Narrow" panose="020B0604020202020204" pitchFamily="34" charset="0"/>
                <a:sym typeface="Wingdings" pitchFamily="2" charset="2"/>
              </a:rPr>
              <a:t>This effect on light nuclei has also been confirmed by calculations using the AMD for different  carbon isotopes. In this case, a similar reduction in the </a:t>
            </a:r>
            <a:r>
              <a:rPr lang="en-US" altLang="es-ES" sz="1600" dirty="0">
                <a:solidFill>
                  <a:srgbClr val="0033CC"/>
                </a:solidFill>
                <a:latin typeface="Symbol" pitchFamily="2" charset="2"/>
                <a:sym typeface="Wingdings" pitchFamily="2" charset="2"/>
              </a:rPr>
              <a:t>a</a:t>
            </a:r>
            <a:r>
              <a:rPr lang="en-US" altLang="es-ES" sz="1600" dirty="0">
                <a:solidFill>
                  <a:srgbClr val="0033CC"/>
                </a:solidFill>
                <a:latin typeface="Arial Narrow" panose="020B0604020202020204" pitchFamily="34" charset="0"/>
                <a:sym typeface="Wingdings" pitchFamily="2" charset="2"/>
              </a:rPr>
              <a:t>-clustering with the neutron skin thickness, is predicted.</a:t>
            </a:r>
          </a:p>
        </p:txBody>
      </p:sp>
      <p:pic>
        <p:nvPicPr>
          <p:cNvPr id="23566" name="Imagen 2">
            <a:extLst>
              <a:ext uri="{FF2B5EF4-FFF2-40B4-BE49-F238E27FC236}">
                <a16:creationId xmlns:a16="http://schemas.microsoft.com/office/drawing/2014/main" id="{F7969BC7-1923-B525-C49F-72FD10F1B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484313"/>
            <a:ext cx="2954337"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Imagen 3">
            <a:extLst>
              <a:ext uri="{FF2B5EF4-FFF2-40B4-BE49-F238E27FC236}">
                <a16:creationId xmlns:a16="http://schemas.microsoft.com/office/drawing/2014/main" id="{A20E332A-1AC7-9DD4-DCD7-D521FD385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788" y="3824288"/>
            <a:ext cx="286226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8">
            <a:extLst>
              <a:ext uri="{FF2B5EF4-FFF2-40B4-BE49-F238E27FC236}">
                <a16:creationId xmlns:a16="http://schemas.microsoft.com/office/drawing/2014/main" id="{DF569408-D76A-DC8C-FE28-5C0456DCE1BF}"/>
              </a:ext>
            </a:extLst>
          </p:cNvPr>
          <p:cNvSpPr txBox="1">
            <a:spLocks noChangeArrowheads="1"/>
          </p:cNvSpPr>
          <p:nvPr/>
        </p:nvSpPr>
        <p:spPr bwMode="auto">
          <a:xfrm>
            <a:off x="6632575" y="5300663"/>
            <a:ext cx="2043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S. Typel, private communication. </a:t>
            </a:r>
          </a:p>
        </p:txBody>
      </p:sp>
      <p:sp>
        <p:nvSpPr>
          <p:cNvPr id="23569" name="Text Box 8">
            <a:extLst>
              <a:ext uri="{FF2B5EF4-FFF2-40B4-BE49-F238E27FC236}">
                <a16:creationId xmlns:a16="http://schemas.microsoft.com/office/drawing/2014/main" id="{55362B04-EF55-1215-06E0-72F854284945}"/>
              </a:ext>
            </a:extLst>
          </p:cNvPr>
          <p:cNvSpPr txBox="1">
            <a:spLocks noChangeArrowheads="1"/>
          </p:cNvSpPr>
          <p:nvPr/>
        </p:nvSpPr>
        <p:spPr bwMode="auto">
          <a:xfrm>
            <a:off x="4716463" y="1557338"/>
            <a:ext cx="2044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S. Typel, private communication. </a:t>
            </a:r>
          </a:p>
        </p:txBody>
      </p:sp>
      <p:pic>
        <p:nvPicPr>
          <p:cNvPr id="3" name="2 Imagen">
            <a:extLst>
              <a:ext uri="{FF2B5EF4-FFF2-40B4-BE49-F238E27FC236}">
                <a16:creationId xmlns:a16="http://schemas.microsoft.com/office/drawing/2014/main" id="{AF8933A6-EF44-AD86-7BCE-ED4104D68C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797152"/>
            <a:ext cx="25368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87">
            <a:extLst>
              <a:ext uri="{FF2B5EF4-FFF2-40B4-BE49-F238E27FC236}">
                <a16:creationId xmlns:a16="http://schemas.microsoft.com/office/drawing/2014/main" id="{9E128184-C011-3465-137C-8ED9A279724D}"/>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25602" name="Rectangle 4">
            <a:extLst>
              <a:ext uri="{FF2B5EF4-FFF2-40B4-BE49-F238E27FC236}">
                <a16:creationId xmlns:a16="http://schemas.microsoft.com/office/drawing/2014/main" id="{9E18EC6E-68B3-F85E-8C92-1CDE81150C99}"/>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5603" name="Rectangle 5">
            <a:extLst>
              <a:ext uri="{FF2B5EF4-FFF2-40B4-BE49-F238E27FC236}">
                <a16:creationId xmlns:a16="http://schemas.microsoft.com/office/drawing/2014/main" id="{282F1EA1-E130-E2CE-00DF-BC7D5A2CF19E}"/>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5604" name="Text Box 6">
            <a:extLst>
              <a:ext uri="{FF2B5EF4-FFF2-40B4-BE49-F238E27FC236}">
                <a16:creationId xmlns:a16="http://schemas.microsoft.com/office/drawing/2014/main" id="{BA7D2703-8421-DB31-5859-8335B9DF7AE8}"/>
              </a:ext>
            </a:extLst>
          </p:cNvPr>
          <p:cNvSpPr txBox="1">
            <a:spLocks noChangeArrowheads="1"/>
          </p:cNvSpPr>
          <p:nvPr/>
        </p:nvSpPr>
        <p:spPr bwMode="auto">
          <a:xfrm>
            <a:off x="1143000" y="474663"/>
            <a:ext cx="306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Proposed experiment </a:t>
            </a:r>
          </a:p>
        </p:txBody>
      </p:sp>
      <p:sp>
        <p:nvSpPr>
          <p:cNvPr id="25605" name="Text Box 8">
            <a:extLst>
              <a:ext uri="{FF2B5EF4-FFF2-40B4-BE49-F238E27FC236}">
                <a16:creationId xmlns:a16="http://schemas.microsoft.com/office/drawing/2014/main" id="{12B89E36-7DAE-894F-4547-B053DF284D23}"/>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D4CEE0C7-60AA-C531-8029-B57C62E976C0}"/>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6</a:t>
            </a:r>
          </a:p>
        </p:txBody>
      </p:sp>
      <p:sp>
        <p:nvSpPr>
          <p:cNvPr id="10" name="44 CuadroTexto">
            <a:extLst>
              <a:ext uri="{FF2B5EF4-FFF2-40B4-BE49-F238E27FC236}">
                <a16:creationId xmlns:a16="http://schemas.microsoft.com/office/drawing/2014/main" id="{A585794A-1272-EF52-81AB-E23D5123C2D7}"/>
              </a:ext>
            </a:extLst>
          </p:cNvPr>
          <p:cNvSpPr txBox="1">
            <a:spLocks noChangeArrowheads="1"/>
          </p:cNvSpPr>
          <p:nvPr/>
        </p:nvSpPr>
        <p:spPr bwMode="auto">
          <a:xfrm>
            <a:off x="557213" y="1557338"/>
            <a:ext cx="8191500" cy="3492500"/>
          </a:xfrm>
          <a:prstGeom prst="rect">
            <a:avLst/>
          </a:prstGeom>
          <a:noFill/>
          <a:ln>
            <a:noFill/>
          </a:ln>
        </p:spPr>
        <p:txBody>
          <a:bodyPr>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spcAft>
                <a:spcPts val="2400"/>
              </a:spcAft>
              <a:defRPr/>
            </a:pPr>
            <a:r>
              <a:rPr lang="en-US" sz="1600" dirty="0">
                <a:solidFill>
                  <a:srgbClr val="0033CC"/>
                </a:solidFill>
                <a:sym typeface="Wingdings" pitchFamily="2" charset="2"/>
              </a:rPr>
              <a:t>To investigate </a:t>
            </a:r>
            <a:r>
              <a:rPr lang="en-US" sz="1600" dirty="0">
                <a:solidFill>
                  <a:srgbClr val="0033CC"/>
                </a:solidFill>
                <a:latin typeface="Symbol" pitchFamily="18" charset="2"/>
                <a:sym typeface="Wingdings" pitchFamily="2" charset="2"/>
              </a:rPr>
              <a:t>a</a:t>
            </a:r>
            <a:r>
              <a:rPr lang="en-US" sz="1600" dirty="0">
                <a:solidFill>
                  <a:srgbClr val="0033CC"/>
                </a:solidFill>
                <a:sym typeface="Wingdings" pitchFamily="2" charset="2"/>
              </a:rPr>
              <a:t>-clustering in the ground states of </a:t>
            </a:r>
            <a:r>
              <a:rPr lang="en-US" sz="1600" baseline="30000" dirty="0">
                <a:solidFill>
                  <a:srgbClr val="0033CC"/>
                </a:solidFill>
                <a:sym typeface="Wingdings" pitchFamily="2" charset="2"/>
              </a:rPr>
              <a:t>16</a:t>
            </a:r>
            <a:r>
              <a:rPr lang="en-US" sz="1600" dirty="0">
                <a:solidFill>
                  <a:srgbClr val="0033CC"/>
                </a:solidFill>
                <a:sym typeface="Wingdings" pitchFamily="2" charset="2"/>
              </a:rPr>
              <a:t>O, </a:t>
            </a:r>
            <a:r>
              <a:rPr lang="en-US" sz="1600" baseline="30000" dirty="0">
                <a:solidFill>
                  <a:srgbClr val="0033CC"/>
                </a:solidFill>
                <a:sym typeface="Wingdings" pitchFamily="2" charset="2"/>
              </a:rPr>
              <a:t>18</a:t>
            </a:r>
            <a:r>
              <a:rPr lang="en-US" sz="1600" dirty="0">
                <a:solidFill>
                  <a:srgbClr val="0033CC"/>
                </a:solidFill>
                <a:sym typeface="Wingdings" pitchFamily="2" charset="2"/>
              </a:rPr>
              <a:t>O, and </a:t>
            </a:r>
            <a:r>
              <a:rPr lang="en-US" sz="1600" baseline="30000" dirty="0">
                <a:solidFill>
                  <a:srgbClr val="0033CC"/>
                </a:solidFill>
                <a:sym typeface="Wingdings" pitchFamily="2" charset="2"/>
              </a:rPr>
              <a:t>20</a:t>
            </a:r>
            <a:r>
              <a:rPr lang="en-US" sz="1600" dirty="0">
                <a:solidFill>
                  <a:srgbClr val="0033CC"/>
                </a:solidFill>
                <a:sym typeface="Wingdings" pitchFamily="2" charset="2"/>
              </a:rPr>
              <a:t>O using </a:t>
            </a:r>
            <a:r>
              <a:rPr lang="en-US" sz="1600" dirty="0">
                <a:solidFill>
                  <a:srgbClr val="0033CC"/>
                </a:solidFill>
                <a:latin typeface="Symbol" pitchFamily="2" charset="2"/>
                <a:sym typeface="Wingdings" pitchFamily="2" charset="2"/>
              </a:rPr>
              <a:t>a</a:t>
            </a:r>
            <a:r>
              <a:rPr lang="en-US" sz="1600" dirty="0">
                <a:solidFill>
                  <a:srgbClr val="0033CC"/>
                </a:solidFill>
                <a:sym typeface="Wingdings" pitchFamily="2" charset="2"/>
              </a:rPr>
              <a:t>-transfer reactions induced by these nuclei on deuterium at 7,5 MeV/nucleon, using a CD</a:t>
            </a:r>
            <a:r>
              <a:rPr lang="en-US" sz="1600" baseline="-25000" dirty="0">
                <a:solidFill>
                  <a:srgbClr val="0033CC"/>
                </a:solidFill>
                <a:sym typeface="Wingdings" pitchFamily="2" charset="2"/>
              </a:rPr>
              <a:t>2</a:t>
            </a:r>
            <a:r>
              <a:rPr lang="en-US" sz="1600" dirty="0">
                <a:solidFill>
                  <a:srgbClr val="0033CC"/>
                </a:solidFill>
                <a:sym typeface="Wingdings" pitchFamily="2" charset="2"/>
              </a:rPr>
              <a:t> target and taking advantage of the INDRA/FAZIA coupling to identify all possible </a:t>
            </a:r>
            <a:r>
              <a:rPr lang="en-US" sz="1600" dirty="0">
                <a:solidFill>
                  <a:srgbClr val="0033CC"/>
                </a:solidFill>
                <a:latin typeface="Symbol" pitchFamily="2" charset="2"/>
                <a:sym typeface="Wingdings" pitchFamily="2" charset="2"/>
              </a:rPr>
              <a:t>a</a:t>
            </a:r>
            <a:r>
              <a:rPr lang="en-US" sz="1600" dirty="0">
                <a:solidFill>
                  <a:srgbClr val="0033CC"/>
                </a:solidFill>
                <a:sym typeface="Wingdings" pitchFamily="2" charset="2"/>
              </a:rPr>
              <a:t>-transfer channels.</a:t>
            </a:r>
          </a:p>
          <a:p>
            <a:pPr marL="285750" indent="-285750" eaLnBrk="1" hangingPunct="1">
              <a:spcAft>
                <a:spcPts val="1200"/>
              </a:spcAft>
              <a:buFont typeface="Wingdings" pitchFamily="2" charset="2"/>
              <a:buChar char="ü"/>
              <a:defRPr/>
            </a:pPr>
            <a:r>
              <a:rPr lang="en-US" sz="1600" dirty="0">
                <a:solidFill>
                  <a:srgbClr val="0070C0"/>
                </a:solidFill>
                <a:sym typeface="Wingdings" pitchFamily="2" charset="2"/>
              </a:rPr>
              <a:t>The excellent capabilities of the FAZIA detector in terms of isotope identification, multi-hit capability and energy resolution, will allow us to measured not only transfer reactions to the ground state of the final nuclei, but also to unbound excited states, increasing the statistics collected in the experiment.</a:t>
            </a:r>
          </a:p>
          <a:p>
            <a:pPr marL="285750" indent="-285750" eaLnBrk="1" hangingPunct="1">
              <a:spcAft>
                <a:spcPts val="1800"/>
              </a:spcAft>
              <a:buFont typeface="Wingdings" pitchFamily="2" charset="2"/>
              <a:buChar char="ü"/>
              <a:defRPr/>
            </a:pPr>
            <a:r>
              <a:rPr lang="en-US" sz="1600" dirty="0">
                <a:solidFill>
                  <a:srgbClr val="0070C0"/>
                </a:solidFill>
                <a:sym typeface="Wingdings" pitchFamily="2" charset="2"/>
              </a:rPr>
              <a:t>Unbound states in the projectile and target remnants will be identified by reconstructing their invariant mass and/or missing mass with the FAZIA detector.</a:t>
            </a:r>
          </a:p>
          <a:p>
            <a:pPr eaLnBrk="1" hangingPunct="1">
              <a:spcAft>
                <a:spcPts val="1200"/>
              </a:spcAft>
              <a:defRPr/>
            </a:pPr>
            <a:r>
              <a:rPr lang="en-US" sz="1600" dirty="0">
                <a:solidFill>
                  <a:srgbClr val="0099FF"/>
                </a:solidFill>
                <a:sym typeface="Wingdings" pitchFamily="2" charset="2"/>
              </a:rPr>
              <a:t>As a by-product, the same measurements can be used to study </a:t>
            </a:r>
            <a:r>
              <a:rPr lang="en-US" sz="1600" dirty="0">
                <a:solidFill>
                  <a:srgbClr val="0099FF"/>
                </a:solidFill>
                <a:latin typeface="Symbol" pitchFamily="2" charset="2"/>
                <a:sym typeface="Wingdings" pitchFamily="2" charset="2"/>
              </a:rPr>
              <a:t>a</a:t>
            </a:r>
            <a:r>
              <a:rPr lang="en-US" sz="1600" dirty="0">
                <a:solidFill>
                  <a:srgbClr val="0099FF"/>
                </a:solidFill>
                <a:sym typeface="Wingdings" pitchFamily="2" charset="2"/>
              </a:rPr>
              <a:t>-clustering in unbound excited states states in </a:t>
            </a:r>
            <a:r>
              <a:rPr lang="en-US" sz="1600" baseline="30000" dirty="0">
                <a:solidFill>
                  <a:srgbClr val="0099FF"/>
                </a:solidFill>
                <a:sym typeface="Wingdings" pitchFamily="2" charset="2"/>
              </a:rPr>
              <a:t>18</a:t>
            </a:r>
            <a:r>
              <a:rPr lang="en-US" sz="1600" dirty="0">
                <a:solidFill>
                  <a:srgbClr val="0099FF"/>
                </a:solidFill>
                <a:sym typeface="Wingdings" pitchFamily="2" charset="2"/>
              </a:rPr>
              <a:t>O and </a:t>
            </a:r>
            <a:r>
              <a:rPr lang="en-US" sz="1600" baseline="30000" dirty="0">
                <a:solidFill>
                  <a:srgbClr val="0099FF"/>
                </a:solidFill>
                <a:sym typeface="Wingdings" pitchFamily="2" charset="2"/>
              </a:rPr>
              <a:t>20</a:t>
            </a:r>
            <a:r>
              <a:rPr lang="en-US" sz="1600" dirty="0">
                <a:solidFill>
                  <a:srgbClr val="0099FF"/>
                </a:solidFill>
                <a:sym typeface="Wingdings" pitchFamily="2" charset="2"/>
              </a:rPr>
              <a:t>O by using inelastic scattering reactions, but also any other unbound state decaying by emission of protons or other clusters, </a:t>
            </a:r>
            <a:r>
              <a:rPr lang="en-US" sz="1600" dirty="0" err="1">
                <a:solidFill>
                  <a:srgbClr val="0099FF"/>
                </a:solidFill>
                <a:sym typeface="Wingdings" pitchFamily="2" charset="2"/>
              </a:rPr>
              <a:t>p,d</a:t>
            </a:r>
            <a:r>
              <a:rPr lang="en-US" sz="1600" dirty="0">
                <a:solidFill>
                  <a:srgbClr val="0099FF"/>
                </a:solidFill>
                <a:sym typeface="Wingdings" pitchFamily="2" charset="2"/>
              </a:rPr>
              <a:t>, t, </a:t>
            </a:r>
            <a:r>
              <a:rPr lang="en-US" sz="1600" baseline="30000" dirty="0">
                <a:solidFill>
                  <a:srgbClr val="0099FF"/>
                </a:solidFill>
                <a:sym typeface="Wingdings" pitchFamily="2" charset="2"/>
              </a:rPr>
              <a:t>3</a:t>
            </a:r>
            <a:r>
              <a:rPr lang="en-US" sz="1600" dirty="0">
                <a:solidFill>
                  <a:srgbClr val="0099FF"/>
                </a:solidFill>
                <a:sym typeface="Wingdings" pitchFamily="2" charset="2"/>
              </a:rPr>
              <a:t>He...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87">
            <a:extLst>
              <a:ext uri="{FF2B5EF4-FFF2-40B4-BE49-F238E27FC236}">
                <a16:creationId xmlns:a16="http://schemas.microsoft.com/office/drawing/2014/main" id="{217FA278-F8DB-3454-2F1A-940E99965BEA}"/>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27650" name="Rectangle 4">
            <a:extLst>
              <a:ext uri="{FF2B5EF4-FFF2-40B4-BE49-F238E27FC236}">
                <a16:creationId xmlns:a16="http://schemas.microsoft.com/office/drawing/2014/main" id="{48896F25-89B8-DAC9-9D6B-F2B00F9C1394}"/>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7651" name="Rectangle 5">
            <a:extLst>
              <a:ext uri="{FF2B5EF4-FFF2-40B4-BE49-F238E27FC236}">
                <a16:creationId xmlns:a16="http://schemas.microsoft.com/office/drawing/2014/main" id="{66993054-BCC0-2959-FBBF-5021C4D7824D}"/>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7652" name="Text Box 6">
            <a:extLst>
              <a:ext uri="{FF2B5EF4-FFF2-40B4-BE49-F238E27FC236}">
                <a16:creationId xmlns:a16="http://schemas.microsoft.com/office/drawing/2014/main" id="{917B1477-2B8D-8061-AFA5-19E524A14885}"/>
              </a:ext>
            </a:extLst>
          </p:cNvPr>
          <p:cNvSpPr txBox="1">
            <a:spLocks noChangeArrowheads="1"/>
          </p:cNvSpPr>
          <p:nvPr/>
        </p:nvSpPr>
        <p:spPr bwMode="auto">
          <a:xfrm>
            <a:off x="1143000" y="474663"/>
            <a:ext cx="1576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Feasibility</a:t>
            </a:r>
            <a:r>
              <a:rPr lang="es-ES_tradnl" altLang="es-ES" sz="2800">
                <a:solidFill>
                  <a:srgbClr val="003366"/>
                </a:solidFill>
                <a:latin typeface="Arial Narrow" panose="020B0604020202020204" pitchFamily="34" charset="0"/>
              </a:rPr>
              <a:t> </a:t>
            </a:r>
            <a:endParaRPr lang="en-GB" altLang="es-ES" sz="2800">
              <a:solidFill>
                <a:srgbClr val="003366"/>
              </a:solidFill>
              <a:latin typeface="Arial Narrow" panose="020B0604020202020204" pitchFamily="34" charset="0"/>
            </a:endParaRPr>
          </a:p>
        </p:txBody>
      </p:sp>
      <p:sp>
        <p:nvSpPr>
          <p:cNvPr id="27653" name="Text Box 10">
            <a:extLst>
              <a:ext uri="{FF2B5EF4-FFF2-40B4-BE49-F238E27FC236}">
                <a16:creationId xmlns:a16="http://schemas.microsoft.com/office/drawing/2014/main" id="{ED4AED1E-6354-DFBD-81E0-6BF5FC941ED4}"/>
              </a:ext>
            </a:extLst>
          </p:cNvPr>
          <p:cNvSpPr txBox="1">
            <a:spLocks noChangeArrowheads="1"/>
          </p:cNvSpPr>
          <p:nvPr/>
        </p:nvSpPr>
        <p:spPr bwMode="auto">
          <a:xfrm>
            <a:off x="457200" y="1325563"/>
            <a:ext cx="2293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Arial Narrow" panose="020B0604020202020204" pitchFamily="34" charset="0"/>
              </a:rPr>
              <a:t>INDRA+FAZIA setup</a:t>
            </a:r>
          </a:p>
        </p:txBody>
      </p:sp>
      <p:sp>
        <p:nvSpPr>
          <p:cNvPr id="27654" name="Text Box 8">
            <a:extLst>
              <a:ext uri="{FF2B5EF4-FFF2-40B4-BE49-F238E27FC236}">
                <a16:creationId xmlns:a16="http://schemas.microsoft.com/office/drawing/2014/main" id="{704F40D8-82AF-1B11-63E6-53676ED59169}"/>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26E20799-F367-65B3-F7BA-EC719BF277F9}"/>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7</a:t>
            </a:r>
          </a:p>
        </p:txBody>
      </p:sp>
      <p:pic>
        <p:nvPicPr>
          <p:cNvPr id="27656" name="2 Imagen">
            <a:extLst>
              <a:ext uri="{FF2B5EF4-FFF2-40B4-BE49-F238E27FC236}">
                <a16:creationId xmlns:a16="http://schemas.microsoft.com/office/drawing/2014/main" id="{BADC514B-1829-21D8-B794-3D71C940F1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1851025"/>
            <a:ext cx="34464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44 CuadroTexto">
            <a:extLst>
              <a:ext uri="{FF2B5EF4-FFF2-40B4-BE49-F238E27FC236}">
                <a16:creationId xmlns:a16="http://schemas.microsoft.com/office/drawing/2014/main" id="{4EDEF203-6799-3C06-EBCF-5AB6F276B4DE}"/>
              </a:ext>
            </a:extLst>
          </p:cNvPr>
          <p:cNvSpPr txBox="1">
            <a:spLocks noChangeArrowheads="1"/>
          </p:cNvSpPr>
          <p:nvPr/>
        </p:nvSpPr>
        <p:spPr bwMode="auto">
          <a:xfrm>
            <a:off x="468313" y="1773238"/>
            <a:ext cx="5267325" cy="3708400"/>
          </a:xfrm>
          <a:prstGeom prst="rect">
            <a:avLst/>
          </a:prstGeom>
          <a:noFill/>
          <a:ln>
            <a:noFill/>
          </a:ln>
        </p:spPr>
        <p:txBody>
          <a:bodyPr>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spcAft>
                <a:spcPts val="1200"/>
              </a:spcAft>
              <a:defRPr/>
            </a:pPr>
            <a:r>
              <a:rPr lang="en-US" sz="1600" dirty="0">
                <a:solidFill>
                  <a:srgbClr val="0033CC"/>
                </a:solidFill>
                <a:sym typeface="Wingdings" pitchFamily="2" charset="2"/>
              </a:rPr>
              <a:t>The coupling of the INDRA and FAZIA detectors offers unique capabilities for the investigation of clustering effects in nuclei. </a:t>
            </a:r>
          </a:p>
          <a:p>
            <a:pPr marL="285750" indent="-285750" eaLnBrk="1" hangingPunct="1">
              <a:spcAft>
                <a:spcPts val="1200"/>
              </a:spcAft>
              <a:buFont typeface="Wingdings" pitchFamily="2" charset="2"/>
              <a:buChar char="ü"/>
              <a:defRPr/>
            </a:pPr>
            <a:r>
              <a:rPr lang="en-US" sz="1600" dirty="0">
                <a:solidFill>
                  <a:srgbClr val="6699FF"/>
                </a:solidFill>
                <a:sym typeface="Wingdings" pitchFamily="2" charset="2"/>
              </a:rPr>
              <a:t>Full isotopic identification of fragments.</a:t>
            </a:r>
          </a:p>
          <a:p>
            <a:pPr marL="285750" indent="-285750" eaLnBrk="1" hangingPunct="1">
              <a:spcAft>
                <a:spcPts val="1200"/>
              </a:spcAft>
              <a:buFont typeface="Wingdings" pitchFamily="2" charset="2"/>
              <a:buChar char="ü"/>
              <a:defRPr/>
            </a:pPr>
            <a:r>
              <a:rPr lang="en-US" sz="1600" dirty="0">
                <a:solidFill>
                  <a:srgbClr val="6699FF"/>
                </a:solidFill>
                <a:sym typeface="Wingdings" pitchFamily="2" charset="2"/>
              </a:rPr>
              <a:t>Multi-hit capability to study multi-cluster events.</a:t>
            </a:r>
          </a:p>
          <a:p>
            <a:pPr marL="285750" indent="-285750" eaLnBrk="1" hangingPunct="1">
              <a:spcAft>
                <a:spcPts val="1200"/>
              </a:spcAft>
              <a:buFont typeface="Wingdings" pitchFamily="2" charset="2"/>
              <a:buChar char="ü"/>
              <a:defRPr/>
            </a:pPr>
            <a:r>
              <a:rPr lang="en-US" sz="1600" dirty="0">
                <a:solidFill>
                  <a:srgbClr val="6699FF"/>
                </a:solidFill>
                <a:sym typeface="Wingdings" pitchFamily="2" charset="2"/>
              </a:rPr>
              <a:t>Good energy and angular resolution (invariant mass).</a:t>
            </a:r>
          </a:p>
          <a:p>
            <a:pPr marL="285750" indent="-285750" eaLnBrk="1" hangingPunct="1">
              <a:spcAft>
                <a:spcPts val="1200"/>
              </a:spcAft>
              <a:buFont typeface="Wingdings" pitchFamily="2" charset="2"/>
              <a:buChar char="ü"/>
              <a:defRPr/>
            </a:pPr>
            <a:r>
              <a:rPr lang="en-US" sz="1600" dirty="0">
                <a:solidFill>
                  <a:srgbClr val="6699FF"/>
                </a:solidFill>
                <a:sym typeface="Wingdings" pitchFamily="2" charset="2"/>
              </a:rPr>
              <a:t>Large geometrical acceptance. </a:t>
            </a:r>
          </a:p>
          <a:p>
            <a:pPr marL="285750" indent="-285750" eaLnBrk="1" hangingPunct="1">
              <a:spcAft>
                <a:spcPts val="3000"/>
              </a:spcAft>
              <a:buFont typeface="Wingdings" pitchFamily="2" charset="2"/>
              <a:buChar char="ü"/>
              <a:defRPr/>
            </a:pPr>
            <a:r>
              <a:rPr lang="en-US" sz="1600" dirty="0">
                <a:solidFill>
                  <a:srgbClr val="6699FF"/>
                </a:solidFill>
                <a:sym typeface="Wingdings" pitchFamily="2" charset="2"/>
              </a:rPr>
              <a:t>Relatively high counting rates and beam intensities.</a:t>
            </a:r>
          </a:p>
          <a:p>
            <a:pPr eaLnBrk="1" hangingPunct="1">
              <a:spcAft>
                <a:spcPts val="3000"/>
              </a:spcAft>
              <a:defRPr/>
            </a:pPr>
            <a:r>
              <a:rPr lang="en-US" sz="1600" dirty="0">
                <a:solidFill>
                  <a:srgbClr val="0033CC"/>
                </a:solidFill>
                <a:sym typeface="Wingdings" pitchFamily="2" charset="2"/>
              </a:rPr>
              <a:t>The simulated detection efficiency for complete events is about 70%, and if we include the reconstruction of unbound states, the estimated overall efficiency is about 60%.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87">
            <a:extLst>
              <a:ext uri="{FF2B5EF4-FFF2-40B4-BE49-F238E27FC236}">
                <a16:creationId xmlns:a16="http://schemas.microsoft.com/office/drawing/2014/main" id="{4F68E7B4-4789-F9CA-8F65-A2FE333677C2}"/>
              </a:ext>
            </a:extLst>
          </p:cNvPr>
          <p:cNvSpPr txBox="1">
            <a:spLocks noChangeArrowheads="1"/>
          </p:cNvSpPr>
          <p:nvPr/>
        </p:nvSpPr>
        <p:spPr bwMode="auto">
          <a:xfrm>
            <a:off x="7019925" y="65214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29698" name="Rectangle 4">
            <a:extLst>
              <a:ext uri="{FF2B5EF4-FFF2-40B4-BE49-F238E27FC236}">
                <a16:creationId xmlns:a16="http://schemas.microsoft.com/office/drawing/2014/main" id="{36827030-1ED8-C264-99C2-AEE32CEF0964}"/>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9699" name="Rectangle 5">
            <a:extLst>
              <a:ext uri="{FF2B5EF4-FFF2-40B4-BE49-F238E27FC236}">
                <a16:creationId xmlns:a16="http://schemas.microsoft.com/office/drawing/2014/main" id="{D46FD205-0FAD-049A-D49E-B2852CCA0113}"/>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29700" name="Text Box 6">
            <a:extLst>
              <a:ext uri="{FF2B5EF4-FFF2-40B4-BE49-F238E27FC236}">
                <a16:creationId xmlns:a16="http://schemas.microsoft.com/office/drawing/2014/main" id="{EBEAF90B-61E9-5641-25B6-CC8639EAE785}"/>
              </a:ext>
            </a:extLst>
          </p:cNvPr>
          <p:cNvSpPr txBox="1">
            <a:spLocks noChangeArrowheads="1"/>
          </p:cNvSpPr>
          <p:nvPr/>
        </p:nvSpPr>
        <p:spPr bwMode="auto">
          <a:xfrm>
            <a:off x="1143000" y="474663"/>
            <a:ext cx="1576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Feasibility</a:t>
            </a:r>
            <a:r>
              <a:rPr lang="es-ES_tradnl" altLang="es-ES" sz="2800">
                <a:solidFill>
                  <a:srgbClr val="003366"/>
                </a:solidFill>
                <a:latin typeface="Arial Narrow" panose="020B0604020202020204" pitchFamily="34" charset="0"/>
              </a:rPr>
              <a:t> </a:t>
            </a:r>
            <a:endParaRPr lang="en-GB" altLang="es-ES" sz="2800">
              <a:solidFill>
                <a:srgbClr val="003366"/>
              </a:solidFill>
              <a:latin typeface="Arial Narrow" panose="020B0604020202020204" pitchFamily="34" charset="0"/>
            </a:endParaRPr>
          </a:p>
        </p:txBody>
      </p:sp>
      <p:sp>
        <p:nvSpPr>
          <p:cNvPr id="29701" name="Text Box 10">
            <a:extLst>
              <a:ext uri="{FF2B5EF4-FFF2-40B4-BE49-F238E27FC236}">
                <a16:creationId xmlns:a16="http://schemas.microsoft.com/office/drawing/2014/main" id="{52D44773-17C1-17B5-EC53-F45A7EB36E67}"/>
              </a:ext>
            </a:extLst>
          </p:cNvPr>
          <p:cNvSpPr txBox="1">
            <a:spLocks noChangeArrowheads="1"/>
          </p:cNvSpPr>
          <p:nvPr/>
        </p:nvSpPr>
        <p:spPr bwMode="auto">
          <a:xfrm>
            <a:off x="457200" y="1325563"/>
            <a:ext cx="33131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Arial Narrow" panose="020B0604020202020204" pitchFamily="34" charset="0"/>
              </a:rPr>
              <a:t>Reaction channel identification</a:t>
            </a:r>
          </a:p>
        </p:txBody>
      </p:sp>
      <p:sp>
        <p:nvSpPr>
          <p:cNvPr id="29702" name="Text Box 8">
            <a:extLst>
              <a:ext uri="{FF2B5EF4-FFF2-40B4-BE49-F238E27FC236}">
                <a16:creationId xmlns:a16="http://schemas.microsoft.com/office/drawing/2014/main" id="{823F2FCE-0CB8-C169-BE4C-683B00F4DF99}"/>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B0DB6A75-036A-7EBA-40B2-A7E7B2A8E912}"/>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8</a:t>
            </a:r>
          </a:p>
        </p:txBody>
      </p:sp>
      <p:pic>
        <p:nvPicPr>
          <p:cNvPr id="29704" name="3 Imagen">
            <a:extLst>
              <a:ext uri="{FF2B5EF4-FFF2-40B4-BE49-F238E27FC236}">
                <a16:creationId xmlns:a16="http://schemas.microsoft.com/office/drawing/2014/main" id="{8936D4BB-5DE1-031C-7136-D5D273803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57688"/>
            <a:ext cx="3106738"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3 CuadroTexto">
            <a:extLst>
              <a:ext uri="{FF2B5EF4-FFF2-40B4-BE49-F238E27FC236}">
                <a16:creationId xmlns:a16="http://schemas.microsoft.com/office/drawing/2014/main" id="{D44E6140-6428-1431-12BF-CE2E289B71E8}"/>
              </a:ext>
            </a:extLst>
          </p:cNvPr>
          <p:cNvSpPr txBox="1">
            <a:spLocks noChangeArrowheads="1"/>
          </p:cNvSpPr>
          <p:nvPr/>
        </p:nvSpPr>
        <p:spPr bwMode="auto">
          <a:xfrm>
            <a:off x="6164263" y="4462463"/>
            <a:ext cx="1398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200" baseline="30000">
                <a:latin typeface="Arial Narrow" panose="020B0604020202020204" pitchFamily="34" charset="0"/>
              </a:rPr>
              <a:t>12</a:t>
            </a:r>
            <a:r>
              <a:rPr lang="es-ES" altLang="es-ES" sz="1200">
                <a:latin typeface="Arial Narrow" panose="020B0604020202020204" pitchFamily="34" charset="0"/>
              </a:rPr>
              <a:t>C+</a:t>
            </a:r>
            <a:r>
              <a:rPr lang="es-ES" altLang="es-ES" sz="1200" baseline="30000">
                <a:latin typeface="Arial Narrow" panose="020B0604020202020204" pitchFamily="34" charset="0"/>
              </a:rPr>
              <a:t>12</a:t>
            </a:r>
            <a:r>
              <a:rPr lang="es-ES" altLang="es-ES" sz="1200">
                <a:latin typeface="Arial Narrow" panose="020B0604020202020204" pitchFamily="34" charset="0"/>
              </a:rPr>
              <a:t>C: invariant mass</a:t>
            </a:r>
            <a:endParaRPr lang="en-US" altLang="es-ES" sz="1200">
              <a:latin typeface="Arial Narrow" panose="020B0604020202020204" pitchFamily="34" charset="0"/>
            </a:endParaRPr>
          </a:p>
        </p:txBody>
      </p:sp>
      <p:sp>
        <p:nvSpPr>
          <p:cNvPr id="29706" name="3 CuadroTexto">
            <a:extLst>
              <a:ext uri="{FF2B5EF4-FFF2-40B4-BE49-F238E27FC236}">
                <a16:creationId xmlns:a16="http://schemas.microsoft.com/office/drawing/2014/main" id="{893592D2-1300-440A-2A5B-B606D8691031}"/>
              </a:ext>
            </a:extLst>
          </p:cNvPr>
          <p:cNvSpPr txBox="1">
            <a:spLocks noChangeArrowheads="1"/>
          </p:cNvSpPr>
          <p:nvPr/>
        </p:nvSpPr>
        <p:spPr bwMode="auto">
          <a:xfrm>
            <a:off x="6348413" y="5329238"/>
            <a:ext cx="143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200" baseline="30000">
                <a:latin typeface="Arial Narrow" panose="020B0604020202020204" pitchFamily="34" charset="0"/>
              </a:rPr>
              <a:t>12</a:t>
            </a:r>
            <a:r>
              <a:rPr lang="es-ES" altLang="es-ES" sz="1200">
                <a:latin typeface="Arial Narrow" panose="020B0604020202020204" pitchFamily="34" charset="0"/>
              </a:rPr>
              <a:t>C+</a:t>
            </a:r>
            <a:r>
              <a:rPr lang="es-ES" altLang="es-ES" sz="1200" baseline="30000">
                <a:latin typeface="Arial Narrow" panose="020B0604020202020204" pitchFamily="34" charset="0"/>
              </a:rPr>
              <a:t>12</a:t>
            </a:r>
            <a:r>
              <a:rPr lang="es-ES" altLang="es-ES" sz="1200">
                <a:latin typeface="Arial Narrow" panose="020B0604020202020204" pitchFamily="34" charset="0"/>
              </a:rPr>
              <a:t>C: missing energy</a:t>
            </a:r>
            <a:endParaRPr lang="en-US" altLang="es-ES" sz="1200">
              <a:latin typeface="Arial Narrow" panose="020B0604020202020204" pitchFamily="34" charset="0"/>
            </a:endParaRPr>
          </a:p>
        </p:txBody>
      </p:sp>
      <p:sp>
        <p:nvSpPr>
          <p:cNvPr id="29707" name="Text Box 8">
            <a:extLst>
              <a:ext uri="{FF2B5EF4-FFF2-40B4-BE49-F238E27FC236}">
                <a16:creationId xmlns:a16="http://schemas.microsoft.com/office/drawing/2014/main" id="{43D68797-3CB9-B519-F8E3-13530A7D647E}"/>
              </a:ext>
            </a:extLst>
          </p:cNvPr>
          <p:cNvSpPr txBox="1">
            <a:spLocks noChangeArrowheads="1"/>
          </p:cNvSpPr>
          <p:nvPr/>
        </p:nvSpPr>
        <p:spPr bwMode="auto">
          <a:xfrm>
            <a:off x="6084888" y="6321425"/>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Courtesy of D. Gruyer </a:t>
            </a:r>
          </a:p>
        </p:txBody>
      </p:sp>
      <p:sp>
        <p:nvSpPr>
          <p:cNvPr id="15" name="44 CuadroTexto">
            <a:extLst>
              <a:ext uri="{FF2B5EF4-FFF2-40B4-BE49-F238E27FC236}">
                <a16:creationId xmlns:a16="http://schemas.microsoft.com/office/drawing/2014/main" id="{F4A99BC4-AA8D-F305-C722-28ED3713A724}"/>
              </a:ext>
            </a:extLst>
          </p:cNvPr>
          <p:cNvSpPr txBox="1">
            <a:spLocks noChangeArrowheads="1"/>
          </p:cNvSpPr>
          <p:nvPr/>
        </p:nvSpPr>
        <p:spPr bwMode="auto">
          <a:xfrm>
            <a:off x="468313" y="1700213"/>
            <a:ext cx="5534025" cy="4970462"/>
          </a:xfrm>
          <a:prstGeom prst="rect">
            <a:avLst/>
          </a:prstGeom>
          <a:noFill/>
          <a:ln>
            <a:noFill/>
          </a:ln>
        </p:spPr>
        <p:txBody>
          <a:bodyPr>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spcAft>
                <a:spcPts val="1200"/>
              </a:spcAft>
              <a:defRPr/>
            </a:pPr>
            <a:r>
              <a:rPr lang="en-US" sz="1600" dirty="0">
                <a:solidFill>
                  <a:srgbClr val="0033CC"/>
                </a:solidFill>
                <a:sym typeface="Wingdings" pitchFamily="2" charset="2"/>
              </a:rPr>
              <a:t>Due to the inverse kinematics for reactions induced on deuterium, most of the reaction products (projectile and target remnants) will be detected within the FAZIA acceptance with full isotopic identification, high energy resolution and high angular resolution.</a:t>
            </a:r>
          </a:p>
          <a:p>
            <a:pPr marL="285750" indent="-285750" eaLnBrk="1" hangingPunct="1">
              <a:spcAft>
                <a:spcPts val="1200"/>
              </a:spcAft>
              <a:buFont typeface="Wingdings" pitchFamily="2" charset="2"/>
              <a:buChar char="ü"/>
              <a:defRPr/>
            </a:pPr>
            <a:r>
              <a:rPr lang="en-US" sz="1600" dirty="0">
                <a:solidFill>
                  <a:srgbClr val="0070C0"/>
                </a:solidFill>
                <a:sym typeface="Wingdings" pitchFamily="2" charset="2"/>
              </a:rPr>
              <a:t>Reactions with deuterium in the CD</a:t>
            </a:r>
            <a:r>
              <a:rPr lang="en-US" sz="1600" baseline="-25000" dirty="0">
                <a:solidFill>
                  <a:srgbClr val="0070C0"/>
                </a:solidFill>
                <a:sym typeface="Wingdings" pitchFamily="2" charset="2"/>
              </a:rPr>
              <a:t>2</a:t>
            </a:r>
            <a:r>
              <a:rPr lang="en-US" sz="1600" dirty="0">
                <a:solidFill>
                  <a:srgbClr val="0070C0"/>
                </a:solidFill>
                <a:sym typeface="Wingdings" pitchFamily="2" charset="2"/>
              </a:rPr>
              <a:t> target will be identified by selecting events with a total detected charge Z=9.  </a:t>
            </a:r>
          </a:p>
          <a:p>
            <a:pPr marL="285750" indent="-285750" eaLnBrk="1" hangingPunct="1">
              <a:spcAft>
                <a:spcPts val="1200"/>
              </a:spcAft>
              <a:buFont typeface="Wingdings" pitchFamily="2" charset="2"/>
              <a:buChar char="ü"/>
              <a:defRPr/>
            </a:pPr>
            <a:r>
              <a:rPr lang="en-US" sz="1600" dirty="0">
                <a:solidFill>
                  <a:srgbClr val="0070C0"/>
                </a:solidFill>
                <a:cs typeface="Arial Narrow" panose="020B0604020202020204" pitchFamily="34" charset="0"/>
                <a:sym typeface="Wingdings" pitchFamily="2" charset="2"/>
              </a:rPr>
              <a:t>The</a:t>
            </a:r>
            <a:r>
              <a:rPr lang="en-US" sz="1600" dirty="0">
                <a:solidFill>
                  <a:srgbClr val="0070C0"/>
                </a:solidFill>
                <a:latin typeface="Symbol" pitchFamily="2" charset="2"/>
                <a:sym typeface="Wingdings" pitchFamily="2" charset="2"/>
              </a:rPr>
              <a:t> a</a:t>
            </a:r>
            <a:r>
              <a:rPr lang="en-US" sz="1600" dirty="0">
                <a:solidFill>
                  <a:srgbClr val="0070C0"/>
                </a:solidFill>
                <a:sym typeface="Wingdings" pitchFamily="2" charset="2"/>
              </a:rPr>
              <a:t>-transfer to the ground state of the two final fragments, </a:t>
            </a:r>
            <a:r>
              <a:rPr lang="en-US" sz="1600" baseline="30000" dirty="0" err="1">
                <a:solidFill>
                  <a:srgbClr val="0070C0"/>
                </a:solidFill>
                <a:sym typeface="Wingdings" pitchFamily="2" charset="2"/>
              </a:rPr>
              <a:t>xx</a:t>
            </a:r>
            <a:r>
              <a:rPr lang="en-US" sz="1600" dirty="0" err="1">
                <a:solidFill>
                  <a:srgbClr val="0070C0"/>
                </a:solidFill>
                <a:sym typeface="Wingdings" pitchFamily="2" charset="2"/>
              </a:rPr>
              <a:t>C</a:t>
            </a:r>
            <a:r>
              <a:rPr lang="en-US" sz="1600" dirty="0">
                <a:solidFill>
                  <a:srgbClr val="0070C0"/>
                </a:solidFill>
                <a:sym typeface="Wingdings" pitchFamily="2" charset="2"/>
              </a:rPr>
              <a:t> and </a:t>
            </a:r>
            <a:r>
              <a:rPr lang="en-US" sz="1600" baseline="30000" dirty="0">
                <a:solidFill>
                  <a:srgbClr val="0070C0"/>
                </a:solidFill>
                <a:sym typeface="Wingdings" pitchFamily="2" charset="2"/>
              </a:rPr>
              <a:t>6</a:t>
            </a:r>
            <a:r>
              <a:rPr lang="en-US" sz="1600" dirty="0">
                <a:solidFill>
                  <a:srgbClr val="0070C0"/>
                </a:solidFill>
                <a:sym typeface="Wingdings" pitchFamily="2" charset="2"/>
              </a:rPr>
              <a:t>Li, will be selected by the isotopic identification provided by FAZIA.</a:t>
            </a:r>
          </a:p>
          <a:p>
            <a:pPr marL="285750" indent="-285750" eaLnBrk="1" hangingPunct="1">
              <a:spcAft>
                <a:spcPts val="600"/>
              </a:spcAft>
              <a:buFont typeface="Wingdings" pitchFamily="2" charset="2"/>
              <a:buChar char="ü"/>
              <a:defRPr/>
            </a:pPr>
            <a:r>
              <a:rPr lang="en-US" sz="1600" dirty="0">
                <a:solidFill>
                  <a:srgbClr val="0070C0"/>
                </a:solidFill>
                <a:cs typeface="Arial Narrow" panose="020B0604020202020204" pitchFamily="34" charset="0"/>
                <a:sym typeface="Wingdings" pitchFamily="2" charset="2"/>
              </a:rPr>
              <a:t>The</a:t>
            </a:r>
            <a:r>
              <a:rPr lang="en-US" sz="1600" dirty="0">
                <a:solidFill>
                  <a:srgbClr val="0070C0"/>
                </a:solidFill>
                <a:latin typeface="Symbol" pitchFamily="2" charset="2"/>
                <a:sym typeface="Wingdings" pitchFamily="2" charset="2"/>
              </a:rPr>
              <a:t> a</a:t>
            </a:r>
            <a:r>
              <a:rPr lang="en-US" sz="1600" dirty="0">
                <a:solidFill>
                  <a:srgbClr val="0070C0"/>
                </a:solidFill>
                <a:sym typeface="Wingdings" pitchFamily="2" charset="2"/>
              </a:rPr>
              <a:t>-</a:t>
            </a:r>
            <a:r>
              <a:rPr lang="en-US" sz="1600" dirty="0" err="1">
                <a:solidFill>
                  <a:srgbClr val="0070C0"/>
                </a:solidFill>
                <a:sym typeface="Wingdings" pitchFamily="2" charset="2"/>
              </a:rPr>
              <a:t>tranfer</a:t>
            </a:r>
            <a:r>
              <a:rPr lang="en-US" sz="1600" dirty="0">
                <a:solidFill>
                  <a:srgbClr val="0070C0"/>
                </a:solidFill>
                <a:sym typeface="Wingdings" pitchFamily="2" charset="2"/>
              </a:rPr>
              <a:t> to final unbound excited states will be identified by reconstructing the invariant mass from the detected fragments. This unique feature will allow us to investigate transfer to excited states, to have access to clustering effects in these excited states and to increase the statistics of the experiment, in particularly for the </a:t>
            </a:r>
            <a:r>
              <a:rPr lang="en-US" sz="1600" baseline="30000" dirty="0">
                <a:solidFill>
                  <a:srgbClr val="0070C0"/>
                </a:solidFill>
                <a:sym typeface="Wingdings" pitchFamily="2" charset="2"/>
              </a:rPr>
              <a:t>20</a:t>
            </a:r>
            <a:r>
              <a:rPr lang="en-US" sz="1600" dirty="0">
                <a:solidFill>
                  <a:srgbClr val="0070C0"/>
                </a:solidFill>
                <a:sym typeface="Wingdings" pitchFamily="2" charset="2"/>
              </a:rPr>
              <a:t>O beam.  The most relevant channels, for the </a:t>
            </a:r>
            <a:r>
              <a:rPr lang="en-US" sz="1600" baseline="30000" dirty="0">
                <a:solidFill>
                  <a:srgbClr val="0070C0"/>
                </a:solidFill>
                <a:sym typeface="Wingdings" pitchFamily="2" charset="2"/>
              </a:rPr>
              <a:t>16</a:t>
            </a:r>
            <a:r>
              <a:rPr lang="en-US" sz="1600" dirty="0">
                <a:solidFill>
                  <a:srgbClr val="0070C0"/>
                </a:solidFill>
                <a:sym typeface="Wingdings" pitchFamily="2" charset="2"/>
              </a:rPr>
              <a:t>O beam, will be:</a:t>
            </a:r>
          </a:p>
          <a:p>
            <a:pPr eaLnBrk="1" hangingPunct="1">
              <a:spcAft>
                <a:spcPts val="1200"/>
              </a:spcAft>
              <a:defRPr/>
            </a:pPr>
            <a:r>
              <a:rPr lang="en-US" sz="1600" dirty="0">
                <a:solidFill>
                  <a:srgbClr val="6699FF"/>
                </a:solidFill>
                <a:sym typeface="Wingdings" pitchFamily="2" charset="2"/>
              </a:rPr>
              <a:t>      </a:t>
            </a:r>
            <a:r>
              <a:rPr lang="en-US" sz="1600" dirty="0">
                <a:solidFill>
                  <a:srgbClr val="00B0F0"/>
                </a:solidFill>
                <a:sym typeface="Wingdings" pitchFamily="2" charset="2"/>
              </a:rPr>
              <a:t>d(</a:t>
            </a:r>
            <a:r>
              <a:rPr lang="en-US" sz="1600" baseline="30000" dirty="0">
                <a:solidFill>
                  <a:srgbClr val="00B0F0"/>
                </a:solidFill>
                <a:sym typeface="Wingdings" pitchFamily="2" charset="2"/>
              </a:rPr>
              <a:t>16</a:t>
            </a:r>
            <a:r>
              <a:rPr lang="en-US" sz="1600" dirty="0">
                <a:solidFill>
                  <a:srgbClr val="00B0F0"/>
                </a:solidFill>
                <a:sym typeface="Wingdings" pitchFamily="2" charset="2"/>
              </a:rPr>
              <a:t>O,</a:t>
            </a:r>
            <a:r>
              <a:rPr lang="en-US" sz="1600" baseline="30000" dirty="0">
                <a:solidFill>
                  <a:srgbClr val="00B0F0"/>
                </a:solidFill>
                <a:sym typeface="Wingdings" pitchFamily="2" charset="2"/>
              </a:rPr>
              <a:t>12</a:t>
            </a:r>
            <a:r>
              <a:rPr lang="en-US" sz="1600" dirty="0">
                <a:solidFill>
                  <a:srgbClr val="00B0F0"/>
                </a:solidFill>
                <a:sym typeface="Wingdings" pitchFamily="2" charset="2"/>
              </a:rPr>
              <a:t>C)</a:t>
            </a:r>
            <a:r>
              <a:rPr lang="en-US" sz="1600" baseline="30000" dirty="0">
                <a:solidFill>
                  <a:srgbClr val="00B0F0"/>
                </a:solidFill>
                <a:sym typeface="Wingdings" pitchFamily="2" charset="2"/>
              </a:rPr>
              <a:t>4</a:t>
            </a:r>
            <a:r>
              <a:rPr lang="en-US" sz="1600" dirty="0">
                <a:solidFill>
                  <a:srgbClr val="00B0F0"/>
                </a:solidFill>
                <a:sym typeface="Wingdings" pitchFamily="2" charset="2"/>
              </a:rPr>
              <a:t>He+d, d(</a:t>
            </a:r>
            <a:r>
              <a:rPr lang="en-US" sz="1600" baseline="30000" dirty="0">
                <a:solidFill>
                  <a:srgbClr val="00B0F0"/>
                </a:solidFill>
                <a:sym typeface="Wingdings" pitchFamily="2" charset="2"/>
              </a:rPr>
              <a:t>16</a:t>
            </a:r>
            <a:r>
              <a:rPr lang="en-US" sz="1600" dirty="0">
                <a:solidFill>
                  <a:srgbClr val="00B0F0"/>
                </a:solidFill>
                <a:sym typeface="Wingdings" pitchFamily="2" charset="2"/>
              </a:rPr>
              <a:t>O,3</a:t>
            </a:r>
            <a:r>
              <a:rPr lang="en-US" sz="1600" baseline="30000" dirty="0">
                <a:solidFill>
                  <a:srgbClr val="00B0F0"/>
                </a:solidFill>
                <a:sym typeface="Wingdings" pitchFamily="2" charset="2"/>
              </a:rPr>
              <a:t>4</a:t>
            </a:r>
            <a:r>
              <a:rPr lang="en-US" sz="1600" dirty="0">
                <a:solidFill>
                  <a:srgbClr val="00B0F0"/>
                </a:solidFill>
                <a:sym typeface="Wingdings" pitchFamily="2" charset="2"/>
              </a:rPr>
              <a:t>He)</a:t>
            </a:r>
            <a:r>
              <a:rPr lang="en-US" sz="1600" baseline="30000" dirty="0">
                <a:solidFill>
                  <a:srgbClr val="00B0F0"/>
                </a:solidFill>
                <a:sym typeface="Wingdings" pitchFamily="2" charset="2"/>
              </a:rPr>
              <a:t>6</a:t>
            </a:r>
            <a:r>
              <a:rPr lang="en-US" sz="1600" dirty="0">
                <a:solidFill>
                  <a:srgbClr val="00B0F0"/>
                </a:solidFill>
                <a:sym typeface="Wingdings" pitchFamily="2" charset="2"/>
              </a:rPr>
              <a:t>Li and d(</a:t>
            </a:r>
            <a:r>
              <a:rPr lang="en-US" sz="1600" baseline="30000" dirty="0">
                <a:solidFill>
                  <a:srgbClr val="00B0F0"/>
                </a:solidFill>
                <a:sym typeface="Wingdings" pitchFamily="2" charset="2"/>
              </a:rPr>
              <a:t>16</a:t>
            </a:r>
            <a:r>
              <a:rPr lang="en-US" sz="1600" dirty="0">
                <a:solidFill>
                  <a:srgbClr val="00B0F0"/>
                </a:solidFill>
                <a:sym typeface="Wingdings" pitchFamily="2" charset="2"/>
              </a:rPr>
              <a:t>O,3</a:t>
            </a:r>
            <a:r>
              <a:rPr lang="en-US" sz="1600" baseline="30000" dirty="0">
                <a:solidFill>
                  <a:srgbClr val="00B0F0"/>
                </a:solidFill>
                <a:sym typeface="Wingdings" pitchFamily="2" charset="2"/>
              </a:rPr>
              <a:t>4</a:t>
            </a:r>
            <a:r>
              <a:rPr lang="en-US" sz="1600" dirty="0">
                <a:solidFill>
                  <a:srgbClr val="00B0F0"/>
                </a:solidFill>
                <a:sym typeface="Wingdings" pitchFamily="2" charset="2"/>
              </a:rPr>
              <a:t>He)</a:t>
            </a:r>
            <a:r>
              <a:rPr lang="en-US" sz="1600" baseline="30000" dirty="0">
                <a:solidFill>
                  <a:srgbClr val="00B0F0"/>
                </a:solidFill>
                <a:sym typeface="Wingdings" pitchFamily="2" charset="2"/>
              </a:rPr>
              <a:t>4</a:t>
            </a:r>
            <a:r>
              <a:rPr lang="en-US" sz="1600" dirty="0">
                <a:solidFill>
                  <a:srgbClr val="00B0F0"/>
                </a:solidFill>
                <a:sym typeface="Wingdings" pitchFamily="2" charset="2"/>
              </a:rPr>
              <a:t>He+d</a:t>
            </a:r>
          </a:p>
          <a:p>
            <a:pPr marL="285750" indent="-285750" eaLnBrk="1" hangingPunct="1">
              <a:spcAft>
                <a:spcPts val="1200"/>
              </a:spcAft>
              <a:buFont typeface="Wingdings" pitchFamily="2" charset="2"/>
              <a:buChar char="ü"/>
              <a:defRPr/>
            </a:pPr>
            <a:r>
              <a:rPr lang="en-US" sz="1600" dirty="0">
                <a:solidFill>
                  <a:srgbClr val="0070C0"/>
                </a:solidFill>
                <a:sym typeface="Wingdings" pitchFamily="2" charset="2"/>
              </a:rPr>
              <a:t>Inelastic collisions with the </a:t>
            </a:r>
            <a:r>
              <a:rPr lang="en-US" sz="1600" baseline="30000" dirty="0">
                <a:solidFill>
                  <a:srgbClr val="0070C0"/>
                </a:solidFill>
                <a:sym typeface="Wingdings" pitchFamily="2" charset="2"/>
              </a:rPr>
              <a:t>12</a:t>
            </a:r>
            <a:r>
              <a:rPr lang="en-US" sz="1600" dirty="0">
                <a:solidFill>
                  <a:srgbClr val="0070C0"/>
                </a:solidFill>
                <a:sym typeface="Wingdings" pitchFamily="2" charset="2"/>
              </a:rPr>
              <a:t>C in the CD</a:t>
            </a:r>
            <a:r>
              <a:rPr lang="en-US" sz="1600" baseline="-25000" dirty="0">
                <a:solidFill>
                  <a:srgbClr val="0070C0"/>
                </a:solidFill>
                <a:sym typeface="Wingdings" pitchFamily="2" charset="2"/>
              </a:rPr>
              <a:t>2</a:t>
            </a:r>
            <a:r>
              <a:rPr lang="en-US" sz="1600" dirty="0">
                <a:solidFill>
                  <a:srgbClr val="0070C0"/>
                </a:solidFill>
                <a:sym typeface="Wingdings" pitchFamily="2" charset="2"/>
              </a:rPr>
              <a:t> target, will be identified by the total detected charge, Z=12.</a:t>
            </a:r>
          </a:p>
        </p:txBody>
      </p:sp>
      <p:pic>
        <p:nvPicPr>
          <p:cNvPr id="29709" name="Imagen 3">
            <a:extLst>
              <a:ext uri="{FF2B5EF4-FFF2-40B4-BE49-F238E27FC236}">
                <a16:creationId xmlns:a16="http://schemas.microsoft.com/office/drawing/2014/main" id="{53FFA599-B5B9-72B0-0426-EE7CA9E97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263" y="1484313"/>
            <a:ext cx="313531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3 CuadroTexto">
            <a:extLst>
              <a:ext uri="{FF2B5EF4-FFF2-40B4-BE49-F238E27FC236}">
                <a16:creationId xmlns:a16="http://schemas.microsoft.com/office/drawing/2014/main" id="{D6344BA3-9327-83EE-540D-1E83E8CC5EEC}"/>
              </a:ext>
            </a:extLst>
          </p:cNvPr>
          <p:cNvSpPr txBox="1">
            <a:spLocks noChangeArrowheads="1"/>
          </p:cNvSpPr>
          <p:nvPr/>
        </p:nvSpPr>
        <p:spPr bwMode="auto">
          <a:xfrm>
            <a:off x="6708775" y="1352550"/>
            <a:ext cx="193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200">
                <a:latin typeface="Arial Narrow" panose="020B0604020202020204" pitchFamily="34" charset="0"/>
              </a:rPr>
              <a:t>d(</a:t>
            </a:r>
            <a:r>
              <a:rPr lang="es-ES" altLang="es-ES" sz="1200" baseline="30000">
                <a:latin typeface="Arial Narrow" panose="020B0604020202020204" pitchFamily="34" charset="0"/>
              </a:rPr>
              <a:t>18</a:t>
            </a:r>
            <a:r>
              <a:rPr lang="es-ES" altLang="es-ES" sz="1200">
                <a:latin typeface="Arial Narrow" panose="020B0604020202020204" pitchFamily="34" charset="0"/>
              </a:rPr>
              <a:t>O,</a:t>
            </a:r>
            <a:r>
              <a:rPr lang="es-ES" altLang="es-ES" sz="1200" baseline="30000">
                <a:latin typeface="Arial Narrow" panose="020B0604020202020204" pitchFamily="34" charset="0"/>
              </a:rPr>
              <a:t>14</a:t>
            </a:r>
            <a:r>
              <a:rPr lang="es-ES" altLang="es-ES" sz="1200">
                <a:latin typeface="Arial Narrow" panose="020B0604020202020204" pitchFamily="34" charset="0"/>
              </a:rPr>
              <a:t>C)</a:t>
            </a:r>
            <a:r>
              <a:rPr lang="es-ES" altLang="es-ES" sz="1200" baseline="30000">
                <a:latin typeface="Arial Narrow" panose="020B0604020202020204" pitchFamily="34" charset="0"/>
              </a:rPr>
              <a:t>6</a:t>
            </a:r>
            <a:r>
              <a:rPr lang="es-ES" altLang="es-ES" sz="1200">
                <a:latin typeface="Arial Narrow" panose="020B0604020202020204" pitchFamily="34" charset="0"/>
              </a:rPr>
              <a:t>Li @ 7,5 MeV/nucleon</a:t>
            </a:r>
            <a:endParaRPr lang="en-US" altLang="es-ES" sz="1200">
              <a:latin typeface="Arial Narrow"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87">
            <a:extLst>
              <a:ext uri="{FF2B5EF4-FFF2-40B4-BE49-F238E27FC236}">
                <a16:creationId xmlns:a16="http://schemas.microsoft.com/office/drawing/2014/main" id="{3B90F4ED-4C60-E897-2DAB-71A32C82C568}"/>
              </a:ext>
            </a:extLst>
          </p:cNvPr>
          <p:cNvSpPr txBox="1">
            <a:spLocks noChangeArrowheads="1"/>
          </p:cNvSpPr>
          <p:nvPr/>
        </p:nvSpPr>
        <p:spPr bwMode="auto">
          <a:xfrm>
            <a:off x="7019925" y="6546850"/>
            <a:ext cx="21605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600">
                <a:solidFill>
                  <a:srgbClr val="777777"/>
                </a:solidFill>
                <a:latin typeface="Arial Narrow" panose="020B0604020202020204" pitchFamily="34" charset="0"/>
              </a:rPr>
              <a:t> GANIL PAC, </a:t>
            </a:r>
            <a:r>
              <a:rPr lang="en-GB" altLang="es-ES" sz="1400">
                <a:solidFill>
                  <a:srgbClr val="777777"/>
                </a:solidFill>
                <a:latin typeface="Arial Narrow" panose="020B0604020202020204" pitchFamily="34" charset="0"/>
              </a:rPr>
              <a:t>November  2024</a:t>
            </a:r>
          </a:p>
        </p:txBody>
      </p:sp>
      <p:sp>
        <p:nvSpPr>
          <p:cNvPr id="31746" name="Rectangle 4">
            <a:extLst>
              <a:ext uri="{FF2B5EF4-FFF2-40B4-BE49-F238E27FC236}">
                <a16:creationId xmlns:a16="http://schemas.microsoft.com/office/drawing/2014/main" id="{181E1050-F449-CE6B-3CE7-0990DEBA49C9}"/>
              </a:ext>
            </a:extLst>
          </p:cNvPr>
          <p:cNvSpPr>
            <a:spLocks noChangeArrowheads="1"/>
          </p:cNvSpPr>
          <p:nvPr/>
        </p:nvSpPr>
        <p:spPr bwMode="auto">
          <a:xfrm>
            <a:off x="1116013" y="1052513"/>
            <a:ext cx="7416800" cy="73025"/>
          </a:xfrm>
          <a:prstGeom prst="rect">
            <a:avLst/>
          </a:prstGeom>
          <a:solidFill>
            <a:srgbClr val="808080"/>
          </a:solidFill>
          <a:ln w="9525">
            <a:solidFill>
              <a:srgbClr val="2929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31747" name="Rectangle 5">
            <a:extLst>
              <a:ext uri="{FF2B5EF4-FFF2-40B4-BE49-F238E27FC236}">
                <a16:creationId xmlns:a16="http://schemas.microsoft.com/office/drawing/2014/main" id="{CB97CD6A-8A48-8335-E56C-986BC31F350B}"/>
              </a:ext>
            </a:extLst>
          </p:cNvPr>
          <p:cNvSpPr>
            <a:spLocks noChangeArrowheads="1"/>
          </p:cNvSpPr>
          <p:nvPr/>
        </p:nvSpPr>
        <p:spPr bwMode="auto">
          <a:xfrm flipV="1">
            <a:off x="398463" y="1196975"/>
            <a:ext cx="6840537" cy="73025"/>
          </a:xfrm>
          <a:prstGeom prst="rect">
            <a:avLst/>
          </a:prstGeom>
          <a:solidFill>
            <a:srgbClr val="6666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ES" sz="3600">
              <a:latin typeface="Arial Narrow" panose="020B0604020202020204" pitchFamily="34" charset="0"/>
            </a:endParaRPr>
          </a:p>
        </p:txBody>
      </p:sp>
      <p:sp>
        <p:nvSpPr>
          <p:cNvPr id="31748" name="Text Box 6">
            <a:extLst>
              <a:ext uri="{FF2B5EF4-FFF2-40B4-BE49-F238E27FC236}">
                <a16:creationId xmlns:a16="http://schemas.microsoft.com/office/drawing/2014/main" id="{6053B254-3CEE-58C0-C50E-BF946C935B5F}"/>
              </a:ext>
            </a:extLst>
          </p:cNvPr>
          <p:cNvSpPr txBox="1">
            <a:spLocks noChangeArrowheads="1"/>
          </p:cNvSpPr>
          <p:nvPr/>
        </p:nvSpPr>
        <p:spPr bwMode="auto">
          <a:xfrm>
            <a:off x="1143000" y="474663"/>
            <a:ext cx="1576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2800">
                <a:solidFill>
                  <a:srgbClr val="003366"/>
                </a:solidFill>
                <a:latin typeface="Arial Narrow" panose="020B0604020202020204" pitchFamily="34" charset="0"/>
              </a:rPr>
              <a:t>Feasibility</a:t>
            </a:r>
            <a:r>
              <a:rPr lang="es-ES_tradnl" altLang="es-ES" sz="2800">
                <a:solidFill>
                  <a:srgbClr val="003366"/>
                </a:solidFill>
                <a:latin typeface="Arial Narrow" panose="020B0604020202020204" pitchFamily="34" charset="0"/>
              </a:rPr>
              <a:t> </a:t>
            </a:r>
            <a:endParaRPr lang="en-GB" altLang="es-ES" sz="2800">
              <a:solidFill>
                <a:srgbClr val="003366"/>
              </a:solidFill>
              <a:latin typeface="Arial Narrow" panose="020B0604020202020204" pitchFamily="34" charset="0"/>
            </a:endParaRPr>
          </a:p>
        </p:txBody>
      </p:sp>
      <p:sp>
        <p:nvSpPr>
          <p:cNvPr id="31749" name="Text Box 10">
            <a:extLst>
              <a:ext uri="{FF2B5EF4-FFF2-40B4-BE49-F238E27FC236}">
                <a16:creationId xmlns:a16="http://schemas.microsoft.com/office/drawing/2014/main" id="{FBDD9513-F772-4386-3E23-4D35BD8834A5}"/>
              </a:ext>
            </a:extLst>
          </p:cNvPr>
          <p:cNvSpPr txBox="1">
            <a:spLocks noChangeArrowheads="1"/>
          </p:cNvSpPr>
          <p:nvPr/>
        </p:nvSpPr>
        <p:spPr bwMode="auto">
          <a:xfrm>
            <a:off x="457200" y="1325563"/>
            <a:ext cx="3773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5F5F5F"/>
              </a:buClr>
              <a:buFontTx/>
              <a:buNone/>
            </a:pPr>
            <a:r>
              <a:rPr lang="en-GB" altLang="es-ES" sz="2200">
                <a:solidFill>
                  <a:srgbClr val="993366"/>
                </a:solidFill>
                <a:latin typeface="Arial Narrow" panose="020B0604020202020204" pitchFamily="34" charset="0"/>
              </a:rPr>
              <a:t>Expected </a:t>
            </a:r>
            <a:r>
              <a:rPr lang="en-GB" altLang="es-ES" sz="2200">
                <a:solidFill>
                  <a:srgbClr val="993366"/>
                </a:solidFill>
                <a:latin typeface="Symbol" pitchFamily="2" charset="2"/>
              </a:rPr>
              <a:t>a</a:t>
            </a:r>
            <a:r>
              <a:rPr lang="en-GB" altLang="es-ES" sz="2200">
                <a:solidFill>
                  <a:srgbClr val="993366"/>
                </a:solidFill>
                <a:latin typeface="Arial Narrow" panose="020B0604020202020204" pitchFamily="34" charset="0"/>
              </a:rPr>
              <a:t>-transfer cross sections</a:t>
            </a:r>
          </a:p>
        </p:txBody>
      </p:sp>
      <p:sp>
        <p:nvSpPr>
          <p:cNvPr id="31750" name="Text Box 8">
            <a:extLst>
              <a:ext uri="{FF2B5EF4-FFF2-40B4-BE49-F238E27FC236}">
                <a16:creationId xmlns:a16="http://schemas.microsoft.com/office/drawing/2014/main" id="{053CB633-E5A0-EB2F-0666-11A4F39A14FB}"/>
              </a:ext>
            </a:extLst>
          </p:cNvPr>
          <p:cNvSpPr txBox="1">
            <a:spLocks noChangeArrowheads="1"/>
          </p:cNvSpPr>
          <p:nvPr/>
        </p:nvSpPr>
        <p:spPr bwMode="auto">
          <a:xfrm>
            <a:off x="0" y="6542088"/>
            <a:ext cx="111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400">
                <a:solidFill>
                  <a:srgbClr val="777777"/>
                </a:solidFill>
                <a:latin typeface="Arial Narrow" panose="020B0604020202020204" pitchFamily="34" charset="0"/>
              </a:rPr>
              <a:t>José Benlliure</a:t>
            </a:r>
          </a:p>
        </p:txBody>
      </p:sp>
      <p:sp>
        <p:nvSpPr>
          <p:cNvPr id="2" name="1 Marcador de pie de página">
            <a:extLst>
              <a:ext uri="{FF2B5EF4-FFF2-40B4-BE49-F238E27FC236}">
                <a16:creationId xmlns:a16="http://schemas.microsoft.com/office/drawing/2014/main" id="{E5C1567B-9B5A-72DE-1F0E-7D618089B27E}"/>
              </a:ext>
            </a:extLst>
          </p:cNvPr>
          <p:cNvSpPr>
            <a:spLocks noGrp="1"/>
          </p:cNvSpPr>
          <p:nvPr>
            <p:ph type="ftr" sz="quarter" idx="11"/>
          </p:nvPr>
        </p:nvSpPr>
        <p:spPr>
          <a:xfrm>
            <a:off x="4319588" y="6537325"/>
            <a:ext cx="468312" cy="276225"/>
          </a:xfrm>
        </p:spPr>
        <p:txBody>
          <a:bodyPr lIns="36000" tIns="36000" rIns="36000" bIns="36000"/>
          <a:lstStyle/>
          <a:p>
            <a:pPr>
              <a:defRPr/>
            </a:pPr>
            <a:r>
              <a:rPr lang="en-GB" dirty="0">
                <a:solidFill>
                  <a:srgbClr val="777777"/>
                </a:solidFill>
              </a:rPr>
              <a:t>9</a:t>
            </a:r>
          </a:p>
        </p:txBody>
      </p:sp>
      <p:sp>
        <p:nvSpPr>
          <p:cNvPr id="15" name="44 CuadroTexto">
            <a:extLst>
              <a:ext uri="{FF2B5EF4-FFF2-40B4-BE49-F238E27FC236}">
                <a16:creationId xmlns:a16="http://schemas.microsoft.com/office/drawing/2014/main" id="{34A0D9F1-3AA3-6237-2ED6-5EE82825F921}"/>
              </a:ext>
            </a:extLst>
          </p:cNvPr>
          <p:cNvSpPr txBox="1">
            <a:spLocks noChangeArrowheads="1"/>
          </p:cNvSpPr>
          <p:nvPr/>
        </p:nvSpPr>
        <p:spPr bwMode="auto">
          <a:xfrm>
            <a:off x="457200" y="1773238"/>
            <a:ext cx="5267325" cy="3492500"/>
          </a:xfrm>
          <a:prstGeom prst="rect">
            <a:avLst/>
          </a:prstGeom>
          <a:noFill/>
          <a:ln>
            <a:noFill/>
          </a:ln>
        </p:spPr>
        <p:txBody>
          <a:bodyPr>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spcAft>
                <a:spcPts val="1200"/>
              </a:spcAft>
              <a:defRPr/>
            </a:pPr>
            <a:r>
              <a:rPr lang="en-US" sz="1600" dirty="0">
                <a:solidFill>
                  <a:srgbClr val="0033CC"/>
                </a:solidFill>
                <a:sym typeface="Wingdings" pitchFamily="2" charset="2"/>
              </a:rPr>
              <a:t>Reaction cross sections were estimated using the following inputs: </a:t>
            </a:r>
          </a:p>
          <a:p>
            <a:pPr marL="285750" indent="-285750" eaLnBrk="1" hangingPunct="1">
              <a:spcAft>
                <a:spcPts val="1200"/>
              </a:spcAft>
              <a:buFont typeface="Wingdings" pitchFamily="2" charset="2"/>
              <a:buChar char="ü"/>
              <a:defRPr/>
            </a:pPr>
            <a:r>
              <a:rPr lang="en-US" sz="1400" dirty="0">
                <a:solidFill>
                  <a:srgbClr val="6699FF"/>
                </a:solidFill>
                <a:sym typeface="Wingdings" pitchFamily="2" charset="2"/>
              </a:rPr>
              <a:t>d(</a:t>
            </a:r>
            <a:r>
              <a:rPr lang="en-US" sz="1400" baseline="30000" dirty="0">
                <a:solidFill>
                  <a:srgbClr val="6699FF"/>
                </a:solidFill>
                <a:sym typeface="Wingdings" pitchFamily="2" charset="2"/>
              </a:rPr>
              <a:t>16</a:t>
            </a:r>
            <a:r>
              <a:rPr lang="en-US" sz="1400" dirty="0">
                <a:solidFill>
                  <a:srgbClr val="6699FF"/>
                </a:solidFill>
                <a:sym typeface="Wingdings" pitchFamily="2" charset="2"/>
              </a:rPr>
              <a:t>O,</a:t>
            </a:r>
            <a:r>
              <a:rPr lang="en-US" sz="1400" baseline="30000" dirty="0">
                <a:solidFill>
                  <a:srgbClr val="6699FF"/>
                </a:solidFill>
                <a:sym typeface="Wingdings" pitchFamily="2" charset="2"/>
              </a:rPr>
              <a:t>12</a:t>
            </a:r>
            <a:r>
              <a:rPr lang="en-US" sz="1400" dirty="0">
                <a:solidFill>
                  <a:srgbClr val="6699FF"/>
                </a:solidFill>
                <a:sym typeface="Wingdings" pitchFamily="2" charset="2"/>
              </a:rPr>
              <a:t>C</a:t>
            </a:r>
            <a:r>
              <a:rPr lang="en-US" sz="1400" baseline="-25000" dirty="0">
                <a:solidFill>
                  <a:srgbClr val="6699FF"/>
                </a:solidFill>
                <a:sym typeface="Wingdings" pitchFamily="2" charset="2"/>
              </a:rPr>
              <a:t>g.s.</a:t>
            </a:r>
            <a:r>
              <a:rPr lang="en-US" sz="1400" dirty="0">
                <a:solidFill>
                  <a:srgbClr val="6699FF"/>
                </a:solidFill>
                <a:sym typeface="Wingdings" pitchFamily="2" charset="2"/>
              </a:rPr>
              <a:t>)</a:t>
            </a:r>
            <a:r>
              <a:rPr lang="en-US" sz="1400" baseline="30000" dirty="0">
                <a:solidFill>
                  <a:srgbClr val="6699FF"/>
                </a:solidFill>
                <a:sym typeface="Wingdings" pitchFamily="2" charset="2"/>
              </a:rPr>
              <a:t>6</a:t>
            </a:r>
            <a:r>
              <a:rPr lang="en-US" sz="1400" dirty="0">
                <a:solidFill>
                  <a:srgbClr val="6699FF"/>
                </a:solidFill>
                <a:sym typeface="Wingdings" pitchFamily="2" charset="2"/>
              </a:rPr>
              <a:t>Li</a:t>
            </a:r>
            <a:r>
              <a:rPr lang="en-US" sz="1400" baseline="-25000" dirty="0">
                <a:solidFill>
                  <a:srgbClr val="6699FF"/>
                </a:solidFill>
                <a:sym typeface="Wingdings" pitchFamily="2" charset="2"/>
              </a:rPr>
              <a:t>g.s. </a:t>
            </a:r>
            <a:r>
              <a:rPr lang="en-US" sz="1400" dirty="0">
                <a:solidFill>
                  <a:srgbClr val="6699FF"/>
                </a:solidFill>
                <a:sym typeface="Wingdings" pitchFamily="2" charset="2"/>
              </a:rPr>
              <a:t>    </a:t>
            </a:r>
            <a:r>
              <a:rPr lang="en-US" sz="1400" dirty="0">
                <a:solidFill>
                  <a:srgbClr val="6699FF"/>
                </a:solidFill>
                <a:latin typeface="Symbol" pitchFamily="2" charset="2"/>
                <a:sym typeface="Wingdings" pitchFamily="2" charset="2"/>
              </a:rPr>
              <a:t>s</a:t>
            </a:r>
            <a:r>
              <a:rPr lang="en-US" sz="1400" dirty="0">
                <a:solidFill>
                  <a:srgbClr val="6699FF"/>
                </a:solidFill>
                <a:sym typeface="Wingdings" pitchFamily="2" charset="2"/>
              </a:rPr>
              <a:t> = 4.5 mb     (measured data).</a:t>
            </a:r>
          </a:p>
          <a:p>
            <a:pPr marL="285750" indent="-285750" eaLnBrk="1" hangingPunct="1">
              <a:spcAft>
                <a:spcPts val="1200"/>
              </a:spcAft>
              <a:buFont typeface="Wingdings" pitchFamily="2" charset="2"/>
              <a:buChar char="ü"/>
              <a:defRPr/>
            </a:pPr>
            <a:r>
              <a:rPr lang="en-US" sz="1400" dirty="0">
                <a:solidFill>
                  <a:srgbClr val="6699FF"/>
                </a:solidFill>
                <a:sym typeface="Wingdings" pitchFamily="2" charset="2"/>
              </a:rPr>
              <a:t>d(</a:t>
            </a:r>
            <a:r>
              <a:rPr lang="en-US" sz="1400" baseline="30000" dirty="0">
                <a:solidFill>
                  <a:srgbClr val="6699FF"/>
                </a:solidFill>
                <a:sym typeface="Wingdings" pitchFamily="2" charset="2"/>
              </a:rPr>
              <a:t>16</a:t>
            </a:r>
            <a:r>
              <a:rPr lang="en-US" sz="1400" dirty="0">
                <a:solidFill>
                  <a:srgbClr val="6699FF"/>
                </a:solidFill>
                <a:sym typeface="Wingdings" pitchFamily="2" charset="2"/>
              </a:rPr>
              <a:t>O,</a:t>
            </a:r>
            <a:r>
              <a:rPr lang="en-US" sz="1400" baseline="30000" dirty="0">
                <a:solidFill>
                  <a:srgbClr val="6699FF"/>
                </a:solidFill>
                <a:sym typeface="Wingdings" pitchFamily="2" charset="2"/>
              </a:rPr>
              <a:t>12</a:t>
            </a:r>
            <a:r>
              <a:rPr lang="en-US" sz="1400" dirty="0">
                <a:solidFill>
                  <a:srgbClr val="6699FF"/>
                </a:solidFill>
                <a:sym typeface="Wingdings" pitchFamily="2" charset="2"/>
              </a:rPr>
              <a:t>C</a:t>
            </a:r>
            <a:r>
              <a:rPr lang="en-US" sz="1400" baseline="-25000" dirty="0">
                <a:solidFill>
                  <a:srgbClr val="6699FF"/>
                </a:solidFill>
                <a:sym typeface="Wingdings" pitchFamily="2" charset="2"/>
              </a:rPr>
              <a:t>g.s.</a:t>
            </a:r>
            <a:r>
              <a:rPr lang="en-US" sz="1400" dirty="0">
                <a:solidFill>
                  <a:srgbClr val="6699FF"/>
                </a:solidFill>
                <a:sym typeface="Wingdings" pitchFamily="2" charset="2"/>
              </a:rPr>
              <a:t>)</a:t>
            </a:r>
            <a:r>
              <a:rPr lang="en-US" sz="1400" baseline="30000" dirty="0">
                <a:solidFill>
                  <a:srgbClr val="6699FF"/>
                </a:solidFill>
                <a:sym typeface="Wingdings" pitchFamily="2" charset="2"/>
              </a:rPr>
              <a:t>4</a:t>
            </a:r>
            <a:r>
              <a:rPr lang="en-US" sz="1400" dirty="0">
                <a:solidFill>
                  <a:srgbClr val="6699FF"/>
                </a:solidFill>
                <a:sym typeface="Wingdings" pitchFamily="2" charset="2"/>
              </a:rPr>
              <a:t>He+d   </a:t>
            </a:r>
            <a:r>
              <a:rPr lang="en-US" sz="1400" dirty="0">
                <a:solidFill>
                  <a:srgbClr val="6699FF"/>
                </a:solidFill>
                <a:latin typeface="Symbol" pitchFamily="2" charset="2"/>
                <a:sym typeface="Wingdings" pitchFamily="2" charset="2"/>
              </a:rPr>
              <a:t>s</a:t>
            </a:r>
            <a:r>
              <a:rPr lang="en-US" sz="1400" dirty="0">
                <a:solidFill>
                  <a:srgbClr val="6699FF"/>
                </a:solidFill>
                <a:sym typeface="Wingdings" pitchFamily="2" charset="2"/>
              </a:rPr>
              <a:t> ~ 10 mb      (</a:t>
            </a:r>
            <a:r>
              <a:rPr lang="en-US" sz="1400" dirty="0" err="1">
                <a:solidFill>
                  <a:srgbClr val="6699FF"/>
                </a:solidFill>
                <a:sym typeface="Wingdings" pitchFamily="2" charset="2"/>
              </a:rPr>
              <a:t>Hipse</a:t>
            </a:r>
            <a:r>
              <a:rPr lang="en-US" sz="1400" dirty="0">
                <a:solidFill>
                  <a:srgbClr val="6699FF"/>
                </a:solidFill>
                <a:sym typeface="Wingdings" pitchFamily="2" charset="2"/>
              </a:rPr>
              <a:t> calculations and data).</a:t>
            </a:r>
          </a:p>
          <a:p>
            <a:pPr marL="285750" indent="-285750" eaLnBrk="1" hangingPunct="1">
              <a:spcAft>
                <a:spcPts val="1200"/>
              </a:spcAft>
              <a:buFont typeface="Wingdings" pitchFamily="2" charset="2"/>
              <a:buChar char="ü"/>
              <a:defRPr/>
            </a:pPr>
            <a:r>
              <a:rPr lang="en-US" sz="1400" dirty="0">
                <a:solidFill>
                  <a:srgbClr val="6699FF"/>
                </a:solidFill>
                <a:sym typeface="Wingdings" pitchFamily="2" charset="2"/>
              </a:rPr>
              <a:t>d(</a:t>
            </a:r>
            <a:r>
              <a:rPr lang="en-US" sz="1400" baseline="30000" dirty="0">
                <a:solidFill>
                  <a:srgbClr val="6699FF"/>
                </a:solidFill>
                <a:sym typeface="Wingdings" pitchFamily="2" charset="2"/>
              </a:rPr>
              <a:t>16</a:t>
            </a:r>
            <a:r>
              <a:rPr lang="en-US" sz="1400" dirty="0">
                <a:solidFill>
                  <a:srgbClr val="6699FF"/>
                </a:solidFill>
                <a:sym typeface="Wingdings" pitchFamily="2" charset="2"/>
              </a:rPr>
              <a:t>O,3</a:t>
            </a:r>
            <a:r>
              <a:rPr lang="en-US" sz="1400" baseline="30000" dirty="0">
                <a:solidFill>
                  <a:srgbClr val="6699FF"/>
                </a:solidFill>
                <a:sym typeface="Wingdings" pitchFamily="2" charset="2"/>
              </a:rPr>
              <a:t>4</a:t>
            </a:r>
            <a:r>
              <a:rPr lang="en-US" sz="1400" dirty="0">
                <a:solidFill>
                  <a:srgbClr val="6699FF"/>
                </a:solidFill>
                <a:sym typeface="Wingdings" pitchFamily="2" charset="2"/>
              </a:rPr>
              <a:t>He)</a:t>
            </a:r>
            <a:r>
              <a:rPr lang="en-US" sz="1400" baseline="30000" dirty="0">
                <a:solidFill>
                  <a:srgbClr val="6699FF"/>
                </a:solidFill>
                <a:sym typeface="Wingdings" pitchFamily="2" charset="2"/>
              </a:rPr>
              <a:t>6</a:t>
            </a:r>
            <a:r>
              <a:rPr lang="en-US" sz="1400" dirty="0">
                <a:solidFill>
                  <a:srgbClr val="6699FF"/>
                </a:solidFill>
                <a:sym typeface="Wingdings" pitchFamily="2" charset="2"/>
              </a:rPr>
              <a:t>Li</a:t>
            </a:r>
            <a:r>
              <a:rPr lang="en-US" sz="1400" baseline="-25000" dirty="0">
                <a:solidFill>
                  <a:srgbClr val="6699FF"/>
                </a:solidFill>
                <a:sym typeface="Wingdings" pitchFamily="2" charset="2"/>
              </a:rPr>
              <a:t>g.s.         </a:t>
            </a:r>
            <a:r>
              <a:rPr lang="en-US" sz="1400" dirty="0">
                <a:solidFill>
                  <a:srgbClr val="6699FF"/>
                </a:solidFill>
                <a:latin typeface="Symbol" pitchFamily="2" charset="2"/>
                <a:sym typeface="Wingdings" pitchFamily="2" charset="2"/>
              </a:rPr>
              <a:t>s</a:t>
            </a:r>
            <a:r>
              <a:rPr lang="en-US" sz="1400" dirty="0">
                <a:solidFill>
                  <a:srgbClr val="6699FF"/>
                </a:solidFill>
                <a:sym typeface="Wingdings" pitchFamily="2" charset="2"/>
              </a:rPr>
              <a:t> ~ 40 mb      (</a:t>
            </a:r>
            <a:r>
              <a:rPr lang="en-US" sz="1400" dirty="0" err="1">
                <a:solidFill>
                  <a:srgbClr val="6699FF"/>
                </a:solidFill>
                <a:sym typeface="Wingdings" pitchFamily="2" charset="2"/>
              </a:rPr>
              <a:t>Hipse</a:t>
            </a:r>
            <a:r>
              <a:rPr lang="en-US" sz="1400" dirty="0">
                <a:solidFill>
                  <a:srgbClr val="6699FF"/>
                </a:solidFill>
                <a:sym typeface="Wingdings" pitchFamily="2" charset="2"/>
              </a:rPr>
              <a:t> calculations and data).</a:t>
            </a:r>
          </a:p>
          <a:p>
            <a:pPr marL="285750" indent="-285750" eaLnBrk="1" hangingPunct="1">
              <a:spcAft>
                <a:spcPts val="1200"/>
              </a:spcAft>
              <a:buFont typeface="Wingdings" pitchFamily="2" charset="2"/>
              <a:buChar char="ü"/>
              <a:defRPr/>
            </a:pPr>
            <a:r>
              <a:rPr lang="en-US" sz="1400" dirty="0">
                <a:solidFill>
                  <a:srgbClr val="6699FF"/>
                </a:solidFill>
                <a:sym typeface="Wingdings" pitchFamily="2" charset="2"/>
              </a:rPr>
              <a:t>d(</a:t>
            </a:r>
            <a:r>
              <a:rPr lang="en-US" sz="1400" baseline="30000" dirty="0">
                <a:solidFill>
                  <a:srgbClr val="6699FF"/>
                </a:solidFill>
                <a:sym typeface="Wingdings" pitchFamily="2" charset="2"/>
              </a:rPr>
              <a:t>16</a:t>
            </a:r>
            <a:r>
              <a:rPr lang="en-US" sz="1400" dirty="0">
                <a:solidFill>
                  <a:srgbClr val="6699FF"/>
                </a:solidFill>
                <a:sym typeface="Wingdings" pitchFamily="2" charset="2"/>
              </a:rPr>
              <a:t>O,3</a:t>
            </a:r>
            <a:r>
              <a:rPr lang="en-US" sz="1400" baseline="30000" dirty="0">
                <a:solidFill>
                  <a:srgbClr val="6699FF"/>
                </a:solidFill>
                <a:sym typeface="Wingdings" pitchFamily="2" charset="2"/>
              </a:rPr>
              <a:t>4</a:t>
            </a:r>
            <a:r>
              <a:rPr lang="en-US" sz="1400" dirty="0">
                <a:solidFill>
                  <a:srgbClr val="6699FF"/>
                </a:solidFill>
                <a:sym typeface="Wingdings" pitchFamily="2" charset="2"/>
              </a:rPr>
              <a:t>He)</a:t>
            </a:r>
            <a:r>
              <a:rPr lang="en-US" sz="1400" baseline="30000" dirty="0">
                <a:solidFill>
                  <a:srgbClr val="6699FF"/>
                </a:solidFill>
                <a:sym typeface="Wingdings" pitchFamily="2" charset="2"/>
              </a:rPr>
              <a:t>4</a:t>
            </a:r>
            <a:r>
              <a:rPr lang="en-US" sz="1400" dirty="0">
                <a:solidFill>
                  <a:srgbClr val="6699FF"/>
                </a:solidFill>
                <a:sym typeface="Wingdings" pitchFamily="2" charset="2"/>
              </a:rPr>
              <a:t>He+d</a:t>
            </a:r>
            <a:r>
              <a:rPr lang="en-US" sz="1400" baseline="-25000" dirty="0">
                <a:solidFill>
                  <a:srgbClr val="6699FF"/>
                </a:solidFill>
                <a:sym typeface="Wingdings" pitchFamily="2" charset="2"/>
              </a:rPr>
              <a:t>       </a:t>
            </a:r>
            <a:r>
              <a:rPr lang="en-US" sz="1400" dirty="0">
                <a:solidFill>
                  <a:srgbClr val="6699FF"/>
                </a:solidFill>
                <a:latin typeface="Symbol" pitchFamily="2" charset="2"/>
                <a:sym typeface="Wingdings" pitchFamily="2" charset="2"/>
              </a:rPr>
              <a:t>s</a:t>
            </a:r>
            <a:r>
              <a:rPr lang="en-US" sz="1400" dirty="0">
                <a:solidFill>
                  <a:srgbClr val="6699FF"/>
                </a:solidFill>
                <a:sym typeface="Wingdings" pitchFamily="2" charset="2"/>
              </a:rPr>
              <a:t> ~ 1 mb        (</a:t>
            </a:r>
            <a:r>
              <a:rPr lang="en-US" sz="1400" dirty="0" err="1">
                <a:solidFill>
                  <a:srgbClr val="6699FF"/>
                </a:solidFill>
                <a:sym typeface="Wingdings" pitchFamily="2" charset="2"/>
              </a:rPr>
              <a:t>Hipse</a:t>
            </a:r>
            <a:r>
              <a:rPr lang="en-US" sz="1400" dirty="0">
                <a:solidFill>
                  <a:srgbClr val="6699FF"/>
                </a:solidFill>
                <a:sym typeface="Wingdings" pitchFamily="2" charset="2"/>
              </a:rPr>
              <a:t> calculations and data).</a:t>
            </a:r>
          </a:p>
          <a:p>
            <a:pPr marL="285750" indent="-285750" eaLnBrk="1" hangingPunct="1">
              <a:spcAft>
                <a:spcPts val="1200"/>
              </a:spcAft>
              <a:buFont typeface="Wingdings" pitchFamily="2" charset="2"/>
              <a:buChar char="ü"/>
              <a:defRPr/>
            </a:pPr>
            <a:r>
              <a:rPr lang="en-US" sz="1400" dirty="0">
                <a:solidFill>
                  <a:srgbClr val="6699FF"/>
                </a:solidFill>
                <a:sym typeface="Wingdings" pitchFamily="2" charset="2"/>
              </a:rPr>
              <a:t>d(</a:t>
            </a:r>
            <a:r>
              <a:rPr lang="en-US" sz="1400" baseline="30000" dirty="0">
                <a:solidFill>
                  <a:srgbClr val="6699FF"/>
                </a:solidFill>
                <a:sym typeface="Wingdings" pitchFamily="2" charset="2"/>
              </a:rPr>
              <a:t>18</a:t>
            </a:r>
            <a:r>
              <a:rPr lang="en-US" sz="1400" dirty="0">
                <a:solidFill>
                  <a:srgbClr val="6699FF"/>
                </a:solidFill>
                <a:sym typeface="Wingdings" pitchFamily="2" charset="2"/>
              </a:rPr>
              <a:t>O,</a:t>
            </a:r>
            <a:r>
              <a:rPr lang="en-US" sz="1400" baseline="30000" dirty="0">
                <a:solidFill>
                  <a:srgbClr val="6699FF"/>
                </a:solidFill>
                <a:sym typeface="Wingdings" pitchFamily="2" charset="2"/>
              </a:rPr>
              <a:t>14</a:t>
            </a:r>
            <a:r>
              <a:rPr lang="en-US" sz="1400" dirty="0">
                <a:solidFill>
                  <a:srgbClr val="6699FF"/>
                </a:solidFill>
                <a:sym typeface="Wingdings" pitchFamily="2" charset="2"/>
              </a:rPr>
              <a:t>C</a:t>
            </a:r>
            <a:r>
              <a:rPr lang="en-US" sz="1400" baseline="-25000" dirty="0">
                <a:solidFill>
                  <a:srgbClr val="6699FF"/>
                </a:solidFill>
                <a:sym typeface="Wingdings" pitchFamily="2" charset="2"/>
              </a:rPr>
              <a:t>g.s.</a:t>
            </a:r>
            <a:r>
              <a:rPr lang="en-US" sz="1400" dirty="0">
                <a:solidFill>
                  <a:srgbClr val="6699FF"/>
                </a:solidFill>
                <a:sym typeface="Wingdings" pitchFamily="2" charset="2"/>
              </a:rPr>
              <a:t>)</a:t>
            </a:r>
            <a:r>
              <a:rPr lang="en-US" sz="1400" baseline="30000" dirty="0">
                <a:solidFill>
                  <a:srgbClr val="6699FF"/>
                </a:solidFill>
                <a:sym typeface="Wingdings" pitchFamily="2" charset="2"/>
              </a:rPr>
              <a:t>6</a:t>
            </a:r>
            <a:r>
              <a:rPr lang="en-US" sz="1400" dirty="0">
                <a:solidFill>
                  <a:srgbClr val="6699FF"/>
                </a:solidFill>
                <a:sym typeface="Wingdings" pitchFamily="2" charset="2"/>
              </a:rPr>
              <a:t>Li</a:t>
            </a:r>
            <a:r>
              <a:rPr lang="en-US" sz="1400" baseline="-25000" dirty="0">
                <a:solidFill>
                  <a:srgbClr val="6699FF"/>
                </a:solidFill>
                <a:sym typeface="Wingdings" pitchFamily="2" charset="2"/>
              </a:rPr>
              <a:t>g.s.       </a:t>
            </a:r>
            <a:r>
              <a:rPr lang="en-US" sz="1400" dirty="0">
                <a:solidFill>
                  <a:srgbClr val="6699FF"/>
                </a:solidFill>
                <a:latin typeface="Symbol" pitchFamily="2" charset="2"/>
                <a:sym typeface="Wingdings" pitchFamily="2" charset="2"/>
              </a:rPr>
              <a:t>s</a:t>
            </a:r>
            <a:r>
              <a:rPr lang="en-US" sz="1400" dirty="0">
                <a:solidFill>
                  <a:srgbClr val="6699FF"/>
                </a:solidFill>
                <a:sym typeface="Wingdings" pitchFamily="2" charset="2"/>
              </a:rPr>
              <a:t> = 3.1 mb     (Fresco calculations).</a:t>
            </a:r>
          </a:p>
          <a:p>
            <a:pPr marL="285750" indent="-285750" eaLnBrk="1" hangingPunct="1">
              <a:spcAft>
                <a:spcPts val="1800"/>
              </a:spcAft>
              <a:buFont typeface="Wingdings" pitchFamily="2" charset="2"/>
              <a:buChar char="ü"/>
              <a:defRPr/>
            </a:pPr>
            <a:r>
              <a:rPr lang="en-US" sz="1400" dirty="0">
                <a:solidFill>
                  <a:srgbClr val="6699FF"/>
                </a:solidFill>
                <a:sym typeface="Wingdings" pitchFamily="2" charset="2"/>
              </a:rPr>
              <a:t>Other channels induced by </a:t>
            </a:r>
            <a:r>
              <a:rPr lang="en-US" sz="1400" baseline="30000" dirty="0">
                <a:solidFill>
                  <a:srgbClr val="6699FF"/>
                </a:solidFill>
                <a:sym typeface="Wingdings" pitchFamily="2" charset="2"/>
              </a:rPr>
              <a:t>18</a:t>
            </a:r>
            <a:r>
              <a:rPr lang="en-US" sz="1400" dirty="0">
                <a:solidFill>
                  <a:srgbClr val="6699FF"/>
                </a:solidFill>
                <a:sym typeface="Wingdings" pitchFamily="2" charset="2"/>
              </a:rPr>
              <a:t>O and </a:t>
            </a:r>
            <a:r>
              <a:rPr lang="en-US" sz="1400" baseline="30000" dirty="0">
                <a:solidFill>
                  <a:srgbClr val="6699FF"/>
                </a:solidFill>
                <a:sym typeface="Wingdings" pitchFamily="2" charset="2"/>
              </a:rPr>
              <a:t>20</a:t>
            </a:r>
            <a:r>
              <a:rPr lang="en-US" sz="1400" dirty="0">
                <a:solidFill>
                  <a:srgbClr val="6699FF"/>
                </a:solidFill>
                <a:sym typeface="Wingdings" pitchFamily="2" charset="2"/>
              </a:rPr>
              <a:t>O are taken from </a:t>
            </a:r>
            <a:r>
              <a:rPr lang="en-US" sz="1400" baseline="30000" dirty="0">
                <a:solidFill>
                  <a:srgbClr val="6699FF"/>
                </a:solidFill>
                <a:sym typeface="Wingdings" pitchFamily="2" charset="2"/>
              </a:rPr>
              <a:t>16</a:t>
            </a:r>
            <a:r>
              <a:rPr lang="en-US" sz="1400" dirty="0">
                <a:solidFill>
                  <a:srgbClr val="6699FF"/>
                </a:solidFill>
                <a:sym typeface="Wingdings" pitchFamily="2" charset="2"/>
              </a:rPr>
              <a:t>O scaled down by the predicted reduction of </a:t>
            </a:r>
            <a:r>
              <a:rPr lang="en-US" sz="1400" dirty="0">
                <a:solidFill>
                  <a:srgbClr val="6699FF"/>
                </a:solidFill>
                <a:latin typeface="Symbol" pitchFamily="2" charset="2"/>
                <a:sym typeface="Wingdings" pitchFamily="2" charset="2"/>
              </a:rPr>
              <a:t>a</a:t>
            </a:r>
            <a:r>
              <a:rPr lang="en-US" sz="1400" dirty="0">
                <a:solidFill>
                  <a:srgbClr val="6699FF"/>
                </a:solidFill>
                <a:sym typeface="Wingdings" pitchFamily="2" charset="2"/>
              </a:rPr>
              <a:t>-particles at the nuclear surface.</a:t>
            </a:r>
          </a:p>
          <a:p>
            <a:pPr eaLnBrk="1" hangingPunct="1">
              <a:spcAft>
                <a:spcPts val="0"/>
              </a:spcAft>
              <a:defRPr/>
            </a:pPr>
            <a:r>
              <a:rPr lang="en-US" sz="1600" dirty="0">
                <a:solidFill>
                  <a:srgbClr val="0033CC"/>
                </a:solidFill>
                <a:sym typeface="Wingdings" pitchFamily="2" charset="2"/>
              </a:rPr>
              <a:t>The expected total cross sections for transfer to the ground state or </a:t>
            </a:r>
          </a:p>
          <a:p>
            <a:pPr eaLnBrk="1" hangingPunct="1">
              <a:spcAft>
                <a:spcPts val="1200"/>
              </a:spcAft>
              <a:defRPr/>
            </a:pPr>
            <a:r>
              <a:rPr lang="en-US" sz="1600" dirty="0">
                <a:solidFill>
                  <a:srgbClr val="0033CC"/>
                </a:solidFill>
                <a:sym typeface="Wingdings" pitchFamily="2" charset="2"/>
              </a:rPr>
              <a:t>the more probable unbound excited states are:</a:t>
            </a:r>
          </a:p>
        </p:txBody>
      </p:sp>
      <p:grpSp>
        <p:nvGrpSpPr>
          <p:cNvPr id="31753" name="Grupo 7">
            <a:extLst>
              <a:ext uri="{FF2B5EF4-FFF2-40B4-BE49-F238E27FC236}">
                <a16:creationId xmlns:a16="http://schemas.microsoft.com/office/drawing/2014/main" id="{6FB1F811-F58B-EEF4-030D-1DC7D029FC5F}"/>
              </a:ext>
            </a:extLst>
          </p:cNvPr>
          <p:cNvGrpSpPr>
            <a:grpSpLocks/>
          </p:cNvGrpSpPr>
          <p:nvPr/>
        </p:nvGrpSpPr>
        <p:grpSpPr bwMode="auto">
          <a:xfrm>
            <a:off x="5548313" y="1306513"/>
            <a:ext cx="3560762" cy="2536825"/>
            <a:chOff x="5548332" y="1306448"/>
            <a:chExt cx="3560172" cy="2536284"/>
          </a:xfrm>
        </p:grpSpPr>
        <p:pic>
          <p:nvPicPr>
            <p:cNvPr id="31774" name="Imagen 3">
              <a:extLst>
                <a:ext uri="{FF2B5EF4-FFF2-40B4-BE49-F238E27FC236}">
                  <a16:creationId xmlns:a16="http://schemas.microsoft.com/office/drawing/2014/main" id="{C4634402-A64D-4FEB-1BAB-5F526E672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44" y="1306448"/>
              <a:ext cx="333756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Imagen 5">
              <a:extLst>
                <a:ext uri="{FF2B5EF4-FFF2-40B4-BE49-F238E27FC236}">
                  <a16:creationId xmlns:a16="http://schemas.microsoft.com/office/drawing/2014/main" id="{ED6F9131-9BAB-A1D3-9B27-F9CD28CF7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817" y="3400772"/>
              <a:ext cx="3444240"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4ED49CE8-B87C-BD45-07CD-22F7CE8D8B7D}"/>
                </a:ext>
              </a:extLst>
            </p:cNvPr>
            <p:cNvSpPr txBox="1"/>
            <p:nvPr/>
          </p:nvSpPr>
          <p:spPr>
            <a:xfrm rot="-5400000">
              <a:off x="5183291" y="2236518"/>
              <a:ext cx="1007847" cy="277766"/>
            </a:xfrm>
            <a:prstGeom prst="rect">
              <a:avLst/>
            </a:prstGeom>
            <a:noFill/>
          </p:spPr>
          <p:txBody>
            <a:bodyPr wrap="none">
              <a:spAutoFit/>
            </a:bodyPr>
            <a:lstStyle/>
            <a:p>
              <a:pPr eaLnBrk="1" hangingPunct="1">
                <a:defRPr/>
              </a:pPr>
              <a:r>
                <a:rPr lang="es-ES" sz="1200" i="1" dirty="0" err="1">
                  <a:solidFill>
                    <a:schemeClr val="tx2">
                      <a:lumMod val="75000"/>
                      <a:lumOff val="25000"/>
                    </a:schemeClr>
                  </a:solidFill>
                </a:rPr>
                <a:t>d</a:t>
              </a:r>
              <a:r>
                <a:rPr lang="es-ES" sz="1200" i="1" dirty="0" err="1">
                  <a:solidFill>
                    <a:schemeClr val="tx2">
                      <a:lumMod val="75000"/>
                      <a:lumOff val="25000"/>
                    </a:schemeClr>
                  </a:solidFill>
                  <a:latin typeface="Symbol" pitchFamily="2" charset="2"/>
                </a:rPr>
                <a:t>s</a:t>
              </a:r>
              <a:r>
                <a:rPr lang="es-ES" sz="1200" i="1" dirty="0">
                  <a:solidFill>
                    <a:schemeClr val="tx2">
                      <a:lumMod val="75000"/>
                      <a:lumOff val="25000"/>
                    </a:schemeClr>
                  </a:solidFill>
                </a:rPr>
                <a:t>/</a:t>
              </a:r>
              <a:r>
                <a:rPr lang="es-ES" sz="1200" i="1" dirty="0" err="1">
                  <a:solidFill>
                    <a:schemeClr val="tx2">
                      <a:lumMod val="75000"/>
                      <a:lumOff val="25000"/>
                    </a:schemeClr>
                  </a:solidFill>
                </a:rPr>
                <a:t>d</a:t>
              </a:r>
              <a:r>
                <a:rPr lang="es-ES" sz="1200" i="1" dirty="0" err="1">
                  <a:solidFill>
                    <a:schemeClr val="tx2">
                      <a:lumMod val="75000"/>
                      <a:lumOff val="25000"/>
                    </a:schemeClr>
                  </a:solidFill>
                  <a:latin typeface="Symbol" pitchFamily="2" charset="2"/>
                </a:rPr>
                <a:t>W</a:t>
              </a:r>
              <a:r>
                <a:rPr lang="es-ES" sz="1200" i="1" dirty="0">
                  <a:solidFill>
                    <a:schemeClr val="tx2">
                      <a:lumMod val="75000"/>
                      <a:lumOff val="25000"/>
                    </a:schemeClr>
                  </a:solidFill>
                </a:rPr>
                <a:t> </a:t>
              </a:r>
              <a:r>
                <a:rPr lang="es-ES" sz="1200" dirty="0">
                  <a:solidFill>
                    <a:schemeClr val="tx2">
                      <a:lumMod val="75000"/>
                      <a:lumOff val="25000"/>
                    </a:schemeClr>
                  </a:solidFill>
                </a:rPr>
                <a:t>(</a:t>
              </a:r>
              <a:r>
                <a:rPr lang="es-ES" sz="1200" dirty="0" err="1">
                  <a:solidFill>
                    <a:schemeClr val="tx2">
                      <a:lumMod val="75000"/>
                      <a:lumOff val="25000"/>
                    </a:schemeClr>
                  </a:solidFill>
                </a:rPr>
                <a:t>mb</a:t>
              </a:r>
              <a:r>
                <a:rPr lang="es-ES" sz="1200" dirty="0">
                  <a:solidFill>
                    <a:schemeClr val="tx2">
                      <a:lumMod val="75000"/>
                      <a:lumOff val="25000"/>
                    </a:schemeClr>
                  </a:solidFill>
                </a:rPr>
                <a:t>/sr)</a:t>
              </a:r>
            </a:p>
          </p:txBody>
        </p:sp>
      </p:grpSp>
      <p:pic>
        <p:nvPicPr>
          <p:cNvPr id="31754" name="Imagen 9">
            <a:extLst>
              <a:ext uri="{FF2B5EF4-FFF2-40B4-BE49-F238E27FC236}">
                <a16:creationId xmlns:a16="http://schemas.microsoft.com/office/drawing/2014/main" id="{0AF3BB8A-BE52-C3F1-ADD8-8C25669F7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076700"/>
            <a:ext cx="344328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8">
            <a:extLst>
              <a:ext uri="{FF2B5EF4-FFF2-40B4-BE49-F238E27FC236}">
                <a16:creationId xmlns:a16="http://schemas.microsoft.com/office/drawing/2014/main" id="{1A74320C-86F9-4293-C3B7-1BE2E004AFE1}"/>
              </a:ext>
            </a:extLst>
          </p:cNvPr>
          <p:cNvSpPr txBox="1">
            <a:spLocks noChangeArrowheads="1"/>
          </p:cNvSpPr>
          <p:nvPr/>
        </p:nvSpPr>
        <p:spPr bwMode="auto">
          <a:xfrm>
            <a:off x="5940425" y="4149725"/>
            <a:ext cx="2044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A. Moro, private communication. </a:t>
            </a:r>
          </a:p>
        </p:txBody>
      </p:sp>
      <p:sp>
        <p:nvSpPr>
          <p:cNvPr id="31756" name="Text Box 8">
            <a:extLst>
              <a:ext uri="{FF2B5EF4-FFF2-40B4-BE49-F238E27FC236}">
                <a16:creationId xmlns:a16="http://schemas.microsoft.com/office/drawing/2014/main" id="{E3A3FE9C-1AE9-9167-9F46-0F349BA2DF6F}"/>
              </a:ext>
            </a:extLst>
          </p:cNvPr>
          <p:cNvSpPr txBox="1">
            <a:spLocks noChangeArrowheads="1"/>
          </p:cNvSpPr>
          <p:nvPr/>
        </p:nvSpPr>
        <p:spPr bwMode="auto">
          <a:xfrm>
            <a:off x="6011863" y="3152775"/>
            <a:ext cx="2663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s-ES" sz="1200">
                <a:solidFill>
                  <a:srgbClr val="777777"/>
                </a:solidFill>
                <a:latin typeface="Arial Narrow" panose="020B0604020202020204" pitchFamily="34" charset="0"/>
              </a:rPr>
              <a:t>W.W. Dahenick et al, PR 136,  1325 (1964)</a:t>
            </a:r>
          </a:p>
        </p:txBody>
      </p:sp>
      <p:graphicFrame>
        <p:nvGraphicFramePr>
          <p:cNvPr id="14" name="Tabla 13">
            <a:extLst>
              <a:ext uri="{FF2B5EF4-FFF2-40B4-BE49-F238E27FC236}">
                <a16:creationId xmlns:a16="http://schemas.microsoft.com/office/drawing/2014/main" id="{89247EC5-3008-3E8A-7F2A-60B21CAABF3C}"/>
              </a:ext>
            </a:extLst>
          </p:cNvPr>
          <p:cNvGraphicFramePr>
            <a:graphicFrameLocks noGrp="1"/>
          </p:cNvGraphicFramePr>
          <p:nvPr/>
        </p:nvGraphicFramePr>
        <p:xfrm>
          <a:off x="958850" y="5356225"/>
          <a:ext cx="4189413" cy="1097176"/>
        </p:xfrm>
        <a:graphic>
          <a:graphicData uri="http://schemas.openxmlformats.org/drawingml/2006/table">
            <a:tbl>
              <a:tblPr firstRow="1" bandRow="1">
                <a:tableStyleId>{5C22544A-7EE6-4342-B048-85BDC9FD1C3A}</a:tableStyleId>
              </a:tblPr>
              <a:tblGrid>
                <a:gridCol w="3109436">
                  <a:extLst>
                    <a:ext uri="{9D8B030D-6E8A-4147-A177-3AD203B41FA5}">
                      <a16:colId xmlns:a16="http://schemas.microsoft.com/office/drawing/2014/main" val="20000"/>
                    </a:ext>
                  </a:extLst>
                </a:gridCol>
                <a:gridCol w="1079977">
                  <a:extLst>
                    <a:ext uri="{9D8B030D-6E8A-4147-A177-3AD203B41FA5}">
                      <a16:colId xmlns:a16="http://schemas.microsoft.com/office/drawing/2014/main" val="20001"/>
                    </a:ext>
                  </a:extLst>
                </a:gridCol>
              </a:tblGrid>
              <a:tr h="274241">
                <a:tc>
                  <a:txBody>
                    <a:bodyPr/>
                    <a:lstStyle/>
                    <a:p>
                      <a:r>
                        <a:rPr lang="es-ES" sz="1200" b="0" i="0" dirty="0" err="1">
                          <a:solidFill>
                            <a:schemeClr val="tx2">
                              <a:lumMod val="75000"/>
                              <a:lumOff val="25000"/>
                            </a:schemeClr>
                          </a:solidFill>
                          <a:latin typeface="Arial Narrow" panose="020B0604020202020204" pitchFamily="34" charset="0"/>
                          <a:cs typeface="Arial Narrow" panose="020B0604020202020204" pitchFamily="34" charset="0"/>
                        </a:rPr>
                        <a:t>Reaction</a:t>
                      </a:r>
                      <a:endParaRPr lang="es-ES" sz="1200" b="0" i="0" dirty="0">
                        <a:solidFill>
                          <a:schemeClr val="tx2">
                            <a:lumMod val="75000"/>
                            <a:lumOff val="25000"/>
                          </a:schemeClr>
                        </a:solidFill>
                        <a:latin typeface="Arial Narrow" panose="020B0604020202020204" pitchFamily="34" charset="0"/>
                        <a:cs typeface="Arial Narrow" panose="020B0604020202020204" pitchFamily="34" charset="0"/>
                      </a:endParaRPr>
                    </a:p>
                  </a:txBody>
                  <a:tcPr marL="91428" marR="91428" marT="45707" marB="45707"/>
                </a:tc>
                <a:tc>
                  <a:txBody>
                    <a:bodyPr/>
                    <a:lstStyle/>
                    <a:p>
                      <a:r>
                        <a:rPr lang="es-ES" sz="1200" b="0" i="0" dirty="0">
                          <a:solidFill>
                            <a:schemeClr val="tx2">
                              <a:lumMod val="75000"/>
                              <a:lumOff val="25000"/>
                            </a:schemeClr>
                          </a:solidFill>
                          <a:latin typeface="Arial Narrow" panose="020B0604020202020204" pitchFamily="34" charset="0"/>
                          <a:cs typeface="Arial Narrow" panose="020B0604020202020204" pitchFamily="34" charset="0"/>
                        </a:rPr>
                        <a:t>Cross </a:t>
                      </a:r>
                      <a:r>
                        <a:rPr lang="es-ES" sz="1200" b="0" i="0" dirty="0" err="1">
                          <a:solidFill>
                            <a:schemeClr val="tx2">
                              <a:lumMod val="75000"/>
                              <a:lumOff val="25000"/>
                            </a:schemeClr>
                          </a:solidFill>
                          <a:latin typeface="Arial Narrow" panose="020B0604020202020204" pitchFamily="34" charset="0"/>
                          <a:cs typeface="Arial Narrow" panose="020B0604020202020204" pitchFamily="34" charset="0"/>
                        </a:rPr>
                        <a:t>section</a:t>
                      </a:r>
                      <a:endParaRPr lang="es-ES" sz="1200" b="0" i="0" dirty="0">
                        <a:solidFill>
                          <a:schemeClr val="tx2">
                            <a:lumMod val="75000"/>
                            <a:lumOff val="25000"/>
                          </a:schemeClr>
                        </a:solidFill>
                        <a:latin typeface="Arial Narrow" panose="020B0604020202020204" pitchFamily="34" charset="0"/>
                        <a:cs typeface="Arial Narrow" panose="020B0604020202020204" pitchFamily="34" charset="0"/>
                      </a:endParaRPr>
                    </a:p>
                  </a:txBody>
                  <a:tcPr marL="91428" marR="91428" marT="45707" marB="45707"/>
                </a:tc>
                <a:extLst>
                  <a:ext uri="{0D108BD9-81ED-4DB2-BD59-A6C34878D82A}">
                    <a16:rowId xmlns:a16="http://schemas.microsoft.com/office/drawing/2014/main" val="10000"/>
                  </a:ext>
                </a:extLst>
              </a:tr>
              <a:tr h="274241">
                <a:tc>
                  <a:txBody>
                    <a:bodyPr/>
                    <a:lstStyle/>
                    <a:p>
                      <a:r>
                        <a:rPr lang="es-ES" sz="1200" b="0" i="0" baseline="0" dirty="0">
                          <a:latin typeface="Arial Narrow" panose="020B0604020202020204" pitchFamily="34" charset="0"/>
                          <a:cs typeface="Arial Narrow" panose="020B0604020202020204" pitchFamily="34" charset="0"/>
                        </a:rPr>
                        <a:t>d(</a:t>
                      </a:r>
                      <a:r>
                        <a:rPr lang="es-ES" sz="1200" b="0" i="0" baseline="30000" dirty="0">
                          <a:latin typeface="Arial Narrow" panose="020B0604020202020204" pitchFamily="34" charset="0"/>
                          <a:cs typeface="Arial Narrow" panose="020B0604020202020204" pitchFamily="34" charset="0"/>
                        </a:rPr>
                        <a:t>16</a:t>
                      </a:r>
                      <a:r>
                        <a:rPr lang="es-ES" sz="1200" b="0" i="0" baseline="0" dirty="0">
                          <a:latin typeface="Arial Narrow" panose="020B0604020202020204" pitchFamily="34" charset="0"/>
                          <a:cs typeface="Arial Narrow" panose="020B0604020202020204" pitchFamily="34" charset="0"/>
                        </a:rPr>
                        <a:t>O,</a:t>
                      </a:r>
                      <a:r>
                        <a:rPr lang="es-ES" sz="1200" b="0" i="0" baseline="30000" dirty="0">
                          <a:latin typeface="Arial Narrow" panose="020B0604020202020204" pitchFamily="34" charset="0"/>
                          <a:cs typeface="Arial Narrow" panose="020B0604020202020204" pitchFamily="34" charset="0"/>
                        </a:rPr>
                        <a:t>12</a:t>
                      </a:r>
                      <a:r>
                        <a:rPr lang="es-ES" sz="1200" b="0" i="0" baseline="0" dirty="0">
                          <a:latin typeface="Arial Narrow" panose="020B0604020202020204" pitchFamily="34" charset="0"/>
                          <a:cs typeface="Arial Narrow" panose="020B0604020202020204" pitchFamily="34" charset="0"/>
                        </a:rPr>
                        <a:t>C)</a:t>
                      </a:r>
                      <a:r>
                        <a:rPr lang="es-ES" sz="1200" b="0" i="0" baseline="30000" dirty="0">
                          <a:latin typeface="Arial Narrow" panose="020B0604020202020204" pitchFamily="34" charset="0"/>
                          <a:cs typeface="Arial Narrow" panose="020B0604020202020204" pitchFamily="34" charset="0"/>
                        </a:rPr>
                        <a:t>6</a:t>
                      </a:r>
                      <a:r>
                        <a:rPr lang="es-ES" sz="1200" b="0" i="0" baseline="0" dirty="0">
                          <a:latin typeface="Arial Narrow" panose="020B0604020202020204" pitchFamily="34" charset="0"/>
                          <a:cs typeface="Arial Narrow" panose="020B0604020202020204" pitchFamily="34" charset="0"/>
                        </a:rPr>
                        <a:t>Li + d(</a:t>
                      </a:r>
                      <a:r>
                        <a:rPr lang="es-ES" sz="1200" b="0" i="0" baseline="30000" dirty="0">
                          <a:latin typeface="Arial Narrow" panose="020B0604020202020204" pitchFamily="34" charset="0"/>
                          <a:cs typeface="Arial Narrow" panose="020B0604020202020204" pitchFamily="34" charset="0"/>
                        </a:rPr>
                        <a:t>16</a:t>
                      </a:r>
                      <a:r>
                        <a:rPr lang="es-ES" sz="1200" b="0" i="0" baseline="0" dirty="0">
                          <a:latin typeface="Arial Narrow" panose="020B0604020202020204" pitchFamily="34" charset="0"/>
                          <a:cs typeface="Arial Narrow" panose="020B0604020202020204" pitchFamily="34" charset="0"/>
                        </a:rPr>
                        <a:t>O,</a:t>
                      </a:r>
                      <a:r>
                        <a:rPr lang="es-ES" sz="1200" b="0" i="0" baseline="30000" dirty="0">
                          <a:latin typeface="Arial Narrow" panose="020B0604020202020204" pitchFamily="34" charset="0"/>
                          <a:cs typeface="Arial Narrow" panose="020B0604020202020204" pitchFamily="34" charset="0"/>
                        </a:rPr>
                        <a:t>12</a:t>
                      </a:r>
                      <a:r>
                        <a:rPr lang="es-ES" sz="1200" b="0" i="0" baseline="0" dirty="0">
                          <a:latin typeface="Arial Narrow" panose="020B0604020202020204" pitchFamily="34" charset="0"/>
                          <a:cs typeface="Arial Narrow" panose="020B0604020202020204" pitchFamily="34" charset="0"/>
                        </a:rPr>
                        <a:t>C)</a:t>
                      </a:r>
                      <a:r>
                        <a:rPr lang="es-ES" sz="1200" b="0" i="0" baseline="30000" dirty="0">
                          <a:latin typeface="Arial Narrow" panose="020B0604020202020204" pitchFamily="34" charset="0"/>
                          <a:cs typeface="Arial Narrow" panose="020B0604020202020204" pitchFamily="34" charset="0"/>
                        </a:rPr>
                        <a:t>4</a:t>
                      </a:r>
                      <a:r>
                        <a:rPr lang="es-ES" sz="1200" b="0" i="0" baseline="0" dirty="0">
                          <a:latin typeface="Arial Narrow" panose="020B0604020202020204" pitchFamily="34" charset="0"/>
                          <a:cs typeface="Arial Narrow" panose="020B0604020202020204" pitchFamily="34" charset="0"/>
                        </a:rPr>
                        <a:t>He+d + d(</a:t>
                      </a:r>
                      <a:r>
                        <a:rPr lang="es-ES" sz="1200" b="0" i="0" baseline="30000" dirty="0">
                          <a:latin typeface="Arial Narrow" panose="020B0604020202020204" pitchFamily="34" charset="0"/>
                          <a:cs typeface="Arial Narrow" panose="020B0604020202020204" pitchFamily="34" charset="0"/>
                        </a:rPr>
                        <a:t>16</a:t>
                      </a:r>
                      <a:r>
                        <a:rPr lang="es-ES" sz="1200" b="0" i="0" baseline="0" dirty="0">
                          <a:latin typeface="Arial Narrow" panose="020B0604020202020204" pitchFamily="34" charset="0"/>
                          <a:cs typeface="Arial Narrow" panose="020B0604020202020204" pitchFamily="34" charset="0"/>
                        </a:rPr>
                        <a:t>O,3</a:t>
                      </a:r>
                      <a:r>
                        <a:rPr lang="es-ES" sz="1200" b="0" i="0" baseline="30000" dirty="0">
                          <a:latin typeface="Arial Narrow" panose="020B0604020202020204" pitchFamily="34" charset="0"/>
                          <a:cs typeface="Arial Narrow" panose="020B0604020202020204" pitchFamily="34" charset="0"/>
                        </a:rPr>
                        <a:t>4</a:t>
                      </a:r>
                      <a:r>
                        <a:rPr lang="es-ES" sz="1200" b="0" i="0" baseline="0" dirty="0">
                          <a:latin typeface="Arial Narrow" panose="020B0604020202020204" pitchFamily="34" charset="0"/>
                          <a:cs typeface="Arial Narrow" panose="020B0604020202020204" pitchFamily="34" charset="0"/>
                        </a:rPr>
                        <a:t>He)</a:t>
                      </a:r>
                      <a:r>
                        <a:rPr lang="es-ES" sz="1200" b="0" i="0" baseline="30000" dirty="0">
                          <a:latin typeface="Arial Narrow" panose="020B0604020202020204" pitchFamily="34" charset="0"/>
                          <a:cs typeface="Arial Narrow" panose="020B0604020202020204" pitchFamily="34" charset="0"/>
                        </a:rPr>
                        <a:t>6</a:t>
                      </a:r>
                      <a:r>
                        <a:rPr lang="es-ES" sz="1200" b="0" i="0" baseline="0" dirty="0">
                          <a:latin typeface="Arial Narrow" panose="020B0604020202020204" pitchFamily="34" charset="0"/>
                          <a:cs typeface="Arial Narrow" panose="020B0604020202020204" pitchFamily="34" charset="0"/>
                        </a:rPr>
                        <a:t>Li </a:t>
                      </a:r>
                      <a:endParaRPr lang="es-ES" sz="1200" b="0" i="0" dirty="0">
                        <a:latin typeface="Arial Narrow" panose="020B0604020202020204" pitchFamily="34" charset="0"/>
                        <a:cs typeface="Arial Narrow" panose="020B0604020202020204" pitchFamily="34" charset="0"/>
                      </a:endParaRPr>
                    </a:p>
                  </a:txBody>
                  <a:tcPr marL="91428" marR="91428" marT="45707" marB="45707"/>
                </a:tc>
                <a:tc>
                  <a:txBody>
                    <a:bodyPr/>
                    <a:lstStyle/>
                    <a:p>
                      <a:r>
                        <a:rPr lang="es-ES" sz="1200" b="0" i="0" dirty="0">
                          <a:latin typeface="Arial Narrow" panose="020B0604020202020204" pitchFamily="34" charset="0"/>
                          <a:cs typeface="Arial Narrow" panose="020B0604020202020204" pitchFamily="34" charset="0"/>
                        </a:rPr>
                        <a:t>~ 55 </a:t>
                      </a:r>
                      <a:r>
                        <a:rPr lang="es-ES" sz="1200" b="0" i="0" dirty="0" err="1">
                          <a:latin typeface="Arial Narrow" panose="020B0604020202020204" pitchFamily="34" charset="0"/>
                          <a:cs typeface="Arial Narrow" panose="020B0604020202020204" pitchFamily="34" charset="0"/>
                        </a:rPr>
                        <a:t>mb</a:t>
                      </a:r>
                      <a:endParaRPr lang="es-ES" sz="1200" b="0" i="0" baseline="30000" dirty="0">
                        <a:latin typeface="Arial Narrow" panose="020B0604020202020204" pitchFamily="34" charset="0"/>
                        <a:cs typeface="Arial Narrow" panose="020B0604020202020204" pitchFamily="34" charset="0"/>
                      </a:endParaRPr>
                    </a:p>
                  </a:txBody>
                  <a:tcPr marL="91428" marR="91428" marT="45707" marB="45707"/>
                </a:tc>
                <a:extLst>
                  <a:ext uri="{0D108BD9-81ED-4DB2-BD59-A6C34878D82A}">
                    <a16:rowId xmlns:a16="http://schemas.microsoft.com/office/drawing/2014/main" val="10001"/>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baseline="0" dirty="0">
                          <a:latin typeface="Arial Narrow" panose="020B0604020202020204" pitchFamily="34" charset="0"/>
                          <a:cs typeface="Arial Narrow" panose="020B0604020202020204" pitchFamily="34" charset="0"/>
                        </a:rPr>
                        <a:t>d(</a:t>
                      </a:r>
                      <a:r>
                        <a:rPr lang="es-ES" sz="1200" b="0" i="0" baseline="30000" dirty="0">
                          <a:latin typeface="Arial Narrow" panose="020B0604020202020204" pitchFamily="34" charset="0"/>
                          <a:cs typeface="Arial Narrow" panose="020B0604020202020204" pitchFamily="34" charset="0"/>
                        </a:rPr>
                        <a:t>18</a:t>
                      </a:r>
                      <a:r>
                        <a:rPr lang="es-ES" sz="1200" b="0" i="0" baseline="0" dirty="0">
                          <a:latin typeface="Arial Narrow" panose="020B0604020202020204" pitchFamily="34" charset="0"/>
                          <a:cs typeface="Arial Narrow" panose="020B0604020202020204" pitchFamily="34" charset="0"/>
                        </a:rPr>
                        <a:t>O,</a:t>
                      </a:r>
                      <a:r>
                        <a:rPr lang="es-ES" sz="1200" b="0" i="0" baseline="30000" dirty="0">
                          <a:latin typeface="Arial Narrow" panose="020B0604020202020204" pitchFamily="34" charset="0"/>
                          <a:cs typeface="Arial Narrow" panose="020B0604020202020204" pitchFamily="34" charset="0"/>
                        </a:rPr>
                        <a:t>14</a:t>
                      </a:r>
                      <a:r>
                        <a:rPr lang="es-ES" sz="1200" b="0" i="0" baseline="0" dirty="0">
                          <a:latin typeface="Arial Narrow" panose="020B0604020202020204" pitchFamily="34" charset="0"/>
                          <a:cs typeface="Arial Narrow" panose="020B0604020202020204" pitchFamily="34" charset="0"/>
                        </a:rPr>
                        <a:t>C)</a:t>
                      </a:r>
                      <a:r>
                        <a:rPr lang="es-ES" sz="1200" b="0" i="0" baseline="30000" dirty="0">
                          <a:latin typeface="Arial Narrow" panose="020B0604020202020204" pitchFamily="34" charset="0"/>
                          <a:cs typeface="Arial Narrow" panose="020B0604020202020204" pitchFamily="34" charset="0"/>
                        </a:rPr>
                        <a:t>6</a:t>
                      </a:r>
                      <a:r>
                        <a:rPr lang="es-ES" sz="1200" b="0" i="0" baseline="0" dirty="0">
                          <a:latin typeface="Arial Narrow" panose="020B0604020202020204" pitchFamily="34" charset="0"/>
                          <a:cs typeface="Arial Narrow" panose="020B0604020202020204" pitchFamily="34" charset="0"/>
                        </a:rPr>
                        <a:t>Li + d(</a:t>
                      </a:r>
                      <a:r>
                        <a:rPr lang="es-ES" sz="1200" b="0" i="0" baseline="30000" dirty="0">
                          <a:latin typeface="Arial Narrow" panose="020B0604020202020204" pitchFamily="34" charset="0"/>
                          <a:cs typeface="Arial Narrow" panose="020B0604020202020204" pitchFamily="34" charset="0"/>
                        </a:rPr>
                        <a:t>18</a:t>
                      </a:r>
                      <a:r>
                        <a:rPr lang="es-ES" sz="1200" b="0" i="0" baseline="0" dirty="0">
                          <a:latin typeface="Arial Narrow" panose="020B0604020202020204" pitchFamily="34" charset="0"/>
                          <a:cs typeface="Arial Narrow" panose="020B0604020202020204" pitchFamily="34" charset="0"/>
                        </a:rPr>
                        <a:t>O,</a:t>
                      </a:r>
                      <a:r>
                        <a:rPr lang="es-ES" sz="1200" b="0" i="0" baseline="30000" dirty="0">
                          <a:latin typeface="Arial Narrow" panose="020B0604020202020204" pitchFamily="34" charset="0"/>
                          <a:cs typeface="Arial Narrow" panose="020B0604020202020204" pitchFamily="34" charset="0"/>
                        </a:rPr>
                        <a:t>14</a:t>
                      </a:r>
                      <a:r>
                        <a:rPr lang="es-ES" sz="1200" b="0" i="0" baseline="0" dirty="0">
                          <a:latin typeface="Arial Narrow" panose="020B0604020202020204" pitchFamily="34" charset="0"/>
                          <a:cs typeface="Arial Narrow" panose="020B0604020202020204" pitchFamily="34" charset="0"/>
                        </a:rPr>
                        <a:t>C)</a:t>
                      </a:r>
                      <a:r>
                        <a:rPr lang="es-ES" sz="1200" b="0" i="0" baseline="30000" dirty="0">
                          <a:latin typeface="Arial Narrow" panose="020B0604020202020204" pitchFamily="34" charset="0"/>
                          <a:cs typeface="Arial Narrow" panose="020B0604020202020204" pitchFamily="34" charset="0"/>
                        </a:rPr>
                        <a:t>4</a:t>
                      </a:r>
                      <a:r>
                        <a:rPr lang="es-ES" sz="1200" b="0" i="0" baseline="0" dirty="0">
                          <a:latin typeface="Arial Narrow" panose="020B0604020202020204" pitchFamily="34" charset="0"/>
                          <a:cs typeface="Arial Narrow" panose="020B0604020202020204" pitchFamily="34" charset="0"/>
                        </a:rPr>
                        <a:t>He+d + d(</a:t>
                      </a:r>
                      <a:r>
                        <a:rPr lang="es-ES" sz="1200" b="0" i="0" baseline="30000" dirty="0">
                          <a:latin typeface="Arial Narrow" panose="020B0604020202020204" pitchFamily="34" charset="0"/>
                          <a:cs typeface="Arial Narrow" panose="020B0604020202020204" pitchFamily="34" charset="0"/>
                        </a:rPr>
                        <a:t>18</a:t>
                      </a:r>
                      <a:r>
                        <a:rPr lang="es-ES" sz="1200" b="0" i="0" baseline="0" dirty="0">
                          <a:latin typeface="Arial Narrow" panose="020B0604020202020204" pitchFamily="34" charset="0"/>
                          <a:cs typeface="Arial Narrow" panose="020B0604020202020204" pitchFamily="34" charset="0"/>
                        </a:rPr>
                        <a:t>O,3</a:t>
                      </a:r>
                      <a:r>
                        <a:rPr lang="es-ES" sz="1200" b="0" i="0" baseline="30000" dirty="0">
                          <a:latin typeface="Arial Narrow" panose="020B0604020202020204" pitchFamily="34" charset="0"/>
                          <a:cs typeface="Arial Narrow" panose="020B0604020202020204" pitchFamily="34" charset="0"/>
                        </a:rPr>
                        <a:t>4</a:t>
                      </a:r>
                      <a:r>
                        <a:rPr lang="es-ES" sz="1200" b="0" i="0" baseline="0" dirty="0">
                          <a:latin typeface="Arial Narrow" panose="020B0604020202020204" pitchFamily="34" charset="0"/>
                          <a:cs typeface="Arial Narrow" panose="020B0604020202020204" pitchFamily="34" charset="0"/>
                        </a:rPr>
                        <a:t>He+2n)</a:t>
                      </a:r>
                      <a:r>
                        <a:rPr lang="es-ES" sz="1200" b="0" i="0" baseline="30000" dirty="0">
                          <a:latin typeface="Arial Narrow" panose="020B0604020202020204" pitchFamily="34" charset="0"/>
                          <a:cs typeface="Arial Narrow" panose="020B0604020202020204" pitchFamily="34" charset="0"/>
                        </a:rPr>
                        <a:t>6</a:t>
                      </a:r>
                      <a:r>
                        <a:rPr lang="es-ES" sz="1200" b="0" i="0" baseline="0" dirty="0">
                          <a:latin typeface="Arial Narrow" panose="020B0604020202020204" pitchFamily="34" charset="0"/>
                          <a:cs typeface="Arial Narrow" panose="020B0604020202020204" pitchFamily="34" charset="0"/>
                        </a:rPr>
                        <a:t>Li </a:t>
                      </a:r>
                      <a:endParaRPr lang="es-ES" sz="1200" b="0" i="0" dirty="0">
                        <a:latin typeface="Arial Narrow" panose="020B0604020202020204" pitchFamily="34" charset="0"/>
                        <a:cs typeface="Arial Narrow" panose="020B0604020202020204" pitchFamily="34" charset="0"/>
                      </a:endParaRPr>
                    </a:p>
                  </a:txBody>
                  <a:tcPr marL="91428" marR="91428" marT="45707" marB="457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latin typeface="Arial Narrow" panose="020B0604020202020204" pitchFamily="34" charset="0"/>
                          <a:cs typeface="Arial Narrow" panose="020B0604020202020204" pitchFamily="34" charset="0"/>
                        </a:rPr>
                        <a:t>~ 25 </a:t>
                      </a:r>
                      <a:r>
                        <a:rPr lang="es-ES" sz="1200" b="0" i="0" dirty="0" err="1">
                          <a:latin typeface="Arial Narrow" panose="020B0604020202020204" pitchFamily="34" charset="0"/>
                          <a:cs typeface="Arial Narrow" panose="020B0604020202020204" pitchFamily="34" charset="0"/>
                        </a:rPr>
                        <a:t>mb</a:t>
                      </a:r>
                      <a:endParaRPr lang="es-ES" sz="1200" b="0" i="0" baseline="30000" dirty="0">
                        <a:latin typeface="Arial Narrow" panose="020B0604020202020204" pitchFamily="34" charset="0"/>
                        <a:cs typeface="Arial Narrow" panose="020B0604020202020204" pitchFamily="34" charset="0"/>
                      </a:endParaRPr>
                    </a:p>
                  </a:txBody>
                  <a:tcPr marL="91428" marR="91428" marT="45707" marB="45707"/>
                </a:tc>
                <a:extLst>
                  <a:ext uri="{0D108BD9-81ED-4DB2-BD59-A6C34878D82A}">
                    <a16:rowId xmlns:a16="http://schemas.microsoft.com/office/drawing/2014/main" val="10002"/>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baseline="0" dirty="0">
                          <a:latin typeface="Arial Narrow" panose="020B0604020202020204" pitchFamily="34" charset="0"/>
                          <a:cs typeface="Arial Narrow" panose="020B0604020202020204" pitchFamily="34" charset="0"/>
                        </a:rPr>
                        <a:t>d(</a:t>
                      </a:r>
                      <a:r>
                        <a:rPr lang="es-ES" sz="1200" b="0" i="0" baseline="30000" dirty="0">
                          <a:latin typeface="Arial Narrow" panose="020B0604020202020204" pitchFamily="34" charset="0"/>
                          <a:cs typeface="Arial Narrow" panose="020B0604020202020204" pitchFamily="34" charset="0"/>
                        </a:rPr>
                        <a:t>20</a:t>
                      </a:r>
                      <a:r>
                        <a:rPr lang="es-ES" sz="1200" b="0" i="0" baseline="0" dirty="0">
                          <a:latin typeface="Arial Narrow" panose="020B0604020202020204" pitchFamily="34" charset="0"/>
                          <a:cs typeface="Arial Narrow" panose="020B0604020202020204" pitchFamily="34" charset="0"/>
                        </a:rPr>
                        <a:t>O,</a:t>
                      </a:r>
                      <a:r>
                        <a:rPr lang="es-ES" sz="1200" b="0" i="0" baseline="30000" dirty="0">
                          <a:latin typeface="Arial Narrow" panose="020B0604020202020204" pitchFamily="34" charset="0"/>
                          <a:cs typeface="Arial Narrow" panose="020B0604020202020204" pitchFamily="34" charset="0"/>
                        </a:rPr>
                        <a:t>16</a:t>
                      </a:r>
                      <a:r>
                        <a:rPr lang="es-ES" sz="1200" b="0" i="0" baseline="0" dirty="0">
                          <a:latin typeface="Arial Narrow" panose="020B0604020202020204" pitchFamily="34" charset="0"/>
                          <a:cs typeface="Arial Narrow" panose="020B0604020202020204" pitchFamily="34" charset="0"/>
                        </a:rPr>
                        <a:t>C)</a:t>
                      </a:r>
                      <a:r>
                        <a:rPr lang="es-ES" sz="1200" b="0" i="0" baseline="30000" dirty="0">
                          <a:latin typeface="Arial Narrow" panose="020B0604020202020204" pitchFamily="34" charset="0"/>
                          <a:cs typeface="Arial Narrow" panose="020B0604020202020204" pitchFamily="34" charset="0"/>
                        </a:rPr>
                        <a:t>6</a:t>
                      </a:r>
                      <a:r>
                        <a:rPr lang="es-ES" sz="1200" b="0" i="0" baseline="0" dirty="0">
                          <a:latin typeface="Arial Narrow" panose="020B0604020202020204" pitchFamily="34" charset="0"/>
                          <a:cs typeface="Arial Narrow" panose="020B0604020202020204" pitchFamily="34" charset="0"/>
                        </a:rPr>
                        <a:t>Li + d(</a:t>
                      </a:r>
                      <a:r>
                        <a:rPr lang="es-ES" sz="1200" b="0" i="0" baseline="30000" dirty="0">
                          <a:latin typeface="Arial Narrow" panose="020B0604020202020204" pitchFamily="34" charset="0"/>
                          <a:cs typeface="Arial Narrow" panose="020B0604020202020204" pitchFamily="34" charset="0"/>
                        </a:rPr>
                        <a:t>20</a:t>
                      </a:r>
                      <a:r>
                        <a:rPr lang="es-ES" sz="1200" b="0" i="0" baseline="0" dirty="0">
                          <a:latin typeface="Arial Narrow" panose="020B0604020202020204" pitchFamily="34" charset="0"/>
                          <a:cs typeface="Arial Narrow" panose="020B0604020202020204" pitchFamily="34" charset="0"/>
                        </a:rPr>
                        <a:t>O,</a:t>
                      </a:r>
                      <a:r>
                        <a:rPr lang="es-ES" sz="1200" b="0" i="0" baseline="30000" dirty="0">
                          <a:latin typeface="Arial Narrow" panose="020B0604020202020204" pitchFamily="34" charset="0"/>
                          <a:cs typeface="Arial Narrow" panose="020B0604020202020204" pitchFamily="34" charset="0"/>
                        </a:rPr>
                        <a:t>16</a:t>
                      </a:r>
                      <a:r>
                        <a:rPr lang="es-ES" sz="1200" b="0" i="0" baseline="0" dirty="0">
                          <a:latin typeface="Arial Narrow" panose="020B0604020202020204" pitchFamily="34" charset="0"/>
                          <a:cs typeface="Arial Narrow" panose="020B0604020202020204" pitchFamily="34" charset="0"/>
                        </a:rPr>
                        <a:t>C)</a:t>
                      </a:r>
                      <a:r>
                        <a:rPr lang="es-ES" sz="1200" b="0" i="0" baseline="30000" dirty="0">
                          <a:latin typeface="Arial Narrow" panose="020B0604020202020204" pitchFamily="34" charset="0"/>
                          <a:cs typeface="Arial Narrow" panose="020B0604020202020204" pitchFamily="34" charset="0"/>
                        </a:rPr>
                        <a:t>4</a:t>
                      </a:r>
                      <a:r>
                        <a:rPr lang="es-ES" sz="1200" b="0" i="0" baseline="0" dirty="0">
                          <a:latin typeface="Arial Narrow" panose="020B0604020202020204" pitchFamily="34" charset="0"/>
                          <a:cs typeface="Arial Narrow" panose="020B0604020202020204" pitchFamily="34" charset="0"/>
                        </a:rPr>
                        <a:t>He+d + d(</a:t>
                      </a:r>
                      <a:r>
                        <a:rPr lang="es-ES" sz="1200" b="0" i="0" baseline="30000" dirty="0">
                          <a:latin typeface="Arial Narrow" panose="020B0604020202020204" pitchFamily="34" charset="0"/>
                          <a:cs typeface="Arial Narrow" panose="020B0604020202020204" pitchFamily="34" charset="0"/>
                        </a:rPr>
                        <a:t>20</a:t>
                      </a:r>
                      <a:r>
                        <a:rPr lang="es-ES" sz="1200" b="0" i="0" baseline="0" dirty="0">
                          <a:latin typeface="Arial Narrow" panose="020B0604020202020204" pitchFamily="34" charset="0"/>
                          <a:cs typeface="Arial Narrow" panose="020B0604020202020204" pitchFamily="34" charset="0"/>
                        </a:rPr>
                        <a:t>O,3</a:t>
                      </a:r>
                      <a:r>
                        <a:rPr lang="es-ES" sz="1200" b="0" i="0" baseline="30000" dirty="0">
                          <a:latin typeface="Arial Narrow" panose="020B0604020202020204" pitchFamily="34" charset="0"/>
                          <a:cs typeface="Arial Narrow" panose="020B0604020202020204" pitchFamily="34" charset="0"/>
                        </a:rPr>
                        <a:t>4</a:t>
                      </a:r>
                      <a:r>
                        <a:rPr lang="es-ES" sz="1200" b="0" i="0" baseline="0" dirty="0">
                          <a:latin typeface="Arial Narrow" panose="020B0604020202020204" pitchFamily="34" charset="0"/>
                          <a:cs typeface="Arial Narrow" panose="020B0604020202020204" pitchFamily="34" charset="0"/>
                        </a:rPr>
                        <a:t>He+4n)</a:t>
                      </a:r>
                      <a:r>
                        <a:rPr lang="es-ES" sz="1200" b="0" i="0" baseline="30000" dirty="0">
                          <a:latin typeface="Arial Narrow" panose="020B0604020202020204" pitchFamily="34" charset="0"/>
                          <a:cs typeface="Arial Narrow" panose="020B0604020202020204" pitchFamily="34" charset="0"/>
                        </a:rPr>
                        <a:t>6</a:t>
                      </a:r>
                      <a:r>
                        <a:rPr lang="es-ES" sz="1200" b="0" i="0" baseline="0" dirty="0">
                          <a:latin typeface="Arial Narrow" panose="020B0604020202020204" pitchFamily="34" charset="0"/>
                          <a:cs typeface="Arial Narrow" panose="020B0604020202020204" pitchFamily="34" charset="0"/>
                        </a:rPr>
                        <a:t>Li </a:t>
                      </a:r>
                      <a:endParaRPr lang="es-ES" sz="1200" b="0" i="0" dirty="0">
                        <a:latin typeface="Arial Narrow" panose="020B0604020202020204" pitchFamily="34" charset="0"/>
                        <a:cs typeface="Arial Narrow" panose="020B0604020202020204" pitchFamily="34" charset="0"/>
                      </a:endParaRPr>
                    </a:p>
                  </a:txBody>
                  <a:tcPr marL="91428" marR="91428" marT="45707" marB="457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latin typeface="Arial Narrow" panose="020B0604020202020204" pitchFamily="34" charset="0"/>
                          <a:cs typeface="Arial Narrow" panose="020B0604020202020204" pitchFamily="34" charset="0"/>
                        </a:rPr>
                        <a:t>~ 10 </a:t>
                      </a:r>
                      <a:r>
                        <a:rPr lang="es-ES" sz="1200" b="0" i="0" dirty="0" err="1">
                          <a:latin typeface="Arial Narrow" panose="020B0604020202020204" pitchFamily="34" charset="0"/>
                          <a:cs typeface="Arial Narrow" panose="020B0604020202020204" pitchFamily="34" charset="0"/>
                        </a:rPr>
                        <a:t>mb</a:t>
                      </a:r>
                      <a:endParaRPr lang="es-ES" sz="1200" b="0" i="0" baseline="30000" dirty="0">
                        <a:latin typeface="Arial Narrow" panose="020B0604020202020204" pitchFamily="34" charset="0"/>
                        <a:cs typeface="Arial Narrow" panose="020B0604020202020204" pitchFamily="34" charset="0"/>
                      </a:endParaRPr>
                    </a:p>
                  </a:txBody>
                  <a:tcPr marL="91428" marR="91428" marT="45707" marB="45707"/>
                </a:tc>
                <a:extLst>
                  <a:ext uri="{0D108BD9-81ED-4DB2-BD59-A6C34878D82A}">
                    <a16:rowId xmlns:a16="http://schemas.microsoft.com/office/drawing/2014/main" val="10003"/>
                  </a:ext>
                </a:extLst>
              </a:tr>
            </a:tbl>
          </a:graphicData>
        </a:graphic>
      </p:graphicFrame>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37679</TotalTime>
  <Words>1755</Words>
  <Application>Microsoft Macintosh PowerPoint</Application>
  <PresentationFormat>Affichage à l'écran (4:3)</PresentationFormat>
  <Paragraphs>164</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 Narrow</vt:lpstr>
      <vt:lpstr>Symbol</vt:lpstr>
      <vt:lpstr>Wingdings</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lola</dc:creator>
  <cp:lastModifiedBy>A. Chbihi</cp:lastModifiedBy>
  <cp:revision>2542</cp:revision>
  <cp:lastPrinted>2020-08-20T16:27:16Z</cp:lastPrinted>
  <dcterms:created xsi:type="dcterms:W3CDTF">2002-06-07T23:04:37Z</dcterms:created>
  <dcterms:modified xsi:type="dcterms:W3CDTF">2025-06-27T07:11:10Z</dcterms:modified>
</cp:coreProperties>
</file>