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2" r:id="rId2"/>
    <p:sldId id="327" r:id="rId3"/>
    <p:sldId id="326" r:id="rId4"/>
    <p:sldId id="320" r:id="rId5"/>
    <p:sldId id="328" r:id="rId6"/>
    <p:sldId id="329" r:id="rId7"/>
    <p:sldId id="331" r:id="rId8"/>
    <p:sldId id="330" r:id="rId9"/>
    <p:sldId id="319" r:id="rId10"/>
    <p:sldId id="323" r:id="rId11"/>
    <p:sldId id="324" r:id="rId12"/>
    <p:sldId id="317" r:id="rId13"/>
    <p:sldId id="316" r:id="rId14"/>
    <p:sldId id="315" r:id="rId15"/>
    <p:sldId id="314" r:id="rId16"/>
    <p:sldId id="313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8056F-3572-4A91-A6B3-94135A27D6BB}" v="136" dt="2025-06-24T21:14:00.682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196B24"/>
          </a:solidFill>
        </a:fill>
      </a:tcStyle>
    </a:band1H>
    <a:band1V>
      <a:tcStyle>
        <a:tcBdr/>
        <a:fill>
          <a:solidFill>
            <a:srgbClr val="196B24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EB9631B5-78F2-41C9-869B-9F39066F810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F9E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F9ED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F9ED5"/>
          </a:solidFill>
        </a:fill>
      </a:tcStyle>
    </a:firstRow>
  </a:tblStyle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AED"/>
          </a:solidFill>
        </a:fill>
      </a:tcStyle>
    </a:wholeTbl>
    <a:band1H>
      <a:tcStyle>
        <a:tcBdr/>
        <a:fill>
          <a:solidFill>
            <a:srgbClr val="CCD2D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CD2D8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156082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156082"/>
          </a:solidFill>
        </a:fill>
      </a:tcStyle>
    </a:firstRow>
  </a:tblStyle>
  <a:tblStyle styleId="{72833802-FEF1-4C79-8D5D-14CF1EAF98D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Row>
  </a:tblStyle>
  <a:tblStyle styleId="{C083E6E3-FA7D-4D7B-A595-EF9225AFEA8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A5A5A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BC89EF96-8CEA-46FF-86C4-4CE0E760980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156082"/>
          </a:solidFill>
        </a:fill>
      </a:tcStyle>
    </a:band1H>
    <a:band1V>
      <a:tcStyle>
        <a:tcBdr/>
        <a:fill>
          <a:solidFill>
            <a:srgbClr val="156082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9DCAF9ED-07DC-4A11-8D7F-57B35C2568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CECE8"/>
          </a:solidFill>
        </a:fill>
      </a:tcStyle>
    </a:band1H>
    <a:band1V>
      <a:tcStyle>
        <a:tcBdr/>
        <a:fill>
          <a:solidFill>
            <a:srgbClr val="FCECE8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Row>
  </a:tblStyle>
  <a:tblStyle styleId="{912C8C85-51F0-491E-9774-3900AFEF0FD7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Row>
  </a:tblStyle>
  <a:tblStyle styleId="{E8B1032C-EA38-4F05-BA0D-38AFFFC7BED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EA72E"/>
          </a:solidFill>
        </a:fill>
      </a:tcStyle>
    </a:band1H>
    <a:band1V>
      <a:tcStyle>
        <a:tcBdr/>
        <a:fill>
          <a:solidFill>
            <a:srgbClr val="4EA72E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4EA72E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9012ECD-51FC-41F1-AA8D-1B2483CD663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68D230F3-CF80-4859-8CE7-A43EE81993B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70AD4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70AD4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4472C4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2A488322-F2BA-4B5B-9748-0D474271808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EA72E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EA72E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EA72E"/>
          </a:solidFill>
        </a:fill>
      </a:tcStyle>
    </a:firstRow>
  </a:tblStyle>
  <a:tblStyle styleId="{B301B821-A1FF-4177-AEE7-76D212191A0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9EBF5"/>
          </a:solidFill>
        </a:fill>
      </a:tcStyle>
    </a:band1H>
    <a:band1V>
      <a:tcStyle>
        <a:tcBdr/>
        <a:fill>
          <a:solidFill>
            <a:srgbClr val="E9EBF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Row>
  </a:tblStyle>
  <a:tblStyle styleId="{17292A2E-F333-43FB-9621-5CBBE7FDCDCB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F9ED5"/>
          </a:solidFill>
        </a:fill>
      </a:tcStyle>
    </a:firstRow>
  </a:tblStyle>
  <a:tblStyle styleId="{0E3FDE45-AF77-4B5C-9715-49D594BDF05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ED7D3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D7D31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ED7D3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D27102A9-8310-4765-A935-A1911B00CA5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F9ED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F9ED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F9E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F2DE63D5-997A-4646-A377-4702673A728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>
          <a:top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band1H>
    <a:band1V>
      <a:tcStyle>
        <a:tcBdr>
          <a:lef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1V>
    <a:band2V>
      <a:tcStyle>
        <a:tcBdr>
          <a:lef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band2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196B24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96B24"/>
          </a:solidFill>
        </a:fill>
      </a:tcStyle>
    </a:firstRow>
  </a:tblStyle>
  <a:tblStyle styleId="{46F890A9-2807-4EBB-B81D-B2AA78EC7F3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  <a:fill>
          <a:solidFill>
            <a:srgbClr val="F0E8EE"/>
          </a:solidFill>
        </a:fill>
      </a:tcStyle>
    </a:wholeTbl>
    <a:band1H>
      <a:tcStyle>
        <a:tcBdr/>
        <a:fill>
          <a:solidFill>
            <a:srgbClr val="DFCDDC"/>
          </a:solidFill>
        </a:fill>
      </a:tcStyle>
    </a:band1H>
    <a:band1V>
      <a:tcStyle>
        <a:tcBdr/>
        <a:fill>
          <a:solidFill>
            <a:srgbClr val="DFCDDC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0E8EE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EA72E"/>
          </a:solidFill>
        </a:fill>
      </a:tcStyle>
    </a:firstRow>
  </a:tblStyle>
  <a:tblStyle styleId="{9D7B26C5-4107-4FEC-AEDC-1716B250A1E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56082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156082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96B2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196B24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196B2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la Naddeo" userId="5542ef921764df7e" providerId="LiveId" clId="{4F48056F-3572-4A91-A6B3-94135A27D6BB}"/>
    <pc:docChg chg="undo custSel modSld">
      <pc:chgData name="Gabriella Naddeo" userId="5542ef921764df7e" providerId="LiveId" clId="{4F48056F-3572-4A91-A6B3-94135A27D6BB}" dt="2025-06-24T21:14:00.682" v="611" actId="20577"/>
      <pc:docMkLst>
        <pc:docMk/>
      </pc:docMkLst>
      <pc:sldChg chg="addSp modSp mod modAnim">
        <pc:chgData name="Gabriella Naddeo" userId="5542ef921764df7e" providerId="LiveId" clId="{4F48056F-3572-4A91-A6B3-94135A27D6BB}" dt="2025-06-24T14:08:17.103" v="326"/>
        <pc:sldMkLst>
          <pc:docMk/>
          <pc:sldMk cId="0" sldId="315"/>
        </pc:sldMkLst>
        <pc:picChg chg="mod">
          <ac:chgData name="Gabriella Naddeo" userId="5542ef921764df7e" providerId="LiveId" clId="{4F48056F-3572-4A91-A6B3-94135A27D6BB}" dt="2025-06-24T13:54:29.543" v="296" actId="1076"/>
          <ac:picMkLst>
            <pc:docMk/>
            <pc:sldMk cId="0" sldId="315"/>
            <ac:picMk id="6" creationId="{0A384220-412D-807B-7503-31ED7CDD8E0E}"/>
          </ac:picMkLst>
        </pc:picChg>
        <pc:picChg chg="add mod modCrop">
          <ac:chgData name="Gabriella Naddeo" userId="5542ef921764df7e" providerId="LiveId" clId="{4F48056F-3572-4A91-A6B3-94135A27D6BB}" dt="2025-06-24T14:07:58.345" v="323" actId="1582"/>
          <ac:picMkLst>
            <pc:docMk/>
            <pc:sldMk cId="0" sldId="315"/>
            <ac:picMk id="8" creationId="{1F61FA93-9D66-D1D9-897B-AA8BB22F4CDF}"/>
          </ac:picMkLst>
        </pc:picChg>
      </pc:sldChg>
      <pc:sldChg chg="modSp mod">
        <pc:chgData name="Gabriella Naddeo" userId="5542ef921764df7e" providerId="LiveId" clId="{4F48056F-3572-4A91-A6B3-94135A27D6BB}" dt="2025-06-24T13:53:48.939" v="294" actId="2711"/>
        <pc:sldMkLst>
          <pc:docMk/>
          <pc:sldMk cId="0" sldId="316"/>
        </pc:sldMkLst>
        <pc:spChg chg="mod">
          <ac:chgData name="Gabriella Naddeo" userId="5542ef921764df7e" providerId="LiveId" clId="{4F48056F-3572-4A91-A6B3-94135A27D6BB}" dt="2025-06-24T13:53:48.939" v="294" actId="2711"/>
          <ac:spMkLst>
            <pc:docMk/>
            <pc:sldMk cId="0" sldId="316"/>
            <ac:spMk id="3" creationId="{432BDD80-B63C-A9A8-6F8A-44A07E816CF2}"/>
          </ac:spMkLst>
        </pc:spChg>
      </pc:sldChg>
      <pc:sldChg chg="addSp delSp modSp mod">
        <pc:chgData name="Gabriella Naddeo" userId="5542ef921764df7e" providerId="LiveId" clId="{4F48056F-3572-4A91-A6B3-94135A27D6BB}" dt="2025-06-24T15:26:22.299" v="489" actId="20577"/>
        <pc:sldMkLst>
          <pc:docMk/>
          <pc:sldMk cId="0" sldId="319"/>
        </pc:sldMkLst>
        <pc:spChg chg="del">
          <ac:chgData name="Gabriella Naddeo" userId="5542ef921764df7e" providerId="LiveId" clId="{4F48056F-3572-4A91-A6B3-94135A27D6BB}" dt="2025-06-24T13:52:55.810" v="288" actId="478"/>
          <ac:spMkLst>
            <pc:docMk/>
            <pc:sldMk cId="0" sldId="319"/>
            <ac:spMk id="2" creationId="{0238424E-3170-8CCD-C976-14E5D02CC983}"/>
          </ac:spMkLst>
        </pc:spChg>
        <pc:spChg chg="mod">
          <ac:chgData name="Gabriella Naddeo" userId="5542ef921764df7e" providerId="LiveId" clId="{4F48056F-3572-4A91-A6B3-94135A27D6BB}" dt="2025-06-24T15:26:22.299" v="489" actId="20577"/>
          <ac:spMkLst>
            <pc:docMk/>
            <pc:sldMk cId="0" sldId="319"/>
            <ac:spMk id="3" creationId="{D3657B0C-AFF4-3278-FE9E-AE40D2E90CA3}"/>
          </ac:spMkLst>
        </pc:spChg>
        <pc:spChg chg="mod">
          <ac:chgData name="Gabriella Naddeo" userId="5542ef921764df7e" providerId="LiveId" clId="{4F48056F-3572-4A91-A6B3-94135A27D6BB}" dt="2025-06-24T13:53:09.223" v="291" actId="255"/>
          <ac:spMkLst>
            <pc:docMk/>
            <pc:sldMk cId="0" sldId="319"/>
            <ac:spMk id="5" creationId="{4CC54657-8CD8-041F-D992-D41024DBC235}"/>
          </ac:spMkLst>
        </pc:spChg>
        <pc:spChg chg="mod">
          <ac:chgData name="Gabriella Naddeo" userId="5542ef921764df7e" providerId="LiveId" clId="{4F48056F-3572-4A91-A6B3-94135A27D6BB}" dt="2025-06-24T13:53:03.154" v="290" actId="255"/>
          <ac:spMkLst>
            <pc:docMk/>
            <pc:sldMk cId="0" sldId="319"/>
            <ac:spMk id="7" creationId="{4DA01B5C-B3A3-1529-0774-374D05E9F24A}"/>
          </ac:spMkLst>
        </pc:spChg>
        <pc:spChg chg="add del mod">
          <ac:chgData name="Gabriella Naddeo" userId="5542ef921764df7e" providerId="LiveId" clId="{4F48056F-3572-4A91-A6B3-94135A27D6BB}" dt="2025-06-24T13:52:57.595" v="289" actId="478"/>
          <ac:spMkLst>
            <pc:docMk/>
            <pc:sldMk cId="0" sldId="319"/>
            <ac:spMk id="9" creationId="{3140150C-96A4-3BBA-480D-E0EF2AD3465F}"/>
          </ac:spMkLst>
        </pc:spChg>
      </pc:sldChg>
      <pc:sldChg chg="modSp mod modAnim">
        <pc:chgData name="Gabriella Naddeo" userId="5542ef921764df7e" providerId="LiveId" clId="{4F48056F-3572-4A91-A6B3-94135A27D6BB}" dt="2025-06-24T21:06:30.497" v="606" actId="20577"/>
        <pc:sldMkLst>
          <pc:docMk/>
          <pc:sldMk cId="0" sldId="320"/>
        </pc:sldMkLst>
        <pc:spChg chg="mod">
          <ac:chgData name="Gabriella Naddeo" userId="5542ef921764df7e" providerId="LiveId" clId="{4F48056F-3572-4A91-A6B3-94135A27D6BB}" dt="2025-06-24T15:23:14.859" v="418" actId="20577"/>
          <ac:spMkLst>
            <pc:docMk/>
            <pc:sldMk cId="0" sldId="320"/>
            <ac:spMk id="3" creationId="{884EC4EA-C74A-B84F-699B-4CF28C30CBBF}"/>
          </ac:spMkLst>
        </pc:spChg>
        <pc:spChg chg="mod">
          <ac:chgData name="Gabriella Naddeo" userId="5542ef921764df7e" providerId="LiveId" clId="{4F48056F-3572-4A91-A6B3-94135A27D6BB}" dt="2025-06-24T21:06:30.497" v="606" actId="20577"/>
          <ac:spMkLst>
            <pc:docMk/>
            <pc:sldMk cId="0" sldId="320"/>
            <ac:spMk id="6" creationId="{454492F5-152C-E417-F73F-BC337D983BED}"/>
          </ac:spMkLst>
        </pc:spChg>
      </pc:sldChg>
      <pc:sldChg chg="modSp mod">
        <pc:chgData name="Gabriella Naddeo" userId="5542ef921764df7e" providerId="LiveId" clId="{4F48056F-3572-4A91-A6B3-94135A27D6BB}" dt="2025-06-24T15:27:22.407" v="550" actId="1076"/>
        <pc:sldMkLst>
          <pc:docMk/>
          <pc:sldMk cId="0" sldId="323"/>
        </pc:sldMkLst>
        <pc:spChg chg="mod">
          <ac:chgData name="Gabriella Naddeo" userId="5542ef921764df7e" providerId="LiveId" clId="{4F48056F-3572-4A91-A6B3-94135A27D6BB}" dt="2025-06-24T15:27:13.641" v="546" actId="14100"/>
          <ac:spMkLst>
            <pc:docMk/>
            <pc:sldMk cId="0" sldId="323"/>
            <ac:spMk id="3" creationId="{EE5120A7-1466-5F6B-F2DC-F42A14938545}"/>
          </ac:spMkLst>
        </pc:spChg>
        <pc:spChg chg="mod">
          <ac:chgData name="Gabriella Naddeo" userId="5542ef921764df7e" providerId="LiveId" clId="{4F48056F-3572-4A91-A6B3-94135A27D6BB}" dt="2025-06-24T13:53:16.233" v="292" actId="255"/>
          <ac:spMkLst>
            <pc:docMk/>
            <pc:sldMk cId="0" sldId="323"/>
            <ac:spMk id="5" creationId="{D14C8F5F-39B0-E777-4831-A6ABD7AF279A}"/>
          </ac:spMkLst>
        </pc:spChg>
        <pc:picChg chg="mod">
          <ac:chgData name="Gabriella Naddeo" userId="5542ef921764df7e" providerId="LiveId" clId="{4F48056F-3572-4A91-A6B3-94135A27D6BB}" dt="2025-06-24T15:27:22.407" v="550" actId="1076"/>
          <ac:picMkLst>
            <pc:docMk/>
            <pc:sldMk cId="0" sldId="323"/>
            <ac:picMk id="7" creationId="{14527E0B-E66A-B10E-D4D2-152164606EA7}"/>
          </ac:picMkLst>
        </pc:picChg>
        <pc:picChg chg="mod">
          <ac:chgData name="Gabriella Naddeo" userId="5542ef921764df7e" providerId="LiveId" clId="{4F48056F-3572-4A91-A6B3-94135A27D6BB}" dt="2025-06-24T15:27:19.846" v="549" actId="1076"/>
          <ac:picMkLst>
            <pc:docMk/>
            <pc:sldMk cId="0" sldId="323"/>
            <ac:picMk id="8" creationId="{F48F7FE1-6923-A7E2-276F-A27E58B2802F}"/>
          </ac:picMkLst>
        </pc:picChg>
      </pc:sldChg>
      <pc:sldChg chg="modSp mod">
        <pc:chgData name="Gabriella Naddeo" userId="5542ef921764df7e" providerId="LiveId" clId="{4F48056F-3572-4A91-A6B3-94135A27D6BB}" dt="2025-06-24T15:28:52.303" v="582" actId="20577"/>
        <pc:sldMkLst>
          <pc:docMk/>
          <pc:sldMk cId="0" sldId="324"/>
        </pc:sldMkLst>
        <pc:spChg chg="mod">
          <ac:chgData name="Gabriella Naddeo" userId="5542ef921764df7e" providerId="LiveId" clId="{4F48056F-3572-4A91-A6B3-94135A27D6BB}" dt="2025-06-24T15:28:52.303" v="582" actId="20577"/>
          <ac:spMkLst>
            <pc:docMk/>
            <pc:sldMk cId="0" sldId="324"/>
            <ac:spMk id="3" creationId="{938717C9-4FEB-0399-385F-9AED831F4B1D}"/>
          </ac:spMkLst>
        </pc:spChg>
        <pc:spChg chg="mod">
          <ac:chgData name="Gabriella Naddeo" userId="5542ef921764df7e" providerId="LiveId" clId="{4F48056F-3572-4A91-A6B3-94135A27D6BB}" dt="2025-06-24T13:53:24.767" v="293" actId="255"/>
          <ac:spMkLst>
            <pc:docMk/>
            <pc:sldMk cId="0" sldId="324"/>
            <ac:spMk id="4" creationId="{DBC5F424-E949-15CF-EB9B-4E7FCD8B549C}"/>
          </ac:spMkLst>
        </pc:spChg>
      </pc:sldChg>
      <pc:sldChg chg="delSp mod modAnim">
        <pc:chgData name="Gabriella Naddeo" userId="5542ef921764df7e" providerId="LiveId" clId="{4F48056F-3572-4A91-A6B3-94135A27D6BB}" dt="2025-06-24T14:18:18.846" v="346" actId="478"/>
        <pc:sldMkLst>
          <pc:docMk/>
          <pc:sldMk cId="0" sldId="326"/>
        </pc:sldMkLst>
        <pc:spChg chg="del">
          <ac:chgData name="Gabriella Naddeo" userId="5542ef921764df7e" providerId="LiveId" clId="{4F48056F-3572-4A91-A6B3-94135A27D6BB}" dt="2025-06-24T14:18:18.846" v="346" actId="478"/>
          <ac:spMkLst>
            <pc:docMk/>
            <pc:sldMk cId="0" sldId="326"/>
            <ac:spMk id="3" creationId="{7B813D8D-1C1C-0E26-6F46-27603E24F165}"/>
          </ac:spMkLst>
        </pc:spChg>
      </pc:sldChg>
      <pc:sldChg chg="modAnim">
        <pc:chgData name="Gabriella Naddeo" userId="5542ef921764df7e" providerId="LiveId" clId="{4F48056F-3572-4A91-A6B3-94135A27D6BB}" dt="2025-06-24T13:41:33.512" v="3"/>
        <pc:sldMkLst>
          <pc:docMk/>
          <pc:sldMk cId="0" sldId="327"/>
        </pc:sldMkLst>
      </pc:sldChg>
      <pc:sldChg chg="modAnim">
        <pc:chgData name="Gabriella Naddeo" userId="5542ef921764df7e" providerId="LiveId" clId="{4F48056F-3572-4A91-A6B3-94135A27D6BB}" dt="2025-06-24T13:44:13.338" v="22"/>
        <pc:sldMkLst>
          <pc:docMk/>
          <pc:sldMk cId="0" sldId="328"/>
        </pc:sldMkLst>
      </pc:sldChg>
      <pc:sldChg chg="modSp mod">
        <pc:chgData name="Gabriella Naddeo" userId="5542ef921764df7e" providerId="LiveId" clId="{4F48056F-3572-4A91-A6B3-94135A27D6BB}" dt="2025-06-24T15:24:55.739" v="420" actId="20577"/>
        <pc:sldMkLst>
          <pc:docMk/>
          <pc:sldMk cId="0" sldId="330"/>
        </pc:sldMkLst>
        <pc:graphicFrameChg chg="mod modGraphic">
          <ac:chgData name="Gabriella Naddeo" userId="5542ef921764df7e" providerId="LiveId" clId="{4F48056F-3572-4A91-A6B3-94135A27D6BB}" dt="2025-06-24T15:24:55.739" v="420" actId="20577"/>
          <ac:graphicFrameMkLst>
            <pc:docMk/>
            <pc:sldMk cId="0" sldId="330"/>
            <ac:graphicFrameMk id="3" creationId="{FAEC6F7E-E3D3-4EDA-010A-4F7B58AC3C58}"/>
          </ac:graphicFrameMkLst>
        </pc:graphicFrameChg>
      </pc:sldChg>
      <pc:sldChg chg="modSp modAnim">
        <pc:chgData name="Gabriella Naddeo" userId="5542ef921764df7e" providerId="LiveId" clId="{4F48056F-3572-4A91-A6B3-94135A27D6BB}" dt="2025-06-24T21:14:00.682" v="611" actId="20577"/>
        <pc:sldMkLst>
          <pc:docMk/>
          <pc:sldMk cId="0" sldId="331"/>
        </pc:sldMkLst>
        <pc:spChg chg="mod">
          <ac:chgData name="Gabriella Naddeo" userId="5542ef921764df7e" providerId="LiveId" clId="{4F48056F-3572-4A91-A6B3-94135A27D6BB}" dt="2025-06-24T21:14:00.682" v="611" actId="20577"/>
          <ac:spMkLst>
            <pc:docMk/>
            <pc:sldMk cId="0" sldId="331"/>
            <ac:spMk id="8" creationId="{0426409B-E63F-ACE0-1929-F19F75D37A38}"/>
          </ac:spMkLst>
        </pc:spChg>
      </pc:sldChg>
      <pc:sldChg chg="addSp delSp modSp mod">
        <pc:chgData name="Gabriella Naddeo" userId="5542ef921764df7e" providerId="LiveId" clId="{4F48056F-3572-4A91-A6B3-94135A27D6BB}" dt="2025-06-24T17:03:33.553" v="600" actId="1076"/>
        <pc:sldMkLst>
          <pc:docMk/>
          <pc:sldMk cId="0" sldId="332"/>
        </pc:sldMkLst>
        <pc:spChg chg="mod">
          <ac:chgData name="Gabriella Naddeo" userId="5542ef921764df7e" providerId="LiveId" clId="{4F48056F-3572-4A91-A6B3-94135A27D6BB}" dt="2025-06-24T14:11:56.888" v="345" actId="1076"/>
          <ac:spMkLst>
            <pc:docMk/>
            <pc:sldMk cId="0" sldId="332"/>
            <ac:spMk id="2" creationId="{A4F96943-8C91-7AFD-EBDA-C32EFDC939F3}"/>
          </ac:spMkLst>
        </pc:spChg>
        <pc:spChg chg="add mod">
          <ac:chgData name="Gabriella Naddeo" userId="5542ef921764df7e" providerId="LiveId" clId="{4F48056F-3572-4A91-A6B3-94135A27D6BB}" dt="2025-06-24T17:03:33.553" v="600" actId="1076"/>
          <ac:spMkLst>
            <pc:docMk/>
            <pc:sldMk cId="0" sldId="332"/>
            <ac:spMk id="6" creationId="{82E964FE-5D54-9B15-0A16-6538D65769FA}"/>
          </ac:spMkLst>
        </pc:spChg>
        <pc:picChg chg="add del mod">
          <ac:chgData name="Gabriella Naddeo" userId="5542ef921764df7e" providerId="LiveId" clId="{4F48056F-3572-4A91-A6B3-94135A27D6BB}" dt="2025-06-24T14:11:39.591" v="343" actId="478"/>
          <ac:picMkLst>
            <pc:docMk/>
            <pc:sldMk cId="0" sldId="332"/>
            <ac:picMk id="5" creationId="{2B82D135-FDE2-3DBF-8C0A-BE8549874A4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503BF55-8057-6BCB-1385-F701D2DD1BC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0000D5-E3C8-D702-54C0-63759CC1206B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E9DFBD-8BCF-425F-B108-0BE63C4A17A5}" type="datetime1"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24/06/2025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DFD84F-0E0A-686E-C575-75A05AD8142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751425-4E75-E29E-C39F-D3391488646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31ED75-6F45-4675-B507-8C0D8F2D6668}" type="slidenum">
              <a:t>‹N›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334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7CC2879-471A-18CC-76F1-C1B7C97C3D1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73F510-CD50-DEC6-FA20-66E43453CE8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3D4376B-4848-4077-AA49-D55BBE700EA1}" type="datetime1">
              <a:rPr lang="it-IT"/>
              <a:pPr lvl="0"/>
              <a:t>24/06/2025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A5F6F90C-8101-3FA5-BE36-E9208FBAC6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49E2009A-B7A7-9D57-39B4-19E62663B27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lo stile del titolo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7BD0B0-0C1D-BED9-1381-072255FF56E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AB05EA-7693-EADF-DABA-9909D572CD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18C4FC3-9D80-45E9-BCAE-7931190E302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27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BF5B680-1D46-AC3D-A39D-20EB2D722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0E73DAB-0FF5-6DAD-5A8F-C22EBC0CAB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46C0CF-20F9-35FB-2AB4-C429D134D7E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C156737-7A16-429F-A983-9C2FCC24E2A9}" type="slidenum">
              <a:t>15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686D33-C2AD-25A1-40DD-EDEBDB5C9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C75E84F-312A-0B2B-89AE-2FCB9817C2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DCB613-A435-D1DD-1979-B65471B8735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D859-3558-4B7D-A6C0-E0DC7C3A0C78}" type="slidenum">
              <a:t>16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AB365F-F0CD-9210-7785-FBA01CBD3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36B9A4-60B4-91C8-5384-BAB50B59F6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F9D225-79C3-B72A-2B31-1C5F0D2D2FC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F585F6-1FEC-46F3-AEE3-5D74424EF797}" type="slidenum">
              <a:t>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6781198-AF21-1C1B-3FC2-2CEC4A6A6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FAEA5B-3570-D185-C2BF-4285E597FF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330377-1E01-E4A0-E426-270C7692541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D7CBB4-0FA0-4702-963E-3133B24B5C19}" type="slidenum">
              <a:t>4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1F4340-45F0-4452-59A9-A9BEAE1EE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754696-C061-6325-B8D5-A40B9982AC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8DC0A6-3710-C10D-5B23-B61B5963359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D495C4-8BB0-4E6B-8B6F-AB2FD156569B}" type="slidenum">
              <a:t>9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D92AE0-B14B-61C4-DF6C-F6A30168E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8A9F7B-DCDA-D25D-F310-9073C82B5A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51B095-CB62-52AC-A647-9925BFF850C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C3C4F9-E8B1-4EB3-AEB8-7A7176B88BF3}" type="slidenum">
              <a:t>10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9BF752-0B0B-256B-B802-2AB3412CB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780B52C-0836-6972-A07A-C3A513459F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805247-7B40-9271-15AF-C32D3C99B04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166420-D8B4-42B1-8CCC-1B5DDA58C615}" type="slidenum">
              <a:t>11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5413614-4A20-D21C-CBFA-7B180A868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CD4202-B4A2-5363-F847-EABA7F21CE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30E725-19DD-1778-F6BC-F0E56E6A8B9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41CAC8-F479-4718-BCFB-B9FEF0C6783A}" type="slidenum">
              <a:t>12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1E7352-422A-ECB2-F47B-61F09433C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880855-9263-074F-7F4D-EAE2A38A31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DD3D9C-9AF8-34A0-5317-CE38D2621A5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6E9439-1D95-449F-B276-5D8B5A762765}" type="slidenum">
              <a:t>13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E0A490-C5C8-5ADA-05E2-DAFA17E30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F65D9F9-EE26-C750-E83A-0080C74F88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97B4AF-28A4-B386-CBDD-10993985ABA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D1DC82-894D-4037-B2FA-CA4E5BD1D946}" type="slidenum">
              <a:t>14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7E1B611-8B68-DB9C-3458-76A61B60F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0BACA92-ACEB-045A-4051-DED33163B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DCF0F5"/>
            </a:solidFill>
            <a:prstDash val="solid"/>
            <a:miter/>
          </a:ln>
        </p:spPr>
      </p:cxnSp>
      <p:sp>
        <p:nvSpPr>
          <p:cNvPr id="4" name="Rettangolo 6">
            <a:extLst>
              <a:ext uri="{FF2B5EF4-FFF2-40B4-BE49-F238E27FC236}">
                <a16:creationId xmlns:a16="http://schemas.microsoft.com/office/drawing/2014/main" id="{BFDF2607-30C7-6C48-E4E5-1E1BE5D68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Titolo 7">
            <a:extLst>
              <a:ext uri="{FF2B5EF4-FFF2-40B4-BE49-F238E27FC236}">
                <a16:creationId xmlns:a16="http://schemas.microsoft.com/office/drawing/2014/main" id="{A72289CF-3035-C2F4-DFBD-E4939C512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7613" y="690509"/>
            <a:ext cx="5185818" cy="5253090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88269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i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F58FCB05-9BCE-67E1-3BC6-21913D800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C77C36CC-6438-9BDE-2998-C96E214D29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68809" y="2057400"/>
            <a:ext cx="3091028" cy="3867537"/>
          </a:xfr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defRPr/>
            </a:lvl3pPr>
            <a:lvl4pPr marL="1714500" indent="-342900">
              <a:spcBef>
                <a:spcPts val="0"/>
              </a:spcBef>
              <a:spcAft>
                <a:spcPts val="1200"/>
              </a:spcAft>
              <a:defRPr sz="2000"/>
            </a:lvl4pPr>
            <a:lvl5pPr marL="2171699" indent="-342900"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abella 13">
            <a:extLst>
              <a:ext uri="{FF2B5EF4-FFF2-40B4-BE49-F238E27FC236}">
                <a16:creationId xmlns:a16="http://schemas.microsoft.com/office/drawing/2014/main" id="{C73E55DF-9493-6279-5918-B7F025F4E93A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5097459" y="2051977"/>
            <a:ext cx="6180136" cy="386753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it-IT"/>
              <a:t>Fare clic sull'icona per inserire una tabella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461A2E4-A5F8-CC0A-B50E-E3D7FD790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5ABE102-14D6-E312-94EE-4D6CB8061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D217B7F-2D74-138F-210E-8BFB466E3D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D5DD85-BB44-44DA-B7FE-C9E878C0299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1380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2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>
            <a:extLst>
              <a:ext uri="{FF2B5EF4-FFF2-40B4-BE49-F238E27FC236}">
                <a16:creationId xmlns:a16="http://schemas.microsoft.com/office/drawing/2014/main" id="{CB6726C5-36F5-C17E-ADDA-9A065234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3" name="Connettore diritto 5">
            <a:extLst>
              <a:ext uri="{FF2B5EF4-FFF2-40B4-BE49-F238E27FC236}">
                <a16:creationId xmlns:a16="http://schemas.microsoft.com/office/drawing/2014/main" id="{67BF23BB-AE65-C479-B14D-2D91007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  <p:sp>
        <p:nvSpPr>
          <p:cNvPr id="4" name="Titolo 6">
            <a:extLst>
              <a:ext uri="{FF2B5EF4-FFF2-40B4-BE49-F238E27FC236}">
                <a16:creationId xmlns:a16="http://schemas.microsoft.com/office/drawing/2014/main" id="{5BF901CB-CD98-6829-4611-ADD8AB700F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5" name="Segnaposto contenuto 7">
            <a:extLst>
              <a:ext uri="{FF2B5EF4-FFF2-40B4-BE49-F238E27FC236}">
                <a16:creationId xmlns:a16="http://schemas.microsoft.com/office/drawing/2014/main" id="{4CE2980E-8546-FF2D-73D5-B6C52523300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68809" y="2066726"/>
            <a:ext cx="6452875" cy="3867537"/>
          </a:xfrm>
        </p:spPr>
        <p:txBody>
          <a:bodyPr lIns="0"/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5A18431F-E269-CB88-D0EE-21D1747A4B6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169194" y="2066726"/>
            <a:ext cx="3108393" cy="3867537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defRPr sz="2000"/>
            </a:lvl2pPr>
            <a:lvl3pPr marL="1257300" indent="-342900">
              <a:defRPr/>
            </a:lvl3pPr>
            <a:lvl4pPr marL="1714500" indent="-342900">
              <a:defRPr sz="2000"/>
            </a:lvl4pPr>
            <a:lvl5pPr marL="2171699" indent="-342900"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075ABEA-8521-6C09-0C59-89AAAB6AAC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369960-62B4-45F2-A086-317A572FD00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928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>
            <a:extLst>
              <a:ext uri="{FF2B5EF4-FFF2-40B4-BE49-F238E27FC236}">
                <a16:creationId xmlns:a16="http://schemas.microsoft.com/office/drawing/2014/main" id="{B7FE3E7B-114C-8D1C-9626-B0D62594A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3" name="Connettore diritto 5">
            <a:extLst>
              <a:ext uri="{FF2B5EF4-FFF2-40B4-BE49-F238E27FC236}">
                <a16:creationId xmlns:a16="http://schemas.microsoft.com/office/drawing/2014/main" id="{EEAD6C5F-CE78-E01B-A7B4-2D7EF966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  <p:sp>
        <p:nvSpPr>
          <p:cNvPr id="4" name="Titolo 6">
            <a:extLst>
              <a:ext uri="{FF2B5EF4-FFF2-40B4-BE49-F238E27FC236}">
                <a16:creationId xmlns:a16="http://schemas.microsoft.com/office/drawing/2014/main" id="{7FDBCF0C-BD2A-0C95-B218-1DF3CD7B5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5" name="Segnaposto tabella 8">
            <a:extLst>
              <a:ext uri="{FF2B5EF4-FFF2-40B4-BE49-F238E27FC236}">
                <a16:creationId xmlns:a16="http://schemas.microsoft.com/office/drawing/2014/main" id="{77F6001D-4D44-3495-DB36-EBDC49769140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1487491" y="2057400"/>
            <a:ext cx="9790115" cy="38862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it-IT"/>
              <a:t>Fare clic sull'icona per inserire una tabella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435D9A-9612-65F3-A348-52E9B8D169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456CAB-3EE0-4318-8FDB-8E6584CFAFE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3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z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5E017E9-0B5D-CB53-36BA-4A7A5F363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7532D44-43C7-2996-AFDE-28E6443DC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DCF0F5"/>
            </a:solidFill>
            <a:prstDash val="solid"/>
            <a:miter/>
          </a:ln>
        </p:spPr>
      </p:cxnSp>
      <p:sp>
        <p:nvSpPr>
          <p:cNvPr id="4" name="Rettangolo 6">
            <a:extLst>
              <a:ext uri="{FF2B5EF4-FFF2-40B4-BE49-F238E27FC236}">
                <a16:creationId xmlns:a16="http://schemas.microsoft.com/office/drawing/2014/main" id="{B545B0C5-BB83-44B0-FC7F-76A1A0F11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Titolo 7">
            <a:extLst>
              <a:ext uri="{FF2B5EF4-FFF2-40B4-BE49-F238E27FC236}">
                <a16:creationId xmlns:a16="http://schemas.microsoft.com/office/drawing/2014/main" id="{05CA938C-0AE5-25F8-4EBA-43D1BBE6FC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7613" y="690509"/>
            <a:ext cx="4964670" cy="5253090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6" name="Segnaposto contenuto 9">
            <a:extLst>
              <a:ext uri="{FF2B5EF4-FFF2-40B4-BE49-F238E27FC236}">
                <a16:creationId xmlns:a16="http://schemas.microsoft.com/office/drawing/2014/main" id="{6E1F67F5-D9C5-5C7C-2881-F62DFE7B68B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82284" y="690463"/>
            <a:ext cx="4784369" cy="525309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800">
                <a:solidFill>
                  <a:srgbClr val="FFFFFF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solidFill>
                  <a:srgbClr val="FFFFFF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rgbClr val="FFFFFF"/>
                </a:solidFill>
              </a:defRPr>
            </a:lvl4pPr>
            <a:lvl5pPr marL="2114549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9027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F20B83BE-BD99-A834-22C8-AB2DF60CFB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5578" y="737116"/>
            <a:ext cx="4640415" cy="5407094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480E4B0F-3716-1413-2E42-9AA81BC61F9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388464" y="737116"/>
            <a:ext cx="4449708" cy="5407094"/>
          </a:xfrm>
        </p:spPr>
        <p:txBody>
          <a:bodyPr lIns="0" tIns="0" rIns="0" bIns="0" anchor="ctr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 sz="2000"/>
            </a:lvl4pPr>
            <a:lvl5pPr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cxnSp>
        <p:nvCxnSpPr>
          <p:cNvPr id="4" name="Connettore diritto 2">
            <a:extLst>
              <a:ext uri="{FF2B5EF4-FFF2-40B4-BE49-F238E27FC236}">
                <a16:creationId xmlns:a16="http://schemas.microsoft.com/office/drawing/2014/main" id="{D8CBBE14-87B9-D85F-0ED5-676024A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31521B"/>
            </a:solidFill>
            <a:prstDash val="solid"/>
            <a:miter/>
          </a:ln>
        </p:spPr>
      </p:cxnSp>
      <p:sp>
        <p:nvSpPr>
          <p:cNvPr id="5" name="Rettangolo 7">
            <a:extLst>
              <a:ext uri="{FF2B5EF4-FFF2-40B4-BE49-F238E27FC236}">
                <a16:creationId xmlns:a16="http://schemas.microsoft.com/office/drawing/2014/main" id="{05E2C536-F4F3-BB21-2B7F-AF5FD4ABC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2F5775-75FF-AB53-2988-22A296C6ED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A2A4D6-680B-46EA-8124-7BFB532BFD2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7033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>
            <a:extLst>
              <a:ext uri="{FF2B5EF4-FFF2-40B4-BE49-F238E27FC236}">
                <a16:creationId xmlns:a16="http://schemas.microsoft.com/office/drawing/2014/main" id="{21F0152E-D014-ECBB-99A7-2ED1BF5A78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824" y="1278294"/>
            <a:ext cx="5000314" cy="4904137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immagine 11">
            <a:extLst>
              <a:ext uri="{FF2B5EF4-FFF2-40B4-BE49-F238E27FC236}">
                <a16:creationId xmlns:a16="http://schemas.microsoft.com/office/drawing/2014/main" id="{950B4142-60DA-74B3-7CDC-B097C8A72C4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42165" y="0"/>
            <a:ext cx="4635422" cy="6858000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110275DD-8EEB-1035-1A16-88BB668B6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7B09F6CE-C55D-CDD3-1D48-BADB95A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6" name="Connettore diritto 7">
            <a:extLst>
              <a:ext uri="{FF2B5EF4-FFF2-40B4-BE49-F238E27FC236}">
                <a16:creationId xmlns:a16="http://schemas.microsoft.com/office/drawing/2014/main" id="{1F09D27B-2161-F2BA-F8B8-6D06D3DFE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31521B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9766986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>
            <a:extLst>
              <a:ext uri="{FF2B5EF4-FFF2-40B4-BE49-F238E27FC236}">
                <a16:creationId xmlns:a16="http://schemas.microsoft.com/office/drawing/2014/main" id="{6270BA86-6BC9-D438-2D74-31CE70CCF3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3824" y="3508315"/>
            <a:ext cx="9923772" cy="1438762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immagine 11">
            <a:extLst>
              <a:ext uri="{FF2B5EF4-FFF2-40B4-BE49-F238E27FC236}">
                <a16:creationId xmlns:a16="http://schemas.microsoft.com/office/drawing/2014/main" id="{42B55F68-7014-AB3C-B90F-513F3A6246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5597" y="0"/>
            <a:ext cx="10361999" cy="3429000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359C7E0F-4CB0-0E24-AAD3-9D65C57DD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FB4E0A6C-2B90-F744-2830-8E2827A97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6" name="Connettore diritto 7">
            <a:extLst>
              <a:ext uri="{FF2B5EF4-FFF2-40B4-BE49-F238E27FC236}">
                <a16:creationId xmlns:a16="http://schemas.microsoft.com/office/drawing/2014/main" id="{674885D2-4BE8-B0CF-4922-C128633E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6858000"/>
          </a:xfrm>
          <a:prstGeom prst="straightConnector1">
            <a:avLst/>
          </a:prstGeom>
          <a:noFill/>
          <a:ln w="19046" cap="flat">
            <a:solidFill>
              <a:srgbClr val="31521B"/>
            </a:solidFill>
            <a:prstDash val="solid"/>
            <a:miter/>
          </a:ln>
        </p:spPr>
      </p:cxnSp>
      <p:sp>
        <p:nvSpPr>
          <p:cNvPr id="7" name="Segnaposto testo 12">
            <a:extLst>
              <a:ext uri="{FF2B5EF4-FFF2-40B4-BE49-F238E27FC236}">
                <a16:creationId xmlns:a16="http://schemas.microsoft.com/office/drawing/2014/main" id="{62C15A48-0217-9FF9-99C9-D132B2CEC6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53824" y="5228484"/>
            <a:ext cx="9923772" cy="1368253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it-IT"/>
              <a:t>Fare clic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421756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2FE7D211-D39C-574A-CBF8-D29D464A85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19" y="503852"/>
            <a:ext cx="9150675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2BDA4747-C028-18EB-4337-F7775FFCAA9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50156" y="2108725"/>
            <a:ext cx="8552264" cy="4119463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 sz="2000"/>
            </a:lvl4pPr>
            <a:lvl5pPr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cxnSp>
        <p:nvCxnSpPr>
          <p:cNvPr id="4" name="Connettore diritto 2">
            <a:extLst>
              <a:ext uri="{FF2B5EF4-FFF2-40B4-BE49-F238E27FC236}">
                <a16:creationId xmlns:a16="http://schemas.microsoft.com/office/drawing/2014/main" id="{1E38FE42-8932-47A9-7294-C239B6F9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31521B"/>
            </a:solidFill>
            <a:prstDash val="solid"/>
            <a:miter/>
          </a:ln>
        </p:spPr>
      </p:cxnSp>
      <p:sp>
        <p:nvSpPr>
          <p:cNvPr id="5" name="Rettangolo 7">
            <a:extLst>
              <a:ext uri="{FF2B5EF4-FFF2-40B4-BE49-F238E27FC236}">
                <a16:creationId xmlns:a16="http://schemas.microsoft.com/office/drawing/2014/main" id="{B6426B06-CC3A-4C80-66FA-5AF298999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BFE2A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767825-0C7C-62D7-19D9-2A1E85A2DB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983CD9-5F21-4759-B3DD-BC464DCE82F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5616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7">
            <a:extLst>
              <a:ext uri="{FF2B5EF4-FFF2-40B4-BE49-F238E27FC236}">
                <a16:creationId xmlns:a16="http://schemas.microsoft.com/office/drawing/2014/main" id="{B7136DB8-32AE-D9DB-52EA-F09AAFFEC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026" y="1068165"/>
            <a:ext cx="10115943" cy="2681551"/>
          </a:xfrm>
        </p:spPr>
        <p:txBody>
          <a:bodyPr anchor="b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Rettangolo 4">
            <a:extLst>
              <a:ext uri="{FF2B5EF4-FFF2-40B4-BE49-F238E27FC236}">
                <a16:creationId xmlns:a16="http://schemas.microsoft.com/office/drawing/2014/main" id="{2BBFAE0E-0215-0943-4CF4-DABBCEC09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914400"/>
            <a:ext cx="10363196" cy="5029200"/>
          </a:xfrm>
          <a:prstGeom prst="rect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4" name="Rettangolo 5">
            <a:extLst>
              <a:ext uri="{FF2B5EF4-FFF2-40B4-BE49-F238E27FC236}">
                <a16:creationId xmlns:a16="http://schemas.microsoft.com/office/drawing/2014/main" id="{37C349B0-2E13-C159-5DB1-66E880110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7D36B747-6B88-1224-82A0-77031E28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sp>
        <p:nvSpPr>
          <p:cNvPr id="6" name="Segnaposto testo 12">
            <a:extLst>
              <a:ext uri="{FF2B5EF4-FFF2-40B4-BE49-F238E27FC236}">
                <a16:creationId xmlns:a16="http://schemas.microsoft.com/office/drawing/2014/main" id="{EE5DF041-D422-1474-61CC-B7F415140D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38026" y="4027045"/>
            <a:ext cx="10115943" cy="1762780"/>
          </a:xfrm>
        </p:spPr>
        <p:txBody>
          <a:bodyPr anchorCtr="1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it-IT"/>
              <a:t>Fare clic per inserire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699155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2 contenut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2E85A0AC-68D5-6BD7-03B7-1BFB52CAC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5D7FD58B-1EA2-FDB1-A213-69C2EC3BAD3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68809" y="2057400"/>
            <a:ext cx="4627184" cy="4119463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spcBef>
                <a:spcPts val="1000"/>
              </a:spcBef>
              <a:spcAft>
                <a:spcPts val="1200"/>
              </a:spcAft>
              <a:defRPr/>
            </a:lvl3pPr>
            <a:lvl4pPr marL="1143000">
              <a:spcBef>
                <a:spcPts val="1000"/>
              </a:spcBef>
              <a:spcAft>
                <a:spcPts val="1200"/>
              </a:spcAft>
              <a:defRPr sz="2000"/>
            </a:lvl4pPr>
            <a:lvl5pPr marL="1600200">
              <a:spcBef>
                <a:spcPts val="100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7">
            <a:extLst>
              <a:ext uri="{FF2B5EF4-FFF2-40B4-BE49-F238E27FC236}">
                <a16:creationId xmlns:a16="http://schemas.microsoft.com/office/drawing/2014/main" id="{63171EF3-201B-5332-3282-F352DD5EE1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68188" y="2057400"/>
            <a:ext cx="4609398" cy="4119463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 marL="685800">
              <a:spcBef>
                <a:spcPts val="1000"/>
              </a:spcBef>
              <a:spcAft>
                <a:spcPts val="1200"/>
              </a:spcAft>
              <a:defRPr/>
            </a:lvl3pPr>
            <a:lvl4pPr marL="1143000">
              <a:spcBef>
                <a:spcPts val="1000"/>
              </a:spcBef>
              <a:spcAft>
                <a:spcPts val="1200"/>
              </a:spcAft>
              <a:defRPr sz="2000"/>
            </a:lvl4pPr>
            <a:lvl5pPr marL="1600200">
              <a:spcBef>
                <a:spcPts val="100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1FC02AB-3C19-5E48-5313-2C22E73E4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40D667D-4208-7BB0-F1AE-7CB744CA0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9F480D0-2F1E-033C-B7C3-F4897C630D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B26D7F-1841-4F25-99FA-0E5C575E90F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2460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2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2724269A-269A-1FA3-29E5-A44059D40D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AB4769DD-CFBD-C619-73FE-EE2909D2F4D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68819" y="2057400"/>
            <a:ext cx="3068680" cy="4119463"/>
          </a:xfrm>
        </p:spPr>
        <p:txBody>
          <a:bodyPr lIns="0"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Tisa Offc Serif Pro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Tisa Offc Serif Pro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Tisa Offc Serif Pro"/>
              <a:buAutoNum type="arabicParenR"/>
              <a:defRPr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Tisa Offc Serif Pro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Tisa Offc Serif Pro"/>
              <a:buAutoNum type="romanLcPeriod"/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7">
            <a:extLst>
              <a:ext uri="{FF2B5EF4-FFF2-40B4-BE49-F238E27FC236}">
                <a16:creationId xmlns:a16="http://schemas.microsoft.com/office/drawing/2014/main" id="{10594C58-5629-7A6E-B8C7-69625113DAA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91725" y="2057400"/>
            <a:ext cx="6085853" cy="4119463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 marL="685800">
              <a:spcBef>
                <a:spcPts val="1000"/>
              </a:spcBef>
              <a:spcAft>
                <a:spcPts val="1200"/>
              </a:spcAft>
              <a:defRPr/>
            </a:lvl3pPr>
            <a:lvl4pPr marL="1143000">
              <a:spcBef>
                <a:spcPts val="1000"/>
              </a:spcBef>
              <a:spcAft>
                <a:spcPts val="1200"/>
              </a:spcAft>
              <a:defRPr sz="2000"/>
            </a:lvl4pPr>
            <a:lvl5pPr marL="1600200">
              <a:spcBef>
                <a:spcPts val="100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660054D-4C59-77FC-CA6E-DBB4EFA1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F4F6BDB-1842-BC57-C027-E6294149F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9AB3E0D-BE16-45D1-B0EB-28BCFE608B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116FCA-E258-4421-9F20-560EDEE2A8E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17954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BF7DAEFA-EA11-06BF-A405-E00EC0173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503852"/>
            <a:ext cx="9808768" cy="1427588"/>
          </a:xfrm>
        </p:spPr>
        <p:txBody>
          <a:bodyPr lIns="0"/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</a:p>
        </p:txBody>
      </p:sp>
      <p:sp>
        <p:nvSpPr>
          <p:cNvPr id="3" name="Segnaposto immagine 7">
            <a:extLst>
              <a:ext uri="{FF2B5EF4-FFF2-40B4-BE49-F238E27FC236}">
                <a16:creationId xmlns:a16="http://schemas.microsoft.com/office/drawing/2014/main" id="{517312EB-ADA8-117B-31BD-8BDD38583E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503365" y="2061972"/>
            <a:ext cx="4592638" cy="4805364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</a:p>
        </p:txBody>
      </p:sp>
      <p:sp>
        <p:nvSpPr>
          <p:cNvPr id="4" name="Segnaposto contenuto 7">
            <a:extLst>
              <a:ext uri="{FF2B5EF4-FFF2-40B4-BE49-F238E27FC236}">
                <a16:creationId xmlns:a16="http://schemas.microsoft.com/office/drawing/2014/main" id="{A4944DAF-41EE-467D-DF1D-6C1B283BED8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787262" y="2052736"/>
            <a:ext cx="4490316" cy="4800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defRPr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defRPr sz="2000"/>
            </a:lvl4pPr>
            <a:lvl5pPr marL="2171699" indent="-342900">
              <a:spcBef>
                <a:spcPts val="100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it-IT"/>
              <a:t>Fai clic per aggiungere contenuto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EBBA9613-6518-3470-E337-22426D37E8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7F5E9D-1220-4486-B083-C38E66B46025}" type="slidenum">
              <a:t>‹N›</a:t>
            </a:fld>
            <a:endParaRPr lang="it-IT"/>
          </a:p>
        </p:txBody>
      </p:sp>
      <p:sp>
        <p:nvSpPr>
          <p:cNvPr id="6" name="Rettangolo 4">
            <a:extLst>
              <a:ext uri="{FF2B5EF4-FFF2-40B4-BE49-F238E27FC236}">
                <a16:creationId xmlns:a16="http://schemas.microsoft.com/office/drawing/2014/main" id="{A1224178-A850-1A47-6C3D-B24FC5DF3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77596" y="0"/>
            <a:ext cx="914400" cy="914400"/>
          </a:xfrm>
          <a:prstGeom prst="rect">
            <a:avLst/>
          </a:prstGeom>
          <a:solidFill>
            <a:srgbClr val="DCF3F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Univers Light"/>
            </a:endParaRPr>
          </a:p>
        </p:txBody>
      </p:sp>
      <p:cxnSp>
        <p:nvCxnSpPr>
          <p:cNvPr id="7" name="Connettore diritto 5">
            <a:extLst>
              <a:ext uri="{FF2B5EF4-FFF2-40B4-BE49-F238E27FC236}">
                <a16:creationId xmlns:a16="http://schemas.microsoft.com/office/drawing/2014/main" id="{1F0CDD30-38A5-2EA2-D9CA-350B28A61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6624" y="0"/>
            <a:ext cx="0" cy="5943600"/>
          </a:xfrm>
          <a:prstGeom prst="straightConnector1">
            <a:avLst/>
          </a:prstGeom>
          <a:noFill/>
          <a:ln w="19046" cap="flat">
            <a:solidFill>
              <a:srgbClr val="97DBFB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735095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477EA2F-28C6-CEA2-80C7-4E00814383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8D15D9-D8D1-A299-E8E8-F5B8496587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928BDE-22FD-3EFB-5E96-F3208DD7E5D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all" spc="150" baseline="0">
                <a:solidFill>
                  <a:srgbClr val="89814E"/>
                </a:solidFill>
                <a:uFillTx/>
                <a:latin typeface="Univers Light" pitchFamily="34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A0CBF3-D2FC-9A35-08B0-D0E0889B7F8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900" b="0" i="0" u="none" strike="noStrike" kern="1200" cap="all" spc="150" baseline="0">
                <a:solidFill>
                  <a:srgbClr val="89814E"/>
                </a:solidFill>
                <a:uFillTx/>
                <a:latin typeface="Univers Light" pitchFamily="34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F87078-85A7-E1D8-2F9F-A327C36E5E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12138" y="5943600"/>
            <a:ext cx="968980" cy="6519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defRPr>
            </a:lvl1pPr>
          </a:lstStyle>
          <a:p>
            <a:pPr lvl="0"/>
            <a:fld id="{166B274E-E22D-473A-B66B-7759669C8C9A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Tisa Offc Serif Pro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Univers Light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Univers Light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Univers Light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Univers Light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Univers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F96943-8C91-7AFD-EBDA-C32EFDC939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9137" y="1737214"/>
            <a:ext cx="8700373" cy="2265081"/>
          </a:xfrm>
          <a:solidFill>
            <a:srgbClr val="FFFFFF"/>
          </a:solidFill>
          <a:ln w="38100" cap="flat">
            <a:solidFill>
              <a:srgbClr val="BFE2A8"/>
            </a:solidFill>
            <a:prstDash val="solid"/>
            <a:miter/>
          </a:ln>
        </p:spPr>
        <p:txBody>
          <a:bodyPr anchorCtr="1"/>
          <a:lstStyle/>
          <a:p>
            <a:pPr lvl="0" algn="ctr"/>
            <a:r>
              <a:rPr lang="it-IT" sz="2600" dirty="0">
                <a:latin typeface="Segoe UI Variable Small Semibol" pitchFamily="2"/>
              </a:rPr>
              <a:t>Impact of </a:t>
            </a:r>
            <a:r>
              <a:rPr lang="it-IT" sz="2600" dirty="0" err="1">
                <a:latin typeface="Segoe UI Variable Small Semibol" pitchFamily="2"/>
              </a:rPr>
              <a:t>projectile</a:t>
            </a:r>
            <a:r>
              <a:rPr lang="it-IT" sz="2600" dirty="0">
                <a:latin typeface="Segoe UI Variable Small Semibol" pitchFamily="2"/>
              </a:rPr>
              <a:t>-target size </a:t>
            </a:r>
            <a:r>
              <a:rPr lang="it-IT" sz="2600" dirty="0" err="1">
                <a:latin typeface="Segoe UI Variable Small Semibol" pitchFamily="2"/>
              </a:rPr>
              <a:t>asymmetry</a:t>
            </a:r>
            <a:r>
              <a:rPr lang="it-IT" sz="2600" dirty="0">
                <a:latin typeface="Segoe UI Variable Small Semibol" pitchFamily="2"/>
              </a:rPr>
              <a:t> on the </a:t>
            </a:r>
            <a:r>
              <a:rPr lang="it-IT" sz="2600" dirty="0" err="1">
                <a:latin typeface="Segoe UI Variable Small Semibol" pitchFamily="2"/>
              </a:rPr>
              <a:t>isospin</a:t>
            </a:r>
            <a:r>
              <a:rPr lang="it-IT" sz="2600" dirty="0">
                <a:latin typeface="Segoe UI Variable Small Semibol" pitchFamily="2"/>
              </a:rPr>
              <a:t> </a:t>
            </a:r>
            <a:r>
              <a:rPr lang="it-IT" sz="2600" dirty="0" err="1">
                <a:latin typeface="Segoe UI Variable Small Semibol" pitchFamily="2"/>
              </a:rPr>
              <a:t>equilibration</a:t>
            </a:r>
            <a:r>
              <a:rPr lang="it-IT" sz="2600" dirty="0">
                <a:latin typeface="Segoe UI Variable Small Semibol" pitchFamily="2"/>
              </a:rPr>
              <a:t> rate </a:t>
            </a:r>
            <a:r>
              <a:rPr lang="it-IT" sz="2600" dirty="0" err="1">
                <a:latin typeface="Segoe UI Variable Small Semibol" pitchFamily="2"/>
              </a:rPr>
              <a:t>extracted</a:t>
            </a:r>
            <a:r>
              <a:rPr lang="it-IT" sz="2600" dirty="0">
                <a:latin typeface="Segoe UI Variable Small Semibol" pitchFamily="2"/>
              </a:rPr>
              <a:t> from </a:t>
            </a:r>
            <a:r>
              <a:rPr lang="it-IT" sz="2600" dirty="0" err="1">
                <a:latin typeface="Segoe UI Variable Small Semibol" pitchFamily="2"/>
              </a:rPr>
              <a:t>quasiprojectile</a:t>
            </a:r>
            <a:r>
              <a:rPr lang="it-IT" sz="2600" dirty="0">
                <a:latin typeface="Segoe UI Variable Small Semibol" pitchFamily="2"/>
              </a:rPr>
              <a:t> breakup reactions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12B3F8-8910-2C13-DF64-7A77444341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51477" y="4501911"/>
            <a:ext cx="4345859" cy="1013987"/>
          </a:xfrm>
        </p:spPr>
        <p:txBody>
          <a:bodyPr anchorCtr="1"/>
          <a:lstStyle/>
          <a:p>
            <a:pPr marL="0" lvl="0" indent="0" algn="ctr">
              <a:buNone/>
            </a:pPr>
            <a:r>
              <a:rPr lang="it-IT" sz="1800">
                <a:latin typeface="Segoe UI Variable Small" pitchFamily="2"/>
              </a:rPr>
              <a:t>INDRA-FAZIA collaboration</a:t>
            </a:r>
          </a:p>
          <a:p>
            <a:pPr marL="0" lvl="0" indent="0" algn="ctr">
              <a:buNone/>
            </a:pPr>
            <a:r>
              <a:rPr lang="it-IT" sz="1800">
                <a:latin typeface="Segoe UI Variable Small" pitchFamily="2"/>
              </a:rPr>
              <a:t>E884_23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E964FE-5D54-9B15-0A16-6538D65769FA}"/>
              </a:ext>
            </a:extLst>
          </p:cNvPr>
          <p:cNvSpPr txBox="1"/>
          <p:nvPr/>
        </p:nvSpPr>
        <p:spPr>
          <a:xfrm>
            <a:off x="127820" y="6305868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Gabriella Naddeo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6">
                <a:extLst>
                  <a:ext uri="{FF2B5EF4-FFF2-40B4-BE49-F238E27FC236}">
                    <a16:creationId xmlns:a16="http://schemas.microsoft.com/office/drawing/2014/main" id="{D70AF3D5-32DD-9CF7-A96B-4877DBD1091C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183672" y="1068384"/>
                <a:ext cx="2641079" cy="682745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it-IT" sz="2200" i="1" dirty="0">
                    <a:latin typeface="Segoe UI Variable Small" pitchFamily="2"/>
                    <a:ea typeface="Calibri" pitchFamily="34"/>
                    <a:cs typeface="Calibri" pitchFamily="34"/>
                  </a:rPr>
                  <a:t>Target: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200">
                            <a:latin typeface="Cambria Math" panose="02040503050406030204" pitchFamily="18" charset="0"/>
                          </a:rPr>
                          <m:t>209</m:t>
                        </m:r>
                      </m:sup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</m:sPre>
                  </m:oMath>
                </a14:m>
                <a:r>
                  <a:rPr lang="it-IT" sz="2200" i="1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 xmlns="">
          <p:sp>
            <p:nvSpPr>
              <p:cNvPr id="2" name="Titolo 6">
                <a:extLst>
                  <a:ext uri="{FF2B5EF4-FFF2-40B4-BE49-F238E27FC236}">
                    <a16:creationId xmlns:a16="http://schemas.microsoft.com/office/drawing/2014/main" id="{D70AF3D5-32DD-9CF7-A96B-4877DBD1091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83672" y="1068384"/>
                <a:ext cx="2641079" cy="682745"/>
              </a:xfrm>
              <a:blipFill>
                <a:blip r:embed="rId3"/>
                <a:stretch>
                  <a:fillRect l="-64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EE5120A7-1466-5F6B-F2DC-F42A149385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3738" y="1751121"/>
            <a:ext cx="4391217" cy="214654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Target on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principal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target holder, with a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larger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diameter</a:t>
            </a:r>
            <a:endParaRPr lang="it-IT" sz="1800" dirty="0"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Grazing angle: 6.4°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Self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supporting</a:t>
            </a:r>
            <a:endParaRPr lang="it-IT" sz="1800" dirty="0"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Manufactured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by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both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Ganil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and LNS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olo 6">
                <a:extLst>
                  <a:ext uri="{FF2B5EF4-FFF2-40B4-BE49-F238E27FC236}">
                    <a16:creationId xmlns:a16="http://schemas.microsoft.com/office/drawing/2014/main" id="{D14C8F5F-39B0-E777-4831-A6ABD7AF279A}"/>
                  </a:ext>
                </a:extLst>
              </p:cNvPr>
              <p:cNvSpPr txBox="1"/>
              <p:nvPr/>
            </p:nvSpPr>
            <p:spPr>
              <a:xfrm>
                <a:off x="4551947" y="128336"/>
                <a:ext cx="3088102" cy="6978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b" anchorCtr="1" compatLnSpc="1">
                <a:norm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600" b="1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Beam</a:t>
                </a:r>
                <a:r>
                  <a:rPr lang="it-IT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6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600" b="1" i="0">
                            <a:latin typeface="Cambria Math" panose="02040503050406030204" pitchFamily="18" charset="0"/>
                          </a:rPr>
                          <m:t>𝟕𝟎</m:t>
                        </m:r>
                      </m:sup>
                      <m:e>
                        <m:r>
                          <a:rPr lang="it-IT" sz="2600" b="1" i="1">
                            <a:latin typeface="Cambria Math" panose="02040503050406030204" pitchFamily="18" charset="0"/>
                          </a:rPr>
                          <m:t>𝒁𝒏</m:t>
                        </m:r>
                      </m:e>
                    </m:sPre>
                  </m:oMath>
                </a14:m>
                <a:r>
                  <a:rPr lang="ar-AE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>
          <p:sp>
            <p:nvSpPr>
              <p:cNvPr id="5" name="Titolo 6">
                <a:extLst>
                  <a:ext uri="{FF2B5EF4-FFF2-40B4-BE49-F238E27FC236}">
                    <a16:creationId xmlns:a16="http://schemas.microsoft.com/office/drawing/2014/main" id="{D14C8F5F-39B0-E777-4831-A6ABD7AF2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47" y="128336"/>
                <a:ext cx="3088102" cy="697833"/>
              </a:xfrm>
              <a:prstGeom prst="rect">
                <a:avLst/>
              </a:prstGeom>
              <a:blipFill>
                <a:blip r:embed="rId4"/>
                <a:stretch>
                  <a:fillRect b="-2087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E3A45A90-53A6-A524-C9BF-6ACFA8F29FCB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DF0CC6-9D73-4F56-9A09-85211B86BDD1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10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14527E0B-E66A-B10E-D4D2-15216460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38" t="6786" r="13488" b="22191"/>
          <a:stretch>
            <a:fillRect/>
          </a:stretch>
        </p:blipFill>
        <p:spPr>
          <a:xfrm>
            <a:off x="7753864" y="826169"/>
            <a:ext cx="3929112" cy="28292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17">
            <a:extLst>
              <a:ext uri="{FF2B5EF4-FFF2-40B4-BE49-F238E27FC236}">
                <a16:creationId xmlns:a16="http://schemas.microsoft.com/office/drawing/2014/main" id="{F48F7FE1-6923-A7E2-276F-A27E58B280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930" t="29228" r="21738" b="12787"/>
          <a:stretch>
            <a:fillRect/>
          </a:stretch>
        </p:blipFill>
        <p:spPr>
          <a:xfrm rot="16200004">
            <a:off x="4350847" y="3271933"/>
            <a:ext cx="3432115" cy="30881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6">
                <a:extLst>
                  <a:ext uri="{FF2B5EF4-FFF2-40B4-BE49-F238E27FC236}">
                    <a16:creationId xmlns:a16="http://schemas.microsoft.com/office/drawing/2014/main" id="{683D5DD1-1FB2-7853-4762-075B76AC5DDF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193511" y="1055747"/>
                <a:ext cx="2011808" cy="820390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it-IT" sz="2200" i="1" dirty="0">
                    <a:latin typeface="Segoe UI Variable Small" pitchFamily="2"/>
                    <a:ea typeface="Calibri" pitchFamily="34"/>
                    <a:cs typeface="Calibri" pitchFamily="34"/>
                  </a:rPr>
                  <a:t>Target: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20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</m:sPre>
                  </m:oMath>
                </a14:m>
                <a:r>
                  <a:rPr lang="it-IT" sz="2200" i="1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 xmlns="">
          <p:sp>
            <p:nvSpPr>
              <p:cNvPr id="2" name="Titolo 6">
                <a:extLst>
                  <a:ext uri="{FF2B5EF4-FFF2-40B4-BE49-F238E27FC236}">
                    <a16:creationId xmlns:a16="http://schemas.microsoft.com/office/drawing/2014/main" id="{683D5DD1-1FB2-7853-4762-075B76AC5DD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93511" y="1055747"/>
                <a:ext cx="2011808" cy="820390"/>
              </a:xfrm>
              <a:blipFill>
                <a:blip r:embed="rId3"/>
                <a:stretch>
                  <a:fillRect l="-84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938717C9-4FEB-0399-385F-9AED831F4B1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5526" y="1876138"/>
            <a:ext cx="4627184" cy="3261847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Target on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principal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target holder,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decentration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with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respect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to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beam</a:t>
            </a:r>
            <a:endParaRPr lang="it-IT" sz="1800" dirty="0"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Grazing angle: 1.26°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Almost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no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elastic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observed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on FAZIA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Good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statistic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already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with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only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6BTU (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instead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of 8BTU)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olo 6">
                <a:extLst>
                  <a:ext uri="{FF2B5EF4-FFF2-40B4-BE49-F238E27FC236}">
                    <a16:creationId xmlns:a16="http://schemas.microsoft.com/office/drawing/2014/main" id="{DBC5F424-E949-15CF-EB9B-4E7FCD8B549C}"/>
                  </a:ext>
                </a:extLst>
              </p:cNvPr>
              <p:cNvSpPr txBox="1"/>
              <p:nvPr/>
            </p:nvSpPr>
            <p:spPr>
              <a:xfrm>
                <a:off x="4551947" y="104269"/>
                <a:ext cx="3088102" cy="6978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b" anchorCtr="1" compatLnSpc="1">
                <a:norm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600" b="1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Beam</a:t>
                </a:r>
                <a:r>
                  <a:rPr lang="it-IT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6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600" b="1" i="0">
                            <a:latin typeface="Cambria Math" panose="02040503050406030204" pitchFamily="18" charset="0"/>
                          </a:rPr>
                          <m:t>𝟕𝟎</m:t>
                        </m:r>
                      </m:sup>
                      <m:e>
                        <m:r>
                          <a:rPr lang="it-IT" sz="2600" b="1" i="1">
                            <a:latin typeface="Cambria Math" panose="02040503050406030204" pitchFamily="18" charset="0"/>
                          </a:rPr>
                          <m:t>𝒁𝒏</m:t>
                        </m:r>
                      </m:e>
                    </m:sPre>
                  </m:oMath>
                </a14:m>
                <a:r>
                  <a:rPr lang="ar-AE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>
          <p:sp>
            <p:nvSpPr>
              <p:cNvPr id="4" name="Titolo 6">
                <a:extLst>
                  <a:ext uri="{FF2B5EF4-FFF2-40B4-BE49-F238E27FC236}">
                    <a16:creationId xmlns:a16="http://schemas.microsoft.com/office/drawing/2014/main" id="{DBC5F424-E949-15CF-EB9B-4E7FCD8B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47" y="104269"/>
                <a:ext cx="3088102" cy="697833"/>
              </a:xfrm>
              <a:prstGeom prst="rect">
                <a:avLst/>
              </a:prstGeom>
              <a:blipFill>
                <a:blip r:embed="rId4"/>
                <a:stretch>
                  <a:fillRect b="-2087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306D4E3A-B9BA-A455-344C-736F0182871D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163019-239D-4521-85C8-EB6F9BEDBF40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11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pic>
        <p:nvPicPr>
          <p:cNvPr id="6" name="Immagine 7" descr="Immagine che contiene plastica, scatola, interno, contenitore&#10;&#10;Il contenuto generato dall'IA potrebbe non essere corretto.">
            <a:extLst>
              <a:ext uri="{FF2B5EF4-FFF2-40B4-BE49-F238E27FC236}">
                <a16:creationId xmlns:a16="http://schemas.microsoft.com/office/drawing/2014/main" id="{13203A46-4516-92DA-920A-874990641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371" y="1353211"/>
            <a:ext cx="5743611" cy="43077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2F6817-14FD-0CFE-A9B5-E53BCF647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0232" y="183702"/>
            <a:ext cx="5651531" cy="770025"/>
          </a:xfrm>
        </p:spPr>
        <p:txBody>
          <a:bodyPr/>
          <a:lstStyle/>
          <a:p>
            <a:pPr lvl="0"/>
            <a:r>
              <a:rPr lang="it-IT" sz="360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INDRA-FAZIA performance</a:t>
            </a:r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AF1514FB-8ACC-C123-CF08-51114F05DC99}"/>
              </a:ext>
            </a:extLst>
          </p:cNvPr>
          <p:cNvSpPr txBox="1"/>
          <p:nvPr/>
        </p:nvSpPr>
        <p:spPr>
          <a:xfrm>
            <a:off x="375644" y="1138281"/>
            <a:ext cx="7924803" cy="18367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3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great overall functioning, despite not working detectors:</a:t>
            </a:r>
          </a:p>
          <a:p>
            <a:pPr marL="0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2 Si1 </a:t>
            </a:r>
          </a:p>
          <a:p>
            <a:pPr marL="0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7 Si2  </a:t>
            </a:r>
          </a:p>
          <a:p>
            <a:pPr marL="0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4 CsI  </a:t>
            </a:r>
          </a:p>
          <a:p>
            <a:pPr marL="0" marR="0" lvl="1" indent="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4" name="Segnaposto immagine 7">
            <a:extLst>
              <a:ext uri="{FF2B5EF4-FFF2-40B4-BE49-F238E27FC236}">
                <a16:creationId xmlns:a16="http://schemas.microsoft.com/office/drawing/2014/main" id="{D7F10173-88EB-6097-A23D-2F8CE793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7" t="2389" r="578" b="1780"/>
          <a:stretch>
            <a:fillRect/>
          </a:stretch>
        </p:blipFill>
        <p:spPr>
          <a:xfrm>
            <a:off x="1591494" y="1661647"/>
            <a:ext cx="9009007" cy="49438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C98CB331-3A52-9342-7F3C-CEBCC1DE91BF}"/>
              </a:ext>
            </a:extLst>
          </p:cNvPr>
          <p:cNvSpPr txBox="1"/>
          <p:nvPr/>
        </p:nvSpPr>
        <p:spPr>
          <a:xfrm>
            <a:off x="0" y="6196203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1497D6-E973-4040-8136-96A5A280E52F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12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E580F805-D713-BA9F-B4F4-0AE5ACE951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6492" y="287542"/>
            <a:ext cx="6279011" cy="1052227"/>
          </a:xfrm>
        </p:spPr>
        <p:txBody>
          <a:bodyPr/>
          <a:lstStyle/>
          <a:p>
            <a:pPr lvl="0"/>
            <a:r>
              <a:rPr lang="it-IT">
                <a:latin typeface="Calibri" pitchFamily="34"/>
                <a:ea typeface="Calibri" pitchFamily="34"/>
                <a:cs typeface="Calibri" pitchFamily="34"/>
              </a:rPr>
              <a:t>Particle Identification procedure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3">
                <a:extLst>
                  <a:ext uri="{FF2B5EF4-FFF2-40B4-BE49-F238E27FC236}">
                    <a16:creationId xmlns:a16="http://schemas.microsoft.com/office/drawing/2014/main" id="{432BDD80-B63C-A9A8-6F8A-44A07E816CF2}"/>
                  </a:ext>
                </a:extLst>
              </p:cNvPr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071713" y="1711610"/>
                <a:ext cx="10274710" cy="4109085"/>
              </a:xfrm>
            </p:spPr>
            <p:txBody>
              <a:bodyPr lIns="0">
                <a:normAutofit lnSpcReduction="10000"/>
              </a:bodyPr>
              <a:lstStyle/>
              <a:p>
                <a:pPr marL="0" lvl="1" indent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Particle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</a:t>
                </a: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identification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techniques </a:t>
                </a: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exploited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with the INDRA-FAZIA </a:t>
                </a: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apparatus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are </a:t>
                </a: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mainly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:</a:t>
                </a:r>
              </a:p>
              <a:p>
                <a:pPr lvl="0">
                  <a:spcAft>
                    <a:spcPts val="600"/>
                  </a:spcAft>
                </a:pPr>
                <a:r>
                  <a:rPr lang="it-IT" sz="2000" b="1" i="1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ΔE-E </a:t>
                </a:r>
                <a:r>
                  <a:rPr lang="it-IT" sz="2000" b="1" i="1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method</a:t>
                </a:r>
                <a:r>
                  <a:rPr lang="it-IT" sz="2000" b="1" i="1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-&gt; 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mechanism of kinetic energy dissipation of charged particles in matter, following Bethe-Bloch formula for specific energy loss: </a:t>
                </a:r>
              </a:p>
              <a:p>
                <a:pPr marL="0" lv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00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num>
                            <m:den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it-IT" sz="200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it-IT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>
                                  <a:latin typeface="Cambria Math" panose="02040503050406030204" pitchFamily="18" charset="0"/>
                                </a:rPr>
                                <m:t>𝓋</m:t>
                              </m:r>
                            </m:e>
                            <m:sup>
                              <m:r>
                                <a:rPr lang="it-IT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200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it-IT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Segoe UI Variable Small" pitchFamily="2" charset="0"/>
                  <a:ea typeface="Calibri" pitchFamily="34"/>
                  <a:cs typeface="Segoe UI Semibold" pitchFamily="34"/>
                </a:endParaRPr>
              </a:p>
              <a:p>
                <a:pPr marL="230401" lvl="1" indent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Applied 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to the </a:t>
                </a:r>
                <a:r>
                  <a:rPr lang="el-GR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Δ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E-E </a:t>
                </a:r>
                <a:r>
                  <a:rPr lang="it-IT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identification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i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n:</a:t>
                </a:r>
              </a:p>
              <a:p>
                <a:pPr marL="230401" lvl="1" indent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Si1-Si2 and Si2-CsI(Tl) in FAZIA </a:t>
                </a:r>
              </a:p>
              <a:p>
                <a:pPr marL="230401" lvl="1" indent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Si-</a:t>
                </a:r>
                <a:r>
                  <a:rPr lang="en-US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CsI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in INDRA</a:t>
                </a:r>
              </a:p>
              <a:p>
                <a:pPr marL="230401" lvl="1" indent="0">
                  <a:spcBef>
                    <a:spcPts val="0"/>
                  </a:spcBef>
                  <a:buNone/>
                </a:pPr>
                <a:endParaRPr lang="it-IT" sz="2000" dirty="0">
                  <a:latin typeface="Segoe UI Variable Small" pitchFamily="2" charset="0"/>
                  <a:ea typeface="Calibri" pitchFamily="34"/>
                  <a:cs typeface="Segoe UI Semibold" pitchFamily="34"/>
                </a:endParaRPr>
              </a:p>
              <a:p>
                <a:pPr lvl="0"/>
                <a:r>
                  <a:rPr lang="it-IT" sz="2000" b="1" i="1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PSA </a:t>
                </a:r>
                <a:r>
                  <a:rPr lang="it-IT" sz="2000" b="1" i="1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method</a:t>
                </a:r>
                <a:r>
                  <a:rPr lang="it-IT" sz="2000" b="1" i="1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</a:t>
                </a:r>
                <a:r>
                  <a:rPr lang="it-IT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-&gt; 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dependence of the time evolution of the induced signal on the </a:t>
                </a:r>
                <a:r>
                  <a:rPr lang="en-US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ionisation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density along the track of the incident particle inside the detector.</a:t>
                </a:r>
              </a:p>
              <a:p>
                <a:pPr marL="0" lvl="0" indent="0">
                  <a:buNone/>
                </a:pP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(See talk by </a:t>
                </a:r>
                <a:r>
                  <a:rPr lang="en-US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I.Dekhissi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, </a:t>
                </a:r>
                <a:r>
                  <a:rPr lang="en-US" sz="2000" dirty="0" err="1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A.De</a:t>
                </a:r>
                <a:r>
                  <a:rPr lang="en-US" sz="2000" dirty="0">
                    <a:latin typeface="Segoe UI Variable Small" pitchFamily="2" charset="0"/>
                    <a:ea typeface="Calibri" pitchFamily="34"/>
                    <a:cs typeface="Segoe UI Semibold" pitchFamily="34"/>
                  </a:rPr>
                  <a:t> Rosa)</a:t>
                </a:r>
                <a:endParaRPr lang="it-IT" sz="2000" dirty="0">
                  <a:latin typeface="Segoe UI Variable Small" pitchFamily="2" charset="0"/>
                  <a:ea typeface="Calibri" pitchFamily="34"/>
                  <a:cs typeface="Segoe UI Semibold" pitchFamily="34"/>
                </a:endParaRPr>
              </a:p>
            </p:txBody>
          </p:sp>
        </mc:Choice>
        <mc:Fallback>
          <p:sp>
            <p:nvSpPr>
              <p:cNvPr id="3" name="Segnaposto contenuto 3">
                <a:extLst>
                  <a:ext uri="{FF2B5EF4-FFF2-40B4-BE49-F238E27FC236}">
                    <a16:creationId xmlns:a16="http://schemas.microsoft.com/office/drawing/2014/main" id="{432BDD80-B63C-A9A8-6F8A-44A07E816CF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071713" y="1711610"/>
                <a:ext cx="10274710" cy="4109085"/>
              </a:xfrm>
              <a:blipFill>
                <a:blip r:embed="rId3"/>
                <a:stretch>
                  <a:fillRect l="-1543" t="-1632" r="-1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309A764D-1D2F-5988-6B94-765226B16462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22915A-4FDF-4A79-8B86-B452AD375AE3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13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256B0D3C-483B-AC8A-A03C-3D83E92F8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117" y="230584"/>
            <a:ext cx="8653762" cy="891814"/>
          </a:xfrm>
        </p:spPr>
        <p:txBody>
          <a:bodyPr anchorCtr="1"/>
          <a:lstStyle/>
          <a:p>
            <a:pPr lvl="0" algn="ctr"/>
            <a:r>
              <a:rPr lang="it-IT" sz="2600" b="1">
                <a:latin typeface="Candara" pitchFamily="34"/>
                <a:ea typeface="Calibri" pitchFamily="34"/>
                <a:cs typeface="Calibri" pitchFamily="34"/>
              </a:rPr>
              <a:t>Si1-Si2 </a:t>
            </a:r>
            <a:r>
              <a:rPr lang="el-GR" sz="2600" b="1">
                <a:latin typeface="Candara" pitchFamily="34"/>
                <a:ea typeface="Calibri" pitchFamily="34"/>
                <a:cs typeface="Calibri" pitchFamily="34"/>
              </a:rPr>
              <a:t>Δ</a:t>
            </a:r>
            <a:r>
              <a:rPr lang="it-IT" sz="2600" b="1">
                <a:latin typeface="Candara" pitchFamily="34"/>
                <a:ea typeface="Calibri" pitchFamily="34"/>
                <a:cs typeface="Calibri" pitchFamily="34"/>
              </a:rPr>
              <a:t>E-E identification with FAZIA telescope 111</a:t>
            </a:r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8A2D6FC2-A94F-9F23-919A-02371B96F6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7915" y="1909011"/>
            <a:ext cx="3595155" cy="3914272"/>
          </a:xfrm>
        </p:spPr>
        <p:txBody>
          <a:bodyPr lIns="0">
            <a:noAutofit/>
          </a:bodyPr>
          <a:lstStyle/>
          <a:p>
            <a:pPr lvl="0" algn="just">
              <a:spcAft>
                <a:spcPts val="1200"/>
              </a:spcAft>
              <a:buSzPct val="150000"/>
            </a:pP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Using of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Kaliveda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software: a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graphical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tool</a:t>
            </a:r>
            <a:r>
              <a:rPr lang="en-US" sz="1800" dirty="0">
                <a:latin typeface="Segoe UI Variable Small" pitchFamily="2"/>
                <a:ea typeface="Calibri" pitchFamily="34"/>
                <a:cs typeface="Segoe UI Semibold" pitchFamily="34"/>
              </a:rPr>
              <a:t> to “click” a certain number of points on each ridge, in order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to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achieve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en-US" sz="1800" dirty="0">
                <a:latin typeface="Segoe UI Variable Small" pitchFamily="2"/>
                <a:ea typeface="Calibri" pitchFamily="34"/>
                <a:cs typeface="Segoe UI Semibold" pitchFamily="34"/>
              </a:rPr>
              <a:t>a segmented line that follows each group of Z as accurately as possible. </a:t>
            </a:r>
          </a:p>
          <a:p>
            <a:pPr lvl="0" algn="just">
              <a:spcAft>
                <a:spcPts val="1200"/>
              </a:spcAft>
              <a:buSzPct val="150000"/>
            </a:pPr>
            <a:r>
              <a:rPr lang="en-US" sz="1800" dirty="0">
                <a:latin typeface="Segoe UI Variable Small" pitchFamily="2"/>
                <a:ea typeface="Calibri" pitchFamily="34"/>
                <a:cs typeface="Segoe UI Semibold" pitchFamily="34"/>
              </a:rPr>
              <a:t>Only one line is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drawn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for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each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element</a:t>
            </a:r>
            <a:endParaRPr lang="it-IT" sz="1800" dirty="0">
              <a:latin typeface="Segoe UI Variable Small" pitchFamily="2"/>
              <a:ea typeface="Calibri" pitchFamily="34"/>
              <a:cs typeface="Segoe UI Semibold" pitchFamily="34"/>
            </a:endParaRPr>
          </a:p>
          <a:p>
            <a:pPr lvl="0" algn="just">
              <a:buSzPct val="150000"/>
            </a:pP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The first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grid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is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superimposed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and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adapted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to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all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others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el-GR" sz="1800" dirty="0">
                <a:latin typeface="Segoe UI Variable Small" pitchFamily="2"/>
                <a:ea typeface="Calibri" pitchFamily="34"/>
                <a:cs typeface="Segoe UI Semibold" pitchFamily="34"/>
              </a:rPr>
              <a:t>Δ</a:t>
            </a:r>
            <a:r>
              <a:rPr lang="it-IT" sz="1800" dirty="0">
                <a:latin typeface="Segoe UI Variable Small" pitchFamily="2"/>
                <a:ea typeface="Calibri" pitchFamily="34"/>
                <a:cs typeface="Segoe UI Semibold" pitchFamily="34"/>
              </a:rPr>
              <a:t>E-E </a:t>
            </a:r>
            <a:r>
              <a:rPr lang="it-IT" sz="1800" dirty="0" err="1">
                <a:latin typeface="Segoe UI Variable Small" pitchFamily="2"/>
                <a:ea typeface="Calibri" pitchFamily="34"/>
                <a:cs typeface="Segoe UI Semibold" pitchFamily="34"/>
              </a:rPr>
              <a:t>matrix</a:t>
            </a:r>
            <a:endParaRPr lang="it-IT" sz="1800" dirty="0">
              <a:latin typeface="Segoe UI Variable Small" pitchFamily="2"/>
              <a:ea typeface="Calibri" pitchFamily="34"/>
              <a:cs typeface="Segoe UI Semibold" pitchFamily="34"/>
            </a:endParaRP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A58B1343-E806-947D-5B77-989EEC55BDF5}"/>
              </a:ext>
            </a:extLst>
          </p:cNvPr>
          <p:cNvSpPr txBox="1"/>
          <p:nvPr/>
        </p:nvSpPr>
        <p:spPr>
          <a:xfrm>
            <a:off x="9665" y="6201168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FB1CF8-548B-4C68-808E-957141CC05A5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14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pic>
        <p:nvPicPr>
          <p:cNvPr id="5" name="Immagine 12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3316EDA3-B833-8392-58A4-4397BC22F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2" t="34854" r="53684" b="32163"/>
          <a:stretch>
            <a:fillRect/>
          </a:stretch>
        </p:blipFill>
        <p:spPr>
          <a:xfrm>
            <a:off x="1468809" y="-3127769"/>
            <a:ext cx="4900297" cy="29316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16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0A384220-412D-807B-7503-31ED7CDD8E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0"/>
          <a:stretch>
            <a:fillRect/>
          </a:stretch>
        </p:blipFill>
        <p:spPr>
          <a:xfrm>
            <a:off x="4589074" y="1497005"/>
            <a:ext cx="7377754" cy="47382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7" descr="Immagine che contiene testo,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1F61FA93-9D66-D1D9-897B-AA8BB22F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2820" r="58387" b="28288"/>
          <a:stretch>
            <a:fillRect/>
          </a:stretch>
        </p:blipFill>
        <p:spPr>
          <a:xfrm>
            <a:off x="4675825" y="1331843"/>
            <a:ext cx="7204252" cy="50686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67E3F9-C825-2A90-D64F-9AA2306C1D17}"/>
              </a:ext>
            </a:extLst>
          </p:cNvPr>
          <p:cNvSpPr txBox="1"/>
          <p:nvPr/>
        </p:nvSpPr>
        <p:spPr>
          <a:xfrm>
            <a:off x="0" y="6190076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9E2842-3C00-4CC1-BA0B-EAB291DFB27B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15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3" name="CasellaDiTesto 15">
            <a:extLst>
              <a:ext uri="{FF2B5EF4-FFF2-40B4-BE49-F238E27FC236}">
                <a16:creationId xmlns:a16="http://schemas.microsoft.com/office/drawing/2014/main" id="{19B91282-1F30-1325-3350-EFC9F9485C20}"/>
              </a:ext>
            </a:extLst>
          </p:cNvPr>
          <p:cNvSpPr txBox="1"/>
          <p:nvPr/>
        </p:nvSpPr>
        <p:spPr>
          <a:xfrm>
            <a:off x="639330" y="1398379"/>
            <a:ext cx="4860758" cy="41549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Drawn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all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the lines,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KaliVeda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assigns a PID value to each fragment by interpolating between the PID values of the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closest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Z-lines. 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The PID </a:t>
            </a: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value of each fragment must be translated into a charge and mass number by defining a PID interval for each peak, to which the “correct” (Z; A) is linked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The single peaks within the groups indicate different isotopes 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A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corresponding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nuclide chart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is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then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created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Segoe UI Variable Small" pitchFamily="2"/>
              <a:ea typeface="Calibri" pitchFamily="34"/>
              <a:cs typeface="Segoe UI Semibold" pitchFamily="34"/>
            </a:endParaRPr>
          </a:p>
        </p:txBody>
      </p:sp>
      <p:pic>
        <p:nvPicPr>
          <p:cNvPr id="4" name="Immagine 6" descr="Immagine che contiene testo, schermata, diagramma, software&#10;&#10;Il contenuto generato dall'IA potrebbe non essere corretto.">
            <a:extLst>
              <a:ext uri="{FF2B5EF4-FFF2-40B4-BE49-F238E27FC236}">
                <a16:creationId xmlns:a16="http://schemas.microsoft.com/office/drawing/2014/main" id="{C93D4B5B-59C7-C4D5-6DAB-427D773F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90" t="26855" r="41052" b="22942"/>
          <a:stretch>
            <a:fillRect/>
          </a:stretch>
        </p:blipFill>
        <p:spPr>
          <a:xfrm>
            <a:off x="5982919" y="1355396"/>
            <a:ext cx="5325977" cy="32059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8" descr="Immagine che contiene testo, diagramma, mappa, linea&#10;&#10;Il contenuto generato dall'IA potrebbe non essere corretto.">
            <a:extLst>
              <a:ext uri="{FF2B5EF4-FFF2-40B4-BE49-F238E27FC236}">
                <a16:creationId xmlns:a16="http://schemas.microsoft.com/office/drawing/2014/main" id="{8CD029A8-CB8C-F69B-91C5-3462E1CC20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511"/>
          <a:stretch>
            <a:fillRect/>
          </a:stretch>
        </p:blipFill>
        <p:spPr>
          <a:xfrm>
            <a:off x="5829990" y="859060"/>
            <a:ext cx="5808808" cy="50176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>
            <a:extLst>
              <a:ext uri="{FF2B5EF4-FFF2-40B4-BE49-F238E27FC236}">
                <a16:creationId xmlns:a16="http://schemas.microsoft.com/office/drawing/2014/main" id="{365A9B66-FDDB-9B2E-AD08-FA3516D625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8809" y="444855"/>
            <a:ext cx="5433437" cy="872666"/>
          </a:xfrm>
        </p:spPr>
        <p:txBody>
          <a:bodyPr/>
          <a:lstStyle/>
          <a:p>
            <a:pPr lvl="0"/>
            <a:r>
              <a:rPr lang="it-IT" sz="3000">
                <a:latin typeface="Segoe UI Variable Small" pitchFamily="2"/>
              </a:rPr>
              <a:t>Tasks distributions</a:t>
            </a:r>
          </a:p>
        </p:txBody>
      </p:sp>
      <p:graphicFrame>
        <p:nvGraphicFramePr>
          <p:cNvPr id="3" name="Segnaposto tabella 2">
            <a:extLst>
              <a:ext uri="{FF2B5EF4-FFF2-40B4-BE49-F238E27FC236}">
                <a16:creationId xmlns:a16="http://schemas.microsoft.com/office/drawing/2014/main" id="{DD3B2A40-56CC-F98D-F526-28E5B8F73CB7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915076490"/>
              </p:ext>
            </p:extLst>
          </p:nvPr>
        </p:nvGraphicFramePr>
        <p:xfrm>
          <a:off x="1468809" y="1681316"/>
          <a:ext cx="4318921" cy="4179006"/>
        </p:xfrm>
        <a:graphic>
          <a:graphicData uri="http://schemas.openxmlformats.org/drawingml/2006/table">
            <a:tbl>
              <a:tblPr firstRow="1" bandRow="1">
                <a:effectLst/>
                <a:tableStyleId>{D27102A9-8310-4765-A935-A1911B00CA55}</a:tableStyleId>
              </a:tblPr>
              <a:tblGrid>
                <a:gridCol w="2310844">
                  <a:extLst>
                    <a:ext uri="{9D8B030D-6E8A-4147-A177-3AD203B41FA5}">
                      <a16:colId xmlns:a16="http://schemas.microsoft.com/office/drawing/2014/main" val="3509230011"/>
                    </a:ext>
                  </a:extLst>
                </a:gridCol>
                <a:gridCol w="2008077">
                  <a:extLst>
                    <a:ext uri="{9D8B030D-6E8A-4147-A177-3AD203B41FA5}">
                      <a16:colId xmlns:a16="http://schemas.microsoft.com/office/drawing/2014/main" val="3240174108"/>
                    </a:ext>
                  </a:extLst>
                </a:gridCol>
              </a:tblGrid>
              <a:tr h="579830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Tasks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endParaRPr lang="it-IT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4674685"/>
                  </a:ext>
                </a:extLst>
              </a:tr>
              <a:tr h="526557">
                <a:tc>
                  <a:txBody>
                    <a:bodyPr/>
                    <a:lstStyle/>
                    <a:p>
                      <a:pPr lvl="0" rtl="0"/>
                      <a:r>
                        <a:rPr lang="it-IT" sz="1600">
                          <a:latin typeface="Segoe UI Variable Small" pitchFamily="2"/>
                        </a:rPr>
                        <a:t>Si1-PSA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endParaRPr lang="it-IT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735327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Si1-Si2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Gabriella Naddeo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825102"/>
                  </a:ext>
                </a:extLst>
              </a:tr>
              <a:tr h="529391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Si2-CsI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Andrea Dallavecchia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606815"/>
                  </a:ext>
                </a:extLst>
              </a:tr>
              <a:tr h="545430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Si-CsI (INDRA)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it-IT" sz="1600" dirty="0"/>
                        <a:t>John </a:t>
                      </a:r>
                      <a:r>
                        <a:rPr lang="it-IT" sz="1600" dirty="0" err="1"/>
                        <a:t>Frankland</a:t>
                      </a:r>
                      <a:endParaRPr lang="it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055004"/>
                  </a:ext>
                </a:extLst>
              </a:tr>
              <a:tr h="561478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CsI-PSA (INDRA)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it-IT" sz="1600" dirty="0"/>
                        <a:t>Maxime Henri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4414730"/>
                  </a:ext>
                </a:extLst>
              </a:tr>
              <a:tr h="429402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Calibration (INDRA)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it-IT" sz="1600" dirty="0"/>
                        <a:t>Si: Eric Bonnet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7788396"/>
                  </a:ext>
                </a:extLst>
              </a:tr>
              <a:tr h="429402">
                <a:tc>
                  <a:txBody>
                    <a:bodyPr/>
                    <a:lstStyle/>
                    <a:p>
                      <a:pPr lvl="0" rtl="0"/>
                      <a:r>
                        <a:rPr lang="it-IT" sz="1600"/>
                        <a:t>Calibration (FAZIA)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0"/>
                      <a:endParaRPr lang="it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833271"/>
                  </a:ext>
                </a:extLst>
              </a:tr>
            </a:tbl>
          </a:graphicData>
        </a:graphic>
      </p:graphicFrame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DBCD6DBE-0D1C-EB5E-DB4D-EAFD0AC284FD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628AF9-40D5-4FFF-A6FB-6A2FE1792D74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16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7">
            <a:extLst>
              <a:ext uri="{FF2B5EF4-FFF2-40B4-BE49-F238E27FC236}">
                <a16:creationId xmlns:a16="http://schemas.microsoft.com/office/drawing/2014/main" id="{6A516B18-EDB2-6062-A272-382FCF943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6351" y="7589455"/>
            <a:ext cx="4932886" cy="995434"/>
          </a:xfrm>
        </p:spPr>
        <p:txBody>
          <a:bodyPr anchorCtr="1"/>
          <a:lstStyle/>
          <a:p>
            <a:pPr lvl="0" algn="ctr"/>
            <a:r>
              <a:rPr lang="it-IT" sz="3200" b="1">
                <a:solidFill>
                  <a:srgbClr val="4EA72E"/>
                </a:solidFill>
                <a:latin typeface="Calibri" pitchFamily="34"/>
                <a:ea typeface="Calibri" pitchFamily="34"/>
                <a:cs typeface="Calibri" pitchFamily="34"/>
              </a:rPr>
              <a:t>Aim of the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142D33C-B606-CE48-0B51-143F247F7C64}"/>
                  </a:ext>
                </a:extLst>
              </p:cNvPr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715079" y="552160"/>
                <a:ext cx="10537252" cy="3410245"/>
              </a:xfrm>
            </p:spPr>
            <p:txBody>
              <a:bodyPr lIns="0" tIns="0" rIns="0" bIns="0" anchor="ctr"/>
              <a:lstStyle/>
              <a:p>
                <a:pPr lvl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150000"/>
                </a:pP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Understanding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of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how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the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processes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related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to the dynamics of Heavy Ion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Collisions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(HIC) are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governed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by the </a:t>
                </a:r>
                <a:r>
                  <a:rPr lang="it-IT" sz="1700" i="1" dirty="0" err="1">
                    <a:solidFill>
                      <a:srgbClr val="4EA72E"/>
                    </a:solidFill>
                    <a:latin typeface="Segoe UI Variable Small" pitchFamily="2"/>
                    <a:ea typeface="Calibri" pitchFamily="34"/>
                    <a:cs typeface="Calibri" pitchFamily="34"/>
                  </a:rPr>
                  <a:t>Nuclear</a:t>
                </a:r>
                <a:r>
                  <a:rPr lang="it-IT" sz="1700" i="1" dirty="0">
                    <a:solidFill>
                      <a:srgbClr val="4EA72E"/>
                    </a:solidFill>
                    <a:latin typeface="Segoe UI Variable Small" pitchFamily="2"/>
                    <a:ea typeface="Calibri" pitchFamily="34"/>
                    <a:cs typeface="Calibri" pitchFamily="34"/>
                  </a:rPr>
                  <a:t> Equation of State (</a:t>
                </a:r>
                <a:r>
                  <a:rPr lang="it-IT" sz="1700" i="1" dirty="0" err="1">
                    <a:solidFill>
                      <a:srgbClr val="4EA72E"/>
                    </a:solidFill>
                    <a:latin typeface="Segoe UI Variable Small" pitchFamily="2"/>
                    <a:ea typeface="Calibri" pitchFamily="34"/>
                    <a:cs typeface="Calibri" pitchFamily="34"/>
                  </a:rPr>
                  <a:t>NEoS</a:t>
                </a:r>
                <a:r>
                  <a:rPr lang="it-IT" sz="1700" i="1" dirty="0">
                    <a:solidFill>
                      <a:srgbClr val="4EA72E"/>
                    </a:solidFill>
                    <a:latin typeface="Segoe UI Variable Small" pitchFamily="2"/>
                    <a:ea typeface="Calibri" pitchFamily="34"/>
                    <a:cs typeface="Calibri" pitchFamily="34"/>
                  </a:rPr>
                  <a:t>) 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150000"/>
                </a:pP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NEoS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-&gt;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binds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thermodynamic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properties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of pressure, temperature,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density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,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chemical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potential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, and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internal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energy. </a:t>
                </a: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150000"/>
                </a:pP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700" i="1">
                            <a:latin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</m:oMath>
                </a14:m>
                <a:r>
                  <a:rPr lang="it-IT" sz="1700" dirty="0">
                    <a:solidFill>
                      <a:srgbClr val="4EA72E"/>
                    </a:solidFill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term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in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NEoS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is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the energy penalty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associated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with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having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excess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nucleons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of one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type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, 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that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influences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neutron-proton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equilibration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and the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collision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 dynamics </a:t>
                </a:r>
                <a:r>
                  <a:rPr lang="it-IT" sz="1700" dirty="0" err="1">
                    <a:latin typeface="Segoe UI Variable Small" pitchFamily="2"/>
                    <a:ea typeface="Calibri" pitchFamily="34"/>
                    <a:cs typeface="Calibri" pitchFamily="34"/>
                  </a:rPr>
                  <a:t>too</a:t>
                </a:r>
                <a:r>
                  <a:rPr lang="it-IT" sz="1700" dirty="0">
                    <a:latin typeface="Segoe UI Variable Small" pitchFamily="2"/>
                    <a:ea typeface="Calibri" pitchFamily="34"/>
                    <a:cs typeface="Calibri" pitchFamily="34"/>
                  </a:rPr>
                  <a:t>.                                             </a:t>
                </a:r>
                <a:r>
                  <a:rPr lang="it-IT" sz="1700" dirty="0">
                    <a:solidFill>
                      <a:srgbClr val="6BC543"/>
                    </a:solidFill>
                    <a:latin typeface="Segoe UI Variable Small" pitchFamily="2"/>
                  </a:rPr>
                  <a:t>A. </a:t>
                </a:r>
                <a:r>
                  <a:rPr lang="it-IT" sz="1700" dirty="0" err="1">
                    <a:solidFill>
                      <a:srgbClr val="6BC543"/>
                    </a:solidFill>
                    <a:latin typeface="Segoe UI Variable Small" pitchFamily="2"/>
                  </a:rPr>
                  <a:t>Jedele</a:t>
                </a:r>
                <a:r>
                  <a:rPr lang="it-IT" sz="1700" dirty="0">
                    <a:solidFill>
                      <a:srgbClr val="6BC543"/>
                    </a:solidFill>
                    <a:latin typeface="Segoe UI Variable Small" pitchFamily="2"/>
                  </a:rPr>
                  <a:t> et al., </a:t>
                </a:r>
                <a:r>
                  <a:rPr lang="it-IT" sz="1700" dirty="0" err="1">
                    <a:solidFill>
                      <a:srgbClr val="6BC543"/>
                    </a:solidFill>
                    <a:latin typeface="Segoe UI Variable Small" pitchFamily="2"/>
                  </a:rPr>
                  <a:t>Phys</a:t>
                </a:r>
                <a:r>
                  <a:rPr lang="it-IT" sz="1700" dirty="0">
                    <a:solidFill>
                      <a:srgbClr val="6BC543"/>
                    </a:solidFill>
                    <a:latin typeface="Segoe UI Variable Small" pitchFamily="2"/>
                  </a:rPr>
                  <a:t>. Rev. C 107, 024601 (2023)</a:t>
                </a:r>
                <a:endParaRPr lang="it-IT" sz="1700" dirty="0">
                  <a:solidFill>
                    <a:srgbClr val="6BC543"/>
                  </a:solidFill>
                  <a:latin typeface="Segoe UI Variable Small" pitchFamily="2"/>
                  <a:ea typeface="Calibri" pitchFamily="34"/>
                  <a:cs typeface="Calibri" pitchFamily="34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142D33C-B606-CE48-0B51-143F247F7C6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715079" y="552160"/>
                <a:ext cx="10537252" cy="3410245"/>
              </a:xfrm>
              <a:blipFill>
                <a:blip r:embed="rId3"/>
                <a:stretch>
                  <a:fillRect l="-1735" r="-12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F8107E-0438-D889-D79E-4F3B350A0A9C}"/>
              </a:ext>
            </a:extLst>
          </p:cNvPr>
          <p:cNvSpPr txBox="1"/>
          <p:nvPr/>
        </p:nvSpPr>
        <p:spPr>
          <a:xfrm>
            <a:off x="-72356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4DCD24-5CED-43F7-B790-7870107BE9A6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2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4125DBB7-781B-F6C3-2104-DD66B09D39D5}"/>
              </a:ext>
            </a:extLst>
          </p:cNvPr>
          <p:cNvSpPr txBox="1"/>
          <p:nvPr/>
        </p:nvSpPr>
        <p:spPr>
          <a:xfrm>
            <a:off x="896624" y="7087322"/>
            <a:ext cx="3729727" cy="1631216"/>
          </a:xfrm>
          <a:prstGeom prst="rect">
            <a:avLst/>
          </a:prstGeom>
          <a:noFill/>
          <a:ln w="9528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Analysis of the relation between the evolution towards isospin equilibration inside the deformed QP* before its breakup and the preceding step of the reaction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E42942E7-F11F-1BED-9669-4271E65A9914}"/>
              </a:ext>
            </a:extLst>
          </p:cNvPr>
          <p:cNvSpPr txBox="1"/>
          <p:nvPr/>
        </p:nvSpPr>
        <p:spPr>
          <a:xfrm>
            <a:off x="523000" y="4191691"/>
            <a:ext cx="11295372" cy="1785100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HIC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at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intermediate energies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allow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to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explore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the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behavior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of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nuclear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matter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at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subsaturation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densities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 dirty="0">
                <a:solidFill>
                  <a:srgbClr val="28AA12"/>
                </a:solidFill>
                <a:uFillTx/>
                <a:latin typeface="Segoe UI Variable Small" pitchFamily="2"/>
              </a:rPr>
              <a:t>H. </a:t>
            </a:r>
            <a:r>
              <a:rPr lang="it-IT" sz="1800" b="0" i="0" u="none" strike="noStrike" kern="0" cap="none" spc="0" baseline="0" dirty="0" err="1">
                <a:solidFill>
                  <a:srgbClr val="28AA12"/>
                </a:solidFill>
                <a:uFillTx/>
                <a:latin typeface="Segoe UI Variable Small" pitchFamily="2"/>
              </a:rPr>
              <a:t>Wolter</a:t>
            </a:r>
            <a:r>
              <a:rPr lang="it-IT" sz="1800" b="0" i="0" u="none" strike="noStrike" kern="0" cap="none" spc="0" baseline="0" dirty="0">
                <a:solidFill>
                  <a:srgbClr val="28AA12"/>
                </a:solidFill>
                <a:uFillTx/>
                <a:latin typeface="Segoe UI Variable Small" pitchFamily="2"/>
              </a:rPr>
              <a:t> et al., Prog. Part. </a:t>
            </a:r>
            <a:r>
              <a:rPr lang="it-IT" sz="1800" b="0" i="0" u="none" strike="noStrike" kern="0" cap="none" spc="0" baseline="0" dirty="0" err="1">
                <a:solidFill>
                  <a:srgbClr val="28AA12"/>
                </a:solidFill>
                <a:uFillTx/>
                <a:latin typeface="Segoe UI Variable Small" pitchFamily="2"/>
              </a:rPr>
              <a:t>Nucl</a:t>
            </a:r>
            <a:r>
              <a:rPr lang="it-IT" sz="1800" b="0" i="0" u="none" strike="noStrike" kern="0" cap="none" spc="0" baseline="0" dirty="0">
                <a:solidFill>
                  <a:srgbClr val="28AA12"/>
                </a:solidFill>
                <a:uFillTx/>
                <a:latin typeface="Segoe UI Variable Small" pitchFamily="2"/>
              </a:rPr>
              <a:t>. </a:t>
            </a:r>
            <a:r>
              <a:rPr lang="it-IT" sz="1800" b="0" i="0" u="none" strike="noStrike" kern="0" cap="none" spc="0" baseline="0" dirty="0" err="1">
                <a:solidFill>
                  <a:srgbClr val="28AA12"/>
                </a:solidFill>
                <a:uFillTx/>
                <a:latin typeface="Segoe UI Variable Small" pitchFamily="2"/>
              </a:rPr>
              <a:t>Phys</a:t>
            </a:r>
            <a:r>
              <a:rPr lang="it-IT" sz="1800" b="0" i="0" u="none" strike="noStrike" kern="0" cap="none" spc="0" baseline="0" dirty="0">
                <a:solidFill>
                  <a:srgbClr val="28AA12"/>
                </a:solidFill>
                <a:uFillTx/>
                <a:latin typeface="Segoe UI Variable Small" pitchFamily="2"/>
              </a:rPr>
              <a:t>. 125, 103962 (2022) 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tests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robustness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of 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transport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models 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predictions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.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Segoe UI Variable Smal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The data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interpretations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within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different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reaction models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still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poses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some challenges, making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necessary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further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advanced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investigations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and high-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quality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experimental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data to test the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strength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of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transport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 model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</a:rPr>
              <a:t>predictions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>
            <a:extLst>
              <a:ext uri="{FF2B5EF4-FFF2-40B4-BE49-F238E27FC236}">
                <a16:creationId xmlns:a16="http://schemas.microsoft.com/office/drawing/2014/main" id="{8ADB9C8F-5D63-6B65-EE04-2F7C8D9A6AD9}"/>
              </a:ext>
            </a:extLst>
          </p:cNvPr>
          <p:cNvSpPr txBox="1"/>
          <p:nvPr/>
        </p:nvSpPr>
        <p:spPr>
          <a:xfrm>
            <a:off x="6056665" y="1089288"/>
            <a:ext cx="5861139" cy="27392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In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midperipheral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Heavy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ion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reactions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Fermi energy -&gt;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enough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overlap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between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projectile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and target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material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that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leads to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strongl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y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deformed</a:t>
            </a:r>
            <a:r>
              <a:rPr lang="it-IT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intermediate state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low density neck between primary PLF* and TLF* featuring </a:t>
            </a:r>
            <a:r>
              <a:rPr lang="en-US" sz="1800" b="0" i="1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neutron enrichment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System can pass through the break in PLF* and TLF*, and then the</a:t>
            </a:r>
            <a:r>
              <a:rPr lang="en-US" sz="1800" b="0" i="1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rupture of PLF* in light (LF) and heavy (HF) fragment can occur</a:t>
            </a:r>
          </a:p>
        </p:txBody>
      </p:sp>
      <p:pic>
        <p:nvPicPr>
          <p:cNvPr id="4" name="Immagine 6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A875754F-BDA9-F8D4-7B67-AEA2F860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27" t="29707" r="11987" b="53939"/>
          <a:stretch>
            <a:fillRect/>
          </a:stretch>
        </p:blipFill>
        <p:spPr>
          <a:xfrm>
            <a:off x="128336" y="4529901"/>
            <a:ext cx="11955331" cy="17945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65639D85-AAE2-FDF3-9DCC-D8217393DFFC}"/>
              </a:ext>
            </a:extLst>
          </p:cNvPr>
          <p:cNvSpPr txBox="1"/>
          <p:nvPr/>
        </p:nvSpPr>
        <p:spPr>
          <a:xfrm>
            <a:off x="539660" y="2277642"/>
            <a:ext cx="4787871" cy="1631216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342900" marR="0" lvl="0" indent="-3429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analysis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of the relation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between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the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evolution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towards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isospin</a:t>
            </a:r>
            <a:r>
              <a:rPr lang="it-IT" sz="1800" b="0" i="0" u="none" strike="noStrike" kern="1200" cap="none" spc="0" baseline="0" dirty="0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equilibration</a:t>
            </a:r>
            <a:r>
              <a:rPr lang="it-IT" sz="1800" b="0" i="0" u="none" strike="noStrike" kern="1200" cap="none" spc="0" baseline="0" dirty="0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and the 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preceding</a:t>
            </a:r>
            <a:r>
              <a:rPr lang="it-IT" sz="1800" b="0" i="0" u="none" strike="noStrike" kern="1200" cap="none" spc="0" baseline="0" dirty="0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steps 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of the reaction</a:t>
            </a:r>
          </a:p>
          <a:p>
            <a:pPr marL="342900" marR="0" lvl="0" indent="-3429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to study the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interplay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among</a:t>
            </a: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different</a:t>
            </a:r>
            <a:r>
              <a:rPr lang="it-IT" sz="1800" b="0" i="0" u="none" strike="noStrike" kern="1200" cap="none" spc="0" baseline="0" dirty="0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transport</a:t>
            </a:r>
            <a:r>
              <a:rPr lang="it-IT" sz="1800" b="0" i="0" u="none" strike="noStrike" kern="1200" cap="none" spc="0" baseline="0" dirty="0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dirty="0" err="1">
                <a:solidFill>
                  <a:srgbClr val="7030A0"/>
                </a:solidFill>
                <a:latin typeface="Segoe UI Variable Small" pitchFamily="2"/>
                <a:ea typeface="Calibri" pitchFamily="34"/>
                <a:cs typeface="Calibri" pitchFamily="34"/>
              </a:rPr>
              <a:t>ph</a:t>
            </a:r>
            <a:r>
              <a:rPr lang="it-IT" sz="1800" b="0" i="0" u="none" strike="noStrike" kern="1200" cap="none" spc="0" baseline="0" dirty="0" err="1">
                <a:solidFill>
                  <a:srgbClr val="7030A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enomena</a:t>
            </a:r>
            <a:endParaRPr lang="it-IT" sz="1800" b="0" i="0" u="none" strike="noStrike" kern="1200" cap="none" spc="0" baseline="0" dirty="0">
              <a:solidFill>
                <a:srgbClr val="7030A0"/>
              </a:solidFill>
              <a:uFillTx/>
              <a:latin typeface="Segoe UI Variable Small" pitchFamily="2"/>
              <a:ea typeface="Calibri" pitchFamily="34"/>
              <a:cs typeface="Calibri" pitchFamily="34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534A856B-3D6A-09E6-86B4-2B4FB757759C}"/>
              </a:ext>
            </a:extLst>
          </p:cNvPr>
          <p:cNvSpPr txBox="1"/>
          <p:nvPr/>
        </p:nvSpPr>
        <p:spPr>
          <a:xfrm>
            <a:off x="390028" y="869722"/>
            <a:ext cx="5221013" cy="707882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ternary reaction channel, as </a:t>
            </a:r>
            <a:r>
              <a:rPr lang="it-IT" sz="2000" b="0" i="0" u="none" strike="noStrike" kern="1200" cap="none" spc="0" baseline="0">
                <a:solidFill>
                  <a:srgbClr val="4EA72E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PLF* breakup</a:t>
            </a:r>
            <a:r>
              <a: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,        could provide:</a:t>
            </a:r>
          </a:p>
        </p:txBody>
      </p:sp>
      <p:sp>
        <p:nvSpPr>
          <p:cNvPr id="7" name="Freccia destra rientrata 9">
            <a:extLst>
              <a:ext uri="{FF2B5EF4-FFF2-40B4-BE49-F238E27FC236}">
                <a16:creationId xmlns:a16="http://schemas.microsoft.com/office/drawing/2014/main" id="{A6A3D1A6-9DA4-6FC3-E9F7-F85589B399A6}"/>
              </a:ext>
            </a:extLst>
          </p:cNvPr>
          <p:cNvSpPr/>
          <p:nvPr/>
        </p:nvSpPr>
        <p:spPr>
          <a:xfrm rot="5400013">
            <a:off x="2591738" y="1751771"/>
            <a:ext cx="455956" cy="374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noFill/>
          <a:ln w="19046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126C2BFD-CF07-1D9A-D113-F179B32A53CE}"/>
              </a:ext>
            </a:extLst>
          </p:cNvPr>
          <p:cNvSpPr txBox="1"/>
          <p:nvPr/>
        </p:nvSpPr>
        <p:spPr>
          <a:xfrm>
            <a:off x="-72356" y="6327062"/>
            <a:ext cx="968980" cy="5063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23AB1B-00F9-44F3-8F42-33AF7993383F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3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C11DA68F-89E1-4827-23FE-E33806BD0F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6729" y="139308"/>
            <a:ext cx="6362422" cy="662802"/>
          </a:xfrm>
        </p:spPr>
        <p:txBody>
          <a:bodyPr/>
          <a:lstStyle/>
          <a:p>
            <a:pPr lvl="0"/>
            <a:r>
              <a:rPr lang="it-IT" sz="2600" b="1">
                <a:solidFill>
                  <a:srgbClr val="4EA72E"/>
                </a:solidFill>
                <a:latin typeface="Segoe UI Semibold" pitchFamily="34"/>
                <a:cs typeface="Segoe UI Semibold" pitchFamily="34"/>
              </a:rPr>
              <a:t>Isospin transport in the breakup channel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6">
                <a:extLst>
                  <a:ext uri="{FF2B5EF4-FFF2-40B4-BE49-F238E27FC236}">
                    <a16:creationId xmlns:a16="http://schemas.microsoft.com/office/drawing/2014/main" id="{884EC4EA-C74A-B84F-699B-4CF28C30CBBF}"/>
                  </a:ext>
                </a:extLst>
              </p:cNvPr>
              <p:cNvSpPr txBox="1"/>
              <p:nvPr/>
            </p:nvSpPr>
            <p:spPr>
              <a:xfrm>
                <a:off x="690884" y="1307692"/>
                <a:ext cx="6854113" cy="246629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 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Before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PLF*-TLF*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separation</a:t>
                </a:r>
                <a:endParaRPr lang="it-IT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Segoe UI Variable Small" pitchFamily="2"/>
                  <a:ea typeface="Calibri" pitchFamily="34"/>
                  <a:cs typeface="Calibri" pitchFamily="34"/>
                </a:endParaRP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1600" b="0" i="1" u="none" strike="noStrike" kern="1200" cap="none" spc="0" baseline="0" dirty="0" err="1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Isospin</a:t>
                </a:r>
                <a:r>
                  <a:rPr lang="it-IT" sz="1600" b="0" i="1" u="none" strike="noStrike" kern="1200" cap="none" spc="0" baseline="0" dirty="0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drift 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: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neutrons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are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driven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to low-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density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neck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regions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(LF)</a:t>
                </a:r>
              </a:p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  After the PLF*-TLF* </a:t>
                </a:r>
                <a:r>
                  <a:rPr lang="it-IT" sz="1600" b="0" i="0" u="none" strike="noStrike" kern="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separation</a:t>
                </a:r>
                <a:r>
                  <a:rPr lang="it-IT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, PLF* </a:t>
                </a:r>
                <a:r>
                  <a:rPr lang="it-IT" sz="1600" b="0" i="0" u="none" strike="noStrike" kern="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is</a:t>
                </a:r>
                <a:r>
                  <a:rPr lang="it-IT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600" b="0" i="0" u="none" strike="noStrike" kern="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characterized</a:t>
                </a:r>
                <a:r>
                  <a:rPr lang="it-IT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by</a:t>
                </a:r>
                <a:endParaRPr lang="it-IT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Segoe UI Variable Small" pitchFamily="2"/>
                  <a:ea typeface="Calibri" pitchFamily="34"/>
                  <a:cs typeface="Calibri" pitchFamily="34"/>
                </a:endParaRP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1600" b="0" i="1" u="none" strike="noStrike" kern="1200" cap="none" spc="0" baseline="0" dirty="0" err="1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Isospin</a:t>
                </a:r>
                <a:r>
                  <a:rPr lang="it-IT" sz="1600" b="0" i="1" u="none" strike="noStrike" kern="1200" cap="none" spc="0" baseline="0" dirty="0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600" b="0" i="1" u="none" strike="noStrike" kern="1200" cap="none" spc="0" baseline="0" dirty="0" err="1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diffusion</a:t>
                </a:r>
                <a:r>
                  <a:rPr lang="it-IT" sz="1600" b="0" i="1" u="none" strike="noStrike" kern="1200" cap="none" spc="0" baseline="0" dirty="0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: 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internal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equilibration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it-IT" sz="1600" b="0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occurring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inside the PLF* </a:t>
                </a:r>
                <a:r>
                  <a:rPr lang="it-IT" sz="1600" b="0" i="0" u="sng" strike="noStrike" kern="1200" cap="none" spc="0" baseline="0" dirty="0" err="1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prior</a:t>
                </a:r>
                <a:r>
                  <a:rPr lang="it-IT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to the split HF-LF</a:t>
                </a:r>
              </a:p>
              <a:p>
                <a:pPr marL="285750" marR="0" lvl="0" indent="-28575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600" b="0" i="1" u="none" strike="noStrike" kern="0" cap="none" spc="0" baseline="0" dirty="0">
                    <a:solidFill>
                      <a:srgbClr val="C61062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α </a:t>
                </a:r>
                <a:r>
                  <a:rPr lang="en-US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:  alignment angle between the HF-LF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</m:sSub>
                      </m:e>
                    </m:groupChr>
                  </m:oMath>
                </a14:m>
                <a:r>
                  <a:rPr lang="en-US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and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e>
                    </m:groupChr>
                    <m:r>
                      <a:rPr lang="it-IT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of HF-LF </a:t>
                </a:r>
              </a:p>
              <a:p>
                <a:pPr lvl="0" algn="just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dirty="0">
                    <a:solidFill>
                      <a:srgbClr val="92D050"/>
                    </a:solidFill>
                  </a:rPr>
                  <a:t>     A. Jedele et al., Phys. Rev. Lett. 118, 062501 (2017).</a:t>
                </a:r>
                <a:endParaRPr lang="en-US" sz="1600" b="0" i="0" u="none" strike="noStrike" kern="0" cap="none" spc="0" baseline="0" dirty="0">
                  <a:solidFill>
                    <a:srgbClr val="92D050"/>
                  </a:solidFill>
                  <a:uFillTx/>
                  <a:latin typeface="Segoe UI Variable Small" pitchFamily="2"/>
                  <a:ea typeface="Calibri" pitchFamily="34"/>
                  <a:cs typeface="Calibri" pitchFamily="34"/>
                </a:endParaRPr>
              </a:p>
            </p:txBody>
          </p:sp>
        </mc:Choice>
        <mc:Fallback>
          <p:sp>
            <p:nvSpPr>
              <p:cNvPr id="3" name="CasellaDiTesto 6">
                <a:extLst>
                  <a:ext uri="{FF2B5EF4-FFF2-40B4-BE49-F238E27FC236}">
                    <a16:creationId xmlns:a16="http://schemas.microsoft.com/office/drawing/2014/main" id="{884EC4EA-C74A-B84F-699B-4CF28C30C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4" y="1307692"/>
                <a:ext cx="6854113" cy="2466292"/>
              </a:xfrm>
              <a:prstGeom prst="rect">
                <a:avLst/>
              </a:prstGeom>
              <a:blipFill>
                <a:blip r:embed="rId3"/>
                <a:stretch>
                  <a:fillRect l="-444" t="-990" r="-124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5DD649-38DC-04F9-23E2-917A512CB8ED}"/>
              </a:ext>
            </a:extLst>
          </p:cNvPr>
          <p:cNvSpPr txBox="1"/>
          <p:nvPr/>
        </p:nvSpPr>
        <p:spPr>
          <a:xfrm>
            <a:off x="-23454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D23CB19-0CD1-44B9-877F-0328F488E30E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4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pic>
        <p:nvPicPr>
          <p:cNvPr id="5" name="Immagine 10" descr="Immagine che contiene testo, schermata, software, Sistema operativo&#10;&#10;Il contenuto generato dall'IA potrebbe non essere corretto.">
            <a:extLst>
              <a:ext uri="{FF2B5EF4-FFF2-40B4-BE49-F238E27FC236}">
                <a16:creationId xmlns:a16="http://schemas.microsoft.com/office/drawing/2014/main" id="{9A0C3EE1-09CA-01CF-DAF8-E88FB4B384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052" t="19181" r="19474" b="50000"/>
          <a:stretch>
            <a:fillRect/>
          </a:stretch>
        </p:blipFill>
        <p:spPr>
          <a:xfrm>
            <a:off x="7862066" y="411708"/>
            <a:ext cx="3936647" cy="3504410"/>
          </a:xfrm>
          <a:prstGeom prst="rect">
            <a:avLst/>
          </a:prstGeom>
          <a:noFill/>
          <a:ln w="9528" cap="flat">
            <a:solidFill>
              <a:srgbClr val="7EC492"/>
            </a:solidFill>
            <a:prstDash val="solid"/>
            <a:miter/>
          </a:ln>
        </p:spPr>
      </p:pic>
      <p:sp>
        <p:nvSpPr>
          <p:cNvPr id="6" name="CasellaDiTesto 11">
            <a:extLst>
              <a:ext uri="{FF2B5EF4-FFF2-40B4-BE49-F238E27FC236}">
                <a16:creationId xmlns:a16="http://schemas.microsoft.com/office/drawing/2014/main" id="{454492F5-152C-E417-F73F-BC337D983BED}"/>
              </a:ext>
            </a:extLst>
          </p:cNvPr>
          <p:cNvSpPr txBox="1"/>
          <p:nvPr/>
        </p:nvSpPr>
        <p:spPr>
          <a:xfrm>
            <a:off x="1361450" y="4151997"/>
            <a:ext cx="9994227" cy="22313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α </a:t>
            </a:r>
            <a:r>
              <a:rPr lang="it-IT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used</a:t>
            </a:r>
            <a:r>
              <a:rPr lang="it-IT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as</a:t>
            </a:r>
            <a:r>
              <a:rPr lang="it-IT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a «clock» for the breakup </a:t>
            </a:r>
            <a:r>
              <a:rPr lang="it-IT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timescale</a:t>
            </a:r>
            <a:endParaRPr lang="en-US" sz="1600" b="0" i="0" u="none" strike="noStrike" kern="0" cap="none" spc="0" baseline="0" dirty="0">
              <a:solidFill>
                <a:srgbClr val="000000"/>
              </a:solidFill>
              <a:uFillTx/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leads to a debate on the interpretation of </a:t>
            </a:r>
            <a:r>
              <a:rPr lang="en-US" sz="1600" b="0" i="1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α</a:t>
            </a:r>
            <a:r>
              <a:rPr lang="en-US" sz="1600" b="0" i="1" u="none" strike="noStrike" kern="0" cap="none" spc="0" baseline="0" dirty="0">
                <a:solidFill>
                  <a:srgbClr val="C61062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angle: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AMD model 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:  don’t fully support the hypothesis of a correlation between the α angle and the time elapsed from the </a:t>
            </a:r>
            <a:r>
              <a:rPr lang="en-US" sz="1600" kern="0" dirty="0">
                <a:solidFill>
                  <a:srgbClr val="000000"/>
                </a:solidFill>
                <a:latin typeface="Segoe UI Variable Small" pitchFamily="2"/>
                <a:ea typeface="Calibri" pitchFamily="34"/>
                <a:cs typeface="Calibri" pitchFamily="34"/>
              </a:rPr>
              <a:t>PLF*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-TLF* separation to the </a:t>
            </a:r>
            <a:r>
              <a:rPr lang="en-US" sz="1600" kern="0" dirty="0">
                <a:solidFill>
                  <a:srgbClr val="000000"/>
                </a:solidFill>
                <a:latin typeface="Segoe UI Variable Small" pitchFamily="2"/>
                <a:ea typeface="Calibri" pitchFamily="34"/>
                <a:cs typeface="Calibri" pitchFamily="34"/>
              </a:rPr>
              <a:t>PLF*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breakup                                                                  </a:t>
            </a:r>
            <a:r>
              <a:rPr lang="it-IT" sz="1600" b="0" i="0" u="none" strike="noStrike" kern="0" cap="none" spc="0" baseline="0" dirty="0" err="1">
                <a:solidFill>
                  <a:srgbClr val="4EA72E"/>
                </a:solidFill>
                <a:uFillTx/>
                <a:latin typeface="Segoe UI Variable Small" pitchFamily="2"/>
              </a:rPr>
              <a:t>S.Piantelli</a:t>
            </a:r>
            <a:r>
              <a:rPr lang="it-IT" sz="1600" b="0" i="0" u="none" strike="noStrike" kern="0" cap="none" spc="0" baseline="0" dirty="0">
                <a:solidFill>
                  <a:srgbClr val="4EA72E"/>
                </a:solidFill>
                <a:uFillTx/>
                <a:latin typeface="Segoe UI Variable Small" pitchFamily="2"/>
              </a:rPr>
              <a:t> et al., </a:t>
            </a:r>
            <a:r>
              <a:rPr lang="it-IT" sz="1600" b="0" i="0" u="none" strike="noStrike" kern="0" cap="none" spc="0" baseline="0" dirty="0" err="1">
                <a:solidFill>
                  <a:srgbClr val="4EA72E"/>
                </a:solidFill>
                <a:uFillTx/>
                <a:latin typeface="Segoe UI Variable Small" pitchFamily="2"/>
              </a:rPr>
              <a:t>Phys</a:t>
            </a:r>
            <a:r>
              <a:rPr lang="it-IT" sz="1600" b="0" i="0" u="none" strike="noStrike" kern="0" cap="none" spc="0" baseline="0" dirty="0">
                <a:solidFill>
                  <a:srgbClr val="4EA72E"/>
                </a:solidFill>
                <a:uFillTx/>
                <a:latin typeface="Segoe UI Variable Small" pitchFamily="2"/>
              </a:rPr>
              <a:t>. Rev. C 107, 044607 (2023).</a:t>
            </a:r>
            <a:endParaRPr lang="en-US" sz="1600" b="0" i="0" u="none" strike="noStrike" kern="0" cap="none" spc="0" baseline="0" dirty="0">
              <a:solidFill>
                <a:srgbClr val="4EA72E"/>
              </a:solidFill>
              <a:uFillTx/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CoMD</a:t>
            </a:r>
            <a:r>
              <a:rPr lang="en-US" sz="1600" b="0" i="1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model </a:t>
            </a: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:  claims that an indication of such correlation can be found  </a:t>
            </a:r>
          </a:p>
          <a:p>
            <a:pPr lvl="1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dirty="0">
                <a:solidFill>
                  <a:srgbClr val="92D050"/>
                </a:solidFill>
              </a:rPr>
              <a:t>B. Harvey et al., Phys. Rev. C 102, 064625 (2020).</a:t>
            </a:r>
            <a:endParaRPr lang="it-IT" sz="1600" b="0" i="0" u="none" strike="noStrike" kern="0" cap="none" spc="0" baseline="0" dirty="0">
              <a:solidFill>
                <a:srgbClr val="92D050"/>
              </a:solidFill>
              <a:uFillTx/>
              <a:latin typeface="Segoe UI Variable Smal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5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2D50AEFC-35B0-84F5-06EA-22C59080471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53393" t="33650" r="6607" b="15238"/>
          <a:stretch>
            <a:fillRect/>
          </a:stretch>
        </p:blipFill>
        <p:spPr>
          <a:xfrm>
            <a:off x="7071128" y="300060"/>
            <a:ext cx="4876796" cy="350519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3">
                <a:extLst>
                  <a:ext uri="{FF2B5EF4-FFF2-40B4-BE49-F238E27FC236}">
                    <a16:creationId xmlns:a16="http://schemas.microsoft.com/office/drawing/2014/main" id="{147DCAC7-65DB-6AD0-EE1E-C1D83EDB3173}"/>
                  </a:ext>
                </a:extLst>
              </p:cNvPr>
              <p:cNvSpPr txBox="1"/>
              <p:nvPr/>
            </p:nvSpPr>
            <p:spPr>
              <a:xfrm>
                <a:off x="621819" y="529867"/>
                <a:ext cx="6449308" cy="279922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1600" b="0" i="0" u="none" strike="noStrike" kern="1200" cap="none" spc="0" baseline="0">
                    <a:solidFill>
                      <a:srgbClr val="4EA72E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   Rodriguez Manso et al., Phys. Rev. C 95, 044604 (2017)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∆&gt;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𝐻𝐹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𝐿𝐹</m:t>
                        </m:r>
                      </m:sub>
                    </m:sSub>
                  </m:oMath>
                </a14:m>
                <a:r>
                  <a:rPr lang="es-E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as a function of the </a:t>
                </a:r>
                <a:r>
                  <a:rPr lang="el-GR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α</a:t>
                </a:r>
                <a:r>
                  <a:rPr lang="it-IT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angle: </a:t>
                </a:r>
              </a:p>
              <a:p>
                <a:pPr marL="285750" marR="0" lvl="0" indent="-28575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70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70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,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𝑁𝑖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𝑁𝑖</m:t>
                        </m:r>
                      </m:e>
                    </m:sPre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en-US" sz="1600" b="0" i="0" u="none" strike="noStrike" kern="1200" cap="none" spc="0" baseline="0">
                    <a:solidFill>
                      <a:srgbClr val="4EA72E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-&gt;</a:t>
                </a:r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HF , LF with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i="0">
                        <a:latin typeface="Cambria Math" panose="02040503050406030204" pitchFamily="18" charset="0"/>
                      </a:rPr>
                      <m:t>∆&gt; </m:t>
                    </m:r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/α correlations essentially identical</a:t>
                </a:r>
              </a:p>
              <a:p>
                <a:pPr marL="285750" marR="0" lvl="0" indent="-28575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en-US" sz="1600" b="0" i="0" u="none" strike="noStrike" kern="1200" cap="none" spc="0" baseline="0">
                    <a:solidFill>
                      <a:srgbClr val="4EA72E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-&gt;</a:t>
                </a:r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less neutron-rich so </a:t>
                </a:r>
                <a14:m>
                  <m:oMath xmlns:m="http://schemas.openxmlformats.org/officeDocument/2006/math">
                    <m:r>
                      <a:rPr lang="it-IT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i="0">
                        <a:latin typeface="Cambria Math" panose="02040503050406030204" pitchFamily="18" charset="0"/>
                      </a:rPr>
                      <m:t>∆&gt; </m:t>
                    </m:r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/α shifts to lower values </a:t>
                </a:r>
                <a:r>
                  <a:rPr lang="it-IT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but the </a:t>
                </a:r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rate constant and the change from initial to final value are the same.</a:t>
                </a:r>
              </a:p>
              <a:p>
                <a:pPr marL="285750" marR="0" lvl="0" indent="-28575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  <m:r>
                          <a:rPr lang="it-IT" i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sPre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𝑁𝑖</m:t>
                        </m:r>
                      </m:e>
                    </m:sPre>
                  </m:oMath>
                </a14:m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  <a:r>
                  <a:rPr lang="en-US" sz="1600" b="0" i="0" u="none" strike="noStrike" kern="1200" cap="none" spc="0" baseline="0">
                    <a:solidFill>
                      <a:srgbClr val="4EA72E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-&gt;</a:t>
                </a:r>
                <a:r>
                  <a:rPr lang="en-US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 same initial composition for HF,  composition of LF more neutron-rich for the system with the </a:t>
                </a:r>
                <a:r>
                  <a:rPr lang="it-IT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neutron-enriched target</a:t>
                </a:r>
                <a:endParaRPr lang="es-ES" sz="1600" b="0" i="0" u="none" strike="noStrike" kern="1200" cap="none" spc="0" baseline="0">
                  <a:solidFill>
                    <a:srgbClr val="000000"/>
                  </a:solidFill>
                  <a:uFillTx/>
                  <a:latin typeface="Segoe UI Variable Small" pitchFamily="2"/>
                  <a:ea typeface="Calibri" pitchFamily="34"/>
                  <a:cs typeface="Calibri" pitchFamily="34"/>
                </a:endParaRPr>
              </a:p>
            </p:txBody>
          </p:sp>
        </mc:Choice>
        <mc:Fallback xmlns="">
          <p:sp>
            <p:nvSpPr>
              <p:cNvPr id="3" name="CasellaDiTesto 3">
                <a:extLst>
                  <a:ext uri="{FF2B5EF4-FFF2-40B4-BE49-F238E27FC236}">
                    <a16:creationId xmlns:a16="http://schemas.microsoft.com/office/drawing/2014/main" id="{147DCAC7-65DB-6AD0-EE1E-C1D83EDB3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19" y="529867"/>
                <a:ext cx="6449308" cy="2799225"/>
              </a:xfrm>
              <a:prstGeom prst="rect">
                <a:avLst/>
              </a:prstGeom>
              <a:blipFill>
                <a:blip r:embed="rId3"/>
                <a:stretch>
                  <a:fillRect l="-567" t="-871" r="-1323" b="-653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7" descr="Immagine che contiene testo, schermata, software, schermo&#10;&#10;Il contenuto generato dall'IA potrebbe non essere corretto.">
            <a:extLst>
              <a:ext uri="{FF2B5EF4-FFF2-40B4-BE49-F238E27FC236}">
                <a16:creationId xmlns:a16="http://schemas.microsoft.com/office/drawing/2014/main" id="{8442FA40-BF15-58BE-AC20-33B5C4AEF5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45" t="24429" r="13606" b="34287"/>
          <a:stretch>
            <a:fillRect/>
          </a:stretch>
        </p:blipFill>
        <p:spPr>
          <a:xfrm>
            <a:off x="1079769" y="3497881"/>
            <a:ext cx="5016233" cy="3360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235C4637-F0D7-07D4-D38D-319745E7A221}"/>
              </a:ext>
            </a:extLst>
          </p:cNvPr>
          <p:cNvSpPr txBox="1"/>
          <p:nvPr/>
        </p:nvSpPr>
        <p:spPr>
          <a:xfrm>
            <a:off x="6615693" y="4134130"/>
            <a:ext cx="454924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equilibration rate constants seem to be indipendent of the system:</a:t>
            </a:r>
          </a:p>
        </p:txBody>
      </p:sp>
      <p:sp>
        <p:nvSpPr>
          <p:cNvPr id="6" name="Freccia destra rientrata 9">
            <a:extLst>
              <a:ext uri="{FF2B5EF4-FFF2-40B4-BE49-F238E27FC236}">
                <a16:creationId xmlns:a16="http://schemas.microsoft.com/office/drawing/2014/main" id="{40F48CEE-93EC-F3AA-AA31-840DA05CB62A}"/>
              </a:ext>
            </a:extLst>
          </p:cNvPr>
          <p:cNvSpPr/>
          <p:nvPr/>
        </p:nvSpPr>
        <p:spPr>
          <a:xfrm rot="5400013">
            <a:off x="8629289" y="4829783"/>
            <a:ext cx="443749" cy="3778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noFill/>
          <a:ln w="19046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ABA57000-AB98-43E1-B3CF-5F35D6221747}"/>
              </a:ext>
            </a:extLst>
          </p:cNvPr>
          <p:cNvSpPr txBox="1"/>
          <p:nvPr/>
        </p:nvSpPr>
        <p:spPr>
          <a:xfrm>
            <a:off x="6240377" y="5373654"/>
            <a:ext cx="5190372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expected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dependence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of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equilibration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rate on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details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of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NEoS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and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not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on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composition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of the system or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chemical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potential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ea typeface="Calibri" pitchFamily="34"/>
                <a:cs typeface="Calibri" pitchFamily="34"/>
              </a:rPr>
              <a:t>involved</a:t>
            </a:r>
            <a:endParaRPr lang="it-IT" sz="1600" b="0" i="0" u="none" strike="noStrike" kern="1200" cap="none" spc="0" baseline="0" dirty="0">
              <a:solidFill>
                <a:srgbClr val="000000"/>
              </a:solidFill>
              <a:uFillTx/>
              <a:latin typeface="Segoe UI Variable Small" pitchFamily="2"/>
              <a:ea typeface="Calibri" pitchFamily="34"/>
              <a:cs typeface="Calibri" pitchFamily="34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B82466DB-573D-9850-26F8-EB6D66EE5824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9353FC-03A8-4A1A-A234-588DDE86928B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5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2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AAE1A8C7-A8CE-8E2E-9B2E-F40F07D385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7234" t="24127" r="53802" b="26666"/>
          <a:stretch>
            <a:fillRect/>
          </a:stretch>
        </p:blipFill>
        <p:spPr>
          <a:xfrm>
            <a:off x="978572" y="497296"/>
            <a:ext cx="4019556" cy="586705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13">
                <a:extLst>
                  <a:ext uri="{FF2B5EF4-FFF2-40B4-BE49-F238E27FC236}">
                    <a16:creationId xmlns:a16="http://schemas.microsoft.com/office/drawing/2014/main" id="{CA96BF0D-7A31-18AB-0EAC-467A2D04DCA0}"/>
                  </a:ext>
                </a:extLst>
              </p:cNvPr>
              <p:cNvSpPr txBox="1"/>
              <p:nvPr/>
            </p:nvSpPr>
            <p:spPr>
              <a:xfrm>
                <a:off x="5124279" y="703932"/>
                <a:ext cx="5946846" cy="209121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a-DK" sz="1800" b="0" i="0" u="none" strike="noStrike" kern="1200" cap="none" spc="0" baseline="0">
                    <a:solidFill>
                      <a:srgbClr val="4EA72E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K. Brown et al., Phys. Rev. C 87, 061601(R) (2013)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a-DK" sz="1800" b="0" i="0" u="none" strike="noStrike" kern="1200" cap="none" spc="0" baseline="0">
                  <a:solidFill>
                    <a:srgbClr val="000000"/>
                  </a:solidFill>
                  <a:uFillTx/>
                  <a:latin typeface="Segoe UI Variable Small" pitchFamily="2"/>
                  <a:ea typeface="Calibri" pitchFamily="34"/>
                  <a:cs typeface="Segoe UI Semibold" pitchFamily="34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Comparison of the LF isospin equilibration in different reactions with same projectile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 on three targets: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</m:sPre>
                  </m:oMath>
                </a14:m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64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209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</m:sPre>
                  </m:oMath>
                </a14:m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 characterized by different sizes and isospin contents</a:t>
                </a:r>
              </a:p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a-DK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Segoe UI Semibold" pitchFamily="34"/>
                  </a:rPr>
                  <a:t>shows different conclusions:</a:t>
                </a:r>
              </a:p>
            </p:txBody>
          </p:sp>
        </mc:Choice>
        <mc:Fallback xmlns="">
          <p:sp>
            <p:nvSpPr>
              <p:cNvPr id="3" name="CasellaDiTesto 13">
                <a:extLst>
                  <a:ext uri="{FF2B5EF4-FFF2-40B4-BE49-F238E27FC236}">
                    <a16:creationId xmlns:a16="http://schemas.microsoft.com/office/drawing/2014/main" id="{CA96BF0D-7A31-18AB-0EAC-467A2D04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279" y="703932"/>
                <a:ext cx="5946846" cy="2091214"/>
              </a:xfrm>
              <a:prstGeom prst="rect">
                <a:avLst/>
              </a:prstGeom>
              <a:blipFill>
                <a:blip r:embed="rId3"/>
                <a:stretch>
                  <a:fillRect l="-923" t="-1453" r="-205" b="-319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14">
            <a:extLst>
              <a:ext uri="{FF2B5EF4-FFF2-40B4-BE49-F238E27FC236}">
                <a16:creationId xmlns:a16="http://schemas.microsoft.com/office/drawing/2014/main" id="{2E6686EA-C92B-9CC9-8E7B-AD6B25510F35}"/>
              </a:ext>
            </a:extLst>
          </p:cNvPr>
          <p:cNvSpPr txBox="1"/>
          <p:nvPr/>
        </p:nvSpPr>
        <p:spPr>
          <a:xfrm>
            <a:off x="5124279" y="2808158"/>
            <a:ext cx="487512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>
                <a:solidFill>
                  <a:srgbClr val="3B7D23"/>
                </a:solidFill>
                <a:uFillTx/>
                <a:latin typeface="Segoe UI Variable Small" pitchFamily="2"/>
                <a:ea typeface="Calibri" pitchFamily="34"/>
                <a:cs typeface="Segoe UI Semibold" pitchFamily="34"/>
              </a:rPr>
              <a:t>LF composition and its isospin equilibration rate depends on the system </a:t>
            </a:r>
          </a:p>
        </p:txBody>
      </p:sp>
      <p:pic>
        <p:nvPicPr>
          <p:cNvPr id="5" name="Immagine 16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A23155D6-E1E1-A7F4-4078-DB12F902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523" t="17185" r="7442" b="46142"/>
          <a:stretch>
            <a:fillRect/>
          </a:stretch>
        </p:blipFill>
        <p:spPr>
          <a:xfrm>
            <a:off x="7975360" y="3304669"/>
            <a:ext cx="4130737" cy="3545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asellaDiTesto 17">
            <a:extLst>
              <a:ext uri="{FF2B5EF4-FFF2-40B4-BE49-F238E27FC236}">
                <a16:creationId xmlns:a16="http://schemas.microsoft.com/office/drawing/2014/main" id="{67B2F630-C145-021C-ADEA-A5D064F36A04}"/>
              </a:ext>
            </a:extLst>
          </p:cNvPr>
          <p:cNvSpPr txBox="1"/>
          <p:nvPr/>
        </p:nvSpPr>
        <p:spPr>
          <a:xfrm>
            <a:off x="5124279" y="4019418"/>
            <a:ext cx="2713546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Justified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as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a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consequence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of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different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isospin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gradient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in PLF*, due to the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neutron-enrichment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of LF side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depending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on the target hit</a:t>
            </a:r>
          </a:p>
        </p:txBody>
      </p:sp>
      <p:sp>
        <p:nvSpPr>
          <p:cNvPr id="7" name="Freccia destra rientrata 18">
            <a:extLst>
              <a:ext uri="{FF2B5EF4-FFF2-40B4-BE49-F238E27FC236}">
                <a16:creationId xmlns:a16="http://schemas.microsoft.com/office/drawing/2014/main" id="{56B5D7D2-B975-D0F2-26E0-29E79302B905}"/>
              </a:ext>
            </a:extLst>
          </p:cNvPr>
          <p:cNvSpPr/>
          <p:nvPr/>
        </p:nvSpPr>
        <p:spPr>
          <a:xfrm rot="5400013">
            <a:off x="6238778" y="3604428"/>
            <a:ext cx="484494" cy="3454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noFill/>
          <a:ln w="19046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32844B49-089F-4D56-6BF5-7751CACC8F3E}"/>
              </a:ext>
            </a:extLst>
          </p:cNvPr>
          <p:cNvSpPr txBox="1"/>
          <p:nvPr/>
        </p:nvSpPr>
        <p:spPr>
          <a:xfrm>
            <a:off x="0" y="6198059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8FE684-64EA-4F4B-9AED-77FE5F9977A4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6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Segnaposto contenuto 3">
                <a:extLst>
                  <a:ext uri="{FF2B5EF4-FFF2-40B4-BE49-F238E27FC236}">
                    <a16:creationId xmlns:a16="http://schemas.microsoft.com/office/drawing/2014/main" id="{CCEF1DAE-EB9E-16EE-A6D4-D943661F7434}"/>
                  </a:ext>
                </a:extLst>
              </p:cNvPr>
              <p:cNvGraphicFramePr>
                <a:graphicFrameLocks noGrp="1"/>
              </p:cNvGraphicFramePr>
              <p:nvPr>
                <p:ph type="tbl" idx="4294967295"/>
              </p:nvPr>
            </p:nvGraphicFramePr>
            <p:xfrm>
              <a:off x="561478" y="1111654"/>
              <a:ext cx="7908754" cy="1856872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{2A488322-F2BA-4B5B-9748-0D474271808F}</a:tableStyleId>
                  </a:tblPr>
                  <a:tblGrid>
                    <a:gridCol w="4074694">
                      <a:extLst>
                        <a:ext uri="{9D8B030D-6E8A-4147-A177-3AD203B41FA5}">
                          <a16:colId xmlns:a16="http://schemas.microsoft.com/office/drawing/2014/main" val="3819441793"/>
                        </a:ext>
                      </a:extLst>
                    </a:gridCol>
                    <a:gridCol w="3834060">
                      <a:extLst>
                        <a:ext uri="{9D8B030D-6E8A-4147-A177-3AD203B41FA5}">
                          <a16:colId xmlns:a16="http://schemas.microsoft.com/office/drawing/2014/main" val="1707385133"/>
                        </a:ext>
                      </a:extLst>
                    </a:gridCol>
                  </a:tblGrid>
                  <a:tr h="417707"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it-IT">
                              <a:solidFill>
                                <a:srgbClr val="000000"/>
                              </a:solidFill>
                            </a:rPr>
                            <a:t>Beam energy: 35 MeV/nucleon</a:t>
                          </a:r>
                        </a:p>
                      </a:txBody>
                      <a:tcPr>
                        <a:solidFill>
                          <a:srgbClr val="BFE2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6461975"/>
                      </a:ext>
                    </a:extLst>
                  </a:tr>
                  <a:tr h="1439165">
                    <a:tc>
                      <a:txBody>
                        <a:bodyPr/>
                        <a:lstStyle/>
                        <a:p>
                          <a:pPr lvl="0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𝑆𝑖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(N/Z=1.00)  </a:t>
                          </a:r>
                        </a:p>
                        <a:p>
                          <a:pPr lvl="0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</a:t>
                          </a:r>
                        </a:p>
                        <a:p>
                          <a:pPr lvl="0"/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208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𝑃𝑏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(N/Z=1.54)</a:t>
                          </a:r>
                        </a:p>
                      </a:txBody>
                      <a:tcP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27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𝐴𝑙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/>
                            <a:t>(N/Z=1.07)  </a:t>
                          </a:r>
                        </a:p>
                        <a:p>
                          <a:pPr marL="0" marR="0" lvl="0" indent="0" algn="l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</a:t>
                          </a:r>
                        </a:p>
                        <a:p>
                          <a:pPr marL="0" marR="0" lvl="0" indent="0" algn="l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70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𝑍𝑛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/>
                            <a:t> (N/Z=1.33) +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it-IT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209</m:t>
                                  </m:r>
                                </m:sup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𝐵𝑖</m:t>
                                  </m:r>
                                </m:e>
                              </m:sPre>
                            </m:oMath>
                          </a14:m>
                          <a:r>
                            <a:rPr lang="it-IT">
                              <a:solidFill>
                                <a:srgbClr val="000000"/>
                              </a:solidFill>
                            </a:rPr>
                            <a:t> </a:t>
                          </a:r>
                          <a:r>
                            <a:rPr lang="it-IT"/>
                            <a:t>(N/Z=1.51)</a:t>
                          </a:r>
                        </a:p>
                      </a:txBody>
                      <a:tcP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052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Segnaposto contenuto 3">
                <a:extLst>
                  <a:ext uri="{FF2B5EF4-FFF2-40B4-BE49-F238E27FC236}">
                    <a16:creationId xmlns:a16="http://schemas.microsoft.com/office/drawing/2014/main" id="{CCEF1DAE-EB9E-16EE-A6D4-D943661F7434}"/>
                  </a:ext>
                </a:extLst>
              </p:cNvPr>
              <p:cNvGraphicFramePr>
                <a:graphicFrameLocks noGrp="1"/>
              </p:cNvGraphicFramePr>
              <p:nvPr>
                <p:ph type="tbl" idx="4294967295"/>
              </p:nvPr>
            </p:nvGraphicFramePr>
            <p:xfrm>
              <a:off x="561478" y="1111654"/>
              <a:ext cx="7908754" cy="1856872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{2A488322-F2BA-4B5B-9748-0D474271808F}</a:tableStyleId>
                  </a:tblPr>
                  <a:tblGrid>
                    <a:gridCol w="4074694">
                      <a:extLst>
                        <a:ext uri="{9D8B030D-6E8A-4147-A177-3AD203B41FA5}">
                          <a16:colId xmlns:a16="http://schemas.microsoft.com/office/drawing/2014/main" val="3819441793"/>
                        </a:ext>
                      </a:extLst>
                    </a:gridCol>
                    <a:gridCol w="3834060">
                      <a:extLst>
                        <a:ext uri="{9D8B030D-6E8A-4147-A177-3AD203B41FA5}">
                          <a16:colId xmlns:a16="http://schemas.microsoft.com/office/drawing/2014/main" val="1707385133"/>
                        </a:ext>
                      </a:extLst>
                    </a:gridCol>
                  </a:tblGrid>
                  <a:tr h="417707"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it-IT">
                              <a:solidFill>
                                <a:srgbClr val="000000"/>
                              </a:solidFill>
                            </a:rPr>
                            <a:t>Beam energy: 35 MeV/nucleon</a:t>
                          </a:r>
                        </a:p>
                      </a:txBody>
                      <a:tcPr>
                        <a:solidFill>
                          <a:srgbClr val="BFE2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6461975"/>
                      </a:ext>
                    </a:extLst>
                  </a:tr>
                  <a:tr h="143916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49" t="-30932" r="-94469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6518" t="-30932" r="-477" b="-16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052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Freccia destra rientrata 12">
            <a:extLst>
              <a:ext uri="{FF2B5EF4-FFF2-40B4-BE49-F238E27FC236}">
                <a16:creationId xmlns:a16="http://schemas.microsoft.com/office/drawing/2014/main" id="{0B9CD639-BFAE-0081-9A6D-DD5817BAED14}"/>
              </a:ext>
            </a:extLst>
          </p:cNvPr>
          <p:cNvSpPr/>
          <p:nvPr/>
        </p:nvSpPr>
        <p:spPr>
          <a:xfrm>
            <a:off x="4167414" y="1937915"/>
            <a:ext cx="452134" cy="21029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abs f3"/>
              <a:gd name="f12" fmla="abs f4"/>
              <a:gd name="f13" fmla="abs f5"/>
              <a:gd name="f14" fmla="*/ f8 f0 1"/>
              <a:gd name="f15" fmla="*/ f9 f0 1"/>
              <a:gd name="f16" fmla="*/ f10 f0 1"/>
              <a:gd name="f17" fmla="?: f11 f3 1"/>
              <a:gd name="f18" fmla="?: f12 f4 1"/>
              <a:gd name="f19" fmla="?: f13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6 f30 1"/>
              <a:gd name="f36" fmla="+- f34 0 f6"/>
              <a:gd name="f37" fmla="+- f33 0 f6"/>
              <a:gd name="f38" fmla="*/ f33 f30 1"/>
              <a:gd name="f39" fmla="*/ f34 f30 1"/>
              <a:gd name="f40" fmla="*/ f36 1 2"/>
              <a:gd name="f41" fmla="min f37 f36"/>
              <a:gd name="f42" fmla="*/ f36 f7 1"/>
              <a:gd name="f43" fmla="+- f6 f40 0"/>
              <a:gd name="f44" fmla="*/ f41 f7 1"/>
              <a:gd name="f45" fmla="*/ f42 1 200000"/>
              <a:gd name="f46" fmla="*/ f44 1 100000"/>
              <a:gd name="f47" fmla="+- f43 0 f45"/>
              <a:gd name="f48" fmla="+- f43 f45 0"/>
              <a:gd name="f49" fmla="*/ f43 f30 1"/>
              <a:gd name="f50" fmla="+- f33 0 f46"/>
              <a:gd name="f51" fmla="*/ f45 f46 1"/>
              <a:gd name="f52" fmla="*/ f47 f30 1"/>
              <a:gd name="f53" fmla="*/ f48 f30 1"/>
              <a:gd name="f54" fmla="*/ f51 1 f40"/>
              <a:gd name="f55" fmla="*/ f50 f30 1"/>
              <a:gd name="f56" fmla="+- f33 0 f54"/>
              <a:gd name="f57" fmla="*/ f54 f30 1"/>
              <a:gd name="f58" fmla="*/ f5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55" y="f35"/>
              </a:cxn>
              <a:cxn ang="f28">
                <a:pos x="f57" y="f49"/>
              </a:cxn>
              <a:cxn ang="f29">
                <a:pos x="f55" y="f39"/>
              </a:cxn>
            </a:cxnLst>
            <a:rect l="f57" t="f52" r="f58" b="f53"/>
            <a:pathLst>
              <a:path>
                <a:moveTo>
                  <a:pt x="f35" y="f52"/>
                </a:moveTo>
                <a:lnTo>
                  <a:pt x="f55" y="f52"/>
                </a:lnTo>
                <a:lnTo>
                  <a:pt x="f55" y="f35"/>
                </a:lnTo>
                <a:lnTo>
                  <a:pt x="f38" y="f49"/>
                </a:lnTo>
                <a:lnTo>
                  <a:pt x="f55" y="f39"/>
                </a:lnTo>
                <a:lnTo>
                  <a:pt x="f55" y="f53"/>
                </a:lnTo>
                <a:lnTo>
                  <a:pt x="f35" y="f53"/>
                </a:lnTo>
                <a:lnTo>
                  <a:pt x="f57" y="f49"/>
                </a:lnTo>
                <a:close/>
              </a:path>
            </a:pathLst>
          </a:custGeom>
          <a:solidFill>
            <a:srgbClr val="BFE2A8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81F4DDA-BBCA-7C5C-29FF-841B580BB3C6}"/>
              </a:ext>
            </a:extLst>
          </p:cNvPr>
          <p:cNvSpPr txBox="1"/>
          <p:nvPr/>
        </p:nvSpPr>
        <p:spPr>
          <a:xfrm>
            <a:off x="1675930" y="136135"/>
            <a:ext cx="9047750" cy="6896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Proposed experiment  -&gt; Reactions actually analysed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17">
                <a:extLst>
                  <a:ext uri="{FF2B5EF4-FFF2-40B4-BE49-F238E27FC236}">
                    <a16:creationId xmlns:a16="http://schemas.microsoft.com/office/drawing/2014/main" id="{521ACB5D-4F3F-FDCB-4D22-83ACBC253709}"/>
                  </a:ext>
                </a:extLst>
              </p:cNvPr>
              <p:cNvSpPr txBox="1"/>
              <p:nvPr/>
            </p:nvSpPr>
            <p:spPr>
              <a:xfrm>
                <a:off x="8502319" y="995863"/>
                <a:ext cx="3573850" cy="2133981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marR="0" lvl="0" indent="-28575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5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0">
                            <a:latin typeface="Cambria Math" panose="02040503050406030204" pitchFamily="18" charset="0"/>
                          </a:rPr>
                          <m:t>𝟐𝟎𝟖</m:t>
                        </m:r>
                      </m:sup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𝑷𝒃</m:t>
                        </m:r>
                      </m:e>
                    </m:sPre>
                  </m:oMath>
                </a14:m>
                <a:r>
                  <a:rPr lang="it-IT" sz="1400" b="1" i="0" u="none" strike="noStrike" kern="1200" cap="none" spc="0" baseline="0">
                    <a:solidFill>
                      <a:srgbClr val="3B7D23"/>
                    </a:solidFill>
                    <a:uFillTx/>
                    <a:latin typeface="Segoe UI Variable Small" pitchFamily="2"/>
                    <a:cs typeface="Segoe UI Semibold" pitchFamily="34"/>
                  </a:rPr>
                  <a:t>  -&gt;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0">
                            <a:latin typeface="Cambria Math" panose="02040503050406030204" pitchFamily="18" charset="0"/>
                          </a:rPr>
                          <m:t>𝟐𝟎𝟗</m:t>
                        </m:r>
                      </m:sup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𝑩𝒊</m:t>
                        </m:r>
                      </m:e>
                    </m:sPre>
                  </m:oMath>
                </a14:m>
                <a:r>
                  <a:rPr lang="it-IT" sz="1400" b="1" i="0" u="none" strike="noStrike" kern="1200" cap="none" spc="0" baseline="0">
                    <a:solidFill>
                      <a:srgbClr val="3B7D23"/>
                    </a:solidFill>
                    <a:uFillTx/>
                    <a:latin typeface="Segoe UI Variable Small" pitchFamily="2"/>
                    <a:cs typeface="Segoe UI Semibold" pitchFamily="34"/>
                  </a:rPr>
                  <a:t> </a:t>
                </a:r>
                <a: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209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</m:sPre>
                  </m:oMath>
                </a14:m>
                <a: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 is the only isotope available in nature, while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</m:sPre>
                  </m:oMath>
                </a14:m>
                <a: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 is one of the three available with (abundance </a:t>
                </a:r>
                <a:r>
                  <a:rPr lang="it-IT" sz="1400" b="0" i="0" u="none" strike="noStrike" kern="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=</a:t>
                </a:r>
                <a: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 52.4%) so the production of a target with higher purity is more expensive</a:t>
                </a:r>
                <a:b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</a:br>
                <a:endParaRPr lang="it-IT" sz="1400" b="0" i="0" u="none" strike="noStrike" kern="1200" cap="none" spc="0" baseline="0">
                  <a:solidFill>
                    <a:srgbClr val="000000"/>
                  </a:solidFill>
                  <a:uFillTx/>
                  <a:latin typeface="Segoe UI Variable Small" pitchFamily="2"/>
                  <a:cs typeface="Segoe UI Semibold" pitchFamily="34"/>
                </a:endParaRPr>
              </a:p>
              <a:p>
                <a:pPr marL="285750" marR="0" lvl="0" indent="-28575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50000"/>
                  <a:buFont typeface="Arial" pitchFamily="34"/>
                  <a:buChar char="•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0">
                            <a:latin typeface="Cambria Math" panose="02040503050406030204" pitchFamily="18" charset="0"/>
                          </a:rPr>
                          <m:t>𝟐𝟖</m:t>
                        </m:r>
                      </m:sup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𝑺𝒊</m:t>
                        </m:r>
                      </m:e>
                    </m:sPre>
                    <m:r>
                      <a:rPr lang="it-IT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b="1" i="0" u="none" strike="noStrike" kern="1200" cap="none" spc="0" baseline="0">
                    <a:solidFill>
                      <a:srgbClr val="3B7D23"/>
                    </a:solidFill>
                    <a:uFillTx/>
                    <a:latin typeface="Segoe UI Variable Small" pitchFamily="2"/>
                    <a:cs typeface="Segoe UI Semibold" pitchFamily="34"/>
                  </a:rPr>
                  <a:t> -&gt;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b="1" i="0">
                            <a:latin typeface="Cambria Math" panose="02040503050406030204" pitchFamily="18" charset="0"/>
                          </a:rPr>
                          <m:t>𝟐𝟕</m:t>
                        </m:r>
                      </m:sup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𝑨𝒍</m:t>
                        </m:r>
                      </m:e>
                    </m:sPre>
                    <m:r>
                      <a:rPr lang="it-IT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b="0" i="0" u="none" strike="noStrike" kern="1200" cap="none" spc="0" baseline="0">
                    <a:solidFill>
                      <a:srgbClr val="000000"/>
                    </a:solidFill>
                    <a:uFillTx/>
                    <a:latin typeface="Segoe UI Variable Small" pitchFamily="2"/>
                    <a:cs typeface="Segoe UI Semibold" pitchFamily="34"/>
                  </a:rPr>
                  <a:t>: greater ease of production a target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i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</m:sPre>
                  </m:oMath>
                </a14:m>
                <a:endParaRPr lang="it-IT" sz="1400" b="0" i="0" u="none" strike="noStrike" kern="1200" cap="none" spc="0" baseline="0">
                  <a:solidFill>
                    <a:srgbClr val="000000"/>
                  </a:solidFill>
                  <a:uFillTx/>
                  <a:latin typeface="Segoe UI Variable Small" pitchFamily="2"/>
                  <a:cs typeface="Segoe UI Semibold" pitchFamily="34"/>
                </a:endParaRPr>
              </a:p>
            </p:txBody>
          </p:sp>
        </mc:Choice>
        <mc:Fallback xmlns="">
          <p:sp>
            <p:nvSpPr>
              <p:cNvPr id="5" name="CasellaDiTesto 17">
                <a:extLst>
                  <a:ext uri="{FF2B5EF4-FFF2-40B4-BE49-F238E27FC236}">
                    <a16:creationId xmlns:a16="http://schemas.microsoft.com/office/drawing/2014/main" id="{521ACB5D-4F3F-FDCB-4D22-83ACBC253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9" y="995863"/>
                <a:ext cx="3573850" cy="2133981"/>
              </a:xfrm>
              <a:prstGeom prst="rect">
                <a:avLst/>
              </a:prstGeom>
              <a:blipFill>
                <a:blip r:embed="rId3"/>
                <a:stretch>
                  <a:fillRect l="-2901" t="-5429" r="-853" b="-1571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9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84FF27F4-B957-3A29-2DA4-7D08502C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971" t="23152" r="19003" b="45737"/>
          <a:stretch>
            <a:fillRect/>
          </a:stretch>
        </p:blipFill>
        <p:spPr>
          <a:xfrm>
            <a:off x="923123" y="3478807"/>
            <a:ext cx="3132002" cy="30405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21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2CB76992-B8AE-22E1-BA7D-88A7BD6290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895" t="53937" r="18684" b="12649"/>
          <a:stretch>
            <a:fillRect/>
          </a:stretch>
        </p:blipFill>
        <p:spPr>
          <a:xfrm>
            <a:off x="8444045" y="3429000"/>
            <a:ext cx="3179944" cy="3244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CasellaDiTesto 23">
            <a:extLst>
              <a:ext uri="{FF2B5EF4-FFF2-40B4-BE49-F238E27FC236}">
                <a16:creationId xmlns:a16="http://schemas.microsoft.com/office/drawing/2014/main" id="{0426409B-E63F-ACE0-1929-F19F75D37A38}"/>
              </a:ext>
            </a:extLst>
          </p:cNvPr>
          <p:cNvSpPr txBox="1"/>
          <p:nvPr/>
        </p:nvSpPr>
        <p:spPr>
          <a:xfrm>
            <a:off x="4154686" y="3513673"/>
            <a:ext cx="4289358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1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Symmetric</a:t>
            </a:r>
            <a:r>
              <a:rPr lang="it-IT" sz="1500" b="0" i="1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system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is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our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direct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comparison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with literature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500" b="0" i="0" u="none" strike="noStrike" kern="1200" cap="none" spc="0" baseline="0" dirty="0">
                <a:solidFill>
                  <a:srgbClr val="4EA72E"/>
                </a:solidFill>
                <a:uFillTx/>
                <a:latin typeface="Segoe UI Variable Small" pitchFamily="2"/>
                <a:cs typeface="Segoe UI Semibold" pitchFamily="34"/>
              </a:rPr>
              <a:t>Rodriguez Manso et al., Phys. Rev. C 95, 044604 (2017)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500" b="0" i="0" u="none" strike="noStrike" kern="1200" cap="none" spc="0" baseline="0" dirty="0">
              <a:solidFill>
                <a:srgbClr val="4EA72E"/>
              </a:solidFill>
              <a:uFillTx/>
              <a:latin typeface="Segoe UI Variable Small" pitchFamily="2"/>
              <a:cs typeface="Segoe UI Semibold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500" b="0" i="1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Asymmetric</a:t>
            </a:r>
            <a:r>
              <a:rPr lang="it-IT" sz="1500" b="0" i="1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systems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present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different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neutron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reservoir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provided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by targets and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different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isospin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 dirty="0" err="1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imbalance</a:t>
            </a:r>
            <a:r>
              <a:rPr lang="it-IT" sz="1500" b="0" i="0" u="none" strike="noStrike" kern="1200" cap="none" spc="0" baseline="0" dirty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 </a:t>
            </a:r>
            <a:r>
              <a:rPr lang="it-IT" sz="1500" b="0" i="0" u="none" strike="noStrike" kern="1200" cap="none" spc="0" baseline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inside </a:t>
            </a:r>
            <a:r>
              <a:rPr lang="it-IT" sz="1500">
                <a:solidFill>
                  <a:srgbClr val="000000"/>
                </a:solidFill>
                <a:latin typeface="Segoe UI Variable Small" pitchFamily="2"/>
                <a:cs typeface="Segoe UI Semibold" pitchFamily="34"/>
              </a:rPr>
              <a:t>PLF</a:t>
            </a:r>
            <a:r>
              <a:rPr lang="it-IT" sz="1500" b="0" i="0" u="none" strike="noStrike" kern="1200" cap="none" spc="0" baseline="0">
                <a:solidFill>
                  <a:srgbClr val="000000"/>
                </a:solidFill>
                <a:uFillTx/>
                <a:latin typeface="Segoe UI Variable Small" pitchFamily="2"/>
                <a:cs typeface="Segoe UI Semibold" pitchFamily="34"/>
              </a:rPr>
              <a:t>* </a:t>
            </a:r>
            <a:endParaRPr lang="it-IT" sz="1500" b="0" i="0" u="none" strike="noStrike" kern="1200" cap="none" spc="0" baseline="0" dirty="0">
              <a:solidFill>
                <a:srgbClr val="000000"/>
              </a:solidFill>
              <a:uFillTx/>
              <a:latin typeface="Segoe UI Variable Small" pitchFamily="2"/>
              <a:cs typeface="Segoe UI Semibold" pitchFamily="34"/>
            </a:endParaRP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372CF279-34DB-E5F2-6BBF-0C80D2C569A1}"/>
              </a:ext>
            </a:extLst>
          </p:cNvPr>
          <p:cNvSpPr txBox="1"/>
          <p:nvPr/>
        </p:nvSpPr>
        <p:spPr>
          <a:xfrm>
            <a:off x="1042" y="6213869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C5758B-51CA-4631-8E5F-A067C124C3C3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7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84FF12-B274-841B-6A20-C363FD7766E4}"/>
              </a:ext>
            </a:extLst>
          </p:cNvPr>
          <p:cNvSpPr txBox="1"/>
          <p:nvPr/>
        </p:nvSpPr>
        <p:spPr>
          <a:xfrm>
            <a:off x="4225725" y="5602245"/>
            <a:ext cx="4025453" cy="1169554"/>
          </a:xfrm>
          <a:prstGeom prst="rect">
            <a:avLst/>
          </a:prstGeom>
          <a:noFill/>
          <a:ln w="9528" cap="flat">
            <a:solidFill>
              <a:srgbClr val="008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final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aim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Study to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what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extend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the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evolution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towards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isospin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equilibration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inside the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deformed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PLF*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before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its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breakup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depends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on the </a:t>
            </a:r>
            <a:r>
              <a:rPr lang="it-IT" sz="1400" b="0" i="0" u="none" strike="noStrike" kern="1200" cap="none" spc="0" baseline="0" dirty="0" err="1">
                <a:solidFill>
                  <a:srgbClr val="008000"/>
                </a:solidFill>
                <a:uFillTx/>
                <a:latin typeface="Bahnschrift" pitchFamily="34"/>
              </a:rPr>
              <a:t>preceding</a:t>
            </a:r>
            <a:r>
              <a:rPr lang="it-IT" sz="1400" b="0" i="0" u="none" strike="noStrike" kern="1200" cap="none" spc="0" baseline="0" dirty="0">
                <a:solidFill>
                  <a:srgbClr val="008000"/>
                </a:solidFill>
                <a:uFillTx/>
                <a:latin typeface="Bahnschrift" pitchFamily="34"/>
              </a:rPr>
              <a:t> step of the reaction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78D4-C5AF-D2A3-3CA2-CE09F9B530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z="2600">
                <a:latin typeface="Segoe UI Variable Small" pitchFamily="2"/>
              </a:rPr>
              <a:t>Features of the reactions analysed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Segnaposto contenuto 3">
                <a:extLst>
                  <a:ext uri="{FF2B5EF4-FFF2-40B4-BE49-F238E27FC236}">
                    <a16:creationId xmlns:a16="http://schemas.microsoft.com/office/drawing/2014/main" id="{FAEC6F7E-E3D3-4EDA-010A-4F7B58AC3C58}"/>
                  </a:ext>
                </a:extLst>
              </p:cNvPr>
              <p:cNvGraphicFramePr>
                <a:graphicFrameLocks noGrp="1"/>
              </p:cNvGraphicFramePr>
              <p:nvPr>
                <p:ph type="tbl" idx="4294967295"/>
                <p:extLst>
                  <p:ext uri="{D42A27DB-BD31-4B8C-83A1-F6EECF244321}">
                    <p14:modId xmlns:p14="http://schemas.microsoft.com/office/powerpoint/2010/main" val="1028107611"/>
                  </p:ext>
                </p:extLst>
              </p:nvPr>
            </p:nvGraphicFramePr>
            <p:xfrm>
              <a:off x="1369926" y="320945"/>
              <a:ext cx="9452132" cy="6084303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{EB9631B5-78F2-41C9-869B-9F39066F8104}</a:tableStyleId>
                  </a:tblPr>
                  <a:tblGrid>
                    <a:gridCol w="1466487">
                      <a:extLst>
                        <a:ext uri="{9D8B030D-6E8A-4147-A177-3AD203B41FA5}">
                          <a16:colId xmlns:a16="http://schemas.microsoft.com/office/drawing/2014/main" val="1220945601"/>
                        </a:ext>
                      </a:extLst>
                    </a:gridCol>
                    <a:gridCol w="1297670">
                      <a:extLst>
                        <a:ext uri="{9D8B030D-6E8A-4147-A177-3AD203B41FA5}">
                          <a16:colId xmlns:a16="http://schemas.microsoft.com/office/drawing/2014/main" val="1497447521"/>
                        </a:ext>
                      </a:extLst>
                    </a:gridCol>
                    <a:gridCol w="1497256">
                      <a:extLst>
                        <a:ext uri="{9D8B030D-6E8A-4147-A177-3AD203B41FA5}">
                          <a16:colId xmlns:a16="http://schemas.microsoft.com/office/drawing/2014/main" val="1453582523"/>
                        </a:ext>
                      </a:extLst>
                    </a:gridCol>
                    <a:gridCol w="1575950">
                      <a:extLst>
                        <a:ext uri="{9D8B030D-6E8A-4147-A177-3AD203B41FA5}">
                          <a16:colId xmlns:a16="http://schemas.microsoft.com/office/drawing/2014/main" val="84008628"/>
                        </a:ext>
                      </a:extLst>
                    </a:gridCol>
                    <a:gridCol w="2122834">
                      <a:extLst>
                        <a:ext uri="{9D8B030D-6E8A-4147-A177-3AD203B41FA5}">
                          <a16:colId xmlns:a16="http://schemas.microsoft.com/office/drawing/2014/main" val="1951738970"/>
                        </a:ext>
                      </a:extLst>
                    </a:gridCol>
                    <a:gridCol w="1491935">
                      <a:extLst>
                        <a:ext uri="{9D8B030D-6E8A-4147-A177-3AD203B41FA5}">
                          <a16:colId xmlns:a16="http://schemas.microsoft.com/office/drawing/2014/main" val="934350761"/>
                        </a:ext>
                      </a:extLst>
                    </a:gridCol>
                  </a:tblGrid>
                  <a:tr h="603732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Reaction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Energy (MeV/nucl)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Trigger Multiplicity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Collected statistics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Data taking period 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72581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 sz="16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34.8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159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30/05 -&gt; 02/06, 08/06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(beam stop for 1UT)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lvl="0" algn="ctr"/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8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5728862"/>
                      </a:ext>
                    </a:extLst>
                  </a:tr>
                  <a:tr h="545165"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441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30/05 -&gt; 02/06, 08/06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(beam stop for 1UT)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vl="0" algn="ctr"/>
                          <a:endParaRPr lang="it-IT" sz="16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218176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815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02/06 -&gt; 05/06 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07/06-&gt;08/06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10 Uts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730515"/>
                      </a:ext>
                    </a:extLst>
                  </a:tr>
                  <a:tr h="498439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𝐴𝑙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521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05/06 -&gt; 07/06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6 UTs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510337"/>
                      </a:ext>
                    </a:extLst>
                  </a:tr>
                  <a:tr h="452280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197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𝐴𝑢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34.8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it-IT" sz="1500" i="0">
                                  <a:latin typeface="Cambria Math" panose="02040503050406030204" pitchFamily="18" charset="0"/>
                                </a:rPr>
                                <m:t>.7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lvl="0" algn="ctr"/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4603494"/>
                      </a:ext>
                    </a:extLst>
                  </a:tr>
                  <a:tr h="478176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197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𝐴𝑢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it-IT" sz="1500" i="0">
                                  <a:latin typeface="Cambria Math" panose="02040503050406030204" pitchFamily="18" charset="0"/>
                                </a:rPr>
                                <m:t>.6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vl="0" algn="ctr"/>
                          <a:endParaRPr lang="it-IT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5757643"/>
                      </a:ext>
                    </a:extLst>
                  </a:tr>
                  <a:tr h="513892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𝐶𝐻</m:t>
                                        </m:r>
                                      </m:e>
                                      <m:sub>
                                        <m:r>
                                          <a:rPr lang="it-IT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  <m:r>
                                <a:rPr lang="it-IT" sz="1500" i="0">
                                  <a:latin typeface="Cambria Math" panose="02040503050406030204" pitchFamily="18" charset="0"/>
                                </a:rPr>
                                <m:t>.3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09/06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2748023"/>
                      </a:ext>
                    </a:extLst>
                  </a:tr>
                  <a:tr h="604921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𝑍𝑛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a:rPr lang="it-IT" sz="1500" i="0">
                                  <a:latin typeface="Cambria Math" panose="02040503050406030204" pitchFamily="18" charset="0"/>
                                </a:rPr>
                                <m:t>.9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/>
                            <a:t> events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09/06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041597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13.7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 xmlns:m="http://schemas.openxmlformats.org/officeDocument/2006/math">
                              <m:r>
                                <a:rPr lang="it-IT" sz="1500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 dirty="0"/>
                            <a:t> events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15/06 -&gt;17/06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1168506"/>
                      </a:ext>
                    </a:extLst>
                  </a:tr>
                  <a:tr h="545165"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it-IT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it-IT" i="0">
                                        <a:latin typeface="Cambria Math" panose="02040503050406030204" pitchFamily="18" charset="0"/>
                                      </a:rPr>
                                      <m:t>197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𝐴𝑢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it-IT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8.75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13.75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5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15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it-IT" sz="1500" i="0">
                                    <a:latin typeface="Cambria Math" panose="02040503050406030204" pitchFamily="18" charset="0"/>
                                  </a:rPr>
                                  <m:t>≥1</m:t>
                                </m:r>
                              </m:oMath>
                            </m:oMathPara>
                          </a14:m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lang="it-IT" sz="1500" dirty="0"/>
                            <a:t>0</a:t>
                          </a:r>
                          <a14:m>
                            <m:oMath xmlns:m="http://schemas.openxmlformats.org/officeDocument/2006/math">
                              <m:r>
                                <a:rPr lang="it-IT" sz="15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 dirty="0"/>
                            <a:t> events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32 </a:t>
                          </a:r>
                          <a14:m>
                            <m:oMath xmlns:m="http://schemas.openxmlformats.org/officeDocument/2006/math">
                              <m:r>
                                <a:rPr lang="it-IT" sz="15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it-IT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5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500" dirty="0"/>
                            <a:t> events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16/07-&gt;17/06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89586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Segnaposto contenuto 3">
                <a:extLst>
                  <a:ext uri="{FF2B5EF4-FFF2-40B4-BE49-F238E27FC236}">
                    <a16:creationId xmlns:a16="http://schemas.microsoft.com/office/drawing/2014/main" id="{FAEC6F7E-E3D3-4EDA-010A-4F7B58AC3C58}"/>
                  </a:ext>
                </a:extLst>
              </p:cNvPr>
              <p:cNvGraphicFramePr>
                <a:graphicFrameLocks noGrp="1"/>
              </p:cNvGraphicFramePr>
              <p:nvPr>
                <p:ph type="tbl" idx="4294967295"/>
                <p:extLst>
                  <p:ext uri="{D42A27DB-BD31-4B8C-83A1-F6EECF244321}">
                    <p14:modId xmlns:p14="http://schemas.microsoft.com/office/powerpoint/2010/main" val="1028107611"/>
                  </p:ext>
                </p:extLst>
              </p:nvPr>
            </p:nvGraphicFramePr>
            <p:xfrm>
              <a:off x="1369926" y="320945"/>
              <a:ext cx="9452132" cy="6084303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{EB9631B5-78F2-41C9-869B-9F39066F8104}</a:tableStyleId>
                  </a:tblPr>
                  <a:tblGrid>
                    <a:gridCol w="1466487">
                      <a:extLst>
                        <a:ext uri="{9D8B030D-6E8A-4147-A177-3AD203B41FA5}">
                          <a16:colId xmlns:a16="http://schemas.microsoft.com/office/drawing/2014/main" val="1220945601"/>
                        </a:ext>
                      </a:extLst>
                    </a:gridCol>
                    <a:gridCol w="1297670">
                      <a:extLst>
                        <a:ext uri="{9D8B030D-6E8A-4147-A177-3AD203B41FA5}">
                          <a16:colId xmlns:a16="http://schemas.microsoft.com/office/drawing/2014/main" val="1497447521"/>
                        </a:ext>
                      </a:extLst>
                    </a:gridCol>
                    <a:gridCol w="1497256">
                      <a:extLst>
                        <a:ext uri="{9D8B030D-6E8A-4147-A177-3AD203B41FA5}">
                          <a16:colId xmlns:a16="http://schemas.microsoft.com/office/drawing/2014/main" val="1453582523"/>
                        </a:ext>
                      </a:extLst>
                    </a:gridCol>
                    <a:gridCol w="1575950">
                      <a:extLst>
                        <a:ext uri="{9D8B030D-6E8A-4147-A177-3AD203B41FA5}">
                          <a16:colId xmlns:a16="http://schemas.microsoft.com/office/drawing/2014/main" val="84008628"/>
                        </a:ext>
                      </a:extLst>
                    </a:gridCol>
                    <a:gridCol w="2122834">
                      <a:extLst>
                        <a:ext uri="{9D8B030D-6E8A-4147-A177-3AD203B41FA5}">
                          <a16:colId xmlns:a16="http://schemas.microsoft.com/office/drawing/2014/main" val="1951738970"/>
                        </a:ext>
                      </a:extLst>
                    </a:gridCol>
                    <a:gridCol w="1491935">
                      <a:extLst>
                        <a:ext uri="{9D8B030D-6E8A-4147-A177-3AD203B41FA5}">
                          <a16:colId xmlns:a16="http://schemas.microsoft.com/office/drawing/2014/main" val="934350761"/>
                        </a:ext>
                      </a:extLst>
                    </a:gridCol>
                  </a:tblGrid>
                  <a:tr h="603732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Reaction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Energy (MeV/nucl)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Trigger Multiplicity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Collected statistics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400"/>
                            <a:t>Data taking period </a:t>
                          </a:r>
                          <a:endParaRPr lang="it-IT" sz="14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72581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100000" r="-545228" b="-8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34.8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100000" r="-347561" b="-8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100000" r="-231395" b="-802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30/05 -&gt; 02/06, 08/06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(beam stop for 1UT)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lvl="0" algn="ctr"/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8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572886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224444" r="-545228" b="-8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224444" r="-347561" b="-8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224444" r="-231395" b="-8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30/05 -&gt; 02/06, 08/06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(beam stop for 1UT)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vl="0" algn="ctr"/>
                          <a:endParaRPr lang="it-IT" sz="16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218176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292000" r="-545228" b="-62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292000" r="-347561" b="-62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292000" r="-231395" b="-62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02/06 -&gt; 05/06 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07/06-&gt;08/06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10 Uts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4730515"/>
                      </a:ext>
                    </a:extLst>
                  </a:tr>
                  <a:tr h="4984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478049" r="-545228" b="-65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 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478049" r="-347561" b="-65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478049" r="-231395" b="-65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05/06 -&gt; 07/06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6 UTs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3510337"/>
                      </a:ext>
                    </a:extLst>
                  </a:tr>
                  <a:tr h="452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640541" r="-545228" b="-6283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34.8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640541" r="-347561" b="-6283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640541" r="-231395" b="-6283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lvl="0" algn="ctr"/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4603494"/>
                      </a:ext>
                    </a:extLst>
                  </a:tr>
                  <a:tr h="47817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693671" r="-545228" b="-488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693671" r="-347561" b="-488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693671" r="-231395" b="-488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lvl="0" algn="ctr"/>
                          <a:endParaRPr lang="it-IT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5757643"/>
                      </a:ext>
                    </a:extLst>
                  </a:tr>
                  <a:tr h="513892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746429" r="-545228" b="-35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746429" r="-347561" b="-35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746429" r="-231395" b="-35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09/06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2748023"/>
                      </a:ext>
                    </a:extLst>
                  </a:tr>
                  <a:tr h="60492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718182" r="-545228" b="-205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34.6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718182" r="-347561" b="-205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718182" r="-231395" b="-205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09/06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3041597"/>
                      </a:ext>
                    </a:extLst>
                  </a:tr>
                  <a:tr h="61186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801980" r="-545228" b="-1009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13.7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801980" r="-347561" b="-1009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801980" r="-231395" b="-1009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15/06 -&gt;17/06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116850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5" t="-1012222" r="-545228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8.75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13.75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84959" t="-1012222" r="-34756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71705" t="-1012222" r="-231395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/>
                            <a:t>30/05</a:t>
                          </a:r>
                        </a:p>
                        <a:p>
                          <a:pPr lvl="0" algn="ctr"/>
                          <a:r>
                            <a:rPr lang="it-IT" sz="1500"/>
                            <a:t>16/07-&gt;17/06</a:t>
                          </a:r>
                          <a:endParaRPr lang="it-IT" sz="150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it-IT" sz="1500" dirty="0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0.25 </a:t>
                          </a:r>
                          <a:r>
                            <a:rPr lang="it-IT" sz="1500" dirty="0" err="1">
                              <a:latin typeface="Calibri" pitchFamily="34"/>
                              <a:ea typeface="Calibri" pitchFamily="34"/>
                              <a:cs typeface="Calibri" pitchFamily="34"/>
                            </a:rPr>
                            <a:t>UTs</a:t>
                          </a:r>
                          <a:endParaRPr lang="it-IT" sz="1500" dirty="0">
                            <a:latin typeface="Calibri" pitchFamily="34"/>
                            <a:ea typeface="Calibri" pitchFamily="34"/>
                            <a:cs typeface="Calibri" pitchFamily="3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8958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FDBD64-35D7-E725-9289-AE0E39DDEFF8}"/>
              </a:ext>
            </a:extLst>
          </p:cNvPr>
          <p:cNvSpPr txBox="1"/>
          <p:nvPr/>
        </p:nvSpPr>
        <p:spPr>
          <a:xfrm>
            <a:off x="0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F92967-9CBB-46AA-9217-C5B3CC6B9AA3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8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D3657B0C-AFF4-3278-FE9E-AE40D2E90C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1280" y="2045595"/>
            <a:ext cx="5264447" cy="29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</a:pPr>
            <a:r>
              <a:rPr lang="it-IT" sz="1800" i="1" dirty="0" err="1">
                <a:latin typeface="Segoe UI Variable Small" pitchFamily="2"/>
                <a:ea typeface="Calibri" pitchFamily="34"/>
                <a:cs typeface="Calibri" pitchFamily="34"/>
              </a:rPr>
              <a:t>Measuring</a:t>
            </a:r>
            <a:r>
              <a:rPr lang="it-IT" sz="1800" i="1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i="1" dirty="0" err="1">
                <a:latin typeface="Segoe UI Variable Small" pitchFamily="2"/>
                <a:ea typeface="Calibri" pitchFamily="34"/>
                <a:cs typeface="Calibri" pitchFamily="34"/>
              </a:rPr>
              <a:t>period</a:t>
            </a:r>
            <a:r>
              <a:rPr lang="it-IT" sz="1800" i="1" dirty="0">
                <a:latin typeface="Segoe UI Variable Small" pitchFamily="2"/>
                <a:ea typeface="Calibri" pitchFamily="34"/>
                <a:cs typeface="Calibri" pitchFamily="34"/>
              </a:rPr>
              <a:t>: 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30/05 -&gt; 02/06 (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beam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stopped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 for 1UT on 31/05) , and  08/06 </a:t>
            </a:r>
            <a:endParaRPr lang="it-IT" sz="1800" i="1" dirty="0"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</a:pPr>
            <a:r>
              <a:rPr lang="it-IT" sz="1800" i="1" dirty="0">
                <a:solidFill>
                  <a:srgbClr val="1CADE4"/>
                </a:solidFill>
                <a:latin typeface="Segoe UI Variable Small" pitchFamily="2"/>
                <a:ea typeface="Calibri" pitchFamily="34"/>
                <a:cs typeface="Calibri" pitchFamily="34"/>
              </a:rPr>
              <a:t>first targets </a:t>
            </a:r>
            <a:r>
              <a:rPr lang="it-IT" sz="1800" i="1" dirty="0">
                <a:latin typeface="Segoe UI Variable Small" pitchFamily="2"/>
                <a:ea typeface="Calibri" pitchFamily="34"/>
                <a:cs typeface="Calibri" pitchFamily="34"/>
              </a:rPr>
              <a:t>-&gt;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fragiles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, breakup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before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experiment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started</a:t>
            </a:r>
            <a:endParaRPr lang="it-IT" sz="1800" dirty="0">
              <a:latin typeface="Segoe UI Variable Small" pitchFamily="2"/>
              <a:ea typeface="Calibri" pitchFamily="34"/>
              <a:cs typeface="Calibri" pitchFamily="34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</a:pPr>
            <a:r>
              <a:rPr lang="it-IT" sz="1800" i="1" dirty="0" err="1">
                <a:solidFill>
                  <a:srgbClr val="1CADE4"/>
                </a:solidFill>
                <a:latin typeface="Segoe UI Variable Small" pitchFamily="2"/>
                <a:ea typeface="Calibri" pitchFamily="34"/>
                <a:cs typeface="Calibri" pitchFamily="34"/>
              </a:rPr>
              <a:t>subsequent</a:t>
            </a:r>
            <a:r>
              <a:rPr lang="it-IT" sz="1800" i="1" dirty="0">
                <a:solidFill>
                  <a:srgbClr val="1CADE4"/>
                </a:solidFill>
                <a:latin typeface="Segoe UI Variable Small" pitchFamily="2"/>
                <a:ea typeface="Calibri" pitchFamily="34"/>
                <a:cs typeface="Calibri" pitchFamily="34"/>
              </a:rPr>
              <a:t> targets </a:t>
            </a:r>
            <a:r>
              <a:rPr lang="it-IT" sz="1800" i="1" dirty="0">
                <a:latin typeface="Segoe UI Variable Small" pitchFamily="2"/>
                <a:ea typeface="Calibri" pitchFamily="34"/>
                <a:cs typeface="Calibri" pitchFamily="34"/>
              </a:rPr>
              <a:t>-&gt;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manufactured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by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Ganil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,                                                           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have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increased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thickness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                                                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mounted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on the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lateral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target holder with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smaller</a:t>
            </a:r>
            <a:r>
              <a:rPr lang="it-IT" sz="1800" dirty="0">
                <a:latin typeface="Segoe UI Variable Small" pitchFamily="2"/>
                <a:ea typeface="Calibri" pitchFamily="34"/>
                <a:cs typeface="Calibri" pitchFamily="34"/>
              </a:rPr>
              <a:t> </a:t>
            </a:r>
            <a:r>
              <a:rPr lang="it-IT" sz="1800" dirty="0" err="1">
                <a:latin typeface="Segoe UI Variable Small" pitchFamily="2"/>
                <a:ea typeface="Calibri" pitchFamily="34"/>
                <a:cs typeface="Calibri" pitchFamily="34"/>
              </a:rPr>
              <a:t>diameter</a:t>
            </a:r>
            <a:endParaRPr lang="it-IT" sz="1800" dirty="0">
              <a:latin typeface="Segoe UI Variable Small" pitchFamily="2"/>
              <a:ea typeface="Calibri" pitchFamily="34"/>
              <a:cs typeface="Calibri" pitchFamily="34"/>
            </a:endParaRPr>
          </a:p>
        </p:txBody>
      </p:sp>
      <p:pic>
        <p:nvPicPr>
          <p:cNvPr id="4" name="Segnaposto immagine 7">
            <a:extLst>
              <a:ext uri="{FF2B5EF4-FFF2-40B4-BE49-F238E27FC236}">
                <a16:creationId xmlns:a16="http://schemas.microsoft.com/office/drawing/2014/main" id="{CACF2377-407B-1BEB-1681-C789125948B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1508" t="10824" b="7766"/>
          <a:stretch>
            <a:fillRect/>
          </a:stretch>
        </p:blipFill>
        <p:spPr>
          <a:xfrm>
            <a:off x="5775716" y="1482214"/>
            <a:ext cx="5641912" cy="389357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olo 6">
                <a:extLst>
                  <a:ext uri="{FF2B5EF4-FFF2-40B4-BE49-F238E27FC236}">
                    <a16:creationId xmlns:a16="http://schemas.microsoft.com/office/drawing/2014/main" id="{4CC54657-8CD8-041F-D992-D41024DBC235}"/>
                  </a:ext>
                </a:extLst>
              </p:cNvPr>
              <p:cNvSpPr txBox="1"/>
              <p:nvPr/>
            </p:nvSpPr>
            <p:spPr>
              <a:xfrm>
                <a:off x="4551947" y="144374"/>
                <a:ext cx="3088102" cy="6978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b" anchorCtr="1" compatLnSpc="1">
                <a:norm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600" b="1" i="0" u="none" strike="noStrike" kern="1200" cap="none" spc="0" baseline="0" dirty="0" err="1">
                    <a:solidFill>
                      <a:srgbClr val="000000"/>
                    </a:solidFill>
                    <a:uFillTx/>
                    <a:latin typeface="Aptos Display"/>
                    <a:ea typeface="Calibri" pitchFamily="34"/>
                    <a:cs typeface="Calibri" pitchFamily="34"/>
                  </a:rPr>
                  <a:t>Beam</a:t>
                </a:r>
                <a:r>
                  <a:rPr lang="it-IT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ptos Display"/>
                    <a:ea typeface="Calibri" pitchFamily="34"/>
                    <a:cs typeface="Calibri" pitchFamily="34"/>
                  </a:rPr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6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600" b="1" i="0">
                            <a:latin typeface="Cambria Math" panose="02040503050406030204" pitchFamily="18" charset="0"/>
                          </a:rPr>
                          <m:t>𝟕𝟎</m:t>
                        </m:r>
                      </m:sup>
                      <m:e>
                        <m:r>
                          <a:rPr lang="it-IT" sz="2600" b="1" i="1">
                            <a:latin typeface="Cambria Math" panose="02040503050406030204" pitchFamily="18" charset="0"/>
                          </a:rPr>
                          <m:t>𝒁𝒏</m:t>
                        </m:r>
                      </m:e>
                    </m:sPre>
                  </m:oMath>
                </a14:m>
                <a:r>
                  <a:rPr lang="ar-AE" sz="26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ptos Display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>
          <p:sp>
            <p:nvSpPr>
              <p:cNvPr id="5" name="Titolo 6">
                <a:extLst>
                  <a:ext uri="{FF2B5EF4-FFF2-40B4-BE49-F238E27FC236}">
                    <a16:creationId xmlns:a16="http://schemas.microsoft.com/office/drawing/2014/main" id="{4CC54657-8CD8-041F-D992-D41024DBC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47" y="144374"/>
                <a:ext cx="3088102" cy="697833"/>
              </a:xfrm>
              <a:prstGeom prst="rect">
                <a:avLst/>
              </a:prstGeom>
              <a:blipFill>
                <a:blip r:embed="rId4"/>
                <a:stretch>
                  <a:fillRect b="-2193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B09A46C9-0B8D-CB9B-3DD7-DEE5793F81BB}"/>
              </a:ext>
            </a:extLst>
          </p:cNvPr>
          <p:cNvSpPr txBox="1"/>
          <p:nvPr/>
        </p:nvSpPr>
        <p:spPr>
          <a:xfrm>
            <a:off x="-13368" y="6206087"/>
            <a:ext cx="968980" cy="6519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1C8180-384D-40FC-BF21-2982B0A1F5F6}" type="slidenum">
              <a:rPr lang="it-IT" sz="1200" b="1" i="0" u="none" strike="noStrike" kern="1200" cap="none" spc="150" baseline="0">
                <a:solidFill>
                  <a:srgbClr val="000000"/>
                </a:solidFill>
                <a:uFillTx/>
                <a:latin typeface="Univers Light"/>
              </a:rPr>
              <a:t>9</a:t>
            </a:fld>
            <a:endParaRPr lang="it-IT" sz="1200" b="1" i="0" u="none" strike="noStrike" kern="1200" cap="none" spc="150" baseline="0">
              <a:solidFill>
                <a:srgbClr val="000000"/>
              </a:solidFill>
              <a:uFillTx/>
              <a:latin typeface="Univers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olo 6">
                <a:extLst>
                  <a:ext uri="{FF2B5EF4-FFF2-40B4-BE49-F238E27FC236}">
                    <a16:creationId xmlns:a16="http://schemas.microsoft.com/office/drawing/2014/main" id="{4DA01B5C-B3A3-1529-0774-374D05E9F24A}"/>
                  </a:ext>
                </a:extLst>
              </p:cNvPr>
              <p:cNvSpPr txBox="1"/>
              <p:nvPr/>
            </p:nvSpPr>
            <p:spPr>
              <a:xfrm>
                <a:off x="774368" y="1140842"/>
                <a:ext cx="2188790" cy="68274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b" anchorCtr="1" compatLnSpc="1">
                <a:norm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200" b="0" i="1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Target: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200" i="0">
                            <a:latin typeface="Cambria Math" panose="02040503050406030204" pitchFamily="18" charset="0"/>
                          </a:rPr>
                          <m:t>70</m:t>
                        </m:r>
                      </m:sup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𝑍𝑛</m:t>
                        </m:r>
                      </m:e>
                    </m:sPre>
                  </m:oMath>
                </a14:m>
                <a:r>
                  <a:rPr lang="ar-AE" sz="2200" b="0" i="1" u="none" strike="noStrike" kern="1200" cap="none" spc="0" baseline="0" dirty="0">
                    <a:solidFill>
                      <a:srgbClr val="000000"/>
                    </a:solidFill>
                    <a:uFillTx/>
                    <a:latin typeface="Segoe UI Variable Small" pitchFamily="2"/>
                    <a:ea typeface="Calibri" pitchFamily="34"/>
                    <a:cs typeface="Calibri" pitchFamily="34"/>
                  </a:rPr>
                  <a:t> </a:t>
                </a:r>
              </a:p>
            </p:txBody>
          </p:sp>
        </mc:Choice>
        <mc:Fallback>
          <p:sp>
            <p:nvSpPr>
              <p:cNvPr id="7" name="Titolo 6">
                <a:extLst>
                  <a:ext uri="{FF2B5EF4-FFF2-40B4-BE49-F238E27FC236}">
                    <a16:creationId xmlns:a16="http://schemas.microsoft.com/office/drawing/2014/main" id="{4DA01B5C-B3A3-1529-0774-374D05E9F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68" y="1140842"/>
                <a:ext cx="2188790" cy="682745"/>
              </a:xfrm>
              <a:prstGeom prst="rect">
                <a:avLst/>
              </a:prstGeom>
              <a:blipFill>
                <a:blip r:embed="rId5"/>
                <a:stretch>
                  <a:fillRect b="-17857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13829</TotalTime>
  <Words>1594</Words>
  <Application>Microsoft Office PowerPoint</Application>
  <PresentationFormat>Widescreen</PresentationFormat>
  <Paragraphs>210</Paragraphs>
  <Slides>16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9" baseType="lpstr">
      <vt:lpstr>Aptos</vt:lpstr>
      <vt:lpstr>Aptos Display</vt:lpstr>
      <vt:lpstr>Arial</vt:lpstr>
      <vt:lpstr>Bahnschrift</vt:lpstr>
      <vt:lpstr>Calibri</vt:lpstr>
      <vt:lpstr>Cambria Math</vt:lpstr>
      <vt:lpstr>Candara</vt:lpstr>
      <vt:lpstr>Segoe UI Semibold</vt:lpstr>
      <vt:lpstr>Segoe UI Variable Small</vt:lpstr>
      <vt:lpstr>Segoe UI Variable Small Semibol</vt:lpstr>
      <vt:lpstr>Tisa Offc Serif Pro</vt:lpstr>
      <vt:lpstr>Univers Light</vt:lpstr>
      <vt:lpstr>Personalizzata</vt:lpstr>
      <vt:lpstr>Impact of projectile-target size asymmetry on the isospin equilibration rate extracted from quasiprojectile breakup reactions</vt:lpstr>
      <vt:lpstr>Aim of the experiment</vt:lpstr>
      <vt:lpstr>Presentazione standard di PowerPoint</vt:lpstr>
      <vt:lpstr>Isospin transport in the breakup channel</vt:lpstr>
      <vt:lpstr>Presentazione standard di PowerPoint</vt:lpstr>
      <vt:lpstr>Presentazione standard di PowerPoint</vt:lpstr>
      <vt:lpstr>Presentazione standard di PowerPoint</vt:lpstr>
      <vt:lpstr>Features of the reactions analysed</vt:lpstr>
      <vt:lpstr>Presentazione standard di PowerPoint</vt:lpstr>
      <vt:lpstr>Target: (_^209)Bi </vt:lpstr>
      <vt:lpstr>Target: (_^27)Al </vt:lpstr>
      <vt:lpstr>INDRA-FAZIA performance</vt:lpstr>
      <vt:lpstr>Particle Identification procedure</vt:lpstr>
      <vt:lpstr>Si1-Si2 ΔE-E identification with FAZIA telescope 111</vt:lpstr>
      <vt:lpstr>Presentazione standard di PowerPoint</vt:lpstr>
      <vt:lpstr>Tasks distributions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Gabriella Naddeo</dc:creator>
  <cp:lastModifiedBy>Gabriella Naddeo</cp:lastModifiedBy>
  <cp:revision>161</cp:revision>
  <dcterms:created xsi:type="dcterms:W3CDTF">2025-06-13T09:24:58Z</dcterms:created>
  <dcterms:modified xsi:type="dcterms:W3CDTF">2025-06-24T21:14:08Z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